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258" r:id="rId2"/>
    <p:sldId id="266" r:id="rId3"/>
    <p:sldId id="369" r:id="rId4"/>
    <p:sldId id="373" r:id="rId5"/>
    <p:sldId id="376" r:id="rId6"/>
    <p:sldId id="377" r:id="rId7"/>
    <p:sldId id="378" r:id="rId8"/>
    <p:sldId id="379" r:id="rId9"/>
    <p:sldId id="380" r:id="rId10"/>
    <p:sldId id="381" r:id="rId11"/>
    <p:sldId id="382" r:id="rId12"/>
    <p:sldId id="383" r:id="rId13"/>
    <p:sldId id="384" r:id="rId14"/>
    <p:sldId id="385" r:id="rId15"/>
    <p:sldId id="386" r:id="rId16"/>
    <p:sldId id="387" r:id="rId17"/>
    <p:sldId id="388" r:id="rId18"/>
    <p:sldId id="389" r:id="rId19"/>
    <p:sldId id="390" r:id="rId20"/>
    <p:sldId id="391" r:id="rId21"/>
    <p:sldId id="392" r:id="rId22"/>
    <p:sldId id="393" r:id="rId23"/>
    <p:sldId id="394" r:id="rId24"/>
    <p:sldId id="396" r:id="rId25"/>
    <p:sldId id="395" r:id="rId26"/>
    <p:sldId id="397" r:id="rId27"/>
    <p:sldId id="398" r:id="rId28"/>
    <p:sldId id="399" r:id="rId29"/>
    <p:sldId id="400" r:id="rId30"/>
    <p:sldId id="401" r:id="rId31"/>
    <p:sldId id="402" r:id="rId32"/>
    <p:sldId id="403" r:id="rId33"/>
    <p:sldId id="404" r:id="rId34"/>
    <p:sldId id="405" r:id="rId35"/>
    <p:sldId id="406" r:id="rId36"/>
    <p:sldId id="408" r:id="rId37"/>
    <p:sldId id="407" r:id="rId38"/>
    <p:sldId id="409" r:id="rId39"/>
    <p:sldId id="410" r:id="rId40"/>
    <p:sldId id="411" r:id="rId41"/>
    <p:sldId id="353"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FF951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نمط متوسط 2 - تميي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9484" autoAdjust="0"/>
    <p:restoredTop sz="91400" autoAdjust="0"/>
  </p:normalViewPr>
  <p:slideViewPr>
    <p:cSldViewPr snapToGrid="0">
      <p:cViewPr varScale="1">
        <p:scale>
          <a:sx n="60" d="100"/>
          <a:sy n="60" d="100"/>
        </p:scale>
        <p:origin x="684" y="2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E3E5318-FA18-4ACF-86FE-7B6FCF1F202A}" type="datetimeFigureOut">
              <a:rPr lang="en-US" smtClean="0"/>
              <a:t>11/27/2022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FDF6AD1-BAE9-4C65-82CB-714C360FBA62}" type="slidenum">
              <a:rPr lang="en-US" smtClean="0"/>
              <a:t>‹#›</a:t>
            </a:fld>
            <a:endParaRPr lang="en-US"/>
          </a:p>
        </p:txBody>
      </p:sp>
    </p:spTree>
    <p:extLst>
      <p:ext uri="{BB962C8B-B14F-4D97-AF65-F5344CB8AC3E}">
        <p14:creationId xmlns:p14="http://schemas.microsoft.com/office/powerpoint/2010/main" val="8501428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1</a:t>
            </a:fld>
            <a:endParaRPr lang="en-US"/>
          </a:p>
        </p:txBody>
      </p:sp>
    </p:spTree>
    <p:extLst>
      <p:ext uri="{BB962C8B-B14F-4D97-AF65-F5344CB8AC3E}">
        <p14:creationId xmlns:p14="http://schemas.microsoft.com/office/powerpoint/2010/main" val="285630386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2</a:t>
            </a:fld>
            <a:endParaRPr lang="en-US"/>
          </a:p>
        </p:txBody>
      </p:sp>
    </p:spTree>
    <p:extLst>
      <p:ext uri="{BB962C8B-B14F-4D97-AF65-F5344CB8AC3E}">
        <p14:creationId xmlns:p14="http://schemas.microsoft.com/office/powerpoint/2010/main" val="32324956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en-US" dirty="0"/>
          </a:p>
        </p:txBody>
      </p:sp>
      <p:sp>
        <p:nvSpPr>
          <p:cNvPr id="4" name="Slide Number Placeholder 3"/>
          <p:cNvSpPr>
            <a:spLocks noGrp="1"/>
          </p:cNvSpPr>
          <p:nvPr>
            <p:ph type="sldNum" sz="quarter" idx="10"/>
          </p:nvPr>
        </p:nvSpPr>
        <p:spPr/>
        <p:txBody>
          <a:bodyPr/>
          <a:lstStyle/>
          <a:p>
            <a:fld id="{6FDF6AD1-BAE9-4C65-82CB-714C360FBA62}" type="slidenum">
              <a:rPr lang="en-US" smtClean="0"/>
              <a:t>41</a:t>
            </a:fld>
            <a:endParaRPr lang="en-US"/>
          </a:p>
        </p:txBody>
      </p:sp>
    </p:spTree>
    <p:extLst>
      <p:ext uri="{BB962C8B-B14F-4D97-AF65-F5344CB8AC3E}">
        <p14:creationId xmlns:p14="http://schemas.microsoft.com/office/powerpoint/2010/main" val="27956107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07CC32DF-BCD6-4954-AD79-7003A457903E}" type="datetime1">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578ED8-4120-45A7-B02E-4AB12BB77009}" type="datetime1">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5E2E8848-9A1C-443F-A287-836317E634F7}" type="datetime1">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A5100C99-593E-4D51-82F2-740D1BDFA164}" type="datetime1">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D1006B02-30E6-4703-9564-5EF862166D19}" type="datetime1">
              <a:rPr lang="en-US" smtClean="0"/>
              <a:t>11/27/2022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2775E7D2-6EA5-4BB3-B8E0-5C56EF8FE71E}" type="datetime1">
              <a:rPr lang="en-US" smtClean="0"/>
              <a:t>11/27/2022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33617A4-1FE8-4743-9355-49C65BB30991}" type="datetime1">
              <a:rPr lang="en-US" smtClean="0"/>
              <a:t>11/27/2022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9B20BEA6-EC64-411E-A689-E513DDC7943C}" type="datetime1">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40449E0-0302-46C0-991E-5CA0EB96BC40}" type="datetime1">
              <a:rPr lang="en-US" smtClean="0"/>
              <a:t>11/27/2022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B721217-6B64-4C3D-8FBE-A48FA404F599}" type="datetime1">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E3D9AC8-C475-45E4-8E89-474B612FF80A}" type="datetime1">
              <a:rPr lang="en-US" smtClean="0"/>
              <a:t>11/27/2022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C9A8FB-BFB7-4189-B263-395CC21C2A59}" type="datetime1">
              <a:rPr lang="en-US" smtClean="0"/>
              <a:t>11/27/2022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0.png"/><Relationship Id="rId5" Type="http://schemas.openxmlformats.org/officeDocument/2006/relationships/image" Target="../media/image9.emf"/><Relationship Id="rId4" Type="http://schemas.openxmlformats.org/officeDocument/2006/relationships/image" Target="../media/image8.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2.png"/><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emf"/><Relationship Id="rId7" Type="http://schemas.openxmlformats.org/officeDocument/2006/relationships/image" Target="../media/image14.png"/><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8.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8.png"/><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19.png"/><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0.png"/><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1.png"/><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9.emf"/><Relationship Id="rId4" Type="http://schemas.openxmlformats.org/officeDocument/2006/relationships/image" Target="../media/image8.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3.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Picture 14"/>
          <p:cNvPicPr>
            <a:picLocks noChangeAspect="1"/>
          </p:cNvPicPr>
          <p:nvPr/>
        </p:nvPicPr>
        <p:blipFill>
          <a:blip r:embed="rId3"/>
          <a:stretch>
            <a:fillRect/>
          </a:stretch>
        </p:blipFill>
        <p:spPr>
          <a:xfrm>
            <a:off x="-71964" y="-117903"/>
            <a:ext cx="12335929" cy="7093806"/>
          </a:xfrm>
          <a:prstGeom prst="rect">
            <a:avLst/>
          </a:prstGeom>
        </p:spPr>
      </p:pic>
      <p:sp>
        <p:nvSpPr>
          <p:cNvPr id="17" name="Rectangle 16"/>
          <p:cNvSpPr/>
          <p:nvPr/>
        </p:nvSpPr>
        <p:spPr>
          <a:xfrm rot="10800000">
            <a:off x="-156351" y="-135287"/>
            <a:ext cx="12504703" cy="7128574"/>
          </a:xfrm>
          <a:prstGeom prst="rect">
            <a:avLst/>
          </a:prstGeom>
          <a:gradFill>
            <a:gsLst>
              <a:gs pos="0">
                <a:schemeClr val="accent1">
                  <a:lumMod val="5000"/>
                  <a:lumOff val="95000"/>
                  <a:alpha val="27000"/>
                </a:schemeClr>
              </a:gs>
              <a:gs pos="100000">
                <a:srgbClr val="FF9518">
                  <a:alpha val="39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2" name="Picture 11"/>
          <p:cNvPicPr>
            <a:picLocks noChangeAspect="1"/>
          </p:cNvPicPr>
          <p:nvPr/>
        </p:nvPicPr>
        <p:blipFill>
          <a:blip r:embed="rId4"/>
          <a:stretch>
            <a:fillRect/>
          </a:stretch>
        </p:blipFill>
        <p:spPr>
          <a:xfrm>
            <a:off x="1940421" y="201269"/>
            <a:ext cx="8195762" cy="1579793"/>
          </a:xfrm>
          <a:prstGeom prst="rect">
            <a:avLst/>
          </a:prstGeom>
        </p:spPr>
      </p:pic>
      <p:sp>
        <p:nvSpPr>
          <p:cNvPr id="14" name="TextBox 13"/>
          <p:cNvSpPr txBox="1"/>
          <p:nvPr/>
        </p:nvSpPr>
        <p:spPr>
          <a:xfrm>
            <a:off x="2057080" y="201269"/>
            <a:ext cx="7268664" cy="1384995"/>
          </a:xfrm>
          <a:prstGeom prst="rect">
            <a:avLst/>
          </a:prstGeom>
          <a:noFill/>
        </p:spPr>
        <p:txBody>
          <a:bodyPr wrap="square" rtlCol="0">
            <a:spAutoFit/>
          </a:bodyPr>
          <a:lstStyle/>
          <a:p>
            <a:r>
              <a:rPr lang="en-US" sz="2800" b="1" dirty="0">
                <a:solidFill>
                  <a:schemeClr val="bg1"/>
                </a:solidFill>
                <a:ea typeface="Tahoma" panose="020B0604030504040204" pitchFamily="34" charset="0"/>
                <a:cs typeface="Tahoma" panose="020B0604030504040204" pitchFamily="34" charset="0"/>
              </a:rPr>
              <a:t>CYB650</a:t>
            </a:r>
          </a:p>
          <a:p>
            <a:pPr algn="ctr"/>
            <a:r>
              <a:rPr lang="en-US" sz="2800" b="1" dirty="0">
                <a:solidFill>
                  <a:schemeClr val="bg1"/>
                </a:solidFill>
                <a:ea typeface="Tahoma" panose="020B0604030504040204" pitchFamily="34" charset="0"/>
                <a:cs typeface="Tahoma" panose="020B0604030504040204" pitchFamily="34" charset="0"/>
              </a:rPr>
              <a:t>Introduction to Cryptography</a:t>
            </a:r>
            <a:endParaRPr lang="en-US" sz="2800" b="1" dirty="0">
              <a:solidFill>
                <a:schemeClr val="bg1"/>
              </a:solidFill>
              <a:cs typeface="Tajawal Medium" panose="00000600000000000000" pitchFamily="2" charset="-78"/>
            </a:endParaRPr>
          </a:p>
          <a:p>
            <a:pPr algn="ctr"/>
            <a:r>
              <a:rPr lang="en-US" sz="2800" b="1" i="1" dirty="0">
                <a:solidFill>
                  <a:schemeClr val="accent2">
                    <a:lumMod val="75000"/>
                  </a:schemeClr>
                </a:solidFill>
                <a:latin typeface="Arial" panose="020B0604020202020204" pitchFamily="34" charset="0"/>
                <a:cs typeface="Arial" panose="020B0604020202020204" pitchFamily="34" charset="0"/>
              </a:rPr>
              <a:t>Public Key Algorithms</a:t>
            </a:r>
            <a:endParaRPr lang="en-US" sz="4000" b="1" dirty="0">
              <a:solidFill>
                <a:schemeClr val="accent1">
                  <a:lumMod val="60000"/>
                  <a:lumOff val="40000"/>
                </a:schemeClr>
              </a:solidFill>
              <a:latin typeface="Tajawal Medium" panose="00000600000000000000" pitchFamily="2" charset="-78"/>
              <a:cs typeface="Tajawal Medium" panose="00000600000000000000" pitchFamily="2" charset="-78"/>
            </a:endParaRPr>
          </a:p>
        </p:txBody>
      </p:sp>
      <p:pic>
        <p:nvPicPr>
          <p:cNvPr id="13" name="Picture 12"/>
          <p:cNvPicPr>
            <a:picLocks noChangeAspect="1"/>
          </p:cNvPicPr>
          <p:nvPr/>
        </p:nvPicPr>
        <p:blipFill>
          <a:blip r:embed="rId5"/>
          <a:stretch>
            <a:fillRect/>
          </a:stretch>
        </p:blipFill>
        <p:spPr>
          <a:xfrm rot="10800000">
            <a:off x="2699328" y="4720158"/>
            <a:ext cx="6334944" cy="1034667"/>
          </a:xfrm>
          <a:prstGeom prst="rect">
            <a:avLst/>
          </a:prstGeom>
        </p:spPr>
      </p:pic>
      <p:sp>
        <p:nvSpPr>
          <p:cNvPr id="16" name="TextBox 15"/>
          <p:cNvSpPr txBox="1"/>
          <p:nvPr/>
        </p:nvSpPr>
        <p:spPr>
          <a:xfrm>
            <a:off x="2614941" y="4809093"/>
            <a:ext cx="6292401" cy="830997"/>
          </a:xfrm>
          <a:prstGeom prst="rect">
            <a:avLst/>
          </a:prstGeom>
          <a:noFill/>
        </p:spPr>
        <p:txBody>
          <a:bodyPr wrap="square" rtlCol="0">
            <a:spAutoFit/>
          </a:bodyPr>
          <a:lstStyle/>
          <a:p>
            <a:pPr algn="ct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Prepared by Dr.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Esraa</a:t>
            </a:r>
            <a:r>
              <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rPr>
              <a:t> Saleh </a:t>
            </a:r>
            <a:r>
              <a:rPr lang="en-US" sz="2400" b="1" dirty="0" err="1">
                <a:solidFill>
                  <a:schemeClr val="bg1"/>
                </a:solidFill>
                <a:latin typeface="Tahoma" panose="020B0604030504040204" pitchFamily="34" charset="0"/>
                <a:ea typeface="Tahoma" panose="020B0604030504040204" pitchFamily="34" charset="0"/>
                <a:cs typeface="Tahoma" panose="020B0604030504040204" pitchFamily="34" charset="0"/>
              </a:rPr>
              <a:t>Alomari</a:t>
            </a:r>
            <a:endParaRPr lang="en-US" sz="2400" b="1" dirty="0">
              <a:solidFill>
                <a:schemeClr val="bg1"/>
              </a:solidFill>
              <a:latin typeface="Tahoma" panose="020B0604030504040204" pitchFamily="34" charset="0"/>
              <a:ea typeface="Tahoma" panose="020B0604030504040204" pitchFamily="34" charset="0"/>
              <a:cs typeface="Tahoma" panose="020B0604030504040204" pitchFamily="34" charset="0"/>
            </a:endParaRPr>
          </a:p>
          <a:p>
            <a:pPr algn="ctr"/>
            <a:r>
              <a:rPr lang="en-US" sz="2400" b="1" dirty="0">
                <a:solidFill>
                  <a:srgbClr val="0A1F61"/>
                </a:solidFill>
                <a:latin typeface="Tajawal Medium" panose="00000600000000000000" pitchFamily="2" charset="-78"/>
                <a:cs typeface="Tajawal Medium" panose="00000600000000000000" pitchFamily="2" charset="-78"/>
              </a:rPr>
              <a:t>Lecture #9</a:t>
            </a:r>
          </a:p>
        </p:txBody>
      </p:sp>
      <p:pic>
        <p:nvPicPr>
          <p:cNvPr id="2" name="Picture 1"/>
          <p:cNvPicPr>
            <a:picLocks noChangeAspect="1"/>
          </p:cNvPicPr>
          <p:nvPr/>
        </p:nvPicPr>
        <p:blipFill>
          <a:blip r:embed="rId6"/>
          <a:stretch>
            <a:fillRect/>
          </a:stretch>
        </p:blipFill>
        <p:spPr>
          <a:xfrm>
            <a:off x="-530365" y="-117903"/>
            <a:ext cx="3138493" cy="7137043"/>
          </a:xfrm>
          <a:prstGeom prst="rect">
            <a:avLst/>
          </a:prstGeom>
        </p:spPr>
      </p:pic>
      <p:pic>
        <p:nvPicPr>
          <p:cNvPr id="6" name="Picture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314097" y="4230827"/>
            <a:ext cx="1699476" cy="1524000"/>
          </a:xfrm>
          <a:prstGeom prst="rect">
            <a:avLst/>
          </a:prstGeom>
        </p:spPr>
      </p:pic>
      <p:sp>
        <p:nvSpPr>
          <p:cNvPr id="4" name="Slide Number Placeholder 3"/>
          <p:cNvSpPr>
            <a:spLocks noGrp="1"/>
          </p:cNvSpPr>
          <p:nvPr>
            <p:ph type="sldNum" sz="quarter" idx="12"/>
          </p:nvPr>
        </p:nvSpPr>
        <p:spPr/>
        <p:txBody>
          <a:bodyPr/>
          <a:lstStyle/>
          <a:p>
            <a:fld id="{FDED41F8-FC0F-4085-8150-313B6CF05213}" type="slidenum">
              <a:rPr lang="en-US" smtClean="0"/>
              <a:t>1</a:t>
            </a:fld>
            <a:endParaRPr lang="en-US" dirty="0"/>
          </a:p>
        </p:txBody>
      </p:sp>
    </p:spTree>
    <p:extLst>
      <p:ext uri="{BB962C8B-B14F-4D97-AF65-F5344CB8AC3E}">
        <p14:creationId xmlns:p14="http://schemas.microsoft.com/office/powerpoint/2010/main" val="11345630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625080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0" y="-8264"/>
            <a:ext cx="11533239" cy="1610200"/>
          </a:xfrm>
          <a:prstGeom prst="rect">
            <a:avLst/>
          </a:prstGeom>
        </p:spPr>
      </p:pic>
      <p:sp>
        <p:nvSpPr>
          <p:cNvPr id="7" name="TextBox 6"/>
          <p:cNvSpPr txBox="1"/>
          <p:nvPr/>
        </p:nvSpPr>
        <p:spPr>
          <a:xfrm>
            <a:off x="5577618" y="402358"/>
            <a:ext cx="2129109" cy="769441"/>
          </a:xfrm>
          <a:prstGeom prst="rect">
            <a:avLst/>
          </a:prstGeom>
          <a:noFill/>
        </p:spPr>
        <p:txBody>
          <a:bodyPr wrap="none" rtlCol="0">
            <a:spAutoFit/>
          </a:bodyPr>
          <a:lstStyle/>
          <a:p>
            <a:pPr algn="ctr"/>
            <a:r>
              <a:rPr lang="en-US" sz="4400" b="1" dirty="0">
                <a:solidFill>
                  <a:schemeClr val="bg1"/>
                </a:solidFill>
                <a:latin typeface="Tajawal Medium" panose="00000600000000000000" pitchFamily="2" charset="-78"/>
                <a:cs typeface="Tajawal Medium" panose="00000600000000000000" pitchFamily="2" charset="-78"/>
              </a:rPr>
              <a:t>Outline</a:t>
            </a:r>
            <a:endParaRPr lang="en-US" sz="4400" b="1" dirty="0">
              <a:solidFill>
                <a:srgbClr val="FF9518"/>
              </a:solidFill>
              <a:latin typeface="Tajawal Medium" panose="00000600000000000000" pitchFamily="2" charset="-78"/>
              <a:cs typeface="Tajawal Medium" panose="00000600000000000000" pitchFamily="2" charset="-78"/>
            </a:endParaRPr>
          </a:p>
        </p:txBody>
      </p:sp>
      <p:sp>
        <p:nvSpPr>
          <p:cNvPr id="8" name="TextBox 7"/>
          <p:cNvSpPr txBox="1"/>
          <p:nvPr/>
        </p:nvSpPr>
        <p:spPr>
          <a:xfrm>
            <a:off x="145377" y="236724"/>
            <a:ext cx="2013031" cy="1261884"/>
          </a:xfrm>
          <a:prstGeom prst="rect">
            <a:avLst/>
          </a:prstGeom>
          <a:noFill/>
        </p:spPr>
        <p:txBody>
          <a:bodyPr wrap="squar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Module</a:t>
            </a:r>
          </a:p>
          <a:p>
            <a:pPr algn="ctr"/>
            <a:r>
              <a:rPr lang="en-US" sz="2800" b="1" dirty="0">
                <a:solidFill>
                  <a:schemeClr val="bg1"/>
                </a:solidFill>
                <a:latin typeface="Tajawal Medium" panose="00000600000000000000" pitchFamily="2" charset="-78"/>
                <a:cs typeface="Tajawal Medium" panose="00000600000000000000" pitchFamily="2" charset="-78"/>
              </a:rPr>
              <a:t>05</a:t>
            </a:r>
          </a:p>
          <a:p>
            <a:pPr algn="ctr"/>
            <a:r>
              <a:rPr lang="en-US" sz="2000" b="1" dirty="0">
                <a:solidFill>
                  <a:schemeClr val="bg1"/>
                </a:solidFill>
                <a:latin typeface="Tajawal Medium" panose="00000600000000000000" pitchFamily="2" charset="-78"/>
                <a:cs typeface="Tajawal Medium" panose="00000600000000000000" pitchFamily="2" charset="-78"/>
              </a:rPr>
              <a:t>Lecture # 9</a:t>
            </a:r>
            <a:endParaRPr lang="en-US" sz="20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14366" y="1538661"/>
            <a:ext cx="10860642" cy="3655616"/>
          </a:xfrm>
          <a:prstGeom prst="rect">
            <a:avLst/>
          </a:prstGeom>
          <a:noFill/>
        </p:spPr>
        <p:txBody>
          <a:bodyPr wrap="square" rtlCol="0">
            <a:spAutoFit/>
          </a:bodyPr>
          <a:lstStyle/>
          <a:p>
            <a:pPr>
              <a:lnSpc>
                <a:spcPct val="150000"/>
              </a:lnSpc>
            </a:pPr>
            <a:r>
              <a:rPr lang="en-US" sz="2000" b="1" i="1" dirty="0">
                <a:solidFill>
                  <a:schemeClr val="accent2">
                    <a:lumMod val="75000"/>
                  </a:schemeClr>
                </a:solidFill>
                <a:latin typeface="Arial" panose="020B0604020202020204" pitchFamily="34" charset="0"/>
                <a:cs typeface="Arial" panose="020B0604020202020204" pitchFamily="34" charset="0"/>
              </a:rPr>
              <a:t>The Part 1 of the module 5 covers the Public-Key Algorithms are as follows:</a:t>
            </a:r>
          </a:p>
          <a:p>
            <a:pPr>
              <a:lnSpc>
                <a:spcPct val="150000"/>
              </a:lnSpc>
            </a:pPr>
            <a:endParaRPr lang="en-US" sz="2000" b="1" i="1" dirty="0">
              <a:solidFill>
                <a:schemeClr val="accent2">
                  <a:lumMod val="75000"/>
                </a:schemeClr>
              </a:solidFill>
              <a:latin typeface="Arial" panose="020B0604020202020204" pitchFamily="34" charset="0"/>
              <a:cs typeface="Arial" panose="020B0604020202020204" pitchFamily="34" charset="0"/>
            </a:endParaRPr>
          </a:p>
          <a:p>
            <a:pPr marL="285750" indent="-285750" algn="l">
              <a:lnSpc>
                <a:spcPct val="200000"/>
              </a:lnSpc>
              <a:buFont typeface="Wingdings" panose="05000000000000000000" pitchFamily="2" charset="2"/>
              <a:buChar char="Ø"/>
            </a:pPr>
            <a:r>
              <a:rPr lang="en-US" sz="2400" b="1" i="1" dirty="0">
                <a:solidFill>
                  <a:schemeClr val="accent1">
                    <a:lumMod val="50000"/>
                  </a:schemeClr>
                </a:solidFill>
                <a:latin typeface="Arial" panose="020B0604020202020204" pitchFamily="34" charset="0"/>
                <a:cs typeface="Arial" panose="020B0604020202020204" pitchFamily="34" charset="0"/>
              </a:rPr>
              <a:t> </a:t>
            </a:r>
            <a:r>
              <a:rPr lang="en-US" sz="2800" b="1" i="1" dirty="0">
                <a:solidFill>
                  <a:schemeClr val="accent1">
                    <a:lumMod val="50000"/>
                  </a:schemeClr>
                </a:solidFill>
                <a:latin typeface="Arial" panose="020B0604020202020204" pitchFamily="34" charset="0"/>
                <a:cs typeface="Arial" panose="020B0604020202020204" pitchFamily="34" charset="0"/>
              </a:rPr>
              <a:t>Rivest-Shamir-Adleman (RSA)</a:t>
            </a:r>
          </a:p>
          <a:p>
            <a:pPr algn="l">
              <a:lnSpc>
                <a:spcPct val="200000"/>
              </a:lnSpc>
            </a:pPr>
            <a:endParaRPr lang="en-US" sz="2400" b="1" i="1" dirty="0">
              <a:solidFill>
                <a:schemeClr val="accent1">
                  <a:lumMod val="50000"/>
                </a:schemeClr>
              </a:solidFill>
              <a:latin typeface="Arial" panose="020B0604020202020204" pitchFamily="34" charset="0"/>
              <a:cs typeface="Arial" panose="020B0604020202020204" pitchFamily="34" charset="0"/>
            </a:endParaRPr>
          </a:p>
          <a:p>
            <a:pPr marL="688975" indent="57150" algn="just">
              <a:lnSpc>
                <a:spcPct val="150000"/>
              </a:lnSpc>
              <a:buFont typeface="Wingdings" panose="05000000000000000000" pitchFamily="2" charset="2"/>
              <a:buChar char="Ø"/>
            </a:pPr>
            <a:endParaRPr lang="en-US" sz="2400" b="1" i="1" dirty="0">
              <a:solidFill>
                <a:schemeClr val="accent1">
                  <a:lumMod val="50000"/>
                </a:schemeClr>
              </a:solidFill>
              <a:latin typeface="Arial" panose="020B0604020202020204" pitchFamily="34" charset="0"/>
              <a:cs typeface="Arial" panose="020B0604020202020204" pitchFamily="34" charset="0"/>
            </a:endParaRPr>
          </a:p>
          <a:p>
            <a:pPr marL="558800">
              <a:lnSpc>
                <a:spcPct val="150000"/>
              </a:lnSpc>
            </a:pPr>
            <a:endParaRPr lang="en-US" sz="2400" dirty="0">
              <a:solidFill>
                <a:srgbClr val="0070C0"/>
              </a:solidFill>
              <a:latin typeface="Arial" panose="020B0604020202020204" pitchFamily="34" charset="0"/>
              <a:cs typeface="Arial" panose="020B0604020202020204" pitchFamily="34" charset="0"/>
            </a:endParaRPr>
          </a:p>
        </p:txBody>
      </p:sp>
      <p:sp>
        <p:nvSpPr>
          <p:cNvPr id="10" name="Slide Number Placeholder 9"/>
          <p:cNvSpPr>
            <a:spLocks noGrp="1"/>
          </p:cNvSpPr>
          <p:nvPr>
            <p:ph type="sldNum" sz="quarter" idx="12"/>
          </p:nvPr>
        </p:nvSpPr>
        <p:spPr/>
        <p:txBody>
          <a:bodyPr/>
          <a:lstStyle/>
          <a:p>
            <a:fld id="{FDED41F8-FC0F-4085-8150-313B6CF05213}" type="slidenum">
              <a:rPr lang="en-US" smtClean="0"/>
              <a:t>2</a:t>
            </a:fld>
            <a:endParaRPr lang="en-US"/>
          </a:p>
        </p:txBody>
      </p:sp>
      <p:sp>
        <p:nvSpPr>
          <p:cNvPr id="11" name="Rectangle 10"/>
          <p:cNvSpPr/>
          <p:nvPr/>
        </p:nvSpPr>
        <p:spPr>
          <a:xfrm>
            <a:off x="2446894"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Tree>
    <p:extLst>
      <p:ext uri="{BB962C8B-B14F-4D97-AF65-F5344CB8AC3E}">
        <p14:creationId xmlns:p14="http://schemas.microsoft.com/office/powerpoint/2010/main" val="38771200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147694" y="370157"/>
            <a:ext cx="115929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RSA</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790970" y="2044247"/>
            <a:ext cx="10373727" cy="1998047"/>
          </a:xfrm>
          <a:prstGeom prst="rect">
            <a:avLst/>
          </a:prstGeom>
          <a:noFill/>
        </p:spPr>
        <p:txBody>
          <a:bodyPr wrap="square">
            <a:spAutoFit/>
          </a:bodyPr>
          <a:lstStyle/>
          <a:p>
            <a:pPr algn="ctr">
              <a:lnSpc>
                <a:spcPct val="200000"/>
              </a:lnSpc>
            </a:pPr>
            <a:r>
              <a:rPr lang="en-US" sz="7200" b="1" dirty="0">
                <a:solidFill>
                  <a:srgbClr val="002060"/>
                </a:solidFill>
              </a:rPr>
              <a:t>Introduction</a:t>
            </a:r>
          </a:p>
        </p:txBody>
      </p:sp>
    </p:spTree>
    <p:extLst>
      <p:ext uri="{BB962C8B-B14F-4D97-AF65-F5344CB8AC3E}">
        <p14:creationId xmlns:p14="http://schemas.microsoft.com/office/powerpoint/2010/main" val="31810219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147697" y="370157"/>
            <a:ext cx="115929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RSA</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4411785"/>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 pioneering paper by Diffie and Hellman [DIFF76b] introduced a new approach to cryptography and, in effect, challenged cryptologists to come up with a cryptographic algorithm that met the requirements for public-key systems. A number of algorithms have been proposed for public-key cryptography. Some of these, though initially promising, turned out to be breakable.</a:t>
            </a:r>
          </a:p>
        </p:txBody>
      </p:sp>
    </p:spTree>
    <p:extLst>
      <p:ext uri="{BB962C8B-B14F-4D97-AF65-F5344CB8AC3E}">
        <p14:creationId xmlns:p14="http://schemas.microsoft.com/office/powerpoint/2010/main" val="29154704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147697" y="370157"/>
            <a:ext cx="115929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RSA</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One of the first successful responses to the challenge was developed in 1977 by Ron Rivest, Adi Shamir, and Len Adleman at MIT and first published in 1978 [RIVE78].5 The Rivest-Shamir-Adleman (RSA) scheme has since that time reigned supreme as the most widely accepted and implemented general-purpose approach to public-key encryption.</a:t>
            </a:r>
            <a:endParaRPr lang="en-US" sz="2400" dirty="0">
              <a:solidFill>
                <a:srgbClr val="002060"/>
              </a:solidFill>
            </a:endParaRPr>
          </a:p>
        </p:txBody>
      </p:sp>
    </p:spTree>
    <p:extLst>
      <p:ext uri="{BB962C8B-B14F-4D97-AF65-F5344CB8AC3E}">
        <p14:creationId xmlns:p14="http://schemas.microsoft.com/office/powerpoint/2010/main" val="17708056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5147697" y="370157"/>
            <a:ext cx="1159292" cy="820674"/>
          </a:xfrm>
          <a:prstGeom prst="rect">
            <a:avLst/>
          </a:prstGeom>
          <a:noFill/>
        </p:spPr>
        <p:txBody>
          <a:bodyPr wrap="none" rtlCol="0">
            <a:spAutoFit/>
          </a:bodyPr>
          <a:lstStyle/>
          <a:p>
            <a:pPr algn="just">
              <a:lnSpc>
                <a:spcPct val="150000"/>
              </a:lnSpc>
            </a:pPr>
            <a:r>
              <a:rPr lang="en-US" sz="3600" b="1" i="1" dirty="0">
                <a:solidFill>
                  <a:schemeClr val="bg1"/>
                </a:solidFill>
                <a:latin typeface="Arial" panose="020B0604020202020204" pitchFamily="34" charset="0"/>
                <a:cs typeface="Arial" panose="020B0604020202020204" pitchFamily="34" charset="0"/>
              </a:rPr>
              <a:t>RSA</a:t>
            </a: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The RSA scheme is a cipher in which the plaintext and ciphertext are integers between 0 and n  -  1 for some n. A typical size for n is 1024 bits, or 309 decimal digits. That is, n is less than 21024. We examine RSA in this section in some detail, beginning with an explanation of the algorithm. Then we examine some of the computational and cryptanalytical implications of RSA.</a:t>
            </a:r>
            <a:endParaRPr lang="en-US" sz="2400" dirty="0">
              <a:solidFill>
                <a:srgbClr val="002060"/>
              </a:solidFill>
            </a:endParaRPr>
          </a:p>
        </p:txBody>
      </p:sp>
    </p:spTree>
    <p:extLst>
      <p:ext uri="{BB962C8B-B14F-4D97-AF65-F5344CB8AC3E}">
        <p14:creationId xmlns:p14="http://schemas.microsoft.com/office/powerpoint/2010/main" val="1234927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171497" y="1352510"/>
            <a:ext cx="10373727" cy="3680303"/>
          </a:xfrm>
          <a:prstGeom prst="rect">
            <a:avLst/>
          </a:prstGeom>
          <a:noFill/>
        </p:spPr>
        <p:txBody>
          <a:bodyPr wrap="square">
            <a:spAutoFit/>
          </a:bodyPr>
          <a:lstStyle/>
          <a:p>
            <a:pPr marL="457200" indent="-457200" algn="just">
              <a:lnSpc>
                <a:spcPct val="200000"/>
              </a:lnSpc>
              <a:buFont typeface="Wingdings" panose="05000000000000000000" pitchFamily="2" charset="2"/>
              <a:buChar char="q"/>
            </a:pPr>
            <a:r>
              <a:rPr lang="en-US" sz="2400" dirty="0">
                <a:solidFill>
                  <a:srgbClr val="002060"/>
                </a:solidFill>
                <a:latin typeface="Times New Roman" panose="02020603050405020304" pitchFamily="18" charset="0"/>
              </a:rPr>
              <a:t>RSA makes use of an expression with exponentials. Plaintext is encrypted in blocks, with each block having a binary value less than some number n. That is, the block size must be less than or equal to log2(n)  +  1; in practice, the block size is </a:t>
            </a:r>
            <a:r>
              <a:rPr lang="en-US" sz="2400" dirty="0" err="1">
                <a:solidFill>
                  <a:srgbClr val="002060"/>
                </a:solidFill>
                <a:latin typeface="Times New Roman" panose="02020603050405020304" pitchFamily="18" charset="0"/>
              </a:rPr>
              <a:t>i</a:t>
            </a:r>
            <a:r>
              <a:rPr lang="en-US" sz="2400" dirty="0">
                <a:solidFill>
                  <a:srgbClr val="002060"/>
                </a:solidFill>
                <a:latin typeface="Times New Roman" panose="02020603050405020304" pitchFamily="18" charset="0"/>
              </a:rPr>
              <a:t> bits, where 2i  6  n  …  2i+1. Encryption and decryption are of the following form, for some plaintext block M and ciphertext block C.</a:t>
            </a:r>
            <a:endParaRPr lang="en-US" sz="2400" dirty="0">
              <a:solidFill>
                <a:srgbClr val="002060"/>
              </a:solidFill>
            </a:endParaRPr>
          </a:p>
        </p:txBody>
      </p:sp>
    </p:spTree>
    <p:extLst>
      <p:ext uri="{BB962C8B-B14F-4D97-AF65-F5344CB8AC3E}">
        <p14:creationId xmlns:p14="http://schemas.microsoft.com/office/powerpoint/2010/main" val="51712630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1014366" y="2495719"/>
            <a:ext cx="10373727" cy="3359061"/>
          </a:xfrm>
          <a:prstGeom prst="rect">
            <a:avLst/>
          </a:prstGeom>
          <a:noFill/>
        </p:spPr>
        <p:txBody>
          <a:bodyPr wrap="square">
            <a:spAutoFit/>
          </a:bodyPr>
          <a:lstStyle/>
          <a:p>
            <a:pPr algn="just">
              <a:lnSpc>
                <a:spcPct val="150000"/>
              </a:lnSpc>
            </a:pPr>
            <a:r>
              <a:rPr lang="en-US" sz="2400" dirty="0">
                <a:solidFill>
                  <a:srgbClr val="002060"/>
                </a:solidFill>
                <a:latin typeface="Times New Roman" panose="02020603050405020304" pitchFamily="18" charset="0"/>
              </a:rPr>
              <a:t>Both sender and receiver must know the value of n. The sender knows the value of e, and only the receiver knows the value of d. Thus, this is a public-key encryption algorithm with a public key of PU = {e, n} and a private key of PR = {d, n}. </a:t>
            </a:r>
          </a:p>
          <a:p>
            <a:pPr algn="just">
              <a:lnSpc>
                <a:spcPct val="150000"/>
              </a:lnSpc>
            </a:pPr>
            <a:r>
              <a:rPr lang="en-US" sz="2400" dirty="0">
                <a:solidFill>
                  <a:srgbClr val="002060"/>
                </a:solidFill>
                <a:latin typeface="Times New Roman" panose="02020603050405020304" pitchFamily="18" charset="0"/>
              </a:rPr>
              <a:t>For this algorithm to be satisfactory for public-key encryption, the following requirements must be met:</a:t>
            </a:r>
          </a:p>
          <a:p>
            <a:pPr algn="just">
              <a:lnSpc>
                <a:spcPct val="150000"/>
              </a:lnSpc>
            </a:pPr>
            <a:endParaRPr lang="en-US" sz="2400" dirty="0"/>
          </a:p>
        </p:txBody>
      </p:sp>
      <p:pic>
        <p:nvPicPr>
          <p:cNvPr id="10" name="صورة 9">
            <a:extLst>
              <a:ext uri="{FF2B5EF4-FFF2-40B4-BE49-F238E27FC236}">
                <a16:creationId xmlns:a16="http://schemas.microsoft.com/office/drawing/2014/main" id="{3E5550FD-59E4-96AA-793F-7E8F00C740F0}"/>
              </a:ext>
            </a:extLst>
          </p:cNvPr>
          <p:cNvPicPr>
            <a:picLocks noChangeAspect="1"/>
          </p:cNvPicPr>
          <p:nvPr/>
        </p:nvPicPr>
        <p:blipFill rotWithShape="1">
          <a:blip r:embed="rId6"/>
          <a:srcRect l="40988" t="55426" r="33765" b="36977"/>
          <a:stretch/>
        </p:blipFill>
        <p:spPr>
          <a:xfrm>
            <a:off x="1980490" y="1444181"/>
            <a:ext cx="7076927" cy="999460"/>
          </a:xfrm>
          <a:prstGeom prst="rect">
            <a:avLst/>
          </a:prstGeom>
        </p:spPr>
      </p:pic>
    </p:spTree>
    <p:extLst>
      <p:ext uri="{BB962C8B-B14F-4D97-AF65-F5344CB8AC3E}">
        <p14:creationId xmlns:p14="http://schemas.microsoft.com/office/powerpoint/2010/main" val="30466868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02245" y="1818344"/>
            <a:ext cx="11203478" cy="3913059"/>
          </a:xfrm>
          <a:prstGeom prst="rect">
            <a:avLst/>
          </a:prstGeom>
          <a:noFill/>
        </p:spPr>
        <p:txBody>
          <a:bodyPr wrap="square">
            <a:spAutoFit/>
          </a:bodyPr>
          <a:lstStyle/>
          <a:p>
            <a:pPr algn="just">
              <a:lnSpc>
                <a:spcPct val="150000"/>
              </a:lnSpc>
            </a:pPr>
            <a:r>
              <a:rPr lang="en-US" sz="2400" dirty="0">
                <a:solidFill>
                  <a:srgbClr val="002060"/>
                </a:solidFill>
                <a:latin typeface="Times New Roman" panose="02020603050405020304" pitchFamily="18" charset="0"/>
              </a:rPr>
              <a:t>1. It is possible to find values of e, d, and n such that Med mod n  =  M for all M  6  n.</a:t>
            </a:r>
          </a:p>
          <a:p>
            <a:pPr algn="just">
              <a:lnSpc>
                <a:spcPct val="150000"/>
              </a:lnSpc>
            </a:pPr>
            <a:r>
              <a:rPr lang="en-US" sz="2400" dirty="0">
                <a:solidFill>
                  <a:srgbClr val="002060"/>
                </a:solidFill>
                <a:latin typeface="Times New Roman" panose="02020603050405020304" pitchFamily="18" charset="0"/>
              </a:rPr>
              <a:t>2. It is relatively easy to calculate Me mod n and Cd mod n for all values of M  6  n.</a:t>
            </a:r>
          </a:p>
          <a:p>
            <a:pPr algn="just">
              <a:lnSpc>
                <a:spcPct val="150000"/>
              </a:lnSpc>
            </a:pPr>
            <a:r>
              <a:rPr lang="en-US" sz="2400" dirty="0">
                <a:solidFill>
                  <a:srgbClr val="002060"/>
                </a:solidFill>
                <a:latin typeface="Times New Roman" panose="02020603050405020304" pitchFamily="18" charset="0"/>
              </a:rPr>
              <a:t>3. It is infeasible to determine d given e and n.</a:t>
            </a:r>
          </a:p>
          <a:p>
            <a:pPr algn="just">
              <a:lnSpc>
                <a:spcPct val="150000"/>
              </a:lnSpc>
            </a:pPr>
            <a:r>
              <a:rPr lang="en-US" sz="2400" dirty="0">
                <a:solidFill>
                  <a:srgbClr val="002060"/>
                </a:solidFill>
                <a:latin typeface="Times New Roman" panose="02020603050405020304" pitchFamily="18" charset="0"/>
              </a:rPr>
              <a:t>For now, we focus on the first requirement and consider the other questions later. We need to find a relationship of the form</a:t>
            </a:r>
          </a:p>
          <a:p>
            <a:pPr algn="ctr">
              <a:lnSpc>
                <a:spcPct val="150000"/>
              </a:lnSpc>
            </a:pPr>
            <a:r>
              <a:rPr lang="en-US" sz="2400" i="1" dirty="0">
                <a:solidFill>
                  <a:srgbClr val="000000"/>
                </a:solidFill>
                <a:effectLst/>
                <a:latin typeface="TimesTenLTStd"/>
              </a:rPr>
              <a:t>M</a:t>
            </a:r>
            <a:r>
              <a:rPr lang="en-US" sz="2400" i="1" baseline="30000" dirty="0">
                <a:solidFill>
                  <a:srgbClr val="000000"/>
                </a:solidFill>
                <a:effectLst/>
                <a:latin typeface="TimesTenLTStd"/>
              </a:rPr>
              <a:t>ed</a:t>
            </a:r>
            <a:r>
              <a:rPr lang="en-US" sz="2400" dirty="0">
                <a:solidFill>
                  <a:srgbClr val="000000"/>
                </a:solidFill>
                <a:effectLst/>
                <a:latin typeface="TimesTenLTStdRoman"/>
              </a:rPr>
              <a:t> mod </a:t>
            </a:r>
            <a:r>
              <a:rPr lang="en-US" sz="2400" i="1" dirty="0">
                <a:solidFill>
                  <a:srgbClr val="000000"/>
                </a:solidFill>
                <a:effectLst/>
                <a:latin typeface="TimesTenLTStd"/>
              </a:rPr>
              <a:t>n</a:t>
            </a:r>
            <a:r>
              <a:rPr lang="en-US" sz="2400" dirty="0">
                <a:solidFill>
                  <a:srgbClr val="000000"/>
                </a:solidFill>
                <a:effectLst/>
                <a:latin typeface="EditControl"/>
              </a:rPr>
              <a:t> </a:t>
            </a:r>
            <a:r>
              <a:rPr lang="en-US" sz="2400" dirty="0">
                <a:solidFill>
                  <a:srgbClr val="000000"/>
                </a:solidFill>
                <a:effectLst/>
                <a:latin typeface="PearsonMATHPRO08"/>
              </a:rPr>
              <a:t>=</a:t>
            </a:r>
            <a:r>
              <a:rPr lang="en-US" sz="2400" dirty="0">
                <a:solidFill>
                  <a:srgbClr val="000000"/>
                </a:solidFill>
                <a:effectLst/>
                <a:latin typeface="EditControl"/>
              </a:rPr>
              <a:t> </a:t>
            </a:r>
            <a:r>
              <a:rPr lang="en-US" sz="2400" i="1" dirty="0">
                <a:solidFill>
                  <a:srgbClr val="000000"/>
                </a:solidFill>
                <a:effectLst/>
                <a:latin typeface="TimesTenLTStd"/>
              </a:rPr>
              <a:t>M</a:t>
            </a:r>
            <a:endParaRPr lang="en-US" sz="2400" dirty="0"/>
          </a:p>
          <a:p>
            <a:pPr algn="ctr">
              <a:lnSpc>
                <a:spcPct val="150000"/>
              </a:lnSpc>
            </a:pPr>
            <a:endParaRPr lang="en-US" sz="2400" dirty="0">
              <a:solidFill>
                <a:srgbClr val="002060"/>
              </a:solidFill>
            </a:endParaRPr>
          </a:p>
        </p:txBody>
      </p:sp>
    </p:spTree>
    <p:extLst>
      <p:ext uri="{BB962C8B-B14F-4D97-AF65-F5344CB8AC3E}">
        <p14:creationId xmlns:p14="http://schemas.microsoft.com/office/powerpoint/2010/main" val="316426600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2251065"/>
          </a:xfrm>
          <a:prstGeom prst="rect">
            <a:avLst/>
          </a:prstGeom>
          <a:noFill/>
        </p:spPr>
        <p:txBody>
          <a:bodyPr wrap="square">
            <a:spAutoFit/>
          </a:bodyPr>
          <a:lstStyle/>
          <a:p>
            <a:pPr algn="just">
              <a:lnSpc>
                <a:spcPct val="150000"/>
              </a:lnSpc>
            </a:pPr>
            <a:r>
              <a:rPr lang="en-US" sz="2400" dirty="0">
                <a:solidFill>
                  <a:schemeClr val="accent1">
                    <a:lumMod val="50000"/>
                  </a:schemeClr>
                </a:solidFill>
                <a:effectLst/>
                <a:latin typeface="TimesTenLTStdRoman"/>
              </a:rPr>
              <a:t>The preceding relationship holds if </a:t>
            </a:r>
            <a:r>
              <a:rPr lang="en-US" sz="2400" i="1" dirty="0">
                <a:solidFill>
                  <a:schemeClr val="accent1">
                    <a:lumMod val="50000"/>
                  </a:schemeClr>
                </a:solidFill>
                <a:effectLst/>
                <a:latin typeface="TimesTenLTStd"/>
              </a:rPr>
              <a:t>e</a:t>
            </a:r>
            <a:r>
              <a:rPr lang="en-US" sz="2400" dirty="0">
                <a:solidFill>
                  <a:schemeClr val="accent1">
                    <a:lumMod val="50000"/>
                  </a:schemeClr>
                </a:solidFill>
                <a:effectLst/>
                <a:latin typeface="TimesTenLTStdRoman"/>
              </a:rPr>
              <a:t> and </a:t>
            </a:r>
            <a:r>
              <a:rPr lang="en-US" sz="2400" i="1" dirty="0">
                <a:solidFill>
                  <a:schemeClr val="accent1">
                    <a:lumMod val="50000"/>
                  </a:schemeClr>
                </a:solidFill>
                <a:effectLst/>
                <a:latin typeface="TimesTenLTStd"/>
              </a:rPr>
              <a:t>d</a:t>
            </a:r>
            <a:r>
              <a:rPr lang="en-US" sz="2400" dirty="0">
                <a:solidFill>
                  <a:schemeClr val="accent1">
                    <a:lumMod val="50000"/>
                  </a:schemeClr>
                </a:solidFill>
                <a:effectLst/>
                <a:latin typeface="TimesTenLTStdRoman"/>
              </a:rPr>
              <a:t> are multiplicative inverses modulo </a:t>
            </a:r>
            <a:r>
              <a:rPr lang="en-US" sz="2400" dirty="0">
                <a:solidFill>
                  <a:schemeClr val="accent1">
                    <a:lumMod val="50000"/>
                  </a:schemeClr>
                </a:solidFill>
                <a:effectLst/>
                <a:latin typeface="PearsonMATHPRO01"/>
              </a:rPr>
              <a:t>f</a:t>
            </a:r>
            <a:r>
              <a:rPr lang="en-US" sz="2400" dirty="0">
                <a:solidFill>
                  <a:schemeClr val="accent1">
                    <a:lumMod val="50000"/>
                  </a:schemeClr>
                </a:solidFill>
                <a:effectLst/>
                <a:latin typeface="TimesTenLTStdRoman"/>
              </a:rPr>
              <a:t>(</a:t>
            </a:r>
            <a:r>
              <a:rPr lang="en-US" sz="2400" i="1" dirty="0">
                <a:solidFill>
                  <a:schemeClr val="accent1">
                    <a:lumMod val="50000"/>
                  </a:schemeClr>
                </a:solidFill>
                <a:effectLst/>
                <a:latin typeface="TimesTenLTStd"/>
              </a:rPr>
              <a:t>n</a:t>
            </a:r>
            <a:r>
              <a:rPr lang="en-US" sz="2400" dirty="0">
                <a:solidFill>
                  <a:schemeClr val="accent1">
                    <a:lumMod val="50000"/>
                  </a:schemeClr>
                </a:solidFill>
                <a:effectLst/>
                <a:latin typeface="TimesTenLTStdRoman"/>
              </a:rPr>
              <a:t>), where </a:t>
            </a:r>
            <a:r>
              <a:rPr lang="en-US" sz="2400" dirty="0">
                <a:solidFill>
                  <a:schemeClr val="accent1">
                    <a:lumMod val="50000"/>
                  </a:schemeClr>
                </a:solidFill>
                <a:effectLst/>
                <a:latin typeface="PearsonMATHPRO01"/>
              </a:rPr>
              <a:t>f</a:t>
            </a:r>
            <a:r>
              <a:rPr lang="en-US" sz="2400" dirty="0">
                <a:solidFill>
                  <a:schemeClr val="accent1">
                    <a:lumMod val="50000"/>
                  </a:schemeClr>
                </a:solidFill>
                <a:effectLst/>
                <a:latin typeface="TimesTenLTStdRoman"/>
              </a:rPr>
              <a:t>(</a:t>
            </a:r>
            <a:r>
              <a:rPr lang="en-US" sz="2400" i="1" dirty="0">
                <a:solidFill>
                  <a:schemeClr val="accent1">
                    <a:lumMod val="50000"/>
                  </a:schemeClr>
                </a:solidFill>
                <a:effectLst/>
                <a:latin typeface="TimesTenLTStd"/>
              </a:rPr>
              <a:t>n</a:t>
            </a:r>
            <a:r>
              <a:rPr lang="en-US" sz="2400" dirty="0">
                <a:solidFill>
                  <a:schemeClr val="accent1">
                    <a:lumMod val="50000"/>
                  </a:schemeClr>
                </a:solidFill>
                <a:effectLst/>
                <a:latin typeface="TimesTenLTStdRoman"/>
              </a:rPr>
              <a:t>) is the Euler totient function. It is shown in Chapter 8 that for </a:t>
            </a:r>
            <a:r>
              <a:rPr lang="en-US" sz="2400" i="1" dirty="0">
                <a:solidFill>
                  <a:schemeClr val="accent1">
                    <a:lumMod val="50000"/>
                  </a:schemeClr>
                </a:solidFill>
                <a:effectLst/>
                <a:latin typeface="TimesTenLTStd"/>
              </a:rPr>
              <a:t>p, q</a:t>
            </a:r>
            <a:r>
              <a:rPr lang="en-US" sz="2400" dirty="0">
                <a:solidFill>
                  <a:schemeClr val="accent1">
                    <a:lumMod val="50000"/>
                  </a:schemeClr>
                </a:solidFill>
                <a:effectLst/>
                <a:latin typeface="TimesTenLTStdRoman"/>
              </a:rPr>
              <a:t> prime, </a:t>
            </a:r>
            <a:r>
              <a:rPr lang="en-US" sz="2400" dirty="0">
                <a:solidFill>
                  <a:schemeClr val="accent1">
                    <a:lumMod val="50000"/>
                  </a:schemeClr>
                </a:solidFill>
                <a:effectLst/>
                <a:latin typeface="PearsonMATHPRO01"/>
              </a:rPr>
              <a:t>f</a:t>
            </a:r>
            <a:r>
              <a:rPr lang="en-US" sz="2400" dirty="0">
                <a:solidFill>
                  <a:schemeClr val="accent1">
                    <a:lumMod val="50000"/>
                  </a:schemeClr>
                </a:solidFill>
                <a:effectLst/>
                <a:latin typeface="TimesTenLTStdRoman"/>
              </a:rPr>
              <a:t>(</a:t>
            </a:r>
            <a:r>
              <a:rPr lang="en-US" sz="2400" i="1" dirty="0" err="1">
                <a:solidFill>
                  <a:schemeClr val="accent1">
                    <a:lumMod val="50000"/>
                  </a:schemeClr>
                </a:solidFill>
                <a:effectLst/>
                <a:latin typeface="TimesTenLTStd"/>
              </a:rPr>
              <a:t>pq</a:t>
            </a:r>
            <a:r>
              <a:rPr lang="en-US" sz="2400" dirty="0">
                <a:solidFill>
                  <a:schemeClr val="accent1">
                    <a:lumMod val="50000"/>
                  </a:schemeClr>
                </a:solidFill>
                <a:effectLst/>
                <a:latin typeface="TimesTenLTStdRoman"/>
              </a:rPr>
              <a:t>)</a:t>
            </a:r>
            <a:r>
              <a:rPr lang="en-US" sz="2400" dirty="0">
                <a:solidFill>
                  <a:schemeClr val="accent1">
                    <a:lumMod val="50000"/>
                  </a:schemeClr>
                </a:solidFill>
                <a:effectLst/>
                <a:latin typeface="PearsonMATHPRO08"/>
              </a:rPr>
              <a:t> = </a:t>
            </a:r>
            <a:r>
              <a:rPr lang="en-US" sz="2400" dirty="0">
                <a:solidFill>
                  <a:schemeClr val="accent1">
                    <a:lumMod val="50000"/>
                  </a:schemeClr>
                </a:solidFill>
                <a:effectLst/>
                <a:latin typeface="TimesTenLTStdRoman"/>
              </a:rPr>
              <a:t>(</a:t>
            </a:r>
            <a:r>
              <a:rPr lang="en-US" sz="2400" i="1" dirty="0">
                <a:solidFill>
                  <a:schemeClr val="accent1">
                    <a:lumMod val="50000"/>
                  </a:schemeClr>
                </a:solidFill>
                <a:effectLst/>
                <a:latin typeface="TimesTenLTStd"/>
              </a:rPr>
              <a:t>p</a:t>
            </a:r>
            <a:r>
              <a:rPr lang="en-US" sz="2400" dirty="0">
                <a:solidFill>
                  <a:schemeClr val="accent1">
                    <a:lumMod val="50000"/>
                  </a:schemeClr>
                </a:solidFill>
                <a:effectLst/>
                <a:latin typeface="TimesTenLTStdRoman"/>
              </a:rPr>
              <a:t> </a:t>
            </a:r>
            <a:r>
              <a:rPr lang="en-US" sz="2400" dirty="0">
                <a:solidFill>
                  <a:schemeClr val="accent1">
                    <a:lumMod val="50000"/>
                  </a:schemeClr>
                </a:solidFill>
                <a:effectLst/>
                <a:latin typeface="PearsonMATHPRO02"/>
              </a:rPr>
              <a:t>-</a:t>
            </a:r>
            <a:r>
              <a:rPr lang="en-US" sz="2400" dirty="0">
                <a:solidFill>
                  <a:schemeClr val="accent1">
                    <a:lumMod val="50000"/>
                  </a:schemeClr>
                </a:solidFill>
                <a:effectLst/>
                <a:latin typeface="TimesTenLTStdRoman"/>
              </a:rPr>
              <a:t> 1)(</a:t>
            </a:r>
            <a:r>
              <a:rPr lang="en-US" sz="2400" i="1" dirty="0">
                <a:solidFill>
                  <a:schemeClr val="accent1">
                    <a:lumMod val="50000"/>
                  </a:schemeClr>
                </a:solidFill>
                <a:effectLst/>
                <a:latin typeface="TimesTenLTStd"/>
              </a:rPr>
              <a:t>q</a:t>
            </a:r>
            <a:r>
              <a:rPr lang="en-US" sz="2400" dirty="0">
                <a:solidFill>
                  <a:schemeClr val="accent1">
                    <a:lumMod val="50000"/>
                  </a:schemeClr>
                </a:solidFill>
                <a:effectLst/>
                <a:latin typeface="TimesTenLTStdRoman"/>
              </a:rPr>
              <a:t> </a:t>
            </a:r>
            <a:r>
              <a:rPr lang="en-US" sz="2400" dirty="0">
                <a:solidFill>
                  <a:schemeClr val="accent1">
                    <a:lumMod val="50000"/>
                  </a:schemeClr>
                </a:solidFill>
                <a:effectLst/>
                <a:latin typeface="PearsonMATHPRO02"/>
              </a:rPr>
              <a:t>-</a:t>
            </a:r>
            <a:r>
              <a:rPr lang="en-US" sz="2400" dirty="0">
                <a:solidFill>
                  <a:schemeClr val="accent1">
                    <a:lumMod val="50000"/>
                  </a:schemeClr>
                </a:solidFill>
                <a:effectLst/>
                <a:latin typeface="TimesTenLTStdRoman"/>
              </a:rPr>
              <a:t> 1). The relationship between </a:t>
            </a:r>
            <a:r>
              <a:rPr lang="en-US" sz="2400" i="1" dirty="0">
                <a:solidFill>
                  <a:schemeClr val="accent1">
                    <a:lumMod val="50000"/>
                  </a:schemeClr>
                </a:solidFill>
                <a:effectLst/>
                <a:latin typeface="TimesTenLTStd"/>
              </a:rPr>
              <a:t>e</a:t>
            </a:r>
            <a:r>
              <a:rPr lang="en-US" sz="2400" dirty="0">
                <a:solidFill>
                  <a:schemeClr val="accent1">
                    <a:lumMod val="50000"/>
                  </a:schemeClr>
                </a:solidFill>
                <a:effectLst/>
                <a:latin typeface="TimesTenLTStdRoman"/>
              </a:rPr>
              <a:t> and </a:t>
            </a:r>
            <a:r>
              <a:rPr lang="en-US" sz="2400" i="1" dirty="0">
                <a:solidFill>
                  <a:schemeClr val="accent1">
                    <a:lumMod val="50000"/>
                  </a:schemeClr>
                </a:solidFill>
                <a:effectLst/>
                <a:latin typeface="TimesTenLTStd"/>
              </a:rPr>
              <a:t>d</a:t>
            </a:r>
            <a:r>
              <a:rPr lang="en-US" sz="2400" dirty="0">
                <a:solidFill>
                  <a:schemeClr val="accent1">
                    <a:lumMod val="50000"/>
                  </a:schemeClr>
                </a:solidFill>
                <a:effectLst/>
                <a:latin typeface="TimesTenLTStdRoman"/>
              </a:rPr>
              <a:t> can be expressed as</a:t>
            </a:r>
            <a:endParaRPr lang="en-US" sz="2400" dirty="0">
              <a:solidFill>
                <a:schemeClr val="accent1">
                  <a:lumMod val="50000"/>
                </a:schemeClr>
              </a:solidFill>
            </a:endParaRPr>
          </a:p>
          <a:p>
            <a:pPr algn="ctr">
              <a:lnSpc>
                <a:spcPct val="150000"/>
              </a:lnSpc>
            </a:pPr>
            <a:endParaRPr lang="en-US" sz="2400" dirty="0">
              <a:solidFill>
                <a:srgbClr val="002060"/>
              </a:solidFill>
            </a:endParaRPr>
          </a:p>
        </p:txBody>
      </p:sp>
      <p:pic>
        <p:nvPicPr>
          <p:cNvPr id="10" name="صورة 9">
            <a:extLst>
              <a:ext uri="{FF2B5EF4-FFF2-40B4-BE49-F238E27FC236}">
                <a16:creationId xmlns:a16="http://schemas.microsoft.com/office/drawing/2014/main" id="{15992D4A-B98C-092B-7672-A32870731DAA}"/>
              </a:ext>
            </a:extLst>
          </p:cNvPr>
          <p:cNvPicPr>
            <a:picLocks noChangeAspect="1"/>
          </p:cNvPicPr>
          <p:nvPr/>
        </p:nvPicPr>
        <p:blipFill rotWithShape="1">
          <a:blip r:embed="rId6"/>
          <a:srcRect l="32311" t="62713" r="25174" b="23644"/>
          <a:stretch/>
        </p:blipFill>
        <p:spPr>
          <a:xfrm>
            <a:off x="2141117" y="3963277"/>
            <a:ext cx="8261497" cy="1697068"/>
          </a:xfrm>
          <a:prstGeom prst="rect">
            <a:avLst/>
          </a:prstGeom>
        </p:spPr>
      </p:pic>
    </p:spTree>
    <p:extLst>
      <p:ext uri="{BB962C8B-B14F-4D97-AF65-F5344CB8AC3E}">
        <p14:creationId xmlns:p14="http://schemas.microsoft.com/office/powerpoint/2010/main" val="29920627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2803140"/>
          </a:xfrm>
          <a:prstGeom prst="rect">
            <a:avLst/>
          </a:prstGeom>
          <a:noFill/>
        </p:spPr>
        <p:txBody>
          <a:bodyPr wrap="square">
            <a:spAutoFit/>
          </a:bodyPr>
          <a:lstStyle/>
          <a:p>
            <a:pPr algn="just">
              <a:lnSpc>
                <a:spcPct val="150000"/>
              </a:lnSpc>
            </a:pPr>
            <a:r>
              <a:rPr lang="en-US" sz="2400" dirty="0">
                <a:solidFill>
                  <a:schemeClr val="accent1">
                    <a:lumMod val="50000"/>
                  </a:schemeClr>
                </a:solidFill>
                <a:effectLst/>
                <a:latin typeface="TimesTenLTStdRoman"/>
              </a:rPr>
              <a:t>That is, e and d are multiplicative inverses mod f(n). Note that, according to the rules of modular arithmetic, this is true only if d (and therefore e) is relatively prime to f(n). Equivalently, </a:t>
            </a:r>
            <a:r>
              <a:rPr lang="en-US" sz="2400" dirty="0" err="1">
                <a:solidFill>
                  <a:schemeClr val="accent1">
                    <a:lumMod val="50000"/>
                  </a:schemeClr>
                </a:solidFill>
                <a:effectLst/>
                <a:latin typeface="TimesTenLTStdRoman"/>
              </a:rPr>
              <a:t>gcd</a:t>
            </a:r>
            <a:r>
              <a:rPr lang="en-US" sz="2400" dirty="0">
                <a:solidFill>
                  <a:schemeClr val="accent1">
                    <a:lumMod val="50000"/>
                  </a:schemeClr>
                </a:solidFill>
                <a:effectLst/>
                <a:latin typeface="TimesTenLTStdRoman"/>
              </a:rPr>
              <a:t>(f(n), d)  =  1. See Appendix R for a proof that Equation (9.1) satisfies the requirement for RSA. We are now ready to state the RSA scheme. The ingredients are the following:</a:t>
            </a:r>
            <a:endParaRPr lang="en-US" sz="2400" dirty="0">
              <a:solidFill>
                <a:schemeClr val="accent1">
                  <a:lumMod val="50000"/>
                </a:schemeClr>
              </a:solidFill>
            </a:endParaRPr>
          </a:p>
        </p:txBody>
      </p:sp>
      <p:pic>
        <p:nvPicPr>
          <p:cNvPr id="13" name="صورة 12">
            <a:extLst>
              <a:ext uri="{FF2B5EF4-FFF2-40B4-BE49-F238E27FC236}">
                <a16:creationId xmlns:a16="http://schemas.microsoft.com/office/drawing/2014/main" id="{5CBBA52E-3AAB-3CF1-860D-8EE97D3BF1B5}"/>
              </a:ext>
            </a:extLst>
          </p:cNvPr>
          <p:cNvPicPr>
            <a:picLocks noChangeAspect="1"/>
          </p:cNvPicPr>
          <p:nvPr/>
        </p:nvPicPr>
        <p:blipFill rotWithShape="1">
          <a:blip r:embed="rId6"/>
          <a:srcRect l="30044" t="64186" r="26526" b="24418"/>
          <a:stretch/>
        </p:blipFill>
        <p:spPr>
          <a:xfrm>
            <a:off x="1874165" y="4401879"/>
            <a:ext cx="8668016" cy="1405474"/>
          </a:xfrm>
          <a:prstGeom prst="rect">
            <a:avLst/>
          </a:prstGeom>
        </p:spPr>
      </p:pic>
    </p:spTree>
    <p:extLst>
      <p:ext uri="{BB962C8B-B14F-4D97-AF65-F5344CB8AC3E}">
        <p14:creationId xmlns:p14="http://schemas.microsoft.com/office/powerpoint/2010/main" val="14350550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4465133"/>
          </a:xfrm>
          <a:prstGeom prst="rect">
            <a:avLst/>
          </a:prstGeom>
          <a:noFill/>
        </p:spPr>
        <p:txBody>
          <a:bodyPr wrap="square">
            <a:spAutoFit/>
          </a:bodyPr>
          <a:lstStyle/>
          <a:p>
            <a:pPr algn="just">
              <a:lnSpc>
                <a:spcPct val="150000"/>
              </a:lnSpc>
            </a:pPr>
            <a:r>
              <a:rPr lang="en-US" sz="2400" dirty="0">
                <a:solidFill>
                  <a:schemeClr val="accent1">
                    <a:lumMod val="50000"/>
                  </a:schemeClr>
                </a:solidFill>
                <a:effectLst/>
                <a:latin typeface="TimesTenLTStdRoman"/>
              </a:rPr>
              <a:t>The private key consists of {d, n} and the public key consists of {e, n}. Suppose that user A has published its public key and that user B wishes to send the message </a:t>
            </a:r>
          </a:p>
          <a:p>
            <a:pPr algn="just">
              <a:lnSpc>
                <a:spcPct val="150000"/>
              </a:lnSpc>
            </a:pPr>
            <a:r>
              <a:rPr lang="en-US" sz="2400" dirty="0">
                <a:solidFill>
                  <a:schemeClr val="accent1">
                    <a:lumMod val="50000"/>
                  </a:schemeClr>
                </a:solidFill>
                <a:effectLst/>
                <a:latin typeface="TimesTenLTStdRoman"/>
              </a:rPr>
              <a:t>M to A. Then B calculates C  =  Me mod n and transmits C. On receipt of this cipher-text, user A decrypts by calculating M  =  Cd mod n.</a:t>
            </a:r>
          </a:p>
          <a:p>
            <a:pPr algn="just">
              <a:lnSpc>
                <a:spcPct val="150000"/>
              </a:lnSpc>
            </a:pPr>
            <a:r>
              <a:rPr lang="en-US" sz="2400" dirty="0">
                <a:solidFill>
                  <a:schemeClr val="accent1">
                    <a:lumMod val="50000"/>
                  </a:schemeClr>
                </a:solidFill>
                <a:effectLst/>
                <a:latin typeface="TimesTenLTStdRoman"/>
              </a:rPr>
              <a:t>Figure 9.5 summarizes the RSA algorithm. It corresponds to Figure 9.1a: Alice generates a public/private key pair; Bob encrypts using Alice’s public key; and Alice decrypts using her private key. An example from [SING99] is shown in Figure 9.6. For this example, the keys were generated as follows.</a:t>
            </a:r>
            <a:endParaRPr lang="en-US" sz="2400" dirty="0">
              <a:solidFill>
                <a:schemeClr val="accent1">
                  <a:lumMod val="50000"/>
                </a:schemeClr>
              </a:solidFill>
            </a:endParaRPr>
          </a:p>
        </p:txBody>
      </p:sp>
    </p:spTree>
    <p:extLst>
      <p:ext uri="{BB962C8B-B14F-4D97-AF65-F5344CB8AC3E}">
        <p14:creationId xmlns:p14="http://schemas.microsoft.com/office/powerpoint/2010/main" val="324387918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3751989"/>
          </a:xfrm>
          <a:prstGeom prst="rect">
            <a:avLst/>
          </a:prstGeom>
          <a:noFill/>
        </p:spPr>
        <p:txBody>
          <a:bodyPr wrap="square">
            <a:spAutoFit/>
          </a:bodyPr>
          <a:lstStyle/>
          <a:p>
            <a:pPr algn="just">
              <a:lnSpc>
                <a:spcPct val="150000"/>
              </a:lnSpc>
            </a:pPr>
            <a:r>
              <a:rPr lang="en-US" sz="2300" dirty="0">
                <a:solidFill>
                  <a:schemeClr val="accent1">
                    <a:lumMod val="50000"/>
                  </a:schemeClr>
                </a:solidFill>
                <a:effectLst/>
                <a:latin typeface="TimesTenLTStdRoman"/>
              </a:rPr>
              <a:t>1. Select two prime numbers, p  =  17 and q  =  11.</a:t>
            </a:r>
          </a:p>
          <a:p>
            <a:pPr algn="just">
              <a:lnSpc>
                <a:spcPct val="150000"/>
              </a:lnSpc>
            </a:pPr>
            <a:r>
              <a:rPr lang="en-US" sz="2300" dirty="0">
                <a:solidFill>
                  <a:schemeClr val="accent1">
                    <a:lumMod val="50000"/>
                  </a:schemeClr>
                </a:solidFill>
                <a:effectLst/>
                <a:latin typeface="TimesTenLTStdRoman"/>
              </a:rPr>
              <a:t>2. Calculate n  =  </a:t>
            </a:r>
            <a:r>
              <a:rPr lang="en-US" sz="2300" dirty="0" err="1">
                <a:solidFill>
                  <a:schemeClr val="accent1">
                    <a:lumMod val="50000"/>
                  </a:schemeClr>
                </a:solidFill>
                <a:effectLst/>
                <a:latin typeface="TimesTenLTStdRoman"/>
              </a:rPr>
              <a:t>pq</a:t>
            </a:r>
            <a:r>
              <a:rPr lang="en-US" sz="2300" dirty="0">
                <a:solidFill>
                  <a:schemeClr val="accent1">
                    <a:lumMod val="50000"/>
                  </a:schemeClr>
                </a:solidFill>
                <a:effectLst/>
                <a:latin typeface="TimesTenLTStdRoman"/>
              </a:rPr>
              <a:t>  =  17  *  11  =  187.</a:t>
            </a:r>
          </a:p>
          <a:p>
            <a:pPr algn="just">
              <a:lnSpc>
                <a:spcPct val="150000"/>
              </a:lnSpc>
            </a:pPr>
            <a:r>
              <a:rPr lang="en-US" sz="2300" dirty="0">
                <a:solidFill>
                  <a:schemeClr val="accent1">
                    <a:lumMod val="50000"/>
                  </a:schemeClr>
                </a:solidFill>
                <a:effectLst/>
                <a:latin typeface="TimesTenLTStdRoman"/>
              </a:rPr>
              <a:t>3. Calculate f(n)  =  (p  -  1)(q  -  1)  =  16  *  10  =  160.</a:t>
            </a:r>
          </a:p>
          <a:p>
            <a:pPr algn="just">
              <a:lnSpc>
                <a:spcPct val="150000"/>
              </a:lnSpc>
            </a:pPr>
            <a:r>
              <a:rPr lang="en-US" sz="2300" dirty="0">
                <a:solidFill>
                  <a:schemeClr val="accent1">
                    <a:lumMod val="50000"/>
                  </a:schemeClr>
                </a:solidFill>
                <a:effectLst/>
                <a:latin typeface="TimesTenLTStdRoman"/>
              </a:rPr>
              <a:t>4. Select e such that e is relatively prime to f(n)  =  160 and less than f(n); we choose e  =  7.</a:t>
            </a:r>
          </a:p>
          <a:p>
            <a:pPr algn="just">
              <a:lnSpc>
                <a:spcPct val="150000"/>
              </a:lnSpc>
            </a:pPr>
            <a:r>
              <a:rPr lang="en-US" sz="2300" dirty="0">
                <a:solidFill>
                  <a:schemeClr val="accent1">
                    <a:lumMod val="50000"/>
                  </a:schemeClr>
                </a:solidFill>
                <a:effectLst/>
                <a:latin typeface="TimesTenLTStdRoman"/>
              </a:rPr>
              <a:t>5. Determine d such that de  K  1 (mod 160) and d  6  160. The correct value is d  =  23, because 23  *  7  =  161  =  (1  *  160)  +  1; d can be calculated using the extended Euclid’s algorithm (Chapter 4).</a:t>
            </a:r>
            <a:endParaRPr lang="en-US" sz="2300" dirty="0">
              <a:solidFill>
                <a:schemeClr val="accent1">
                  <a:lumMod val="50000"/>
                </a:schemeClr>
              </a:solidFill>
            </a:endParaRPr>
          </a:p>
        </p:txBody>
      </p:sp>
    </p:spTree>
    <p:extLst>
      <p:ext uri="{BB962C8B-B14F-4D97-AF65-F5344CB8AC3E}">
        <p14:creationId xmlns:p14="http://schemas.microsoft.com/office/powerpoint/2010/main" val="424863000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3416448"/>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The resulting keys are public key PU  =  {7, 187} and private key PR  =  {23, 187}. The example shows the use of these keys for a plaintext input of M  =  88. For encryption, we need to calculate C  =  887 mod 187. Exploiting the properties of modular arithmetic, we can do this as follows.</a:t>
            </a:r>
            <a:endParaRPr lang="en-US" sz="2800" dirty="0">
              <a:solidFill>
                <a:schemeClr val="accent1">
                  <a:lumMod val="50000"/>
                </a:schemeClr>
              </a:solidFill>
            </a:endParaRPr>
          </a:p>
        </p:txBody>
      </p:sp>
    </p:spTree>
    <p:extLst>
      <p:ext uri="{BB962C8B-B14F-4D97-AF65-F5344CB8AC3E}">
        <p14:creationId xmlns:p14="http://schemas.microsoft.com/office/powerpoint/2010/main" val="89477682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763AB894-CF49-E7C0-AC8A-E8D34630902E}"/>
              </a:ext>
            </a:extLst>
          </p:cNvPr>
          <p:cNvPicPr>
            <a:picLocks noChangeAspect="1"/>
          </p:cNvPicPr>
          <p:nvPr/>
        </p:nvPicPr>
        <p:blipFill rotWithShape="1">
          <a:blip r:embed="rId6"/>
          <a:srcRect l="33968" t="43179" r="38561" b="50542"/>
          <a:stretch/>
        </p:blipFill>
        <p:spPr>
          <a:xfrm>
            <a:off x="2175738" y="1516703"/>
            <a:ext cx="6793100" cy="873399"/>
          </a:xfrm>
          <a:prstGeom prst="rect">
            <a:avLst/>
          </a:prstGeom>
        </p:spPr>
      </p:pic>
      <p:pic>
        <p:nvPicPr>
          <p:cNvPr id="13" name="صورة 12">
            <a:extLst>
              <a:ext uri="{FF2B5EF4-FFF2-40B4-BE49-F238E27FC236}">
                <a16:creationId xmlns:a16="http://schemas.microsoft.com/office/drawing/2014/main" id="{CFA92D30-9A01-4596-2872-9BB41D0D5010}"/>
              </a:ext>
            </a:extLst>
          </p:cNvPr>
          <p:cNvPicPr>
            <a:picLocks noChangeAspect="1"/>
          </p:cNvPicPr>
          <p:nvPr/>
        </p:nvPicPr>
        <p:blipFill rotWithShape="1">
          <a:blip r:embed="rId7"/>
          <a:srcRect l="32747" t="58682" r="27093" b="26434"/>
          <a:stretch/>
        </p:blipFill>
        <p:spPr>
          <a:xfrm>
            <a:off x="1571788" y="2375909"/>
            <a:ext cx="8733433" cy="1820653"/>
          </a:xfrm>
          <a:prstGeom prst="rect">
            <a:avLst/>
          </a:prstGeom>
        </p:spPr>
      </p:pic>
      <p:pic>
        <p:nvPicPr>
          <p:cNvPr id="18" name="صورة 17">
            <a:extLst>
              <a:ext uri="{FF2B5EF4-FFF2-40B4-BE49-F238E27FC236}">
                <a16:creationId xmlns:a16="http://schemas.microsoft.com/office/drawing/2014/main" id="{1CACD1EA-E4CA-208C-B902-A8E543F2B34E}"/>
              </a:ext>
            </a:extLst>
          </p:cNvPr>
          <p:cNvPicPr>
            <a:picLocks noChangeAspect="1"/>
          </p:cNvPicPr>
          <p:nvPr/>
        </p:nvPicPr>
        <p:blipFill rotWithShape="1">
          <a:blip r:embed="rId8"/>
          <a:srcRect l="31832" t="44853" r="34680" b="45582"/>
          <a:stretch/>
        </p:blipFill>
        <p:spPr>
          <a:xfrm>
            <a:off x="1727791" y="4050554"/>
            <a:ext cx="7581014" cy="1097443"/>
          </a:xfrm>
          <a:prstGeom prst="rect">
            <a:avLst/>
          </a:prstGeom>
        </p:spPr>
      </p:pic>
    </p:spTree>
    <p:extLst>
      <p:ext uri="{BB962C8B-B14F-4D97-AF65-F5344CB8AC3E}">
        <p14:creationId xmlns:p14="http://schemas.microsoft.com/office/powerpoint/2010/main" val="26797922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3416448"/>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We now look at an example from [HELL79], which shows the use of RSA to process multiple blocks of data. In this simple example, the plaintext is an alphanumeric string. Each plaintext symbol is assigned a unique code of two decimal</a:t>
            </a:r>
            <a:endParaRPr lang="en-US" sz="2800" dirty="0">
              <a:solidFill>
                <a:schemeClr val="accent1">
                  <a:lumMod val="50000"/>
                </a:schemeClr>
              </a:solidFill>
            </a:endParaRPr>
          </a:p>
        </p:txBody>
      </p:sp>
    </p:spTree>
    <p:extLst>
      <p:ext uri="{BB962C8B-B14F-4D97-AF65-F5344CB8AC3E}">
        <p14:creationId xmlns:p14="http://schemas.microsoft.com/office/powerpoint/2010/main" val="35897299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315AB09F-573A-B263-9748-857224CFB52B}"/>
              </a:ext>
            </a:extLst>
          </p:cNvPr>
          <p:cNvPicPr>
            <a:picLocks noChangeAspect="1"/>
          </p:cNvPicPr>
          <p:nvPr/>
        </p:nvPicPr>
        <p:blipFill rotWithShape="1">
          <a:blip r:embed="rId6"/>
          <a:srcRect l="31308" t="24574" r="23605" b="17442"/>
          <a:stretch/>
        </p:blipFill>
        <p:spPr>
          <a:xfrm>
            <a:off x="2082210" y="1270590"/>
            <a:ext cx="8027580" cy="4676083"/>
          </a:xfrm>
          <a:prstGeom prst="rect">
            <a:avLst/>
          </a:prstGeom>
        </p:spPr>
      </p:pic>
    </p:spTree>
    <p:extLst>
      <p:ext uri="{BB962C8B-B14F-4D97-AF65-F5344CB8AC3E}">
        <p14:creationId xmlns:p14="http://schemas.microsoft.com/office/powerpoint/2010/main" val="274527275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521CF0EF-60CB-313E-5AAD-0D95F7BBE389}"/>
              </a:ext>
            </a:extLst>
          </p:cNvPr>
          <p:cNvPicPr>
            <a:picLocks noChangeAspect="1"/>
          </p:cNvPicPr>
          <p:nvPr/>
        </p:nvPicPr>
        <p:blipFill rotWithShape="1">
          <a:blip r:embed="rId6"/>
          <a:srcRect l="33401" t="24341" r="26701" b="52946"/>
          <a:stretch/>
        </p:blipFill>
        <p:spPr>
          <a:xfrm>
            <a:off x="1378228" y="1730875"/>
            <a:ext cx="9446832" cy="3396250"/>
          </a:xfrm>
          <a:prstGeom prst="rect">
            <a:avLst/>
          </a:prstGeom>
        </p:spPr>
      </p:pic>
    </p:spTree>
    <p:extLst>
      <p:ext uri="{BB962C8B-B14F-4D97-AF65-F5344CB8AC3E}">
        <p14:creationId xmlns:p14="http://schemas.microsoft.com/office/powerpoint/2010/main" val="84940935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19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526491" y="373914"/>
            <a:ext cx="666714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RSA Description of the Algorithm</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4278222"/>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digits (e.g., a  =  00, A  =  26).6 A plaintext block consists of four decimal digits, or two alphanumeric characters. Figure 9.7a illustrates the sequence of events for the encryption of multiple blocks, and Figure 9.7b gives a specific example. The circled numbers indicate the order in which operations are performed.</a:t>
            </a:r>
            <a:endParaRPr lang="en-US" sz="2800" dirty="0">
              <a:solidFill>
                <a:schemeClr val="accent1">
                  <a:lumMod val="50000"/>
                </a:schemeClr>
              </a:solidFill>
            </a:endParaRPr>
          </a:p>
        </p:txBody>
      </p:sp>
    </p:spTree>
    <p:extLst>
      <p:ext uri="{BB962C8B-B14F-4D97-AF65-F5344CB8AC3E}">
        <p14:creationId xmlns:p14="http://schemas.microsoft.com/office/powerpoint/2010/main" val="202066513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87880" y="373914"/>
            <a:ext cx="474437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Computational Aspects</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3416448"/>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We now turn to the issue of the complexity of the computation required to use RSA. There are actually two issues to consider: encryption/decryption and key generation. Let us look first at the process of encryption and decryption and then consider key generation.</a:t>
            </a:r>
            <a:endParaRPr lang="en-US" sz="2800" dirty="0">
              <a:solidFill>
                <a:schemeClr val="accent1">
                  <a:lumMod val="50000"/>
                </a:schemeClr>
              </a:solidFill>
            </a:endParaRPr>
          </a:p>
        </p:txBody>
      </p:sp>
    </p:spTree>
    <p:extLst>
      <p:ext uri="{BB962C8B-B14F-4D97-AF65-F5344CB8AC3E}">
        <p14:creationId xmlns:p14="http://schemas.microsoft.com/office/powerpoint/2010/main" val="397752465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1289" y="-18879"/>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3487880" y="373914"/>
            <a:ext cx="4744376" cy="1559338"/>
          </a:xfrm>
          <a:prstGeom prst="rect">
            <a:avLst/>
          </a:prstGeom>
          <a:noFill/>
        </p:spPr>
        <p:txBody>
          <a:bodyPr wrap="none" rtlCol="0">
            <a:spAutoFit/>
          </a:bodyPr>
          <a:lstStyle/>
          <a:p>
            <a:pPr algn="just">
              <a:lnSpc>
                <a:spcPct val="150000"/>
              </a:lnSpc>
            </a:pPr>
            <a:r>
              <a:rPr lang="en-US" sz="3200" b="1" i="1" dirty="0">
                <a:solidFill>
                  <a:schemeClr val="bg1"/>
                </a:solidFill>
                <a:latin typeface="Arial" panose="020B0604020202020204" pitchFamily="34" charset="0"/>
                <a:cs typeface="Arial" panose="020B0604020202020204" pitchFamily="34" charset="0"/>
              </a:rPr>
              <a:t>Computational Aspects</a:t>
            </a: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74AB72B0-84F7-746D-4F6D-0AC4E7D0B0EC}"/>
              </a:ext>
            </a:extLst>
          </p:cNvPr>
          <p:cNvPicPr>
            <a:picLocks noChangeAspect="1"/>
          </p:cNvPicPr>
          <p:nvPr/>
        </p:nvPicPr>
        <p:blipFill rotWithShape="1">
          <a:blip r:embed="rId6"/>
          <a:srcRect l="30479" t="21091" r="25523" b="11061"/>
          <a:stretch/>
        </p:blipFill>
        <p:spPr>
          <a:xfrm>
            <a:off x="2313779" y="1394356"/>
            <a:ext cx="8116760" cy="4653000"/>
          </a:xfrm>
          <a:prstGeom prst="rect">
            <a:avLst/>
          </a:prstGeom>
        </p:spPr>
      </p:pic>
    </p:spTree>
    <p:extLst>
      <p:ext uri="{BB962C8B-B14F-4D97-AF65-F5344CB8AC3E}">
        <p14:creationId xmlns:p14="http://schemas.microsoft.com/office/powerpoint/2010/main" val="160007140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14239" y="343666"/>
            <a:ext cx="7836556" cy="2113335"/>
          </a:xfrm>
          <a:prstGeom prst="rect">
            <a:avLst/>
          </a:prstGeom>
          <a:noFill/>
        </p:spPr>
        <p:txBody>
          <a:bodyPr wrap="square" rtlCol="0">
            <a:spAutoFit/>
          </a:bodyPr>
          <a:lstStyle/>
          <a:p>
            <a:pPr algn="just">
              <a:lnSpc>
                <a:spcPct val="150000"/>
              </a:lnSpc>
            </a:pPr>
            <a:r>
              <a:rPr lang="en-US" sz="2400" b="1" i="1" dirty="0">
                <a:solidFill>
                  <a:schemeClr val="bg1"/>
                </a:solidFill>
                <a:latin typeface="Arial" panose="020B0604020202020204" pitchFamily="34" charset="0"/>
                <a:cs typeface="Arial" panose="020B0604020202020204" pitchFamily="34" charset="0"/>
              </a:rPr>
              <a:t>EXPONENTIATION IN MODULAR ARITHMETIC</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492667"/>
            <a:ext cx="11203478" cy="2941639"/>
          </a:xfrm>
          <a:prstGeom prst="rect">
            <a:avLst/>
          </a:prstGeom>
          <a:noFill/>
        </p:spPr>
        <p:txBody>
          <a:bodyPr wrap="square">
            <a:spAutoFit/>
          </a:bodyPr>
          <a:lstStyle/>
          <a:p>
            <a:pPr algn="just">
              <a:lnSpc>
                <a:spcPct val="200000"/>
              </a:lnSpc>
            </a:pPr>
            <a:r>
              <a:rPr lang="en-US" sz="2400" dirty="0">
                <a:solidFill>
                  <a:schemeClr val="accent1">
                    <a:lumMod val="50000"/>
                  </a:schemeClr>
                </a:solidFill>
                <a:effectLst/>
                <a:latin typeface="TimesTenLTStdRoman"/>
              </a:rPr>
              <a:t>Both encryption and decryption in RSA involve raising an integer to an integer power, mod n. If the exponentiation is done over the integers and then reduced modulo n, the intermediate values would be gargantuan. Fortunately, as the preceding example shows, we can make use of a property of modular arithmetic:</a:t>
            </a:r>
            <a:endParaRPr lang="en-US" sz="2400" dirty="0">
              <a:solidFill>
                <a:schemeClr val="accent1">
                  <a:lumMod val="50000"/>
                </a:schemeClr>
              </a:solidFill>
            </a:endParaRPr>
          </a:p>
        </p:txBody>
      </p:sp>
      <p:sp>
        <p:nvSpPr>
          <p:cNvPr id="10" name="مربع نص 9">
            <a:extLst>
              <a:ext uri="{FF2B5EF4-FFF2-40B4-BE49-F238E27FC236}">
                <a16:creationId xmlns:a16="http://schemas.microsoft.com/office/drawing/2014/main" id="{190E7A0B-B8A8-839B-5503-5A0C2057F0C5}"/>
              </a:ext>
            </a:extLst>
          </p:cNvPr>
          <p:cNvSpPr txBox="1"/>
          <p:nvPr/>
        </p:nvSpPr>
        <p:spPr>
          <a:xfrm>
            <a:off x="3228297" y="5027130"/>
            <a:ext cx="6208440" cy="461665"/>
          </a:xfrm>
          <a:prstGeom prst="rect">
            <a:avLst/>
          </a:prstGeom>
          <a:noFill/>
        </p:spPr>
        <p:txBody>
          <a:bodyPr wrap="square">
            <a:spAutoFit/>
          </a:bodyPr>
          <a:lstStyle/>
          <a:p>
            <a:r>
              <a:rPr lang="en-US" sz="2400" dirty="0">
                <a:solidFill>
                  <a:srgbClr val="000000"/>
                </a:solidFill>
                <a:effectLst/>
                <a:latin typeface="TimesTenLTStdRoman"/>
              </a:rPr>
              <a:t>[(</a:t>
            </a:r>
            <a:r>
              <a:rPr lang="en-US" sz="2400" i="1" dirty="0">
                <a:solidFill>
                  <a:srgbClr val="000000"/>
                </a:solidFill>
                <a:effectLst/>
                <a:latin typeface="TimesTenLTStd"/>
              </a:rPr>
              <a:t>a</a:t>
            </a:r>
            <a:r>
              <a:rPr lang="en-US" sz="2400" dirty="0">
                <a:solidFill>
                  <a:srgbClr val="000000"/>
                </a:solidFill>
                <a:effectLst/>
                <a:latin typeface="TimesTenLTStdRoman"/>
              </a:rPr>
              <a:t> mod </a:t>
            </a:r>
            <a:r>
              <a:rPr lang="en-US" sz="2400" i="1" dirty="0">
                <a:solidFill>
                  <a:srgbClr val="000000"/>
                </a:solidFill>
                <a:effectLst/>
                <a:latin typeface="TimesTenLTStd"/>
              </a:rPr>
              <a:t>n</a:t>
            </a:r>
            <a:r>
              <a:rPr lang="en-US" sz="2400" dirty="0">
                <a:solidFill>
                  <a:srgbClr val="000000"/>
                </a:solidFill>
                <a:effectLst/>
                <a:latin typeface="TimesTenLTStdRoman"/>
              </a:rPr>
              <a:t>)</a:t>
            </a:r>
            <a:r>
              <a:rPr lang="en-US" sz="2400" dirty="0">
                <a:solidFill>
                  <a:srgbClr val="000000"/>
                </a:solidFill>
                <a:effectLst/>
                <a:latin typeface="EditControl"/>
              </a:rPr>
              <a:t> </a:t>
            </a:r>
            <a:r>
              <a:rPr lang="en-US" sz="2400" dirty="0">
                <a:solidFill>
                  <a:srgbClr val="000000"/>
                </a:solidFill>
                <a:effectLst/>
                <a:latin typeface="PearsonMATHPRO02"/>
              </a:rPr>
              <a:t>*</a:t>
            </a:r>
            <a:r>
              <a:rPr lang="en-US" sz="2400" dirty="0">
                <a:solidFill>
                  <a:srgbClr val="000000"/>
                </a:solidFill>
                <a:effectLst/>
                <a:latin typeface="EditControl"/>
              </a:rPr>
              <a:t> </a:t>
            </a:r>
            <a:r>
              <a:rPr lang="en-US" sz="2400" dirty="0">
                <a:solidFill>
                  <a:srgbClr val="000000"/>
                </a:solidFill>
                <a:effectLst/>
                <a:latin typeface="TimesTenLTStdRoman"/>
              </a:rPr>
              <a:t>(</a:t>
            </a:r>
            <a:r>
              <a:rPr lang="en-US" sz="2400" i="1" dirty="0">
                <a:solidFill>
                  <a:srgbClr val="000000"/>
                </a:solidFill>
                <a:effectLst/>
                <a:latin typeface="TimesTenLTStd"/>
              </a:rPr>
              <a:t>b</a:t>
            </a:r>
            <a:r>
              <a:rPr lang="en-US" sz="2400" dirty="0">
                <a:solidFill>
                  <a:srgbClr val="000000"/>
                </a:solidFill>
                <a:effectLst/>
                <a:latin typeface="TimesTenLTStdRoman"/>
              </a:rPr>
              <a:t> mod </a:t>
            </a:r>
            <a:r>
              <a:rPr lang="en-US" sz="2400" i="1" dirty="0">
                <a:solidFill>
                  <a:srgbClr val="000000"/>
                </a:solidFill>
                <a:effectLst/>
                <a:latin typeface="TimesTenLTStd"/>
              </a:rPr>
              <a:t>n</a:t>
            </a:r>
            <a:r>
              <a:rPr lang="en-US" sz="2400" dirty="0">
                <a:solidFill>
                  <a:srgbClr val="000000"/>
                </a:solidFill>
                <a:effectLst/>
                <a:latin typeface="TimesTenLTStdRoman"/>
              </a:rPr>
              <a:t>)] mod </a:t>
            </a:r>
            <a:r>
              <a:rPr lang="en-US" sz="2400" i="1" dirty="0">
                <a:solidFill>
                  <a:srgbClr val="000000"/>
                </a:solidFill>
                <a:effectLst/>
                <a:latin typeface="TimesTenLTStd"/>
              </a:rPr>
              <a:t>n</a:t>
            </a:r>
            <a:r>
              <a:rPr lang="en-US" sz="2400" dirty="0">
                <a:solidFill>
                  <a:srgbClr val="000000"/>
                </a:solidFill>
                <a:effectLst/>
                <a:latin typeface="EditControl"/>
              </a:rPr>
              <a:t> </a:t>
            </a:r>
            <a:r>
              <a:rPr lang="en-US" sz="2400" dirty="0">
                <a:solidFill>
                  <a:srgbClr val="000000"/>
                </a:solidFill>
                <a:effectLst/>
                <a:latin typeface="PearsonMATHPRO08"/>
              </a:rPr>
              <a:t>=</a:t>
            </a:r>
            <a:r>
              <a:rPr lang="en-US" sz="2400" dirty="0">
                <a:solidFill>
                  <a:srgbClr val="000000"/>
                </a:solidFill>
                <a:effectLst/>
                <a:latin typeface="EditControl"/>
              </a:rPr>
              <a:t> </a:t>
            </a:r>
            <a:r>
              <a:rPr lang="en-US" sz="2400" dirty="0">
                <a:solidFill>
                  <a:srgbClr val="000000"/>
                </a:solidFill>
                <a:effectLst/>
                <a:latin typeface="TimesTenLTStdRoman"/>
              </a:rPr>
              <a:t>(</a:t>
            </a:r>
            <a:r>
              <a:rPr lang="en-US" sz="2400" i="1" dirty="0">
                <a:solidFill>
                  <a:srgbClr val="000000"/>
                </a:solidFill>
                <a:effectLst/>
                <a:latin typeface="TimesTenLTStd"/>
              </a:rPr>
              <a:t>a</a:t>
            </a:r>
            <a:r>
              <a:rPr lang="en-US" sz="2400" dirty="0">
                <a:solidFill>
                  <a:srgbClr val="000000"/>
                </a:solidFill>
                <a:effectLst/>
                <a:latin typeface="EditControl"/>
              </a:rPr>
              <a:t> </a:t>
            </a:r>
            <a:r>
              <a:rPr lang="en-US" sz="2400" dirty="0">
                <a:solidFill>
                  <a:srgbClr val="000000"/>
                </a:solidFill>
                <a:effectLst/>
                <a:latin typeface="PearsonMATHPRO02"/>
              </a:rPr>
              <a:t>*</a:t>
            </a:r>
            <a:r>
              <a:rPr lang="en-US" sz="2400" dirty="0">
                <a:solidFill>
                  <a:srgbClr val="000000"/>
                </a:solidFill>
                <a:effectLst/>
                <a:latin typeface="EditControl"/>
              </a:rPr>
              <a:t> </a:t>
            </a:r>
            <a:r>
              <a:rPr lang="en-US" sz="2400" i="1" dirty="0">
                <a:solidFill>
                  <a:srgbClr val="000000"/>
                </a:solidFill>
                <a:effectLst/>
                <a:latin typeface="TimesTenLTStd"/>
              </a:rPr>
              <a:t>b</a:t>
            </a:r>
            <a:r>
              <a:rPr lang="en-US" sz="2400" dirty="0">
                <a:solidFill>
                  <a:srgbClr val="000000"/>
                </a:solidFill>
                <a:effectLst/>
                <a:latin typeface="TimesTenLTStdRoman"/>
              </a:rPr>
              <a:t>) mod </a:t>
            </a:r>
            <a:r>
              <a:rPr lang="en-US" sz="2400" i="1" dirty="0">
                <a:solidFill>
                  <a:srgbClr val="000000"/>
                </a:solidFill>
                <a:effectLst/>
                <a:latin typeface="TimesTenLTStd"/>
              </a:rPr>
              <a:t>n</a:t>
            </a:r>
            <a:endParaRPr lang="en-US" sz="2400" dirty="0"/>
          </a:p>
        </p:txBody>
      </p:sp>
    </p:spTree>
    <p:extLst>
      <p:ext uri="{BB962C8B-B14F-4D97-AF65-F5344CB8AC3E}">
        <p14:creationId xmlns:p14="http://schemas.microsoft.com/office/powerpoint/2010/main" val="34785712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2414239" y="343666"/>
            <a:ext cx="7836556" cy="2113335"/>
          </a:xfrm>
          <a:prstGeom prst="rect">
            <a:avLst/>
          </a:prstGeom>
          <a:noFill/>
        </p:spPr>
        <p:txBody>
          <a:bodyPr wrap="square" rtlCol="0">
            <a:spAutoFit/>
          </a:bodyPr>
          <a:lstStyle/>
          <a:p>
            <a:pPr algn="just">
              <a:lnSpc>
                <a:spcPct val="150000"/>
              </a:lnSpc>
            </a:pPr>
            <a:r>
              <a:rPr lang="en-US" sz="2400" b="1" i="1" dirty="0">
                <a:solidFill>
                  <a:schemeClr val="bg1"/>
                </a:solidFill>
                <a:latin typeface="Arial" panose="020B0604020202020204" pitchFamily="34" charset="0"/>
                <a:cs typeface="Arial" panose="020B0604020202020204" pitchFamily="34" charset="0"/>
              </a:rPr>
              <a:t>EXPONENTIATION IN MODULAR ARITHMETIC</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306527"/>
            <a:ext cx="11203478" cy="3680303"/>
          </a:xfrm>
          <a:prstGeom prst="rect">
            <a:avLst/>
          </a:prstGeom>
          <a:noFill/>
        </p:spPr>
        <p:txBody>
          <a:bodyPr wrap="square">
            <a:spAutoFit/>
          </a:bodyPr>
          <a:lstStyle/>
          <a:p>
            <a:pPr algn="just">
              <a:lnSpc>
                <a:spcPct val="200000"/>
              </a:lnSpc>
            </a:pPr>
            <a:r>
              <a:rPr lang="en-US" sz="2400" dirty="0">
                <a:solidFill>
                  <a:schemeClr val="accent1">
                    <a:lumMod val="50000"/>
                  </a:schemeClr>
                </a:solidFill>
                <a:effectLst/>
                <a:latin typeface="TimesTenLTStdRoman"/>
              </a:rPr>
              <a:t>Thus, we can reduce intermediate results modulo n. This makes the calculation practical.</a:t>
            </a:r>
          </a:p>
          <a:p>
            <a:pPr algn="just">
              <a:lnSpc>
                <a:spcPct val="200000"/>
              </a:lnSpc>
            </a:pPr>
            <a:r>
              <a:rPr lang="en-US" sz="2400" dirty="0">
                <a:solidFill>
                  <a:schemeClr val="accent1">
                    <a:lumMod val="50000"/>
                  </a:schemeClr>
                </a:solidFill>
                <a:effectLst/>
                <a:latin typeface="TimesTenLTStdRoman"/>
              </a:rPr>
              <a:t>Another consideration is the efficiency of exponentiation, because with RSA, we are dealing with potentially large exponents. To see how efficiency might be increased, consider that we wish to compute x16. A straightforward approach requires 15 multiplications:</a:t>
            </a:r>
            <a:endParaRPr lang="en-US" sz="2400" dirty="0">
              <a:solidFill>
                <a:schemeClr val="accent1">
                  <a:lumMod val="50000"/>
                </a:schemeClr>
              </a:solidFill>
            </a:endParaRPr>
          </a:p>
        </p:txBody>
      </p:sp>
      <p:sp>
        <p:nvSpPr>
          <p:cNvPr id="13" name="مربع نص 12">
            <a:extLst>
              <a:ext uri="{FF2B5EF4-FFF2-40B4-BE49-F238E27FC236}">
                <a16:creationId xmlns:a16="http://schemas.microsoft.com/office/drawing/2014/main" id="{ED48BFB1-F855-EF41-DAD9-700EA86F4149}"/>
              </a:ext>
            </a:extLst>
          </p:cNvPr>
          <p:cNvSpPr txBox="1"/>
          <p:nvPr/>
        </p:nvSpPr>
        <p:spPr>
          <a:xfrm>
            <a:off x="3551663" y="5182141"/>
            <a:ext cx="6870544" cy="523220"/>
          </a:xfrm>
          <a:prstGeom prst="rect">
            <a:avLst/>
          </a:prstGeom>
          <a:noFill/>
        </p:spPr>
        <p:txBody>
          <a:bodyPr wrap="square">
            <a:spAutoFit/>
          </a:bodyPr>
          <a:lstStyle/>
          <a:p>
            <a:r>
              <a:rPr lang="en-US" sz="2800" b="1" i="1"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TimesTenLTStdRoman"/>
              </a:rPr>
              <a:t>16</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8"/>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EditControl"/>
              </a:rPr>
              <a:t> </a:t>
            </a:r>
            <a:r>
              <a:rPr lang="en-US" sz="2800" b="1" baseline="30000" dirty="0">
                <a:solidFill>
                  <a:schemeClr val="accent1">
                    <a:lumMod val="50000"/>
                  </a:schemeClr>
                </a:solidFill>
                <a:effectLst/>
                <a:latin typeface="PearsonMATHPRO02"/>
              </a:rPr>
              <a:t>*</a:t>
            </a:r>
            <a:r>
              <a:rPr lang="en-US" sz="2800" b="1" baseline="30000" dirty="0">
                <a:solidFill>
                  <a:schemeClr val="accent1">
                    <a:lumMod val="50000"/>
                  </a:schemeClr>
                </a:solidFill>
                <a:effectLst/>
                <a:latin typeface="EditControl"/>
              </a:rPr>
              <a:t> </a:t>
            </a:r>
            <a:r>
              <a:rPr lang="en-US" sz="2800" b="1" i="1" baseline="30000" dirty="0">
                <a:solidFill>
                  <a:schemeClr val="accent1">
                    <a:lumMod val="50000"/>
                  </a:schemeClr>
                </a:solidFill>
                <a:effectLst/>
                <a:latin typeface="TimesTenLTStd"/>
              </a:rPr>
              <a:t>x</a:t>
            </a:r>
            <a:r>
              <a:rPr lang="en-US" sz="2800" b="1" baseline="30000" dirty="0">
                <a:solidFill>
                  <a:schemeClr val="accent1">
                    <a:lumMod val="50000"/>
                  </a:schemeClr>
                </a:solidFill>
                <a:effectLst/>
                <a:latin typeface="TimesTenLTStdRoman"/>
              </a:rPr>
              <a:t> </a:t>
            </a:r>
            <a:endParaRPr lang="en-US" sz="2800" b="1" dirty="0">
              <a:solidFill>
                <a:schemeClr val="accent1">
                  <a:lumMod val="50000"/>
                </a:schemeClr>
              </a:solidFill>
            </a:endParaRPr>
          </a:p>
        </p:txBody>
      </p:sp>
    </p:spTree>
    <p:extLst>
      <p:ext uri="{BB962C8B-B14F-4D97-AF65-F5344CB8AC3E}">
        <p14:creationId xmlns:p14="http://schemas.microsoft.com/office/powerpoint/2010/main" val="117803765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350105"/>
            <a:ext cx="11203478" cy="4418967"/>
          </a:xfrm>
          <a:prstGeom prst="rect">
            <a:avLst/>
          </a:prstGeom>
          <a:noFill/>
        </p:spPr>
        <p:txBody>
          <a:bodyPr wrap="square">
            <a:spAutoFit/>
          </a:bodyPr>
          <a:lstStyle/>
          <a:p>
            <a:pPr algn="just">
              <a:lnSpc>
                <a:spcPct val="200000"/>
              </a:lnSpc>
            </a:pPr>
            <a:r>
              <a:rPr lang="en-US" sz="2400" b="1" i="1" dirty="0">
                <a:solidFill>
                  <a:schemeClr val="accent1">
                    <a:lumMod val="50000"/>
                  </a:schemeClr>
                </a:solidFill>
                <a:effectLst/>
                <a:latin typeface="TimesTenLTStdRoman"/>
              </a:rPr>
              <a:t>Five possible approaches to attacking the RSA algorithm are:</a:t>
            </a:r>
          </a:p>
          <a:p>
            <a:pPr algn="just">
              <a:lnSpc>
                <a:spcPct val="200000"/>
              </a:lnSpc>
            </a:pPr>
            <a:r>
              <a:rPr lang="en-US" sz="2400" dirty="0">
                <a:solidFill>
                  <a:schemeClr val="accent1">
                    <a:lumMod val="50000"/>
                  </a:schemeClr>
                </a:solidFill>
                <a:effectLst/>
                <a:latin typeface="TimesTenLTStdRoman"/>
              </a:rPr>
              <a:t> • </a:t>
            </a:r>
            <a:r>
              <a:rPr lang="en-US" sz="2400" b="1" dirty="0">
                <a:solidFill>
                  <a:schemeClr val="accent1">
                    <a:lumMod val="50000"/>
                  </a:schemeClr>
                </a:solidFill>
                <a:effectLst/>
                <a:latin typeface="TimesTenLTStdRoman"/>
              </a:rPr>
              <a:t>Brute force: </a:t>
            </a:r>
            <a:r>
              <a:rPr lang="en-US" sz="2400" dirty="0">
                <a:solidFill>
                  <a:schemeClr val="accent1">
                    <a:lumMod val="50000"/>
                  </a:schemeClr>
                </a:solidFill>
                <a:effectLst/>
                <a:latin typeface="TimesTenLTStdRoman"/>
              </a:rPr>
              <a:t>This involves trying all possible private keys.</a:t>
            </a:r>
          </a:p>
          <a:p>
            <a:pPr algn="just">
              <a:lnSpc>
                <a:spcPct val="200000"/>
              </a:lnSpc>
            </a:pPr>
            <a:r>
              <a:rPr lang="en-US" sz="2400" dirty="0">
                <a:solidFill>
                  <a:schemeClr val="accent1">
                    <a:lumMod val="50000"/>
                  </a:schemeClr>
                </a:solidFill>
                <a:effectLst/>
                <a:latin typeface="TimesTenLTStdRoman"/>
              </a:rPr>
              <a:t> • </a:t>
            </a:r>
            <a:r>
              <a:rPr lang="en-US" sz="2400" b="1" dirty="0">
                <a:solidFill>
                  <a:schemeClr val="accent1">
                    <a:lumMod val="50000"/>
                  </a:schemeClr>
                </a:solidFill>
                <a:effectLst/>
                <a:latin typeface="TimesTenLTStdRoman"/>
              </a:rPr>
              <a:t>Mathematical attacks: </a:t>
            </a:r>
            <a:r>
              <a:rPr lang="en-US" sz="2400" dirty="0">
                <a:solidFill>
                  <a:schemeClr val="accent1">
                    <a:lumMod val="50000"/>
                  </a:schemeClr>
                </a:solidFill>
                <a:effectLst/>
                <a:latin typeface="TimesTenLTStdRoman"/>
              </a:rPr>
              <a:t>There are several approaches, all equivalent in effort to factoring the product of two primes.</a:t>
            </a:r>
          </a:p>
          <a:p>
            <a:pPr algn="just">
              <a:lnSpc>
                <a:spcPct val="200000"/>
              </a:lnSpc>
            </a:pPr>
            <a:r>
              <a:rPr lang="en-US" sz="2400" dirty="0">
                <a:solidFill>
                  <a:schemeClr val="accent1">
                    <a:lumMod val="50000"/>
                  </a:schemeClr>
                </a:solidFill>
                <a:effectLst/>
                <a:latin typeface="TimesTenLTStdRoman"/>
              </a:rPr>
              <a:t> • </a:t>
            </a:r>
            <a:r>
              <a:rPr lang="en-US" sz="2400" b="1" dirty="0">
                <a:solidFill>
                  <a:schemeClr val="accent1">
                    <a:lumMod val="50000"/>
                  </a:schemeClr>
                </a:solidFill>
                <a:effectLst/>
                <a:latin typeface="TimesTenLTStdRoman"/>
              </a:rPr>
              <a:t>Timing attacks: </a:t>
            </a:r>
            <a:r>
              <a:rPr lang="en-US" sz="2400" dirty="0">
                <a:solidFill>
                  <a:schemeClr val="accent1">
                    <a:lumMod val="50000"/>
                  </a:schemeClr>
                </a:solidFill>
                <a:effectLst/>
                <a:latin typeface="TimesTenLTStdRoman"/>
              </a:rPr>
              <a:t>These depend on the running time of the decryption algorithm.</a:t>
            </a:r>
          </a:p>
          <a:p>
            <a:pPr algn="just">
              <a:lnSpc>
                <a:spcPct val="200000"/>
              </a:lnSpc>
            </a:pPr>
            <a:r>
              <a:rPr lang="en-US" sz="2400" dirty="0">
                <a:solidFill>
                  <a:schemeClr val="accent1">
                    <a:lumMod val="50000"/>
                  </a:schemeClr>
                </a:solidFill>
                <a:effectLst/>
                <a:latin typeface="TimesTenLTStdRoman"/>
              </a:rPr>
              <a:t> </a:t>
            </a:r>
            <a:endParaRPr lang="en-US" sz="2400" dirty="0">
              <a:solidFill>
                <a:schemeClr val="accent1">
                  <a:lumMod val="50000"/>
                </a:schemeClr>
              </a:solidFill>
            </a:endParaRPr>
          </a:p>
        </p:txBody>
      </p:sp>
    </p:spTree>
    <p:extLst>
      <p:ext uri="{BB962C8B-B14F-4D97-AF65-F5344CB8AC3E}">
        <p14:creationId xmlns:p14="http://schemas.microsoft.com/office/powerpoint/2010/main" val="18442280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306527"/>
            <a:ext cx="11203478" cy="3416448"/>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a:t>
            </a:r>
            <a:r>
              <a:rPr lang="en-US" sz="2800" dirty="0">
                <a:solidFill>
                  <a:schemeClr val="accent1">
                    <a:lumMod val="50000"/>
                  </a:schemeClr>
                </a:solidFill>
                <a:latin typeface="TimesTenLTStdRoman"/>
              </a:rPr>
              <a:t> </a:t>
            </a:r>
            <a:r>
              <a:rPr lang="en-US" sz="2800" b="1" dirty="0">
                <a:solidFill>
                  <a:schemeClr val="accent1">
                    <a:lumMod val="50000"/>
                  </a:schemeClr>
                </a:solidFill>
                <a:effectLst/>
                <a:latin typeface="TimesTenLTStdRoman"/>
              </a:rPr>
              <a:t>Hardware fault-based attack: </a:t>
            </a:r>
            <a:r>
              <a:rPr lang="en-US" sz="2800" dirty="0">
                <a:solidFill>
                  <a:schemeClr val="accent1">
                    <a:lumMod val="50000"/>
                  </a:schemeClr>
                </a:solidFill>
                <a:effectLst/>
                <a:latin typeface="TimesTenLTStdRoman"/>
              </a:rPr>
              <a:t>This involves inducing hardware faults in the processor that is generating digital signatures.</a:t>
            </a:r>
          </a:p>
          <a:p>
            <a:pPr algn="just">
              <a:lnSpc>
                <a:spcPct val="200000"/>
              </a:lnSpc>
            </a:pPr>
            <a:r>
              <a:rPr lang="en-US" sz="2800" dirty="0">
                <a:solidFill>
                  <a:schemeClr val="accent1">
                    <a:lumMod val="50000"/>
                  </a:schemeClr>
                </a:solidFill>
                <a:effectLst/>
                <a:latin typeface="TimesTenLTStdRoman"/>
              </a:rPr>
              <a:t> •</a:t>
            </a:r>
            <a:r>
              <a:rPr lang="en-US" sz="2800" dirty="0">
                <a:solidFill>
                  <a:schemeClr val="accent1">
                    <a:lumMod val="50000"/>
                  </a:schemeClr>
                </a:solidFill>
                <a:latin typeface="TimesTenLTStdRoman"/>
              </a:rPr>
              <a:t> </a:t>
            </a:r>
            <a:r>
              <a:rPr lang="en-US" sz="2800" b="1" dirty="0">
                <a:solidFill>
                  <a:schemeClr val="accent1">
                    <a:lumMod val="50000"/>
                  </a:schemeClr>
                </a:solidFill>
                <a:effectLst/>
                <a:latin typeface="TimesTenLTStdRoman"/>
              </a:rPr>
              <a:t>Chosen ciphertext attacks: </a:t>
            </a:r>
            <a:r>
              <a:rPr lang="en-US" sz="2800" dirty="0">
                <a:solidFill>
                  <a:schemeClr val="accent1">
                    <a:lumMod val="50000"/>
                  </a:schemeClr>
                </a:solidFill>
                <a:effectLst/>
                <a:latin typeface="TimesTenLTStdRoman"/>
              </a:rPr>
              <a:t>This type of attack exploits properties of the RSA algorithm.</a:t>
            </a:r>
            <a:endParaRPr lang="en-US" sz="2800" dirty="0">
              <a:solidFill>
                <a:schemeClr val="accent1">
                  <a:lumMod val="50000"/>
                </a:schemeClr>
              </a:solidFill>
            </a:endParaRPr>
          </a:p>
        </p:txBody>
      </p:sp>
    </p:spTree>
    <p:extLst>
      <p:ext uri="{BB962C8B-B14F-4D97-AF65-F5344CB8AC3E}">
        <p14:creationId xmlns:p14="http://schemas.microsoft.com/office/powerpoint/2010/main" val="25629191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291513"/>
            <a:ext cx="11203478" cy="4547527"/>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The defense against the brute-force approach is the same for RSA as for other cryptosystems, namely, to use a large key space. Thus, the larger the number of bits in d, the better. However, because the calculations involved, both in key generation and in encryption/decryption, are complex, the larger the size of the key, the slower the system will run.</a:t>
            </a:r>
          </a:p>
          <a:p>
            <a:pPr algn="just">
              <a:lnSpc>
                <a:spcPct val="150000"/>
              </a:lnSpc>
            </a:pPr>
            <a:r>
              <a:rPr lang="en-US" sz="2800" dirty="0">
                <a:solidFill>
                  <a:schemeClr val="accent1">
                    <a:lumMod val="50000"/>
                  </a:schemeClr>
                </a:solidFill>
                <a:effectLst/>
                <a:latin typeface="TimesTenLTStdRoman"/>
              </a:rPr>
              <a:t>In this subsection, we provide an overview of mathematical and timing attacks.</a:t>
            </a:r>
            <a:endParaRPr lang="en-US" sz="2800" dirty="0">
              <a:solidFill>
                <a:schemeClr val="accent1">
                  <a:lumMod val="50000"/>
                </a:schemeClr>
              </a:solidFill>
            </a:endParaRPr>
          </a:p>
        </p:txBody>
      </p:sp>
    </p:spTree>
    <p:extLst>
      <p:ext uri="{BB962C8B-B14F-4D97-AF65-F5344CB8AC3E}">
        <p14:creationId xmlns:p14="http://schemas.microsoft.com/office/powerpoint/2010/main" val="101753949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291513"/>
            <a:ext cx="11203478" cy="4547527"/>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The defense against the brute-force approach is the same for RSA as for other cryptosystems, namely, to use a large key space. Thus, the larger the number of bits in d, the better. However, because the calculations involved, both in key generation and in encryption/decryption, are complex, the larger the size of the key, the slower the system will run.</a:t>
            </a:r>
          </a:p>
          <a:p>
            <a:pPr algn="just">
              <a:lnSpc>
                <a:spcPct val="150000"/>
              </a:lnSpc>
            </a:pPr>
            <a:r>
              <a:rPr lang="en-US" sz="2800" dirty="0">
                <a:solidFill>
                  <a:schemeClr val="accent1">
                    <a:lumMod val="50000"/>
                  </a:schemeClr>
                </a:solidFill>
                <a:effectLst/>
                <a:latin typeface="TimesTenLTStdRoman"/>
              </a:rPr>
              <a:t>In this subsection, we provide an overview of mathematical and timing attacks.</a:t>
            </a:r>
            <a:endParaRPr lang="en-US" sz="2800" dirty="0">
              <a:solidFill>
                <a:schemeClr val="accent1">
                  <a:lumMod val="50000"/>
                </a:schemeClr>
              </a:solidFill>
            </a:endParaRPr>
          </a:p>
        </p:txBody>
      </p:sp>
    </p:spTree>
    <p:extLst>
      <p:ext uri="{BB962C8B-B14F-4D97-AF65-F5344CB8AC3E}">
        <p14:creationId xmlns:p14="http://schemas.microsoft.com/office/powerpoint/2010/main" val="3384596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51740" y="1291513"/>
            <a:ext cx="11203478" cy="4919167"/>
          </a:xfrm>
          <a:prstGeom prst="rect">
            <a:avLst/>
          </a:prstGeom>
          <a:noFill/>
        </p:spPr>
        <p:txBody>
          <a:bodyPr wrap="square">
            <a:spAutoFit/>
          </a:bodyPr>
          <a:lstStyle/>
          <a:p>
            <a:pPr algn="just">
              <a:lnSpc>
                <a:spcPct val="150000"/>
              </a:lnSpc>
            </a:pPr>
            <a:r>
              <a:rPr lang="en-US" sz="2400" dirty="0">
                <a:solidFill>
                  <a:schemeClr val="accent1">
                    <a:lumMod val="50000"/>
                  </a:schemeClr>
                </a:solidFill>
                <a:effectLst/>
                <a:latin typeface="TimesTenLTStdRoman"/>
              </a:rPr>
              <a:t>In this subsection, we provide an overview of mathematical and timing attacks. </a:t>
            </a:r>
          </a:p>
          <a:p>
            <a:pPr algn="just">
              <a:lnSpc>
                <a:spcPct val="150000"/>
              </a:lnSpc>
            </a:pPr>
            <a:r>
              <a:rPr lang="en-US" sz="2400" b="1" i="1" dirty="0">
                <a:solidFill>
                  <a:srgbClr val="949698"/>
                </a:solidFill>
                <a:effectLst/>
                <a:latin typeface="BemboStdSC750"/>
              </a:rPr>
              <a:t>THE FACTORING PROBLEM </a:t>
            </a:r>
            <a:r>
              <a:rPr lang="en-US" sz="2400" dirty="0">
                <a:solidFill>
                  <a:srgbClr val="000000"/>
                </a:solidFill>
                <a:effectLst/>
                <a:latin typeface="TimesTenLTStdRoman"/>
              </a:rPr>
              <a:t>We can identify three approaches to attacking RSA mathematically.</a:t>
            </a:r>
          </a:p>
          <a:p>
            <a:pPr algn="just">
              <a:lnSpc>
                <a:spcPct val="150000"/>
              </a:lnSpc>
            </a:pPr>
            <a:endParaRPr lang="en-US" sz="2800" dirty="0"/>
          </a:p>
          <a:p>
            <a:pPr algn="just">
              <a:lnSpc>
                <a:spcPct val="150000"/>
              </a:lnSpc>
            </a:pPr>
            <a:endParaRPr lang="en-US" sz="2800" dirty="0"/>
          </a:p>
          <a:p>
            <a:pPr algn="just">
              <a:lnSpc>
                <a:spcPct val="150000"/>
              </a:lnSpc>
            </a:pPr>
            <a:endParaRPr lang="en-US" sz="2800" dirty="0"/>
          </a:p>
          <a:p>
            <a:pPr algn="just">
              <a:lnSpc>
                <a:spcPct val="150000"/>
              </a:lnSpc>
            </a:pPr>
            <a:endParaRPr lang="en-US" sz="2800" dirty="0">
              <a:solidFill>
                <a:schemeClr val="accent1">
                  <a:lumMod val="50000"/>
                </a:schemeClr>
              </a:solidFill>
              <a:effectLst/>
              <a:latin typeface="TimesTenLTStdRoman"/>
            </a:endParaRPr>
          </a:p>
          <a:p>
            <a:pPr algn="just">
              <a:lnSpc>
                <a:spcPct val="150000"/>
              </a:lnSpc>
            </a:pPr>
            <a:endParaRPr lang="en-US" sz="2800" dirty="0">
              <a:solidFill>
                <a:schemeClr val="accent1">
                  <a:lumMod val="50000"/>
                </a:schemeClr>
              </a:solidFill>
            </a:endParaRPr>
          </a:p>
        </p:txBody>
      </p:sp>
      <p:pic>
        <p:nvPicPr>
          <p:cNvPr id="14" name="صورة 13">
            <a:extLst>
              <a:ext uri="{FF2B5EF4-FFF2-40B4-BE49-F238E27FC236}">
                <a16:creationId xmlns:a16="http://schemas.microsoft.com/office/drawing/2014/main" id="{1BC2DCE4-989C-91E1-29D9-6FC91792DA07}"/>
              </a:ext>
            </a:extLst>
          </p:cNvPr>
          <p:cNvPicPr>
            <a:picLocks noChangeAspect="1"/>
          </p:cNvPicPr>
          <p:nvPr/>
        </p:nvPicPr>
        <p:blipFill rotWithShape="1">
          <a:blip r:embed="rId6"/>
          <a:srcRect l="31047" t="46201" r="18634" b="36977"/>
          <a:stretch/>
        </p:blipFill>
        <p:spPr>
          <a:xfrm>
            <a:off x="885642" y="3168502"/>
            <a:ext cx="11022824" cy="2397985"/>
          </a:xfrm>
          <a:prstGeom prst="rect">
            <a:avLst/>
          </a:prstGeom>
        </p:spPr>
      </p:pic>
    </p:spTree>
    <p:extLst>
      <p:ext uri="{BB962C8B-B14F-4D97-AF65-F5344CB8AC3E}">
        <p14:creationId xmlns:p14="http://schemas.microsoft.com/office/powerpoint/2010/main" val="162399778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29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46423" y="1456270"/>
            <a:ext cx="11203478" cy="3901196"/>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Most discussions of the cryptanalysis of RSA have focused on the task of factoring n into its two prime factors. Determining f(n) given n is equivalent to factoring n [RIBE96]. With presently known algorithms, determining d given e and n appears to be at least as time-consuming as the factoring problem [KALI95]. Hence, we can use factoring performance as a benchmark against which to evaluate the security of RSA.</a:t>
            </a:r>
            <a:endParaRPr lang="en-US" sz="2800" dirty="0">
              <a:solidFill>
                <a:schemeClr val="accent1">
                  <a:lumMod val="50000"/>
                </a:schemeClr>
              </a:solidFill>
            </a:endParaRPr>
          </a:p>
        </p:txBody>
      </p:sp>
    </p:spTree>
    <p:extLst>
      <p:ext uri="{BB962C8B-B14F-4D97-AF65-F5344CB8AC3E}">
        <p14:creationId xmlns:p14="http://schemas.microsoft.com/office/powerpoint/2010/main" val="159711987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46423" y="1456270"/>
            <a:ext cx="11203478" cy="4547527"/>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For a large n with large prime factors, factoring is a hard problem, but it is not as hard as it used to be. A striking illustration of this is the following. In 1977, the three inventors of RSA dared Scientific American readers to decode a cipher they printed in Martin Gardner’s “Mathematical Games” column [GARD77]. They offered a $100 reward for the return of a plaintext sentence, an event they predicted might not occur for some 40 quadrillion years. </a:t>
            </a:r>
            <a:endParaRPr lang="en-US" sz="2800" dirty="0">
              <a:solidFill>
                <a:schemeClr val="accent1">
                  <a:lumMod val="50000"/>
                </a:schemeClr>
              </a:solidFill>
            </a:endParaRPr>
          </a:p>
        </p:txBody>
      </p:sp>
    </p:spTree>
    <p:extLst>
      <p:ext uri="{BB962C8B-B14F-4D97-AF65-F5344CB8AC3E}">
        <p14:creationId xmlns:p14="http://schemas.microsoft.com/office/powerpoint/2010/main" val="231285737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31</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646423" y="1456270"/>
            <a:ext cx="11203478" cy="3254865"/>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In April of 1994, a group working over the Internet claimed the prize after only eight months of work [LEUT94]. This challenge used a public key size (length of n) of 129 decimal digits, or around 428 bits. In the meantime, just as they had done for DES, RSA Laboratories had issued challenges for the RSA cipher with key sizes of 100, 110, 120, and so on, digits. </a:t>
            </a:r>
            <a:endParaRPr lang="en-US" sz="2800" dirty="0">
              <a:solidFill>
                <a:schemeClr val="accent1">
                  <a:lumMod val="50000"/>
                </a:schemeClr>
              </a:solidFill>
            </a:endParaRPr>
          </a:p>
        </p:txBody>
      </p:sp>
    </p:spTree>
    <p:extLst>
      <p:ext uri="{BB962C8B-B14F-4D97-AF65-F5344CB8AC3E}">
        <p14:creationId xmlns:p14="http://schemas.microsoft.com/office/powerpoint/2010/main" val="245552253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32</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456270"/>
            <a:ext cx="11376752" cy="4445384"/>
          </a:xfrm>
          <a:prstGeom prst="rect">
            <a:avLst/>
          </a:prstGeom>
          <a:noFill/>
        </p:spPr>
        <p:txBody>
          <a:bodyPr wrap="square">
            <a:spAutoFit/>
          </a:bodyPr>
          <a:lstStyle/>
          <a:p>
            <a:pPr algn="just">
              <a:lnSpc>
                <a:spcPct val="150000"/>
              </a:lnSpc>
            </a:pPr>
            <a:r>
              <a:rPr lang="en-US" sz="3200" dirty="0">
                <a:solidFill>
                  <a:schemeClr val="accent1">
                    <a:lumMod val="50000"/>
                  </a:schemeClr>
                </a:solidFill>
                <a:effectLst/>
                <a:latin typeface="TimesTenLTStdRoman"/>
              </a:rPr>
              <a:t>The latest challenge to be met is the RSA-768 challenge with a key length of 232 decimal digits, or 768 bits. Table 9.5 shows the results to date. Million-instructions-per-second processor running for one year, which is about 3*10 </a:t>
            </a:r>
            <a:r>
              <a:rPr lang="en-US" sz="3200" baseline="30000" dirty="0">
                <a:solidFill>
                  <a:schemeClr val="accent1">
                    <a:lumMod val="50000"/>
                  </a:schemeClr>
                </a:solidFill>
                <a:effectLst/>
                <a:latin typeface="TimesTenLTStdRoman"/>
              </a:rPr>
              <a:t>13  </a:t>
            </a:r>
            <a:r>
              <a:rPr lang="en-US" sz="3200" dirty="0">
                <a:solidFill>
                  <a:schemeClr val="accent1">
                    <a:lumMod val="50000"/>
                  </a:schemeClr>
                </a:solidFill>
                <a:latin typeface="TimesTenLTStdRoman"/>
              </a:rPr>
              <a:t>instructions executed. A 1 GHz Pentium is about a 250-MIPS machine. </a:t>
            </a:r>
          </a:p>
          <a:p>
            <a:pPr algn="just">
              <a:lnSpc>
                <a:spcPct val="150000"/>
              </a:lnSpc>
            </a:pPr>
            <a:r>
              <a:rPr lang="en-US" sz="3200" dirty="0">
                <a:solidFill>
                  <a:schemeClr val="accent1">
                    <a:lumMod val="50000"/>
                  </a:schemeClr>
                </a:solidFill>
                <a:effectLst/>
                <a:latin typeface="TimesTenLTStdRoman"/>
              </a:rPr>
              <a:t> </a:t>
            </a:r>
            <a:endParaRPr lang="en-US" sz="3200" dirty="0">
              <a:solidFill>
                <a:schemeClr val="accent1">
                  <a:lumMod val="50000"/>
                </a:schemeClr>
              </a:solidFill>
            </a:endParaRPr>
          </a:p>
        </p:txBody>
      </p:sp>
    </p:spTree>
    <p:extLst>
      <p:ext uri="{BB962C8B-B14F-4D97-AF65-F5344CB8AC3E}">
        <p14:creationId xmlns:p14="http://schemas.microsoft.com/office/powerpoint/2010/main" val="26519233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33</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372475"/>
            <a:ext cx="11376752" cy="4278222"/>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A striking fact about the progress reflected in Table 9.5 concerns the method used. Until the mid-1990s, factoring attacks were made using an approach known as the quadratic sieve. The attack on RSA-130 used a newer algorithm, the generalized number field sieve (GNFS), and was able to factor a larger number than RSA-129 at only 20% of the computing effort. </a:t>
            </a:r>
            <a:endParaRPr lang="en-US" sz="2800" dirty="0">
              <a:solidFill>
                <a:schemeClr val="accent1">
                  <a:lumMod val="50000"/>
                </a:schemeClr>
              </a:solidFill>
            </a:endParaRPr>
          </a:p>
        </p:txBody>
      </p:sp>
    </p:spTree>
    <p:extLst>
      <p:ext uri="{BB962C8B-B14F-4D97-AF65-F5344CB8AC3E}">
        <p14:creationId xmlns:p14="http://schemas.microsoft.com/office/powerpoint/2010/main" val="228583450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34</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456270"/>
            <a:ext cx="11376752" cy="3892861"/>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The threat to larger key sizes is twofold: the continuing increase in computing power and the continuing refinement of factoring algorithms. We have seen that the move to a different algorithm resulted in a tremendous speedup. We can expect further refinements in the GNFS, and the use of an even better algorithm is also a possibility. In fact, a related algorithm, the special number field </a:t>
            </a:r>
          </a:p>
        </p:txBody>
      </p:sp>
    </p:spTree>
    <p:extLst>
      <p:ext uri="{BB962C8B-B14F-4D97-AF65-F5344CB8AC3E}">
        <p14:creationId xmlns:p14="http://schemas.microsoft.com/office/powerpoint/2010/main" val="219113434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35</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AED0B505-6E59-CA2A-01C1-3E419FB90561}"/>
              </a:ext>
            </a:extLst>
          </p:cNvPr>
          <p:cNvPicPr>
            <a:picLocks noChangeAspect="1"/>
          </p:cNvPicPr>
          <p:nvPr/>
        </p:nvPicPr>
        <p:blipFill rotWithShape="1">
          <a:blip r:embed="rId6"/>
          <a:srcRect l="31308" t="32150" r="20944" b="23178"/>
          <a:stretch/>
        </p:blipFill>
        <p:spPr>
          <a:xfrm>
            <a:off x="1733645" y="1373084"/>
            <a:ext cx="9074888" cy="4353993"/>
          </a:xfrm>
          <a:prstGeom prst="rect">
            <a:avLst/>
          </a:prstGeom>
        </p:spPr>
      </p:pic>
    </p:spTree>
    <p:extLst>
      <p:ext uri="{BB962C8B-B14F-4D97-AF65-F5344CB8AC3E}">
        <p14:creationId xmlns:p14="http://schemas.microsoft.com/office/powerpoint/2010/main" val="75403963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36</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3" name="صورة 12">
            <a:extLst>
              <a:ext uri="{FF2B5EF4-FFF2-40B4-BE49-F238E27FC236}">
                <a16:creationId xmlns:a16="http://schemas.microsoft.com/office/drawing/2014/main" id="{31B0EE5A-AB1A-5664-C8DB-69E3783042B5}"/>
              </a:ext>
            </a:extLst>
          </p:cNvPr>
          <p:cNvPicPr>
            <a:picLocks noChangeAspect="1"/>
          </p:cNvPicPr>
          <p:nvPr/>
        </p:nvPicPr>
        <p:blipFill rotWithShape="1">
          <a:blip r:embed="rId6"/>
          <a:srcRect l="37631" t="21765" r="27354" b="13288"/>
          <a:stretch/>
        </p:blipFill>
        <p:spPr>
          <a:xfrm>
            <a:off x="2897372" y="1190831"/>
            <a:ext cx="6220047" cy="4755844"/>
          </a:xfrm>
          <a:prstGeom prst="rect">
            <a:avLst/>
          </a:prstGeom>
        </p:spPr>
      </p:pic>
    </p:spTree>
    <p:extLst>
      <p:ext uri="{BB962C8B-B14F-4D97-AF65-F5344CB8AC3E}">
        <p14:creationId xmlns:p14="http://schemas.microsoft.com/office/powerpoint/2010/main" val="358986280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37</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456270"/>
            <a:ext cx="11376752" cy="4539191"/>
          </a:xfrm>
          <a:prstGeom prst="rect">
            <a:avLst/>
          </a:prstGeom>
          <a:noFill/>
        </p:spPr>
        <p:txBody>
          <a:bodyPr wrap="square">
            <a:spAutoFit/>
          </a:bodyPr>
          <a:lstStyle/>
          <a:p>
            <a:pPr algn="just">
              <a:lnSpc>
                <a:spcPct val="150000"/>
              </a:lnSpc>
            </a:pPr>
            <a:r>
              <a:rPr lang="en-US" sz="2800" dirty="0">
                <a:solidFill>
                  <a:schemeClr val="accent1">
                    <a:lumMod val="50000"/>
                  </a:schemeClr>
                </a:solidFill>
                <a:effectLst/>
                <a:latin typeface="TimesTenLTStdRoman"/>
              </a:rPr>
              <a:t>sieve (SNFS), can factor numbers with a specialized form considerably faster than the generalized number field sieve. Figure 9.9 compares the performance of the two algorithms. It is reasonable to expect a breakthrough that would enable a general factoring performance in about the same time as SNFS, or even better [ODLY95]. Thus, we need to be careful in choosing a key size for RSA. The team that produced the 768-bit factorization made the following observation [KLEI10]:</a:t>
            </a:r>
          </a:p>
        </p:txBody>
      </p:sp>
    </p:spTree>
    <p:extLst>
      <p:ext uri="{BB962C8B-B14F-4D97-AF65-F5344CB8AC3E}">
        <p14:creationId xmlns:p14="http://schemas.microsoft.com/office/powerpoint/2010/main" val="138248235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38</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456270"/>
            <a:ext cx="11376752" cy="3408112"/>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Factoring a 1024-bit RSA modulus would be about a thousand times harder than factoring a 768-bit modulus, and a 768-bit RSA modulus is several thousands times harder to factor than a 512-bit  one. Because the first factorization of a 512-bit RSA modulus </a:t>
            </a:r>
          </a:p>
        </p:txBody>
      </p:sp>
    </p:spTree>
    <p:extLst>
      <p:ext uri="{BB962C8B-B14F-4D97-AF65-F5344CB8AC3E}">
        <p14:creationId xmlns:p14="http://schemas.microsoft.com/office/powerpoint/2010/main" val="243867010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39</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sp>
        <p:nvSpPr>
          <p:cNvPr id="15" name="مربع نص 14">
            <a:extLst>
              <a:ext uri="{FF2B5EF4-FFF2-40B4-BE49-F238E27FC236}">
                <a16:creationId xmlns:a16="http://schemas.microsoft.com/office/drawing/2014/main" id="{386BCFF5-614C-10BA-024D-BFD9776DEC70}"/>
              </a:ext>
            </a:extLst>
          </p:cNvPr>
          <p:cNvSpPr txBox="1"/>
          <p:nvPr/>
        </p:nvSpPr>
        <p:spPr>
          <a:xfrm>
            <a:off x="473149" y="1456270"/>
            <a:ext cx="11376752" cy="3408112"/>
          </a:xfrm>
          <a:prstGeom prst="rect">
            <a:avLst/>
          </a:prstGeom>
          <a:noFill/>
        </p:spPr>
        <p:txBody>
          <a:bodyPr wrap="square">
            <a:spAutoFit/>
          </a:bodyPr>
          <a:lstStyle/>
          <a:p>
            <a:pPr algn="just">
              <a:lnSpc>
                <a:spcPct val="200000"/>
              </a:lnSpc>
            </a:pPr>
            <a:r>
              <a:rPr lang="en-US" sz="2800" dirty="0">
                <a:solidFill>
                  <a:schemeClr val="accent1">
                    <a:lumMod val="50000"/>
                  </a:schemeClr>
                </a:solidFill>
                <a:effectLst/>
                <a:latin typeface="TimesTenLTStdRoman"/>
              </a:rPr>
              <a:t>was reported only a decade, it is not unreasonable to expect that 1024-bit RSA moduli can be factored well within the next  decade by an academic effort such as ours. Thus, it would be prudent to phase out usage of 1024-bit RSA within the next three to four years.</a:t>
            </a:r>
          </a:p>
        </p:txBody>
      </p:sp>
    </p:spTree>
    <p:extLst>
      <p:ext uri="{BB962C8B-B14F-4D97-AF65-F5344CB8AC3E}">
        <p14:creationId xmlns:p14="http://schemas.microsoft.com/office/powerpoint/2010/main" val="34558858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36782" y="5727077"/>
            <a:ext cx="1222425" cy="1096206"/>
          </a:xfrm>
          <a:prstGeom prst="rect">
            <a:avLst/>
          </a:prstGeom>
        </p:spPr>
      </p:pic>
      <p:pic>
        <p:nvPicPr>
          <p:cNvPr id="3" name="Picture 2"/>
          <p:cNvPicPr>
            <a:picLocks noChangeAspect="1"/>
          </p:cNvPicPr>
          <p:nvPr/>
        </p:nvPicPr>
        <p:blipFill>
          <a:blip r:embed="rId3"/>
          <a:stretch>
            <a:fillRect/>
          </a:stretch>
        </p:blipFill>
        <p:spPr>
          <a:xfrm>
            <a:off x="2313779" y="609943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0" y="-117533"/>
            <a:ext cx="9533101" cy="1610200"/>
          </a:xfrm>
          <a:prstGeom prst="rect">
            <a:avLst/>
          </a:prstGeom>
        </p:spPr>
      </p:pic>
      <p:sp>
        <p:nvSpPr>
          <p:cNvPr id="8" name="TextBox 7"/>
          <p:cNvSpPr txBox="1"/>
          <p:nvPr/>
        </p:nvSpPr>
        <p:spPr>
          <a:xfrm>
            <a:off x="341746" y="236724"/>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
        <p:nvSpPr>
          <p:cNvPr id="11" name="Slide Number Placeholder 10"/>
          <p:cNvSpPr>
            <a:spLocks noGrp="1"/>
          </p:cNvSpPr>
          <p:nvPr>
            <p:ph type="sldNum" sz="quarter" idx="12"/>
          </p:nvPr>
        </p:nvSpPr>
        <p:spPr/>
        <p:txBody>
          <a:bodyPr/>
          <a:lstStyle/>
          <a:p>
            <a:fld id="{FDED41F8-FC0F-4085-8150-313B6CF05213}" type="slidenum">
              <a:rPr lang="en-US" smtClean="0"/>
              <a:t>40</a:t>
            </a:fld>
            <a:endParaRPr lang="en-US"/>
          </a:p>
        </p:txBody>
      </p:sp>
      <p:sp>
        <p:nvSpPr>
          <p:cNvPr id="9" name="Rectangle 10">
            <a:extLst>
              <a:ext uri="{FF2B5EF4-FFF2-40B4-BE49-F238E27FC236}">
                <a16:creationId xmlns:a16="http://schemas.microsoft.com/office/drawing/2014/main" id="{B0273E47-063B-07C1-44E1-385073677DBA}"/>
              </a:ext>
            </a:extLst>
          </p:cNvPr>
          <p:cNvSpPr/>
          <p:nvPr/>
        </p:nvSpPr>
        <p:spPr>
          <a:xfrm>
            <a:off x="3380684" y="64570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2" name="TextBox 6">
            <a:extLst>
              <a:ext uri="{FF2B5EF4-FFF2-40B4-BE49-F238E27FC236}">
                <a16:creationId xmlns:a16="http://schemas.microsoft.com/office/drawing/2014/main" id="{388870FF-7D2D-CE14-97CF-6C708E0ACE7D}"/>
              </a:ext>
            </a:extLst>
          </p:cNvPr>
          <p:cNvSpPr txBox="1"/>
          <p:nvPr/>
        </p:nvSpPr>
        <p:spPr>
          <a:xfrm>
            <a:off x="1707834" y="307270"/>
            <a:ext cx="7836556" cy="2298001"/>
          </a:xfrm>
          <a:prstGeom prst="rect">
            <a:avLst/>
          </a:prstGeom>
          <a:noFill/>
        </p:spPr>
        <p:txBody>
          <a:bodyPr wrap="square" rtlCol="0">
            <a:spAutoFit/>
          </a:bodyPr>
          <a:lstStyle/>
          <a:p>
            <a:pPr algn="ctr">
              <a:lnSpc>
                <a:spcPct val="150000"/>
              </a:lnSpc>
            </a:pPr>
            <a:r>
              <a:rPr lang="en-US" sz="3200" b="1" i="1" dirty="0">
                <a:solidFill>
                  <a:schemeClr val="bg1"/>
                </a:solidFill>
                <a:latin typeface="Arial" panose="020B0604020202020204" pitchFamily="34" charset="0"/>
                <a:cs typeface="Arial" panose="020B0604020202020204" pitchFamily="34" charset="0"/>
              </a:rPr>
              <a:t>The Security of RSA</a:t>
            </a:r>
          </a:p>
          <a:p>
            <a:pPr algn="just">
              <a:lnSpc>
                <a:spcPct val="150000"/>
              </a:lnSpc>
            </a:pPr>
            <a:endParaRPr lang="en-US" sz="3200" b="1" i="1" dirty="0">
              <a:solidFill>
                <a:schemeClr val="bg1"/>
              </a:solidFill>
              <a:latin typeface="Arial" panose="020B0604020202020204" pitchFamily="34" charset="0"/>
              <a:cs typeface="Arial" panose="020B0604020202020204" pitchFamily="34" charset="0"/>
            </a:endParaRPr>
          </a:p>
          <a:p>
            <a:pPr algn="just">
              <a:lnSpc>
                <a:spcPct val="150000"/>
              </a:lnSpc>
            </a:pPr>
            <a:endParaRPr lang="en-US" sz="3600" b="1" i="1" dirty="0">
              <a:solidFill>
                <a:schemeClr val="bg1"/>
              </a:solidFill>
              <a:latin typeface="Arial" panose="020B0604020202020204" pitchFamily="34" charset="0"/>
              <a:cs typeface="Arial" panose="020B0604020202020204" pitchFamily="34" charset="0"/>
            </a:endParaRPr>
          </a:p>
        </p:txBody>
      </p:sp>
      <p:pic>
        <p:nvPicPr>
          <p:cNvPr id="10" name="صورة 9">
            <a:extLst>
              <a:ext uri="{FF2B5EF4-FFF2-40B4-BE49-F238E27FC236}">
                <a16:creationId xmlns:a16="http://schemas.microsoft.com/office/drawing/2014/main" id="{B1F2336E-E81E-2269-B6F1-0CCEEE2D30E4}"/>
              </a:ext>
            </a:extLst>
          </p:cNvPr>
          <p:cNvPicPr>
            <a:picLocks noChangeAspect="1"/>
          </p:cNvPicPr>
          <p:nvPr/>
        </p:nvPicPr>
        <p:blipFill rotWithShape="1">
          <a:blip r:embed="rId6"/>
          <a:srcRect l="31395" t="25271" r="21545" b="43256"/>
          <a:stretch/>
        </p:blipFill>
        <p:spPr>
          <a:xfrm>
            <a:off x="649008" y="1479572"/>
            <a:ext cx="11222244" cy="4197164"/>
          </a:xfrm>
          <a:prstGeom prst="rect">
            <a:avLst/>
          </a:prstGeom>
        </p:spPr>
      </p:pic>
    </p:spTree>
    <p:extLst>
      <p:ext uri="{BB962C8B-B14F-4D97-AF65-F5344CB8AC3E}">
        <p14:creationId xmlns:p14="http://schemas.microsoft.com/office/powerpoint/2010/main" val="89381894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627213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1289" y="-57612"/>
            <a:ext cx="10905472" cy="1610200"/>
          </a:xfrm>
          <a:prstGeom prst="rect">
            <a:avLst/>
          </a:prstGeom>
        </p:spPr>
      </p:pic>
      <p:sp>
        <p:nvSpPr>
          <p:cNvPr id="13" name="Slide Number Placeholder 12"/>
          <p:cNvSpPr>
            <a:spLocks noGrp="1"/>
          </p:cNvSpPr>
          <p:nvPr>
            <p:ph type="sldNum" sz="quarter" idx="12"/>
          </p:nvPr>
        </p:nvSpPr>
        <p:spPr/>
        <p:txBody>
          <a:bodyPr/>
          <a:lstStyle/>
          <a:p>
            <a:fld id="{FDED41F8-FC0F-4085-8150-313B6CF05213}" type="slidenum">
              <a:rPr lang="en-US" smtClean="0"/>
              <a:t>41</a:t>
            </a:fld>
            <a:endParaRPr lang="en-US"/>
          </a:p>
        </p:txBody>
      </p:sp>
      <p:sp>
        <p:nvSpPr>
          <p:cNvPr id="9" name="Rectangle 10">
            <a:extLst>
              <a:ext uri="{FF2B5EF4-FFF2-40B4-BE49-F238E27FC236}">
                <a16:creationId xmlns:a16="http://schemas.microsoft.com/office/drawing/2014/main" id="{D5F67B24-3A19-E913-3546-A67E2AAF7C91}"/>
              </a:ext>
            </a:extLst>
          </p:cNvPr>
          <p:cNvSpPr/>
          <p:nvPr/>
        </p:nvSpPr>
        <p:spPr>
          <a:xfrm>
            <a:off x="3581401" y="6497332"/>
            <a:ext cx="6163706" cy="224143"/>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en-US"/>
            </a:defPPr>
            <a:lvl1pPr algn="l" rtl="0" eaLnBrk="0" fontAlgn="base" hangingPunct="0">
              <a:spcBef>
                <a:spcPct val="0"/>
              </a:spcBef>
              <a:spcAft>
                <a:spcPct val="0"/>
              </a:spcAft>
              <a:defRPr sz="2000" kern="1200">
                <a:solidFill>
                  <a:schemeClr val="lt1"/>
                </a:solidFill>
                <a:latin typeface="+mn-lt"/>
                <a:ea typeface="+mn-ea"/>
                <a:cs typeface="+mn-cs"/>
              </a:defRPr>
            </a:lvl1pPr>
            <a:lvl2pPr marL="457200" algn="l" rtl="0" eaLnBrk="0" fontAlgn="base" hangingPunct="0">
              <a:spcBef>
                <a:spcPct val="0"/>
              </a:spcBef>
              <a:spcAft>
                <a:spcPct val="0"/>
              </a:spcAft>
              <a:defRPr sz="2000" kern="1200">
                <a:solidFill>
                  <a:schemeClr val="lt1"/>
                </a:solidFill>
                <a:latin typeface="+mn-lt"/>
                <a:ea typeface="+mn-ea"/>
                <a:cs typeface="+mn-cs"/>
              </a:defRPr>
            </a:lvl2pPr>
            <a:lvl3pPr marL="914400" algn="l" rtl="0" eaLnBrk="0" fontAlgn="base" hangingPunct="0">
              <a:spcBef>
                <a:spcPct val="0"/>
              </a:spcBef>
              <a:spcAft>
                <a:spcPct val="0"/>
              </a:spcAft>
              <a:defRPr sz="2000" kern="1200">
                <a:solidFill>
                  <a:schemeClr val="lt1"/>
                </a:solidFill>
                <a:latin typeface="+mn-lt"/>
                <a:ea typeface="+mn-ea"/>
                <a:cs typeface="+mn-cs"/>
              </a:defRPr>
            </a:lvl3pPr>
            <a:lvl4pPr marL="1371600" algn="l" rtl="0" eaLnBrk="0" fontAlgn="base" hangingPunct="0">
              <a:spcBef>
                <a:spcPct val="0"/>
              </a:spcBef>
              <a:spcAft>
                <a:spcPct val="0"/>
              </a:spcAft>
              <a:defRPr sz="2000" kern="1200">
                <a:solidFill>
                  <a:schemeClr val="lt1"/>
                </a:solidFill>
                <a:latin typeface="+mn-lt"/>
                <a:ea typeface="+mn-ea"/>
                <a:cs typeface="+mn-cs"/>
              </a:defRPr>
            </a:lvl4pPr>
            <a:lvl5pPr marL="1828800" algn="l" rtl="0" eaLnBrk="0" fontAlgn="base" hangingPunct="0">
              <a:spcBef>
                <a:spcPct val="0"/>
              </a:spcBef>
              <a:spcAft>
                <a:spcPct val="0"/>
              </a:spcAft>
              <a:defRPr sz="2000" kern="1200">
                <a:solidFill>
                  <a:schemeClr val="lt1"/>
                </a:solidFill>
                <a:latin typeface="+mn-lt"/>
                <a:ea typeface="+mn-ea"/>
                <a:cs typeface="+mn-cs"/>
              </a:defRPr>
            </a:lvl5pPr>
            <a:lvl6pPr marL="2286000" algn="l" defTabSz="914400" rtl="0" eaLnBrk="1" latinLnBrk="0" hangingPunct="1">
              <a:defRPr sz="2000" kern="1200">
                <a:solidFill>
                  <a:schemeClr val="lt1"/>
                </a:solidFill>
                <a:latin typeface="+mn-lt"/>
                <a:ea typeface="+mn-ea"/>
                <a:cs typeface="+mn-cs"/>
              </a:defRPr>
            </a:lvl6pPr>
            <a:lvl7pPr marL="2743200" algn="l" defTabSz="914400" rtl="0" eaLnBrk="1" latinLnBrk="0" hangingPunct="1">
              <a:defRPr sz="2000" kern="1200">
                <a:solidFill>
                  <a:schemeClr val="lt1"/>
                </a:solidFill>
                <a:latin typeface="+mn-lt"/>
                <a:ea typeface="+mn-ea"/>
                <a:cs typeface="+mn-cs"/>
              </a:defRPr>
            </a:lvl7pPr>
            <a:lvl8pPr marL="3200400" algn="l" defTabSz="914400" rtl="0" eaLnBrk="1" latinLnBrk="0" hangingPunct="1">
              <a:defRPr sz="2000" kern="1200">
                <a:solidFill>
                  <a:schemeClr val="lt1"/>
                </a:solidFill>
                <a:latin typeface="+mn-lt"/>
                <a:ea typeface="+mn-ea"/>
                <a:cs typeface="+mn-cs"/>
              </a:defRPr>
            </a:lvl8pPr>
            <a:lvl9pPr marL="3657600" algn="l" defTabSz="914400" rtl="0" eaLnBrk="1" latinLnBrk="0" hangingPunct="1">
              <a:defRPr sz="2000" kern="1200">
                <a:solidFill>
                  <a:schemeClr val="lt1"/>
                </a:solidFill>
                <a:latin typeface="+mn-lt"/>
                <a:ea typeface="+mn-ea"/>
                <a:cs typeface="+mn-cs"/>
              </a:defRPr>
            </a:lvl9pPr>
          </a:lstStyle>
          <a:p>
            <a:pPr algn="ct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Introduction to Cryptography ,  Dr.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Esraa</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Saleh </a:t>
            </a:r>
            <a:r>
              <a:rPr lang="en-US" sz="1200" i="1" dirty="0" err="1">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Alomari</a:t>
            </a:r>
            <a:r>
              <a:rPr lang="en-US" sz="1200" i="1" dirty="0">
                <a:ln w="0"/>
                <a:solidFill>
                  <a:schemeClr val="accent1"/>
                </a:solidFill>
                <a:effectLst>
                  <a:outerShdw blurRad="38100" dist="25400" dir="5400000" algn="ctr" rotWithShape="0">
                    <a:srgbClr val="6E747A">
                      <a:alpha val="43000"/>
                    </a:srgbClr>
                  </a:outerShdw>
                </a:effectLst>
                <a:latin typeface="Tajawal Medium" panose="00000600000000000000" pitchFamily="2" charset="-78"/>
                <a:cs typeface="Tajawal Medium" panose="00000600000000000000" pitchFamily="2" charset="-78"/>
              </a:rPr>
              <a:t>, Autumn 2022</a:t>
            </a:r>
          </a:p>
        </p:txBody>
      </p:sp>
      <p:sp>
        <p:nvSpPr>
          <p:cNvPr id="15" name="Content Placeholder 2">
            <a:extLst>
              <a:ext uri="{FF2B5EF4-FFF2-40B4-BE49-F238E27FC236}">
                <a16:creationId xmlns:a16="http://schemas.microsoft.com/office/drawing/2014/main" id="{46763079-3918-FE88-494C-AACE06552BC5}"/>
              </a:ext>
            </a:extLst>
          </p:cNvPr>
          <p:cNvSpPr>
            <a:spLocks noGrp="1"/>
          </p:cNvSpPr>
          <p:nvPr/>
        </p:nvSpPr>
        <p:spPr>
          <a:xfrm>
            <a:off x="1001038" y="486743"/>
            <a:ext cx="10352762" cy="820334"/>
          </a:xfrm>
          <a:prstGeom prst="rect">
            <a:avLst/>
          </a:prstGeom>
        </p:spPr>
        <p:txBody>
          <a:bodyPr vert="horz" lIns="91440" tIns="45720" rIns="91440" bIns="45720" rtlCol="0">
            <a:normAutofit fontScale="925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marL="0" indent="0" algn="ctr">
              <a:buNone/>
            </a:pPr>
            <a:r>
              <a:rPr lang="en-US" sz="6000" b="1" dirty="0">
                <a:solidFill>
                  <a:schemeClr val="bg2"/>
                </a:solidFill>
                <a:latin typeface="Tempus Sans ITC" panose="04020404030D07020202" pitchFamily="82" charset="0"/>
              </a:rPr>
              <a:t>Thank You</a:t>
            </a:r>
            <a:endParaRPr lang="en-US" sz="2400" b="1" dirty="0">
              <a:solidFill>
                <a:schemeClr val="bg2"/>
              </a:solidFill>
              <a:latin typeface="TimesTenLTStd"/>
            </a:endParaRPr>
          </a:p>
          <a:p>
            <a:pPr marL="0" indent="0">
              <a:buNone/>
            </a:pPr>
            <a:endParaRPr lang="en-US" sz="24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pPr>
              <a:buFont typeface="Wingdings" panose="05000000000000000000" pitchFamily="2" charset="2"/>
              <a:buChar char="q"/>
            </a:pPr>
            <a:endParaRPr lang="en-US" sz="2800" b="1" dirty="0">
              <a:solidFill>
                <a:srgbClr val="000000"/>
              </a:solidFill>
              <a:latin typeface="TimesTenLTStd"/>
            </a:endParaRPr>
          </a:p>
          <a:p>
            <a:endParaRPr lang="en-US" sz="2800" dirty="0"/>
          </a:p>
          <a:p>
            <a:pPr marL="0" indent="0" algn="just">
              <a:lnSpc>
                <a:spcPct val="200000"/>
              </a:lnSpc>
              <a:buNone/>
            </a:pPr>
            <a:endParaRPr lang="en-US" sz="2800" dirty="0"/>
          </a:p>
          <a:p>
            <a:pPr marL="0" indent="0" algn="just">
              <a:buNone/>
            </a:pPr>
            <a:endParaRPr lang="en-US" sz="2800" dirty="0"/>
          </a:p>
          <a:p>
            <a:pPr algn="just">
              <a:buFont typeface="Abadi" panose="020B0604020104020204" pitchFamily="34" charset="0"/>
              <a:buChar char="@"/>
            </a:pPr>
            <a:endParaRPr lang="en-US" sz="2800" dirty="0"/>
          </a:p>
          <a:p>
            <a:pPr marL="0" indent="0" algn="just">
              <a:buNone/>
            </a:pPr>
            <a:endParaRPr lang="en-US" sz="2800" dirty="0"/>
          </a:p>
        </p:txBody>
      </p:sp>
      <p:pic>
        <p:nvPicPr>
          <p:cNvPr id="14" name="صورة 13">
            <a:extLst>
              <a:ext uri="{FF2B5EF4-FFF2-40B4-BE49-F238E27FC236}">
                <a16:creationId xmlns:a16="http://schemas.microsoft.com/office/drawing/2014/main" id="{27AE1948-2A8A-CEE2-E910-92B20CC1334C}"/>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54663" y="1694868"/>
            <a:ext cx="7970028" cy="3468264"/>
          </a:xfrm>
          <a:prstGeom prst="rect">
            <a:avLst/>
          </a:prstGeom>
        </p:spPr>
      </p:pic>
      <p:sp>
        <p:nvSpPr>
          <p:cNvPr id="7" name="TextBox 7">
            <a:extLst>
              <a:ext uri="{FF2B5EF4-FFF2-40B4-BE49-F238E27FC236}">
                <a16:creationId xmlns:a16="http://schemas.microsoft.com/office/drawing/2014/main" id="{2A154213-B90B-F8C2-C030-B960CBFCAC1B}"/>
              </a:ext>
            </a:extLst>
          </p:cNvPr>
          <p:cNvSpPr txBox="1"/>
          <p:nvPr/>
        </p:nvSpPr>
        <p:spPr>
          <a:xfrm>
            <a:off x="528924" y="241232"/>
            <a:ext cx="1345241" cy="954107"/>
          </a:xfrm>
          <a:prstGeom prst="rect">
            <a:avLst/>
          </a:prstGeom>
          <a:noFill/>
        </p:spPr>
        <p:txBody>
          <a:bodyPr wrap="none" rtlCol="0">
            <a:spAutoFit/>
          </a:bodyPr>
          <a:lstStyle/>
          <a:p>
            <a:pPr algn="ctr"/>
            <a:r>
              <a:rPr lang="en-US" sz="2800" b="1" dirty="0">
                <a:solidFill>
                  <a:schemeClr val="bg1"/>
                </a:solidFill>
                <a:cs typeface="Tajawal Medium" panose="00000600000000000000" pitchFamily="2" charset="-78"/>
              </a:rPr>
              <a:t>Module</a:t>
            </a:r>
          </a:p>
          <a:p>
            <a:pPr algn="ctr"/>
            <a:r>
              <a:rPr lang="en-US" sz="2800" b="1" dirty="0">
                <a:solidFill>
                  <a:schemeClr val="bg1"/>
                </a:solidFill>
                <a:cs typeface="Tajawal Medium" panose="00000600000000000000" pitchFamily="2" charset="-78"/>
              </a:rPr>
              <a:t>05</a:t>
            </a:r>
            <a:endParaRPr lang="en-US" sz="2800" b="1" dirty="0">
              <a:solidFill>
                <a:srgbClr val="FF9518"/>
              </a:solidFill>
              <a:cs typeface="Tajawal Medium" panose="00000600000000000000" pitchFamily="2" charset="-78"/>
            </a:endParaRPr>
          </a:p>
        </p:txBody>
      </p:sp>
    </p:spTree>
    <p:extLst>
      <p:ext uri="{BB962C8B-B14F-4D97-AF65-F5344CB8AC3E}">
        <p14:creationId xmlns:p14="http://schemas.microsoft.com/office/powerpoint/2010/main" val="65204637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61253</TotalTime>
  <Words>3009</Words>
  <Application>Microsoft Office PowerPoint</Application>
  <PresentationFormat>شاشة عريضة</PresentationFormat>
  <Paragraphs>277</Paragraphs>
  <Slides>41</Slides>
  <Notes>3</Notes>
  <HiddenSlides>0</HiddenSlides>
  <MMClips>0</MMClips>
  <ScaleCrop>false</ScaleCrop>
  <HeadingPairs>
    <vt:vector size="6" baseType="variant">
      <vt:variant>
        <vt:lpstr>الخطوط المستخدمة</vt:lpstr>
      </vt:variant>
      <vt:variant>
        <vt:i4>17</vt:i4>
      </vt:variant>
      <vt:variant>
        <vt:lpstr>نسق</vt:lpstr>
      </vt:variant>
      <vt:variant>
        <vt:i4>1</vt:i4>
      </vt:variant>
      <vt:variant>
        <vt:lpstr>عناوين الشرائح</vt:lpstr>
      </vt:variant>
      <vt:variant>
        <vt:i4>41</vt:i4>
      </vt:variant>
    </vt:vector>
  </HeadingPairs>
  <TitlesOfParts>
    <vt:vector size="59" baseType="lpstr">
      <vt:lpstr>Abadi</vt:lpstr>
      <vt:lpstr>Arial</vt:lpstr>
      <vt:lpstr>BemboStdSC750</vt:lpstr>
      <vt:lpstr>Calibri</vt:lpstr>
      <vt:lpstr>Calibri Light</vt:lpstr>
      <vt:lpstr>EditControl</vt:lpstr>
      <vt:lpstr>PearsonMATHPRO01</vt:lpstr>
      <vt:lpstr>PearsonMATHPRO02</vt:lpstr>
      <vt:lpstr>PearsonMATHPRO08</vt:lpstr>
      <vt:lpstr>Tahoma</vt:lpstr>
      <vt:lpstr>Tajawal Medium</vt:lpstr>
      <vt:lpstr>Tempus Sans ITC</vt:lpstr>
      <vt:lpstr>Times New Roman</vt:lpstr>
      <vt:lpstr>TimesTenLTStd</vt:lpstr>
      <vt:lpstr>TimesTenLTStdRoman</vt:lpstr>
      <vt:lpstr>Wingdings</vt:lpstr>
      <vt:lpstr>Wingdings 3</vt: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9647832915814</cp:lastModifiedBy>
  <cp:revision>318</cp:revision>
  <dcterms:created xsi:type="dcterms:W3CDTF">2021-08-03T13:03:26Z</dcterms:created>
  <dcterms:modified xsi:type="dcterms:W3CDTF">2022-11-30T22:19:25Z</dcterms:modified>
</cp:coreProperties>
</file>