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73" r:id="rId4"/>
    <p:sldId id="274" r:id="rId5"/>
    <p:sldId id="275" r:id="rId6"/>
    <p:sldId id="276" r:id="rId7"/>
    <p:sldId id="277" r:id="rId8"/>
    <p:sldId id="278" r:id="rId9"/>
    <p:sldId id="25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4/21/2022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4/21/2022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096000" y="3510373"/>
            <a:ext cx="6005970" cy="923330"/>
          </a:xfrm>
          <a:prstGeom prst="rect">
            <a:avLst/>
          </a:prstGeom>
          <a:noFill/>
        </p:spPr>
        <p:txBody>
          <a:bodyPr wrap="square" rtlCol="0">
            <a:spAutoFit/>
          </a:bodyPr>
          <a:lstStyle/>
          <a:p>
            <a:pPr algn="ctr"/>
            <a:r>
              <a:rPr lang="en-US" sz="5400" b="1" dirty="0" smtClean="0">
                <a:solidFill>
                  <a:srgbClr val="FFC000"/>
                </a:solidFill>
              </a:rPr>
              <a:t>VLAN </a:t>
            </a:r>
            <a:r>
              <a:rPr lang="en-US" sz="5400" b="1" dirty="0" smtClean="0">
                <a:solidFill>
                  <a:srgbClr val="FFC000"/>
                </a:solidFill>
              </a:rPr>
              <a:t>Configuration  </a:t>
            </a:r>
            <a:endParaRPr lang="en-US" sz="5400" b="1" dirty="0">
              <a:solidFill>
                <a:srgbClr val="FFC000"/>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4</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1614954" y="549791"/>
            <a:ext cx="7438130"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Configuration</a:t>
            </a:r>
            <a:endParaRPr lang="en-US" sz="4400" b="1" dirty="0">
              <a:solidFill>
                <a:srgbClr val="FFC000"/>
              </a:solidFill>
            </a:endParaRPr>
          </a:p>
        </p:txBody>
      </p:sp>
      <p:sp>
        <p:nvSpPr>
          <p:cNvPr id="9" name="Rectangle 8"/>
          <p:cNvSpPr/>
          <p:nvPr/>
        </p:nvSpPr>
        <p:spPr>
          <a:xfrm>
            <a:off x="1383933" y="2133852"/>
            <a:ext cx="9969867" cy="2308324"/>
          </a:xfrm>
          <a:prstGeom prst="rect">
            <a:avLst/>
          </a:prstGeom>
        </p:spPr>
        <p:txBody>
          <a:bodyPr wrap="square">
            <a:spAutoFit/>
          </a:bodyPr>
          <a:lstStyle/>
          <a:p>
            <a:pPr marL="342900" indent="-342900">
              <a:buFont typeface="Wingdings" panose="05000000000000000000" pitchFamily="2" charset="2"/>
              <a:buChar char="v"/>
            </a:pPr>
            <a:r>
              <a:rPr lang="en-US" sz="2400" b="1" u="sng" dirty="0" smtClean="0">
                <a:solidFill>
                  <a:srgbClr val="FF0000"/>
                </a:solidFill>
                <a:latin typeface="Times New Roman" panose="02020603050405020304" pitchFamily="18" charset="0"/>
              </a:rPr>
              <a:t>dot 1q </a:t>
            </a:r>
          </a:p>
          <a:p>
            <a:pPr marL="342900" indent="-342900">
              <a:buFont typeface="Wingdings" panose="05000000000000000000" pitchFamily="2" charset="2"/>
              <a:buChar char="q"/>
            </a:pPr>
            <a:r>
              <a:rPr lang="en-US" sz="2400" dirty="0" smtClean="0">
                <a:latin typeface="Times New Roman" panose="02020603050405020304" pitchFamily="18" charset="0"/>
              </a:rPr>
              <a:t>  Use Native VLAN</a:t>
            </a:r>
          </a:p>
          <a:p>
            <a:pPr marL="342900" indent="-342900">
              <a:buFont typeface="Wingdings" panose="05000000000000000000" pitchFamily="2" charset="2"/>
              <a:buChar char="q"/>
            </a:pPr>
            <a:r>
              <a:rPr lang="en-US" sz="2400" dirty="0" smtClean="0">
                <a:latin typeface="Times New Roman" panose="02020603050405020304" pitchFamily="18" charset="0"/>
              </a:rPr>
              <a:t>Packets from Native VLAN untagged </a:t>
            </a:r>
          </a:p>
          <a:p>
            <a:pPr marL="342900" indent="-342900">
              <a:buFont typeface="Wingdings" panose="05000000000000000000" pitchFamily="2" charset="2"/>
              <a:buChar char="q"/>
            </a:pPr>
            <a:r>
              <a:rPr lang="en-US" sz="2400" dirty="0" smtClean="0">
                <a:latin typeface="Times New Roman" panose="02020603050405020304" pitchFamily="18" charset="0"/>
              </a:rPr>
              <a:t>BY default VLAN1 is the Native VLAN</a:t>
            </a:r>
          </a:p>
          <a:p>
            <a:pPr marL="342900" indent="-342900">
              <a:buFont typeface="Wingdings" panose="05000000000000000000" pitchFamily="2" charset="2"/>
              <a:buChar char="q"/>
            </a:pPr>
            <a:r>
              <a:rPr lang="en-US" sz="2400" dirty="0" smtClean="0">
                <a:latin typeface="Times New Roman" panose="02020603050405020304" pitchFamily="18" charset="0"/>
              </a:rPr>
              <a:t>Only one Native VLAN is defined in the switch</a:t>
            </a:r>
          </a:p>
          <a:p>
            <a:pPr marL="342900" indent="-342900">
              <a:buFont typeface="Wingdings" panose="05000000000000000000" pitchFamily="2" charset="2"/>
              <a:buChar char="q"/>
            </a:pPr>
            <a:r>
              <a:rPr lang="en-US" sz="2400" dirty="0" smtClean="0">
                <a:latin typeface="Times New Roman" panose="02020603050405020304" pitchFamily="18" charset="0"/>
              </a:rPr>
              <a:t>If we change Native VLAN in one switch , we must change it in the others.  </a:t>
            </a:r>
            <a:endParaRPr lang="en-US" sz="2400" dirty="0">
              <a:latin typeface="Times New Roman" panose="02020603050405020304" pitchFamily="18" charset="0"/>
            </a:endParaRPr>
          </a:p>
        </p:txBody>
      </p:sp>
    </p:spTree>
    <p:extLst>
      <p:ext uri="{BB962C8B-B14F-4D97-AF65-F5344CB8AC3E}">
        <p14:creationId xmlns:p14="http://schemas.microsoft.com/office/powerpoint/2010/main" val="14109284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1210907" y="1833998"/>
            <a:ext cx="10142893" cy="3046988"/>
          </a:xfrm>
          <a:prstGeom prst="rect">
            <a:avLst/>
          </a:prstGeom>
        </p:spPr>
        <p:txBody>
          <a:bodyPr wrap="square">
            <a:spAutoFit/>
          </a:bodyPr>
          <a:lstStyle/>
          <a:p>
            <a:r>
              <a:rPr lang="en-US" sz="2400" b="1" dirty="0">
                <a:solidFill>
                  <a:srgbClr val="0070C0"/>
                </a:solidFill>
                <a:latin typeface="Times New Roman" panose="02020603050405020304" pitchFamily="18" charset="0"/>
              </a:rPr>
              <a:t>Configuring VLANs </a:t>
            </a:r>
            <a:r>
              <a:rPr lang="en-US" sz="2400" dirty="0">
                <a:latin typeface="Times New Roman" panose="02020603050405020304" pitchFamily="18" charset="0"/>
              </a:rPr>
              <a:t>You configure VLANs in V</a:t>
            </a:r>
            <a:r>
              <a:rPr lang="en-US" sz="2400" dirty="0" smtClean="0">
                <a:latin typeface="Times New Roman" panose="02020603050405020304" pitchFamily="18" charset="0"/>
              </a:rPr>
              <a:t>lAN </a:t>
            </a:r>
            <a:r>
              <a:rPr lang="en-US" sz="2400" dirty="0">
                <a:latin typeface="Times New Roman" panose="02020603050405020304" pitchFamily="18" charset="0"/>
              </a:rPr>
              <a:t>global configuration command by entering a VLAN ID. Enter a new VLAN ID to create a VLAN, or enter an existing VLAN ID to modify that VLAN. When you have finished the configuration, you must exit VLAN configuration mode for the configuration to take effect. You can enter the copy </a:t>
            </a:r>
            <a:r>
              <a:rPr lang="en-US" sz="2400" dirty="0" smtClean="0">
                <a:latin typeface="Times New Roman" panose="02020603050405020304" pitchFamily="18" charset="0"/>
              </a:rPr>
              <a:t>running-configuration startup-configuration </a:t>
            </a:r>
            <a:r>
              <a:rPr lang="en-US" sz="2400" dirty="0">
                <a:latin typeface="Times New Roman" panose="02020603050405020304" pitchFamily="18" charset="0"/>
              </a:rPr>
              <a:t>privileged EXEC command to save the configuration in the startup configuration file. To display the VLAN configuration, enter the show </a:t>
            </a:r>
            <a:r>
              <a:rPr lang="en-US" sz="2400" dirty="0" smtClean="0">
                <a:latin typeface="Times New Roman" panose="02020603050405020304" pitchFamily="18" charset="0"/>
              </a:rPr>
              <a:t>VlAN </a:t>
            </a:r>
            <a:r>
              <a:rPr lang="en-US" sz="2400" dirty="0">
                <a:latin typeface="Times New Roman" panose="02020603050405020304" pitchFamily="18" charset="0"/>
              </a:rPr>
              <a:t>privileged EXEC command</a:t>
            </a:r>
            <a:r>
              <a:rPr lang="en-US" dirty="0"/>
              <a:t>.</a:t>
            </a:r>
            <a:endParaRPr lang="ar-EG" dirty="0"/>
          </a:p>
        </p:txBody>
      </p:sp>
      <p:sp>
        <p:nvSpPr>
          <p:cNvPr id="11" name="TextBox 10"/>
          <p:cNvSpPr txBox="1"/>
          <p:nvPr/>
        </p:nvSpPr>
        <p:spPr>
          <a:xfrm>
            <a:off x="1062509" y="436564"/>
            <a:ext cx="7438130"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Configuration</a:t>
            </a:r>
            <a:endParaRPr lang="en-US" sz="4400" b="1" dirty="0">
              <a:solidFill>
                <a:srgbClr val="FFC000"/>
              </a:solidFill>
            </a:endParaRPr>
          </a:p>
        </p:txBody>
      </p:sp>
    </p:spTree>
    <p:extLst>
      <p:ext uri="{BB962C8B-B14F-4D97-AF65-F5344CB8AC3E}">
        <p14:creationId xmlns:p14="http://schemas.microsoft.com/office/powerpoint/2010/main" val="2531991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1682021" y="1468656"/>
            <a:ext cx="9303658" cy="4346591"/>
          </a:xfrm>
          <a:prstGeom prst="rect">
            <a:avLst/>
          </a:prstGeom>
        </p:spPr>
      </p:pic>
      <p:sp>
        <p:nvSpPr>
          <p:cNvPr id="11" name="TextBox 10"/>
          <p:cNvSpPr txBox="1"/>
          <p:nvPr/>
        </p:nvSpPr>
        <p:spPr>
          <a:xfrm>
            <a:off x="1682021" y="488388"/>
            <a:ext cx="7438130"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Configuration</a:t>
            </a:r>
            <a:endParaRPr lang="en-US" sz="4400" b="1" dirty="0">
              <a:solidFill>
                <a:srgbClr val="FFC000"/>
              </a:solidFill>
            </a:endParaRPr>
          </a:p>
        </p:txBody>
      </p:sp>
    </p:spTree>
    <p:extLst>
      <p:ext uri="{BB962C8B-B14F-4D97-AF65-F5344CB8AC3E}">
        <p14:creationId xmlns:p14="http://schemas.microsoft.com/office/powerpoint/2010/main" val="33600336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1858507" y="466207"/>
            <a:ext cx="7122646"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Configuration</a:t>
            </a:r>
            <a:endParaRPr lang="en-US" sz="4400" b="1" dirty="0">
              <a:solidFill>
                <a:srgbClr val="FFC000"/>
              </a:solidFill>
            </a:endParaRPr>
          </a:p>
        </p:txBody>
      </p:sp>
      <p:pic>
        <p:nvPicPr>
          <p:cNvPr id="7" name="Picture 6"/>
          <p:cNvPicPr>
            <a:picLocks noChangeAspect="1"/>
          </p:cNvPicPr>
          <p:nvPr/>
        </p:nvPicPr>
        <p:blipFill>
          <a:blip r:embed="rId6"/>
          <a:stretch>
            <a:fillRect/>
          </a:stretch>
        </p:blipFill>
        <p:spPr>
          <a:xfrm>
            <a:off x="1262952" y="1738601"/>
            <a:ext cx="9351751" cy="3351567"/>
          </a:xfrm>
          <a:prstGeom prst="rect">
            <a:avLst/>
          </a:prstGeom>
        </p:spPr>
      </p:pic>
      <p:sp>
        <p:nvSpPr>
          <p:cNvPr id="11" name="Rectangle 10"/>
          <p:cNvSpPr/>
          <p:nvPr/>
        </p:nvSpPr>
        <p:spPr>
          <a:xfrm>
            <a:off x="2440788" y="4914356"/>
            <a:ext cx="6239573" cy="739469"/>
          </a:xfrm>
          <a:prstGeom prst="rect">
            <a:avLst/>
          </a:prstGeom>
        </p:spPr>
        <p:style>
          <a:lnRef idx="2">
            <a:schemeClr val="accent6"/>
          </a:lnRef>
          <a:fillRef idx="1">
            <a:schemeClr val="lt1"/>
          </a:fillRef>
          <a:effectRef idx="0">
            <a:schemeClr val="accent6"/>
          </a:effectRef>
          <a:fontRef idx="minor">
            <a:schemeClr val="dk1"/>
          </a:fontRef>
        </p:style>
        <p:txBody>
          <a:bodyPr rtlCol="1" anchor="ctr"/>
          <a:lstStyle/>
          <a:p>
            <a:pPr algn="ctr"/>
            <a:r>
              <a:rPr lang="en-US" sz="2000" b="1" dirty="0" smtClean="0"/>
              <a:t>To delete configuration files  of  VLAN :   Delete VLAN.dat</a:t>
            </a:r>
          </a:p>
          <a:p>
            <a:pPr algn="ctr"/>
            <a:r>
              <a:rPr lang="en-US" sz="2000" b="1" dirty="0" smtClean="0"/>
              <a:t>As it stores in Flash</a:t>
            </a:r>
            <a:endParaRPr lang="ar-EG" sz="2000" b="1" dirty="0"/>
          </a:p>
        </p:txBody>
      </p:sp>
    </p:spTree>
    <p:extLst>
      <p:ext uri="{BB962C8B-B14F-4D97-AF65-F5344CB8AC3E}">
        <p14:creationId xmlns:p14="http://schemas.microsoft.com/office/powerpoint/2010/main" val="11859731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1854501" y="496283"/>
            <a:ext cx="6939766"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Configuration</a:t>
            </a:r>
            <a:endParaRPr lang="en-US" sz="4400" b="1" dirty="0">
              <a:solidFill>
                <a:srgbClr val="FFC000"/>
              </a:solidFill>
            </a:endParaRPr>
          </a:p>
        </p:txBody>
      </p:sp>
      <p:pic>
        <p:nvPicPr>
          <p:cNvPr id="7" name="Picture 6"/>
          <p:cNvPicPr>
            <a:picLocks noChangeAspect="1"/>
          </p:cNvPicPr>
          <p:nvPr/>
        </p:nvPicPr>
        <p:blipFill>
          <a:blip r:embed="rId6"/>
          <a:stretch>
            <a:fillRect/>
          </a:stretch>
        </p:blipFill>
        <p:spPr>
          <a:xfrm>
            <a:off x="612532" y="2956980"/>
            <a:ext cx="10872142" cy="1725971"/>
          </a:xfrm>
          <a:prstGeom prst="rect">
            <a:avLst/>
          </a:prstGeom>
        </p:spPr>
      </p:pic>
      <p:pic>
        <p:nvPicPr>
          <p:cNvPr id="9" name="Picture 8"/>
          <p:cNvPicPr>
            <a:picLocks noChangeAspect="1"/>
          </p:cNvPicPr>
          <p:nvPr/>
        </p:nvPicPr>
        <p:blipFill>
          <a:blip r:embed="rId7"/>
          <a:stretch>
            <a:fillRect/>
          </a:stretch>
        </p:blipFill>
        <p:spPr>
          <a:xfrm>
            <a:off x="2168176" y="1956543"/>
            <a:ext cx="6882571" cy="629682"/>
          </a:xfrm>
          <a:prstGeom prst="rect">
            <a:avLst/>
          </a:prstGeom>
        </p:spPr>
      </p:pic>
    </p:spTree>
    <p:extLst>
      <p:ext uri="{BB962C8B-B14F-4D97-AF65-F5344CB8AC3E}">
        <p14:creationId xmlns:p14="http://schemas.microsoft.com/office/powerpoint/2010/main" val="34876710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1858507" y="461634"/>
            <a:ext cx="7040031"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Configuration</a:t>
            </a:r>
            <a:endParaRPr lang="en-US" sz="4400" b="1" dirty="0">
              <a:solidFill>
                <a:srgbClr val="FFC000"/>
              </a:solidFill>
            </a:endParaRPr>
          </a:p>
        </p:txBody>
      </p:sp>
      <p:pic>
        <p:nvPicPr>
          <p:cNvPr id="7" name="Picture 6"/>
          <p:cNvPicPr>
            <a:picLocks noChangeAspect="1"/>
          </p:cNvPicPr>
          <p:nvPr/>
        </p:nvPicPr>
        <p:blipFill>
          <a:blip r:embed="rId6"/>
          <a:stretch>
            <a:fillRect/>
          </a:stretch>
        </p:blipFill>
        <p:spPr>
          <a:xfrm>
            <a:off x="968814" y="1610200"/>
            <a:ext cx="10612817" cy="3818291"/>
          </a:xfrm>
          <a:prstGeom prst="rect">
            <a:avLst/>
          </a:prstGeom>
        </p:spPr>
      </p:pic>
    </p:spTree>
    <p:extLst>
      <p:ext uri="{BB962C8B-B14F-4D97-AF65-F5344CB8AC3E}">
        <p14:creationId xmlns:p14="http://schemas.microsoft.com/office/powerpoint/2010/main" val="15269628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1362289" y="509998"/>
            <a:ext cx="7267907" cy="769441"/>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4400" b="1" dirty="0" smtClean="0">
                <a:solidFill>
                  <a:srgbClr val="FFC000"/>
                </a:solidFill>
              </a:rPr>
              <a:t>VLAN Configuration</a:t>
            </a:r>
            <a:endParaRPr lang="en-US" sz="4400" b="1" dirty="0">
              <a:solidFill>
                <a:srgbClr val="FFC000"/>
              </a:solidFill>
            </a:endParaRPr>
          </a:p>
        </p:txBody>
      </p:sp>
      <p:pic>
        <p:nvPicPr>
          <p:cNvPr id="7" name="Picture 6"/>
          <p:cNvPicPr>
            <a:picLocks noChangeAspect="1"/>
          </p:cNvPicPr>
          <p:nvPr/>
        </p:nvPicPr>
        <p:blipFill>
          <a:blip r:embed="rId6"/>
          <a:stretch>
            <a:fillRect/>
          </a:stretch>
        </p:blipFill>
        <p:spPr>
          <a:xfrm>
            <a:off x="1888055" y="1364349"/>
            <a:ext cx="9342322" cy="4491276"/>
          </a:xfrm>
          <a:prstGeom prst="rect">
            <a:avLst/>
          </a:prstGeom>
        </p:spPr>
      </p:pic>
    </p:spTree>
    <p:extLst>
      <p:ext uri="{BB962C8B-B14F-4D97-AF65-F5344CB8AC3E}">
        <p14:creationId xmlns:p14="http://schemas.microsoft.com/office/powerpoint/2010/main" val="7397402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4580</TotalTime>
  <Words>194</Words>
  <Application>Microsoft Office PowerPoint</Application>
  <PresentationFormat>Widescreen</PresentationFormat>
  <Paragraphs>44</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153</cp:revision>
  <dcterms:created xsi:type="dcterms:W3CDTF">2021-08-03T13:03:26Z</dcterms:created>
  <dcterms:modified xsi:type="dcterms:W3CDTF">2022-04-20T22:51:44Z</dcterms:modified>
</cp:coreProperties>
</file>