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 id="2147483662" r:id="rId5"/>
  </p:sldMasterIdLst>
  <p:notesMasterIdLst>
    <p:notesMasterId r:id="rId23"/>
  </p:notesMasterIdLst>
  <p:sldIdLst>
    <p:sldId id="480" r:id="rId6"/>
    <p:sldId id="303" r:id="rId7"/>
    <p:sldId id="259" r:id="rId8"/>
    <p:sldId id="274" r:id="rId9"/>
    <p:sldId id="275" r:id="rId10"/>
    <p:sldId id="260" r:id="rId11"/>
    <p:sldId id="276" r:id="rId12"/>
    <p:sldId id="277" r:id="rId13"/>
    <p:sldId id="278" r:id="rId14"/>
    <p:sldId id="279" r:id="rId15"/>
    <p:sldId id="280" r:id="rId16"/>
    <p:sldId id="261" r:id="rId17"/>
    <p:sldId id="262" r:id="rId18"/>
    <p:sldId id="281" r:id="rId19"/>
    <p:sldId id="282" r:id="rId20"/>
    <p:sldId id="263" r:id="rId21"/>
    <p:sldId id="349" r:id="rId22"/>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5AF8"/>
    <a:srgbClr val="ECF1B1"/>
    <a:srgbClr val="D3F9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776" autoAdjust="0"/>
    <p:restoredTop sz="94660"/>
  </p:normalViewPr>
  <p:slideViewPr>
    <p:cSldViewPr>
      <p:cViewPr varScale="1">
        <p:scale>
          <a:sx n="78" d="100"/>
          <a:sy n="78" d="100"/>
        </p:scale>
        <p:origin x="960" y="62"/>
      </p:cViewPr>
      <p:guideLst>
        <p:guide orient="horz" pos="2160"/>
        <p:guide pos="3840"/>
      </p:guideLst>
    </p:cSldViewPr>
  </p:slideViewPr>
  <p:notesTextViewPr>
    <p:cViewPr>
      <p:scale>
        <a:sx n="1" d="1"/>
        <a:sy n="1" d="1"/>
      </p:scale>
      <p:origin x="0" y="0"/>
    </p:cViewPr>
  </p:notesTextViewPr>
  <p:sorterViewPr>
    <p:cViewPr>
      <p:scale>
        <a:sx n="100" d="100"/>
        <a:sy n="100" d="100"/>
      </p:scale>
      <p:origin x="0" y="12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C5BF6FA-2D6F-4DF6-A973-E6640343ACBE}" type="datetimeFigureOut">
              <a:rPr lang="ar-SA" smtClean="0"/>
              <a:t>29/07/1446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5A95499B-824A-4D01-B77D-B3AFB6A19E27}" type="slidenum">
              <a:rPr lang="ar-SA" smtClean="0"/>
              <a:t>‹#›</a:t>
            </a:fld>
            <a:endParaRPr lang="ar-SA"/>
          </a:p>
        </p:txBody>
      </p:sp>
    </p:spTree>
    <p:extLst>
      <p:ext uri="{BB962C8B-B14F-4D97-AF65-F5344CB8AC3E}">
        <p14:creationId xmlns:p14="http://schemas.microsoft.com/office/powerpoint/2010/main" val="11711650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8"/>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29/07/1446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267916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29/07/1446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454740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3"/>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29/07/1446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810674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29/07/1446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12422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2C584659-EF5A-4D9C-9289-0271511955A0}" type="datetimeFigureOut">
              <a:rPr lang="ar-SA" smtClean="0"/>
              <a:t>29/07/1446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875558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2C584659-EF5A-4D9C-9289-0271511955A0}" type="datetimeFigureOut">
              <a:rPr lang="ar-SA" smtClean="0"/>
              <a:t>29/07/1446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896505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2C584659-EF5A-4D9C-9289-0271511955A0}" type="datetimeFigureOut">
              <a:rPr lang="ar-SA" smtClean="0"/>
              <a:t>29/07/1446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860136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2"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29/07/1446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517194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29/07/1446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112558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29/07/1446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416188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41"/>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41"/>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29/07/1446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677765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52497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546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9832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6988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1290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1525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74212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35168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0126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6973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45297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43652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3668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044316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5096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971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26242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128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6834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image" Target="../media/image2.png"/><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3"/>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3"/>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84659-EF5A-4D9C-9289-0271511955A0}" type="datetimeFigureOut">
              <a:rPr lang="ar-SA" smtClean="0"/>
              <a:t>29/07/1446</a:t>
            </a:fld>
            <a:endParaRPr lang="ar-SA"/>
          </a:p>
        </p:txBody>
      </p:sp>
      <p:sp>
        <p:nvSpPr>
          <p:cNvPr id="5" name="عنصر نائب للتذييل 4"/>
          <p:cNvSpPr>
            <a:spLocks noGrp="1"/>
          </p:cNvSpPr>
          <p:nvPr>
            <p:ph type="ftr" sz="quarter" idx="3"/>
          </p:nvPr>
        </p:nvSpPr>
        <p:spPr>
          <a:xfrm>
            <a:off x="4165600" y="6356353"/>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3"/>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4B733DD-B3A1-40FC-8D47-98E93B51BA17}" type="slidenum">
              <a:rPr lang="ar-SA" smtClean="0"/>
              <a:t>‹#›</a:t>
            </a:fld>
            <a:endParaRPr lang="ar-SA"/>
          </a:p>
        </p:txBody>
      </p:sp>
    </p:spTree>
    <p:extLst>
      <p:ext uri="{BB962C8B-B14F-4D97-AF65-F5344CB8AC3E}">
        <p14:creationId xmlns:p14="http://schemas.microsoft.com/office/powerpoint/2010/main" val="19114808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27758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9.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lang="ar-EG" sz="2400" dirty="0">
                <a:solidFill>
                  <a:prstClr val="black"/>
                </a:solidFill>
                <a:latin typeface="Times New Roman" panose="02020603050405020304" pitchFamily="18" charset="0"/>
                <a:cs typeface="Times New Roman" panose="02020603050405020304" pitchFamily="18" charset="0"/>
              </a:rPr>
              <a:t> </a:t>
            </a:r>
            <a:r>
              <a:rPr lang="en-GB" sz="2400" dirty="0" err="1">
                <a:solidFill>
                  <a:prstClr val="black"/>
                </a:solidFill>
                <a:latin typeface="Times New Roman" panose="02020603050405020304" pitchFamily="18" charset="0"/>
                <a:cs typeface="Times New Roman" panose="02020603050405020304" pitchFamily="18" charset="0"/>
              </a:rPr>
              <a:t>Nagwan</a:t>
            </a:r>
            <a:r>
              <a:rPr lang="en-GB" sz="2400" dirty="0">
                <a:solidFill>
                  <a:prstClr val="black"/>
                </a:solidFill>
                <a:latin typeface="Times New Roman" panose="02020603050405020304" pitchFamily="18" charset="0"/>
                <a:cs typeface="Times New Roman" panose="02020603050405020304" pitchFamily="18" charset="0"/>
              </a:rPr>
              <a:t> Al-</a:t>
            </a:r>
            <a:r>
              <a:rPr lang="en-GB" sz="2400" dirty="0" err="1">
                <a:solidFill>
                  <a:prstClr val="black"/>
                </a:solidFill>
                <a:latin typeface="Times New Roman" panose="02020603050405020304" pitchFamily="18" charset="0"/>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Orientation Lecture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r>
              <a:rPr lang="en-US" sz="4000" b="1" dirty="0">
                <a:solidFill>
                  <a:srgbClr val="00B0F0"/>
                </a:solidFill>
                <a:latin typeface="Times New Roman" panose="02020603050405020304" pitchFamily="18" charset="0"/>
                <a:cs typeface="Times New Roman" panose="02020603050405020304" pitchFamily="18" charset="0"/>
              </a:rPr>
              <a:t>Project Feasibility Study</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3091"/>
    </mc:Choice>
    <mc:Fallback xmlns="">
      <p:transition spd="slow" advTm="4309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Orientation Lecture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78258EF-B2D3-F8E0-BD0E-B5D68283AA14}"/>
              </a:ext>
            </a:extLst>
          </p:cNvPr>
          <p:cNvSpPr txBox="1"/>
          <p:nvPr/>
        </p:nvSpPr>
        <p:spPr>
          <a:xfrm>
            <a:off x="6126653" y="3067154"/>
            <a:ext cx="5539989" cy="707886"/>
          </a:xfrm>
          <a:prstGeom prst="rect">
            <a:avLst/>
          </a:prstGeom>
          <a:noFill/>
        </p:spPr>
        <p:txBody>
          <a:bodyPr wrap="square">
            <a:spAutoFit/>
          </a:bodyPr>
          <a:lstStyle/>
          <a:p>
            <a:r>
              <a:rPr lang="en-US" sz="4000" b="1" dirty="0">
                <a:solidFill>
                  <a:srgbClr val="00B0F0"/>
                </a:solidFill>
                <a:latin typeface="Times New Roman" panose="02020603050405020304" pitchFamily="18" charset="0"/>
                <a:cs typeface="Times New Roman" panose="02020603050405020304" pitchFamily="18" charset="0"/>
              </a:rPr>
              <a:t>Project Feasibility Study</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156"/>
    </mc:Choice>
    <mc:Fallback xmlns="">
      <p:transition spd="slow" advTm="16156"/>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24" y="1414487"/>
            <a:ext cx="3960440" cy="4966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8549" y="1844827"/>
            <a:ext cx="3312368" cy="4205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3198" y="1520615"/>
            <a:ext cx="4283075" cy="869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0570199"/>
      </p:ext>
    </p:extLst>
  </p:cSld>
  <p:clrMapOvr>
    <a:masterClrMapping/>
  </p:clrMapOvr>
  <mc:AlternateContent xmlns:mc="http://schemas.openxmlformats.org/markup-compatibility/2006" xmlns:p14="http://schemas.microsoft.com/office/powerpoint/2010/main">
    <mc:Choice Requires="p14">
      <p:transition spd="slow" p14:dur="2000" advTm="44925"/>
    </mc:Choice>
    <mc:Fallback xmlns="">
      <p:transition spd="slow" advTm="44925"/>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477592"/>
            <a:ext cx="3960440" cy="4691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528" y="1988840"/>
            <a:ext cx="4176464" cy="256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2799090"/>
      </p:ext>
    </p:extLst>
  </p:cSld>
  <p:clrMapOvr>
    <a:masterClrMapping/>
  </p:clrMapOvr>
  <mc:AlternateContent xmlns:mc="http://schemas.openxmlformats.org/markup-compatibility/2006" xmlns:p14="http://schemas.microsoft.com/office/powerpoint/2010/main">
    <mc:Choice Requires="p14">
      <p:transition spd="slow" p14:dur="2000" advTm="11987"/>
    </mc:Choice>
    <mc:Fallback xmlns="">
      <p:transition spd="slow" advTm="11987"/>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2801" y="1696450"/>
            <a:ext cx="4533900" cy="211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3071664" y="4221088"/>
            <a:ext cx="5633273" cy="954107"/>
          </a:xfrm>
          <a:prstGeom prst="rect">
            <a:avLst/>
          </a:prstGeom>
          <a:blipFill>
            <a:blip r:embed="rId3"/>
            <a:tile tx="0" ty="0" sx="100000" sy="100000" flip="none" algn="tl"/>
          </a:blipFill>
          <a:ln w="38100">
            <a:solidFill>
              <a:schemeClr val="tx1"/>
            </a:solidFill>
          </a:ln>
          <a:effectLst>
            <a:outerShdw blurRad="76200" dist="12700" dir="2700000" sy="-23000" kx="-800400" algn="bl" rotWithShape="0">
              <a:prstClr val="black">
                <a:alpha val="20000"/>
              </a:prstClr>
            </a:outerShdw>
          </a:effectLst>
        </p:spPr>
        <p:txBody>
          <a:bodyPr wrap="none">
            <a:spAutoFit/>
          </a:bodyPr>
          <a:lstStyle/>
          <a:p>
            <a:pPr algn="ctr"/>
            <a:r>
              <a:rPr lang="en-US" sz="2800" b="1" dirty="0">
                <a:solidFill>
                  <a:srgbClr val="C00000"/>
                </a:solidFill>
              </a:rPr>
              <a:t>PMG101 </a:t>
            </a:r>
          </a:p>
          <a:p>
            <a:pPr algn="ctr"/>
            <a:r>
              <a:rPr lang="en-US" sz="2800" b="1" dirty="0">
                <a:solidFill>
                  <a:srgbClr val="C00000"/>
                </a:solidFill>
              </a:rPr>
              <a:t>Foundations of Project Management</a:t>
            </a:r>
            <a:endParaRPr lang="ar-SA" sz="2800" b="1" dirty="0">
              <a:solidFill>
                <a:srgbClr val="C00000"/>
              </a:solidFill>
            </a:endParaRPr>
          </a:p>
        </p:txBody>
      </p:sp>
    </p:spTree>
    <p:extLst>
      <p:ext uri="{BB962C8B-B14F-4D97-AF65-F5344CB8AC3E}">
        <p14:creationId xmlns:p14="http://schemas.microsoft.com/office/powerpoint/2010/main" val="4002773794"/>
      </p:ext>
    </p:extLst>
  </p:cSld>
  <p:clrMapOvr>
    <a:masterClrMapping/>
  </p:clrMapOvr>
  <mc:AlternateContent xmlns:mc="http://schemas.openxmlformats.org/markup-compatibility/2006" xmlns:p14="http://schemas.microsoft.com/office/powerpoint/2010/main">
    <mc:Choice Requires="p14">
      <p:transition spd="slow" p14:dur="2000" advTm="3361"/>
    </mc:Choice>
    <mc:Fallback xmlns="">
      <p:transition spd="slow" advTm="3361"/>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جدول 7"/>
          <p:cNvGraphicFramePr>
            <a:graphicFrameLocks noGrp="1"/>
          </p:cNvGraphicFramePr>
          <p:nvPr>
            <p:extLst>
              <p:ext uri="{D42A27DB-BD31-4B8C-83A1-F6EECF244321}">
                <p14:modId xmlns:p14="http://schemas.microsoft.com/office/powerpoint/2010/main" val="3923757684"/>
              </p:ext>
            </p:extLst>
          </p:nvPr>
        </p:nvGraphicFramePr>
        <p:xfrm>
          <a:off x="2207568" y="2204864"/>
          <a:ext cx="7920880" cy="2931160"/>
        </p:xfrm>
        <a:graphic>
          <a:graphicData uri="http://schemas.openxmlformats.org/drawingml/2006/table">
            <a:tbl>
              <a:tblPr rtl="1" firstRow="1" bandRow="1">
                <a:tableStyleId>{5C22544A-7EE6-4342-B048-85BDC9FD1C3A}</a:tableStyleId>
              </a:tblPr>
              <a:tblGrid>
                <a:gridCol w="4244477">
                  <a:extLst>
                    <a:ext uri="{9D8B030D-6E8A-4147-A177-3AD203B41FA5}">
                      <a16:colId xmlns:a16="http://schemas.microsoft.com/office/drawing/2014/main" val="20000"/>
                    </a:ext>
                  </a:extLst>
                </a:gridCol>
                <a:gridCol w="3676403">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accent1">
                              <a:lumMod val="75000"/>
                            </a:schemeClr>
                          </a:solidFill>
                          <a:latin typeface="Book Antiqua" panose="02040602050305030304" pitchFamily="18" charset="0"/>
                          <a:ea typeface="+mn-ea"/>
                          <a:cs typeface="+mn-cs"/>
                        </a:rPr>
                        <a:t>Lecture 2: </a:t>
                      </a:r>
                      <a:r>
                        <a:rPr lang="en-US" sz="1800" b="1" i="0" u="none" strike="noStrike" kern="1200" dirty="0">
                          <a:solidFill>
                            <a:schemeClr val="tx1"/>
                          </a:solidFill>
                          <a:effectLst/>
                          <a:latin typeface="Book Antiqua" panose="02040602050305030304" pitchFamily="18" charset="0"/>
                          <a:ea typeface="+mn-ea"/>
                          <a:cs typeface="+mn-cs"/>
                        </a:rPr>
                        <a:t>Economic analysis</a:t>
                      </a:r>
                      <a:r>
                        <a:rPr lang="en-US" sz="1800" b="1" kern="1200" dirty="0">
                          <a:solidFill>
                            <a:schemeClr val="tx1"/>
                          </a:solidFill>
                          <a:latin typeface="Book Antiqua" panose="02040602050305030304" pitchFamily="18" charset="0"/>
                          <a:ea typeface="+mn-ea"/>
                          <a:cs typeface="+mn-cs"/>
                        </a:rPr>
                        <a:t>.</a:t>
                      </a:r>
                    </a:p>
                  </a:txBody>
                  <a:tcPr>
                    <a:solidFill>
                      <a:srgbClr val="ECF1B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1: </a:t>
                      </a:r>
                      <a:r>
                        <a:rPr lang="en-US" sz="1800" b="1" i="0" u="none" strike="noStrike" kern="1200" dirty="0">
                          <a:solidFill>
                            <a:schemeClr val="tx1"/>
                          </a:solidFill>
                          <a:effectLst/>
                          <a:latin typeface="Book Antiqua" panose="02040602050305030304" pitchFamily="18" charset="0"/>
                          <a:ea typeface="+mn-ea"/>
                          <a:cs typeface="+mn-cs"/>
                        </a:rPr>
                        <a:t>Project overview and basic data analysis.</a:t>
                      </a:r>
                      <a:endParaRPr lang="en-US" sz="1800" b="1" dirty="0">
                        <a:solidFill>
                          <a:schemeClr val="tx1"/>
                        </a:solidFill>
                        <a:latin typeface="Book Antiqua" panose="02040602050305030304" pitchFamily="18" charset="0"/>
                      </a:endParaRPr>
                    </a:p>
                  </a:txBody>
                  <a:tcPr>
                    <a:solidFill>
                      <a:srgbClr val="ECF1B1"/>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accent1">
                              <a:lumMod val="75000"/>
                            </a:schemeClr>
                          </a:solidFill>
                          <a:latin typeface="Book Antiqua" panose="02040602050305030304" pitchFamily="18" charset="0"/>
                          <a:ea typeface="+mn-ea"/>
                          <a:cs typeface="+mn-cs"/>
                        </a:rPr>
                        <a:t>Lecture 4: </a:t>
                      </a:r>
                      <a:r>
                        <a:rPr lang="en-US" sz="1800" b="1" i="0" u="none" strike="noStrike" kern="1200" dirty="0">
                          <a:solidFill>
                            <a:schemeClr val="tx1"/>
                          </a:solidFill>
                          <a:effectLst/>
                          <a:latin typeface="Book Antiqua" panose="02040602050305030304" pitchFamily="18" charset="0"/>
                          <a:ea typeface="+mn-ea"/>
                          <a:cs typeface="+mn-cs"/>
                        </a:rPr>
                        <a:t>The world of project management.</a:t>
                      </a:r>
                      <a:endParaRPr lang="ar-SA" sz="1800" b="1" dirty="0">
                        <a:solidFill>
                          <a:schemeClr val="tx1"/>
                        </a:solidFill>
                        <a:latin typeface="Book Antiqua" panose="02040602050305030304" pitchFamily="18" charset="0"/>
                      </a:endParaRPr>
                    </a:p>
                  </a:txBody>
                  <a:tcPr>
                    <a:solidFill>
                      <a:schemeClr val="accent6">
                        <a:lumMod val="60000"/>
                        <a:lumOff val="40000"/>
                      </a:schemeClr>
                    </a:solidFill>
                  </a:tcPr>
                </a:tc>
                <a:tc>
                  <a:txBody>
                    <a:bodyPr/>
                    <a:lstStyle/>
                    <a:p>
                      <a:pPr marL="0" indent="0" algn="l" rtl="0">
                        <a:buNone/>
                      </a:pPr>
                      <a:r>
                        <a:rPr lang="en-US" sz="1800" b="1" kern="1200" dirty="0">
                          <a:solidFill>
                            <a:schemeClr val="accent1">
                              <a:lumMod val="75000"/>
                            </a:schemeClr>
                          </a:solidFill>
                          <a:latin typeface="Book Antiqua" panose="02040602050305030304" pitchFamily="18" charset="0"/>
                          <a:ea typeface="+mn-ea"/>
                          <a:cs typeface="+mn-cs"/>
                        </a:rPr>
                        <a:t>Lecture 3: </a:t>
                      </a:r>
                      <a:r>
                        <a:rPr lang="en-US" sz="1800" b="1" i="0" u="none" strike="noStrike" kern="1200" dirty="0">
                          <a:solidFill>
                            <a:schemeClr val="tx1"/>
                          </a:solidFill>
                          <a:effectLst/>
                          <a:latin typeface="Book Antiqua" panose="02040602050305030304" pitchFamily="18" charset="0"/>
                          <a:ea typeface="+mn-ea"/>
                          <a:cs typeface="+mn-cs"/>
                        </a:rPr>
                        <a:t>Policy analysis</a:t>
                      </a:r>
                      <a:r>
                        <a:rPr lang="en-US" sz="1800" b="1" kern="1200" dirty="0">
                          <a:solidFill>
                            <a:schemeClr val="tx1"/>
                          </a:solidFill>
                          <a:latin typeface="Book Antiqua" panose="02040602050305030304" pitchFamily="18" charset="0"/>
                          <a:ea typeface="+mn-ea"/>
                          <a:cs typeface="+mn-cs"/>
                        </a:rPr>
                        <a:t>.</a:t>
                      </a:r>
                      <a:endParaRPr lang="ar-SA" sz="1800" b="1" kern="1200" dirty="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extLst>
                  <a:ext uri="{0D108BD9-81ED-4DB2-BD59-A6C34878D82A}">
                    <a16:rowId xmlns:a16="http://schemas.microsoft.com/office/drawing/2014/main" val="10001"/>
                  </a:ext>
                </a:extLst>
              </a:tr>
              <a:tr h="370840">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6: </a:t>
                      </a:r>
                      <a:r>
                        <a:rPr lang="en-US" sz="1800" b="1" i="0" u="none" strike="noStrike" kern="1200" dirty="0">
                          <a:solidFill>
                            <a:schemeClr val="tx1"/>
                          </a:solidFill>
                          <a:effectLst/>
                          <a:latin typeface="Book Antiqua" panose="02040602050305030304" pitchFamily="18" charset="0"/>
                          <a:ea typeface="+mn-ea"/>
                          <a:cs typeface="+mn-cs"/>
                        </a:rPr>
                        <a:t>Planning the project.</a:t>
                      </a:r>
                      <a:endParaRPr lang="en-US" sz="1800" b="0" dirty="0">
                        <a:solidFill>
                          <a:schemeClr val="tx1"/>
                        </a:solidFill>
                        <a:effectLst/>
                        <a:latin typeface="Book Antiqua" panose="02040602050305030304" pitchFamily="18" charset="0"/>
                      </a:endParaRPr>
                    </a:p>
                    <a:p>
                      <a:pPr algn="l" rtl="0"/>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c>
                  <a:txBody>
                    <a:bodyPr/>
                    <a:lstStyle/>
                    <a:p>
                      <a:pPr algn="l" rtl="0"/>
                      <a:r>
                        <a:rPr lang="en-US" sz="1800" b="1" kern="1200" dirty="0">
                          <a:solidFill>
                            <a:schemeClr val="accent1">
                              <a:lumMod val="75000"/>
                            </a:schemeClr>
                          </a:solidFill>
                          <a:latin typeface="Book Antiqua" panose="02040602050305030304" pitchFamily="18" charset="0"/>
                          <a:ea typeface="+mn-ea"/>
                          <a:cs typeface="+mn-cs"/>
                        </a:rPr>
                        <a:t>Lecture 5: </a:t>
                      </a:r>
                      <a:r>
                        <a:rPr lang="en-US" sz="1800" b="1" i="0" u="none" strike="noStrike" kern="1200" dirty="0">
                          <a:solidFill>
                            <a:schemeClr val="tx1"/>
                          </a:solidFill>
                          <a:effectLst/>
                          <a:latin typeface="Book Antiqua" panose="02040602050305030304" pitchFamily="18" charset="0"/>
                          <a:ea typeface="+mn-ea"/>
                          <a:cs typeface="+mn-cs"/>
                        </a:rPr>
                        <a:t>The manager, the organization, and the team</a:t>
                      </a:r>
                      <a:r>
                        <a:rPr lang="en-US" sz="1800" b="1" kern="1200" dirty="0">
                          <a:solidFill>
                            <a:schemeClr val="tx1"/>
                          </a:solidFill>
                          <a:latin typeface="Book Antiqua" panose="02040602050305030304" pitchFamily="18" charset="0"/>
                          <a:ea typeface="+mn-ea"/>
                          <a:cs typeface="+mn-cs"/>
                        </a:rPr>
                        <a: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extLst>
                  <a:ext uri="{0D108BD9-81ED-4DB2-BD59-A6C34878D82A}">
                    <a16:rowId xmlns:a16="http://schemas.microsoft.com/office/drawing/2014/main" val="10002"/>
                  </a:ext>
                </a:extLst>
              </a:tr>
              <a:tr h="370840">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8:  </a:t>
                      </a:r>
                      <a:r>
                        <a:rPr lang="en-US" sz="1800" b="1" i="0" u="none" strike="noStrike" kern="1200" dirty="0">
                          <a:solidFill>
                            <a:schemeClr val="tx1"/>
                          </a:solidFill>
                          <a:effectLst/>
                          <a:latin typeface="Book Antiqua" panose="02040602050305030304" pitchFamily="18" charset="0"/>
                          <a:ea typeface="+mn-ea"/>
                          <a:cs typeface="+mn-cs"/>
                        </a:rPr>
                        <a:t>Scheduling the project.</a:t>
                      </a:r>
                      <a:endParaRPr lang="en-US" sz="1800" b="0" dirty="0">
                        <a:solidFill>
                          <a:schemeClr val="tx1"/>
                        </a:solidFill>
                        <a:effectLst/>
                        <a:latin typeface="Book Antiqua" panose="02040602050305030304" pitchFamily="18" charset="0"/>
                      </a:endParaRPr>
                    </a:p>
                  </a:txBody>
                  <a:tcPr>
                    <a:solidFill>
                      <a:schemeClr val="accent6">
                        <a:lumMod val="60000"/>
                        <a:lumOff val="40000"/>
                      </a:schemeClr>
                    </a:solidFill>
                  </a:tcPr>
                </a:tc>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7: </a:t>
                      </a:r>
                      <a:r>
                        <a:rPr lang="en-US" sz="1800" b="1" i="0" u="none" strike="noStrike" kern="1200" dirty="0">
                          <a:solidFill>
                            <a:schemeClr val="tx1"/>
                          </a:solidFill>
                          <a:effectLst/>
                          <a:latin typeface="Book Antiqua" panose="02040602050305030304" pitchFamily="18" charset="0"/>
                          <a:ea typeface="+mn-ea"/>
                          <a:cs typeface="+mn-cs"/>
                        </a:rPr>
                        <a:t>Budgeting the Project.</a:t>
                      </a:r>
                      <a:endParaRPr lang="ar-SA" sz="1800" b="1" kern="1200" dirty="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extLst>
                  <a:ext uri="{0D108BD9-81ED-4DB2-BD59-A6C34878D82A}">
                    <a16:rowId xmlns:a16="http://schemas.microsoft.com/office/drawing/2014/main" val="10003"/>
                  </a:ext>
                </a:extLst>
              </a:tr>
              <a:tr h="370840">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10: </a:t>
                      </a:r>
                      <a:r>
                        <a:rPr lang="en-US" sz="1800" b="1" i="0" u="none" strike="noStrike" kern="1200" dirty="0">
                          <a:solidFill>
                            <a:schemeClr val="tx1"/>
                          </a:solidFill>
                          <a:effectLst/>
                          <a:latin typeface="Book Antiqua" panose="02040602050305030304" pitchFamily="18" charset="0"/>
                          <a:ea typeface="+mn-ea"/>
                          <a:cs typeface="+mn-cs"/>
                        </a:rPr>
                        <a:t>Monitoring and controlling the project.</a:t>
                      </a:r>
                      <a:endParaRPr lang="en-US" sz="1800" b="0" dirty="0">
                        <a:solidFill>
                          <a:schemeClr val="tx1"/>
                        </a:solidFill>
                        <a:effectLst/>
                        <a:latin typeface="Book Antiqua" panose="02040602050305030304" pitchFamily="18" charset="0"/>
                      </a:endParaRPr>
                    </a:p>
                  </a:txBody>
                  <a:tcPr>
                    <a:solidFill>
                      <a:srgbClr val="ECF1B1"/>
                    </a:solidFill>
                  </a:tcPr>
                </a:tc>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9: </a:t>
                      </a:r>
                      <a:r>
                        <a:rPr lang="en-US" sz="1800" b="1" i="0" u="none" strike="noStrike" kern="1200" dirty="0">
                          <a:solidFill>
                            <a:schemeClr val="tx1"/>
                          </a:solidFill>
                          <a:effectLst/>
                          <a:latin typeface="Book Antiqua" panose="02040602050305030304" pitchFamily="18" charset="0"/>
                          <a:ea typeface="+mn-ea"/>
                          <a:cs typeface="+mn-cs"/>
                        </a:rPr>
                        <a:t>Allocating resources to the project.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extLst>
                  <a:ext uri="{0D108BD9-81ED-4DB2-BD59-A6C34878D82A}">
                    <a16:rowId xmlns:a16="http://schemas.microsoft.com/office/drawing/2014/main" val="10004"/>
                  </a:ext>
                </a:extLst>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4234" y="679878"/>
            <a:ext cx="4680519" cy="1234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840678"/>
      </p:ext>
    </p:extLst>
  </p:cSld>
  <p:clrMapOvr>
    <a:masterClrMapping/>
  </p:clrMapOvr>
  <mc:AlternateContent xmlns:mc="http://schemas.openxmlformats.org/markup-compatibility/2006" xmlns:p14="http://schemas.microsoft.com/office/powerpoint/2010/main">
    <mc:Choice Requires="p14">
      <p:transition spd="slow" p14:dur="2000" advTm="157381"/>
    </mc:Choice>
    <mc:Fallback xmlns="">
      <p:transition spd="slow" advTm="157381"/>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2280" y="1465791"/>
            <a:ext cx="4444603" cy="470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0180654"/>
      </p:ext>
    </p:extLst>
  </p:cSld>
  <p:clrMapOvr>
    <a:masterClrMapping/>
  </p:clrMapOvr>
  <mc:AlternateContent xmlns:mc="http://schemas.openxmlformats.org/markup-compatibility/2006" xmlns:p14="http://schemas.microsoft.com/office/powerpoint/2010/main">
    <mc:Choice Requires="p14">
      <p:transition spd="slow" p14:dur="2000" advTm="2918"/>
    </mc:Choice>
    <mc:Fallback xmlns="">
      <p:transition spd="slow" advTm="2918"/>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568" y="1570259"/>
            <a:ext cx="4320479"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3114" y="1556792"/>
            <a:ext cx="358298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7356563"/>
      </p:ext>
    </p:extLst>
  </p:cSld>
  <p:clrMapOvr>
    <a:masterClrMapping/>
  </p:clrMapOvr>
  <mc:AlternateContent xmlns:mc="http://schemas.openxmlformats.org/markup-compatibility/2006" xmlns:p14="http://schemas.microsoft.com/office/powerpoint/2010/main">
    <mc:Choice Requires="p14">
      <p:transition spd="slow" p14:dur="2000" advTm="45556"/>
    </mc:Choice>
    <mc:Fallback xmlns="">
      <p:transition spd="slow" advTm="45556"/>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مستطيل 14"/>
          <p:cNvSpPr/>
          <p:nvPr/>
        </p:nvSpPr>
        <p:spPr>
          <a:xfrm>
            <a:off x="2242400" y="1696165"/>
            <a:ext cx="3586855" cy="3170099"/>
          </a:xfrm>
          <a:prstGeom prst="rect">
            <a:avLst/>
          </a:prstGeom>
        </p:spPr>
        <p:txBody>
          <a:bodyPr wrap="square">
            <a:spAutoFit/>
          </a:bodyPr>
          <a:lstStyle/>
          <a:p>
            <a:pPr algn="l" rtl="0"/>
            <a:r>
              <a:rPr lang="en-US" sz="2000" dirty="0"/>
              <a:t>Project management is the use of specific knowledge, skills, tools and techniques to deliver something of value to people. The development of software for an improved business process, the construction of a building, the expansion of sales into a new geographic market—these are all examples of projects.</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3747" y="2060848"/>
            <a:ext cx="4464496" cy="3389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مستطيل 16"/>
          <p:cNvSpPr/>
          <p:nvPr/>
        </p:nvSpPr>
        <p:spPr>
          <a:xfrm>
            <a:off x="4035827" y="655089"/>
            <a:ext cx="3956468" cy="461665"/>
          </a:xfrm>
          <a:prstGeom prst="rect">
            <a:avLst/>
          </a:prstGeom>
        </p:spPr>
        <p:txBody>
          <a:bodyPr wrap="none">
            <a:spAutoFit/>
          </a:bodyPr>
          <a:lstStyle/>
          <a:p>
            <a:pPr algn="ctr"/>
            <a:r>
              <a:rPr lang="en-US" sz="2400" b="1" dirty="0">
                <a:solidFill>
                  <a:srgbClr val="C00000"/>
                </a:solidFill>
              </a:rPr>
              <a:t>What is Project Management </a:t>
            </a:r>
            <a:endParaRPr lang="ar-SA" sz="2400" b="1" dirty="0">
              <a:solidFill>
                <a:srgbClr val="C00000"/>
              </a:solidFill>
            </a:endParaRPr>
          </a:p>
        </p:txBody>
      </p:sp>
    </p:spTree>
    <p:extLst>
      <p:ext uri="{BB962C8B-B14F-4D97-AF65-F5344CB8AC3E}">
        <p14:creationId xmlns:p14="http://schemas.microsoft.com/office/powerpoint/2010/main" val="1463145112"/>
      </p:ext>
    </p:extLst>
  </p:cSld>
  <p:clrMapOvr>
    <a:masterClrMapping/>
  </p:clrMapOvr>
  <mc:AlternateContent xmlns:mc="http://schemas.openxmlformats.org/markup-compatibility/2006" xmlns:p14="http://schemas.microsoft.com/office/powerpoint/2010/main">
    <mc:Choice Requires="p14">
      <p:transition spd="slow" p14:dur="2000" advTm="91889"/>
    </mc:Choice>
    <mc:Fallback xmlns="">
      <p:transition spd="slow" advTm="91889"/>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19">
            <a:extLst>
              <a:ext uri="{FF2B5EF4-FFF2-40B4-BE49-F238E27FC236}">
                <a16:creationId xmlns:a16="http://schemas.microsoft.com/office/drawing/2014/main" id="{30BDC001-1C3C-B8DA-24DF-01E90AFFD83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66362" y="6311384"/>
            <a:ext cx="1409737" cy="309233"/>
          </a:xfrm>
          <a:prstGeom prst="rect">
            <a:avLst/>
          </a:prstGeom>
        </p:spPr>
      </p:pic>
      <p:pic>
        <p:nvPicPr>
          <p:cNvPr id="235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1536" y="2060851"/>
            <a:ext cx="3951020" cy="36182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554801" y="1645352"/>
            <a:ext cx="4572000" cy="830997"/>
          </a:xfrm>
          <a:prstGeom prst="rect">
            <a:avLst/>
          </a:prstGeom>
        </p:spPr>
        <p:txBody>
          <a:bodyPr>
            <a:spAutoFit/>
          </a:bodyPr>
          <a:lstStyle/>
          <a:p>
            <a:pPr algn="ctr" rtl="0"/>
            <a:r>
              <a:rPr lang="en-US" sz="2400" b="1" dirty="0">
                <a:solidFill>
                  <a:srgbClr val="C00000"/>
                </a:solidFill>
              </a:rPr>
              <a:t>The Triple Constraint in Project Management: Time, Scope &amp; Cost</a:t>
            </a:r>
          </a:p>
        </p:txBody>
      </p:sp>
      <p:sp>
        <p:nvSpPr>
          <p:cNvPr id="8" name="مستطيل 7"/>
          <p:cNvSpPr/>
          <p:nvPr/>
        </p:nvSpPr>
        <p:spPr>
          <a:xfrm>
            <a:off x="1919536" y="2551837"/>
            <a:ext cx="4572000" cy="1938992"/>
          </a:xfrm>
          <a:prstGeom prst="rect">
            <a:avLst/>
          </a:prstGeom>
        </p:spPr>
        <p:txBody>
          <a:bodyPr>
            <a:spAutoFit/>
          </a:bodyPr>
          <a:lstStyle/>
          <a:p>
            <a:pPr algn="l" rtl="0"/>
            <a:r>
              <a:rPr lang="en-US" sz="2000" b="1" dirty="0"/>
              <a:t>1- Cost: </a:t>
            </a:r>
            <a:r>
              <a:rPr lang="en-US" sz="2000" dirty="0"/>
              <a:t>The financial constraints of a project, also known as the project budget.</a:t>
            </a:r>
          </a:p>
          <a:p>
            <a:pPr algn="l" rtl="0"/>
            <a:r>
              <a:rPr lang="en-US" sz="2000" b="1" dirty="0"/>
              <a:t>2- Scope: </a:t>
            </a:r>
            <a:r>
              <a:rPr lang="en-US" sz="2000" dirty="0"/>
              <a:t>The tasks required to fulfill the project’s goals.</a:t>
            </a:r>
          </a:p>
          <a:p>
            <a:pPr algn="l" rtl="0"/>
            <a:r>
              <a:rPr lang="en-US" sz="2000" b="1" dirty="0"/>
              <a:t>3- Time:</a:t>
            </a:r>
            <a:r>
              <a:rPr lang="en-US" sz="2000" dirty="0"/>
              <a:t> The schedule for the project to reach completion.</a:t>
            </a:r>
          </a:p>
        </p:txBody>
      </p:sp>
    </p:spTree>
    <p:extLst>
      <p:ext uri="{BB962C8B-B14F-4D97-AF65-F5344CB8AC3E}">
        <p14:creationId xmlns:p14="http://schemas.microsoft.com/office/powerpoint/2010/main" val="1965825471"/>
      </p:ext>
    </p:extLst>
  </p:cSld>
  <p:clrMapOvr>
    <a:masterClrMapping/>
  </p:clrMapOvr>
  <mc:AlternateContent xmlns:mc="http://schemas.openxmlformats.org/markup-compatibility/2006" xmlns:p14="http://schemas.microsoft.com/office/powerpoint/2010/main">
    <mc:Choice Requires="p14">
      <p:transition spd="slow" p14:dur="2000" advTm="114545"/>
    </mc:Choice>
    <mc:Fallback xmlns="">
      <p:transition spd="slow" advTm="114545"/>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مستطيل 6"/>
          <p:cNvSpPr/>
          <p:nvPr/>
        </p:nvSpPr>
        <p:spPr>
          <a:xfrm>
            <a:off x="1559496" y="2132856"/>
            <a:ext cx="6408712" cy="2862322"/>
          </a:xfrm>
          <a:prstGeom prst="rect">
            <a:avLst/>
          </a:prstGeom>
        </p:spPr>
        <p:txBody>
          <a:bodyPr wrap="square">
            <a:spAutoFit/>
          </a:bodyPr>
          <a:lstStyle/>
          <a:p>
            <a:pPr algn="l" rtl="0"/>
            <a:r>
              <a:rPr lang="en-US" sz="2000" b="1" dirty="0">
                <a:solidFill>
                  <a:srgbClr val="C00000"/>
                </a:solidFill>
              </a:rPr>
              <a:t>Who is the Project Manager? </a:t>
            </a:r>
            <a:br>
              <a:rPr lang="en-US" sz="2000" dirty="0"/>
            </a:br>
            <a:endParaRPr lang="en-US" sz="2000" dirty="0"/>
          </a:p>
          <a:p>
            <a:pPr marL="285750" indent="-285750" algn="l" rtl="0">
              <a:buFont typeface="Arial" panose="020B0604020202020204" pitchFamily="34" charset="0"/>
              <a:buChar char="•"/>
            </a:pPr>
            <a:r>
              <a:rPr lang="en-US" sz="2000" dirty="0"/>
              <a:t>Determine and define that all parties are on track with project requirements, deadlines, and schedules.</a:t>
            </a:r>
          </a:p>
          <a:p>
            <a:pPr marL="285750" indent="-285750" algn="l" rtl="0">
              <a:buFont typeface="Arial" panose="020B0604020202020204" pitchFamily="34" charset="0"/>
              <a:buChar char="•"/>
            </a:pPr>
            <a:r>
              <a:rPr lang="en-US" sz="2000" dirty="0"/>
              <a:t>Lead project planning sessions. </a:t>
            </a:r>
          </a:p>
          <a:p>
            <a:pPr marL="285750" indent="-285750" algn="l" rtl="0">
              <a:buFont typeface="Arial" panose="020B0604020202020204" pitchFamily="34" charset="0"/>
              <a:buChar char="•"/>
            </a:pPr>
            <a:r>
              <a:rPr lang="en-US" sz="2000" dirty="0"/>
              <a:t>Prepare budgets based on the scope of work and resource requirements.</a:t>
            </a:r>
          </a:p>
          <a:p>
            <a:pPr marL="285750" indent="-285750" algn="l" rtl="0">
              <a:buFont typeface="Arial" panose="020B0604020202020204" pitchFamily="34" charset="0"/>
              <a:buChar char="•"/>
            </a:pPr>
            <a:r>
              <a:rPr lang="en-US" sz="2000" dirty="0"/>
              <a:t>Manage project progress by adapting work as required.</a:t>
            </a:r>
          </a:p>
          <a:p>
            <a:pPr marL="285750" indent="-285750" algn="l" rtl="0">
              <a:buFont typeface="Arial" panose="020B0604020202020204" pitchFamily="34" charset="0"/>
              <a:buChar char="•"/>
            </a:pPr>
            <a:r>
              <a:rPr lang="en-US" sz="2000" dirty="0"/>
              <a:t>Manage relationships with clients and shareholders</a:t>
            </a:r>
            <a:endParaRPr lang="ar-SA" sz="2000"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0020" y="1611954"/>
            <a:ext cx="3122420"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7187997"/>
      </p:ext>
    </p:extLst>
  </p:cSld>
  <p:clrMapOvr>
    <a:masterClrMapping/>
  </p:clrMapOvr>
  <mc:AlternateContent xmlns:mc="http://schemas.openxmlformats.org/markup-compatibility/2006" xmlns:p14="http://schemas.microsoft.com/office/powerpoint/2010/main">
    <mc:Choice Requires="p14">
      <p:transition spd="slow" p14:dur="2000" advTm="101446"/>
    </mc:Choice>
    <mc:Fallback xmlns="">
      <p:transition spd="slow" advTm="101446"/>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2981" y="1772816"/>
            <a:ext cx="7666037" cy="42148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03295754"/>
      </p:ext>
    </p:extLst>
  </p:cSld>
  <p:clrMapOvr>
    <a:masterClrMapping/>
  </p:clrMapOvr>
  <mc:AlternateContent xmlns:mc="http://schemas.openxmlformats.org/markup-compatibility/2006" xmlns:p14="http://schemas.microsoft.com/office/powerpoint/2010/main">
    <mc:Choice Requires="p14">
      <p:transition spd="slow" p14:dur="2000" advTm="910"/>
    </mc:Choice>
    <mc:Fallback xmlns="">
      <p:transition spd="slow" advTm="91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985178" y="2525585"/>
            <a:ext cx="3456384" cy="3170099"/>
          </a:xfrm>
          <a:prstGeom prst="rect">
            <a:avLst/>
          </a:prstGeom>
        </p:spPr>
        <p:txBody>
          <a:bodyPr wrap="square">
            <a:spAutoFit/>
          </a:bodyPr>
          <a:lstStyle/>
          <a:p>
            <a:pPr algn="l" rtl="0"/>
            <a:r>
              <a:rPr lang="en-US" sz="2000" dirty="0"/>
              <a:t>The feasibility study is an integrated set of specialized studies that are carried out to determine the validity of the investment in all its aspects, so some search for how to prepare a feasibility study, to predict knowledge of the possibilities and failure of the project.</a:t>
            </a:r>
            <a:endParaRPr lang="ar-SA" sz="2000" dirty="0"/>
          </a:p>
        </p:txBody>
      </p:sp>
      <p:pic>
        <p:nvPicPr>
          <p:cNvPr id="1331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72819"/>
            <a:ext cx="4054096" cy="3553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2135560" y="1756070"/>
            <a:ext cx="3803734" cy="461665"/>
          </a:xfrm>
          <a:prstGeom prst="rect">
            <a:avLst/>
          </a:prstGeom>
        </p:spPr>
        <p:txBody>
          <a:bodyPr wrap="none">
            <a:spAutoFit/>
          </a:bodyPr>
          <a:lstStyle/>
          <a:p>
            <a:r>
              <a:rPr lang="en-US" sz="2400" b="1" dirty="0">
                <a:solidFill>
                  <a:srgbClr val="00B0F0"/>
                </a:solidFill>
              </a:rPr>
              <a:t>What is the feasibility study </a:t>
            </a:r>
            <a:endParaRPr lang="ar-SA" sz="2400" b="1" dirty="0">
              <a:solidFill>
                <a:srgbClr val="00B0F0"/>
              </a:solidFill>
            </a:endParaRPr>
          </a:p>
        </p:txBody>
      </p:sp>
    </p:spTree>
    <p:extLst>
      <p:ext uri="{BB962C8B-B14F-4D97-AF65-F5344CB8AC3E}">
        <p14:creationId xmlns:p14="http://schemas.microsoft.com/office/powerpoint/2010/main" val="2696569048"/>
      </p:ext>
    </p:extLst>
  </p:cSld>
  <p:clrMapOvr>
    <a:masterClrMapping/>
  </p:clrMapOvr>
  <mc:AlternateContent xmlns:mc="http://schemas.openxmlformats.org/markup-compatibility/2006" xmlns:p14="http://schemas.microsoft.com/office/powerpoint/2010/main">
    <mc:Choice Requires="p14">
      <p:transition spd="slow" p14:dur="2000" advTm="174756"/>
    </mc:Choice>
    <mc:Fallback xmlns="">
      <p:transition spd="slow" advTm="174756"/>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مستطيل 6"/>
          <p:cNvSpPr/>
          <p:nvPr/>
        </p:nvSpPr>
        <p:spPr>
          <a:xfrm>
            <a:off x="1873569" y="1988840"/>
            <a:ext cx="4104456" cy="3785652"/>
          </a:xfrm>
          <a:prstGeom prst="rect">
            <a:avLst/>
          </a:prstGeom>
        </p:spPr>
        <p:txBody>
          <a:bodyPr wrap="square">
            <a:spAutoFit/>
          </a:bodyPr>
          <a:lstStyle/>
          <a:p>
            <a:pPr algn="l" rtl="0"/>
            <a:r>
              <a:rPr lang="en-US" sz="2000" b="1" dirty="0">
                <a:solidFill>
                  <a:srgbClr val="C00000"/>
                </a:solidFill>
              </a:rPr>
              <a:t>Contents of a Feasibility Study:</a:t>
            </a:r>
          </a:p>
          <a:p>
            <a:pPr algn="l" rtl="0"/>
            <a:r>
              <a:rPr lang="en-US" sz="2000" dirty="0"/>
              <a:t>The most-common feasibility study should include the following sections:</a:t>
            </a:r>
          </a:p>
          <a:p>
            <a:pPr marL="342900" indent="-342900" algn="l" rtl="0">
              <a:buFont typeface="Arial" panose="020B0604020202020204" pitchFamily="34" charset="0"/>
              <a:buChar char="•"/>
            </a:pPr>
            <a:r>
              <a:rPr lang="en-US" sz="2000" dirty="0"/>
              <a:t>An Executive Summary.</a:t>
            </a:r>
          </a:p>
          <a:p>
            <a:pPr marL="342900" indent="-342900" algn="l" rtl="0">
              <a:buFont typeface="Arial" panose="020B0604020202020204" pitchFamily="34" charset="0"/>
              <a:buChar char="•"/>
            </a:pPr>
            <a:r>
              <a:rPr lang="en-US" sz="2000" dirty="0"/>
              <a:t>Description of Product or Service.</a:t>
            </a:r>
          </a:p>
          <a:p>
            <a:pPr marL="342900" indent="-342900" algn="l" rtl="0">
              <a:buFont typeface="Arial" panose="020B0604020202020204" pitchFamily="34" charset="0"/>
              <a:buChar char="•"/>
            </a:pPr>
            <a:r>
              <a:rPr lang="en-US" sz="2000" dirty="0"/>
              <a:t>Technology Considerations.</a:t>
            </a:r>
          </a:p>
          <a:p>
            <a:pPr marL="342900" indent="-342900" algn="l" rtl="0">
              <a:buFont typeface="Arial" panose="020B0604020202020204" pitchFamily="34" charset="0"/>
              <a:buChar char="•"/>
            </a:pPr>
            <a:r>
              <a:rPr lang="en-US" sz="2000" dirty="0"/>
              <a:t>Product or Service Marketplace.</a:t>
            </a:r>
          </a:p>
          <a:p>
            <a:pPr marL="342900" indent="-342900" algn="l" rtl="0">
              <a:buFont typeface="Arial" panose="020B0604020202020204" pitchFamily="34" charset="0"/>
              <a:buChar char="•"/>
            </a:pPr>
            <a:r>
              <a:rPr lang="en-US" sz="2000" dirty="0"/>
              <a:t>Identification of Specific Market.</a:t>
            </a:r>
          </a:p>
          <a:p>
            <a:pPr marL="342900" indent="-342900" algn="l" rtl="0">
              <a:buFont typeface="Arial" panose="020B0604020202020204" pitchFamily="34" charset="0"/>
              <a:buChar char="•"/>
            </a:pPr>
            <a:r>
              <a:rPr lang="en-US" sz="2000" dirty="0"/>
              <a:t>Marketing Strategy.</a:t>
            </a:r>
          </a:p>
          <a:p>
            <a:pPr marL="342900" indent="-342900" algn="l" rtl="0">
              <a:buFont typeface="Arial" panose="020B0604020202020204" pitchFamily="34" charset="0"/>
              <a:buChar char="•"/>
            </a:pPr>
            <a:r>
              <a:rPr lang="en-US" sz="2000" dirty="0"/>
              <a:t>Organization Structure.</a:t>
            </a:r>
          </a:p>
          <a:p>
            <a:pPr marL="342900" indent="-342900" algn="l" rtl="0">
              <a:buFont typeface="Arial" panose="020B0604020202020204" pitchFamily="34" charset="0"/>
              <a:buChar char="•"/>
            </a:pPr>
            <a:r>
              <a:rPr lang="en-US" sz="2000" dirty="0"/>
              <a:t>Schedule.</a:t>
            </a:r>
          </a:p>
          <a:p>
            <a:pPr marL="342900" indent="-342900" algn="l" rtl="0">
              <a:buFont typeface="Arial" panose="020B0604020202020204" pitchFamily="34" charset="0"/>
              <a:buChar char="•"/>
            </a:pPr>
            <a:r>
              <a:rPr lang="en-US" sz="2000" dirty="0"/>
              <a:t>Financial Projections.</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048" y="1988840"/>
            <a:ext cx="4171841" cy="37354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8110614"/>
      </p:ext>
    </p:extLst>
  </p:cSld>
  <p:clrMapOvr>
    <a:masterClrMapping/>
  </p:clrMapOvr>
  <mc:AlternateContent xmlns:mc="http://schemas.openxmlformats.org/markup-compatibility/2006" xmlns:p14="http://schemas.microsoft.com/office/powerpoint/2010/main">
    <mc:Choice Requires="p14">
      <p:transition spd="slow" p14:dur="2000" advTm="231289"/>
    </mc:Choice>
    <mc:Fallback xmlns="">
      <p:transition spd="slow" advTm="231289"/>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مستطيل 6"/>
          <p:cNvSpPr/>
          <p:nvPr/>
        </p:nvSpPr>
        <p:spPr>
          <a:xfrm>
            <a:off x="2116207" y="1593831"/>
            <a:ext cx="7535667" cy="923330"/>
          </a:xfrm>
          <a:prstGeom prst="rect">
            <a:avLst/>
          </a:prstGeom>
        </p:spPr>
        <p:txBody>
          <a:bodyPr wrap="square">
            <a:spAutoFit/>
          </a:bodyPr>
          <a:lstStyle/>
          <a:p>
            <a:pPr algn="ctr" rtl="0"/>
            <a:r>
              <a:rPr lang="en-US" b="1" dirty="0">
                <a:solidFill>
                  <a:srgbClr val="C00000"/>
                </a:solidFill>
              </a:rPr>
              <a:t>Feasibility Study vs. Business Plan</a:t>
            </a:r>
          </a:p>
          <a:p>
            <a:pPr algn="l" rtl="0"/>
            <a:r>
              <a:rPr lang="en-US" dirty="0"/>
              <a:t>The separate roles of the feasibility study and the business plan are frequently misunderstood. </a:t>
            </a:r>
          </a:p>
        </p:txBody>
      </p:sp>
      <p:graphicFrame>
        <p:nvGraphicFramePr>
          <p:cNvPr id="8" name="جدول 7"/>
          <p:cNvGraphicFramePr>
            <a:graphicFrameLocks noGrp="1"/>
          </p:cNvGraphicFramePr>
          <p:nvPr>
            <p:extLst>
              <p:ext uri="{D42A27DB-BD31-4B8C-83A1-F6EECF244321}">
                <p14:modId xmlns:p14="http://schemas.microsoft.com/office/powerpoint/2010/main" val="2228492380"/>
              </p:ext>
            </p:extLst>
          </p:nvPr>
        </p:nvGraphicFramePr>
        <p:xfrm>
          <a:off x="1959605" y="2816277"/>
          <a:ext cx="7848872" cy="3407896"/>
        </p:xfrm>
        <a:graphic>
          <a:graphicData uri="http://schemas.openxmlformats.org/drawingml/2006/table">
            <a:tbl>
              <a:tblPr rtl="1" firstRow="1" bandRow="1">
                <a:tableStyleId>{5C22544A-7EE6-4342-B048-85BDC9FD1C3A}</a:tableStyleId>
              </a:tblPr>
              <a:tblGrid>
                <a:gridCol w="3924436">
                  <a:extLst>
                    <a:ext uri="{9D8B030D-6E8A-4147-A177-3AD203B41FA5}">
                      <a16:colId xmlns:a16="http://schemas.microsoft.com/office/drawing/2014/main" val="20000"/>
                    </a:ext>
                  </a:extLst>
                </a:gridCol>
                <a:gridCol w="3924436">
                  <a:extLst>
                    <a:ext uri="{9D8B030D-6E8A-4147-A177-3AD203B41FA5}">
                      <a16:colId xmlns:a16="http://schemas.microsoft.com/office/drawing/2014/main" val="20001"/>
                    </a:ext>
                  </a:extLst>
                </a:gridCol>
              </a:tblGrid>
              <a:tr h="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Business Plan</a:t>
                      </a:r>
                    </a:p>
                  </a:txBody>
                  <a:tcPr/>
                </a:tc>
                <a:tc>
                  <a:txBody>
                    <a:bodyPr/>
                    <a:lstStyle/>
                    <a:p>
                      <a:pPr algn="ctr" rtl="0"/>
                      <a:r>
                        <a:rPr lang="en-US" dirty="0"/>
                        <a:t>Feasibility Study </a:t>
                      </a:r>
                      <a:endParaRPr lang="ar-SA" dirty="0"/>
                    </a:p>
                  </a:txBody>
                  <a:tcPr/>
                </a:tc>
                <a:extLst>
                  <a:ext uri="{0D108BD9-81ED-4DB2-BD59-A6C34878D82A}">
                    <a16:rowId xmlns:a16="http://schemas.microsoft.com/office/drawing/2014/main" val="10000"/>
                  </a:ext>
                </a:extLst>
              </a:tr>
              <a:tr h="1213336">
                <a:tc>
                  <a:txBody>
                    <a:bodyPr/>
                    <a:lstStyle/>
                    <a:p>
                      <a:pPr algn="l" rtl="0"/>
                      <a:r>
                        <a:rPr lang="en-US" sz="1800" b="0" i="0" kern="1200" dirty="0">
                          <a:solidFill>
                            <a:schemeClr val="dk1"/>
                          </a:solidFill>
                          <a:effectLst/>
                          <a:latin typeface="+mn-lt"/>
                          <a:ea typeface="+mn-ea"/>
                          <a:cs typeface="+mn-cs"/>
                        </a:rPr>
                        <a:t>The business plan provides a planning function. The business plan outlines the actions needed to take the proposal from "idea" to "reality."</a:t>
                      </a:r>
                      <a:endParaRPr lang="ar-SA" dirty="0"/>
                    </a:p>
                  </a:txBody>
                  <a:tcPr/>
                </a:tc>
                <a:tc>
                  <a:txBody>
                    <a:bodyPr/>
                    <a:lstStyle/>
                    <a:p>
                      <a:pPr algn="l" rtl="0"/>
                      <a:r>
                        <a:rPr lang="en-US" sz="1800" b="0" i="0" kern="1200" dirty="0">
                          <a:solidFill>
                            <a:schemeClr val="dk1"/>
                          </a:solidFill>
                          <a:effectLst/>
                          <a:latin typeface="+mn-lt"/>
                          <a:ea typeface="+mn-ea"/>
                          <a:cs typeface="+mn-cs"/>
                        </a:rPr>
                        <a:t>The feasibility study provides an investigating function.</a:t>
                      </a:r>
                      <a:r>
                        <a:rPr lang="en-US" sz="1800" b="0" i="0" kern="1200" baseline="0" dirty="0">
                          <a:solidFill>
                            <a:schemeClr val="dk1"/>
                          </a:solidFill>
                          <a:effectLst/>
                          <a:latin typeface="+mn-lt"/>
                          <a:ea typeface="+mn-ea"/>
                          <a:cs typeface="+mn-cs"/>
                        </a:rPr>
                        <a:t> </a:t>
                      </a:r>
                      <a:r>
                        <a:rPr lang="en-US" sz="1800" b="0" i="0" kern="1200" dirty="0">
                          <a:solidFill>
                            <a:schemeClr val="dk1"/>
                          </a:solidFill>
                          <a:effectLst/>
                          <a:latin typeface="+mn-lt"/>
                          <a:ea typeface="+mn-ea"/>
                          <a:cs typeface="+mn-cs"/>
                        </a:rPr>
                        <a:t>It addresses the question of "Is this a viable business venture?"</a:t>
                      </a:r>
                      <a:endParaRPr lang="ar-SA" dirty="0"/>
                    </a:p>
                  </a:txBody>
                  <a:tcPr/>
                </a:tc>
                <a:extLst>
                  <a:ext uri="{0D108BD9-81ED-4DB2-BD59-A6C34878D82A}">
                    <a16:rowId xmlns:a16="http://schemas.microsoft.com/office/drawing/2014/main" val="10001"/>
                  </a:ext>
                </a:extLst>
              </a:tr>
              <a:tr h="370840">
                <a:tc>
                  <a:txBody>
                    <a:bodyPr/>
                    <a:lstStyle/>
                    <a:p>
                      <a:pPr algn="l" rtl="0"/>
                      <a:r>
                        <a:rPr lang="en-US" sz="1800" b="0" i="0" kern="1200" dirty="0">
                          <a:solidFill>
                            <a:schemeClr val="dk1"/>
                          </a:solidFill>
                          <a:effectLst/>
                          <a:latin typeface="+mn-lt"/>
                          <a:ea typeface="+mn-ea"/>
                          <a:cs typeface="+mn-cs"/>
                        </a:rPr>
                        <a:t>The business plan deals with only one alternative or scenario. </a:t>
                      </a:r>
                      <a:endParaRPr lang="ar-SA" dirty="0"/>
                    </a:p>
                  </a:txBody>
                  <a:tcPr/>
                </a:tc>
                <a:tc>
                  <a:txBody>
                    <a:bodyPr/>
                    <a:lstStyle/>
                    <a:p>
                      <a:pPr algn="l" rtl="0"/>
                      <a:r>
                        <a:rPr lang="en-US" sz="1800" b="0" i="0" kern="1200" dirty="0">
                          <a:solidFill>
                            <a:schemeClr val="dk1"/>
                          </a:solidFill>
                          <a:effectLst/>
                          <a:latin typeface="+mn-lt"/>
                          <a:ea typeface="+mn-ea"/>
                          <a:cs typeface="+mn-cs"/>
                        </a:rPr>
                        <a:t>The feasibility study outlines and analyzes several alternatives or methods of achieving business success.</a:t>
                      </a:r>
                      <a:endParaRPr lang="ar-SA" dirty="0"/>
                    </a:p>
                  </a:txBody>
                  <a:tcPr/>
                </a:tc>
                <a:extLst>
                  <a:ext uri="{0D108BD9-81ED-4DB2-BD59-A6C34878D82A}">
                    <a16:rowId xmlns:a16="http://schemas.microsoft.com/office/drawing/2014/main" val="10002"/>
                  </a:ext>
                </a:extLst>
              </a:tr>
              <a:tr h="370840">
                <a:tc>
                  <a:txBody>
                    <a:bodyPr/>
                    <a:lstStyle/>
                    <a:p>
                      <a:pPr algn="l" rtl="0"/>
                      <a:r>
                        <a:rPr lang="en-US" sz="1800" b="0" i="0" kern="1200" dirty="0">
                          <a:solidFill>
                            <a:schemeClr val="dk1"/>
                          </a:solidFill>
                          <a:effectLst/>
                          <a:latin typeface="+mn-lt"/>
                          <a:ea typeface="+mn-ea"/>
                          <a:cs typeface="+mn-cs"/>
                        </a:rPr>
                        <a:t>A business plan is prepared only after the business venture has been deemed to be feasible. </a:t>
                      </a:r>
                      <a:endParaRPr lang="ar-SA" dirty="0"/>
                    </a:p>
                  </a:txBody>
                  <a:tcPr/>
                </a:tc>
                <a:tc>
                  <a:txBody>
                    <a:bodyPr/>
                    <a:lstStyle/>
                    <a:p>
                      <a:pPr algn="l" rtl="0"/>
                      <a:r>
                        <a:rPr lang="en-US" sz="1800" b="0" i="0" kern="1200" dirty="0">
                          <a:solidFill>
                            <a:schemeClr val="dk1"/>
                          </a:solidFill>
                          <a:effectLst/>
                          <a:latin typeface="+mn-lt"/>
                          <a:ea typeface="+mn-ea"/>
                          <a:cs typeface="+mn-cs"/>
                        </a:rPr>
                        <a:t>The feasibility study is conducted before the business plan.</a:t>
                      </a:r>
                      <a:endParaRPr lang="ar-SA"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7946796"/>
      </p:ext>
    </p:extLst>
  </p:cSld>
  <p:clrMapOvr>
    <a:masterClrMapping/>
  </p:clrMapOvr>
  <mc:AlternateContent xmlns:mc="http://schemas.openxmlformats.org/markup-compatibility/2006" xmlns:p14="http://schemas.microsoft.com/office/powerpoint/2010/main">
    <mc:Choice Requires="p14">
      <p:transition spd="slow" p14:dur="2000" advTm="122476"/>
    </mc:Choice>
    <mc:Fallback xmlns="">
      <p:transition spd="slow" advTm="122476"/>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8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7239" y="1708086"/>
            <a:ext cx="7391650" cy="4335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5987738"/>
      </p:ext>
    </p:extLst>
  </p:cSld>
  <p:clrMapOvr>
    <a:masterClrMapping/>
  </p:clrMapOvr>
  <mc:AlternateContent xmlns:mc="http://schemas.openxmlformats.org/markup-compatibility/2006" xmlns:p14="http://schemas.microsoft.com/office/powerpoint/2010/main">
    <mc:Choice Requires="p14">
      <p:transition spd="slow" p14:dur="2000" advTm="390955"/>
    </mc:Choice>
    <mc:Fallback xmlns="">
      <p:transition spd="slow" advTm="39095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26084"/>
    </mc:Choice>
    <mc:Fallback xmlns="">
      <p:transition spd="slow" advTm="126084"/>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BCD24A-1C57-43F1-A82E-74DB80C2B1D9}">
  <ds:schemaRefs>
    <ds:schemaRef ds:uri="http://schemas.microsoft.com/sharepoint/v3/contenttype/forms"/>
  </ds:schemaRefs>
</ds:datastoreItem>
</file>

<file path=customXml/itemProps2.xml><?xml version="1.0" encoding="utf-8"?>
<ds:datastoreItem xmlns:ds="http://schemas.openxmlformats.org/officeDocument/2006/customXml" ds:itemID="{4F56E5C3-1895-4013-8172-D85AF62F33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40898C8-A403-4BBA-8B17-92EEB600D9B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4769</TotalTime>
  <Words>523</Words>
  <Application>Microsoft Office PowerPoint</Application>
  <PresentationFormat>Widescreen</PresentationFormat>
  <Paragraphs>61</Paragraphs>
  <Slides>17</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Book Antiqua</vt:lpstr>
      <vt:lpstr>Calibri</vt:lpstr>
      <vt:lpstr>Calibri Light</vt:lpstr>
      <vt:lpstr>Times New Roman</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35</cp:revision>
  <dcterms:created xsi:type="dcterms:W3CDTF">2023-05-30T12:12:31Z</dcterms:created>
  <dcterms:modified xsi:type="dcterms:W3CDTF">2025-01-28T11:53:36Z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