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480" r:id="rId3"/>
    <p:sldId id="303" r:id="rId4"/>
    <p:sldId id="313" r:id="rId5"/>
    <p:sldId id="651" r:id="rId6"/>
    <p:sldId id="683" r:id="rId7"/>
    <p:sldId id="653" r:id="rId8"/>
    <p:sldId id="654" r:id="rId9"/>
    <p:sldId id="656" r:id="rId10"/>
    <p:sldId id="658" r:id="rId11"/>
    <p:sldId id="631" r:id="rId12"/>
    <p:sldId id="632" r:id="rId13"/>
    <p:sldId id="662" r:id="rId14"/>
    <p:sldId id="681" r:id="rId15"/>
    <p:sldId id="634" r:id="rId16"/>
    <p:sldId id="635" r:id="rId17"/>
    <p:sldId id="636" r:id="rId18"/>
    <p:sldId id="672" r:id="rId19"/>
    <p:sldId id="664" r:id="rId20"/>
    <p:sldId id="666" r:id="rId21"/>
    <p:sldId id="689" r:id="rId22"/>
    <p:sldId id="638" r:id="rId23"/>
    <p:sldId id="639" r:id="rId24"/>
    <p:sldId id="670" r:id="rId25"/>
    <p:sldId id="668" r:id="rId26"/>
    <p:sldId id="640" r:id="rId27"/>
    <p:sldId id="641" r:id="rId28"/>
    <p:sldId id="642" r:id="rId29"/>
    <p:sldId id="643" r:id="rId30"/>
    <p:sldId id="690" r:id="rId31"/>
    <p:sldId id="645" r:id="rId32"/>
    <p:sldId id="691" r:id="rId33"/>
    <p:sldId id="647" r:id="rId34"/>
    <p:sldId id="648" r:id="rId35"/>
    <p:sldId id="674" r:id="rId36"/>
    <p:sldId id="676" r:id="rId37"/>
    <p:sldId id="677" r:id="rId38"/>
    <p:sldId id="685" r:id="rId39"/>
    <p:sldId id="566" r:id="rId40"/>
    <p:sldId id="49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51"/>
            <p14:sldId id="683"/>
            <p14:sldId id="653"/>
            <p14:sldId id="654"/>
            <p14:sldId id="656"/>
            <p14:sldId id="658"/>
            <p14:sldId id="631"/>
            <p14:sldId id="632"/>
            <p14:sldId id="662"/>
            <p14:sldId id="681"/>
            <p14:sldId id="634"/>
            <p14:sldId id="635"/>
            <p14:sldId id="636"/>
            <p14:sldId id="672"/>
            <p14:sldId id="664"/>
            <p14:sldId id="666"/>
            <p14:sldId id="689"/>
            <p14:sldId id="638"/>
            <p14:sldId id="639"/>
            <p14:sldId id="670"/>
            <p14:sldId id="668"/>
            <p14:sldId id="640"/>
            <p14:sldId id="641"/>
            <p14:sldId id="642"/>
            <p14:sldId id="643"/>
            <p14:sldId id="690"/>
            <p14:sldId id="645"/>
            <p14:sldId id="691"/>
            <p14:sldId id="647"/>
            <p14:sldId id="648"/>
            <p14:sldId id="674"/>
            <p14:sldId id="676"/>
            <p14:sldId id="677"/>
            <p14:sldId id="685"/>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253999" y="-58058"/>
            <a:ext cx="768130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Aggregate planning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108877"/>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220512"/>
            <a:ext cx="4017626"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92212" flipV="1">
            <a:off x="-1635533" y="4612426"/>
            <a:ext cx="5573486" cy="230191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07453" y="820613"/>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387600" y="2427497"/>
            <a:ext cx="9580878" cy="3416320"/>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3149319" y="-1"/>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311175" y="1952016"/>
            <a:ext cx="10763225" cy="4445000"/>
          </a:xfrm>
        </p:spPr>
        <p:txBody>
          <a:bodyPr>
            <a:noAutofit/>
          </a:bodyPr>
          <a:lstStyle/>
          <a:p>
            <a:pPr algn="just"/>
            <a:r>
              <a:rPr lang="en-US" sz="3000" b="1" dirty="0">
                <a:solidFill>
                  <a:srgbClr val="00B0F0"/>
                </a:solidFill>
              </a:rPr>
              <a:t>Aggregate planning </a:t>
            </a:r>
            <a:r>
              <a:rPr lang="en-US" sz="3000" dirty="0"/>
              <a:t>is a process by which a company determines planned levels of capacity, production, subcontracting, inventory, stockouts, and even pricing over a specified time horizon. </a:t>
            </a:r>
          </a:p>
          <a:p>
            <a:pPr algn="just"/>
            <a:endParaRPr lang="en-US" sz="3000" dirty="0"/>
          </a:p>
          <a:p>
            <a:pPr algn="just"/>
            <a:r>
              <a:rPr lang="en-US" sz="3000" dirty="0"/>
              <a:t>The goal of aggregate planning is to build a plan that satisfies demand while maximizing profit.</a:t>
            </a:r>
          </a:p>
          <a:p>
            <a:pPr marL="0" indent="0" algn="just">
              <a:buNone/>
            </a:pPr>
            <a:endParaRPr lang="en-US" sz="3000"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EF6624F-5EFE-F4C3-2247-052F7A7A910D}"/>
              </a:ext>
            </a:extLst>
          </p:cNvPr>
          <p:cNvSpPr/>
          <p:nvPr/>
        </p:nvSpPr>
        <p:spPr>
          <a:xfrm>
            <a:off x="11257280" y="1155862"/>
            <a:ext cx="229449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C4680E0-8DE1-58D9-A98A-E2F7FAD0A9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514225120"/>
      </p:ext>
    </p:extLst>
  </p:cSld>
  <p:clrMapOvr>
    <a:masterClrMapping/>
  </p:clrMapOvr>
  <p:transition spd="slow">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913137" y="0"/>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284480" y="1544378"/>
            <a:ext cx="10962489" cy="4445000"/>
          </a:xfrm>
        </p:spPr>
        <p:txBody>
          <a:bodyPr>
            <a:noAutofit/>
          </a:bodyPr>
          <a:lstStyle/>
          <a:p>
            <a:pPr marL="0" indent="0" algn="just">
              <a:buNone/>
            </a:pPr>
            <a:endParaRPr lang="en-US" sz="3000" dirty="0"/>
          </a:p>
          <a:p>
            <a:pPr algn="just"/>
            <a:r>
              <a:rPr lang="en-US" altLang="en-US" sz="3000" b="1" dirty="0">
                <a:solidFill>
                  <a:srgbClr val="00B0F0"/>
                </a:solidFill>
              </a:rPr>
              <a:t>Aggregate planning</a:t>
            </a:r>
            <a:r>
              <a:rPr lang="en-US" altLang="en-US" sz="3000" dirty="0"/>
              <a:t>, as the name suggests, solves problems involving aggregate decisions rather than stock-keeping unit (SKU)-level decisions. </a:t>
            </a:r>
          </a:p>
          <a:p>
            <a:pPr algn="just"/>
            <a:endParaRPr lang="en-US" altLang="en-US" sz="3000" dirty="0"/>
          </a:p>
          <a:p>
            <a:pPr algn="just"/>
            <a:r>
              <a:rPr lang="en-US" altLang="en-US" sz="3000" b="1" dirty="0">
                <a:solidFill>
                  <a:srgbClr val="00B0F0"/>
                </a:solidFill>
              </a:rPr>
              <a:t>For example</a:t>
            </a:r>
            <a:r>
              <a:rPr lang="en-US" altLang="en-US" sz="3000" dirty="0"/>
              <a:t>, aggregate planning determines the total production level in a plant for a given month, but it does so without determining the quantity of each individual SKU that will be produced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F89DFB6-B0D3-D963-75CE-00171D883478}"/>
              </a:ext>
            </a:extLst>
          </p:cNvPr>
          <p:cNvSpPr/>
          <p:nvPr/>
        </p:nvSpPr>
        <p:spPr>
          <a:xfrm>
            <a:off x="11389210" y="1128729"/>
            <a:ext cx="2257795" cy="5012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CC23B1-D9CA-B5DE-16BC-7BF38B43FE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267" y="-64822"/>
            <a:ext cx="2954655" cy="1172262"/>
          </a:xfrm>
          <a:prstGeom prst="rect">
            <a:avLst/>
          </a:prstGeom>
        </p:spPr>
      </p:pic>
    </p:spTree>
    <p:extLst>
      <p:ext uri="{BB962C8B-B14F-4D97-AF65-F5344CB8AC3E}">
        <p14:creationId xmlns:p14="http://schemas.microsoft.com/office/powerpoint/2010/main" val="2517036414"/>
      </p:ext>
    </p:extLst>
  </p:cSld>
  <p:clrMapOvr>
    <a:masterClrMapping/>
  </p:clrMapOvr>
  <p:transition spd="slow">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223520" y="1564698"/>
            <a:ext cx="10861040" cy="4445000"/>
          </a:xfrm>
        </p:spPr>
        <p:txBody>
          <a:bodyPr>
            <a:noAutofit/>
          </a:bodyPr>
          <a:lstStyle/>
          <a:p>
            <a:pPr algn="just"/>
            <a:r>
              <a:rPr lang="en-US" dirty="0"/>
              <a:t>This level of detail makes aggregate planning a useful tool for thinking about decisions with an intermediate time frame of between roughly 3 and 18 months. </a:t>
            </a:r>
          </a:p>
          <a:p>
            <a:pPr algn="just"/>
            <a:r>
              <a:rPr lang="en-US" dirty="0"/>
              <a:t>In this time frame, it is too early to determine production levels by SKU, but it is also generally too late to arrange for additional capacity. </a:t>
            </a:r>
          </a:p>
          <a:p>
            <a:pPr algn="just"/>
            <a:r>
              <a:rPr lang="en-US" dirty="0"/>
              <a:t>Therefore, aggregate planning answers the question: </a:t>
            </a:r>
            <a:r>
              <a:rPr lang="en-US" b="1" dirty="0"/>
              <a:t>How should a firm best utilize the facilities that it currently has?</a:t>
            </a:r>
          </a:p>
          <a:p>
            <a:pPr algn="just"/>
            <a:r>
              <a:rPr lang="en-US" altLang="en-US" b="1" dirty="0">
                <a:solidFill>
                  <a:srgbClr val="00B0F0"/>
                </a:solidFill>
              </a:rPr>
              <a:t>To be effective</a:t>
            </a:r>
            <a:r>
              <a:rPr lang="en-US" altLang="en-US" dirty="0"/>
              <a:t>, aggregate planning requires inputs from all stages of the supply chain, and its results have a tremendous impact on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3CB55E8-40C0-1756-E0A9-7D4C33B968D2}"/>
              </a:ext>
            </a:extLst>
          </p:cNvPr>
          <p:cNvSpPr/>
          <p:nvPr/>
        </p:nvSpPr>
        <p:spPr>
          <a:xfrm>
            <a:off x="11236960" y="1155862"/>
            <a:ext cx="2148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2D0CABF-FBC0-A8AF-36F3-BD8EDE739A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68954"/>
            <a:ext cx="2954655" cy="1091787"/>
          </a:xfrm>
          <a:prstGeom prst="rect">
            <a:avLst/>
          </a:prstGeom>
        </p:spPr>
      </p:pic>
    </p:spTree>
    <p:extLst>
      <p:ext uri="{BB962C8B-B14F-4D97-AF65-F5344CB8AC3E}">
        <p14:creationId xmlns:p14="http://schemas.microsoft.com/office/powerpoint/2010/main" val="2579965258"/>
      </p:ext>
    </p:extLst>
  </p:cSld>
  <p:clrMapOvr>
    <a:masterClrMapping/>
  </p:clrMapOvr>
  <p:transition spd="slow">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766"/>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304800" y="1642922"/>
            <a:ext cx="11049000" cy="4351338"/>
          </a:xfrm>
        </p:spPr>
        <p:txBody>
          <a:bodyPr>
            <a:noAutofit/>
          </a:bodyPr>
          <a:lstStyle/>
          <a:p>
            <a:pPr algn="just"/>
            <a:r>
              <a:rPr lang="en-US" b="1" dirty="0">
                <a:solidFill>
                  <a:srgbClr val="00B0F0"/>
                </a:solidFill>
              </a:rPr>
              <a:t>Collaborative forecasts </a:t>
            </a:r>
            <a:r>
              <a:rPr lang="en-US" dirty="0"/>
              <a:t>are created by multiple supply chain enterprises and are an important input for aggregate planning. </a:t>
            </a:r>
          </a:p>
          <a:p>
            <a:pPr algn="just"/>
            <a:r>
              <a:rPr lang="en-US" dirty="0"/>
              <a:t>In addition, many constraints that are key inputs to aggregate planning come from supply chain partners outside the enterprise. </a:t>
            </a:r>
          </a:p>
          <a:p>
            <a:pPr algn="just"/>
            <a:r>
              <a:rPr lang="en-US" dirty="0"/>
              <a:t>Without these inputs from both up and down the supply chain, aggregate planning cannot realize its full potential to create value. </a:t>
            </a:r>
          </a:p>
          <a:p>
            <a:pPr algn="just"/>
            <a:r>
              <a:rPr lang="en-US" dirty="0"/>
              <a:t>The output from aggregate planning is also of value to both upstream and downstream partners. </a:t>
            </a:r>
          </a:p>
          <a:p>
            <a:pPr algn="just"/>
            <a:r>
              <a:rPr lang="en-US" dirty="0"/>
              <a:t>Production plans for a firm define demand for suppliers and establish supply constraints for customers.</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7" name="Rectangle: Rounded Corners 6">
            <a:extLst>
              <a:ext uri="{FF2B5EF4-FFF2-40B4-BE49-F238E27FC236}">
                <a16:creationId xmlns:a16="http://schemas.microsoft.com/office/drawing/2014/main" id="{E412AC89-1CF4-8649-3F07-DCC76151A5C1}"/>
              </a:ext>
            </a:extLst>
          </p:cNvPr>
          <p:cNvSpPr/>
          <p:nvPr/>
        </p:nvSpPr>
        <p:spPr>
          <a:xfrm>
            <a:off x="11483150" y="1219581"/>
            <a:ext cx="23051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21D7A224-C062-3269-F5FD-F74111656D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0"/>
            <a:ext cx="2954655" cy="1379622"/>
          </a:xfrm>
          <a:prstGeom prst="rect">
            <a:avLst/>
          </a:prstGeom>
        </p:spPr>
      </p:pic>
      <p:sp>
        <p:nvSpPr>
          <p:cNvPr id="9" name="TextBox 8">
            <a:extLst>
              <a:ext uri="{FF2B5EF4-FFF2-40B4-BE49-F238E27FC236}">
                <a16:creationId xmlns:a16="http://schemas.microsoft.com/office/drawing/2014/main" id="{157AEF9A-F1D4-D4A4-205C-2EAD43C0B4F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Tree>
    <p:extLst>
      <p:ext uri="{BB962C8B-B14F-4D97-AF65-F5344CB8AC3E}">
        <p14:creationId xmlns:p14="http://schemas.microsoft.com/office/powerpoint/2010/main" val="157926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447040" y="1519843"/>
            <a:ext cx="11084560" cy="4351338"/>
          </a:xfrm>
        </p:spPr>
        <p:txBody>
          <a:bodyPr>
            <a:noAutofit/>
          </a:bodyPr>
          <a:lstStyle/>
          <a:p>
            <a:pPr algn="just"/>
            <a:r>
              <a:rPr lang="en-US" b="1" dirty="0">
                <a:solidFill>
                  <a:srgbClr val="00B0F0"/>
                </a:solidFill>
              </a:rPr>
              <a:t>As an example</a:t>
            </a:r>
            <a:r>
              <a:rPr lang="en-US" dirty="0">
                <a:solidFill>
                  <a:srgbClr val="00B0F0"/>
                </a:solidFill>
              </a:rPr>
              <a:t>, </a:t>
            </a:r>
          </a:p>
          <a:p>
            <a:pPr algn="just">
              <a:buFont typeface="Wingdings" panose="05000000000000000000" pitchFamily="2" charset="2"/>
              <a:buChar char="Ø"/>
            </a:pPr>
            <a:r>
              <a:rPr lang="en-US" dirty="0"/>
              <a:t>Consider how a premium paper supply chain uses aggregate planning to maximize profit. </a:t>
            </a:r>
          </a:p>
          <a:p>
            <a:pPr algn="just">
              <a:buFont typeface="Wingdings" panose="05000000000000000000" pitchFamily="2" charset="2"/>
              <a:buChar char="Ø"/>
            </a:pPr>
            <a:r>
              <a:rPr lang="en-US" dirty="0"/>
              <a:t>Many types of paper mills face seasonal demand that ripples up from customers to printers to distributors and, finally, to the manufacturers. </a:t>
            </a:r>
          </a:p>
          <a:p>
            <a:pPr algn="just">
              <a:buFont typeface="Wingdings" panose="05000000000000000000" pitchFamily="2" charset="2"/>
              <a:buChar char="Ø"/>
            </a:pPr>
            <a:r>
              <a:rPr lang="en-US" dirty="0"/>
              <a:t>Many types of premium paper have demand peaks in the spring, when annual reports are printed, and in the fall, when new-car brochures are released. </a:t>
            </a:r>
          </a:p>
          <a:p>
            <a:pPr algn="just">
              <a:buFont typeface="Wingdings" panose="05000000000000000000" pitchFamily="2" charset="2"/>
              <a:buChar char="Ø"/>
            </a:pPr>
            <a:r>
              <a:rPr lang="en-US" dirty="0"/>
              <a:t>Building a mill with capacity to meet demand in the spring and fall on and as-needed basis is too costly, because of the high cost of mill capacity.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5CF009A1-A79F-5F6E-4BCE-C322E9F6E3E8}"/>
              </a:ext>
            </a:extLst>
          </p:cNvPr>
          <p:cNvSpPr/>
          <p:nvPr/>
        </p:nvSpPr>
        <p:spPr>
          <a:xfrm>
            <a:off x="11633200" y="1127128"/>
            <a:ext cx="20765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E863153E-F2E7-EEB7-B8FD-A0BEED8D82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137554"/>
            <a:ext cx="2954655" cy="1046480"/>
          </a:xfrm>
          <a:prstGeom prst="rect">
            <a:avLst/>
          </a:prstGeom>
        </p:spPr>
      </p:pic>
    </p:spTree>
    <p:extLst>
      <p:ext uri="{BB962C8B-B14F-4D97-AF65-F5344CB8AC3E}">
        <p14:creationId xmlns:p14="http://schemas.microsoft.com/office/powerpoint/2010/main" val="24418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191369" y="1657706"/>
            <a:ext cx="11162431" cy="4351338"/>
          </a:xfrm>
        </p:spPr>
        <p:txBody>
          <a:bodyPr>
            <a:noAutofit/>
          </a:bodyPr>
          <a:lstStyle/>
          <a:p>
            <a:pPr algn="just">
              <a:buFont typeface="Wingdings" panose="05000000000000000000" pitchFamily="2" charset="2"/>
              <a:buChar char="Ø"/>
            </a:pPr>
            <a:r>
              <a:rPr lang="en-US" dirty="0"/>
              <a:t>On the other side of the supply chain, premium papers often require special additives and coatings that may be in short supply. </a:t>
            </a:r>
          </a:p>
          <a:p>
            <a:pPr algn="just">
              <a:buFont typeface="Wingdings" panose="05000000000000000000" pitchFamily="2" charset="2"/>
              <a:buChar char="Ø"/>
            </a:pPr>
            <a:r>
              <a:rPr lang="en-US" dirty="0"/>
              <a:t>The paper manufacturer must deal with these constraints and maximize profit around them. </a:t>
            </a:r>
          </a:p>
          <a:p>
            <a:pPr algn="just">
              <a:buFont typeface="Wingdings" panose="05000000000000000000" pitchFamily="2" charset="2"/>
              <a:buChar char="Ø"/>
            </a:pPr>
            <a:r>
              <a:rPr lang="en-US" dirty="0"/>
              <a:t>The mills use aggregate planning to determine production levels and inventory levels that they should build up in the slower months for sale in the spring and fall, when demand is greater than the mill’s capacity. </a:t>
            </a:r>
          </a:p>
          <a:p>
            <a:pPr algn="just">
              <a:buFont typeface="Wingdings" panose="05000000000000000000" pitchFamily="2" charset="2"/>
              <a:buChar char="Ø"/>
            </a:pPr>
            <a:r>
              <a:rPr lang="en-US" dirty="0"/>
              <a:t>By taking into account the inputs from throughout the supply chain, aggregate planning allows the mill and the supply chain to maximize profit.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30D983CD-F289-734A-63D4-25C9E53E5146}"/>
              </a:ext>
            </a:extLst>
          </p:cNvPr>
          <p:cNvSpPr/>
          <p:nvPr/>
        </p:nvSpPr>
        <p:spPr>
          <a:xfrm>
            <a:off x="11490960" y="1127128"/>
            <a:ext cx="1838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369F4A7E-6C97-745A-9F59-EFCBEDCE4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3394"/>
            <a:ext cx="2954655" cy="1379622"/>
          </a:xfrm>
          <a:prstGeom prst="rect">
            <a:avLst/>
          </a:prstGeom>
        </p:spPr>
      </p:pic>
    </p:spTree>
    <p:extLst>
      <p:ext uri="{BB962C8B-B14F-4D97-AF65-F5344CB8AC3E}">
        <p14:creationId xmlns:p14="http://schemas.microsoft.com/office/powerpoint/2010/main" val="405075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44561" y="1616490"/>
            <a:ext cx="10586569" cy="4445000"/>
          </a:xfrm>
        </p:spPr>
        <p:txBody>
          <a:bodyPr>
            <a:noAutofit/>
          </a:bodyPr>
          <a:lstStyle/>
          <a:p>
            <a:pPr algn="just" eaLnBrk="1" hangingPunct="1"/>
            <a:r>
              <a:rPr lang="en-US" altLang="en-US" b="1" dirty="0">
                <a:solidFill>
                  <a:srgbClr val="00B0F0"/>
                </a:solidFill>
              </a:rPr>
              <a:t>Capacity</a:t>
            </a:r>
            <a:r>
              <a:rPr lang="en-US" altLang="en-US" dirty="0"/>
              <a:t> has a cost and lead times are often long</a:t>
            </a:r>
          </a:p>
          <a:p>
            <a:pPr marL="0" indent="0" algn="just" eaLnBrk="1" hangingPunct="1">
              <a:buNone/>
            </a:pPr>
            <a:endParaRPr lang="en-US" altLang="en-US" dirty="0"/>
          </a:p>
          <a:p>
            <a:pPr algn="just" eaLnBrk="1" hangingPunct="1"/>
            <a:r>
              <a:rPr lang="en-US" altLang="en-US" b="1" dirty="0">
                <a:solidFill>
                  <a:srgbClr val="00B0F0"/>
                </a:solidFill>
              </a:rPr>
              <a:t>Aggregate planning</a:t>
            </a:r>
            <a:r>
              <a:rPr lang="en-US" altLang="en-US" dirty="0"/>
              <a:t>: </a:t>
            </a:r>
          </a:p>
          <a:p>
            <a:pPr marL="0" indent="0" algn="just" eaLnBrk="1" hangingPunct="1">
              <a:buNone/>
            </a:pPr>
            <a:r>
              <a:rPr lang="en-US" altLang="en-US" dirty="0"/>
              <a:t> </a:t>
            </a:r>
          </a:p>
          <a:p>
            <a:pPr algn="just"/>
            <a:r>
              <a:rPr lang="en-US" altLang="en-US" dirty="0"/>
              <a:t>Process by which a company determines levels of capacity, production, subcontracting, inventory, stockouts, and pricing over a specified time horizon</a:t>
            </a:r>
          </a:p>
          <a:p>
            <a:pPr algn="just"/>
            <a:r>
              <a:rPr lang="en-US" altLang="en-US" dirty="0"/>
              <a:t>Goal is to maximize profit decisions made at a product family (not SKU) level time frame of  3 to 18 months how can a firm best use the facilities it has?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B1D9200-D8BA-44E9-C568-C57364F88C57}"/>
              </a:ext>
            </a:extLst>
          </p:cNvPr>
          <p:cNvSpPr/>
          <p:nvPr/>
        </p:nvSpPr>
        <p:spPr>
          <a:xfrm>
            <a:off x="11540350" y="1040291"/>
            <a:ext cx="21336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EF4F1BD-F48F-E57C-A2A0-4F8FD613B2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42" y="-64822"/>
            <a:ext cx="2954655" cy="1379622"/>
          </a:xfrm>
          <a:prstGeom prst="rect">
            <a:avLst/>
          </a:prstGeom>
        </p:spPr>
      </p:pic>
    </p:spTree>
    <p:extLst>
      <p:ext uri="{BB962C8B-B14F-4D97-AF65-F5344CB8AC3E}">
        <p14:creationId xmlns:p14="http://schemas.microsoft.com/office/powerpoint/2010/main" val="3651440871"/>
      </p:ext>
    </p:extLst>
  </p:cSld>
  <p:clrMapOvr>
    <a:masterClrMapping/>
  </p:clrMapOvr>
  <p:transition spd="slow">
    <p:pull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793465" y="110295"/>
            <a:ext cx="10515600" cy="1019538"/>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3555" name="Rectangle 3"/>
          <p:cNvSpPr>
            <a:spLocks noGrp="1" noChangeArrowheads="1"/>
          </p:cNvSpPr>
          <p:nvPr>
            <p:ph type="body" idx="1"/>
          </p:nvPr>
        </p:nvSpPr>
        <p:spPr>
          <a:xfrm>
            <a:off x="793465" y="1778000"/>
            <a:ext cx="10244649" cy="4457700"/>
          </a:xfrm>
        </p:spPr>
        <p:txBody>
          <a:bodyPr/>
          <a:lstStyle/>
          <a:p>
            <a:pPr eaLnBrk="1" hangingPunct="1"/>
            <a:r>
              <a:rPr lang="en-US" altLang="en-US" b="1" dirty="0">
                <a:solidFill>
                  <a:srgbClr val="00B0F0"/>
                </a:solidFill>
              </a:rPr>
              <a:t>Specify operational parameters over the time horizon</a:t>
            </a:r>
          </a:p>
          <a:p>
            <a:pPr marL="0" indent="0" eaLnBrk="1" hangingPunct="1">
              <a:buNone/>
            </a:pPr>
            <a:endParaRPr lang="en-US" altLang="en-US" b="1" dirty="0"/>
          </a:p>
          <a:p>
            <a:pPr lvl="1" eaLnBrk="1" hangingPunct="1"/>
            <a:r>
              <a:rPr lang="en-US" altLang="en-US" sz="2600" b="1" dirty="0"/>
              <a:t>Production rate		– Subcontracting</a:t>
            </a:r>
          </a:p>
          <a:p>
            <a:pPr lvl="1" eaLnBrk="1" hangingPunct="1"/>
            <a:r>
              <a:rPr lang="en-US" altLang="en-US" sz="2600" b="1" dirty="0"/>
              <a:t>Workforce			– Backlog</a:t>
            </a:r>
          </a:p>
          <a:p>
            <a:pPr lvl="1" eaLnBrk="1" hangingPunct="1"/>
            <a:r>
              <a:rPr lang="en-US" altLang="en-US" sz="2600" b="1" dirty="0"/>
              <a:t>Overtime			– Inventory on hand</a:t>
            </a:r>
          </a:p>
          <a:p>
            <a:pPr lvl="1" eaLnBrk="1" hangingPunct="1"/>
            <a:r>
              <a:rPr lang="en-US" altLang="en-US" sz="2600" b="1" dirty="0"/>
              <a:t>Machine capacity level	</a:t>
            </a:r>
          </a:p>
          <a:p>
            <a:pPr eaLnBrk="1" hangingPunct="1"/>
            <a:endParaRPr lang="en-US" altLang="en-US" dirty="0"/>
          </a:p>
          <a:p>
            <a:pPr eaLnBrk="1" hangingPunct="1"/>
            <a:r>
              <a:rPr lang="en-US" altLang="en-US" dirty="0"/>
              <a:t>All supply chain stages should work together on an aggregate plan that will optimize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DDE6C5-1181-8F24-6D51-FD431B62BC5B}"/>
              </a:ext>
            </a:extLst>
          </p:cNvPr>
          <p:cNvSpPr/>
          <p:nvPr/>
        </p:nvSpPr>
        <p:spPr>
          <a:xfrm>
            <a:off x="11039099" y="1145997"/>
            <a:ext cx="2143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817F60D-5E88-3A62-6BE9-5F0F91034A0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7067"/>
            <a:ext cx="2954655" cy="1379622"/>
          </a:xfrm>
          <a:prstGeom prst="rect">
            <a:avLst/>
          </a:prstGeom>
        </p:spPr>
      </p:pic>
    </p:spTree>
    <p:extLst>
      <p:ext uri="{BB962C8B-B14F-4D97-AF65-F5344CB8AC3E}">
        <p14:creationId xmlns:p14="http://schemas.microsoft.com/office/powerpoint/2010/main" val="989453514"/>
      </p:ext>
    </p:extLst>
  </p:cSld>
  <p:clrMapOvr>
    <a:masterClrMapping/>
  </p:clrMapOvr>
  <p:transition spd="slow">
    <p:strip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327" y="122031"/>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97841" y="1538712"/>
            <a:ext cx="11165840" cy="4351338"/>
          </a:xfrm>
        </p:spPr>
        <p:txBody>
          <a:bodyPr>
            <a:noAutofit/>
          </a:bodyPr>
          <a:lstStyle/>
          <a:p>
            <a:pPr algn="just">
              <a:buFont typeface="Wingdings" panose="05000000000000000000" pitchFamily="2" charset="2"/>
              <a:buChar char="q"/>
            </a:pPr>
            <a:r>
              <a:rPr lang="en-US" b="1" dirty="0">
                <a:solidFill>
                  <a:srgbClr val="00B0F0"/>
                </a:solidFill>
              </a:rPr>
              <a:t>The aggregate planner’s main objective </a:t>
            </a:r>
            <a:r>
              <a:rPr lang="en-US" dirty="0"/>
              <a:t>is to identify the following operational parameters over the specified time horizon:</a:t>
            </a:r>
          </a:p>
          <a:p>
            <a:pPr algn="just"/>
            <a:endParaRPr lang="en-US" dirty="0"/>
          </a:p>
          <a:p>
            <a:pPr algn="just">
              <a:buFont typeface="Wingdings" panose="05000000000000000000" pitchFamily="2" charset="2"/>
              <a:buChar char="Ø"/>
            </a:pPr>
            <a:r>
              <a:rPr lang="en-US" b="1" dirty="0">
                <a:solidFill>
                  <a:srgbClr val="00B0F0"/>
                </a:solidFill>
              </a:rPr>
              <a:t>Production rate: </a:t>
            </a:r>
            <a:r>
              <a:rPr lang="en-US" dirty="0"/>
              <a:t>the number of units to be completed per unit time (such as per week or per month)</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Workforce</a:t>
            </a:r>
            <a:r>
              <a:rPr lang="en-US" b="1" dirty="0">
                <a:solidFill>
                  <a:srgbClr val="0070C0"/>
                </a:solidFill>
              </a:rPr>
              <a:t>:</a:t>
            </a:r>
            <a:r>
              <a:rPr lang="en-US" b="1" dirty="0"/>
              <a:t> </a:t>
            </a:r>
            <a:r>
              <a:rPr lang="en-US" dirty="0"/>
              <a:t>the number of workers or units of labor capacity required</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Overtime:</a:t>
            </a:r>
            <a:r>
              <a:rPr lang="en-US" b="1" dirty="0"/>
              <a:t> </a:t>
            </a:r>
            <a:r>
              <a:rPr lang="en-US" dirty="0"/>
              <a:t>the amount of overtime production planned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AA16611-C103-D30A-3009-6CAFBFD2106D}"/>
              </a:ext>
            </a:extLst>
          </p:cNvPr>
          <p:cNvSpPr/>
          <p:nvPr/>
        </p:nvSpPr>
        <p:spPr>
          <a:xfrm>
            <a:off x="11663680" y="1155862"/>
            <a:ext cx="183122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C213AB5-E6CD-BEA4-4B24-A36271BD3E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5913"/>
            <a:ext cx="2954655" cy="1379622"/>
          </a:xfrm>
          <a:prstGeom prst="rect">
            <a:avLst/>
          </a:prstGeom>
        </p:spPr>
      </p:pic>
    </p:spTree>
    <p:extLst>
      <p:ext uri="{BB962C8B-B14F-4D97-AF65-F5344CB8AC3E}">
        <p14:creationId xmlns:p14="http://schemas.microsoft.com/office/powerpoint/2010/main" val="2923589461"/>
      </p:ext>
    </p:extLst>
  </p:cSld>
  <p:clrMapOvr>
    <a:masterClrMapping/>
  </p:clrMapOvr>
  <p:transition spd="slow">
    <p:pull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65259"/>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284480" y="1400013"/>
            <a:ext cx="11445329" cy="4351338"/>
          </a:xfrm>
        </p:spPr>
        <p:txBody>
          <a:bodyPr>
            <a:noAutofit/>
          </a:bodyPr>
          <a:lstStyle/>
          <a:p>
            <a:pPr>
              <a:buFont typeface="Wingdings" panose="05000000000000000000" pitchFamily="2" charset="2"/>
              <a:buChar char="Ø"/>
            </a:pPr>
            <a:r>
              <a:rPr lang="en-US" b="1" dirty="0">
                <a:solidFill>
                  <a:srgbClr val="00B0F0"/>
                </a:solidFill>
              </a:rPr>
              <a:t>Machine capacity level</a:t>
            </a:r>
            <a:r>
              <a:rPr lang="en-US" b="1" dirty="0"/>
              <a:t>: </a:t>
            </a:r>
            <a:r>
              <a:rPr lang="en-US" dirty="0"/>
              <a:t>the number of units of machine capacity needed for production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Subcontracting</a:t>
            </a:r>
            <a:r>
              <a:rPr lang="en-US" b="1" dirty="0"/>
              <a:t>: </a:t>
            </a:r>
            <a:r>
              <a:rPr lang="en-US" dirty="0"/>
              <a:t>the subcontracted capacity required over the planning horizon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Backlog</a:t>
            </a:r>
            <a:r>
              <a:rPr lang="en-US" b="1" dirty="0"/>
              <a:t>: </a:t>
            </a:r>
            <a:r>
              <a:rPr lang="en-US" dirty="0"/>
              <a:t>demand not satisfied in the period in which it arises, but is carried over to future periods</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Inventory on hand</a:t>
            </a:r>
            <a:r>
              <a:rPr lang="en-US" b="1" dirty="0"/>
              <a:t>: </a:t>
            </a:r>
            <a:r>
              <a:rPr lang="en-US" dirty="0"/>
              <a:t>the planned inventory carried over the various periods in the planning horizon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0D5FD5-C0BE-F891-136E-5B2EEA7B0397}"/>
              </a:ext>
            </a:extLst>
          </p:cNvPr>
          <p:cNvSpPr/>
          <p:nvPr/>
        </p:nvSpPr>
        <p:spPr>
          <a:xfrm>
            <a:off x="11729809" y="1259049"/>
            <a:ext cx="1920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3C4943C-65A6-4D60-AC25-78243220631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573"/>
            <a:ext cx="2954655" cy="1379622"/>
          </a:xfrm>
          <a:prstGeom prst="rect">
            <a:avLst/>
          </a:prstGeom>
        </p:spPr>
      </p:pic>
    </p:spTree>
    <p:extLst>
      <p:ext uri="{BB962C8B-B14F-4D97-AF65-F5344CB8AC3E}">
        <p14:creationId xmlns:p14="http://schemas.microsoft.com/office/powerpoint/2010/main" val="830744844"/>
      </p:ext>
    </p:extLst>
  </p:cSld>
  <p:clrMapOvr>
    <a:masterClrMapping/>
  </p:clrMapOvr>
  <p:transition spd="slow">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13079" y="-62132"/>
            <a:ext cx="10515600" cy="1325563"/>
          </a:xfrm>
        </p:spPr>
        <p:txBody>
          <a:bodyPr rtlCol="0">
            <a:normAutofit/>
          </a:bodyPr>
          <a:lstStyle/>
          <a:p>
            <a:pPr algn="ctr">
              <a:defRPr/>
            </a:pPr>
            <a:r>
              <a:rPr lang="en-US" sz="3200" b="1" dirty="0">
                <a:solidFill>
                  <a:srgbClr val="00B0F0"/>
                </a:solidFill>
              </a:rPr>
              <a:t>Information Needed for</a:t>
            </a:r>
            <a:br>
              <a:rPr lang="en-US" sz="3200" b="1" dirty="0">
                <a:solidFill>
                  <a:srgbClr val="00B0F0"/>
                </a:solidFill>
              </a:rPr>
            </a:br>
            <a:r>
              <a:rPr lang="en-US" sz="3200" b="1" dirty="0">
                <a:solidFill>
                  <a:srgbClr val="00B0F0"/>
                </a:solidFill>
              </a:rPr>
              <a:t>an Aggregate Plan</a:t>
            </a:r>
          </a:p>
        </p:txBody>
      </p:sp>
      <p:sp>
        <p:nvSpPr>
          <p:cNvPr id="25603" name="Rectangle 3"/>
          <p:cNvSpPr>
            <a:spLocks noGrp="1" noChangeArrowheads="1"/>
          </p:cNvSpPr>
          <p:nvPr>
            <p:ph type="body" idx="1"/>
          </p:nvPr>
        </p:nvSpPr>
        <p:spPr>
          <a:xfrm>
            <a:off x="660400" y="1463486"/>
            <a:ext cx="10515601" cy="5029200"/>
          </a:xfrm>
        </p:spPr>
        <p:txBody>
          <a:bodyPr>
            <a:normAutofit/>
          </a:bodyPr>
          <a:lstStyle/>
          <a:p>
            <a:pPr algn="just" eaLnBrk="1" hangingPunct="1"/>
            <a:r>
              <a:rPr lang="en-US" altLang="en-US" sz="2700" dirty="0"/>
              <a:t>Aggregate demand forecast </a:t>
            </a:r>
            <a:r>
              <a:rPr lang="en-US" altLang="en-US" sz="2700" i="1" dirty="0">
                <a:latin typeface="Times New Roman" panose="02020603050405020304" pitchFamily="18" charset="0"/>
                <a:cs typeface="Times New Roman" panose="02020603050405020304" pitchFamily="18" charset="0"/>
              </a:rPr>
              <a:t>F</a:t>
            </a:r>
            <a:r>
              <a:rPr lang="en-US" altLang="en-US" sz="2700" i="1" baseline="-25000"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for each Period </a:t>
            </a:r>
            <a:r>
              <a:rPr lang="en-US" altLang="en-US" sz="2700" i="1" dirty="0">
                <a:latin typeface="Times New Roman" panose="02020603050405020304" pitchFamily="18" charset="0"/>
                <a:cs typeface="Times New Roman" panose="02020603050405020304" pitchFamily="18" charset="0"/>
              </a:rPr>
              <a:t>t</a:t>
            </a:r>
            <a:r>
              <a:rPr lang="en-US" altLang="en-US" sz="2700" dirty="0"/>
              <a:t> over </a:t>
            </a:r>
            <a:r>
              <a:rPr lang="en-US" altLang="en-US" sz="2700" i="1"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periods</a:t>
            </a:r>
          </a:p>
          <a:p>
            <a:pPr algn="just" eaLnBrk="1" hangingPunct="1"/>
            <a:r>
              <a:rPr lang="en-US" altLang="en-US" sz="2700" dirty="0"/>
              <a:t>Production costs</a:t>
            </a:r>
          </a:p>
          <a:p>
            <a:pPr lvl="1" algn="just" eaLnBrk="1" hangingPunct="1"/>
            <a:r>
              <a:rPr lang="en-US" altLang="en-US" sz="2700" dirty="0"/>
              <a:t>Labor costs, regular time ($/hr) and overtime ($/hr)</a:t>
            </a:r>
          </a:p>
          <a:p>
            <a:pPr lvl="1" algn="just" eaLnBrk="1" hangingPunct="1"/>
            <a:r>
              <a:rPr lang="en-US" altLang="en-US" sz="2700" dirty="0"/>
              <a:t>Subcontracting costs ($/hr or $/unit)</a:t>
            </a:r>
          </a:p>
          <a:p>
            <a:pPr lvl="1" algn="just" eaLnBrk="1" hangingPunct="1"/>
            <a:r>
              <a:rPr lang="en-US" altLang="en-US" sz="2700" dirty="0"/>
              <a:t>Cost of changing capacity – hiring or layoff ($/worker), adding or reducing machine capacity ($/machine)</a:t>
            </a:r>
          </a:p>
          <a:p>
            <a:pPr algn="just" eaLnBrk="1" hangingPunct="1"/>
            <a:r>
              <a:rPr lang="en-US" altLang="en-US" sz="2700" dirty="0"/>
              <a:t>Labor/machine hours required per unit</a:t>
            </a:r>
          </a:p>
          <a:p>
            <a:pPr algn="just" eaLnBrk="1" hangingPunct="1"/>
            <a:r>
              <a:rPr lang="en-US" altLang="en-US" sz="2700" dirty="0"/>
              <a:t>Inventory holding cost ($/unit/period)</a:t>
            </a:r>
          </a:p>
          <a:p>
            <a:pPr algn="just" eaLnBrk="1" hangingPunct="1"/>
            <a:r>
              <a:rPr lang="en-US" altLang="en-US" sz="2700" dirty="0"/>
              <a:t>Stockout or backlog cost ($/unit/period)</a:t>
            </a:r>
          </a:p>
          <a:p>
            <a:pPr algn="just" eaLnBrk="1" hangingPunct="1"/>
            <a:r>
              <a:rPr lang="en-US" altLang="en-US" sz="2700" dirty="0"/>
              <a:t>Constraints – overtime, layoffs, capital available, stockouts, backlogs, from suppliers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36483EA-38A3-8B58-28D6-3AAD1B741F6F}"/>
              </a:ext>
            </a:extLst>
          </p:cNvPr>
          <p:cNvSpPr/>
          <p:nvPr/>
        </p:nvSpPr>
        <p:spPr>
          <a:xfrm>
            <a:off x="11318240" y="1155862"/>
            <a:ext cx="2087993"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0C23F44-EC45-C681-228F-7C2C9ACECF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6191"/>
            <a:ext cx="2954655" cy="1379622"/>
          </a:xfrm>
          <a:prstGeom prst="rect">
            <a:avLst/>
          </a:prstGeom>
        </p:spPr>
      </p:pic>
    </p:spTree>
    <p:extLst>
      <p:ext uri="{BB962C8B-B14F-4D97-AF65-F5344CB8AC3E}">
        <p14:creationId xmlns:p14="http://schemas.microsoft.com/office/powerpoint/2010/main" val="2270540840"/>
      </p:ext>
    </p:extLst>
  </p:cSld>
  <p:clrMapOvr>
    <a:masterClrMapping/>
  </p:clrMapOvr>
  <p:transition spd="slow">
    <p:pull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89887" y="101219"/>
            <a:ext cx="10515600" cy="771007"/>
          </a:xfrm>
        </p:spPr>
        <p:txBody>
          <a:bodyPr>
            <a:normAutofit/>
          </a:bodyPr>
          <a:lstStyle/>
          <a:p>
            <a:pPr algn="ctr" eaLnBrk="1" hangingPunct="1"/>
            <a:r>
              <a:rPr lang="en-US" altLang="en-US" sz="3200" b="1" dirty="0">
                <a:solidFill>
                  <a:srgbClr val="00B0F0"/>
                </a:solidFill>
              </a:rPr>
              <a:t>Outputs of Aggregate Plan</a:t>
            </a:r>
          </a:p>
        </p:txBody>
      </p:sp>
      <p:sp>
        <p:nvSpPr>
          <p:cNvPr id="27652" name="Rectangle 3"/>
          <p:cNvSpPr>
            <a:spLocks noGrp="1" noChangeArrowheads="1"/>
          </p:cNvSpPr>
          <p:nvPr>
            <p:ph type="body" idx="1"/>
          </p:nvPr>
        </p:nvSpPr>
        <p:spPr>
          <a:xfrm>
            <a:off x="589887" y="1750827"/>
            <a:ext cx="11012226" cy="4241800"/>
          </a:xfrm>
        </p:spPr>
        <p:txBody>
          <a:bodyPr rtlCol="0">
            <a:noAutofit/>
          </a:bodyPr>
          <a:lstStyle/>
          <a:p>
            <a:pPr>
              <a:spcBef>
                <a:spcPts val="0"/>
              </a:spcBef>
              <a:buFont typeface="Wingdings" panose="05000000000000000000" pitchFamily="2" charset="2"/>
              <a:buChar char="Ø"/>
              <a:defRPr/>
            </a:pPr>
            <a:r>
              <a:rPr lang="en-US" dirty="0"/>
              <a:t>Production quantity from regular time, overtime, and subcontracted time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Inventory held</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Backlog/stockout quantity</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Machine capacity increase/decrease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A poor aggregate plan can result in lost sales, lost profits, excess inventory, or excess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A1B79AC-B4AA-6A7B-1689-14B5A2532ED6}"/>
              </a:ext>
            </a:extLst>
          </p:cNvPr>
          <p:cNvSpPr/>
          <p:nvPr/>
        </p:nvSpPr>
        <p:spPr>
          <a:xfrm>
            <a:off x="11602112" y="1099053"/>
            <a:ext cx="192084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23B06FE-9E50-F03A-90DF-0DDDD231C81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8095"/>
            <a:ext cx="2954655" cy="1379622"/>
          </a:xfrm>
          <a:prstGeom prst="rect">
            <a:avLst/>
          </a:prstGeom>
        </p:spPr>
      </p:pic>
    </p:spTree>
    <p:extLst>
      <p:ext uri="{BB962C8B-B14F-4D97-AF65-F5344CB8AC3E}">
        <p14:creationId xmlns:p14="http://schemas.microsoft.com/office/powerpoint/2010/main" val="2809311224"/>
      </p:ext>
    </p:extLst>
  </p:cSld>
  <p:clrMapOvr>
    <a:masterClrMapping/>
  </p:clrMapOvr>
  <p:transition spd="slow">
    <p:pull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734"/>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518160" y="1687572"/>
            <a:ext cx="10417409" cy="4351338"/>
          </a:xfrm>
        </p:spPr>
        <p:txBody>
          <a:bodyPr>
            <a:noAutofit/>
          </a:bodyPr>
          <a:lstStyle/>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An important first step in aggregate planning is the identification of a suitable aggregate unit of production. </a:t>
            </a:r>
          </a:p>
          <a:p>
            <a:pPr algn="just">
              <a:buFont typeface="Wingdings" panose="05000000000000000000" pitchFamily="2" charset="2"/>
              <a:buChar char="Ø"/>
            </a:pPr>
            <a:endParaRPr lang="en-US" dirty="0">
              <a:solidFill>
                <a:srgbClr val="231F2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When planning is done at the aggregate level, it is important that the aggregate unit be identified in a way that when the final production schedule is built (this has to be at the disaggregate product level), the results of the aggregate plan reflect approximately what can be accomplished in practice.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9F78366-9819-57CC-F564-075E0EFCC89F}"/>
              </a:ext>
            </a:extLst>
          </p:cNvPr>
          <p:cNvSpPr/>
          <p:nvPr/>
        </p:nvSpPr>
        <p:spPr>
          <a:xfrm>
            <a:off x="11340962" y="1029001"/>
            <a:ext cx="20624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16845B2-3AE1-9F58-2CC7-F0D586976FB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27701"/>
            <a:ext cx="2954655" cy="1379622"/>
          </a:xfrm>
          <a:prstGeom prst="rect">
            <a:avLst/>
          </a:prstGeom>
        </p:spPr>
      </p:pic>
    </p:spTree>
    <p:extLst>
      <p:ext uri="{BB962C8B-B14F-4D97-AF65-F5344CB8AC3E}">
        <p14:creationId xmlns:p14="http://schemas.microsoft.com/office/powerpoint/2010/main" val="873638882"/>
      </p:ext>
    </p:extLst>
  </p:cSld>
  <p:clrMapOvr>
    <a:masterClrMapping/>
  </p:clrMapOvr>
  <p:transition spd="slow">
    <p:pull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18558"/>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94470" y="1699923"/>
            <a:ext cx="10715464" cy="4351338"/>
          </a:xfrm>
        </p:spPr>
        <p:txBody>
          <a:bodyPr>
            <a:noAutofit/>
          </a:bodyPr>
          <a:lstStyle/>
          <a:p>
            <a:pPr algn="just">
              <a:buFont typeface="Wingdings" panose="05000000000000000000" pitchFamily="2" charset="2"/>
              <a:buChar char="Ø"/>
            </a:pPr>
            <a:r>
              <a:rPr lang="en-US" dirty="0"/>
              <a:t>Given that the bottleneck is likely to be the most constraining area in any manufacturing facility, it is important to focus on the bottleneck when selecting the aggregate unit and identifying capacity as well as production times.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When evaluating production times, it is also important to account for activities—such as setups and maintenance—that use up capacity but do not result in any production.</a:t>
            </a:r>
            <a:endParaRPr lang="en-US" alt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C1CE996-B22B-C40C-A321-F0EEB4DD7E02}"/>
              </a:ext>
            </a:extLst>
          </p:cNvPr>
          <p:cNvSpPr/>
          <p:nvPr/>
        </p:nvSpPr>
        <p:spPr>
          <a:xfrm>
            <a:off x="11481249" y="1136132"/>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CAD4F3D-1A0F-B399-B0DA-CC119C026D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86323"/>
            <a:ext cx="2954655" cy="1379622"/>
          </a:xfrm>
          <a:prstGeom prst="rect">
            <a:avLst/>
          </a:prstGeom>
        </p:spPr>
      </p:pic>
    </p:spTree>
    <p:extLst>
      <p:ext uri="{BB962C8B-B14F-4D97-AF65-F5344CB8AC3E}">
        <p14:creationId xmlns:p14="http://schemas.microsoft.com/office/powerpoint/2010/main" val="2428972569"/>
      </p:ext>
    </p:extLst>
  </p:cSld>
  <p:clrMapOvr>
    <a:masterClrMapping/>
  </p:clrMapOvr>
  <p:transition spd="slow">
    <p:pull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040" y="134155"/>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300282" y="1709135"/>
            <a:ext cx="11209383" cy="4351338"/>
          </a:xfrm>
        </p:spPr>
        <p:txBody>
          <a:bodyPr/>
          <a:lstStyle/>
          <a:p>
            <a:pPr eaLnBrk="1" hangingPunct="1">
              <a:buFont typeface="Wingdings" panose="05000000000000000000" pitchFamily="2" charset="2"/>
              <a:buChar char="Ø"/>
            </a:pPr>
            <a:r>
              <a:rPr lang="en-US" altLang="en-US" dirty="0"/>
              <a:t>Aggregate unit should be identified in a way that the resulting production schedule can be accomplished in practice</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Focus on the bottlenecks when selecting the aggregate unit and identifying capacity and production times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Account for activities such as setups and maintenance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31CBD94-2223-CD3E-CF47-F09DDB30C521}"/>
              </a:ext>
            </a:extLst>
          </p:cNvPr>
          <p:cNvSpPr/>
          <p:nvPr/>
        </p:nvSpPr>
        <p:spPr>
          <a:xfrm>
            <a:off x="11509665" y="1219200"/>
            <a:ext cx="2145374" cy="50153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88B9658-B41A-D6BF-15C1-B1901C6FFAC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0422"/>
            <a:ext cx="2954655" cy="1379622"/>
          </a:xfrm>
          <a:prstGeom prst="rect">
            <a:avLst/>
          </a:prstGeom>
        </p:spPr>
      </p:pic>
    </p:spTree>
    <p:extLst>
      <p:ext uri="{BB962C8B-B14F-4D97-AF65-F5344CB8AC3E}">
        <p14:creationId xmlns:p14="http://schemas.microsoft.com/office/powerpoint/2010/main" val="1963223632"/>
      </p:ext>
    </p:extLst>
  </p:cSld>
  <p:clrMapOvr>
    <a:masterClrMapping/>
  </p:clrMapOvr>
  <p:transition spd="slow">
    <p:pull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65259"/>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47040" y="1557896"/>
            <a:ext cx="10789516" cy="4351338"/>
          </a:xfrm>
        </p:spPr>
        <p:txBody>
          <a:bodyPr>
            <a:normAutofit/>
          </a:bodyPr>
          <a:lstStyle/>
          <a:p>
            <a:pPr marL="0" indent="0">
              <a:buNone/>
            </a:pPr>
            <a:r>
              <a:rPr lang="en-US" altLang="en-US" dirty="0"/>
              <a:t>Consider, </a:t>
            </a:r>
            <a:r>
              <a:rPr lang="en-US" altLang="en-US" b="1" dirty="0">
                <a:solidFill>
                  <a:srgbClr val="00B0F0"/>
                </a:solidFill>
              </a:rPr>
              <a:t>for example</a:t>
            </a:r>
            <a:r>
              <a:rPr lang="en-US" altLang="en-US" dirty="0">
                <a:solidFill>
                  <a:srgbClr val="0070C0"/>
                </a:solidFill>
              </a:rPr>
              <a:t>, </a:t>
            </a:r>
          </a:p>
          <a:p>
            <a:endParaRPr lang="en-US" altLang="en-US" dirty="0"/>
          </a:p>
          <a:p>
            <a:r>
              <a:rPr lang="en-US" altLang="en-US" b="1" dirty="0">
                <a:solidFill>
                  <a:srgbClr val="00B0F0"/>
                </a:solidFill>
              </a:rPr>
              <a:t>Red Tomato Tools</a:t>
            </a:r>
            <a:r>
              <a:rPr lang="en-US" altLang="en-US" dirty="0"/>
              <a:t>, a small manufacturer of gardening equipment with manufacturing facilities in Mexico. </a:t>
            </a:r>
          </a:p>
          <a:p>
            <a:endParaRPr lang="en-US" altLang="en-US" dirty="0"/>
          </a:p>
          <a:p>
            <a:r>
              <a:rPr lang="en-US" altLang="en-US" dirty="0"/>
              <a:t>The company makes six product families at its manufacturing plant. </a:t>
            </a:r>
          </a:p>
          <a:p>
            <a:endParaRPr lang="en-US" altLang="en-US" dirty="0"/>
          </a:p>
          <a:p>
            <a:r>
              <a:rPr lang="en-US" altLang="en-US" dirty="0"/>
              <a:t>The costs, revenues, production times, setup times, and historical batch sizes of production for each family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EEF095-6A92-6481-881C-51C29E3D37AF}"/>
              </a:ext>
            </a:extLst>
          </p:cNvPr>
          <p:cNvSpPr/>
          <p:nvPr/>
        </p:nvSpPr>
        <p:spPr>
          <a:xfrm>
            <a:off x="11380379" y="1165180"/>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FF699C4-0FAE-92D6-2445-B676773BABB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3761"/>
            <a:ext cx="2954655" cy="1379622"/>
          </a:xfrm>
          <a:prstGeom prst="rect">
            <a:avLst/>
          </a:prstGeom>
        </p:spPr>
      </p:pic>
    </p:spTree>
    <p:extLst>
      <p:ext uri="{BB962C8B-B14F-4D97-AF65-F5344CB8AC3E}">
        <p14:creationId xmlns:p14="http://schemas.microsoft.com/office/powerpoint/2010/main" val="575520268"/>
      </p:ext>
    </p:extLst>
  </p:cSld>
  <p:clrMapOvr>
    <a:masterClrMapping/>
  </p:clrMapOvr>
  <p:transition spd="slow">
    <p:pull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9D263-A27A-0DE3-6F66-9FA77EBA87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474E34E-1104-AAB4-AD07-EDA1BB76A73D}"/>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55D7B5B-2605-9ACC-4AEC-A63A1F97035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5" name="Picture 4">
            <a:extLst>
              <a:ext uri="{FF2B5EF4-FFF2-40B4-BE49-F238E27FC236}">
                <a16:creationId xmlns:a16="http://schemas.microsoft.com/office/drawing/2014/main" id="{83F389E5-3F2E-C0FF-E3CE-6A79B16CCA9E}"/>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93873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19969" y="179865"/>
            <a:ext cx="10515600" cy="771007"/>
          </a:xfrm>
        </p:spPr>
        <p:txBody>
          <a:bodyPr>
            <a:normAutofit/>
          </a:bodyPr>
          <a:lstStyle/>
          <a:p>
            <a:pPr algn="ctr" eaLnBrk="1" hangingPunct="1"/>
            <a:r>
              <a:rPr lang="en-US" altLang="en-US" sz="3200" b="1" dirty="0">
                <a:solidFill>
                  <a:srgbClr val="00B0F0"/>
                </a:solidFill>
              </a:rPr>
              <a:t>Red Tomato Tools</a:t>
            </a:r>
          </a:p>
        </p:txBody>
      </p:sp>
      <p:sp>
        <p:nvSpPr>
          <p:cNvPr id="3" name="Content Placeholder 2"/>
          <p:cNvSpPr>
            <a:spLocks noGrp="1"/>
          </p:cNvSpPr>
          <p:nvPr>
            <p:ph idx="1"/>
          </p:nvPr>
        </p:nvSpPr>
        <p:spPr>
          <a:xfrm>
            <a:off x="579121" y="1727201"/>
            <a:ext cx="9588462" cy="4525963"/>
          </a:xfrm>
        </p:spPr>
        <p:txBody>
          <a:bodyPr rtlCol="0">
            <a:normAutofit/>
          </a:bodyPr>
          <a:lstStyle/>
          <a:p>
            <a:pPr>
              <a:spcBef>
                <a:spcPts val="0"/>
              </a:spcBef>
              <a:buFont typeface="Arial"/>
              <a:buChar char="•"/>
              <a:defRPr/>
            </a:pPr>
            <a:r>
              <a:rPr lang="en-US" b="1" dirty="0">
                <a:solidFill>
                  <a:srgbClr val="00B0F0"/>
                </a:solidFill>
              </a:rPr>
              <a:t>Weighted average approach</a:t>
            </a:r>
          </a:p>
          <a:p>
            <a:pPr marL="0" indent="0">
              <a:spcBef>
                <a:spcPts val="0"/>
              </a:spcBef>
              <a:buNone/>
              <a:defRPr/>
            </a:pPr>
            <a:endParaRPr lang="en-US" dirty="0"/>
          </a:p>
          <a:p>
            <a:pPr marL="723900" indent="0">
              <a:spcBef>
                <a:spcPts val="0"/>
              </a:spcBef>
              <a:buNone/>
              <a:defRPr/>
            </a:pPr>
            <a:r>
              <a:rPr lang="en-US" dirty="0"/>
              <a:t>Material cost per aggregate unit </a:t>
            </a:r>
          </a:p>
          <a:p>
            <a:pPr marL="1079500" indent="0">
              <a:spcBef>
                <a:spcPts val="0"/>
              </a:spcBef>
              <a:buNone/>
              <a:defRPr/>
            </a:pPr>
            <a:r>
              <a:rPr lang="en-US" dirty="0"/>
              <a:t>= 15 x 0.10 + 7 x 0.25 + 9 x 0.20 </a:t>
            </a:r>
          </a:p>
          <a:p>
            <a:pPr marL="1079500" indent="0">
              <a:spcBef>
                <a:spcPts val="0"/>
              </a:spcBef>
              <a:buNone/>
              <a:defRPr/>
            </a:pPr>
            <a:r>
              <a:rPr lang="en-US" dirty="0"/>
              <a:t>   + 12 x 0.10 + 9 x 0.20 + 13 x 0.15 = $10</a:t>
            </a:r>
          </a:p>
          <a:p>
            <a:pPr>
              <a:spcBef>
                <a:spcPts val="0"/>
              </a:spcBef>
              <a:buFont typeface="Arial"/>
              <a:buChar char="•"/>
              <a:defRPr/>
            </a:pPr>
            <a:r>
              <a:rPr lang="en-US" b="1" dirty="0">
                <a:solidFill>
                  <a:srgbClr val="00B0F0"/>
                </a:solidFill>
              </a:rPr>
              <a:t>Similarly</a:t>
            </a:r>
          </a:p>
          <a:p>
            <a:pPr>
              <a:spcBef>
                <a:spcPts val="0"/>
              </a:spcBef>
              <a:buFont typeface="Arial"/>
              <a:buChar char="•"/>
              <a:defRPr/>
            </a:pPr>
            <a:endParaRPr lang="en-US" dirty="0"/>
          </a:p>
          <a:p>
            <a:pPr marL="0" indent="0">
              <a:spcBef>
                <a:spcPts val="0"/>
              </a:spcBef>
              <a:buNone/>
              <a:defRPr/>
            </a:pPr>
            <a:r>
              <a:rPr lang="en-US" dirty="0"/>
              <a:t>  Revenue per aggregate unit = $40</a:t>
            </a:r>
          </a:p>
          <a:p>
            <a:pPr marL="0" indent="0">
              <a:spcBef>
                <a:spcPts val="0"/>
              </a:spcBef>
              <a:buNone/>
              <a:defRPr/>
            </a:pPr>
            <a:r>
              <a:rPr lang="en-US" dirty="0"/>
              <a:t>  Net production time per aggregate unit = 4.00 hours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EC2537E-91B7-81DC-5BCB-3993C7BCE711}"/>
              </a:ext>
            </a:extLst>
          </p:cNvPr>
          <p:cNvSpPr/>
          <p:nvPr/>
        </p:nvSpPr>
        <p:spPr>
          <a:xfrm>
            <a:off x="10666705" y="950872"/>
            <a:ext cx="2428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D606552-F306-A522-CD04-61147AB8763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443"/>
            <a:ext cx="2954655" cy="1379622"/>
          </a:xfrm>
          <a:prstGeom prst="rect">
            <a:avLst/>
          </a:prstGeom>
        </p:spPr>
      </p:pic>
    </p:spTree>
    <p:extLst>
      <p:ext uri="{BB962C8B-B14F-4D97-AF65-F5344CB8AC3E}">
        <p14:creationId xmlns:p14="http://schemas.microsoft.com/office/powerpoint/2010/main" val="2405266403"/>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365225" y="165259"/>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49076" y="1546491"/>
            <a:ext cx="10680511" cy="4864100"/>
          </a:xfrm>
        </p:spPr>
        <p:txBody>
          <a:bodyPr>
            <a:normAutofit/>
          </a:bodyPr>
          <a:lstStyle/>
          <a:p>
            <a:pPr algn="just"/>
            <a:r>
              <a:rPr lang="en-US" b="1" dirty="0">
                <a:solidFill>
                  <a:srgbClr val="00B0F0"/>
                </a:solidFill>
              </a:rPr>
              <a:t>The aggregate planner </a:t>
            </a:r>
            <a:r>
              <a:rPr lang="en-US" dirty="0"/>
              <a:t>must make </a:t>
            </a:r>
            <a:r>
              <a:rPr lang="en-US" b="1" dirty="0">
                <a:solidFill>
                  <a:srgbClr val="00B0F0"/>
                </a:solidFill>
              </a:rPr>
              <a:t>trade-offs</a:t>
            </a:r>
            <a:r>
              <a:rPr lang="en-US" dirty="0"/>
              <a:t> among capacity, inventory, and backlog costs. </a:t>
            </a:r>
          </a:p>
          <a:p>
            <a:pPr algn="just"/>
            <a:r>
              <a:rPr lang="en-US" dirty="0"/>
              <a:t>An aggregate plan that increases one of these costs typically results in reduction of the other two. </a:t>
            </a:r>
          </a:p>
          <a:p>
            <a:pPr algn="just"/>
            <a:r>
              <a:rPr lang="en-US" dirty="0"/>
              <a:t>In this sense, the costs represent </a:t>
            </a:r>
            <a:r>
              <a:rPr lang="en-US" b="1" dirty="0">
                <a:solidFill>
                  <a:srgbClr val="00B0F0"/>
                </a:solidFill>
              </a:rPr>
              <a:t>a trade-off</a:t>
            </a:r>
            <a:r>
              <a:rPr lang="en-US" dirty="0"/>
              <a:t>: To lower inventory cost, a planner must increase capacity cost or delay delivery to the customer. Thus, the planner trades inventory cost for capacity or backlog cost. </a:t>
            </a:r>
          </a:p>
          <a:p>
            <a:pPr algn="just"/>
            <a:r>
              <a:rPr lang="en-US" dirty="0"/>
              <a:t>Arriving at the most profitable combination of trade-offs is the goal of aggregate planning.</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3577B7E-C2E7-ABA3-B60A-7F9930E37EF4}"/>
              </a:ext>
            </a:extLst>
          </p:cNvPr>
          <p:cNvSpPr/>
          <p:nvPr/>
        </p:nvSpPr>
        <p:spPr>
          <a:xfrm>
            <a:off x="11417793" y="1136132"/>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53E512C-4BAD-FE88-F5EF-AE916DE7368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463" y="-115281"/>
            <a:ext cx="2954655" cy="1379622"/>
          </a:xfrm>
          <a:prstGeom prst="rect">
            <a:avLst/>
          </a:prstGeom>
        </p:spPr>
      </p:pic>
    </p:spTree>
    <p:extLst>
      <p:ext uri="{BB962C8B-B14F-4D97-AF65-F5344CB8AC3E}">
        <p14:creationId xmlns:p14="http://schemas.microsoft.com/office/powerpoint/2010/main" val="2892562199"/>
      </p:ext>
    </p:extLst>
  </p:cSld>
  <p:clrMapOvr>
    <a:masterClrMapping/>
  </p:clrMapOvr>
  <p:transition spd="slow">
    <p:pull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27161" y="11815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90434" y="1574355"/>
            <a:ext cx="10182291" cy="4864100"/>
          </a:xfrm>
        </p:spPr>
        <p:txBody>
          <a:bodyPr>
            <a:normAutofit/>
          </a:bodyPr>
          <a:lstStyle/>
          <a:p>
            <a:pPr algn="just"/>
            <a:r>
              <a:rPr lang="en-US" dirty="0"/>
              <a:t>Given that demand varies over time, the relative level of the three costs leads to one of them being the key lever the planner uses to maximize profits. </a:t>
            </a:r>
          </a:p>
          <a:p>
            <a:pPr algn="just"/>
            <a:endParaRPr lang="en-US" dirty="0"/>
          </a:p>
          <a:p>
            <a:pPr algn="just"/>
            <a:r>
              <a:rPr lang="en-US" dirty="0"/>
              <a:t>If the cost of varying capacity is low, a company may not need to build inventory or carry backlogs.</a:t>
            </a:r>
          </a:p>
          <a:p>
            <a:pPr algn="just"/>
            <a:endParaRPr lang="en-US" dirty="0"/>
          </a:p>
          <a:p>
            <a:pPr algn="just"/>
            <a:r>
              <a:rPr lang="en-US" altLang="en-US" dirty="0"/>
              <a:t>If the cost of varying capacity is high, a company may compensate by building some inventory and carrying some backlogs from peak demand periods to off-peak demand periods.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54A5F8-9356-7A86-234E-7C8908A6B609}"/>
              </a:ext>
            </a:extLst>
          </p:cNvPr>
          <p:cNvSpPr/>
          <p:nvPr/>
        </p:nvSpPr>
        <p:spPr>
          <a:xfrm>
            <a:off x="10935569" y="1082762"/>
            <a:ext cx="20726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69DCF53-1216-F3F9-580A-8D9BA24A79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6153"/>
            <a:ext cx="2954655" cy="1379622"/>
          </a:xfrm>
          <a:prstGeom prst="rect">
            <a:avLst/>
          </a:prstGeom>
        </p:spPr>
      </p:pic>
    </p:spTree>
    <p:extLst>
      <p:ext uri="{BB962C8B-B14F-4D97-AF65-F5344CB8AC3E}">
        <p14:creationId xmlns:p14="http://schemas.microsoft.com/office/powerpoint/2010/main" val="2719878816"/>
      </p:ext>
    </p:extLst>
  </p:cSld>
  <p:clrMapOvr>
    <a:masterClrMapping/>
  </p:clrMapOvr>
  <p:transition spd="slow">
    <p:pull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69703" y="10307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683624" y="1612900"/>
            <a:ext cx="10315304" cy="4864100"/>
          </a:xfrm>
        </p:spPr>
        <p:txBody>
          <a:bodyPr>
            <a:normAutofit lnSpcReduction="10000"/>
          </a:bodyPr>
          <a:lstStyle/>
          <a:p>
            <a:pPr eaLnBrk="1" hangingPunct="1"/>
            <a:r>
              <a:rPr lang="en-US" altLang="en-US" b="1" dirty="0">
                <a:solidFill>
                  <a:srgbClr val="00B0F0"/>
                </a:solidFill>
              </a:rPr>
              <a:t>Trade-off</a:t>
            </a:r>
            <a:r>
              <a:rPr lang="en-US" altLang="en-US" dirty="0"/>
              <a:t> between capacity, inventory, backlog/lost sales</a:t>
            </a:r>
          </a:p>
          <a:p>
            <a:pPr eaLnBrk="1" hangingPunct="1"/>
            <a:endParaRPr lang="en-US" altLang="en-US" dirty="0"/>
          </a:p>
          <a:p>
            <a:pPr eaLnBrk="1" hangingPunct="1"/>
            <a:r>
              <a:rPr lang="en-US" altLang="en-US" b="1" dirty="0">
                <a:solidFill>
                  <a:srgbClr val="00B0F0"/>
                </a:solidFill>
              </a:rPr>
              <a:t>Chase strategy </a:t>
            </a:r>
            <a:r>
              <a:rPr lang="en-US" altLang="en-US" dirty="0"/>
              <a:t>– using capacity as the lever</a:t>
            </a:r>
          </a:p>
          <a:p>
            <a:pPr eaLnBrk="1" hangingPunct="1"/>
            <a:endParaRPr lang="en-US" altLang="en-US" dirty="0"/>
          </a:p>
          <a:p>
            <a:pPr eaLnBrk="1" hangingPunct="1"/>
            <a:r>
              <a:rPr lang="en-US" altLang="en-US" b="1" dirty="0">
                <a:solidFill>
                  <a:srgbClr val="00B0F0"/>
                </a:solidFill>
              </a:rPr>
              <a:t>Time flexibility </a:t>
            </a:r>
            <a:r>
              <a:rPr lang="en-US" altLang="en-US" dirty="0"/>
              <a:t>from workforce or capacity strategy – using utilization as the lever</a:t>
            </a:r>
          </a:p>
          <a:p>
            <a:pPr eaLnBrk="1" hangingPunct="1"/>
            <a:endParaRPr lang="en-US" altLang="en-US" dirty="0"/>
          </a:p>
          <a:p>
            <a:pPr eaLnBrk="1" hangingPunct="1"/>
            <a:r>
              <a:rPr lang="en-US" altLang="en-US" b="1" dirty="0">
                <a:solidFill>
                  <a:srgbClr val="00B0F0"/>
                </a:solidFill>
              </a:rPr>
              <a:t>Level strategy </a:t>
            </a:r>
            <a:r>
              <a:rPr lang="en-US" altLang="en-US" dirty="0"/>
              <a:t>– using inventory as the lever</a:t>
            </a:r>
          </a:p>
          <a:p>
            <a:pPr marL="0" indent="0" eaLnBrk="1" hangingPunct="1">
              <a:buNone/>
            </a:pPr>
            <a:endParaRPr lang="en-US" altLang="en-US" dirty="0"/>
          </a:p>
          <a:p>
            <a:pPr eaLnBrk="1" hangingPunct="1"/>
            <a:r>
              <a:rPr lang="en-US" altLang="en-US" b="1" dirty="0">
                <a:solidFill>
                  <a:srgbClr val="00B0F0"/>
                </a:solidFill>
              </a:rPr>
              <a:t>Tailored or hybrid strategy </a:t>
            </a:r>
            <a:r>
              <a:rPr lang="en-US" altLang="en-US" dirty="0"/>
              <a:t>– a combination of strategies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3BA3806-EFF4-4544-F981-32B45093ECD5}"/>
              </a:ext>
            </a:extLst>
          </p:cNvPr>
          <p:cNvSpPr/>
          <p:nvPr/>
        </p:nvSpPr>
        <p:spPr>
          <a:xfrm>
            <a:off x="10935569" y="1089822"/>
            <a:ext cx="20320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E140B2B-BE2D-0C93-D6A5-293EE00D79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9049"/>
            <a:ext cx="2954655" cy="1228871"/>
          </a:xfrm>
          <a:prstGeom prst="rect">
            <a:avLst/>
          </a:prstGeom>
        </p:spPr>
      </p:pic>
    </p:spTree>
    <p:extLst>
      <p:ext uri="{BB962C8B-B14F-4D97-AF65-F5344CB8AC3E}">
        <p14:creationId xmlns:p14="http://schemas.microsoft.com/office/powerpoint/2010/main" val="480024241"/>
      </p:ext>
    </p:extLst>
  </p:cSld>
  <p:clrMapOvr>
    <a:masterClrMapping/>
  </p:clrMapOvr>
  <p:transition spd="slow">
    <p:pull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43272" y="244517"/>
            <a:ext cx="10515600" cy="856055"/>
          </a:xfrm>
        </p:spPr>
        <p:txBody>
          <a:bodyPr>
            <a:normAutofit/>
          </a:bodyPr>
          <a:lstStyle/>
          <a:p>
            <a:pPr algn="ctr" eaLnBrk="1" hangingPunct="1"/>
            <a:r>
              <a:rPr lang="en-US" altLang="en-US" sz="3200" b="1" dirty="0">
                <a:solidFill>
                  <a:srgbClr val="00B0F0"/>
                </a:solidFill>
              </a:rPr>
              <a:t>Chase Strategy</a:t>
            </a:r>
          </a:p>
        </p:txBody>
      </p:sp>
      <p:sp>
        <p:nvSpPr>
          <p:cNvPr id="31747" name="Rectangle 3"/>
          <p:cNvSpPr>
            <a:spLocks noGrp="1" noChangeArrowheads="1"/>
          </p:cNvSpPr>
          <p:nvPr>
            <p:ph type="body" idx="1"/>
          </p:nvPr>
        </p:nvSpPr>
        <p:spPr>
          <a:xfrm>
            <a:off x="329203" y="1704786"/>
            <a:ext cx="10880906" cy="4787900"/>
          </a:xfrm>
        </p:spPr>
        <p:txBody>
          <a:bodyPr>
            <a:noAutofit/>
          </a:bodyPr>
          <a:lstStyle/>
          <a:p>
            <a:pPr algn="just" eaLnBrk="1" hangingPunct="1">
              <a:buFont typeface="Wingdings" panose="05000000000000000000" pitchFamily="2" charset="2"/>
              <a:buChar char="Ø"/>
            </a:pPr>
            <a:r>
              <a:rPr lang="en-US" altLang="en-US" dirty="0"/>
              <a:t>Vary machine capacity or hire and lay off workers as demand varies</a:t>
            </a:r>
          </a:p>
          <a:p>
            <a:pPr algn="just" eaLnBrk="1" hangingPunct="1">
              <a:buFont typeface="Wingdings" panose="05000000000000000000" pitchFamily="2" charset="2"/>
              <a:buChar char="Ø"/>
            </a:pPr>
            <a:r>
              <a:rPr lang="en-US" altLang="en-US" dirty="0"/>
              <a:t>Often difficult to vary capacity and workforce on short notice</a:t>
            </a:r>
          </a:p>
          <a:p>
            <a:pPr algn="just" eaLnBrk="1" hangingPunct="1">
              <a:buFont typeface="Wingdings" panose="05000000000000000000" pitchFamily="2" charset="2"/>
              <a:buChar char="Ø"/>
            </a:pPr>
            <a:r>
              <a:rPr lang="en-US" altLang="en-US" dirty="0"/>
              <a:t>Expensive if cost of varying capacity is high</a:t>
            </a:r>
          </a:p>
          <a:p>
            <a:pPr algn="just" eaLnBrk="1" hangingPunct="1">
              <a:buFont typeface="Wingdings" panose="05000000000000000000" pitchFamily="2" charset="2"/>
              <a:buChar char="Ø"/>
            </a:pPr>
            <a:r>
              <a:rPr lang="en-US" altLang="en-US" dirty="0"/>
              <a:t>Negative effect on workforce morale</a:t>
            </a:r>
          </a:p>
          <a:p>
            <a:pPr algn="just" eaLnBrk="1" hangingPunct="1">
              <a:buFont typeface="Wingdings" panose="05000000000000000000" pitchFamily="2" charset="2"/>
              <a:buChar char="Ø"/>
            </a:pPr>
            <a:r>
              <a:rPr lang="en-US" altLang="en-US" dirty="0"/>
              <a:t>Results in low levels of inventory</a:t>
            </a:r>
          </a:p>
          <a:p>
            <a:pPr algn="just" eaLnBrk="1" hangingPunct="1">
              <a:buFont typeface="Wingdings" panose="05000000000000000000" pitchFamily="2" charset="2"/>
              <a:buChar char="Ø"/>
            </a:pPr>
            <a:r>
              <a:rPr lang="en-US" altLang="en-US" dirty="0"/>
              <a:t>Used when inventory holding costs are high and costs of changing capacity are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BFE725-32F7-05B2-6674-C7109BE6D85D}"/>
              </a:ext>
            </a:extLst>
          </p:cNvPr>
          <p:cNvSpPr/>
          <p:nvPr/>
        </p:nvSpPr>
        <p:spPr>
          <a:xfrm>
            <a:off x="11307634" y="1100572"/>
            <a:ext cx="176828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1907C27-208E-5E14-622E-7CA774BAE9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104"/>
            <a:ext cx="2954655" cy="1117839"/>
          </a:xfrm>
          <a:prstGeom prst="rect">
            <a:avLst/>
          </a:prstGeom>
        </p:spPr>
      </p:pic>
    </p:spTree>
    <p:extLst>
      <p:ext uri="{BB962C8B-B14F-4D97-AF65-F5344CB8AC3E}">
        <p14:creationId xmlns:p14="http://schemas.microsoft.com/office/powerpoint/2010/main" val="3360322246"/>
      </p:ext>
    </p:extLst>
  </p:cSld>
  <p:clrMapOvr>
    <a:masterClrMapping/>
  </p:clrMapOvr>
  <p:transition spd="slow">
    <p:pull dir="l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01722" y="157453"/>
            <a:ext cx="10515600" cy="856055"/>
          </a:xfrm>
        </p:spPr>
        <p:txBody>
          <a:bodyPr>
            <a:normAutofit/>
          </a:bodyPr>
          <a:lstStyle/>
          <a:p>
            <a:pPr algn="ctr" eaLnBrk="1" hangingPunct="1"/>
            <a:r>
              <a:rPr lang="en-US" altLang="en-US" sz="3200" b="1" dirty="0">
                <a:solidFill>
                  <a:srgbClr val="00B0F0"/>
                </a:solidFill>
              </a:rPr>
              <a:t>Time Flexibility Strategy</a:t>
            </a:r>
          </a:p>
        </p:txBody>
      </p:sp>
      <p:sp>
        <p:nvSpPr>
          <p:cNvPr id="32771" name="Rectangle 3"/>
          <p:cNvSpPr>
            <a:spLocks noGrp="1" noChangeArrowheads="1"/>
          </p:cNvSpPr>
          <p:nvPr>
            <p:ph type="body" idx="1"/>
          </p:nvPr>
        </p:nvSpPr>
        <p:spPr>
          <a:xfrm>
            <a:off x="421713" y="1644542"/>
            <a:ext cx="11667465" cy="4114800"/>
          </a:xfrm>
        </p:spPr>
        <p:txBody>
          <a:bodyPr>
            <a:normAutofit/>
          </a:bodyPr>
          <a:lstStyle/>
          <a:p>
            <a:pPr eaLnBrk="1" hangingPunct="1">
              <a:buFont typeface="Wingdings" panose="05000000000000000000" pitchFamily="2" charset="2"/>
              <a:buChar char="Ø"/>
            </a:pPr>
            <a:r>
              <a:rPr lang="en-US" altLang="en-US" dirty="0"/>
              <a:t>Use excess machine capacity</a:t>
            </a:r>
          </a:p>
          <a:p>
            <a:pPr eaLnBrk="1" hangingPunct="1">
              <a:buFont typeface="Wingdings" panose="05000000000000000000" pitchFamily="2" charset="2"/>
              <a:buChar char="Ø"/>
            </a:pPr>
            <a:r>
              <a:rPr lang="en-US" altLang="en-US" dirty="0"/>
              <a:t>Workforce stable, number of hours worked varies</a:t>
            </a:r>
          </a:p>
          <a:p>
            <a:pPr eaLnBrk="1" hangingPunct="1">
              <a:buFont typeface="Wingdings" panose="05000000000000000000" pitchFamily="2" charset="2"/>
              <a:buChar char="Ø"/>
            </a:pPr>
            <a:r>
              <a:rPr lang="en-US" altLang="en-US" dirty="0"/>
              <a:t>Use overtime or a flexible work schedule</a:t>
            </a:r>
          </a:p>
          <a:p>
            <a:pPr eaLnBrk="1" hangingPunct="1">
              <a:buFont typeface="Wingdings" panose="05000000000000000000" pitchFamily="2" charset="2"/>
              <a:buChar char="Ø"/>
            </a:pPr>
            <a:r>
              <a:rPr lang="en-US" altLang="en-US" dirty="0"/>
              <a:t>Flexible workforce, avoids morale problems</a:t>
            </a:r>
          </a:p>
          <a:p>
            <a:pPr eaLnBrk="1" hangingPunct="1">
              <a:buFont typeface="Wingdings" panose="05000000000000000000" pitchFamily="2" charset="2"/>
              <a:buChar char="Ø"/>
            </a:pPr>
            <a:r>
              <a:rPr lang="en-US" altLang="en-US" dirty="0"/>
              <a:t>Low levels of inventory, lower utilization</a:t>
            </a:r>
          </a:p>
          <a:p>
            <a:pPr eaLnBrk="1" hangingPunct="1">
              <a:buFont typeface="Wingdings" panose="05000000000000000000" pitchFamily="2" charset="2"/>
              <a:buChar char="Ø"/>
            </a:pPr>
            <a:r>
              <a:rPr lang="en-US" altLang="en-US" dirty="0"/>
              <a:t>Used when inventory holding costs are high and capacity is relatively inexpensive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5B21929-91FB-338D-2913-C3DF392CCB31}"/>
              </a:ext>
            </a:extLst>
          </p:cNvPr>
          <p:cNvSpPr/>
          <p:nvPr/>
        </p:nvSpPr>
        <p:spPr>
          <a:xfrm>
            <a:off x="11092276" y="1133558"/>
            <a:ext cx="199380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EA43BB-4C7D-4640-8197-126CE82813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904"/>
            <a:ext cx="2954655" cy="1117839"/>
          </a:xfrm>
          <a:prstGeom prst="rect">
            <a:avLst/>
          </a:prstGeom>
        </p:spPr>
      </p:pic>
    </p:spTree>
    <p:extLst>
      <p:ext uri="{BB962C8B-B14F-4D97-AF65-F5344CB8AC3E}">
        <p14:creationId xmlns:p14="http://schemas.microsoft.com/office/powerpoint/2010/main" val="2365553643"/>
      </p:ext>
    </p:extLst>
  </p:cSld>
  <p:clrMapOvr>
    <a:masterClrMapping/>
  </p:clrMapOvr>
  <p:transition spd="slow">
    <p:pull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8000" y="93842"/>
            <a:ext cx="10515600" cy="771007"/>
          </a:xfrm>
        </p:spPr>
        <p:txBody>
          <a:bodyPr>
            <a:normAutofit/>
          </a:bodyPr>
          <a:lstStyle/>
          <a:p>
            <a:pPr algn="ctr" eaLnBrk="1" hangingPunct="1"/>
            <a:r>
              <a:rPr lang="en-US" altLang="en-US" sz="3200" b="1" dirty="0">
                <a:solidFill>
                  <a:srgbClr val="00B0F0"/>
                </a:solidFill>
              </a:rPr>
              <a:t>Level Strategy</a:t>
            </a:r>
          </a:p>
        </p:txBody>
      </p:sp>
      <p:sp>
        <p:nvSpPr>
          <p:cNvPr id="33795" name="Rectangle 3"/>
          <p:cNvSpPr>
            <a:spLocks noGrp="1" noChangeArrowheads="1"/>
          </p:cNvSpPr>
          <p:nvPr>
            <p:ph type="body" idx="1"/>
          </p:nvPr>
        </p:nvSpPr>
        <p:spPr>
          <a:xfrm>
            <a:off x="409587" y="1649014"/>
            <a:ext cx="11372825" cy="4914900"/>
          </a:xfrm>
        </p:spPr>
        <p:txBody>
          <a:bodyPr/>
          <a:lstStyle/>
          <a:p>
            <a:pPr eaLnBrk="1" hangingPunct="1">
              <a:buFont typeface="Wingdings" panose="05000000000000000000" pitchFamily="2" charset="2"/>
              <a:buChar char="Ø"/>
            </a:pPr>
            <a:r>
              <a:rPr lang="en-US" altLang="en-US" dirty="0"/>
              <a:t>Stable machine capacity and workforce levels, constant output rate</a:t>
            </a:r>
          </a:p>
          <a:p>
            <a:pPr eaLnBrk="1" hangingPunct="1">
              <a:buFont typeface="Wingdings" panose="05000000000000000000" pitchFamily="2" charset="2"/>
              <a:buChar char="Ø"/>
            </a:pPr>
            <a:r>
              <a:rPr lang="en-US" altLang="en-US" dirty="0"/>
              <a:t>Inventory levels fluctuate over time</a:t>
            </a:r>
          </a:p>
          <a:p>
            <a:pPr eaLnBrk="1" hangingPunct="1">
              <a:buFont typeface="Wingdings" panose="05000000000000000000" pitchFamily="2" charset="2"/>
              <a:buChar char="Ø"/>
            </a:pPr>
            <a:r>
              <a:rPr lang="en-US" altLang="en-US" dirty="0"/>
              <a:t>Inventories carried over from high to low demand periods</a:t>
            </a:r>
          </a:p>
          <a:p>
            <a:pPr eaLnBrk="1" hangingPunct="1">
              <a:buFont typeface="Wingdings" panose="05000000000000000000" pitchFamily="2" charset="2"/>
              <a:buChar char="Ø"/>
            </a:pPr>
            <a:r>
              <a:rPr lang="en-US" altLang="en-US" dirty="0"/>
              <a:t>Better for worker morale</a:t>
            </a:r>
          </a:p>
          <a:p>
            <a:pPr eaLnBrk="1" hangingPunct="1">
              <a:buFont typeface="Wingdings" panose="05000000000000000000" pitchFamily="2" charset="2"/>
              <a:buChar char="Ø"/>
            </a:pPr>
            <a:r>
              <a:rPr lang="en-US" altLang="en-US" dirty="0"/>
              <a:t>Large inventories and backlogs may accumulate</a:t>
            </a:r>
          </a:p>
          <a:p>
            <a:pPr eaLnBrk="1" hangingPunct="1">
              <a:buFont typeface="Wingdings" panose="05000000000000000000" pitchFamily="2" charset="2"/>
              <a:buChar char="Ø"/>
            </a:pPr>
            <a:r>
              <a:rPr lang="en-US" altLang="en-US" dirty="0"/>
              <a:t>Used when inventory holding and backlog costs are relatively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48F0D13-28F0-B6C2-95EE-9B593C13FB5E}"/>
              </a:ext>
            </a:extLst>
          </p:cNvPr>
          <p:cNvSpPr/>
          <p:nvPr/>
        </p:nvSpPr>
        <p:spPr>
          <a:xfrm>
            <a:off x="11216640" y="1136132"/>
            <a:ext cx="2092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B6E41-C04D-C57E-90FB-0AB2D79A4F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36856"/>
            <a:ext cx="2954655" cy="1172988"/>
          </a:xfrm>
          <a:prstGeom prst="rect">
            <a:avLst/>
          </a:prstGeom>
        </p:spPr>
      </p:pic>
    </p:spTree>
    <p:extLst>
      <p:ext uri="{BB962C8B-B14F-4D97-AF65-F5344CB8AC3E}">
        <p14:creationId xmlns:p14="http://schemas.microsoft.com/office/powerpoint/2010/main" val="3561827008"/>
      </p:ext>
    </p:extLst>
  </p:cSld>
  <p:clrMapOvr>
    <a:masterClrMapping/>
  </p:clrMapOvr>
  <p:transition spd="slow">
    <p:pull dir="l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5969"/>
            <a:ext cx="10515600" cy="923408"/>
          </a:xfrm>
        </p:spPr>
        <p:txBody>
          <a:bodyPr rtlCol="0">
            <a:noAutofit/>
          </a:bodyPr>
          <a:lstStyle/>
          <a:p>
            <a:pPr algn="ctr">
              <a:defRPr/>
            </a:pPr>
            <a:r>
              <a:rPr lang="en-US" sz="3200" b="1" dirty="0">
                <a:solidFill>
                  <a:srgbClr val="00B0F0"/>
                </a:solidFill>
              </a:rPr>
              <a:t>Aggregate Planning Using </a:t>
            </a:r>
            <a:br>
              <a:rPr lang="en-US" sz="3200" b="1" dirty="0">
                <a:solidFill>
                  <a:srgbClr val="00B0F0"/>
                </a:solidFill>
              </a:rPr>
            </a:br>
            <a:r>
              <a:rPr lang="en-US" sz="3200" b="1" dirty="0">
                <a:solidFill>
                  <a:srgbClr val="00B0F0"/>
                </a:solidFill>
              </a:rPr>
              <a:t>Linear Programming</a:t>
            </a:r>
          </a:p>
        </p:txBody>
      </p:sp>
      <p:sp>
        <p:nvSpPr>
          <p:cNvPr id="34819" name="Content Placeholder 2"/>
          <p:cNvSpPr>
            <a:spLocks noGrp="1"/>
          </p:cNvSpPr>
          <p:nvPr>
            <p:ph idx="1"/>
          </p:nvPr>
        </p:nvSpPr>
        <p:spPr>
          <a:xfrm>
            <a:off x="1391920" y="1600200"/>
            <a:ext cx="7917180" cy="1714500"/>
          </a:xfrm>
        </p:spPr>
        <p:txBody>
          <a:bodyPr/>
          <a:lstStyle/>
          <a:p>
            <a:pPr eaLnBrk="1" hangingPunct="1"/>
            <a:r>
              <a:rPr lang="en-US" altLang="en-US" b="1" dirty="0">
                <a:solidFill>
                  <a:srgbClr val="00B0F0"/>
                </a:solidFill>
              </a:rPr>
              <a:t>Red Tomato Tools</a:t>
            </a:r>
          </a:p>
          <a:p>
            <a:pPr lvl="1" eaLnBrk="1" hangingPunct="1"/>
            <a:r>
              <a:rPr lang="en-US" altLang="en-US" dirty="0"/>
              <a:t>Highly seasonal demand</a:t>
            </a:r>
          </a:p>
          <a:p>
            <a:pPr lvl="1" eaLnBrk="1" hangingPunct="1"/>
            <a:r>
              <a:rPr lang="en-US" altLang="en-US" dirty="0"/>
              <a:t>Develop a forecast</a:t>
            </a:r>
          </a:p>
        </p:txBody>
      </p:sp>
      <p:graphicFrame>
        <p:nvGraphicFramePr>
          <p:cNvPr id="4" name="Table 3"/>
          <p:cNvGraphicFramePr>
            <a:graphicFrameLocks noGrp="1"/>
          </p:cNvGraphicFramePr>
          <p:nvPr>
            <p:extLst>
              <p:ext uri="{D42A27DB-BD31-4B8C-83A1-F6EECF244321}">
                <p14:modId xmlns:p14="http://schemas.microsoft.com/office/powerpoint/2010/main" val="1362969889"/>
              </p:ext>
            </p:extLst>
          </p:nvPr>
        </p:nvGraphicFramePr>
        <p:xfrm>
          <a:off x="1513840" y="3125907"/>
          <a:ext cx="8269159" cy="2906400"/>
        </p:xfrm>
        <a:graphic>
          <a:graphicData uri="http://schemas.openxmlformats.org/drawingml/2006/table">
            <a:tbl>
              <a:tblPr firstRow="1" bandRow="1">
                <a:tableStyleId>{2D5ABB26-0587-4C30-8999-92F81FD0307C}</a:tableStyleId>
              </a:tblPr>
              <a:tblGrid>
                <a:gridCol w="3393801">
                  <a:extLst>
                    <a:ext uri="{9D8B030D-6E8A-4147-A177-3AD203B41FA5}">
                      <a16:colId xmlns:a16="http://schemas.microsoft.com/office/drawing/2014/main" val="20000"/>
                    </a:ext>
                  </a:extLst>
                </a:gridCol>
                <a:gridCol w="4875358">
                  <a:extLst>
                    <a:ext uri="{9D8B030D-6E8A-4147-A177-3AD203B41FA5}">
                      <a16:colId xmlns:a16="http://schemas.microsoft.com/office/drawing/2014/main" val="20001"/>
                    </a:ext>
                  </a:extLst>
                </a:gridCol>
              </a:tblGrid>
              <a:tr h="415200">
                <a:tc>
                  <a:txBody>
                    <a:bodyPr/>
                    <a:lstStyle/>
                    <a:p>
                      <a:pPr marL="177800" indent="0"/>
                      <a:r>
                        <a:rPr lang="en-US" sz="1800" b="1" kern="1200" dirty="0">
                          <a:solidFill>
                            <a:schemeClr val="tx1"/>
                          </a:solidFill>
                          <a:latin typeface="+mn-lt"/>
                          <a:ea typeface="+mn-ea"/>
                          <a:cs typeface="+mn-cs"/>
                        </a:rPr>
                        <a:t>Month</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Demand Forecast</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415200">
                <a:tc>
                  <a:txBody>
                    <a:bodyPr/>
                    <a:lstStyle/>
                    <a:p>
                      <a:pPr marL="177800" indent="0"/>
                      <a:r>
                        <a:rPr lang="en-US" sz="1800" b="1" kern="1200" dirty="0">
                          <a:solidFill>
                            <a:schemeClr val="tx1"/>
                          </a:solidFill>
                          <a:latin typeface="+mn-lt"/>
                          <a:ea typeface="+mn-ea"/>
                          <a:cs typeface="+mn-cs"/>
                        </a:rPr>
                        <a:t>January</a:t>
                      </a:r>
                      <a:endParaRPr lang="en-US" sz="1800" b="1" dirty="0"/>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b="1" kern="1200" dirty="0">
                          <a:solidFill>
                            <a:schemeClr val="tx1"/>
                          </a:solidFill>
                          <a:latin typeface="+mn-lt"/>
                          <a:ea typeface="+mn-ea"/>
                          <a:cs typeface="+mn-cs"/>
                        </a:rPr>
                        <a:t>1,600</a:t>
                      </a:r>
                      <a:endParaRPr lang="en-US" sz="1800" b="1" dirty="0"/>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415200">
                <a:tc>
                  <a:txBody>
                    <a:bodyPr/>
                    <a:lstStyle/>
                    <a:p>
                      <a:pPr marL="177800" indent="0"/>
                      <a:r>
                        <a:rPr lang="en-US" sz="1800" b="1" kern="1200" dirty="0">
                          <a:solidFill>
                            <a:schemeClr val="tx1"/>
                          </a:solidFill>
                          <a:latin typeface="+mn-lt"/>
                          <a:ea typeface="+mn-ea"/>
                          <a:cs typeface="+mn-cs"/>
                        </a:rPr>
                        <a:t>February</a:t>
                      </a:r>
                      <a:endParaRPr lang="en-US" sz="1800" b="1" dirty="0"/>
                    </a:p>
                  </a:txBody>
                  <a:tcPr marT="45714" marB="45714"/>
                </a:tc>
                <a:tc>
                  <a:txBody>
                    <a:bodyPr/>
                    <a:lstStyle/>
                    <a:p>
                      <a:pPr algn="ctr"/>
                      <a:r>
                        <a:rPr lang="en-US" sz="1800" b="1" kern="1200" dirty="0">
                          <a:solidFill>
                            <a:schemeClr val="tx1"/>
                          </a:solidFill>
                          <a:latin typeface="+mn-lt"/>
                          <a:ea typeface="+mn-ea"/>
                          <a:cs typeface="+mn-cs"/>
                        </a:rPr>
                        <a:t>3,000</a:t>
                      </a:r>
                      <a:endParaRPr lang="en-US" sz="1800" b="1" dirty="0"/>
                    </a:p>
                  </a:txBody>
                  <a:tcPr marT="45714" marB="45714"/>
                </a:tc>
                <a:extLst>
                  <a:ext uri="{0D108BD9-81ED-4DB2-BD59-A6C34878D82A}">
                    <a16:rowId xmlns:a16="http://schemas.microsoft.com/office/drawing/2014/main" val="10002"/>
                  </a:ext>
                </a:extLst>
              </a:tr>
              <a:tr h="415200">
                <a:tc>
                  <a:txBody>
                    <a:bodyPr/>
                    <a:lstStyle/>
                    <a:p>
                      <a:pPr marL="177800" indent="0"/>
                      <a:r>
                        <a:rPr lang="en-US" sz="1800" b="1" kern="1200" dirty="0">
                          <a:solidFill>
                            <a:schemeClr val="tx1"/>
                          </a:solidFill>
                          <a:latin typeface="+mn-lt"/>
                          <a:ea typeface="+mn-ea"/>
                          <a:cs typeface="+mn-cs"/>
                        </a:rPr>
                        <a:t>March</a:t>
                      </a:r>
                      <a:endParaRPr lang="en-US" sz="1800" b="1" dirty="0"/>
                    </a:p>
                  </a:txBody>
                  <a:tcPr marT="45714" marB="45714"/>
                </a:tc>
                <a:tc>
                  <a:txBody>
                    <a:bodyPr/>
                    <a:lstStyle/>
                    <a:p>
                      <a:pPr algn="ctr"/>
                      <a:r>
                        <a:rPr lang="en-US" sz="1800" b="1" kern="1200" dirty="0">
                          <a:solidFill>
                            <a:schemeClr val="tx1"/>
                          </a:solidFill>
                          <a:latin typeface="+mn-lt"/>
                          <a:ea typeface="+mn-ea"/>
                          <a:cs typeface="+mn-cs"/>
                        </a:rPr>
                        <a:t>3,200</a:t>
                      </a:r>
                      <a:endParaRPr lang="en-US" sz="1800" b="1" dirty="0"/>
                    </a:p>
                  </a:txBody>
                  <a:tcPr marT="45714" marB="45714"/>
                </a:tc>
                <a:extLst>
                  <a:ext uri="{0D108BD9-81ED-4DB2-BD59-A6C34878D82A}">
                    <a16:rowId xmlns:a16="http://schemas.microsoft.com/office/drawing/2014/main" val="10003"/>
                  </a:ext>
                </a:extLst>
              </a:tr>
              <a:tr h="415200">
                <a:tc>
                  <a:txBody>
                    <a:bodyPr/>
                    <a:lstStyle/>
                    <a:p>
                      <a:pPr marL="177800" indent="0"/>
                      <a:r>
                        <a:rPr lang="en-US" sz="1800" b="1" kern="1200" dirty="0">
                          <a:solidFill>
                            <a:schemeClr val="tx1"/>
                          </a:solidFill>
                          <a:latin typeface="+mn-lt"/>
                          <a:ea typeface="+mn-ea"/>
                          <a:cs typeface="+mn-cs"/>
                        </a:rPr>
                        <a:t>April</a:t>
                      </a:r>
                      <a:endParaRPr lang="en-US" sz="1800" b="1" dirty="0"/>
                    </a:p>
                  </a:txBody>
                  <a:tcPr marT="45714" marB="45714"/>
                </a:tc>
                <a:tc>
                  <a:txBody>
                    <a:bodyPr/>
                    <a:lstStyle/>
                    <a:p>
                      <a:pPr algn="ctr"/>
                      <a:r>
                        <a:rPr lang="en-US" sz="1800" b="1" kern="1200" dirty="0">
                          <a:solidFill>
                            <a:schemeClr val="tx1"/>
                          </a:solidFill>
                          <a:latin typeface="+mn-lt"/>
                          <a:ea typeface="+mn-ea"/>
                          <a:cs typeface="+mn-cs"/>
                        </a:rPr>
                        <a:t>3,800</a:t>
                      </a:r>
                      <a:endParaRPr lang="en-US" sz="1800" b="1" dirty="0"/>
                    </a:p>
                  </a:txBody>
                  <a:tcPr marT="45714" marB="45714"/>
                </a:tc>
                <a:extLst>
                  <a:ext uri="{0D108BD9-81ED-4DB2-BD59-A6C34878D82A}">
                    <a16:rowId xmlns:a16="http://schemas.microsoft.com/office/drawing/2014/main" val="10004"/>
                  </a:ext>
                </a:extLst>
              </a:tr>
              <a:tr h="415200">
                <a:tc>
                  <a:txBody>
                    <a:bodyPr/>
                    <a:lstStyle/>
                    <a:p>
                      <a:pPr marL="177800" indent="0"/>
                      <a:r>
                        <a:rPr lang="en-US" sz="1800" b="1" kern="1200" dirty="0">
                          <a:solidFill>
                            <a:schemeClr val="tx1"/>
                          </a:solidFill>
                          <a:latin typeface="+mn-lt"/>
                          <a:ea typeface="+mn-ea"/>
                          <a:cs typeface="+mn-cs"/>
                        </a:rPr>
                        <a:t>May</a:t>
                      </a:r>
                      <a:endParaRPr lang="en-US" sz="1800" b="1" dirty="0"/>
                    </a:p>
                  </a:txBody>
                  <a:tcPr marT="45714" marB="45714"/>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tc>
                <a:extLst>
                  <a:ext uri="{0D108BD9-81ED-4DB2-BD59-A6C34878D82A}">
                    <a16:rowId xmlns:a16="http://schemas.microsoft.com/office/drawing/2014/main" val="10005"/>
                  </a:ext>
                </a:extLst>
              </a:tr>
              <a:tr h="415200">
                <a:tc>
                  <a:txBody>
                    <a:bodyPr/>
                    <a:lstStyle/>
                    <a:p>
                      <a:pPr marL="177800" indent="0"/>
                      <a:r>
                        <a:rPr lang="en-US" sz="1800" b="1" kern="1200" dirty="0">
                          <a:solidFill>
                            <a:schemeClr val="tx1"/>
                          </a:solidFill>
                          <a:latin typeface="+mn-lt"/>
                          <a:ea typeface="+mn-ea"/>
                          <a:cs typeface="+mn-cs"/>
                        </a:rPr>
                        <a:t>June</a:t>
                      </a:r>
                      <a:endParaRPr lang="en-US" sz="1800" b="1" dirty="0"/>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20354ED-AFA2-043D-3462-73DB4512B4B3}"/>
              </a:ext>
            </a:extLst>
          </p:cNvPr>
          <p:cNvSpPr/>
          <p:nvPr/>
        </p:nvSpPr>
        <p:spPr>
          <a:xfrm>
            <a:off x="10596880" y="1133558"/>
            <a:ext cx="2174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463D123-16EC-8D95-7BB4-92363009B2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08" y="-106874"/>
            <a:ext cx="2954655" cy="1240432"/>
          </a:xfrm>
          <a:prstGeom prst="rect">
            <a:avLst/>
          </a:prstGeom>
        </p:spPr>
      </p:pic>
    </p:spTree>
    <p:extLst>
      <p:ext uri="{BB962C8B-B14F-4D97-AF65-F5344CB8AC3E}">
        <p14:creationId xmlns:p14="http://schemas.microsoft.com/office/powerpoint/2010/main" val="2545112651"/>
      </p:ext>
    </p:extLst>
  </p:cSld>
  <p:clrMapOvr>
    <a:masterClrMapping/>
  </p:clrMapOvr>
  <p:transition spd="slow">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AE249-1860-03F6-10E8-7A617982575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8365C14-17FD-6894-0F46-BDC40ACF0A21}"/>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E252C3D-F3BA-A7D1-94A4-5330852AC29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6" name="Picture 5">
            <a:extLst>
              <a:ext uri="{FF2B5EF4-FFF2-40B4-BE49-F238E27FC236}">
                <a16:creationId xmlns:a16="http://schemas.microsoft.com/office/drawing/2014/main" id="{FEBE0560-14AB-9B04-1D36-CE3D47743308}"/>
              </a:ext>
            </a:extLst>
          </p:cNvPr>
          <p:cNvPicPr>
            <a:picLocks noChangeAspect="1"/>
          </p:cNvPicPr>
          <p:nvPr/>
        </p:nvPicPr>
        <p:blipFill>
          <a:blip r:embed="rId2"/>
          <a:stretch>
            <a:fillRect/>
          </a:stretch>
        </p:blipFill>
        <p:spPr>
          <a:xfrm>
            <a:off x="0" y="1"/>
            <a:ext cx="12192000" cy="6857999"/>
          </a:xfrm>
          <a:prstGeom prst="rect">
            <a:avLst/>
          </a:prstGeom>
        </p:spPr>
      </p:pic>
    </p:spTree>
    <p:extLst>
      <p:ext uri="{BB962C8B-B14F-4D97-AF65-F5344CB8AC3E}">
        <p14:creationId xmlns:p14="http://schemas.microsoft.com/office/powerpoint/2010/main" val="42170970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108" y="165259"/>
            <a:ext cx="10515600" cy="856055"/>
          </a:xfrm>
        </p:spPr>
        <p:txBody>
          <a:bodyPr rtlCol="0">
            <a:normAutofit/>
          </a:bodyPr>
          <a:lstStyle/>
          <a:p>
            <a:pPr algn="ctr">
              <a:defRPr/>
            </a:pPr>
            <a:r>
              <a:rPr lang="en-US" sz="3200" b="1" dirty="0">
                <a:solidFill>
                  <a:srgbClr val="00B0F0"/>
                </a:solidFill>
              </a:rPr>
              <a:t>Forecast Error in Aggregate Plans</a:t>
            </a:r>
          </a:p>
        </p:txBody>
      </p:sp>
      <p:sp>
        <p:nvSpPr>
          <p:cNvPr id="39939" name="Content Placeholder 2"/>
          <p:cNvSpPr>
            <a:spLocks noGrp="1"/>
          </p:cNvSpPr>
          <p:nvPr>
            <p:ph idx="1"/>
          </p:nvPr>
        </p:nvSpPr>
        <p:spPr>
          <a:xfrm>
            <a:off x="265373" y="1628586"/>
            <a:ext cx="11245907" cy="4864100"/>
          </a:xfrm>
        </p:spPr>
        <p:txBody>
          <a:bodyPr>
            <a:normAutofit/>
          </a:bodyPr>
          <a:lstStyle/>
          <a:p>
            <a:pPr algn="just" eaLnBrk="1" hangingPunct="1"/>
            <a:r>
              <a:rPr lang="en-US" altLang="en-US" b="1" dirty="0">
                <a:solidFill>
                  <a:srgbClr val="00B0F0"/>
                </a:solidFill>
              </a:rPr>
              <a:t>Forecast errors </a:t>
            </a:r>
            <a:r>
              <a:rPr lang="en-US" altLang="en-US" dirty="0"/>
              <a:t>must be considered</a:t>
            </a:r>
          </a:p>
          <a:p>
            <a:pPr algn="just" eaLnBrk="1" hangingPunct="1"/>
            <a:r>
              <a:rPr lang="en-US" altLang="en-US" b="1" dirty="0">
                <a:solidFill>
                  <a:srgbClr val="00B0F0"/>
                </a:solidFill>
              </a:rPr>
              <a:t>Safety inventory</a:t>
            </a:r>
          </a:p>
          <a:p>
            <a:pPr algn="just" eaLnBrk="1" hangingPunct="1"/>
            <a:r>
              <a:rPr lang="en-US" altLang="en-US" b="1" dirty="0">
                <a:solidFill>
                  <a:srgbClr val="00B0F0"/>
                </a:solidFill>
              </a:rPr>
              <a:t>Safety capacity</a:t>
            </a:r>
          </a:p>
          <a:p>
            <a:pPr lvl="1" algn="just" eaLnBrk="1" hangingPunct="1"/>
            <a:r>
              <a:rPr lang="en-US" altLang="en-US" sz="2800" dirty="0"/>
              <a:t>Use overtime as a form of safety capacity</a:t>
            </a:r>
          </a:p>
          <a:p>
            <a:pPr lvl="1" algn="just" eaLnBrk="1" hangingPunct="1"/>
            <a:r>
              <a:rPr lang="en-US" altLang="en-US" sz="2800" dirty="0"/>
              <a:t>Carry extra workforce permanently as a form of safety capacity</a:t>
            </a:r>
          </a:p>
          <a:p>
            <a:pPr lvl="1" algn="just" eaLnBrk="1" hangingPunct="1"/>
            <a:r>
              <a:rPr lang="en-US" altLang="en-US" sz="2800" dirty="0"/>
              <a:t>Use subcontractors as a form of safety capacity</a:t>
            </a:r>
          </a:p>
          <a:p>
            <a:pPr lvl="1" algn="just" eaLnBrk="1" hangingPunct="1"/>
            <a:r>
              <a:rPr lang="en-US" altLang="en-US" sz="2800" dirty="0"/>
              <a:t>Build and carry extra inventories as a form of safety inventory</a:t>
            </a:r>
          </a:p>
          <a:p>
            <a:pPr lvl="1" algn="just" eaLnBrk="1" hangingPunct="1"/>
            <a:r>
              <a:rPr lang="en-US" altLang="en-US" sz="2800" dirty="0"/>
              <a:t>Purchase capacity or product from an open or spot market as a form of safety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3B1965E-996F-88C0-ED34-63A4B8011167}"/>
              </a:ext>
            </a:extLst>
          </p:cNvPr>
          <p:cNvSpPr/>
          <p:nvPr/>
        </p:nvSpPr>
        <p:spPr>
          <a:xfrm>
            <a:off x="11511280" y="992739"/>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A3063D4-2C4A-89D8-CEBF-F3D53F23525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954655" cy="1021314"/>
          </a:xfrm>
          <a:prstGeom prst="rect">
            <a:avLst/>
          </a:prstGeom>
        </p:spPr>
      </p:pic>
    </p:spTree>
    <p:extLst>
      <p:ext uri="{BB962C8B-B14F-4D97-AF65-F5344CB8AC3E}">
        <p14:creationId xmlns:p14="http://schemas.microsoft.com/office/powerpoint/2010/main" val="3405889700"/>
      </p:ext>
    </p:extLst>
  </p:cSld>
  <p:clrMapOvr>
    <a:masterClrMapping/>
  </p:clrMapOvr>
  <p:transition spd="slow">
    <p:pull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61D6D-27F3-23E4-C912-948776DE0DE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C0CAF96-3D59-287D-5010-BF0149AD5692}"/>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F61439D-10E4-E1BD-1FA8-A623D3F537A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Picture 4">
            <a:extLst>
              <a:ext uri="{FF2B5EF4-FFF2-40B4-BE49-F238E27FC236}">
                <a16:creationId xmlns:a16="http://schemas.microsoft.com/office/drawing/2014/main" id="{C2C2DB5D-8A39-DFAA-7225-56559CB6EDD6}"/>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459722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2" y="209158"/>
            <a:ext cx="10515600" cy="856055"/>
          </a:xfrm>
        </p:spPr>
        <p:txBody>
          <a:bodyPr rtlCol="0">
            <a:noAutofit/>
          </a:bodyPr>
          <a:lstStyle/>
          <a:p>
            <a:pPr algn="ctr">
              <a:defRPr/>
            </a:pPr>
            <a:r>
              <a:rPr lang="en-US" sz="3200" b="1" dirty="0">
                <a:solidFill>
                  <a:srgbClr val="00B0F0"/>
                </a:solidFill>
              </a:rPr>
              <a:t>The Role of IT in </a:t>
            </a:r>
            <a:br>
              <a:rPr lang="en-US" sz="3200" b="1" dirty="0">
                <a:solidFill>
                  <a:srgbClr val="00B0F0"/>
                </a:solidFill>
              </a:rPr>
            </a:br>
            <a:r>
              <a:rPr lang="en-US" sz="3200" b="1" dirty="0">
                <a:solidFill>
                  <a:srgbClr val="00B0F0"/>
                </a:solidFill>
              </a:rPr>
              <a:t>Aggregate Planning</a:t>
            </a:r>
          </a:p>
        </p:txBody>
      </p:sp>
      <p:sp>
        <p:nvSpPr>
          <p:cNvPr id="47107" name="Content Placeholder 2"/>
          <p:cNvSpPr>
            <a:spLocks noGrp="1"/>
          </p:cNvSpPr>
          <p:nvPr>
            <p:ph idx="1"/>
          </p:nvPr>
        </p:nvSpPr>
        <p:spPr>
          <a:xfrm>
            <a:off x="453528" y="1877060"/>
            <a:ext cx="11011988" cy="4102100"/>
          </a:xfrm>
        </p:spPr>
        <p:txBody>
          <a:bodyPr/>
          <a:lstStyle/>
          <a:p>
            <a:pPr eaLnBrk="1" hangingPunct="1">
              <a:buFont typeface="Wingdings" panose="05000000000000000000" pitchFamily="2" charset="2"/>
              <a:buChar char="Ø"/>
            </a:pPr>
            <a:r>
              <a:rPr lang="en-US" altLang="en-US" dirty="0"/>
              <a:t>The ability to handle large problems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handle complex problems (through either nonlinear optimization or linear approximations)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interact with other core IT systems such as inventory management and sourcing</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AE51AA-5DD6-EEE4-5BBE-9BDF41BFAE89}"/>
              </a:ext>
            </a:extLst>
          </p:cNvPr>
          <p:cNvSpPr/>
          <p:nvPr/>
        </p:nvSpPr>
        <p:spPr>
          <a:xfrm>
            <a:off x="10887692" y="1133558"/>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373754-E51D-D582-4658-C66D3097C92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626"/>
            <a:ext cx="2954655" cy="1117839"/>
          </a:xfrm>
          <a:prstGeom prst="rect">
            <a:avLst/>
          </a:prstGeom>
        </p:spPr>
      </p:pic>
    </p:spTree>
    <p:extLst>
      <p:ext uri="{BB962C8B-B14F-4D97-AF65-F5344CB8AC3E}">
        <p14:creationId xmlns:p14="http://schemas.microsoft.com/office/powerpoint/2010/main" val="3974570999"/>
      </p:ext>
    </p:extLst>
  </p:cSld>
  <p:clrMapOvr>
    <a:masterClrMapping/>
  </p:clrMapOvr>
  <p:transition spd="slow">
    <p:pull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93240" y="-20700"/>
            <a:ext cx="10515600" cy="1200953"/>
          </a:xfrm>
        </p:spPr>
        <p:txBody>
          <a:bodyPr rtlCol="0">
            <a:normAutofit/>
          </a:bodyPr>
          <a:lstStyle/>
          <a:p>
            <a:pPr algn="ctr">
              <a:defRPr/>
            </a:pPr>
            <a:r>
              <a:rPr lang="en-US" sz="3000" b="1" dirty="0">
                <a:solidFill>
                  <a:srgbClr val="00B0F0"/>
                </a:solidFill>
              </a:rPr>
              <a:t>Implementing Aggregate Planning in Practice</a:t>
            </a:r>
          </a:p>
        </p:txBody>
      </p:sp>
      <p:sp>
        <p:nvSpPr>
          <p:cNvPr id="48131" name="Rectangle 3"/>
          <p:cNvSpPr>
            <a:spLocks noGrp="1" noChangeArrowheads="1"/>
          </p:cNvSpPr>
          <p:nvPr>
            <p:ph type="body" idx="1"/>
          </p:nvPr>
        </p:nvSpPr>
        <p:spPr>
          <a:xfrm>
            <a:off x="463731" y="1575702"/>
            <a:ext cx="10816046" cy="4559300"/>
          </a:xfrm>
        </p:spPr>
        <p:txBody>
          <a:bodyPr>
            <a:noAutofit/>
          </a:bodyPr>
          <a:lstStyle/>
          <a:p>
            <a:pPr>
              <a:buSzPct val="100000"/>
              <a:buFont typeface="Wingdings" panose="05000000000000000000" pitchFamily="2" charset="2"/>
              <a:buChar char="q"/>
            </a:pPr>
            <a:r>
              <a:rPr lang="en-US" altLang="en-US" b="1" dirty="0">
                <a:solidFill>
                  <a:srgbClr val="00B0F0"/>
                </a:solidFill>
              </a:rPr>
              <a:t>Think beyond the enterprise to the entire supply chain</a:t>
            </a:r>
          </a:p>
          <a:p>
            <a:pPr marL="0" indent="0">
              <a:buSzPct val="100000"/>
              <a:buNone/>
            </a:pPr>
            <a:endParaRPr lang="en-US" altLang="en-US" b="1" dirty="0">
              <a:solidFill>
                <a:srgbClr val="0070C0"/>
              </a:solidFill>
            </a:endParaRPr>
          </a:p>
          <a:p>
            <a:pPr>
              <a:buSzPct val="100000"/>
              <a:buFont typeface="Wingdings" panose="05000000000000000000" pitchFamily="2" charset="2"/>
              <a:buChar char="Ø"/>
            </a:pPr>
            <a:r>
              <a:rPr lang="en-US" altLang="en-US" dirty="0"/>
              <a:t>Most aggregate planning today takes only the enterprise as its breadth of scope. However, many factors outside the enterprise and throughout the supply chain can affect the optimal aggregate plan dramatically.</a:t>
            </a:r>
          </a:p>
          <a:p>
            <a:pPr>
              <a:buSzPct val="100000"/>
              <a:buFont typeface="Wingdings" panose="05000000000000000000" pitchFamily="2" charset="2"/>
              <a:buChar char="Ø"/>
            </a:pPr>
            <a:r>
              <a:rPr lang="en-US" altLang="en-US" dirty="0"/>
              <a:t>Therefore, avoid the trap of thinking only about your own enterprise when planning. </a:t>
            </a:r>
          </a:p>
          <a:p>
            <a:pPr>
              <a:buSzPct val="100000"/>
              <a:buFont typeface="Wingdings" panose="05000000000000000000" pitchFamily="2" charset="2"/>
              <a:buChar char="Ø"/>
            </a:pPr>
            <a:r>
              <a:rPr lang="en-US" altLang="en-US" dirty="0"/>
              <a:t>Work with downstream partners to produce forecasts, with upstream partners to determine constraints, and with any other supply chain entities that can improve the quality of the inputs into the aggregate plan.</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736576C-AA79-C7DA-A3FA-BE537F19A3D4}"/>
              </a:ext>
            </a:extLst>
          </p:cNvPr>
          <p:cNvSpPr/>
          <p:nvPr/>
        </p:nvSpPr>
        <p:spPr>
          <a:xfrm>
            <a:off x="11430000" y="1133558"/>
            <a:ext cx="1757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52A73-FD84-F83D-3F63-D0C1B2B8FF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55" y="-20700"/>
            <a:ext cx="2954655" cy="1062954"/>
          </a:xfrm>
          <a:prstGeom prst="rect">
            <a:avLst/>
          </a:prstGeom>
        </p:spPr>
      </p:pic>
    </p:spTree>
    <p:extLst>
      <p:ext uri="{BB962C8B-B14F-4D97-AF65-F5344CB8AC3E}">
        <p14:creationId xmlns:p14="http://schemas.microsoft.com/office/powerpoint/2010/main" val="517495169"/>
      </p:ext>
    </p:extLst>
  </p:cSld>
  <p:clrMapOvr>
    <a:masterClrMapping/>
  </p:clrMapOvr>
  <p:transition spd="slow">
    <p:pull dir="l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870232" y="-77683"/>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65760" y="1434731"/>
            <a:ext cx="11153925" cy="4559300"/>
          </a:xfrm>
        </p:spPr>
        <p:txBody>
          <a:bodyPr>
            <a:normAutofit/>
          </a:bodyPr>
          <a:lstStyle/>
          <a:p>
            <a:pPr algn="just">
              <a:buSzPct val="100000"/>
              <a:buFont typeface="Wingdings" panose="05000000000000000000" pitchFamily="2" charset="2"/>
              <a:buChar char="q"/>
            </a:pPr>
            <a:r>
              <a:rPr lang="en-US" altLang="en-US" b="1" dirty="0">
                <a:solidFill>
                  <a:srgbClr val="00B0F0"/>
                </a:solidFill>
              </a:rPr>
              <a:t>Make plans flexible because forecasts are always inaccurate</a:t>
            </a:r>
          </a:p>
          <a:p>
            <a:pPr marL="0" indent="0" algn="just">
              <a:buSzPct val="100000"/>
              <a:buNone/>
            </a:pPr>
            <a:endParaRPr lang="en-US" altLang="en-US" b="1" dirty="0">
              <a:solidFill>
                <a:srgbClr val="00B0F0"/>
              </a:solidFill>
            </a:endParaRPr>
          </a:p>
          <a:p>
            <a:pPr algn="just">
              <a:buFont typeface="Wingdings" panose="05000000000000000000" pitchFamily="2" charset="2"/>
              <a:buChar char="Ø"/>
            </a:pPr>
            <a:r>
              <a:rPr lang="en-US" dirty="0"/>
              <a:t>Aggregate plans are based on forecasts of future demand. Given that these forecasts are always inaccurate to some degree, the aggregate plan needs to have some flexibility built into it if it is to be useful.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By building flexibility into the plan, when future demand changes or other changes occur, such as increases in costs, the plan can adjust appropriately to handle the new situation.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49242CC-9C5D-32AB-B137-C9541BF9A6E8}"/>
              </a:ext>
            </a:extLst>
          </p:cNvPr>
          <p:cNvSpPr/>
          <p:nvPr/>
        </p:nvSpPr>
        <p:spPr>
          <a:xfrm>
            <a:off x="11578046" y="1136132"/>
            <a:ext cx="161557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A36982-00E4-E729-8822-B42F42ACBC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05" y="-73987"/>
            <a:ext cx="2954655" cy="1136131"/>
          </a:xfrm>
          <a:prstGeom prst="rect">
            <a:avLst/>
          </a:prstGeom>
        </p:spPr>
      </p:pic>
    </p:spTree>
    <p:extLst>
      <p:ext uri="{BB962C8B-B14F-4D97-AF65-F5344CB8AC3E}">
        <p14:creationId xmlns:p14="http://schemas.microsoft.com/office/powerpoint/2010/main" val="2944398649"/>
      </p:ext>
    </p:extLst>
  </p:cSld>
  <p:clrMapOvr>
    <a:masterClrMapping/>
  </p:clrMapOvr>
  <p:transition spd="slow">
    <p:pull dir="l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76400" y="240660"/>
            <a:ext cx="10515600" cy="918262"/>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408050" y="1608722"/>
            <a:ext cx="11266871" cy="4559300"/>
          </a:xfrm>
        </p:spPr>
        <p:txBody>
          <a:bodyPr/>
          <a:lstStyle/>
          <a:p>
            <a:pPr algn="just">
              <a:buSzPct val="100000"/>
              <a:buFont typeface="Wingdings" panose="05000000000000000000" pitchFamily="2" charset="2"/>
              <a:buChar char="q"/>
            </a:pPr>
            <a:r>
              <a:rPr lang="en-US" altLang="en-US" b="1" dirty="0">
                <a:solidFill>
                  <a:srgbClr val="00B0F0"/>
                </a:solidFill>
              </a:rPr>
              <a:t>Rerun the aggregate plan as new data emerge</a:t>
            </a:r>
          </a:p>
          <a:p>
            <a:pPr algn="just">
              <a:buSzPct val="100000"/>
              <a:buFont typeface="Wingdings" panose="05000000000000000000" pitchFamily="2" charset="2"/>
              <a:buChar char="q"/>
            </a:pPr>
            <a:endParaRPr lang="en-US" altLang="en-US" b="1" dirty="0"/>
          </a:p>
          <a:p>
            <a:pPr algn="just">
              <a:buFont typeface="Wingdings" panose="05000000000000000000" pitchFamily="2" charset="2"/>
              <a:buChar char="Ø"/>
            </a:pPr>
            <a:r>
              <a:rPr lang="en-US" dirty="0"/>
              <a:t>Aggregate plans provide a map for the next 3 to 18 months. </a:t>
            </a:r>
          </a:p>
          <a:p>
            <a:pPr algn="just">
              <a:buFont typeface="Wingdings" panose="05000000000000000000" pitchFamily="2" charset="2"/>
              <a:buChar char="Ø"/>
            </a:pPr>
            <a:r>
              <a:rPr lang="en-US" dirty="0"/>
              <a:t>This does not mean that a firm should run aggregate plans only once every 3 to 18 months. </a:t>
            </a:r>
          </a:p>
          <a:p>
            <a:pPr algn="just">
              <a:buFont typeface="Wingdings" panose="05000000000000000000" pitchFamily="2" charset="2"/>
              <a:buChar char="Ø"/>
            </a:pPr>
            <a:r>
              <a:rPr lang="en-US" dirty="0"/>
              <a:t>As inputs such as demand forecasts change, managers should use the latest values of these inputs and rerun the aggregate plan. </a:t>
            </a:r>
          </a:p>
          <a:p>
            <a:pPr algn="just">
              <a:buFont typeface="Wingdings" panose="05000000000000000000" pitchFamily="2" charset="2"/>
              <a:buChar char="Ø"/>
            </a:pPr>
            <a:r>
              <a:rPr lang="en-US" dirty="0"/>
              <a:t>Be careful, however, to modify plans in a way that limits volatility.</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ADF9992-011E-7A93-4729-9FEC4AC6A7FE}"/>
              </a:ext>
            </a:extLst>
          </p:cNvPr>
          <p:cNvSpPr/>
          <p:nvPr/>
        </p:nvSpPr>
        <p:spPr>
          <a:xfrm>
            <a:off x="11674921" y="1096617"/>
            <a:ext cx="1859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3ED11DB-2791-CB04-FC04-C8F690FD91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67"/>
            <a:ext cx="2550160" cy="1096450"/>
          </a:xfrm>
          <a:prstGeom prst="rect">
            <a:avLst/>
          </a:prstGeom>
        </p:spPr>
      </p:pic>
    </p:spTree>
    <p:extLst>
      <p:ext uri="{BB962C8B-B14F-4D97-AF65-F5344CB8AC3E}">
        <p14:creationId xmlns:p14="http://schemas.microsoft.com/office/powerpoint/2010/main" val="1095836241"/>
      </p:ext>
    </p:extLst>
  </p:cSld>
  <p:clrMapOvr>
    <a:masterClrMapping/>
  </p:clrMapOvr>
  <p:transition spd="slow">
    <p:pull dir="l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66263" y="11904"/>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12705" y="1546748"/>
            <a:ext cx="11057779"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a:t>
            </a:r>
          </a:p>
          <a:p>
            <a:pPr marL="0" indent="0" algn="just">
              <a:buSzPct val="100000"/>
              <a:buNone/>
            </a:pPr>
            <a:r>
              <a:rPr lang="en-US" altLang="en-US" b="1" dirty="0">
                <a:solidFill>
                  <a:srgbClr val="00B0F0"/>
                </a:solidFill>
              </a:rPr>
              <a:t> </a:t>
            </a:r>
          </a:p>
          <a:p>
            <a:pPr algn="just">
              <a:buSzPct val="100000"/>
              <a:buFont typeface="Wingdings" panose="05000000000000000000" pitchFamily="2" charset="2"/>
              <a:buChar char="Ø"/>
            </a:pPr>
            <a:r>
              <a:rPr lang="en-US" altLang="en-US" dirty="0"/>
              <a:t>Many companies do not create aggregate plans and instead rely solely on orders from their distributors or warehouses to determine their production schedules. </a:t>
            </a:r>
          </a:p>
          <a:p>
            <a:pPr algn="just">
              <a:buSzPct val="100000"/>
              <a:buFont typeface="Wingdings" panose="05000000000000000000" pitchFamily="2" charset="2"/>
              <a:buChar char="Ø"/>
            </a:pPr>
            <a:r>
              <a:rPr lang="en-US" altLang="en-US" dirty="0"/>
              <a:t>These orders are driven either by actual demand or through inventory management algorithms. </a:t>
            </a:r>
          </a:p>
          <a:p>
            <a:pPr algn="just">
              <a:buSzPct val="100000"/>
              <a:buFont typeface="Wingdings" panose="05000000000000000000" pitchFamily="2" charset="2"/>
              <a:buChar char="Ø"/>
            </a:pPr>
            <a:r>
              <a:rPr lang="en-US" altLang="en-US" dirty="0"/>
              <a:t>If a company has no trouble meeting demand efficiently this way, then the lack of aggregate planning may not harm the company significantly.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A8C8EEA-2CF4-7EF2-FF52-D1AC3C4B26FB}"/>
              </a:ext>
            </a:extLst>
          </p:cNvPr>
          <p:cNvSpPr/>
          <p:nvPr/>
        </p:nvSpPr>
        <p:spPr>
          <a:xfrm>
            <a:off x="11555619" y="1155862"/>
            <a:ext cx="175398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3A64053-4CA2-0124-5B86-B85D4D5DA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99781"/>
            <a:ext cx="2792423" cy="1255643"/>
          </a:xfrm>
          <a:prstGeom prst="rect">
            <a:avLst/>
          </a:prstGeom>
        </p:spPr>
      </p:pic>
    </p:spTree>
    <p:extLst>
      <p:ext uri="{BB962C8B-B14F-4D97-AF65-F5344CB8AC3E}">
        <p14:creationId xmlns:p14="http://schemas.microsoft.com/office/powerpoint/2010/main" val="852958610"/>
      </p:ext>
    </p:extLst>
  </p:cSld>
  <p:clrMapOvr>
    <a:masterClrMapping/>
  </p:clrMapOvr>
  <p:transition spd="slow">
    <p:pull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520775" y="-76818"/>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761389" y="1933386"/>
            <a:ext cx="9581702"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 </a:t>
            </a:r>
          </a:p>
          <a:p>
            <a:pPr marL="0" indent="0" algn="just">
              <a:buSzPct val="100000"/>
              <a:buNone/>
            </a:pPr>
            <a:endParaRPr lang="en-US" altLang="en-US" b="1" dirty="0">
              <a:solidFill>
                <a:srgbClr val="00B0F0"/>
              </a:solidFill>
            </a:endParaRPr>
          </a:p>
          <a:p>
            <a:pPr algn="just">
              <a:buSzPct val="100000"/>
              <a:buFont typeface="Wingdings" panose="05000000000000000000" pitchFamily="2" charset="2"/>
              <a:buChar char="Ø"/>
            </a:pPr>
            <a:r>
              <a:rPr lang="en-US" altLang="en-US" dirty="0"/>
              <a:t>However, when utilization becomes high and capacity is an issue, relying on orders to set the production schedule can lead to shortages and delays. </a:t>
            </a:r>
          </a:p>
          <a:p>
            <a:pPr algn="just">
              <a:buSzPct val="100000"/>
              <a:buFont typeface="Wingdings" panose="05000000000000000000" pitchFamily="2" charset="2"/>
              <a:buChar char="Ø"/>
            </a:pPr>
            <a:endParaRPr lang="en-US" altLang="en-US" dirty="0"/>
          </a:p>
          <a:p>
            <a:pPr algn="just">
              <a:buSzPct val="100000"/>
              <a:buFont typeface="Wingdings" panose="05000000000000000000" pitchFamily="2" charset="2"/>
              <a:buChar char="Ø"/>
            </a:pPr>
            <a:r>
              <a:rPr lang="en-US" altLang="en-US" dirty="0"/>
              <a:t>When utilization is high, aggregate planning helps the firm effectively meet the forecasted demand.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F0419AF-352A-BB36-0166-FD5E545AB55F}"/>
              </a:ext>
            </a:extLst>
          </p:cNvPr>
          <p:cNvSpPr/>
          <p:nvPr/>
        </p:nvSpPr>
        <p:spPr>
          <a:xfrm>
            <a:off x="10793631" y="1133558"/>
            <a:ext cx="197748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5B14660-1E7D-1946-2DBD-87F2DFFFC8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61508"/>
            <a:ext cx="2560320" cy="1188720"/>
          </a:xfrm>
          <a:prstGeom prst="rect">
            <a:avLst/>
          </a:prstGeom>
        </p:spPr>
      </p:pic>
    </p:spTree>
    <p:extLst>
      <p:ext uri="{BB962C8B-B14F-4D97-AF65-F5344CB8AC3E}">
        <p14:creationId xmlns:p14="http://schemas.microsoft.com/office/powerpoint/2010/main" val="2075422582"/>
      </p:ext>
    </p:extLst>
  </p:cSld>
  <p:clrMapOvr>
    <a:masterClrMapping/>
  </p:clrMapOvr>
  <p:transition spd="slow">
    <p:pull dir="l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07651" y="143741"/>
            <a:ext cx="463609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8052" y="4506075"/>
            <a:ext cx="5573486" cy="229738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37434" y="1119985"/>
            <a:ext cx="6458406"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297383" y="2639716"/>
            <a:ext cx="9698422" cy="3539430"/>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59" y="1574800"/>
            <a:ext cx="11464265" cy="4689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 Chapter 8.</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75036"/>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41344"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5F85F1-98F9-422D-8E3E-C7F471C96D92}"/>
</file>

<file path=customXml/itemProps2.xml><?xml version="1.0" encoding="utf-8"?>
<ds:datastoreItem xmlns:ds="http://schemas.openxmlformats.org/officeDocument/2006/customXml" ds:itemID="{255F501F-987E-4FE5-A4F3-518BC3AF71F7}"/>
</file>

<file path=customXml/itemProps3.xml><?xml version="1.0" encoding="utf-8"?>
<ds:datastoreItem xmlns:ds="http://schemas.openxmlformats.org/officeDocument/2006/customXml" ds:itemID="{3B6A4215-0563-4FBD-8263-C2B45A995AAA}"/>
</file>

<file path=docProps/app.xml><?xml version="1.0" encoding="utf-8"?>
<Properties xmlns="http://schemas.openxmlformats.org/officeDocument/2006/extended-properties" xmlns:vt="http://schemas.openxmlformats.org/officeDocument/2006/docPropsVTypes">
  <TotalTime>7075</TotalTime>
  <Words>2629</Words>
  <Application>Microsoft Office PowerPoint</Application>
  <PresentationFormat>Widescreen</PresentationFormat>
  <Paragraphs>299</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The aggregate planner’s main objective</vt:lpstr>
      <vt:lpstr>The aggregate planner’s main objective</vt:lpstr>
      <vt:lpstr>Information Needed for an Aggregate Plan</vt:lpstr>
      <vt:lpstr>Outputs of Aggregate Plan</vt:lpstr>
      <vt:lpstr>Identifying Aggregate Units of Production</vt:lpstr>
      <vt:lpstr>Identifying Aggregate Units of Production</vt:lpstr>
      <vt:lpstr>Identifying Aggregate Units of Production</vt:lpstr>
      <vt:lpstr>Identifying Aggregate Units of Production</vt:lpstr>
      <vt:lpstr>PowerPoint Presentation</vt:lpstr>
      <vt:lpstr>Red Tomato Tools</vt:lpstr>
      <vt:lpstr>Aggregate Planning Strategies</vt:lpstr>
      <vt:lpstr>Aggregate Planning Strategies</vt:lpstr>
      <vt:lpstr>Aggregate Planning Strategies</vt:lpstr>
      <vt:lpstr>Chase Strategy</vt:lpstr>
      <vt:lpstr>Time Flexibility Strategy</vt:lpstr>
      <vt:lpstr>Level Strategy</vt:lpstr>
      <vt:lpstr>Aggregate Planning Using  Linear Programming</vt:lpstr>
      <vt:lpstr>PowerPoint Presentation</vt:lpstr>
      <vt:lpstr>Forecast Error in Aggregate Plans</vt:lpstr>
      <vt:lpstr>PowerPoint Presentation</vt:lpstr>
      <vt:lpstr>The Role of IT in  Aggregate Planning</vt:lpstr>
      <vt:lpstr>Implementing Aggregate Planning in Practice</vt:lpstr>
      <vt:lpstr>Implementing Aggregate Planning in Practice</vt:lpstr>
      <vt:lpstr>Implementing Aggregate Planning in Practice</vt:lpstr>
      <vt:lpstr>Implementing Aggregate Planning in Practice</vt:lpstr>
      <vt:lpstr>Implementing Aggregate Planning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172</cp:revision>
  <dcterms:created xsi:type="dcterms:W3CDTF">2023-04-29T09:08:23Z</dcterms:created>
  <dcterms:modified xsi:type="dcterms:W3CDTF">2025-07-07T13:12:32Z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