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5" r:id="rId4"/>
    <p:sldId id="266" r:id="rId5"/>
    <p:sldId id="267" r:id="rId6"/>
    <p:sldId id="277" r:id="rId7"/>
    <p:sldId id="278" r:id="rId8"/>
    <p:sldId id="263" r:id="rId9"/>
    <p:sldId id="279" r:id="rId10"/>
    <p:sldId id="280" r:id="rId11"/>
    <p:sldId id="281" r:id="rId12"/>
    <p:sldId id="282" r:id="rId13"/>
    <p:sldId id="273" r:id="rId14"/>
    <p:sldId id="274" r:id="rId15"/>
    <p:sldId id="275" r:id="rId16"/>
    <p:sldId id="316" r:id="rId17"/>
    <p:sldId id="317" r:id="rId18"/>
    <p:sldId id="31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0"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6.png"/><Relationship Id="rId7" Type="http://schemas.openxmlformats.org/officeDocument/2006/relationships/image" Target="../media/image24.emf"/><Relationship Id="rId2" Type="http://schemas.openxmlformats.org/officeDocument/2006/relationships/image" Target="../media/image22.emf"/><Relationship Id="rId1" Type="http://schemas.openxmlformats.org/officeDocument/2006/relationships/slideLayout" Target="../slideLayouts/slideLayout7.xml"/><Relationship Id="rId6" Type="http://schemas.openxmlformats.org/officeDocument/2006/relationships/image" Target="../media/image23.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gi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1 Part 2</a:t>
            </a:r>
          </a:p>
        </p:txBody>
      </p:sp>
      <p:sp>
        <p:nvSpPr>
          <p:cNvPr id="16" name="TextBox 15"/>
          <p:cNvSpPr txBox="1"/>
          <p:nvPr/>
        </p:nvSpPr>
        <p:spPr>
          <a:xfrm>
            <a:off x="6919016" y="3442807"/>
            <a:ext cx="5226111"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Information Security Risks and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798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Involved in Information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C6412D-95DC-C903-04A5-AD42BA002493}"/>
              </a:ext>
            </a:extLst>
          </p:cNvPr>
          <p:cNvPicPr>
            <a:picLocks noChangeAspect="1"/>
          </p:cNvPicPr>
          <p:nvPr/>
        </p:nvPicPr>
        <p:blipFill>
          <a:blip r:embed="rId6"/>
          <a:stretch>
            <a:fillRect/>
          </a:stretch>
        </p:blipFill>
        <p:spPr>
          <a:xfrm>
            <a:off x="2352675" y="1471612"/>
            <a:ext cx="7486650" cy="3914775"/>
          </a:xfrm>
          <a:prstGeom prst="rect">
            <a:avLst/>
          </a:prstGeom>
        </p:spPr>
      </p:pic>
    </p:spTree>
    <p:extLst>
      <p:ext uri="{BB962C8B-B14F-4D97-AF65-F5344CB8AC3E}">
        <p14:creationId xmlns:p14="http://schemas.microsoft.com/office/powerpoint/2010/main" val="243773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648" y="5833415"/>
            <a:ext cx="1222425" cy="1096206"/>
          </a:xfrm>
          <a:prstGeom prst="rect">
            <a:avLst/>
          </a:prstGeom>
        </p:spPr>
      </p:pic>
      <p:pic>
        <p:nvPicPr>
          <p:cNvPr id="3" name="Picture 2"/>
          <p:cNvPicPr>
            <a:picLocks noChangeAspect="1"/>
          </p:cNvPicPr>
          <p:nvPr/>
        </p:nvPicPr>
        <p:blipFill>
          <a:blip r:embed="rId3"/>
          <a:stretch>
            <a:fillRect/>
          </a:stretch>
        </p:blipFill>
        <p:spPr>
          <a:xfrm>
            <a:off x="2409096" y="64811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1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21656" y="236724"/>
            <a:ext cx="58541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73C2D301-19A8-D4F9-755D-A14D8F1BBC61}"/>
              </a:ext>
            </a:extLst>
          </p:cNvPr>
          <p:cNvSpPr txBox="1"/>
          <p:nvPr/>
        </p:nvSpPr>
        <p:spPr>
          <a:xfrm>
            <a:off x="130614" y="1997839"/>
            <a:ext cx="6270186" cy="2862322"/>
          </a:xfrm>
          <a:prstGeom prst="rect">
            <a:avLst/>
          </a:prstGeom>
          <a:noFill/>
        </p:spPr>
        <p:txBody>
          <a:bodyPr wrap="square">
            <a:spAutoFit/>
          </a:bodyPr>
          <a:lstStyle/>
          <a:p>
            <a:r>
              <a:rPr lang="en-US" sz="2000" b="1" dirty="0"/>
              <a:t>•   Device theft and destruction</a:t>
            </a:r>
          </a:p>
          <a:p>
            <a:endParaRPr lang="en-US" sz="2000" b="1" dirty="0"/>
          </a:p>
          <a:p>
            <a:r>
              <a:rPr lang="en-US" sz="2000" b="1" dirty="0"/>
              <a:t>•   Link aging, man-made damage, and bite from animals</a:t>
            </a:r>
          </a:p>
          <a:p>
            <a:endParaRPr lang="en-US" sz="2000" b="1" dirty="0"/>
          </a:p>
          <a:p>
            <a:r>
              <a:rPr lang="en-US" sz="2000" b="1" dirty="0"/>
              <a:t>•   Network device fault</a:t>
            </a:r>
          </a:p>
          <a:p>
            <a:endParaRPr lang="en-US" sz="2000" b="1" dirty="0"/>
          </a:p>
          <a:p>
            <a:r>
              <a:rPr lang="en-US" sz="2000" b="1" dirty="0"/>
              <a:t>•   Network device unavailability due to power failure</a:t>
            </a:r>
          </a:p>
          <a:p>
            <a:endParaRPr lang="en-US" sz="2000" b="1" dirty="0"/>
          </a:p>
          <a:p>
            <a:r>
              <a:rPr lang="en-US" sz="2000" b="1" dirty="0"/>
              <a:t>•   Electromagnetic radiation in the equipment room</a:t>
            </a:r>
          </a:p>
        </p:txBody>
      </p:sp>
      <p:pic>
        <p:nvPicPr>
          <p:cNvPr id="11" name="Picture 10">
            <a:extLst>
              <a:ext uri="{FF2B5EF4-FFF2-40B4-BE49-F238E27FC236}">
                <a16:creationId xmlns:a16="http://schemas.microsoft.com/office/drawing/2014/main" id="{2CE334AF-87DB-9B56-A070-FEF43EEF77E1}"/>
              </a:ext>
            </a:extLst>
          </p:cNvPr>
          <p:cNvPicPr>
            <a:picLocks noChangeAspect="1"/>
          </p:cNvPicPr>
          <p:nvPr/>
        </p:nvPicPr>
        <p:blipFill>
          <a:blip r:embed="rId6"/>
          <a:stretch>
            <a:fillRect/>
          </a:stretch>
        </p:blipFill>
        <p:spPr>
          <a:xfrm>
            <a:off x="6639450" y="1610200"/>
            <a:ext cx="2981325" cy="3476625"/>
          </a:xfrm>
          <a:prstGeom prst="rect">
            <a:avLst/>
          </a:prstGeom>
        </p:spPr>
      </p:pic>
    </p:spTree>
    <p:extLst>
      <p:ext uri="{BB962C8B-B14F-4D97-AF65-F5344CB8AC3E}">
        <p14:creationId xmlns:p14="http://schemas.microsoft.com/office/powerpoint/2010/main" val="3308143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6" y="236724"/>
            <a:ext cx="58541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B895991-7BA9-5F2A-6B84-12E8ABA1566F}"/>
              </a:ext>
            </a:extLst>
          </p:cNvPr>
          <p:cNvSpPr txBox="1"/>
          <p:nvPr/>
        </p:nvSpPr>
        <p:spPr>
          <a:xfrm>
            <a:off x="2650377" y="543490"/>
            <a:ext cx="29626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79AEB2C-CF77-4A1C-6E85-7241041EB35F}"/>
              </a:ext>
            </a:extLst>
          </p:cNvPr>
          <p:cNvSpPr txBox="1"/>
          <p:nvPr/>
        </p:nvSpPr>
        <p:spPr>
          <a:xfrm>
            <a:off x="483006" y="2878884"/>
            <a:ext cx="3662455" cy="1852815"/>
          </a:xfrm>
          <a:prstGeom prst="rect">
            <a:avLst/>
          </a:prstGeom>
          <a:noFill/>
        </p:spPr>
        <p:txBody>
          <a:bodyPr wrap="square">
            <a:spAutoFit/>
          </a:bodyPr>
          <a:lstStyle/>
          <a:p>
            <a:pPr>
              <a:lnSpc>
                <a:spcPct val="200000"/>
              </a:lnSpc>
            </a:pPr>
            <a:r>
              <a:rPr lang="en-US" sz="2000" b="1" dirty="0"/>
              <a:t>•  Storage security</a:t>
            </a:r>
          </a:p>
          <a:p>
            <a:pPr>
              <a:lnSpc>
                <a:spcPct val="200000"/>
              </a:lnSpc>
            </a:pPr>
            <a:r>
              <a:rPr lang="en-US" sz="2000" b="1" dirty="0"/>
              <a:t>•  Transmission security</a:t>
            </a:r>
          </a:p>
          <a:p>
            <a:pPr>
              <a:lnSpc>
                <a:spcPct val="200000"/>
              </a:lnSpc>
            </a:pPr>
            <a:r>
              <a:rPr lang="en-US" sz="2000" b="1" dirty="0"/>
              <a:t>•   Access security</a:t>
            </a:r>
          </a:p>
        </p:txBody>
      </p:sp>
      <p:sp>
        <p:nvSpPr>
          <p:cNvPr id="13" name="TextBox 12">
            <a:extLst>
              <a:ext uri="{FF2B5EF4-FFF2-40B4-BE49-F238E27FC236}">
                <a16:creationId xmlns:a16="http://schemas.microsoft.com/office/drawing/2014/main" id="{52F5C497-C3C3-8232-5702-A041787B4A25}"/>
              </a:ext>
            </a:extLst>
          </p:cNvPr>
          <p:cNvSpPr txBox="1"/>
          <p:nvPr/>
        </p:nvSpPr>
        <p:spPr>
          <a:xfrm>
            <a:off x="483006" y="1904415"/>
            <a:ext cx="6225434" cy="1015663"/>
          </a:xfrm>
          <a:prstGeom prst="rect">
            <a:avLst/>
          </a:prstGeom>
          <a:noFill/>
        </p:spPr>
        <p:txBody>
          <a:bodyPr wrap="square">
            <a:spAutoFit/>
          </a:bodyPr>
          <a:lstStyle/>
          <a:p>
            <a:r>
              <a:rPr lang="en-US" sz="2000" b="1" dirty="0"/>
              <a:t>• Information storage security includes protection of server disks and encryption and anti­ - theft of storage information.</a:t>
            </a:r>
          </a:p>
        </p:txBody>
      </p:sp>
      <p:pic>
        <p:nvPicPr>
          <p:cNvPr id="14" name="Picture 13">
            <a:extLst>
              <a:ext uri="{FF2B5EF4-FFF2-40B4-BE49-F238E27FC236}">
                <a16:creationId xmlns:a16="http://schemas.microsoft.com/office/drawing/2014/main" id="{F74214E2-BAC4-3E77-6C71-F8A0CF595FA1}"/>
              </a:ext>
            </a:extLst>
          </p:cNvPr>
          <p:cNvPicPr>
            <a:picLocks noChangeAspect="1"/>
          </p:cNvPicPr>
          <p:nvPr/>
        </p:nvPicPr>
        <p:blipFill>
          <a:blip r:embed="rId6"/>
          <a:stretch>
            <a:fillRect/>
          </a:stretch>
        </p:blipFill>
        <p:spPr>
          <a:xfrm>
            <a:off x="6742434" y="1849883"/>
            <a:ext cx="4295775" cy="3762375"/>
          </a:xfrm>
          <a:prstGeom prst="rect">
            <a:avLst/>
          </a:prstGeom>
        </p:spPr>
      </p:pic>
    </p:spTree>
    <p:extLst>
      <p:ext uri="{BB962C8B-B14F-4D97-AF65-F5344CB8AC3E}">
        <p14:creationId xmlns:p14="http://schemas.microsoft.com/office/powerpoint/2010/main" val="3207770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6" y="236724"/>
            <a:ext cx="58541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2B75D15-D434-4527-47DA-969FFEA22DB3}"/>
              </a:ext>
            </a:extLst>
          </p:cNvPr>
          <p:cNvSpPr txBox="1"/>
          <p:nvPr/>
        </p:nvSpPr>
        <p:spPr>
          <a:xfrm>
            <a:off x="2440788" y="620434"/>
            <a:ext cx="6225434" cy="523220"/>
          </a:xfrm>
          <a:prstGeom prst="rect">
            <a:avLst/>
          </a:prstGeom>
          <a:noFill/>
        </p:spPr>
        <p:txBody>
          <a:bodyPr wrap="square">
            <a:spAutoFit/>
          </a:bodyPr>
          <a:lstStyle/>
          <a:p>
            <a:r>
              <a:rPr lang="en-US" sz="2800" b="1" dirty="0">
                <a:solidFill>
                  <a:schemeClr val="bg1"/>
                </a:solidFill>
              </a:rPr>
              <a:t>Information Transmission Security</a:t>
            </a:r>
          </a:p>
        </p:txBody>
      </p:sp>
      <p:pic>
        <p:nvPicPr>
          <p:cNvPr id="9" name="Picture 8">
            <a:extLst>
              <a:ext uri="{FF2B5EF4-FFF2-40B4-BE49-F238E27FC236}">
                <a16:creationId xmlns:a16="http://schemas.microsoft.com/office/drawing/2014/main" id="{DAA0E227-2B40-D2CE-936F-1448A6314BCD}"/>
              </a:ext>
            </a:extLst>
          </p:cNvPr>
          <p:cNvPicPr>
            <a:picLocks noChangeAspect="1"/>
          </p:cNvPicPr>
          <p:nvPr/>
        </p:nvPicPr>
        <p:blipFill>
          <a:blip r:embed="rId6"/>
          <a:stretch>
            <a:fillRect/>
          </a:stretch>
        </p:blipFill>
        <p:spPr>
          <a:xfrm>
            <a:off x="3650523" y="1610200"/>
            <a:ext cx="8334375" cy="4333875"/>
          </a:xfrm>
          <a:prstGeom prst="rect">
            <a:avLst/>
          </a:prstGeom>
        </p:spPr>
      </p:pic>
      <p:sp>
        <p:nvSpPr>
          <p:cNvPr id="13" name="TextBox 12">
            <a:extLst>
              <a:ext uri="{FF2B5EF4-FFF2-40B4-BE49-F238E27FC236}">
                <a16:creationId xmlns:a16="http://schemas.microsoft.com/office/drawing/2014/main" id="{D1B4AAE3-9C59-B536-3648-7A6FFD4851C1}"/>
              </a:ext>
            </a:extLst>
          </p:cNvPr>
          <p:cNvSpPr txBox="1"/>
          <p:nvPr/>
        </p:nvSpPr>
        <p:spPr>
          <a:xfrm>
            <a:off x="254028" y="1908296"/>
            <a:ext cx="3964487" cy="2862322"/>
          </a:xfrm>
          <a:prstGeom prst="rect">
            <a:avLst/>
          </a:prstGeom>
          <a:noFill/>
        </p:spPr>
        <p:txBody>
          <a:bodyPr wrap="square">
            <a:spAutoFit/>
          </a:bodyPr>
          <a:lstStyle/>
          <a:p>
            <a:r>
              <a:rPr lang="en-US" sz="2000" b="1" dirty="0"/>
              <a:t>• The enterprise business information transmitted between the headquarters and branch may be stolen by the attacker.</a:t>
            </a:r>
          </a:p>
          <a:p>
            <a:endParaRPr lang="en-US" sz="2000" b="1" dirty="0"/>
          </a:p>
          <a:p>
            <a:r>
              <a:rPr lang="en-US" sz="2000" b="1" dirty="0"/>
              <a:t> In the figure, the attacker tampers with information sent </a:t>
            </a:r>
          </a:p>
          <a:p>
            <a:r>
              <a:rPr lang="en-US" sz="2000" b="1" dirty="0"/>
              <a:t>by the branch, and then sends it on to the headquarters.</a:t>
            </a:r>
          </a:p>
        </p:txBody>
      </p:sp>
    </p:spTree>
    <p:extLst>
      <p:ext uri="{BB962C8B-B14F-4D97-AF65-F5344CB8AC3E}">
        <p14:creationId xmlns:p14="http://schemas.microsoft.com/office/powerpoint/2010/main" val="1653651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647A7815-D93F-0F98-D9E4-D69A4AEB889C}"/>
              </a:ext>
            </a:extLst>
          </p:cNvPr>
          <p:cNvSpPr txBox="1"/>
          <p:nvPr/>
        </p:nvSpPr>
        <p:spPr>
          <a:xfrm>
            <a:off x="2549047" y="574267"/>
            <a:ext cx="6225434" cy="584775"/>
          </a:xfrm>
          <a:prstGeom prst="rect">
            <a:avLst/>
          </a:prstGeom>
          <a:noFill/>
        </p:spPr>
        <p:txBody>
          <a:bodyPr wrap="square">
            <a:spAutoFit/>
          </a:bodyPr>
          <a:lstStyle/>
          <a:p>
            <a:r>
              <a:rPr lang="en-US" sz="3200" b="1" dirty="0">
                <a:solidFill>
                  <a:schemeClr val="bg1"/>
                </a:solidFill>
              </a:rPr>
              <a:t>Information Access Security</a:t>
            </a:r>
          </a:p>
        </p:txBody>
      </p:sp>
      <p:sp>
        <p:nvSpPr>
          <p:cNvPr id="11" name="TextBox 10">
            <a:extLst>
              <a:ext uri="{FF2B5EF4-FFF2-40B4-BE49-F238E27FC236}">
                <a16:creationId xmlns:a16="http://schemas.microsoft.com/office/drawing/2014/main" id="{9FF2B6B6-B5D5-D5A7-6B0D-AF2DE87F5922}"/>
              </a:ext>
            </a:extLst>
          </p:cNvPr>
          <p:cNvSpPr txBox="1"/>
          <p:nvPr/>
        </p:nvSpPr>
        <p:spPr>
          <a:xfrm>
            <a:off x="164018" y="1846923"/>
            <a:ext cx="3130328" cy="1938992"/>
          </a:xfrm>
          <a:prstGeom prst="rect">
            <a:avLst/>
          </a:prstGeom>
          <a:noFill/>
        </p:spPr>
        <p:txBody>
          <a:bodyPr wrap="square">
            <a:spAutoFit/>
          </a:bodyPr>
          <a:lstStyle/>
          <a:p>
            <a:r>
              <a:rPr lang="en-US" sz="2400" b="1" dirty="0"/>
              <a:t>•   An   unauthorized   user impersonates an authorized user to remotely access intranet resources.</a:t>
            </a:r>
          </a:p>
        </p:txBody>
      </p:sp>
      <p:pic>
        <p:nvPicPr>
          <p:cNvPr id="10" name="Picture 9">
            <a:extLst>
              <a:ext uri="{FF2B5EF4-FFF2-40B4-BE49-F238E27FC236}">
                <a16:creationId xmlns:a16="http://schemas.microsoft.com/office/drawing/2014/main" id="{B309791E-2C37-47EC-2C33-415156928BE5}"/>
              </a:ext>
            </a:extLst>
          </p:cNvPr>
          <p:cNvPicPr>
            <a:picLocks noChangeAspect="1"/>
          </p:cNvPicPr>
          <p:nvPr/>
        </p:nvPicPr>
        <p:blipFill>
          <a:blip r:embed="rId6"/>
          <a:stretch>
            <a:fillRect/>
          </a:stretch>
        </p:blipFill>
        <p:spPr>
          <a:xfrm>
            <a:off x="3670452" y="1610200"/>
            <a:ext cx="7490238" cy="3985489"/>
          </a:xfrm>
          <a:prstGeom prst="rect">
            <a:avLst/>
          </a:prstGeom>
        </p:spPr>
      </p:pic>
    </p:spTree>
    <p:extLst>
      <p:ext uri="{BB962C8B-B14F-4D97-AF65-F5344CB8AC3E}">
        <p14:creationId xmlns:p14="http://schemas.microsoft.com/office/powerpoint/2010/main" val="194895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3151"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7BAD24-04E7-2FD5-6222-CFCBA518247C}"/>
              </a:ext>
            </a:extLst>
          </p:cNvPr>
          <p:cNvSpPr txBox="1"/>
          <p:nvPr/>
        </p:nvSpPr>
        <p:spPr>
          <a:xfrm>
            <a:off x="2440788" y="543490"/>
            <a:ext cx="6225434" cy="523220"/>
          </a:xfrm>
          <a:prstGeom prst="rect">
            <a:avLst/>
          </a:prstGeom>
          <a:noFill/>
        </p:spPr>
        <p:txBody>
          <a:bodyPr wrap="square">
            <a:spAutoFit/>
          </a:bodyPr>
          <a:lstStyle/>
          <a:p>
            <a:r>
              <a:rPr lang="en-US" sz="2800" dirty="0">
                <a:solidFill>
                  <a:schemeClr val="bg1"/>
                </a:solidFill>
              </a:rPr>
              <a:t>System Risks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685056C-95EC-8271-1A80-A3F156BC834C}"/>
              </a:ext>
            </a:extLst>
          </p:cNvPr>
          <p:cNvSpPr txBox="1"/>
          <p:nvPr/>
        </p:nvSpPr>
        <p:spPr>
          <a:xfrm>
            <a:off x="291037" y="1645858"/>
            <a:ext cx="11781638" cy="1852815"/>
          </a:xfrm>
          <a:prstGeom prst="rect">
            <a:avLst/>
          </a:prstGeom>
          <a:noFill/>
        </p:spPr>
        <p:txBody>
          <a:bodyPr wrap="square">
            <a:spAutoFit/>
          </a:bodyPr>
          <a:lstStyle/>
          <a:p>
            <a:pPr>
              <a:lnSpc>
                <a:spcPct val="200000"/>
              </a:lnSpc>
            </a:pPr>
            <a:r>
              <a:rPr lang="en-US" sz="2000" b="1" dirty="0"/>
              <a:t>•  Database system configuration security</a:t>
            </a:r>
          </a:p>
          <a:p>
            <a:pPr>
              <a:lnSpc>
                <a:spcPct val="200000"/>
              </a:lnSpc>
            </a:pPr>
            <a:r>
              <a:rPr lang="en-US" sz="2000" b="1" dirty="0"/>
              <a:t>•  Security database</a:t>
            </a:r>
          </a:p>
          <a:p>
            <a:pPr>
              <a:lnSpc>
                <a:spcPct val="200000"/>
              </a:lnSpc>
            </a:pPr>
            <a:r>
              <a:rPr lang="en-US" sz="2000" b="1" dirty="0"/>
              <a:t>• Security of services running in the system</a:t>
            </a:r>
          </a:p>
        </p:txBody>
      </p:sp>
      <p:pic>
        <p:nvPicPr>
          <p:cNvPr id="10" name="Picture 9">
            <a:extLst>
              <a:ext uri="{FF2B5EF4-FFF2-40B4-BE49-F238E27FC236}">
                <a16:creationId xmlns:a16="http://schemas.microsoft.com/office/drawing/2014/main" id="{8EF7DB6A-64CB-C0D5-007E-482059FFCF5A}"/>
              </a:ext>
            </a:extLst>
          </p:cNvPr>
          <p:cNvPicPr>
            <a:picLocks noChangeAspect="1"/>
          </p:cNvPicPr>
          <p:nvPr/>
        </p:nvPicPr>
        <p:blipFill>
          <a:blip r:embed="rId6"/>
          <a:stretch>
            <a:fillRect/>
          </a:stretch>
        </p:blipFill>
        <p:spPr>
          <a:xfrm>
            <a:off x="7151747" y="2387096"/>
            <a:ext cx="2793919" cy="2758775"/>
          </a:xfrm>
          <a:prstGeom prst="rect">
            <a:avLst/>
          </a:prstGeom>
        </p:spPr>
      </p:pic>
    </p:spTree>
    <p:extLst>
      <p:ext uri="{BB962C8B-B14F-4D97-AF65-F5344CB8AC3E}">
        <p14:creationId xmlns:p14="http://schemas.microsoft.com/office/powerpoint/2010/main" val="4192109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4054" cy="523220"/>
          </a:xfrm>
          <a:prstGeom prst="rect">
            <a:avLst/>
          </a:prstGeom>
          <a:noFill/>
        </p:spPr>
        <p:txBody>
          <a:bodyPr wrap="none" rtlCol="0">
            <a:spAutoFit/>
          </a:bodyPr>
          <a:lstStyle/>
          <a:p>
            <a:r>
              <a:rPr lang="en-US" sz="2800" dirty="0">
                <a:solidFill>
                  <a:schemeClr val="bg1"/>
                </a:solidFill>
              </a:rPr>
              <a:t>Application Risks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21656" y="236724"/>
            <a:ext cx="58541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4BF3A00-196D-686D-0F7B-2B3F7D6EB333}"/>
              </a:ext>
            </a:extLst>
          </p:cNvPr>
          <p:cNvSpPr txBox="1"/>
          <p:nvPr/>
        </p:nvSpPr>
        <p:spPr>
          <a:xfrm>
            <a:off x="407096" y="1748396"/>
            <a:ext cx="6225434" cy="3276282"/>
          </a:xfrm>
          <a:prstGeom prst="rect">
            <a:avLst/>
          </a:prstGeom>
          <a:noFill/>
        </p:spPr>
        <p:txBody>
          <a:bodyPr wrap="square">
            <a:spAutoFit/>
          </a:bodyPr>
          <a:lstStyle/>
          <a:p>
            <a:pPr>
              <a:lnSpc>
                <a:spcPct val="150000"/>
              </a:lnSpc>
            </a:pPr>
            <a:r>
              <a:rPr lang="en-US" sz="2000" b="1" dirty="0"/>
              <a:t>•  Network virus</a:t>
            </a:r>
          </a:p>
          <a:p>
            <a:pPr>
              <a:lnSpc>
                <a:spcPct val="150000"/>
              </a:lnSpc>
            </a:pPr>
            <a:r>
              <a:rPr lang="en-US" sz="2000" b="1" dirty="0"/>
              <a:t>•  Operating system security</a:t>
            </a:r>
          </a:p>
          <a:p>
            <a:pPr>
              <a:lnSpc>
                <a:spcPct val="150000"/>
              </a:lnSpc>
            </a:pPr>
            <a:r>
              <a:rPr lang="en-US" sz="2000" b="1" dirty="0"/>
              <a:t>•  Email application security</a:t>
            </a:r>
          </a:p>
          <a:p>
            <a:pPr>
              <a:lnSpc>
                <a:spcPct val="150000"/>
              </a:lnSpc>
            </a:pPr>
            <a:r>
              <a:rPr lang="en-US" sz="2000" b="1" dirty="0"/>
              <a:t>•  Web service security</a:t>
            </a:r>
          </a:p>
          <a:p>
            <a:pPr>
              <a:lnSpc>
                <a:spcPct val="150000"/>
              </a:lnSpc>
            </a:pPr>
            <a:r>
              <a:rPr lang="en-US" sz="2000" b="1" dirty="0"/>
              <a:t>•  FTP service security</a:t>
            </a:r>
          </a:p>
          <a:p>
            <a:pPr>
              <a:lnSpc>
                <a:spcPct val="150000"/>
              </a:lnSpc>
            </a:pPr>
            <a:r>
              <a:rPr lang="en-US" sz="2000" b="1" dirty="0"/>
              <a:t>•  DNS service security</a:t>
            </a:r>
          </a:p>
          <a:p>
            <a:pPr>
              <a:lnSpc>
                <a:spcPct val="150000"/>
              </a:lnSpc>
            </a:pPr>
            <a:r>
              <a:rPr lang="en-US" sz="2000" b="1" dirty="0"/>
              <a:t>• Business application software security</a:t>
            </a:r>
          </a:p>
        </p:txBody>
      </p:sp>
      <p:pic>
        <p:nvPicPr>
          <p:cNvPr id="14" name="Picture 13">
            <a:extLst>
              <a:ext uri="{FF2B5EF4-FFF2-40B4-BE49-F238E27FC236}">
                <a16:creationId xmlns:a16="http://schemas.microsoft.com/office/drawing/2014/main" id="{C4D9A6DA-1281-1FFE-027A-DDFFE91A5491}"/>
              </a:ext>
            </a:extLst>
          </p:cNvPr>
          <p:cNvPicPr>
            <a:picLocks noChangeAspect="1"/>
          </p:cNvPicPr>
          <p:nvPr/>
        </p:nvPicPr>
        <p:blipFill>
          <a:blip r:embed="rId6"/>
          <a:stretch>
            <a:fillRect/>
          </a:stretch>
        </p:blipFill>
        <p:spPr>
          <a:xfrm>
            <a:off x="5310689" y="1748396"/>
            <a:ext cx="4162425" cy="3533775"/>
          </a:xfrm>
          <a:prstGeom prst="rect">
            <a:avLst/>
          </a:prstGeom>
        </p:spPr>
      </p:pic>
    </p:spTree>
    <p:extLst>
      <p:ext uri="{BB962C8B-B14F-4D97-AF65-F5344CB8AC3E}">
        <p14:creationId xmlns:p14="http://schemas.microsoft.com/office/powerpoint/2010/main" val="3269186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7AE4373-7F60-F1F5-B820-C223668216C6}"/>
              </a:ext>
            </a:extLst>
          </p:cNvPr>
          <p:cNvSpPr txBox="1"/>
          <p:nvPr/>
        </p:nvSpPr>
        <p:spPr>
          <a:xfrm>
            <a:off x="2348630" y="529111"/>
            <a:ext cx="6225434" cy="584775"/>
          </a:xfrm>
          <a:prstGeom prst="rect">
            <a:avLst/>
          </a:prstGeom>
          <a:noFill/>
        </p:spPr>
        <p:txBody>
          <a:bodyPr wrap="square">
            <a:spAutoFit/>
          </a:bodyPr>
          <a:lstStyle/>
          <a:p>
            <a:r>
              <a:rPr lang="en-US" sz="3200" b="1" dirty="0">
                <a:solidFill>
                  <a:schemeClr val="bg1"/>
                </a:solidFill>
              </a:rPr>
              <a:t>Network Risks</a:t>
            </a:r>
          </a:p>
        </p:txBody>
      </p:sp>
      <p:sp>
        <p:nvSpPr>
          <p:cNvPr id="11" name="TextBox 10">
            <a:extLst>
              <a:ext uri="{FF2B5EF4-FFF2-40B4-BE49-F238E27FC236}">
                <a16:creationId xmlns:a16="http://schemas.microsoft.com/office/drawing/2014/main" id="{B13B490A-5FB8-B4D5-FB9A-E4E2D85346A2}"/>
              </a:ext>
            </a:extLst>
          </p:cNvPr>
          <p:cNvSpPr txBox="1"/>
          <p:nvPr/>
        </p:nvSpPr>
        <p:spPr>
          <a:xfrm>
            <a:off x="348612" y="1696990"/>
            <a:ext cx="11506065" cy="1015663"/>
          </a:xfrm>
          <a:prstGeom prst="rect">
            <a:avLst/>
          </a:prstGeom>
          <a:noFill/>
        </p:spPr>
        <p:txBody>
          <a:bodyPr wrap="square">
            <a:spAutoFit/>
          </a:bodyPr>
          <a:lstStyle/>
          <a:p>
            <a:r>
              <a:rPr lang="en-US" sz="2000" b="1" dirty="0"/>
              <a:t>• Security zone: A network system generally has zones at different security levels, for example, a server zone at high security level and an office zone at low security level. Devices are placed in zones corresponding to their security levels, and untrusted zones are separated from security zones.</a:t>
            </a:r>
          </a:p>
        </p:txBody>
      </p:sp>
      <p:pic>
        <p:nvPicPr>
          <p:cNvPr id="10" name="Picture 9">
            <a:extLst>
              <a:ext uri="{FF2B5EF4-FFF2-40B4-BE49-F238E27FC236}">
                <a16:creationId xmlns:a16="http://schemas.microsoft.com/office/drawing/2014/main" id="{6D420DAF-BE58-2531-3265-FB84D3C51041}"/>
              </a:ext>
            </a:extLst>
          </p:cNvPr>
          <p:cNvPicPr>
            <a:picLocks noChangeAspect="1"/>
          </p:cNvPicPr>
          <p:nvPr/>
        </p:nvPicPr>
        <p:blipFill>
          <a:blip r:embed="rId6"/>
          <a:stretch>
            <a:fillRect/>
          </a:stretch>
        </p:blipFill>
        <p:spPr>
          <a:xfrm>
            <a:off x="3405693" y="2611877"/>
            <a:ext cx="5380613" cy="3354046"/>
          </a:xfrm>
          <a:prstGeom prst="rect">
            <a:avLst/>
          </a:prstGeom>
        </p:spPr>
      </p:pic>
    </p:spTree>
    <p:extLst>
      <p:ext uri="{BB962C8B-B14F-4D97-AF65-F5344CB8AC3E}">
        <p14:creationId xmlns:p14="http://schemas.microsoft.com/office/powerpoint/2010/main" val="380413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889"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AAC98AC-8D5D-585C-910C-7639A2DA35DB}"/>
              </a:ext>
            </a:extLst>
          </p:cNvPr>
          <p:cNvSpPr txBox="1"/>
          <p:nvPr/>
        </p:nvSpPr>
        <p:spPr>
          <a:xfrm>
            <a:off x="2348630" y="529111"/>
            <a:ext cx="6225434" cy="584775"/>
          </a:xfrm>
          <a:prstGeom prst="rect">
            <a:avLst/>
          </a:prstGeom>
          <a:noFill/>
        </p:spPr>
        <p:txBody>
          <a:bodyPr wrap="square">
            <a:spAutoFit/>
          </a:bodyPr>
          <a:lstStyle/>
          <a:p>
            <a:r>
              <a:rPr lang="en-US" sz="3200" b="1" dirty="0">
                <a:solidFill>
                  <a:schemeClr val="bg1"/>
                </a:solidFill>
              </a:rPr>
              <a:t>Management Risks</a:t>
            </a:r>
          </a:p>
        </p:txBody>
      </p:sp>
      <p:sp>
        <p:nvSpPr>
          <p:cNvPr id="10" name="TextBox 9">
            <a:extLst>
              <a:ext uri="{FF2B5EF4-FFF2-40B4-BE49-F238E27FC236}">
                <a16:creationId xmlns:a16="http://schemas.microsoft.com/office/drawing/2014/main" id="{5F6E2AE1-9D7C-6D77-2798-D200A63CC6A6}"/>
              </a:ext>
            </a:extLst>
          </p:cNvPr>
          <p:cNvSpPr txBox="1"/>
          <p:nvPr/>
        </p:nvSpPr>
        <p:spPr>
          <a:xfrm>
            <a:off x="2046392" y="1424929"/>
            <a:ext cx="8412841" cy="646331"/>
          </a:xfrm>
          <a:prstGeom prst="rect">
            <a:avLst/>
          </a:prstGeom>
          <a:noFill/>
        </p:spPr>
        <p:txBody>
          <a:bodyPr wrap="square">
            <a:spAutoFit/>
          </a:bodyPr>
          <a:lstStyle/>
          <a:p>
            <a:r>
              <a:rPr lang="en-US" b="1" dirty="0"/>
              <a:t>Determine whether the information system has management risks from the </a:t>
            </a:r>
          </a:p>
          <a:p>
            <a:r>
              <a:rPr lang="en-US" b="1" dirty="0"/>
              <a:t>following aspects:</a:t>
            </a:r>
          </a:p>
        </p:txBody>
      </p:sp>
      <p:pic>
        <p:nvPicPr>
          <p:cNvPr id="11" name="Picture 10">
            <a:extLst>
              <a:ext uri="{FF2B5EF4-FFF2-40B4-BE49-F238E27FC236}">
                <a16:creationId xmlns:a16="http://schemas.microsoft.com/office/drawing/2014/main" id="{219B6D41-A92C-07AE-D081-E6A22DC1DC88}"/>
              </a:ext>
            </a:extLst>
          </p:cNvPr>
          <p:cNvPicPr>
            <a:picLocks noChangeAspect="1"/>
          </p:cNvPicPr>
          <p:nvPr/>
        </p:nvPicPr>
        <p:blipFill rotWithShape="1">
          <a:blip r:embed="rId6"/>
          <a:srcRect l="5765"/>
          <a:stretch/>
        </p:blipFill>
        <p:spPr>
          <a:xfrm>
            <a:off x="1597588" y="2022175"/>
            <a:ext cx="9533101" cy="3827480"/>
          </a:xfrm>
          <a:prstGeom prst="rect">
            <a:avLst/>
          </a:prstGeom>
        </p:spPr>
      </p:pic>
    </p:spTree>
    <p:extLst>
      <p:ext uri="{BB962C8B-B14F-4D97-AF65-F5344CB8AC3E}">
        <p14:creationId xmlns:p14="http://schemas.microsoft.com/office/powerpoint/2010/main" val="57790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648"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669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B17E3E6-3DBC-C4FD-5B33-21E7F9861123}"/>
              </a:ext>
            </a:extLst>
          </p:cNvPr>
          <p:cNvSpPr txBox="1"/>
          <p:nvPr/>
        </p:nvSpPr>
        <p:spPr>
          <a:xfrm>
            <a:off x="1262951" y="1610199"/>
            <a:ext cx="10809723" cy="707886"/>
          </a:xfrm>
          <a:prstGeom prst="rect">
            <a:avLst/>
          </a:prstGeom>
          <a:noFill/>
        </p:spPr>
        <p:txBody>
          <a:bodyPr wrap="square">
            <a:spAutoFit/>
          </a:bodyPr>
          <a:lstStyle/>
          <a:p>
            <a:pPr marL="285750" indent="-285750">
              <a:buFont typeface="Wingdings" panose="05000000000000000000" pitchFamily="2" charset="2"/>
              <a:buChar char="v"/>
            </a:pPr>
            <a:r>
              <a:rPr lang="en-US" sz="2000" b="1" dirty="0"/>
              <a:t> According to statistics, 70% of enterprise information loss is caused by negligence or intentional leakage by internal staff.</a:t>
            </a:r>
          </a:p>
        </p:txBody>
      </p:sp>
      <p:sp>
        <p:nvSpPr>
          <p:cNvPr id="10" name="TextBox 9">
            <a:extLst>
              <a:ext uri="{FF2B5EF4-FFF2-40B4-BE49-F238E27FC236}">
                <a16:creationId xmlns:a16="http://schemas.microsoft.com/office/drawing/2014/main" id="{B98EDC0C-9C36-B855-A764-1540C8718A61}"/>
              </a:ext>
            </a:extLst>
          </p:cNvPr>
          <p:cNvSpPr txBox="1"/>
          <p:nvPr/>
        </p:nvSpPr>
        <p:spPr>
          <a:xfrm>
            <a:off x="2440788" y="574267"/>
            <a:ext cx="7722297" cy="461665"/>
          </a:xfrm>
          <a:prstGeom prst="rect">
            <a:avLst/>
          </a:prstGeom>
          <a:noFill/>
        </p:spPr>
        <p:txBody>
          <a:bodyPr wrap="square">
            <a:spAutoFit/>
          </a:bodyPr>
          <a:lstStyle/>
          <a:p>
            <a:r>
              <a:rPr lang="en-US" sz="2400" b="1" dirty="0">
                <a:solidFill>
                  <a:schemeClr val="bg1"/>
                </a:solidFill>
              </a:rPr>
              <a:t>Significance of Information Security Management</a:t>
            </a:r>
          </a:p>
        </p:txBody>
      </p:sp>
      <p:pic>
        <p:nvPicPr>
          <p:cNvPr id="11" name="Picture 10">
            <a:extLst>
              <a:ext uri="{FF2B5EF4-FFF2-40B4-BE49-F238E27FC236}">
                <a16:creationId xmlns:a16="http://schemas.microsoft.com/office/drawing/2014/main" id="{5744FE45-452E-516F-8262-4341E31E0FCE}"/>
              </a:ext>
            </a:extLst>
          </p:cNvPr>
          <p:cNvPicPr>
            <a:picLocks noChangeAspect="1"/>
          </p:cNvPicPr>
          <p:nvPr/>
        </p:nvPicPr>
        <p:blipFill>
          <a:blip r:embed="rId6"/>
          <a:stretch>
            <a:fillRect/>
          </a:stretch>
        </p:blipFill>
        <p:spPr>
          <a:xfrm>
            <a:off x="2258307" y="2318085"/>
            <a:ext cx="7686675" cy="2238375"/>
          </a:xfrm>
          <a:prstGeom prst="rect">
            <a:avLst/>
          </a:prstGeom>
        </p:spPr>
      </p:pic>
      <p:sp>
        <p:nvSpPr>
          <p:cNvPr id="13" name="TextBox 12">
            <a:extLst>
              <a:ext uri="{FF2B5EF4-FFF2-40B4-BE49-F238E27FC236}">
                <a16:creationId xmlns:a16="http://schemas.microsoft.com/office/drawing/2014/main" id="{51623CD2-D21D-C13F-CCA0-5124F4F86A9B}"/>
              </a:ext>
            </a:extLst>
          </p:cNvPr>
          <p:cNvSpPr txBox="1"/>
          <p:nvPr/>
        </p:nvSpPr>
        <p:spPr>
          <a:xfrm>
            <a:off x="1014364" y="4539311"/>
            <a:ext cx="10765600" cy="1631216"/>
          </a:xfrm>
          <a:prstGeom prst="rect">
            <a:avLst/>
          </a:prstGeom>
          <a:noFill/>
        </p:spPr>
        <p:txBody>
          <a:bodyPr wrap="square">
            <a:spAutoFit/>
          </a:bodyPr>
          <a:lstStyle/>
          <a:p>
            <a:pPr marL="342900" indent="-342900">
              <a:buFont typeface="Wingdings" panose="05000000000000000000" pitchFamily="2" charset="2"/>
              <a:buChar char="v"/>
            </a:pPr>
            <a:r>
              <a:rPr lang="en-US" sz="2000" b="1" dirty="0"/>
              <a:t>Security technologies are only the means to control information security. They can only be effective with the appropriate support of management procedures.</a:t>
            </a:r>
          </a:p>
          <a:p>
            <a:endParaRPr lang="en-US" sz="2000" b="1" dirty="0"/>
          </a:p>
          <a:p>
            <a:pPr marL="342900" indent="-342900">
              <a:buFont typeface="Wingdings" panose="05000000000000000000" pitchFamily="2" charset="2"/>
              <a:buChar char="v"/>
            </a:pPr>
            <a:r>
              <a:rPr lang="en-US" sz="2000" b="1" dirty="0"/>
              <a:t> Effective management is an essential part of achieving information security goals. Its role </a:t>
            </a:r>
          </a:p>
          <a:p>
            <a:r>
              <a:rPr lang="en-US" sz="2000" b="1" dirty="0"/>
              <a:t>       should not be underestimated.</a:t>
            </a:r>
          </a:p>
        </p:txBody>
      </p:sp>
    </p:spTree>
    <p:extLst>
      <p:ext uri="{BB962C8B-B14F-4D97-AF65-F5344CB8AC3E}">
        <p14:creationId xmlns:p14="http://schemas.microsoft.com/office/powerpoint/2010/main" val="371500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69AFB6F-68AE-4E6D-CDE7-FAA4E69A332F}"/>
              </a:ext>
            </a:extLst>
          </p:cNvPr>
          <p:cNvSpPr txBox="1"/>
          <p:nvPr/>
        </p:nvSpPr>
        <p:spPr>
          <a:xfrm>
            <a:off x="2440788" y="569484"/>
            <a:ext cx="7968341" cy="461665"/>
          </a:xfrm>
          <a:prstGeom prst="rect">
            <a:avLst/>
          </a:prstGeom>
          <a:noFill/>
        </p:spPr>
        <p:txBody>
          <a:bodyPr wrap="square">
            <a:spAutoFit/>
          </a:bodyPr>
          <a:lstStyle/>
          <a:p>
            <a:r>
              <a:rPr lang="en-US" sz="2400" b="1" dirty="0">
                <a:solidFill>
                  <a:schemeClr val="bg1"/>
                </a:solidFill>
              </a:rPr>
              <a:t>Current Development of Information Security </a:t>
            </a:r>
          </a:p>
        </p:txBody>
      </p:sp>
      <p:pic>
        <p:nvPicPr>
          <p:cNvPr id="14" name="Picture 13">
            <a:extLst>
              <a:ext uri="{FF2B5EF4-FFF2-40B4-BE49-F238E27FC236}">
                <a16:creationId xmlns:a16="http://schemas.microsoft.com/office/drawing/2014/main" id="{D8DCCF01-A8CE-D925-0554-C53678E77E7F}"/>
              </a:ext>
            </a:extLst>
          </p:cNvPr>
          <p:cNvPicPr>
            <a:picLocks noChangeAspect="1"/>
          </p:cNvPicPr>
          <p:nvPr/>
        </p:nvPicPr>
        <p:blipFill rotWithShape="1">
          <a:blip r:embed="rId6"/>
          <a:srcRect l="3705" t="3249"/>
          <a:stretch/>
        </p:blipFill>
        <p:spPr>
          <a:xfrm>
            <a:off x="1804987" y="1402915"/>
            <a:ext cx="9533101" cy="4475495"/>
          </a:xfrm>
          <a:prstGeom prst="rect">
            <a:avLst/>
          </a:prstGeom>
        </p:spPr>
      </p:pic>
    </p:spTree>
    <p:extLst>
      <p:ext uri="{BB962C8B-B14F-4D97-AF65-F5344CB8AC3E}">
        <p14:creationId xmlns:p14="http://schemas.microsoft.com/office/powerpoint/2010/main" val="1742376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432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a:t>
            </a:r>
          </a:p>
        </p:txBody>
      </p:sp>
      <p:sp>
        <p:nvSpPr>
          <p:cNvPr id="8" name="TextBox 7"/>
          <p:cNvSpPr txBox="1"/>
          <p:nvPr/>
        </p:nvSpPr>
        <p:spPr>
          <a:xfrm>
            <a:off x="734993" y="236724"/>
            <a:ext cx="55874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2" y="1427555"/>
            <a:ext cx="9666288" cy="4613058"/>
          </a:xfrm>
          <a:prstGeom prst="rect">
            <a:avLst/>
          </a:prstGeom>
          <a:noFill/>
        </p:spPr>
        <p:txBody>
          <a:bodyPr wrap="square" rtlCol="0">
            <a:spAutoFit/>
          </a:bodyPr>
          <a:lstStyle/>
          <a:p>
            <a:pPr algn="just">
              <a:lnSpc>
                <a:spcPct val="150000"/>
              </a:lnSpc>
            </a:pPr>
            <a:r>
              <a:rPr lang="en-US" b="1" dirty="0">
                <a:latin typeface="Times New Roman" panose="02020603050405020304" pitchFamily="18" charset="0"/>
                <a:cs typeface="Times New Roman" panose="02020603050405020304" pitchFamily="18" charset="0"/>
              </a:rPr>
              <a:t>Network security refers to cybersecurity, which is cyberspace security at a national level. Cyberspace consists of separate and interdependent information infrastructure and networks, including the Internet, telecom networks, computer systems, and embedded processors and controllers</a:t>
            </a:r>
          </a:p>
          <a:p>
            <a:pPr algn="just">
              <a:lnSpc>
                <a:spcPct val="150000"/>
              </a:lnSpc>
            </a:pPr>
            <a:endParaRPr lang="en-US" b="1"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In a narrow sense, network security generally refers to taking necessary measures to prevent attacks, intrusions, interference, damage, and unauthorized use of networks and information transmitted over networks, as well as unexpected accidents, to help networks run in a stable and reliable state and ensure the integrity, confidentiality and availability of network information and data.</a:t>
            </a:r>
          </a:p>
          <a:p>
            <a:pPr algn="just">
              <a:lnSpc>
                <a:spcPct val="150000"/>
              </a:lnSpc>
            </a:pPr>
            <a:endParaRPr lang="en-US" b="1" dirty="0">
              <a:solidFill>
                <a:srgbClr val="0A1F6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9920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015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Definition</a:t>
            </a:r>
          </a:p>
        </p:txBody>
      </p:sp>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8AA809B6-56BD-0036-9012-21A79A8388E4}"/>
              </a:ext>
            </a:extLst>
          </p:cNvPr>
          <p:cNvPicPr>
            <a:picLocks noChangeAspect="1"/>
          </p:cNvPicPr>
          <p:nvPr/>
        </p:nvPicPr>
        <p:blipFill rotWithShape="1">
          <a:blip r:embed="rId6"/>
          <a:srcRect l="14172" t="57979" r="12890" b="13233"/>
          <a:stretch/>
        </p:blipFill>
        <p:spPr>
          <a:xfrm>
            <a:off x="445232" y="2101598"/>
            <a:ext cx="11078714" cy="2942418"/>
          </a:xfrm>
          <a:prstGeom prst="rect">
            <a:avLst/>
          </a:prstGeom>
        </p:spPr>
      </p:pic>
    </p:spTree>
    <p:extLst>
      <p:ext uri="{BB962C8B-B14F-4D97-AF65-F5344CB8AC3E}">
        <p14:creationId xmlns:p14="http://schemas.microsoft.com/office/powerpoint/2010/main" val="4148218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116448" cy="461665"/>
          </a:xfrm>
          <a:prstGeom prst="rect">
            <a:avLst/>
          </a:prstGeom>
          <a:noFill/>
        </p:spPr>
        <p:txBody>
          <a:bodyPr wrap="none" rtlCol="0">
            <a:spAutoFit/>
          </a:bodyPr>
          <a:lstStyle/>
          <a:p>
            <a:r>
              <a:rPr lang="en-US" sz="2400" dirty="0">
                <a:solidFill>
                  <a:schemeClr val="bg1"/>
                </a:solidFill>
              </a:rPr>
              <a:t>Communication Security Period</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13232155-F3FC-8EEF-4A33-94C6F1679D31}"/>
              </a:ext>
            </a:extLst>
          </p:cNvPr>
          <p:cNvSpPr txBox="1"/>
          <p:nvPr/>
        </p:nvSpPr>
        <p:spPr>
          <a:xfrm>
            <a:off x="2043267" y="1121396"/>
            <a:ext cx="6229350" cy="4853829"/>
          </a:xfrm>
          <a:prstGeom prst="rect">
            <a:avLst/>
          </a:prstGeom>
          <a:noFill/>
        </p:spPr>
        <p:txBody>
          <a:bodyPr wrap="square">
            <a:spAutoFit/>
          </a:bodyPr>
          <a:lstStyle/>
          <a:p>
            <a:pPr algn="just">
              <a:lnSpc>
                <a:spcPct val="150000"/>
              </a:lnSpc>
            </a:pPr>
            <a:r>
              <a:rPr lang="en-US" sz="1600" b="1" dirty="0"/>
              <a:t>In the 1940s, communication technologies were underdeveloped, and data was stored in different locations. Information system security was limited to physical security of information and cipher-based security of communication (mainly stream cipher). </a:t>
            </a:r>
          </a:p>
          <a:p>
            <a:pPr algn="just">
              <a:lnSpc>
                <a:spcPct val="150000"/>
              </a:lnSpc>
            </a:pPr>
            <a:endParaRPr lang="en-US" sz="1600" b="1" dirty="0"/>
          </a:p>
          <a:p>
            <a:pPr algn="just">
              <a:lnSpc>
                <a:spcPct val="150000"/>
              </a:lnSpc>
            </a:pPr>
            <a:r>
              <a:rPr lang="en-US" sz="1600" b="1" dirty="0"/>
              <a:t>For example, information was stored In  a relatively secure place, and unauthorized users were prohibited from accessing the information; cryptographic technologies were used to ensure the security of different information exchange processes such as telephone, telegraph, and fax, thereby ensuring data security. </a:t>
            </a:r>
          </a:p>
          <a:p>
            <a:pPr algn="just">
              <a:lnSpc>
                <a:spcPct val="150000"/>
              </a:lnSpc>
            </a:pPr>
            <a:endParaRPr lang="en-US" sz="1600" b="1" dirty="0"/>
          </a:p>
          <a:p>
            <a:pPr algn="just">
              <a:lnSpc>
                <a:spcPct val="150000"/>
              </a:lnSpc>
            </a:pPr>
            <a:r>
              <a:rPr lang="en-US" sz="1600" b="1" dirty="0"/>
              <a:t>It was crucial to ensure data security during transmission between two locations.</a:t>
            </a:r>
            <a:endParaRPr lang="en-US" sz="1600" b="1"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38747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72663" cy="523220"/>
          </a:xfrm>
          <a:prstGeom prst="rect">
            <a:avLst/>
          </a:prstGeom>
          <a:noFill/>
        </p:spPr>
        <p:txBody>
          <a:bodyPr wrap="none" rtlCol="0">
            <a:spAutoFit/>
          </a:bodyPr>
          <a:lstStyle/>
          <a:p>
            <a:r>
              <a:rPr lang="en-US" sz="2800" dirty="0">
                <a:solidFill>
                  <a:schemeClr val="bg1"/>
                </a:solidFill>
              </a:rPr>
              <a:t>Network Security Threats</a:t>
            </a:r>
          </a:p>
        </p:txBody>
      </p:sp>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997F925-4E0B-8AFC-50E3-6157318372AA}"/>
              </a:ext>
            </a:extLst>
          </p:cNvPr>
          <p:cNvPicPr>
            <a:picLocks noChangeAspect="1"/>
          </p:cNvPicPr>
          <p:nvPr/>
        </p:nvPicPr>
        <p:blipFill rotWithShape="1">
          <a:blip r:embed="rId6"/>
          <a:srcRect l="12945" t="34695" r="64760" b="44107"/>
          <a:stretch/>
        </p:blipFill>
        <p:spPr>
          <a:xfrm>
            <a:off x="651740" y="1846924"/>
            <a:ext cx="5068698" cy="2709534"/>
          </a:xfrm>
          <a:prstGeom prst="rect">
            <a:avLst/>
          </a:prstGeom>
        </p:spPr>
      </p:pic>
      <p:pic>
        <p:nvPicPr>
          <p:cNvPr id="13" name="Picture 12">
            <a:extLst>
              <a:ext uri="{FF2B5EF4-FFF2-40B4-BE49-F238E27FC236}">
                <a16:creationId xmlns:a16="http://schemas.microsoft.com/office/drawing/2014/main" id="{5979DC26-0159-E82C-5631-5C2520B9844B}"/>
              </a:ext>
            </a:extLst>
          </p:cNvPr>
          <p:cNvPicPr>
            <a:picLocks noChangeAspect="1"/>
          </p:cNvPicPr>
          <p:nvPr/>
        </p:nvPicPr>
        <p:blipFill rotWithShape="1">
          <a:blip r:embed="rId6"/>
          <a:srcRect l="36910" t="34493" r="39995" b="42483"/>
          <a:stretch/>
        </p:blipFill>
        <p:spPr>
          <a:xfrm>
            <a:off x="6362207" y="1846924"/>
            <a:ext cx="5068698" cy="2840882"/>
          </a:xfrm>
          <a:prstGeom prst="rect">
            <a:avLst/>
          </a:prstGeom>
        </p:spPr>
      </p:pic>
    </p:spTree>
    <p:extLst>
      <p:ext uri="{BB962C8B-B14F-4D97-AF65-F5344CB8AC3E}">
        <p14:creationId xmlns:p14="http://schemas.microsoft.com/office/powerpoint/2010/main" val="3688952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72663" cy="523220"/>
          </a:xfrm>
          <a:prstGeom prst="rect">
            <a:avLst/>
          </a:prstGeom>
          <a:noFill/>
        </p:spPr>
        <p:txBody>
          <a:bodyPr wrap="none" rtlCol="0">
            <a:spAutoFit/>
          </a:bodyPr>
          <a:lstStyle/>
          <a:p>
            <a:r>
              <a:rPr lang="en-US" sz="2800" dirty="0">
                <a:solidFill>
                  <a:schemeClr val="bg1"/>
                </a:solidFill>
              </a:rPr>
              <a:t>Network Security Threats</a:t>
            </a:r>
          </a:p>
        </p:txBody>
      </p:sp>
      <p:sp>
        <p:nvSpPr>
          <p:cNvPr id="8" name="TextBox 7"/>
          <p:cNvSpPr txBox="1"/>
          <p:nvPr/>
        </p:nvSpPr>
        <p:spPr>
          <a:xfrm>
            <a:off x="721655" y="236724"/>
            <a:ext cx="58541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EC14C9D-814E-9896-3B39-910F7FA63A72}"/>
              </a:ext>
            </a:extLst>
          </p:cNvPr>
          <p:cNvPicPr>
            <a:picLocks noChangeAspect="1"/>
          </p:cNvPicPr>
          <p:nvPr/>
        </p:nvPicPr>
        <p:blipFill rotWithShape="1">
          <a:blip r:embed="rId6"/>
          <a:srcRect l="61541" t="35495" r="15445" b="42279"/>
          <a:stretch/>
        </p:blipFill>
        <p:spPr>
          <a:xfrm>
            <a:off x="539518" y="1911990"/>
            <a:ext cx="4990099" cy="2709534"/>
          </a:xfrm>
          <a:prstGeom prst="rect">
            <a:avLst/>
          </a:prstGeom>
        </p:spPr>
      </p:pic>
      <p:pic>
        <p:nvPicPr>
          <p:cNvPr id="14" name="Picture 13">
            <a:extLst>
              <a:ext uri="{FF2B5EF4-FFF2-40B4-BE49-F238E27FC236}">
                <a16:creationId xmlns:a16="http://schemas.microsoft.com/office/drawing/2014/main" id="{0FAFA15E-65A8-D5E1-8DE4-87CEC5B79866}"/>
              </a:ext>
            </a:extLst>
          </p:cNvPr>
          <p:cNvPicPr>
            <a:picLocks noChangeAspect="1"/>
          </p:cNvPicPr>
          <p:nvPr/>
        </p:nvPicPr>
        <p:blipFill rotWithShape="1">
          <a:blip r:embed="rId6"/>
          <a:srcRect l="37192" t="60471" r="40205" b="19657"/>
          <a:stretch/>
        </p:blipFill>
        <p:spPr>
          <a:xfrm>
            <a:off x="6523040" y="2259556"/>
            <a:ext cx="5259975" cy="2600066"/>
          </a:xfrm>
          <a:prstGeom prst="rect">
            <a:avLst/>
          </a:prstGeom>
        </p:spPr>
      </p:pic>
    </p:spTree>
    <p:extLst>
      <p:ext uri="{BB962C8B-B14F-4D97-AF65-F5344CB8AC3E}">
        <p14:creationId xmlns:p14="http://schemas.microsoft.com/office/powerpoint/2010/main" val="2429277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597</Words>
  <Application>Microsoft Office PowerPoint</Application>
  <PresentationFormat>Widescreen</PresentationFormat>
  <Paragraphs>82</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ENG:Abdalrahman Ahmed</cp:lastModifiedBy>
  <cp:revision>33</cp:revision>
  <dcterms:created xsi:type="dcterms:W3CDTF">2021-08-03T13:03:26Z</dcterms:created>
  <dcterms:modified xsi:type="dcterms:W3CDTF">2025-02-07T22:36:45Z</dcterms:modified>
</cp:coreProperties>
</file>