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0"/>
  </p:notesMasterIdLst>
  <p:sldIdLst>
    <p:sldId id="257" r:id="rId2"/>
    <p:sldId id="302" r:id="rId3"/>
    <p:sldId id="303" r:id="rId4"/>
    <p:sldId id="304" r:id="rId5"/>
    <p:sldId id="338" r:id="rId6"/>
    <p:sldId id="340" r:id="rId7"/>
    <p:sldId id="305" r:id="rId8"/>
    <p:sldId id="339" r:id="rId9"/>
    <p:sldId id="306" r:id="rId10"/>
    <p:sldId id="307" r:id="rId11"/>
    <p:sldId id="308" r:id="rId12"/>
    <p:sldId id="309" r:id="rId13"/>
    <p:sldId id="310" r:id="rId14"/>
    <p:sldId id="311" r:id="rId15"/>
    <p:sldId id="312" r:id="rId16"/>
    <p:sldId id="313" r:id="rId17"/>
    <p:sldId id="314" r:id="rId18"/>
    <p:sldId id="315" r:id="rId19"/>
    <p:sldId id="316" r:id="rId20"/>
    <p:sldId id="317" r:id="rId21"/>
    <p:sldId id="318" r:id="rId22"/>
    <p:sldId id="319" r:id="rId23"/>
    <p:sldId id="320" r:id="rId24"/>
    <p:sldId id="341" r:id="rId25"/>
    <p:sldId id="322" r:id="rId26"/>
    <p:sldId id="323" r:id="rId27"/>
    <p:sldId id="324" r:id="rId28"/>
    <p:sldId id="325" r:id="rId29"/>
    <p:sldId id="327" r:id="rId30"/>
    <p:sldId id="328" r:id="rId31"/>
    <p:sldId id="329" r:id="rId32"/>
    <p:sldId id="330" r:id="rId33"/>
    <p:sldId id="331" r:id="rId34"/>
    <p:sldId id="332" r:id="rId35"/>
    <p:sldId id="335" r:id="rId36"/>
    <p:sldId id="336" r:id="rId37"/>
    <p:sldId id="337" r:id="rId38"/>
    <p:sldId id="357"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3734" autoAdjust="0"/>
  </p:normalViewPr>
  <p:slideViewPr>
    <p:cSldViewPr snapToGrid="0">
      <p:cViewPr varScale="1">
        <p:scale>
          <a:sx n="110" d="100"/>
          <a:sy n="110" d="100"/>
        </p:scale>
        <p:origin x="552"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8E21D04-AF3E-476A-B18E-D593947CD471}" type="datetimeFigureOut">
              <a:rPr lang="en-US" smtClean="0"/>
              <a:t>10/21/2022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D3FA8D-5AA4-4FB2-ADBC-3472CF320248}" type="slidenum">
              <a:rPr lang="en-US" smtClean="0"/>
              <a:t>‹#›</a:t>
            </a:fld>
            <a:endParaRPr lang="en-US"/>
          </a:p>
        </p:txBody>
      </p:sp>
    </p:spTree>
    <p:extLst>
      <p:ext uri="{BB962C8B-B14F-4D97-AF65-F5344CB8AC3E}">
        <p14:creationId xmlns:p14="http://schemas.microsoft.com/office/powerpoint/2010/main" val="24621149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a:t>
            </a:fld>
            <a:endParaRPr lang="en-US"/>
          </a:p>
        </p:txBody>
      </p:sp>
    </p:spTree>
    <p:extLst>
      <p:ext uri="{BB962C8B-B14F-4D97-AF65-F5344CB8AC3E}">
        <p14:creationId xmlns:p14="http://schemas.microsoft.com/office/powerpoint/2010/main" val="18439813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a:t>
            </a:fld>
            <a:endParaRPr lang="en-US"/>
          </a:p>
        </p:txBody>
      </p:sp>
    </p:spTree>
    <p:extLst>
      <p:ext uri="{BB962C8B-B14F-4D97-AF65-F5344CB8AC3E}">
        <p14:creationId xmlns:p14="http://schemas.microsoft.com/office/powerpoint/2010/main" val="35745880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4</a:t>
            </a:fld>
            <a:endParaRPr lang="en-US"/>
          </a:p>
        </p:txBody>
      </p:sp>
    </p:spTree>
    <p:extLst>
      <p:ext uri="{BB962C8B-B14F-4D97-AF65-F5344CB8AC3E}">
        <p14:creationId xmlns:p14="http://schemas.microsoft.com/office/powerpoint/2010/main" val="15937899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7</a:t>
            </a:fld>
            <a:endParaRPr lang="en-US"/>
          </a:p>
        </p:txBody>
      </p:sp>
    </p:spTree>
    <p:extLst>
      <p:ext uri="{BB962C8B-B14F-4D97-AF65-F5344CB8AC3E}">
        <p14:creationId xmlns:p14="http://schemas.microsoft.com/office/powerpoint/2010/main" val="23336410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9</a:t>
            </a:fld>
            <a:endParaRPr lang="en-US"/>
          </a:p>
        </p:txBody>
      </p:sp>
    </p:spTree>
    <p:extLst>
      <p:ext uri="{BB962C8B-B14F-4D97-AF65-F5344CB8AC3E}">
        <p14:creationId xmlns:p14="http://schemas.microsoft.com/office/powerpoint/2010/main" val="12391793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10</a:t>
            </a:fld>
            <a:endParaRPr lang="en-US"/>
          </a:p>
        </p:txBody>
      </p:sp>
    </p:spTree>
    <p:extLst>
      <p:ext uri="{BB962C8B-B14F-4D97-AF65-F5344CB8AC3E}">
        <p14:creationId xmlns:p14="http://schemas.microsoft.com/office/powerpoint/2010/main" val="29533205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11</a:t>
            </a:fld>
            <a:endParaRPr lang="en-US"/>
          </a:p>
        </p:txBody>
      </p:sp>
    </p:spTree>
    <p:extLst>
      <p:ext uri="{BB962C8B-B14F-4D97-AF65-F5344CB8AC3E}">
        <p14:creationId xmlns:p14="http://schemas.microsoft.com/office/powerpoint/2010/main" val="34991289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12</a:t>
            </a:fld>
            <a:endParaRPr lang="en-US"/>
          </a:p>
        </p:txBody>
      </p:sp>
    </p:spTree>
    <p:extLst>
      <p:ext uri="{BB962C8B-B14F-4D97-AF65-F5344CB8AC3E}">
        <p14:creationId xmlns:p14="http://schemas.microsoft.com/office/powerpoint/2010/main" val="8225490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13</a:t>
            </a:fld>
            <a:endParaRPr lang="en-US"/>
          </a:p>
        </p:txBody>
      </p:sp>
    </p:spTree>
    <p:extLst>
      <p:ext uri="{BB962C8B-B14F-4D97-AF65-F5344CB8AC3E}">
        <p14:creationId xmlns:p14="http://schemas.microsoft.com/office/powerpoint/2010/main" val="11407005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14</a:t>
            </a:fld>
            <a:endParaRPr lang="en-US"/>
          </a:p>
        </p:txBody>
      </p:sp>
    </p:spTree>
    <p:extLst>
      <p:ext uri="{BB962C8B-B14F-4D97-AF65-F5344CB8AC3E}">
        <p14:creationId xmlns:p14="http://schemas.microsoft.com/office/powerpoint/2010/main" val="6278790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15</a:t>
            </a:fld>
            <a:endParaRPr lang="en-US"/>
          </a:p>
        </p:txBody>
      </p:sp>
    </p:spTree>
    <p:extLst>
      <p:ext uri="{BB962C8B-B14F-4D97-AF65-F5344CB8AC3E}">
        <p14:creationId xmlns:p14="http://schemas.microsoft.com/office/powerpoint/2010/main" val="38523492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16</a:t>
            </a:fld>
            <a:endParaRPr lang="en-US"/>
          </a:p>
        </p:txBody>
      </p:sp>
    </p:spTree>
    <p:extLst>
      <p:ext uri="{BB962C8B-B14F-4D97-AF65-F5344CB8AC3E}">
        <p14:creationId xmlns:p14="http://schemas.microsoft.com/office/powerpoint/2010/main" val="25001039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17</a:t>
            </a:fld>
            <a:endParaRPr lang="en-US"/>
          </a:p>
        </p:txBody>
      </p:sp>
    </p:spTree>
    <p:extLst>
      <p:ext uri="{BB962C8B-B14F-4D97-AF65-F5344CB8AC3E}">
        <p14:creationId xmlns:p14="http://schemas.microsoft.com/office/powerpoint/2010/main" val="26284969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18</a:t>
            </a:fld>
            <a:endParaRPr lang="en-US"/>
          </a:p>
        </p:txBody>
      </p:sp>
    </p:spTree>
    <p:extLst>
      <p:ext uri="{BB962C8B-B14F-4D97-AF65-F5344CB8AC3E}">
        <p14:creationId xmlns:p14="http://schemas.microsoft.com/office/powerpoint/2010/main" val="34103737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19</a:t>
            </a:fld>
            <a:endParaRPr lang="en-US"/>
          </a:p>
        </p:txBody>
      </p:sp>
    </p:spTree>
    <p:extLst>
      <p:ext uri="{BB962C8B-B14F-4D97-AF65-F5344CB8AC3E}">
        <p14:creationId xmlns:p14="http://schemas.microsoft.com/office/powerpoint/2010/main" val="28320418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20</a:t>
            </a:fld>
            <a:endParaRPr lang="en-US"/>
          </a:p>
        </p:txBody>
      </p:sp>
    </p:spTree>
    <p:extLst>
      <p:ext uri="{BB962C8B-B14F-4D97-AF65-F5344CB8AC3E}">
        <p14:creationId xmlns:p14="http://schemas.microsoft.com/office/powerpoint/2010/main" val="19148654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21</a:t>
            </a:fld>
            <a:endParaRPr lang="en-US"/>
          </a:p>
        </p:txBody>
      </p:sp>
    </p:spTree>
    <p:extLst>
      <p:ext uri="{BB962C8B-B14F-4D97-AF65-F5344CB8AC3E}">
        <p14:creationId xmlns:p14="http://schemas.microsoft.com/office/powerpoint/2010/main" val="11631470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22</a:t>
            </a:fld>
            <a:endParaRPr lang="en-US"/>
          </a:p>
        </p:txBody>
      </p:sp>
    </p:spTree>
    <p:extLst>
      <p:ext uri="{BB962C8B-B14F-4D97-AF65-F5344CB8AC3E}">
        <p14:creationId xmlns:p14="http://schemas.microsoft.com/office/powerpoint/2010/main" val="10230148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23</a:t>
            </a:fld>
            <a:endParaRPr lang="en-US"/>
          </a:p>
        </p:txBody>
      </p:sp>
    </p:spTree>
    <p:extLst>
      <p:ext uri="{BB962C8B-B14F-4D97-AF65-F5344CB8AC3E}">
        <p14:creationId xmlns:p14="http://schemas.microsoft.com/office/powerpoint/2010/main" val="5555567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24</a:t>
            </a:fld>
            <a:endParaRPr lang="en-US"/>
          </a:p>
        </p:txBody>
      </p:sp>
    </p:spTree>
    <p:extLst>
      <p:ext uri="{BB962C8B-B14F-4D97-AF65-F5344CB8AC3E}">
        <p14:creationId xmlns:p14="http://schemas.microsoft.com/office/powerpoint/2010/main" val="24560928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25</a:t>
            </a:fld>
            <a:endParaRPr lang="en-US"/>
          </a:p>
        </p:txBody>
      </p:sp>
    </p:spTree>
    <p:extLst>
      <p:ext uri="{BB962C8B-B14F-4D97-AF65-F5344CB8AC3E}">
        <p14:creationId xmlns:p14="http://schemas.microsoft.com/office/powerpoint/2010/main" val="24968810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26</a:t>
            </a:fld>
            <a:endParaRPr lang="en-US"/>
          </a:p>
        </p:txBody>
      </p:sp>
    </p:spTree>
    <p:extLst>
      <p:ext uri="{BB962C8B-B14F-4D97-AF65-F5344CB8AC3E}">
        <p14:creationId xmlns:p14="http://schemas.microsoft.com/office/powerpoint/2010/main" val="39326315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27</a:t>
            </a:fld>
            <a:endParaRPr lang="en-US"/>
          </a:p>
        </p:txBody>
      </p:sp>
    </p:spTree>
    <p:extLst>
      <p:ext uri="{BB962C8B-B14F-4D97-AF65-F5344CB8AC3E}">
        <p14:creationId xmlns:p14="http://schemas.microsoft.com/office/powerpoint/2010/main" val="16748350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28</a:t>
            </a:fld>
            <a:endParaRPr lang="en-US"/>
          </a:p>
        </p:txBody>
      </p:sp>
    </p:spTree>
    <p:extLst>
      <p:ext uri="{BB962C8B-B14F-4D97-AF65-F5344CB8AC3E}">
        <p14:creationId xmlns:p14="http://schemas.microsoft.com/office/powerpoint/2010/main" val="3744565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29</a:t>
            </a:fld>
            <a:endParaRPr lang="en-US"/>
          </a:p>
        </p:txBody>
      </p:sp>
    </p:spTree>
    <p:extLst>
      <p:ext uri="{BB962C8B-B14F-4D97-AF65-F5344CB8AC3E}">
        <p14:creationId xmlns:p14="http://schemas.microsoft.com/office/powerpoint/2010/main" val="274669307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30</a:t>
            </a:fld>
            <a:endParaRPr lang="en-US"/>
          </a:p>
        </p:txBody>
      </p:sp>
    </p:spTree>
    <p:extLst>
      <p:ext uri="{BB962C8B-B14F-4D97-AF65-F5344CB8AC3E}">
        <p14:creationId xmlns:p14="http://schemas.microsoft.com/office/powerpoint/2010/main" val="346733961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31</a:t>
            </a:fld>
            <a:endParaRPr lang="en-US"/>
          </a:p>
        </p:txBody>
      </p:sp>
    </p:spTree>
    <p:extLst>
      <p:ext uri="{BB962C8B-B14F-4D97-AF65-F5344CB8AC3E}">
        <p14:creationId xmlns:p14="http://schemas.microsoft.com/office/powerpoint/2010/main" val="177737042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32</a:t>
            </a:fld>
            <a:endParaRPr lang="en-US"/>
          </a:p>
        </p:txBody>
      </p:sp>
    </p:spTree>
    <p:extLst>
      <p:ext uri="{BB962C8B-B14F-4D97-AF65-F5344CB8AC3E}">
        <p14:creationId xmlns:p14="http://schemas.microsoft.com/office/powerpoint/2010/main" val="137519418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33</a:t>
            </a:fld>
            <a:endParaRPr lang="en-US"/>
          </a:p>
        </p:txBody>
      </p:sp>
    </p:spTree>
    <p:extLst>
      <p:ext uri="{BB962C8B-B14F-4D97-AF65-F5344CB8AC3E}">
        <p14:creationId xmlns:p14="http://schemas.microsoft.com/office/powerpoint/2010/main" val="387839000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34</a:t>
            </a:fld>
            <a:endParaRPr lang="en-US"/>
          </a:p>
        </p:txBody>
      </p:sp>
    </p:spTree>
    <p:extLst>
      <p:ext uri="{BB962C8B-B14F-4D97-AF65-F5344CB8AC3E}">
        <p14:creationId xmlns:p14="http://schemas.microsoft.com/office/powerpoint/2010/main" val="281671160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35</a:t>
            </a:fld>
            <a:endParaRPr lang="en-US"/>
          </a:p>
        </p:txBody>
      </p:sp>
    </p:spTree>
    <p:extLst>
      <p:ext uri="{BB962C8B-B14F-4D97-AF65-F5344CB8AC3E}">
        <p14:creationId xmlns:p14="http://schemas.microsoft.com/office/powerpoint/2010/main" val="173746926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36</a:t>
            </a:fld>
            <a:endParaRPr lang="en-US"/>
          </a:p>
        </p:txBody>
      </p:sp>
    </p:spTree>
    <p:extLst>
      <p:ext uri="{BB962C8B-B14F-4D97-AF65-F5344CB8AC3E}">
        <p14:creationId xmlns:p14="http://schemas.microsoft.com/office/powerpoint/2010/main" val="222685452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37</a:t>
            </a:fld>
            <a:endParaRPr lang="en-US"/>
          </a:p>
        </p:txBody>
      </p:sp>
    </p:spTree>
    <p:extLst>
      <p:ext uri="{BB962C8B-B14F-4D97-AF65-F5344CB8AC3E}">
        <p14:creationId xmlns:p14="http://schemas.microsoft.com/office/powerpoint/2010/main" val="428605267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9BAF9C0-03F0-4961-A614-0240057543F6}" type="slidenum">
              <a:rPr lang="en-MY" smtClean="0"/>
              <a:t>38</a:t>
            </a:fld>
            <a:endParaRPr lang="en-MY"/>
          </a:p>
        </p:txBody>
      </p:sp>
    </p:spTree>
    <p:extLst>
      <p:ext uri="{BB962C8B-B14F-4D97-AF65-F5344CB8AC3E}">
        <p14:creationId xmlns:p14="http://schemas.microsoft.com/office/powerpoint/2010/main" val="939751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3B136E4C-75F1-4AA7-B220-946F9213EA16}" type="datetime1">
              <a:rPr lang="en-US" smtClean="0"/>
              <a:t>10/21/2022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35FD403-408B-49FA-8491-326A3D14E2F1}" type="datetime1">
              <a:rPr lang="en-US" smtClean="0"/>
              <a:t>10/21/2022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73554FA-787D-4D85-BC8E-012402135067}" type="datetime1">
              <a:rPr lang="en-US" smtClean="0"/>
              <a:t>10/21/2022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2B0F306-9B8D-42A1-832A-7EAA1AFD8336}" type="datetime1">
              <a:rPr lang="en-US" smtClean="0"/>
              <a:t>10/21/2022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615FAEB-906E-4B2E-9A81-CC28777CA007}" type="datetime1">
              <a:rPr lang="en-US" smtClean="0"/>
              <a:t>10/21/2022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70865B3-206B-4E88-B792-2AD8B500EB08}" type="datetime1">
              <a:rPr lang="en-US" smtClean="0"/>
              <a:t>10/21/2022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4DD37D-D35D-4875-A8AE-5BD93908648E}" type="datetime1">
              <a:rPr lang="en-US" smtClean="0"/>
              <a:t>10/21/2022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BC11C0F-4185-406D-B47D-13D9D2012FD3}" type="datetime1">
              <a:rPr lang="en-US" smtClean="0"/>
              <a:t>10/21/2022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71D311-BBC1-447F-A4C0-AB430DBC9044}" type="datetime1">
              <a:rPr lang="en-US" smtClean="0"/>
              <a:t>10/21/2022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9C1496E-6493-43F7-97DC-23D865766853}" type="datetime1">
              <a:rPr lang="en-US" smtClean="0"/>
              <a:t>10/21/2022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6E599A1-11C3-4C54-A2BB-CEFC025D4D26}" type="datetime1">
              <a:rPr lang="en-US" smtClean="0"/>
              <a:t>10/21/2022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9DE362-D6B1-4AF5-9F8C-E0E8AD42ED90}" type="datetime1">
              <a:rPr lang="en-US" smtClean="0"/>
              <a:t>10/21/2022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7.emf"/><Relationship Id="rId5" Type="http://schemas.openxmlformats.org/officeDocument/2006/relationships/image" Target="../media/image6.png"/><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8" Type="http://schemas.openxmlformats.org/officeDocument/2006/relationships/hyperlink" Target="https://www.google.com/intl/en/ipv6/statistics.html" TargetMode="External"/><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6.png"/><Relationship Id="rId7" Type="http://schemas.openxmlformats.org/officeDocument/2006/relationships/image" Target="../media/image14.png"/><Relationship Id="rId12" Type="http://schemas.microsoft.com/office/2007/relationships/hdphoto" Target="../media/hdphoto1.wdp"/><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11" Type="http://schemas.openxmlformats.org/officeDocument/2006/relationships/image" Target="../media/image18.png"/><Relationship Id="rId5" Type="http://schemas.openxmlformats.org/officeDocument/2006/relationships/image" Target="../media/image8.emf"/><Relationship Id="rId10" Type="http://schemas.openxmlformats.org/officeDocument/2006/relationships/image" Target="../media/image17.svg"/><Relationship Id="rId4" Type="http://schemas.openxmlformats.org/officeDocument/2006/relationships/image" Target="../media/image7.emf"/><Relationship Id="rId9"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6.png"/><Relationship Id="rId7" Type="http://schemas.openxmlformats.org/officeDocument/2006/relationships/image" Target="../media/image20.png"/><Relationship Id="rId12" Type="http://schemas.microsoft.com/office/2007/relationships/hdphoto" Target="../media/hdphoto1.wdp"/><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11" Type="http://schemas.openxmlformats.org/officeDocument/2006/relationships/image" Target="../media/image18.png"/><Relationship Id="rId5" Type="http://schemas.openxmlformats.org/officeDocument/2006/relationships/image" Target="../media/image8.emf"/><Relationship Id="rId10" Type="http://schemas.openxmlformats.org/officeDocument/2006/relationships/image" Target="../media/image15.svg"/><Relationship Id="rId4" Type="http://schemas.openxmlformats.org/officeDocument/2006/relationships/image" Target="../media/image7.emf"/><Relationship Id="rId9" Type="http://schemas.openxmlformats.org/officeDocument/2006/relationships/image" Target="../media/image14.png"/></Relationships>
</file>

<file path=ppt/slides/_rels/slide18.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6.png"/><Relationship Id="rId7" Type="http://schemas.openxmlformats.org/officeDocument/2006/relationships/image" Target="../media/image20.png"/><Relationship Id="rId12" Type="http://schemas.microsoft.com/office/2007/relationships/hdphoto" Target="../media/hdphoto1.wdp"/><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11" Type="http://schemas.openxmlformats.org/officeDocument/2006/relationships/image" Target="../media/image18.png"/><Relationship Id="rId5" Type="http://schemas.openxmlformats.org/officeDocument/2006/relationships/image" Target="../media/image8.emf"/><Relationship Id="rId10" Type="http://schemas.openxmlformats.org/officeDocument/2006/relationships/image" Target="../media/image15.svg"/><Relationship Id="rId4" Type="http://schemas.openxmlformats.org/officeDocument/2006/relationships/image" Target="../media/image7.emf"/><Relationship Id="rId9" Type="http://schemas.openxmlformats.org/officeDocument/2006/relationships/image" Target="../media/image14.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10" Type="http://schemas.microsoft.com/office/2007/relationships/hdphoto" Target="../media/hdphoto1.wdp"/><Relationship Id="rId4" Type="http://schemas.openxmlformats.org/officeDocument/2006/relationships/image" Target="../media/image7.emf"/><Relationship Id="rId9" Type="http://schemas.openxmlformats.org/officeDocument/2006/relationships/image" Target="../media/image18.png"/></Relationships>
</file>

<file path=ppt/slides/_rels/slide26.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10" Type="http://schemas.microsoft.com/office/2007/relationships/hdphoto" Target="../media/hdphoto1.wdp"/><Relationship Id="rId4" Type="http://schemas.openxmlformats.org/officeDocument/2006/relationships/image" Target="../media/image7.emf"/><Relationship Id="rId9" Type="http://schemas.openxmlformats.org/officeDocument/2006/relationships/image" Target="../media/image18.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17.svg"/><Relationship Id="rId4" Type="http://schemas.openxmlformats.org/officeDocument/2006/relationships/image" Target="../media/image7.emf"/><Relationship Id="rId9" Type="http://schemas.openxmlformats.org/officeDocument/2006/relationships/image" Target="../media/image16.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1.emf"/><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8" Type="http://schemas.openxmlformats.org/officeDocument/2006/relationships/image" Target="../media/image23.emf"/><Relationship Id="rId3" Type="http://schemas.openxmlformats.org/officeDocument/2006/relationships/image" Target="../media/image6.png"/><Relationship Id="rId7" Type="http://schemas.openxmlformats.org/officeDocument/2006/relationships/image" Target="../media/image22.emf"/><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6.png"/><Relationship Id="rId7" Type="http://schemas.openxmlformats.org/officeDocument/2006/relationships/image" Target="../media/image24.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816269" y="4288121"/>
            <a:ext cx="6714451" cy="1972334"/>
          </a:xfrm>
          <a:prstGeom prst="rect">
            <a:avLst/>
          </a:prstGeom>
        </p:spPr>
      </p:pic>
      <p:pic>
        <p:nvPicPr>
          <p:cNvPr id="13" name="Picture 12"/>
          <p:cNvPicPr>
            <a:picLocks noChangeAspect="1"/>
          </p:cNvPicPr>
          <p:nvPr/>
        </p:nvPicPr>
        <p:blipFill>
          <a:blip r:embed="rId6"/>
          <a:stretch>
            <a:fillRect/>
          </a:stretch>
        </p:blipFill>
        <p:spPr>
          <a:xfrm>
            <a:off x="6570304" y="4708455"/>
            <a:ext cx="5882401" cy="1034667"/>
          </a:xfrm>
          <a:prstGeom prst="rect">
            <a:avLst/>
          </a:prstGeom>
        </p:spPr>
      </p:pic>
      <p:sp>
        <p:nvSpPr>
          <p:cNvPr id="14" name="TextBox 13"/>
          <p:cNvSpPr txBox="1"/>
          <p:nvPr/>
        </p:nvSpPr>
        <p:spPr>
          <a:xfrm>
            <a:off x="87274" y="4581790"/>
            <a:ext cx="5744329"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Security </a:t>
            </a:r>
          </a:p>
          <a:p>
            <a:r>
              <a:rPr lang="en-US" sz="2800" dirty="0">
                <a:solidFill>
                  <a:srgbClr val="24A9E1"/>
                </a:solidFill>
                <a:latin typeface="Tajawal Medium" panose="00000600000000000000" pitchFamily="2" charset="-78"/>
                <a:cs typeface="Tajawal Medium" panose="00000600000000000000" pitchFamily="2" charset="-78"/>
              </a:rPr>
              <a:t>Prepared by Dr. Mohammed Anbar</a:t>
            </a:r>
          </a:p>
          <a:p>
            <a:r>
              <a:rPr lang="en-US" sz="2800" dirty="0">
                <a:solidFill>
                  <a:srgbClr val="FF9518"/>
                </a:solidFill>
                <a:latin typeface="Tajawal Medium" panose="00000600000000000000" pitchFamily="2" charset="-78"/>
                <a:cs typeface="Tajawal Medium" panose="00000600000000000000" pitchFamily="2" charset="-78"/>
              </a:rPr>
              <a:t>Lecture 3</a:t>
            </a:r>
          </a:p>
        </p:txBody>
      </p:sp>
      <p:sp>
        <p:nvSpPr>
          <p:cNvPr id="16" name="TextBox 15"/>
          <p:cNvSpPr txBox="1"/>
          <p:nvPr/>
        </p:nvSpPr>
        <p:spPr>
          <a:xfrm>
            <a:off x="7468340" y="4912126"/>
            <a:ext cx="2449710" cy="553998"/>
          </a:xfrm>
          <a:prstGeom prst="rect">
            <a:avLst/>
          </a:prstGeom>
          <a:noFill/>
        </p:spPr>
        <p:txBody>
          <a:bodyPr wrap="none" rtlCol="0">
            <a:spAutoFit/>
          </a:bodyPr>
          <a:lstStyle/>
          <a:p>
            <a:r>
              <a:rPr lang="en-US" sz="3000" dirty="0">
                <a:solidFill>
                  <a:schemeClr val="bg1"/>
                </a:solidFill>
                <a:latin typeface="Tajawal Medium" panose="00000600000000000000" pitchFamily="2" charset="-78"/>
                <a:cs typeface="Tajawal Medium" panose="00000600000000000000" pitchFamily="2" charset="-78"/>
              </a:rPr>
              <a:t>IPv6 Security</a:t>
            </a: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5CECE73-9C7A-0794-7AB7-8ABB2387F4CD}"/>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chemeClr val="bg1"/>
                </a:solidFill>
              </a:rPr>
              <a:t>Learning Objectives:</a:t>
            </a:r>
          </a:p>
        </p:txBody>
      </p:sp>
      <p:sp>
        <p:nvSpPr>
          <p:cNvPr id="11" name="TextBox 10">
            <a:extLst>
              <a:ext uri="{FF2B5EF4-FFF2-40B4-BE49-F238E27FC236}">
                <a16:creationId xmlns:a16="http://schemas.microsoft.com/office/drawing/2014/main" id="{63134ABB-0E2D-D587-9F7F-CB4BF72EB95F}"/>
              </a:ext>
            </a:extLst>
          </p:cNvPr>
          <p:cNvSpPr txBox="1"/>
          <p:nvPr/>
        </p:nvSpPr>
        <p:spPr>
          <a:xfrm>
            <a:off x="1606148" y="1789967"/>
            <a:ext cx="7818917" cy="2784737"/>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sz="1800" dirty="0"/>
              <a:t>Explain basic concepts of Internet Protocol version 6 (IPv6),</a:t>
            </a:r>
          </a:p>
          <a:p>
            <a:pPr marL="285750" indent="-285750" algn="just">
              <a:lnSpc>
                <a:spcPct val="200000"/>
              </a:lnSpc>
              <a:buFont typeface="Arial" panose="020B0604020202020204" pitchFamily="34" charset="0"/>
              <a:buChar char="•"/>
            </a:pPr>
            <a:r>
              <a:rPr lang="en-US" dirty="0"/>
              <a:t>Differentiate between IPv6 and IPv4,</a:t>
            </a:r>
            <a:endParaRPr lang="en-US" sz="1800" dirty="0"/>
          </a:p>
          <a:p>
            <a:pPr marL="285750" indent="-285750" algn="just">
              <a:lnSpc>
                <a:spcPct val="200000"/>
              </a:lnSpc>
              <a:buFont typeface="Arial" panose="020B0604020202020204" pitchFamily="34" charset="0"/>
              <a:buChar char="•"/>
            </a:pPr>
            <a:r>
              <a:rPr lang="en-US" sz="1800" dirty="0"/>
              <a:t>Explain basic concepts of IPv6 Security,</a:t>
            </a:r>
          </a:p>
          <a:p>
            <a:pPr marL="285750" indent="-285750" algn="just">
              <a:lnSpc>
                <a:spcPct val="200000"/>
              </a:lnSpc>
              <a:buFont typeface="Arial" panose="020B0604020202020204" pitchFamily="34" charset="0"/>
              <a:buChar char="•"/>
            </a:pPr>
            <a:r>
              <a:rPr lang="en-US" sz="1800" dirty="0"/>
              <a:t>Explain the Neighbor Discovery Protocol (NDP) ,</a:t>
            </a:r>
          </a:p>
          <a:p>
            <a:pPr marL="285750" indent="-285750" algn="just">
              <a:lnSpc>
                <a:spcPct val="200000"/>
              </a:lnSpc>
              <a:buFont typeface="Arial" panose="020B0604020202020204" pitchFamily="34" charset="0"/>
              <a:buChar char="•"/>
            </a:pPr>
            <a:r>
              <a:rPr lang="en-US" sz="1800" dirty="0"/>
              <a:t>Understand the NDP-based Attacks.</a:t>
            </a:r>
          </a:p>
        </p:txBody>
      </p:sp>
      <p:sp>
        <p:nvSpPr>
          <p:cNvPr id="9" name="Slide Number Placeholder 8">
            <a:extLst>
              <a:ext uri="{FF2B5EF4-FFF2-40B4-BE49-F238E27FC236}">
                <a16:creationId xmlns:a16="http://schemas.microsoft.com/office/drawing/2014/main" id="{037DF201-B456-B330-85CF-8B46432A6368}"/>
              </a:ext>
            </a:extLst>
          </p:cNvPr>
          <p:cNvSpPr>
            <a:spLocks noGrp="1"/>
          </p:cNvSpPr>
          <p:nvPr>
            <p:ph type="sldNum" sz="quarter" idx="12"/>
          </p:nvPr>
        </p:nvSpPr>
        <p:spPr/>
        <p:txBody>
          <a:bodyPr/>
          <a:lstStyle/>
          <a:p>
            <a:fld id="{FDED41F8-FC0F-4085-8150-313B6CF05213}" type="slidenum">
              <a:rPr lang="en-US" smtClean="0"/>
              <a:t>2</a:t>
            </a:fld>
            <a:endParaRPr lang="en-US"/>
          </a:p>
        </p:txBody>
      </p:sp>
    </p:spTree>
    <p:extLst>
      <p:ext uri="{BB962C8B-B14F-4D97-AF65-F5344CB8AC3E}">
        <p14:creationId xmlns:p14="http://schemas.microsoft.com/office/powerpoint/2010/main" val="24288511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5CECE73-9C7A-0794-7AB7-8ABB2387F4CD}"/>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chemeClr val="bg1"/>
                </a:solidFill>
              </a:rPr>
              <a:t>Internet Protocol version 6 (IPv6)</a:t>
            </a:r>
          </a:p>
        </p:txBody>
      </p:sp>
      <p:sp>
        <p:nvSpPr>
          <p:cNvPr id="10" name="TextBox 9">
            <a:extLst>
              <a:ext uri="{FF2B5EF4-FFF2-40B4-BE49-F238E27FC236}">
                <a16:creationId xmlns:a16="http://schemas.microsoft.com/office/drawing/2014/main" id="{9261FE93-5969-0AC1-F716-4BE5EA6F9E6D}"/>
              </a:ext>
            </a:extLst>
          </p:cNvPr>
          <p:cNvSpPr txBox="1"/>
          <p:nvPr/>
        </p:nvSpPr>
        <p:spPr>
          <a:xfrm>
            <a:off x="651740" y="1540997"/>
            <a:ext cx="10996469" cy="3892732"/>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MY" sz="1800" dirty="0"/>
              <a:t>The dramatic increase in the number of devices connected to the Internet has resulted in the allocation of many Internet Protocol versions 4 (IPv4) addresses, but the number of available address spaces is rapidly diminishing.</a:t>
            </a:r>
          </a:p>
          <a:p>
            <a:pPr marL="285750" indent="-285750" algn="just">
              <a:lnSpc>
                <a:spcPct val="200000"/>
              </a:lnSpc>
              <a:buFont typeface="Arial" panose="020B0604020202020204" pitchFamily="34" charset="0"/>
              <a:buChar char="•"/>
            </a:pPr>
            <a:r>
              <a:rPr lang="en-MY" sz="1800" dirty="0"/>
              <a:t>The Internet Engineering Task Force (IETF) has been working on IPv6 specifications to overcome these address limitations.</a:t>
            </a:r>
          </a:p>
          <a:p>
            <a:pPr marL="285750" indent="-285750" algn="just">
              <a:lnSpc>
                <a:spcPct val="200000"/>
              </a:lnSpc>
              <a:buFont typeface="Arial" panose="020B0604020202020204" pitchFamily="34" charset="0"/>
              <a:buChar char="•"/>
            </a:pPr>
            <a:r>
              <a:rPr lang="en-MY" sz="1800" dirty="0"/>
              <a:t>IPv6 provides much larger address spaces of 340 undecillion addresses to meet this demand.</a:t>
            </a:r>
          </a:p>
          <a:p>
            <a:pPr marL="285750" indent="-285750" algn="just">
              <a:lnSpc>
                <a:spcPct val="200000"/>
              </a:lnSpc>
              <a:buFont typeface="Arial" panose="020B0604020202020204" pitchFamily="34" charset="0"/>
              <a:buChar char="•"/>
            </a:pPr>
            <a:r>
              <a:rPr lang="en-MY" sz="1800" dirty="0"/>
              <a:t>IPv6 is an enhanced version of IPv4 created to coexist with IPv4 and address unforeseen IPv4 design faults while also offering better internetworking capabilities.</a:t>
            </a:r>
          </a:p>
        </p:txBody>
      </p:sp>
      <p:sp>
        <p:nvSpPr>
          <p:cNvPr id="9" name="Slide Number Placeholder 8">
            <a:extLst>
              <a:ext uri="{FF2B5EF4-FFF2-40B4-BE49-F238E27FC236}">
                <a16:creationId xmlns:a16="http://schemas.microsoft.com/office/drawing/2014/main" id="{9BF0A5DB-831D-6479-D526-538BE5F72CF5}"/>
              </a:ext>
            </a:extLst>
          </p:cNvPr>
          <p:cNvSpPr>
            <a:spLocks noGrp="1"/>
          </p:cNvSpPr>
          <p:nvPr>
            <p:ph type="sldNum" sz="quarter" idx="12"/>
          </p:nvPr>
        </p:nvSpPr>
        <p:spPr/>
        <p:txBody>
          <a:bodyPr/>
          <a:lstStyle/>
          <a:p>
            <a:fld id="{FDED41F8-FC0F-4085-8150-313B6CF05213}" type="slidenum">
              <a:rPr lang="en-US" smtClean="0"/>
              <a:t>3</a:t>
            </a:fld>
            <a:endParaRPr lang="en-US"/>
          </a:p>
        </p:txBody>
      </p:sp>
    </p:spTree>
    <p:extLst>
      <p:ext uri="{BB962C8B-B14F-4D97-AF65-F5344CB8AC3E}">
        <p14:creationId xmlns:p14="http://schemas.microsoft.com/office/powerpoint/2010/main" val="9488061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5CECE73-9C7A-0794-7AB7-8ABB2387F4CD}"/>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chemeClr val="bg1"/>
                </a:solidFill>
              </a:rPr>
              <a:t>Internet Protocol version 6 (IPv6) (Cont.)</a:t>
            </a:r>
          </a:p>
        </p:txBody>
      </p:sp>
      <p:sp>
        <p:nvSpPr>
          <p:cNvPr id="10" name="TextBox 9">
            <a:extLst>
              <a:ext uri="{FF2B5EF4-FFF2-40B4-BE49-F238E27FC236}">
                <a16:creationId xmlns:a16="http://schemas.microsoft.com/office/drawing/2014/main" id="{9093D634-7118-2AF5-D7D7-99F821E53227}"/>
              </a:ext>
            </a:extLst>
          </p:cNvPr>
          <p:cNvSpPr txBox="1"/>
          <p:nvPr/>
        </p:nvSpPr>
        <p:spPr>
          <a:xfrm>
            <a:off x="651740" y="1742320"/>
            <a:ext cx="11079596" cy="337335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MY" sz="1800" dirty="0"/>
              <a:t>In many parts of the world, IPv6 technology is currently being used, providing express end-to-end device addressability. In the end, IPv6 might become a requirement for institutions, although security issues are still of utmost importance.</a:t>
            </a:r>
          </a:p>
          <a:p>
            <a:pPr marL="285750" indent="-285750" algn="just">
              <a:lnSpc>
                <a:spcPct val="150000"/>
              </a:lnSpc>
              <a:buFont typeface="Arial" panose="020B0604020202020204" pitchFamily="34" charset="0"/>
              <a:buChar char="•"/>
            </a:pPr>
            <a:r>
              <a:rPr lang="en-MY" sz="1800" dirty="0"/>
              <a:t>IPv6 and IPv4 are both network layer protocols, with many similar network layer vulnerabilities. </a:t>
            </a:r>
          </a:p>
          <a:p>
            <a:pPr marL="285750" indent="-285750" algn="just">
              <a:lnSpc>
                <a:spcPct val="150000"/>
              </a:lnSpc>
              <a:buFont typeface="Arial" panose="020B0604020202020204" pitchFamily="34" charset="0"/>
              <a:buChar char="•"/>
            </a:pPr>
            <a:r>
              <a:rPr lang="en-MY" sz="1800" dirty="0"/>
              <a:t>IPv6 contains a new protocol, Neighbor Discovery Protocol (NDP), that replaces Address Resolution Protocol (ARP) in Internet Protocol version 4 (IPv4), router discovery, and redirect. If implemented without any security mechanism, NDP contains vulnerabilities. </a:t>
            </a:r>
          </a:p>
          <a:p>
            <a:pPr marL="285750" indent="-285750" algn="just">
              <a:lnSpc>
                <a:spcPct val="150000"/>
              </a:lnSpc>
              <a:buFont typeface="Arial" panose="020B0604020202020204" pitchFamily="34" charset="0"/>
              <a:buChar char="•"/>
            </a:pPr>
            <a:r>
              <a:rPr lang="en-MY" sz="1800" dirty="0"/>
              <a:t>IPv6 is slightly better than IPv4 in terms of security, but IPv6 is not necessarily more secure than IPv4</a:t>
            </a:r>
          </a:p>
        </p:txBody>
      </p:sp>
      <p:sp>
        <p:nvSpPr>
          <p:cNvPr id="9" name="Slide Number Placeholder 8">
            <a:extLst>
              <a:ext uri="{FF2B5EF4-FFF2-40B4-BE49-F238E27FC236}">
                <a16:creationId xmlns:a16="http://schemas.microsoft.com/office/drawing/2014/main" id="{B60A3401-FCB5-9972-259D-041867F379BD}"/>
              </a:ext>
            </a:extLst>
          </p:cNvPr>
          <p:cNvSpPr>
            <a:spLocks noGrp="1"/>
          </p:cNvSpPr>
          <p:nvPr>
            <p:ph type="sldNum" sz="quarter" idx="12"/>
          </p:nvPr>
        </p:nvSpPr>
        <p:spPr/>
        <p:txBody>
          <a:bodyPr/>
          <a:lstStyle/>
          <a:p>
            <a:fld id="{FDED41F8-FC0F-4085-8150-313B6CF05213}" type="slidenum">
              <a:rPr lang="en-US" smtClean="0"/>
              <a:t>4</a:t>
            </a:fld>
            <a:endParaRPr lang="en-US"/>
          </a:p>
        </p:txBody>
      </p:sp>
    </p:spTree>
    <p:extLst>
      <p:ext uri="{BB962C8B-B14F-4D97-AF65-F5344CB8AC3E}">
        <p14:creationId xmlns:p14="http://schemas.microsoft.com/office/powerpoint/2010/main" val="7086433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9C23735-5234-1E54-0BFB-49652E0F3291}"/>
              </a:ext>
            </a:extLst>
          </p:cNvPr>
          <p:cNvPicPr>
            <a:picLocks noChangeAspect="1"/>
          </p:cNvPicPr>
          <p:nvPr/>
        </p:nvPicPr>
        <p:blipFill>
          <a:blip r:embed="rId2">
            <a:duotone>
              <a:schemeClr val="accent6">
                <a:shade val="45000"/>
                <a:satMod val="135000"/>
              </a:schemeClr>
              <a:prstClr val="white"/>
            </a:duotone>
          </a:blip>
          <a:stretch>
            <a:fillRect/>
          </a:stretch>
        </p:blipFill>
        <p:spPr>
          <a:xfrm>
            <a:off x="1754032" y="1651886"/>
            <a:ext cx="7671033" cy="1943100"/>
          </a:xfrm>
          <a:prstGeom prst="rect">
            <a:avLst/>
          </a:prstGeom>
        </p:spPr>
      </p:pic>
      <p:pic>
        <p:nvPicPr>
          <p:cNvPr id="3" name="Picture 2">
            <a:extLst>
              <a:ext uri="{FF2B5EF4-FFF2-40B4-BE49-F238E27FC236}">
                <a16:creationId xmlns:a16="http://schemas.microsoft.com/office/drawing/2014/main" id="{F231225A-B149-80D6-FF8B-E8C533ED6F7F}"/>
              </a:ext>
            </a:extLst>
          </p:cNvPr>
          <p:cNvPicPr>
            <a:picLocks noChangeAspect="1"/>
          </p:cNvPicPr>
          <p:nvPr/>
        </p:nvPicPr>
        <p:blipFill>
          <a:blip r:embed="rId3">
            <a:duotone>
              <a:schemeClr val="accent2">
                <a:shade val="45000"/>
                <a:satMod val="135000"/>
              </a:schemeClr>
              <a:prstClr val="white"/>
            </a:duotone>
          </a:blip>
          <a:stretch>
            <a:fillRect/>
          </a:stretch>
        </p:blipFill>
        <p:spPr>
          <a:xfrm>
            <a:off x="1914725" y="3839051"/>
            <a:ext cx="7510340" cy="2533650"/>
          </a:xfrm>
          <a:prstGeom prst="rect">
            <a:avLst/>
          </a:prstGeom>
        </p:spPr>
      </p:pic>
      <p:pic>
        <p:nvPicPr>
          <p:cNvPr id="4" name="Picture 3">
            <a:extLst>
              <a:ext uri="{FF2B5EF4-FFF2-40B4-BE49-F238E27FC236}">
                <a16:creationId xmlns:a16="http://schemas.microsoft.com/office/drawing/2014/main" id="{02F1A000-4CDE-C97F-BFDD-346C6F707896}"/>
              </a:ext>
            </a:extLst>
          </p:cNvPr>
          <p:cNvPicPr>
            <a:picLocks noChangeAspect="1"/>
          </p:cNvPicPr>
          <p:nvPr/>
        </p:nvPicPr>
        <p:blipFill>
          <a:blip r:embed="rId4"/>
          <a:stretch>
            <a:fillRect/>
          </a:stretch>
        </p:blipFill>
        <p:spPr>
          <a:xfrm>
            <a:off x="-108036" y="0"/>
            <a:ext cx="9533101" cy="1610200"/>
          </a:xfrm>
          <a:prstGeom prst="rect">
            <a:avLst/>
          </a:prstGeom>
        </p:spPr>
      </p:pic>
      <p:pic>
        <p:nvPicPr>
          <p:cNvPr id="5" name="Picture 4">
            <a:extLst>
              <a:ext uri="{FF2B5EF4-FFF2-40B4-BE49-F238E27FC236}">
                <a16:creationId xmlns:a16="http://schemas.microsoft.com/office/drawing/2014/main" id="{C6A67C95-48FB-03C8-1A4A-92370C7112A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70740" y="5830017"/>
            <a:ext cx="1222425" cy="1096206"/>
          </a:xfrm>
          <a:prstGeom prst="rect">
            <a:avLst/>
          </a:prstGeom>
        </p:spPr>
      </p:pic>
      <p:pic>
        <p:nvPicPr>
          <p:cNvPr id="6" name="Picture 5">
            <a:extLst>
              <a:ext uri="{FF2B5EF4-FFF2-40B4-BE49-F238E27FC236}">
                <a16:creationId xmlns:a16="http://schemas.microsoft.com/office/drawing/2014/main" id="{FF1DF5A1-62C0-7DF0-3DBD-4D306B479D2C}"/>
              </a:ext>
            </a:extLst>
          </p:cNvPr>
          <p:cNvPicPr>
            <a:picLocks noChangeAspect="1"/>
          </p:cNvPicPr>
          <p:nvPr/>
        </p:nvPicPr>
        <p:blipFill>
          <a:blip r:embed="rId6"/>
          <a:stretch>
            <a:fillRect/>
          </a:stretch>
        </p:blipFill>
        <p:spPr>
          <a:xfrm>
            <a:off x="2059788" y="6270282"/>
            <a:ext cx="9902229" cy="204838"/>
          </a:xfrm>
          <a:prstGeom prst="rect">
            <a:avLst/>
          </a:prstGeom>
        </p:spPr>
      </p:pic>
      <p:sp>
        <p:nvSpPr>
          <p:cNvPr id="7" name="TextBox 6">
            <a:extLst>
              <a:ext uri="{FF2B5EF4-FFF2-40B4-BE49-F238E27FC236}">
                <a16:creationId xmlns:a16="http://schemas.microsoft.com/office/drawing/2014/main" id="{A66B61BF-6AE2-7F2B-D658-E875F31CFB35}"/>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A89E4375-EDD8-5E6C-9216-4CAB88810536}"/>
              </a:ext>
            </a:extLst>
          </p:cNvPr>
          <p:cNvSpPr txBox="1"/>
          <p:nvPr/>
        </p:nvSpPr>
        <p:spPr>
          <a:xfrm>
            <a:off x="2674399" y="574267"/>
            <a:ext cx="6183296" cy="461665"/>
          </a:xfrm>
          <a:prstGeom prst="rect">
            <a:avLst/>
          </a:prstGeom>
          <a:noFill/>
        </p:spPr>
        <p:txBody>
          <a:bodyPr wrap="square">
            <a:spAutoFit/>
          </a:bodyPr>
          <a:lstStyle/>
          <a:p>
            <a:r>
              <a:rPr lang="en-US" altLang="en-US" sz="2400" dirty="0">
                <a:solidFill>
                  <a:schemeClr val="bg1"/>
                </a:solidFill>
              </a:rPr>
              <a:t>IPv6 and IPv4 packet format </a:t>
            </a:r>
            <a:endParaRPr lang="en-MY" sz="2400" dirty="0">
              <a:solidFill>
                <a:schemeClr val="bg1"/>
              </a:solidFill>
            </a:endParaRPr>
          </a:p>
        </p:txBody>
      </p:sp>
      <p:sp>
        <p:nvSpPr>
          <p:cNvPr id="8" name="Slide Number Placeholder 7">
            <a:extLst>
              <a:ext uri="{FF2B5EF4-FFF2-40B4-BE49-F238E27FC236}">
                <a16:creationId xmlns:a16="http://schemas.microsoft.com/office/drawing/2014/main" id="{F281E3EB-618E-D48D-E881-67B4415520FD}"/>
              </a:ext>
            </a:extLst>
          </p:cNvPr>
          <p:cNvSpPr>
            <a:spLocks noGrp="1"/>
          </p:cNvSpPr>
          <p:nvPr>
            <p:ph type="sldNum" sz="quarter" idx="12"/>
          </p:nvPr>
        </p:nvSpPr>
        <p:spPr/>
        <p:txBody>
          <a:bodyPr/>
          <a:lstStyle/>
          <a:p>
            <a:fld id="{FDED41F8-FC0F-4085-8150-313B6CF05213}" type="slidenum">
              <a:rPr lang="en-US" smtClean="0"/>
              <a:t>5</a:t>
            </a:fld>
            <a:endParaRPr lang="en-US"/>
          </a:p>
        </p:txBody>
      </p:sp>
    </p:spTree>
    <p:extLst>
      <p:ext uri="{BB962C8B-B14F-4D97-AF65-F5344CB8AC3E}">
        <p14:creationId xmlns:p14="http://schemas.microsoft.com/office/powerpoint/2010/main" val="2139979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E41AD29-3F75-C54E-B64D-349E0B6ECB6D}"/>
              </a:ext>
            </a:extLst>
          </p:cNvPr>
          <p:cNvPicPr>
            <a:picLocks noChangeAspect="1"/>
          </p:cNvPicPr>
          <p:nvPr/>
        </p:nvPicPr>
        <p:blipFill>
          <a:blip r:embed="rId2">
            <a:grayscl/>
          </a:blip>
          <a:stretch>
            <a:fillRect/>
          </a:stretch>
        </p:blipFill>
        <p:spPr>
          <a:xfrm>
            <a:off x="1561898" y="1714262"/>
            <a:ext cx="7582101" cy="3429476"/>
          </a:xfrm>
          <a:prstGeom prst="rect">
            <a:avLst/>
          </a:prstGeom>
        </p:spPr>
      </p:pic>
      <p:pic>
        <p:nvPicPr>
          <p:cNvPr id="3" name="Picture 2">
            <a:extLst>
              <a:ext uri="{FF2B5EF4-FFF2-40B4-BE49-F238E27FC236}">
                <a16:creationId xmlns:a16="http://schemas.microsoft.com/office/drawing/2014/main" id="{3B5C0736-77CD-0049-C523-A7EEB1C77576}"/>
              </a:ext>
            </a:extLst>
          </p:cNvPr>
          <p:cNvPicPr>
            <a:picLocks noChangeAspect="1"/>
          </p:cNvPicPr>
          <p:nvPr/>
        </p:nvPicPr>
        <p:blipFill>
          <a:blip r:embed="rId3"/>
          <a:stretch>
            <a:fillRect/>
          </a:stretch>
        </p:blipFill>
        <p:spPr>
          <a:xfrm>
            <a:off x="-108036" y="0"/>
            <a:ext cx="9533101" cy="1610200"/>
          </a:xfrm>
          <a:prstGeom prst="rect">
            <a:avLst/>
          </a:prstGeom>
        </p:spPr>
      </p:pic>
      <p:pic>
        <p:nvPicPr>
          <p:cNvPr id="4" name="Picture 3">
            <a:extLst>
              <a:ext uri="{FF2B5EF4-FFF2-40B4-BE49-F238E27FC236}">
                <a16:creationId xmlns:a16="http://schemas.microsoft.com/office/drawing/2014/main" id="{1817BCDE-71B5-73AA-F064-8139D1D127F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5" name="Picture 4">
            <a:extLst>
              <a:ext uri="{FF2B5EF4-FFF2-40B4-BE49-F238E27FC236}">
                <a16:creationId xmlns:a16="http://schemas.microsoft.com/office/drawing/2014/main" id="{A60DC289-18E5-5006-9D73-450E7F5000A7}"/>
              </a:ext>
            </a:extLst>
          </p:cNvPr>
          <p:cNvPicPr>
            <a:picLocks noChangeAspect="1"/>
          </p:cNvPicPr>
          <p:nvPr/>
        </p:nvPicPr>
        <p:blipFill>
          <a:blip r:embed="rId5"/>
          <a:stretch>
            <a:fillRect/>
          </a:stretch>
        </p:blipFill>
        <p:spPr>
          <a:xfrm>
            <a:off x="2440788" y="5949244"/>
            <a:ext cx="9902229" cy="204838"/>
          </a:xfrm>
          <a:prstGeom prst="rect">
            <a:avLst/>
          </a:prstGeom>
        </p:spPr>
      </p:pic>
      <p:sp>
        <p:nvSpPr>
          <p:cNvPr id="6" name="TextBox 5">
            <a:extLst>
              <a:ext uri="{FF2B5EF4-FFF2-40B4-BE49-F238E27FC236}">
                <a16:creationId xmlns:a16="http://schemas.microsoft.com/office/drawing/2014/main" id="{63862980-604D-F98E-E92C-4FDB49B79B59}"/>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7F8C9489-3756-A799-5EBE-59248A805CD9}"/>
              </a:ext>
            </a:extLst>
          </p:cNvPr>
          <p:cNvSpPr txBox="1"/>
          <p:nvPr/>
        </p:nvSpPr>
        <p:spPr>
          <a:xfrm>
            <a:off x="2766935" y="574267"/>
            <a:ext cx="6258756" cy="461665"/>
          </a:xfrm>
          <a:prstGeom prst="rect">
            <a:avLst/>
          </a:prstGeom>
          <a:noFill/>
        </p:spPr>
        <p:txBody>
          <a:bodyPr wrap="square">
            <a:spAutoFit/>
          </a:bodyPr>
          <a:lstStyle/>
          <a:p>
            <a:r>
              <a:rPr lang="en-MY" sz="2400" dirty="0">
                <a:solidFill>
                  <a:schemeClr val="bg1"/>
                </a:solidFill>
              </a:rPr>
              <a:t>IPv6  vs IPv4</a:t>
            </a:r>
          </a:p>
        </p:txBody>
      </p:sp>
      <p:sp>
        <p:nvSpPr>
          <p:cNvPr id="7" name="Slide Number Placeholder 6">
            <a:extLst>
              <a:ext uri="{FF2B5EF4-FFF2-40B4-BE49-F238E27FC236}">
                <a16:creationId xmlns:a16="http://schemas.microsoft.com/office/drawing/2014/main" id="{5544E348-78EF-57BC-77CD-3B1BDCEF4BB4}"/>
              </a:ext>
            </a:extLst>
          </p:cNvPr>
          <p:cNvSpPr>
            <a:spLocks noGrp="1"/>
          </p:cNvSpPr>
          <p:nvPr>
            <p:ph type="sldNum" sz="quarter" idx="12"/>
          </p:nvPr>
        </p:nvSpPr>
        <p:spPr/>
        <p:txBody>
          <a:bodyPr/>
          <a:lstStyle/>
          <a:p>
            <a:fld id="{FDED41F8-FC0F-4085-8150-313B6CF05213}" type="slidenum">
              <a:rPr lang="en-US" smtClean="0"/>
              <a:t>6</a:t>
            </a:fld>
            <a:endParaRPr lang="en-US"/>
          </a:p>
        </p:txBody>
      </p:sp>
    </p:spTree>
    <p:extLst>
      <p:ext uri="{BB962C8B-B14F-4D97-AF65-F5344CB8AC3E}">
        <p14:creationId xmlns:p14="http://schemas.microsoft.com/office/powerpoint/2010/main" val="29959085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5CECE73-9C7A-0794-7AB7-8ABB2387F4CD}"/>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chemeClr val="bg1"/>
                </a:solidFill>
              </a:rPr>
              <a:t>IPv6 Adoption</a:t>
            </a:r>
          </a:p>
        </p:txBody>
      </p:sp>
      <p:pic>
        <p:nvPicPr>
          <p:cNvPr id="11" name="Picture 10">
            <a:extLst>
              <a:ext uri="{FF2B5EF4-FFF2-40B4-BE49-F238E27FC236}">
                <a16:creationId xmlns:a16="http://schemas.microsoft.com/office/drawing/2014/main" id="{422632F0-EF7F-E248-E0D5-FD19EE810C5D}"/>
              </a:ext>
            </a:extLst>
          </p:cNvPr>
          <p:cNvPicPr>
            <a:picLocks noChangeAspect="1"/>
          </p:cNvPicPr>
          <p:nvPr/>
        </p:nvPicPr>
        <p:blipFill>
          <a:blip r:embed="rId7"/>
          <a:stretch>
            <a:fillRect/>
          </a:stretch>
        </p:blipFill>
        <p:spPr>
          <a:xfrm>
            <a:off x="2504336" y="1443165"/>
            <a:ext cx="6857377" cy="4168630"/>
          </a:xfrm>
          <a:prstGeom prst="rect">
            <a:avLst/>
          </a:prstGeom>
        </p:spPr>
      </p:pic>
      <p:sp>
        <p:nvSpPr>
          <p:cNvPr id="13" name="TextBox 12">
            <a:extLst>
              <a:ext uri="{FF2B5EF4-FFF2-40B4-BE49-F238E27FC236}">
                <a16:creationId xmlns:a16="http://schemas.microsoft.com/office/drawing/2014/main" id="{D35579CF-64A4-0F34-4B99-98C9284B7D78}"/>
              </a:ext>
            </a:extLst>
          </p:cNvPr>
          <p:cNvSpPr txBox="1"/>
          <p:nvPr/>
        </p:nvSpPr>
        <p:spPr>
          <a:xfrm>
            <a:off x="3363685" y="5579911"/>
            <a:ext cx="6222274" cy="369332"/>
          </a:xfrm>
          <a:prstGeom prst="rect">
            <a:avLst/>
          </a:prstGeom>
          <a:noFill/>
        </p:spPr>
        <p:txBody>
          <a:bodyPr wrap="square">
            <a:spAutoFit/>
          </a:bodyPr>
          <a:lstStyle/>
          <a:p>
            <a:r>
              <a:rPr lang="en-US" dirty="0">
                <a:hlinkClick r:id="rId8"/>
              </a:rPr>
              <a:t>https://www.google.com/intl/en/ipv6/statistics.html</a:t>
            </a:r>
            <a:endParaRPr lang="en-US" dirty="0"/>
          </a:p>
        </p:txBody>
      </p:sp>
      <p:sp>
        <p:nvSpPr>
          <p:cNvPr id="9" name="Slide Number Placeholder 8">
            <a:extLst>
              <a:ext uri="{FF2B5EF4-FFF2-40B4-BE49-F238E27FC236}">
                <a16:creationId xmlns:a16="http://schemas.microsoft.com/office/drawing/2014/main" id="{813D71A7-7A24-DCBA-9127-155BD8FE97CF}"/>
              </a:ext>
            </a:extLst>
          </p:cNvPr>
          <p:cNvSpPr>
            <a:spLocks noGrp="1"/>
          </p:cNvSpPr>
          <p:nvPr>
            <p:ph type="sldNum" sz="quarter" idx="12"/>
          </p:nvPr>
        </p:nvSpPr>
        <p:spPr/>
        <p:txBody>
          <a:bodyPr/>
          <a:lstStyle/>
          <a:p>
            <a:fld id="{FDED41F8-FC0F-4085-8150-313B6CF05213}" type="slidenum">
              <a:rPr lang="en-US" smtClean="0"/>
              <a:t>7</a:t>
            </a:fld>
            <a:endParaRPr lang="en-US"/>
          </a:p>
        </p:txBody>
      </p:sp>
    </p:spTree>
    <p:extLst>
      <p:ext uri="{BB962C8B-B14F-4D97-AF65-F5344CB8AC3E}">
        <p14:creationId xmlns:p14="http://schemas.microsoft.com/office/powerpoint/2010/main" val="29522549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AB24033-E41D-2D59-3191-598BCFE6EC70}"/>
              </a:ext>
            </a:extLst>
          </p:cNvPr>
          <p:cNvSpPr txBox="1"/>
          <p:nvPr/>
        </p:nvSpPr>
        <p:spPr>
          <a:xfrm>
            <a:off x="682281" y="1610200"/>
            <a:ext cx="10847868" cy="4524315"/>
          </a:xfrm>
          <a:prstGeom prst="rect">
            <a:avLst/>
          </a:prstGeom>
          <a:noFill/>
        </p:spPr>
        <p:txBody>
          <a:bodyPr wrap="square">
            <a:spAutoFit/>
          </a:bodyPr>
          <a:lstStyle/>
          <a:p>
            <a:pPr marL="285750" indent="-285750" algn="just">
              <a:buFont typeface="Arial" panose="020B0604020202020204" pitchFamily="34" charset="0"/>
              <a:buChar char="•"/>
            </a:pPr>
            <a:r>
              <a:rPr lang="en-US" dirty="0"/>
              <a:t>IPv6 is indented for end-to-end encryption, man-in-the-middle attacks should become much more challenging if IPv6 is widely used.</a:t>
            </a:r>
          </a:p>
          <a:p>
            <a:pPr marL="285750" indent="-285750" algn="just">
              <a:buFont typeface="Arial" panose="020B0604020202020204" pitchFamily="34" charset="0"/>
              <a:buChar char="•"/>
            </a:pPr>
            <a:endParaRPr lang="en-US" dirty="0"/>
          </a:p>
          <a:p>
            <a:pPr marL="285750" indent="-285750">
              <a:buFont typeface="Arial" panose="020B0604020202020204" pitchFamily="34" charset="0"/>
              <a:buChar char="•"/>
            </a:pPr>
            <a:r>
              <a:rPr lang="en-US" dirty="0"/>
              <a:t>IPv6 also supports more-secure name resolution. The Secure Neighbor Discovery (SEND) protocol adds a security extension to the Neighbor Discovery Protocol (NDP), which handles the discovery of other network nodes on a local link. </a:t>
            </a:r>
            <a:br>
              <a:rPr lang="en-US" dirty="0"/>
            </a:br>
            <a:endParaRPr lang="en-US" dirty="0"/>
          </a:p>
          <a:p>
            <a:pPr marL="285750" indent="-285750" algn="just">
              <a:buFont typeface="Arial" panose="020B0604020202020204" pitchFamily="34" charset="0"/>
              <a:buChar char="•"/>
            </a:pPr>
            <a:r>
              <a:rPr lang="en-US" dirty="0"/>
              <a:t>NDP is not secure by default, so it can be vulnerable to malicious intrusion. SEND secures NDP with a cryptographic method that is independent of IPsec.</a:t>
            </a:r>
          </a:p>
          <a:p>
            <a:pPr marL="285750" indent="-285750" algn="just">
              <a:buFont typeface="Arial" panose="020B0604020202020204" pitchFamily="34" charset="0"/>
              <a:buChar char="•"/>
            </a:pPr>
            <a:endParaRPr lang="en-US" dirty="0"/>
          </a:p>
          <a:p>
            <a:pPr marL="285750" indent="-285750" algn="just">
              <a:buFont typeface="Arial" panose="020B0604020202020204" pitchFamily="34" charset="0"/>
              <a:buChar char="•"/>
            </a:pPr>
            <a:r>
              <a:rPr lang="en-US" dirty="0"/>
              <a:t>IPv6 provides two security headers that can be used separately or together: the Authentication Header (AH) and Encapsulating Security Payload (ESP). </a:t>
            </a:r>
          </a:p>
          <a:p>
            <a:pPr marL="285750" indent="-285750" algn="just">
              <a:buFont typeface="Arial" panose="020B0604020202020204" pitchFamily="34" charset="0"/>
              <a:buChar char="•"/>
            </a:pPr>
            <a:endParaRPr lang="en-US" dirty="0"/>
          </a:p>
          <a:p>
            <a:pPr marL="285750" indent="-285750" algn="just">
              <a:buFont typeface="Arial" panose="020B0604020202020204" pitchFamily="34" charset="0"/>
              <a:buChar char="•"/>
            </a:pPr>
            <a:r>
              <a:rPr lang="en-US" dirty="0"/>
              <a:t>Authentication Header provides data-origin authentication and protection against replay attacks, while ESP delivers connectionless integrity, data origin authentication, protection against replay attacks, and limited traffic flow confidentiality, as well as privacy and confidentiality through encryption of the payload. </a:t>
            </a:r>
            <a:endParaRPr lang="en-MY" dirty="0"/>
          </a:p>
        </p:txBody>
      </p:sp>
      <p:pic>
        <p:nvPicPr>
          <p:cNvPr id="4" name="Picture 3">
            <a:extLst>
              <a:ext uri="{FF2B5EF4-FFF2-40B4-BE49-F238E27FC236}">
                <a16:creationId xmlns:a16="http://schemas.microsoft.com/office/drawing/2014/main" id="{A7FDD9A4-26AF-D2A8-D2D0-C335E8F5D7B1}"/>
              </a:ext>
            </a:extLst>
          </p:cNvPr>
          <p:cNvPicPr>
            <a:picLocks noChangeAspect="1"/>
          </p:cNvPicPr>
          <p:nvPr/>
        </p:nvPicPr>
        <p:blipFill>
          <a:blip r:embed="rId2"/>
          <a:stretch>
            <a:fillRect/>
          </a:stretch>
        </p:blipFill>
        <p:spPr>
          <a:xfrm>
            <a:off x="-108036" y="0"/>
            <a:ext cx="9533101" cy="1610200"/>
          </a:xfrm>
          <a:prstGeom prst="rect">
            <a:avLst/>
          </a:prstGeom>
        </p:spPr>
      </p:pic>
      <p:sp>
        <p:nvSpPr>
          <p:cNvPr id="6" name="TextBox 5">
            <a:extLst>
              <a:ext uri="{FF2B5EF4-FFF2-40B4-BE49-F238E27FC236}">
                <a16:creationId xmlns:a16="http://schemas.microsoft.com/office/drawing/2014/main" id="{5213F55B-63FB-C5F0-0E5E-F27710273DAF}"/>
              </a:ext>
            </a:extLst>
          </p:cNvPr>
          <p:cNvSpPr txBox="1"/>
          <p:nvPr/>
        </p:nvSpPr>
        <p:spPr>
          <a:xfrm>
            <a:off x="2416946" y="637223"/>
            <a:ext cx="6183296" cy="461665"/>
          </a:xfrm>
          <a:prstGeom prst="rect">
            <a:avLst/>
          </a:prstGeom>
          <a:noFill/>
        </p:spPr>
        <p:txBody>
          <a:bodyPr wrap="square">
            <a:spAutoFit/>
          </a:bodyPr>
          <a:lstStyle/>
          <a:p>
            <a:r>
              <a:rPr lang="en-US" sz="2400" dirty="0">
                <a:solidFill>
                  <a:schemeClr val="bg1"/>
                </a:solidFill>
              </a:rPr>
              <a:t>IPv6 Security</a:t>
            </a:r>
          </a:p>
        </p:txBody>
      </p:sp>
      <p:sp>
        <p:nvSpPr>
          <p:cNvPr id="7" name="TextBox 6">
            <a:extLst>
              <a:ext uri="{FF2B5EF4-FFF2-40B4-BE49-F238E27FC236}">
                <a16:creationId xmlns:a16="http://schemas.microsoft.com/office/drawing/2014/main" id="{2B2CCBAA-F666-3C38-158C-4F75C704107B}"/>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 name="Slide Number Placeholder 1">
            <a:extLst>
              <a:ext uri="{FF2B5EF4-FFF2-40B4-BE49-F238E27FC236}">
                <a16:creationId xmlns:a16="http://schemas.microsoft.com/office/drawing/2014/main" id="{B1D107A5-030F-1D48-FDF5-A08AD63383F7}"/>
              </a:ext>
            </a:extLst>
          </p:cNvPr>
          <p:cNvSpPr>
            <a:spLocks noGrp="1"/>
          </p:cNvSpPr>
          <p:nvPr>
            <p:ph type="sldNum" sz="quarter" idx="12"/>
          </p:nvPr>
        </p:nvSpPr>
        <p:spPr/>
        <p:txBody>
          <a:bodyPr/>
          <a:lstStyle/>
          <a:p>
            <a:fld id="{FDED41F8-FC0F-4085-8150-313B6CF05213}" type="slidenum">
              <a:rPr lang="en-US" smtClean="0"/>
              <a:t>8</a:t>
            </a:fld>
            <a:endParaRPr lang="en-US"/>
          </a:p>
        </p:txBody>
      </p:sp>
    </p:spTree>
    <p:extLst>
      <p:ext uri="{BB962C8B-B14F-4D97-AF65-F5344CB8AC3E}">
        <p14:creationId xmlns:p14="http://schemas.microsoft.com/office/powerpoint/2010/main" val="40773439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5CECE73-9C7A-0794-7AB7-8ABB2387F4CD}"/>
              </a:ext>
            </a:extLst>
          </p:cNvPr>
          <p:cNvSpPr txBox="1"/>
          <p:nvPr/>
        </p:nvSpPr>
        <p:spPr>
          <a:xfrm>
            <a:off x="2440788" y="620750"/>
            <a:ext cx="6265984" cy="461665"/>
          </a:xfrm>
          <a:prstGeom prst="rect">
            <a:avLst/>
          </a:prstGeom>
          <a:noFill/>
        </p:spPr>
        <p:txBody>
          <a:bodyPr wrap="square">
            <a:spAutoFit/>
          </a:bodyPr>
          <a:lstStyle/>
          <a:p>
            <a:r>
              <a:rPr lang="en-US" altLang="en-US" sz="2400">
                <a:solidFill>
                  <a:schemeClr val="bg1"/>
                </a:solidFill>
              </a:rPr>
              <a:t>Neighbor Discovery Protocol (NDP)</a:t>
            </a:r>
            <a:endParaRPr lang="en-US" altLang="en-US" sz="2400" dirty="0">
              <a:solidFill>
                <a:schemeClr val="bg1"/>
              </a:solidFill>
            </a:endParaRPr>
          </a:p>
        </p:txBody>
      </p:sp>
      <p:sp>
        <p:nvSpPr>
          <p:cNvPr id="10" name="TextBox 9">
            <a:extLst>
              <a:ext uri="{FF2B5EF4-FFF2-40B4-BE49-F238E27FC236}">
                <a16:creationId xmlns:a16="http://schemas.microsoft.com/office/drawing/2014/main" id="{A4FCD5C3-2E82-2503-049A-600437EC5A63}"/>
              </a:ext>
            </a:extLst>
          </p:cNvPr>
          <p:cNvSpPr txBox="1"/>
          <p:nvPr/>
        </p:nvSpPr>
        <p:spPr>
          <a:xfrm>
            <a:off x="651740" y="1759632"/>
            <a:ext cx="10887796" cy="3892732"/>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MY" dirty="0"/>
              <a:t>NDP is a supporting protocol used with IPv6. It operates in the link layer of the Internet model (RFC 1122). </a:t>
            </a:r>
          </a:p>
          <a:p>
            <a:pPr marL="285750" indent="-285750" algn="just">
              <a:lnSpc>
                <a:spcPct val="200000"/>
              </a:lnSpc>
              <a:buFont typeface="Arial" panose="020B0604020202020204" pitchFamily="34" charset="0"/>
              <a:buChar char="•"/>
            </a:pPr>
            <a:r>
              <a:rPr lang="en-MY" dirty="0"/>
              <a:t>IPv6 depends heavily on NDP, which appears in the network in the form of ICMPv6. If ICMP is disabled or dropped from the network, IPv6 does not operate, in contrast to IPv4.</a:t>
            </a:r>
          </a:p>
          <a:p>
            <a:pPr marL="285750" indent="-285750" algn="just">
              <a:lnSpc>
                <a:spcPct val="200000"/>
              </a:lnSpc>
              <a:buFont typeface="Arial" panose="020B0604020202020204" pitchFamily="34" charset="0"/>
              <a:buChar char="•"/>
            </a:pPr>
            <a:r>
              <a:rPr lang="en-MY" dirty="0"/>
              <a:t> The importance of the NDP protocol in the IPv6 network is that it catches attackers’ attention on NDP vulnerabilities that they can exploit.</a:t>
            </a:r>
          </a:p>
          <a:p>
            <a:pPr marL="285750" indent="-285750" algn="just">
              <a:lnSpc>
                <a:spcPct val="200000"/>
              </a:lnSpc>
              <a:buFont typeface="Arial" panose="020B0604020202020204" pitchFamily="34" charset="0"/>
              <a:buChar char="•"/>
            </a:pPr>
            <a:r>
              <a:rPr lang="en-MY" dirty="0"/>
              <a:t> NDP defines five ICMPv6 packet types for the purpose of router solicitation (RS), router advertisement (RA), neighbor solicitation (NS), neighbor advertisement (NA), and network redirects.</a:t>
            </a:r>
          </a:p>
        </p:txBody>
      </p:sp>
      <p:sp>
        <p:nvSpPr>
          <p:cNvPr id="9" name="Slide Number Placeholder 8">
            <a:extLst>
              <a:ext uri="{FF2B5EF4-FFF2-40B4-BE49-F238E27FC236}">
                <a16:creationId xmlns:a16="http://schemas.microsoft.com/office/drawing/2014/main" id="{E34AB66F-C49A-C389-F54B-92B9EB45CAAC}"/>
              </a:ext>
            </a:extLst>
          </p:cNvPr>
          <p:cNvSpPr>
            <a:spLocks noGrp="1"/>
          </p:cNvSpPr>
          <p:nvPr>
            <p:ph type="sldNum" sz="quarter" idx="12"/>
          </p:nvPr>
        </p:nvSpPr>
        <p:spPr/>
        <p:txBody>
          <a:bodyPr/>
          <a:lstStyle/>
          <a:p>
            <a:fld id="{FDED41F8-FC0F-4085-8150-313B6CF05213}" type="slidenum">
              <a:rPr lang="en-US" smtClean="0"/>
              <a:t>9</a:t>
            </a:fld>
            <a:endParaRPr lang="en-US"/>
          </a:p>
        </p:txBody>
      </p:sp>
    </p:spTree>
    <p:extLst>
      <p:ext uri="{BB962C8B-B14F-4D97-AF65-F5344CB8AC3E}">
        <p14:creationId xmlns:p14="http://schemas.microsoft.com/office/powerpoint/2010/main" val="36943065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5CECE73-9C7A-0794-7AB7-8ABB2387F4CD}"/>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chemeClr val="bg1"/>
                </a:solidFill>
              </a:rPr>
              <a:t>Neighbor Discovery Protocol (NDP) (Cont.)</a:t>
            </a:r>
          </a:p>
        </p:txBody>
      </p:sp>
      <p:graphicFrame>
        <p:nvGraphicFramePr>
          <p:cNvPr id="11" name="Table 11">
            <a:extLst>
              <a:ext uri="{FF2B5EF4-FFF2-40B4-BE49-F238E27FC236}">
                <a16:creationId xmlns:a16="http://schemas.microsoft.com/office/drawing/2014/main" id="{352CE677-4FF1-252D-2DD4-BF3D25925B08}"/>
              </a:ext>
            </a:extLst>
          </p:cNvPr>
          <p:cNvGraphicFramePr>
            <a:graphicFrameLocks noGrp="1"/>
          </p:cNvGraphicFramePr>
          <p:nvPr>
            <p:extLst>
              <p:ext uri="{D42A27DB-BD31-4B8C-83A1-F6EECF244321}">
                <p14:modId xmlns:p14="http://schemas.microsoft.com/office/powerpoint/2010/main" val="396279661"/>
              </p:ext>
            </p:extLst>
          </p:nvPr>
        </p:nvGraphicFramePr>
        <p:xfrm>
          <a:off x="775984" y="1906511"/>
          <a:ext cx="10651320" cy="3306156"/>
        </p:xfrm>
        <a:graphic>
          <a:graphicData uri="http://schemas.openxmlformats.org/drawingml/2006/table">
            <a:tbl>
              <a:tblPr firstRow="1" bandRow="1">
                <a:tableStyleId>{5C22544A-7EE6-4342-B048-85BDC9FD1C3A}</a:tableStyleId>
              </a:tblPr>
              <a:tblGrid>
                <a:gridCol w="2184930">
                  <a:extLst>
                    <a:ext uri="{9D8B030D-6E8A-4147-A177-3AD203B41FA5}">
                      <a16:colId xmlns:a16="http://schemas.microsoft.com/office/drawing/2014/main" val="1278518761"/>
                    </a:ext>
                  </a:extLst>
                </a:gridCol>
                <a:gridCol w="8466390">
                  <a:extLst>
                    <a:ext uri="{9D8B030D-6E8A-4147-A177-3AD203B41FA5}">
                      <a16:colId xmlns:a16="http://schemas.microsoft.com/office/drawing/2014/main" val="3041150480"/>
                    </a:ext>
                  </a:extLst>
                </a:gridCol>
              </a:tblGrid>
              <a:tr h="369916">
                <a:tc>
                  <a:txBody>
                    <a:bodyPr/>
                    <a:lstStyle/>
                    <a:p>
                      <a:pPr algn="l"/>
                      <a:r>
                        <a:rPr lang="en-MY" dirty="0"/>
                        <a:t>ICMPv6 Packet</a:t>
                      </a:r>
                      <a:r>
                        <a:rPr lang="en-MY" baseline="0" dirty="0"/>
                        <a:t> Type</a:t>
                      </a:r>
                      <a:endParaRPr lang="en-MY"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MY" dirty="0"/>
                        <a:t>Description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154643699"/>
                  </a:ext>
                </a:extLst>
              </a:tr>
              <a:tr h="370840">
                <a:tc>
                  <a:txBody>
                    <a:bodyPr/>
                    <a:lstStyle/>
                    <a:p>
                      <a:pPr algn="l"/>
                      <a:r>
                        <a:rPr lang="en-MY" dirty="0"/>
                        <a:t>RS (Type – 133)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MY" dirty="0"/>
                        <a:t>Hosts inquire with RS</a:t>
                      </a:r>
                      <a:r>
                        <a:rPr lang="en-MY" baseline="0" dirty="0"/>
                        <a:t> messages to locate routers on an attached link. Nodes that forward packets not addressed to them generate RSs immediately upon receipt of this message, rather than at their next scheduled time</a:t>
                      </a:r>
                      <a:endParaRPr lang="en-MY"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56980419"/>
                  </a:ext>
                </a:extLst>
              </a:tr>
              <a:tr h="370840">
                <a:tc>
                  <a:txBody>
                    <a:bodyPr/>
                    <a:lstStyle/>
                    <a:p>
                      <a:pPr algn="l"/>
                      <a:r>
                        <a:rPr lang="en-MY" dirty="0"/>
                        <a:t>RA</a:t>
                      </a:r>
                      <a:r>
                        <a:rPr lang="en-MY" baseline="0" dirty="0"/>
                        <a:t> (Type – 134)</a:t>
                      </a:r>
                      <a:endParaRPr lang="en-MY"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MY" dirty="0"/>
                        <a:t>Routers advertise their presence together with various</a:t>
                      </a:r>
                      <a:r>
                        <a:rPr lang="en-MY" baseline="0" dirty="0"/>
                        <a:t> link and internet parameters either periodically or in response to an RS message.</a:t>
                      </a:r>
                      <a:endParaRPr lang="en-MY"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398439171"/>
                  </a:ext>
                </a:extLst>
              </a:tr>
              <a:tr h="370840">
                <a:tc>
                  <a:txBody>
                    <a:bodyPr/>
                    <a:lstStyle/>
                    <a:p>
                      <a:pPr algn="l"/>
                      <a:r>
                        <a:rPr lang="en-MY" dirty="0"/>
                        <a:t>NS (Type – 135)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MY" dirty="0"/>
                        <a:t>Neighbor Solicitations</a:t>
                      </a:r>
                      <a:r>
                        <a:rPr lang="en-MY" baseline="0" dirty="0"/>
                        <a:t> are used by nodes to determine the link-layer address of a neighbor, or verify that a neighbor is still reachable via a cached link-layer address</a:t>
                      </a:r>
                      <a:endParaRPr lang="en-MY"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11609344"/>
                  </a:ext>
                </a:extLst>
              </a:tr>
              <a:tr h="370840">
                <a:tc>
                  <a:txBody>
                    <a:bodyPr/>
                    <a:lstStyle/>
                    <a:p>
                      <a:pPr algn="l"/>
                      <a:r>
                        <a:rPr lang="en-MY" dirty="0"/>
                        <a:t>NA (Type – 136)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MY" dirty="0"/>
                        <a:t>Neighbor</a:t>
                      </a:r>
                      <a:r>
                        <a:rPr lang="en-MY" baseline="0" dirty="0"/>
                        <a:t> Advertisement are used by nodes to respond to an NS messages.</a:t>
                      </a:r>
                      <a:endParaRPr lang="en-MY"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40556506"/>
                  </a:ext>
                </a:extLst>
              </a:tr>
              <a:tr h="370840">
                <a:tc>
                  <a:txBody>
                    <a:bodyPr/>
                    <a:lstStyle/>
                    <a:p>
                      <a:pPr algn="l"/>
                      <a:r>
                        <a:rPr lang="en-MY" dirty="0"/>
                        <a:t>Redirect (Type</a:t>
                      </a:r>
                      <a:r>
                        <a:rPr lang="en-MY" baseline="0" dirty="0"/>
                        <a:t> – 137)</a:t>
                      </a:r>
                      <a:endParaRPr lang="en-MY"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MY" dirty="0"/>
                        <a:t>Routers may inform hosts</a:t>
                      </a:r>
                      <a:r>
                        <a:rPr lang="en-MY" baseline="0" dirty="0"/>
                        <a:t> of a better first hop router for a destination.</a:t>
                      </a:r>
                      <a:endParaRPr lang="en-MY"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97872397"/>
                  </a:ext>
                </a:extLst>
              </a:tr>
            </a:tbl>
          </a:graphicData>
        </a:graphic>
      </p:graphicFrame>
      <p:sp>
        <p:nvSpPr>
          <p:cNvPr id="9" name="Slide Number Placeholder 8">
            <a:extLst>
              <a:ext uri="{FF2B5EF4-FFF2-40B4-BE49-F238E27FC236}">
                <a16:creationId xmlns:a16="http://schemas.microsoft.com/office/drawing/2014/main" id="{AFD0048C-2F56-A6C8-6C23-A4476C474848}"/>
              </a:ext>
            </a:extLst>
          </p:cNvPr>
          <p:cNvSpPr>
            <a:spLocks noGrp="1"/>
          </p:cNvSpPr>
          <p:nvPr>
            <p:ph type="sldNum" sz="quarter" idx="12"/>
          </p:nvPr>
        </p:nvSpPr>
        <p:spPr/>
        <p:txBody>
          <a:bodyPr/>
          <a:lstStyle/>
          <a:p>
            <a:fld id="{FDED41F8-FC0F-4085-8150-313B6CF05213}" type="slidenum">
              <a:rPr lang="en-US" smtClean="0"/>
              <a:t>10</a:t>
            </a:fld>
            <a:endParaRPr lang="en-US"/>
          </a:p>
        </p:txBody>
      </p:sp>
    </p:spTree>
    <p:extLst>
      <p:ext uri="{BB962C8B-B14F-4D97-AF65-F5344CB8AC3E}">
        <p14:creationId xmlns:p14="http://schemas.microsoft.com/office/powerpoint/2010/main" val="20061100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5CECE73-9C7A-0794-7AB7-8ABB2387F4CD}"/>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chemeClr val="bg1"/>
                </a:solidFill>
              </a:rPr>
              <a:t>NDP – based Attacks</a:t>
            </a:r>
          </a:p>
        </p:txBody>
      </p:sp>
      <p:sp>
        <p:nvSpPr>
          <p:cNvPr id="10" name="Rectangle: Rounded Corners 9">
            <a:extLst>
              <a:ext uri="{FF2B5EF4-FFF2-40B4-BE49-F238E27FC236}">
                <a16:creationId xmlns:a16="http://schemas.microsoft.com/office/drawing/2014/main" id="{714BDAB5-27CB-03EA-A63A-C78460C7BC13}"/>
              </a:ext>
            </a:extLst>
          </p:cNvPr>
          <p:cNvSpPr/>
          <p:nvPr/>
        </p:nvSpPr>
        <p:spPr>
          <a:xfrm>
            <a:off x="3808356" y="1366992"/>
            <a:ext cx="4256272" cy="438864"/>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MY" b="1" dirty="0"/>
              <a:t>NDP-BASED ATTACKS</a:t>
            </a:r>
            <a:endParaRPr lang="en-US" b="1" dirty="0"/>
          </a:p>
        </p:txBody>
      </p:sp>
      <p:sp>
        <p:nvSpPr>
          <p:cNvPr id="11" name="Rectangle: Rounded Corners 10">
            <a:extLst>
              <a:ext uri="{FF2B5EF4-FFF2-40B4-BE49-F238E27FC236}">
                <a16:creationId xmlns:a16="http://schemas.microsoft.com/office/drawing/2014/main" id="{7C2303DE-C04C-2240-FB3C-20BFB32431B1}"/>
              </a:ext>
            </a:extLst>
          </p:cNvPr>
          <p:cNvSpPr/>
          <p:nvPr/>
        </p:nvSpPr>
        <p:spPr>
          <a:xfrm>
            <a:off x="3649682" y="2103868"/>
            <a:ext cx="1995437" cy="432774"/>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MY" b="1" dirty="0"/>
              <a:t>MiTM Attacks</a:t>
            </a:r>
            <a:endParaRPr lang="en-US" b="1" dirty="0"/>
          </a:p>
        </p:txBody>
      </p:sp>
      <p:sp>
        <p:nvSpPr>
          <p:cNvPr id="12" name="Rectangle: Rounded Corners 11">
            <a:extLst>
              <a:ext uri="{FF2B5EF4-FFF2-40B4-BE49-F238E27FC236}">
                <a16:creationId xmlns:a16="http://schemas.microsoft.com/office/drawing/2014/main" id="{0EA5DBD8-E46E-B1F9-4E08-92276A32DBD0}"/>
              </a:ext>
            </a:extLst>
          </p:cNvPr>
          <p:cNvSpPr/>
          <p:nvPr/>
        </p:nvSpPr>
        <p:spPr>
          <a:xfrm>
            <a:off x="5936492" y="2103868"/>
            <a:ext cx="1969462" cy="432773"/>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MY" b="1" dirty="0"/>
              <a:t>DoS Attacks</a:t>
            </a:r>
            <a:endParaRPr lang="en-US" b="1" dirty="0"/>
          </a:p>
        </p:txBody>
      </p:sp>
      <p:sp>
        <p:nvSpPr>
          <p:cNvPr id="13" name="Rectangle: Rounded Corners 12">
            <a:extLst>
              <a:ext uri="{FF2B5EF4-FFF2-40B4-BE49-F238E27FC236}">
                <a16:creationId xmlns:a16="http://schemas.microsoft.com/office/drawing/2014/main" id="{183341C0-3E22-5C3B-1319-977EAC5D0DC0}"/>
              </a:ext>
            </a:extLst>
          </p:cNvPr>
          <p:cNvSpPr/>
          <p:nvPr/>
        </p:nvSpPr>
        <p:spPr>
          <a:xfrm rot="16200000">
            <a:off x="2799600" y="3712362"/>
            <a:ext cx="2253308" cy="553143"/>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MY" b="1" dirty="0"/>
              <a:t>Spoofed NA</a:t>
            </a:r>
            <a:endParaRPr lang="en-US" b="1" dirty="0"/>
          </a:p>
        </p:txBody>
      </p:sp>
      <p:sp>
        <p:nvSpPr>
          <p:cNvPr id="14" name="Rectangle: Rounded Corners 13">
            <a:extLst>
              <a:ext uri="{FF2B5EF4-FFF2-40B4-BE49-F238E27FC236}">
                <a16:creationId xmlns:a16="http://schemas.microsoft.com/office/drawing/2014/main" id="{C24C4278-3F90-BD97-B701-6570A3C2A940}"/>
              </a:ext>
            </a:extLst>
          </p:cNvPr>
          <p:cNvSpPr/>
          <p:nvPr/>
        </p:nvSpPr>
        <p:spPr>
          <a:xfrm rot="16200000">
            <a:off x="3519100" y="3712363"/>
            <a:ext cx="2253308" cy="553143"/>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MY" b="1" dirty="0"/>
              <a:t>Spoofed RA</a:t>
            </a:r>
            <a:endParaRPr lang="en-US" b="1" dirty="0"/>
          </a:p>
        </p:txBody>
      </p:sp>
      <p:sp>
        <p:nvSpPr>
          <p:cNvPr id="15" name="Rectangle: Rounded Corners 14">
            <a:extLst>
              <a:ext uri="{FF2B5EF4-FFF2-40B4-BE49-F238E27FC236}">
                <a16:creationId xmlns:a16="http://schemas.microsoft.com/office/drawing/2014/main" id="{8FC47880-818C-9ABF-6B27-77C11BC5276B}"/>
              </a:ext>
            </a:extLst>
          </p:cNvPr>
          <p:cNvSpPr/>
          <p:nvPr/>
        </p:nvSpPr>
        <p:spPr>
          <a:xfrm rot="16200000">
            <a:off x="4241893" y="3712364"/>
            <a:ext cx="2253308" cy="553143"/>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MY" b="1" dirty="0"/>
              <a:t>Replay Attack</a:t>
            </a:r>
            <a:endParaRPr lang="en-US" b="1" dirty="0"/>
          </a:p>
        </p:txBody>
      </p:sp>
      <p:cxnSp>
        <p:nvCxnSpPr>
          <p:cNvPr id="17" name="Connector: Elbow 16">
            <a:extLst>
              <a:ext uri="{FF2B5EF4-FFF2-40B4-BE49-F238E27FC236}">
                <a16:creationId xmlns:a16="http://schemas.microsoft.com/office/drawing/2014/main" id="{F31EE0C6-05FF-C03B-6C38-21846ED54315}"/>
              </a:ext>
            </a:extLst>
          </p:cNvPr>
          <p:cNvCxnSpPr>
            <a:cxnSpLocks/>
            <a:stCxn id="11" idx="2"/>
            <a:endCxn id="15" idx="3"/>
          </p:cNvCxnSpPr>
          <p:nvPr/>
        </p:nvCxnSpPr>
        <p:spPr>
          <a:xfrm rot="16200000" flipH="1">
            <a:off x="4845154" y="2338888"/>
            <a:ext cx="325640" cy="721147"/>
          </a:xfrm>
          <a:prstGeom prst="bentConnector3">
            <a:avLst/>
          </a:prstGeom>
          <a:ln>
            <a:tailEnd type="triangle"/>
          </a:ln>
        </p:spPr>
        <p:style>
          <a:lnRef idx="1">
            <a:schemeClr val="dk1"/>
          </a:lnRef>
          <a:fillRef idx="0">
            <a:schemeClr val="dk1"/>
          </a:fillRef>
          <a:effectRef idx="0">
            <a:schemeClr val="dk1"/>
          </a:effectRef>
          <a:fontRef idx="minor">
            <a:schemeClr val="tx1"/>
          </a:fontRef>
        </p:style>
      </p:cxnSp>
      <p:cxnSp>
        <p:nvCxnSpPr>
          <p:cNvPr id="22" name="Connector: Elbow 21">
            <a:extLst>
              <a:ext uri="{FF2B5EF4-FFF2-40B4-BE49-F238E27FC236}">
                <a16:creationId xmlns:a16="http://schemas.microsoft.com/office/drawing/2014/main" id="{AAD34FC9-4F4D-5D80-42A2-8A5B2D849D5D}"/>
              </a:ext>
            </a:extLst>
          </p:cNvPr>
          <p:cNvCxnSpPr>
            <a:cxnSpLocks/>
            <a:stCxn id="11" idx="2"/>
            <a:endCxn id="13" idx="3"/>
          </p:cNvCxnSpPr>
          <p:nvPr/>
        </p:nvCxnSpPr>
        <p:spPr>
          <a:xfrm rot="5400000">
            <a:off x="4124009" y="2338888"/>
            <a:ext cx="325638" cy="721147"/>
          </a:xfrm>
          <a:prstGeom prst="bentConnector3">
            <a:avLst/>
          </a:prstGeom>
          <a:ln>
            <a:tailEnd type="triangle"/>
          </a:ln>
        </p:spPr>
        <p:style>
          <a:lnRef idx="1">
            <a:schemeClr val="dk1"/>
          </a:lnRef>
          <a:fillRef idx="0">
            <a:schemeClr val="dk1"/>
          </a:fillRef>
          <a:effectRef idx="0">
            <a:schemeClr val="dk1"/>
          </a:effectRef>
          <a:fontRef idx="minor">
            <a:schemeClr val="tx1"/>
          </a:fontRef>
        </p:style>
      </p:cxnSp>
      <p:cxnSp>
        <p:nvCxnSpPr>
          <p:cNvPr id="24" name="Connector: Elbow 23">
            <a:extLst>
              <a:ext uri="{FF2B5EF4-FFF2-40B4-BE49-F238E27FC236}">
                <a16:creationId xmlns:a16="http://schemas.microsoft.com/office/drawing/2014/main" id="{202460E2-1852-0F22-D960-2D18D3409636}"/>
              </a:ext>
            </a:extLst>
          </p:cNvPr>
          <p:cNvCxnSpPr>
            <a:cxnSpLocks/>
            <a:stCxn id="11" idx="2"/>
            <a:endCxn id="14" idx="3"/>
          </p:cNvCxnSpPr>
          <p:nvPr/>
        </p:nvCxnSpPr>
        <p:spPr>
          <a:xfrm rot="5400000">
            <a:off x="4483759" y="2698638"/>
            <a:ext cx="325639" cy="1647"/>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25" name="Rectangle: Rounded Corners 24">
            <a:extLst>
              <a:ext uri="{FF2B5EF4-FFF2-40B4-BE49-F238E27FC236}">
                <a16:creationId xmlns:a16="http://schemas.microsoft.com/office/drawing/2014/main" id="{96034134-9257-DB72-33A1-AA38C76EED1A}"/>
              </a:ext>
            </a:extLst>
          </p:cNvPr>
          <p:cNvSpPr/>
          <p:nvPr/>
        </p:nvSpPr>
        <p:spPr>
          <a:xfrm rot="16200000">
            <a:off x="5092316" y="3712361"/>
            <a:ext cx="2253308" cy="553143"/>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MY" b="1" dirty="0"/>
              <a:t>Duplicate Address Detection (DAD)</a:t>
            </a:r>
            <a:endParaRPr lang="en-US" b="1" dirty="0"/>
          </a:p>
        </p:txBody>
      </p:sp>
      <p:sp>
        <p:nvSpPr>
          <p:cNvPr id="26" name="Rectangle: Rounded Corners 25">
            <a:extLst>
              <a:ext uri="{FF2B5EF4-FFF2-40B4-BE49-F238E27FC236}">
                <a16:creationId xmlns:a16="http://schemas.microsoft.com/office/drawing/2014/main" id="{EC65A1FC-26A5-B050-E9CF-CCB5FFB92491}"/>
              </a:ext>
            </a:extLst>
          </p:cNvPr>
          <p:cNvSpPr/>
          <p:nvPr/>
        </p:nvSpPr>
        <p:spPr>
          <a:xfrm rot="16200000">
            <a:off x="5794789" y="3712362"/>
            <a:ext cx="2253308" cy="553143"/>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MY" b="1" dirty="0"/>
              <a:t>Smurf Attack</a:t>
            </a:r>
            <a:endParaRPr lang="en-US" b="1" dirty="0"/>
          </a:p>
        </p:txBody>
      </p:sp>
      <p:cxnSp>
        <p:nvCxnSpPr>
          <p:cNvPr id="28" name="Connector: Elbow 27">
            <a:extLst>
              <a:ext uri="{FF2B5EF4-FFF2-40B4-BE49-F238E27FC236}">
                <a16:creationId xmlns:a16="http://schemas.microsoft.com/office/drawing/2014/main" id="{D44E6730-EEEE-7AA9-DD80-8ACBA3594700}"/>
              </a:ext>
            </a:extLst>
          </p:cNvPr>
          <p:cNvCxnSpPr>
            <a:cxnSpLocks/>
            <a:stCxn id="12" idx="2"/>
            <a:endCxn id="25" idx="3"/>
          </p:cNvCxnSpPr>
          <p:nvPr/>
        </p:nvCxnSpPr>
        <p:spPr>
          <a:xfrm rot="5400000">
            <a:off x="6407278" y="2348334"/>
            <a:ext cx="325638" cy="702252"/>
          </a:xfrm>
          <a:prstGeom prst="bentConnector3">
            <a:avLst/>
          </a:prstGeom>
          <a:ln>
            <a:tailEnd type="triangle"/>
          </a:ln>
        </p:spPr>
        <p:style>
          <a:lnRef idx="1">
            <a:schemeClr val="dk1"/>
          </a:lnRef>
          <a:fillRef idx="0">
            <a:schemeClr val="dk1"/>
          </a:fillRef>
          <a:effectRef idx="0">
            <a:schemeClr val="dk1"/>
          </a:effectRef>
          <a:fontRef idx="minor">
            <a:schemeClr val="tx1"/>
          </a:fontRef>
        </p:style>
      </p:cxnSp>
      <p:cxnSp>
        <p:nvCxnSpPr>
          <p:cNvPr id="30" name="Connector: Elbow 29">
            <a:extLst>
              <a:ext uri="{FF2B5EF4-FFF2-40B4-BE49-F238E27FC236}">
                <a16:creationId xmlns:a16="http://schemas.microsoft.com/office/drawing/2014/main" id="{0D749614-7B60-01DB-7D31-C76D12C61455}"/>
              </a:ext>
            </a:extLst>
          </p:cNvPr>
          <p:cNvCxnSpPr>
            <a:cxnSpLocks/>
            <a:stCxn id="12" idx="2"/>
            <a:endCxn id="26" idx="3"/>
          </p:cNvCxnSpPr>
          <p:nvPr/>
        </p:nvCxnSpPr>
        <p:spPr>
          <a:xfrm rot="16200000" flipH="1">
            <a:off x="6758514" y="2699349"/>
            <a:ext cx="325639" cy="22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31" name="Rectangle: Rounded Corners 30">
            <a:extLst>
              <a:ext uri="{FF2B5EF4-FFF2-40B4-BE49-F238E27FC236}">
                <a16:creationId xmlns:a16="http://schemas.microsoft.com/office/drawing/2014/main" id="{D18699E0-5089-FC51-B1FA-826AF4FA2825}"/>
              </a:ext>
            </a:extLst>
          </p:cNvPr>
          <p:cNvSpPr/>
          <p:nvPr/>
        </p:nvSpPr>
        <p:spPr>
          <a:xfrm>
            <a:off x="7590382" y="2772349"/>
            <a:ext cx="2714565" cy="413165"/>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MY" b="1" dirty="0"/>
              <a:t>ICMPv6 Flooding Attack</a:t>
            </a:r>
            <a:endParaRPr lang="en-US" b="1" dirty="0"/>
          </a:p>
        </p:txBody>
      </p:sp>
      <p:cxnSp>
        <p:nvCxnSpPr>
          <p:cNvPr id="33" name="Connector: Elbow 32">
            <a:extLst>
              <a:ext uri="{FF2B5EF4-FFF2-40B4-BE49-F238E27FC236}">
                <a16:creationId xmlns:a16="http://schemas.microsoft.com/office/drawing/2014/main" id="{C3EE556D-AE39-83DF-6D44-F8E9A31639B4}"/>
              </a:ext>
            </a:extLst>
          </p:cNvPr>
          <p:cNvCxnSpPr>
            <a:cxnSpLocks/>
          </p:cNvCxnSpPr>
          <p:nvPr/>
        </p:nvCxnSpPr>
        <p:spPr>
          <a:xfrm rot="16200000" flipH="1">
            <a:off x="7816590" y="1684819"/>
            <a:ext cx="235708" cy="2026442"/>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35" name="Rectangle: Rounded Corners 34">
            <a:extLst>
              <a:ext uri="{FF2B5EF4-FFF2-40B4-BE49-F238E27FC236}">
                <a16:creationId xmlns:a16="http://schemas.microsoft.com/office/drawing/2014/main" id="{A956841D-9127-507E-BA06-8DEEDD48C0A0}"/>
              </a:ext>
            </a:extLst>
          </p:cNvPr>
          <p:cNvSpPr/>
          <p:nvPr/>
        </p:nvSpPr>
        <p:spPr>
          <a:xfrm rot="16200000">
            <a:off x="6697091" y="4303048"/>
            <a:ext cx="2301239" cy="553143"/>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MY" b="1" dirty="0"/>
              <a:t>RA Flooding</a:t>
            </a:r>
            <a:endParaRPr lang="en-US" b="1" dirty="0"/>
          </a:p>
        </p:txBody>
      </p:sp>
      <p:cxnSp>
        <p:nvCxnSpPr>
          <p:cNvPr id="38" name="Connector: Elbow 37">
            <a:extLst>
              <a:ext uri="{FF2B5EF4-FFF2-40B4-BE49-F238E27FC236}">
                <a16:creationId xmlns:a16="http://schemas.microsoft.com/office/drawing/2014/main" id="{290D32C9-6896-09B2-7E61-A1E4110FC33F}"/>
              </a:ext>
            </a:extLst>
          </p:cNvPr>
          <p:cNvCxnSpPr>
            <a:cxnSpLocks/>
            <a:stCxn id="10" idx="2"/>
            <a:endCxn id="11" idx="0"/>
          </p:cNvCxnSpPr>
          <p:nvPr/>
        </p:nvCxnSpPr>
        <p:spPr>
          <a:xfrm rot="5400000">
            <a:off x="5142941" y="1310317"/>
            <a:ext cx="298012" cy="12890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cxnSp>
        <p:nvCxnSpPr>
          <p:cNvPr id="40" name="Connector: Elbow 39">
            <a:extLst>
              <a:ext uri="{FF2B5EF4-FFF2-40B4-BE49-F238E27FC236}">
                <a16:creationId xmlns:a16="http://schemas.microsoft.com/office/drawing/2014/main" id="{2EEE7FF0-9F35-9169-26DF-EA564064C6D8}"/>
              </a:ext>
            </a:extLst>
          </p:cNvPr>
          <p:cNvCxnSpPr>
            <a:cxnSpLocks/>
            <a:stCxn id="10" idx="2"/>
            <a:endCxn id="12" idx="0"/>
          </p:cNvCxnSpPr>
          <p:nvPr/>
        </p:nvCxnSpPr>
        <p:spPr>
          <a:xfrm rot="16200000" flipH="1">
            <a:off x="6279851" y="1462496"/>
            <a:ext cx="298012" cy="98473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55" name="Rectangle: Rounded Corners 54">
            <a:extLst>
              <a:ext uri="{FF2B5EF4-FFF2-40B4-BE49-F238E27FC236}">
                <a16:creationId xmlns:a16="http://schemas.microsoft.com/office/drawing/2014/main" id="{2505E740-D35A-BD89-F891-797894D4C7E7}"/>
              </a:ext>
            </a:extLst>
          </p:cNvPr>
          <p:cNvSpPr/>
          <p:nvPr/>
        </p:nvSpPr>
        <p:spPr>
          <a:xfrm rot="16200000">
            <a:off x="7805773" y="3976441"/>
            <a:ext cx="2301240" cy="1206358"/>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MY" b="1" dirty="0"/>
              <a:t>ICMPv6 Flooding Attacks (Multicast Listener Discovery (MLD)</a:t>
            </a:r>
            <a:endParaRPr lang="en-US" b="1" dirty="0"/>
          </a:p>
        </p:txBody>
      </p:sp>
      <p:sp>
        <p:nvSpPr>
          <p:cNvPr id="56" name="Rectangle: Rounded Corners 55">
            <a:extLst>
              <a:ext uri="{FF2B5EF4-FFF2-40B4-BE49-F238E27FC236}">
                <a16:creationId xmlns:a16="http://schemas.microsoft.com/office/drawing/2014/main" id="{3B099D47-DE9A-B12C-B655-1F562A42E711}"/>
              </a:ext>
            </a:extLst>
          </p:cNvPr>
          <p:cNvSpPr/>
          <p:nvPr/>
        </p:nvSpPr>
        <p:spPr>
          <a:xfrm rot="16200000">
            <a:off x="8918709" y="4303048"/>
            <a:ext cx="2301238" cy="553143"/>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MY" b="1" dirty="0"/>
              <a:t>NS Flooding</a:t>
            </a:r>
            <a:endParaRPr lang="en-US" b="1" dirty="0"/>
          </a:p>
        </p:txBody>
      </p:sp>
      <p:cxnSp>
        <p:nvCxnSpPr>
          <p:cNvPr id="58" name="Connector: Elbow 57">
            <a:extLst>
              <a:ext uri="{FF2B5EF4-FFF2-40B4-BE49-F238E27FC236}">
                <a16:creationId xmlns:a16="http://schemas.microsoft.com/office/drawing/2014/main" id="{98F5DA64-F543-32DE-698E-7B6050222810}"/>
              </a:ext>
            </a:extLst>
          </p:cNvPr>
          <p:cNvCxnSpPr>
            <a:cxnSpLocks/>
            <a:stCxn id="31" idx="2"/>
            <a:endCxn id="35" idx="3"/>
          </p:cNvCxnSpPr>
          <p:nvPr/>
        </p:nvCxnSpPr>
        <p:spPr>
          <a:xfrm rot="5400000">
            <a:off x="8275945" y="2757280"/>
            <a:ext cx="243486" cy="1099954"/>
          </a:xfrm>
          <a:prstGeom prst="bentConnector3">
            <a:avLst/>
          </a:prstGeom>
          <a:ln>
            <a:tailEnd type="triangle"/>
          </a:ln>
        </p:spPr>
        <p:style>
          <a:lnRef idx="1">
            <a:schemeClr val="dk1"/>
          </a:lnRef>
          <a:fillRef idx="0">
            <a:schemeClr val="dk1"/>
          </a:fillRef>
          <a:effectRef idx="0">
            <a:schemeClr val="dk1"/>
          </a:effectRef>
          <a:fontRef idx="minor">
            <a:schemeClr val="tx1"/>
          </a:fontRef>
        </p:style>
      </p:cxnSp>
      <p:cxnSp>
        <p:nvCxnSpPr>
          <p:cNvPr id="60" name="Connector: Elbow 59">
            <a:extLst>
              <a:ext uri="{FF2B5EF4-FFF2-40B4-BE49-F238E27FC236}">
                <a16:creationId xmlns:a16="http://schemas.microsoft.com/office/drawing/2014/main" id="{CE39B783-4A32-B71C-13B8-2DD88134C7FC}"/>
              </a:ext>
            </a:extLst>
          </p:cNvPr>
          <p:cNvCxnSpPr>
            <a:cxnSpLocks/>
            <a:stCxn id="31" idx="2"/>
            <a:endCxn id="55" idx="3"/>
          </p:cNvCxnSpPr>
          <p:nvPr/>
        </p:nvCxnSpPr>
        <p:spPr>
          <a:xfrm rot="16200000" flipH="1">
            <a:off x="8830286" y="3302893"/>
            <a:ext cx="243486" cy="8728"/>
          </a:xfrm>
          <a:prstGeom prst="bentConnector3">
            <a:avLst/>
          </a:prstGeom>
          <a:ln>
            <a:tailEnd type="triangle"/>
          </a:ln>
        </p:spPr>
        <p:style>
          <a:lnRef idx="1">
            <a:schemeClr val="dk1"/>
          </a:lnRef>
          <a:fillRef idx="0">
            <a:schemeClr val="dk1"/>
          </a:fillRef>
          <a:effectRef idx="0">
            <a:schemeClr val="dk1"/>
          </a:effectRef>
          <a:fontRef idx="minor">
            <a:schemeClr val="tx1"/>
          </a:fontRef>
        </p:style>
      </p:cxnSp>
      <p:cxnSp>
        <p:nvCxnSpPr>
          <p:cNvPr id="62" name="Connector: Elbow 61">
            <a:extLst>
              <a:ext uri="{FF2B5EF4-FFF2-40B4-BE49-F238E27FC236}">
                <a16:creationId xmlns:a16="http://schemas.microsoft.com/office/drawing/2014/main" id="{2BF2EB13-771D-ABD9-E753-76FB532022D2}"/>
              </a:ext>
            </a:extLst>
          </p:cNvPr>
          <p:cNvCxnSpPr>
            <a:cxnSpLocks/>
            <a:stCxn id="31" idx="2"/>
            <a:endCxn id="56" idx="3"/>
          </p:cNvCxnSpPr>
          <p:nvPr/>
        </p:nvCxnSpPr>
        <p:spPr>
          <a:xfrm rot="16200000" flipH="1">
            <a:off x="9386754" y="2746425"/>
            <a:ext cx="243487" cy="1121664"/>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9" name="Slide Number Placeholder 8">
            <a:extLst>
              <a:ext uri="{FF2B5EF4-FFF2-40B4-BE49-F238E27FC236}">
                <a16:creationId xmlns:a16="http://schemas.microsoft.com/office/drawing/2014/main" id="{5F63F026-07FA-A90A-1ADB-ED68C8C82E65}"/>
              </a:ext>
            </a:extLst>
          </p:cNvPr>
          <p:cNvSpPr>
            <a:spLocks noGrp="1"/>
          </p:cNvSpPr>
          <p:nvPr>
            <p:ph type="sldNum" sz="quarter" idx="12"/>
          </p:nvPr>
        </p:nvSpPr>
        <p:spPr/>
        <p:txBody>
          <a:bodyPr/>
          <a:lstStyle/>
          <a:p>
            <a:fld id="{FDED41F8-FC0F-4085-8150-313B6CF05213}" type="slidenum">
              <a:rPr lang="en-US" smtClean="0"/>
              <a:t>11</a:t>
            </a:fld>
            <a:endParaRPr lang="en-US"/>
          </a:p>
        </p:txBody>
      </p:sp>
    </p:spTree>
    <p:extLst>
      <p:ext uri="{BB962C8B-B14F-4D97-AF65-F5344CB8AC3E}">
        <p14:creationId xmlns:p14="http://schemas.microsoft.com/office/powerpoint/2010/main" val="23253442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5CECE73-9C7A-0794-7AB7-8ABB2387F4CD}"/>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chemeClr val="bg1"/>
                </a:solidFill>
              </a:rPr>
              <a:t>NDP – based Attacks: MiTM Attacks </a:t>
            </a:r>
          </a:p>
        </p:txBody>
      </p:sp>
      <p:sp>
        <p:nvSpPr>
          <p:cNvPr id="10" name="TextBox 9">
            <a:extLst>
              <a:ext uri="{FF2B5EF4-FFF2-40B4-BE49-F238E27FC236}">
                <a16:creationId xmlns:a16="http://schemas.microsoft.com/office/drawing/2014/main" id="{2B69CDF7-F6FD-E5F2-3911-46F5C1D6A017}"/>
              </a:ext>
            </a:extLst>
          </p:cNvPr>
          <p:cNvSpPr txBox="1"/>
          <p:nvPr/>
        </p:nvSpPr>
        <p:spPr>
          <a:xfrm>
            <a:off x="838697" y="1610200"/>
            <a:ext cx="10525895" cy="3892732"/>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MY" sz="1800" dirty="0"/>
              <a:t>MiTM is an attack during the access-gaining phase in which the attacker positions himself/herself in the middle of the data communication between two parties.</a:t>
            </a:r>
          </a:p>
          <a:p>
            <a:pPr marL="285750" indent="-285750" algn="just">
              <a:lnSpc>
                <a:spcPct val="200000"/>
              </a:lnSpc>
              <a:buFont typeface="Arial" panose="020B0604020202020204" pitchFamily="34" charset="0"/>
              <a:buChar char="•"/>
            </a:pPr>
            <a:r>
              <a:rPr lang="en-MY" sz="1800" dirty="0"/>
              <a:t>MiTM attack is useful for conducting further attacks, such as sniffing and session hijacking.</a:t>
            </a:r>
          </a:p>
          <a:p>
            <a:pPr marL="285750" indent="-285750" algn="just">
              <a:lnSpc>
                <a:spcPct val="200000"/>
              </a:lnSpc>
              <a:buFont typeface="Arial" panose="020B0604020202020204" pitchFamily="34" charset="0"/>
              <a:buChar char="•"/>
            </a:pPr>
            <a:r>
              <a:rPr lang="en-MY" sz="1800" dirty="0"/>
              <a:t> In IPv4, MiTM can be performed in various ways, such as Address Resolution Protocol (ARP) cache poisoning or Dynamic Host Configuration Protocol (DHCP) spoofing. </a:t>
            </a:r>
          </a:p>
          <a:p>
            <a:pPr marL="285750" indent="-285750" algn="just">
              <a:lnSpc>
                <a:spcPct val="200000"/>
              </a:lnSpc>
              <a:buFont typeface="Arial" panose="020B0604020202020204" pitchFamily="34" charset="0"/>
              <a:buChar char="•"/>
            </a:pPr>
            <a:r>
              <a:rPr lang="en-MY" sz="1800" dirty="0"/>
              <a:t>ARP in IPv6 is replaced by the ICMPv6 </a:t>
            </a:r>
            <a:r>
              <a:rPr lang="en-MY" sz="1800" dirty="0" err="1"/>
              <a:t>neighbor</a:t>
            </a:r>
            <a:r>
              <a:rPr lang="en-MY" sz="1800" dirty="0"/>
              <a:t> discovery process, while DHCP can be replaced by an alternative process, stateless auto-configuration. </a:t>
            </a:r>
          </a:p>
        </p:txBody>
      </p:sp>
      <p:sp>
        <p:nvSpPr>
          <p:cNvPr id="9" name="Slide Number Placeholder 8">
            <a:extLst>
              <a:ext uri="{FF2B5EF4-FFF2-40B4-BE49-F238E27FC236}">
                <a16:creationId xmlns:a16="http://schemas.microsoft.com/office/drawing/2014/main" id="{7128A402-305C-D794-E5C5-C372C9316091}"/>
              </a:ext>
            </a:extLst>
          </p:cNvPr>
          <p:cNvSpPr>
            <a:spLocks noGrp="1"/>
          </p:cNvSpPr>
          <p:nvPr>
            <p:ph type="sldNum" sz="quarter" idx="12"/>
          </p:nvPr>
        </p:nvSpPr>
        <p:spPr/>
        <p:txBody>
          <a:bodyPr/>
          <a:lstStyle/>
          <a:p>
            <a:fld id="{FDED41F8-FC0F-4085-8150-313B6CF05213}" type="slidenum">
              <a:rPr lang="en-US" smtClean="0"/>
              <a:t>12</a:t>
            </a:fld>
            <a:endParaRPr lang="en-US"/>
          </a:p>
        </p:txBody>
      </p:sp>
    </p:spTree>
    <p:extLst>
      <p:ext uri="{BB962C8B-B14F-4D97-AF65-F5344CB8AC3E}">
        <p14:creationId xmlns:p14="http://schemas.microsoft.com/office/powerpoint/2010/main" val="35282709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5CECE73-9C7A-0794-7AB7-8ABB2387F4CD}"/>
              </a:ext>
            </a:extLst>
          </p:cNvPr>
          <p:cNvSpPr txBox="1"/>
          <p:nvPr/>
        </p:nvSpPr>
        <p:spPr>
          <a:xfrm>
            <a:off x="2440788" y="620750"/>
            <a:ext cx="6265984" cy="461665"/>
          </a:xfrm>
          <a:prstGeom prst="rect">
            <a:avLst/>
          </a:prstGeom>
          <a:noFill/>
        </p:spPr>
        <p:txBody>
          <a:bodyPr wrap="square">
            <a:spAutoFit/>
          </a:bodyPr>
          <a:lstStyle/>
          <a:p>
            <a:r>
              <a:rPr lang="sv-SE" altLang="en-US" sz="2400" dirty="0">
                <a:solidFill>
                  <a:schemeClr val="bg1"/>
                </a:solidFill>
              </a:rPr>
              <a:t>MiTM Attacks: Spoofed NA</a:t>
            </a:r>
          </a:p>
        </p:txBody>
      </p:sp>
      <p:sp>
        <p:nvSpPr>
          <p:cNvPr id="10" name="TextBox 9">
            <a:extLst>
              <a:ext uri="{FF2B5EF4-FFF2-40B4-BE49-F238E27FC236}">
                <a16:creationId xmlns:a16="http://schemas.microsoft.com/office/drawing/2014/main" id="{051E99BC-F2AE-CAC0-0B11-168D8CC83A98}"/>
              </a:ext>
            </a:extLst>
          </p:cNvPr>
          <p:cNvSpPr txBox="1"/>
          <p:nvPr/>
        </p:nvSpPr>
        <p:spPr>
          <a:xfrm>
            <a:off x="957346" y="1610200"/>
            <a:ext cx="10277308" cy="4446730"/>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MY" sz="1800" dirty="0"/>
              <a:t>In a link-local network, the communication between two nodes can be performed normally by exchanging two types of NDP messages, NS and NA. </a:t>
            </a:r>
          </a:p>
          <a:p>
            <a:pPr marL="285750" indent="-285750" algn="just">
              <a:lnSpc>
                <a:spcPct val="200000"/>
              </a:lnSpc>
              <a:buFont typeface="Arial" panose="020B0604020202020204" pitchFamily="34" charset="0"/>
              <a:buChar char="•"/>
            </a:pPr>
            <a:r>
              <a:rPr lang="en-MY" sz="1800" dirty="0"/>
              <a:t>The two types of NDP messages are used to bind the MAC of the IPv6 address on the network. Unfortunately, these exchanges are completely unsecured. </a:t>
            </a:r>
          </a:p>
          <a:p>
            <a:pPr marL="285750" indent="-285750" algn="just">
              <a:lnSpc>
                <a:spcPct val="200000"/>
              </a:lnSpc>
              <a:buFont typeface="Arial" panose="020B0604020202020204" pitchFamily="34" charset="0"/>
              <a:buChar char="•"/>
            </a:pPr>
            <a:r>
              <a:rPr lang="en-MY" sz="1800" dirty="0"/>
              <a:t>No countermeasures are in place to prevent an attacker from generating an NA advertising his own layer-two address as belonging to other hosts on the link.</a:t>
            </a:r>
          </a:p>
          <a:p>
            <a:pPr marL="285750" indent="-285750" algn="just">
              <a:lnSpc>
                <a:spcPct val="200000"/>
              </a:lnSpc>
              <a:buFont typeface="Arial" panose="020B0604020202020204" pitchFamily="34" charset="0"/>
              <a:buChar char="•"/>
            </a:pPr>
            <a:endParaRPr lang="en-MY" sz="1800" dirty="0"/>
          </a:p>
          <a:p>
            <a:pPr marL="285750" indent="-285750" algn="just">
              <a:lnSpc>
                <a:spcPct val="200000"/>
              </a:lnSpc>
              <a:buFont typeface="Arial" panose="020B0604020202020204" pitchFamily="34" charset="0"/>
              <a:buChar char="•"/>
            </a:pPr>
            <a:endParaRPr lang="en-MY" sz="1800" dirty="0"/>
          </a:p>
        </p:txBody>
      </p:sp>
      <p:sp>
        <p:nvSpPr>
          <p:cNvPr id="9" name="Slide Number Placeholder 8">
            <a:extLst>
              <a:ext uri="{FF2B5EF4-FFF2-40B4-BE49-F238E27FC236}">
                <a16:creationId xmlns:a16="http://schemas.microsoft.com/office/drawing/2014/main" id="{82F5E9B4-D000-CBEF-D581-D6305E842E1D}"/>
              </a:ext>
            </a:extLst>
          </p:cNvPr>
          <p:cNvSpPr>
            <a:spLocks noGrp="1"/>
          </p:cNvSpPr>
          <p:nvPr>
            <p:ph type="sldNum" sz="quarter" idx="12"/>
          </p:nvPr>
        </p:nvSpPr>
        <p:spPr/>
        <p:txBody>
          <a:bodyPr/>
          <a:lstStyle/>
          <a:p>
            <a:fld id="{FDED41F8-FC0F-4085-8150-313B6CF05213}" type="slidenum">
              <a:rPr lang="en-US" smtClean="0"/>
              <a:t>13</a:t>
            </a:fld>
            <a:endParaRPr lang="en-US"/>
          </a:p>
        </p:txBody>
      </p:sp>
    </p:spTree>
    <p:extLst>
      <p:ext uri="{BB962C8B-B14F-4D97-AF65-F5344CB8AC3E}">
        <p14:creationId xmlns:p14="http://schemas.microsoft.com/office/powerpoint/2010/main" val="38146754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76615" y="630826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5CECE73-9C7A-0794-7AB7-8ABB2387F4CD}"/>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chemeClr val="bg1"/>
                </a:solidFill>
              </a:rPr>
              <a:t>MiTM Attacks: Spoofed NA (Cont.)</a:t>
            </a:r>
          </a:p>
        </p:txBody>
      </p:sp>
      <p:sp>
        <p:nvSpPr>
          <p:cNvPr id="9" name="Rectangle 8">
            <a:extLst>
              <a:ext uri="{FF2B5EF4-FFF2-40B4-BE49-F238E27FC236}">
                <a16:creationId xmlns:a16="http://schemas.microsoft.com/office/drawing/2014/main" id="{6FE34063-1E6E-9BCC-8762-77E245E1BA11}"/>
              </a:ext>
            </a:extLst>
          </p:cNvPr>
          <p:cNvSpPr/>
          <p:nvPr/>
        </p:nvSpPr>
        <p:spPr>
          <a:xfrm>
            <a:off x="514349" y="3517676"/>
            <a:ext cx="8305800" cy="369332"/>
          </a:xfrm>
          <a:prstGeom prst="rect">
            <a:avLst/>
          </a:prstGeom>
        </p:spPr>
        <p:txBody>
          <a:bodyPr wrap="square">
            <a:spAutoFit/>
          </a:bodyPr>
          <a:lstStyle/>
          <a:p>
            <a:r>
              <a:rPr lang="en-MY" dirty="0"/>
              <a:t>Normal process of looking up the MAC of the IPv6 address on the network</a:t>
            </a:r>
          </a:p>
        </p:txBody>
      </p:sp>
      <p:cxnSp>
        <p:nvCxnSpPr>
          <p:cNvPr id="21" name="Connector: Elbow 20">
            <a:extLst>
              <a:ext uri="{FF2B5EF4-FFF2-40B4-BE49-F238E27FC236}">
                <a16:creationId xmlns:a16="http://schemas.microsoft.com/office/drawing/2014/main" id="{42A761B3-F17B-C822-0298-A7DBF6470A27}"/>
              </a:ext>
            </a:extLst>
          </p:cNvPr>
          <p:cNvCxnSpPr>
            <a:cxnSpLocks/>
          </p:cNvCxnSpPr>
          <p:nvPr/>
        </p:nvCxnSpPr>
        <p:spPr>
          <a:xfrm rot="10800000">
            <a:off x="6266792" y="1655260"/>
            <a:ext cx="1124609" cy="823572"/>
          </a:xfrm>
          <a:prstGeom prst="bentConnector3">
            <a:avLst>
              <a:gd name="adj1" fmla="val -140"/>
            </a:avLst>
          </a:prstGeom>
          <a:ln w="12700"/>
        </p:spPr>
        <p:style>
          <a:lnRef idx="1">
            <a:schemeClr val="dk1"/>
          </a:lnRef>
          <a:fillRef idx="0">
            <a:schemeClr val="dk1"/>
          </a:fillRef>
          <a:effectRef idx="0">
            <a:schemeClr val="dk1"/>
          </a:effectRef>
          <a:fontRef idx="minor">
            <a:schemeClr val="tx1"/>
          </a:fontRef>
        </p:style>
      </p:cxnSp>
      <p:cxnSp>
        <p:nvCxnSpPr>
          <p:cNvPr id="25" name="Connector: Elbow 24">
            <a:extLst>
              <a:ext uri="{FF2B5EF4-FFF2-40B4-BE49-F238E27FC236}">
                <a16:creationId xmlns:a16="http://schemas.microsoft.com/office/drawing/2014/main" id="{050F97F0-1876-956C-6332-5DE16FB10A2C}"/>
              </a:ext>
            </a:extLst>
          </p:cNvPr>
          <p:cNvCxnSpPr>
            <a:cxnSpLocks/>
          </p:cNvCxnSpPr>
          <p:nvPr/>
        </p:nvCxnSpPr>
        <p:spPr>
          <a:xfrm rot="10800000" flipV="1">
            <a:off x="4293909" y="1637769"/>
            <a:ext cx="1300450" cy="839161"/>
          </a:xfrm>
          <a:prstGeom prst="bentConnector3">
            <a:avLst>
              <a:gd name="adj1" fmla="val 99220"/>
            </a:avLst>
          </a:prstGeom>
          <a:ln w="12700"/>
        </p:spPr>
        <p:style>
          <a:lnRef idx="1">
            <a:schemeClr val="dk1"/>
          </a:lnRef>
          <a:fillRef idx="0">
            <a:schemeClr val="dk1"/>
          </a:fillRef>
          <a:effectRef idx="0">
            <a:schemeClr val="dk1"/>
          </a:effectRef>
          <a:fontRef idx="minor">
            <a:schemeClr val="tx1"/>
          </a:fontRef>
        </p:style>
      </p:cxnSp>
      <p:cxnSp>
        <p:nvCxnSpPr>
          <p:cNvPr id="19" name="Straight Connector 18">
            <a:extLst>
              <a:ext uri="{FF2B5EF4-FFF2-40B4-BE49-F238E27FC236}">
                <a16:creationId xmlns:a16="http://schemas.microsoft.com/office/drawing/2014/main" id="{2BDB45BB-3B33-DD13-8F78-ED6147B126D4}"/>
              </a:ext>
            </a:extLst>
          </p:cNvPr>
          <p:cNvCxnSpPr>
            <a:cxnSpLocks/>
          </p:cNvCxnSpPr>
          <p:nvPr/>
        </p:nvCxnSpPr>
        <p:spPr>
          <a:xfrm flipV="1">
            <a:off x="5933440" y="1828379"/>
            <a:ext cx="0" cy="657125"/>
          </a:xfrm>
          <a:prstGeom prst="line">
            <a:avLst/>
          </a:prstGeom>
          <a:ln w="12700"/>
        </p:spPr>
        <p:style>
          <a:lnRef idx="1">
            <a:schemeClr val="dk1"/>
          </a:lnRef>
          <a:fillRef idx="0">
            <a:schemeClr val="dk1"/>
          </a:fillRef>
          <a:effectRef idx="0">
            <a:schemeClr val="dk1"/>
          </a:effectRef>
          <a:fontRef idx="minor">
            <a:schemeClr val="tx1"/>
          </a:fontRef>
        </p:style>
      </p:cxnSp>
      <p:pic>
        <p:nvPicPr>
          <p:cNvPr id="13" name="Graphic 12" descr="Computer with solid fill">
            <a:extLst>
              <a:ext uri="{FF2B5EF4-FFF2-40B4-BE49-F238E27FC236}">
                <a16:creationId xmlns:a16="http://schemas.microsoft.com/office/drawing/2014/main" id="{BEBFB02D-230A-4F44-85CF-B2355287803B}"/>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7138892" y="2312106"/>
            <a:ext cx="707322" cy="707322"/>
          </a:xfrm>
          <a:prstGeom prst="rect">
            <a:avLst/>
          </a:prstGeom>
        </p:spPr>
      </p:pic>
      <p:pic>
        <p:nvPicPr>
          <p:cNvPr id="14" name="Graphic 13" descr="Computer with solid fill">
            <a:extLst>
              <a:ext uri="{FF2B5EF4-FFF2-40B4-BE49-F238E27FC236}">
                <a16:creationId xmlns:a16="http://schemas.microsoft.com/office/drawing/2014/main" id="{79EB4FEA-48A5-2F2E-7753-10A748029AE9}"/>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4061288" y="2312106"/>
            <a:ext cx="707322" cy="707322"/>
          </a:xfrm>
          <a:prstGeom prst="rect">
            <a:avLst/>
          </a:prstGeom>
        </p:spPr>
      </p:pic>
      <p:pic>
        <p:nvPicPr>
          <p:cNvPr id="15" name="Graphic 14" descr="Computer with solid fill">
            <a:extLst>
              <a:ext uri="{FF2B5EF4-FFF2-40B4-BE49-F238E27FC236}">
                <a16:creationId xmlns:a16="http://schemas.microsoft.com/office/drawing/2014/main" id="{9FD48F86-1A24-FE75-8116-E1098B2CB14E}"/>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5600090" y="2315009"/>
            <a:ext cx="707322" cy="707322"/>
          </a:xfrm>
          <a:prstGeom prst="rect">
            <a:avLst/>
          </a:prstGeom>
        </p:spPr>
      </p:pic>
      <p:cxnSp>
        <p:nvCxnSpPr>
          <p:cNvPr id="36" name="Straight Arrow Connector 35">
            <a:extLst>
              <a:ext uri="{FF2B5EF4-FFF2-40B4-BE49-F238E27FC236}">
                <a16:creationId xmlns:a16="http://schemas.microsoft.com/office/drawing/2014/main" id="{BFEF757A-0BA0-1C43-B620-D8DDB790FEF9}"/>
              </a:ext>
            </a:extLst>
          </p:cNvPr>
          <p:cNvCxnSpPr>
            <a:cxnSpLocks/>
          </p:cNvCxnSpPr>
          <p:nvPr/>
        </p:nvCxnSpPr>
        <p:spPr>
          <a:xfrm>
            <a:off x="7291292" y="2012311"/>
            <a:ext cx="0" cy="299795"/>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4037947A-C60B-4530-728D-E9ADCE11D185}"/>
              </a:ext>
            </a:extLst>
          </p:cNvPr>
          <p:cNvCxnSpPr>
            <a:cxnSpLocks/>
          </p:cNvCxnSpPr>
          <p:nvPr/>
        </p:nvCxnSpPr>
        <p:spPr>
          <a:xfrm>
            <a:off x="6023324" y="2012311"/>
            <a:ext cx="0" cy="299795"/>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87C09B38-A952-2081-47ED-F94EE7329672}"/>
              </a:ext>
            </a:extLst>
          </p:cNvPr>
          <p:cNvCxnSpPr>
            <a:cxnSpLocks/>
          </p:cNvCxnSpPr>
          <p:nvPr/>
        </p:nvCxnSpPr>
        <p:spPr>
          <a:xfrm flipV="1">
            <a:off x="6175724" y="2012311"/>
            <a:ext cx="0" cy="295318"/>
          </a:xfrm>
          <a:prstGeom prst="straightConnector1">
            <a:avLst/>
          </a:prstGeom>
          <a:ln w="38100">
            <a:solidFill>
              <a:schemeClr val="accent5"/>
            </a:solidFill>
            <a:tailEnd type="triangle"/>
          </a:ln>
        </p:spPr>
        <p:style>
          <a:lnRef idx="1">
            <a:schemeClr val="accent1"/>
          </a:lnRef>
          <a:fillRef idx="0">
            <a:schemeClr val="accent1"/>
          </a:fillRef>
          <a:effectRef idx="0">
            <a:schemeClr val="accent1"/>
          </a:effectRef>
          <a:fontRef idx="minor">
            <a:schemeClr val="tx1"/>
          </a:fontRef>
        </p:style>
      </p:cxnSp>
      <p:cxnSp>
        <p:nvCxnSpPr>
          <p:cNvPr id="43" name="Connector: Elbow 42">
            <a:extLst>
              <a:ext uri="{FF2B5EF4-FFF2-40B4-BE49-F238E27FC236}">
                <a16:creationId xmlns:a16="http://schemas.microsoft.com/office/drawing/2014/main" id="{CF5C7021-A86E-0A74-25C1-B381698F0474}"/>
              </a:ext>
            </a:extLst>
          </p:cNvPr>
          <p:cNvCxnSpPr>
            <a:cxnSpLocks/>
          </p:cNvCxnSpPr>
          <p:nvPr/>
        </p:nvCxnSpPr>
        <p:spPr>
          <a:xfrm rot="10800000" flipV="1">
            <a:off x="4128674" y="1499085"/>
            <a:ext cx="928206" cy="782584"/>
          </a:xfrm>
          <a:prstGeom prst="bentConnector3">
            <a:avLst>
              <a:gd name="adj1" fmla="val 99872"/>
            </a:avLst>
          </a:prstGeom>
          <a:ln w="19050">
            <a:solidFill>
              <a:schemeClr val="accent5"/>
            </a:solidFill>
            <a:tailEnd type="triangle"/>
          </a:ln>
        </p:spPr>
        <p:style>
          <a:lnRef idx="1">
            <a:schemeClr val="accent1"/>
          </a:lnRef>
          <a:fillRef idx="0">
            <a:schemeClr val="accent1"/>
          </a:fillRef>
          <a:effectRef idx="0">
            <a:schemeClr val="accent1"/>
          </a:effectRef>
          <a:fontRef idx="minor">
            <a:schemeClr val="tx1"/>
          </a:fontRef>
        </p:style>
      </p:cxnSp>
      <p:cxnSp>
        <p:nvCxnSpPr>
          <p:cNvPr id="51" name="Connector: Elbow 50">
            <a:extLst>
              <a:ext uri="{FF2B5EF4-FFF2-40B4-BE49-F238E27FC236}">
                <a16:creationId xmlns:a16="http://schemas.microsoft.com/office/drawing/2014/main" id="{A8DA4CA9-F3CF-5737-3279-0FD30B0DFED3}"/>
              </a:ext>
            </a:extLst>
          </p:cNvPr>
          <p:cNvCxnSpPr/>
          <p:nvPr/>
        </p:nvCxnSpPr>
        <p:spPr>
          <a:xfrm rot="10800000" flipV="1">
            <a:off x="4228596" y="1572159"/>
            <a:ext cx="822960" cy="712376"/>
          </a:xfrm>
          <a:prstGeom prst="bentConnector3">
            <a:avLst>
              <a:gd name="adj1" fmla="val 99861"/>
            </a:avLst>
          </a:prstGeom>
          <a:ln w="1905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8E17148-9E89-6C41-7E8A-15784A956368}"/>
              </a:ext>
            </a:extLst>
          </p:cNvPr>
          <p:cNvCxnSpPr/>
          <p:nvPr/>
        </p:nvCxnSpPr>
        <p:spPr>
          <a:xfrm>
            <a:off x="8394558" y="2075056"/>
            <a:ext cx="39624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529BBE36-12A3-6065-C94A-EE5863226D29}"/>
              </a:ext>
            </a:extLst>
          </p:cNvPr>
          <p:cNvCxnSpPr/>
          <p:nvPr/>
        </p:nvCxnSpPr>
        <p:spPr>
          <a:xfrm>
            <a:off x="8394558" y="2290603"/>
            <a:ext cx="396240"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0" name="TextBox 59">
            <a:extLst>
              <a:ext uri="{FF2B5EF4-FFF2-40B4-BE49-F238E27FC236}">
                <a16:creationId xmlns:a16="http://schemas.microsoft.com/office/drawing/2014/main" id="{79BE0B91-2EDE-D569-42C4-53E38A07B10F}"/>
              </a:ext>
            </a:extLst>
          </p:cNvPr>
          <p:cNvSpPr txBox="1"/>
          <p:nvPr/>
        </p:nvSpPr>
        <p:spPr>
          <a:xfrm>
            <a:off x="8796529" y="1913723"/>
            <a:ext cx="381836" cy="307777"/>
          </a:xfrm>
          <a:prstGeom prst="rect">
            <a:avLst/>
          </a:prstGeom>
          <a:noFill/>
        </p:spPr>
        <p:txBody>
          <a:bodyPr wrap="none" rtlCol="0">
            <a:spAutoFit/>
          </a:bodyPr>
          <a:lstStyle/>
          <a:p>
            <a:r>
              <a:rPr lang="en-MY" sz="1400" dirty="0"/>
              <a:t>NS</a:t>
            </a:r>
            <a:endParaRPr lang="en-US" sz="1400" dirty="0"/>
          </a:p>
        </p:txBody>
      </p:sp>
      <p:sp>
        <p:nvSpPr>
          <p:cNvPr id="61" name="TextBox 60">
            <a:extLst>
              <a:ext uri="{FF2B5EF4-FFF2-40B4-BE49-F238E27FC236}">
                <a16:creationId xmlns:a16="http://schemas.microsoft.com/office/drawing/2014/main" id="{87DAB688-5874-832B-A710-BB946CE43C23}"/>
              </a:ext>
            </a:extLst>
          </p:cNvPr>
          <p:cNvSpPr txBox="1"/>
          <p:nvPr/>
        </p:nvSpPr>
        <p:spPr>
          <a:xfrm>
            <a:off x="8796528" y="2127780"/>
            <a:ext cx="445373" cy="307777"/>
          </a:xfrm>
          <a:prstGeom prst="rect">
            <a:avLst/>
          </a:prstGeom>
          <a:noFill/>
        </p:spPr>
        <p:txBody>
          <a:bodyPr wrap="square" rtlCol="0">
            <a:spAutoFit/>
          </a:bodyPr>
          <a:lstStyle/>
          <a:p>
            <a:r>
              <a:rPr lang="en-MY" sz="1400" dirty="0"/>
              <a:t>NA</a:t>
            </a:r>
            <a:endParaRPr lang="en-US" sz="1400" dirty="0"/>
          </a:p>
        </p:txBody>
      </p:sp>
      <p:sp>
        <p:nvSpPr>
          <p:cNvPr id="62" name="TextBox 61">
            <a:extLst>
              <a:ext uri="{FF2B5EF4-FFF2-40B4-BE49-F238E27FC236}">
                <a16:creationId xmlns:a16="http://schemas.microsoft.com/office/drawing/2014/main" id="{4A0ECBAD-DC7D-818C-C002-67B99A4FB9A4}"/>
              </a:ext>
            </a:extLst>
          </p:cNvPr>
          <p:cNvSpPr txBox="1"/>
          <p:nvPr/>
        </p:nvSpPr>
        <p:spPr>
          <a:xfrm>
            <a:off x="3966787" y="2877723"/>
            <a:ext cx="801823" cy="338554"/>
          </a:xfrm>
          <a:prstGeom prst="rect">
            <a:avLst/>
          </a:prstGeom>
          <a:noFill/>
        </p:spPr>
        <p:txBody>
          <a:bodyPr wrap="none" rtlCol="0">
            <a:spAutoFit/>
          </a:bodyPr>
          <a:lstStyle/>
          <a:p>
            <a:r>
              <a:rPr lang="en-MY" sz="1600" dirty="0"/>
              <a:t>Node A</a:t>
            </a:r>
            <a:endParaRPr lang="en-US" sz="1600" dirty="0"/>
          </a:p>
        </p:txBody>
      </p:sp>
      <p:sp>
        <p:nvSpPr>
          <p:cNvPr id="63" name="TextBox 62">
            <a:extLst>
              <a:ext uri="{FF2B5EF4-FFF2-40B4-BE49-F238E27FC236}">
                <a16:creationId xmlns:a16="http://schemas.microsoft.com/office/drawing/2014/main" id="{11210815-D4F4-5A82-27A1-5F90089CA29C}"/>
              </a:ext>
            </a:extLst>
          </p:cNvPr>
          <p:cNvSpPr txBox="1"/>
          <p:nvPr/>
        </p:nvSpPr>
        <p:spPr>
          <a:xfrm>
            <a:off x="5573780" y="2872114"/>
            <a:ext cx="801823" cy="338554"/>
          </a:xfrm>
          <a:prstGeom prst="rect">
            <a:avLst/>
          </a:prstGeom>
          <a:noFill/>
        </p:spPr>
        <p:txBody>
          <a:bodyPr wrap="none" rtlCol="0">
            <a:spAutoFit/>
          </a:bodyPr>
          <a:lstStyle/>
          <a:p>
            <a:r>
              <a:rPr lang="en-MY" sz="1600" dirty="0"/>
              <a:t>Node B</a:t>
            </a:r>
            <a:endParaRPr lang="en-US" sz="1600" dirty="0"/>
          </a:p>
        </p:txBody>
      </p:sp>
      <p:sp>
        <p:nvSpPr>
          <p:cNvPr id="1024" name="TextBox 1023">
            <a:extLst>
              <a:ext uri="{FF2B5EF4-FFF2-40B4-BE49-F238E27FC236}">
                <a16:creationId xmlns:a16="http://schemas.microsoft.com/office/drawing/2014/main" id="{8D9B3899-DCB6-7EB0-6DEC-F147FAAED183}"/>
              </a:ext>
            </a:extLst>
          </p:cNvPr>
          <p:cNvSpPr txBox="1"/>
          <p:nvPr/>
        </p:nvSpPr>
        <p:spPr>
          <a:xfrm>
            <a:off x="7084837" y="2871308"/>
            <a:ext cx="801823" cy="338554"/>
          </a:xfrm>
          <a:prstGeom prst="rect">
            <a:avLst/>
          </a:prstGeom>
          <a:noFill/>
        </p:spPr>
        <p:txBody>
          <a:bodyPr wrap="none" rtlCol="0">
            <a:spAutoFit/>
          </a:bodyPr>
          <a:lstStyle/>
          <a:p>
            <a:r>
              <a:rPr lang="en-MY" sz="1600" dirty="0"/>
              <a:t>Node C</a:t>
            </a:r>
            <a:endParaRPr lang="en-US" sz="1600" dirty="0"/>
          </a:p>
        </p:txBody>
      </p:sp>
      <p:cxnSp>
        <p:nvCxnSpPr>
          <p:cNvPr id="1025" name="Connector: Elbow 1024">
            <a:extLst>
              <a:ext uri="{FF2B5EF4-FFF2-40B4-BE49-F238E27FC236}">
                <a16:creationId xmlns:a16="http://schemas.microsoft.com/office/drawing/2014/main" id="{89AA2518-4B37-895A-4325-FB19B1BE3EA5}"/>
              </a:ext>
            </a:extLst>
          </p:cNvPr>
          <p:cNvCxnSpPr>
            <a:cxnSpLocks/>
          </p:cNvCxnSpPr>
          <p:nvPr/>
        </p:nvCxnSpPr>
        <p:spPr>
          <a:xfrm rot="10800000">
            <a:off x="6209675" y="4273619"/>
            <a:ext cx="1118055" cy="835345"/>
          </a:xfrm>
          <a:prstGeom prst="bentConnector3">
            <a:avLst>
              <a:gd name="adj1" fmla="val 588"/>
            </a:avLst>
          </a:prstGeom>
          <a:ln w="12700"/>
        </p:spPr>
        <p:style>
          <a:lnRef idx="1">
            <a:schemeClr val="dk1"/>
          </a:lnRef>
          <a:fillRef idx="0">
            <a:schemeClr val="dk1"/>
          </a:fillRef>
          <a:effectRef idx="0">
            <a:schemeClr val="dk1"/>
          </a:effectRef>
          <a:fontRef idx="minor">
            <a:schemeClr val="tx1"/>
          </a:fontRef>
        </p:style>
      </p:cxnSp>
      <p:cxnSp>
        <p:nvCxnSpPr>
          <p:cNvPr id="1027" name="Connector: Elbow 1026">
            <a:extLst>
              <a:ext uri="{FF2B5EF4-FFF2-40B4-BE49-F238E27FC236}">
                <a16:creationId xmlns:a16="http://schemas.microsoft.com/office/drawing/2014/main" id="{0511DA0D-A770-915D-6AEE-4132C98D1508}"/>
              </a:ext>
            </a:extLst>
          </p:cNvPr>
          <p:cNvCxnSpPr>
            <a:cxnSpLocks/>
          </p:cNvCxnSpPr>
          <p:nvPr/>
        </p:nvCxnSpPr>
        <p:spPr>
          <a:xfrm rot="10800000" flipV="1">
            <a:off x="4230238" y="4263484"/>
            <a:ext cx="1292572" cy="843578"/>
          </a:xfrm>
          <a:prstGeom prst="bentConnector3">
            <a:avLst>
              <a:gd name="adj1" fmla="val 99815"/>
            </a:avLst>
          </a:prstGeom>
          <a:ln w="12700"/>
        </p:spPr>
        <p:style>
          <a:lnRef idx="1">
            <a:schemeClr val="dk1"/>
          </a:lnRef>
          <a:fillRef idx="0">
            <a:schemeClr val="dk1"/>
          </a:fillRef>
          <a:effectRef idx="0">
            <a:schemeClr val="dk1"/>
          </a:effectRef>
          <a:fontRef idx="minor">
            <a:schemeClr val="tx1"/>
          </a:fontRef>
        </p:style>
      </p:cxnSp>
      <p:cxnSp>
        <p:nvCxnSpPr>
          <p:cNvPr id="1028" name="Straight Connector 1027">
            <a:extLst>
              <a:ext uri="{FF2B5EF4-FFF2-40B4-BE49-F238E27FC236}">
                <a16:creationId xmlns:a16="http://schemas.microsoft.com/office/drawing/2014/main" id="{C3AE5608-07F2-20E9-6367-207337035DCD}"/>
              </a:ext>
            </a:extLst>
          </p:cNvPr>
          <p:cNvCxnSpPr>
            <a:cxnSpLocks/>
          </p:cNvCxnSpPr>
          <p:nvPr/>
        </p:nvCxnSpPr>
        <p:spPr>
          <a:xfrm flipV="1">
            <a:off x="5869769" y="4458510"/>
            <a:ext cx="0" cy="657125"/>
          </a:xfrm>
          <a:prstGeom prst="line">
            <a:avLst/>
          </a:prstGeom>
          <a:ln w="12700"/>
        </p:spPr>
        <p:style>
          <a:lnRef idx="1">
            <a:schemeClr val="dk1"/>
          </a:lnRef>
          <a:fillRef idx="0">
            <a:schemeClr val="dk1"/>
          </a:fillRef>
          <a:effectRef idx="0">
            <a:schemeClr val="dk1"/>
          </a:effectRef>
          <a:fontRef idx="minor">
            <a:schemeClr val="tx1"/>
          </a:fontRef>
        </p:style>
      </p:cxnSp>
      <p:pic>
        <p:nvPicPr>
          <p:cNvPr id="1029" name="Graphic 1028" descr="Computer with solid fill">
            <a:extLst>
              <a:ext uri="{FF2B5EF4-FFF2-40B4-BE49-F238E27FC236}">
                <a16:creationId xmlns:a16="http://schemas.microsoft.com/office/drawing/2014/main" id="{1D340BFF-6860-77E1-425C-6999ADD3CBB0}"/>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7075221" y="4942237"/>
            <a:ext cx="707322" cy="707322"/>
          </a:xfrm>
          <a:prstGeom prst="rect">
            <a:avLst/>
          </a:prstGeom>
        </p:spPr>
      </p:pic>
      <p:pic>
        <p:nvPicPr>
          <p:cNvPr id="1030" name="Graphic 1029" descr="Computer with solid fill">
            <a:extLst>
              <a:ext uri="{FF2B5EF4-FFF2-40B4-BE49-F238E27FC236}">
                <a16:creationId xmlns:a16="http://schemas.microsoft.com/office/drawing/2014/main" id="{8D23DCDE-31E8-8A3F-DADE-77B681F67B9A}"/>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997617" y="4942237"/>
            <a:ext cx="707322" cy="707322"/>
          </a:xfrm>
          <a:prstGeom prst="rect">
            <a:avLst/>
          </a:prstGeom>
        </p:spPr>
      </p:pic>
      <p:pic>
        <p:nvPicPr>
          <p:cNvPr id="1031" name="Graphic 1030" descr="Computer with solid fill">
            <a:extLst>
              <a:ext uri="{FF2B5EF4-FFF2-40B4-BE49-F238E27FC236}">
                <a16:creationId xmlns:a16="http://schemas.microsoft.com/office/drawing/2014/main" id="{CE4C7510-8C7A-D0DC-CDD1-33CC40451335}"/>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5536419" y="4945140"/>
            <a:ext cx="707322" cy="707322"/>
          </a:xfrm>
          <a:prstGeom prst="rect">
            <a:avLst/>
          </a:prstGeom>
        </p:spPr>
      </p:pic>
      <p:cxnSp>
        <p:nvCxnSpPr>
          <p:cNvPr id="1033" name="Straight Arrow Connector 1032">
            <a:extLst>
              <a:ext uri="{FF2B5EF4-FFF2-40B4-BE49-F238E27FC236}">
                <a16:creationId xmlns:a16="http://schemas.microsoft.com/office/drawing/2014/main" id="{077506EF-B014-24AA-B070-6724AF5DF1E5}"/>
              </a:ext>
            </a:extLst>
          </p:cNvPr>
          <p:cNvCxnSpPr>
            <a:cxnSpLocks/>
          </p:cNvCxnSpPr>
          <p:nvPr/>
        </p:nvCxnSpPr>
        <p:spPr>
          <a:xfrm>
            <a:off x="7227621" y="4642442"/>
            <a:ext cx="0" cy="299795"/>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034" name="Straight Arrow Connector 1033">
            <a:extLst>
              <a:ext uri="{FF2B5EF4-FFF2-40B4-BE49-F238E27FC236}">
                <a16:creationId xmlns:a16="http://schemas.microsoft.com/office/drawing/2014/main" id="{5E644FC8-D217-6438-2199-CAACB97484AE}"/>
              </a:ext>
            </a:extLst>
          </p:cNvPr>
          <p:cNvCxnSpPr>
            <a:cxnSpLocks/>
          </p:cNvCxnSpPr>
          <p:nvPr/>
        </p:nvCxnSpPr>
        <p:spPr>
          <a:xfrm>
            <a:off x="5959653" y="4642442"/>
            <a:ext cx="0" cy="299795"/>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035" name="Straight Arrow Connector 1034">
            <a:extLst>
              <a:ext uri="{FF2B5EF4-FFF2-40B4-BE49-F238E27FC236}">
                <a16:creationId xmlns:a16="http://schemas.microsoft.com/office/drawing/2014/main" id="{6FA9FEAA-A3B5-426B-F439-07DF4FC47061}"/>
              </a:ext>
            </a:extLst>
          </p:cNvPr>
          <p:cNvCxnSpPr>
            <a:cxnSpLocks/>
          </p:cNvCxnSpPr>
          <p:nvPr/>
        </p:nvCxnSpPr>
        <p:spPr>
          <a:xfrm flipV="1">
            <a:off x="6112053" y="4642442"/>
            <a:ext cx="0" cy="295318"/>
          </a:xfrm>
          <a:prstGeom prst="straightConnector1">
            <a:avLst/>
          </a:prstGeom>
          <a:ln w="38100">
            <a:solidFill>
              <a:schemeClr val="accent5"/>
            </a:solidFill>
            <a:tailEnd type="triangle"/>
          </a:ln>
        </p:spPr>
        <p:style>
          <a:lnRef idx="1">
            <a:schemeClr val="accent1"/>
          </a:lnRef>
          <a:fillRef idx="0">
            <a:schemeClr val="accent1"/>
          </a:fillRef>
          <a:effectRef idx="0">
            <a:schemeClr val="accent1"/>
          </a:effectRef>
          <a:fontRef idx="minor">
            <a:schemeClr val="tx1"/>
          </a:fontRef>
        </p:style>
      </p:cxnSp>
      <p:cxnSp>
        <p:nvCxnSpPr>
          <p:cNvPr id="1036" name="Connector: Elbow 1035">
            <a:extLst>
              <a:ext uri="{FF2B5EF4-FFF2-40B4-BE49-F238E27FC236}">
                <a16:creationId xmlns:a16="http://schemas.microsoft.com/office/drawing/2014/main" id="{A8355345-19AB-49CE-9DDE-CB2446858A29}"/>
              </a:ext>
            </a:extLst>
          </p:cNvPr>
          <p:cNvCxnSpPr>
            <a:cxnSpLocks/>
          </p:cNvCxnSpPr>
          <p:nvPr/>
        </p:nvCxnSpPr>
        <p:spPr>
          <a:xfrm rot="10800000" flipV="1">
            <a:off x="4065003" y="4129216"/>
            <a:ext cx="928206" cy="782584"/>
          </a:xfrm>
          <a:prstGeom prst="bentConnector3">
            <a:avLst>
              <a:gd name="adj1" fmla="val 99872"/>
            </a:avLst>
          </a:prstGeom>
          <a:ln w="19050">
            <a:solidFill>
              <a:schemeClr val="accent5"/>
            </a:solidFill>
            <a:tailEnd type="triangle"/>
          </a:ln>
        </p:spPr>
        <p:style>
          <a:lnRef idx="1">
            <a:schemeClr val="accent1"/>
          </a:lnRef>
          <a:fillRef idx="0">
            <a:schemeClr val="accent1"/>
          </a:fillRef>
          <a:effectRef idx="0">
            <a:schemeClr val="accent1"/>
          </a:effectRef>
          <a:fontRef idx="minor">
            <a:schemeClr val="tx1"/>
          </a:fontRef>
        </p:style>
      </p:cxnSp>
      <p:cxnSp>
        <p:nvCxnSpPr>
          <p:cNvPr id="1037" name="Connector: Elbow 1036">
            <a:extLst>
              <a:ext uri="{FF2B5EF4-FFF2-40B4-BE49-F238E27FC236}">
                <a16:creationId xmlns:a16="http://schemas.microsoft.com/office/drawing/2014/main" id="{233B66F1-BB26-BE8A-4EA6-6884661E521D}"/>
              </a:ext>
            </a:extLst>
          </p:cNvPr>
          <p:cNvCxnSpPr/>
          <p:nvPr/>
        </p:nvCxnSpPr>
        <p:spPr>
          <a:xfrm rot="10800000" flipV="1">
            <a:off x="4164925" y="4202290"/>
            <a:ext cx="822960" cy="712376"/>
          </a:xfrm>
          <a:prstGeom prst="bentConnector3">
            <a:avLst>
              <a:gd name="adj1" fmla="val 99861"/>
            </a:avLst>
          </a:prstGeom>
          <a:ln w="1905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038" name="Straight Connector 1037">
            <a:extLst>
              <a:ext uri="{FF2B5EF4-FFF2-40B4-BE49-F238E27FC236}">
                <a16:creationId xmlns:a16="http://schemas.microsoft.com/office/drawing/2014/main" id="{875FDB48-85B6-4E54-2AFD-A8C6DC0B2FC2}"/>
              </a:ext>
            </a:extLst>
          </p:cNvPr>
          <p:cNvCxnSpPr/>
          <p:nvPr/>
        </p:nvCxnSpPr>
        <p:spPr>
          <a:xfrm>
            <a:off x="8330887" y="4705187"/>
            <a:ext cx="39624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39" name="Straight Connector 1038">
            <a:extLst>
              <a:ext uri="{FF2B5EF4-FFF2-40B4-BE49-F238E27FC236}">
                <a16:creationId xmlns:a16="http://schemas.microsoft.com/office/drawing/2014/main" id="{1E52E304-2B20-8E6C-BFBF-93B354691F2E}"/>
              </a:ext>
            </a:extLst>
          </p:cNvPr>
          <p:cNvCxnSpPr/>
          <p:nvPr/>
        </p:nvCxnSpPr>
        <p:spPr>
          <a:xfrm>
            <a:off x="8330887" y="4920734"/>
            <a:ext cx="396240"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040" name="TextBox 1039">
            <a:extLst>
              <a:ext uri="{FF2B5EF4-FFF2-40B4-BE49-F238E27FC236}">
                <a16:creationId xmlns:a16="http://schemas.microsoft.com/office/drawing/2014/main" id="{C7FE7B05-5104-9A83-7889-352348DA9795}"/>
              </a:ext>
            </a:extLst>
          </p:cNvPr>
          <p:cNvSpPr txBox="1"/>
          <p:nvPr/>
        </p:nvSpPr>
        <p:spPr>
          <a:xfrm>
            <a:off x="8732858" y="4543854"/>
            <a:ext cx="381836" cy="307777"/>
          </a:xfrm>
          <a:prstGeom prst="rect">
            <a:avLst/>
          </a:prstGeom>
          <a:noFill/>
        </p:spPr>
        <p:txBody>
          <a:bodyPr wrap="none" rtlCol="0">
            <a:spAutoFit/>
          </a:bodyPr>
          <a:lstStyle/>
          <a:p>
            <a:r>
              <a:rPr lang="en-MY" sz="1400" dirty="0"/>
              <a:t>NS</a:t>
            </a:r>
            <a:endParaRPr lang="en-US" sz="1400" dirty="0"/>
          </a:p>
        </p:txBody>
      </p:sp>
      <p:sp>
        <p:nvSpPr>
          <p:cNvPr id="1041" name="TextBox 1040">
            <a:extLst>
              <a:ext uri="{FF2B5EF4-FFF2-40B4-BE49-F238E27FC236}">
                <a16:creationId xmlns:a16="http://schemas.microsoft.com/office/drawing/2014/main" id="{981660D2-39EB-0D37-5286-5F3F3CD1DFF3}"/>
              </a:ext>
            </a:extLst>
          </p:cNvPr>
          <p:cNvSpPr txBox="1"/>
          <p:nvPr/>
        </p:nvSpPr>
        <p:spPr>
          <a:xfrm>
            <a:off x="8732857" y="4757911"/>
            <a:ext cx="445373" cy="307777"/>
          </a:xfrm>
          <a:prstGeom prst="rect">
            <a:avLst/>
          </a:prstGeom>
          <a:noFill/>
        </p:spPr>
        <p:txBody>
          <a:bodyPr wrap="square" rtlCol="0">
            <a:spAutoFit/>
          </a:bodyPr>
          <a:lstStyle/>
          <a:p>
            <a:r>
              <a:rPr lang="en-MY" sz="1400" dirty="0"/>
              <a:t>NA</a:t>
            </a:r>
            <a:endParaRPr lang="en-US" sz="1400" dirty="0"/>
          </a:p>
        </p:txBody>
      </p:sp>
      <p:sp>
        <p:nvSpPr>
          <p:cNvPr id="1042" name="TextBox 1041">
            <a:extLst>
              <a:ext uri="{FF2B5EF4-FFF2-40B4-BE49-F238E27FC236}">
                <a16:creationId xmlns:a16="http://schemas.microsoft.com/office/drawing/2014/main" id="{8F485E36-3089-281D-E714-9BC2E4CC02FB}"/>
              </a:ext>
            </a:extLst>
          </p:cNvPr>
          <p:cNvSpPr txBox="1"/>
          <p:nvPr/>
        </p:nvSpPr>
        <p:spPr>
          <a:xfrm>
            <a:off x="3903116" y="5507854"/>
            <a:ext cx="801823" cy="338554"/>
          </a:xfrm>
          <a:prstGeom prst="rect">
            <a:avLst/>
          </a:prstGeom>
          <a:noFill/>
        </p:spPr>
        <p:txBody>
          <a:bodyPr wrap="none" rtlCol="0">
            <a:spAutoFit/>
          </a:bodyPr>
          <a:lstStyle/>
          <a:p>
            <a:r>
              <a:rPr lang="en-MY" sz="1600" dirty="0"/>
              <a:t>Node A</a:t>
            </a:r>
            <a:endParaRPr lang="en-US" sz="1600" dirty="0"/>
          </a:p>
        </p:txBody>
      </p:sp>
      <p:sp>
        <p:nvSpPr>
          <p:cNvPr id="1043" name="TextBox 1042">
            <a:extLst>
              <a:ext uri="{FF2B5EF4-FFF2-40B4-BE49-F238E27FC236}">
                <a16:creationId xmlns:a16="http://schemas.microsoft.com/office/drawing/2014/main" id="{B1007F94-FFD5-FEB0-1A59-8BE477504AE4}"/>
              </a:ext>
            </a:extLst>
          </p:cNvPr>
          <p:cNvSpPr txBox="1"/>
          <p:nvPr/>
        </p:nvSpPr>
        <p:spPr>
          <a:xfrm>
            <a:off x="5510109" y="5502245"/>
            <a:ext cx="801823" cy="338554"/>
          </a:xfrm>
          <a:prstGeom prst="rect">
            <a:avLst/>
          </a:prstGeom>
          <a:noFill/>
        </p:spPr>
        <p:txBody>
          <a:bodyPr wrap="none" rtlCol="0">
            <a:spAutoFit/>
          </a:bodyPr>
          <a:lstStyle/>
          <a:p>
            <a:r>
              <a:rPr lang="en-MY" sz="1600" dirty="0"/>
              <a:t>Node B</a:t>
            </a:r>
            <a:endParaRPr lang="en-US" sz="1600" dirty="0"/>
          </a:p>
        </p:txBody>
      </p:sp>
      <p:sp>
        <p:nvSpPr>
          <p:cNvPr id="1044" name="TextBox 1043">
            <a:extLst>
              <a:ext uri="{FF2B5EF4-FFF2-40B4-BE49-F238E27FC236}">
                <a16:creationId xmlns:a16="http://schemas.microsoft.com/office/drawing/2014/main" id="{15C62744-D00D-07A4-EE81-78E4FA575397}"/>
              </a:ext>
            </a:extLst>
          </p:cNvPr>
          <p:cNvSpPr txBox="1"/>
          <p:nvPr/>
        </p:nvSpPr>
        <p:spPr>
          <a:xfrm>
            <a:off x="7021166" y="5501439"/>
            <a:ext cx="876009" cy="338554"/>
          </a:xfrm>
          <a:prstGeom prst="rect">
            <a:avLst/>
          </a:prstGeom>
          <a:noFill/>
        </p:spPr>
        <p:txBody>
          <a:bodyPr wrap="none" rtlCol="0">
            <a:spAutoFit/>
          </a:bodyPr>
          <a:lstStyle/>
          <a:p>
            <a:r>
              <a:rPr lang="en-MY" sz="1600" dirty="0"/>
              <a:t>Attacker</a:t>
            </a:r>
            <a:endParaRPr lang="en-US" sz="1600" dirty="0"/>
          </a:p>
        </p:txBody>
      </p:sp>
      <p:cxnSp>
        <p:nvCxnSpPr>
          <p:cNvPr id="1045" name="Straight Arrow Connector 1044">
            <a:extLst>
              <a:ext uri="{FF2B5EF4-FFF2-40B4-BE49-F238E27FC236}">
                <a16:creationId xmlns:a16="http://schemas.microsoft.com/office/drawing/2014/main" id="{A8C01222-6209-62B5-2843-A889906F1AEC}"/>
              </a:ext>
            </a:extLst>
          </p:cNvPr>
          <p:cNvCxnSpPr>
            <a:cxnSpLocks/>
          </p:cNvCxnSpPr>
          <p:nvPr/>
        </p:nvCxnSpPr>
        <p:spPr>
          <a:xfrm flipV="1">
            <a:off x="7084837" y="4616482"/>
            <a:ext cx="0" cy="295318"/>
          </a:xfrm>
          <a:prstGeom prst="straightConnector1">
            <a:avLst/>
          </a:prstGeom>
          <a:ln w="38100">
            <a:solidFill>
              <a:schemeClr val="accent5"/>
            </a:solidFill>
            <a:tailEnd type="triangle"/>
          </a:ln>
        </p:spPr>
        <p:style>
          <a:lnRef idx="1">
            <a:schemeClr val="accent1"/>
          </a:lnRef>
          <a:fillRef idx="0">
            <a:schemeClr val="accent1"/>
          </a:fillRef>
          <a:effectRef idx="0">
            <a:schemeClr val="accent1"/>
          </a:effectRef>
          <a:fontRef idx="minor">
            <a:schemeClr val="tx1"/>
          </a:fontRef>
        </p:style>
      </p:cxnSp>
      <p:pic>
        <p:nvPicPr>
          <p:cNvPr id="10" name="Picture 2" descr="Big Image - Network Switch Logo Png Clipart (#752164) - PinClipart">
            <a:extLst>
              <a:ext uri="{FF2B5EF4-FFF2-40B4-BE49-F238E27FC236}">
                <a16:creationId xmlns:a16="http://schemas.microsoft.com/office/drawing/2014/main" id="{AD083334-CE28-3AB4-0195-86743A31EF99}"/>
              </a:ext>
            </a:extLst>
          </p:cNvPr>
          <p:cNvPicPr>
            <a:picLocks noChangeAspect="1" noChangeArrowheads="1"/>
          </p:cNvPicPr>
          <p:nvPr/>
        </p:nvPicPr>
        <p:blipFill>
          <a:blip r:embed="rId11" cstate="print">
            <a:extLst>
              <a:ext uri="{BEBA8EAE-BF5A-486C-A8C5-ECC9F3942E4B}">
                <a14:imgProps xmlns:a14="http://schemas.microsoft.com/office/drawing/2010/main">
                  <a14:imgLayer r:embed="rId12">
                    <a14:imgEffect>
                      <a14:backgroundRemoval t="7767" b="89875" l="10000" r="90000">
                        <a14:foregroundMark x1="50795" y1="7767" x2="50795" y2="7767"/>
                        <a14:foregroundMark x1="10000" y1="37725" x2="10000" y2="37725"/>
                        <a14:backgroundMark x1="18295" y1="65881" x2="18977" y2="66297"/>
                      </a14:backgroundRemoval>
                    </a14:imgEffect>
                  </a14:imgLayer>
                </a14:imgProps>
              </a:ext>
              <a:ext uri="{28A0092B-C50C-407E-A947-70E740481C1C}">
                <a14:useLocalDpi xmlns:a14="http://schemas.microsoft.com/office/drawing/2010/main" val="0"/>
              </a:ext>
            </a:extLst>
          </a:blip>
          <a:srcRect/>
          <a:stretch>
            <a:fillRect/>
          </a:stretch>
        </p:blipFill>
        <p:spPr bwMode="auto">
          <a:xfrm>
            <a:off x="5463258" y="1285883"/>
            <a:ext cx="967598" cy="792722"/>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descr="Big Image - Network Switch Logo Png Clipart (#752164) - PinClipart">
            <a:extLst>
              <a:ext uri="{FF2B5EF4-FFF2-40B4-BE49-F238E27FC236}">
                <a16:creationId xmlns:a16="http://schemas.microsoft.com/office/drawing/2014/main" id="{E2178935-3E71-CFE1-A71D-ECC98281D929}"/>
              </a:ext>
            </a:extLst>
          </p:cNvPr>
          <p:cNvPicPr>
            <a:picLocks noChangeAspect="1" noChangeArrowheads="1"/>
          </p:cNvPicPr>
          <p:nvPr/>
        </p:nvPicPr>
        <p:blipFill>
          <a:blip r:embed="rId11" cstate="print">
            <a:extLst>
              <a:ext uri="{BEBA8EAE-BF5A-486C-A8C5-ECC9F3942E4B}">
                <a14:imgProps xmlns:a14="http://schemas.microsoft.com/office/drawing/2010/main">
                  <a14:imgLayer r:embed="rId12">
                    <a14:imgEffect>
                      <a14:backgroundRemoval t="7767" b="89875" l="10000" r="90000">
                        <a14:foregroundMark x1="50795" y1="7767" x2="50795" y2="7767"/>
                        <a14:foregroundMark x1="10000" y1="37725" x2="10000" y2="37725"/>
                        <a14:backgroundMark x1="18295" y1="65881" x2="18977" y2="66297"/>
                      </a14:backgroundRemoval>
                    </a14:imgEffect>
                  </a14:imgLayer>
                </a14:imgProps>
              </a:ext>
              <a:ext uri="{28A0092B-C50C-407E-A947-70E740481C1C}">
                <a14:useLocalDpi xmlns:a14="http://schemas.microsoft.com/office/drawing/2010/main" val="0"/>
              </a:ext>
            </a:extLst>
          </a:blip>
          <a:srcRect/>
          <a:stretch>
            <a:fillRect/>
          </a:stretch>
        </p:blipFill>
        <p:spPr bwMode="auto">
          <a:xfrm>
            <a:off x="5399239" y="3896842"/>
            <a:ext cx="967598" cy="792722"/>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A6D884E2-BAE9-CDFE-D2F6-838174C48534}"/>
              </a:ext>
            </a:extLst>
          </p:cNvPr>
          <p:cNvSpPr/>
          <p:nvPr/>
        </p:nvSpPr>
        <p:spPr>
          <a:xfrm>
            <a:off x="2277956" y="5785866"/>
            <a:ext cx="8305800" cy="369332"/>
          </a:xfrm>
          <a:prstGeom prst="rect">
            <a:avLst/>
          </a:prstGeom>
        </p:spPr>
        <p:txBody>
          <a:bodyPr wrap="square">
            <a:spAutoFit/>
          </a:bodyPr>
          <a:lstStyle/>
          <a:p>
            <a:pPr algn="ctr"/>
            <a:r>
              <a:rPr lang="en-MY" dirty="0"/>
              <a:t>Example of </a:t>
            </a:r>
            <a:r>
              <a:rPr lang="en-US" altLang="en-US" sz="1800" dirty="0"/>
              <a:t>spoofed</a:t>
            </a:r>
            <a:r>
              <a:rPr lang="en-US" altLang="en-US" sz="1800" dirty="0">
                <a:solidFill>
                  <a:schemeClr val="bg1"/>
                </a:solidFill>
              </a:rPr>
              <a:t> NA </a:t>
            </a:r>
            <a:endParaRPr lang="en-MY" dirty="0"/>
          </a:p>
        </p:txBody>
      </p:sp>
      <p:sp>
        <p:nvSpPr>
          <p:cNvPr id="12" name="Slide Number Placeholder 11">
            <a:extLst>
              <a:ext uri="{FF2B5EF4-FFF2-40B4-BE49-F238E27FC236}">
                <a16:creationId xmlns:a16="http://schemas.microsoft.com/office/drawing/2014/main" id="{11C7B275-9CAF-391B-53EC-CFE16704C2FA}"/>
              </a:ext>
            </a:extLst>
          </p:cNvPr>
          <p:cNvSpPr>
            <a:spLocks noGrp="1"/>
          </p:cNvSpPr>
          <p:nvPr>
            <p:ph type="sldNum" sz="quarter" idx="12"/>
          </p:nvPr>
        </p:nvSpPr>
        <p:spPr/>
        <p:txBody>
          <a:bodyPr/>
          <a:lstStyle/>
          <a:p>
            <a:fld id="{FDED41F8-FC0F-4085-8150-313B6CF05213}" type="slidenum">
              <a:rPr lang="en-US" smtClean="0"/>
              <a:t>14</a:t>
            </a:fld>
            <a:endParaRPr lang="en-US"/>
          </a:p>
        </p:txBody>
      </p:sp>
    </p:spTree>
    <p:extLst>
      <p:ext uri="{BB962C8B-B14F-4D97-AF65-F5344CB8AC3E}">
        <p14:creationId xmlns:p14="http://schemas.microsoft.com/office/powerpoint/2010/main" val="15083040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5CECE73-9C7A-0794-7AB7-8ABB2387F4CD}"/>
              </a:ext>
            </a:extLst>
          </p:cNvPr>
          <p:cNvSpPr txBox="1"/>
          <p:nvPr/>
        </p:nvSpPr>
        <p:spPr>
          <a:xfrm>
            <a:off x="2440788" y="620750"/>
            <a:ext cx="6265984" cy="461665"/>
          </a:xfrm>
          <a:prstGeom prst="rect">
            <a:avLst/>
          </a:prstGeom>
          <a:noFill/>
        </p:spPr>
        <p:txBody>
          <a:bodyPr wrap="square">
            <a:spAutoFit/>
          </a:bodyPr>
          <a:lstStyle/>
          <a:p>
            <a:r>
              <a:rPr lang="sv-SE" altLang="en-US" sz="2400" dirty="0">
                <a:solidFill>
                  <a:schemeClr val="bg1"/>
                </a:solidFill>
              </a:rPr>
              <a:t>MiTM Attacks: Spoofed RA</a:t>
            </a:r>
          </a:p>
        </p:txBody>
      </p:sp>
      <p:sp>
        <p:nvSpPr>
          <p:cNvPr id="12" name="TextBox 11">
            <a:extLst>
              <a:ext uri="{FF2B5EF4-FFF2-40B4-BE49-F238E27FC236}">
                <a16:creationId xmlns:a16="http://schemas.microsoft.com/office/drawing/2014/main" id="{6FFFEE3E-EE54-2697-A203-80DA45E74033}"/>
              </a:ext>
            </a:extLst>
          </p:cNvPr>
          <p:cNvSpPr txBox="1"/>
          <p:nvPr/>
        </p:nvSpPr>
        <p:spPr>
          <a:xfrm>
            <a:off x="289630" y="1526535"/>
            <a:ext cx="11499733" cy="3892732"/>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MY" sz="1800" dirty="0"/>
              <a:t>In an IPv6 local link network, a router announces its network prefix, lifetime, and configuration type periodically every 200 s by sending an RA to the FF02::1 multicast group. </a:t>
            </a:r>
          </a:p>
          <a:p>
            <a:pPr marL="285750" indent="-285750" algn="just">
              <a:lnSpc>
                <a:spcPct val="200000"/>
              </a:lnSpc>
              <a:buFont typeface="Arial" panose="020B0604020202020204" pitchFamily="34" charset="0"/>
              <a:buChar char="•"/>
            </a:pPr>
            <a:r>
              <a:rPr lang="en-MY" sz="1800" dirty="0"/>
              <a:t>All nodes in the local link will receive the RA message and configure their routing table based on the RA and implant default gateway.</a:t>
            </a:r>
          </a:p>
          <a:p>
            <a:pPr marL="285750" indent="-285750" algn="just">
              <a:lnSpc>
                <a:spcPct val="200000"/>
              </a:lnSpc>
              <a:buFont typeface="Arial" panose="020B0604020202020204" pitchFamily="34" charset="0"/>
              <a:buChar char="•"/>
            </a:pPr>
            <a:r>
              <a:rPr lang="en-MY" sz="1800" dirty="0"/>
              <a:t>The IPv6 node can then prompt the router to send an RA message by sending the RS to the FF02::2 multicast group. </a:t>
            </a:r>
          </a:p>
          <a:p>
            <a:pPr marL="285750" indent="-285750" algn="just">
              <a:lnSpc>
                <a:spcPct val="200000"/>
              </a:lnSpc>
              <a:buFont typeface="Arial" panose="020B0604020202020204" pitchFamily="34" charset="0"/>
              <a:buChar char="•"/>
            </a:pPr>
            <a:r>
              <a:rPr lang="en-MY" sz="1800" dirty="0"/>
              <a:t>All routers in the network will receive the RS and respond by sending an RA to the FF02:1 multicast group, with all nodes receiving the RA and configuring their routing tables.</a:t>
            </a:r>
          </a:p>
        </p:txBody>
      </p:sp>
      <p:sp>
        <p:nvSpPr>
          <p:cNvPr id="9" name="Slide Number Placeholder 8">
            <a:extLst>
              <a:ext uri="{FF2B5EF4-FFF2-40B4-BE49-F238E27FC236}">
                <a16:creationId xmlns:a16="http://schemas.microsoft.com/office/drawing/2014/main" id="{55A46FAF-7CDD-393D-34E2-8D600D4B5E01}"/>
              </a:ext>
            </a:extLst>
          </p:cNvPr>
          <p:cNvSpPr>
            <a:spLocks noGrp="1"/>
          </p:cNvSpPr>
          <p:nvPr>
            <p:ph type="sldNum" sz="quarter" idx="12"/>
          </p:nvPr>
        </p:nvSpPr>
        <p:spPr/>
        <p:txBody>
          <a:bodyPr/>
          <a:lstStyle/>
          <a:p>
            <a:fld id="{FDED41F8-FC0F-4085-8150-313B6CF05213}" type="slidenum">
              <a:rPr lang="en-US" smtClean="0"/>
              <a:t>15</a:t>
            </a:fld>
            <a:endParaRPr lang="en-US"/>
          </a:p>
        </p:txBody>
      </p:sp>
    </p:spTree>
    <p:extLst>
      <p:ext uri="{BB962C8B-B14F-4D97-AF65-F5344CB8AC3E}">
        <p14:creationId xmlns:p14="http://schemas.microsoft.com/office/powerpoint/2010/main" val="6942171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5CECE73-9C7A-0794-7AB7-8ABB2387F4CD}"/>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chemeClr val="bg1"/>
                </a:solidFill>
              </a:rPr>
              <a:t>MiTM Attacks: Spoofed ICMPv6 RA (Cont.)</a:t>
            </a:r>
          </a:p>
        </p:txBody>
      </p:sp>
      <p:pic>
        <p:nvPicPr>
          <p:cNvPr id="9" name="Picture 8">
            <a:extLst>
              <a:ext uri="{FF2B5EF4-FFF2-40B4-BE49-F238E27FC236}">
                <a16:creationId xmlns:a16="http://schemas.microsoft.com/office/drawing/2014/main" id="{88C4E1B1-34FC-140D-8DAE-2787FD2A0581}"/>
              </a:ext>
            </a:extLst>
          </p:cNvPr>
          <p:cNvPicPr>
            <a:picLocks noChangeAspect="1"/>
          </p:cNvPicPr>
          <p:nvPr/>
        </p:nvPicPr>
        <p:blipFill>
          <a:blip r:embed="rId7"/>
          <a:stretch>
            <a:fillRect/>
          </a:stretch>
        </p:blipFill>
        <p:spPr>
          <a:xfrm>
            <a:off x="2726478" y="2117303"/>
            <a:ext cx="5814980" cy="2573575"/>
          </a:xfrm>
          <a:prstGeom prst="rect">
            <a:avLst/>
          </a:prstGeom>
        </p:spPr>
      </p:pic>
      <p:sp>
        <p:nvSpPr>
          <p:cNvPr id="11" name="TextBox 10">
            <a:extLst>
              <a:ext uri="{FF2B5EF4-FFF2-40B4-BE49-F238E27FC236}">
                <a16:creationId xmlns:a16="http://schemas.microsoft.com/office/drawing/2014/main" id="{B083C74B-D800-3CFB-376B-21B78E146FE9}"/>
              </a:ext>
            </a:extLst>
          </p:cNvPr>
          <p:cNvSpPr txBox="1"/>
          <p:nvPr/>
        </p:nvSpPr>
        <p:spPr>
          <a:xfrm>
            <a:off x="3876034" y="1538179"/>
            <a:ext cx="3515868" cy="369332"/>
          </a:xfrm>
          <a:prstGeom prst="rect">
            <a:avLst/>
          </a:prstGeom>
          <a:noFill/>
        </p:spPr>
        <p:txBody>
          <a:bodyPr wrap="square">
            <a:spAutoFit/>
          </a:bodyPr>
          <a:lstStyle/>
          <a:p>
            <a:pPr>
              <a:spcBef>
                <a:spcPct val="0"/>
              </a:spcBef>
              <a:buClrTx/>
              <a:buSzTx/>
              <a:buFontTx/>
              <a:buNone/>
            </a:pPr>
            <a:r>
              <a:rPr lang="en-GB" altLang="en-US" dirty="0"/>
              <a:t>The default periodic time for the RA</a:t>
            </a:r>
          </a:p>
        </p:txBody>
      </p:sp>
      <p:sp>
        <p:nvSpPr>
          <p:cNvPr id="10" name="Slide Number Placeholder 9">
            <a:extLst>
              <a:ext uri="{FF2B5EF4-FFF2-40B4-BE49-F238E27FC236}">
                <a16:creationId xmlns:a16="http://schemas.microsoft.com/office/drawing/2014/main" id="{50D05276-2FAD-22AF-1CAD-E79191609E53}"/>
              </a:ext>
            </a:extLst>
          </p:cNvPr>
          <p:cNvSpPr>
            <a:spLocks noGrp="1"/>
          </p:cNvSpPr>
          <p:nvPr>
            <p:ph type="sldNum" sz="quarter" idx="12"/>
          </p:nvPr>
        </p:nvSpPr>
        <p:spPr/>
        <p:txBody>
          <a:bodyPr/>
          <a:lstStyle/>
          <a:p>
            <a:fld id="{FDED41F8-FC0F-4085-8150-313B6CF05213}" type="slidenum">
              <a:rPr lang="en-US" smtClean="0"/>
              <a:t>16</a:t>
            </a:fld>
            <a:endParaRPr lang="en-US"/>
          </a:p>
        </p:txBody>
      </p:sp>
    </p:spTree>
    <p:extLst>
      <p:ext uri="{BB962C8B-B14F-4D97-AF65-F5344CB8AC3E}">
        <p14:creationId xmlns:p14="http://schemas.microsoft.com/office/powerpoint/2010/main" val="22990412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5CECE73-9C7A-0794-7AB7-8ABB2387F4CD}"/>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chemeClr val="bg1"/>
                </a:solidFill>
              </a:rPr>
              <a:t>MiTM Attacks: Spoofed RA (Cont.)</a:t>
            </a:r>
          </a:p>
        </p:txBody>
      </p:sp>
      <p:sp>
        <p:nvSpPr>
          <p:cNvPr id="10" name="TextBox 9">
            <a:extLst>
              <a:ext uri="{FF2B5EF4-FFF2-40B4-BE49-F238E27FC236}">
                <a16:creationId xmlns:a16="http://schemas.microsoft.com/office/drawing/2014/main" id="{15D9902B-3F82-40EE-C468-DBD82AFD0EC5}"/>
              </a:ext>
            </a:extLst>
          </p:cNvPr>
          <p:cNvSpPr txBox="1"/>
          <p:nvPr/>
        </p:nvSpPr>
        <p:spPr>
          <a:xfrm>
            <a:off x="4965989" y="1353513"/>
            <a:ext cx="2260022" cy="369332"/>
          </a:xfrm>
          <a:prstGeom prst="rect">
            <a:avLst/>
          </a:prstGeom>
          <a:noFill/>
        </p:spPr>
        <p:txBody>
          <a:bodyPr wrap="square">
            <a:spAutoFit/>
          </a:bodyPr>
          <a:lstStyle/>
          <a:p>
            <a:pPr>
              <a:spcBef>
                <a:spcPct val="0"/>
              </a:spcBef>
            </a:pPr>
            <a:r>
              <a:rPr lang="en-US" altLang="en-US" dirty="0"/>
              <a:t>Router Advertisement</a:t>
            </a:r>
          </a:p>
        </p:txBody>
      </p:sp>
      <p:cxnSp>
        <p:nvCxnSpPr>
          <p:cNvPr id="38" name="Straight Connector 37">
            <a:extLst>
              <a:ext uri="{FF2B5EF4-FFF2-40B4-BE49-F238E27FC236}">
                <a16:creationId xmlns:a16="http://schemas.microsoft.com/office/drawing/2014/main" id="{A665E980-2294-1BCF-4238-A4245E5FBB33}"/>
              </a:ext>
            </a:extLst>
          </p:cNvPr>
          <p:cNvCxnSpPr>
            <a:cxnSpLocks/>
          </p:cNvCxnSpPr>
          <p:nvPr/>
        </p:nvCxnSpPr>
        <p:spPr>
          <a:xfrm>
            <a:off x="3050903" y="2864841"/>
            <a:ext cx="0" cy="1391920"/>
          </a:xfrm>
          <a:prstGeom prst="line">
            <a:avLst/>
          </a:prstGeom>
          <a:ln w="19050"/>
        </p:spPr>
        <p:style>
          <a:lnRef idx="1">
            <a:schemeClr val="dk1"/>
          </a:lnRef>
          <a:fillRef idx="0">
            <a:schemeClr val="dk1"/>
          </a:fillRef>
          <a:effectRef idx="0">
            <a:schemeClr val="dk1"/>
          </a:effectRef>
          <a:fontRef idx="minor">
            <a:schemeClr val="tx1"/>
          </a:fontRef>
        </p:style>
      </p:cxnSp>
      <p:pic>
        <p:nvPicPr>
          <p:cNvPr id="12" name="Picture 11" descr="Router Visio - Cisco Router Icon - Free Transparent PNG Clipart Images  Download">
            <a:extLst>
              <a:ext uri="{FF2B5EF4-FFF2-40B4-BE49-F238E27FC236}">
                <a16:creationId xmlns:a16="http://schemas.microsoft.com/office/drawing/2014/main" id="{461BEE42-2879-1A77-62BA-249A9374E0E7}"/>
              </a:ext>
            </a:extLst>
          </p:cNvPr>
          <p:cNvPicPr>
            <a:picLocks noChangeAspect="1" noChangeArrowheads="1"/>
          </p:cNvPicPr>
          <p:nvPr/>
        </p:nvPicPr>
        <p:blipFill>
          <a:blip r:embed="rId7" cstate="print">
            <a:extLst>
              <a:ext uri="{BEBA8EAE-BF5A-486C-A8C5-ECC9F3942E4B}">
                <a14:imgProps xmlns:a14="http://schemas.microsoft.com/office/drawing/2010/main">
                  <a14:imgLayer r:embed="rId8">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2074178" y="2069773"/>
            <a:ext cx="1953449" cy="946493"/>
          </a:xfrm>
          <a:prstGeom prst="rect">
            <a:avLst/>
          </a:prstGeom>
          <a:noFill/>
          <a:extLst>
            <a:ext uri="{909E8E84-426E-40DD-AFC4-6F175D3DCCD1}">
              <a14:hiddenFill xmlns:a14="http://schemas.microsoft.com/office/drawing/2010/main">
                <a:solidFill>
                  <a:srgbClr val="FFFFFF"/>
                </a:solidFill>
              </a14:hiddenFill>
            </a:ext>
          </a:extLst>
        </p:spPr>
      </p:pic>
      <p:cxnSp>
        <p:nvCxnSpPr>
          <p:cNvPr id="34" name="Straight Connector 33">
            <a:extLst>
              <a:ext uri="{FF2B5EF4-FFF2-40B4-BE49-F238E27FC236}">
                <a16:creationId xmlns:a16="http://schemas.microsoft.com/office/drawing/2014/main" id="{744A7214-4177-BAD5-D6B1-BDF615CACEB5}"/>
              </a:ext>
            </a:extLst>
          </p:cNvPr>
          <p:cNvCxnSpPr/>
          <p:nvPr/>
        </p:nvCxnSpPr>
        <p:spPr>
          <a:xfrm flipH="1">
            <a:off x="1639938" y="4419321"/>
            <a:ext cx="931305" cy="0"/>
          </a:xfrm>
          <a:prstGeom prst="line">
            <a:avLst/>
          </a:prstGeom>
          <a:ln w="19050"/>
        </p:spPr>
        <p:style>
          <a:lnRef idx="1">
            <a:schemeClr val="dk1"/>
          </a:lnRef>
          <a:fillRef idx="0">
            <a:schemeClr val="dk1"/>
          </a:fillRef>
          <a:effectRef idx="0">
            <a:schemeClr val="dk1"/>
          </a:effectRef>
          <a:fontRef idx="minor">
            <a:schemeClr val="tx1"/>
          </a:fontRef>
        </p:style>
      </p:cxnSp>
      <p:pic>
        <p:nvPicPr>
          <p:cNvPr id="16" name="Graphic 15" descr="Computer with solid fill">
            <a:extLst>
              <a:ext uri="{FF2B5EF4-FFF2-40B4-BE49-F238E27FC236}">
                <a16:creationId xmlns:a16="http://schemas.microsoft.com/office/drawing/2014/main" id="{DCEEC53F-2AE0-5755-4C41-D9742B2B8F49}"/>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4269844" y="4035812"/>
            <a:ext cx="707322" cy="707322"/>
          </a:xfrm>
          <a:prstGeom prst="rect">
            <a:avLst/>
          </a:prstGeom>
        </p:spPr>
      </p:pic>
      <p:cxnSp>
        <p:nvCxnSpPr>
          <p:cNvPr id="36" name="Straight Connector 35">
            <a:extLst>
              <a:ext uri="{FF2B5EF4-FFF2-40B4-BE49-F238E27FC236}">
                <a16:creationId xmlns:a16="http://schemas.microsoft.com/office/drawing/2014/main" id="{EE243B6D-83FD-9E68-9B56-CE7D6336D5D2}"/>
              </a:ext>
            </a:extLst>
          </p:cNvPr>
          <p:cNvCxnSpPr/>
          <p:nvPr/>
        </p:nvCxnSpPr>
        <p:spPr>
          <a:xfrm>
            <a:off x="3307843" y="4415617"/>
            <a:ext cx="981460" cy="0"/>
          </a:xfrm>
          <a:prstGeom prst="line">
            <a:avLst/>
          </a:prstGeom>
          <a:ln w="19050"/>
        </p:spPr>
        <p:style>
          <a:lnRef idx="1">
            <a:schemeClr val="dk1"/>
          </a:lnRef>
          <a:fillRef idx="0">
            <a:schemeClr val="dk1"/>
          </a:fillRef>
          <a:effectRef idx="0">
            <a:schemeClr val="dk1"/>
          </a:effectRef>
          <a:fontRef idx="minor">
            <a:schemeClr val="tx1"/>
          </a:fontRef>
        </p:style>
      </p:cxnSp>
      <p:pic>
        <p:nvPicPr>
          <p:cNvPr id="17" name="Graphic 16" descr="Computer with solid fill">
            <a:extLst>
              <a:ext uri="{FF2B5EF4-FFF2-40B4-BE49-F238E27FC236}">
                <a16:creationId xmlns:a16="http://schemas.microsoft.com/office/drawing/2014/main" id="{D2F5AFE2-73D7-6A25-0D14-4444279150AD}"/>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021035" y="4041636"/>
            <a:ext cx="707322" cy="707322"/>
          </a:xfrm>
          <a:prstGeom prst="rect">
            <a:avLst/>
          </a:prstGeom>
        </p:spPr>
      </p:pic>
      <p:sp>
        <p:nvSpPr>
          <p:cNvPr id="31" name="TextBox 30">
            <a:extLst>
              <a:ext uri="{FF2B5EF4-FFF2-40B4-BE49-F238E27FC236}">
                <a16:creationId xmlns:a16="http://schemas.microsoft.com/office/drawing/2014/main" id="{334EBC8A-61BD-EBC8-A0ED-6F9C1D748237}"/>
              </a:ext>
            </a:extLst>
          </p:cNvPr>
          <p:cNvSpPr txBox="1"/>
          <p:nvPr/>
        </p:nvSpPr>
        <p:spPr>
          <a:xfrm>
            <a:off x="4388485" y="4581084"/>
            <a:ext cx="324128" cy="400110"/>
          </a:xfrm>
          <a:prstGeom prst="rect">
            <a:avLst/>
          </a:prstGeom>
          <a:noFill/>
        </p:spPr>
        <p:txBody>
          <a:bodyPr wrap="none" rtlCol="0">
            <a:spAutoFit/>
          </a:bodyPr>
          <a:lstStyle/>
          <a:p>
            <a:r>
              <a:rPr lang="en-MY" sz="2000" dirty="0"/>
              <a:t>B</a:t>
            </a:r>
            <a:endParaRPr lang="en-US" sz="1600" dirty="0"/>
          </a:p>
        </p:txBody>
      </p:sp>
      <p:sp>
        <p:nvSpPr>
          <p:cNvPr id="32" name="TextBox 31">
            <a:extLst>
              <a:ext uri="{FF2B5EF4-FFF2-40B4-BE49-F238E27FC236}">
                <a16:creationId xmlns:a16="http://schemas.microsoft.com/office/drawing/2014/main" id="{17C510F6-E90B-828A-E929-F6F2C419B690}"/>
              </a:ext>
            </a:extLst>
          </p:cNvPr>
          <p:cNvSpPr txBox="1"/>
          <p:nvPr/>
        </p:nvSpPr>
        <p:spPr>
          <a:xfrm>
            <a:off x="1158644" y="4619559"/>
            <a:ext cx="333746" cy="400110"/>
          </a:xfrm>
          <a:prstGeom prst="rect">
            <a:avLst/>
          </a:prstGeom>
          <a:noFill/>
        </p:spPr>
        <p:txBody>
          <a:bodyPr wrap="none" rtlCol="0">
            <a:spAutoFit/>
          </a:bodyPr>
          <a:lstStyle/>
          <a:p>
            <a:r>
              <a:rPr lang="en-MY" sz="2000" dirty="0"/>
              <a:t>A</a:t>
            </a:r>
            <a:endParaRPr lang="en-US" sz="1600" dirty="0"/>
          </a:p>
        </p:txBody>
      </p:sp>
      <p:sp>
        <p:nvSpPr>
          <p:cNvPr id="39" name="TextBox 38">
            <a:extLst>
              <a:ext uri="{FF2B5EF4-FFF2-40B4-BE49-F238E27FC236}">
                <a16:creationId xmlns:a16="http://schemas.microsoft.com/office/drawing/2014/main" id="{3ECEB014-D041-9B88-FEF7-14508CE54883}"/>
              </a:ext>
            </a:extLst>
          </p:cNvPr>
          <p:cNvSpPr txBox="1"/>
          <p:nvPr/>
        </p:nvSpPr>
        <p:spPr>
          <a:xfrm>
            <a:off x="2692265" y="1822062"/>
            <a:ext cx="818622" cy="369332"/>
          </a:xfrm>
          <a:prstGeom prst="rect">
            <a:avLst/>
          </a:prstGeom>
          <a:noFill/>
        </p:spPr>
        <p:txBody>
          <a:bodyPr wrap="none" rtlCol="0">
            <a:spAutoFit/>
          </a:bodyPr>
          <a:lstStyle/>
          <a:p>
            <a:r>
              <a:rPr lang="en-MY" dirty="0"/>
              <a:t>Router</a:t>
            </a:r>
            <a:endParaRPr lang="en-US" dirty="0"/>
          </a:p>
        </p:txBody>
      </p:sp>
      <p:sp>
        <p:nvSpPr>
          <p:cNvPr id="40" name="TextBox 39">
            <a:extLst>
              <a:ext uri="{FF2B5EF4-FFF2-40B4-BE49-F238E27FC236}">
                <a16:creationId xmlns:a16="http://schemas.microsoft.com/office/drawing/2014/main" id="{53FF3EC1-ED1C-92B4-D2C9-047ED2933F32}"/>
              </a:ext>
            </a:extLst>
          </p:cNvPr>
          <p:cNvSpPr txBox="1"/>
          <p:nvPr/>
        </p:nvSpPr>
        <p:spPr>
          <a:xfrm>
            <a:off x="3195835" y="3247547"/>
            <a:ext cx="2567496" cy="523220"/>
          </a:xfrm>
          <a:prstGeom prst="rect">
            <a:avLst/>
          </a:prstGeom>
          <a:noFill/>
        </p:spPr>
        <p:txBody>
          <a:bodyPr wrap="square" rtlCol="0">
            <a:spAutoFit/>
          </a:bodyPr>
          <a:lstStyle/>
          <a:p>
            <a:pPr algn="ctr"/>
            <a:r>
              <a:rPr lang="en-MY" sz="1400" b="1" dirty="0">
                <a:solidFill>
                  <a:schemeClr val="accent5"/>
                </a:solidFill>
              </a:rPr>
              <a:t>RA: This is data for you (prefix, options, lifetime, autoconf flag)</a:t>
            </a:r>
            <a:endParaRPr lang="en-US" sz="1400" b="1" dirty="0">
              <a:solidFill>
                <a:schemeClr val="accent5"/>
              </a:solidFill>
            </a:endParaRPr>
          </a:p>
        </p:txBody>
      </p:sp>
      <p:sp>
        <p:nvSpPr>
          <p:cNvPr id="41" name="TextBox 40">
            <a:extLst>
              <a:ext uri="{FF2B5EF4-FFF2-40B4-BE49-F238E27FC236}">
                <a16:creationId xmlns:a16="http://schemas.microsoft.com/office/drawing/2014/main" id="{28986B9D-8CC0-7E5E-2EC1-990BDF443D8F}"/>
              </a:ext>
            </a:extLst>
          </p:cNvPr>
          <p:cNvSpPr txBox="1"/>
          <p:nvPr/>
        </p:nvSpPr>
        <p:spPr>
          <a:xfrm>
            <a:off x="1091126" y="3238155"/>
            <a:ext cx="1868824" cy="523220"/>
          </a:xfrm>
          <a:prstGeom prst="rect">
            <a:avLst/>
          </a:prstGeom>
          <a:noFill/>
        </p:spPr>
        <p:txBody>
          <a:bodyPr wrap="square" rtlCol="0">
            <a:spAutoFit/>
          </a:bodyPr>
          <a:lstStyle/>
          <a:p>
            <a:pPr algn="ctr"/>
            <a:r>
              <a:rPr lang="en-MY" sz="1400" b="1" dirty="0">
                <a:solidFill>
                  <a:srgbClr val="00B050"/>
                </a:solidFill>
              </a:rPr>
              <a:t>RS: Hi router, please send advertisement</a:t>
            </a:r>
            <a:endParaRPr lang="en-US" sz="1400" b="1" dirty="0">
              <a:solidFill>
                <a:srgbClr val="00B050"/>
              </a:solidFill>
            </a:endParaRPr>
          </a:p>
        </p:txBody>
      </p:sp>
      <p:sp>
        <p:nvSpPr>
          <p:cNvPr id="42" name="Arc 41">
            <a:extLst>
              <a:ext uri="{FF2B5EF4-FFF2-40B4-BE49-F238E27FC236}">
                <a16:creationId xmlns:a16="http://schemas.microsoft.com/office/drawing/2014/main" id="{63A19869-4F9C-B28F-5AA9-9386F06387CA}"/>
              </a:ext>
            </a:extLst>
          </p:cNvPr>
          <p:cNvSpPr/>
          <p:nvPr/>
        </p:nvSpPr>
        <p:spPr>
          <a:xfrm rot="5613444">
            <a:off x="749097" y="1547013"/>
            <a:ext cx="2624216" cy="2661230"/>
          </a:xfrm>
          <a:prstGeom prst="arc">
            <a:avLst>
              <a:gd name="adj1" fmla="val 16200000"/>
              <a:gd name="adj2" fmla="val 40721"/>
            </a:avLst>
          </a:prstGeom>
          <a:ln w="28575">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8" name="Arrow: Right 57">
            <a:extLst>
              <a:ext uri="{FF2B5EF4-FFF2-40B4-BE49-F238E27FC236}">
                <a16:creationId xmlns:a16="http://schemas.microsoft.com/office/drawing/2014/main" id="{C5687B26-F7F8-07AD-9DE7-516820C0D0E1}"/>
              </a:ext>
            </a:extLst>
          </p:cNvPr>
          <p:cNvSpPr/>
          <p:nvPr/>
        </p:nvSpPr>
        <p:spPr>
          <a:xfrm>
            <a:off x="5908262" y="3172324"/>
            <a:ext cx="1170697" cy="551075"/>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cxnSp>
        <p:nvCxnSpPr>
          <p:cNvPr id="60" name="Straight Connector 59">
            <a:extLst>
              <a:ext uri="{FF2B5EF4-FFF2-40B4-BE49-F238E27FC236}">
                <a16:creationId xmlns:a16="http://schemas.microsoft.com/office/drawing/2014/main" id="{820DB998-492A-0795-0A6C-B221E14E63B8}"/>
              </a:ext>
            </a:extLst>
          </p:cNvPr>
          <p:cNvCxnSpPr>
            <a:cxnSpLocks/>
          </p:cNvCxnSpPr>
          <p:nvPr/>
        </p:nvCxnSpPr>
        <p:spPr>
          <a:xfrm>
            <a:off x="9409902" y="2853266"/>
            <a:ext cx="0" cy="1391920"/>
          </a:xfrm>
          <a:prstGeom prst="line">
            <a:avLst/>
          </a:prstGeom>
          <a:ln w="19050"/>
        </p:spPr>
        <p:style>
          <a:lnRef idx="1">
            <a:schemeClr val="dk1"/>
          </a:lnRef>
          <a:fillRef idx="0">
            <a:schemeClr val="dk1"/>
          </a:fillRef>
          <a:effectRef idx="0">
            <a:schemeClr val="dk1"/>
          </a:effectRef>
          <a:fontRef idx="minor">
            <a:schemeClr val="tx1"/>
          </a:fontRef>
        </p:style>
      </p:cxnSp>
      <p:pic>
        <p:nvPicPr>
          <p:cNvPr id="61" name="Picture 60" descr="Router Visio - Cisco Router Icon - Free Transparent PNG Clipart Images  Download">
            <a:extLst>
              <a:ext uri="{FF2B5EF4-FFF2-40B4-BE49-F238E27FC236}">
                <a16:creationId xmlns:a16="http://schemas.microsoft.com/office/drawing/2014/main" id="{870766B8-DD3D-5D2C-444D-7478F64D9250}"/>
              </a:ext>
            </a:extLst>
          </p:cNvPr>
          <p:cNvPicPr>
            <a:picLocks noChangeAspect="1" noChangeArrowheads="1"/>
          </p:cNvPicPr>
          <p:nvPr/>
        </p:nvPicPr>
        <p:blipFill>
          <a:blip r:embed="rId7" cstate="print">
            <a:extLst>
              <a:ext uri="{BEBA8EAE-BF5A-486C-A8C5-ECC9F3942E4B}">
                <a14:imgProps xmlns:a14="http://schemas.microsoft.com/office/drawing/2010/main">
                  <a14:imgLayer r:embed="rId8">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8433177" y="2058198"/>
            <a:ext cx="1953449" cy="946493"/>
          </a:xfrm>
          <a:prstGeom prst="rect">
            <a:avLst/>
          </a:prstGeom>
          <a:noFill/>
          <a:extLst>
            <a:ext uri="{909E8E84-426E-40DD-AFC4-6F175D3DCCD1}">
              <a14:hiddenFill xmlns:a14="http://schemas.microsoft.com/office/drawing/2010/main">
                <a:solidFill>
                  <a:srgbClr val="FFFFFF"/>
                </a:solidFill>
              </a14:hiddenFill>
            </a:ext>
          </a:extLst>
        </p:spPr>
      </p:pic>
      <p:cxnSp>
        <p:nvCxnSpPr>
          <p:cNvPr id="62" name="Straight Connector 61">
            <a:extLst>
              <a:ext uri="{FF2B5EF4-FFF2-40B4-BE49-F238E27FC236}">
                <a16:creationId xmlns:a16="http://schemas.microsoft.com/office/drawing/2014/main" id="{3FC54504-3BD9-E3A3-0A61-A85A653C3A32}"/>
              </a:ext>
            </a:extLst>
          </p:cNvPr>
          <p:cNvCxnSpPr>
            <a:cxnSpLocks/>
          </p:cNvCxnSpPr>
          <p:nvPr/>
        </p:nvCxnSpPr>
        <p:spPr>
          <a:xfrm flipH="1">
            <a:off x="8070057" y="4407746"/>
            <a:ext cx="1000283" cy="0"/>
          </a:xfrm>
          <a:prstGeom prst="line">
            <a:avLst/>
          </a:prstGeom>
          <a:ln w="19050"/>
        </p:spPr>
        <p:style>
          <a:lnRef idx="1">
            <a:schemeClr val="dk1"/>
          </a:lnRef>
          <a:fillRef idx="0">
            <a:schemeClr val="dk1"/>
          </a:fillRef>
          <a:effectRef idx="0">
            <a:schemeClr val="dk1"/>
          </a:effectRef>
          <a:fontRef idx="minor">
            <a:schemeClr val="tx1"/>
          </a:fontRef>
        </p:style>
      </p:cxnSp>
      <p:pic>
        <p:nvPicPr>
          <p:cNvPr id="63" name="Graphic 62" descr="Computer with solid fill">
            <a:extLst>
              <a:ext uri="{FF2B5EF4-FFF2-40B4-BE49-F238E27FC236}">
                <a16:creationId xmlns:a16="http://schemas.microsoft.com/office/drawing/2014/main" id="{A14777A0-E105-1BAF-371D-B93A005CB06B}"/>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0628843" y="4024237"/>
            <a:ext cx="707322" cy="707322"/>
          </a:xfrm>
          <a:prstGeom prst="rect">
            <a:avLst/>
          </a:prstGeom>
        </p:spPr>
      </p:pic>
      <p:cxnSp>
        <p:nvCxnSpPr>
          <p:cNvPr id="64" name="Straight Connector 63">
            <a:extLst>
              <a:ext uri="{FF2B5EF4-FFF2-40B4-BE49-F238E27FC236}">
                <a16:creationId xmlns:a16="http://schemas.microsoft.com/office/drawing/2014/main" id="{DEF6B900-AC43-0E8D-06E9-D3A57BB11312}"/>
              </a:ext>
            </a:extLst>
          </p:cNvPr>
          <p:cNvCxnSpPr/>
          <p:nvPr/>
        </p:nvCxnSpPr>
        <p:spPr>
          <a:xfrm>
            <a:off x="9666842" y="4404042"/>
            <a:ext cx="981460" cy="0"/>
          </a:xfrm>
          <a:prstGeom prst="line">
            <a:avLst/>
          </a:prstGeom>
          <a:ln w="19050"/>
        </p:spPr>
        <p:style>
          <a:lnRef idx="1">
            <a:schemeClr val="dk1"/>
          </a:lnRef>
          <a:fillRef idx="0">
            <a:schemeClr val="dk1"/>
          </a:fillRef>
          <a:effectRef idx="0">
            <a:schemeClr val="dk1"/>
          </a:effectRef>
          <a:fontRef idx="minor">
            <a:schemeClr val="tx1"/>
          </a:fontRef>
        </p:style>
      </p:cxnSp>
      <p:pic>
        <p:nvPicPr>
          <p:cNvPr id="65" name="Graphic 64" descr="Computer with solid fill">
            <a:extLst>
              <a:ext uri="{FF2B5EF4-FFF2-40B4-BE49-F238E27FC236}">
                <a16:creationId xmlns:a16="http://schemas.microsoft.com/office/drawing/2014/main" id="{3A3AEFD0-1F73-ED15-C0F6-D0F0E3D243CC}"/>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7380034" y="4030061"/>
            <a:ext cx="707322" cy="707322"/>
          </a:xfrm>
          <a:prstGeom prst="rect">
            <a:avLst/>
          </a:prstGeom>
        </p:spPr>
      </p:pic>
      <p:sp>
        <p:nvSpPr>
          <p:cNvPr id="67" name="TextBox 66">
            <a:extLst>
              <a:ext uri="{FF2B5EF4-FFF2-40B4-BE49-F238E27FC236}">
                <a16:creationId xmlns:a16="http://schemas.microsoft.com/office/drawing/2014/main" id="{DC3DC454-85A9-E099-52C9-E26ECD7EF807}"/>
              </a:ext>
            </a:extLst>
          </p:cNvPr>
          <p:cNvSpPr txBox="1"/>
          <p:nvPr/>
        </p:nvSpPr>
        <p:spPr>
          <a:xfrm>
            <a:off x="10747484" y="4569509"/>
            <a:ext cx="324128" cy="400110"/>
          </a:xfrm>
          <a:prstGeom prst="rect">
            <a:avLst/>
          </a:prstGeom>
          <a:noFill/>
        </p:spPr>
        <p:txBody>
          <a:bodyPr wrap="none" rtlCol="0">
            <a:spAutoFit/>
          </a:bodyPr>
          <a:lstStyle/>
          <a:p>
            <a:r>
              <a:rPr lang="en-MY" sz="2000" dirty="0"/>
              <a:t>B</a:t>
            </a:r>
            <a:endParaRPr lang="en-US" sz="1600" dirty="0"/>
          </a:p>
        </p:txBody>
      </p:sp>
      <p:sp>
        <p:nvSpPr>
          <p:cNvPr id="68" name="TextBox 67">
            <a:extLst>
              <a:ext uri="{FF2B5EF4-FFF2-40B4-BE49-F238E27FC236}">
                <a16:creationId xmlns:a16="http://schemas.microsoft.com/office/drawing/2014/main" id="{2B3B05BF-1399-90E3-564E-AA40D27F672C}"/>
              </a:ext>
            </a:extLst>
          </p:cNvPr>
          <p:cNvSpPr txBox="1"/>
          <p:nvPr/>
        </p:nvSpPr>
        <p:spPr>
          <a:xfrm>
            <a:off x="7517643" y="4607984"/>
            <a:ext cx="333746" cy="400110"/>
          </a:xfrm>
          <a:prstGeom prst="rect">
            <a:avLst/>
          </a:prstGeom>
          <a:noFill/>
        </p:spPr>
        <p:txBody>
          <a:bodyPr wrap="none" rtlCol="0">
            <a:spAutoFit/>
          </a:bodyPr>
          <a:lstStyle/>
          <a:p>
            <a:r>
              <a:rPr lang="en-MY" sz="2000" dirty="0"/>
              <a:t>A</a:t>
            </a:r>
            <a:endParaRPr lang="en-US" sz="1600" dirty="0"/>
          </a:p>
        </p:txBody>
      </p:sp>
      <p:sp>
        <p:nvSpPr>
          <p:cNvPr id="69" name="TextBox 68">
            <a:extLst>
              <a:ext uri="{FF2B5EF4-FFF2-40B4-BE49-F238E27FC236}">
                <a16:creationId xmlns:a16="http://schemas.microsoft.com/office/drawing/2014/main" id="{04DAD108-6DB0-8C8F-70A8-C8EC18630D2C}"/>
              </a:ext>
            </a:extLst>
          </p:cNvPr>
          <p:cNvSpPr txBox="1"/>
          <p:nvPr/>
        </p:nvSpPr>
        <p:spPr>
          <a:xfrm>
            <a:off x="9051264" y="1810487"/>
            <a:ext cx="818622" cy="369332"/>
          </a:xfrm>
          <a:prstGeom prst="rect">
            <a:avLst/>
          </a:prstGeom>
          <a:noFill/>
        </p:spPr>
        <p:txBody>
          <a:bodyPr wrap="none" rtlCol="0">
            <a:spAutoFit/>
          </a:bodyPr>
          <a:lstStyle/>
          <a:p>
            <a:r>
              <a:rPr lang="en-MY" dirty="0"/>
              <a:t>Router</a:t>
            </a:r>
            <a:endParaRPr lang="en-US" dirty="0"/>
          </a:p>
        </p:txBody>
      </p:sp>
      <p:sp>
        <p:nvSpPr>
          <p:cNvPr id="74" name="TextBox 73">
            <a:extLst>
              <a:ext uri="{FF2B5EF4-FFF2-40B4-BE49-F238E27FC236}">
                <a16:creationId xmlns:a16="http://schemas.microsoft.com/office/drawing/2014/main" id="{FE953D41-71BD-5C2D-B39D-FC2B0DF7C10D}"/>
              </a:ext>
            </a:extLst>
          </p:cNvPr>
          <p:cNvSpPr txBox="1"/>
          <p:nvPr/>
        </p:nvSpPr>
        <p:spPr>
          <a:xfrm>
            <a:off x="7599262" y="3348387"/>
            <a:ext cx="2567496" cy="307777"/>
          </a:xfrm>
          <a:prstGeom prst="rect">
            <a:avLst/>
          </a:prstGeom>
          <a:noFill/>
        </p:spPr>
        <p:txBody>
          <a:bodyPr wrap="square" rtlCol="0">
            <a:spAutoFit/>
          </a:bodyPr>
          <a:lstStyle/>
          <a:p>
            <a:pPr algn="ctr"/>
            <a:r>
              <a:rPr lang="en-MY" sz="1400" b="1" dirty="0">
                <a:solidFill>
                  <a:schemeClr val="accent5"/>
                </a:solidFill>
              </a:rPr>
              <a:t>Data Traffic</a:t>
            </a:r>
            <a:endParaRPr lang="en-US" sz="1400" b="1" dirty="0">
              <a:solidFill>
                <a:schemeClr val="accent5"/>
              </a:solidFill>
            </a:endParaRPr>
          </a:p>
        </p:txBody>
      </p:sp>
      <p:pic>
        <p:nvPicPr>
          <p:cNvPr id="9" name="Picture 2" descr="Big Image - Network Switch Logo Png Clipart (#752164) - PinClipart">
            <a:extLst>
              <a:ext uri="{FF2B5EF4-FFF2-40B4-BE49-F238E27FC236}">
                <a16:creationId xmlns:a16="http://schemas.microsoft.com/office/drawing/2014/main" id="{C7E9A194-DAD8-9048-5034-C5FDA98DA67D}"/>
              </a:ext>
            </a:extLst>
          </p:cNvPr>
          <p:cNvPicPr>
            <a:picLocks noChangeAspect="1" noChangeArrowheads="1"/>
          </p:cNvPicPr>
          <p:nvPr/>
        </p:nvPicPr>
        <p:blipFill>
          <a:blip r:embed="rId11" cstate="print">
            <a:extLst>
              <a:ext uri="{BEBA8EAE-BF5A-486C-A8C5-ECC9F3942E4B}">
                <a14:imgProps xmlns:a14="http://schemas.microsoft.com/office/drawing/2010/main">
                  <a14:imgLayer r:embed="rId12">
                    <a14:imgEffect>
                      <a14:backgroundRemoval t="7767" b="89875" l="10000" r="90000">
                        <a14:foregroundMark x1="50795" y1="7767" x2="50795" y2="7767"/>
                        <a14:foregroundMark x1="10000" y1="37725" x2="10000" y2="37725"/>
                        <a14:backgroundMark x1="18295" y1="65881" x2="18977" y2="66297"/>
                      </a14:backgroundRemoval>
                    </a14:imgEffect>
                  </a14:imgLayer>
                </a14:imgProps>
              </a:ext>
              <a:ext uri="{28A0092B-C50C-407E-A947-70E740481C1C}">
                <a14:useLocalDpi xmlns:a14="http://schemas.microsoft.com/office/drawing/2010/main" val="0"/>
              </a:ext>
            </a:extLst>
          </a:blip>
          <a:srcRect/>
          <a:stretch>
            <a:fillRect/>
          </a:stretch>
        </p:blipFill>
        <p:spPr bwMode="auto">
          <a:xfrm>
            <a:off x="2565481" y="4058098"/>
            <a:ext cx="967598" cy="79272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Big Image - Network Switch Logo Png Clipart (#752164) - PinClipart">
            <a:extLst>
              <a:ext uri="{FF2B5EF4-FFF2-40B4-BE49-F238E27FC236}">
                <a16:creationId xmlns:a16="http://schemas.microsoft.com/office/drawing/2014/main" id="{8CEE9847-A3EC-AB13-3CF9-C66C26F278CF}"/>
              </a:ext>
            </a:extLst>
          </p:cNvPr>
          <p:cNvPicPr>
            <a:picLocks noChangeAspect="1" noChangeArrowheads="1"/>
          </p:cNvPicPr>
          <p:nvPr/>
        </p:nvPicPr>
        <p:blipFill>
          <a:blip r:embed="rId11" cstate="print">
            <a:extLst>
              <a:ext uri="{BEBA8EAE-BF5A-486C-A8C5-ECC9F3942E4B}">
                <a14:imgProps xmlns:a14="http://schemas.microsoft.com/office/drawing/2010/main">
                  <a14:imgLayer r:embed="rId12">
                    <a14:imgEffect>
                      <a14:backgroundRemoval t="7767" b="89875" l="10000" r="90000">
                        <a14:foregroundMark x1="50795" y1="7767" x2="50795" y2="7767"/>
                        <a14:foregroundMark x1="10000" y1="37725" x2="10000" y2="37725"/>
                        <a14:backgroundMark x1="18295" y1="65881" x2="18977" y2="66297"/>
                      </a14:backgroundRemoval>
                    </a14:imgEffect>
                  </a14:imgLayer>
                </a14:imgProps>
              </a:ext>
              <a:ext uri="{28A0092B-C50C-407E-A947-70E740481C1C}">
                <a14:useLocalDpi xmlns:a14="http://schemas.microsoft.com/office/drawing/2010/main" val="0"/>
              </a:ext>
            </a:extLst>
          </a:blip>
          <a:srcRect/>
          <a:stretch>
            <a:fillRect/>
          </a:stretch>
        </p:blipFill>
        <p:spPr bwMode="auto">
          <a:xfrm>
            <a:off x="8923101" y="4058098"/>
            <a:ext cx="967598" cy="792722"/>
          </a:xfrm>
          <a:prstGeom prst="rect">
            <a:avLst/>
          </a:prstGeom>
          <a:noFill/>
          <a:extLst>
            <a:ext uri="{909E8E84-426E-40DD-AFC4-6F175D3DCCD1}">
              <a14:hiddenFill xmlns:a14="http://schemas.microsoft.com/office/drawing/2010/main">
                <a:solidFill>
                  <a:srgbClr val="FFFFFF"/>
                </a:solidFill>
              </a14:hiddenFill>
            </a:ext>
          </a:extLst>
        </p:spPr>
      </p:pic>
      <p:sp>
        <p:nvSpPr>
          <p:cNvPr id="15" name="Freeform: Shape 14">
            <a:extLst>
              <a:ext uri="{FF2B5EF4-FFF2-40B4-BE49-F238E27FC236}">
                <a16:creationId xmlns:a16="http://schemas.microsoft.com/office/drawing/2014/main" id="{A2D1EBA9-BD10-D705-CD6F-83B0FA83EB3E}"/>
              </a:ext>
            </a:extLst>
          </p:cNvPr>
          <p:cNvSpPr/>
          <p:nvPr/>
        </p:nvSpPr>
        <p:spPr>
          <a:xfrm>
            <a:off x="8174736" y="3017520"/>
            <a:ext cx="1186232" cy="1263687"/>
          </a:xfrm>
          <a:custGeom>
            <a:avLst/>
            <a:gdLst>
              <a:gd name="connsiteX0" fmla="*/ 1152144 w 1186232"/>
              <a:gd name="connsiteY0" fmla="*/ 0 h 1263687"/>
              <a:gd name="connsiteX1" fmla="*/ 1158240 w 1186232"/>
              <a:gd name="connsiteY1" fmla="*/ 877824 h 1263687"/>
              <a:gd name="connsiteX2" fmla="*/ 847344 w 1186232"/>
              <a:gd name="connsiteY2" fmla="*/ 1152144 h 1263687"/>
              <a:gd name="connsiteX3" fmla="*/ 0 w 1186232"/>
              <a:gd name="connsiteY3" fmla="*/ 1243584 h 1263687"/>
            </a:gdLst>
            <a:ahLst/>
            <a:cxnLst>
              <a:cxn ang="0">
                <a:pos x="connsiteX0" y="connsiteY0"/>
              </a:cxn>
              <a:cxn ang="0">
                <a:pos x="connsiteX1" y="connsiteY1"/>
              </a:cxn>
              <a:cxn ang="0">
                <a:pos x="connsiteX2" y="connsiteY2"/>
              </a:cxn>
              <a:cxn ang="0">
                <a:pos x="connsiteX3" y="connsiteY3"/>
              </a:cxn>
            </a:cxnLst>
            <a:rect l="l" t="t" r="r" b="b"/>
            <a:pathLst>
              <a:path w="1186232" h="1263687">
                <a:moveTo>
                  <a:pt x="1152144" y="0"/>
                </a:moveTo>
                <a:cubicBezTo>
                  <a:pt x="1180592" y="342900"/>
                  <a:pt x="1209040" y="685800"/>
                  <a:pt x="1158240" y="877824"/>
                </a:cubicBezTo>
                <a:cubicBezTo>
                  <a:pt x="1107440" y="1069848"/>
                  <a:pt x="1040384" y="1091184"/>
                  <a:pt x="847344" y="1152144"/>
                </a:cubicBezTo>
                <a:cubicBezTo>
                  <a:pt x="654304" y="1213104"/>
                  <a:pt x="123952" y="1304544"/>
                  <a:pt x="0" y="1243584"/>
                </a:cubicBezTo>
              </a:path>
            </a:pathLst>
          </a:custGeom>
          <a:noFill/>
          <a:ln w="19050">
            <a:solidFill>
              <a:schemeClr val="accent2"/>
            </a:solidFill>
            <a:headEnd type="triangl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1D8C9E83-F5F4-4266-9EBC-B4131ED58FCE}"/>
              </a:ext>
            </a:extLst>
          </p:cNvPr>
          <p:cNvSpPr/>
          <p:nvPr/>
        </p:nvSpPr>
        <p:spPr>
          <a:xfrm rot="560827">
            <a:off x="1944267" y="3073652"/>
            <a:ext cx="960929" cy="1062188"/>
          </a:xfrm>
          <a:custGeom>
            <a:avLst/>
            <a:gdLst>
              <a:gd name="connsiteX0" fmla="*/ 1079770 w 1183670"/>
              <a:gd name="connsiteY0" fmla="*/ 0 h 1062188"/>
              <a:gd name="connsiteX1" fmla="*/ 1079770 w 1183670"/>
              <a:gd name="connsiteY1" fmla="*/ 690664 h 1062188"/>
              <a:gd name="connsiteX2" fmla="*/ 0 w 1183670"/>
              <a:gd name="connsiteY2" fmla="*/ 1060315 h 1062188"/>
            </a:gdLst>
            <a:ahLst/>
            <a:cxnLst>
              <a:cxn ang="0">
                <a:pos x="connsiteX0" y="connsiteY0"/>
              </a:cxn>
              <a:cxn ang="0">
                <a:pos x="connsiteX1" y="connsiteY1"/>
              </a:cxn>
              <a:cxn ang="0">
                <a:pos x="connsiteX2" y="connsiteY2"/>
              </a:cxn>
            </a:cxnLst>
            <a:rect l="l" t="t" r="r" b="b"/>
            <a:pathLst>
              <a:path w="1183670" h="1062188">
                <a:moveTo>
                  <a:pt x="1079770" y="0"/>
                </a:moveTo>
                <a:cubicBezTo>
                  <a:pt x="1169750" y="256972"/>
                  <a:pt x="1259731" y="513945"/>
                  <a:pt x="1079770" y="690664"/>
                </a:cubicBezTo>
                <a:cubicBezTo>
                  <a:pt x="899809" y="867383"/>
                  <a:pt x="152400" y="1084634"/>
                  <a:pt x="0" y="1060315"/>
                </a:cubicBezTo>
              </a:path>
            </a:pathLst>
          </a:custGeom>
          <a:noFill/>
          <a:ln w="19050">
            <a:solidFill>
              <a:srgbClr val="00B050"/>
            </a:solidFill>
            <a:headEnd type="triangl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B050"/>
              </a:solidFill>
            </a:endParaRPr>
          </a:p>
        </p:txBody>
      </p:sp>
      <p:sp>
        <p:nvSpPr>
          <p:cNvPr id="13" name="Slide Number Placeholder 12">
            <a:extLst>
              <a:ext uri="{FF2B5EF4-FFF2-40B4-BE49-F238E27FC236}">
                <a16:creationId xmlns:a16="http://schemas.microsoft.com/office/drawing/2014/main" id="{86A4A144-E934-1682-78EF-456AFE8F09AC}"/>
              </a:ext>
            </a:extLst>
          </p:cNvPr>
          <p:cNvSpPr>
            <a:spLocks noGrp="1"/>
          </p:cNvSpPr>
          <p:nvPr>
            <p:ph type="sldNum" sz="quarter" idx="12"/>
          </p:nvPr>
        </p:nvSpPr>
        <p:spPr/>
        <p:txBody>
          <a:bodyPr/>
          <a:lstStyle/>
          <a:p>
            <a:fld id="{FDED41F8-FC0F-4085-8150-313B6CF05213}" type="slidenum">
              <a:rPr lang="en-US" smtClean="0"/>
              <a:t>17</a:t>
            </a:fld>
            <a:endParaRPr lang="en-US"/>
          </a:p>
        </p:txBody>
      </p:sp>
    </p:spTree>
    <p:extLst>
      <p:ext uri="{BB962C8B-B14F-4D97-AF65-F5344CB8AC3E}">
        <p14:creationId xmlns:p14="http://schemas.microsoft.com/office/powerpoint/2010/main" val="3965804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5CECE73-9C7A-0794-7AB7-8ABB2387F4CD}"/>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chemeClr val="bg1"/>
                </a:solidFill>
              </a:rPr>
              <a:t>MiTM Attacks: Spoofed RA (Cont.)</a:t>
            </a:r>
          </a:p>
        </p:txBody>
      </p:sp>
      <p:cxnSp>
        <p:nvCxnSpPr>
          <p:cNvPr id="11" name="Straight Connector 10">
            <a:extLst>
              <a:ext uri="{FF2B5EF4-FFF2-40B4-BE49-F238E27FC236}">
                <a16:creationId xmlns:a16="http://schemas.microsoft.com/office/drawing/2014/main" id="{22F03896-7B95-FBDB-FAAB-961B7AB59D1D}"/>
              </a:ext>
            </a:extLst>
          </p:cNvPr>
          <p:cNvCxnSpPr>
            <a:cxnSpLocks/>
          </p:cNvCxnSpPr>
          <p:nvPr/>
        </p:nvCxnSpPr>
        <p:spPr>
          <a:xfrm>
            <a:off x="2603863" y="2864841"/>
            <a:ext cx="0" cy="1391920"/>
          </a:xfrm>
          <a:prstGeom prst="line">
            <a:avLst/>
          </a:prstGeom>
          <a:ln w="19050"/>
        </p:spPr>
        <p:style>
          <a:lnRef idx="1">
            <a:schemeClr val="dk1"/>
          </a:lnRef>
          <a:fillRef idx="0">
            <a:schemeClr val="dk1"/>
          </a:fillRef>
          <a:effectRef idx="0">
            <a:schemeClr val="dk1"/>
          </a:effectRef>
          <a:fontRef idx="minor">
            <a:schemeClr val="tx1"/>
          </a:fontRef>
        </p:style>
      </p:cxnSp>
      <p:pic>
        <p:nvPicPr>
          <p:cNvPr id="12" name="Picture 11" descr="Router Visio - Cisco Router Icon - Free Transparent PNG Clipart Images  Download">
            <a:extLst>
              <a:ext uri="{FF2B5EF4-FFF2-40B4-BE49-F238E27FC236}">
                <a16:creationId xmlns:a16="http://schemas.microsoft.com/office/drawing/2014/main" id="{DC01FAD0-A4A7-B565-863A-C6364CEE20B3}"/>
              </a:ext>
            </a:extLst>
          </p:cNvPr>
          <p:cNvPicPr>
            <a:picLocks noChangeAspect="1" noChangeArrowheads="1"/>
          </p:cNvPicPr>
          <p:nvPr/>
        </p:nvPicPr>
        <p:blipFill>
          <a:blip r:embed="rId7" cstate="print">
            <a:extLst>
              <a:ext uri="{BEBA8EAE-BF5A-486C-A8C5-ECC9F3942E4B}">
                <a14:imgProps xmlns:a14="http://schemas.microsoft.com/office/drawing/2010/main">
                  <a14:imgLayer r:embed="rId8">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627138" y="2069773"/>
            <a:ext cx="1953449" cy="946493"/>
          </a:xfrm>
          <a:prstGeom prst="rect">
            <a:avLst/>
          </a:prstGeom>
          <a:noFill/>
          <a:extLst>
            <a:ext uri="{909E8E84-426E-40DD-AFC4-6F175D3DCCD1}">
              <a14:hiddenFill xmlns:a14="http://schemas.microsoft.com/office/drawing/2010/main">
                <a:solidFill>
                  <a:srgbClr val="FFFFFF"/>
                </a:solidFill>
              </a14:hiddenFill>
            </a:ext>
          </a:extLst>
        </p:spPr>
      </p:pic>
      <p:cxnSp>
        <p:nvCxnSpPr>
          <p:cNvPr id="13" name="Straight Connector 12">
            <a:extLst>
              <a:ext uri="{FF2B5EF4-FFF2-40B4-BE49-F238E27FC236}">
                <a16:creationId xmlns:a16="http://schemas.microsoft.com/office/drawing/2014/main" id="{06128BC7-658F-614F-B2EB-AF752368B9B5}"/>
              </a:ext>
            </a:extLst>
          </p:cNvPr>
          <p:cNvCxnSpPr>
            <a:cxnSpLocks/>
          </p:cNvCxnSpPr>
          <p:nvPr/>
        </p:nvCxnSpPr>
        <p:spPr>
          <a:xfrm flipH="1">
            <a:off x="1192898" y="4415617"/>
            <a:ext cx="1199782" cy="3704"/>
          </a:xfrm>
          <a:prstGeom prst="line">
            <a:avLst/>
          </a:prstGeom>
          <a:ln w="19050"/>
        </p:spPr>
        <p:style>
          <a:lnRef idx="1">
            <a:schemeClr val="dk1"/>
          </a:lnRef>
          <a:fillRef idx="0">
            <a:schemeClr val="dk1"/>
          </a:fillRef>
          <a:effectRef idx="0">
            <a:schemeClr val="dk1"/>
          </a:effectRef>
          <a:fontRef idx="minor">
            <a:schemeClr val="tx1"/>
          </a:fontRef>
        </p:style>
      </p:cxnSp>
      <p:pic>
        <p:nvPicPr>
          <p:cNvPr id="14" name="Graphic 13" descr="Computer with solid fill">
            <a:extLst>
              <a:ext uri="{FF2B5EF4-FFF2-40B4-BE49-F238E27FC236}">
                <a16:creationId xmlns:a16="http://schemas.microsoft.com/office/drawing/2014/main" id="{2CE648E2-AE40-3AFB-A0CB-94CA85FC0A78}"/>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3822804" y="4035812"/>
            <a:ext cx="707322" cy="707322"/>
          </a:xfrm>
          <a:prstGeom prst="rect">
            <a:avLst/>
          </a:prstGeom>
        </p:spPr>
      </p:pic>
      <p:cxnSp>
        <p:nvCxnSpPr>
          <p:cNvPr id="15" name="Straight Connector 14">
            <a:extLst>
              <a:ext uri="{FF2B5EF4-FFF2-40B4-BE49-F238E27FC236}">
                <a16:creationId xmlns:a16="http://schemas.microsoft.com/office/drawing/2014/main" id="{5A3334D0-1FC0-73DE-B938-C8458EC2A565}"/>
              </a:ext>
            </a:extLst>
          </p:cNvPr>
          <p:cNvCxnSpPr/>
          <p:nvPr/>
        </p:nvCxnSpPr>
        <p:spPr>
          <a:xfrm>
            <a:off x="2860803" y="4415617"/>
            <a:ext cx="981460" cy="0"/>
          </a:xfrm>
          <a:prstGeom prst="line">
            <a:avLst/>
          </a:prstGeom>
          <a:ln w="19050"/>
        </p:spPr>
        <p:style>
          <a:lnRef idx="1">
            <a:schemeClr val="dk1"/>
          </a:lnRef>
          <a:fillRef idx="0">
            <a:schemeClr val="dk1"/>
          </a:fillRef>
          <a:effectRef idx="0">
            <a:schemeClr val="dk1"/>
          </a:effectRef>
          <a:fontRef idx="minor">
            <a:schemeClr val="tx1"/>
          </a:fontRef>
        </p:style>
      </p:cxnSp>
      <p:pic>
        <p:nvPicPr>
          <p:cNvPr id="16" name="Graphic 15" descr="Computer with solid fill">
            <a:extLst>
              <a:ext uri="{FF2B5EF4-FFF2-40B4-BE49-F238E27FC236}">
                <a16:creationId xmlns:a16="http://schemas.microsoft.com/office/drawing/2014/main" id="{A8363088-A256-D66E-A0DE-5E31DABFD460}"/>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573995" y="4041636"/>
            <a:ext cx="707322" cy="707322"/>
          </a:xfrm>
          <a:prstGeom prst="rect">
            <a:avLst/>
          </a:prstGeom>
        </p:spPr>
      </p:pic>
      <p:sp>
        <p:nvSpPr>
          <p:cNvPr id="18" name="TextBox 17">
            <a:extLst>
              <a:ext uri="{FF2B5EF4-FFF2-40B4-BE49-F238E27FC236}">
                <a16:creationId xmlns:a16="http://schemas.microsoft.com/office/drawing/2014/main" id="{BC3E802B-6DDB-9FA5-52B6-CC3508F01B01}"/>
              </a:ext>
            </a:extLst>
          </p:cNvPr>
          <p:cNvSpPr txBox="1"/>
          <p:nvPr/>
        </p:nvSpPr>
        <p:spPr>
          <a:xfrm>
            <a:off x="4496680" y="4090154"/>
            <a:ext cx="1052724" cy="707886"/>
          </a:xfrm>
          <a:prstGeom prst="rect">
            <a:avLst/>
          </a:prstGeom>
          <a:noFill/>
        </p:spPr>
        <p:txBody>
          <a:bodyPr wrap="none" rtlCol="0">
            <a:spAutoFit/>
          </a:bodyPr>
          <a:lstStyle/>
          <a:p>
            <a:pPr algn="ctr"/>
            <a:r>
              <a:rPr lang="en-MY" sz="2000" b="1" dirty="0"/>
              <a:t>C</a:t>
            </a:r>
            <a:br>
              <a:rPr lang="en-MY" sz="2000" b="1" dirty="0"/>
            </a:br>
            <a:r>
              <a:rPr lang="en-MY" sz="2000" dirty="0"/>
              <a:t>Attacker</a:t>
            </a:r>
            <a:endParaRPr lang="en-US" sz="1600" dirty="0"/>
          </a:p>
        </p:txBody>
      </p:sp>
      <p:sp>
        <p:nvSpPr>
          <p:cNvPr id="19" name="TextBox 18">
            <a:extLst>
              <a:ext uri="{FF2B5EF4-FFF2-40B4-BE49-F238E27FC236}">
                <a16:creationId xmlns:a16="http://schemas.microsoft.com/office/drawing/2014/main" id="{ECDB23DF-B1D2-040F-24B2-03928B07681E}"/>
              </a:ext>
            </a:extLst>
          </p:cNvPr>
          <p:cNvSpPr txBox="1"/>
          <p:nvPr/>
        </p:nvSpPr>
        <p:spPr>
          <a:xfrm>
            <a:off x="711604" y="4619559"/>
            <a:ext cx="333746" cy="400110"/>
          </a:xfrm>
          <a:prstGeom prst="rect">
            <a:avLst/>
          </a:prstGeom>
          <a:noFill/>
        </p:spPr>
        <p:txBody>
          <a:bodyPr wrap="none" rtlCol="0">
            <a:spAutoFit/>
          </a:bodyPr>
          <a:lstStyle/>
          <a:p>
            <a:r>
              <a:rPr lang="en-MY" sz="2000" dirty="0"/>
              <a:t>A</a:t>
            </a:r>
            <a:endParaRPr lang="en-US" sz="1600" dirty="0"/>
          </a:p>
        </p:txBody>
      </p:sp>
      <p:sp>
        <p:nvSpPr>
          <p:cNvPr id="20" name="TextBox 19">
            <a:extLst>
              <a:ext uri="{FF2B5EF4-FFF2-40B4-BE49-F238E27FC236}">
                <a16:creationId xmlns:a16="http://schemas.microsoft.com/office/drawing/2014/main" id="{4FA6C9A4-8A11-C3B0-553D-5B628105FEDB}"/>
              </a:ext>
            </a:extLst>
          </p:cNvPr>
          <p:cNvSpPr txBox="1"/>
          <p:nvPr/>
        </p:nvSpPr>
        <p:spPr>
          <a:xfrm>
            <a:off x="2245225" y="1822062"/>
            <a:ext cx="818622" cy="369332"/>
          </a:xfrm>
          <a:prstGeom prst="rect">
            <a:avLst/>
          </a:prstGeom>
          <a:noFill/>
        </p:spPr>
        <p:txBody>
          <a:bodyPr wrap="none" rtlCol="0">
            <a:spAutoFit/>
          </a:bodyPr>
          <a:lstStyle/>
          <a:p>
            <a:r>
              <a:rPr lang="en-MY" dirty="0"/>
              <a:t>Router</a:t>
            </a:r>
            <a:endParaRPr lang="en-US" dirty="0"/>
          </a:p>
        </p:txBody>
      </p:sp>
      <p:sp>
        <p:nvSpPr>
          <p:cNvPr id="21" name="TextBox 20">
            <a:extLst>
              <a:ext uri="{FF2B5EF4-FFF2-40B4-BE49-F238E27FC236}">
                <a16:creationId xmlns:a16="http://schemas.microsoft.com/office/drawing/2014/main" id="{E1CEC900-4912-12FA-54A9-25FD118C3F86}"/>
              </a:ext>
            </a:extLst>
          </p:cNvPr>
          <p:cNvSpPr txBox="1"/>
          <p:nvPr/>
        </p:nvSpPr>
        <p:spPr>
          <a:xfrm>
            <a:off x="2748795" y="3247547"/>
            <a:ext cx="2567496" cy="523220"/>
          </a:xfrm>
          <a:prstGeom prst="rect">
            <a:avLst/>
          </a:prstGeom>
          <a:noFill/>
        </p:spPr>
        <p:txBody>
          <a:bodyPr wrap="square" rtlCol="0">
            <a:spAutoFit/>
          </a:bodyPr>
          <a:lstStyle/>
          <a:p>
            <a:pPr algn="ctr"/>
            <a:r>
              <a:rPr lang="en-MY" sz="1400" b="1" dirty="0">
                <a:solidFill>
                  <a:schemeClr val="accent5"/>
                </a:solidFill>
              </a:rPr>
              <a:t>RA: This is data for you (prefix, options, lifetime, autoconf flag)</a:t>
            </a:r>
            <a:endParaRPr lang="en-US" sz="1400" b="1" dirty="0">
              <a:solidFill>
                <a:schemeClr val="accent5"/>
              </a:solidFill>
            </a:endParaRPr>
          </a:p>
        </p:txBody>
      </p:sp>
      <p:sp>
        <p:nvSpPr>
          <p:cNvPr id="22" name="TextBox 21">
            <a:extLst>
              <a:ext uri="{FF2B5EF4-FFF2-40B4-BE49-F238E27FC236}">
                <a16:creationId xmlns:a16="http://schemas.microsoft.com/office/drawing/2014/main" id="{9BF5E0F1-3F61-1A39-F337-0CB05292F273}"/>
              </a:ext>
            </a:extLst>
          </p:cNvPr>
          <p:cNvSpPr txBox="1"/>
          <p:nvPr/>
        </p:nvSpPr>
        <p:spPr>
          <a:xfrm>
            <a:off x="1360943" y="4863169"/>
            <a:ext cx="2567496" cy="523220"/>
          </a:xfrm>
          <a:prstGeom prst="rect">
            <a:avLst/>
          </a:prstGeom>
          <a:noFill/>
        </p:spPr>
        <p:txBody>
          <a:bodyPr wrap="square" rtlCol="0">
            <a:spAutoFit/>
          </a:bodyPr>
          <a:lstStyle/>
          <a:p>
            <a:pPr algn="ctr"/>
            <a:r>
              <a:rPr lang="en-MY" sz="1400" dirty="0">
                <a:solidFill>
                  <a:srgbClr val="FF0000"/>
                </a:solidFill>
              </a:rPr>
              <a:t>RA: This is data for you (prefix,</a:t>
            </a:r>
          </a:p>
          <a:p>
            <a:pPr algn="ctr"/>
            <a:r>
              <a:rPr lang="en-US" sz="1400" dirty="0">
                <a:solidFill>
                  <a:srgbClr val="FF0000"/>
                </a:solidFill>
              </a:rPr>
              <a:t>Options, lifetime, autoconf flag)</a:t>
            </a:r>
          </a:p>
        </p:txBody>
      </p:sp>
      <p:sp>
        <p:nvSpPr>
          <p:cNvPr id="23" name="Arc 22">
            <a:extLst>
              <a:ext uri="{FF2B5EF4-FFF2-40B4-BE49-F238E27FC236}">
                <a16:creationId xmlns:a16="http://schemas.microsoft.com/office/drawing/2014/main" id="{E772D301-A9DA-B094-57CC-B715E53937BA}"/>
              </a:ext>
            </a:extLst>
          </p:cNvPr>
          <p:cNvSpPr/>
          <p:nvPr/>
        </p:nvSpPr>
        <p:spPr>
          <a:xfrm rot="5613444">
            <a:off x="302057" y="1547013"/>
            <a:ext cx="2624216" cy="2661230"/>
          </a:xfrm>
          <a:prstGeom prst="arc">
            <a:avLst>
              <a:gd name="adj1" fmla="val 16200000"/>
              <a:gd name="adj2" fmla="val 40721"/>
            </a:avLst>
          </a:prstGeom>
          <a:ln w="28575">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6" name="Freeform: Shape 25">
            <a:extLst>
              <a:ext uri="{FF2B5EF4-FFF2-40B4-BE49-F238E27FC236}">
                <a16:creationId xmlns:a16="http://schemas.microsoft.com/office/drawing/2014/main" id="{863CB614-2526-0761-540C-108253F99A24}"/>
              </a:ext>
            </a:extLst>
          </p:cNvPr>
          <p:cNvSpPr/>
          <p:nvPr/>
        </p:nvSpPr>
        <p:spPr>
          <a:xfrm>
            <a:off x="1343848" y="4632191"/>
            <a:ext cx="2451370" cy="233533"/>
          </a:xfrm>
          <a:custGeom>
            <a:avLst/>
            <a:gdLst>
              <a:gd name="connsiteX0" fmla="*/ 2451370 w 2451370"/>
              <a:gd name="connsiteY0" fmla="*/ 19455 h 233533"/>
              <a:gd name="connsiteX1" fmla="*/ 1118681 w 2451370"/>
              <a:gd name="connsiteY1" fmla="*/ 233463 h 233533"/>
              <a:gd name="connsiteX2" fmla="*/ 0 w 2451370"/>
              <a:gd name="connsiteY2" fmla="*/ 0 h 233533"/>
            </a:gdLst>
            <a:ahLst/>
            <a:cxnLst>
              <a:cxn ang="0">
                <a:pos x="connsiteX0" y="connsiteY0"/>
              </a:cxn>
              <a:cxn ang="0">
                <a:pos x="connsiteX1" y="connsiteY1"/>
              </a:cxn>
              <a:cxn ang="0">
                <a:pos x="connsiteX2" y="connsiteY2"/>
              </a:cxn>
            </a:cxnLst>
            <a:rect l="l" t="t" r="r" b="b"/>
            <a:pathLst>
              <a:path w="2451370" h="233533">
                <a:moveTo>
                  <a:pt x="2451370" y="19455"/>
                </a:moveTo>
                <a:cubicBezTo>
                  <a:pt x="1989306" y="128080"/>
                  <a:pt x="1527243" y="236705"/>
                  <a:pt x="1118681" y="233463"/>
                </a:cubicBezTo>
                <a:cubicBezTo>
                  <a:pt x="710119" y="230221"/>
                  <a:pt x="89170" y="30804"/>
                  <a:pt x="0" y="0"/>
                </a:cubicBezTo>
              </a:path>
            </a:pathLst>
          </a:custGeom>
          <a:noFill/>
          <a:ln w="28575">
            <a:solidFill>
              <a:srgbClr val="FF0000"/>
            </a:solidFill>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7" name="Straight Connector 26">
            <a:extLst>
              <a:ext uri="{FF2B5EF4-FFF2-40B4-BE49-F238E27FC236}">
                <a16:creationId xmlns:a16="http://schemas.microsoft.com/office/drawing/2014/main" id="{98D07BC1-FB14-38F8-FA44-0D3C0EF2327B}"/>
              </a:ext>
            </a:extLst>
          </p:cNvPr>
          <p:cNvCxnSpPr>
            <a:cxnSpLocks/>
          </p:cNvCxnSpPr>
          <p:nvPr/>
        </p:nvCxnSpPr>
        <p:spPr>
          <a:xfrm>
            <a:off x="8832976" y="2878344"/>
            <a:ext cx="0" cy="1391920"/>
          </a:xfrm>
          <a:prstGeom prst="line">
            <a:avLst/>
          </a:prstGeom>
          <a:ln w="19050"/>
        </p:spPr>
        <p:style>
          <a:lnRef idx="1">
            <a:schemeClr val="dk1"/>
          </a:lnRef>
          <a:fillRef idx="0">
            <a:schemeClr val="dk1"/>
          </a:fillRef>
          <a:effectRef idx="0">
            <a:schemeClr val="dk1"/>
          </a:effectRef>
          <a:fontRef idx="minor">
            <a:schemeClr val="tx1"/>
          </a:fontRef>
        </p:style>
      </p:cxnSp>
      <p:pic>
        <p:nvPicPr>
          <p:cNvPr id="28" name="Picture 27" descr="Router Visio - Cisco Router Icon - Free Transparent PNG Clipart Images  Download">
            <a:extLst>
              <a:ext uri="{FF2B5EF4-FFF2-40B4-BE49-F238E27FC236}">
                <a16:creationId xmlns:a16="http://schemas.microsoft.com/office/drawing/2014/main" id="{859F019B-B88E-4AC6-1025-53D9292AD673}"/>
              </a:ext>
            </a:extLst>
          </p:cNvPr>
          <p:cNvPicPr>
            <a:picLocks noChangeAspect="1" noChangeArrowheads="1"/>
          </p:cNvPicPr>
          <p:nvPr/>
        </p:nvPicPr>
        <p:blipFill>
          <a:blip r:embed="rId7" cstate="print">
            <a:extLst>
              <a:ext uri="{BEBA8EAE-BF5A-486C-A8C5-ECC9F3942E4B}">
                <a14:imgProps xmlns:a14="http://schemas.microsoft.com/office/drawing/2010/main">
                  <a14:imgLayer r:embed="rId8">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7856251" y="2083276"/>
            <a:ext cx="1953449" cy="946493"/>
          </a:xfrm>
          <a:prstGeom prst="rect">
            <a:avLst/>
          </a:prstGeom>
          <a:noFill/>
          <a:extLst>
            <a:ext uri="{909E8E84-426E-40DD-AFC4-6F175D3DCCD1}">
              <a14:hiddenFill xmlns:a14="http://schemas.microsoft.com/office/drawing/2010/main">
                <a:solidFill>
                  <a:srgbClr val="FFFFFF"/>
                </a:solidFill>
              </a14:hiddenFill>
            </a:ext>
          </a:extLst>
        </p:spPr>
      </p:pic>
      <p:cxnSp>
        <p:nvCxnSpPr>
          <p:cNvPr id="29" name="Straight Connector 28">
            <a:extLst>
              <a:ext uri="{FF2B5EF4-FFF2-40B4-BE49-F238E27FC236}">
                <a16:creationId xmlns:a16="http://schemas.microsoft.com/office/drawing/2014/main" id="{F9213451-A48C-386C-8F9F-BCC773DF4798}"/>
              </a:ext>
            </a:extLst>
          </p:cNvPr>
          <p:cNvCxnSpPr>
            <a:cxnSpLocks/>
          </p:cNvCxnSpPr>
          <p:nvPr/>
        </p:nvCxnSpPr>
        <p:spPr>
          <a:xfrm flipH="1">
            <a:off x="7422011" y="4428987"/>
            <a:ext cx="1061314" cy="3837"/>
          </a:xfrm>
          <a:prstGeom prst="line">
            <a:avLst/>
          </a:prstGeom>
          <a:ln w="19050"/>
        </p:spPr>
        <p:style>
          <a:lnRef idx="1">
            <a:schemeClr val="dk1"/>
          </a:lnRef>
          <a:fillRef idx="0">
            <a:schemeClr val="dk1"/>
          </a:fillRef>
          <a:effectRef idx="0">
            <a:schemeClr val="dk1"/>
          </a:effectRef>
          <a:fontRef idx="minor">
            <a:schemeClr val="tx1"/>
          </a:fontRef>
        </p:style>
      </p:cxnSp>
      <p:pic>
        <p:nvPicPr>
          <p:cNvPr id="30" name="Graphic 29" descr="Computer with solid fill">
            <a:extLst>
              <a:ext uri="{FF2B5EF4-FFF2-40B4-BE49-F238E27FC236}">
                <a16:creationId xmlns:a16="http://schemas.microsoft.com/office/drawing/2014/main" id="{44073240-4B97-560D-8777-CA57293F5687}"/>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0051917" y="4049315"/>
            <a:ext cx="707322" cy="707322"/>
          </a:xfrm>
          <a:prstGeom prst="rect">
            <a:avLst/>
          </a:prstGeom>
        </p:spPr>
      </p:pic>
      <p:cxnSp>
        <p:nvCxnSpPr>
          <p:cNvPr id="31" name="Straight Connector 30">
            <a:extLst>
              <a:ext uri="{FF2B5EF4-FFF2-40B4-BE49-F238E27FC236}">
                <a16:creationId xmlns:a16="http://schemas.microsoft.com/office/drawing/2014/main" id="{483A3AC4-E8D6-5730-AD43-FD29B340CF88}"/>
              </a:ext>
            </a:extLst>
          </p:cNvPr>
          <p:cNvCxnSpPr/>
          <p:nvPr/>
        </p:nvCxnSpPr>
        <p:spPr>
          <a:xfrm>
            <a:off x="9089916" y="4429120"/>
            <a:ext cx="981460" cy="0"/>
          </a:xfrm>
          <a:prstGeom prst="line">
            <a:avLst/>
          </a:prstGeom>
          <a:ln w="19050"/>
        </p:spPr>
        <p:style>
          <a:lnRef idx="1">
            <a:schemeClr val="dk1"/>
          </a:lnRef>
          <a:fillRef idx="0">
            <a:schemeClr val="dk1"/>
          </a:fillRef>
          <a:effectRef idx="0">
            <a:schemeClr val="dk1"/>
          </a:effectRef>
          <a:fontRef idx="minor">
            <a:schemeClr val="tx1"/>
          </a:fontRef>
        </p:style>
      </p:cxnSp>
      <p:pic>
        <p:nvPicPr>
          <p:cNvPr id="32" name="Graphic 31" descr="Computer with solid fill">
            <a:extLst>
              <a:ext uri="{FF2B5EF4-FFF2-40B4-BE49-F238E27FC236}">
                <a16:creationId xmlns:a16="http://schemas.microsoft.com/office/drawing/2014/main" id="{FC1C1DAA-59E8-2A7E-0C4B-50383D830B7E}"/>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6803108" y="4055139"/>
            <a:ext cx="707322" cy="707322"/>
          </a:xfrm>
          <a:prstGeom prst="rect">
            <a:avLst/>
          </a:prstGeom>
        </p:spPr>
      </p:pic>
      <p:sp>
        <p:nvSpPr>
          <p:cNvPr id="34" name="TextBox 33">
            <a:extLst>
              <a:ext uri="{FF2B5EF4-FFF2-40B4-BE49-F238E27FC236}">
                <a16:creationId xmlns:a16="http://schemas.microsoft.com/office/drawing/2014/main" id="{20AE77AD-A6D5-5184-6120-3213936401E5}"/>
              </a:ext>
            </a:extLst>
          </p:cNvPr>
          <p:cNvSpPr txBox="1"/>
          <p:nvPr/>
        </p:nvSpPr>
        <p:spPr>
          <a:xfrm>
            <a:off x="10725793" y="4103657"/>
            <a:ext cx="1052724" cy="707886"/>
          </a:xfrm>
          <a:prstGeom prst="rect">
            <a:avLst/>
          </a:prstGeom>
          <a:noFill/>
        </p:spPr>
        <p:txBody>
          <a:bodyPr wrap="none" rtlCol="0">
            <a:spAutoFit/>
          </a:bodyPr>
          <a:lstStyle/>
          <a:p>
            <a:pPr algn="ctr"/>
            <a:r>
              <a:rPr lang="en-MY" sz="2000" b="1" dirty="0"/>
              <a:t>C</a:t>
            </a:r>
            <a:br>
              <a:rPr lang="en-MY" sz="2000" b="1" dirty="0"/>
            </a:br>
            <a:r>
              <a:rPr lang="en-MY" sz="2000" dirty="0"/>
              <a:t>Attacker</a:t>
            </a:r>
            <a:endParaRPr lang="en-US" sz="1600" dirty="0"/>
          </a:p>
        </p:txBody>
      </p:sp>
      <p:sp>
        <p:nvSpPr>
          <p:cNvPr id="35" name="TextBox 34">
            <a:extLst>
              <a:ext uri="{FF2B5EF4-FFF2-40B4-BE49-F238E27FC236}">
                <a16:creationId xmlns:a16="http://schemas.microsoft.com/office/drawing/2014/main" id="{DA0D9B9C-F17A-7967-C24C-0EFF58792C44}"/>
              </a:ext>
            </a:extLst>
          </p:cNvPr>
          <p:cNvSpPr txBox="1"/>
          <p:nvPr/>
        </p:nvSpPr>
        <p:spPr>
          <a:xfrm>
            <a:off x="6940717" y="4633062"/>
            <a:ext cx="333746" cy="400110"/>
          </a:xfrm>
          <a:prstGeom prst="rect">
            <a:avLst/>
          </a:prstGeom>
          <a:noFill/>
        </p:spPr>
        <p:txBody>
          <a:bodyPr wrap="none" rtlCol="0">
            <a:spAutoFit/>
          </a:bodyPr>
          <a:lstStyle/>
          <a:p>
            <a:r>
              <a:rPr lang="en-MY" sz="2000" dirty="0"/>
              <a:t>A</a:t>
            </a:r>
            <a:endParaRPr lang="en-US" sz="1600" dirty="0"/>
          </a:p>
        </p:txBody>
      </p:sp>
      <p:sp>
        <p:nvSpPr>
          <p:cNvPr id="36" name="TextBox 35">
            <a:extLst>
              <a:ext uri="{FF2B5EF4-FFF2-40B4-BE49-F238E27FC236}">
                <a16:creationId xmlns:a16="http://schemas.microsoft.com/office/drawing/2014/main" id="{03E7B147-665C-33D2-195E-C1214138C6C6}"/>
              </a:ext>
            </a:extLst>
          </p:cNvPr>
          <p:cNvSpPr txBox="1"/>
          <p:nvPr/>
        </p:nvSpPr>
        <p:spPr>
          <a:xfrm>
            <a:off x="8474338" y="1835565"/>
            <a:ext cx="818622" cy="369332"/>
          </a:xfrm>
          <a:prstGeom prst="rect">
            <a:avLst/>
          </a:prstGeom>
          <a:noFill/>
        </p:spPr>
        <p:txBody>
          <a:bodyPr wrap="none" rtlCol="0">
            <a:spAutoFit/>
          </a:bodyPr>
          <a:lstStyle/>
          <a:p>
            <a:r>
              <a:rPr lang="en-MY" dirty="0"/>
              <a:t>Router</a:t>
            </a:r>
            <a:endParaRPr lang="en-US" dirty="0"/>
          </a:p>
        </p:txBody>
      </p:sp>
      <p:sp>
        <p:nvSpPr>
          <p:cNvPr id="38" name="Freeform: Shape 37">
            <a:extLst>
              <a:ext uri="{FF2B5EF4-FFF2-40B4-BE49-F238E27FC236}">
                <a16:creationId xmlns:a16="http://schemas.microsoft.com/office/drawing/2014/main" id="{F4E5F616-D370-D08F-4FA5-6179A692F4AB}"/>
              </a:ext>
            </a:extLst>
          </p:cNvPr>
          <p:cNvSpPr/>
          <p:nvPr/>
        </p:nvSpPr>
        <p:spPr>
          <a:xfrm>
            <a:off x="7435319" y="3009418"/>
            <a:ext cx="2862097" cy="1815199"/>
          </a:xfrm>
          <a:custGeom>
            <a:avLst/>
            <a:gdLst>
              <a:gd name="connsiteX0" fmla="*/ 0 w 2862097"/>
              <a:gd name="connsiteY0" fmla="*/ 1770926 h 1815199"/>
              <a:gd name="connsiteX1" fmla="*/ 2673752 w 2862097"/>
              <a:gd name="connsiteY1" fmla="*/ 1770926 h 1815199"/>
              <a:gd name="connsiteX2" fmla="*/ 2581155 w 2862097"/>
              <a:gd name="connsiteY2" fmla="*/ 1805650 h 1815199"/>
              <a:gd name="connsiteX3" fmla="*/ 2106593 w 2862097"/>
              <a:gd name="connsiteY3" fmla="*/ 1574157 h 1815199"/>
              <a:gd name="connsiteX4" fmla="*/ 1713054 w 2862097"/>
              <a:gd name="connsiteY4" fmla="*/ 0 h 18151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2097" h="1815199">
                <a:moveTo>
                  <a:pt x="0" y="1770926"/>
                </a:moveTo>
                <a:lnTo>
                  <a:pt x="2673752" y="1770926"/>
                </a:lnTo>
                <a:cubicBezTo>
                  <a:pt x="3103944" y="1776713"/>
                  <a:pt x="2675682" y="1838445"/>
                  <a:pt x="2581155" y="1805650"/>
                </a:cubicBezTo>
                <a:cubicBezTo>
                  <a:pt x="2486629" y="1772855"/>
                  <a:pt x="2251276" y="1875099"/>
                  <a:pt x="2106593" y="1574157"/>
                </a:cubicBezTo>
                <a:cubicBezTo>
                  <a:pt x="1961910" y="1273215"/>
                  <a:pt x="1770928" y="221848"/>
                  <a:pt x="1713054" y="0"/>
                </a:cubicBezTo>
              </a:path>
            </a:pathLst>
          </a:custGeom>
          <a:noFill/>
          <a:ln w="19050">
            <a:solidFill>
              <a:srgbClr val="FF0000"/>
            </a:solidFill>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Freeform: Shape 41">
            <a:extLst>
              <a:ext uri="{FF2B5EF4-FFF2-40B4-BE49-F238E27FC236}">
                <a16:creationId xmlns:a16="http://schemas.microsoft.com/office/drawing/2014/main" id="{2EAA7BD8-83F0-5A7C-BD6B-BE2532CF1D04}"/>
              </a:ext>
            </a:extLst>
          </p:cNvPr>
          <p:cNvSpPr/>
          <p:nvPr/>
        </p:nvSpPr>
        <p:spPr>
          <a:xfrm>
            <a:off x="7599680" y="3060192"/>
            <a:ext cx="992859" cy="1141689"/>
          </a:xfrm>
          <a:custGeom>
            <a:avLst/>
            <a:gdLst>
              <a:gd name="connsiteX0" fmla="*/ 981456 w 992859"/>
              <a:gd name="connsiteY0" fmla="*/ 0 h 1141689"/>
              <a:gd name="connsiteX1" fmla="*/ 987552 w 992859"/>
              <a:gd name="connsiteY1" fmla="*/ 810768 h 1141689"/>
              <a:gd name="connsiteX2" fmla="*/ 914400 w 992859"/>
              <a:gd name="connsiteY2" fmla="*/ 1036320 h 1141689"/>
              <a:gd name="connsiteX3" fmla="*/ 579120 w 992859"/>
              <a:gd name="connsiteY3" fmla="*/ 1085088 h 1141689"/>
              <a:gd name="connsiteX4" fmla="*/ 0 w 992859"/>
              <a:gd name="connsiteY4" fmla="*/ 1133856 h 1141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2859" h="1141689">
                <a:moveTo>
                  <a:pt x="981456" y="0"/>
                </a:moveTo>
                <a:cubicBezTo>
                  <a:pt x="990092" y="319024"/>
                  <a:pt x="998728" y="638048"/>
                  <a:pt x="987552" y="810768"/>
                </a:cubicBezTo>
                <a:cubicBezTo>
                  <a:pt x="976376" y="983488"/>
                  <a:pt x="982472" y="990600"/>
                  <a:pt x="914400" y="1036320"/>
                </a:cubicBezTo>
                <a:cubicBezTo>
                  <a:pt x="846328" y="1082040"/>
                  <a:pt x="731520" y="1068832"/>
                  <a:pt x="579120" y="1085088"/>
                </a:cubicBezTo>
                <a:cubicBezTo>
                  <a:pt x="426720" y="1101344"/>
                  <a:pt x="82296" y="1163320"/>
                  <a:pt x="0" y="1133856"/>
                </a:cubicBezTo>
              </a:path>
            </a:pathLst>
          </a:custGeom>
          <a:noFill/>
          <a:ln w="19050">
            <a:solidFill>
              <a:srgbClr val="FF0000"/>
            </a:solidFill>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a:extLst>
              <a:ext uri="{FF2B5EF4-FFF2-40B4-BE49-F238E27FC236}">
                <a16:creationId xmlns:a16="http://schemas.microsoft.com/office/drawing/2014/main" id="{E163A924-2998-0239-1BC3-1B58C1A820A4}"/>
              </a:ext>
            </a:extLst>
          </p:cNvPr>
          <p:cNvSpPr txBox="1"/>
          <p:nvPr/>
        </p:nvSpPr>
        <p:spPr>
          <a:xfrm>
            <a:off x="9339658" y="3435236"/>
            <a:ext cx="1245534" cy="369332"/>
          </a:xfrm>
          <a:prstGeom prst="rect">
            <a:avLst/>
          </a:prstGeom>
          <a:noFill/>
        </p:spPr>
        <p:txBody>
          <a:bodyPr wrap="none" rtlCol="0">
            <a:spAutoFit/>
          </a:bodyPr>
          <a:lstStyle/>
          <a:p>
            <a:r>
              <a:rPr lang="en-US" dirty="0"/>
              <a:t>Data Traffic</a:t>
            </a:r>
          </a:p>
        </p:txBody>
      </p:sp>
      <p:sp>
        <p:nvSpPr>
          <p:cNvPr id="44" name="Arrow: Right 43">
            <a:extLst>
              <a:ext uri="{FF2B5EF4-FFF2-40B4-BE49-F238E27FC236}">
                <a16:creationId xmlns:a16="http://schemas.microsoft.com/office/drawing/2014/main" id="{C8A8EA9F-FEBA-A7CC-7AC5-8F37C1F0561E}"/>
              </a:ext>
            </a:extLst>
          </p:cNvPr>
          <p:cNvSpPr/>
          <p:nvPr/>
        </p:nvSpPr>
        <p:spPr>
          <a:xfrm>
            <a:off x="5530255" y="2845103"/>
            <a:ext cx="1061551" cy="369332"/>
          </a:xfrm>
          <a:prstGeom prst="rightArrow">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a:p>
        </p:txBody>
      </p:sp>
      <p:pic>
        <p:nvPicPr>
          <p:cNvPr id="45" name="Picture 2" descr="Big Image - Network Switch Logo Png Clipart (#752164) - PinClipart">
            <a:extLst>
              <a:ext uri="{FF2B5EF4-FFF2-40B4-BE49-F238E27FC236}">
                <a16:creationId xmlns:a16="http://schemas.microsoft.com/office/drawing/2014/main" id="{059154AA-9D20-2E4E-8418-DD1EAD1105C0}"/>
              </a:ext>
            </a:extLst>
          </p:cNvPr>
          <p:cNvPicPr>
            <a:picLocks noChangeAspect="1" noChangeArrowheads="1"/>
          </p:cNvPicPr>
          <p:nvPr/>
        </p:nvPicPr>
        <p:blipFill>
          <a:blip r:embed="rId11" cstate="print">
            <a:extLst>
              <a:ext uri="{BEBA8EAE-BF5A-486C-A8C5-ECC9F3942E4B}">
                <a14:imgProps xmlns:a14="http://schemas.microsoft.com/office/drawing/2010/main">
                  <a14:imgLayer r:embed="rId12">
                    <a14:imgEffect>
                      <a14:backgroundRemoval t="7767" b="89875" l="10000" r="90000">
                        <a14:foregroundMark x1="50795" y1="7767" x2="50795" y2="7767"/>
                        <a14:foregroundMark x1="10000" y1="37725" x2="10000" y2="37725"/>
                        <a14:backgroundMark x1="18295" y1="65881" x2="18977" y2="66297"/>
                      </a14:backgroundRemoval>
                    </a14:imgEffect>
                  </a14:imgLayer>
                </a14:imgProps>
              </a:ext>
              <a:ext uri="{28A0092B-C50C-407E-A947-70E740481C1C}">
                <a14:useLocalDpi xmlns:a14="http://schemas.microsoft.com/office/drawing/2010/main" val="0"/>
              </a:ext>
            </a:extLst>
          </a:blip>
          <a:srcRect/>
          <a:stretch>
            <a:fillRect/>
          </a:stretch>
        </p:blipFill>
        <p:spPr bwMode="auto">
          <a:xfrm>
            <a:off x="2117171" y="4058098"/>
            <a:ext cx="967598" cy="792722"/>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2" descr="Big Image - Network Switch Logo Png Clipart (#752164) - PinClipart">
            <a:extLst>
              <a:ext uri="{FF2B5EF4-FFF2-40B4-BE49-F238E27FC236}">
                <a16:creationId xmlns:a16="http://schemas.microsoft.com/office/drawing/2014/main" id="{D7A2BA4E-ADA8-E9EF-C3D6-59BB1BADBF73}"/>
              </a:ext>
            </a:extLst>
          </p:cNvPr>
          <p:cNvPicPr>
            <a:picLocks noChangeAspect="1" noChangeArrowheads="1"/>
          </p:cNvPicPr>
          <p:nvPr/>
        </p:nvPicPr>
        <p:blipFill>
          <a:blip r:embed="rId11" cstate="print">
            <a:extLst>
              <a:ext uri="{BEBA8EAE-BF5A-486C-A8C5-ECC9F3942E4B}">
                <a14:imgProps xmlns:a14="http://schemas.microsoft.com/office/drawing/2010/main">
                  <a14:imgLayer r:embed="rId12">
                    <a14:imgEffect>
                      <a14:backgroundRemoval t="7767" b="89875" l="10000" r="90000">
                        <a14:foregroundMark x1="50795" y1="7767" x2="50795" y2="7767"/>
                        <a14:foregroundMark x1="10000" y1="37725" x2="10000" y2="37725"/>
                        <a14:backgroundMark x1="18295" y1="65881" x2="18977" y2="66297"/>
                      </a14:backgroundRemoval>
                    </a14:imgEffect>
                  </a14:imgLayer>
                </a14:imgProps>
              </a:ext>
              <a:ext uri="{28A0092B-C50C-407E-A947-70E740481C1C}">
                <a14:useLocalDpi xmlns:a14="http://schemas.microsoft.com/office/drawing/2010/main" val="0"/>
              </a:ext>
            </a:extLst>
          </a:blip>
          <a:srcRect/>
          <a:stretch>
            <a:fillRect/>
          </a:stretch>
        </p:blipFill>
        <p:spPr bwMode="auto">
          <a:xfrm>
            <a:off x="8352374" y="4058098"/>
            <a:ext cx="967598" cy="792722"/>
          </a:xfrm>
          <a:prstGeom prst="rect">
            <a:avLst/>
          </a:prstGeom>
          <a:noFill/>
          <a:extLst>
            <a:ext uri="{909E8E84-426E-40DD-AFC4-6F175D3DCCD1}">
              <a14:hiddenFill xmlns:a14="http://schemas.microsoft.com/office/drawing/2010/main">
                <a:solidFill>
                  <a:srgbClr val="FFFFFF"/>
                </a:solidFill>
              </a14:hiddenFill>
            </a:ext>
          </a:extLst>
        </p:spPr>
      </p:pic>
      <p:sp>
        <p:nvSpPr>
          <p:cNvPr id="9" name="Slide Number Placeholder 8">
            <a:extLst>
              <a:ext uri="{FF2B5EF4-FFF2-40B4-BE49-F238E27FC236}">
                <a16:creationId xmlns:a16="http://schemas.microsoft.com/office/drawing/2014/main" id="{EC904BAC-3AFE-8D08-2BB6-F7BC32908F84}"/>
              </a:ext>
            </a:extLst>
          </p:cNvPr>
          <p:cNvSpPr>
            <a:spLocks noGrp="1"/>
          </p:cNvSpPr>
          <p:nvPr>
            <p:ph type="sldNum" sz="quarter" idx="12"/>
          </p:nvPr>
        </p:nvSpPr>
        <p:spPr/>
        <p:txBody>
          <a:bodyPr/>
          <a:lstStyle/>
          <a:p>
            <a:fld id="{FDED41F8-FC0F-4085-8150-313B6CF05213}" type="slidenum">
              <a:rPr lang="en-US" smtClean="0"/>
              <a:t>18</a:t>
            </a:fld>
            <a:endParaRPr lang="en-US"/>
          </a:p>
        </p:txBody>
      </p:sp>
    </p:spTree>
    <p:extLst>
      <p:ext uri="{BB962C8B-B14F-4D97-AF65-F5344CB8AC3E}">
        <p14:creationId xmlns:p14="http://schemas.microsoft.com/office/powerpoint/2010/main" val="28008442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5CECE73-9C7A-0794-7AB7-8ABB2387F4CD}"/>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chemeClr val="bg1"/>
                </a:solidFill>
              </a:rPr>
              <a:t>MiTM Attacks: Replay Attack</a:t>
            </a:r>
          </a:p>
        </p:txBody>
      </p:sp>
      <p:sp>
        <p:nvSpPr>
          <p:cNvPr id="10" name="TextBox 9">
            <a:extLst>
              <a:ext uri="{FF2B5EF4-FFF2-40B4-BE49-F238E27FC236}">
                <a16:creationId xmlns:a16="http://schemas.microsoft.com/office/drawing/2014/main" id="{7EB10592-5801-2675-DB6D-B23BD888C04D}"/>
              </a:ext>
            </a:extLst>
          </p:cNvPr>
          <p:cNvSpPr txBox="1"/>
          <p:nvPr/>
        </p:nvSpPr>
        <p:spPr>
          <a:xfrm>
            <a:off x="430219" y="1750875"/>
            <a:ext cx="11342851" cy="3338735"/>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MY" sz="1800" dirty="0"/>
              <a:t>A replay attack is a replay of any previous neighbor or router discovery message to obtain network access . </a:t>
            </a:r>
          </a:p>
          <a:p>
            <a:pPr marL="285750" indent="-285750" algn="just">
              <a:lnSpc>
                <a:spcPct val="200000"/>
              </a:lnSpc>
              <a:buFont typeface="Arial" panose="020B0604020202020204" pitchFamily="34" charset="0"/>
              <a:buChar char="•"/>
            </a:pPr>
            <a:r>
              <a:rPr lang="en-MY" sz="1800" dirty="0"/>
              <a:t> The attacker can capture the NDP message and send it again later. The attacker might also be modifying the content of the NDP message.</a:t>
            </a:r>
          </a:p>
          <a:p>
            <a:pPr marL="285750" indent="-285750" algn="just">
              <a:lnSpc>
                <a:spcPct val="200000"/>
              </a:lnSpc>
              <a:buFont typeface="Arial" panose="020B0604020202020204" pitchFamily="34" charset="0"/>
              <a:buChar char="•"/>
            </a:pPr>
            <a:r>
              <a:rPr lang="en-MY" sz="1800" dirty="0"/>
              <a:t>A Replay attack occurs when a third party captures a command in transmission and replays it at a later time. </a:t>
            </a:r>
          </a:p>
          <a:p>
            <a:pPr marL="285750" indent="-285750" algn="just">
              <a:lnSpc>
                <a:spcPct val="200000"/>
              </a:lnSpc>
              <a:buFont typeface="Arial" panose="020B0604020202020204" pitchFamily="34" charset="0"/>
              <a:buChar char="•"/>
            </a:pPr>
            <a:r>
              <a:rPr lang="en-MY" sz="1800" dirty="0"/>
              <a:t>By capturing the correct messages, an intruder might be able to gain access to a secure computer or execute commands that are normally encrypted and unreadable. It is often not necessary to decipher the command to use it.</a:t>
            </a:r>
          </a:p>
        </p:txBody>
      </p:sp>
      <p:sp>
        <p:nvSpPr>
          <p:cNvPr id="9" name="Slide Number Placeholder 8">
            <a:extLst>
              <a:ext uri="{FF2B5EF4-FFF2-40B4-BE49-F238E27FC236}">
                <a16:creationId xmlns:a16="http://schemas.microsoft.com/office/drawing/2014/main" id="{5AEC274A-F14A-2178-3CD7-C7314D8DD284}"/>
              </a:ext>
            </a:extLst>
          </p:cNvPr>
          <p:cNvSpPr>
            <a:spLocks noGrp="1"/>
          </p:cNvSpPr>
          <p:nvPr>
            <p:ph type="sldNum" sz="quarter" idx="12"/>
          </p:nvPr>
        </p:nvSpPr>
        <p:spPr/>
        <p:txBody>
          <a:bodyPr/>
          <a:lstStyle/>
          <a:p>
            <a:fld id="{FDED41F8-FC0F-4085-8150-313B6CF05213}" type="slidenum">
              <a:rPr lang="en-US" smtClean="0"/>
              <a:t>19</a:t>
            </a:fld>
            <a:endParaRPr lang="en-US"/>
          </a:p>
        </p:txBody>
      </p:sp>
    </p:spTree>
    <p:extLst>
      <p:ext uri="{BB962C8B-B14F-4D97-AF65-F5344CB8AC3E}">
        <p14:creationId xmlns:p14="http://schemas.microsoft.com/office/powerpoint/2010/main" val="31187438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5CECE73-9C7A-0794-7AB7-8ABB2387F4CD}"/>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chemeClr val="bg1"/>
                </a:solidFill>
              </a:rPr>
              <a:t>MiTM Attacks: Replay Attack (Cont.)</a:t>
            </a:r>
          </a:p>
        </p:txBody>
      </p:sp>
      <p:sp>
        <p:nvSpPr>
          <p:cNvPr id="10" name="TextBox 9">
            <a:extLst>
              <a:ext uri="{FF2B5EF4-FFF2-40B4-BE49-F238E27FC236}">
                <a16:creationId xmlns:a16="http://schemas.microsoft.com/office/drawing/2014/main" id="{DA06AF45-72E6-057F-CA4A-ECC3962E5F64}"/>
              </a:ext>
            </a:extLst>
          </p:cNvPr>
          <p:cNvSpPr txBox="1"/>
          <p:nvPr/>
        </p:nvSpPr>
        <p:spPr>
          <a:xfrm>
            <a:off x="851399" y="1846924"/>
            <a:ext cx="10901084" cy="3338735"/>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MY" sz="1800" dirty="0"/>
              <a:t>It is not difficult to capture the commands to be replayed. A user on a network can run a sniffier program and capture all packets that travel over the network.</a:t>
            </a:r>
          </a:p>
          <a:p>
            <a:pPr marL="285750" indent="-285750" algn="just">
              <a:lnSpc>
                <a:spcPct val="200000"/>
              </a:lnSpc>
              <a:buFont typeface="Arial" panose="020B0604020202020204" pitchFamily="34" charset="0"/>
              <a:buChar char="•"/>
            </a:pPr>
            <a:r>
              <a:rPr lang="en-MY" sz="1800" dirty="0"/>
              <a:t> A user sends a computer command or transmission from one machine to another with the intention that the communication is secure.</a:t>
            </a:r>
          </a:p>
          <a:p>
            <a:pPr marL="285750" indent="-285750" algn="just">
              <a:lnSpc>
                <a:spcPct val="200000"/>
              </a:lnSpc>
              <a:buFont typeface="Arial" panose="020B0604020202020204" pitchFamily="34" charset="0"/>
              <a:buChar char="•"/>
            </a:pPr>
            <a:r>
              <a:rPr lang="en-MY" sz="1800" dirty="0"/>
              <a:t> There are three different attributes that secure communications must have secrecy, integrity, and authentication.</a:t>
            </a:r>
          </a:p>
        </p:txBody>
      </p:sp>
      <p:sp>
        <p:nvSpPr>
          <p:cNvPr id="9" name="Slide Number Placeholder 8">
            <a:extLst>
              <a:ext uri="{FF2B5EF4-FFF2-40B4-BE49-F238E27FC236}">
                <a16:creationId xmlns:a16="http://schemas.microsoft.com/office/drawing/2014/main" id="{72930F99-3E2A-E336-852E-013BFD0571D8}"/>
              </a:ext>
            </a:extLst>
          </p:cNvPr>
          <p:cNvSpPr>
            <a:spLocks noGrp="1"/>
          </p:cNvSpPr>
          <p:nvPr>
            <p:ph type="sldNum" sz="quarter" idx="12"/>
          </p:nvPr>
        </p:nvSpPr>
        <p:spPr/>
        <p:txBody>
          <a:bodyPr/>
          <a:lstStyle/>
          <a:p>
            <a:fld id="{FDED41F8-FC0F-4085-8150-313B6CF05213}" type="slidenum">
              <a:rPr lang="en-US" smtClean="0"/>
              <a:t>20</a:t>
            </a:fld>
            <a:endParaRPr lang="en-US"/>
          </a:p>
        </p:txBody>
      </p:sp>
    </p:spTree>
    <p:extLst>
      <p:ext uri="{BB962C8B-B14F-4D97-AF65-F5344CB8AC3E}">
        <p14:creationId xmlns:p14="http://schemas.microsoft.com/office/powerpoint/2010/main" val="11232587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5CECE73-9C7A-0794-7AB7-8ABB2387F4CD}"/>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chemeClr val="bg1"/>
                </a:solidFill>
              </a:rPr>
              <a:t>Reduce the risk of Man in the Middle</a:t>
            </a:r>
          </a:p>
        </p:txBody>
      </p:sp>
      <p:sp>
        <p:nvSpPr>
          <p:cNvPr id="10" name="TextBox 9">
            <a:extLst>
              <a:ext uri="{FF2B5EF4-FFF2-40B4-BE49-F238E27FC236}">
                <a16:creationId xmlns:a16="http://schemas.microsoft.com/office/drawing/2014/main" id="{E89ED49A-0445-8044-9CBB-43A03F31FE51}"/>
              </a:ext>
            </a:extLst>
          </p:cNvPr>
          <p:cNvSpPr txBox="1"/>
          <p:nvPr/>
        </p:nvSpPr>
        <p:spPr>
          <a:xfrm>
            <a:off x="422815" y="1627705"/>
            <a:ext cx="11357658" cy="3892732"/>
          </a:xfrm>
          <a:prstGeom prst="rect">
            <a:avLst/>
          </a:prstGeom>
          <a:noFill/>
        </p:spPr>
        <p:txBody>
          <a:bodyPr wrap="square">
            <a:spAutoFit/>
          </a:bodyPr>
          <a:lstStyle/>
          <a:p>
            <a:pPr algn="just">
              <a:lnSpc>
                <a:spcPct val="200000"/>
              </a:lnSpc>
            </a:pPr>
            <a:r>
              <a:rPr lang="en-GB" altLang="en-US" sz="1800" b="1" dirty="0"/>
              <a:t>Below, are the recommendations to reduce the risk of Man in the Middle or to prevent it :</a:t>
            </a:r>
            <a:endParaRPr lang="en-MY" sz="1800" dirty="0"/>
          </a:p>
          <a:p>
            <a:pPr marL="285750" indent="-285750" algn="just">
              <a:lnSpc>
                <a:spcPct val="200000"/>
              </a:lnSpc>
              <a:buFont typeface="Arial" panose="020B0604020202020204" pitchFamily="34" charset="0"/>
              <a:buChar char="•"/>
            </a:pPr>
            <a:r>
              <a:rPr lang="en-MY" sz="1800" dirty="0"/>
              <a:t>You can monitor the neighbor cache entry and create an early alert mechanism when a suspicious change of cache occurs.</a:t>
            </a:r>
          </a:p>
          <a:p>
            <a:pPr marL="285750" indent="-285750" algn="just">
              <a:lnSpc>
                <a:spcPct val="200000"/>
              </a:lnSpc>
              <a:buFont typeface="Arial" panose="020B0604020202020204" pitchFamily="34" charset="0"/>
              <a:buChar char="•"/>
            </a:pPr>
            <a:r>
              <a:rPr lang="en-MY" sz="1800" dirty="0"/>
              <a:t>You can use Secure Neighbor Discovery (SEND) in order to prevent a Man in the Middle attack, but it potentially increases your device load because of the encryption required.</a:t>
            </a:r>
          </a:p>
          <a:p>
            <a:pPr marL="285750" indent="-285750" algn="just">
              <a:lnSpc>
                <a:spcPct val="200000"/>
              </a:lnSpc>
              <a:buFont typeface="Arial" panose="020B0604020202020204" pitchFamily="34" charset="0"/>
              <a:buChar char="•"/>
            </a:pPr>
            <a:r>
              <a:rPr lang="en-MY" sz="1800" dirty="0"/>
              <a:t>It is recommended to layer two devices such as a switch, with a router advertisement guard (RA guard) in order to block malicious incoming RA (IETF, 2011). </a:t>
            </a:r>
          </a:p>
        </p:txBody>
      </p:sp>
      <p:sp>
        <p:nvSpPr>
          <p:cNvPr id="9" name="Slide Number Placeholder 8">
            <a:extLst>
              <a:ext uri="{FF2B5EF4-FFF2-40B4-BE49-F238E27FC236}">
                <a16:creationId xmlns:a16="http://schemas.microsoft.com/office/drawing/2014/main" id="{DEF46BA4-DABE-0C04-D768-27536B790917}"/>
              </a:ext>
            </a:extLst>
          </p:cNvPr>
          <p:cNvSpPr>
            <a:spLocks noGrp="1"/>
          </p:cNvSpPr>
          <p:nvPr>
            <p:ph type="sldNum" sz="quarter" idx="12"/>
          </p:nvPr>
        </p:nvSpPr>
        <p:spPr/>
        <p:txBody>
          <a:bodyPr/>
          <a:lstStyle/>
          <a:p>
            <a:fld id="{FDED41F8-FC0F-4085-8150-313B6CF05213}" type="slidenum">
              <a:rPr lang="en-US" smtClean="0"/>
              <a:t>21</a:t>
            </a:fld>
            <a:endParaRPr lang="en-US"/>
          </a:p>
        </p:txBody>
      </p:sp>
    </p:spTree>
    <p:extLst>
      <p:ext uri="{BB962C8B-B14F-4D97-AF65-F5344CB8AC3E}">
        <p14:creationId xmlns:p14="http://schemas.microsoft.com/office/powerpoint/2010/main" val="40151154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5CECE73-9C7A-0794-7AB7-8ABB2387F4CD}"/>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chemeClr val="bg1"/>
                </a:solidFill>
              </a:rPr>
              <a:t>Reduce the risk of MiTM (Cont.)</a:t>
            </a:r>
          </a:p>
        </p:txBody>
      </p:sp>
      <p:sp>
        <p:nvSpPr>
          <p:cNvPr id="10" name="TextBox 9">
            <a:extLst>
              <a:ext uri="{FF2B5EF4-FFF2-40B4-BE49-F238E27FC236}">
                <a16:creationId xmlns:a16="http://schemas.microsoft.com/office/drawing/2014/main" id="{4F8AC6E5-083B-E0D7-A194-19BB836BD49B}"/>
              </a:ext>
            </a:extLst>
          </p:cNvPr>
          <p:cNvSpPr txBox="1"/>
          <p:nvPr/>
        </p:nvSpPr>
        <p:spPr>
          <a:xfrm>
            <a:off x="955393" y="1890222"/>
            <a:ext cx="10281213" cy="3338735"/>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MY" altLang="en-US" sz="1800" dirty="0"/>
              <a:t>IPsec on mobile IPv6, which is mandatory by default, prevents Man in the Middle from targeting mobile device.</a:t>
            </a:r>
          </a:p>
          <a:p>
            <a:pPr marL="285750" indent="-285750" algn="just">
              <a:lnSpc>
                <a:spcPct val="200000"/>
              </a:lnSpc>
              <a:buFont typeface="Arial" panose="020B0604020202020204" pitchFamily="34" charset="0"/>
              <a:buChar char="•"/>
            </a:pPr>
            <a:r>
              <a:rPr lang="en-MY" altLang="en-US" sz="1800" dirty="0"/>
              <a:t>In addition, the create mechanism to give early alert about rogue DHCPv6 server detection. Multiple DHCPv6 servers may help to reduce the impact of Man in the Middle.</a:t>
            </a:r>
          </a:p>
          <a:p>
            <a:pPr marL="285750" indent="-285750" algn="just">
              <a:lnSpc>
                <a:spcPct val="200000"/>
              </a:lnSpc>
              <a:buFont typeface="Arial" panose="020B0604020202020204" pitchFamily="34" charset="0"/>
              <a:buChar char="•"/>
            </a:pPr>
            <a:r>
              <a:rPr lang="en-MY" altLang="en-US" sz="1800" dirty="0"/>
              <a:t>It is also recommended to create a permanent entry for the default gateway address on the neighbor cache.</a:t>
            </a:r>
          </a:p>
        </p:txBody>
      </p:sp>
      <p:sp>
        <p:nvSpPr>
          <p:cNvPr id="9" name="Slide Number Placeholder 8">
            <a:extLst>
              <a:ext uri="{FF2B5EF4-FFF2-40B4-BE49-F238E27FC236}">
                <a16:creationId xmlns:a16="http://schemas.microsoft.com/office/drawing/2014/main" id="{BDA30F63-6CF8-7016-6F48-E6AA4A1B0728}"/>
              </a:ext>
            </a:extLst>
          </p:cNvPr>
          <p:cNvSpPr>
            <a:spLocks noGrp="1"/>
          </p:cNvSpPr>
          <p:nvPr>
            <p:ph type="sldNum" sz="quarter" idx="12"/>
          </p:nvPr>
        </p:nvSpPr>
        <p:spPr/>
        <p:txBody>
          <a:bodyPr/>
          <a:lstStyle/>
          <a:p>
            <a:fld id="{FDED41F8-FC0F-4085-8150-313B6CF05213}" type="slidenum">
              <a:rPr lang="en-US" smtClean="0"/>
              <a:t>22</a:t>
            </a:fld>
            <a:endParaRPr lang="en-US"/>
          </a:p>
        </p:txBody>
      </p:sp>
    </p:spTree>
    <p:extLst>
      <p:ext uri="{BB962C8B-B14F-4D97-AF65-F5344CB8AC3E}">
        <p14:creationId xmlns:p14="http://schemas.microsoft.com/office/powerpoint/2010/main" val="10515240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5CECE73-9C7A-0794-7AB7-8ABB2387F4CD}"/>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chemeClr val="bg1"/>
                </a:solidFill>
              </a:rPr>
              <a:t>NDP – based Attacks: DoS Attacks</a:t>
            </a:r>
          </a:p>
        </p:txBody>
      </p:sp>
      <p:sp>
        <p:nvSpPr>
          <p:cNvPr id="10" name="TextBox 9">
            <a:extLst>
              <a:ext uri="{FF2B5EF4-FFF2-40B4-BE49-F238E27FC236}">
                <a16:creationId xmlns:a16="http://schemas.microsoft.com/office/drawing/2014/main" id="{2F6F23DD-6DD6-A1D9-1D09-DEF935323651}"/>
              </a:ext>
            </a:extLst>
          </p:cNvPr>
          <p:cNvSpPr txBox="1"/>
          <p:nvPr/>
        </p:nvSpPr>
        <p:spPr>
          <a:xfrm>
            <a:off x="816496" y="1610200"/>
            <a:ext cx="10559007" cy="3338735"/>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MY" altLang="en-US" sz="1800" dirty="0"/>
              <a:t>In a DoS attack, the attacker makes an organization's network services or resources unavailable to legitimate users. </a:t>
            </a:r>
          </a:p>
          <a:p>
            <a:pPr marL="285750" indent="-285750" algn="just">
              <a:lnSpc>
                <a:spcPct val="200000"/>
              </a:lnSpc>
              <a:buFont typeface="Arial" panose="020B0604020202020204" pitchFamily="34" charset="0"/>
              <a:buChar char="•"/>
            </a:pPr>
            <a:r>
              <a:rPr lang="en-MY" altLang="en-US" sz="1800" dirty="0"/>
              <a:t>A DoS attack on an IPv6 network can be launched by exploiting vulnerabilities in IPv6. </a:t>
            </a:r>
          </a:p>
          <a:p>
            <a:pPr marL="285750" indent="-285750" algn="just">
              <a:lnSpc>
                <a:spcPct val="200000"/>
              </a:lnSpc>
              <a:buFont typeface="Arial" panose="020B0604020202020204" pitchFamily="34" charset="0"/>
              <a:buChar char="•"/>
            </a:pPr>
            <a:r>
              <a:rPr lang="en-MY" altLang="en-US" sz="1800" dirty="0"/>
              <a:t>Any deliberate effort to cut off a website or network from its intended users qualifies as a DoS attack. </a:t>
            </a:r>
          </a:p>
          <a:p>
            <a:pPr marL="285750" indent="-285750" algn="just">
              <a:lnSpc>
                <a:spcPct val="200000"/>
              </a:lnSpc>
              <a:buFont typeface="Arial" panose="020B0604020202020204" pitchFamily="34" charset="0"/>
              <a:buChar char="•"/>
            </a:pPr>
            <a:r>
              <a:rPr lang="en-MY" altLang="en-US" sz="1800" dirty="0"/>
              <a:t>Such attacks have been successfully deployed against major online businesses, including Visa, Master card, Twitter, and WordPress. </a:t>
            </a:r>
          </a:p>
        </p:txBody>
      </p:sp>
      <p:sp>
        <p:nvSpPr>
          <p:cNvPr id="9" name="Slide Number Placeholder 8">
            <a:extLst>
              <a:ext uri="{FF2B5EF4-FFF2-40B4-BE49-F238E27FC236}">
                <a16:creationId xmlns:a16="http://schemas.microsoft.com/office/drawing/2014/main" id="{A48350CE-0007-9D80-1888-981389097EBB}"/>
              </a:ext>
            </a:extLst>
          </p:cNvPr>
          <p:cNvSpPr>
            <a:spLocks noGrp="1"/>
          </p:cNvSpPr>
          <p:nvPr>
            <p:ph type="sldNum" sz="quarter" idx="12"/>
          </p:nvPr>
        </p:nvSpPr>
        <p:spPr/>
        <p:txBody>
          <a:bodyPr/>
          <a:lstStyle/>
          <a:p>
            <a:fld id="{FDED41F8-FC0F-4085-8150-313B6CF05213}" type="slidenum">
              <a:rPr lang="en-US" smtClean="0"/>
              <a:t>23</a:t>
            </a:fld>
            <a:endParaRPr lang="en-US"/>
          </a:p>
        </p:txBody>
      </p:sp>
    </p:spTree>
    <p:extLst>
      <p:ext uri="{BB962C8B-B14F-4D97-AF65-F5344CB8AC3E}">
        <p14:creationId xmlns:p14="http://schemas.microsoft.com/office/powerpoint/2010/main" val="20089954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3839" y="576179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5CECE73-9C7A-0794-7AB7-8ABB2387F4CD}"/>
              </a:ext>
            </a:extLst>
          </p:cNvPr>
          <p:cNvSpPr txBox="1"/>
          <p:nvPr/>
        </p:nvSpPr>
        <p:spPr>
          <a:xfrm>
            <a:off x="2440787" y="620750"/>
            <a:ext cx="7200924" cy="461665"/>
          </a:xfrm>
          <a:prstGeom prst="rect">
            <a:avLst/>
          </a:prstGeom>
          <a:noFill/>
        </p:spPr>
        <p:txBody>
          <a:bodyPr wrap="square">
            <a:spAutoFit/>
          </a:bodyPr>
          <a:lstStyle/>
          <a:p>
            <a:r>
              <a:rPr lang="en-US" altLang="en-US" sz="2400" dirty="0">
                <a:solidFill>
                  <a:schemeClr val="bg1"/>
                </a:solidFill>
              </a:rPr>
              <a:t>DoS Attacks: Duplicate Address Detection (DAD) </a:t>
            </a:r>
          </a:p>
        </p:txBody>
      </p:sp>
      <p:sp>
        <p:nvSpPr>
          <p:cNvPr id="10" name="TextBox 9">
            <a:extLst>
              <a:ext uri="{FF2B5EF4-FFF2-40B4-BE49-F238E27FC236}">
                <a16:creationId xmlns:a16="http://schemas.microsoft.com/office/drawing/2014/main" id="{3F78BBF5-0443-E44A-23FD-C32E6F819BFB}"/>
              </a:ext>
            </a:extLst>
          </p:cNvPr>
          <p:cNvSpPr txBox="1"/>
          <p:nvPr/>
        </p:nvSpPr>
        <p:spPr>
          <a:xfrm>
            <a:off x="756242" y="1759632"/>
            <a:ext cx="10922145" cy="3338735"/>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MY" altLang="en-US" sz="1800" dirty="0"/>
              <a:t>The DAD process ensures that all the IP address assigned to the node segment is unique. </a:t>
            </a:r>
          </a:p>
          <a:p>
            <a:pPr marL="285750" indent="-285750" algn="just">
              <a:lnSpc>
                <a:spcPct val="200000"/>
              </a:lnSpc>
              <a:buFont typeface="Arial" panose="020B0604020202020204" pitchFamily="34" charset="0"/>
              <a:buChar char="•"/>
            </a:pPr>
            <a:r>
              <a:rPr lang="en-MY" altLang="en-US" sz="1800" dirty="0"/>
              <a:t>The attacker falsely responds with a </a:t>
            </a:r>
            <a:r>
              <a:rPr lang="en-MY" altLang="en-US" sz="1800" dirty="0" err="1"/>
              <a:t>neighbor</a:t>
            </a:r>
            <a:r>
              <a:rPr lang="en-MY" altLang="en-US" sz="1800" dirty="0"/>
              <a:t> advertisement packet, informing the new node that it is already using that address.</a:t>
            </a:r>
          </a:p>
          <a:p>
            <a:pPr marL="285750" indent="-285750" algn="just">
              <a:lnSpc>
                <a:spcPct val="200000"/>
              </a:lnSpc>
              <a:buFont typeface="Arial" panose="020B0604020202020204" pitchFamily="34" charset="0"/>
              <a:buChar char="•"/>
            </a:pPr>
            <a:r>
              <a:rPr lang="en-MY" altLang="en-US" sz="1800" dirty="0"/>
              <a:t>Upon receiving the NA, the new node generates another address and repeats the DAD procedure; the attacker again falsely responds with an NA packet.</a:t>
            </a:r>
          </a:p>
          <a:p>
            <a:pPr marL="285750" indent="-285750" algn="just">
              <a:lnSpc>
                <a:spcPct val="200000"/>
              </a:lnSpc>
              <a:buFont typeface="Arial" panose="020B0604020202020204" pitchFamily="34" charset="0"/>
              <a:buChar char="•"/>
            </a:pPr>
            <a:r>
              <a:rPr lang="en-MY" altLang="en-US" sz="1800" dirty="0"/>
              <a:t>Eventually, the new node gives up without initializing its interface.</a:t>
            </a:r>
          </a:p>
        </p:txBody>
      </p:sp>
      <p:sp>
        <p:nvSpPr>
          <p:cNvPr id="9" name="Slide Number Placeholder 8">
            <a:extLst>
              <a:ext uri="{FF2B5EF4-FFF2-40B4-BE49-F238E27FC236}">
                <a16:creationId xmlns:a16="http://schemas.microsoft.com/office/drawing/2014/main" id="{9081CC67-1E90-B514-BCF3-C913535DE142}"/>
              </a:ext>
            </a:extLst>
          </p:cNvPr>
          <p:cNvSpPr>
            <a:spLocks noGrp="1"/>
          </p:cNvSpPr>
          <p:nvPr>
            <p:ph type="sldNum" sz="quarter" idx="12"/>
          </p:nvPr>
        </p:nvSpPr>
        <p:spPr/>
        <p:txBody>
          <a:bodyPr/>
          <a:lstStyle/>
          <a:p>
            <a:fld id="{FDED41F8-FC0F-4085-8150-313B6CF05213}" type="slidenum">
              <a:rPr lang="en-US" smtClean="0"/>
              <a:t>24</a:t>
            </a:fld>
            <a:endParaRPr lang="en-US"/>
          </a:p>
        </p:txBody>
      </p:sp>
    </p:spTree>
    <p:extLst>
      <p:ext uri="{BB962C8B-B14F-4D97-AF65-F5344CB8AC3E}">
        <p14:creationId xmlns:p14="http://schemas.microsoft.com/office/powerpoint/2010/main" val="20616801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5CECE73-9C7A-0794-7AB7-8ABB2387F4CD}"/>
              </a:ext>
            </a:extLst>
          </p:cNvPr>
          <p:cNvSpPr txBox="1"/>
          <p:nvPr/>
        </p:nvSpPr>
        <p:spPr>
          <a:xfrm>
            <a:off x="2440787" y="620750"/>
            <a:ext cx="8150047" cy="461665"/>
          </a:xfrm>
          <a:prstGeom prst="rect">
            <a:avLst/>
          </a:prstGeom>
          <a:noFill/>
        </p:spPr>
        <p:txBody>
          <a:bodyPr wrap="square">
            <a:spAutoFit/>
          </a:bodyPr>
          <a:lstStyle/>
          <a:p>
            <a:r>
              <a:rPr lang="en-US" altLang="en-US" sz="2400" dirty="0">
                <a:solidFill>
                  <a:schemeClr val="bg1"/>
                </a:solidFill>
              </a:rPr>
              <a:t>DoS Attacks: Duplicate Address Detection (DAD) (Cont.)</a:t>
            </a:r>
          </a:p>
        </p:txBody>
      </p:sp>
      <p:sp>
        <p:nvSpPr>
          <p:cNvPr id="10" name="Rectangle 9">
            <a:extLst>
              <a:ext uri="{FF2B5EF4-FFF2-40B4-BE49-F238E27FC236}">
                <a16:creationId xmlns:a16="http://schemas.microsoft.com/office/drawing/2014/main" id="{0A630A07-8E14-83BA-BC4C-15AF58D6CA50}"/>
              </a:ext>
            </a:extLst>
          </p:cNvPr>
          <p:cNvSpPr/>
          <p:nvPr/>
        </p:nvSpPr>
        <p:spPr>
          <a:xfrm>
            <a:off x="4295584" y="1306404"/>
            <a:ext cx="2843599" cy="369332"/>
          </a:xfrm>
          <a:prstGeom prst="rect">
            <a:avLst/>
          </a:prstGeom>
        </p:spPr>
        <p:txBody>
          <a:bodyPr wrap="none">
            <a:spAutoFit/>
          </a:bodyPr>
          <a:lstStyle/>
          <a:p>
            <a:pPr>
              <a:spcBef>
                <a:spcPct val="0"/>
              </a:spcBef>
              <a:buClrTx/>
              <a:buSzTx/>
              <a:buFontTx/>
              <a:buNone/>
            </a:pPr>
            <a:r>
              <a:rPr lang="en-US" altLang="en-US" dirty="0"/>
              <a:t>Duplicate Address Detection</a:t>
            </a:r>
          </a:p>
        </p:txBody>
      </p:sp>
      <p:cxnSp>
        <p:nvCxnSpPr>
          <p:cNvPr id="11" name="Straight Connector 10">
            <a:extLst>
              <a:ext uri="{FF2B5EF4-FFF2-40B4-BE49-F238E27FC236}">
                <a16:creationId xmlns:a16="http://schemas.microsoft.com/office/drawing/2014/main" id="{9E26B205-0811-7E53-4F9C-9124D1BEF545}"/>
              </a:ext>
            </a:extLst>
          </p:cNvPr>
          <p:cNvCxnSpPr>
            <a:cxnSpLocks/>
          </p:cNvCxnSpPr>
          <p:nvPr/>
        </p:nvCxnSpPr>
        <p:spPr>
          <a:xfrm>
            <a:off x="7727950" y="4410349"/>
            <a:ext cx="2927559" cy="0"/>
          </a:xfrm>
          <a:prstGeom prst="line">
            <a:avLst/>
          </a:prstGeom>
        </p:spPr>
        <p:style>
          <a:lnRef idx="3">
            <a:schemeClr val="dk1"/>
          </a:lnRef>
          <a:fillRef idx="0">
            <a:schemeClr val="dk1"/>
          </a:fillRef>
          <a:effectRef idx="2">
            <a:schemeClr val="dk1"/>
          </a:effectRef>
          <a:fontRef idx="minor">
            <a:schemeClr val="tx1"/>
          </a:fontRef>
        </p:style>
      </p:cxnSp>
      <p:cxnSp>
        <p:nvCxnSpPr>
          <p:cNvPr id="12" name="Straight Connector 11">
            <a:extLst>
              <a:ext uri="{FF2B5EF4-FFF2-40B4-BE49-F238E27FC236}">
                <a16:creationId xmlns:a16="http://schemas.microsoft.com/office/drawing/2014/main" id="{A8C7C2B3-CADB-B463-03C5-501460FBA6DA}"/>
              </a:ext>
            </a:extLst>
          </p:cNvPr>
          <p:cNvCxnSpPr/>
          <p:nvPr/>
        </p:nvCxnSpPr>
        <p:spPr>
          <a:xfrm>
            <a:off x="9240368" y="2807835"/>
            <a:ext cx="0" cy="1449421"/>
          </a:xfrm>
          <a:prstGeom prst="line">
            <a:avLst/>
          </a:prstGeom>
        </p:spPr>
        <p:style>
          <a:lnRef idx="3">
            <a:schemeClr val="dk1"/>
          </a:lnRef>
          <a:fillRef idx="0">
            <a:schemeClr val="dk1"/>
          </a:fillRef>
          <a:effectRef idx="2">
            <a:schemeClr val="dk1"/>
          </a:effectRef>
          <a:fontRef idx="minor">
            <a:schemeClr val="tx1"/>
          </a:fontRef>
        </p:style>
      </p:cxnSp>
      <p:pic>
        <p:nvPicPr>
          <p:cNvPr id="13" name="Graphic 12" descr="Computer with solid fill">
            <a:extLst>
              <a:ext uri="{FF2B5EF4-FFF2-40B4-BE49-F238E27FC236}">
                <a16:creationId xmlns:a16="http://schemas.microsoft.com/office/drawing/2014/main" id="{A6EF66B3-AB72-23E5-B8A7-FCA2C7AA6342}"/>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7190227" y="4056688"/>
            <a:ext cx="707322" cy="707322"/>
          </a:xfrm>
          <a:prstGeom prst="rect">
            <a:avLst/>
          </a:prstGeom>
        </p:spPr>
      </p:pic>
      <p:pic>
        <p:nvPicPr>
          <p:cNvPr id="14" name="Graphic 13" descr="Computer with solid fill">
            <a:extLst>
              <a:ext uri="{FF2B5EF4-FFF2-40B4-BE49-F238E27FC236}">
                <a16:creationId xmlns:a16="http://schemas.microsoft.com/office/drawing/2014/main" id="{C4983A6D-0CF0-7EED-2E58-2D65E8E2248A}"/>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0640269" y="4056688"/>
            <a:ext cx="707322" cy="707322"/>
          </a:xfrm>
          <a:prstGeom prst="rect">
            <a:avLst/>
          </a:prstGeom>
        </p:spPr>
      </p:pic>
      <p:pic>
        <p:nvPicPr>
          <p:cNvPr id="16" name="Graphic 15" descr="Computer with solid fill">
            <a:extLst>
              <a:ext uri="{FF2B5EF4-FFF2-40B4-BE49-F238E27FC236}">
                <a16:creationId xmlns:a16="http://schemas.microsoft.com/office/drawing/2014/main" id="{B5534881-B0D9-5AEF-8661-10EF6F5D4767}"/>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993070" y="2358574"/>
            <a:ext cx="707322" cy="707322"/>
          </a:xfrm>
          <a:prstGeom prst="rect">
            <a:avLst/>
          </a:prstGeom>
        </p:spPr>
      </p:pic>
      <p:sp>
        <p:nvSpPr>
          <p:cNvPr id="17" name="TextBox 16">
            <a:extLst>
              <a:ext uri="{FF2B5EF4-FFF2-40B4-BE49-F238E27FC236}">
                <a16:creationId xmlns:a16="http://schemas.microsoft.com/office/drawing/2014/main" id="{A4C5B229-BD17-F6A3-BCD7-A8B94CE1D72C}"/>
              </a:ext>
            </a:extLst>
          </p:cNvPr>
          <p:cNvSpPr txBox="1"/>
          <p:nvPr/>
        </p:nvSpPr>
        <p:spPr>
          <a:xfrm>
            <a:off x="9078304" y="2077007"/>
            <a:ext cx="324128" cy="369332"/>
          </a:xfrm>
          <a:prstGeom prst="rect">
            <a:avLst/>
          </a:prstGeom>
          <a:noFill/>
        </p:spPr>
        <p:txBody>
          <a:bodyPr wrap="none" rtlCol="0">
            <a:spAutoFit/>
          </a:bodyPr>
          <a:lstStyle/>
          <a:p>
            <a:r>
              <a:rPr lang="en-US" b="1" dirty="0"/>
              <a:t>A</a:t>
            </a:r>
          </a:p>
        </p:txBody>
      </p:sp>
      <p:sp>
        <p:nvSpPr>
          <p:cNvPr id="18" name="TextBox 17">
            <a:extLst>
              <a:ext uri="{FF2B5EF4-FFF2-40B4-BE49-F238E27FC236}">
                <a16:creationId xmlns:a16="http://schemas.microsoft.com/office/drawing/2014/main" id="{1EF36FEB-3075-6FB6-FBEE-1512A0D5A04B}"/>
              </a:ext>
            </a:extLst>
          </p:cNvPr>
          <p:cNvSpPr txBox="1"/>
          <p:nvPr/>
        </p:nvSpPr>
        <p:spPr>
          <a:xfrm>
            <a:off x="11373838" y="4226226"/>
            <a:ext cx="324128" cy="369332"/>
          </a:xfrm>
          <a:prstGeom prst="rect">
            <a:avLst/>
          </a:prstGeom>
          <a:noFill/>
        </p:spPr>
        <p:txBody>
          <a:bodyPr wrap="none" rtlCol="0">
            <a:spAutoFit/>
          </a:bodyPr>
          <a:lstStyle/>
          <a:p>
            <a:r>
              <a:rPr lang="en-US" b="1" dirty="0"/>
              <a:t>B</a:t>
            </a:r>
          </a:p>
        </p:txBody>
      </p:sp>
      <p:sp>
        <p:nvSpPr>
          <p:cNvPr id="19" name="TextBox 18">
            <a:extLst>
              <a:ext uri="{FF2B5EF4-FFF2-40B4-BE49-F238E27FC236}">
                <a16:creationId xmlns:a16="http://schemas.microsoft.com/office/drawing/2014/main" id="{81767B01-B23C-C0FC-1142-F2085DD72EED}"/>
              </a:ext>
            </a:extLst>
          </p:cNvPr>
          <p:cNvSpPr txBox="1"/>
          <p:nvPr/>
        </p:nvSpPr>
        <p:spPr>
          <a:xfrm>
            <a:off x="6848752" y="4202136"/>
            <a:ext cx="306494" cy="369332"/>
          </a:xfrm>
          <a:prstGeom prst="rect">
            <a:avLst/>
          </a:prstGeom>
          <a:noFill/>
        </p:spPr>
        <p:txBody>
          <a:bodyPr wrap="none" rtlCol="0">
            <a:spAutoFit/>
          </a:bodyPr>
          <a:lstStyle/>
          <a:p>
            <a:r>
              <a:rPr lang="en-US" b="1" dirty="0">
                <a:solidFill>
                  <a:srgbClr val="00B050"/>
                </a:solidFill>
              </a:rPr>
              <a:t>C</a:t>
            </a:r>
          </a:p>
        </p:txBody>
      </p:sp>
      <p:cxnSp>
        <p:nvCxnSpPr>
          <p:cNvPr id="20" name="Straight Connector 19">
            <a:extLst>
              <a:ext uri="{FF2B5EF4-FFF2-40B4-BE49-F238E27FC236}">
                <a16:creationId xmlns:a16="http://schemas.microsoft.com/office/drawing/2014/main" id="{AD3ECC50-1DAF-F7D6-8304-C80E1F245E86}"/>
              </a:ext>
            </a:extLst>
          </p:cNvPr>
          <p:cNvCxnSpPr>
            <a:cxnSpLocks/>
          </p:cNvCxnSpPr>
          <p:nvPr/>
        </p:nvCxnSpPr>
        <p:spPr>
          <a:xfrm>
            <a:off x="1438910" y="4410349"/>
            <a:ext cx="2927559" cy="0"/>
          </a:xfrm>
          <a:prstGeom prst="line">
            <a:avLst/>
          </a:prstGeom>
        </p:spPr>
        <p:style>
          <a:lnRef idx="3">
            <a:schemeClr val="dk1"/>
          </a:lnRef>
          <a:fillRef idx="0">
            <a:schemeClr val="dk1"/>
          </a:fillRef>
          <a:effectRef idx="2">
            <a:schemeClr val="dk1"/>
          </a:effectRef>
          <a:fontRef idx="minor">
            <a:schemeClr val="tx1"/>
          </a:fontRef>
        </p:style>
      </p:cxnSp>
      <p:cxnSp>
        <p:nvCxnSpPr>
          <p:cNvPr id="21" name="Straight Connector 20">
            <a:extLst>
              <a:ext uri="{FF2B5EF4-FFF2-40B4-BE49-F238E27FC236}">
                <a16:creationId xmlns:a16="http://schemas.microsoft.com/office/drawing/2014/main" id="{20EF3D93-D5B2-DFB8-50AA-B83BD051FEDF}"/>
              </a:ext>
            </a:extLst>
          </p:cNvPr>
          <p:cNvCxnSpPr/>
          <p:nvPr/>
        </p:nvCxnSpPr>
        <p:spPr>
          <a:xfrm>
            <a:off x="2951328" y="2807835"/>
            <a:ext cx="0" cy="1449421"/>
          </a:xfrm>
          <a:prstGeom prst="line">
            <a:avLst/>
          </a:prstGeom>
        </p:spPr>
        <p:style>
          <a:lnRef idx="3">
            <a:schemeClr val="dk1"/>
          </a:lnRef>
          <a:fillRef idx="0">
            <a:schemeClr val="dk1"/>
          </a:fillRef>
          <a:effectRef idx="2">
            <a:schemeClr val="dk1"/>
          </a:effectRef>
          <a:fontRef idx="minor">
            <a:schemeClr val="tx1"/>
          </a:fontRef>
        </p:style>
      </p:cxnSp>
      <p:pic>
        <p:nvPicPr>
          <p:cNvPr id="22" name="Graphic 21" descr="Computer with solid fill">
            <a:extLst>
              <a:ext uri="{FF2B5EF4-FFF2-40B4-BE49-F238E27FC236}">
                <a16:creationId xmlns:a16="http://schemas.microsoft.com/office/drawing/2014/main" id="{C922BBA9-F8A5-F2E0-0E51-04DBE6DC8144}"/>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01187" y="4056688"/>
            <a:ext cx="707322" cy="707322"/>
          </a:xfrm>
          <a:prstGeom prst="rect">
            <a:avLst/>
          </a:prstGeom>
        </p:spPr>
      </p:pic>
      <p:pic>
        <p:nvPicPr>
          <p:cNvPr id="23" name="Graphic 22" descr="Computer with solid fill">
            <a:extLst>
              <a:ext uri="{FF2B5EF4-FFF2-40B4-BE49-F238E27FC236}">
                <a16:creationId xmlns:a16="http://schemas.microsoft.com/office/drawing/2014/main" id="{C79191DA-2DDF-152A-BA04-9E0BD116B833}"/>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4351229" y="4056688"/>
            <a:ext cx="707322" cy="707322"/>
          </a:xfrm>
          <a:prstGeom prst="rect">
            <a:avLst/>
          </a:prstGeom>
        </p:spPr>
      </p:pic>
      <p:pic>
        <p:nvPicPr>
          <p:cNvPr id="25" name="Graphic 24" descr="Computer with solid fill">
            <a:extLst>
              <a:ext uri="{FF2B5EF4-FFF2-40B4-BE49-F238E27FC236}">
                <a16:creationId xmlns:a16="http://schemas.microsoft.com/office/drawing/2014/main" id="{4FEB844A-AE07-64E2-A078-EB02686B448C}"/>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704030" y="2358574"/>
            <a:ext cx="707322" cy="707322"/>
          </a:xfrm>
          <a:prstGeom prst="rect">
            <a:avLst/>
          </a:prstGeom>
        </p:spPr>
      </p:pic>
      <p:sp>
        <p:nvSpPr>
          <p:cNvPr id="26" name="TextBox 25">
            <a:extLst>
              <a:ext uri="{FF2B5EF4-FFF2-40B4-BE49-F238E27FC236}">
                <a16:creationId xmlns:a16="http://schemas.microsoft.com/office/drawing/2014/main" id="{8DC19FDD-DB6A-0DBE-A190-C6C3836F07D3}"/>
              </a:ext>
            </a:extLst>
          </p:cNvPr>
          <p:cNvSpPr txBox="1"/>
          <p:nvPr/>
        </p:nvSpPr>
        <p:spPr>
          <a:xfrm>
            <a:off x="2789264" y="2077007"/>
            <a:ext cx="324128" cy="369332"/>
          </a:xfrm>
          <a:prstGeom prst="rect">
            <a:avLst/>
          </a:prstGeom>
          <a:noFill/>
        </p:spPr>
        <p:txBody>
          <a:bodyPr wrap="none" rtlCol="0">
            <a:spAutoFit/>
          </a:bodyPr>
          <a:lstStyle/>
          <a:p>
            <a:r>
              <a:rPr lang="en-US" b="1" dirty="0"/>
              <a:t>A</a:t>
            </a:r>
          </a:p>
        </p:txBody>
      </p:sp>
      <p:sp>
        <p:nvSpPr>
          <p:cNvPr id="27" name="TextBox 26">
            <a:extLst>
              <a:ext uri="{FF2B5EF4-FFF2-40B4-BE49-F238E27FC236}">
                <a16:creationId xmlns:a16="http://schemas.microsoft.com/office/drawing/2014/main" id="{1B591F2E-9EF3-A004-4D5C-F97E5F631CF0}"/>
              </a:ext>
            </a:extLst>
          </p:cNvPr>
          <p:cNvSpPr txBox="1"/>
          <p:nvPr/>
        </p:nvSpPr>
        <p:spPr>
          <a:xfrm>
            <a:off x="5084798" y="4226226"/>
            <a:ext cx="324128" cy="369332"/>
          </a:xfrm>
          <a:prstGeom prst="rect">
            <a:avLst/>
          </a:prstGeom>
          <a:noFill/>
        </p:spPr>
        <p:txBody>
          <a:bodyPr wrap="none" rtlCol="0">
            <a:spAutoFit/>
          </a:bodyPr>
          <a:lstStyle/>
          <a:p>
            <a:r>
              <a:rPr lang="en-US" b="1" dirty="0"/>
              <a:t>B</a:t>
            </a:r>
          </a:p>
        </p:txBody>
      </p:sp>
      <p:sp>
        <p:nvSpPr>
          <p:cNvPr id="29" name="Arrow: Right 28">
            <a:extLst>
              <a:ext uri="{FF2B5EF4-FFF2-40B4-BE49-F238E27FC236}">
                <a16:creationId xmlns:a16="http://schemas.microsoft.com/office/drawing/2014/main" id="{CDD815EF-DBB1-12A4-1F24-54A3EB37439C}"/>
              </a:ext>
            </a:extLst>
          </p:cNvPr>
          <p:cNvSpPr/>
          <p:nvPr/>
        </p:nvSpPr>
        <p:spPr>
          <a:xfrm>
            <a:off x="5555101" y="2890837"/>
            <a:ext cx="1399180" cy="516514"/>
          </a:xfrm>
          <a:prstGeom prst="rightArrow">
            <a:avLst>
              <a:gd name="adj1" fmla="val 30329"/>
              <a:gd name="adj2" fmla="val 44099"/>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30" name="Freeform: Shape 29">
            <a:extLst>
              <a:ext uri="{FF2B5EF4-FFF2-40B4-BE49-F238E27FC236}">
                <a16:creationId xmlns:a16="http://schemas.microsoft.com/office/drawing/2014/main" id="{2CB2A469-E70B-97AE-36CF-DBE6EBB302C4}"/>
              </a:ext>
            </a:extLst>
          </p:cNvPr>
          <p:cNvSpPr/>
          <p:nvPr/>
        </p:nvSpPr>
        <p:spPr>
          <a:xfrm>
            <a:off x="1747520" y="4521200"/>
            <a:ext cx="2468880" cy="467445"/>
          </a:xfrm>
          <a:custGeom>
            <a:avLst/>
            <a:gdLst>
              <a:gd name="connsiteX0" fmla="*/ 0 w 2468880"/>
              <a:gd name="connsiteY0" fmla="*/ 30480 h 467445"/>
              <a:gd name="connsiteX1" fmla="*/ 1198880 w 2468880"/>
              <a:gd name="connsiteY1" fmla="*/ 467360 h 467445"/>
              <a:gd name="connsiteX2" fmla="*/ 2468880 w 2468880"/>
              <a:gd name="connsiteY2" fmla="*/ 0 h 467445"/>
            </a:gdLst>
            <a:ahLst/>
            <a:cxnLst>
              <a:cxn ang="0">
                <a:pos x="connsiteX0" y="connsiteY0"/>
              </a:cxn>
              <a:cxn ang="0">
                <a:pos x="connsiteX1" y="connsiteY1"/>
              </a:cxn>
              <a:cxn ang="0">
                <a:pos x="connsiteX2" y="connsiteY2"/>
              </a:cxn>
            </a:cxnLst>
            <a:rect l="l" t="t" r="r" b="b"/>
            <a:pathLst>
              <a:path w="2468880" h="467445">
                <a:moveTo>
                  <a:pt x="0" y="30480"/>
                </a:moveTo>
                <a:cubicBezTo>
                  <a:pt x="393700" y="251460"/>
                  <a:pt x="787400" y="472440"/>
                  <a:pt x="1198880" y="467360"/>
                </a:cubicBezTo>
                <a:cubicBezTo>
                  <a:pt x="1610360" y="462280"/>
                  <a:pt x="2289387" y="86360"/>
                  <a:pt x="2468880" y="0"/>
                </a:cubicBezTo>
              </a:path>
            </a:pathLst>
          </a:custGeom>
          <a:ln>
            <a:headEnd type="none" w="med" len="med"/>
            <a:tailEnd type="triangle" w="med" len="med"/>
          </a:ln>
        </p:spPr>
        <p:style>
          <a:lnRef idx="3">
            <a:schemeClr val="accent6"/>
          </a:lnRef>
          <a:fillRef idx="0">
            <a:schemeClr val="accent6"/>
          </a:fillRef>
          <a:effectRef idx="2">
            <a:schemeClr val="accent6"/>
          </a:effectRef>
          <a:fontRef idx="minor">
            <a:schemeClr val="tx1"/>
          </a:fontRef>
        </p:style>
        <p:txBody>
          <a:bodyPr rtlCol="0" anchor="ctr"/>
          <a:lstStyle/>
          <a:p>
            <a:pPr algn="ctr"/>
            <a:endParaRPr lang="en-US"/>
          </a:p>
        </p:txBody>
      </p:sp>
      <p:sp>
        <p:nvSpPr>
          <p:cNvPr id="31" name="TextBox 30">
            <a:extLst>
              <a:ext uri="{FF2B5EF4-FFF2-40B4-BE49-F238E27FC236}">
                <a16:creationId xmlns:a16="http://schemas.microsoft.com/office/drawing/2014/main" id="{4B88C6B9-64B5-FBB7-B6F9-B4229DFD3BA6}"/>
              </a:ext>
            </a:extLst>
          </p:cNvPr>
          <p:cNvSpPr txBox="1"/>
          <p:nvPr/>
        </p:nvSpPr>
        <p:spPr>
          <a:xfrm>
            <a:off x="2172659" y="4979110"/>
            <a:ext cx="1407437" cy="338554"/>
          </a:xfrm>
          <a:prstGeom prst="rect">
            <a:avLst/>
          </a:prstGeom>
          <a:noFill/>
        </p:spPr>
        <p:txBody>
          <a:bodyPr wrap="none" rtlCol="0">
            <a:spAutoFit/>
          </a:bodyPr>
          <a:lstStyle/>
          <a:p>
            <a:r>
              <a:rPr lang="en-US" sz="1600" dirty="0">
                <a:solidFill>
                  <a:srgbClr val="00B050"/>
                </a:solidFill>
              </a:rPr>
              <a:t>NS: Are you C?</a:t>
            </a:r>
          </a:p>
        </p:txBody>
      </p:sp>
      <p:sp>
        <p:nvSpPr>
          <p:cNvPr id="32" name="Freeform: Shape 31">
            <a:extLst>
              <a:ext uri="{FF2B5EF4-FFF2-40B4-BE49-F238E27FC236}">
                <a16:creationId xmlns:a16="http://schemas.microsoft.com/office/drawing/2014/main" id="{4CE7E315-E9C1-57F0-897C-554FE3C291DD}"/>
              </a:ext>
            </a:extLst>
          </p:cNvPr>
          <p:cNvSpPr/>
          <p:nvPr/>
        </p:nvSpPr>
        <p:spPr>
          <a:xfrm>
            <a:off x="1743337" y="3096768"/>
            <a:ext cx="1040234" cy="1158240"/>
          </a:xfrm>
          <a:custGeom>
            <a:avLst/>
            <a:gdLst>
              <a:gd name="connsiteX0" fmla="*/ 0 w 1159719"/>
              <a:gd name="connsiteY0" fmla="*/ 1158240 h 1158240"/>
              <a:gd name="connsiteX1" fmla="*/ 1016000 w 1159719"/>
              <a:gd name="connsiteY1" fmla="*/ 904240 h 1158240"/>
              <a:gd name="connsiteX2" fmla="*/ 1148080 w 1159719"/>
              <a:gd name="connsiteY2" fmla="*/ 0 h 1158240"/>
            </a:gdLst>
            <a:ahLst/>
            <a:cxnLst>
              <a:cxn ang="0">
                <a:pos x="connsiteX0" y="connsiteY0"/>
              </a:cxn>
              <a:cxn ang="0">
                <a:pos x="connsiteX1" y="connsiteY1"/>
              </a:cxn>
              <a:cxn ang="0">
                <a:pos x="connsiteX2" y="connsiteY2"/>
              </a:cxn>
            </a:cxnLst>
            <a:rect l="l" t="t" r="r" b="b"/>
            <a:pathLst>
              <a:path w="1159719" h="1158240">
                <a:moveTo>
                  <a:pt x="0" y="1158240"/>
                </a:moveTo>
                <a:cubicBezTo>
                  <a:pt x="412326" y="1127760"/>
                  <a:pt x="824653" y="1097280"/>
                  <a:pt x="1016000" y="904240"/>
                </a:cubicBezTo>
                <a:cubicBezTo>
                  <a:pt x="1207347" y="711200"/>
                  <a:pt x="1154853" y="171027"/>
                  <a:pt x="1148080" y="0"/>
                </a:cubicBezTo>
              </a:path>
            </a:pathLst>
          </a:custGeom>
          <a:noFill/>
          <a:ln>
            <a:solidFill>
              <a:srgbClr val="00B050"/>
            </a:solidFill>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8DA28E6D-3F07-1B89-D0A0-D76CED89B557}"/>
              </a:ext>
            </a:extLst>
          </p:cNvPr>
          <p:cNvSpPr txBox="1"/>
          <p:nvPr/>
        </p:nvSpPr>
        <p:spPr>
          <a:xfrm>
            <a:off x="1259878" y="3793876"/>
            <a:ext cx="1407437" cy="338554"/>
          </a:xfrm>
          <a:prstGeom prst="rect">
            <a:avLst/>
          </a:prstGeom>
          <a:noFill/>
        </p:spPr>
        <p:txBody>
          <a:bodyPr wrap="none" rtlCol="0">
            <a:spAutoFit/>
          </a:bodyPr>
          <a:lstStyle/>
          <a:p>
            <a:r>
              <a:rPr lang="en-US" sz="1600" dirty="0">
                <a:solidFill>
                  <a:srgbClr val="00B050"/>
                </a:solidFill>
              </a:rPr>
              <a:t>NS: Are you C?</a:t>
            </a:r>
          </a:p>
        </p:txBody>
      </p:sp>
      <p:pic>
        <p:nvPicPr>
          <p:cNvPr id="1026" name="Picture 2" descr="Big Image - Network Switch Logo Png Clipart (#752164) - PinClipart">
            <a:extLst>
              <a:ext uri="{FF2B5EF4-FFF2-40B4-BE49-F238E27FC236}">
                <a16:creationId xmlns:a16="http://schemas.microsoft.com/office/drawing/2014/main" id="{EB4D0AB9-B67B-0F11-7831-D3F26746F88C}"/>
              </a:ext>
            </a:extLst>
          </p:cNvPr>
          <p:cNvPicPr>
            <a:picLocks noChangeAspect="1" noChangeArrowheads="1"/>
          </p:cNvPicPr>
          <p:nvPr/>
        </p:nvPicPr>
        <p:blipFill>
          <a:blip r:embed="rId9" cstate="print">
            <a:extLst>
              <a:ext uri="{BEBA8EAE-BF5A-486C-A8C5-ECC9F3942E4B}">
                <a14:imgProps xmlns:a14="http://schemas.microsoft.com/office/drawing/2010/main">
                  <a14:imgLayer r:embed="rId10">
                    <a14:imgEffect>
                      <a14:backgroundRemoval t="7767" b="89875" l="10000" r="90000">
                        <a14:foregroundMark x1="50795" y1="7767" x2="50795" y2="7767"/>
                        <a14:foregroundMark x1="10000" y1="37725" x2="10000" y2="37725"/>
                        <a14:backgroundMark x1="18295" y1="65881" x2="18977" y2="66297"/>
                      </a14:backgroundRemoval>
                    </a14:imgEffect>
                  </a14:imgLayer>
                </a14:imgProps>
              </a:ext>
              <a:ext uri="{28A0092B-C50C-407E-A947-70E740481C1C}">
                <a14:useLocalDpi xmlns:a14="http://schemas.microsoft.com/office/drawing/2010/main" val="0"/>
              </a:ext>
            </a:extLst>
          </a:blip>
          <a:srcRect/>
          <a:stretch>
            <a:fillRect/>
          </a:stretch>
        </p:blipFill>
        <p:spPr bwMode="auto">
          <a:xfrm>
            <a:off x="2479121" y="4058098"/>
            <a:ext cx="967598" cy="792722"/>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2" descr="Big Image - Network Switch Logo Png Clipart (#752164) - PinClipart">
            <a:extLst>
              <a:ext uri="{FF2B5EF4-FFF2-40B4-BE49-F238E27FC236}">
                <a16:creationId xmlns:a16="http://schemas.microsoft.com/office/drawing/2014/main" id="{72190CF5-D1C8-AAC2-811C-4AF420FA10EF}"/>
              </a:ext>
            </a:extLst>
          </p:cNvPr>
          <p:cNvPicPr>
            <a:picLocks noChangeAspect="1" noChangeArrowheads="1"/>
          </p:cNvPicPr>
          <p:nvPr/>
        </p:nvPicPr>
        <p:blipFill>
          <a:blip r:embed="rId9" cstate="print">
            <a:extLst>
              <a:ext uri="{BEBA8EAE-BF5A-486C-A8C5-ECC9F3942E4B}">
                <a14:imgProps xmlns:a14="http://schemas.microsoft.com/office/drawing/2010/main">
                  <a14:imgLayer r:embed="rId10">
                    <a14:imgEffect>
                      <a14:backgroundRemoval t="7767" b="89875" l="10000" r="90000">
                        <a14:foregroundMark x1="50795" y1="7767" x2="50795" y2="7767"/>
                        <a14:foregroundMark x1="10000" y1="37725" x2="10000" y2="37725"/>
                        <a14:backgroundMark x1="18295" y1="65881" x2="18977" y2="66297"/>
                      </a14:backgroundRemoval>
                    </a14:imgEffect>
                  </a14:imgLayer>
                </a14:imgProps>
              </a:ext>
              <a:ext uri="{28A0092B-C50C-407E-A947-70E740481C1C}">
                <a14:useLocalDpi xmlns:a14="http://schemas.microsoft.com/office/drawing/2010/main" val="0"/>
              </a:ext>
            </a:extLst>
          </a:blip>
          <a:srcRect/>
          <a:stretch>
            <a:fillRect/>
          </a:stretch>
        </p:blipFill>
        <p:spPr bwMode="auto">
          <a:xfrm>
            <a:off x="8764790" y="4070304"/>
            <a:ext cx="967598" cy="792722"/>
          </a:xfrm>
          <a:prstGeom prst="rect">
            <a:avLst/>
          </a:prstGeom>
          <a:noFill/>
          <a:extLst>
            <a:ext uri="{909E8E84-426E-40DD-AFC4-6F175D3DCCD1}">
              <a14:hiddenFill xmlns:a14="http://schemas.microsoft.com/office/drawing/2010/main">
                <a:solidFill>
                  <a:srgbClr val="FFFFFF"/>
                </a:solidFill>
              </a14:hiddenFill>
            </a:ext>
          </a:extLst>
        </p:spPr>
      </p:pic>
      <p:sp>
        <p:nvSpPr>
          <p:cNvPr id="9" name="Slide Number Placeholder 8">
            <a:extLst>
              <a:ext uri="{FF2B5EF4-FFF2-40B4-BE49-F238E27FC236}">
                <a16:creationId xmlns:a16="http://schemas.microsoft.com/office/drawing/2014/main" id="{D8BB4EED-EC1D-9789-CD50-8950AABC8F0E}"/>
              </a:ext>
            </a:extLst>
          </p:cNvPr>
          <p:cNvSpPr>
            <a:spLocks noGrp="1"/>
          </p:cNvSpPr>
          <p:nvPr>
            <p:ph type="sldNum" sz="quarter" idx="12"/>
          </p:nvPr>
        </p:nvSpPr>
        <p:spPr/>
        <p:txBody>
          <a:bodyPr/>
          <a:lstStyle/>
          <a:p>
            <a:fld id="{FDED41F8-FC0F-4085-8150-313B6CF05213}" type="slidenum">
              <a:rPr lang="en-US" smtClean="0"/>
              <a:t>25</a:t>
            </a:fld>
            <a:endParaRPr lang="en-US"/>
          </a:p>
        </p:txBody>
      </p:sp>
    </p:spTree>
    <p:extLst>
      <p:ext uri="{BB962C8B-B14F-4D97-AF65-F5344CB8AC3E}">
        <p14:creationId xmlns:p14="http://schemas.microsoft.com/office/powerpoint/2010/main" val="21744785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5CECE73-9C7A-0794-7AB7-8ABB2387F4CD}"/>
              </a:ext>
            </a:extLst>
          </p:cNvPr>
          <p:cNvSpPr txBox="1"/>
          <p:nvPr/>
        </p:nvSpPr>
        <p:spPr>
          <a:xfrm>
            <a:off x="2440787" y="620750"/>
            <a:ext cx="7119901" cy="461665"/>
          </a:xfrm>
          <a:prstGeom prst="rect">
            <a:avLst/>
          </a:prstGeom>
          <a:noFill/>
        </p:spPr>
        <p:txBody>
          <a:bodyPr wrap="square">
            <a:spAutoFit/>
          </a:bodyPr>
          <a:lstStyle/>
          <a:p>
            <a:r>
              <a:rPr lang="en-US" altLang="en-US" sz="2400" dirty="0">
                <a:solidFill>
                  <a:schemeClr val="bg1"/>
                </a:solidFill>
              </a:rPr>
              <a:t>DoS Attacks: DAD (Cont.)</a:t>
            </a:r>
          </a:p>
        </p:txBody>
      </p:sp>
      <p:cxnSp>
        <p:nvCxnSpPr>
          <p:cNvPr id="15" name="Straight Connector 14">
            <a:extLst>
              <a:ext uri="{FF2B5EF4-FFF2-40B4-BE49-F238E27FC236}">
                <a16:creationId xmlns:a16="http://schemas.microsoft.com/office/drawing/2014/main" id="{77044B38-AF42-C913-E764-A22528B64E8D}"/>
              </a:ext>
            </a:extLst>
          </p:cNvPr>
          <p:cNvCxnSpPr>
            <a:cxnSpLocks/>
          </p:cNvCxnSpPr>
          <p:nvPr/>
        </p:nvCxnSpPr>
        <p:spPr>
          <a:xfrm>
            <a:off x="1220470" y="4410349"/>
            <a:ext cx="2927559" cy="0"/>
          </a:xfrm>
          <a:prstGeom prst="line">
            <a:avLst/>
          </a:prstGeom>
        </p:spPr>
        <p:style>
          <a:lnRef idx="3">
            <a:schemeClr val="dk1"/>
          </a:lnRef>
          <a:fillRef idx="0">
            <a:schemeClr val="dk1"/>
          </a:fillRef>
          <a:effectRef idx="2">
            <a:schemeClr val="dk1"/>
          </a:effectRef>
          <a:fontRef idx="minor">
            <a:schemeClr val="tx1"/>
          </a:fontRef>
        </p:style>
      </p:cxnSp>
      <p:sp>
        <p:nvSpPr>
          <p:cNvPr id="9" name="Rectangle 8">
            <a:extLst>
              <a:ext uri="{FF2B5EF4-FFF2-40B4-BE49-F238E27FC236}">
                <a16:creationId xmlns:a16="http://schemas.microsoft.com/office/drawing/2014/main" id="{2B0B60BC-AAB2-58DB-354B-5BB134286108}"/>
              </a:ext>
            </a:extLst>
          </p:cNvPr>
          <p:cNvSpPr/>
          <p:nvPr/>
        </p:nvSpPr>
        <p:spPr>
          <a:xfrm>
            <a:off x="4548303" y="1452692"/>
            <a:ext cx="2843599" cy="369332"/>
          </a:xfrm>
          <a:prstGeom prst="rect">
            <a:avLst/>
          </a:prstGeom>
        </p:spPr>
        <p:txBody>
          <a:bodyPr wrap="none">
            <a:spAutoFit/>
          </a:bodyPr>
          <a:lstStyle/>
          <a:p>
            <a:pPr>
              <a:spcBef>
                <a:spcPct val="0"/>
              </a:spcBef>
              <a:buClrTx/>
              <a:buSzTx/>
              <a:buFontTx/>
              <a:buNone/>
            </a:pPr>
            <a:r>
              <a:rPr lang="en-US" altLang="en-US" dirty="0"/>
              <a:t>Duplicate Address Detection</a:t>
            </a:r>
          </a:p>
        </p:txBody>
      </p:sp>
      <p:cxnSp>
        <p:nvCxnSpPr>
          <p:cNvPr id="19" name="Straight Connector 18">
            <a:extLst>
              <a:ext uri="{FF2B5EF4-FFF2-40B4-BE49-F238E27FC236}">
                <a16:creationId xmlns:a16="http://schemas.microsoft.com/office/drawing/2014/main" id="{4F0BFFB8-F2EF-E048-D2D6-1E84DA777CD8}"/>
              </a:ext>
            </a:extLst>
          </p:cNvPr>
          <p:cNvCxnSpPr/>
          <p:nvPr/>
        </p:nvCxnSpPr>
        <p:spPr>
          <a:xfrm>
            <a:off x="2732888" y="2807835"/>
            <a:ext cx="0" cy="1449421"/>
          </a:xfrm>
          <a:prstGeom prst="line">
            <a:avLst/>
          </a:prstGeom>
        </p:spPr>
        <p:style>
          <a:lnRef idx="3">
            <a:schemeClr val="dk1"/>
          </a:lnRef>
          <a:fillRef idx="0">
            <a:schemeClr val="dk1"/>
          </a:fillRef>
          <a:effectRef idx="2">
            <a:schemeClr val="dk1"/>
          </a:effectRef>
          <a:fontRef idx="minor">
            <a:schemeClr val="tx1"/>
          </a:fontRef>
        </p:style>
      </p:cxnSp>
      <p:pic>
        <p:nvPicPr>
          <p:cNvPr id="11" name="Graphic 10" descr="Computer with solid fill">
            <a:extLst>
              <a:ext uri="{FF2B5EF4-FFF2-40B4-BE49-F238E27FC236}">
                <a16:creationId xmlns:a16="http://schemas.microsoft.com/office/drawing/2014/main" id="{2A26DC5F-746B-1C8F-21D7-2007A0448AA6}"/>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82747" y="4056688"/>
            <a:ext cx="707322" cy="707322"/>
          </a:xfrm>
          <a:prstGeom prst="rect">
            <a:avLst/>
          </a:prstGeom>
        </p:spPr>
      </p:pic>
      <p:pic>
        <p:nvPicPr>
          <p:cNvPr id="12" name="Graphic 11" descr="Computer with solid fill">
            <a:extLst>
              <a:ext uri="{FF2B5EF4-FFF2-40B4-BE49-F238E27FC236}">
                <a16:creationId xmlns:a16="http://schemas.microsoft.com/office/drawing/2014/main" id="{B2613505-595F-83D6-4845-C3C682626422}"/>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4132789" y="4056688"/>
            <a:ext cx="707322" cy="707322"/>
          </a:xfrm>
          <a:prstGeom prst="rect">
            <a:avLst/>
          </a:prstGeom>
        </p:spPr>
      </p:pic>
      <p:pic>
        <p:nvPicPr>
          <p:cNvPr id="17" name="Graphic 16" descr="Computer with solid fill">
            <a:extLst>
              <a:ext uri="{FF2B5EF4-FFF2-40B4-BE49-F238E27FC236}">
                <a16:creationId xmlns:a16="http://schemas.microsoft.com/office/drawing/2014/main" id="{0AE46E31-4F99-34F8-4619-8094968FE7E5}"/>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485590" y="2358574"/>
            <a:ext cx="707322" cy="707322"/>
          </a:xfrm>
          <a:prstGeom prst="rect">
            <a:avLst/>
          </a:prstGeom>
        </p:spPr>
      </p:pic>
      <p:sp>
        <p:nvSpPr>
          <p:cNvPr id="20" name="TextBox 19">
            <a:extLst>
              <a:ext uri="{FF2B5EF4-FFF2-40B4-BE49-F238E27FC236}">
                <a16:creationId xmlns:a16="http://schemas.microsoft.com/office/drawing/2014/main" id="{58CAADF1-EACF-ED40-BAAA-D80B97895208}"/>
              </a:ext>
            </a:extLst>
          </p:cNvPr>
          <p:cNvSpPr txBox="1"/>
          <p:nvPr/>
        </p:nvSpPr>
        <p:spPr>
          <a:xfrm>
            <a:off x="2574030" y="2123542"/>
            <a:ext cx="324128" cy="369332"/>
          </a:xfrm>
          <a:prstGeom prst="rect">
            <a:avLst/>
          </a:prstGeom>
          <a:noFill/>
        </p:spPr>
        <p:txBody>
          <a:bodyPr wrap="none" rtlCol="0">
            <a:spAutoFit/>
          </a:bodyPr>
          <a:lstStyle/>
          <a:p>
            <a:r>
              <a:rPr lang="en-US" b="1" dirty="0"/>
              <a:t>A</a:t>
            </a:r>
          </a:p>
        </p:txBody>
      </p:sp>
      <p:sp>
        <p:nvSpPr>
          <p:cNvPr id="21" name="TextBox 20">
            <a:extLst>
              <a:ext uri="{FF2B5EF4-FFF2-40B4-BE49-F238E27FC236}">
                <a16:creationId xmlns:a16="http://schemas.microsoft.com/office/drawing/2014/main" id="{27ECB381-5326-E0DC-5AA1-A747FE992BC9}"/>
              </a:ext>
            </a:extLst>
          </p:cNvPr>
          <p:cNvSpPr txBox="1"/>
          <p:nvPr/>
        </p:nvSpPr>
        <p:spPr>
          <a:xfrm>
            <a:off x="4844866" y="4169661"/>
            <a:ext cx="983859" cy="646331"/>
          </a:xfrm>
          <a:prstGeom prst="rect">
            <a:avLst/>
          </a:prstGeom>
          <a:noFill/>
        </p:spPr>
        <p:txBody>
          <a:bodyPr wrap="none" rtlCol="0">
            <a:spAutoFit/>
          </a:bodyPr>
          <a:lstStyle/>
          <a:p>
            <a:pPr algn="ctr"/>
            <a:r>
              <a:rPr lang="en-US" b="1" dirty="0"/>
              <a:t>B</a:t>
            </a:r>
          </a:p>
          <a:p>
            <a:pPr algn="ctr"/>
            <a:r>
              <a:rPr lang="en-US" dirty="0"/>
              <a:t>Attacker</a:t>
            </a:r>
          </a:p>
        </p:txBody>
      </p:sp>
      <p:sp>
        <p:nvSpPr>
          <p:cNvPr id="22" name="Arc 21">
            <a:extLst>
              <a:ext uri="{FF2B5EF4-FFF2-40B4-BE49-F238E27FC236}">
                <a16:creationId xmlns:a16="http://schemas.microsoft.com/office/drawing/2014/main" id="{2130618E-FF2F-2B3C-5D0D-9565E5D5029F}"/>
              </a:ext>
            </a:extLst>
          </p:cNvPr>
          <p:cNvSpPr/>
          <p:nvPr/>
        </p:nvSpPr>
        <p:spPr>
          <a:xfrm rot="5767598">
            <a:off x="-6222" y="1475169"/>
            <a:ext cx="2206262" cy="2897700"/>
          </a:xfrm>
          <a:prstGeom prst="arc">
            <a:avLst>
              <a:gd name="adj1" fmla="val 15914964"/>
              <a:gd name="adj2" fmla="val 21006778"/>
            </a:avLst>
          </a:prstGeom>
          <a:ln>
            <a:headEnd type="triangle" w="med" len="med"/>
            <a:tailEnd type="none" w="med" len="med"/>
          </a:ln>
        </p:spPr>
        <p:style>
          <a:lnRef idx="3">
            <a:schemeClr val="accent5"/>
          </a:lnRef>
          <a:fillRef idx="0">
            <a:schemeClr val="accent5"/>
          </a:fillRef>
          <a:effectRef idx="2">
            <a:schemeClr val="accent5"/>
          </a:effectRef>
          <a:fontRef idx="minor">
            <a:schemeClr val="tx1"/>
          </a:fontRef>
        </p:style>
        <p:txBody>
          <a:bodyPr rtlCol="0" anchor="ctr"/>
          <a:lstStyle/>
          <a:p>
            <a:pPr algn="ctr"/>
            <a:endParaRPr lang="en-US"/>
          </a:p>
        </p:txBody>
      </p:sp>
      <p:sp>
        <p:nvSpPr>
          <p:cNvPr id="23" name="TextBox 22">
            <a:extLst>
              <a:ext uri="{FF2B5EF4-FFF2-40B4-BE49-F238E27FC236}">
                <a16:creationId xmlns:a16="http://schemas.microsoft.com/office/drawing/2014/main" id="{19176062-3D5A-5DF9-CAE5-B53CE8E0AE71}"/>
              </a:ext>
            </a:extLst>
          </p:cNvPr>
          <p:cNvSpPr txBox="1"/>
          <p:nvPr/>
        </p:nvSpPr>
        <p:spPr>
          <a:xfrm>
            <a:off x="995212" y="3320251"/>
            <a:ext cx="1267014" cy="307777"/>
          </a:xfrm>
          <a:prstGeom prst="rect">
            <a:avLst/>
          </a:prstGeom>
          <a:noFill/>
        </p:spPr>
        <p:txBody>
          <a:bodyPr wrap="none" rtlCol="0">
            <a:spAutoFit/>
          </a:bodyPr>
          <a:lstStyle/>
          <a:p>
            <a:r>
              <a:rPr lang="en-US" sz="1400" dirty="0"/>
              <a:t>NS: Are you D?</a:t>
            </a:r>
          </a:p>
        </p:txBody>
      </p:sp>
      <p:sp>
        <p:nvSpPr>
          <p:cNvPr id="24" name="Arc 23">
            <a:extLst>
              <a:ext uri="{FF2B5EF4-FFF2-40B4-BE49-F238E27FC236}">
                <a16:creationId xmlns:a16="http://schemas.microsoft.com/office/drawing/2014/main" id="{9F40F4DD-AC12-CCEA-6B78-55C9DB20D593}"/>
              </a:ext>
            </a:extLst>
          </p:cNvPr>
          <p:cNvSpPr/>
          <p:nvPr/>
        </p:nvSpPr>
        <p:spPr>
          <a:xfrm rot="5400000">
            <a:off x="308532" y="1897903"/>
            <a:ext cx="2259861" cy="2348604"/>
          </a:xfrm>
          <a:prstGeom prst="arc">
            <a:avLst/>
          </a:prstGeom>
          <a:ln>
            <a:headEnd type="triangle" w="med" len="med"/>
            <a:tailEnd type="none" w="med" len="med"/>
          </a:ln>
        </p:spPr>
        <p:style>
          <a:lnRef idx="3">
            <a:schemeClr val="accent6"/>
          </a:lnRef>
          <a:fillRef idx="0">
            <a:schemeClr val="accent6"/>
          </a:fillRef>
          <a:effectRef idx="2">
            <a:schemeClr val="accent6"/>
          </a:effectRef>
          <a:fontRef idx="minor">
            <a:schemeClr val="tx1"/>
          </a:fontRef>
        </p:style>
        <p:txBody>
          <a:bodyPr rtlCol="0" anchor="ctr"/>
          <a:lstStyle/>
          <a:p>
            <a:pPr algn="ctr"/>
            <a:endParaRPr lang="en-US"/>
          </a:p>
        </p:txBody>
      </p:sp>
      <p:sp>
        <p:nvSpPr>
          <p:cNvPr id="25" name="TextBox 24">
            <a:extLst>
              <a:ext uri="{FF2B5EF4-FFF2-40B4-BE49-F238E27FC236}">
                <a16:creationId xmlns:a16="http://schemas.microsoft.com/office/drawing/2014/main" id="{B3FEF913-415E-9B98-6B3D-881FD788D959}"/>
              </a:ext>
            </a:extLst>
          </p:cNvPr>
          <p:cNvSpPr txBox="1"/>
          <p:nvPr/>
        </p:nvSpPr>
        <p:spPr>
          <a:xfrm>
            <a:off x="2442668" y="3405884"/>
            <a:ext cx="1252587" cy="307777"/>
          </a:xfrm>
          <a:prstGeom prst="rect">
            <a:avLst/>
          </a:prstGeom>
          <a:noFill/>
        </p:spPr>
        <p:txBody>
          <a:bodyPr wrap="none" rtlCol="0">
            <a:spAutoFit/>
          </a:bodyPr>
          <a:lstStyle/>
          <a:p>
            <a:r>
              <a:rPr lang="en-US" sz="1400" dirty="0">
                <a:solidFill>
                  <a:schemeClr val="accent6"/>
                </a:solidFill>
              </a:rPr>
              <a:t>NS: Are you C?</a:t>
            </a:r>
          </a:p>
        </p:txBody>
      </p:sp>
      <p:sp>
        <p:nvSpPr>
          <p:cNvPr id="26" name="Arc 25">
            <a:extLst>
              <a:ext uri="{FF2B5EF4-FFF2-40B4-BE49-F238E27FC236}">
                <a16:creationId xmlns:a16="http://schemas.microsoft.com/office/drawing/2014/main" id="{FE900823-488D-1428-3DEB-A214463FF57C}"/>
              </a:ext>
            </a:extLst>
          </p:cNvPr>
          <p:cNvSpPr/>
          <p:nvPr/>
        </p:nvSpPr>
        <p:spPr>
          <a:xfrm rot="20493014">
            <a:off x="-63619" y="4109225"/>
            <a:ext cx="4439578" cy="1315692"/>
          </a:xfrm>
          <a:prstGeom prst="arc">
            <a:avLst>
              <a:gd name="adj1" fmla="val 14754243"/>
              <a:gd name="adj2" fmla="val 66575"/>
            </a:avLst>
          </a:prstGeom>
          <a:ln>
            <a:headEnd type="none" w="med" len="med"/>
            <a:tailEnd type="triangle" w="med" len="med"/>
          </a:ln>
        </p:spPr>
        <p:style>
          <a:lnRef idx="3">
            <a:schemeClr val="accent6"/>
          </a:lnRef>
          <a:fillRef idx="0">
            <a:schemeClr val="accent6"/>
          </a:fillRef>
          <a:effectRef idx="2">
            <a:schemeClr val="accent6"/>
          </a:effectRef>
          <a:fontRef idx="minor">
            <a:schemeClr val="tx1"/>
          </a:fontRef>
        </p:style>
        <p:txBody>
          <a:bodyPr rtlCol="0" anchor="ctr"/>
          <a:lstStyle/>
          <a:p>
            <a:pPr algn="ctr"/>
            <a:endParaRPr lang="en-US"/>
          </a:p>
        </p:txBody>
      </p:sp>
      <p:sp>
        <p:nvSpPr>
          <p:cNvPr id="27" name="Freeform: Shape 26">
            <a:extLst>
              <a:ext uri="{FF2B5EF4-FFF2-40B4-BE49-F238E27FC236}">
                <a16:creationId xmlns:a16="http://schemas.microsoft.com/office/drawing/2014/main" id="{F98F398C-87BF-5C30-AEDB-97C82F6E24A8}"/>
              </a:ext>
            </a:extLst>
          </p:cNvPr>
          <p:cNvSpPr/>
          <p:nvPr/>
        </p:nvSpPr>
        <p:spPr>
          <a:xfrm>
            <a:off x="1546266" y="4587997"/>
            <a:ext cx="2383276" cy="254608"/>
          </a:xfrm>
          <a:custGeom>
            <a:avLst/>
            <a:gdLst>
              <a:gd name="connsiteX0" fmla="*/ 2383276 w 2383276"/>
              <a:gd name="connsiteY0" fmla="*/ 19455 h 379420"/>
              <a:gd name="connsiteX1" fmla="*/ 1410510 w 2383276"/>
              <a:gd name="connsiteY1" fmla="*/ 379378 h 379420"/>
              <a:gd name="connsiteX2" fmla="*/ 0 w 2383276"/>
              <a:gd name="connsiteY2" fmla="*/ 0 h 379420"/>
            </a:gdLst>
            <a:ahLst/>
            <a:cxnLst>
              <a:cxn ang="0">
                <a:pos x="connsiteX0" y="connsiteY0"/>
              </a:cxn>
              <a:cxn ang="0">
                <a:pos x="connsiteX1" y="connsiteY1"/>
              </a:cxn>
              <a:cxn ang="0">
                <a:pos x="connsiteX2" y="connsiteY2"/>
              </a:cxn>
            </a:cxnLst>
            <a:rect l="l" t="t" r="r" b="b"/>
            <a:pathLst>
              <a:path w="2383276" h="379420">
                <a:moveTo>
                  <a:pt x="2383276" y="19455"/>
                </a:moveTo>
                <a:cubicBezTo>
                  <a:pt x="2095499" y="201037"/>
                  <a:pt x="1807723" y="382620"/>
                  <a:pt x="1410510" y="379378"/>
                </a:cubicBezTo>
                <a:cubicBezTo>
                  <a:pt x="1013297" y="376136"/>
                  <a:pt x="183204" y="56745"/>
                  <a:pt x="0" y="0"/>
                </a:cubicBezTo>
              </a:path>
            </a:pathLst>
          </a:custGeom>
          <a:ln>
            <a:headEnd type="triangle" w="med" len="med"/>
            <a:tailEnd type="none" w="med" len="med"/>
          </a:ln>
        </p:spPr>
        <p:style>
          <a:lnRef idx="3">
            <a:schemeClr val="accent5"/>
          </a:lnRef>
          <a:fillRef idx="0">
            <a:schemeClr val="accent5"/>
          </a:fillRef>
          <a:effectRef idx="2">
            <a:schemeClr val="accent5"/>
          </a:effectRef>
          <a:fontRef idx="minor">
            <a:schemeClr val="tx1"/>
          </a:fontRef>
        </p:style>
        <p:txBody>
          <a:bodyPr rtlCol="0" anchor="ctr"/>
          <a:lstStyle/>
          <a:p>
            <a:pPr algn="ctr"/>
            <a:endParaRPr lang="en-US"/>
          </a:p>
        </p:txBody>
      </p:sp>
      <p:sp>
        <p:nvSpPr>
          <p:cNvPr id="28" name="TextBox 27">
            <a:extLst>
              <a:ext uri="{FF2B5EF4-FFF2-40B4-BE49-F238E27FC236}">
                <a16:creationId xmlns:a16="http://schemas.microsoft.com/office/drawing/2014/main" id="{4D108600-176C-4C43-224C-191F4CE385E9}"/>
              </a:ext>
            </a:extLst>
          </p:cNvPr>
          <p:cNvSpPr txBox="1"/>
          <p:nvPr/>
        </p:nvSpPr>
        <p:spPr>
          <a:xfrm>
            <a:off x="2271864" y="4809707"/>
            <a:ext cx="1267014" cy="307777"/>
          </a:xfrm>
          <a:prstGeom prst="rect">
            <a:avLst/>
          </a:prstGeom>
          <a:noFill/>
        </p:spPr>
        <p:txBody>
          <a:bodyPr wrap="none" rtlCol="0">
            <a:spAutoFit/>
          </a:bodyPr>
          <a:lstStyle/>
          <a:p>
            <a:r>
              <a:rPr lang="en-US" sz="1400" dirty="0">
                <a:solidFill>
                  <a:schemeClr val="accent5"/>
                </a:solidFill>
              </a:rPr>
              <a:t>NS: Are you D?</a:t>
            </a:r>
          </a:p>
        </p:txBody>
      </p:sp>
      <p:sp>
        <p:nvSpPr>
          <p:cNvPr id="29" name="TextBox 28">
            <a:extLst>
              <a:ext uri="{FF2B5EF4-FFF2-40B4-BE49-F238E27FC236}">
                <a16:creationId xmlns:a16="http://schemas.microsoft.com/office/drawing/2014/main" id="{1CBB165F-895F-34D8-4335-6538D321F9CA}"/>
              </a:ext>
            </a:extLst>
          </p:cNvPr>
          <p:cNvSpPr txBox="1"/>
          <p:nvPr/>
        </p:nvSpPr>
        <p:spPr>
          <a:xfrm>
            <a:off x="508061" y="4606231"/>
            <a:ext cx="1177695" cy="307777"/>
          </a:xfrm>
          <a:prstGeom prst="rect">
            <a:avLst/>
          </a:prstGeom>
          <a:noFill/>
        </p:spPr>
        <p:txBody>
          <a:bodyPr wrap="none" rtlCol="0">
            <a:spAutoFit/>
          </a:bodyPr>
          <a:lstStyle/>
          <a:p>
            <a:r>
              <a:rPr lang="en-US" sz="1400" dirty="0">
                <a:solidFill>
                  <a:srgbClr val="FF0000"/>
                </a:solidFill>
              </a:rPr>
              <a:t>NA: Yes, I’m C</a:t>
            </a:r>
          </a:p>
        </p:txBody>
      </p:sp>
      <p:sp>
        <p:nvSpPr>
          <p:cNvPr id="30" name="Freeform: Shape 29">
            <a:extLst>
              <a:ext uri="{FF2B5EF4-FFF2-40B4-BE49-F238E27FC236}">
                <a16:creationId xmlns:a16="http://schemas.microsoft.com/office/drawing/2014/main" id="{BC64E122-E0CE-1712-66D9-F78D6B80482D}"/>
              </a:ext>
            </a:extLst>
          </p:cNvPr>
          <p:cNvSpPr/>
          <p:nvPr/>
        </p:nvSpPr>
        <p:spPr>
          <a:xfrm>
            <a:off x="1498095" y="4823703"/>
            <a:ext cx="2760205" cy="394305"/>
          </a:xfrm>
          <a:custGeom>
            <a:avLst/>
            <a:gdLst>
              <a:gd name="connsiteX0" fmla="*/ 2529840 w 2529840"/>
              <a:gd name="connsiteY0" fmla="*/ 0 h 358203"/>
              <a:gd name="connsiteX1" fmla="*/ 1310640 w 2529840"/>
              <a:gd name="connsiteY1" fmla="*/ 358140 h 358203"/>
              <a:gd name="connsiteX2" fmla="*/ 0 w 2529840"/>
              <a:gd name="connsiteY2" fmla="*/ 30480 h 358203"/>
            </a:gdLst>
            <a:ahLst/>
            <a:cxnLst>
              <a:cxn ang="0">
                <a:pos x="connsiteX0" y="connsiteY0"/>
              </a:cxn>
              <a:cxn ang="0">
                <a:pos x="connsiteX1" y="connsiteY1"/>
              </a:cxn>
              <a:cxn ang="0">
                <a:pos x="connsiteX2" y="connsiteY2"/>
              </a:cxn>
            </a:cxnLst>
            <a:rect l="l" t="t" r="r" b="b"/>
            <a:pathLst>
              <a:path w="2529840" h="358203">
                <a:moveTo>
                  <a:pt x="2529840" y="0"/>
                </a:moveTo>
                <a:cubicBezTo>
                  <a:pt x="2131060" y="176530"/>
                  <a:pt x="1732280" y="353060"/>
                  <a:pt x="1310640" y="358140"/>
                </a:cubicBezTo>
                <a:cubicBezTo>
                  <a:pt x="889000" y="363220"/>
                  <a:pt x="170180" y="59690"/>
                  <a:pt x="0" y="30480"/>
                </a:cubicBezTo>
              </a:path>
            </a:pathLst>
          </a:custGeom>
          <a:noFill/>
          <a:ln>
            <a:solidFill>
              <a:srgbClr val="FF0000"/>
            </a:solidFill>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85FE6920-D4B0-88B4-C626-798A20D2D1F5}"/>
              </a:ext>
            </a:extLst>
          </p:cNvPr>
          <p:cNvSpPr/>
          <p:nvPr/>
        </p:nvSpPr>
        <p:spPr>
          <a:xfrm>
            <a:off x="1438462" y="4987826"/>
            <a:ext cx="3005012" cy="465888"/>
          </a:xfrm>
          <a:custGeom>
            <a:avLst/>
            <a:gdLst>
              <a:gd name="connsiteX0" fmla="*/ 2529840 w 2529840"/>
              <a:gd name="connsiteY0" fmla="*/ 0 h 358203"/>
              <a:gd name="connsiteX1" fmla="*/ 1310640 w 2529840"/>
              <a:gd name="connsiteY1" fmla="*/ 358140 h 358203"/>
              <a:gd name="connsiteX2" fmla="*/ 0 w 2529840"/>
              <a:gd name="connsiteY2" fmla="*/ 30480 h 358203"/>
            </a:gdLst>
            <a:ahLst/>
            <a:cxnLst>
              <a:cxn ang="0">
                <a:pos x="connsiteX0" y="connsiteY0"/>
              </a:cxn>
              <a:cxn ang="0">
                <a:pos x="connsiteX1" y="connsiteY1"/>
              </a:cxn>
              <a:cxn ang="0">
                <a:pos x="connsiteX2" y="connsiteY2"/>
              </a:cxn>
            </a:cxnLst>
            <a:rect l="l" t="t" r="r" b="b"/>
            <a:pathLst>
              <a:path w="2529840" h="358203">
                <a:moveTo>
                  <a:pt x="2529840" y="0"/>
                </a:moveTo>
                <a:cubicBezTo>
                  <a:pt x="2131060" y="176530"/>
                  <a:pt x="1732280" y="353060"/>
                  <a:pt x="1310640" y="358140"/>
                </a:cubicBezTo>
                <a:cubicBezTo>
                  <a:pt x="889000" y="363220"/>
                  <a:pt x="170180" y="59690"/>
                  <a:pt x="0" y="30480"/>
                </a:cubicBezTo>
              </a:path>
            </a:pathLst>
          </a:custGeom>
          <a:noFill/>
          <a:ln>
            <a:solidFill>
              <a:srgbClr val="FF0000"/>
            </a:solidFill>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TextBox 31">
            <a:extLst>
              <a:ext uri="{FF2B5EF4-FFF2-40B4-BE49-F238E27FC236}">
                <a16:creationId xmlns:a16="http://schemas.microsoft.com/office/drawing/2014/main" id="{C26CE04E-15F6-3DD1-55EE-77FE9251CE06}"/>
              </a:ext>
            </a:extLst>
          </p:cNvPr>
          <p:cNvSpPr txBox="1"/>
          <p:nvPr/>
        </p:nvSpPr>
        <p:spPr>
          <a:xfrm>
            <a:off x="2282136" y="5420107"/>
            <a:ext cx="1192121" cy="307777"/>
          </a:xfrm>
          <a:prstGeom prst="rect">
            <a:avLst/>
          </a:prstGeom>
          <a:noFill/>
        </p:spPr>
        <p:txBody>
          <a:bodyPr wrap="none" rtlCol="0">
            <a:spAutoFit/>
          </a:bodyPr>
          <a:lstStyle/>
          <a:p>
            <a:r>
              <a:rPr lang="en-US" sz="1400" dirty="0">
                <a:solidFill>
                  <a:srgbClr val="FF0000"/>
                </a:solidFill>
              </a:rPr>
              <a:t>NA: Yes, I’m D</a:t>
            </a:r>
          </a:p>
        </p:txBody>
      </p:sp>
      <p:cxnSp>
        <p:nvCxnSpPr>
          <p:cNvPr id="37" name="Straight Connector 36">
            <a:extLst>
              <a:ext uri="{FF2B5EF4-FFF2-40B4-BE49-F238E27FC236}">
                <a16:creationId xmlns:a16="http://schemas.microsoft.com/office/drawing/2014/main" id="{BA110314-B7C5-9B05-4EE7-DABFD63E3D2A}"/>
              </a:ext>
            </a:extLst>
          </p:cNvPr>
          <p:cNvCxnSpPr>
            <a:cxnSpLocks/>
          </p:cNvCxnSpPr>
          <p:nvPr/>
        </p:nvCxnSpPr>
        <p:spPr>
          <a:xfrm>
            <a:off x="7727950" y="4410349"/>
            <a:ext cx="2927559" cy="0"/>
          </a:xfrm>
          <a:prstGeom prst="line">
            <a:avLst/>
          </a:prstGeom>
        </p:spPr>
        <p:style>
          <a:lnRef idx="3">
            <a:schemeClr val="dk1"/>
          </a:lnRef>
          <a:fillRef idx="0">
            <a:schemeClr val="dk1"/>
          </a:fillRef>
          <a:effectRef idx="2">
            <a:schemeClr val="dk1"/>
          </a:effectRef>
          <a:fontRef idx="minor">
            <a:schemeClr val="tx1"/>
          </a:fontRef>
        </p:style>
      </p:cxnSp>
      <p:cxnSp>
        <p:nvCxnSpPr>
          <p:cNvPr id="38" name="Straight Connector 37">
            <a:extLst>
              <a:ext uri="{FF2B5EF4-FFF2-40B4-BE49-F238E27FC236}">
                <a16:creationId xmlns:a16="http://schemas.microsoft.com/office/drawing/2014/main" id="{56BD40E2-C59D-5B8A-D07D-AAD388E0E2F2}"/>
              </a:ext>
            </a:extLst>
          </p:cNvPr>
          <p:cNvCxnSpPr/>
          <p:nvPr/>
        </p:nvCxnSpPr>
        <p:spPr>
          <a:xfrm>
            <a:off x="9240368" y="2807835"/>
            <a:ext cx="0" cy="1449421"/>
          </a:xfrm>
          <a:prstGeom prst="line">
            <a:avLst/>
          </a:prstGeom>
        </p:spPr>
        <p:style>
          <a:lnRef idx="3">
            <a:schemeClr val="dk1"/>
          </a:lnRef>
          <a:fillRef idx="0">
            <a:schemeClr val="dk1"/>
          </a:fillRef>
          <a:effectRef idx="2">
            <a:schemeClr val="dk1"/>
          </a:effectRef>
          <a:fontRef idx="minor">
            <a:schemeClr val="tx1"/>
          </a:fontRef>
        </p:style>
      </p:cxnSp>
      <p:pic>
        <p:nvPicPr>
          <p:cNvPr id="39" name="Graphic 38" descr="Computer with solid fill">
            <a:extLst>
              <a:ext uri="{FF2B5EF4-FFF2-40B4-BE49-F238E27FC236}">
                <a16:creationId xmlns:a16="http://schemas.microsoft.com/office/drawing/2014/main" id="{88A8464B-CD7C-96BC-5300-472FD9F47226}"/>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7190227" y="4056688"/>
            <a:ext cx="707322" cy="707322"/>
          </a:xfrm>
          <a:prstGeom prst="rect">
            <a:avLst/>
          </a:prstGeom>
        </p:spPr>
      </p:pic>
      <p:pic>
        <p:nvPicPr>
          <p:cNvPr id="40" name="Graphic 39" descr="Computer with solid fill">
            <a:extLst>
              <a:ext uri="{FF2B5EF4-FFF2-40B4-BE49-F238E27FC236}">
                <a16:creationId xmlns:a16="http://schemas.microsoft.com/office/drawing/2014/main" id="{5AA8EF9C-50A2-F467-B941-3488D13BA498}"/>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0640269" y="4056688"/>
            <a:ext cx="707322" cy="707322"/>
          </a:xfrm>
          <a:prstGeom prst="rect">
            <a:avLst/>
          </a:prstGeom>
        </p:spPr>
      </p:pic>
      <p:pic>
        <p:nvPicPr>
          <p:cNvPr id="42" name="Graphic 41" descr="Computer with solid fill">
            <a:extLst>
              <a:ext uri="{FF2B5EF4-FFF2-40B4-BE49-F238E27FC236}">
                <a16:creationId xmlns:a16="http://schemas.microsoft.com/office/drawing/2014/main" id="{74C55BF3-628C-024E-EB2E-9BC00CD67C69}"/>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993070" y="2358574"/>
            <a:ext cx="707322" cy="707322"/>
          </a:xfrm>
          <a:prstGeom prst="rect">
            <a:avLst/>
          </a:prstGeom>
        </p:spPr>
      </p:pic>
      <p:sp>
        <p:nvSpPr>
          <p:cNvPr id="43" name="TextBox 42">
            <a:extLst>
              <a:ext uri="{FF2B5EF4-FFF2-40B4-BE49-F238E27FC236}">
                <a16:creationId xmlns:a16="http://schemas.microsoft.com/office/drawing/2014/main" id="{E67C9D89-AFB0-3E60-F903-92B9F2FA41DD}"/>
              </a:ext>
            </a:extLst>
          </p:cNvPr>
          <p:cNvSpPr txBox="1"/>
          <p:nvPr/>
        </p:nvSpPr>
        <p:spPr>
          <a:xfrm>
            <a:off x="9078304" y="2077007"/>
            <a:ext cx="324128" cy="369332"/>
          </a:xfrm>
          <a:prstGeom prst="rect">
            <a:avLst/>
          </a:prstGeom>
          <a:noFill/>
        </p:spPr>
        <p:txBody>
          <a:bodyPr wrap="none" rtlCol="0">
            <a:spAutoFit/>
          </a:bodyPr>
          <a:lstStyle/>
          <a:p>
            <a:r>
              <a:rPr lang="en-US" b="1" dirty="0"/>
              <a:t>A</a:t>
            </a:r>
          </a:p>
        </p:txBody>
      </p:sp>
      <p:sp>
        <p:nvSpPr>
          <p:cNvPr id="44" name="TextBox 43">
            <a:extLst>
              <a:ext uri="{FF2B5EF4-FFF2-40B4-BE49-F238E27FC236}">
                <a16:creationId xmlns:a16="http://schemas.microsoft.com/office/drawing/2014/main" id="{5B6F69F1-E81F-A16A-8AD3-77BAFDEB3A08}"/>
              </a:ext>
            </a:extLst>
          </p:cNvPr>
          <p:cNvSpPr txBox="1"/>
          <p:nvPr/>
        </p:nvSpPr>
        <p:spPr>
          <a:xfrm>
            <a:off x="11373838" y="4226226"/>
            <a:ext cx="324128" cy="369332"/>
          </a:xfrm>
          <a:prstGeom prst="rect">
            <a:avLst/>
          </a:prstGeom>
          <a:noFill/>
        </p:spPr>
        <p:txBody>
          <a:bodyPr wrap="none" rtlCol="0">
            <a:spAutoFit/>
          </a:bodyPr>
          <a:lstStyle/>
          <a:p>
            <a:r>
              <a:rPr lang="en-US" b="1" dirty="0"/>
              <a:t>B</a:t>
            </a:r>
          </a:p>
        </p:txBody>
      </p:sp>
      <p:sp>
        <p:nvSpPr>
          <p:cNvPr id="45" name="TextBox 44">
            <a:extLst>
              <a:ext uri="{FF2B5EF4-FFF2-40B4-BE49-F238E27FC236}">
                <a16:creationId xmlns:a16="http://schemas.microsoft.com/office/drawing/2014/main" id="{3B29D5EC-BD4D-20E9-6A3C-8E634DF85424}"/>
              </a:ext>
            </a:extLst>
          </p:cNvPr>
          <p:cNvSpPr txBox="1"/>
          <p:nvPr/>
        </p:nvSpPr>
        <p:spPr>
          <a:xfrm>
            <a:off x="6848752" y="4202136"/>
            <a:ext cx="292068" cy="369332"/>
          </a:xfrm>
          <a:prstGeom prst="rect">
            <a:avLst/>
          </a:prstGeom>
          <a:noFill/>
        </p:spPr>
        <p:txBody>
          <a:bodyPr wrap="none" rtlCol="0">
            <a:spAutoFit/>
          </a:bodyPr>
          <a:lstStyle/>
          <a:p>
            <a:r>
              <a:rPr lang="en-US" b="1" dirty="0"/>
              <a:t>?</a:t>
            </a:r>
          </a:p>
        </p:txBody>
      </p:sp>
      <p:sp>
        <p:nvSpPr>
          <p:cNvPr id="46" name="Arrow: Right 45">
            <a:extLst>
              <a:ext uri="{FF2B5EF4-FFF2-40B4-BE49-F238E27FC236}">
                <a16:creationId xmlns:a16="http://schemas.microsoft.com/office/drawing/2014/main" id="{EABD4F3E-15D8-53AD-07B1-FC577A54E20D}"/>
              </a:ext>
            </a:extLst>
          </p:cNvPr>
          <p:cNvSpPr/>
          <p:nvPr/>
        </p:nvSpPr>
        <p:spPr>
          <a:xfrm>
            <a:off x="5555101" y="2890837"/>
            <a:ext cx="1399180" cy="516514"/>
          </a:xfrm>
          <a:prstGeom prst="rightArrow">
            <a:avLst>
              <a:gd name="adj1" fmla="val 30329"/>
              <a:gd name="adj2" fmla="val 44099"/>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pic>
        <p:nvPicPr>
          <p:cNvPr id="47" name="Picture 2" descr="Big Image - Network Switch Logo Png Clipart (#752164) - PinClipart">
            <a:extLst>
              <a:ext uri="{FF2B5EF4-FFF2-40B4-BE49-F238E27FC236}">
                <a16:creationId xmlns:a16="http://schemas.microsoft.com/office/drawing/2014/main" id="{820E9E1E-9F76-278F-E346-81BA7B7373FB}"/>
              </a:ext>
            </a:extLst>
          </p:cNvPr>
          <p:cNvPicPr>
            <a:picLocks noChangeAspect="1" noChangeArrowheads="1"/>
          </p:cNvPicPr>
          <p:nvPr/>
        </p:nvPicPr>
        <p:blipFill>
          <a:blip r:embed="rId9" cstate="print">
            <a:extLst>
              <a:ext uri="{BEBA8EAE-BF5A-486C-A8C5-ECC9F3942E4B}">
                <a14:imgProps xmlns:a14="http://schemas.microsoft.com/office/drawing/2010/main">
                  <a14:imgLayer r:embed="rId10">
                    <a14:imgEffect>
                      <a14:backgroundRemoval t="7767" b="89875" l="10000" r="90000">
                        <a14:foregroundMark x1="50795" y1="7767" x2="50795" y2="7767"/>
                        <a14:foregroundMark x1="10000" y1="37725" x2="10000" y2="37725"/>
                        <a14:backgroundMark x1="18295" y1="65881" x2="18977" y2="66297"/>
                      </a14:backgroundRemoval>
                    </a14:imgEffect>
                  </a14:imgLayer>
                </a14:imgProps>
              </a:ext>
              <a:ext uri="{28A0092B-C50C-407E-A947-70E740481C1C}">
                <a14:useLocalDpi xmlns:a14="http://schemas.microsoft.com/office/drawing/2010/main" val="0"/>
              </a:ext>
            </a:extLst>
          </a:blip>
          <a:srcRect/>
          <a:stretch>
            <a:fillRect/>
          </a:stretch>
        </p:blipFill>
        <p:spPr bwMode="auto">
          <a:xfrm>
            <a:off x="2245658" y="4058098"/>
            <a:ext cx="967598" cy="792722"/>
          </a:xfrm>
          <a:prstGeom prst="rect">
            <a:avLst/>
          </a:prstGeom>
          <a:noFill/>
          <a:extLst>
            <a:ext uri="{909E8E84-426E-40DD-AFC4-6F175D3DCCD1}">
              <a14:hiddenFill xmlns:a14="http://schemas.microsoft.com/office/drawing/2010/main">
                <a:solidFill>
                  <a:srgbClr val="FFFFFF"/>
                </a:solidFill>
              </a14:hiddenFill>
            </a:ext>
          </a:extLst>
        </p:spPr>
      </p:pic>
      <p:pic>
        <p:nvPicPr>
          <p:cNvPr id="48" name="Picture 2" descr="Big Image - Network Switch Logo Png Clipart (#752164) - PinClipart">
            <a:extLst>
              <a:ext uri="{FF2B5EF4-FFF2-40B4-BE49-F238E27FC236}">
                <a16:creationId xmlns:a16="http://schemas.microsoft.com/office/drawing/2014/main" id="{53E27C82-BF7C-FF34-99C5-29F88176AF5C}"/>
              </a:ext>
            </a:extLst>
          </p:cNvPr>
          <p:cNvPicPr>
            <a:picLocks noChangeAspect="1" noChangeArrowheads="1"/>
          </p:cNvPicPr>
          <p:nvPr/>
        </p:nvPicPr>
        <p:blipFill>
          <a:blip r:embed="rId9" cstate="print">
            <a:extLst>
              <a:ext uri="{BEBA8EAE-BF5A-486C-A8C5-ECC9F3942E4B}">
                <a14:imgProps xmlns:a14="http://schemas.microsoft.com/office/drawing/2010/main">
                  <a14:imgLayer r:embed="rId10">
                    <a14:imgEffect>
                      <a14:backgroundRemoval t="7767" b="89875" l="10000" r="90000">
                        <a14:foregroundMark x1="50795" y1="7767" x2="50795" y2="7767"/>
                        <a14:foregroundMark x1="10000" y1="37725" x2="10000" y2="37725"/>
                        <a14:backgroundMark x1="18295" y1="65881" x2="18977" y2="66297"/>
                      </a14:backgroundRemoval>
                    </a14:imgEffect>
                  </a14:imgLayer>
                </a14:imgProps>
              </a:ext>
              <a:ext uri="{28A0092B-C50C-407E-A947-70E740481C1C}">
                <a14:useLocalDpi xmlns:a14="http://schemas.microsoft.com/office/drawing/2010/main" val="0"/>
              </a:ext>
            </a:extLst>
          </a:blip>
          <a:srcRect/>
          <a:stretch>
            <a:fillRect/>
          </a:stretch>
        </p:blipFill>
        <p:spPr bwMode="auto">
          <a:xfrm>
            <a:off x="8772937" y="4058098"/>
            <a:ext cx="967598" cy="792722"/>
          </a:xfrm>
          <a:prstGeom prst="rect">
            <a:avLst/>
          </a:prstGeom>
          <a:noFill/>
          <a:extLst>
            <a:ext uri="{909E8E84-426E-40DD-AFC4-6F175D3DCCD1}">
              <a14:hiddenFill xmlns:a14="http://schemas.microsoft.com/office/drawing/2010/main">
                <a:solidFill>
                  <a:srgbClr val="FFFFFF"/>
                </a:solidFill>
              </a14:hiddenFill>
            </a:ext>
          </a:extLst>
        </p:spPr>
      </p:pic>
      <p:sp>
        <p:nvSpPr>
          <p:cNvPr id="10" name="Slide Number Placeholder 9">
            <a:extLst>
              <a:ext uri="{FF2B5EF4-FFF2-40B4-BE49-F238E27FC236}">
                <a16:creationId xmlns:a16="http://schemas.microsoft.com/office/drawing/2014/main" id="{A965065B-C1CF-912C-2152-E962B054B8A6}"/>
              </a:ext>
            </a:extLst>
          </p:cNvPr>
          <p:cNvSpPr>
            <a:spLocks noGrp="1"/>
          </p:cNvSpPr>
          <p:nvPr>
            <p:ph type="sldNum" sz="quarter" idx="12"/>
          </p:nvPr>
        </p:nvSpPr>
        <p:spPr/>
        <p:txBody>
          <a:bodyPr/>
          <a:lstStyle/>
          <a:p>
            <a:fld id="{FDED41F8-FC0F-4085-8150-313B6CF05213}" type="slidenum">
              <a:rPr lang="en-US" smtClean="0"/>
              <a:t>26</a:t>
            </a:fld>
            <a:endParaRPr lang="en-US"/>
          </a:p>
        </p:txBody>
      </p:sp>
    </p:spTree>
    <p:extLst>
      <p:ext uri="{BB962C8B-B14F-4D97-AF65-F5344CB8AC3E}">
        <p14:creationId xmlns:p14="http://schemas.microsoft.com/office/powerpoint/2010/main" val="23807414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5CECE73-9C7A-0794-7AB7-8ABB2387F4CD}"/>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chemeClr val="bg1"/>
                </a:solidFill>
              </a:rPr>
              <a:t>DoS Attacks: Smurf Attack</a:t>
            </a:r>
          </a:p>
        </p:txBody>
      </p:sp>
      <p:sp>
        <p:nvSpPr>
          <p:cNvPr id="10" name="TextBox 9">
            <a:extLst>
              <a:ext uri="{FF2B5EF4-FFF2-40B4-BE49-F238E27FC236}">
                <a16:creationId xmlns:a16="http://schemas.microsoft.com/office/drawing/2014/main" id="{46286F51-4897-B299-10A6-2D91FEBB8442}"/>
              </a:ext>
            </a:extLst>
          </p:cNvPr>
          <p:cNvSpPr txBox="1"/>
          <p:nvPr/>
        </p:nvSpPr>
        <p:spPr>
          <a:xfrm>
            <a:off x="527465" y="1872910"/>
            <a:ext cx="11137069" cy="337335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MY" altLang="en-US" sz="1800" dirty="0"/>
              <a:t>A Smurf attack aims to flood the target machine with a large amount of traffic with the intention of keeping the target machine busy responding to the incoming requests. </a:t>
            </a:r>
          </a:p>
          <a:p>
            <a:pPr marL="285750" indent="-285750" algn="just">
              <a:lnSpc>
                <a:spcPct val="150000"/>
              </a:lnSpc>
              <a:buFont typeface="Arial" panose="020B0604020202020204" pitchFamily="34" charset="0"/>
              <a:buChar char="•"/>
            </a:pPr>
            <a:r>
              <a:rPr lang="en-MY" altLang="en-US" sz="1800" dirty="0"/>
              <a:t>In an IPv6 network, a Smurf attack occurs when an attacker sends spoofed ICMP echo request packets to a multicast group (FF02::1) with the target machine as the source. </a:t>
            </a:r>
          </a:p>
          <a:p>
            <a:pPr marL="285750" indent="-285750" algn="just">
              <a:lnSpc>
                <a:spcPct val="150000"/>
              </a:lnSpc>
              <a:buFont typeface="Arial" panose="020B0604020202020204" pitchFamily="34" charset="0"/>
              <a:buChar char="•"/>
            </a:pPr>
            <a:r>
              <a:rPr lang="en-MY" altLang="en-US" sz="1800" dirty="0"/>
              <a:t>All nodes receive the packets and respond to the spoofed source IP. </a:t>
            </a:r>
          </a:p>
          <a:p>
            <a:pPr marL="285750" indent="-285750" algn="just">
              <a:lnSpc>
                <a:spcPct val="150000"/>
              </a:lnSpc>
              <a:buFont typeface="Arial" panose="020B0604020202020204" pitchFamily="34" charset="0"/>
              <a:buChar char="•"/>
            </a:pPr>
            <a:r>
              <a:rPr lang="en-MY" altLang="en-US" sz="1800" dirty="0"/>
              <a:t>Sufficiently many machines on the network receiving and responding to these packets will flood the target computer with traffic.</a:t>
            </a:r>
          </a:p>
          <a:p>
            <a:pPr marL="285750" indent="-285750" algn="just">
              <a:lnSpc>
                <a:spcPct val="150000"/>
              </a:lnSpc>
              <a:buFont typeface="Arial" panose="020B0604020202020204" pitchFamily="34" charset="0"/>
              <a:buChar char="•"/>
            </a:pPr>
            <a:r>
              <a:rPr lang="en-MY" altLang="en-US" sz="1800" dirty="0"/>
              <a:t> This scenario can slow down the target computer to the point where it becomes impossible to work on.</a:t>
            </a:r>
          </a:p>
        </p:txBody>
      </p:sp>
      <p:sp>
        <p:nvSpPr>
          <p:cNvPr id="9" name="Slide Number Placeholder 8">
            <a:extLst>
              <a:ext uri="{FF2B5EF4-FFF2-40B4-BE49-F238E27FC236}">
                <a16:creationId xmlns:a16="http://schemas.microsoft.com/office/drawing/2014/main" id="{3EAE6D32-B636-F8CA-7EF5-23B084E2FED1}"/>
              </a:ext>
            </a:extLst>
          </p:cNvPr>
          <p:cNvSpPr>
            <a:spLocks noGrp="1"/>
          </p:cNvSpPr>
          <p:nvPr>
            <p:ph type="sldNum" sz="quarter" idx="12"/>
          </p:nvPr>
        </p:nvSpPr>
        <p:spPr/>
        <p:txBody>
          <a:bodyPr/>
          <a:lstStyle/>
          <a:p>
            <a:fld id="{FDED41F8-FC0F-4085-8150-313B6CF05213}" type="slidenum">
              <a:rPr lang="en-US" smtClean="0"/>
              <a:t>27</a:t>
            </a:fld>
            <a:endParaRPr lang="en-US"/>
          </a:p>
        </p:txBody>
      </p:sp>
    </p:spTree>
    <p:extLst>
      <p:ext uri="{BB962C8B-B14F-4D97-AF65-F5344CB8AC3E}">
        <p14:creationId xmlns:p14="http://schemas.microsoft.com/office/powerpoint/2010/main" val="10324643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5CECE73-9C7A-0794-7AB7-8ABB2387F4CD}"/>
              </a:ext>
            </a:extLst>
          </p:cNvPr>
          <p:cNvSpPr txBox="1"/>
          <p:nvPr/>
        </p:nvSpPr>
        <p:spPr>
          <a:xfrm>
            <a:off x="2440788" y="620750"/>
            <a:ext cx="6265984" cy="461665"/>
          </a:xfrm>
          <a:prstGeom prst="rect">
            <a:avLst/>
          </a:prstGeom>
          <a:noFill/>
        </p:spPr>
        <p:txBody>
          <a:bodyPr wrap="square">
            <a:spAutoFit/>
          </a:bodyPr>
          <a:lstStyle/>
          <a:p>
            <a:r>
              <a:rPr lang="sv-SE" altLang="en-US" sz="2400" dirty="0">
                <a:solidFill>
                  <a:schemeClr val="bg1"/>
                </a:solidFill>
              </a:rPr>
              <a:t>DoS Attacks: Smurf Attack (cont.)</a:t>
            </a:r>
          </a:p>
        </p:txBody>
      </p:sp>
      <p:pic>
        <p:nvPicPr>
          <p:cNvPr id="10" name="Graphic 9" descr="Computer with solid fill">
            <a:extLst>
              <a:ext uri="{FF2B5EF4-FFF2-40B4-BE49-F238E27FC236}">
                <a16:creationId xmlns:a16="http://schemas.microsoft.com/office/drawing/2014/main" id="{075A1B94-F08F-D132-9AB7-1EBCAF36BEE5}"/>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514161" y="4039353"/>
            <a:ext cx="707322" cy="707322"/>
          </a:xfrm>
          <a:prstGeom prst="rect">
            <a:avLst/>
          </a:prstGeom>
        </p:spPr>
      </p:pic>
      <p:sp>
        <p:nvSpPr>
          <p:cNvPr id="11" name="TextBox 10">
            <a:extLst>
              <a:ext uri="{FF2B5EF4-FFF2-40B4-BE49-F238E27FC236}">
                <a16:creationId xmlns:a16="http://schemas.microsoft.com/office/drawing/2014/main" id="{AB133ECA-78E0-CD81-634A-033592B32CB5}"/>
              </a:ext>
            </a:extLst>
          </p:cNvPr>
          <p:cNvSpPr txBox="1"/>
          <p:nvPr/>
        </p:nvSpPr>
        <p:spPr>
          <a:xfrm>
            <a:off x="3708964" y="4562009"/>
            <a:ext cx="324128" cy="369332"/>
          </a:xfrm>
          <a:prstGeom prst="rect">
            <a:avLst/>
          </a:prstGeom>
          <a:noFill/>
        </p:spPr>
        <p:txBody>
          <a:bodyPr wrap="none" rtlCol="0">
            <a:spAutoFit/>
          </a:bodyPr>
          <a:lstStyle/>
          <a:p>
            <a:r>
              <a:rPr lang="en-US" b="1" dirty="0"/>
              <a:t>A</a:t>
            </a:r>
          </a:p>
        </p:txBody>
      </p:sp>
      <p:pic>
        <p:nvPicPr>
          <p:cNvPr id="12" name="Graphic 11" descr="Computer with solid fill">
            <a:extLst>
              <a:ext uri="{FF2B5EF4-FFF2-40B4-BE49-F238E27FC236}">
                <a16:creationId xmlns:a16="http://schemas.microsoft.com/office/drawing/2014/main" id="{7847EE07-2A71-E938-2C9C-498FAB13F0B1}"/>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7636394" y="3989121"/>
            <a:ext cx="707322" cy="707322"/>
          </a:xfrm>
          <a:prstGeom prst="rect">
            <a:avLst/>
          </a:prstGeom>
        </p:spPr>
      </p:pic>
      <p:sp>
        <p:nvSpPr>
          <p:cNvPr id="13" name="TextBox 12">
            <a:extLst>
              <a:ext uri="{FF2B5EF4-FFF2-40B4-BE49-F238E27FC236}">
                <a16:creationId xmlns:a16="http://schemas.microsoft.com/office/drawing/2014/main" id="{632EAEA5-12E1-0DAF-24C7-CDBE9C03FD3C}"/>
              </a:ext>
            </a:extLst>
          </p:cNvPr>
          <p:cNvSpPr txBox="1"/>
          <p:nvPr/>
        </p:nvSpPr>
        <p:spPr>
          <a:xfrm>
            <a:off x="7831197" y="4511777"/>
            <a:ext cx="317716" cy="369332"/>
          </a:xfrm>
          <a:prstGeom prst="rect">
            <a:avLst/>
          </a:prstGeom>
          <a:noFill/>
        </p:spPr>
        <p:txBody>
          <a:bodyPr wrap="none" rtlCol="0">
            <a:spAutoFit/>
          </a:bodyPr>
          <a:lstStyle/>
          <a:p>
            <a:r>
              <a:rPr lang="en-US" b="1" dirty="0"/>
              <a:t>B</a:t>
            </a:r>
          </a:p>
        </p:txBody>
      </p:sp>
      <p:pic>
        <p:nvPicPr>
          <p:cNvPr id="14" name="Graphic 13" descr="Computer with solid fill">
            <a:extLst>
              <a:ext uri="{FF2B5EF4-FFF2-40B4-BE49-F238E27FC236}">
                <a16:creationId xmlns:a16="http://schemas.microsoft.com/office/drawing/2014/main" id="{44A207CB-5606-2761-A298-E380323FE63B}"/>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5062673" y="1902596"/>
            <a:ext cx="707322" cy="707322"/>
          </a:xfrm>
          <a:prstGeom prst="rect">
            <a:avLst/>
          </a:prstGeom>
        </p:spPr>
      </p:pic>
      <p:pic>
        <p:nvPicPr>
          <p:cNvPr id="15" name="Graphic 14" descr="Computer with solid fill">
            <a:extLst>
              <a:ext uri="{FF2B5EF4-FFF2-40B4-BE49-F238E27FC236}">
                <a16:creationId xmlns:a16="http://schemas.microsoft.com/office/drawing/2014/main" id="{C255155C-9E5A-D9EB-1A4E-D2E92DC0B44D}"/>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5840277" y="2003355"/>
            <a:ext cx="707322" cy="707322"/>
          </a:xfrm>
          <a:prstGeom prst="rect">
            <a:avLst/>
          </a:prstGeom>
        </p:spPr>
      </p:pic>
      <p:pic>
        <p:nvPicPr>
          <p:cNvPr id="16" name="Graphic 15" descr="Computer with solid fill">
            <a:extLst>
              <a:ext uri="{FF2B5EF4-FFF2-40B4-BE49-F238E27FC236}">
                <a16:creationId xmlns:a16="http://schemas.microsoft.com/office/drawing/2014/main" id="{B40629E8-6D31-EDD6-1A8A-19E783B56694}"/>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4864082" y="2420040"/>
            <a:ext cx="707322" cy="707322"/>
          </a:xfrm>
          <a:prstGeom prst="rect">
            <a:avLst/>
          </a:prstGeom>
        </p:spPr>
      </p:pic>
      <p:pic>
        <p:nvPicPr>
          <p:cNvPr id="17" name="Graphic 16" descr="Computer with solid fill">
            <a:extLst>
              <a:ext uri="{FF2B5EF4-FFF2-40B4-BE49-F238E27FC236}">
                <a16:creationId xmlns:a16="http://schemas.microsoft.com/office/drawing/2014/main" id="{77937922-0931-8D90-DA52-174D36A08CD8}"/>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5675007" y="2525387"/>
            <a:ext cx="707322" cy="707322"/>
          </a:xfrm>
          <a:prstGeom prst="rect">
            <a:avLst/>
          </a:prstGeom>
        </p:spPr>
      </p:pic>
      <p:sp>
        <p:nvSpPr>
          <p:cNvPr id="18" name="Arc 17">
            <a:extLst>
              <a:ext uri="{FF2B5EF4-FFF2-40B4-BE49-F238E27FC236}">
                <a16:creationId xmlns:a16="http://schemas.microsoft.com/office/drawing/2014/main" id="{CD3A2A87-8CEB-0CBD-C360-A35CF20644E7}"/>
              </a:ext>
            </a:extLst>
          </p:cNvPr>
          <p:cNvSpPr/>
          <p:nvPr/>
        </p:nvSpPr>
        <p:spPr>
          <a:xfrm rot="5400000">
            <a:off x="3132639" y="1895452"/>
            <a:ext cx="2393337" cy="2673701"/>
          </a:xfrm>
          <a:prstGeom prst="arc">
            <a:avLst>
              <a:gd name="adj1" fmla="val 16153264"/>
              <a:gd name="adj2" fmla="val 202629"/>
            </a:avLst>
          </a:prstGeom>
          <a:ln w="28575">
            <a:solidFill>
              <a:srgbClr val="00B05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9" name="TextBox 18">
            <a:extLst>
              <a:ext uri="{FF2B5EF4-FFF2-40B4-BE49-F238E27FC236}">
                <a16:creationId xmlns:a16="http://schemas.microsoft.com/office/drawing/2014/main" id="{5C4E7FA2-9F11-9C1C-015B-24F08E8738D6}"/>
              </a:ext>
            </a:extLst>
          </p:cNvPr>
          <p:cNvSpPr txBox="1"/>
          <p:nvPr/>
        </p:nvSpPr>
        <p:spPr>
          <a:xfrm>
            <a:off x="3813022" y="3408834"/>
            <a:ext cx="1768882" cy="738664"/>
          </a:xfrm>
          <a:prstGeom prst="rect">
            <a:avLst/>
          </a:prstGeom>
          <a:noFill/>
        </p:spPr>
        <p:txBody>
          <a:bodyPr wrap="none" rtlCol="0">
            <a:spAutoFit/>
          </a:bodyPr>
          <a:lstStyle/>
          <a:p>
            <a:pPr algn="ctr"/>
            <a:r>
              <a:rPr lang="en-US" sz="1400" dirty="0">
                <a:solidFill>
                  <a:srgbClr val="00B050"/>
                </a:solidFill>
              </a:rPr>
              <a:t>ICMPv6 Echo Request</a:t>
            </a:r>
          </a:p>
          <a:p>
            <a:pPr algn="ctr"/>
            <a:r>
              <a:rPr lang="en-US" sz="1400" dirty="0">
                <a:solidFill>
                  <a:srgbClr val="00B050"/>
                </a:solidFill>
              </a:rPr>
              <a:t>DST=FF02::1</a:t>
            </a:r>
          </a:p>
          <a:p>
            <a:pPr algn="ctr"/>
            <a:r>
              <a:rPr lang="en-US" sz="1400" dirty="0">
                <a:solidFill>
                  <a:srgbClr val="00B050"/>
                </a:solidFill>
              </a:rPr>
              <a:t>SRC=B</a:t>
            </a:r>
          </a:p>
        </p:txBody>
      </p:sp>
      <p:sp>
        <p:nvSpPr>
          <p:cNvPr id="20" name="Arc 19">
            <a:extLst>
              <a:ext uri="{FF2B5EF4-FFF2-40B4-BE49-F238E27FC236}">
                <a16:creationId xmlns:a16="http://schemas.microsoft.com/office/drawing/2014/main" id="{0A0972BC-D77F-F4A4-B39B-8E3CD97EFE78}"/>
              </a:ext>
            </a:extLst>
          </p:cNvPr>
          <p:cNvSpPr/>
          <p:nvPr/>
        </p:nvSpPr>
        <p:spPr>
          <a:xfrm>
            <a:off x="4630165" y="2393074"/>
            <a:ext cx="3564025" cy="3263773"/>
          </a:xfrm>
          <a:prstGeom prst="arc">
            <a:avLst/>
          </a:prstGeom>
          <a:ln w="28575">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1" name="Arc 20">
            <a:extLst>
              <a:ext uri="{FF2B5EF4-FFF2-40B4-BE49-F238E27FC236}">
                <a16:creationId xmlns:a16="http://schemas.microsoft.com/office/drawing/2014/main" id="{E992B2CF-BF49-C784-9C68-A9551C68AAF2}"/>
              </a:ext>
            </a:extLst>
          </p:cNvPr>
          <p:cNvSpPr/>
          <p:nvPr/>
        </p:nvSpPr>
        <p:spPr>
          <a:xfrm>
            <a:off x="3547442" y="2393074"/>
            <a:ext cx="4478117" cy="3216170"/>
          </a:xfrm>
          <a:prstGeom prst="arc">
            <a:avLst>
              <a:gd name="adj1" fmla="val 16073510"/>
              <a:gd name="adj2" fmla="val 0"/>
            </a:avLst>
          </a:prstGeom>
          <a:ln w="28575">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2" name="TextBox 21">
            <a:extLst>
              <a:ext uri="{FF2B5EF4-FFF2-40B4-BE49-F238E27FC236}">
                <a16:creationId xmlns:a16="http://schemas.microsoft.com/office/drawing/2014/main" id="{D3861FE6-60D2-7152-0FFB-0D66EB691DE0}"/>
              </a:ext>
            </a:extLst>
          </p:cNvPr>
          <p:cNvSpPr txBox="1"/>
          <p:nvPr/>
        </p:nvSpPr>
        <p:spPr>
          <a:xfrm>
            <a:off x="7733490" y="2609918"/>
            <a:ext cx="1974451" cy="369332"/>
          </a:xfrm>
          <a:prstGeom prst="rect">
            <a:avLst/>
          </a:prstGeom>
          <a:noFill/>
        </p:spPr>
        <p:txBody>
          <a:bodyPr wrap="none" rtlCol="0">
            <a:spAutoFit/>
          </a:bodyPr>
          <a:lstStyle/>
          <a:p>
            <a:r>
              <a:rPr lang="en-US" dirty="0">
                <a:solidFill>
                  <a:srgbClr val="FF0000"/>
                </a:solidFill>
              </a:rPr>
              <a:t>ICMPv6 Echo Reply</a:t>
            </a:r>
          </a:p>
        </p:txBody>
      </p:sp>
      <p:sp>
        <p:nvSpPr>
          <p:cNvPr id="23" name="Arc 22">
            <a:extLst>
              <a:ext uri="{FF2B5EF4-FFF2-40B4-BE49-F238E27FC236}">
                <a16:creationId xmlns:a16="http://schemas.microsoft.com/office/drawing/2014/main" id="{898DCD03-467D-7B70-599E-6C8CA2F9D00B}"/>
              </a:ext>
            </a:extLst>
          </p:cNvPr>
          <p:cNvSpPr/>
          <p:nvPr/>
        </p:nvSpPr>
        <p:spPr>
          <a:xfrm>
            <a:off x="3096358" y="2609919"/>
            <a:ext cx="4797638" cy="2606664"/>
          </a:xfrm>
          <a:prstGeom prst="arc">
            <a:avLst>
              <a:gd name="adj1" fmla="val 16207862"/>
              <a:gd name="adj2" fmla="val 125032"/>
            </a:avLst>
          </a:prstGeom>
          <a:ln w="28575">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4" name="Arc 23">
            <a:extLst>
              <a:ext uri="{FF2B5EF4-FFF2-40B4-BE49-F238E27FC236}">
                <a16:creationId xmlns:a16="http://schemas.microsoft.com/office/drawing/2014/main" id="{D3C713E4-3A05-C75D-7D60-895A01165519}"/>
              </a:ext>
            </a:extLst>
          </p:cNvPr>
          <p:cNvSpPr/>
          <p:nvPr/>
        </p:nvSpPr>
        <p:spPr>
          <a:xfrm>
            <a:off x="4639286" y="3010045"/>
            <a:ext cx="3094204" cy="2013982"/>
          </a:xfrm>
          <a:prstGeom prst="arc">
            <a:avLst>
              <a:gd name="adj1" fmla="val 16454182"/>
              <a:gd name="adj2" fmla="val 21578208"/>
            </a:avLst>
          </a:prstGeom>
          <a:ln w="28575">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9" name="Slide Number Placeholder 8">
            <a:extLst>
              <a:ext uri="{FF2B5EF4-FFF2-40B4-BE49-F238E27FC236}">
                <a16:creationId xmlns:a16="http://schemas.microsoft.com/office/drawing/2014/main" id="{9CFD9391-1950-965A-8FDF-4B54AC5CBA47}"/>
              </a:ext>
            </a:extLst>
          </p:cNvPr>
          <p:cNvSpPr>
            <a:spLocks noGrp="1"/>
          </p:cNvSpPr>
          <p:nvPr>
            <p:ph type="sldNum" sz="quarter" idx="12"/>
          </p:nvPr>
        </p:nvSpPr>
        <p:spPr/>
        <p:txBody>
          <a:bodyPr/>
          <a:lstStyle/>
          <a:p>
            <a:fld id="{FDED41F8-FC0F-4085-8150-313B6CF05213}" type="slidenum">
              <a:rPr lang="en-US" smtClean="0"/>
              <a:t>28</a:t>
            </a:fld>
            <a:endParaRPr lang="en-US"/>
          </a:p>
        </p:txBody>
      </p:sp>
    </p:spTree>
    <p:extLst>
      <p:ext uri="{BB962C8B-B14F-4D97-AF65-F5344CB8AC3E}">
        <p14:creationId xmlns:p14="http://schemas.microsoft.com/office/powerpoint/2010/main" val="28208216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5CECE73-9C7A-0794-7AB7-8ABB2387F4CD}"/>
              </a:ext>
            </a:extLst>
          </p:cNvPr>
          <p:cNvSpPr txBox="1"/>
          <p:nvPr/>
        </p:nvSpPr>
        <p:spPr>
          <a:xfrm>
            <a:off x="2440788" y="574267"/>
            <a:ext cx="7177774" cy="461665"/>
          </a:xfrm>
          <a:prstGeom prst="rect">
            <a:avLst/>
          </a:prstGeom>
          <a:noFill/>
        </p:spPr>
        <p:txBody>
          <a:bodyPr wrap="square">
            <a:spAutoFit/>
          </a:bodyPr>
          <a:lstStyle/>
          <a:p>
            <a:r>
              <a:rPr lang="en-US" altLang="en-US" sz="2400" dirty="0">
                <a:solidFill>
                  <a:schemeClr val="bg1"/>
                </a:solidFill>
              </a:rPr>
              <a:t>DoS Attacks: RA Flooding</a:t>
            </a:r>
          </a:p>
        </p:txBody>
      </p:sp>
      <p:sp>
        <p:nvSpPr>
          <p:cNvPr id="10" name="TextBox 9">
            <a:extLst>
              <a:ext uri="{FF2B5EF4-FFF2-40B4-BE49-F238E27FC236}">
                <a16:creationId xmlns:a16="http://schemas.microsoft.com/office/drawing/2014/main" id="{BB3FAA80-A66B-3861-D2E1-59BA617F9C5E}"/>
              </a:ext>
            </a:extLst>
          </p:cNvPr>
          <p:cNvSpPr txBox="1"/>
          <p:nvPr/>
        </p:nvSpPr>
        <p:spPr>
          <a:xfrm>
            <a:off x="553125" y="1616247"/>
            <a:ext cx="11085749" cy="3892732"/>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MY" altLang="en-US" sz="1800" dirty="0"/>
              <a:t>Routers in IPv6 can use the ND protocol to discover each other's presence and determine their link-layer addresses and prefix information. However, this also permits a malicious node to impersonate a network segment's default gateway. </a:t>
            </a:r>
          </a:p>
          <a:p>
            <a:pPr marL="285750" indent="-285750" algn="just">
              <a:lnSpc>
                <a:spcPct val="200000"/>
              </a:lnSpc>
              <a:buFont typeface="Arial" panose="020B0604020202020204" pitchFamily="34" charset="0"/>
              <a:buChar char="•"/>
            </a:pPr>
            <a:r>
              <a:rPr lang="en-MY" altLang="en-US" sz="1800" dirty="0"/>
              <a:t>A receiving node does not validate router advertisements. Thus, any node that receives a fake RA updates its communication parameters blindly based on the RA. </a:t>
            </a:r>
          </a:p>
          <a:p>
            <a:pPr marL="285750" indent="-285750" algn="just">
              <a:lnSpc>
                <a:spcPct val="200000"/>
              </a:lnSpc>
              <a:buFont typeface="Arial" panose="020B0604020202020204" pitchFamily="34" charset="0"/>
              <a:buChar char="•"/>
            </a:pPr>
            <a:r>
              <a:rPr lang="en-MY" altLang="en-US" sz="1800" dirty="0"/>
              <a:t>A malicious node can propagate fake address prefix information to reroute legitimate traffic to prevent the victim from accessing the desired network.</a:t>
            </a:r>
          </a:p>
        </p:txBody>
      </p:sp>
      <p:sp>
        <p:nvSpPr>
          <p:cNvPr id="9" name="Slide Number Placeholder 8">
            <a:extLst>
              <a:ext uri="{FF2B5EF4-FFF2-40B4-BE49-F238E27FC236}">
                <a16:creationId xmlns:a16="http://schemas.microsoft.com/office/drawing/2014/main" id="{22679C04-BCB8-533A-0036-A5D61DC9BB84}"/>
              </a:ext>
            </a:extLst>
          </p:cNvPr>
          <p:cNvSpPr>
            <a:spLocks noGrp="1"/>
          </p:cNvSpPr>
          <p:nvPr>
            <p:ph type="sldNum" sz="quarter" idx="12"/>
          </p:nvPr>
        </p:nvSpPr>
        <p:spPr/>
        <p:txBody>
          <a:bodyPr/>
          <a:lstStyle/>
          <a:p>
            <a:fld id="{FDED41F8-FC0F-4085-8150-313B6CF05213}" type="slidenum">
              <a:rPr lang="en-US" smtClean="0"/>
              <a:t>29</a:t>
            </a:fld>
            <a:endParaRPr lang="en-US"/>
          </a:p>
        </p:txBody>
      </p:sp>
    </p:spTree>
    <p:extLst>
      <p:ext uri="{BB962C8B-B14F-4D97-AF65-F5344CB8AC3E}">
        <p14:creationId xmlns:p14="http://schemas.microsoft.com/office/powerpoint/2010/main" val="862159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869595"/>
            <a:ext cx="1222425" cy="1096206"/>
          </a:xfrm>
          <a:prstGeom prst="rect">
            <a:avLst/>
          </a:prstGeom>
        </p:spPr>
      </p:pic>
      <p:pic>
        <p:nvPicPr>
          <p:cNvPr id="3" name="Picture 2"/>
          <p:cNvPicPr>
            <a:picLocks noChangeAspect="1"/>
          </p:cNvPicPr>
          <p:nvPr/>
        </p:nvPicPr>
        <p:blipFill>
          <a:blip r:embed="rId4"/>
          <a:stretch>
            <a:fillRect/>
          </a:stretch>
        </p:blipFill>
        <p:spPr>
          <a:xfrm>
            <a:off x="2440788" y="64176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5CECE73-9C7A-0794-7AB7-8ABB2387F4CD}"/>
              </a:ext>
            </a:extLst>
          </p:cNvPr>
          <p:cNvSpPr txBox="1"/>
          <p:nvPr/>
        </p:nvSpPr>
        <p:spPr>
          <a:xfrm>
            <a:off x="2440788" y="440302"/>
            <a:ext cx="6807384" cy="461665"/>
          </a:xfrm>
          <a:prstGeom prst="rect">
            <a:avLst/>
          </a:prstGeom>
          <a:noFill/>
        </p:spPr>
        <p:txBody>
          <a:bodyPr wrap="square">
            <a:spAutoFit/>
          </a:bodyPr>
          <a:lstStyle/>
          <a:p>
            <a:r>
              <a:rPr lang="en-US" altLang="en-US" sz="2400" dirty="0">
                <a:solidFill>
                  <a:schemeClr val="bg1"/>
                </a:solidFill>
              </a:rPr>
              <a:t>DoS Attacks: RA Flooding    (Cont.)</a:t>
            </a:r>
          </a:p>
        </p:txBody>
      </p:sp>
      <p:sp>
        <p:nvSpPr>
          <p:cNvPr id="10" name="TextBox 9">
            <a:extLst>
              <a:ext uri="{FF2B5EF4-FFF2-40B4-BE49-F238E27FC236}">
                <a16:creationId xmlns:a16="http://schemas.microsoft.com/office/drawing/2014/main" id="{AF1667F2-1E3B-1B84-FC3F-9BA8C5E85ACC}"/>
              </a:ext>
            </a:extLst>
          </p:cNvPr>
          <p:cNvSpPr txBox="1"/>
          <p:nvPr/>
        </p:nvSpPr>
        <p:spPr>
          <a:xfrm>
            <a:off x="701572" y="1610200"/>
            <a:ext cx="11194506" cy="4619854"/>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MY" altLang="en-US" sz="1800" dirty="0"/>
              <a:t>RA's message is sent to the FF02::1 multicast group so that all hosts on the same link will receive the announced fake prefixes; thus, these hosts will configure their default gateway based on the fake announced prefixes.</a:t>
            </a:r>
            <a:br>
              <a:rPr lang="en-MY" altLang="en-US" sz="1800" dirty="0"/>
            </a:br>
            <a:endParaRPr lang="en-MY" altLang="en-US" sz="1800" dirty="0"/>
          </a:p>
          <a:p>
            <a:pPr marL="285750" indent="-285750" algn="just">
              <a:lnSpc>
                <a:spcPct val="150000"/>
              </a:lnSpc>
              <a:buFont typeface="Arial" panose="020B0604020202020204" pitchFamily="34" charset="0"/>
              <a:buChar char="•"/>
            </a:pPr>
            <a:r>
              <a:rPr lang="en-MY" altLang="en-US" sz="1800" dirty="0"/>
              <a:t> There is a flag in IPv6 router advertisements that determines default router preference. First, by default, the legitimate router sends out RAs with the router preference flag set to "Medium". </a:t>
            </a:r>
            <a:br>
              <a:rPr lang="en-MY" altLang="en-US" sz="1800" dirty="0"/>
            </a:br>
            <a:endParaRPr lang="en-MY" altLang="en-US" sz="1800" dirty="0"/>
          </a:p>
          <a:p>
            <a:pPr marL="285750" indent="-285750" algn="just">
              <a:lnSpc>
                <a:spcPct val="150000"/>
              </a:lnSpc>
              <a:buFont typeface="Arial" panose="020B0604020202020204" pitchFamily="34" charset="0"/>
              <a:buChar char="•"/>
            </a:pPr>
            <a:r>
              <a:rPr lang="en-MY" altLang="en-US" sz="1800" dirty="0"/>
              <a:t>The fake RAs will set the preference flag to "high," forcing hosts to use it as their default gateway.</a:t>
            </a:r>
            <a:br>
              <a:rPr lang="en-MY" altLang="en-US" sz="1800" dirty="0"/>
            </a:br>
            <a:endParaRPr lang="en-MY" altLang="en-US" sz="1800" dirty="0"/>
          </a:p>
          <a:p>
            <a:pPr marL="285750" indent="-285750" algn="just">
              <a:lnSpc>
                <a:spcPct val="150000"/>
              </a:lnSpc>
              <a:buFont typeface="Arial" panose="020B0604020202020204" pitchFamily="34" charset="0"/>
              <a:buChar char="•"/>
            </a:pPr>
            <a:r>
              <a:rPr lang="en-MY" altLang="en-US" sz="1800" dirty="0"/>
              <a:t>The attacker sends hundreds or thousands of RAs to all hosts on the same link, with the result that the nodes' resources (CPU and memory) are consumed because these nodes continue generating a new IPv6 address for each announced prefix.</a:t>
            </a:r>
          </a:p>
        </p:txBody>
      </p:sp>
      <p:sp>
        <p:nvSpPr>
          <p:cNvPr id="9" name="Slide Number Placeholder 8">
            <a:extLst>
              <a:ext uri="{FF2B5EF4-FFF2-40B4-BE49-F238E27FC236}">
                <a16:creationId xmlns:a16="http://schemas.microsoft.com/office/drawing/2014/main" id="{92AA4CFD-B58C-7432-C549-146D0A6281C8}"/>
              </a:ext>
            </a:extLst>
          </p:cNvPr>
          <p:cNvSpPr>
            <a:spLocks noGrp="1"/>
          </p:cNvSpPr>
          <p:nvPr>
            <p:ph type="sldNum" sz="quarter" idx="12"/>
          </p:nvPr>
        </p:nvSpPr>
        <p:spPr/>
        <p:txBody>
          <a:bodyPr/>
          <a:lstStyle/>
          <a:p>
            <a:fld id="{FDED41F8-FC0F-4085-8150-313B6CF05213}" type="slidenum">
              <a:rPr lang="en-US" smtClean="0"/>
              <a:t>30</a:t>
            </a:fld>
            <a:endParaRPr lang="en-US"/>
          </a:p>
        </p:txBody>
      </p:sp>
    </p:spTree>
    <p:extLst>
      <p:ext uri="{BB962C8B-B14F-4D97-AF65-F5344CB8AC3E}">
        <p14:creationId xmlns:p14="http://schemas.microsoft.com/office/powerpoint/2010/main" val="28475043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5CECE73-9C7A-0794-7AB7-8ABB2387F4CD}"/>
              </a:ext>
            </a:extLst>
          </p:cNvPr>
          <p:cNvSpPr txBox="1"/>
          <p:nvPr/>
        </p:nvSpPr>
        <p:spPr>
          <a:xfrm>
            <a:off x="2460814" y="574267"/>
            <a:ext cx="7270371" cy="461665"/>
          </a:xfrm>
          <a:prstGeom prst="rect">
            <a:avLst/>
          </a:prstGeom>
          <a:noFill/>
        </p:spPr>
        <p:txBody>
          <a:bodyPr wrap="square">
            <a:spAutoFit/>
          </a:bodyPr>
          <a:lstStyle/>
          <a:p>
            <a:r>
              <a:rPr lang="en-US" altLang="en-US" sz="2400" dirty="0">
                <a:solidFill>
                  <a:schemeClr val="bg1"/>
                </a:solidFill>
              </a:rPr>
              <a:t>DoS Attacks: RA Flooding (cont.)</a:t>
            </a:r>
          </a:p>
        </p:txBody>
      </p:sp>
      <p:sp>
        <p:nvSpPr>
          <p:cNvPr id="10" name="TextBox 9">
            <a:extLst>
              <a:ext uri="{FF2B5EF4-FFF2-40B4-BE49-F238E27FC236}">
                <a16:creationId xmlns:a16="http://schemas.microsoft.com/office/drawing/2014/main" id="{740B7F64-516D-7FD9-40E0-9E446C4DFC7B}"/>
              </a:ext>
            </a:extLst>
          </p:cNvPr>
          <p:cNvSpPr txBox="1"/>
          <p:nvPr/>
        </p:nvSpPr>
        <p:spPr>
          <a:xfrm>
            <a:off x="847899" y="1750875"/>
            <a:ext cx="10456146" cy="3338735"/>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MY" altLang="en-US" sz="1800" dirty="0"/>
              <a:t>Flooding the local network with completely different network prefixes, hosts, and routers updates the network information based on the announced prefix, consuming all available  CPU resources, and rendering the systems unusable and unresponsive. </a:t>
            </a:r>
          </a:p>
          <a:p>
            <a:pPr marL="285750" indent="-285750" algn="just">
              <a:lnSpc>
                <a:spcPct val="200000"/>
              </a:lnSpc>
              <a:buFont typeface="Arial" panose="020B0604020202020204" pitchFamily="34" charset="0"/>
              <a:buChar char="•"/>
            </a:pPr>
            <a:r>
              <a:rPr lang="en-MY" altLang="en-US" sz="1800" dirty="0"/>
              <a:t>As IPv6 auto-configuration is enabled by default in most operating systems, all are affected in their default configuration. For Windows, a personal firewall or similar security product does not protect against this attack.</a:t>
            </a:r>
          </a:p>
        </p:txBody>
      </p:sp>
      <p:sp>
        <p:nvSpPr>
          <p:cNvPr id="9" name="Slide Number Placeholder 8">
            <a:extLst>
              <a:ext uri="{FF2B5EF4-FFF2-40B4-BE49-F238E27FC236}">
                <a16:creationId xmlns:a16="http://schemas.microsoft.com/office/drawing/2014/main" id="{BC9B5223-AF05-EF01-20AF-A62A643A1B5B}"/>
              </a:ext>
            </a:extLst>
          </p:cNvPr>
          <p:cNvSpPr>
            <a:spLocks noGrp="1"/>
          </p:cNvSpPr>
          <p:nvPr>
            <p:ph type="sldNum" sz="quarter" idx="12"/>
          </p:nvPr>
        </p:nvSpPr>
        <p:spPr/>
        <p:txBody>
          <a:bodyPr/>
          <a:lstStyle/>
          <a:p>
            <a:fld id="{FDED41F8-FC0F-4085-8150-313B6CF05213}" type="slidenum">
              <a:rPr lang="en-US" smtClean="0"/>
              <a:t>31</a:t>
            </a:fld>
            <a:endParaRPr lang="en-US"/>
          </a:p>
        </p:txBody>
      </p:sp>
    </p:spTree>
    <p:extLst>
      <p:ext uri="{BB962C8B-B14F-4D97-AF65-F5344CB8AC3E}">
        <p14:creationId xmlns:p14="http://schemas.microsoft.com/office/powerpoint/2010/main" val="30073936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5CECE73-9C7A-0794-7AB7-8ABB2387F4CD}"/>
              </a:ext>
            </a:extLst>
          </p:cNvPr>
          <p:cNvSpPr txBox="1"/>
          <p:nvPr/>
        </p:nvSpPr>
        <p:spPr>
          <a:xfrm>
            <a:off x="2440788" y="597716"/>
            <a:ext cx="7721784" cy="461665"/>
          </a:xfrm>
          <a:prstGeom prst="rect">
            <a:avLst/>
          </a:prstGeom>
          <a:noFill/>
        </p:spPr>
        <p:txBody>
          <a:bodyPr wrap="square">
            <a:spAutoFit/>
          </a:bodyPr>
          <a:lstStyle/>
          <a:p>
            <a:r>
              <a:rPr lang="en-US" altLang="en-US" sz="2400" dirty="0">
                <a:solidFill>
                  <a:schemeClr val="bg1"/>
                </a:solidFill>
              </a:rPr>
              <a:t>DoS Attacks: RA Flooding (cont.)</a:t>
            </a:r>
          </a:p>
        </p:txBody>
      </p:sp>
      <p:pic>
        <p:nvPicPr>
          <p:cNvPr id="9" name="Content Placeholder 3">
            <a:extLst>
              <a:ext uri="{FF2B5EF4-FFF2-40B4-BE49-F238E27FC236}">
                <a16:creationId xmlns:a16="http://schemas.microsoft.com/office/drawing/2014/main" id="{E1F82D9C-B455-B46C-7552-6B075C6ACB4E}"/>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a:xfrm>
            <a:off x="1574519" y="1807657"/>
            <a:ext cx="9042961" cy="3242686"/>
          </a:xfrm>
          <a:prstGeom prst="rect">
            <a:avLst/>
          </a:prstGeom>
        </p:spPr>
      </p:pic>
      <p:sp>
        <p:nvSpPr>
          <p:cNvPr id="11" name="TextBox 10">
            <a:extLst>
              <a:ext uri="{FF2B5EF4-FFF2-40B4-BE49-F238E27FC236}">
                <a16:creationId xmlns:a16="http://schemas.microsoft.com/office/drawing/2014/main" id="{7EC3CACF-C40B-73C7-0608-C8845F1D8C4E}"/>
              </a:ext>
            </a:extLst>
          </p:cNvPr>
          <p:cNvSpPr txBox="1"/>
          <p:nvPr/>
        </p:nvSpPr>
        <p:spPr>
          <a:xfrm>
            <a:off x="3496035" y="1448842"/>
            <a:ext cx="5796011" cy="880369"/>
          </a:xfrm>
          <a:prstGeom prst="rect">
            <a:avLst/>
          </a:prstGeom>
          <a:noFill/>
        </p:spPr>
        <p:txBody>
          <a:bodyPr wrap="square">
            <a:spAutoFit/>
          </a:bodyPr>
          <a:lstStyle/>
          <a:p>
            <a:pPr>
              <a:lnSpc>
                <a:spcPct val="150000"/>
              </a:lnSpc>
              <a:spcBef>
                <a:spcPct val="0"/>
              </a:spcBef>
            </a:pPr>
            <a:r>
              <a:rPr lang="en-US" altLang="en-US" dirty="0"/>
              <a:t>Traffic generated IPv6 addresses by performing an RA  flooding attack</a:t>
            </a:r>
          </a:p>
        </p:txBody>
      </p:sp>
      <p:sp>
        <p:nvSpPr>
          <p:cNvPr id="10" name="Slide Number Placeholder 9">
            <a:extLst>
              <a:ext uri="{FF2B5EF4-FFF2-40B4-BE49-F238E27FC236}">
                <a16:creationId xmlns:a16="http://schemas.microsoft.com/office/drawing/2014/main" id="{58DEB9CA-E8B6-7245-EBD7-5ECE35C69A37}"/>
              </a:ext>
            </a:extLst>
          </p:cNvPr>
          <p:cNvSpPr>
            <a:spLocks noGrp="1"/>
          </p:cNvSpPr>
          <p:nvPr>
            <p:ph type="sldNum" sz="quarter" idx="12"/>
          </p:nvPr>
        </p:nvSpPr>
        <p:spPr/>
        <p:txBody>
          <a:bodyPr/>
          <a:lstStyle/>
          <a:p>
            <a:fld id="{FDED41F8-FC0F-4085-8150-313B6CF05213}" type="slidenum">
              <a:rPr lang="en-US" smtClean="0"/>
              <a:t>32</a:t>
            </a:fld>
            <a:endParaRPr lang="en-US"/>
          </a:p>
        </p:txBody>
      </p:sp>
    </p:spTree>
    <p:extLst>
      <p:ext uri="{BB962C8B-B14F-4D97-AF65-F5344CB8AC3E}">
        <p14:creationId xmlns:p14="http://schemas.microsoft.com/office/powerpoint/2010/main" val="35004876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5CECE73-9C7A-0794-7AB7-8ABB2387F4CD}"/>
              </a:ext>
            </a:extLst>
          </p:cNvPr>
          <p:cNvSpPr txBox="1"/>
          <p:nvPr/>
        </p:nvSpPr>
        <p:spPr>
          <a:xfrm>
            <a:off x="2440787" y="620750"/>
            <a:ext cx="6818959" cy="461665"/>
          </a:xfrm>
          <a:prstGeom prst="rect">
            <a:avLst/>
          </a:prstGeom>
          <a:noFill/>
        </p:spPr>
        <p:txBody>
          <a:bodyPr wrap="square">
            <a:spAutoFit/>
          </a:bodyPr>
          <a:lstStyle/>
          <a:p>
            <a:r>
              <a:rPr lang="en-US" altLang="en-US" sz="2400" dirty="0">
                <a:solidFill>
                  <a:schemeClr val="bg1"/>
                </a:solidFill>
              </a:rPr>
              <a:t>DoS Attacks: RA Flooding (cont.)</a:t>
            </a:r>
          </a:p>
        </p:txBody>
      </p:sp>
      <p:grpSp>
        <p:nvGrpSpPr>
          <p:cNvPr id="13" name="Group 12">
            <a:extLst>
              <a:ext uri="{FF2B5EF4-FFF2-40B4-BE49-F238E27FC236}">
                <a16:creationId xmlns:a16="http://schemas.microsoft.com/office/drawing/2014/main" id="{08F2B068-1530-7C08-AAB2-AF895DFC886B}"/>
              </a:ext>
            </a:extLst>
          </p:cNvPr>
          <p:cNvGrpSpPr/>
          <p:nvPr/>
        </p:nvGrpSpPr>
        <p:grpSpPr>
          <a:xfrm>
            <a:off x="688423" y="1703165"/>
            <a:ext cx="5855494" cy="3135811"/>
            <a:chOff x="-163743" y="1940702"/>
            <a:chExt cx="5855494" cy="3135811"/>
          </a:xfrm>
        </p:grpSpPr>
        <p:pic>
          <p:nvPicPr>
            <p:cNvPr id="9" name="Content Placeholder 3">
              <a:extLst>
                <a:ext uri="{FF2B5EF4-FFF2-40B4-BE49-F238E27FC236}">
                  <a16:creationId xmlns:a16="http://schemas.microsoft.com/office/drawing/2014/main" id="{B0E527D7-A20F-15EC-5628-A8BDDCE21687}"/>
                </a:ext>
              </a:extLst>
            </p:cNvPr>
            <p:cNvPicPr>
              <a:picLocks noChangeAspect="1"/>
            </p:cNvPicPr>
            <p:nvPr/>
          </p:nvPicPr>
          <p:blipFill>
            <a:blip r:embed="rId7">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a:xfrm>
              <a:off x="-163743" y="1940702"/>
              <a:ext cx="5855494" cy="2814638"/>
            </a:xfrm>
            <a:prstGeom prst="rect">
              <a:avLst/>
            </a:prstGeom>
          </p:spPr>
        </p:pic>
        <p:sp>
          <p:nvSpPr>
            <p:cNvPr id="10" name="Rectangle 9">
              <a:extLst>
                <a:ext uri="{FF2B5EF4-FFF2-40B4-BE49-F238E27FC236}">
                  <a16:creationId xmlns:a16="http://schemas.microsoft.com/office/drawing/2014/main" id="{8350A19F-DEB3-A06A-735F-7E7B61AC788C}"/>
                </a:ext>
              </a:extLst>
            </p:cNvPr>
            <p:cNvSpPr/>
            <p:nvPr/>
          </p:nvSpPr>
          <p:spPr>
            <a:xfrm>
              <a:off x="287504" y="4568682"/>
              <a:ext cx="4953000" cy="507831"/>
            </a:xfrm>
            <a:prstGeom prst="rect">
              <a:avLst/>
            </a:prstGeom>
          </p:spPr>
          <p:txBody>
            <a:bodyPr wrap="square">
              <a:spAutoFit/>
            </a:bodyPr>
            <a:lstStyle/>
            <a:p>
              <a:pPr>
                <a:lnSpc>
                  <a:spcPct val="150000"/>
                </a:lnSpc>
                <a:spcBef>
                  <a:spcPct val="0"/>
                </a:spcBef>
                <a:buClrTx/>
                <a:buSzTx/>
                <a:buFontTx/>
                <a:buNone/>
              </a:pPr>
              <a:r>
                <a:rPr lang="en-US" altLang="en-US" dirty="0"/>
                <a:t>Default preference  flag in a legitimate RA message</a:t>
              </a:r>
            </a:p>
          </p:txBody>
        </p:sp>
      </p:grpSp>
      <p:pic>
        <p:nvPicPr>
          <p:cNvPr id="11" name="Content Placeholder 3">
            <a:extLst>
              <a:ext uri="{FF2B5EF4-FFF2-40B4-BE49-F238E27FC236}">
                <a16:creationId xmlns:a16="http://schemas.microsoft.com/office/drawing/2014/main" id="{2AFD054C-4AEE-A10F-AEC4-A7CF88722B31}"/>
              </a:ext>
            </a:extLst>
          </p:cNvPr>
          <p:cNvPicPr>
            <a:picLocks noChangeAspect="1"/>
          </p:cNvPicPr>
          <p:nvPr/>
        </p:nvPicPr>
        <p:blipFill>
          <a:blip r:embed="rId8">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a:xfrm>
            <a:off x="5749322" y="1815181"/>
            <a:ext cx="5740026" cy="2702622"/>
          </a:xfrm>
          <a:prstGeom prst="rect">
            <a:avLst/>
          </a:prstGeom>
        </p:spPr>
      </p:pic>
      <p:sp>
        <p:nvSpPr>
          <p:cNvPr id="12" name="Rectangle 11">
            <a:extLst>
              <a:ext uri="{FF2B5EF4-FFF2-40B4-BE49-F238E27FC236}">
                <a16:creationId xmlns:a16="http://schemas.microsoft.com/office/drawing/2014/main" id="{BCC20488-8FE1-B063-A9B8-44B392E3C331}"/>
              </a:ext>
            </a:extLst>
          </p:cNvPr>
          <p:cNvSpPr/>
          <p:nvPr/>
        </p:nvSpPr>
        <p:spPr>
          <a:xfrm>
            <a:off x="6952429" y="4331145"/>
            <a:ext cx="3677160" cy="507831"/>
          </a:xfrm>
          <a:prstGeom prst="rect">
            <a:avLst/>
          </a:prstGeom>
        </p:spPr>
        <p:txBody>
          <a:bodyPr wrap="none">
            <a:spAutoFit/>
          </a:bodyPr>
          <a:lstStyle/>
          <a:p>
            <a:pPr>
              <a:lnSpc>
                <a:spcPct val="150000"/>
              </a:lnSpc>
              <a:spcBef>
                <a:spcPct val="0"/>
              </a:spcBef>
            </a:pPr>
            <a:r>
              <a:rPr lang="en-US" altLang="en-US" dirty="0"/>
              <a:t>Preference field in a fake RA message</a:t>
            </a:r>
          </a:p>
        </p:txBody>
      </p:sp>
      <p:sp>
        <p:nvSpPr>
          <p:cNvPr id="14" name="Rectangle 13">
            <a:extLst>
              <a:ext uri="{FF2B5EF4-FFF2-40B4-BE49-F238E27FC236}">
                <a16:creationId xmlns:a16="http://schemas.microsoft.com/office/drawing/2014/main" id="{D6AF1BA8-5EF2-1987-7F3B-07C00819C089}"/>
              </a:ext>
            </a:extLst>
          </p:cNvPr>
          <p:cNvSpPr/>
          <p:nvPr/>
        </p:nvSpPr>
        <p:spPr>
          <a:xfrm>
            <a:off x="1580225" y="3710395"/>
            <a:ext cx="9573344" cy="299577"/>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15" name="Slide Number Placeholder 14">
            <a:extLst>
              <a:ext uri="{FF2B5EF4-FFF2-40B4-BE49-F238E27FC236}">
                <a16:creationId xmlns:a16="http://schemas.microsoft.com/office/drawing/2014/main" id="{12F66FD2-9F93-48B0-0F81-93D41ABD2379}"/>
              </a:ext>
            </a:extLst>
          </p:cNvPr>
          <p:cNvSpPr>
            <a:spLocks noGrp="1"/>
          </p:cNvSpPr>
          <p:nvPr>
            <p:ph type="sldNum" sz="quarter" idx="12"/>
          </p:nvPr>
        </p:nvSpPr>
        <p:spPr/>
        <p:txBody>
          <a:bodyPr/>
          <a:lstStyle/>
          <a:p>
            <a:fld id="{FDED41F8-FC0F-4085-8150-313B6CF05213}" type="slidenum">
              <a:rPr lang="en-US" smtClean="0"/>
              <a:t>33</a:t>
            </a:fld>
            <a:endParaRPr lang="en-US"/>
          </a:p>
        </p:txBody>
      </p:sp>
    </p:spTree>
    <p:extLst>
      <p:ext uri="{BB962C8B-B14F-4D97-AF65-F5344CB8AC3E}">
        <p14:creationId xmlns:p14="http://schemas.microsoft.com/office/powerpoint/2010/main" val="1346056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5CECE73-9C7A-0794-7AB7-8ABB2387F4CD}"/>
              </a:ext>
            </a:extLst>
          </p:cNvPr>
          <p:cNvSpPr txBox="1"/>
          <p:nvPr/>
        </p:nvSpPr>
        <p:spPr>
          <a:xfrm>
            <a:off x="2440788" y="620750"/>
            <a:ext cx="7190892" cy="461665"/>
          </a:xfrm>
          <a:prstGeom prst="rect">
            <a:avLst/>
          </a:prstGeom>
          <a:noFill/>
        </p:spPr>
        <p:txBody>
          <a:bodyPr wrap="square">
            <a:spAutoFit/>
          </a:bodyPr>
          <a:lstStyle/>
          <a:p>
            <a:r>
              <a:rPr lang="en-US" altLang="en-US" sz="2400" dirty="0">
                <a:solidFill>
                  <a:schemeClr val="bg1"/>
                </a:solidFill>
              </a:rPr>
              <a:t>DoS Attacks: RA Flooding (cont.)</a:t>
            </a:r>
          </a:p>
        </p:txBody>
      </p:sp>
      <p:sp>
        <p:nvSpPr>
          <p:cNvPr id="9" name="Rectangle 8">
            <a:extLst>
              <a:ext uri="{FF2B5EF4-FFF2-40B4-BE49-F238E27FC236}">
                <a16:creationId xmlns:a16="http://schemas.microsoft.com/office/drawing/2014/main" id="{D19AB363-C544-2DD1-9EC5-AD4425404811}"/>
              </a:ext>
            </a:extLst>
          </p:cNvPr>
          <p:cNvSpPr/>
          <p:nvPr/>
        </p:nvSpPr>
        <p:spPr>
          <a:xfrm>
            <a:off x="2656115" y="1350902"/>
            <a:ext cx="6879768" cy="464871"/>
          </a:xfrm>
          <a:prstGeom prst="rect">
            <a:avLst/>
          </a:prstGeom>
        </p:spPr>
        <p:txBody>
          <a:bodyPr wrap="none">
            <a:spAutoFit/>
          </a:bodyPr>
          <a:lstStyle/>
          <a:p>
            <a:pPr>
              <a:lnSpc>
                <a:spcPct val="150000"/>
              </a:lnSpc>
              <a:spcBef>
                <a:spcPct val="0"/>
              </a:spcBef>
            </a:pPr>
            <a:r>
              <a:rPr lang="en-MY" altLang="en-US" dirty="0"/>
              <a:t>List of IPv6 addresses generated by a single node with different prefixes</a:t>
            </a:r>
          </a:p>
        </p:txBody>
      </p:sp>
      <p:pic>
        <p:nvPicPr>
          <p:cNvPr id="10" name="Content Placeholder 3">
            <a:extLst>
              <a:ext uri="{FF2B5EF4-FFF2-40B4-BE49-F238E27FC236}">
                <a16:creationId xmlns:a16="http://schemas.microsoft.com/office/drawing/2014/main" id="{CD55002D-9A15-9E85-F6C3-31FA737947E8}"/>
              </a:ext>
            </a:extLst>
          </p:cNvPr>
          <p:cNvPicPr>
            <a:picLocks noChangeAspect="1"/>
          </p:cNvPicPr>
          <p:nvPr/>
        </p:nvPicPr>
        <p:blipFill>
          <a:blip r:embed="rId7">
            <a:extLst>
              <a:ext uri="{BEBA8EAE-BF5A-486C-A8C5-ECC9F3942E4B}">
                <a14:imgProps xmlns:a14="http://schemas.microsoft.com/office/drawing/2010/main">
                  <a14:imgLayer r:embed="rId8">
                    <a14:imgEffect>
                      <a14:saturation sat="200000"/>
                    </a14:imgEffect>
                  </a14:imgLayer>
                </a14:imgProps>
              </a:ext>
              <a:ext uri="{28A0092B-C50C-407E-A947-70E740481C1C}">
                <a14:useLocalDpi xmlns:a14="http://schemas.microsoft.com/office/drawing/2010/main" val="0"/>
              </a:ext>
            </a:extLst>
          </a:blip>
          <a:srcRect/>
          <a:stretch>
            <a:fillRect/>
          </a:stretch>
        </p:blipFill>
        <p:spPr>
          <a:xfrm>
            <a:off x="2715933" y="1812965"/>
            <a:ext cx="6760133" cy="4030952"/>
          </a:xfrm>
          <a:prstGeom prst="rect">
            <a:avLst/>
          </a:prstGeom>
        </p:spPr>
      </p:pic>
      <p:sp>
        <p:nvSpPr>
          <p:cNvPr id="11" name="Slide Number Placeholder 10">
            <a:extLst>
              <a:ext uri="{FF2B5EF4-FFF2-40B4-BE49-F238E27FC236}">
                <a16:creationId xmlns:a16="http://schemas.microsoft.com/office/drawing/2014/main" id="{C60EEA9A-D7D8-B471-5EDE-603A5AC7D61D}"/>
              </a:ext>
            </a:extLst>
          </p:cNvPr>
          <p:cNvSpPr>
            <a:spLocks noGrp="1"/>
          </p:cNvSpPr>
          <p:nvPr>
            <p:ph type="sldNum" sz="quarter" idx="12"/>
          </p:nvPr>
        </p:nvSpPr>
        <p:spPr/>
        <p:txBody>
          <a:bodyPr/>
          <a:lstStyle/>
          <a:p>
            <a:fld id="{FDED41F8-FC0F-4085-8150-313B6CF05213}" type="slidenum">
              <a:rPr lang="en-US" smtClean="0"/>
              <a:t>34</a:t>
            </a:fld>
            <a:endParaRPr lang="en-US"/>
          </a:p>
        </p:txBody>
      </p:sp>
    </p:spTree>
    <p:extLst>
      <p:ext uri="{BB962C8B-B14F-4D97-AF65-F5344CB8AC3E}">
        <p14:creationId xmlns:p14="http://schemas.microsoft.com/office/powerpoint/2010/main" val="28682773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5CECE73-9C7A-0794-7AB7-8ABB2387F4CD}"/>
              </a:ext>
            </a:extLst>
          </p:cNvPr>
          <p:cNvSpPr txBox="1"/>
          <p:nvPr/>
        </p:nvSpPr>
        <p:spPr>
          <a:xfrm>
            <a:off x="2440788" y="620750"/>
            <a:ext cx="6845452" cy="461665"/>
          </a:xfrm>
          <a:prstGeom prst="rect">
            <a:avLst/>
          </a:prstGeom>
          <a:noFill/>
        </p:spPr>
        <p:txBody>
          <a:bodyPr wrap="square">
            <a:spAutoFit/>
          </a:bodyPr>
          <a:lstStyle/>
          <a:p>
            <a:r>
              <a:rPr lang="en-US" altLang="en-US" sz="2400" dirty="0">
                <a:solidFill>
                  <a:schemeClr val="bg1"/>
                </a:solidFill>
              </a:rPr>
              <a:t>DoS Attacks: NS Flooding</a:t>
            </a:r>
          </a:p>
        </p:txBody>
      </p:sp>
      <p:sp>
        <p:nvSpPr>
          <p:cNvPr id="10" name="TextBox 9">
            <a:extLst>
              <a:ext uri="{FF2B5EF4-FFF2-40B4-BE49-F238E27FC236}">
                <a16:creationId xmlns:a16="http://schemas.microsoft.com/office/drawing/2014/main" id="{C1477A2F-58C2-C731-5354-BA5A4F9CF732}"/>
              </a:ext>
            </a:extLst>
          </p:cNvPr>
          <p:cNvSpPr txBox="1"/>
          <p:nvPr/>
        </p:nvSpPr>
        <p:spPr>
          <a:xfrm>
            <a:off x="610459" y="1665160"/>
            <a:ext cx="10982371" cy="3373359"/>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MY" altLang="en-US" sz="1800" dirty="0"/>
              <a:t>In a normal situation, any IPv6 node can send an NS message at any time to request a target node's link-layer address, while also providing its own link-layer address to the target node.                                                </a:t>
            </a:r>
            <a:br>
              <a:rPr lang="en-MY" altLang="en-US" sz="1800" dirty="0"/>
            </a:br>
            <a:endParaRPr lang="en-MY" altLang="en-US" sz="1800" dirty="0"/>
          </a:p>
          <a:p>
            <a:pPr marL="285750" indent="-285750" algn="just">
              <a:lnSpc>
                <a:spcPct val="150000"/>
              </a:lnSpc>
              <a:buFont typeface="Arial" panose="020B0604020202020204" pitchFamily="34" charset="0"/>
              <a:buChar char="•"/>
            </a:pPr>
            <a:r>
              <a:rPr lang="en-MY" altLang="en-US" sz="1800" dirty="0"/>
              <a:t>NS messages are sent via multicast to the Solicited Node Multicast Address (SNMA) of the target node when the sending node is performing address resolution.</a:t>
            </a:r>
          </a:p>
          <a:p>
            <a:pPr marL="285750" indent="-285750" algn="just">
              <a:lnSpc>
                <a:spcPct val="150000"/>
              </a:lnSpc>
              <a:buFont typeface="Arial" panose="020B0604020202020204" pitchFamily="34" charset="0"/>
              <a:buChar char="•"/>
            </a:pPr>
            <a:endParaRPr lang="en-MY" altLang="en-US" sz="1800" dirty="0"/>
          </a:p>
          <a:p>
            <a:pPr marL="285750" indent="-285750" algn="just">
              <a:lnSpc>
                <a:spcPct val="150000"/>
              </a:lnSpc>
              <a:buFont typeface="Arial" panose="020B0604020202020204" pitchFamily="34" charset="0"/>
              <a:buChar char="•"/>
            </a:pPr>
            <a:r>
              <a:rPr lang="en-MY" altLang="en-US" sz="1800" dirty="0"/>
              <a:t>An NS flooding attack aims to poison the neighbour cache at the victim machine, introducing a mapping from a victim IPv6 address to a multicast link-layer address.</a:t>
            </a:r>
          </a:p>
        </p:txBody>
      </p:sp>
      <p:sp>
        <p:nvSpPr>
          <p:cNvPr id="9" name="Slide Number Placeholder 8">
            <a:extLst>
              <a:ext uri="{FF2B5EF4-FFF2-40B4-BE49-F238E27FC236}">
                <a16:creationId xmlns:a16="http://schemas.microsoft.com/office/drawing/2014/main" id="{EA42F43D-257E-3498-D0E5-EE7D9BB338F2}"/>
              </a:ext>
            </a:extLst>
          </p:cNvPr>
          <p:cNvSpPr>
            <a:spLocks noGrp="1"/>
          </p:cNvSpPr>
          <p:nvPr>
            <p:ph type="sldNum" sz="quarter" idx="12"/>
          </p:nvPr>
        </p:nvSpPr>
        <p:spPr/>
        <p:txBody>
          <a:bodyPr/>
          <a:lstStyle/>
          <a:p>
            <a:fld id="{FDED41F8-FC0F-4085-8150-313B6CF05213}" type="slidenum">
              <a:rPr lang="en-US" smtClean="0"/>
              <a:t>35</a:t>
            </a:fld>
            <a:endParaRPr lang="en-US"/>
          </a:p>
        </p:txBody>
      </p:sp>
    </p:spTree>
    <p:extLst>
      <p:ext uri="{BB962C8B-B14F-4D97-AF65-F5344CB8AC3E}">
        <p14:creationId xmlns:p14="http://schemas.microsoft.com/office/powerpoint/2010/main" val="20577778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5CECE73-9C7A-0794-7AB7-8ABB2387F4CD}"/>
              </a:ext>
            </a:extLst>
          </p:cNvPr>
          <p:cNvSpPr txBox="1"/>
          <p:nvPr/>
        </p:nvSpPr>
        <p:spPr>
          <a:xfrm>
            <a:off x="2440788" y="445651"/>
            <a:ext cx="7277144" cy="461665"/>
          </a:xfrm>
          <a:prstGeom prst="rect">
            <a:avLst/>
          </a:prstGeom>
          <a:noFill/>
        </p:spPr>
        <p:txBody>
          <a:bodyPr wrap="square">
            <a:spAutoFit/>
          </a:bodyPr>
          <a:lstStyle/>
          <a:p>
            <a:r>
              <a:rPr lang="en-US" altLang="en-US" sz="2400" dirty="0">
                <a:solidFill>
                  <a:schemeClr val="bg1"/>
                </a:solidFill>
              </a:rPr>
              <a:t>DoS Attacks: NS Flooding (cont.)</a:t>
            </a:r>
          </a:p>
        </p:txBody>
      </p:sp>
      <p:sp>
        <p:nvSpPr>
          <p:cNvPr id="10" name="TextBox 9">
            <a:extLst>
              <a:ext uri="{FF2B5EF4-FFF2-40B4-BE49-F238E27FC236}">
                <a16:creationId xmlns:a16="http://schemas.microsoft.com/office/drawing/2014/main" id="{8BD3BCCA-DAEE-B536-8229-E4B3B71A1ACC}"/>
              </a:ext>
            </a:extLst>
          </p:cNvPr>
          <p:cNvSpPr txBox="1"/>
          <p:nvPr/>
        </p:nvSpPr>
        <p:spPr>
          <a:xfrm>
            <a:off x="809791" y="1722299"/>
            <a:ext cx="10583707" cy="3338735"/>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MY" altLang="en-US" sz="1800" dirty="0"/>
              <a:t>An NS flooding attack occurs, when a victim node is flooded with NS messages, thereby enforcing the victim machine to create an entry (map IPv6 address-MAC address) in the neighbour cache of the victim machine. </a:t>
            </a:r>
          </a:p>
          <a:p>
            <a:pPr marL="285750" indent="-285750" algn="just">
              <a:lnSpc>
                <a:spcPct val="200000"/>
              </a:lnSpc>
              <a:buFont typeface="Arial" panose="020B0604020202020204" pitchFamily="34" charset="0"/>
              <a:buChar char="•"/>
            </a:pPr>
            <a:r>
              <a:rPr lang="en-MY" altLang="en-US" sz="1800" dirty="0"/>
              <a:t>If the victim machine does not enforce any limits on the size of the neighbour cache, the kernel memory could be exhausted.</a:t>
            </a:r>
          </a:p>
          <a:p>
            <a:pPr marL="285750" indent="-285750" algn="just">
              <a:lnSpc>
                <a:spcPct val="200000"/>
              </a:lnSpc>
              <a:buFont typeface="Arial" panose="020B0604020202020204" pitchFamily="34" charset="0"/>
              <a:buChar char="•"/>
            </a:pPr>
            <a:r>
              <a:rPr lang="en-MY" altLang="en-US" sz="1800" dirty="0"/>
              <a:t>NS messages are sent to FF02::1 multicast group messages, with the result that all hosts in the same link receive these NS messages and update their neighbor caches accordingly.</a:t>
            </a:r>
          </a:p>
        </p:txBody>
      </p:sp>
      <p:sp>
        <p:nvSpPr>
          <p:cNvPr id="9" name="Slide Number Placeholder 8">
            <a:extLst>
              <a:ext uri="{FF2B5EF4-FFF2-40B4-BE49-F238E27FC236}">
                <a16:creationId xmlns:a16="http://schemas.microsoft.com/office/drawing/2014/main" id="{25A427D0-7A94-D7D2-8AB3-D15C5CA29876}"/>
              </a:ext>
            </a:extLst>
          </p:cNvPr>
          <p:cNvSpPr>
            <a:spLocks noGrp="1"/>
          </p:cNvSpPr>
          <p:nvPr>
            <p:ph type="sldNum" sz="quarter" idx="12"/>
          </p:nvPr>
        </p:nvSpPr>
        <p:spPr/>
        <p:txBody>
          <a:bodyPr/>
          <a:lstStyle/>
          <a:p>
            <a:fld id="{FDED41F8-FC0F-4085-8150-313B6CF05213}" type="slidenum">
              <a:rPr lang="en-US" smtClean="0"/>
              <a:t>36</a:t>
            </a:fld>
            <a:endParaRPr lang="en-US"/>
          </a:p>
        </p:txBody>
      </p:sp>
    </p:spTree>
    <p:extLst>
      <p:ext uri="{BB962C8B-B14F-4D97-AF65-F5344CB8AC3E}">
        <p14:creationId xmlns:p14="http://schemas.microsoft.com/office/powerpoint/2010/main" val="32525230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5CECE73-9C7A-0794-7AB7-8ABB2387F4CD}"/>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chemeClr val="bg1"/>
                </a:solidFill>
              </a:rPr>
              <a:t>References</a:t>
            </a:r>
          </a:p>
        </p:txBody>
      </p:sp>
      <p:sp>
        <p:nvSpPr>
          <p:cNvPr id="10" name="TextBox 9">
            <a:extLst>
              <a:ext uri="{FF2B5EF4-FFF2-40B4-BE49-F238E27FC236}">
                <a16:creationId xmlns:a16="http://schemas.microsoft.com/office/drawing/2014/main" id="{4121FA01-3749-BF52-48A4-9884DDA0A240}"/>
              </a:ext>
            </a:extLst>
          </p:cNvPr>
          <p:cNvSpPr txBox="1"/>
          <p:nvPr/>
        </p:nvSpPr>
        <p:spPr>
          <a:xfrm>
            <a:off x="1014364" y="1703165"/>
            <a:ext cx="10250265" cy="2230739"/>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MY" altLang="en-US" sz="1800" dirty="0"/>
              <a:t>Anbar, M., Abdullah, R., Saad, R. M., </a:t>
            </a:r>
            <a:r>
              <a:rPr lang="en-MY" altLang="en-US" sz="1800" dirty="0" err="1"/>
              <a:t>Alomari</a:t>
            </a:r>
            <a:r>
              <a:rPr lang="en-MY" altLang="en-US" sz="1800" dirty="0"/>
              <a:t>, E., &amp; </a:t>
            </a:r>
            <a:r>
              <a:rPr lang="en-MY" altLang="en-US" sz="1800" dirty="0" err="1"/>
              <a:t>Alsaleem</a:t>
            </a:r>
            <a:r>
              <a:rPr lang="en-MY" altLang="en-US" sz="1800" dirty="0"/>
              <a:t>, S. (2016). Review of Security Vulnerabilities in the IPv6 Neighbor Discovery Protocol. In Information Science and Applications (ICISA) 2016 (pp. 603-612). Springer Singapore.</a:t>
            </a:r>
          </a:p>
          <a:p>
            <a:pPr marL="285750" indent="-285750" algn="just">
              <a:lnSpc>
                <a:spcPct val="200000"/>
              </a:lnSpc>
              <a:buFont typeface="Arial" panose="020B0604020202020204" pitchFamily="34" charset="0"/>
              <a:buChar char="•"/>
            </a:pPr>
            <a:r>
              <a:rPr lang="en-MY" altLang="en-US" sz="1800" dirty="0" err="1"/>
              <a:t>Pilihanto</a:t>
            </a:r>
            <a:r>
              <a:rPr lang="en-MY" altLang="en-US" sz="1800" dirty="0"/>
              <a:t>, A. (2011). A Complete Guide on IPv6 Attack and Defense. Sans. org [online].</a:t>
            </a:r>
          </a:p>
        </p:txBody>
      </p:sp>
      <p:sp>
        <p:nvSpPr>
          <p:cNvPr id="9" name="Slide Number Placeholder 8">
            <a:extLst>
              <a:ext uri="{FF2B5EF4-FFF2-40B4-BE49-F238E27FC236}">
                <a16:creationId xmlns:a16="http://schemas.microsoft.com/office/drawing/2014/main" id="{C28577F3-CE5A-4B1E-74D2-9D2126ABB444}"/>
              </a:ext>
            </a:extLst>
          </p:cNvPr>
          <p:cNvSpPr>
            <a:spLocks noGrp="1"/>
          </p:cNvSpPr>
          <p:nvPr>
            <p:ph type="sldNum" sz="quarter" idx="12"/>
          </p:nvPr>
        </p:nvSpPr>
        <p:spPr/>
        <p:txBody>
          <a:bodyPr/>
          <a:lstStyle/>
          <a:p>
            <a:fld id="{FDED41F8-FC0F-4085-8150-313B6CF05213}" type="slidenum">
              <a:rPr lang="en-US" smtClean="0"/>
              <a:t>37</a:t>
            </a:fld>
            <a:endParaRPr lang="en-US"/>
          </a:p>
        </p:txBody>
      </p:sp>
    </p:spTree>
    <p:extLst>
      <p:ext uri="{BB962C8B-B14F-4D97-AF65-F5344CB8AC3E}">
        <p14:creationId xmlns:p14="http://schemas.microsoft.com/office/powerpoint/2010/main" val="30898472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Content Placeholder 2"/>
          <p:cNvSpPr>
            <a:spLocks noGrp="1"/>
          </p:cNvSpPr>
          <p:nvPr>
            <p:ph idx="1"/>
          </p:nvPr>
        </p:nvSpPr>
        <p:spPr>
          <a:xfrm>
            <a:off x="613246" y="2564140"/>
            <a:ext cx="5888960" cy="1729719"/>
          </a:xfrm>
        </p:spPr>
        <p:txBody>
          <a:bodyPr>
            <a:normAutofit fontScale="92500" lnSpcReduction="20000"/>
          </a:bodyPr>
          <a:lstStyle/>
          <a:p>
            <a:pPr marL="0" indent="0" algn="ctr">
              <a:buNone/>
            </a:pPr>
            <a:r>
              <a:rPr lang="en-MY" sz="13800" b="1" dirty="0">
                <a:solidFill>
                  <a:schemeClr val="accent1">
                    <a:lumMod val="50000"/>
                    <a:alpha val="60000"/>
                  </a:schemeClr>
                </a:solidFill>
                <a:latin typeface="Edwardian Script ITC" panose="030303020407070D0804" pitchFamily="66" charset="0"/>
                <a:ea typeface="Cambria" panose="02040503050406030204" pitchFamily="18" charset="0"/>
              </a:rPr>
              <a:t>Thank you</a:t>
            </a:r>
          </a:p>
        </p:txBody>
      </p:sp>
      <p:pic>
        <p:nvPicPr>
          <p:cNvPr id="38" name="Graphic 37" descr="Handshake">
            <a:extLst>
              <a:ext uri="{FF2B5EF4-FFF2-40B4-BE49-F238E27FC236}">
                <a16:creationId xmlns:a16="http://schemas.microsoft.com/office/drawing/2014/main" id="{BB27E4C3-D55C-4F23-BB03-C111E11930D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499994" y="1608058"/>
            <a:ext cx="3240000" cy="3240000"/>
          </a:xfrm>
          <a:prstGeom prst="rect">
            <a:avLst/>
          </a:prstGeom>
        </p:spPr>
      </p:pic>
      <p:sp>
        <p:nvSpPr>
          <p:cNvPr id="2" name="Slide Number Placeholder 1">
            <a:extLst>
              <a:ext uri="{FF2B5EF4-FFF2-40B4-BE49-F238E27FC236}">
                <a16:creationId xmlns:a16="http://schemas.microsoft.com/office/drawing/2014/main" id="{41150151-95A7-CBA5-7935-18456AC764E4}"/>
              </a:ext>
            </a:extLst>
          </p:cNvPr>
          <p:cNvSpPr>
            <a:spLocks noGrp="1"/>
          </p:cNvSpPr>
          <p:nvPr>
            <p:ph type="sldNum" sz="quarter" idx="12"/>
          </p:nvPr>
        </p:nvSpPr>
        <p:spPr/>
        <p:txBody>
          <a:bodyPr/>
          <a:lstStyle/>
          <a:p>
            <a:fld id="{FDED41F8-FC0F-4085-8150-313B6CF05213}" type="slidenum">
              <a:rPr lang="en-US" smtClean="0"/>
              <a:t>38</a:t>
            </a:fld>
            <a:endParaRPr lang="en-US"/>
          </a:p>
        </p:txBody>
      </p:sp>
    </p:spTree>
    <p:extLst>
      <p:ext uri="{BB962C8B-B14F-4D97-AF65-F5344CB8AC3E}">
        <p14:creationId xmlns:p14="http://schemas.microsoft.com/office/powerpoint/2010/main" val="24068774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9558</TotalTime>
  <Words>2877</Words>
  <Application>Microsoft Office PowerPoint</Application>
  <PresentationFormat>Widescreen</PresentationFormat>
  <Paragraphs>353</Paragraphs>
  <Slides>38</Slides>
  <Notes>34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Arial</vt:lpstr>
      <vt:lpstr>Calibri</vt:lpstr>
      <vt:lpstr>Calibri Light</vt:lpstr>
      <vt:lpstr>Edwardian Script ITC</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mohammed anbar</cp:lastModifiedBy>
  <cp:revision>156</cp:revision>
  <dcterms:created xsi:type="dcterms:W3CDTF">2021-08-03T13:03:26Z</dcterms:created>
  <dcterms:modified xsi:type="dcterms:W3CDTF">2022-10-21T04:03:45Z</dcterms:modified>
</cp:coreProperties>
</file>