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03" r:id="rId2"/>
    <p:sldId id="276" r:id="rId3"/>
    <p:sldId id="378" r:id="rId4"/>
    <p:sldId id="379" r:id="rId5"/>
    <p:sldId id="392" r:id="rId6"/>
    <p:sldId id="380" r:id="rId7"/>
    <p:sldId id="350" r:id="rId8"/>
    <p:sldId id="353" r:id="rId9"/>
    <p:sldId id="356" r:id="rId10"/>
    <p:sldId id="357" r:id="rId11"/>
    <p:sldId id="355" r:id="rId12"/>
    <p:sldId id="354" r:id="rId13"/>
    <p:sldId id="351" r:id="rId14"/>
    <p:sldId id="367" r:id="rId15"/>
    <p:sldId id="362" r:id="rId16"/>
    <p:sldId id="359" r:id="rId17"/>
    <p:sldId id="352" r:id="rId18"/>
    <p:sldId id="368" r:id="rId19"/>
    <p:sldId id="361" r:id="rId20"/>
    <p:sldId id="360" r:id="rId21"/>
    <p:sldId id="358" r:id="rId22"/>
    <p:sldId id="373" r:id="rId23"/>
    <p:sldId id="372" r:id="rId24"/>
    <p:sldId id="371" r:id="rId25"/>
    <p:sldId id="369" r:id="rId26"/>
    <p:sldId id="374" r:id="rId27"/>
    <p:sldId id="397" r:id="rId28"/>
    <p:sldId id="399" r:id="rId29"/>
    <p:sldId id="376" r:id="rId30"/>
    <p:sldId id="391" r:id="rId31"/>
    <p:sldId id="387" r:id="rId32"/>
    <p:sldId id="385" r:id="rId33"/>
    <p:sldId id="393" r:id="rId34"/>
    <p:sldId id="388" r:id="rId35"/>
    <p:sldId id="389"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78"/>
            <p14:sldId id="379"/>
            <p14:sldId id="392"/>
            <p14:sldId id="380"/>
            <p14:sldId id="350"/>
            <p14:sldId id="353"/>
            <p14:sldId id="356"/>
            <p14:sldId id="357"/>
            <p14:sldId id="355"/>
            <p14:sldId id="354"/>
            <p14:sldId id="351"/>
            <p14:sldId id="367"/>
            <p14:sldId id="362"/>
            <p14:sldId id="359"/>
            <p14:sldId id="352"/>
            <p14:sldId id="368"/>
            <p14:sldId id="361"/>
            <p14:sldId id="360"/>
            <p14:sldId id="358"/>
            <p14:sldId id="373"/>
            <p14:sldId id="372"/>
            <p14:sldId id="371"/>
            <p14:sldId id="369"/>
            <p14:sldId id="374"/>
            <p14:sldId id="397"/>
            <p14:sldId id="399"/>
            <p14:sldId id="376"/>
            <p14:sldId id="391"/>
            <p14:sldId id="387"/>
            <p14:sldId id="385"/>
            <p14:sldId id="393"/>
            <p14:sldId id="388"/>
            <p14:sldId id="3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9ECE7"/>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86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89920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4768465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81084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5.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22411" y="411258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07898" y="4682874"/>
            <a:ext cx="4447188" cy="707886"/>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424</a:t>
            </a:r>
          </a:p>
          <a:p>
            <a:r>
              <a:rPr lang="en-US" sz="2000" dirty="0">
                <a:latin typeface="Times New Roman" panose="02020603050405020304" pitchFamily="18" charset="0"/>
                <a:cs typeface="Times New Roman" panose="02020603050405020304" pitchFamily="18" charset="0"/>
              </a:rPr>
              <a:t>Ch7 – Effective Project Governance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99525"/>
            <a:ext cx="10541000" cy="3734677"/>
          </a:xfrm>
          <a:prstGeom prst="rect">
            <a:avLst/>
          </a:prstGeom>
          <a:noFill/>
        </p:spPr>
        <p:txBody>
          <a:bodyPr wrap="square" rtlCol="0">
            <a:spAutoFit/>
          </a:bodyPr>
          <a:lstStyle/>
          <a:p>
            <a:pPr marL="228600" marR="0" lvl="0" indent="-228600" algn="just"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Discussing the implications of ineffective project governance.</a:t>
            </a:r>
          </a:p>
          <a:p>
            <a:pPr marL="228600" marR="0" lvl="0" indent="-228600" algn="just"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Explaining</a:t>
            </a:r>
            <a:r>
              <a:rPr lang="en-US" sz="2400" dirty="0">
                <a:solidFill>
                  <a:prstClr val="black"/>
                </a:solidFill>
                <a:latin typeface="Times New Roman"/>
                <a:cs typeface="Times New Roman"/>
              </a:rPr>
              <a:t> how effective project governance is necessary for project success.</a:t>
            </a:r>
            <a:endParaRPr kumimoji="0" lang="en-US" sz="24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Understanding</a:t>
            </a:r>
            <a:r>
              <a:rPr lang="en-US" sz="2400" dirty="0">
                <a:solidFill>
                  <a:prstClr val="black"/>
                </a:solidFill>
                <a:latin typeface="Times New Roman"/>
                <a:cs typeface="Times New Roman"/>
              </a:rPr>
              <a:t> the role </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of effective </a:t>
            </a:r>
            <a:r>
              <a:rPr kumimoji="0" lang="en-US" sz="2400" i="0" u="none" strike="noStrike" kern="1200" cap="none" spc="0" normalizeH="0" baseline="0" noProof="0" dirty="0">
                <a:ln>
                  <a:noFill/>
                </a:ln>
                <a:solidFill>
                  <a:prstClr val="black"/>
                </a:solidFill>
                <a:effectLst/>
                <a:uLnTx/>
                <a:uFillTx/>
                <a:latin typeface="Times New Roman"/>
                <a:ea typeface="+mn-ea"/>
                <a:cs typeface="Times New Roman"/>
              </a:rPr>
              <a:t>governance in project decision-making, risk management, </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and resource allocation.</a:t>
            </a:r>
          </a:p>
          <a:p>
            <a:pPr marL="228600" marR="0" lvl="0" indent="-228600" algn="just"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lang="en-US" sz="2400" dirty="0">
                <a:solidFill>
                  <a:prstClr val="black"/>
                </a:solidFill>
                <a:latin typeface="Times New Roman"/>
                <a:cs typeface="Times New Roman"/>
              </a:rPr>
              <a:t>Summarizing the solutions through which effective project governance enhance project outcomes.</a:t>
            </a:r>
            <a:endParaRPr kumimoji="0" lang="en-US" sz="24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It is difficult to determine the extent to which a project’s governance can be said to be the cause of project failure.</a:t>
            </a:r>
          </a:p>
          <a:p>
            <a:pPr marL="342900" indent="-342900">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Project governance failings are definitely detrimental to the health of a project. </a:t>
            </a:r>
          </a:p>
          <a:p>
            <a:pPr marL="342900" indent="-342900">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Although the symptom of project failure may vary, problems with project governance will be a significant contributing factor.</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95176"/>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Ineffective Project Governance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68976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nSpc>
                <a:spcPct val="150000"/>
              </a:lnSpc>
              <a:spcBef>
                <a:spcPts val="0"/>
              </a:spcBef>
              <a:spcAft>
                <a:spcPts val="800"/>
              </a:spcAft>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50000"/>
              </a:lnSpc>
              <a:spcBef>
                <a:spcPts val="0"/>
              </a:spcBef>
              <a:spcAft>
                <a:spcPts val="800"/>
              </a:spcAft>
              <a:buFont typeface="Wingdings" panose="05000000000000000000" pitchFamily="2" charset="2"/>
              <a:buChar char="Ø"/>
            </a:pPr>
            <a:endPar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Many of the causes of project governance problems are interrelated and the list is by no means exhaustive.</a:t>
            </a:r>
          </a:p>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addition to organizational structures (heavily discussed in this course), the basic causes of project governance related problems can be categorized to:</a:t>
            </a:r>
          </a:p>
          <a:p>
            <a:pPr marL="342900" marR="0" indent="-342900">
              <a:lnSpc>
                <a:spcPct val="130000"/>
              </a:lnSpc>
              <a:spcBef>
                <a:spcPts val="0"/>
              </a:spcBef>
              <a:spcAft>
                <a:spcPts val="800"/>
              </a:spcAft>
              <a:buFont typeface="Arial" panose="020B0604020202020204" pitchFamily="34" charset="0"/>
              <a:buChar char="•"/>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Confusion regarding the objectives of project governance (decision-making);</a:t>
            </a:r>
          </a:p>
          <a:p>
            <a:pPr marL="342900" marR="0" indent="-342900">
              <a:lnSpc>
                <a:spcPct val="130000"/>
              </a:lnSpc>
              <a:spcBef>
                <a:spcPts val="0"/>
              </a:spcBef>
              <a:spcAft>
                <a:spcPts val="800"/>
              </a:spcAft>
              <a:buFont typeface="Arial" panose="020B0604020202020204" pitchFamily="34" charset="0"/>
              <a:buChar char="•"/>
            </a:pP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R</a:t>
            </a: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isk aversion (risk management);</a:t>
            </a:r>
          </a:p>
          <a:p>
            <a:pPr marL="342900" marR="0" indent="-342900">
              <a:lnSpc>
                <a:spcPct val="130000"/>
              </a:lnSpc>
              <a:spcBef>
                <a:spcPts val="0"/>
              </a:spcBef>
              <a:spcAft>
                <a:spcPts val="800"/>
              </a:spcAft>
              <a:buFont typeface="Arial" panose="020B0604020202020204" pitchFamily="34" charset="0"/>
              <a:buChar char="•"/>
            </a:pP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S</a:t>
            </a: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takeholder issues (resource allocation).</a:t>
            </a:r>
          </a:p>
          <a:p>
            <a:pPr marR="0">
              <a:lnSpc>
                <a:spcPct val="150000"/>
              </a:lnSpc>
              <a:spcBef>
                <a:spcPts val="0"/>
              </a:spcBef>
              <a:spcAft>
                <a:spcPts val="800"/>
              </a:spcAft>
            </a:pP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62813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Causes of Project Governance Problems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68806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a:lnSpc>
                <a:spcPct val="150000"/>
              </a:lnSpc>
              <a:spcBef>
                <a:spcPts val="0"/>
              </a:spcBef>
              <a:spcAft>
                <a:spcPts val="800"/>
              </a:spcAft>
            </a:pPr>
            <a:r>
              <a:rPr lang="en-US" sz="2400" b="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U</a:t>
            </a:r>
            <a:r>
              <a:rPr lang="en-US" sz="24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nderstanding the Causes of Ineffective Project Governance Allows Identifying the Criteria That Any Solution Must Meet To Constitute An Effective and Efficient Project Governance Framework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20406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Project governance is established to fulfil one primary objective – to enable efficient and effective project decision-making.</a:t>
            </a:r>
          </a:p>
          <a:p>
            <a:pPr marR="0">
              <a:lnSpc>
                <a:spcPct val="150000"/>
              </a:lnSpc>
              <a:spcBef>
                <a:spcPts val="0"/>
              </a:spcBef>
              <a:spcAft>
                <a:spcPts val="800"/>
              </a:spcAft>
            </a:pP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project governance structure must also support </a:t>
            </a:r>
            <a:r>
              <a:rPr lang="en-US" sz="24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project reporting, information dissemination</a:t>
            </a: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a:t>
            </a:r>
            <a:r>
              <a:rPr lang="en-US" sz="24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stakeholder management, </a:t>
            </a: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since key stakeholders are closely involved in the decision-making process. </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3696"/>
            <a:ext cx="532344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Governance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28723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1969563"/>
            <a:ext cx="10487692" cy="4057842"/>
          </a:xfrm>
          <a:prstGeom prst="rect">
            <a:avLst/>
          </a:prstGeom>
          <a:noFill/>
        </p:spPr>
        <p:txBody>
          <a:bodyPr wrap="square" rtlCol="0">
            <a:spAutoFit/>
          </a:bodyPr>
          <a:lstStyle/>
          <a:p>
            <a:pPr marL="285750" indent="-28575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Problems arise when the </a:t>
            </a:r>
            <a:r>
              <a:rPr lang="en-US" sz="2400" b="1" dirty="0">
                <a:latin typeface="Times New Roman" panose="02020603050405020304" pitchFamily="18" charset="0"/>
                <a:cs typeface="Times New Roman" panose="02020603050405020304" pitchFamily="18" charset="0"/>
              </a:rPr>
              <a:t>side benefits </a:t>
            </a:r>
            <a:r>
              <a:rPr lang="en-US" sz="2400" dirty="0">
                <a:latin typeface="Times New Roman" panose="02020603050405020304" pitchFamily="18" charset="0"/>
                <a:cs typeface="Times New Roman" panose="02020603050405020304" pitchFamily="18" charset="0"/>
              </a:rPr>
              <a:t>of project governance become the </a:t>
            </a:r>
            <a:r>
              <a:rPr lang="en-US" sz="2400" b="1" dirty="0">
                <a:latin typeface="Times New Roman" panose="02020603050405020304" pitchFamily="18" charset="0"/>
                <a:cs typeface="Times New Roman" panose="02020603050405020304" pitchFamily="18" charset="0"/>
              </a:rPr>
              <a:t>main driver </a:t>
            </a:r>
            <a:r>
              <a:rPr lang="en-US" sz="2400" dirty="0">
                <a:latin typeface="Times New Roman" panose="02020603050405020304" pitchFamily="18" charset="0"/>
                <a:cs typeface="Times New Roman" panose="02020603050405020304" pitchFamily="18" charset="0"/>
              </a:rPr>
              <a:t>for the governance structure include:</a:t>
            </a:r>
          </a:p>
          <a:p>
            <a:pPr marL="457200" indent="-457200">
              <a:lnSpc>
                <a:spcPct val="150000"/>
              </a:lnSpc>
              <a:spcAft>
                <a:spcPts val="600"/>
              </a:spcAft>
              <a:buFont typeface="+mj-lt"/>
              <a:buAutoNum type="arabicPeriod"/>
            </a:pPr>
            <a:r>
              <a:rPr lang="en-US" sz="2400" dirty="0">
                <a:latin typeface="Times New Roman" panose="02020603050405020304" pitchFamily="18" charset="0"/>
                <a:cs typeface="Times New Roman" panose="02020603050405020304" pitchFamily="18" charset="0"/>
              </a:rPr>
              <a:t>Overemphasizing on </a:t>
            </a:r>
            <a:r>
              <a:rPr lang="en-US" sz="2400" b="1" dirty="0">
                <a:latin typeface="Times New Roman" panose="02020603050405020304" pitchFamily="18" charset="0"/>
                <a:cs typeface="Times New Roman" panose="02020603050405020304" pitchFamily="18" charset="0"/>
              </a:rPr>
              <a:t>stakeholder management </a:t>
            </a:r>
            <a:r>
              <a:rPr lang="en-US" sz="2400" dirty="0">
                <a:latin typeface="Times New Roman" panose="02020603050405020304" pitchFamily="18" charset="0"/>
                <a:cs typeface="Times New Roman" panose="02020603050405020304" pitchFamily="18" charset="0"/>
              </a:rPr>
              <a:t>results in committees growing in size to cater for the full range of project stakeholders, which decreases the effectiveness of decision-making.</a:t>
            </a:r>
          </a:p>
          <a:p>
            <a:pPr marL="457200" indent="-457200">
              <a:lnSpc>
                <a:spcPct val="150000"/>
              </a:lnSpc>
              <a:spcAft>
                <a:spcPts val="600"/>
              </a:spcAft>
              <a:buFont typeface="+mj-lt"/>
              <a:buAutoNum type="arabicPeriod"/>
            </a:pPr>
            <a:r>
              <a:rPr lang="en-US" sz="2400" dirty="0">
                <a:latin typeface="Times New Roman" panose="02020603050405020304" pitchFamily="18" charset="0"/>
                <a:cs typeface="Times New Roman" panose="02020603050405020304" pitchFamily="18" charset="0"/>
              </a:rPr>
              <a:t>Overemphasizing on reporting results in the project decision-making structure being integrated within the organization’s structure.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F01575F-7548-0F06-25F9-24379C9AD150}"/>
              </a:ext>
            </a:extLst>
          </p:cNvPr>
          <p:cNvSpPr txBox="1"/>
          <p:nvPr/>
        </p:nvSpPr>
        <p:spPr>
          <a:xfrm>
            <a:off x="2451138" y="754735"/>
            <a:ext cx="5323444"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Confusion Regarding Project Governance Objectives</a:t>
            </a:r>
          </a:p>
        </p:txBody>
      </p:sp>
    </p:spTree>
    <p:extLst>
      <p:ext uri="{BB962C8B-B14F-4D97-AF65-F5344CB8AC3E}">
        <p14:creationId xmlns:p14="http://schemas.microsoft.com/office/powerpoint/2010/main" val="779160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391844"/>
            <a:ext cx="10487692" cy="4134786"/>
          </a:xfrm>
          <a:prstGeom prst="rect">
            <a:avLst/>
          </a:prstGeom>
          <a:noFill/>
        </p:spPr>
        <p:txBody>
          <a:bodyPr wrap="square" rtlCol="0">
            <a:spAutoFit/>
          </a:bodyPr>
          <a:lstStyle/>
          <a:p>
            <a:pPr marL="342900" marR="0" lvl="0" indent="-3429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Committees heavily reporting up through the line of command, which effectively negates the benefit of having a decision-making committee in the first place.</a:t>
            </a:r>
          </a:p>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project governance structure is formed precisely because the organization’s structure is not designed to meet the needs of project decision-making. </a:t>
            </a:r>
          </a:p>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blurring or integration of project structures and organization structures introduces several undesirable features:</a:t>
            </a:r>
          </a:p>
          <a:p>
            <a:pPr marL="342900" marR="0" lvl="0" indent="-3429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15D8211-99C3-4CD5-D3D6-D86573C71057}"/>
              </a:ext>
            </a:extLst>
          </p:cNvPr>
          <p:cNvSpPr txBox="1"/>
          <p:nvPr/>
        </p:nvSpPr>
        <p:spPr>
          <a:xfrm>
            <a:off x="2513149" y="1019069"/>
            <a:ext cx="763233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Problems of Overemphasized Project Reporting</a:t>
            </a:r>
          </a:p>
        </p:txBody>
      </p:sp>
    </p:spTree>
    <p:extLst>
      <p:ext uri="{BB962C8B-B14F-4D97-AF65-F5344CB8AC3E}">
        <p14:creationId xmlns:p14="http://schemas.microsoft.com/office/powerpoint/2010/main" val="2364594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135504"/>
            <a:ext cx="10541000" cy="3908762"/>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Ø"/>
              <a:defRPr/>
            </a:pPr>
            <a:r>
              <a:rPr lang="en-US" sz="2400" b="1" dirty="0">
                <a:solidFill>
                  <a:prstClr val="black"/>
                </a:solidFill>
                <a:latin typeface="Times New Roman" panose="02020603050405020304" pitchFamily="18" charset="0"/>
                <a:cs typeface="Times New Roman" panose="02020603050405020304" pitchFamily="18" charset="0"/>
              </a:rPr>
              <a:t>Problems</a:t>
            </a:r>
            <a:r>
              <a:rPr lang="en-US" sz="2400" dirty="0">
                <a:solidFill>
                  <a:prstClr val="black"/>
                </a:solidFill>
                <a:latin typeface="Times New Roman" panose="02020603050405020304" pitchFamily="18" charset="0"/>
                <a:cs typeface="Times New Roman" panose="02020603050405020304" pitchFamily="18" charset="0"/>
              </a:rPr>
              <a:t> of </a:t>
            </a:r>
            <a:r>
              <a:rPr lang="en-US" sz="2400" b="1" dirty="0">
                <a:solidFill>
                  <a:prstClr val="black"/>
                </a:solidFill>
                <a:latin typeface="Times New Roman" panose="02020603050405020304" pitchFamily="18" charset="0"/>
                <a:cs typeface="Times New Roman" panose="02020603050405020304" pitchFamily="18" charset="0"/>
              </a:rPr>
              <a:t>overemphasized project reporting </a:t>
            </a:r>
            <a:r>
              <a:rPr lang="en-US" sz="2400" dirty="0">
                <a:solidFill>
                  <a:prstClr val="black"/>
                </a:solidFill>
                <a:latin typeface="Times New Roman" panose="02020603050405020304" pitchFamily="18" charset="0"/>
                <a:cs typeface="Times New Roman" panose="02020603050405020304" pitchFamily="18" charset="0"/>
              </a:rPr>
              <a:t>include:</a:t>
            </a:r>
          </a:p>
          <a:p>
            <a:pPr marL="342900" indent="-342900">
              <a:spcAft>
                <a:spcPts val="600"/>
              </a:spcAft>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It adds multiple layers to the decision-making structure, which slows the decision-making process.</a:t>
            </a:r>
          </a:p>
          <a:p>
            <a:pPr marL="342900" indent="-342900">
              <a:spcAft>
                <a:spcPts val="600"/>
              </a:spcAft>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Projects require timely decision-making; serial decision-making through the organizational hierarchy does not support this imperative.</a:t>
            </a:r>
          </a:p>
          <a:p>
            <a:pPr marL="342900" marR="0" lvl="0" indent="-342900" algn="l" defTabSz="914400" rtl="0" eaLnBrk="1" fontAlgn="auto" latinLnBrk="0" hangingPunct="1">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organizational hierarchy includes persons in the decision-making process who may not be best placed to make project decisions.</a:t>
            </a:r>
          </a:p>
          <a:p>
            <a:pPr marL="342900" marR="0" lvl="0" indent="-342900" algn="l" defTabSz="914400" rtl="0" eaLnBrk="1" fontAlgn="auto" latinLnBrk="0" hangingPunct="1">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blurs accountability since it becomes impossible to distinguish the different accountabilities of the different layers within the decision-making process.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0AF34AC-C815-7260-1530-E12AC638E98F}"/>
              </a:ext>
            </a:extLst>
          </p:cNvPr>
          <p:cNvSpPr txBox="1"/>
          <p:nvPr/>
        </p:nvSpPr>
        <p:spPr>
          <a:xfrm>
            <a:off x="2451138" y="754735"/>
            <a:ext cx="5323444"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Confusion Regarding Project Governance Objectives</a:t>
            </a:r>
          </a:p>
        </p:txBody>
      </p:sp>
    </p:spTree>
    <p:extLst>
      <p:ext uri="{BB962C8B-B14F-4D97-AF65-F5344CB8AC3E}">
        <p14:creationId xmlns:p14="http://schemas.microsoft.com/office/powerpoint/2010/main" val="3121414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50000"/>
              </a:lnSpc>
              <a:buFont typeface="+mj-lt"/>
              <a:buAutoNum type="arabicPeriod" startAt="3"/>
            </a:pPr>
            <a:r>
              <a:rPr lang="en-US" sz="2400" dirty="0">
                <a:solidFill>
                  <a:schemeClr val="tx1"/>
                </a:solidFill>
                <a:latin typeface="Times New Roman" panose="02020603050405020304" pitchFamily="18" charset="0"/>
                <a:cs typeface="Times New Roman" panose="02020603050405020304" pitchFamily="18" charset="0"/>
              </a:rPr>
              <a:t>Overemphasizing the decisions around contractual arrangements; the project governance structure should be dealing with the </a:t>
            </a:r>
            <a:r>
              <a:rPr lang="en-US" sz="2400" b="1" dirty="0">
                <a:solidFill>
                  <a:schemeClr val="tx1"/>
                </a:solidFill>
                <a:latin typeface="Times New Roman" panose="02020603050405020304" pitchFamily="18" charset="0"/>
                <a:cs typeface="Times New Roman" panose="02020603050405020304" pitchFamily="18" charset="0"/>
              </a:rPr>
              <a:t>delivery of the complete project </a:t>
            </a:r>
            <a:r>
              <a:rPr lang="en-US" sz="2400" dirty="0">
                <a:solidFill>
                  <a:schemeClr val="tx1"/>
                </a:solidFill>
                <a:latin typeface="Times New Roman" panose="02020603050405020304" pitchFamily="18" charset="0"/>
                <a:cs typeface="Times New Roman" panose="02020603050405020304" pitchFamily="18" charset="0"/>
              </a:rPr>
              <a:t>as defined by the business case rather than the </a:t>
            </a:r>
            <a:r>
              <a:rPr lang="en-US" sz="2400" b="1" dirty="0">
                <a:solidFill>
                  <a:schemeClr val="tx1"/>
                </a:solidFill>
                <a:latin typeface="Times New Roman" panose="02020603050405020304" pitchFamily="18" charset="0"/>
                <a:cs typeface="Times New Roman" panose="02020603050405020304" pitchFamily="18" charset="0"/>
              </a:rPr>
              <a:t>specific contractual arrangements </a:t>
            </a:r>
            <a:r>
              <a:rPr lang="en-US" sz="2400" dirty="0">
                <a:solidFill>
                  <a:schemeClr val="tx1"/>
                </a:solidFill>
                <a:latin typeface="Times New Roman" panose="02020603050405020304" pitchFamily="18" charset="0"/>
                <a:cs typeface="Times New Roman" panose="02020603050405020304" pitchFamily="18" charset="0"/>
              </a:rPr>
              <a:t>between customer and supplier. </a:t>
            </a:r>
          </a:p>
          <a:p>
            <a:pPr>
              <a:lnSpc>
                <a:spcPct val="150000"/>
              </a:lnSpc>
            </a:pPr>
            <a:endParaRPr lang="en-US" sz="2400" dirty="0">
              <a:solidFill>
                <a:schemeClr val="tx1"/>
              </a:solidFill>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Ø"/>
            </a:pPr>
            <a:r>
              <a:rPr lang="en-US" sz="2400" b="1" dirty="0">
                <a:solidFill>
                  <a:schemeClr val="tx1"/>
                </a:solidFill>
                <a:latin typeface="Times New Roman" panose="02020603050405020304" pitchFamily="18" charset="0"/>
                <a:cs typeface="Times New Roman" panose="02020603050405020304" pitchFamily="18" charset="0"/>
              </a:rPr>
              <a:t>This leads to </a:t>
            </a:r>
            <a:r>
              <a:rPr lang="en-US" sz="2400" dirty="0">
                <a:solidFill>
                  <a:schemeClr val="tx1"/>
                </a:solidFill>
                <a:latin typeface="Times New Roman" panose="02020603050405020304" pitchFamily="18" charset="0"/>
                <a:cs typeface="Times New Roman" panose="02020603050405020304" pitchFamily="18" charset="0"/>
              </a:rPr>
              <a:t>detracting from the ability of decision-makers to concentrate on the issues that define the project rather than the issues surrounding the contract.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D69507D-5DED-839D-F733-14E9635020FC}"/>
              </a:ext>
            </a:extLst>
          </p:cNvPr>
          <p:cNvSpPr txBox="1"/>
          <p:nvPr/>
        </p:nvSpPr>
        <p:spPr>
          <a:xfrm>
            <a:off x="2451138" y="754735"/>
            <a:ext cx="5323444"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Confusion Regarding Project Governance Objectives</a:t>
            </a:r>
          </a:p>
        </p:txBody>
      </p:sp>
    </p:spTree>
    <p:extLst>
      <p:ext uri="{BB962C8B-B14F-4D97-AF65-F5344CB8AC3E}">
        <p14:creationId xmlns:p14="http://schemas.microsoft.com/office/powerpoint/2010/main" val="3333029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87033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Aversion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1939587"/>
            <a:ext cx="10541000" cy="4116320"/>
          </a:xfrm>
          <a:prstGeom prst="rect">
            <a:avLst/>
          </a:prstGeom>
          <a:noFill/>
        </p:spPr>
        <p:txBody>
          <a:bodyPr wrap="square" rtlCol="0">
            <a:spAutoFit/>
          </a:bodyPr>
          <a:lstStyle/>
          <a:p>
            <a:pPr marL="285750" marR="0" lvl="0" indent="-285750" algn="l" defTabSz="914400" rtl="0" eaLnBrk="1" fontAlgn="auto" latinLnBrk="0" hangingPunct="1">
              <a:lnSpc>
                <a:spcPct val="130000"/>
              </a:lnSpc>
              <a:spcBef>
                <a:spcPts val="0"/>
              </a:spcBef>
              <a:spcAft>
                <a:spcPts val="60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many opportunities for an individual in an organization to reduce or ‘smear’ individual risk. </a:t>
            </a:r>
          </a:p>
          <a:p>
            <a:pPr marL="285750" marR="0" lvl="0" indent="-285750" algn="l" defTabSz="914400" rtl="0" eaLnBrk="1" fontAlgn="auto" latinLnBrk="0" hangingPunct="1">
              <a:lnSpc>
                <a:spcPct val="130000"/>
              </a:lnSpc>
              <a:spcBef>
                <a:spcPts val="0"/>
              </a:spcBef>
              <a:spcAft>
                <a:spcPts val="60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Different organizations have different risk appetites, and the risk culture of the organization is reflected in the approach of its officers. </a:t>
            </a:r>
          </a:p>
          <a:p>
            <a:pPr marL="285750" marR="0" lvl="0" indent="-285750" algn="l" defTabSz="914400" rtl="0" eaLnBrk="1" fontAlgn="auto" latinLnBrk="0" hangingPunct="1">
              <a:lnSpc>
                <a:spcPct val="130000"/>
              </a:lnSpc>
              <a:spcBef>
                <a:spcPts val="0"/>
              </a:spcBef>
              <a:spcAft>
                <a:spcPts val="60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large organizations, with their complex management structures, a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risk-averse culture</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can become, to an extent, part of the fabric of the organization.</a:t>
            </a:r>
          </a:p>
          <a:p>
            <a:pPr marL="285750" marR="0" lvl="0" indent="-285750" algn="l" defTabSz="914400" rtl="0" eaLnBrk="1" fontAlgn="auto" latinLnBrk="0" hangingPunct="1">
              <a:lnSpc>
                <a:spcPct val="130000"/>
              </a:lnSpc>
              <a:spcBef>
                <a:spcPts val="0"/>
              </a:spcBef>
              <a:spcAft>
                <a:spcPts val="60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consensus approach can lead to unhealthy behaviour in the project governance environment.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02617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0588" y="17340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739347"/>
            <a:ext cx="584707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Problems with Consensus Approach Regarding Risk Aversion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038120"/>
            <a:ext cx="10541000" cy="3657733"/>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lang="en-US" sz="2400" dirty="0">
                <a:solidFill>
                  <a:prstClr val="black"/>
                </a:solidFill>
                <a:latin typeface="Times New Roman" panose="02020603050405020304" pitchFamily="18" charset="0"/>
                <a:cs typeface="Times New Roman" panose="02020603050405020304" pitchFamily="18" charset="0"/>
              </a:rPr>
              <a:t>A consensus approach to decision-making regarding risk aversion does not suit </a:t>
            </a:r>
            <a:r>
              <a:rPr lang="en-US" sz="2400" b="1" dirty="0">
                <a:solidFill>
                  <a:prstClr val="black"/>
                </a:solidFill>
                <a:latin typeface="Times New Roman" panose="02020603050405020304" pitchFamily="18" charset="0"/>
                <a:cs typeface="Times New Roman" panose="02020603050405020304" pitchFamily="18" charset="0"/>
              </a:rPr>
              <a:t>projects</a:t>
            </a:r>
            <a:r>
              <a:rPr lang="en-US" sz="2400" dirty="0">
                <a:solidFill>
                  <a:prstClr val="black"/>
                </a:solidFill>
                <a:latin typeface="Times New Roman" panose="02020603050405020304" pitchFamily="18" charset="0"/>
                <a:cs typeface="Times New Roman" panose="02020603050405020304" pitchFamily="18" charset="0"/>
              </a:rPr>
              <a:t> for four primary reasons:</a:t>
            </a:r>
          </a:p>
          <a:p>
            <a:pPr marL="457200" marR="0" lvl="0" indent="-457200" algn="l" defTabSz="914400" rtl="0" eaLnBrk="1" fontAlgn="auto" latinLnBrk="0" hangingPunct="1">
              <a:lnSpc>
                <a:spcPct val="150000"/>
              </a:lnSpc>
              <a:spcBef>
                <a:spcPts val="0"/>
              </a:spcBef>
              <a:spcAft>
                <a:spcPts val="600"/>
              </a:spcAft>
              <a:buClrTx/>
              <a:buSzTx/>
              <a:buFont typeface="+mj-lt"/>
              <a:buAutoNum type="arabicPeriod"/>
              <a:tabLst/>
              <a:defRPr/>
            </a:pPr>
            <a:r>
              <a:rPr lang="en-US" sz="2400" dirty="0">
                <a:solidFill>
                  <a:prstClr val="black"/>
                </a:solidFill>
                <a:latin typeface="Times New Roman" panose="02020603050405020304" pitchFamily="18" charset="0"/>
                <a:cs typeface="Times New Roman" panose="02020603050405020304" pitchFamily="18" charset="0"/>
              </a:rPr>
              <a:t>This approach is slow. </a:t>
            </a:r>
          </a:p>
          <a:p>
            <a:pPr marL="457200" marR="0" lvl="0" indent="-457200" algn="l" defTabSz="914400" rtl="0" eaLnBrk="1" fontAlgn="auto" latinLnBrk="0" hangingPunct="1">
              <a:lnSpc>
                <a:spcPct val="150000"/>
              </a:lnSpc>
              <a:spcBef>
                <a:spcPts val="0"/>
              </a:spcBef>
              <a:spcAft>
                <a:spcPts val="600"/>
              </a:spcAft>
              <a:buClrTx/>
              <a:buSzTx/>
              <a:buFont typeface="+mj-lt"/>
              <a:buAutoNum type="arabicPeriod"/>
              <a:tabLst/>
              <a:defRPr/>
            </a:pPr>
            <a:r>
              <a:rPr lang="en-US" sz="2400" dirty="0">
                <a:solidFill>
                  <a:prstClr val="black"/>
                </a:solidFill>
                <a:latin typeface="Times New Roman" panose="02020603050405020304" pitchFamily="18" charset="0"/>
                <a:cs typeface="Times New Roman" panose="02020603050405020304" pitchFamily="18" charset="0"/>
              </a:rPr>
              <a:t>The poor quality.</a:t>
            </a:r>
          </a:p>
          <a:p>
            <a:pPr marL="457200" marR="0" lvl="0" indent="-457200" algn="l" defTabSz="914400" rtl="0" eaLnBrk="1" fontAlgn="auto" latinLnBrk="0" hangingPunct="1">
              <a:lnSpc>
                <a:spcPct val="150000"/>
              </a:lnSpc>
              <a:spcBef>
                <a:spcPts val="0"/>
              </a:spcBef>
              <a:spcAft>
                <a:spcPts val="600"/>
              </a:spcAft>
              <a:buClrTx/>
              <a:buSzTx/>
              <a:buFont typeface="+mj-lt"/>
              <a:buAutoNum type="arabicPeriod"/>
              <a:tabLst/>
              <a:defRPr/>
            </a:pPr>
            <a:r>
              <a:rPr lang="en-US" sz="2400" dirty="0">
                <a:solidFill>
                  <a:prstClr val="black"/>
                </a:solidFill>
                <a:latin typeface="Times New Roman" panose="02020603050405020304" pitchFamily="18" charset="0"/>
                <a:cs typeface="Times New Roman" panose="02020603050405020304" pitchFamily="18" charset="0"/>
              </a:rPr>
              <a:t>The assumption that people in the decision chain are equal.</a:t>
            </a:r>
          </a:p>
          <a:p>
            <a:pPr marL="457200" marR="0" lvl="0" indent="-457200" algn="l" defTabSz="914400" rtl="0" eaLnBrk="1" fontAlgn="auto" latinLnBrk="0" hangingPunct="1">
              <a:lnSpc>
                <a:spcPct val="150000"/>
              </a:lnSpc>
              <a:spcBef>
                <a:spcPts val="0"/>
              </a:spcBef>
              <a:spcAft>
                <a:spcPts val="600"/>
              </a:spcAft>
              <a:buClrTx/>
              <a:buSzTx/>
              <a:buFont typeface="+mj-lt"/>
              <a:buAutoNum type="arabicPeriod"/>
              <a:tabLst/>
              <a:defRPr/>
            </a:pPr>
            <a:r>
              <a:rPr lang="en-US" sz="2400" dirty="0">
                <a:solidFill>
                  <a:prstClr val="black"/>
                </a:solidFill>
                <a:latin typeface="Times New Roman" panose="02020603050405020304" pitchFamily="18" charset="0"/>
                <a:cs typeface="Times New Roman" panose="02020603050405020304" pitchFamily="18" charset="0"/>
              </a:rPr>
              <a:t>The consensus-building approach blurs accountability.</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38361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045423"/>
            <a:ext cx="10541000" cy="3026791"/>
          </a:xfrm>
          <a:prstGeom prst="rect">
            <a:avLst/>
          </a:prstGeom>
          <a:noFill/>
        </p:spPr>
        <p:txBody>
          <a:bodyPr wrap="square" rtlCol="0">
            <a:spAutoFit/>
          </a:bodyPr>
          <a:lstStyle/>
          <a:p>
            <a:pPr marL="457200" marR="0" lvl="0" indent="-457200" algn="l" defTabSz="914400" rtl="0" eaLnBrk="1" fontAlgn="auto" latinLnBrk="0" hangingPunct="1">
              <a:lnSpc>
                <a:spcPct val="150000"/>
              </a:lnSpc>
              <a:spcBef>
                <a:spcPts val="0"/>
              </a:spcBef>
              <a:spcAft>
                <a:spcPts val="600"/>
              </a:spcAft>
              <a:buClrTx/>
              <a:buSzTx/>
              <a:buFont typeface="+mj-lt"/>
              <a:buAutoNum type="arabicPeriod"/>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approach is slow</a:t>
            </a:r>
          </a:p>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lang="en-US" sz="2400" dirty="0">
                <a:solidFill>
                  <a:prstClr val="black"/>
                </a:solidFill>
                <a:latin typeface="Times New Roman" panose="02020603050405020304" pitchFamily="18" charset="0"/>
                <a:cs typeface="Times New Roman" panose="02020603050405020304" pitchFamily="18" charset="0"/>
              </a:rPr>
              <a:t>T</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 consensus decision-making approach requires the decision to progress both up the chain of command and across the divisional structure of the organization.</a:t>
            </a:r>
          </a:p>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lang="en-US" sz="2400" dirty="0">
                <a:solidFill>
                  <a:prstClr val="black"/>
                </a:solidFill>
                <a:latin typeface="Times New Roman" panose="02020603050405020304" pitchFamily="18" charset="0"/>
                <a:cs typeface="Times New Roman" panose="02020603050405020304" pitchFamily="18" charset="0"/>
              </a:rPr>
              <a:t>This is done as</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 attempt to gain buy-in to the decision. </a:t>
            </a:r>
          </a:p>
          <a:p>
            <a:pPr marL="285750" marR="0" lvl="0" indent="-28575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process is very time-consuming.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1454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150394" cy="954107"/>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1945925"/>
            <a:ext cx="10541000" cy="4211730"/>
          </a:xfrm>
          <a:prstGeom prst="rect">
            <a:avLst/>
          </a:prstGeom>
          <a:noFill/>
        </p:spPr>
        <p:txBody>
          <a:bodyPr wrap="square" rtlCol="0">
            <a:spAutoFit/>
          </a:bodyPr>
          <a:lstStyle/>
          <a:p>
            <a:pPr marL="457200" marR="0" lvl="0" indent="-457200" defTabSz="914400" rtl="0" eaLnBrk="1" fontAlgn="auto" latinLnBrk="0" hangingPunct="1">
              <a:lnSpc>
                <a:spcPct val="150000"/>
              </a:lnSpc>
              <a:spcBef>
                <a:spcPts val="0"/>
              </a:spcBef>
              <a:spcAft>
                <a:spcPts val="600"/>
              </a:spcAft>
              <a:buClrTx/>
              <a:buSzTx/>
              <a:buFont typeface="+mj-lt"/>
              <a:buAutoNum type="arabicPeriod" startAt="2"/>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poor quality</a:t>
            </a:r>
          </a:p>
          <a:p>
            <a:pPr marL="457200" marR="0" lvl="0" indent="-457200"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quality of the documentation that informs the decision can suffer since managers in the chain can seek to justify their involvement through ‘adding value’ by making unwarranted or unhelpful changes.</a:t>
            </a:r>
          </a:p>
          <a:p>
            <a:pPr marL="457200" marR="0" lvl="0" indent="-457200"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Each change sends the document in question back down the chain to start again. </a:t>
            </a:r>
          </a:p>
          <a:p>
            <a:pPr marL="457200" marR="0" lvl="0" indent="-457200"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leads to the consensus decision-making being not only slows, but also affects the quality of the outcome.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158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50000"/>
              </a:lnSpc>
              <a:spcAft>
                <a:spcPts val="600"/>
              </a:spcAft>
              <a:buFont typeface="+mj-lt"/>
              <a:buAutoNum type="arabicPeriod" startAt="3"/>
              <a:defRPr/>
            </a:pPr>
            <a:r>
              <a:rPr lang="en-US" sz="2400" b="1" dirty="0">
                <a:solidFill>
                  <a:prstClr val="black"/>
                </a:solidFill>
                <a:latin typeface="Times New Roman" panose="02020603050405020304" pitchFamily="18" charset="0"/>
                <a:cs typeface="Times New Roman" panose="02020603050405020304" pitchFamily="18" charset="0"/>
              </a:rPr>
              <a:t>The assumption that people in the decision chain are equal</a:t>
            </a:r>
          </a:p>
          <a:p>
            <a:pPr marL="342900" indent="-342900">
              <a:lnSpc>
                <a:spcPct val="150000"/>
              </a:lnSpc>
              <a:spcAft>
                <a:spcPts val="600"/>
              </a:spcAft>
              <a:buFont typeface="Wingdings" panose="05000000000000000000" pitchFamily="2" charset="2"/>
              <a:buChar char="Ø"/>
              <a:defRPr/>
            </a:pPr>
            <a:r>
              <a:rPr lang="en-US" sz="2400" dirty="0">
                <a:solidFill>
                  <a:prstClr val="black"/>
                </a:solidFill>
                <a:latin typeface="Times New Roman" panose="02020603050405020304" pitchFamily="18" charset="0"/>
                <a:cs typeface="Times New Roman" panose="02020603050405020304" pitchFamily="18" charset="0"/>
              </a:rPr>
              <a:t>This approach means that the persons who are best placed to make project decisions have equal weighting with those with marginal project involvement. </a:t>
            </a:r>
          </a:p>
          <a:p>
            <a:pPr marL="342900" indent="-342900">
              <a:lnSpc>
                <a:spcPct val="150000"/>
              </a:lnSpc>
              <a:spcAft>
                <a:spcPts val="600"/>
              </a:spcAft>
              <a:buFont typeface="Wingdings" panose="05000000000000000000" pitchFamily="2" charset="2"/>
              <a:buChar char="Ø"/>
              <a:defRPr/>
            </a:pPr>
            <a:r>
              <a:rPr lang="en-US" sz="2400" dirty="0">
                <a:solidFill>
                  <a:prstClr val="black"/>
                </a:solidFill>
                <a:latin typeface="Times New Roman" panose="02020603050405020304" pitchFamily="18" charset="0"/>
                <a:cs typeface="Times New Roman" panose="02020603050405020304" pitchFamily="18" charset="0"/>
              </a:rPr>
              <a:t>The outcome therefore is not necessarily ‘best for the project’ or the organization.</a:t>
            </a:r>
          </a:p>
          <a:p>
            <a:pPr marL="342900" indent="-342900">
              <a:lnSpc>
                <a:spcPct val="150000"/>
              </a:lnSpc>
              <a:spcAft>
                <a:spcPts val="600"/>
              </a:spcAft>
              <a:buFont typeface="Wingdings" panose="05000000000000000000" pitchFamily="2" charset="2"/>
              <a:buChar char="Ø"/>
              <a:defRPr/>
            </a:pPr>
            <a:endParaRPr lang="en-US" sz="2400" dirty="0">
              <a:solidFill>
                <a:prstClr val="black"/>
              </a:solidFill>
              <a:latin typeface="Times New Roman" panose="02020603050405020304" pitchFamily="18" charset="0"/>
              <a:cs typeface="Times New Roman" panose="02020603050405020304" pitchFamily="18" charset="0"/>
            </a:endParaRPr>
          </a:p>
          <a:p>
            <a:pPr marL="342900" indent="-342900">
              <a:lnSpc>
                <a:spcPct val="150000"/>
              </a:lnSpc>
              <a:spcAft>
                <a:spcPts val="600"/>
              </a:spcAft>
              <a:buFont typeface="Wingdings" panose="05000000000000000000" pitchFamily="2" charset="2"/>
              <a:buChar char="Ø"/>
              <a:defRPr/>
            </a:pP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78364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50000"/>
              </a:lnSpc>
              <a:spcAft>
                <a:spcPts val="600"/>
              </a:spcAft>
              <a:buFont typeface="+mj-lt"/>
              <a:buAutoNum type="arabicPeriod" startAt="4"/>
              <a:defRPr/>
            </a:pPr>
            <a:r>
              <a:rPr lang="en-US" sz="2400" b="1" dirty="0">
                <a:solidFill>
                  <a:prstClr val="black"/>
                </a:solidFill>
                <a:latin typeface="Times New Roman" panose="02020603050405020304" pitchFamily="18" charset="0"/>
                <a:cs typeface="Times New Roman" panose="02020603050405020304" pitchFamily="18" charset="0"/>
              </a:rPr>
              <a:t>The consensus-building approach blurs accountability</a:t>
            </a:r>
          </a:p>
          <a:p>
            <a:pPr marL="342900" indent="-342900">
              <a:lnSpc>
                <a:spcPct val="150000"/>
              </a:lnSpc>
              <a:spcAft>
                <a:spcPts val="600"/>
              </a:spcAft>
              <a:buFont typeface="Wingdings" panose="05000000000000000000" pitchFamily="2" charset="2"/>
              <a:buChar char="Ø"/>
              <a:defRPr/>
            </a:pPr>
            <a:r>
              <a:rPr lang="en-US" sz="2400" dirty="0">
                <a:solidFill>
                  <a:prstClr val="black"/>
                </a:solidFill>
                <a:latin typeface="Times New Roman" panose="02020603050405020304" pitchFamily="18" charset="0"/>
                <a:cs typeface="Times New Roman" panose="02020603050405020304" pitchFamily="18" charset="0"/>
              </a:rPr>
              <a:t>When consensus decision-making is built into the project governance structure, the outcome is unclearly defined roles because accountability cannot be sliced so finely between so many persons. </a:t>
            </a:r>
          </a:p>
          <a:p>
            <a:pPr marL="342900" indent="-342900">
              <a:lnSpc>
                <a:spcPct val="150000"/>
              </a:lnSpc>
              <a:spcAft>
                <a:spcPts val="600"/>
              </a:spcAft>
              <a:buFont typeface="Wingdings" panose="05000000000000000000" pitchFamily="2" charset="2"/>
              <a:buChar char="Ø"/>
              <a:defRPr/>
            </a:pPr>
            <a:r>
              <a:rPr lang="en-US" sz="2400" dirty="0">
                <a:solidFill>
                  <a:prstClr val="black"/>
                </a:solidFill>
                <a:latin typeface="Times New Roman" panose="02020603050405020304" pitchFamily="18" charset="0"/>
                <a:cs typeface="Times New Roman" panose="02020603050405020304" pitchFamily="18" charset="0"/>
              </a:rPr>
              <a:t>No one thus can have a clear picture of their accountabilities or responsibilities, both of which are essential for clarity and speed of decision-making.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70908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204347"/>
            <a:ext cx="10541000" cy="3580788"/>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Key stakeholder support for a project is an essential ingredient for its success. </a:t>
            </a:r>
          </a:p>
          <a:p>
            <a:pPr marL="342900" indent="-34290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Conversely, a lack of support by key stakeholders is likely to result in the project failing, remembering that those key stakeholders run business units whose cooperation is essential to project success.</a:t>
            </a:r>
          </a:p>
          <a:p>
            <a:pPr marL="342900" indent="-34290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Whatever decision-making body is established for the project should itself comprise the central project stakeholders.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3009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lnSpc>
                <a:spcPct val="150000"/>
              </a:lnSpc>
              <a:spcAft>
                <a:spcPts val="300"/>
              </a:spcAft>
              <a:buFont typeface="Wingdings" panose="05000000000000000000" pitchFamily="2" charset="2"/>
              <a:buChar char="Ø"/>
            </a:pPr>
            <a:endParaRPr lang="en-US" sz="1200" dirty="0">
              <a:solidFill>
                <a:schemeClr val="tx1"/>
              </a:solidFill>
              <a:latin typeface="Times New Roman" panose="02020603050405020304" pitchFamily="18" charset="0"/>
              <a:cs typeface="Times New Roman" panose="02020603050405020304" pitchFamily="18" charset="0"/>
            </a:endParaRPr>
          </a:p>
          <a:p>
            <a:pPr marL="342900" indent="-342900" algn="l">
              <a:lnSpc>
                <a:spcPct val="150000"/>
              </a:lnSpc>
              <a:spcAft>
                <a:spcPts val="300"/>
              </a:spcAft>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Not all potential stakeholders can be engaged in project decision-making, since large committees cannot make effective decisions. </a:t>
            </a:r>
          </a:p>
          <a:p>
            <a:pPr marL="342900" indent="-342900" algn="l">
              <a:lnSpc>
                <a:spcPct val="150000"/>
              </a:lnSpc>
              <a:spcAft>
                <a:spcPts val="300"/>
              </a:spcAft>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Only main stakeholders must be included in decision-making.</a:t>
            </a:r>
          </a:p>
          <a:p>
            <a:pPr marL="342900" indent="-342900" algn="l">
              <a:lnSpc>
                <a:spcPct val="150000"/>
              </a:lnSpc>
              <a:spcAft>
                <a:spcPts val="300"/>
              </a:spcAft>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Projects run into problems when the decision-making does Not contain the correct stakeholders. </a:t>
            </a:r>
          </a:p>
          <a:p>
            <a:pPr marL="342900" indent="-342900" algn="l">
              <a:lnSpc>
                <a:spcPct val="150000"/>
              </a:lnSpc>
              <a:spcAft>
                <a:spcPts val="300"/>
              </a:spcAft>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This can result in dissatisfied stakeholders and a lack of resources and clarity around decision-making responsibility.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F621E4B-F7ED-8362-6CDF-15DABE3EBCEC}"/>
              </a:ext>
            </a:extLst>
          </p:cNvPr>
          <p:cNvSpPr txBox="1"/>
          <p:nvPr/>
        </p:nvSpPr>
        <p:spPr>
          <a:xfrm>
            <a:off x="2459842" y="1059324"/>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Stakeholder Issues</a:t>
            </a:r>
          </a:p>
        </p:txBody>
      </p:sp>
    </p:spTree>
    <p:extLst>
      <p:ext uri="{BB962C8B-B14F-4D97-AF65-F5344CB8AC3E}">
        <p14:creationId xmlns:p14="http://schemas.microsoft.com/office/powerpoint/2010/main" val="1421010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Deciding on Main Stakeholders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1998065"/>
            <a:ext cx="10541000" cy="4057842"/>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It is important to decide on the main stakeholders who should participate in project decision-making, and other stakeholders whose needs must be addressed through other stakeholder management mechanisms. </a:t>
            </a:r>
          </a:p>
          <a:p>
            <a:pPr marL="342900" indent="-34290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wrong decision potentially results in a failed project due to its inability to address the needs of those stakeholders who are not part of the decision-making. </a:t>
            </a:r>
          </a:p>
          <a:p>
            <a:pPr marL="342900" indent="-342900">
              <a:lnSpc>
                <a:spcPct val="150000"/>
              </a:lnSpc>
              <a:spcAft>
                <a:spcPts val="600"/>
              </a:spcAf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If stakeholders do Not have a hand in decision-making, they are potentially less interested in supporting the project or providing resources for it.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19875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endParaRPr kumimoji="0" lang="en-US" sz="105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Effective project governance must address the previously discussed problems and, as far as possible, resolve them. </a:t>
            </a:r>
          </a:p>
          <a:p>
            <a:pPr marL="342900" marR="0" lvl="0" indent="-3429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extent to which the project governance framework can achieve this is one important measure of its effectiveness.</a:t>
            </a:r>
          </a:p>
          <a:p>
            <a:pPr marL="342900" marR="0" lvl="0" indent="-3429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following solutions explains the role of an effective project governance framework in addressing decision-making</a:t>
            </a:r>
            <a:r>
              <a:rPr lang="en-US" sz="2400" dirty="0">
                <a:solidFill>
                  <a:prstClr val="black"/>
                </a:solidFill>
                <a:latin typeface="Times New Roman" panose="02020603050405020304" pitchFamily="18" charset="0"/>
                <a:cs typeface="Times New Roman" panose="02020603050405020304" pitchFamily="18" charset="0"/>
              </a:rPr>
              <a:t>, risk</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management, and stakeholder (resource allocation) issues.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48836"/>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Project Governance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39356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50000"/>
              </a:lnSpc>
              <a:buFont typeface="+mj-lt"/>
              <a:buAutoNum type="arabicPeriod"/>
            </a:pPr>
            <a:r>
              <a:rPr lang="en-US" sz="2400" b="1" dirty="0">
                <a:solidFill>
                  <a:prstClr val="black"/>
                </a:solidFill>
                <a:latin typeface="Times New Roman" panose="02020603050405020304" pitchFamily="18" charset="0"/>
                <a:cs typeface="Times New Roman" panose="02020603050405020304" pitchFamily="18" charset="0"/>
              </a:rPr>
              <a:t>Clear Objective</a:t>
            </a:r>
          </a:p>
          <a:p>
            <a:pPr marL="457200" indent="-457200">
              <a:lnSpc>
                <a:spcPct val="150000"/>
              </a:lnSpc>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The project governance framework must be clear in its objectives.</a:t>
            </a:r>
          </a:p>
          <a:p>
            <a:pPr marL="342900" indent="-342900">
              <a:lnSpc>
                <a:spcPct val="150000"/>
              </a:lnSpc>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It must fundamentally address project decision-making but must also address the structure that enables stakeholder management to be addressed.</a:t>
            </a:r>
          </a:p>
          <a:p>
            <a:pPr marL="342900" indent="-342900">
              <a:lnSpc>
                <a:spcPct val="150000"/>
              </a:lnSpc>
              <a:buFont typeface="Wingdings" panose="05000000000000000000" pitchFamily="2" charset="2"/>
              <a:buChar char="Ø"/>
            </a:pPr>
            <a:endParaRPr lang="en-US" sz="2400" dirty="0">
              <a:solidFill>
                <a:prstClr val="black"/>
              </a:solidFill>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Ø"/>
            </a:pP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of Effective Governance Solutions</a:t>
            </a:r>
          </a:p>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56296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50000"/>
              </a:lnSpc>
              <a:spcAft>
                <a:spcPts val="600"/>
              </a:spcAft>
              <a:buFont typeface="+mj-lt"/>
              <a:buAutoNum type="arabicPeriod" startAt="2"/>
              <a:defRPr/>
            </a:pPr>
            <a:endParaRPr lang="en-US" b="1" dirty="0">
              <a:solidFill>
                <a:prstClr val="black"/>
              </a:solidFill>
              <a:latin typeface="Times New Roman" panose="02020603050405020304" pitchFamily="18" charset="0"/>
              <a:cs typeface="Times New Roman" panose="02020603050405020304" pitchFamily="18" charset="0"/>
            </a:endParaRPr>
          </a:p>
          <a:p>
            <a:pPr marL="457200" indent="-457200">
              <a:lnSpc>
                <a:spcPct val="150000"/>
              </a:lnSpc>
              <a:spcAft>
                <a:spcPts val="600"/>
              </a:spcAft>
              <a:buFont typeface="+mj-lt"/>
              <a:buAutoNum type="arabicPeriod" startAt="2"/>
              <a:defRPr/>
            </a:pPr>
            <a:r>
              <a:rPr lang="en-US" sz="2400" b="1" dirty="0">
                <a:solidFill>
                  <a:prstClr val="black"/>
                </a:solidFill>
                <a:latin typeface="Times New Roman" panose="02020603050405020304" pitchFamily="18" charset="0"/>
                <a:cs typeface="Times New Roman" panose="02020603050405020304" pitchFamily="18" charset="0"/>
              </a:rPr>
              <a:t>Efficient and Effective Project Decision-making</a:t>
            </a:r>
          </a:p>
          <a:p>
            <a:pPr marL="342900" indent="-342900">
              <a:lnSpc>
                <a:spcPct val="150000"/>
              </a:lnSpc>
              <a:spcAft>
                <a:spcPts val="600"/>
              </a:spcAft>
              <a:buFont typeface="Wingdings" panose="05000000000000000000" pitchFamily="2" charset="2"/>
              <a:buChar char="Ø"/>
              <a:defRPr/>
            </a:pPr>
            <a:r>
              <a:rPr lang="en-US" sz="2400" dirty="0">
                <a:solidFill>
                  <a:prstClr val="black"/>
                </a:solidFill>
                <a:latin typeface="Times New Roman" panose="02020603050405020304" pitchFamily="18" charset="0"/>
                <a:cs typeface="Times New Roman" panose="02020603050405020304" pitchFamily="18" charset="0"/>
              </a:rPr>
              <a:t>The project governance framework must enable efficient and effective project decision-making. </a:t>
            </a:r>
          </a:p>
          <a:p>
            <a:pPr marL="342900" indent="-342900">
              <a:lnSpc>
                <a:spcPct val="150000"/>
              </a:lnSpc>
              <a:spcAft>
                <a:spcPts val="600"/>
              </a:spcAft>
              <a:buFont typeface="Wingdings" panose="05000000000000000000" pitchFamily="2" charset="2"/>
              <a:buChar char="Ø"/>
              <a:defRPr/>
            </a:pPr>
            <a:r>
              <a:rPr lang="en-US" sz="2400" dirty="0">
                <a:solidFill>
                  <a:prstClr val="black"/>
                </a:solidFill>
                <a:latin typeface="Times New Roman" panose="02020603050405020304" pitchFamily="18" charset="0"/>
                <a:cs typeface="Times New Roman" panose="02020603050405020304" pitchFamily="18" charset="0"/>
              </a:rPr>
              <a:t>It must address issues such as multi-layered decision-making resulting from:</a:t>
            </a:r>
          </a:p>
          <a:p>
            <a:pPr marL="342900" indent="-342900">
              <a:lnSpc>
                <a:spcPct val="150000"/>
              </a:lnSpc>
              <a:spcAft>
                <a:spcPts val="600"/>
              </a:spcAft>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Organizational chain of command considerations.</a:t>
            </a:r>
          </a:p>
          <a:p>
            <a:pPr marL="342900" indent="-342900">
              <a:lnSpc>
                <a:spcPct val="150000"/>
              </a:lnSpc>
              <a:spcAft>
                <a:spcPts val="600"/>
              </a:spcAft>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 The tendency towards consensus decision-making.</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69563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of Effective Governance Solutions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2159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l">
              <a:lnSpc>
                <a:spcPct val="150000"/>
              </a:lnSpc>
              <a:spcAft>
                <a:spcPts val="200"/>
              </a:spcAft>
              <a:buFont typeface="+mj-lt"/>
              <a:buAutoNum type="arabicPeriod" startAt="3"/>
            </a:pPr>
            <a:r>
              <a:rPr lang="en-US" sz="2400" b="1" i="0" dirty="0">
                <a:solidFill>
                  <a:srgbClr val="40264D"/>
                </a:solidFill>
                <a:effectLst/>
                <a:latin typeface="Times New Roman" panose="02020603050405020304" pitchFamily="18" charset="0"/>
                <a:cs typeface="Times New Roman" panose="02020603050405020304" pitchFamily="18" charset="0"/>
              </a:rPr>
              <a:t>Clarity of Accountability </a:t>
            </a:r>
          </a:p>
          <a:p>
            <a:pPr marL="342900" indent="-342900" algn="l">
              <a:lnSpc>
                <a:spcPct val="150000"/>
              </a:lnSpc>
              <a:spcAft>
                <a:spcPts val="200"/>
              </a:spcAft>
              <a:buFont typeface="Wingdings" panose="05000000000000000000" pitchFamily="2" charset="2"/>
              <a:buChar char="Ø"/>
            </a:pPr>
            <a:r>
              <a:rPr lang="en-US" sz="2400" b="0" i="0" dirty="0">
                <a:solidFill>
                  <a:srgbClr val="40264D"/>
                </a:solidFill>
                <a:effectLst/>
                <a:latin typeface="Times New Roman" panose="02020603050405020304" pitchFamily="18" charset="0"/>
                <a:cs typeface="Times New Roman" panose="02020603050405020304" pitchFamily="18" charset="0"/>
              </a:rPr>
              <a:t>The project governance must provide clarity of accountability and clear and correct assignment of accountability.</a:t>
            </a:r>
          </a:p>
          <a:p>
            <a:pPr marL="457200" marR="0" lvl="0" indent="-457200" algn="l" defTabSz="914400" rtl="0" eaLnBrk="1" fontAlgn="auto" latinLnBrk="0" hangingPunct="1">
              <a:lnSpc>
                <a:spcPct val="150000"/>
              </a:lnSpc>
              <a:spcBef>
                <a:spcPts val="0"/>
              </a:spcBef>
              <a:spcAft>
                <a:spcPts val="200"/>
              </a:spcAft>
              <a:buClrTx/>
              <a:buSzTx/>
              <a:buFont typeface="+mj-lt"/>
              <a:buAutoNum type="arabicPeriod" startAt="4"/>
              <a:tabLst/>
              <a:defRPr/>
            </a:pPr>
            <a:r>
              <a:rPr kumimoji="0" lang="en-US" sz="2400" b="1" i="0" u="none" strike="noStrike" kern="1200" cap="none" spc="0" normalizeH="0" baseline="0" noProof="0" dirty="0">
                <a:ln>
                  <a:noFill/>
                </a:ln>
                <a:solidFill>
                  <a:srgbClr val="40264D"/>
                </a:solidFill>
                <a:effectLst/>
                <a:uLnTx/>
                <a:uFillTx/>
                <a:latin typeface="Times New Roman" panose="02020603050405020304" pitchFamily="18" charset="0"/>
                <a:ea typeface="+mn-ea"/>
                <a:cs typeface="Times New Roman" panose="02020603050405020304" pitchFamily="18" charset="0"/>
              </a:rPr>
              <a:t>Clarity of Structure </a:t>
            </a:r>
            <a:endParaRPr lang="en-US" sz="2400" b="0" i="0" dirty="0">
              <a:solidFill>
                <a:srgbClr val="40264D"/>
              </a:solidFill>
              <a:effectLst/>
              <a:latin typeface="Times New Roman" panose="02020603050405020304" pitchFamily="18" charset="0"/>
              <a:cs typeface="Times New Roman" panose="02020603050405020304" pitchFamily="18" charset="0"/>
            </a:endParaRPr>
          </a:p>
          <a:p>
            <a:pPr marL="342900" indent="-342900" algn="l">
              <a:lnSpc>
                <a:spcPct val="150000"/>
              </a:lnSpc>
              <a:spcAft>
                <a:spcPts val="200"/>
              </a:spcAft>
              <a:buFont typeface="Wingdings" panose="05000000000000000000" pitchFamily="2" charset="2"/>
              <a:buChar char="Ø"/>
            </a:pPr>
            <a:r>
              <a:rPr lang="en-US" sz="2400" b="0" i="0" dirty="0">
                <a:solidFill>
                  <a:srgbClr val="40264D"/>
                </a:solidFill>
                <a:effectLst/>
                <a:latin typeface="Times New Roman" panose="02020603050405020304" pitchFamily="18" charset="0"/>
                <a:cs typeface="Times New Roman" panose="02020603050405020304" pitchFamily="18" charset="0"/>
              </a:rPr>
              <a:t>The project governance must resolve the relationship between the organization’s structure and the temporary structure put in place to deliver the project.</a:t>
            </a:r>
            <a:endParaRPr lang="en-US" sz="2400" dirty="0">
              <a:solidFill>
                <a:srgbClr val="40264D"/>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73828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of Effective Governance Solutions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12728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l">
              <a:lnSpc>
                <a:spcPct val="150000"/>
              </a:lnSpc>
              <a:buFont typeface="+mj-lt"/>
              <a:buAutoNum type="arabicPeriod" startAt="5"/>
            </a:pPr>
            <a:endParaRPr lang="en-US" sz="1600" b="1" dirty="0">
              <a:solidFill>
                <a:schemeClr val="tx1"/>
              </a:solidFill>
              <a:latin typeface="Times New Roman" panose="02020603050405020304" pitchFamily="18" charset="0"/>
              <a:cs typeface="Times New Roman" panose="02020603050405020304" pitchFamily="18" charset="0"/>
            </a:endParaRPr>
          </a:p>
          <a:p>
            <a:pPr marL="457200" indent="-457200" algn="l">
              <a:lnSpc>
                <a:spcPct val="150000"/>
              </a:lnSpc>
              <a:buFont typeface="+mj-lt"/>
              <a:buAutoNum type="arabicPeriod" startAt="5"/>
            </a:pPr>
            <a:r>
              <a:rPr lang="en-US" sz="2400" b="1" dirty="0">
                <a:solidFill>
                  <a:schemeClr val="tx1"/>
                </a:solidFill>
                <a:latin typeface="Times New Roman" panose="02020603050405020304" pitchFamily="18" charset="0"/>
                <a:cs typeface="Times New Roman" panose="02020603050405020304" pitchFamily="18" charset="0"/>
              </a:rPr>
              <a:t>Focus on Project Delivery </a:t>
            </a:r>
          </a:p>
          <a:p>
            <a:pPr marL="342900" indent="-342900" algn="l">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The project governance must support the project, delivering a service rather than being just an asset, since an asset is only a platform for delivering a service.</a:t>
            </a:r>
          </a:p>
          <a:p>
            <a:pPr marL="457200" marR="0" lvl="0" indent="-457200" algn="l" defTabSz="914400" rtl="0" eaLnBrk="1" fontAlgn="auto" latinLnBrk="0" hangingPunct="1">
              <a:lnSpc>
                <a:spcPct val="150000"/>
              </a:lnSpc>
              <a:spcBef>
                <a:spcPts val="0"/>
              </a:spcBef>
              <a:spcAft>
                <a:spcPts val="0"/>
              </a:spcAft>
              <a:buClrTx/>
              <a:buSzTx/>
              <a:buFont typeface="+mj-lt"/>
              <a:buAutoNum type="arabicPeriod" startAt="6"/>
              <a:tabLst/>
              <a:defRPr/>
            </a:pPr>
            <a:r>
              <a:rPr lang="en-US" sz="2400" b="1" dirty="0">
                <a:solidFill>
                  <a:prstClr val="black"/>
                </a:solidFill>
                <a:latin typeface="Times New Roman" panose="02020603050405020304" pitchFamily="18" charset="0"/>
                <a:cs typeface="Times New Roman" panose="02020603050405020304" pitchFamily="18" charset="0"/>
              </a:rPr>
              <a:t>Decide on Main Stakeholders In Project Decision-making</a:t>
            </a:r>
            <a:endParaRPr lang="en-US" sz="2400" dirty="0">
              <a:solidFill>
                <a:schemeClr val="tx1"/>
              </a:solidFill>
              <a:latin typeface="Times New Roman" panose="02020603050405020304" pitchFamily="18" charset="0"/>
              <a:cs typeface="Times New Roman" panose="02020603050405020304" pitchFamily="18" charset="0"/>
            </a:endParaRPr>
          </a:p>
          <a:p>
            <a:pPr marL="342900" indent="-342900" algn="l">
              <a:lnSpc>
                <a:spcPct val="150000"/>
              </a:lnSpc>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The project governance must ensure that the stakeholders who comprise the project’s decision-making forum are those necessary to meet the needs of the project without including so many that its effectiveness is reduced.</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74461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of Effective Governance Solutions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7254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50000"/>
              </a:lnSpc>
              <a:buFont typeface="+mj-lt"/>
              <a:buAutoNum type="arabicPeriod" startAt="7"/>
            </a:pPr>
            <a:endParaRPr lang="en-US" sz="2400" b="1" dirty="0">
              <a:solidFill>
                <a:srgbClr val="40264D"/>
              </a:solidFill>
              <a:latin typeface="Times New Roman" panose="02020603050405020304" pitchFamily="18" charset="0"/>
              <a:cs typeface="Times New Roman" panose="02020603050405020304" pitchFamily="18" charset="0"/>
            </a:endParaRPr>
          </a:p>
          <a:p>
            <a:pPr marL="457200" indent="-457200">
              <a:lnSpc>
                <a:spcPct val="150000"/>
              </a:lnSpc>
              <a:buFont typeface="+mj-lt"/>
              <a:buAutoNum type="arabicPeriod" startAt="7"/>
            </a:pPr>
            <a:r>
              <a:rPr lang="en-US" sz="2400" b="1" dirty="0">
                <a:solidFill>
                  <a:srgbClr val="40264D"/>
                </a:solidFill>
                <a:latin typeface="Times New Roman" panose="02020603050405020304" pitchFamily="18" charset="0"/>
                <a:cs typeface="Times New Roman" panose="02020603050405020304" pitchFamily="18" charset="0"/>
              </a:rPr>
              <a:t>Address the Needs of Less Important Stakeholders</a:t>
            </a:r>
          </a:p>
          <a:p>
            <a:pPr marL="342900" indent="-342900">
              <a:lnSpc>
                <a:spcPct val="150000"/>
              </a:lnSpc>
              <a:buFont typeface="Wingdings" panose="05000000000000000000" pitchFamily="2" charset="2"/>
              <a:buChar char="Ø"/>
            </a:pPr>
            <a:r>
              <a:rPr lang="en-US" sz="2400" dirty="0">
                <a:solidFill>
                  <a:srgbClr val="40264D"/>
                </a:solidFill>
                <a:latin typeface="Times New Roman" panose="02020603050405020304" pitchFamily="18" charset="0"/>
                <a:cs typeface="Times New Roman" panose="02020603050405020304" pitchFamily="18" charset="0"/>
              </a:rPr>
              <a:t>It must ensure that those stakeholders not included within the decision-making forum have their needs adequately met by the project governance framework.</a:t>
            </a:r>
          </a:p>
          <a:p>
            <a:pPr marL="342900" indent="-342900">
              <a:lnSpc>
                <a:spcPct val="150000"/>
              </a:lnSpc>
              <a:buFont typeface="Wingdings" panose="05000000000000000000" pitchFamily="2" charset="2"/>
              <a:buChar char="Ø"/>
            </a:pPr>
            <a:endParaRPr lang="en-US" sz="2400" dirty="0">
              <a:solidFill>
                <a:srgbClr val="40264D"/>
              </a:solidFill>
              <a:latin typeface="Times New Roman" panose="02020603050405020304" pitchFamily="18" charset="0"/>
              <a:cs typeface="Times New Roman" panose="02020603050405020304" pitchFamily="18" charset="0"/>
            </a:endParaRPr>
          </a:p>
          <a:p>
            <a:pPr algn="ctr">
              <a:lnSpc>
                <a:spcPct val="150000"/>
              </a:lnSpc>
            </a:pPr>
            <a:r>
              <a:rPr lang="en-US" sz="2400" b="1" dirty="0">
                <a:solidFill>
                  <a:srgbClr val="40264D"/>
                </a:solidFill>
                <a:latin typeface="Times New Roman" panose="02020603050405020304" pitchFamily="18" charset="0"/>
                <a:cs typeface="Times New Roman" panose="02020603050405020304" pitchFamily="18" charset="0"/>
              </a:rPr>
              <a:t>All These Considerations Must Take Place In a Project Governance Framework To Enable Effective and Efficient Decision-making, Risk Management, and Resource Allocation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70526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of Effective Governance Solutions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54362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lnSpc>
                <a:spcPct val="150000"/>
              </a:lnSpc>
              <a:buFont typeface="Wingdings" panose="05000000000000000000" pitchFamily="2" charset="2"/>
              <a:buChar char="Ø"/>
            </a:pPr>
            <a:endParaRPr lang="en-US" sz="2400" dirty="0">
              <a:solidFill>
                <a:srgbClr val="40264D"/>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74461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Other Considerations of Effective Governance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A66E55A6-29E1-3A73-8AE8-D35304879025}"/>
              </a:ext>
            </a:extLst>
          </p:cNvPr>
          <p:cNvGraphicFramePr>
            <a:graphicFrameLocks noGrp="1"/>
          </p:cNvGraphicFramePr>
          <p:nvPr>
            <p:extLst>
              <p:ext uri="{D42A27DB-BD31-4B8C-83A1-F6EECF244321}">
                <p14:modId xmlns:p14="http://schemas.microsoft.com/office/powerpoint/2010/main" val="2980710069"/>
              </p:ext>
            </p:extLst>
          </p:nvPr>
        </p:nvGraphicFramePr>
        <p:xfrm>
          <a:off x="762000" y="2238230"/>
          <a:ext cx="10587289" cy="3627120"/>
        </p:xfrm>
        <a:graphic>
          <a:graphicData uri="http://schemas.openxmlformats.org/drawingml/2006/table">
            <a:tbl>
              <a:tblPr firstRow="1" bandRow="1">
                <a:tableStyleId>{5C22544A-7EE6-4342-B048-85BDC9FD1C3A}</a:tableStyleId>
              </a:tblPr>
              <a:tblGrid>
                <a:gridCol w="5318581">
                  <a:extLst>
                    <a:ext uri="{9D8B030D-6E8A-4147-A177-3AD203B41FA5}">
                      <a16:colId xmlns:a16="http://schemas.microsoft.com/office/drawing/2014/main" val="3652307515"/>
                    </a:ext>
                  </a:extLst>
                </a:gridCol>
                <a:gridCol w="5268708">
                  <a:extLst>
                    <a:ext uri="{9D8B030D-6E8A-4147-A177-3AD203B41FA5}">
                      <a16:colId xmlns:a16="http://schemas.microsoft.com/office/drawing/2014/main" val="1084304736"/>
                    </a:ext>
                  </a:extLst>
                </a:gridCol>
              </a:tblGrid>
              <a:tr h="0">
                <a:tc gridSpan="2">
                  <a:txBody>
                    <a:bodyPr/>
                    <a:lstStyle/>
                    <a:p>
                      <a:pPr algn="ctr"/>
                      <a:r>
                        <a:rPr lang="en-US" sz="2400" dirty="0">
                          <a:latin typeface="Times New Roman" panose="02020603050405020304" pitchFamily="18" charset="0"/>
                          <a:cs typeface="Times New Roman" panose="02020603050405020304" pitchFamily="18" charset="0"/>
                        </a:rPr>
                        <a:t>Confusion Regarding the Objectives of Project Governance</a:t>
                      </a:r>
                    </a:p>
                  </a:txBody>
                  <a:tcPr/>
                </a:tc>
                <a:tc hMerge="1">
                  <a:txBody>
                    <a:bodyPr/>
                    <a:lstStyle/>
                    <a:p>
                      <a:endParaRPr lang="en-US" dirty="0"/>
                    </a:p>
                  </a:txBody>
                  <a:tcPr/>
                </a:tc>
                <a:extLst>
                  <a:ext uri="{0D108BD9-81ED-4DB2-BD59-A6C34878D82A}">
                    <a16:rowId xmlns:a16="http://schemas.microsoft.com/office/drawing/2014/main" val="1978963429"/>
                  </a:ext>
                </a:extLst>
              </a:tr>
              <a:tr h="270802">
                <a:tc>
                  <a:txBody>
                    <a:bodyPr/>
                    <a:lstStyle/>
                    <a:p>
                      <a:pPr algn="ctr"/>
                      <a:r>
                        <a:rPr lang="en-US" sz="2400" b="1" dirty="0">
                          <a:latin typeface="Times New Roman" panose="02020603050405020304" pitchFamily="18" charset="0"/>
                          <a:cs typeface="Times New Roman" panose="02020603050405020304" pitchFamily="18" charset="0"/>
                        </a:rPr>
                        <a:t>Symptoms </a:t>
                      </a:r>
                    </a:p>
                  </a:txBody>
                  <a:tcPr/>
                </a:tc>
                <a:tc>
                  <a:txBody>
                    <a:bodyPr/>
                    <a:lstStyle/>
                    <a:p>
                      <a:pPr algn="ctr"/>
                      <a:r>
                        <a:rPr lang="en-US" sz="2400" b="1" dirty="0">
                          <a:latin typeface="Times New Roman" panose="02020603050405020304" pitchFamily="18" charset="0"/>
                          <a:cs typeface="Times New Roman" panose="02020603050405020304" pitchFamily="18" charset="0"/>
                        </a:rPr>
                        <a:t>Governance Solutions</a:t>
                      </a:r>
                    </a:p>
                  </a:txBody>
                  <a:tcPr/>
                </a:tc>
                <a:extLst>
                  <a:ext uri="{0D108BD9-81ED-4DB2-BD59-A6C34878D82A}">
                    <a16:rowId xmlns:a16="http://schemas.microsoft.com/office/drawing/2014/main" val="99675385"/>
                  </a:ext>
                </a:extLst>
              </a:tr>
              <a:tr h="370840">
                <a:tc>
                  <a:txBody>
                    <a:bodyPr/>
                    <a:lstStyle/>
                    <a:p>
                      <a:r>
                        <a:rPr lang="en-US" sz="2000" dirty="0">
                          <a:latin typeface="Times New Roman" panose="02020603050405020304" pitchFamily="18" charset="0"/>
                          <a:cs typeface="Times New Roman" panose="02020603050405020304" pitchFamily="18" charset="0"/>
                        </a:rPr>
                        <a:t>Stakeholder management: </a:t>
                      </a:r>
                    </a:p>
                    <a:p>
                      <a:r>
                        <a:rPr lang="en-US" sz="2000" dirty="0">
                          <a:latin typeface="Times New Roman" panose="02020603050405020304" pitchFamily="18" charset="0"/>
                          <a:cs typeface="Times New Roman" panose="02020603050405020304" pitchFamily="18" charset="0"/>
                        </a:rPr>
                        <a:t>Large and ineffective decision-making committees</a:t>
                      </a:r>
                    </a:p>
                  </a:txBody>
                  <a:tcPr/>
                </a:tc>
                <a:tc>
                  <a:txBody>
                    <a:bodyPr/>
                    <a:lstStyle/>
                    <a:p>
                      <a:r>
                        <a:rPr lang="en-US" sz="2000" dirty="0">
                          <a:latin typeface="Times New Roman" panose="02020603050405020304" pitchFamily="18" charset="0"/>
                          <a:cs typeface="Times New Roman" panose="02020603050405020304" pitchFamily="18" charset="0"/>
                        </a:rPr>
                        <a:t>Decide on main stakeholders to be included in the committee</a:t>
                      </a:r>
                    </a:p>
                  </a:txBody>
                  <a:tcPr/>
                </a:tc>
                <a:extLst>
                  <a:ext uri="{0D108BD9-81ED-4DB2-BD59-A6C34878D82A}">
                    <a16:rowId xmlns:a16="http://schemas.microsoft.com/office/drawing/2014/main" val="3604758793"/>
                  </a:ext>
                </a:extLst>
              </a:tr>
              <a:tr h="370840">
                <a:tc>
                  <a:txBody>
                    <a:bodyPr/>
                    <a:lstStyle/>
                    <a:p>
                      <a:r>
                        <a:rPr lang="en-US" sz="2000" dirty="0">
                          <a:latin typeface="Times New Roman" panose="02020603050405020304" pitchFamily="18" charset="0"/>
                          <a:cs typeface="Times New Roman" panose="02020603050405020304" pitchFamily="18" charset="0"/>
                        </a:rPr>
                        <a:t>Project reporting:</a:t>
                      </a:r>
                    </a:p>
                    <a:p>
                      <a:r>
                        <a:rPr lang="en-US" sz="2000" dirty="0">
                          <a:latin typeface="Times New Roman" panose="02020603050405020304" pitchFamily="18" charset="0"/>
                          <a:cs typeface="Times New Roman" panose="02020603050405020304" pitchFamily="18" charset="0"/>
                        </a:rPr>
                        <a:t>Project governance structure embedded within organization structure.</a:t>
                      </a:r>
                    </a:p>
                  </a:txBody>
                  <a:tcPr/>
                </a:tc>
                <a:tc>
                  <a:txBody>
                    <a:bodyPr/>
                    <a:lstStyle/>
                    <a:p>
                      <a:r>
                        <a:rPr lang="en-US" sz="2000" dirty="0">
                          <a:latin typeface="Times New Roman" panose="02020603050405020304" pitchFamily="18" charset="0"/>
                          <a:cs typeface="Times New Roman" panose="02020603050405020304" pitchFamily="18" charset="0"/>
                        </a:rPr>
                        <a:t>Keep project decision-making process tight to necessary players to allow more relevant decisions and clearer accountability</a:t>
                      </a:r>
                    </a:p>
                  </a:txBody>
                  <a:tcPr/>
                </a:tc>
                <a:extLst>
                  <a:ext uri="{0D108BD9-81ED-4DB2-BD59-A6C34878D82A}">
                    <a16:rowId xmlns:a16="http://schemas.microsoft.com/office/drawing/2014/main" val="1214158621"/>
                  </a:ext>
                </a:extLst>
              </a:tr>
              <a:tr h="0">
                <a:tc>
                  <a:txBody>
                    <a:bodyPr/>
                    <a:lstStyle/>
                    <a:p>
                      <a:r>
                        <a:rPr lang="en-US" sz="2000" dirty="0">
                          <a:latin typeface="Times New Roman" panose="02020603050405020304" pitchFamily="18" charset="0"/>
                          <a:cs typeface="Times New Roman" panose="02020603050405020304" pitchFamily="18" charset="0"/>
                        </a:rPr>
                        <a:t>Contract management:</a:t>
                      </a:r>
                    </a:p>
                    <a:p>
                      <a:r>
                        <a:rPr lang="en-US" sz="2000" dirty="0">
                          <a:latin typeface="Times New Roman" panose="02020603050405020304" pitchFamily="18" charset="0"/>
                          <a:cs typeface="Times New Roman" panose="02020603050405020304" pitchFamily="18" charset="0"/>
                        </a:rPr>
                        <a:t>Decision-making has contract management focus.</a:t>
                      </a:r>
                    </a:p>
                  </a:txBody>
                  <a:tcPr/>
                </a:tc>
                <a:tc>
                  <a:txBody>
                    <a:bodyPr/>
                    <a:lstStyle/>
                    <a:p>
                      <a:r>
                        <a:rPr lang="en-US" sz="2000" dirty="0">
                          <a:latin typeface="Times New Roman" panose="02020603050405020304" pitchFamily="18" charset="0"/>
                          <a:cs typeface="Times New Roman" panose="02020603050405020304" pitchFamily="18" charset="0"/>
                        </a:rPr>
                        <a:t>Keep the focus on decision on project delivery and not on contractual terms.</a:t>
                      </a:r>
                    </a:p>
                  </a:txBody>
                  <a:tcPr/>
                </a:tc>
                <a:extLst>
                  <a:ext uri="{0D108BD9-81ED-4DB2-BD59-A6C34878D82A}">
                    <a16:rowId xmlns:a16="http://schemas.microsoft.com/office/drawing/2014/main" val="2847386257"/>
                  </a:ext>
                </a:extLst>
              </a:tr>
            </a:tbl>
          </a:graphicData>
        </a:graphic>
      </p:graphicFrame>
    </p:spTree>
    <p:extLst>
      <p:ext uri="{BB962C8B-B14F-4D97-AF65-F5344CB8AC3E}">
        <p14:creationId xmlns:p14="http://schemas.microsoft.com/office/powerpoint/2010/main" val="3280930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lnSpc>
                <a:spcPct val="150000"/>
              </a:lnSpc>
              <a:buFont typeface="Wingdings" panose="05000000000000000000" pitchFamily="2" charset="2"/>
              <a:buChar char="Ø"/>
            </a:pPr>
            <a:endParaRPr lang="en-US" sz="2400" dirty="0">
              <a:solidFill>
                <a:srgbClr val="40264D"/>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74461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Other Considerations of Effective Governance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A66E55A6-29E1-3A73-8AE8-D35304879025}"/>
              </a:ext>
            </a:extLst>
          </p:cNvPr>
          <p:cNvGraphicFramePr>
            <a:graphicFrameLocks noGrp="1"/>
          </p:cNvGraphicFramePr>
          <p:nvPr>
            <p:extLst>
              <p:ext uri="{D42A27DB-BD31-4B8C-83A1-F6EECF244321}">
                <p14:modId xmlns:p14="http://schemas.microsoft.com/office/powerpoint/2010/main" val="4203287185"/>
              </p:ext>
            </p:extLst>
          </p:nvPr>
        </p:nvGraphicFramePr>
        <p:xfrm>
          <a:off x="762000" y="2238230"/>
          <a:ext cx="10587289" cy="2225040"/>
        </p:xfrm>
        <a:graphic>
          <a:graphicData uri="http://schemas.openxmlformats.org/drawingml/2006/table">
            <a:tbl>
              <a:tblPr firstRow="1" bandRow="1">
                <a:tableStyleId>{5C22544A-7EE6-4342-B048-85BDC9FD1C3A}</a:tableStyleId>
              </a:tblPr>
              <a:tblGrid>
                <a:gridCol w="5318581">
                  <a:extLst>
                    <a:ext uri="{9D8B030D-6E8A-4147-A177-3AD203B41FA5}">
                      <a16:colId xmlns:a16="http://schemas.microsoft.com/office/drawing/2014/main" val="3652307515"/>
                    </a:ext>
                  </a:extLst>
                </a:gridCol>
                <a:gridCol w="5268708">
                  <a:extLst>
                    <a:ext uri="{9D8B030D-6E8A-4147-A177-3AD203B41FA5}">
                      <a16:colId xmlns:a16="http://schemas.microsoft.com/office/drawing/2014/main" val="1084304736"/>
                    </a:ext>
                  </a:extLst>
                </a:gridCol>
              </a:tblGrid>
              <a:tr h="0">
                <a:tc gridSpan="2">
                  <a:txBody>
                    <a:bodyPr/>
                    <a:lstStyle/>
                    <a:p>
                      <a:pPr algn="ctr"/>
                      <a:r>
                        <a:rPr lang="en-US" sz="2400" dirty="0">
                          <a:latin typeface="Times New Roman" panose="02020603050405020304" pitchFamily="18" charset="0"/>
                          <a:cs typeface="Times New Roman" panose="02020603050405020304" pitchFamily="18" charset="0"/>
                        </a:rPr>
                        <a:t>Risk Aversion</a:t>
                      </a:r>
                    </a:p>
                  </a:txBody>
                  <a:tcPr/>
                </a:tc>
                <a:tc hMerge="1">
                  <a:txBody>
                    <a:bodyPr/>
                    <a:lstStyle/>
                    <a:p>
                      <a:endParaRPr lang="en-US" dirty="0"/>
                    </a:p>
                  </a:txBody>
                  <a:tcPr/>
                </a:tc>
                <a:extLst>
                  <a:ext uri="{0D108BD9-81ED-4DB2-BD59-A6C34878D82A}">
                    <a16:rowId xmlns:a16="http://schemas.microsoft.com/office/drawing/2014/main" val="1978963429"/>
                  </a:ext>
                </a:extLst>
              </a:tr>
              <a:tr h="270802">
                <a:tc>
                  <a:txBody>
                    <a:bodyPr/>
                    <a:lstStyle/>
                    <a:p>
                      <a:pPr algn="ctr"/>
                      <a:r>
                        <a:rPr lang="en-US" sz="2400" b="1" dirty="0">
                          <a:latin typeface="Times New Roman" panose="02020603050405020304" pitchFamily="18" charset="0"/>
                          <a:cs typeface="Times New Roman" panose="02020603050405020304" pitchFamily="18" charset="0"/>
                        </a:rPr>
                        <a:t>Symptoms </a:t>
                      </a:r>
                    </a:p>
                  </a:txBody>
                  <a:tcPr/>
                </a:tc>
                <a:tc>
                  <a:txBody>
                    <a:bodyPr/>
                    <a:lstStyle/>
                    <a:p>
                      <a:pPr algn="ctr"/>
                      <a:r>
                        <a:rPr lang="en-US" sz="2400" b="1" dirty="0">
                          <a:latin typeface="Times New Roman" panose="02020603050405020304" pitchFamily="18" charset="0"/>
                          <a:cs typeface="Times New Roman" panose="02020603050405020304" pitchFamily="18" charset="0"/>
                        </a:rPr>
                        <a:t>Governance Solutions</a:t>
                      </a:r>
                    </a:p>
                  </a:txBody>
                  <a:tcPr/>
                </a:tc>
                <a:extLst>
                  <a:ext uri="{0D108BD9-81ED-4DB2-BD59-A6C34878D82A}">
                    <a16:rowId xmlns:a16="http://schemas.microsoft.com/office/drawing/2014/main" val="99675385"/>
                  </a:ext>
                </a:extLst>
              </a:tr>
              <a:tr h="370840">
                <a:tc>
                  <a:txBody>
                    <a:bodyPr/>
                    <a:lstStyle/>
                    <a:p>
                      <a:r>
                        <a:rPr lang="en-US" sz="2000" dirty="0">
                          <a:latin typeface="Times New Roman" panose="02020603050405020304" pitchFamily="18" charset="0"/>
                          <a:cs typeface="Times New Roman" panose="02020603050405020304" pitchFamily="18" charset="0"/>
                        </a:rPr>
                        <a:t>Risk management: </a:t>
                      </a:r>
                    </a:p>
                    <a:p>
                      <a:r>
                        <a:rPr lang="en-US" sz="2000" dirty="0">
                          <a:latin typeface="Times New Roman" panose="02020603050405020304" pitchFamily="18" charset="0"/>
                          <a:cs typeface="Times New Roman" panose="02020603050405020304" pitchFamily="18" charset="0"/>
                        </a:rPr>
                        <a:t>Consensus decision-making that involves</a:t>
                      </a:r>
                    </a:p>
                    <a:p>
                      <a:r>
                        <a:rPr lang="en-US" sz="2000" dirty="0">
                          <a:latin typeface="Times New Roman" panose="02020603050405020304" pitchFamily="18" charset="0"/>
                          <a:cs typeface="Times New Roman" panose="02020603050405020304" pitchFamily="18" charset="0"/>
                        </a:rPr>
                        <a:t>many people across the organization, and analysis paralysis.</a:t>
                      </a:r>
                    </a:p>
                  </a:txBody>
                  <a:tcPr/>
                </a:tc>
                <a:tc>
                  <a:txBody>
                    <a:bodyPr/>
                    <a:lstStyle/>
                    <a:p>
                      <a:r>
                        <a:rPr lang="en-US" sz="2000" dirty="0">
                          <a:latin typeface="Times New Roman" panose="02020603050405020304" pitchFamily="18" charset="0"/>
                          <a:cs typeface="Times New Roman" panose="02020603050405020304" pitchFamily="18" charset="0"/>
                        </a:rPr>
                        <a:t>Keep the decisions related to risk management relevant through including only the persons who are best placed to make project decisions and eliminating the ones with marginal involvement.</a:t>
                      </a:r>
                    </a:p>
                  </a:txBody>
                  <a:tcPr/>
                </a:tc>
                <a:extLst>
                  <a:ext uri="{0D108BD9-81ED-4DB2-BD59-A6C34878D82A}">
                    <a16:rowId xmlns:a16="http://schemas.microsoft.com/office/drawing/2014/main" val="3604758793"/>
                  </a:ext>
                </a:extLst>
              </a:tr>
            </a:tbl>
          </a:graphicData>
        </a:graphic>
      </p:graphicFrame>
    </p:spTree>
    <p:extLst>
      <p:ext uri="{BB962C8B-B14F-4D97-AF65-F5344CB8AC3E}">
        <p14:creationId xmlns:p14="http://schemas.microsoft.com/office/powerpoint/2010/main" val="1175833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lnSpc>
                <a:spcPct val="150000"/>
              </a:lnSpc>
              <a:buFont typeface="Wingdings" panose="05000000000000000000" pitchFamily="2" charset="2"/>
              <a:buChar char="Ø"/>
            </a:pPr>
            <a:endParaRPr lang="en-US" sz="2400" dirty="0">
              <a:solidFill>
                <a:srgbClr val="40264D"/>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74461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Other Considerations of Effective Governance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A66E55A6-29E1-3A73-8AE8-D35304879025}"/>
              </a:ext>
            </a:extLst>
          </p:cNvPr>
          <p:cNvGraphicFramePr>
            <a:graphicFrameLocks noGrp="1"/>
          </p:cNvGraphicFramePr>
          <p:nvPr>
            <p:extLst>
              <p:ext uri="{D42A27DB-BD31-4B8C-83A1-F6EECF244321}">
                <p14:modId xmlns:p14="http://schemas.microsoft.com/office/powerpoint/2010/main" val="513474266"/>
              </p:ext>
            </p:extLst>
          </p:nvPr>
        </p:nvGraphicFramePr>
        <p:xfrm>
          <a:off x="762000" y="2238230"/>
          <a:ext cx="10587289" cy="2621280"/>
        </p:xfrm>
        <a:graphic>
          <a:graphicData uri="http://schemas.openxmlformats.org/drawingml/2006/table">
            <a:tbl>
              <a:tblPr firstRow="1" bandRow="1">
                <a:tableStyleId>{5C22544A-7EE6-4342-B048-85BDC9FD1C3A}</a:tableStyleId>
              </a:tblPr>
              <a:tblGrid>
                <a:gridCol w="5318581">
                  <a:extLst>
                    <a:ext uri="{9D8B030D-6E8A-4147-A177-3AD203B41FA5}">
                      <a16:colId xmlns:a16="http://schemas.microsoft.com/office/drawing/2014/main" val="3652307515"/>
                    </a:ext>
                  </a:extLst>
                </a:gridCol>
                <a:gridCol w="5268708">
                  <a:extLst>
                    <a:ext uri="{9D8B030D-6E8A-4147-A177-3AD203B41FA5}">
                      <a16:colId xmlns:a16="http://schemas.microsoft.com/office/drawing/2014/main" val="1084304736"/>
                    </a:ext>
                  </a:extLst>
                </a:gridCol>
              </a:tblGrid>
              <a:tr h="0">
                <a:tc gridSpan="2">
                  <a:txBody>
                    <a:bodyPr/>
                    <a:lstStyle/>
                    <a:p>
                      <a:pPr algn="ctr"/>
                      <a:r>
                        <a:rPr lang="en-US" sz="2400" dirty="0">
                          <a:latin typeface="Times New Roman" panose="02020603050405020304" pitchFamily="18" charset="0"/>
                          <a:cs typeface="Times New Roman" panose="02020603050405020304" pitchFamily="18" charset="0"/>
                        </a:rPr>
                        <a:t>Stakeholder Issues</a:t>
                      </a:r>
                    </a:p>
                  </a:txBody>
                  <a:tcPr/>
                </a:tc>
                <a:tc hMerge="1">
                  <a:txBody>
                    <a:bodyPr/>
                    <a:lstStyle/>
                    <a:p>
                      <a:endParaRPr lang="en-US" dirty="0"/>
                    </a:p>
                  </a:txBody>
                  <a:tcPr/>
                </a:tc>
                <a:extLst>
                  <a:ext uri="{0D108BD9-81ED-4DB2-BD59-A6C34878D82A}">
                    <a16:rowId xmlns:a16="http://schemas.microsoft.com/office/drawing/2014/main" val="1978963429"/>
                  </a:ext>
                </a:extLst>
              </a:tr>
              <a:tr h="270802">
                <a:tc>
                  <a:txBody>
                    <a:bodyPr/>
                    <a:lstStyle/>
                    <a:p>
                      <a:pPr algn="ctr"/>
                      <a:r>
                        <a:rPr lang="en-US" sz="2400" b="1" dirty="0">
                          <a:latin typeface="Times New Roman" panose="02020603050405020304" pitchFamily="18" charset="0"/>
                          <a:cs typeface="Times New Roman" panose="02020603050405020304" pitchFamily="18" charset="0"/>
                        </a:rPr>
                        <a:t>Symptoms </a:t>
                      </a:r>
                    </a:p>
                  </a:txBody>
                  <a:tcPr/>
                </a:tc>
                <a:tc>
                  <a:txBody>
                    <a:bodyPr/>
                    <a:lstStyle/>
                    <a:p>
                      <a:pPr algn="ctr"/>
                      <a:r>
                        <a:rPr lang="en-US" sz="2400" b="1" dirty="0">
                          <a:latin typeface="Times New Roman" panose="02020603050405020304" pitchFamily="18" charset="0"/>
                          <a:cs typeface="Times New Roman" panose="02020603050405020304" pitchFamily="18" charset="0"/>
                        </a:rPr>
                        <a:t>Governance Solutions</a:t>
                      </a:r>
                    </a:p>
                  </a:txBody>
                  <a:tcPr/>
                </a:tc>
                <a:extLst>
                  <a:ext uri="{0D108BD9-81ED-4DB2-BD59-A6C34878D82A}">
                    <a16:rowId xmlns:a16="http://schemas.microsoft.com/office/drawing/2014/main" val="99675385"/>
                  </a:ext>
                </a:extLst>
              </a:tr>
              <a:tr h="370840">
                <a:tc>
                  <a:txBody>
                    <a:bodyPr/>
                    <a:lstStyle/>
                    <a:p>
                      <a:r>
                        <a:rPr lang="en-US" sz="2000" dirty="0">
                          <a:latin typeface="Times New Roman" panose="02020603050405020304" pitchFamily="18" charset="0"/>
                          <a:cs typeface="Times New Roman" panose="02020603050405020304" pitchFamily="18" charset="0"/>
                        </a:rPr>
                        <a:t>Stakeholder management: </a:t>
                      </a:r>
                    </a:p>
                    <a:p>
                      <a:r>
                        <a:rPr lang="en-US" sz="2000" dirty="0">
                          <a:latin typeface="Times New Roman" panose="02020603050405020304" pitchFamily="18" charset="0"/>
                          <a:cs typeface="Times New Roman" panose="02020603050405020304" pitchFamily="18" charset="0"/>
                        </a:rPr>
                        <a:t>Dissatisfied stakeholders</a:t>
                      </a:r>
                    </a:p>
                  </a:txBody>
                  <a:tcPr/>
                </a:tc>
                <a:tc>
                  <a:txBody>
                    <a:bodyPr/>
                    <a:lstStyle/>
                    <a:p>
                      <a:r>
                        <a:rPr lang="en-US" sz="2000" dirty="0">
                          <a:latin typeface="Times New Roman" panose="02020603050405020304" pitchFamily="18" charset="0"/>
                          <a:cs typeface="Times New Roman" panose="02020603050405020304" pitchFamily="18" charset="0"/>
                        </a:rPr>
                        <a:t>Link the project vision and objectives wit the goals of all stakeholders to secure their support</a:t>
                      </a:r>
                    </a:p>
                  </a:txBody>
                  <a:tcPr/>
                </a:tc>
                <a:extLst>
                  <a:ext uri="{0D108BD9-81ED-4DB2-BD59-A6C34878D82A}">
                    <a16:rowId xmlns:a16="http://schemas.microsoft.com/office/drawing/2014/main" val="3604758793"/>
                  </a:ext>
                </a:extLst>
              </a:tr>
              <a:tr h="370840">
                <a:tc>
                  <a:txBody>
                    <a:bodyPr/>
                    <a:lstStyle/>
                    <a:p>
                      <a:r>
                        <a:rPr lang="en-US" sz="2000" dirty="0">
                          <a:latin typeface="Times New Roman" panose="02020603050405020304" pitchFamily="18" charset="0"/>
                          <a:cs typeface="Times New Roman" panose="02020603050405020304" pitchFamily="18" charset="0"/>
                        </a:rPr>
                        <a:t>Project responsibilities:</a:t>
                      </a:r>
                    </a:p>
                    <a:p>
                      <a:r>
                        <a:rPr lang="en-US" sz="2000" dirty="0">
                          <a:latin typeface="Times New Roman" panose="02020603050405020304" pitchFamily="18" charset="0"/>
                          <a:cs typeface="Times New Roman" panose="02020603050405020304" pitchFamily="18" charset="0"/>
                        </a:rPr>
                        <a:t>Lack of clarity around decision-making responsibilities</a:t>
                      </a:r>
                    </a:p>
                  </a:txBody>
                  <a:tcPr/>
                </a:tc>
                <a:tc>
                  <a:txBody>
                    <a:bodyPr/>
                    <a:lstStyle/>
                    <a:p>
                      <a:r>
                        <a:rPr lang="en-US" sz="2000" dirty="0">
                          <a:latin typeface="Times New Roman" panose="02020603050405020304" pitchFamily="18" charset="0"/>
                          <a:cs typeface="Times New Roman" panose="02020603050405020304" pitchFamily="18" charset="0"/>
                        </a:rPr>
                        <a:t>Ensure clear project responsibilities through only necessary stakeholders in project decision-making.</a:t>
                      </a:r>
                    </a:p>
                  </a:txBody>
                  <a:tcPr/>
                </a:tc>
                <a:extLst>
                  <a:ext uri="{0D108BD9-81ED-4DB2-BD59-A6C34878D82A}">
                    <a16:rowId xmlns:a16="http://schemas.microsoft.com/office/drawing/2014/main" val="1214158621"/>
                  </a:ext>
                </a:extLst>
              </a:tr>
            </a:tbl>
          </a:graphicData>
        </a:graphic>
      </p:graphicFrame>
    </p:spTree>
    <p:extLst>
      <p:ext uri="{BB962C8B-B14F-4D97-AF65-F5344CB8AC3E}">
        <p14:creationId xmlns:p14="http://schemas.microsoft.com/office/powerpoint/2010/main" val="2320194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5841677" cy="523220"/>
          </a:xfrm>
          <a:prstGeom prst="rect">
            <a:avLst/>
          </a:prstGeom>
          <a:noFill/>
        </p:spPr>
        <p:txBody>
          <a:bodyPr wrap="square" rtlCol="0">
            <a:spAutoFit/>
          </a:bodyPr>
          <a:lstStyle/>
          <a:p>
            <a:r>
              <a:rPr lang="en-US" sz="2800" b="1" dirty="0" err="1">
                <a:latin typeface="Times New Roman" panose="02020603050405020304" pitchFamily="18" charset="0"/>
                <a:cs typeface="Times New Roman" panose="02020603050405020304" pitchFamily="18" charset="0"/>
              </a:rPr>
              <a:t>ms</a:t>
            </a:r>
            <a:r>
              <a:rPr lang="en-US" sz="2800" b="1" dirty="0">
                <a:latin typeface="Times New Roman" panose="02020603050405020304" pitchFamily="18" charset="0"/>
                <a:cs typeface="Times New Roman" panose="02020603050405020304" pitchFamily="18" charset="0"/>
              </a:rPr>
              <a:t>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Picture 7">
            <a:extLst>
              <a:ext uri="{FF2B5EF4-FFF2-40B4-BE49-F238E27FC236}">
                <a16:creationId xmlns:a16="http://schemas.microsoft.com/office/drawing/2014/main" id="{14DF8FC5-1A85-E04E-F9A7-B2A886A40737}"/>
              </a:ext>
            </a:extLst>
          </p:cNvPr>
          <p:cNvPicPr>
            <a:picLocks noChangeAspect="1"/>
          </p:cNvPicPr>
          <p:nvPr/>
        </p:nvPicPr>
        <p:blipFill>
          <a:blip r:embed="rId2"/>
          <a:stretch>
            <a:fillRect/>
          </a:stretch>
        </p:blipFill>
        <p:spPr>
          <a:xfrm>
            <a:off x="97971" y="165259"/>
            <a:ext cx="11996058" cy="6127372"/>
          </a:xfrm>
          <a:prstGeom prst="rect">
            <a:avLst/>
          </a:prstGeom>
        </p:spPr>
      </p:pic>
    </p:spTree>
    <p:extLst>
      <p:ext uri="{BB962C8B-B14F-4D97-AF65-F5344CB8AC3E}">
        <p14:creationId xmlns:p14="http://schemas.microsoft.com/office/powerpoint/2010/main" val="1721964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Poor project governance failings will definitely be detrimental to the health of a project. </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Although the symptom of project failure may vary, problems with project governance will be a significant contributing factor.</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48836"/>
            <a:ext cx="599578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Conclusions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0063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Project governance is established to fulfil one primary objective – to enable efficient and effective project decision-making.</a:t>
            </a: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Overemphasizing project reporting and stakeholder management in the project governance structure causes many project disruptions.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40950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Conclusions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73095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30000"/>
              </a:lnSpc>
              <a:spcBef>
                <a:spcPts val="0"/>
              </a:spcBef>
              <a:spcAft>
                <a:spcPts val="800"/>
              </a:spcAft>
              <a:buFont typeface="Wingdings" panose="05000000000000000000" pitchFamily="2" charset="2"/>
              <a:buChar char="Ø"/>
            </a:pPr>
            <a:endParaRPr lang="en-US" sz="11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3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 effective project governance provides solutions to address all issues related to decision-making, risk management, and stakeholder. These solutions include:</a:t>
            </a:r>
          </a:p>
          <a:p>
            <a:pPr marL="342900" marR="0" indent="-342900">
              <a:spcBef>
                <a:spcPts val="0"/>
              </a:spcBef>
              <a:spcAft>
                <a:spcPts val="800"/>
              </a:spcAft>
              <a:buFont typeface="Wingdings" panose="05000000000000000000" pitchFamily="2" charset="2"/>
              <a:buChar char="Ø"/>
            </a:pPr>
            <a:r>
              <a:rPr lang="en-US" sz="2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Ensuring Clear Objective</a:t>
            </a:r>
          </a:p>
          <a:p>
            <a:pPr marL="342900" marR="0" indent="-342900">
              <a:spcBef>
                <a:spcPts val="0"/>
              </a:spcBef>
              <a:spcAft>
                <a:spcPts val="800"/>
              </a:spcAft>
              <a:buFont typeface="Arial" panose="020B0604020202020204" pitchFamily="34" charset="0"/>
              <a:buChar char="•"/>
            </a:pPr>
            <a:r>
              <a:rPr lang="en-US" sz="2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Making efficient and effective project decisions</a:t>
            </a:r>
          </a:p>
          <a:p>
            <a:pPr marL="342900" marR="0" indent="-342900">
              <a:spcBef>
                <a:spcPts val="0"/>
              </a:spcBef>
              <a:spcAft>
                <a:spcPts val="800"/>
              </a:spcAft>
              <a:buFont typeface="Arial" panose="020B0604020202020204" pitchFamily="34" charset="0"/>
              <a:buChar char="•"/>
            </a:pPr>
            <a:r>
              <a:rPr lang="en-US" sz="2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Clarifying accountability</a:t>
            </a:r>
          </a:p>
          <a:p>
            <a:pPr marL="342900" marR="0" indent="-342900">
              <a:spcBef>
                <a:spcPts val="0"/>
              </a:spcBef>
              <a:spcAft>
                <a:spcPts val="800"/>
              </a:spcAft>
              <a:buFont typeface="Arial" panose="020B0604020202020204" pitchFamily="34" charset="0"/>
              <a:buChar char="•"/>
            </a:pPr>
            <a:r>
              <a:rPr lang="en-US" sz="2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Clarifying structure</a:t>
            </a:r>
          </a:p>
          <a:p>
            <a:pPr marL="342900" marR="0" indent="-342900">
              <a:spcBef>
                <a:spcPts val="0"/>
              </a:spcBef>
              <a:spcAft>
                <a:spcPts val="800"/>
              </a:spcAft>
              <a:buFont typeface="Arial" panose="020B0604020202020204" pitchFamily="34" charset="0"/>
              <a:buChar char="•"/>
            </a:pPr>
            <a:r>
              <a:rPr lang="en-US" sz="2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Focusing on project delivery</a:t>
            </a:r>
          </a:p>
          <a:p>
            <a:pPr marL="342900" marR="0" indent="-342900">
              <a:spcBef>
                <a:spcPts val="0"/>
              </a:spcBef>
              <a:spcAft>
                <a:spcPts val="800"/>
              </a:spcAft>
              <a:buFont typeface="Arial" panose="020B0604020202020204" pitchFamily="34" charset="0"/>
              <a:buChar char="•"/>
            </a:pPr>
            <a:r>
              <a:rPr lang="en-US" sz="2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Deciding on most relevant stakeholders</a:t>
            </a:r>
          </a:p>
          <a:p>
            <a:pPr marL="342900" marR="0" indent="-342900">
              <a:spcBef>
                <a:spcPts val="0"/>
              </a:spcBef>
              <a:spcAft>
                <a:spcPts val="800"/>
              </a:spcAft>
              <a:buFont typeface="Arial" panose="020B0604020202020204" pitchFamily="34" charset="0"/>
              <a:buChar char="•"/>
            </a:pPr>
            <a:r>
              <a:rPr lang="en-US" sz="2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Addressing the needs of less important stakeholders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3696"/>
            <a:ext cx="599578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Conclusions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2924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Identify two companies in </a:t>
            </a: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your country (successful and unsuccessful) and c</a:t>
            </a: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ompare between their project </a:t>
            </a: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governance frameworks?</a:t>
            </a: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40950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Task 1</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2549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r>
              <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Find an ineffective project governance framework, and analysis how it causes the issue related to decision-making, risk management, and resource allocation?</a:t>
            </a: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R="0">
              <a:lnSpc>
                <a:spcPct val="150000"/>
              </a:lnSpc>
              <a:spcBef>
                <a:spcPts val="0"/>
              </a:spcBef>
              <a:spcAft>
                <a:spcPts val="800"/>
              </a:spcAft>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40950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Task 2</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5562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nSpc>
                <a:spcPct val="150000"/>
              </a:lnSpc>
              <a:spcBef>
                <a:spcPts val="0"/>
              </a:spcBef>
              <a:spcAft>
                <a:spcPts val="800"/>
              </a:spcAft>
              <a:buFont typeface="Wingdings" panose="05000000000000000000" pitchFamily="2" charset="2"/>
              <a:buChar char="Ø"/>
            </a:pPr>
            <a:endPar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59324"/>
            <a:ext cx="40950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E69896A-07E3-E715-8C84-0859491270AA}"/>
              </a:ext>
            </a:extLst>
          </p:cNvPr>
          <p:cNvPicPr>
            <a:picLocks noChangeAspect="1"/>
          </p:cNvPicPr>
          <p:nvPr/>
        </p:nvPicPr>
        <p:blipFill>
          <a:blip r:embed="rId3"/>
          <a:stretch>
            <a:fillRect/>
          </a:stretch>
        </p:blipFill>
        <p:spPr>
          <a:xfrm>
            <a:off x="3953070" y="1746061"/>
            <a:ext cx="4285859" cy="4249280"/>
          </a:xfrm>
          <a:prstGeom prst="rect">
            <a:avLst/>
          </a:prstGeom>
        </p:spPr>
      </p:pic>
    </p:spTree>
    <p:extLst>
      <p:ext uri="{BB962C8B-B14F-4D97-AF65-F5344CB8AC3E}">
        <p14:creationId xmlns:p14="http://schemas.microsoft.com/office/powerpoint/2010/main" val="1648007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4" name="TextBox 3">
            <a:extLst>
              <a:ext uri="{FF2B5EF4-FFF2-40B4-BE49-F238E27FC236}">
                <a16:creationId xmlns:a16="http://schemas.microsoft.com/office/drawing/2014/main" id="{F5E53B74-67D3-6F66-49C8-3FBFF31BBF8A}"/>
              </a:ext>
            </a:extLst>
          </p:cNvPr>
          <p:cNvSpPr txBox="1"/>
          <p:nvPr/>
        </p:nvSpPr>
        <p:spPr>
          <a:xfrm>
            <a:off x="2517169" y="3308547"/>
            <a:ext cx="6452170" cy="369332"/>
          </a:xfrm>
          <a:prstGeom prst="rect">
            <a:avLst/>
          </a:prstGeom>
          <a:noFill/>
        </p:spPr>
        <p:txBody>
          <a:bodyPr wrap="square">
            <a:spAutoFit/>
          </a:bodyPr>
          <a:lstStyle/>
          <a:p>
            <a:r>
              <a:rPr lang="en-US"/>
              <a:t>Ch5_Q20</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4614</TotalTime>
  <Words>2094</Words>
  <Application>Microsoft Office PowerPoint</Application>
  <PresentationFormat>Widescreen</PresentationFormat>
  <Paragraphs>283</Paragraphs>
  <Slides>36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Hakem Sharari</cp:lastModifiedBy>
  <cp:revision>200</cp:revision>
  <dcterms:created xsi:type="dcterms:W3CDTF">2023-04-29T09:08:23Z</dcterms:created>
  <dcterms:modified xsi:type="dcterms:W3CDTF">2023-11-15T18:37:54Z</dcterms:modified>
</cp:coreProperties>
</file>