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10" r:id="rId7"/>
    <p:sldId id="599" r:id="rId8"/>
    <p:sldId id="276" r:id="rId9"/>
    <p:sldId id="511" r:id="rId10"/>
    <p:sldId id="653" r:id="rId11"/>
    <p:sldId id="654" r:id="rId12"/>
    <p:sldId id="655" r:id="rId13"/>
    <p:sldId id="657" r:id="rId14"/>
    <p:sldId id="656" r:id="rId15"/>
    <p:sldId id="658" r:id="rId16"/>
    <p:sldId id="659" r:id="rId17"/>
    <p:sldId id="660" r:id="rId18"/>
    <p:sldId id="661" r:id="rId19"/>
    <p:sldId id="662" r:id="rId20"/>
    <p:sldId id="663" r:id="rId21"/>
    <p:sldId id="545" r:id="rId22"/>
    <p:sldId id="665" r:id="rId23"/>
    <p:sldId id="664" r:id="rId24"/>
    <p:sldId id="666" r:id="rId25"/>
    <p:sldId id="688" r:id="rId26"/>
    <p:sldId id="667" r:id="rId27"/>
    <p:sldId id="668" r:id="rId28"/>
    <p:sldId id="669" r:id="rId29"/>
    <p:sldId id="670" r:id="rId30"/>
    <p:sldId id="561" r:id="rId31"/>
    <p:sldId id="652" r:id="rId32"/>
    <p:sldId id="672" r:id="rId33"/>
    <p:sldId id="671" r:id="rId34"/>
    <p:sldId id="673" r:id="rId35"/>
    <p:sldId id="674" r:id="rId36"/>
    <p:sldId id="675" r:id="rId37"/>
    <p:sldId id="568" r:id="rId38"/>
    <p:sldId id="607" r:id="rId39"/>
    <p:sldId id="676" r:id="rId40"/>
    <p:sldId id="677" r:id="rId41"/>
    <p:sldId id="678" r:id="rId42"/>
    <p:sldId id="679" r:id="rId43"/>
    <p:sldId id="681" r:id="rId44"/>
    <p:sldId id="682" r:id="rId45"/>
    <p:sldId id="680" r:id="rId46"/>
    <p:sldId id="687" r:id="rId47"/>
    <p:sldId id="683" r:id="rId48"/>
    <p:sldId id="684" r:id="rId49"/>
    <p:sldId id="686" r:id="rId50"/>
    <p:sldId id="685" r:id="rId51"/>
    <p:sldId id="598"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53"/>
            <p14:sldId id="654"/>
            <p14:sldId id="655"/>
            <p14:sldId id="657"/>
            <p14:sldId id="656"/>
            <p14:sldId id="658"/>
            <p14:sldId id="659"/>
            <p14:sldId id="660"/>
            <p14:sldId id="661"/>
            <p14:sldId id="662"/>
            <p14:sldId id="663"/>
            <p14:sldId id="545"/>
            <p14:sldId id="665"/>
            <p14:sldId id="664"/>
            <p14:sldId id="666"/>
            <p14:sldId id="688"/>
            <p14:sldId id="667"/>
            <p14:sldId id="668"/>
            <p14:sldId id="669"/>
            <p14:sldId id="670"/>
            <p14:sldId id="561"/>
            <p14:sldId id="652"/>
            <p14:sldId id="672"/>
            <p14:sldId id="671"/>
            <p14:sldId id="673"/>
            <p14:sldId id="674"/>
            <p14:sldId id="675"/>
            <p14:sldId id="568"/>
            <p14:sldId id="607"/>
            <p14:sldId id="676"/>
            <p14:sldId id="677"/>
            <p14:sldId id="678"/>
            <p14:sldId id="679"/>
            <p14:sldId id="681"/>
            <p14:sldId id="682"/>
            <p14:sldId id="680"/>
            <p14:sldId id="687"/>
            <p14:sldId id="683"/>
            <p14:sldId id="684"/>
            <p14:sldId id="686"/>
            <p14:sldId id="685"/>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92" autoAdjust="0"/>
    <p:restoredTop sz="93741" autoAdjust="0"/>
  </p:normalViewPr>
  <p:slideViewPr>
    <p:cSldViewPr snapToGrid="0">
      <p:cViewPr varScale="1">
        <p:scale>
          <a:sx n="111" d="100"/>
          <a:sy n="111" d="100"/>
        </p:scale>
        <p:origin x="664"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581275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598898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42562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87059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63697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89073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2876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49449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0288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93901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25860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522063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081546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371642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79975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152186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2377935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75171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247347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214088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965613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079712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467109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738472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972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329134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280139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993195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12669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41437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822826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721144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558770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752303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775195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8787825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السادسة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السادسة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القيادة واتخاذ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السادسة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الخامسة السابقة موضوع الإعلام الرقمي في إدارة الأزمات، بدءًا بتعريف وتأثير الإعلام الرقمي وإدارة الأزمات، ودور الإعلام الرقمي في إدارة الأزمات، وكذلك تخطيط وتنفيذ استراتيجيات الإعلام الرقمي في الأزمات، وصولًا إلى قياس وتقييم الأداء بعد الأزمة.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السادسة موضوع القيادة واتخاذ القرارات في الأزمات، بدءًا بتعريف ودور القيادة في إدارة الأزمات، وإطارات وخطوات اتخاذ القرارات في حالات الأزمات، وصفات القائد الفعّال والاعتبارات الأخلاقية في الأزمات، </a:t>
            </a:r>
            <a:r>
              <a:rPr lang="ar-EG" sz="1600" dirty="0" err="1">
                <a:latin typeface="Alexandria" charset="0"/>
                <a:cs typeface="Alexandria" charset="0"/>
              </a:rPr>
              <a:t>وانتهاءًا</a:t>
            </a:r>
            <a:r>
              <a:rPr lang="ar-EG" sz="1600" dirty="0">
                <a:latin typeface="Alexandria" charset="0"/>
                <a:cs typeface="Alexandria" charset="0"/>
              </a:rPr>
              <a:t> بالأمثلة التطبيقية على القيادة الفعّالة في الأزمات.</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899"/>
            <a:ext cx="11301705" cy="217531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3760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القيادة واتخاذ القرارات في الأزمات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ودور القيادة في إدارة الأزمات</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إطارات وخطوات اتخاذ القرارات في حالات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419725" y="3860438"/>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صفات القائد الفعّال والاعتبارات الأخلاقية في الأزمات</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2782" y="461351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أمثلة تطبيقية على القيادة الفعّالة في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174961"/>
          </a:xfrm>
          <a:prstGeom prst="rect">
            <a:avLst/>
          </a:prstGeom>
        </p:spPr>
      </p:pic>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 </a:t>
            </a:r>
            <a:r>
              <a:rPr lang="ar-EG" sz="2800" b="1" dirty="0">
                <a:solidFill>
                  <a:srgbClr val="00AEEF"/>
                </a:solidFill>
                <a:latin typeface="Alexandria" charset="0"/>
                <a:cs typeface="Alexandria" charset="0"/>
              </a:rPr>
              <a:t>تعريف ودور القيادة في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6334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3522" y="1666234"/>
            <a:ext cx="10077934" cy="4538999"/>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تعريف القيادة في الأزمات</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القيادة في الأزمات </a:t>
            </a:r>
            <a:r>
              <a:rPr lang="ar-SA" sz="1800" kern="0" dirty="0">
                <a:effectLst/>
                <a:latin typeface="Calibri" panose="020F0502020204030204" pitchFamily="34" charset="0"/>
                <a:ea typeface="Times New Roman" panose="02020603050405020304" pitchFamily="18" charset="0"/>
                <a:cs typeface="Alexandria" pitchFamily="2" charset="-78"/>
              </a:rPr>
              <a:t>هي القدرة على اتخاذ قرارات حاسمة وسريعة في ظل ظروف غير مؤكدة ومعقدة. </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مثل هذه الأوقات، يتعين على القادة إظهار قدرة عالية على التوجيه، التكيف، والاستجابة الفعّالة للتحديات المفاجئة. </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هذا يتضمن القدرة على توجيه الفريق، والتكيف مع الظروف، اتخاذ القرارات الحاسمة، التواصل الفعّال، الاستجابة الفعّالة.</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القيادة في الأزمات تتطلب توازنًا دقيقًا بين الحزم والمرونة، فضلاً عن القدرة على التفكير الاستراتيجي واتخاذ القرارات المبنية على تحليل دقيق للمعلومات المتاحة.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3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7142" y="1422519"/>
            <a:ext cx="10266491" cy="485203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تحديد الرؤية والتوجيه</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توفير رؤية واضحة وتحديد الاتجاه الذي يجب أن تتخذه المنظمة خلال الأزمة</a:t>
            </a:r>
            <a:r>
              <a:rPr lang="en-GB" b="1" kern="0" dirty="0">
                <a:effectLst/>
                <a:latin typeface="Alexandria" pitchFamily="2" charset="-78"/>
                <a:ea typeface="Times New Roman" panose="02020603050405020304" pitchFamily="18" charset="0"/>
                <a:cs typeface="Times New Roman" panose="02020603050405020304" pitchFamily="18" charset="0"/>
              </a:rPr>
              <a:t>.</a:t>
            </a:r>
            <a:endParaRPr lang="en-GB"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وضع الأهداف</a:t>
            </a:r>
            <a:r>
              <a:rPr lang="ar-SA" sz="1600" kern="0" dirty="0">
                <a:effectLst/>
                <a:latin typeface="Calibri" panose="020F0502020204030204" pitchFamily="34" charset="0"/>
                <a:ea typeface="Times New Roman" panose="02020603050405020304" pitchFamily="18" charset="0"/>
                <a:cs typeface="Alexandria" pitchFamily="2" charset="-78"/>
              </a:rPr>
              <a:t>: تحديد أهداف قصيرة وطويلة الأجل تساعد في توجيه الجهود والموارد نحو التعافي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Symbol" panose="05050102010706020507" pitchFamily="18"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الشفافية</a:t>
            </a:r>
            <a:r>
              <a:rPr lang="ar-SA" sz="1600" kern="0" dirty="0">
                <a:effectLst/>
                <a:latin typeface="Calibri" panose="020F0502020204030204" pitchFamily="34" charset="0"/>
                <a:ea typeface="Times New Roman" panose="02020603050405020304" pitchFamily="18" charset="0"/>
                <a:cs typeface="Alexandria" pitchFamily="2" charset="-78"/>
              </a:rPr>
              <a:t>: مشاركة الرؤية والأهداف بوضوح مع جميع أعضاء الفريق لضمان فهمهم الكامل للاتجاه المطلوب</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Symbol" panose="05050102010706020507" pitchFamily="18"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التوقع</a:t>
            </a:r>
            <a:r>
              <a:rPr lang="ar-SA" sz="1600" kern="0" dirty="0">
                <a:effectLst/>
                <a:latin typeface="Calibri" panose="020F0502020204030204" pitchFamily="34" charset="0"/>
                <a:ea typeface="Times New Roman" panose="02020603050405020304" pitchFamily="18" charset="0"/>
                <a:cs typeface="Alexandria" pitchFamily="2" charset="-78"/>
              </a:rPr>
              <a:t>: تحليل الموقف الحالي وتوقع التحديات المستقبلية لوضع استراتيجية واضحة تستجيب للأزمة بفعالية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latin typeface="Calibri" panose="020F0502020204030204" pitchFamily="34" charset="0"/>
                <a:cs typeface="Alexandria" pitchFamily="2" charset="-78"/>
              </a:rPr>
              <a:t>تقديم التوجيه والإرشاد للفريق لضمان اتخاذ الإجراءات المناسبة</a:t>
            </a:r>
            <a:r>
              <a:rPr lang="en-GB" b="1" kern="0" dirty="0">
                <a:latin typeface="Calibri" panose="020F0502020204030204" pitchFamily="34" charset="0"/>
                <a:cs typeface="Alexandria" pitchFamily="2" charset="-78"/>
              </a:rPr>
              <a:t>:</a:t>
            </a: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إعطاء التعليمات</a:t>
            </a:r>
            <a:r>
              <a:rPr lang="ar-SA" sz="1600" kern="0" dirty="0">
                <a:effectLst/>
                <a:latin typeface="Calibri" panose="020F0502020204030204" pitchFamily="34" charset="0"/>
                <a:ea typeface="Times New Roman" panose="02020603050405020304" pitchFamily="18" charset="0"/>
                <a:cs typeface="Alexandria" pitchFamily="2" charset="-78"/>
              </a:rPr>
              <a:t>: تقديم تعليمات واضحة ومحددة حول الخطوات والإجراءات التي يجب اتخاذها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الدعم المستمر</a:t>
            </a:r>
            <a:r>
              <a:rPr lang="ar-SA" sz="1600" kern="0" dirty="0">
                <a:effectLst/>
                <a:latin typeface="Calibri" panose="020F0502020204030204" pitchFamily="34" charset="0"/>
                <a:ea typeface="Times New Roman" panose="02020603050405020304" pitchFamily="18" charset="0"/>
                <a:cs typeface="Alexandria" pitchFamily="2" charset="-78"/>
              </a:rPr>
              <a:t>: توفير الدعم النفسي والمعلوماتي للفريق لمساعدتهم في مواجهة التحديات بثقة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التدريب والتأهيل</a:t>
            </a:r>
            <a:r>
              <a:rPr lang="ar-SA" sz="1600" kern="0" dirty="0">
                <a:effectLst/>
                <a:latin typeface="Calibri" panose="020F0502020204030204" pitchFamily="34" charset="0"/>
                <a:ea typeface="Times New Roman" panose="02020603050405020304" pitchFamily="18" charset="0"/>
                <a:cs typeface="Alexandria" pitchFamily="2" charset="-78"/>
              </a:rPr>
              <a:t>: تدريب الفريق على المهارات اللازمة للتعامل مع الأزمة وتحقيق الأهداف الموضوعة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المتابعة والمراقبة</a:t>
            </a:r>
            <a:r>
              <a:rPr lang="ar-SA" sz="1600" kern="0" dirty="0">
                <a:effectLst/>
                <a:latin typeface="Calibri" panose="020F0502020204030204" pitchFamily="34" charset="0"/>
                <a:ea typeface="Times New Roman" panose="02020603050405020304" pitchFamily="18" charset="0"/>
                <a:cs typeface="Alexandria" pitchFamily="2" charset="-78"/>
              </a:rPr>
              <a:t>: متابعة التقدم بانتظام وتقييم الأداء لضمان تنفيذ الخطط بشكل صحيح وإجراء التعديلات اللازمة عند الحاجة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362935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700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7110" y="1577204"/>
            <a:ext cx="10610759" cy="457766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2. </a:t>
            </a:r>
            <a:r>
              <a:rPr lang="ar-SA" sz="2000" b="1" kern="0" dirty="0">
                <a:effectLst/>
                <a:latin typeface="Calibri" panose="020F0502020204030204" pitchFamily="34" charset="0"/>
                <a:ea typeface="Times New Roman" panose="02020603050405020304" pitchFamily="18" charset="0"/>
                <a:cs typeface="Alexandria" pitchFamily="2" charset="-78"/>
              </a:rPr>
              <a:t>التواصل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sz="1600" b="1" kern="0" dirty="0">
                <a:effectLst/>
                <a:latin typeface="Calibri" panose="020F0502020204030204" pitchFamily="34" charset="0"/>
                <a:ea typeface="Times New Roman" panose="02020603050405020304" pitchFamily="18" charset="0"/>
                <a:cs typeface="Alexandria" pitchFamily="2" charset="-78"/>
              </a:rPr>
              <a:t>الحفاظ على قنوات تواصل مفتوحة وضمان التواصل المستمر والواضح مع جميع الأطراف المعنية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تحديد قنوات التواصل</a:t>
            </a:r>
            <a:r>
              <a:rPr lang="ar-SA" sz="1600" kern="0" dirty="0">
                <a:effectLst/>
                <a:latin typeface="Calibri" panose="020F0502020204030204" pitchFamily="34" charset="0"/>
                <a:ea typeface="Times New Roman" panose="02020603050405020304" pitchFamily="18" charset="0"/>
                <a:cs typeface="Alexandria" pitchFamily="2" charset="-78"/>
              </a:rPr>
              <a:t>: تحديد واستخدام قنوات تواصل متعددة مثل البريد الإلكتروني، الاجتماعات الافتراضية، وسائل التواصل الاجتماعي، والرسائل النصية لضمان وصول المعلومات إلى الجميع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تواصل منتظم</a:t>
            </a:r>
            <a:r>
              <a:rPr lang="ar-SA" sz="1600" kern="0" dirty="0">
                <a:effectLst/>
                <a:latin typeface="Calibri" panose="020F0502020204030204" pitchFamily="34" charset="0"/>
                <a:ea typeface="Times New Roman" panose="02020603050405020304" pitchFamily="18" charset="0"/>
                <a:cs typeface="Alexandria" pitchFamily="2" charset="-78"/>
              </a:rPr>
              <a:t>: جدولة اجتماعات وتحديثات منتظمة للحفاظ على تواصل مستمر مع الموظفين، العملاء، والشركاء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الوضوح</a:t>
            </a:r>
            <a:r>
              <a:rPr lang="ar-SA" sz="1600" kern="0" dirty="0">
                <a:effectLst/>
                <a:latin typeface="Calibri" panose="020F0502020204030204" pitchFamily="34" charset="0"/>
                <a:ea typeface="Times New Roman" panose="02020603050405020304" pitchFamily="18" charset="0"/>
                <a:cs typeface="Alexandria" pitchFamily="2" charset="-78"/>
              </a:rPr>
              <a:t>: التأكد من أن الرسائل واضحة ومباشرة لتجنب سوء الفهم واللبس</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الفوري</a:t>
            </a:r>
            <a:r>
              <a:rPr lang="ar-SA" sz="1600" kern="0" dirty="0">
                <a:effectLst/>
                <a:latin typeface="Calibri" panose="020F0502020204030204" pitchFamily="34" charset="0"/>
                <a:ea typeface="Times New Roman" panose="02020603050405020304" pitchFamily="18" charset="0"/>
                <a:cs typeface="Alexandria" pitchFamily="2" charset="-78"/>
              </a:rPr>
              <a:t>: الاستجابة السريعة للاستفسارات والمخاوف لضمان الشعور بالأمان والثقة بين جميع الأطراف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311758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927" y="93731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7546" y="1708237"/>
            <a:ext cx="10176907" cy="425456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2. </a:t>
            </a:r>
            <a:r>
              <a:rPr lang="ar-SA" sz="2000" b="1" kern="0" dirty="0">
                <a:effectLst/>
                <a:latin typeface="Calibri" panose="020F0502020204030204" pitchFamily="34" charset="0"/>
                <a:ea typeface="Times New Roman" panose="02020603050405020304" pitchFamily="18" charset="0"/>
                <a:cs typeface="Alexandria" pitchFamily="2" charset="-78"/>
              </a:rPr>
              <a:t>التواصل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تقديم معلومات دقيقة ومحدثة بانتظام لتهدئة القلق وتوضيح الوضع</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معلومات موثوقة</a:t>
            </a:r>
            <a:r>
              <a:rPr lang="ar-SA" sz="1600" kern="0" dirty="0">
                <a:effectLst/>
                <a:latin typeface="Calibri" panose="020F0502020204030204" pitchFamily="34" charset="0"/>
                <a:ea typeface="Times New Roman" panose="02020603050405020304" pitchFamily="18" charset="0"/>
                <a:cs typeface="Alexandria" pitchFamily="2" charset="-78"/>
              </a:rPr>
              <a:t>: تقديم معلومات دقيقة وموثوقة استناداً إلى الحقائق والبيانات المتاحة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التحديثات الدورية</a:t>
            </a:r>
            <a:r>
              <a:rPr lang="ar-SA" sz="1600" kern="0" dirty="0">
                <a:effectLst/>
                <a:latin typeface="Calibri" panose="020F0502020204030204" pitchFamily="34" charset="0"/>
                <a:ea typeface="Times New Roman" panose="02020603050405020304" pitchFamily="18" charset="0"/>
                <a:cs typeface="Alexandria" pitchFamily="2" charset="-78"/>
              </a:rPr>
              <a:t>: تقديم تحديثات منتظمة حول تطورات الأزمة والإجراءات المتخذة لمواجهتها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الشفافية</a:t>
            </a:r>
            <a:r>
              <a:rPr lang="ar-SA" sz="1600" kern="0" dirty="0">
                <a:effectLst/>
                <a:latin typeface="Calibri" panose="020F0502020204030204" pitchFamily="34" charset="0"/>
                <a:ea typeface="Times New Roman" panose="02020603050405020304" pitchFamily="18" charset="0"/>
                <a:cs typeface="Alexandria" pitchFamily="2" charset="-78"/>
              </a:rPr>
              <a:t>: مشاركة المعلومات بشفافية تامة، بما في ذلك التحديات والصعوبات، لبناء الثقة والمصداقية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التركيز على الحلول</a:t>
            </a:r>
            <a:r>
              <a:rPr lang="ar-SA" sz="1600" kern="0" dirty="0">
                <a:effectLst/>
                <a:latin typeface="Calibri" panose="020F0502020204030204" pitchFamily="34" charset="0"/>
                <a:ea typeface="Times New Roman" panose="02020603050405020304" pitchFamily="18" charset="0"/>
                <a:cs typeface="Alexandria" pitchFamily="2" charset="-78"/>
              </a:rPr>
              <a:t>: بالإضافة إلى توضيح الوضع الحالي، تقديم معلومات حول الخطوات التي يتم اتخاذها لحل الأزمة والتحسينات المنتظرة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368031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927" y="93731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836532"/>
            <a:ext cx="9022953" cy="3885166"/>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3. </a:t>
            </a:r>
            <a:r>
              <a:rPr lang="ar-SA" sz="2000" b="1" kern="0" dirty="0">
                <a:effectLst/>
                <a:latin typeface="Calibri" panose="020F0502020204030204" pitchFamily="34" charset="0"/>
                <a:ea typeface="Times New Roman" panose="02020603050405020304" pitchFamily="18" charset="0"/>
                <a:cs typeface="Alexandria" pitchFamily="2" charset="-78"/>
              </a:rPr>
              <a:t>اتخاذ القرارات السريعة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اتخاذ قرارات حاسمة وسريعة بناءً على المعلومات المتاحة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جمع المعلومات بسرعة</a:t>
            </a:r>
            <a:r>
              <a:rPr lang="ar-SA" sz="1600" kern="0" dirty="0">
                <a:effectLst/>
                <a:latin typeface="Calibri" panose="020F0502020204030204" pitchFamily="34" charset="0"/>
                <a:ea typeface="Times New Roman" panose="02020603050405020304" pitchFamily="18" charset="0"/>
                <a:cs typeface="Alexandria" pitchFamily="2" charset="-78"/>
              </a:rPr>
              <a:t>: استخدام جميع الموارد المتاحة لجمع وتحليل المعلومات بسرعة ودقة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الفوري</a:t>
            </a:r>
            <a:r>
              <a:rPr lang="ar-SA" sz="1600" kern="0" dirty="0">
                <a:effectLst/>
                <a:latin typeface="Calibri" panose="020F0502020204030204" pitchFamily="34" charset="0"/>
                <a:ea typeface="Times New Roman" panose="02020603050405020304" pitchFamily="18" charset="0"/>
                <a:cs typeface="Alexandria" pitchFamily="2" charset="-78"/>
              </a:rPr>
              <a:t>: تقييم الوضع الحالي بسرعة لتحديد الخيارات المتاحة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السريع</a:t>
            </a:r>
            <a:r>
              <a:rPr lang="ar-SA" sz="1600" kern="0" dirty="0">
                <a:effectLst/>
                <a:latin typeface="Calibri" panose="020F0502020204030204" pitchFamily="34" charset="0"/>
                <a:ea typeface="Times New Roman" panose="02020603050405020304" pitchFamily="18" charset="0"/>
                <a:cs typeface="Alexandria" pitchFamily="2" charset="-78"/>
              </a:rPr>
              <a:t>: تحليل المعلومات والخيارات المتاحة لاتخاذ قرار مستنير في أسرع وقت ممكن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الفوري</a:t>
            </a:r>
            <a:r>
              <a:rPr lang="ar-SA" sz="1600" kern="0" dirty="0">
                <a:effectLst/>
                <a:latin typeface="Calibri" panose="020F0502020204030204" pitchFamily="34" charset="0"/>
                <a:ea typeface="Times New Roman" panose="02020603050405020304" pitchFamily="18" charset="0"/>
                <a:cs typeface="Alexandria" pitchFamily="2" charset="-78"/>
              </a:rPr>
              <a:t>: بعد اتخاذ القرار، البدء في تنفيذه دون تأخير لضمان استجابة فعّالة وسريعة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94101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5917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4348" y="1917044"/>
            <a:ext cx="10896283" cy="425456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3. </a:t>
            </a:r>
            <a:r>
              <a:rPr lang="ar-SA" sz="2000" b="1" kern="0" dirty="0">
                <a:effectLst/>
                <a:latin typeface="Calibri" panose="020F0502020204030204" pitchFamily="34" charset="0"/>
                <a:ea typeface="Times New Roman" panose="02020603050405020304" pitchFamily="18" charset="0"/>
                <a:cs typeface="Alexandria" pitchFamily="2" charset="-78"/>
              </a:rPr>
              <a:t>اتخاذ القرارات السريعة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التأكد من أن هذه القرارات تتماشى مع أهداف المنظمة وتخفف من تأثير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التحقق من الأهداف</a:t>
            </a:r>
            <a:r>
              <a:rPr lang="ar-SA" sz="1600" kern="0" dirty="0">
                <a:effectLst/>
                <a:latin typeface="Calibri" panose="020F0502020204030204" pitchFamily="34" charset="0"/>
                <a:ea typeface="Times New Roman" panose="02020603050405020304" pitchFamily="18" charset="0"/>
                <a:cs typeface="Alexandria" pitchFamily="2" charset="-78"/>
              </a:rPr>
              <a:t>: مراجعة الأهداف القصيرة والطويلة الأجل للمنظمة للتأكد من أن القرارات المتخذة تتماشى معها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التوازن بين الأهداف</a:t>
            </a:r>
            <a:r>
              <a:rPr lang="ar-SA" sz="1600" kern="0" dirty="0">
                <a:effectLst/>
                <a:latin typeface="Calibri" panose="020F0502020204030204" pitchFamily="34" charset="0"/>
                <a:ea typeface="Times New Roman" panose="02020603050405020304" pitchFamily="18" charset="0"/>
                <a:cs typeface="Alexandria" pitchFamily="2" charset="-78"/>
              </a:rPr>
              <a:t>: التأكد من أن القرارات تأخذ في الاعتبار التوازن بين الأهداف الاستراتيجية قصيرة الأجل وطويلة الأجل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تخفيف التأثير السلبي</a:t>
            </a:r>
            <a:r>
              <a:rPr lang="ar-SA" sz="1600" kern="0" dirty="0">
                <a:effectLst/>
                <a:latin typeface="Calibri" panose="020F0502020204030204" pitchFamily="34" charset="0"/>
                <a:ea typeface="Times New Roman" panose="02020603050405020304" pitchFamily="18" charset="0"/>
                <a:cs typeface="Alexandria" pitchFamily="2" charset="-78"/>
              </a:rPr>
              <a:t>: اتخاذ قرارات تهدف إلى تقليل التأثير السلبي للأزمة على المنظمة، الموظفين، العملاء، والشركاء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مراقبة وتعديل القرارات</a:t>
            </a:r>
            <a:r>
              <a:rPr lang="ar-SA" sz="1600" kern="0" dirty="0">
                <a:effectLst/>
                <a:latin typeface="Calibri" panose="020F0502020204030204" pitchFamily="34" charset="0"/>
                <a:ea typeface="Times New Roman" panose="02020603050405020304" pitchFamily="18" charset="0"/>
                <a:cs typeface="Alexandria" pitchFamily="2" charset="-78"/>
              </a:rPr>
              <a:t>: مراقبة نتائج القرارات المتخذة وتعديلها عند الضرورة لضمان تحقيق الأهداف المنشودة وتخفيف تأثير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14743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4726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0978" y="1964688"/>
            <a:ext cx="10770043" cy="3882538"/>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0" dirty="0">
                <a:latin typeface="Calibri" panose="020F0502020204030204" pitchFamily="34" charset="0"/>
                <a:ea typeface="Times New Roman" panose="02020603050405020304" pitchFamily="18" charset="0"/>
                <a:cs typeface="Alexandria" pitchFamily="2" charset="-78"/>
              </a:rPr>
              <a:t>4. </a:t>
            </a:r>
            <a:r>
              <a:rPr lang="ar-SA" sz="2000" b="1" kern="0" dirty="0">
                <a:effectLst/>
                <a:latin typeface="Calibri" panose="020F0502020204030204" pitchFamily="34" charset="0"/>
                <a:ea typeface="Times New Roman" panose="02020603050405020304" pitchFamily="18" charset="0"/>
                <a:cs typeface="Alexandria" pitchFamily="2" charset="-78"/>
              </a:rPr>
              <a:t>إدارة الموارد</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تخصيص الموارد المتاحة بكفاءة لضمان استجابة فعالة للأزمة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تحديد الأولويات</a:t>
            </a:r>
            <a:r>
              <a:rPr lang="ar-SA" sz="1600" kern="0" dirty="0">
                <a:effectLst/>
                <a:latin typeface="Calibri" panose="020F0502020204030204" pitchFamily="34" charset="0"/>
                <a:ea typeface="Times New Roman" panose="02020603050405020304" pitchFamily="18" charset="0"/>
                <a:cs typeface="Alexandria" pitchFamily="2" charset="-78"/>
              </a:rPr>
              <a:t>: تحديد الأولويات الرئيسية وتخصيص الموارد بناءً على الاحتياجات الملحة والأكثر تأثيراً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تقييم الموارد</a:t>
            </a:r>
            <a:r>
              <a:rPr lang="ar-SA" sz="1600" kern="0" dirty="0">
                <a:effectLst/>
                <a:latin typeface="Calibri" panose="020F0502020204030204" pitchFamily="34" charset="0"/>
                <a:ea typeface="Times New Roman" panose="02020603050405020304" pitchFamily="18" charset="0"/>
                <a:cs typeface="Alexandria" pitchFamily="2" charset="-78"/>
              </a:rPr>
              <a:t>: مراجعة وتقييم الموارد المتاحة، بما في ذلك المالية، البشرية، والمادية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إعادة توزيع الموارد</a:t>
            </a:r>
            <a:r>
              <a:rPr lang="ar-SA" sz="1600" kern="0" dirty="0">
                <a:effectLst/>
                <a:latin typeface="Calibri" panose="020F0502020204030204" pitchFamily="34" charset="0"/>
                <a:ea typeface="Times New Roman" panose="02020603050405020304" pitchFamily="18" charset="0"/>
                <a:cs typeface="Alexandria" pitchFamily="2" charset="-78"/>
              </a:rPr>
              <a:t>: إعادة تخصيص الموارد بسرعة وفقًا للاحتياجات الجديدة والمتغيرة لضمان استجابة مرنة وفعالة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الاستفادة من التكنولوجيا</a:t>
            </a:r>
            <a:r>
              <a:rPr lang="ar-SA" sz="1600" kern="0" dirty="0">
                <a:effectLst/>
                <a:latin typeface="Calibri" panose="020F0502020204030204" pitchFamily="34" charset="0"/>
                <a:ea typeface="Times New Roman" panose="02020603050405020304" pitchFamily="18" charset="0"/>
                <a:cs typeface="Alexandria" pitchFamily="2" charset="-78"/>
              </a:rPr>
              <a:t>: استخدام التكنولوجيا والأدوات الرقمية لتحسين إدارة الموارد وزيادة الكفاءة في تخصيصها</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233935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110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202580"/>
            <a:ext cx="10770043" cy="5147115"/>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0" dirty="0">
                <a:latin typeface="Calibri" panose="020F0502020204030204" pitchFamily="34" charset="0"/>
                <a:ea typeface="Times New Roman" panose="02020603050405020304" pitchFamily="18" charset="0"/>
                <a:cs typeface="Alexandria" pitchFamily="2" charset="-78"/>
              </a:rPr>
              <a:t>4. </a:t>
            </a:r>
            <a:r>
              <a:rPr lang="ar-SA" sz="2000" b="1" kern="0" dirty="0">
                <a:effectLst/>
                <a:latin typeface="Calibri" panose="020F0502020204030204" pitchFamily="34" charset="0"/>
                <a:ea typeface="Times New Roman" panose="02020603050405020304" pitchFamily="18" charset="0"/>
                <a:cs typeface="Alexandria" pitchFamily="2" charset="-78"/>
              </a:rPr>
              <a:t>إدارة الموارد</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ضمان استمرارية العمليات الحيوية والحفاظ على سلامة الموظفين</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خطط استمرارية الأعمال</a:t>
            </a:r>
            <a:r>
              <a:rPr lang="ar-SA" sz="1600" kern="0" dirty="0">
                <a:effectLst/>
                <a:latin typeface="Calibri" panose="020F0502020204030204" pitchFamily="34" charset="0"/>
                <a:ea typeface="Times New Roman" panose="02020603050405020304" pitchFamily="18" charset="0"/>
                <a:cs typeface="Alexandria" pitchFamily="2" charset="-78"/>
              </a:rPr>
              <a:t>: وضع وتفعيل خطط استمرارية الأعمال لضمان استمرار العمليات الحيوية دون انقطاع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إجراءات السلامة</a:t>
            </a:r>
            <a:r>
              <a:rPr lang="ar-SA" sz="1600" kern="0" dirty="0">
                <a:effectLst/>
                <a:latin typeface="Calibri" panose="020F0502020204030204" pitchFamily="34" charset="0"/>
                <a:ea typeface="Times New Roman" panose="02020603050405020304" pitchFamily="18" charset="0"/>
                <a:cs typeface="Alexandria" pitchFamily="2" charset="-78"/>
              </a:rPr>
              <a:t>: تطبيق إجراءات السلامة والصحة المهنية لحماية الموظفين أثناء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العمل عن بُعد</a:t>
            </a:r>
            <a:r>
              <a:rPr lang="ar-SA" sz="1600" kern="0" dirty="0">
                <a:effectLst/>
                <a:latin typeface="Calibri" panose="020F0502020204030204" pitchFamily="34" charset="0"/>
                <a:ea typeface="Times New Roman" panose="02020603050405020304" pitchFamily="18" charset="0"/>
                <a:cs typeface="Alexandria" pitchFamily="2" charset="-78"/>
              </a:rPr>
              <a:t>: تفعيل العمل عن بُعد حيثما أمكن، لضمان سلامة الموظفين واستمرارية العمل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الدعم النفسي</a:t>
            </a:r>
            <a:r>
              <a:rPr lang="ar-SA" sz="1600" kern="0" dirty="0">
                <a:effectLst/>
                <a:latin typeface="Calibri" panose="020F0502020204030204" pitchFamily="34" charset="0"/>
                <a:ea typeface="Times New Roman" panose="02020603050405020304" pitchFamily="18" charset="0"/>
                <a:cs typeface="Alexandria" pitchFamily="2" charset="-78"/>
              </a:rPr>
              <a:t>: توفير الدعم النفسي والمعلوماتي للموظفين للتأكد من أنهم مجهزون للتعامل مع التحديات والإجهاد الناتج عن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a:t>
            </a:r>
            <a:r>
              <a:rPr lang="ar-SA" sz="1600" kern="0" dirty="0">
                <a:effectLst/>
                <a:latin typeface="Calibri" panose="020F0502020204030204" pitchFamily="34" charset="0"/>
                <a:ea typeface="Times New Roman" panose="02020603050405020304" pitchFamily="18" charset="0"/>
                <a:cs typeface="Alexandria" pitchFamily="2" charset="-78"/>
              </a:rPr>
              <a:t>: الحفاظ على قنوات التواصل المفتوحة مع الموظفين لإبلاغهم بالتطورات والإجراءات المتخذة لضمان سلامتهم واستمرارية العمليات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102769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0762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602310"/>
            <a:ext cx="10770043" cy="4582601"/>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5. </a:t>
            </a:r>
            <a:r>
              <a:rPr lang="ar-SA" sz="2000" b="1" kern="0" dirty="0">
                <a:effectLst/>
                <a:latin typeface="Calibri" panose="020F0502020204030204" pitchFamily="34" charset="0"/>
                <a:ea typeface="Times New Roman" panose="02020603050405020304" pitchFamily="18" charset="0"/>
                <a:cs typeface="Alexandria" pitchFamily="2" charset="-78"/>
              </a:rPr>
              <a:t>بناء وتعزيز الثقة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تعزيز الثقة بين الفريق والجمهور من خلال التصرف بمصداقية وشفافية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الشفافية</a:t>
            </a:r>
            <a:r>
              <a:rPr lang="ar-SA" sz="1600" kern="0" dirty="0">
                <a:effectLst/>
                <a:latin typeface="Calibri" panose="020F0502020204030204" pitchFamily="34" charset="0"/>
                <a:ea typeface="Times New Roman" panose="02020603050405020304" pitchFamily="18" charset="0"/>
                <a:cs typeface="Alexandria" pitchFamily="2" charset="-78"/>
              </a:rPr>
              <a:t>: مشاركة المعلومات بشكل صادق وشفاف مع الفريق والجمهور، بما في ذلك التحديات والنجاحات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الالتزام بالمصداقية</a:t>
            </a:r>
            <a:r>
              <a:rPr lang="ar-SA" sz="1600" kern="0" dirty="0">
                <a:effectLst/>
                <a:latin typeface="Calibri" panose="020F0502020204030204" pitchFamily="34" charset="0"/>
                <a:ea typeface="Times New Roman" panose="02020603050405020304" pitchFamily="18" charset="0"/>
                <a:cs typeface="Alexandria" pitchFamily="2" charset="-78"/>
              </a:rPr>
              <a:t>: التأكد من أن جميع التصريحات والأفعال تعكس الصدق والنزاهة، والابتعاد عن التضليل أو إخفاء الحقائق</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الفعّال</a:t>
            </a:r>
            <a:r>
              <a:rPr lang="ar-SA" sz="1600" kern="0" dirty="0">
                <a:effectLst/>
                <a:latin typeface="Calibri" panose="020F0502020204030204" pitchFamily="34" charset="0"/>
                <a:ea typeface="Times New Roman" panose="02020603050405020304" pitchFamily="18" charset="0"/>
                <a:cs typeface="Alexandria" pitchFamily="2" charset="-78"/>
              </a:rPr>
              <a:t>: الحفاظ على تواصل مستمر ومفتوح مع الفريق والجمهور لضمان فهمهم الكامل للوضع والإجراءات المتخذة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الاستجابة للمخاوف</a:t>
            </a:r>
            <a:r>
              <a:rPr lang="ar-SA" sz="1600" kern="0" dirty="0">
                <a:effectLst/>
                <a:latin typeface="Calibri" panose="020F0502020204030204" pitchFamily="34" charset="0"/>
                <a:ea typeface="Times New Roman" panose="02020603050405020304" pitchFamily="18" charset="0"/>
                <a:cs typeface="Alexandria" pitchFamily="2" charset="-78"/>
              </a:rPr>
              <a:t>: التعامل بسرعة وجدية مع مخاوف واستفسارات الفريق والجمهور، وتقديم التوضيحات اللازمة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543519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315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451654"/>
            <a:ext cx="10770043" cy="4623895"/>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5. </a:t>
            </a:r>
            <a:r>
              <a:rPr lang="ar-SA" sz="2000" b="1" kern="0" dirty="0">
                <a:effectLst/>
                <a:latin typeface="Calibri" panose="020F0502020204030204" pitchFamily="34" charset="0"/>
                <a:ea typeface="Times New Roman" panose="02020603050405020304" pitchFamily="18" charset="0"/>
                <a:cs typeface="Alexandria" pitchFamily="2" charset="-78"/>
              </a:rPr>
              <a:t>بناء وتعزيز الثقة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تقديم الدعم والتحفيز للموظفين للحفاظ على معنوياتهم عالية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الدعم النفسي</a:t>
            </a:r>
            <a:r>
              <a:rPr lang="ar-SA" sz="1600" kern="0" dirty="0">
                <a:effectLst/>
                <a:latin typeface="Calibri" panose="020F0502020204030204" pitchFamily="34" charset="0"/>
                <a:ea typeface="Times New Roman" panose="02020603050405020304" pitchFamily="18" charset="0"/>
                <a:cs typeface="Alexandria" pitchFamily="2" charset="-78"/>
              </a:rPr>
              <a:t>: تقديم الدعم النفسي للموظفين لمساعدتهم في التعامل مع التوتر والضغط الناتج عن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التحفيز</a:t>
            </a:r>
            <a:r>
              <a:rPr lang="ar-SA" sz="1600" kern="0" dirty="0">
                <a:effectLst/>
                <a:latin typeface="Calibri" panose="020F0502020204030204" pitchFamily="34" charset="0"/>
                <a:ea typeface="Times New Roman" panose="02020603050405020304" pitchFamily="18" charset="0"/>
                <a:cs typeface="Alexandria" pitchFamily="2" charset="-78"/>
              </a:rPr>
              <a:t>: تقديم التحفيز المستمر للموظفين من خلال الاعتراف بجهودهم وإنجازاتهم، وتقديم المكافآت والحوافز عند الممكن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التدريب والتطوير</a:t>
            </a:r>
            <a:r>
              <a:rPr lang="ar-SA" sz="1600" kern="0" dirty="0">
                <a:effectLst/>
                <a:latin typeface="Calibri" panose="020F0502020204030204" pitchFamily="34" charset="0"/>
                <a:ea typeface="Times New Roman" panose="02020603050405020304" pitchFamily="18" charset="0"/>
                <a:cs typeface="Alexandria" pitchFamily="2" charset="-78"/>
              </a:rPr>
              <a:t>: توفير فرص التدريب والتطوير للموظفين لتعزيز مهاراتهم وقدراتهم في التعامل مع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الاستماع والمشاركة</a:t>
            </a:r>
            <a:r>
              <a:rPr lang="ar-SA" sz="1600" kern="0" dirty="0">
                <a:effectLst/>
                <a:latin typeface="Calibri" panose="020F0502020204030204" pitchFamily="34" charset="0"/>
                <a:ea typeface="Times New Roman" panose="02020603050405020304" pitchFamily="18" charset="0"/>
                <a:cs typeface="Alexandria" pitchFamily="2" charset="-78"/>
              </a:rPr>
              <a:t>: تشجيع الموظفين على التعبير عن آرائهم ومقترحاتهم، وإشراكهم في عملية اتخاذ القرارات لتعزيز شعورهم بالمسؤولية والانتماء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31253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04421"/>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719150"/>
            <a:ext cx="10770043" cy="3957302"/>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6. </a:t>
            </a:r>
            <a:r>
              <a:rPr lang="ar-SA" sz="2000" b="1" kern="0" dirty="0">
                <a:effectLst/>
                <a:latin typeface="Calibri" panose="020F0502020204030204" pitchFamily="34" charset="0"/>
                <a:ea typeface="Times New Roman" panose="02020603050405020304" pitchFamily="18" charset="0"/>
                <a:cs typeface="Alexandria" pitchFamily="2" charset="-78"/>
              </a:rPr>
              <a:t>الاستجابة المرنة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التكيف مع الظروف المتغيرة بسرعة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الرصد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متابعة التطورات والمستجدات بشكل مستمر لتحليل الوضع واتخاذ قرارات سريعة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الاستعداد للتغيير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إعداد خطط طوارئ واستراتيجيات بديلة للتكيف مع الظروف المتغيرة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المرونة التنظيمية</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تعزيز المرونة داخل المنظمة من خلال تبسيط العمليات والإجراءات وتفويض السلطات اللازمة لاتخاذ القرارات بسرعة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1963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42821"/>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1175" y="1421522"/>
            <a:ext cx="11354344" cy="4896020"/>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6. </a:t>
            </a:r>
            <a:r>
              <a:rPr lang="ar-SA" sz="2000" b="1" kern="0" dirty="0">
                <a:effectLst/>
                <a:latin typeface="Calibri" panose="020F0502020204030204" pitchFamily="34" charset="0"/>
                <a:ea typeface="Times New Roman" panose="02020603050405020304" pitchFamily="18" charset="0"/>
                <a:cs typeface="Alexandria" pitchFamily="2" charset="-78"/>
              </a:rPr>
              <a:t>الاستجابة المرنة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التعامل مع المستجدات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الاستجابة السريعة</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تطوير القدرة على الاستجابة الفورية للمستجدات من خلال فرق عمل متخصصة ومدربة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التواصل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تحديث جميع الأطراف المعنية بالمستجدات والإجراءات المتخذة بشكل مستمر للحفاظ على الشفافية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إدارة المخاطر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تقييم المخاطر المحتملة للمستجدات واتخاذ الإجراءات الوقائية اللازمة للحد من تأثيرها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التعلم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الاستفادة من الدروس المستفادة من الأزمات السابقة لتحسين الاستجابة للأزمات الحالية والمستقبلية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7351659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latin typeface="Alexandria" charset="0"/>
                <a:cs typeface="Alexandria" charset="0"/>
              </a:rPr>
              <a:t>ثانيًا: </a:t>
            </a:r>
            <a:r>
              <a:rPr lang="ar-EG" sz="2800" b="1" dirty="0">
                <a:solidFill>
                  <a:srgbClr val="00AEEF"/>
                </a:solidFill>
                <a:latin typeface="Alexandria" charset="0"/>
                <a:cs typeface="Alexandria" charset="0"/>
              </a:rPr>
              <a:t>إطارات وخطوات اتخاذ القرارات في حالات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0406" y="64627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20698" y="1113774"/>
            <a:ext cx="10583582" cy="5416868"/>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9EDE"/>
                </a:solidFill>
                <a:effectLst/>
                <a:latin typeface="Alexandria" pitchFamily="2" charset="-78"/>
                <a:ea typeface="Times New Roman" panose="02020603050405020304" pitchFamily="18" charset="0"/>
                <a:cs typeface="Alexandria" pitchFamily="2" charset="-78"/>
              </a:rPr>
              <a:t>OODA Loop (Observe-Orient-Decide-Act) </a:t>
            </a: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النموذج</a:t>
            </a:r>
            <a:r>
              <a:rPr lang="en-GB" sz="1600" kern="0" dirty="0">
                <a:effectLst/>
                <a:latin typeface="Alexandria" pitchFamily="2" charset="-78"/>
                <a:ea typeface="Times New Roman" panose="02020603050405020304" pitchFamily="18" charset="0"/>
                <a:cs typeface="Arial" panose="020B0604020202020204" pitchFamily="34" charset="0"/>
              </a:rPr>
              <a:t> OODA Loop (Observe-Orient-Decide-Act) </a:t>
            </a:r>
            <a:r>
              <a:rPr lang="ar-SA" sz="1600" kern="0" dirty="0">
                <a:effectLst/>
                <a:latin typeface="Calibri" panose="020F0502020204030204" pitchFamily="34" charset="0"/>
                <a:ea typeface="Times New Roman" panose="02020603050405020304" pitchFamily="18" charset="0"/>
                <a:cs typeface="Alexandria" pitchFamily="2" charset="-78"/>
              </a:rPr>
              <a:t>هو نموذج استراتيجي لاتخاذ القرارات في ظل الأزمات والمواقف الحساسة. يتكون هذا النموذج من عدة خطوات أساسية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المراقبة</a:t>
            </a:r>
            <a:r>
              <a:rPr lang="en-GB" b="1" kern="0" dirty="0">
                <a:effectLst/>
                <a:latin typeface="Alexandria" pitchFamily="2" charset="-78"/>
                <a:ea typeface="Times New Roman" panose="02020603050405020304" pitchFamily="18" charset="0"/>
                <a:cs typeface="Arial" panose="020B0604020202020204" pitchFamily="34" charset="0"/>
              </a:rPr>
              <a:t> (Observe):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هذه الخطوة تتضمن جمع المعلومات الأساسية حول الوضع الحالي، مثل البيانات الفنية والمعلومات الاستخباراتية وأي تقارير من الموارد المتاحة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التوجيه</a:t>
            </a:r>
            <a:r>
              <a:rPr lang="en-GB" b="1" kern="0" dirty="0">
                <a:effectLst/>
                <a:latin typeface="Alexandria" pitchFamily="2" charset="-78"/>
                <a:ea typeface="Times New Roman" panose="02020603050405020304" pitchFamily="18" charset="0"/>
                <a:cs typeface="Arial" panose="020B0604020202020204" pitchFamily="34" charset="0"/>
              </a:rPr>
              <a:t> (Orient):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المرحلة، يتم تحليل المعلومات المجمعة لفهم الوضع بشكل أفضل. يشمل ذلك تقييم الأولويات، وتحديد الفرص والتهديدات، وفهم العلاقات السببية للمشكلة أو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القرار</a:t>
            </a:r>
            <a:r>
              <a:rPr lang="en-GB" b="1" kern="0" dirty="0">
                <a:effectLst/>
                <a:latin typeface="Alexandria" pitchFamily="2" charset="-78"/>
                <a:ea typeface="Times New Roman" panose="02020603050405020304" pitchFamily="18" charset="0"/>
                <a:cs typeface="Arial" panose="020B0604020202020204" pitchFamily="34" charset="0"/>
              </a:rPr>
              <a:t> (Decide):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على التحليل الذي تم في المرحلة السابقة، يتم اتخاذ القرارات الحاسمة. يتم تحديد الخيارات المتاحة واختيار الخيار الأكثر ملاءمة بناءً على الأولويات والأهداف المستهدفة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التنفيذ</a:t>
            </a:r>
            <a:r>
              <a:rPr lang="en-GB" b="1" kern="0" dirty="0">
                <a:effectLst/>
                <a:latin typeface="Alexandria" pitchFamily="2" charset="-78"/>
                <a:ea typeface="Times New Roman" panose="02020603050405020304" pitchFamily="18" charset="0"/>
                <a:cs typeface="Arial" panose="020B0604020202020204" pitchFamily="34" charset="0"/>
              </a:rPr>
              <a:t> (Act):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هذه هي المرحلة التي يتم فيها تنفيذ القرارات المتخذة. يشمل ذلك اتخاذ الإجراءات اللازمة بناءً على القرارات، والتنسيق مع الفرق المختلفة، ورصد النتائج لضمان أن الإجراءات تسير بفعالية وتحقق الأهداف المحددة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9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62916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176399"/>
            <a:ext cx="9884451" cy="5454891"/>
          </a:xfrm>
          <a:prstGeom prst="rect">
            <a:avLst/>
          </a:prstGeom>
          <a:noFill/>
        </p:spPr>
        <p:txBody>
          <a:bodyPr wrap="square" rtlCol="0">
            <a:spAutoFit/>
          </a:bodyPr>
          <a:lstStyle/>
          <a:p>
            <a:pPr marL="342900" lvl="0" indent="-342900" algn="just" rtl="1">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9EDE"/>
                </a:solidFill>
                <a:effectLst/>
                <a:latin typeface="Alexandria" pitchFamily="2" charset="-78"/>
                <a:ea typeface="Times New Roman" panose="02020603050405020304" pitchFamily="18" charset="0"/>
                <a:cs typeface="Alexandria" pitchFamily="2" charset="-78"/>
              </a:rPr>
              <a:t>OODA Loop (Observe-Orient-Decide-Act) </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النموذج</a:t>
            </a:r>
            <a:r>
              <a:rPr lang="en-GB" b="1" kern="0" dirty="0">
                <a:effectLst/>
                <a:latin typeface="Alexandria" pitchFamily="2" charset="-78"/>
                <a:ea typeface="Times New Roman" panose="02020603050405020304" pitchFamily="18" charset="0"/>
                <a:cs typeface="Arial" panose="020B0604020202020204" pitchFamily="34" charset="0"/>
              </a:rPr>
              <a:t> OODA Loop </a:t>
            </a:r>
            <a:r>
              <a:rPr lang="ar-SA" b="1" kern="0" dirty="0">
                <a:effectLst/>
                <a:latin typeface="Calibri" panose="020F0502020204030204" pitchFamily="34" charset="0"/>
                <a:ea typeface="Times New Roman" panose="02020603050405020304" pitchFamily="18" charset="0"/>
                <a:cs typeface="Alexandria" pitchFamily="2" charset="-78"/>
              </a:rPr>
              <a:t>في إدارة الأزمات</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المراقبة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جمع المعلومات من مصادر متعددة مثل الأخبار، التقارير الفنية، والتقارير الاستخباراتية لفهم الوضع الحالي بشكل دقيق</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التوجيه</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البيانات وتحديد الأولويات والتهديدات المحتملة، والتفكير بشكل استراتيجي حول الخيارات المتاحة لمواجهة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القرار</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اتخاذ القرارات السريعة والفعالة بناءً على التحليل والتوجيه، مع التركيز على الحلول التي تقلل من تأثير الأزمة وتعيد الاستقرار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الخطط والإجراءات المحددة، مع رصد النتائج والتفاعل الفوري مع المتغيرات لضمان استمرارية العمليات والتعامل مع أي تحديات جديدة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هذا النموذج يساعد القادة في التعامل مع الأوضاع غير المؤكدة بشكل فعّال، مما يتيح لهم اتخاذ القرارات السريعة والمناسبة للحفاظ على الاستقرار والنجاح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40279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642" y="82209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1" y="1444531"/>
            <a:ext cx="10770557" cy="4777783"/>
          </a:xfrm>
          <a:prstGeom prst="rect">
            <a:avLst/>
          </a:prstGeom>
          <a:noFill/>
        </p:spPr>
        <p:txBody>
          <a:bodyPr wrap="square" rtlCol="0">
            <a:spAutoFit/>
          </a:bodyPr>
          <a:lstStyle/>
          <a:p>
            <a:pPr marL="34290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a:t>
            </a:r>
            <a:r>
              <a:rPr lang="en-GB" sz="2400" b="1" kern="0" dirty="0">
                <a:solidFill>
                  <a:srgbClr val="009EDE"/>
                </a:solidFill>
                <a:latin typeface="Alexandria" pitchFamily="2" charset="-78"/>
                <a:cs typeface="Alexandria" pitchFamily="2" charset="-78"/>
              </a:rPr>
              <a:t> DECIDE (Detect-Estimate-Choose-Identify-Do-Evaluate):</a:t>
            </a: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DECIDE </a:t>
            </a:r>
            <a:r>
              <a:rPr lang="ar-SA" sz="1600" kern="0" dirty="0">
                <a:effectLst/>
                <a:latin typeface="Calibri" panose="020F0502020204030204" pitchFamily="34" charset="0"/>
                <a:ea typeface="Times New Roman" panose="02020603050405020304" pitchFamily="18" charset="0"/>
                <a:cs typeface="Alexandria" pitchFamily="2" charset="-78"/>
              </a:rPr>
              <a:t>هو إطار آخر لاتخاذ القرارات في الأزمات، يتكون من عدة خطوات رئيسية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الكشف</a:t>
            </a:r>
            <a:r>
              <a:rPr lang="en-GB" b="1" kern="0" dirty="0">
                <a:effectLst/>
                <a:latin typeface="Alexandria" pitchFamily="2" charset="-78"/>
                <a:ea typeface="Times New Roman" panose="02020603050405020304" pitchFamily="18" charset="0"/>
                <a:cs typeface="Arial" panose="020B0604020202020204" pitchFamily="34" charset="0"/>
              </a:rPr>
              <a:t> (Detect):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يتضمن التعرف على المشكلة أو الأزمة بمراقبة البيانات والمعلومات المتاحة والتحقق من وجود الأزمة أو الموقف الحرج</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التقدير</a:t>
            </a:r>
            <a:r>
              <a:rPr lang="en-GB" b="1" kern="0" dirty="0">
                <a:effectLst/>
                <a:latin typeface="Alexandria" pitchFamily="2" charset="-78"/>
                <a:ea typeface="Times New Roman" panose="02020603050405020304" pitchFamily="18" charset="0"/>
                <a:cs typeface="Arial" panose="020B0604020202020204" pitchFamily="34" charset="0"/>
              </a:rPr>
              <a:t> (Estimate):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الخطوة، يتم تقدير خطورة الأزمة أو المشكلة، بما في ذلك تحديد مدى التأثير المحتمل والضرر المحتمل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الاختيار</a:t>
            </a:r>
            <a:r>
              <a:rPr lang="en-GB" b="1" kern="0" dirty="0">
                <a:effectLst/>
                <a:latin typeface="Alexandria" pitchFamily="2" charset="-78"/>
                <a:ea typeface="Times New Roman" panose="02020603050405020304" pitchFamily="18" charset="0"/>
                <a:cs typeface="Arial" panose="020B0604020202020204" pitchFamily="34" charset="0"/>
              </a:rPr>
              <a:t> (Choose):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اختيار الخيار الأفضل من بين الخيارات المتاحة للاستجابة للأزمة بناءً على تقدير الخطورة والأولويات المحددة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91386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2462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642267"/>
            <a:ext cx="10344820" cy="4621201"/>
          </a:xfrm>
          <a:prstGeom prst="rect">
            <a:avLst/>
          </a:prstGeom>
          <a:noFill/>
        </p:spPr>
        <p:txBody>
          <a:bodyPr wrap="square" rtlCol="0">
            <a:spAutoFit/>
          </a:bodyPr>
          <a:lstStyle/>
          <a:p>
            <a:pPr marL="34290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a:t>
            </a:r>
            <a:r>
              <a:rPr lang="en-GB" sz="2400" b="1" kern="0" dirty="0">
                <a:solidFill>
                  <a:srgbClr val="009EDE"/>
                </a:solidFill>
                <a:latin typeface="Alexandria" pitchFamily="2" charset="-78"/>
                <a:cs typeface="Alexandria" pitchFamily="2" charset="-78"/>
              </a:rPr>
              <a:t> DECIDE (Detect-Estimate-Choose-Identify-Do-Evaluate):</a:t>
            </a: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التحديد</a:t>
            </a:r>
            <a:r>
              <a:rPr lang="en-GB" b="1" kern="0" dirty="0">
                <a:effectLst/>
                <a:latin typeface="Alexandria" pitchFamily="2" charset="-78"/>
                <a:ea typeface="Times New Roman" panose="02020603050405020304" pitchFamily="18" charset="0"/>
                <a:cs typeface="Arial" panose="020B0604020202020204" pitchFamily="34" charset="0"/>
              </a:rPr>
              <a:t> (Identify):</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المرحلة، يتم تحديد الخطوات التنفيذية اللازمة لتنفيذ القرار المختار، بما في ذلك تحديد الموارد والإجراءات الضرورية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التنفيذ</a:t>
            </a:r>
            <a:r>
              <a:rPr lang="en-GB" b="1" kern="0" dirty="0">
                <a:effectLst/>
                <a:latin typeface="Alexandria" pitchFamily="2" charset="-78"/>
                <a:ea typeface="Times New Roman" panose="02020603050405020304" pitchFamily="18" charset="0"/>
                <a:cs typeface="Arial" panose="020B0604020202020204" pitchFamily="34" charset="0"/>
              </a:rPr>
              <a:t> (Do):</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تنفيذ القرار والخطوات التنفيذية المحددة لمواجهة الأزمة أو الموقف الحرج</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التقييم</a:t>
            </a:r>
            <a:r>
              <a:rPr lang="en-GB" b="1" kern="0" dirty="0">
                <a:effectLst/>
                <a:latin typeface="Alexandria" pitchFamily="2" charset="-78"/>
                <a:ea typeface="Times New Roman" panose="02020603050405020304" pitchFamily="18" charset="0"/>
                <a:cs typeface="Arial" panose="020B0604020202020204" pitchFamily="34" charset="0"/>
              </a:rPr>
              <a:t> (Evaluate):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بعد تنفيذ القرار، يتم تقييم النتائج المتحققة والأداء، وإجراء التعديلات اللازمة إذا لزم الأمر لتحسين الاستجابة في المستقبل</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382178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99583" y="66504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21735" y="1234422"/>
            <a:ext cx="10548529" cy="5208670"/>
          </a:xfrm>
          <a:prstGeom prst="rect">
            <a:avLst/>
          </a:prstGeom>
          <a:noFill/>
        </p:spPr>
        <p:txBody>
          <a:bodyPr wrap="square" rtlCol="0">
            <a:spAutoFit/>
          </a:bodyPr>
          <a:lstStyle/>
          <a:p>
            <a:pPr marL="34290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a:t>
            </a:r>
            <a:r>
              <a:rPr lang="en-GB" sz="2400" b="1" kern="0" dirty="0">
                <a:solidFill>
                  <a:srgbClr val="009EDE"/>
                </a:solidFill>
                <a:latin typeface="Alexandria" pitchFamily="2" charset="-78"/>
                <a:cs typeface="Alexandria" pitchFamily="2" charset="-78"/>
              </a:rPr>
              <a:t> DECIDE (Detect-Estimate-Choose-Identify-Do-Evaluate):</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نموذج</a:t>
            </a:r>
            <a:r>
              <a:rPr lang="en-GB" b="1" kern="0" dirty="0">
                <a:effectLst/>
                <a:latin typeface="Alexandria" pitchFamily="2" charset="-78"/>
                <a:ea typeface="Times New Roman" panose="02020603050405020304" pitchFamily="18" charset="0"/>
                <a:cs typeface="Arial" panose="020B0604020202020204" pitchFamily="34" charset="0"/>
              </a:rPr>
              <a:t> DECIDE </a:t>
            </a:r>
            <a:r>
              <a:rPr lang="ar-SA" b="1" kern="0" dirty="0">
                <a:effectLst/>
                <a:latin typeface="Calibri" panose="020F0502020204030204" pitchFamily="34" charset="0"/>
                <a:ea typeface="Times New Roman" panose="02020603050405020304" pitchFamily="18" charset="0"/>
                <a:cs typeface="Alexandria" pitchFamily="2" charset="-78"/>
              </a:rPr>
              <a:t>في إدارة الأزمات</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الكشف</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التعرف على الأزمة أو المشكلة من خلال مراقبة البيانات والتقارير الفنية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التقدير</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تقدير مدى التأثير والخطورة للأزمة على المنظمة والأطراف المعنية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الاختيار</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اختيار الاستراتيجية الأفضل لمواجهة الأزمة بناءً على التقدير والتحليل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التحديد</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الإجراءات والموارد اللازمة لتنفيذ الاستراتيجية المختارة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الخطط والإجراءات المحددة بشكل فوري وفعال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النتائج والأداء لضمان فعالية الاستجابة وتحسين الإجراءات المستقبلية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DECIDE </a:t>
            </a:r>
            <a:r>
              <a:rPr lang="ar-SA" sz="1600" kern="0" dirty="0">
                <a:effectLst/>
                <a:latin typeface="Calibri" panose="020F0502020204030204" pitchFamily="34" charset="0"/>
                <a:ea typeface="Times New Roman" panose="02020603050405020304" pitchFamily="18" charset="0"/>
                <a:cs typeface="Alexandria" pitchFamily="2" charset="-78"/>
              </a:rPr>
              <a:t>يوفر إطارًا منظمًا ومنطقيًا لإدارة الأزمات، مما يساعد القادة على اتخاذ القرارات بسرعة وفعالية في وجه التحديات الطارئة والمواقف الحرجة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05620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2730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3047" y="1296677"/>
            <a:ext cx="10818885" cy="5293757"/>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 </a:t>
            </a:r>
            <a:r>
              <a:rPr lang="en-GB" sz="2400" b="1" kern="0" dirty="0">
                <a:solidFill>
                  <a:srgbClr val="009EDE"/>
                </a:solidFill>
                <a:latin typeface="Alexandria" pitchFamily="2" charset="-78"/>
                <a:cs typeface="Alexandria" pitchFamily="2" charset="-78"/>
              </a:rPr>
              <a:t> STAR (Situation-Task-Action-Result)</a:t>
            </a: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STAR (Situation-Task-Action-Result) </a:t>
            </a:r>
            <a:r>
              <a:rPr lang="ar-SA" sz="1600" kern="0" dirty="0">
                <a:effectLst/>
                <a:latin typeface="Calibri" panose="020F0502020204030204" pitchFamily="34" charset="0"/>
                <a:ea typeface="Times New Roman" panose="02020603050405020304" pitchFamily="18" charset="0"/>
                <a:cs typeface="Alexandria" pitchFamily="2" charset="-78"/>
              </a:rPr>
              <a:t>هو إطار آخر يستخدم لوصف تجارب القيادة والإدارة، ويتكون من الخطوات التالية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الوضع</a:t>
            </a:r>
            <a:r>
              <a:rPr lang="en-GB" sz="1600" b="1" kern="0" dirty="0">
                <a:effectLst/>
                <a:latin typeface="Alexandria" pitchFamily="2" charset="-78"/>
                <a:ea typeface="Times New Roman" panose="02020603050405020304" pitchFamily="18" charset="0"/>
                <a:cs typeface="Arial" panose="020B0604020202020204" pitchFamily="34" charset="0"/>
              </a:rPr>
              <a:t> (Situation):</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الخطوة، يتعين فهم الوضع الحالي بشكل كامل، مع تحديد المشكلة أو الأزمة الموجودة بدقة. يشمل ذلك جمع المعلومات اللازمة لفهم السياق والتحليل الأولي للوضع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المهمة</a:t>
            </a:r>
            <a:r>
              <a:rPr lang="en-GB" sz="1600" b="1" kern="0" dirty="0">
                <a:effectLst/>
                <a:latin typeface="Alexandria" pitchFamily="2" charset="-78"/>
                <a:ea typeface="Times New Roman" panose="02020603050405020304" pitchFamily="18" charset="0"/>
                <a:cs typeface="Arial" panose="020B0604020202020204" pitchFamily="34" charset="0"/>
              </a:rPr>
              <a:t> (Task):</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هنا تحديد المهام الرئيسية التي يجب تنفيذها لمواجهة الوضع الحالي وحل المشكلة المحددة. يتضمن ذلك تحديد الأهداف والأولويات التي يجب تحقيقها خلال الإجراءات القادمة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الإجراء</a:t>
            </a:r>
            <a:r>
              <a:rPr lang="en-GB" sz="1600" b="1" kern="0" dirty="0">
                <a:effectLst/>
                <a:latin typeface="Alexandria" pitchFamily="2" charset="-78"/>
                <a:ea typeface="Times New Roman" panose="02020603050405020304" pitchFamily="18" charset="0"/>
                <a:cs typeface="Arial" panose="020B0604020202020204" pitchFamily="34" charset="0"/>
              </a:rPr>
              <a:t> (Action):</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المرحلة، يتم اتخاذ الإجراءات الفعّالة والمناسبة للتعامل مع الوضع وتحقيق الأهداف المحددة في خطوة المهمة. يتطلب ذلك تنفيذ الخطط والإجراءات بشكل دقيق وفي الوقت المناسب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Arial" panose="020B0604020202020204" pitchFamily="34" charset="0"/>
              </a:rPr>
              <a:t> (Result):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هنا تقييم النتائج المتحققة من الإجراءات المتخذة، والتأكد من مدى تحقيق الأهداف المحددة في خطوة المهمة. يشمل ذلك دراسة النتائج وتحديد مدى نجاح الإجراءات والتعلم من التجربة لتحسين الأداء في المستقبل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524799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40927"/>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35104" y="1428430"/>
            <a:ext cx="10548529" cy="4900893"/>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 </a:t>
            </a:r>
            <a:r>
              <a:rPr lang="en-GB" sz="2400" b="1" kern="0" dirty="0">
                <a:solidFill>
                  <a:srgbClr val="009EDE"/>
                </a:solidFill>
                <a:latin typeface="Alexandria" pitchFamily="2" charset="-78"/>
                <a:cs typeface="Alexandria" pitchFamily="2" charset="-78"/>
              </a:rPr>
              <a:t> STAR (Situation-Task-Action-Result)</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نموذج</a:t>
            </a:r>
            <a:r>
              <a:rPr lang="en-GB" b="1" kern="0" dirty="0">
                <a:effectLst/>
                <a:latin typeface="Alexandria" pitchFamily="2" charset="-78"/>
                <a:ea typeface="Times New Roman" panose="02020603050405020304" pitchFamily="18" charset="0"/>
                <a:cs typeface="Arial" panose="020B0604020202020204" pitchFamily="34" charset="0"/>
              </a:rPr>
              <a:t> STAR </a:t>
            </a:r>
            <a:r>
              <a:rPr lang="ar-SA" b="1" kern="0" dirty="0">
                <a:effectLst/>
                <a:latin typeface="Calibri" panose="020F0502020204030204" pitchFamily="34" charset="0"/>
                <a:ea typeface="Times New Roman" panose="02020603050405020304" pitchFamily="18" charset="0"/>
                <a:cs typeface="Alexandria" pitchFamily="2" charset="-78"/>
              </a:rPr>
              <a:t>في إدارة الأزمات</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الوضع</a:t>
            </a:r>
            <a:r>
              <a:rPr lang="en-GB" sz="1600" b="1" kern="0" dirty="0">
                <a:effectLst/>
                <a:latin typeface="Alexandria" pitchFamily="2" charset="-78"/>
                <a:ea typeface="Times New Roman" panose="02020603050405020304" pitchFamily="18" charset="0"/>
                <a:cs typeface="Arial" panose="020B0604020202020204" pitchFamily="34" charset="0"/>
              </a:rPr>
              <a:t> (Situation):</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فهم الوضع الحالي، مثل نوع الأزمة ومستوى التأثير على المنظمة والأطراف المعنية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المهمة</a:t>
            </a:r>
            <a:r>
              <a:rPr lang="en-GB" sz="1600" b="1" kern="0" dirty="0">
                <a:effectLst/>
                <a:latin typeface="Alexandria" pitchFamily="2" charset="-78"/>
                <a:ea typeface="Times New Roman" panose="02020603050405020304" pitchFamily="18" charset="0"/>
                <a:cs typeface="Arial" panose="020B0604020202020204" pitchFamily="34" charset="0"/>
              </a:rPr>
              <a:t> (Task):</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المهام الأساسية مثل حماية السلامة، استمرارية الأعمال، وإدارة سمعة المنظمة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الإجراء</a:t>
            </a:r>
            <a:r>
              <a:rPr lang="en-GB" sz="1600" b="1" kern="0" dirty="0">
                <a:effectLst/>
                <a:latin typeface="Alexandria" pitchFamily="2" charset="-78"/>
                <a:ea typeface="Times New Roman" panose="02020603050405020304" pitchFamily="18" charset="0"/>
                <a:cs typeface="Arial" panose="020B0604020202020204" pitchFamily="34" charset="0"/>
              </a:rPr>
              <a:t> (Action):</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اتخاذ الإجراءات الفورية والمناسبة لمعالجة الأزمة، مثل تفعيل خطط الطوارئ، التواصل مع الجمهور، وتنفيذ استراتيجيات الإدارة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Arial" panose="020B0604020202020204" pitchFamily="34" charset="0"/>
              </a:rPr>
              <a:t> (Result):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النتائج المتحققة، مثل دراسة تأثير الإجراءات المتخذة على استقرار المنظمة، وتقديم التوصيات للتحسين في المستقبل</a:t>
            </a:r>
            <a:r>
              <a:rPr lang="en-GB" sz="1600" kern="0" dirty="0">
                <a:effectLst/>
                <a:latin typeface="Alexandria" pitchFamily="2" charset="-78"/>
                <a:ea typeface="Times New Roman" panose="02020603050405020304" pitchFamily="18" charset="0"/>
                <a:cs typeface="Arial" panose="020B0604020202020204" pitchFamily="34" charset="0"/>
              </a:rPr>
              <a:t>.</a:t>
            </a: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STAR </a:t>
            </a:r>
            <a:r>
              <a:rPr lang="ar-SA" sz="1600" kern="0" dirty="0">
                <a:effectLst/>
                <a:latin typeface="Calibri" panose="020F0502020204030204" pitchFamily="34" charset="0"/>
                <a:ea typeface="Times New Roman" panose="02020603050405020304" pitchFamily="18" charset="0"/>
                <a:cs typeface="Alexandria" pitchFamily="2" charset="-78"/>
              </a:rPr>
              <a:t>يوفر إطارًا بسيطًا وفعّالًا للتعامل مع الأزمات، مما يساعد القادة في تنظيم التفاعلات والعمليات لتحقيق نتائج إيجابية في وجه التحديات الطارئة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635775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1963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خطوات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368089"/>
            <a:ext cx="8607186" cy="5039328"/>
          </a:xfrm>
          <a:prstGeom prst="rect">
            <a:avLst/>
          </a:prstGeom>
          <a:noFill/>
        </p:spPr>
        <p:txBody>
          <a:bodyPr wrap="square" rtlCol="0">
            <a:spAutoFit/>
          </a:bodyPr>
          <a:lstStyle/>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1.جمع المعلومات وتحليلها</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المراقبة والتقييم: </a:t>
            </a:r>
            <a:r>
              <a:rPr lang="ar-SA" sz="1600" kern="0" dirty="0">
                <a:effectLst/>
                <a:latin typeface="Calibri" panose="020F0502020204030204" pitchFamily="34" charset="0"/>
                <a:ea typeface="Times New Roman" panose="02020603050405020304" pitchFamily="18" charset="0"/>
                <a:cs typeface="Alexandria" pitchFamily="2" charset="-78"/>
              </a:rPr>
              <a:t>رصد الوضع الحالي وجمع المعلومات اللازمة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السريع: </a:t>
            </a:r>
            <a:r>
              <a:rPr lang="ar-SA" sz="1600" kern="0" dirty="0">
                <a:effectLst/>
                <a:latin typeface="Calibri" panose="020F0502020204030204" pitchFamily="34" charset="0"/>
                <a:ea typeface="Times New Roman" panose="02020603050405020304" pitchFamily="18" charset="0"/>
                <a:cs typeface="Alexandria" pitchFamily="2" charset="-78"/>
              </a:rPr>
              <a:t>تقييم المعلومات لتحديد مدى خطورة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2.تحديد الخيارات المتاحة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طرح السيناريوهات: </a:t>
            </a:r>
            <a:r>
              <a:rPr lang="ar-SA" sz="1600" kern="0" dirty="0">
                <a:effectLst/>
                <a:latin typeface="Calibri" panose="020F0502020204030204" pitchFamily="34" charset="0"/>
                <a:ea typeface="Times New Roman" panose="02020603050405020304" pitchFamily="18" charset="0"/>
                <a:cs typeface="Alexandria" pitchFamily="2" charset="-78"/>
              </a:rPr>
              <a:t>تقديم خيارات متعددة للتعامل مع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السريع: </a:t>
            </a:r>
            <a:r>
              <a:rPr lang="ar-SA" sz="1600" kern="0" dirty="0">
                <a:effectLst/>
                <a:latin typeface="Calibri" panose="020F0502020204030204" pitchFamily="34" charset="0"/>
                <a:ea typeface="Times New Roman" panose="02020603050405020304" pitchFamily="18" charset="0"/>
                <a:cs typeface="Alexandria" pitchFamily="2" charset="-78"/>
              </a:rPr>
              <a:t>تحليل كل خيار بناءً على تأثيره المحتمل وسرعة تنفيذه</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3.اتخاذ القرار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اختيار الخيار الأنسب: </a:t>
            </a:r>
            <a:r>
              <a:rPr lang="ar-SA" sz="1600" kern="0" dirty="0">
                <a:effectLst/>
                <a:latin typeface="Calibri" panose="020F0502020204030204" pitchFamily="34" charset="0"/>
                <a:ea typeface="Times New Roman" panose="02020603050405020304" pitchFamily="18" charset="0"/>
                <a:cs typeface="Alexandria" pitchFamily="2" charset="-78"/>
              </a:rPr>
              <a:t>اختيار الخيار الذي يحقق أفضل النتائج بأقل تكلفة ممكنة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توضيح القرار:</a:t>
            </a:r>
            <a:r>
              <a:rPr lang="ar-SA" sz="1600" kern="0" dirty="0">
                <a:effectLst/>
                <a:latin typeface="Calibri" panose="020F0502020204030204" pitchFamily="34" charset="0"/>
                <a:ea typeface="Times New Roman" panose="02020603050405020304" pitchFamily="18" charset="0"/>
                <a:cs typeface="Alexandria" pitchFamily="2" charset="-78"/>
              </a:rPr>
              <a:t> شرح القرار للفريق وتحديد الأدوار والمسؤوليات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4.تنفيذ القرار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والتواصل: </a:t>
            </a:r>
            <a:r>
              <a:rPr lang="ar-SA" sz="1600" kern="0" dirty="0">
                <a:effectLst/>
                <a:latin typeface="Calibri" panose="020F0502020204030204" pitchFamily="34" charset="0"/>
                <a:ea typeface="Times New Roman" panose="02020603050405020304" pitchFamily="18" charset="0"/>
                <a:cs typeface="Alexandria" pitchFamily="2" charset="-78"/>
              </a:rPr>
              <a:t>التنسيق مع جميع الأطراف المعنية لضمان تنفيذ القرار بشكل 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المتابعة والتقييم: </a:t>
            </a:r>
            <a:r>
              <a:rPr lang="ar-SA" sz="1600" kern="0" dirty="0">
                <a:effectLst/>
                <a:latin typeface="Calibri" panose="020F0502020204030204" pitchFamily="34" charset="0"/>
                <a:ea typeface="Times New Roman" panose="02020603050405020304" pitchFamily="18" charset="0"/>
                <a:cs typeface="Alexandria" pitchFamily="2" charset="-78"/>
              </a:rPr>
              <a:t>مراقبة التنفيذ وتقييم النتائج بشكل مستمر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9971433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صفات القائد الفعّال والاعتبارات الأخلاقية في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8188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صفات القائد الفعّال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5044" y="1387905"/>
            <a:ext cx="10438352" cy="4870051"/>
          </a:xfrm>
          <a:prstGeom prst="rect">
            <a:avLst/>
          </a:prstGeom>
          <a:noFill/>
        </p:spPr>
        <p:txBody>
          <a:bodyPr wrap="square" rtlCol="0">
            <a:spAutoFit/>
          </a:bodyPr>
          <a:lstStyle/>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القائد الفعّال في الأزمات يتمتع بصفات وقدرات تمكنه من التعامل مع التحديات غير المتوقعة واتخاذ القرارات المناسبة لضمان استمرارية العمل وتهدئة القلق بين أفراد الفريق والجمهور.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فيما يلي أهم صفات القائد الفعّال في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a:t>
            </a:r>
            <a:r>
              <a:rPr lang="ar-SA" b="1" kern="0" dirty="0">
                <a:effectLst/>
                <a:latin typeface="Calibri" panose="020F0502020204030204" pitchFamily="34" charset="0"/>
                <a:ea typeface="Times New Roman" panose="02020603050405020304" pitchFamily="18" charset="0"/>
                <a:cs typeface="Alexandria" pitchFamily="2" charset="-78"/>
              </a:rPr>
              <a:t>الثقة بالنفس</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اتخاذ القرارات الصعبة: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اتخاذ قرارات حاسمة وسريعة بثقة في الظروف غير المؤكدة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التأثير الإيجابي: </a:t>
            </a:r>
            <a:r>
              <a:rPr lang="ar-SA" sz="1600" kern="0" dirty="0">
                <a:effectLst/>
                <a:latin typeface="Calibri" panose="020F0502020204030204" pitchFamily="34" charset="0"/>
                <a:ea typeface="Times New Roman" panose="02020603050405020304" pitchFamily="18" charset="0"/>
                <a:cs typeface="Alexandria" pitchFamily="2" charset="-78"/>
              </a:rPr>
              <a:t>بث الثقة والتفاؤل في الفريق والجمهور من خلال سلوكيات وتصرفات واثقة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a:t>
            </a:r>
            <a:r>
              <a:rPr lang="ar-SA" b="1" kern="0" dirty="0">
                <a:effectLst/>
                <a:latin typeface="Calibri" panose="020F0502020204030204" pitchFamily="34" charset="0"/>
                <a:ea typeface="Times New Roman" panose="02020603050405020304" pitchFamily="18" charset="0"/>
                <a:cs typeface="Alexandria" pitchFamily="2" charset="-78"/>
              </a:rPr>
              <a:t>التواصل الجيد</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مهارات التواصل الفعّال: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التواصل بوضوح وفعالية مع الفريق والجمهور لضمان فهمهم الكامل للوضع والإجراءات المتخذة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الاستماع النشط: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الاستماع لمخاوف واستفسارات الآخرين والاستجابة لها بشكل مناسب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5500" y="627001"/>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صفات القائد الفعّال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4804" y="1193775"/>
            <a:ext cx="10990206" cy="5039393"/>
          </a:xfrm>
          <a:prstGeom prst="rect">
            <a:avLst/>
          </a:prstGeom>
          <a:noFill/>
        </p:spPr>
        <p:txBody>
          <a:bodyPr wrap="square" rtlCol="0">
            <a:spAutoFit/>
          </a:bodyPr>
          <a:lstStyle/>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a:t>
            </a:r>
            <a:r>
              <a:rPr lang="ar-SA" b="1" kern="0" dirty="0">
                <a:effectLst/>
                <a:latin typeface="Calibri" panose="020F0502020204030204" pitchFamily="34" charset="0"/>
                <a:ea typeface="Times New Roman" panose="02020603050405020304" pitchFamily="18" charset="0"/>
                <a:cs typeface="Alexandria" pitchFamily="2" charset="-78"/>
              </a:rPr>
              <a:t>التفكير الاستراتيجي</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الأولويات: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التفكير بشكل استراتيجي وتحديد الأولويات لضمان استجابة فعّالة للأزمة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وضع الخطط: </a:t>
            </a:r>
            <a:r>
              <a:rPr lang="ar-SA" sz="1600" kern="0" dirty="0">
                <a:effectLst/>
                <a:latin typeface="Calibri" panose="020F0502020204030204" pitchFamily="34" charset="0"/>
                <a:ea typeface="Times New Roman" panose="02020603050405020304" pitchFamily="18" charset="0"/>
                <a:cs typeface="Alexandria" pitchFamily="2" charset="-78"/>
              </a:rPr>
              <a:t>تطوير وتنفيذ خطط استجابة واستراتيجيات طويلة وقصيرة الأجل لمواجهة الأزمة وتحقيق الأهداف المرجوة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4.</a:t>
            </a:r>
            <a:r>
              <a:rPr lang="ar-SA" b="1" kern="0" dirty="0">
                <a:effectLst/>
                <a:latin typeface="Calibri" panose="020F0502020204030204" pitchFamily="34" charset="0"/>
                <a:ea typeface="Times New Roman" panose="02020603050405020304" pitchFamily="18" charset="0"/>
                <a:cs typeface="Alexandria" pitchFamily="2" charset="-78"/>
              </a:rPr>
              <a:t>المرونة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التكيف السريع: </a:t>
            </a:r>
            <a:r>
              <a:rPr lang="ar-SA" sz="1600" kern="0" dirty="0">
                <a:effectLst/>
                <a:latin typeface="Calibri" panose="020F0502020204030204" pitchFamily="34" charset="0"/>
                <a:ea typeface="Times New Roman" panose="02020603050405020304" pitchFamily="18" charset="0"/>
                <a:cs typeface="Alexandria" pitchFamily="2" charset="-78"/>
              </a:rPr>
              <a:t>التكيف مع الظروف المتغيرة بسرعة والتعامل مع المستجدات بمرونة وكفاءة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التفكير الابتكاري: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التفكير بطرق جديدة ومبتكرة لحل المشاكل والتحديات التي تطرأ</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5.</a:t>
            </a:r>
            <a:r>
              <a:rPr lang="ar-SA" b="1" kern="0" dirty="0">
                <a:effectLst/>
                <a:latin typeface="Calibri" panose="020F0502020204030204" pitchFamily="34" charset="0"/>
                <a:ea typeface="Times New Roman" panose="02020603050405020304" pitchFamily="18" charset="0"/>
                <a:cs typeface="Alexandria" pitchFamily="2" charset="-78"/>
              </a:rPr>
              <a:t>القدرة على التحفيز</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تحفيز الفريق: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تحفيز الفريق للعمل بكفاءة وتحقيق الأهداف من خلال التشجيع والدعم المستمر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بناء الروح المعنوية: </a:t>
            </a:r>
            <a:r>
              <a:rPr lang="ar-SA" sz="1600" kern="0" dirty="0">
                <a:effectLst/>
                <a:latin typeface="Calibri" panose="020F0502020204030204" pitchFamily="34" charset="0"/>
                <a:ea typeface="Times New Roman" panose="02020603050405020304" pitchFamily="18" charset="0"/>
                <a:cs typeface="Alexandria" pitchFamily="2" charset="-78"/>
              </a:rPr>
              <a:t>تعزيز الروح المعنوية للفريق من خلال الاعتراف بجهودهم وتقدير إنجازاتهم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rtl="1">
              <a:lnSpc>
                <a:spcPct val="150000"/>
              </a:lnSpc>
            </a:pPr>
            <a:r>
              <a:rPr lang="ar-SA" sz="20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الخلاصة</a:t>
            </a:r>
            <a:endParaRPr lang="en-GB" sz="1600" kern="100"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600" kern="0" dirty="0">
                <a:effectLst/>
                <a:latin typeface="Calibri" panose="020F0502020204030204" pitchFamily="34" charset="0"/>
                <a:ea typeface="Times New Roman" panose="02020603050405020304" pitchFamily="18" charset="0"/>
                <a:cs typeface="Alexandria" pitchFamily="2" charset="-78"/>
              </a:rPr>
              <a:t>القائد الفعّال في الأزمات يتميز بالثقة بالنفس، مهارات التواصل الجيد، التفكير الاستراتيجي، المرونة، والقدرة على التحفيز. هذه الصفات تمكن القادة من توجيه فرقهم بكفاءة، التكيف مع الظروف المتغيرة، وتحقيق الأهداف المرجوة رغم التحديات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243389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77599" y="812967"/>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5798" y="1348192"/>
            <a:ext cx="10713112" cy="5049909"/>
          </a:xfrm>
          <a:prstGeom prst="rect">
            <a:avLst/>
          </a:prstGeom>
          <a:noFill/>
        </p:spPr>
        <p:txBody>
          <a:bodyPr wrap="square" rtlCol="0">
            <a:spAutoFit/>
          </a:bodyPr>
          <a:lstStyle/>
          <a:p>
            <a:pPr algn="just" rtl="1">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1.</a:t>
            </a:r>
            <a:r>
              <a:rPr lang="ar-SA" sz="2000" b="1" kern="0" dirty="0">
                <a:effectLst/>
                <a:latin typeface="Calibri" panose="020F0502020204030204" pitchFamily="34" charset="0"/>
                <a:ea typeface="Times New Roman" panose="02020603050405020304" pitchFamily="18" charset="0"/>
                <a:cs typeface="Alexandria" pitchFamily="2" charset="-78"/>
              </a:rPr>
              <a:t>الشفافية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تعتبر الشفافية أحد الأسس الأساسية في إدارة الأزمات، حيث تساعد على بناء الثقة وتعزيز التفاعل الإيجابي مع الجمهور والأطراف المعنية. </a:t>
            </a:r>
            <a:r>
              <a:rPr lang="ar-EG" kern="0" dirty="0">
                <a:latin typeface="Calibri" panose="020F0502020204030204" pitchFamily="34" charset="0"/>
                <a:ea typeface="Times New Roman" panose="02020603050405020304" pitchFamily="18" charset="0"/>
                <a:cs typeface="Alexandria" pitchFamily="2" charset="-78"/>
              </a:rPr>
              <a:t>أهم</a:t>
            </a:r>
            <a:r>
              <a:rPr lang="ar-SA" sz="1800" kern="0" dirty="0">
                <a:effectLst/>
                <a:latin typeface="Calibri" panose="020F0502020204030204" pitchFamily="34" charset="0"/>
                <a:ea typeface="Times New Roman" panose="02020603050405020304" pitchFamily="18" charset="0"/>
                <a:cs typeface="Alexandria" pitchFamily="2" charset="-78"/>
              </a:rPr>
              <a:t> النقاط فيما يتعلق بالشفافية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توفير المعلومات</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يجب أن تكون المعلومات التي يتم تقديمها دقيقة وموثوقة، مع توفير تفاصيل شاملة تساعد على فهم الوضع بشكل كامل. يتضمن ذلك شرح السياق والأسباب والتأثيرات المحتملة للأزمة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الوضوح</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تجنب الغموض أو الالتباس في التواصل مع الجمهور. يجب أن تكون الرسائل واضحة ومفهومة، مع تفسير للخطوات التي تتم اتخاذها والسياسات المتبعة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التحديث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ينبغي تقديم تحديثات منتظمة للجمهور حول تطورات الأزمة والتغييرات التي قد تطرأ. هذا يعزز الشفافية ويساعد في تقديم الثقة بأن الإدارة تتعامل بفعالية مع الأزمة وتأخذ بعين الاعتبار جميع الجوانب المتغيرة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8039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05866"/>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3539" y="1312757"/>
            <a:ext cx="10779802" cy="5078313"/>
          </a:xfrm>
          <a:prstGeom prst="rect">
            <a:avLst/>
          </a:prstGeom>
          <a:noFill/>
        </p:spPr>
        <p:txBody>
          <a:bodyPr wrap="square" rtlCol="0">
            <a:spAutoFit/>
          </a:bodyPr>
          <a:lstStyle/>
          <a:p>
            <a:pPr algn="just" rtl="1">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2.</a:t>
            </a:r>
            <a:r>
              <a:rPr lang="ar-SA" sz="2000" b="1" kern="0" dirty="0">
                <a:effectLst/>
                <a:latin typeface="Calibri" panose="020F0502020204030204" pitchFamily="34" charset="0"/>
                <a:ea typeface="Times New Roman" panose="02020603050405020304" pitchFamily="18" charset="0"/>
                <a:cs typeface="Alexandria" pitchFamily="2" charset="-78"/>
              </a:rPr>
              <a:t>المصداقية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المصداقية هي عنصر أساسي في إدارة الأزمات، حيث تساعد على بناء الثقة وتحقيق التواصل الفعّال مع الجمهور والأطراف المعنية. إليك بعض النقاط المهمة حول المصداقية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الصدق</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يتطلب الأمر التعامل بصدق ونزاهة في جميع جوانب استجابة الأزمة. يجب أن تكون الرسائل صادقة ومبنية على الحقائق، دون تضخيم أو تجميل للحقائق. يساهم الصدق في بناء الثقة والتفاعل الإيجابي مع الجمهور</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المسؤولية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يجب على القادة والمسؤولين أن يتحملوا المسؤولية عن القرارات والإجراءات المتخذة خلال الأزمة. هذا يشمل القدرة على الاعتراف بالأخطاء عند الحاجة، واتخاذ التدابير اللازمة لتصحيح الأخطاء وتحسين الأداء في المستقبل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التوثيق</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تسجيل وتوثيق جميع الخطوات والإجراءات التي تتخذها المنظمة خلال إدارة الأزمة. هذا يساعد في ضمان الشفافية وإمكانية المراجعة، حيث يتمكن الجمهور والجهات الرقابية من فهم ومراجعة كيفية التعامل مع الأزمة واتخاذ القرارات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874205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735665"/>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9465" y="1136132"/>
            <a:ext cx="10639854" cy="5173019"/>
          </a:xfrm>
          <a:prstGeom prst="rect">
            <a:avLst/>
          </a:prstGeom>
          <a:noFill/>
        </p:spPr>
        <p:txBody>
          <a:bodyPr wrap="square" rtlCol="0">
            <a:spAutoFit/>
          </a:bodyPr>
          <a:lstStyle/>
          <a:p>
            <a:pPr algn="just" rtl="1">
              <a:lnSpc>
                <a:spcPct val="150000"/>
              </a:lnSpc>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3.</a:t>
            </a:r>
            <a:r>
              <a:rPr lang="ar-SA" sz="2000" b="1" kern="0" dirty="0">
                <a:effectLst/>
                <a:latin typeface="Calibri" panose="020F0502020204030204" pitchFamily="34" charset="0"/>
                <a:ea typeface="Times New Roman" panose="02020603050405020304" pitchFamily="18" charset="0"/>
                <a:cs typeface="Alexandria" pitchFamily="2" charset="-78"/>
              </a:rPr>
              <a:t>المساءلة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المساءلة تعد جزءاً أساسياً في إدارة الأزمات، حيث تساهم في تحسين الأداء وتعزيز الاستجابة المستقبلية.</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EG" kern="0" dirty="0">
                <a:latin typeface="Calibri" panose="020F0502020204030204" pitchFamily="34" charset="0"/>
                <a:ea typeface="Times New Roman" panose="02020603050405020304" pitchFamily="18" charset="0"/>
                <a:cs typeface="Alexandria" pitchFamily="2" charset="-78"/>
              </a:rPr>
              <a:t>أهم</a:t>
            </a:r>
            <a:r>
              <a:rPr lang="ar-SA" sz="1800" kern="0" dirty="0">
                <a:effectLst/>
                <a:latin typeface="Calibri" panose="020F0502020204030204" pitchFamily="34" charset="0"/>
                <a:ea typeface="Times New Roman" panose="02020603050405020304" pitchFamily="18" charset="0"/>
                <a:cs typeface="Alexandria" pitchFamily="2" charset="-78"/>
              </a:rPr>
              <a:t> النقاط حول المساءلة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التقييم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يتطلب من القادة والمسؤولين تقييم الأداء والقرارات المتخذة بانتظام خلال الأزمة. يمكن أن يشمل ذلك استخدام مؤشرات الأداء الرئيسية</a:t>
            </a:r>
            <a:r>
              <a:rPr lang="en-GB" sz="1800" kern="0" dirty="0">
                <a:effectLst/>
                <a:latin typeface="Alexandria" pitchFamily="2" charset="-78"/>
                <a:ea typeface="Times New Roman" panose="02020603050405020304" pitchFamily="18" charset="0"/>
                <a:cs typeface="Arial" panose="020B0604020202020204" pitchFamily="34" charset="0"/>
              </a:rPr>
              <a:t> (KPIs) </a:t>
            </a:r>
            <a:r>
              <a:rPr lang="ar-SA" sz="1800" kern="0" dirty="0">
                <a:effectLst/>
                <a:latin typeface="Calibri" panose="020F0502020204030204" pitchFamily="34" charset="0"/>
                <a:ea typeface="Times New Roman" panose="02020603050405020304" pitchFamily="18" charset="0"/>
                <a:cs typeface="Alexandria" pitchFamily="2" charset="-78"/>
              </a:rPr>
              <a:t>لقياس نجاح الاستجابة والتحقق من تحقيق الأهداف المحددة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التعلم من الأخطاء</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أن يكون لدى القادة والمنظمات القدرة على الاعتراف بالأخطاء والتعلم منها. يمكن تحسين الاستجابة المستقبلية من خلال تحليل الأخطاء والتحديات التي واجهتها المنظمة خلال الأزمة الحالية، وتنفيذ تعديلات وتحسينات للإجراءات والسياسات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8944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4" y="107901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5823" y="2051076"/>
            <a:ext cx="10136793" cy="3213765"/>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effectLst/>
                <a:latin typeface="Calibri" panose="020F0502020204030204" pitchFamily="34" charset="0"/>
                <a:ea typeface="Times New Roman" panose="02020603050405020304" pitchFamily="18" charset="0"/>
                <a:cs typeface="Alexandria" pitchFamily="2" charset="-78"/>
              </a:rPr>
              <a:t>الخلاصة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القيادة الفعّالة في إدارة الأزمات تتطلب تحديد رؤية واضحة، التواصل الفعّال، واتخاذ قرارات سريعة وحاسمة. </a:t>
            </a:r>
            <a:endParaRPr lang="ar-EG" sz="20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استخدام إطارات ونماذج اتخاذ القرارات يساعد في تنظيم العملية واتخاذ القرارات المستنيرة، بالإضافة إلى ذلك، الاعتبارات الأخلاقية مثل الشفافية والمصداقية تلعب دورًا حيويًا في بناء الثقة والحفاظ على سمعة المنظمة خلال الأزمات</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448349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رابعًا: </a:t>
            </a:r>
            <a:r>
              <a:rPr lang="ar-EG" sz="2800" b="1" dirty="0">
                <a:solidFill>
                  <a:srgbClr val="00AEEF"/>
                </a:solidFill>
                <a:latin typeface="Alexandria" charset="0"/>
                <a:cs typeface="Alexandria" charset="0"/>
              </a:rPr>
              <a:t>أمثلة تطبيقية على القيادة الفعّالة في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56808"/>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380873"/>
            <a:ext cx="9856816" cy="5085559"/>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الطائرة السويسرية في هولندا (1992)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حادثة الطائرة السويسرية في هولندا عام 1992 تُعتبر من الحوادث الجوية المأساوية التي أثرت على المجتمع الهولندي بشكل كبير. وقعت هذه الحادثة في 4 أكتوبر 1992 عندما تحطمت طائرة شحن تابعة لشركة </a:t>
            </a:r>
            <a:r>
              <a:rPr lang="ar-EG" sz="1600" kern="0" dirty="0">
                <a:effectLst/>
                <a:latin typeface="Calibri" panose="020F0502020204030204" pitchFamily="34" charset="0"/>
                <a:ea typeface="Times New Roman" panose="02020603050405020304" pitchFamily="18" charset="0"/>
                <a:cs typeface="Alexandria" pitchFamily="2" charset="-78"/>
              </a:rPr>
              <a:t>"</a:t>
            </a:r>
            <a:r>
              <a:rPr lang="ar-SA" sz="1600" kern="0" dirty="0">
                <a:effectLst/>
                <a:latin typeface="Calibri" panose="020F0502020204030204" pitchFamily="34" charset="0"/>
                <a:ea typeface="Times New Roman" panose="02020603050405020304" pitchFamily="18" charset="0"/>
                <a:cs typeface="Alexandria" pitchFamily="2" charset="-78"/>
              </a:rPr>
              <a:t>إل عال</a:t>
            </a:r>
            <a:r>
              <a:rPr lang="ar-EG" sz="1600" kern="0" dirty="0">
                <a:effectLst/>
                <a:latin typeface="Calibri" panose="020F0502020204030204" pitchFamily="34" charset="0"/>
                <a:ea typeface="Times New Roman" panose="02020603050405020304" pitchFamily="18" charset="0"/>
                <a:cs typeface="Alexandria" pitchFamily="2" charset="-78"/>
              </a:rPr>
              <a:t>"</a:t>
            </a:r>
            <a:r>
              <a:rPr lang="ar-SA" sz="1600" kern="0" dirty="0">
                <a:effectLst/>
                <a:latin typeface="Calibri" panose="020F0502020204030204" pitchFamily="34" charset="0"/>
                <a:ea typeface="Times New Roman" panose="02020603050405020304" pitchFamily="18" charset="0"/>
                <a:cs typeface="Alexandria" pitchFamily="2" charset="-78"/>
              </a:rPr>
              <a:t> الإسرائيلية في مجمع سكني في منطقة </a:t>
            </a:r>
            <a:r>
              <a:rPr lang="ar-SA" sz="1600" kern="0" dirty="0" err="1">
                <a:effectLst/>
                <a:latin typeface="Calibri" panose="020F0502020204030204" pitchFamily="34" charset="0"/>
                <a:ea typeface="Times New Roman" panose="02020603050405020304" pitchFamily="18" charset="0"/>
                <a:cs typeface="Alexandria" pitchFamily="2" charset="-78"/>
              </a:rPr>
              <a:t>بيلمرمير</a:t>
            </a:r>
            <a:r>
              <a:rPr lang="ar-SA" sz="1600" kern="0" dirty="0">
                <a:effectLst/>
                <a:latin typeface="Calibri" panose="020F0502020204030204" pitchFamily="34" charset="0"/>
                <a:ea typeface="Times New Roman" panose="02020603050405020304" pitchFamily="18" charset="0"/>
                <a:cs typeface="Alexandria" pitchFamily="2" charset="-78"/>
              </a:rPr>
              <a:t> بأمستردام، مما أسفر عن مقتل العديد من الأشخاص وإحداث حالة من الفزع والذعر بين السكان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الحادثة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err="1">
                <a:effectLst/>
                <a:latin typeface="Calibri" panose="020F0502020204030204" pitchFamily="34" charset="0"/>
                <a:ea typeface="Times New Roman" panose="02020603050405020304" pitchFamily="18" charset="0"/>
                <a:cs typeface="Alexandria" pitchFamily="2" charset="-78"/>
              </a:rPr>
              <a:t>جاكوما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عمدة أمستردام في ذلك الوقت، أظهر قيادة استثنائية من خلال الخطوات التالية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الفوري والواضح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بدأ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بالتواصل مع الجمهور فور وقوع الحادثة، حيث قدم معلومات دقيقة وشفافة حول ما حدث، مما ساعد في تهدئة المخاوف والحد من الشائعات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بشكل دوري لتحديث الجمهور حول تطورات الحادثة وجهود الإنقاذ</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857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9440" y="1389010"/>
            <a:ext cx="10234193" cy="5109091"/>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الطائرة السويسرية في هولندا (1992)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تنسيق جهود الإنقاذ والإغاثة بفعالية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قام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بتنسيق جهود الإنقاذ بين مختلف الجهات المعنية بما في ذلك فرق الإطفاء والإسعاف والشرطة، مما ساعد في الإسراع في عمليات الإنقاذ والإغاثة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توفير الموارد اللازمة والدعم اللوجستي لفرق الإنقاذ لضمان فاعليتها في التعامل مع الحادثة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تقديم الدعم النفسي للمجتمع المتضرر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أدرك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أهمية الدعم النفسي للمجتمع المتضرر، حيث تم توفير فرق من المتخصصين في الدعم النفسي لتقديم المساعدة للناجين وأسر الضحايا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إنشاء مراكز دعم محلية لتقديم المساعدة النفسية والاجتماعية للسكان المتضررين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قيادة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الحاسمة والتواصل الفعّال مع الجمهور إلى تخفيف حدة الذعر والفزع بين السكان، وزيادة الثقة في جهود الإنقاذ والإغاثة. كما ساهمت الإجراءات السريعة والدعم النفسي في تسهيل عملية التعافي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هذه الحادثة تُعد مثالًا على كيفية إدارة الأزمات بفعالية من خلال القيادة الحاسمة والتواصل الشفاف مع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83224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3804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161" y="1135649"/>
            <a:ext cx="11044718" cy="5608780"/>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أحداث 11 سبتمبر (2001)</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أحداث 11 سبتمبر 2001 تُعتبر واحدة من أكثر الهجمات الإرهابية تأثيرًا في تاريخ الولايات المتحدة، حيث تعرضت نيويورك لهجوم على مركز التجارة العالمي، مما أسفر عن وفاة آلاف الأشخاص وإحداث دمار كبير. في تلك اللحظات الحرجة، أظهر رودي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عمدة نيويورك آنذاك، قيادة مثالية ساهمت في إدارة الأزمة بشكل فعال وتقديم الدعم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أحداث 11 سبتمبر</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رودي </a:t>
            </a:r>
            <a:r>
              <a:rPr lang="ar-SA" sz="1600" b="1" kern="0" dirty="0" err="1">
                <a:effectLst/>
                <a:latin typeface="Calibri" panose="020F0502020204030204" pitchFamily="34" charset="0"/>
                <a:ea typeface="Times New Roman" panose="02020603050405020304" pitchFamily="18" charset="0"/>
                <a:cs typeface="Alexandria" pitchFamily="2" charset="-78"/>
              </a:rPr>
              <a:t>جولياني</a:t>
            </a:r>
            <a:r>
              <a:rPr lang="ar-SA" sz="1600" b="1" kern="0" dirty="0">
                <a:effectLst/>
                <a:latin typeface="Calibri" panose="020F0502020204030204" pitchFamily="34" charset="0"/>
                <a:ea typeface="Times New Roman" panose="02020603050405020304" pitchFamily="18" charset="0"/>
                <a:cs typeface="Alexandria" pitchFamily="2" charset="-78"/>
              </a:rPr>
              <a:t> أظهر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قام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بتقديم تحديثات مستمرة للجمهور حول الوضع، مما ساعد في تهدئة الفزع ونشر المعلومات الصحيحة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بانتظام، موضحًا تفاصيل الهجمات والإجراءات التي يتم اتخاذها للتعامل مع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تقديم المعلومات الدقيقة والشفافة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كان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صريحًا وشفافًا في تقديم المعلومات حول حجم الكارثة، عدد الضحايا، وجهود الإنقاذ الجارية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أشار إلى التحديات التي تواجهها فرق الإنقاذ والإجراءات المتخذة لتحسين الوضع، مما ساعد في بناء الثقة بين الجمهور والسلطات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81971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7936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7207" y="1136132"/>
            <a:ext cx="10851933" cy="5547224"/>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أحداث 11 سبتمبر (2001)</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التواجد الفعلي في مواقع الحدث</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تواجد شخصيًا في مواقع الهجمات، حيث تجول بين الركام وتفاعل مع فرق الإنقاذ والمواطنين، مما أظهر دعمه وتضامنه مع المجتمع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هذه الزيارات الميدانية ساهمت في تهدئة الناس وتعزيز الروح المعنوية لفرق الإنقاذ والمتضررين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تنسيق جهود الإنقاذ بفعالية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نسق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مع مختلف الوكالات الحكومية والمحلية لضمان تنفيذ جهود الإنقاذ والإغاثة بكفاءة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تنظيم فرق الإنقاذ وتوجيهها بشكل جيد، مما ساعد في إنقاذ العديد من الأرواح وتقليل الخسائر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قيادة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الحاسمة والتواصل الفعّال مع الجمهور إلى تخفيف حدة الذعر والفزع بين السكان، وزيادة الثقة في جهود الإنقاذ والإغاثة. كما ساهمت الإجراءات السريعة والدعم النفسي في تسهيل عملية التعافي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لأحداث 11 سبتمبر مثالًا على كيفية إدارة الأزمات بفعالية من خلال القيادة الحاسمة والتواصل الشفاف مع الجمهور،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24727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85268" y="70480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932" y="1207433"/>
            <a:ext cx="10242701" cy="5408725"/>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في 11 مارس 2011، ضرب زلزال قوي قبالة ساحل اليابان الشمالي الشرقي، مما تسبب في موجات تسونامي مدمرة. تسونامي أدى إلى أزمة نووية في محطة فوكوشيما </a:t>
            </a:r>
            <a:r>
              <a:rPr lang="ar-SA" sz="1600" kern="0" dirty="0" err="1">
                <a:effectLst/>
                <a:latin typeface="Calibri" panose="020F0502020204030204" pitchFamily="34" charset="0"/>
                <a:ea typeface="Times New Roman" panose="02020603050405020304" pitchFamily="18" charset="0"/>
                <a:cs typeface="Alexandria" pitchFamily="2" charset="-78"/>
              </a:rPr>
              <a:t>دايتشي</a:t>
            </a:r>
            <a:r>
              <a:rPr lang="ar-SA" sz="1600" kern="0" dirty="0">
                <a:effectLst/>
                <a:latin typeface="Calibri" panose="020F0502020204030204" pitchFamily="34" charset="0"/>
                <a:ea typeface="Times New Roman" panose="02020603050405020304" pitchFamily="18" charset="0"/>
                <a:cs typeface="Alexandria" pitchFamily="2" charset="-78"/>
              </a:rPr>
              <a:t> للطاقة النووية، مما خلق واحدة من أخطر الكوارث النووية في التاريخ. في تلك الفترة الحرجة، أظهر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رئيس وزراء اليابان آنذاك، قيادة فعّالة وإدارة حاسمة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حادثة التسونامي وأزمة فوكوشيما النووية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b="1" kern="0" dirty="0" err="1">
                <a:effectLst/>
                <a:latin typeface="Calibri" panose="020F0502020204030204" pitchFamily="34" charset="0"/>
                <a:ea typeface="Times New Roman" panose="02020603050405020304" pitchFamily="18" charset="0"/>
                <a:cs typeface="Alexandria" pitchFamily="2" charset="-78"/>
              </a:rPr>
              <a:t>ناوتو</a:t>
            </a:r>
            <a:r>
              <a:rPr lang="ar-SA" sz="1600" b="1" kern="0" dirty="0">
                <a:effectLst/>
                <a:latin typeface="Calibri" panose="020F0502020204030204" pitchFamily="34" charset="0"/>
                <a:ea typeface="Times New Roman" panose="02020603050405020304" pitchFamily="18" charset="0"/>
                <a:cs typeface="Alexandria" pitchFamily="2" charset="-78"/>
              </a:rPr>
              <a:t> كان أظهر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تنسيق عمليات الإجلاء والإنقاذ</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فور وقوع الزلزال والتسونامي، قامت الحكومة اليابانية بقيادة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بتنفيذ عمليات إجلاء واسعة النطاق للسكان من المناطق المتضررة والمناطق القريبة من محطة فوكوشيما النووية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نشر فرق الإنقاذ والجيش الياباني (قوات الدفاع الذاتي) بسرعة للبحث عن الناجين وتقديم المساعدة الطارئة للمناطق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091874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743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498552"/>
            <a:ext cx="10034532" cy="4670061"/>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مواجهة التحديات بصراحة وشفافية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واجه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التحديات الكبيرة المرتبطة بأزمة فوكوشيما النووية بصراحة، حيث قدم معلومات دقيقة وشفافة للجمهور حول الوضع في المحطة النووية وجهود الحكومة لاحتواء التسرب النووي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بانتظام مع كبار المسؤولين الحكوميين والعلماء لتقديم تحديثات مستمرة حول الحالة النووية والإجراءات المتخذة لحماية الصحة العامة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أظهر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التزامه بالتواصل المستمر مع الجمهور، حيث استخدم وسائل الإعلام التقليدية والجديدة لإيصال الرسائل الهامة وطمأنة السكان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قدم رسائل </a:t>
            </a:r>
            <a:r>
              <a:rPr lang="ar-SA" sz="1600" kern="0" dirty="0" err="1">
                <a:effectLst/>
                <a:latin typeface="Calibri" panose="020F0502020204030204" pitchFamily="34" charset="0"/>
                <a:ea typeface="Times New Roman" panose="02020603050405020304" pitchFamily="18" charset="0"/>
                <a:cs typeface="Alexandria" pitchFamily="2" charset="-78"/>
              </a:rPr>
              <a:t>تعاطفية</a:t>
            </a:r>
            <a:r>
              <a:rPr lang="ar-SA" sz="1600" kern="0" dirty="0">
                <a:effectLst/>
                <a:latin typeface="Calibri" panose="020F0502020204030204" pitchFamily="34" charset="0"/>
                <a:ea typeface="Times New Roman" panose="02020603050405020304" pitchFamily="18" charset="0"/>
                <a:cs typeface="Alexandria" pitchFamily="2" charset="-78"/>
              </a:rPr>
              <a:t> وداعمة للمجتمع الياباني، مما ساعد في تهدئة القلق والخوف بين المواطنين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891047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504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4734" y="1378713"/>
            <a:ext cx="11415511" cy="5039393"/>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تحسين جهود التعافي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قاد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الجهود الحكومية لتحسين عمليات التعافي وإعادة الإعمار، حيث تم تخصيص موارد كبيرة لدعم المتضررين وإعادة بناء البنية التحتية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التركيز على تعزيز السلامة النووية وتطوير سياسات جديدة لمنع وقوع حوادث مماثلة في المستقبل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القيادة الحاسمة والشفافة </a:t>
            </a:r>
            <a:r>
              <a:rPr lang="ar-SA" sz="1600" kern="0" dirty="0" err="1">
                <a:effectLst/>
                <a:latin typeface="Calibri" panose="020F0502020204030204" pitchFamily="34" charset="0"/>
                <a:ea typeface="Times New Roman" panose="02020603050405020304" pitchFamily="18" charset="0"/>
                <a:cs typeface="Alexandria" pitchFamily="2" charset="-78"/>
              </a:rPr>
              <a:t>لناوتو</a:t>
            </a:r>
            <a:r>
              <a:rPr lang="ar-SA" sz="1600" kern="0" dirty="0">
                <a:effectLst/>
                <a:latin typeface="Calibri" panose="020F0502020204030204" pitchFamily="34" charset="0"/>
                <a:ea typeface="Times New Roman" panose="02020603050405020304" pitchFamily="18" charset="0"/>
                <a:cs typeface="Alexandria" pitchFamily="2" charset="-78"/>
              </a:rPr>
              <a:t> كان إلى تحسين إدارة الأزمة وتقليل الآثار السلبية على المجتمع الياباني. ساهمت جهوده في تنسيق عمليات الإجلاء والإنقاذ وتقديم المعلومات الدقيقة في تهدئة القلق العام وتحسين جهود التعافي بعد الكارثة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لحادثة التسونامي وأزمة فوكوشيما النووية مثالًا على كيفية إدارة الأزمات الكبيرة والمعقدة بفعالية من خلال القيادة الحاسمة والتواصل الشفاف مع الجمهور،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038804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6888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87057" y="1292624"/>
            <a:ext cx="10217886" cy="5224059"/>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الركود الاقتصادي العالمي (2008-2009)</a:t>
            </a: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أثرت الأزمة المالية العالمية التي بدأت في عام 2008 بشكل كبير على الاقتصادات العالمية، مما تسبب في انكماش اقتصادي كبير وزيادة معدلات البطالة وفقدان الثقة في الأسواق المالية. خلال هذه الأزمة، أظهر باراك أوباما، رئيس الولايات المتحدة آنذاك، قيادة حاسمة وإدارة فعّالة للأزمة الاقتصادية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الأزمة الاقتصادية العالمية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باراك أوباما أظهر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تقديم حزم تحفيزية اقتصادية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بعد توليه الرئاسة في يناير 2009، أقر أوباما حزمة تحفيزية اقتصادية ضخمة تُعرف بخطة الانتعاش وإعادة الاستثمار الأمريكية</a:t>
            </a:r>
            <a:r>
              <a:rPr lang="en-GB" sz="1600" kern="0" dirty="0">
                <a:effectLst/>
                <a:latin typeface="Alexandria" pitchFamily="2" charset="-78"/>
                <a:ea typeface="Times New Roman" panose="02020603050405020304" pitchFamily="18" charset="0"/>
                <a:cs typeface="Times New Roman" panose="02020603050405020304" pitchFamily="18" charset="0"/>
              </a:rPr>
              <a:t> (ARRA) </a:t>
            </a:r>
            <a:r>
              <a:rPr lang="ar-SA" sz="1600" kern="0" dirty="0">
                <a:effectLst/>
                <a:latin typeface="Calibri" panose="020F0502020204030204" pitchFamily="34" charset="0"/>
                <a:ea typeface="Times New Roman" panose="02020603050405020304" pitchFamily="18" charset="0"/>
                <a:cs typeface="Alexandria" pitchFamily="2" charset="-78"/>
              </a:rPr>
              <a:t>بقيمة 787 مليار دولار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هدفت هذه الحزمة إلى تحفيز الاقتصاد من خلال الإنفاق الحكومي على البنية التحتية، التعليم، الصحة والطاقة النظيفة، بالإضافة إلى تقديم إعانات ضريبية للأفراد والشركات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51420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82450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93382" y="1218064"/>
            <a:ext cx="9863335" cy="5221366"/>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الركود الاقتصادي العالمي (2008-2009)</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قام أوباما بالتواصل المستمر مع الجمهور من خلال الخطب والبيانات الرسمية لشرح السياسات والإجراءات المتخذة لمعالجة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استخدم وسائل الإعلام التقليدية والحديثة، بما في ذلك الإنترنت ووسائل التواصل الاجتماعي، للوصول إلى جمهور واسع وتقديم المعلومات بشفافية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ar-EG" sz="12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Bef>
                <a:spcPts val="600"/>
              </a:spcBef>
              <a:spcAft>
                <a:spcPts val="600"/>
              </a:spcAft>
              <a:buSzPts val="1000"/>
              <a:tabLst>
                <a:tab pos="457200" algn="l"/>
              </a:tabLst>
            </a:pPr>
            <a:r>
              <a:rPr lang="ar-EG" sz="1600" b="1" kern="0" dirty="0">
                <a:latin typeface="Calibri" panose="020F0502020204030204" pitchFamily="34" charset="0"/>
                <a:cs typeface="Alexandria" pitchFamily="2" charset="-78"/>
              </a:rPr>
              <a:t>3.تحفيز الثقة في الاقتصاد الأميركي:</a:t>
            </a: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EG" sz="1600" kern="0" dirty="0">
                <a:latin typeface="Calibri" panose="020F0502020204030204" pitchFamily="34" charset="0"/>
                <a:cs typeface="Alexandria" pitchFamily="2" charset="-78"/>
              </a:rPr>
              <a:t>أكد أوباما على قوة ومرونة الاقتصاد الأميركي، وحث المواطنين على الثقة في الاقتصاد والعودة إلى الاستثمار والاستهلاك.</a:t>
            </a: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EG" sz="1600" kern="0" dirty="0">
                <a:latin typeface="Calibri" panose="020F0502020204030204" pitchFamily="34" charset="0"/>
                <a:cs typeface="Alexandria" pitchFamily="2" charset="-78"/>
              </a:rPr>
              <a:t>عمل على تعزيز النظام المالي من خلال إصلاحات تشريعية، بما في ذلك قانون دود-فرانك للإصلاح المالي، الذي هدف إلى تنظيم القطاع المالي ومنع تكرار الأزمة.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391117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7988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46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6498" y="1182520"/>
            <a:ext cx="10617104" cy="5224059"/>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الركود الاقتصادي العالمي (2008-2009)</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التعاون الدولي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أدرك أوباما أن الأزمة الاقتصادية كانت عالمية، لذا عمل بالتعاون مع قادة الدول الأخرى من خلال مجموعات مثل مجموعة العشرين</a:t>
            </a:r>
            <a:r>
              <a:rPr lang="en-GB" sz="1600" kern="0" dirty="0">
                <a:effectLst/>
                <a:latin typeface="Alexandria" pitchFamily="2" charset="-78"/>
                <a:ea typeface="Times New Roman" panose="02020603050405020304" pitchFamily="18" charset="0"/>
                <a:cs typeface="Times New Roman" panose="02020603050405020304" pitchFamily="18" charset="0"/>
              </a:rPr>
              <a:t> (G20) </a:t>
            </a:r>
            <a:r>
              <a:rPr lang="ar-SA" sz="1600" kern="0" dirty="0">
                <a:effectLst/>
                <a:latin typeface="Calibri" panose="020F0502020204030204" pitchFamily="34" charset="0"/>
                <a:ea typeface="Times New Roman" panose="02020603050405020304" pitchFamily="18" charset="0"/>
                <a:cs typeface="Alexandria" pitchFamily="2" charset="-78"/>
              </a:rPr>
              <a:t>لتنسيق الاستجابات والسياسات الاقتصادية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ساهمت هذه الجهود الدولية في تحقيق استقرار نسبي للأسواق المالية العالمية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القيادة الحاسمة لأوباما والتدابير الاقتصادية الكبيرة إلى تعزيز الاستقرار في الاقتصاد الأميركي وتحفيز النمو الاقتصادي بعد فترة من الركود. ساهمت هذه الجهود في استعادة الثقة في الأسواق المالية وتقليل معدلات البطالة تدريجيًا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أوباما للأزمة الاقتصادية العالمية مثالًا على كيفية إدارة الأزمات الاقتصادية بفعالية من خلال التدابير المالية الكبيرة والتواصل الشفاف مع الجمهور،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855317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2730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286174"/>
            <a:ext cx="10217886" cy="522405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latin typeface="Alexandria" pitchFamily="2" charset="-78"/>
                <a:cs typeface="Alexandria" pitchFamily="2" charset="-78"/>
              </a:rPr>
              <a:t>جائحة كوفيد-19</a:t>
            </a:r>
            <a:r>
              <a:rPr lang="ar-EG" sz="2400" b="1" kern="0" dirty="0">
                <a:solidFill>
                  <a:srgbClr val="00AEEF"/>
                </a:solidFill>
                <a:latin typeface="Alexandria" pitchFamily="2" charset="-78"/>
                <a:cs typeface="Alexandria" pitchFamily="2" charset="-78"/>
              </a:rPr>
              <a:t> </a:t>
            </a:r>
            <a:r>
              <a:rPr lang="en-GB" sz="2400" b="1" kern="0" dirty="0">
                <a:solidFill>
                  <a:srgbClr val="00AEEF"/>
                </a:solidFill>
                <a:latin typeface="Alexandria" pitchFamily="2" charset="-78"/>
                <a:cs typeface="Alexandria" pitchFamily="2" charset="-78"/>
              </a:rPr>
              <a:t> (2020)</a:t>
            </a: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تعتبر جائحة كوفيد-19 واحدة من أكبر الأزمات الصحية التي واجهها العالم في العصر الحديث، حيث أثرت على حياة الناس، الصحة العامة، والاقتصادات العالمية. أظهرت </a:t>
            </a:r>
            <a:r>
              <a:rPr lang="ar-SA" sz="1600" kern="0" dirty="0" err="1">
                <a:effectLst/>
                <a:latin typeface="Calibri" panose="020F0502020204030204" pitchFamily="34" charset="0"/>
                <a:ea typeface="Times New Roman" panose="02020603050405020304" pitchFamily="18" charset="0"/>
                <a:cs typeface="Alexandria" pitchFamily="2" charset="-78"/>
              </a:rPr>
              <a:t>جاسيندا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رئيسة وزراء نيوزيلندا، قيادة استثنائية خلال هذه الجائحة من خلال اتخاذ إجراءات سريعة وحاسمة للحد من انتشار الفيروس، والتواصل المستمر والشفاف مع الجمهور، وتقديم الدعم الاقتصادي والنفسي للمجتمع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القيادة الفعّالة خلال جائحة كوفيد-19</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b="1" kern="0" dirty="0" err="1">
                <a:effectLst/>
                <a:latin typeface="Calibri" panose="020F0502020204030204" pitchFamily="34" charset="0"/>
                <a:ea typeface="Times New Roman" panose="02020603050405020304" pitchFamily="18" charset="0"/>
                <a:cs typeface="Alexandria" pitchFamily="2" charset="-78"/>
              </a:rPr>
              <a:t>جاسيندا</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err="1">
                <a:effectLst/>
                <a:latin typeface="Calibri" panose="020F0502020204030204" pitchFamily="34" charset="0"/>
                <a:ea typeface="Times New Roman" panose="02020603050405020304" pitchFamily="18" charset="0"/>
                <a:cs typeface="Alexandria" pitchFamily="2" charset="-78"/>
              </a:rPr>
              <a:t>أرديرن</a:t>
            </a:r>
            <a:r>
              <a:rPr lang="ar-SA" sz="1600" b="1" kern="0" dirty="0">
                <a:effectLst/>
                <a:latin typeface="Calibri" panose="020F0502020204030204" pitchFamily="34" charset="0"/>
                <a:ea typeface="Times New Roman" panose="02020603050405020304" pitchFamily="18" charset="0"/>
                <a:cs typeface="Alexandria" pitchFamily="2" charset="-78"/>
              </a:rPr>
              <a:t> أظهرت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اتخاذ إجراءات سريعة وحاسمة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فرضت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إغلاقًا صارمًا على مستوى البلاد في مارس 2020، عندما كانت أعداد الحالات لا تزال منخفضة نسبيًا. هذا الإجراء السريع ساعد في احتواء الفيروس ومنع انتشاره على نطاق واسع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تبنت استراتيجية "القضاء على الفيروس" بدلاً من "التعايش معه"، مما يعني تطبيق تدابير صارمة مثل تتبع الاتصال السريع، وإجراء اختبارات واسعة النطاق، والعزل الصارم للحالات المؤكدة والمخالطين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6458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51639"/>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86174"/>
            <a:ext cx="10638579" cy="520867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latin typeface="Alexandria" pitchFamily="2" charset="-78"/>
                <a:cs typeface="Alexandria" pitchFamily="2" charset="-78"/>
              </a:rPr>
              <a:t>جائحة كوفيد-19</a:t>
            </a:r>
            <a:r>
              <a:rPr lang="ar-EG" sz="2400" b="1" kern="0" dirty="0">
                <a:solidFill>
                  <a:srgbClr val="00AEEF"/>
                </a:solidFill>
                <a:latin typeface="Alexandria" pitchFamily="2" charset="-78"/>
                <a:cs typeface="Alexandria" pitchFamily="2" charset="-78"/>
              </a:rPr>
              <a:t> </a:t>
            </a:r>
            <a:r>
              <a:rPr lang="en-GB" sz="2400" b="1" kern="0" dirty="0">
                <a:solidFill>
                  <a:srgbClr val="00AEEF"/>
                </a:solidFill>
                <a:latin typeface="Alexandria" pitchFamily="2" charset="-78"/>
                <a:cs typeface="Alexandria" pitchFamily="2" charset="-78"/>
              </a:rPr>
              <a:t> (2020)</a:t>
            </a: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والشفاف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استخدمت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وسائل التواصل الاجتماعي والبث المباشر لإبقاء الجمهور على اطلاع دائم بالإجراءات المتخذة وتطورات الوضع الصحي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قدمت المعلومات بوضوح وبطريقة مهنية ولكنها دافئة، مما ساعد في بناء الثقة والاطمئنان بين المواطنين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عقدت مؤتمرات صحفية بانتظام مع مسؤولي الصحة لتقديم تحديثات دقيقة وشفافة حول الوضع الوبائي وخطط الحكومة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تقديم الدعم الاقتصادي والنفسي للمجتمع</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قدمت الحكومة النيوزيلندية حزم دعم اقتصادي للشركات والأفراد المتضررين من الإغلاق، بما في ذلك دعم الأجور وتمديد الإعانات الاجتماعية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أدركت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أهمية الصحة النفسية خلال الجائحة، وأطلقت حملات لدعم الصحة النفسية وتوفير الموارد للأشخاص الذين يعانون من التوتر والقلق بسبب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34037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3523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45185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150059"/>
            <a:ext cx="10217886" cy="5373074"/>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latin typeface="Alexandria" pitchFamily="2" charset="-78"/>
                <a:cs typeface="Alexandria" pitchFamily="2" charset="-78"/>
              </a:rPr>
              <a:t>جائحة كوفيد-19</a:t>
            </a:r>
            <a:r>
              <a:rPr lang="ar-EG" sz="2400" b="1" kern="0" dirty="0">
                <a:solidFill>
                  <a:srgbClr val="00AEEF"/>
                </a:solidFill>
                <a:latin typeface="Alexandria" pitchFamily="2" charset="-78"/>
                <a:cs typeface="Alexandria" pitchFamily="2" charset="-78"/>
              </a:rPr>
              <a:t> </a:t>
            </a:r>
            <a:r>
              <a:rPr lang="en-GB" sz="2400" b="1" kern="0" dirty="0">
                <a:solidFill>
                  <a:srgbClr val="00AEEF"/>
                </a:solidFill>
                <a:latin typeface="Alexandria" pitchFamily="2" charset="-78"/>
                <a:cs typeface="Alexandria" pitchFamily="2" charset="-78"/>
              </a:rPr>
              <a:t> (2020)</a:t>
            </a: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القيادة الحاسمة </a:t>
            </a:r>
            <a:r>
              <a:rPr lang="ar-SA" sz="1600" kern="0" dirty="0" err="1">
                <a:effectLst/>
                <a:latin typeface="Calibri" panose="020F0502020204030204" pitchFamily="34" charset="0"/>
                <a:ea typeface="Times New Roman" panose="02020603050405020304" pitchFamily="18" charset="0"/>
                <a:cs typeface="Alexandria" pitchFamily="2" charset="-78"/>
              </a:rPr>
              <a:t>لجاسيندا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والإجراءات السريعة والشفافة إلى احتواء الفيروس بشكل فعال في نيوزيلندا، مما جعل البلاد واحدة من الدول القليلة التي تمكنت من السيطرة على الجائحة بسرعة. كما ساعد الدعم الاقتصادي والنفسي في تقليل التأثيرات السلبية للجائحة على المجتمع النيوزيلندي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a:t>
            </a:r>
            <a:r>
              <a:rPr lang="ar-SA" sz="1600" kern="0" dirty="0" err="1">
                <a:effectLst/>
                <a:latin typeface="Calibri" panose="020F0502020204030204" pitchFamily="34" charset="0"/>
                <a:ea typeface="Times New Roman" panose="02020603050405020304" pitchFamily="18" charset="0"/>
                <a:cs typeface="Alexandria" pitchFamily="2" charset="-78"/>
              </a:rPr>
              <a:t>جاسيندا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لجائحة كوفيد-19 مثالًا على كيفية إدارة الأزمات الصحية بفعالية من خلال اتخاذ إجراءات سريعة وحاسمة، والتواصل الشفاف مع الجمهور، وتقديم الدعم الشامل للمجتمع،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spcAft>
                <a:spcPts val="6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الخلاصة</a:t>
            </a:r>
            <a:endParaRPr lang="en-GB" kern="100"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هذه الأمثلة توضح كيفية تطبيق صفات القيادة الفعّالة في مواجهة الأزمات المتنوعة. من خلال التواصل الفعّال، اتخاذ القرارات السريعة، إدارة الموارد بكفاءة، وبناء الثقة، تمكن هؤلاء القادة من توجيه مجتمعاتهم وفرقهم خلال الأوقات الصعبة وتحقيق نتائج إيجابية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77241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785564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القيادة واتخاذ القرارات في الأزمات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015663"/>
          </a:xfrm>
          <a:prstGeom prst="rect">
            <a:avLst/>
          </a:prstGeom>
          <a:noFill/>
        </p:spPr>
        <p:txBody>
          <a:bodyPr wrap="square" rtlCol="0">
            <a:spAutoFit/>
          </a:bodyPr>
          <a:lstStyle/>
          <a:p>
            <a:pPr algn="ctr" rtl="1"/>
            <a:r>
              <a:rPr lang="ar-EG" sz="2000" b="1" dirty="0">
                <a:latin typeface="Alexandria" charset="0"/>
                <a:cs typeface="Alexandria" charset="0"/>
              </a:rPr>
              <a:t>تعريف ودور القيادة في إدارة الأزمات</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055944"/>
            <a:ext cx="2543623" cy="1323439"/>
          </a:xfrm>
          <a:prstGeom prst="rect">
            <a:avLst/>
          </a:prstGeom>
          <a:noFill/>
        </p:spPr>
        <p:txBody>
          <a:bodyPr wrap="square" rtlCol="0">
            <a:spAutoFit/>
          </a:bodyPr>
          <a:lstStyle/>
          <a:p>
            <a:pPr algn="ctr" rtl="1"/>
            <a:r>
              <a:rPr lang="ar-EG" sz="2000" b="1" dirty="0">
                <a:latin typeface="Alexandria" charset="0"/>
                <a:cs typeface="Alexandria" charset="0"/>
              </a:rPr>
              <a:t>صفات القائد الفعّال والاعتبارات الأخلاقية في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015663"/>
          </a:xfrm>
          <a:prstGeom prst="rect">
            <a:avLst/>
          </a:prstGeom>
          <a:noFill/>
        </p:spPr>
        <p:txBody>
          <a:bodyPr wrap="square" rtlCol="0">
            <a:spAutoFit/>
          </a:bodyPr>
          <a:lstStyle/>
          <a:p>
            <a:pPr algn="ctr" rtl="1"/>
            <a:r>
              <a:rPr lang="ar-EG" sz="2000" b="1" dirty="0">
                <a:latin typeface="Alexandria" charset="0"/>
                <a:cs typeface="Alexandria" charset="0"/>
              </a:rPr>
              <a:t>إطارات وخطوات اتخاذ القرارات في حالات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1323439"/>
          </a:xfrm>
          <a:prstGeom prst="rect">
            <a:avLst/>
          </a:prstGeom>
          <a:noFill/>
        </p:spPr>
        <p:txBody>
          <a:bodyPr wrap="square" rtlCol="0">
            <a:spAutoFit/>
          </a:bodyPr>
          <a:lstStyle/>
          <a:p>
            <a:pPr algn="ctr" rtl="1"/>
            <a:r>
              <a:rPr lang="ar-EG" sz="2000" b="1" dirty="0">
                <a:latin typeface="Alexandria" charset="0"/>
                <a:cs typeface="Alexandria" charset="0"/>
              </a:rPr>
              <a:t>أمثلة تطبيقية على القيادة الفعّالة في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microsoft.com/office/2006/documentManagement/types"/>
    <ds:schemaRef ds:uri="http://purl.org/dc/dcmitype/"/>
    <ds:schemaRef ds:uri="688354b5-287c-4cda-825e-1d7935aea40e"/>
    <ds:schemaRef ds:uri="http://schemas.openxmlformats.org/package/2006/metadata/core-properties"/>
    <ds:schemaRef ds:uri="http://schemas.microsoft.com/office/infopath/2007/PartnerControls"/>
    <ds:schemaRef ds:uri="aca13214-df29-4e3c-a050-857c0bf7bd8e"/>
    <ds:schemaRef ds:uri="http://purl.org/dc/elements/1.1/"/>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B952633-084D-4E86-A7D3-887BD8B99D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6501</TotalTime>
  <Words>5028</Words>
  <Application>Microsoft Macintosh PowerPoint</Application>
  <PresentationFormat>Widescreen</PresentationFormat>
  <Paragraphs>417</Paragraphs>
  <Slides>49</Slides>
  <Notes>43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AGA Arabesque Desktop</vt: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711</cp:revision>
  <dcterms:created xsi:type="dcterms:W3CDTF">2023-04-29T09:08:00Z</dcterms:created>
  <dcterms:modified xsi:type="dcterms:W3CDTF">2026-03-07T21:42:15Z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