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FCF1C5C-95EF-4A3B-A1CD-61EAF0FA7A7D}" type="datetimeFigureOut">
              <a:rPr lang="ar-SA" smtClean="0"/>
              <a:t>30/01/1445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319D750-0265-4259-98B7-C9C3954B9218}" type="slidenum">
              <a:rPr lang="ar-SA" smtClean="0"/>
              <a:t>‹#›</a:t>
            </a:fld>
            <a:endParaRPr lang="ar-SA"/>
          </a:p>
        </p:txBody>
      </p:sp>
    </p:spTree>
    <p:extLst>
      <p:ext uri="{BB962C8B-B14F-4D97-AF65-F5344CB8AC3E}">
        <p14:creationId xmlns:p14="http://schemas.microsoft.com/office/powerpoint/2010/main" val="17994066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60B5BA94-6ABD-44F8-B392-49E7BAC2A7C8}" type="slidenum">
              <a:rPr lang="ar-SA" smtClean="0"/>
              <a:t>3</a:t>
            </a:fld>
            <a:endParaRPr lang="ar-SA"/>
          </a:p>
        </p:txBody>
      </p:sp>
    </p:spTree>
    <p:extLst>
      <p:ext uri="{BB962C8B-B14F-4D97-AF65-F5344CB8AC3E}">
        <p14:creationId xmlns:p14="http://schemas.microsoft.com/office/powerpoint/2010/main" val="33111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18</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728516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1292500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1034651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3899B09D-438A-462A-953C-266B821C28F6}"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3203135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3899B09D-438A-462A-953C-266B821C28F6}" type="datetimeFigureOut">
              <a:rPr lang="ar-SA" smtClean="0"/>
              <a:t>30/01/1445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143467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3899B09D-438A-462A-953C-266B821C28F6}" type="datetimeFigureOut">
              <a:rPr lang="ar-SA" smtClean="0"/>
              <a:t>30/01/1445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420096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3899B09D-438A-462A-953C-266B821C28F6}" type="datetimeFigureOut">
              <a:rPr lang="ar-SA" smtClean="0"/>
              <a:t>30/01/1445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405594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3899B09D-438A-462A-953C-266B821C28F6}"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475001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3899B09D-438A-462A-953C-266B821C28F6}"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1417622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524756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E7BADE5-3D35-4B80-A06D-C3C08BA3547B}" type="slidenum">
              <a:rPr lang="ar-SA" smtClean="0"/>
              <a:t>‹#›</a:t>
            </a:fld>
            <a:endParaRPr lang="ar-SA"/>
          </a:p>
        </p:txBody>
      </p:sp>
    </p:spTree>
    <p:extLst>
      <p:ext uri="{BB962C8B-B14F-4D97-AF65-F5344CB8AC3E}">
        <p14:creationId xmlns:p14="http://schemas.microsoft.com/office/powerpoint/2010/main" val="1211850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899B09D-438A-462A-953C-266B821C28F6}" type="datetimeFigureOut">
              <a:rPr lang="ar-SA" smtClean="0"/>
              <a:t>30/01/1445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E7BADE5-3D35-4B80-A06D-C3C08BA3547B}" type="slidenum">
              <a:rPr lang="ar-SA" smtClean="0"/>
              <a:t>‹#›</a:t>
            </a:fld>
            <a:endParaRPr lang="ar-SA"/>
          </a:p>
        </p:txBody>
      </p:sp>
    </p:spTree>
    <p:extLst>
      <p:ext uri="{BB962C8B-B14F-4D97-AF65-F5344CB8AC3E}">
        <p14:creationId xmlns:p14="http://schemas.microsoft.com/office/powerpoint/2010/main" val="28220181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3" Type="http://schemas.openxmlformats.org/officeDocument/2006/relationships/image" Target="../media/image1.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12"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4.png"/><Relationship Id="rId10"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9.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0" Type="http://schemas.openxmlformats.org/officeDocument/2006/relationships/image" Target="../media/image19.png"/><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12"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4.png"/><Relationship Id="rId10" Type="http://schemas.openxmlformats.org/officeDocument/2006/relationships/image" Target="../media/image8.sv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 xmlns:a16="http://schemas.microsoft.com/office/drawing/2014/main" id="{6D34B332-A224-F9C2-4FCE-5377D8EB46DF}"/>
              </a:ext>
            </a:extLst>
          </p:cNvPr>
          <p:cNvPicPr>
            <a:picLocks noChangeAspect="1"/>
          </p:cNvPicPr>
          <p:nvPr/>
        </p:nvPicPr>
        <p:blipFill>
          <a:blip r:embed="rId2">
            <a:extLst>
              <a:ext uri="{96DAC541-7B7A-43D3-8B79-37D633B846F1}">
                <asvg:svgBlip xmlns="" xmlns:asvg="http://schemas.microsoft.com/office/drawing/2016/SVG/main"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 xmlns:a16="http://schemas.microsoft.com/office/drawing/2014/main"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 xmlns:a16="http://schemas.microsoft.com/office/drawing/2014/main"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10</a:t>
            </a:r>
            <a:endParaRPr lang="en-US" sz="2800" b="1" dirty="0">
              <a:solidFill>
                <a:srgbClr val="FF0000"/>
              </a:solidFill>
            </a:endParaRPr>
          </a:p>
          <a:p>
            <a:pPr algn="ctr"/>
            <a:r>
              <a:rPr lang="en-US" sz="2000" b="1" dirty="0" smtClean="0">
                <a:solidFill>
                  <a:srgbClr val="C00000"/>
                </a:solidFill>
              </a:rPr>
              <a:t>Common Project Practices</a:t>
            </a:r>
          </a:p>
          <a:p>
            <a:pPr algn="ctr"/>
            <a:r>
              <a:rPr lang="en-US" sz="2000" b="1" dirty="0" smtClean="0">
                <a:solidFill>
                  <a:srgbClr val="C00000"/>
                </a:solidFill>
              </a:rPr>
              <a:t>Quality in Practice</a:t>
            </a:r>
            <a:endParaRPr lang="en-US" sz="2000" b="1" dirty="0">
              <a:solidFill>
                <a:srgbClr val="C00000"/>
              </a:solidFill>
              <a:cs typeface="Tajawal Medium" panose="00000600000000000000" pitchFamily="2" charset="-78"/>
            </a:endParaRPr>
          </a:p>
        </p:txBody>
      </p:sp>
      <p:pic>
        <p:nvPicPr>
          <p:cNvPr id="14" name="Picture 32">
            <a:extLst>
              <a:ext uri="{FF2B5EF4-FFF2-40B4-BE49-F238E27FC236}">
                <a16:creationId xmlns=""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 xmlns:a16="http://schemas.microsoft.com/office/drawing/2014/main"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 xmlns:a16="http://schemas.microsoft.com/office/drawing/2014/main"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4109877"/>
      </p:ext>
    </p:extLst>
  </p:cSld>
  <p:clrMapOvr>
    <a:masterClrMapping/>
  </p:clrMapOvr>
  <mc:AlternateContent xmlns:mc="http://schemas.openxmlformats.org/markup-compatibility/2006" xmlns:p14="http://schemas.microsoft.com/office/powerpoint/2010/main">
    <mc:Choice Requires="p14">
      <p:transition spd="slow" p14:dur="2000" advTm="35413"/>
    </mc:Choice>
    <mc:Fallback xmlns="">
      <p:transition spd="slow" advTm="3541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3">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170054860"/>
              </p:ext>
            </p:extLst>
          </p:nvPr>
        </p:nvGraphicFramePr>
        <p:xfrm>
          <a:off x="420415" y="2363162"/>
          <a:ext cx="4034284" cy="3024871"/>
        </p:xfrm>
        <a:graphic>
          <a:graphicData uri="http://schemas.openxmlformats.org/drawingml/2006/table">
            <a:tbl>
              <a:tblPr rtl="1" firstRow="1" bandRow="1">
                <a:tableStyleId>{5C22544A-7EE6-4342-B048-85BDC9FD1C3A}</a:tableStyleId>
              </a:tblPr>
              <a:tblGrid>
                <a:gridCol w="4034284"/>
              </a:tblGrid>
              <a:tr h="48982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latin typeface="+mn-lt"/>
                          <a:ea typeface="+mn-ea"/>
                          <a:cs typeface="+mn-cs"/>
                        </a:rPr>
                        <a:t>1- </a:t>
                      </a:r>
                      <a:r>
                        <a:rPr lang="en-US" sz="2000" dirty="0" smtClean="0">
                          <a:solidFill>
                            <a:srgbClr val="C00000"/>
                          </a:solidFill>
                        </a:rPr>
                        <a:t>Common Project Practices</a:t>
                      </a:r>
                      <a:endParaRPr lang="en-US" sz="2000" b="1" kern="1200" dirty="0" smtClean="0">
                        <a:solidFill>
                          <a:srgbClr val="C00000"/>
                        </a:solidFill>
                        <a:latin typeface="+mn-lt"/>
                        <a:ea typeface="+mn-ea"/>
                        <a:cs typeface="+mn-cs"/>
                      </a:endParaRPr>
                    </a:p>
                  </a:txBody>
                  <a:tcPr>
                    <a:solidFill>
                      <a:schemeClr val="accent3">
                        <a:lumMod val="40000"/>
                        <a:lumOff val="60000"/>
                      </a:schemeClr>
                    </a:solidFill>
                  </a:tcPr>
                </a:tc>
              </a:tr>
              <a:tr h="523370">
                <a:tc>
                  <a:txBody>
                    <a:bodyPr/>
                    <a:lstStyle/>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smtClean="0"/>
                        <a:t>Commonly Used Tools</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smtClean="0"/>
                        <a:t>Compliance Matrix.</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smtClean="0"/>
                        <a:t>Peer Review.</a:t>
                      </a:r>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Quality in Practice</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smtClean="0"/>
                        <a:t>Project Systems and Solutions.</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smtClean="0"/>
                        <a:t>The Red Bead Experiment.</a:t>
                      </a:r>
                      <a:endParaRPr lang="en-US" sz="2000" b="1" dirty="0" smtClean="0">
                        <a:solidFill>
                          <a:srgbClr val="C00000"/>
                        </a:solidFill>
                      </a:endParaRPr>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72000" y="2708920"/>
            <a:ext cx="4370697" cy="295232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24545862"/>
      </p:ext>
    </p:extLst>
  </p:cSld>
  <p:clrMapOvr>
    <a:masterClrMapping/>
  </p:clrMapOvr>
  <mc:AlternateContent xmlns:mc="http://schemas.openxmlformats.org/markup-compatibility/2006" xmlns:p14="http://schemas.microsoft.com/office/powerpoint/2010/main">
    <mc:Choice Requires="p14">
      <p:transition spd="slow" p14:dur="2000" advTm="83661"/>
    </mc:Choice>
    <mc:Fallback xmlns="">
      <p:transition spd="slow" advTm="836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395536" y="1772816"/>
            <a:ext cx="3456384" cy="3785652"/>
          </a:xfrm>
          <a:prstGeom prst="rect">
            <a:avLst/>
          </a:prstGeom>
        </p:spPr>
        <p:txBody>
          <a:bodyPr wrap="square">
            <a:spAutoFit/>
          </a:bodyPr>
          <a:lstStyle/>
          <a:p>
            <a:pPr algn="l" rtl="0"/>
            <a:r>
              <a:rPr lang="en-US" sz="2400" b="1" dirty="0" smtClean="0">
                <a:solidFill>
                  <a:srgbClr val="C00000"/>
                </a:solidFill>
              </a:rPr>
              <a:t>Introduction</a:t>
            </a:r>
          </a:p>
          <a:p>
            <a:pPr algn="l" rtl="0"/>
            <a:r>
              <a:rPr lang="en-US" sz="2400" dirty="0" smtClean="0"/>
              <a:t>Managing project quality is not restricted to using traditional quality tools. Project managers may and should use or develop whatever tools are necessary to deliver quality products and services to customers.</a:t>
            </a:r>
            <a:endParaRPr lang="ar-SA" sz="2400" dirty="0"/>
          </a:p>
        </p:txBody>
      </p:sp>
      <p:pic>
        <p:nvPicPr>
          <p:cNvPr id="2048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1920" y="1604260"/>
            <a:ext cx="4868515" cy="3552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5425708"/>
      </p:ext>
    </p:extLst>
  </p:cSld>
  <p:clrMapOvr>
    <a:masterClrMapping/>
  </p:clrMapOvr>
  <mc:AlternateContent xmlns:mc="http://schemas.openxmlformats.org/markup-compatibility/2006" xmlns:p14="http://schemas.microsoft.com/office/powerpoint/2010/main">
    <mc:Choice Requires="p14">
      <p:transition spd="slow" p14:dur="2000" advTm="73247"/>
    </mc:Choice>
    <mc:Fallback xmlns="">
      <p:transition spd="slow" advTm="7324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78115" y="1916832"/>
            <a:ext cx="2797741" cy="2862322"/>
          </a:xfrm>
          <a:prstGeom prst="rect">
            <a:avLst/>
          </a:prstGeom>
        </p:spPr>
        <p:txBody>
          <a:bodyPr wrap="square">
            <a:spAutoFit/>
          </a:bodyPr>
          <a:lstStyle/>
          <a:p>
            <a:pPr algn="l" rtl="0"/>
            <a:r>
              <a:rPr lang="en-US" sz="2000" dirty="0" smtClean="0"/>
              <a:t>The two tools described here are not among the set of traditional quality tools, but they are so </a:t>
            </a:r>
            <a:r>
              <a:rPr lang="en-US" sz="2000" dirty="0"/>
              <a:t>w</a:t>
            </a:r>
            <a:r>
              <a:rPr lang="en-US" sz="2000" dirty="0" smtClean="0"/>
              <a:t>idespread </a:t>
            </a:r>
            <a:r>
              <a:rPr lang="en-US" sz="2000" dirty="0"/>
              <a:t>in </a:t>
            </a:r>
            <a:r>
              <a:rPr lang="en-US" sz="2000" dirty="0" smtClean="0"/>
              <a:t>use that any discussion of project quality would be incomplete without mentioning them.</a:t>
            </a:r>
            <a:endParaRPr lang="ar-SA" sz="2000" dirty="0"/>
          </a:p>
        </p:txBody>
      </p:sp>
      <p:sp>
        <p:nvSpPr>
          <p:cNvPr id="9" name="مستطيل 8"/>
          <p:cNvSpPr/>
          <p:nvPr/>
        </p:nvSpPr>
        <p:spPr>
          <a:xfrm>
            <a:off x="409795" y="1410436"/>
            <a:ext cx="3070712" cy="461665"/>
          </a:xfrm>
          <a:prstGeom prst="rect">
            <a:avLst/>
          </a:prstGeom>
        </p:spPr>
        <p:txBody>
          <a:bodyPr wrap="none">
            <a:spAutoFit/>
          </a:bodyPr>
          <a:lstStyle/>
          <a:p>
            <a:r>
              <a:rPr lang="en-US" sz="2400" b="1" dirty="0" smtClean="0">
                <a:solidFill>
                  <a:srgbClr val="C00000"/>
                </a:solidFill>
              </a:rPr>
              <a:t>Commonly Used Tools </a:t>
            </a:r>
            <a:endParaRPr lang="ar-SA" sz="2400" b="1" dirty="0">
              <a:solidFill>
                <a:srgbClr val="C00000"/>
              </a:solidFill>
            </a:endParaRPr>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7944" y="1268760"/>
            <a:ext cx="3888432" cy="2580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23928" y="3573016"/>
            <a:ext cx="4248471" cy="24199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5623218"/>
      </p:ext>
    </p:extLst>
  </p:cSld>
  <p:clrMapOvr>
    <a:masterClrMapping/>
  </p:clrMapOvr>
  <mc:AlternateContent xmlns:mc="http://schemas.openxmlformats.org/markup-compatibility/2006" xmlns:p14="http://schemas.microsoft.com/office/powerpoint/2010/main">
    <mc:Choice Requires="p14">
      <p:transition spd="slow" p14:dur="2000" advTm="59644"/>
    </mc:Choice>
    <mc:Fallback xmlns="">
      <p:transition spd="slow" advTm="5964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0" name="مستطيل 9"/>
          <p:cNvSpPr/>
          <p:nvPr/>
        </p:nvSpPr>
        <p:spPr>
          <a:xfrm>
            <a:off x="2949023" y="1234927"/>
            <a:ext cx="2600712" cy="461665"/>
          </a:xfrm>
          <a:prstGeom prst="rect">
            <a:avLst/>
          </a:prstGeom>
        </p:spPr>
        <p:txBody>
          <a:bodyPr wrap="none">
            <a:spAutoFit/>
          </a:bodyPr>
          <a:lstStyle/>
          <a:p>
            <a:r>
              <a:rPr lang="en-US" sz="2400" b="1" dirty="0" smtClean="0">
                <a:solidFill>
                  <a:srgbClr val="C00000"/>
                </a:solidFill>
              </a:rPr>
              <a:t>Compliance Matrix</a:t>
            </a:r>
            <a:endParaRPr lang="ar-SA" sz="2400" b="1" dirty="0">
              <a:solidFill>
                <a:srgbClr val="C00000"/>
              </a:solidFill>
            </a:endParaRPr>
          </a:p>
        </p:txBody>
      </p:sp>
      <p:sp>
        <p:nvSpPr>
          <p:cNvPr id="11" name="مستطيل 10"/>
          <p:cNvSpPr/>
          <p:nvPr/>
        </p:nvSpPr>
        <p:spPr>
          <a:xfrm>
            <a:off x="683568" y="1879600"/>
            <a:ext cx="3942184" cy="3693319"/>
          </a:xfrm>
          <a:prstGeom prst="rect">
            <a:avLst/>
          </a:prstGeom>
        </p:spPr>
        <p:txBody>
          <a:bodyPr wrap="square">
            <a:spAutoFit/>
          </a:bodyPr>
          <a:lstStyle/>
          <a:p>
            <a:pPr algn="l" rtl="0"/>
            <a:r>
              <a:rPr lang="en-US" b="1" dirty="0" smtClean="0">
                <a:solidFill>
                  <a:srgbClr val="FF0000"/>
                </a:solidFill>
              </a:rPr>
              <a:t>A compliance matrix is a tool to ensure that actions comply with requirements</a:t>
            </a:r>
            <a:r>
              <a:rPr lang="en-US" dirty="0" smtClean="0"/>
              <a:t>. It may be a simple checklist or it may be a little more complex. </a:t>
            </a:r>
            <a:r>
              <a:rPr lang="en-US" b="1" dirty="0" smtClean="0">
                <a:solidFill>
                  <a:srgbClr val="FF0000"/>
                </a:solidFill>
              </a:rPr>
              <a:t>Its first application to project quality may be during the bid and proposal phase</a:t>
            </a:r>
            <a:r>
              <a:rPr lang="en-US" dirty="0" smtClean="0"/>
              <a:t>. </a:t>
            </a:r>
            <a:r>
              <a:rPr lang="en-US" b="1" dirty="0" smtClean="0">
                <a:solidFill>
                  <a:srgbClr val="FF0000"/>
                </a:solidFill>
              </a:rPr>
              <a:t>A good compliance matrix well applied will provide confidence that the proposal responds to all requirements in the solicitation. </a:t>
            </a:r>
          </a:p>
          <a:p>
            <a:pPr algn="l" rtl="0"/>
            <a:r>
              <a:rPr lang="en-US" b="1" dirty="0" smtClean="0">
                <a:solidFill>
                  <a:srgbClr val="FF0000"/>
                </a:solidFill>
              </a:rPr>
              <a:t>It may also be applied during project implementation as a checklist for deliverables.</a:t>
            </a:r>
            <a:endParaRPr lang="ar-SA" b="1" dirty="0">
              <a:solidFill>
                <a:srgbClr val="FF0000"/>
              </a:solidFill>
            </a:endParaRPr>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2204864"/>
            <a:ext cx="3482749" cy="2771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5611769"/>
      </p:ext>
    </p:extLst>
  </p:cSld>
  <p:clrMapOvr>
    <a:masterClrMapping/>
  </p:clrMapOvr>
  <mc:AlternateContent xmlns:mc="http://schemas.openxmlformats.org/markup-compatibility/2006" xmlns:p14="http://schemas.microsoft.com/office/powerpoint/2010/main">
    <mc:Choice Requires="p14">
      <p:transition spd="slow" p14:dur="2000" advTm="193686"/>
    </mc:Choice>
    <mc:Fallback xmlns="">
      <p:transition spd="slow" advTm="19368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611560" y="1604259"/>
            <a:ext cx="3528392" cy="2862322"/>
          </a:xfrm>
          <a:prstGeom prst="rect">
            <a:avLst/>
          </a:prstGeom>
        </p:spPr>
        <p:txBody>
          <a:bodyPr wrap="square">
            <a:spAutoFit/>
          </a:bodyPr>
          <a:lstStyle/>
          <a:p>
            <a:pPr algn="l" rtl="0"/>
            <a:r>
              <a:rPr lang="en-US" b="1" dirty="0" smtClean="0">
                <a:solidFill>
                  <a:srgbClr val="FF0000"/>
                </a:solidFill>
              </a:rPr>
              <a:t>A good compliance matrix will ensure that all requirements have been met before a deliverable is released to the customer. </a:t>
            </a:r>
            <a:r>
              <a:rPr lang="en-US" dirty="0" smtClean="0"/>
              <a:t>Project managers may design the matrix structure in any way that meets project needs. The next example includes essential elements of information necessary to ensure compliance with requirements.</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604259"/>
            <a:ext cx="3910669" cy="3093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6070398"/>
      </p:ext>
    </p:extLst>
  </p:cSld>
  <p:clrMapOvr>
    <a:masterClrMapping/>
  </p:clrMapOvr>
  <mc:AlternateContent xmlns:mc="http://schemas.openxmlformats.org/markup-compatibility/2006" xmlns:p14="http://schemas.microsoft.com/office/powerpoint/2010/main">
    <mc:Choice Requires="p14">
      <p:transition spd="slow" p14:dur="2000" advTm="156728"/>
    </mc:Choice>
    <mc:Fallback xmlns="">
      <p:transition spd="slow" advTm="15672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1440"/>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994829"/>
            <a:ext cx="4627672" cy="488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323528" y="1268760"/>
            <a:ext cx="4032448" cy="4247317"/>
          </a:xfrm>
          <a:prstGeom prst="rect">
            <a:avLst/>
          </a:prstGeom>
        </p:spPr>
        <p:txBody>
          <a:bodyPr wrap="square">
            <a:spAutoFit/>
          </a:bodyPr>
          <a:lstStyle/>
          <a:p>
            <a:pPr algn="l" rtl="0"/>
            <a:r>
              <a:rPr lang="en-US" b="1" dirty="0" smtClean="0">
                <a:solidFill>
                  <a:srgbClr val="C00000"/>
                </a:solidFill>
              </a:rPr>
              <a:t>◆ Reference : </a:t>
            </a:r>
            <a:r>
              <a:rPr lang="en-US" dirty="0" smtClean="0"/>
              <a:t>This column shows the paragraph numbers of the requirements, perhaps from a </a:t>
            </a:r>
            <a:r>
              <a:rPr lang="en-US" dirty="0" smtClean="0">
                <a:solidFill>
                  <a:srgbClr val="FF0000"/>
                </a:solidFill>
              </a:rPr>
              <a:t>solicitation document </a:t>
            </a:r>
            <a:r>
              <a:rPr lang="en-US" dirty="0" smtClean="0"/>
              <a:t>or </a:t>
            </a:r>
            <a:r>
              <a:rPr lang="en-US" dirty="0" smtClean="0">
                <a:solidFill>
                  <a:srgbClr val="FF0000"/>
                </a:solidFill>
              </a:rPr>
              <a:t>a task order of some kind. </a:t>
            </a:r>
          </a:p>
          <a:p>
            <a:pPr algn="l" rtl="0"/>
            <a:r>
              <a:rPr lang="en-US" b="1" dirty="0" smtClean="0">
                <a:solidFill>
                  <a:srgbClr val="C00000"/>
                </a:solidFill>
              </a:rPr>
              <a:t>◆ Requirement : </a:t>
            </a:r>
            <a:r>
              <a:rPr lang="en-US" dirty="0" smtClean="0"/>
              <a:t>This column includes the exact requirements from the solicitation document or task order. Requirements may be extracted and quoted directly or they may be summarized in language that is meaningful to the project team. Either way, all requirements must be included.  Any verb (action word) indicates that what follows is something that must be done.</a:t>
            </a:r>
            <a:endParaRPr lang="ar-SA" dirty="0"/>
          </a:p>
        </p:txBody>
      </p:sp>
    </p:spTree>
    <p:extLst>
      <p:ext uri="{BB962C8B-B14F-4D97-AF65-F5344CB8AC3E}">
        <p14:creationId xmlns:p14="http://schemas.microsoft.com/office/powerpoint/2010/main" val="3288387263"/>
      </p:ext>
    </p:extLst>
  </p:cSld>
  <p:clrMapOvr>
    <a:masterClrMapping/>
  </p:clrMapOvr>
  <mc:AlternateContent xmlns:mc="http://schemas.openxmlformats.org/markup-compatibility/2006" xmlns:p14="http://schemas.microsoft.com/office/powerpoint/2010/main">
    <mc:Choice Requires="p14">
      <p:transition spd="slow" p14:dur="2000" advTm="148191"/>
    </mc:Choice>
    <mc:Fallback xmlns="">
      <p:transition spd="slow" advTm="14819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251520" y="1052736"/>
            <a:ext cx="4248472" cy="4524315"/>
          </a:xfrm>
          <a:prstGeom prst="rect">
            <a:avLst/>
          </a:prstGeom>
        </p:spPr>
        <p:txBody>
          <a:bodyPr wrap="square">
            <a:spAutoFit/>
          </a:bodyPr>
          <a:lstStyle/>
          <a:p>
            <a:pPr algn="l" rtl="0"/>
            <a:r>
              <a:rPr lang="en-US" b="1" dirty="0" smtClean="0">
                <a:solidFill>
                  <a:srgbClr val="C00000"/>
                </a:solidFill>
              </a:rPr>
              <a:t>◆ Response : </a:t>
            </a:r>
            <a:r>
              <a:rPr lang="en-US" dirty="0" smtClean="0"/>
              <a:t>In the simplest use of a compliance matrix, this column may include brief statements of what the project team will do to comply with the requirement. When the matrix is complete, this column may then be used as a foundation for writing the final proposal. </a:t>
            </a:r>
          </a:p>
          <a:p>
            <a:pPr algn="l" rtl="0"/>
            <a:r>
              <a:rPr lang="en-US" b="1" dirty="0" smtClean="0">
                <a:solidFill>
                  <a:srgbClr val="C00000"/>
                </a:solidFill>
              </a:rPr>
              <a:t>◆ Done : </a:t>
            </a:r>
            <a:r>
              <a:rPr lang="en-US" dirty="0" smtClean="0"/>
              <a:t>This column indicates status on completion of the requirement-response connection as a yes/no entry. </a:t>
            </a:r>
          </a:p>
          <a:p>
            <a:pPr algn="l" rtl="0"/>
            <a:r>
              <a:rPr lang="en-US" b="1" dirty="0" smtClean="0">
                <a:solidFill>
                  <a:srgbClr val="C00000"/>
                </a:solidFill>
              </a:rPr>
              <a:t>◆ Date : </a:t>
            </a:r>
            <a:r>
              <a:rPr lang="en-US" dirty="0" smtClean="0"/>
              <a:t>This column indicates the date of completion or latest action. </a:t>
            </a:r>
          </a:p>
          <a:p>
            <a:pPr algn="l" rtl="0"/>
            <a:r>
              <a:rPr lang="en-US" b="1" dirty="0" smtClean="0">
                <a:solidFill>
                  <a:srgbClr val="C00000"/>
                </a:solidFill>
              </a:rPr>
              <a:t>◆ Contact : </a:t>
            </a:r>
            <a:r>
              <a:rPr lang="en-US" dirty="0" smtClean="0"/>
              <a:t>This column indicates contact data for the individual responsible for the action or individuals who must be included in coordination.</a:t>
            </a:r>
            <a:endParaRPr lang="ar-SA" dirty="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1124744"/>
            <a:ext cx="4630748" cy="464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104018"/>
      </p:ext>
    </p:extLst>
  </p:cSld>
  <p:clrMapOvr>
    <a:masterClrMapping/>
  </p:clrMapOvr>
  <mc:AlternateContent xmlns:mc="http://schemas.openxmlformats.org/markup-compatibility/2006" xmlns:p14="http://schemas.microsoft.com/office/powerpoint/2010/main">
    <mc:Choice Requires="p14">
      <p:transition spd="slow" p14:dur="2000" advTm="169686"/>
    </mc:Choice>
    <mc:Fallback xmlns="">
      <p:transition spd="slow" advTm="16968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395536" y="1340768"/>
            <a:ext cx="4896544" cy="3970318"/>
          </a:xfrm>
          <a:prstGeom prst="rect">
            <a:avLst/>
          </a:prstGeom>
        </p:spPr>
        <p:txBody>
          <a:bodyPr wrap="square">
            <a:spAutoFit/>
          </a:bodyPr>
          <a:lstStyle/>
          <a:p>
            <a:pPr algn="l" rtl="0"/>
            <a:r>
              <a:rPr lang="en-US" b="1" dirty="0">
                <a:solidFill>
                  <a:srgbClr val="C00000"/>
                </a:solidFill>
              </a:rPr>
              <a:t>A compliance matrix </a:t>
            </a:r>
            <a:r>
              <a:rPr lang="en-US" b="1" dirty="0">
                <a:solidFill>
                  <a:srgbClr val="FF0000"/>
                </a:solidFill>
              </a:rPr>
              <a:t>is both a guide to the evaluator and a checklist for the Proposal Manager to make sure every requirement is answered.</a:t>
            </a:r>
            <a:r>
              <a:rPr lang="en-US" dirty="0"/>
              <a:t> It can also be used as a guide by the writers. It helps the customer understand the responses to their requirements</a:t>
            </a:r>
            <a:r>
              <a:rPr lang="en-US" dirty="0" smtClean="0"/>
              <a:t>.</a:t>
            </a:r>
          </a:p>
          <a:p>
            <a:pPr algn="l" rtl="0" fontAlgn="base"/>
            <a:r>
              <a:rPr lang="en-US" b="1" dirty="0">
                <a:solidFill>
                  <a:srgbClr val="FF0000"/>
                </a:solidFill>
              </a:rPr>
              <a:t>The compliance matrix is a very important tool in the proposal process</a:t>
            </a:r>
            <a:r>
              <a:rPr lang="en-US" dirty="0"/>
              <a:t>. A compliance matrix is used by the team members in different ways, such as;</a:t>
            </a:r>
          </a:p>
          <a:p>
            <a:pPr marL="285750" indent="-285750" algn="l" rtl="0" fontAlgn="base">
              <a:buFont typeface="Arial" panose="020B0604020202020204" pitchFamily="34" charset="0"/>
              <a:buChar char="•"/>
            </a:pPr>
            <a:r>
              <a:rPr lang="en-US" dirty="0"/>
              <a:t>To develop a compliance </a:t>
            </a:r>
            <a:r>
              <a:rPr lang="en-US" dirty="0" smtClean="0"/>
              <a:t>strategy.</a:t>
            </a:r>
            <a:endParaRPr lang="en-US" dirty="0"/>
          </a:p>
          <a:p>
            <a:pPr marL="285750" indent="-285750" algn="l" rtl="0" fontAlgn="base">
              <a:buFont typeface="Arial" panose="020B0604020202020204" pitchFamily="34" charset="0"/>
              <a:buChar char="•"/>
            </a:pPr>
            <a:r>
              <a:rPr lang="en-US" dirty="0"/>
              <a:t>To understand what the customer is looking </a:t>
            </a:r>
            <a:r>
              <a:rPr lang="en-US" dirty="0" smtClean="0"/>
              <a:t>for.</a:t>
            </a:r>
            <a:endParaRPr lang="en-US" dirty="0"/>
          </a:p>
          <a:p>
            <a:pPr marL="285750" indent="-285750" algn="l" rtl="0" fontAlgn="base">
              <a:buFont typeface="Arial" panose="020B0604020202020204" pitchFamily="34" charset="0"/>
              <a:buChar char="•"/>
            </a:pPr>
            <a:r>
              <a:rPr lang="en-US" dirty="0"/>
              <a:t>To create a guide for the proposal </a:t>
            </a:r>
            <a:r>
              <a:rPr lang="en-US" dirty="0" smtClean="0"/>
              <a:t>writers.</a:t>
            </a:r>
            <a:endParaRPr lang="en-US" dirty="0"/>
          </a:p>
          <a:p>
            <a:pPr marL="285750" indent="-285750" algn="l" rtl="0" fontAlgn="base">
              <a:buFont typeface="Arial" panose="020B0604020202020204" pitchFamily="34" charset="0"/>
              <a:buChar char="•"/>
            </a:pPr>
            <a:r>
              <a:rPr lang="en-US" dirty="0"/>
              <a:t>To check if all the requirements are </a:t>
            </a:r>
            <a:r>
              <a:rPr lang="en-US" dirty="0" smtClean="0"/>
              <a:t>met.</a:t>
            </a:r>
            <a:endParaRPr lang="en-US" dirty="0"/>
          </a:p>
          <a:p>
            <a:pPr marL="285750" indent="-285750" algn="l" rtl="0" fontAlgn="base">
              <a:buFont typeface="Arial" panose="020B0604020202020204" pitchFamily="34" charset="0"/>
              <a:buChar char="•"/>
            </a:pPr>
            <a:r>
              <a:rPr lang="en-US" dirty="0"/>
              <a:t>To track the progress of the </a:t>
            </a:r>
            <a:r>
              <a:rPr lang="en-US" dirty="0" smtClean="0"/>
              <a:t>proposal.</a:t>
            </a:r>
            <a:endParaRPr lang="en-US" dirty="0"/>
          </a:p>
        </p:txBody>
      </p:sp>
      <p:pic>
        <p:nvPicPr>
          <p:cNvPr id="409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1604259"/>
            <a:ext cx="3744416" cy="36249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4222076"/>
      </p:ext>
    </p:extLst>
  </p:cSld>
  <p:clrMapOvr>
    <a:masterClrMapping/>
  </p:clrMapOvr>
  <mc:AlternateContent xmlns:mc="http://schemas.openxmlformats.org/markup-compatibility/2006" xmlns:p14="http://schemas.microsoft.com/office/powerpoint/2010/main">
    <mc:Choice Requires="p14">
      <p:transition spd="slow" p14:dur="2000" advTm="171730"/>
    </mc:Choice>
    <mc:Fallback xmlns="">
      <p:transition spd="slow" advTm="17173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604259"/>
            <a:ext cx="3384376" cy="3416320"/>
          </a:xfrm>
          <a:prstGeom prst="rect">
            <a:avLst/>
          </a:prstGeom>
        </p:spPr>
        <p:txBody>
          <a:bodyPr wrap="square">
            <a:spAutoFit/>
          </a:bodyPr>
          <a:lstStyle/>
          <a:p>
            <a:pPr algn="l" rtl="0" fontAlgn="base"/>
            <a:r>
              <a:rPr lang="en-US" dirty="0"/>
              <a:t>By following the tips given below, you can create an effective compliance matrix which will help you win the bid.</a:t>
            </a:r>
          </a:p>
          <a:p>
            <a:pPr algn="l" rtl="0" fontAlgn="base"/>
            <a:r>
              <a:rPr lang="en-US" b="1" dirty="0">
                <a:solidFill>
                  <a:srgbClr val="C00000"/>
                </a:solidFill>
              </a:rPr>
              <a:t>Follow the RFP:</a:t>
            </a:r>
          </a:p>
          <a:p>
            <a:pPr algn="l" rtl="0" fontAlgn="base"/>
            <a:r>
              <a:rPr lang="en-US" dirty="0"/>
              <a:t>The compliance matrix should be created early and updated from time to time. </a:t>
            </a:r>
            <a:r>
              <a:rPr lang="en-US" dirty="0" smtClean="0"/>
              <a:t>The </a:t>
            </a:r>
            <a:r>
              <a:rPr lang="en-US" dirty="0"/>
              <a:t>three major components of compliance are:</a:t>
            </a:r>
          </a:p>
          <a:p>
            <a:pPr marL="285750" indent="-285750" algn="l" rtl="0" fontAlgn="base">
              <a:buFont typeface="Arial" panose="020B0604020202020204" pitchFamily="34" charset="0"/>
              <a:buChar char="•"/>
            </a:pPr>
            <a:r>
              <a:rPr lang="en-US" dirty="0"/>
              <a:t>Submittal </a:t>
            </a:r>
            <a:r>
              <a:rPr lang="en-US" dirty="0" smtClean="0"/>
              <a:t>instructions.</a:t>
            </a:r>
            <a:endParaRPr lang="en-US" dirty="0"/>
          </a:p>
          <a:p>
            <a:pPr marL="285750" indent="-285750" algn="l" rtl="0" fontAlgn="base">
              <a:buFont typeface="Arial" panose="020B0604020202020204" pitchFamily="34" charset="0"/>
              <a:buChar char="•"/>
            </a:pPr>
            <a:r>
              <a:rPr lang="en-US" dirty="0" smtClean="0"/>
              <a:t>Requirements.</a:t>
            </a:r>
            <a:endParaRPr lang="en-US" dirty="0"/>
          </a:p>
          <a:p>
            <a:pPr marL="285750" indent="-285750" algn="l" rtl="0" fontAlgn="base">
              <a:buFont typeface="Arial" panose="020B0604020202020204" pitchFamily="34" charset="0"/>
              <a:buChar char="•"/>
            </a:pPr>
            <a:r>
              <a:rPr lang="en-US" dirty="0"/>
              <a:t>Internal </a:t>
            </a:r>
            <a:r>
              <a:rPr lang="en-US" dirty="0" smtClean="0"/>
              <a:t>compliance.</a:t>
            </a:r>
            <a:endParaRPr lang="en-US" dirty="0"/>
          </a:p>
        </p:txBody>
      </p:sp>
      <p:sp>
        <p:nvSpPr>
          <p:cNvPr id="8" name="مستطيل 7"/>
          <p:cNvSpPr/>
          <p:nvPr/>
        </p:nvSpPr>
        <p:spPr>
          <a:xfrm>
            <a:off x="2514296" y="1124744"/>
            <a:ext cx="3514552" cy="400110"/>
          </a:xfrm>
          <a:prstGeom prst="rect">
            <a:avLst/>
          </a:prstGeom>
        </p:spPr>
        <p:txBody>
          <a:bodyPr wrap="none">
            <a:spAutoFit/>
          </a:bodyPr>
          <a:lstStyle/>
          <a:p>
            <a:r>
              <a:rPr lang="en-US" sz="2000" b="1" dirty="0" smtClean="0">
                <a:solidFill>
                  <a:srgbClr val="C00000"/>
                </a:solidFill>
              </a:rPr>
              <a:t>An effective compliance matrix </a:t>
            </a:r>
            <a:endParaRPr lang="ar-SA" sz="2000" b="1" dirty="0">
              <a:solidFill>
                <a:srgbClr val="C00000"/>
              </a:solidFill>
            </a:endParaRPr>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23928" y="1916832"/>
            <a:ext cx="4931221"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874474"/>
      </p:ext>
    </p:extLst>
  </p:cSld>
  <p:clrMapOvr>
    <a:masterClrMapping/>
  </p:clrMapOvr>
  <mc:AlternateContent xmlns:mc="http://schemas.openxmlformats.org/markup-compatibility/2006" xmlns:p14="http://schemas.microsoft.com/office/powerpoint/2010/main">
    <mc:Choice Requires="p14">
      <p:transition spd="slow" p14:dur="2000" advTm="214175"/>
    </mc:Choice>
    <mc:Fallback xmlns="">
      <p:transition spd="slow" advTm="21417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522809" y="1340768"/>
            <a:ext cx="4176464" cy="4801314"/>
          </a:xfrm>
          <a:prstGeom prst="rect">
            <a:avLst/>
          </a:prstGeom>
        </p:spPr>
        <p:txBody>
          <a:bodyPr wrap="square">
            <a:spAutoFit/>
          </a:bodyPr>
          <a:lstStyle/>
          <a:p>
            <a:pPr algn="l" rtl="0" fontAlgn="base"/>
            <a:r>
              <a:rPr lang="en-US" b="1" dirty="0">
                <a:solidFill>
                  <a:srgbClr val="FF0000"/>
                </a:solidFill>
              </a:rPr>
              <a:t>Start Early and Update Often</a:t>
            </a:r>
          </a:p>
          <a:p>
            <a:pPr algn="l" rtl="0" fontAlgn="base"/>
            <a:r>
              <a:rPr lang="en-US" dirty="0"/>
              <a:t>This will ensure that your compliance matrix is always up-to-date and accurate.</a:t>
            </a:r>
          </a:p>
          <a:p>
            <a:pPr algn="l" rtl="0" fontAlgn="base"/>
            <a:r>
              <a:rPr lang="en-US" b="1" dirty="0">
                <a:solidFill>
                  <a:srgbClr val="FF0000"/>
                </a:solidFill>
              </a:rPr>
              <a:t>Make it Customer-Focused</a:t>
            </a:r>
          </a:p>
          <a:p>
            <a:pPr algn="l" rtl="0" fontAlgn="base"/>
            <a:r>
              <a:rPr lang="en-US" dirty="0"/>
              <a:t>The compliance matrix should be designed with the customer in mind. It should be easy for them to understand and follow.</a:t>
            </a:r>
          </a:p>
          <a:p>
            <a:pPr algn="l" rtl="0" fontAlgn="base"/>
            <a:r>
              <a:rPr lang="en-US" b="1" dirty="0">
                <a:solidFill>
                  <a:srgbClr val="FF0000"/>
                </a:solidFill>
              </a:rPr>
              <a:t>Use Easy-To-Understand Language</a:t>
            </a:r>
          </a:p>
          <a:p>
            <a:pPr algn="l" rtl="0" fontAlgn="base"/>
            <a:r>
              <a:rPr lang="en-US" dirty="0"/>
              <a:t>The compliance matrix should be written in clear and concise language. This will make it easier for the customer to follow and understand</a:t>
            </a:r>
            <a:r>
              <a:rPr lang="en-US" dirty="0" smtClean="0"/>
              <a:t>.</a:t>
            </a:r>
          </a:p>
          <a:p>
            <a:pPr algn="l" rtl="0" fontAlgn="base"/>
            <a:r>
              <a:rPr lang="en-US" b="1" dirty="0">
                <a:solidFill>
                  <a:srgbClr val="FF0000"/>
                </a:solidFill>
              </a:rPr>
              <a:t>Include all the Necessary Information</a:t>
            </a:r>
          </a:p>
          <a:p>
            <a:pPr algn="l" rtl="0" fontAlgn="base"/>
            <a:r>
              <a:rPr lang="en-US" dirty="0"/>
              <a:t>All relevant information should be included in the compliance matrix. This will make it more complete and helpful.</a:t>
            </a:r>
          </a:p>
          <a:p>
            <a:pPr algn="l" rtl="0" fontAlgn="base"/>
            <a:endParaRPr lang="en-US" dirty="0"/>
          </a:p>
        </p:txBody>
      </p:sp>
      <p:sp>
        <p:nvSpPr>
          <p:cNvPr id="8" name="مستطيل 7"/>
          <p:cNvSpPr/>
          <p:nvPr/>
        </p:nvSpPr>
        <p:spPr>
          <a:xfrm>
            <a:off x="2123016" y="936504"/>
            <a:ext cx="4194931" cy="461665"/>
          </a:xfrm>
          <a:prstGeom prst="rect">
            <a:avLst/>
          </a:prstGeom>
        </p:spPr>
        <p:txBody>
          <a:bodyPr wrap="none">
            <a:spAutoFit/>
          </a:bodyPr>
          <a:lstStyle/>
          <a:p>
            <a:r>
              <a:rPr lang="en-US" sz="2400" b="1" dirty="0" smtClean="0">
                <a:solidFill>
                  <a:srgbClr val="C00000"/>
                </a:solidFill>
              </a:rPr>
              <a:t>An effective compliance matrix</a:t>
            </a:r>
            <a:r>
              <a:rPr lang="en-US" b="1" dirty="0" smtClean="0">
                <a:solidFill>
                  <a:srgbClr val="C00000"/>
                </a:solidFill>
              </a:rPr>
              <a:t> </a:t>
            </a:r>
            <a:endParaRPr lang="ar-SA" b="1" dirty="0">
              <a:solidFill>
                <a:srgbClr val="C00000"/>
              </a:solidFill>
            </a:endParaRPr>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0031" y="3068960"/>
            <a:ext cx="4014981" cy="1800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330575" y="1556600"/>
            <a:ext cx="2785864" cy="1479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1933901"/>
      </p:ext>
    </p:extLst>
  </p:cSld>
  <p:clrMapOvr>
    <a:masterClrMapping/>
  </p:clrMapOvr>
  <mc:AlternateContent xmlns:mc="http://schemas.openxmlformats.org/markup-compatibility/2006" xmlns:p14="http://schemas.microsoft.com/office/powerpoint/2010/main">
    <mc:Choice Requires="p14">
      <p:transition spd="slow" p14:dur="2000" advTm="171628"/>
    </mc:Choice>
    <mc:Fallback xmlns="">
      <p:transition spd="slow" advTm="17162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3">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1">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مستطيل 6"/>
          <p:cNvSpPr/>
          <p:nvPr/>
        </p:nvSpPr>
        <p:spPr>
          <a:xfrm>
            <a:off x="323528" y="1268760"/>
            <a:ext cx="4572000" cy="4524315"/>
          </a:xfrm>
          <a:prstGeom prst="rect">
            <a:avLst/>
          </a:prstGeom>
        </p:spPr>
        <p:txBody>
          <a:bodyPr>
            <a:spAutoFit/>
          </a:bodyPr>
          <a:lstStyle/>
          <a:p>
            <a:pPr algn="l" rtl="0" fontAlgn="base"/>
            <a:r>
              <a:rPr lang="en-US" b="1" dirty="0">
                <a:solidFill>
                  <a:srgbClr val="FF0000"/>
                </a:solidFill>
              </a:rPr>
              <a:t>Get Input from all Team Members</a:t>
            </a:r>
          </a:p>
          <a:p>
            <a:pPr algn="l" rtl="0" fontAlgn="base"/>
            <a:r>
              <a:rPr lang="en-US" dirty="0"/>
              <a:t>All team members should have a chance to contribute to the compliance matrix. This will ensure that all perspectives are considered.</a:t>
            </a:r>
          </a:p>
          <a:p>
            <a:pPr algn="l" rtl="0" fontAlgn="base"/>
            <a:r>
              <a:rPr lang="en-US" b="1" dirty="0">
                <a:solidFill>
                  <a:srgbClr val="FF0000"/>
                </a:solidFill>
              </a:rPr>
              <a:t>Use it as a Guide throughout the Proposal Process</a:t>
            </a:r>
          </a:p>
          <a:p>
            <a:pPr algn="l" rtl="0" fontAlgn="base"/>
            <a:r>
              <a:rPr lang="en-US" dirty="0"/>
              <a:t>The compliance matrix should be used as a guide throughout the proposal process. It should be consulted often to ensure that all requirements are being met.</a:t>
            </a:r>
          </a:p>
          <a:p>
            <a:pPr algn="l" rtl="0" fontAlgn="base"/>
            <a:r>
              <a:rPr lang="en-US" b="1" dirty="0">
                <a:solidFill>
                  <a:srgbClr val="FF0000"/>
                </a:solidFill>
              </a:rPr>
              <a:t>Track Progress</a:t>
            </a:r>
          </a:p>
          <a:p>
            <a:pPr algn="l" rtl="0" fontAlgn="base"/>
            <a:r>
              <a:rPr lang="en-US" dirty="0"/>
              <a:t>The compliance matrix should be used to track the progress of the proposal and compliance with the customer’s requirements. This will help to identify any areas that need improvement.</a:t>
            </a:r>
          </a:p>
        </p:txBody>
      </p:sp>
      <p:pic>
        <p:nvPicPr>
          <p:cNvPr id="717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95528" y="1844824"/>
            <a:ext cx="4018055" cy="308061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6613073"/>
      </p:ext>
    </p:extLst>
  </p:cSld>
  <p:clrMapOvr>
    <a:masterClrMapping/>
  </p:clrMapOvr>
  <mc:AlternateContent xmlns:mc="http://schemas.openxmlformats.org/markup-compatibility/2006" xmlns:p14="http://schemas.microsoft.com/office/powerpoint/2010/main">
    <mc:Choice Requires="p14">
      <p:transition spd="slow" p14:dur="2000" advTm="136665"/>
    </mc:Choice>
    <mc:Fallback xmlns="">
      <p:transition spd="slow" advTm="1366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567011" y="1412776"/>
            <a:ext cx="3068886" cy="3416320"/>
          </a:xfrm>
          <a:prstGeom prst="rect">
            <a:avLst/>
          </a:prstGeom>
        </p:spPr>
        <p:txBody>
          <a:bodyPr wrap="square">
            <a:spAutoFit/>
          </a:bodyPr>
          <a:lstStyle/>
          <a:p>
            <a:pPr algn="l" rtl="0"/>
            <a:r>
              <a:rPr lang="en-US" dirty="0" smtClean="0"/>
              <a:t>As a next step, the project team might select its most </a:t>
            </a:r>
            <a:r>
              <a:rPr lang="en-US" dirty="0" smtClean="0">
                <a:solidFill>
                  <a:srgbClr val="FF0000"/>
                </a:solidFill>
              </a:rPr>
              <a:t>gifted writer </a:t>
            </a:r>
            <a:r>
              <a:rPr lang="en-US" dirty="0" smtClean="0"/>
              <a:t>to prepare the final proposal using the information in the “response” column as a guide. When the proposal has been written and coordinated, the compliance matrix might serve as a last-step checklist for reviewing the proposal before it is submitted to the soliciting organization.</a:t>
            </a:r>
            <a:endParaRPr lang="ar-SA" dirty="0"/>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1920" y="1604259"/>
            <a:ext cx="4630749" cy="2940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7714079"/>
      </p:ext>
    </p:extLst>
  </p:cSld>
  <p:clrMapOvr>
    <a:masterClrMapping/>
  </p:clrMapOvr>
  <mc:AlternateContent xmlns:mc="http://schemas.openxmlformats.org/markup-compatibility/2006" xmlns:p14="http://schemas.microsoft.com/office/powerpoint/2010/main">
    <mc:Choice Requires="p14">
      <p:transition spd="slow" p14:dur="2000" advTm="152234"/>
    </mc:Choice>
    <mc:Fallback xmlns="">
      <p:transition spd="slow" advTm="15223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4763" y="1484784"/>
            <a:ext cx="7848872"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5406562"/>
      </p:ext>
    </p:extLst>
  </p:cSld>
  <p:clrMapOvr>
    <a:masterClrMapping/>
  </p:clrMapOvr>
  <mc:AlternateContent xmlns:mc="http://schemas.openxmlformats.org/markup-compatibility/2006" xmlns:p14="http://schemas.microsoft.com/office/powerpoint/2010/main">
    <mc:Choice Requires="p14">
      <p:transition spd="slow" p14:dur="2000" advTm="187904"/>
    </mc:Choice>
    <mc:Fallback xmlns="">
      <p:transition spd="slow" advTm="18790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5" y="1421029"/>
            <a:ext cx="3744417" cy="3693319"/>
          </a:xfrm>
          <a:prstGeom prst="rect">
            <a:avLst/>
          </a:prstGeom>
        </p:spPr>
        <p:txBody>
          <a:bodyPr wrap="square">
            <a:spAutoFit/>
          </a:bodyPr>
          <a:lstStyle/>
          <a:p>
            <a:pPr algn="l" rtl="0"/>
            <a:r>
              <a:rPr lang="en-US" b="1" dirty="0" smtClean="0">
                <a:solidFill>
                  <a:srgbClr val="FF0000"/>
                </a:solidFill>
              </a:rPr>
              <a:t>Peer review is a common practice in most project organizations</a:t>
            </a:r>
            <a:r>
              <a:rPr lang="en-US" dirty="0" smtClean="0"/>
              <a:t>. Its </a:t>
            </a:r>
            <a:r>
              <a:rPr lang="en-US" b="1" dirty="0" smtClean="0">
                <a:solidFill>
                  <a:srgbClr val="FF0000"/>
                </a:solidFill>
              </a:rPr>
              <a:t>purpose is to ensure technical soundness of products before they are delivered to customers.</a:t>
            </a:r>
            <a:r>
              <a:rPr lang="en-US" dirty="0" smtClean="0"/>
              <a:t> Products involved are usually plans, reports, or some other type of intellectual document. Peer review is a simple process. When authors complete documents, they send the finished product to another person who possesses technical expertise equal to or superior to their own.</a:t>
            </a:r>
          </a:p>
        </p:txBody>
      </p:sp>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916832"/>
            <a:ext cx="3996351" cy="30963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3090749" y="959364"/>
            <a:ext cx="2032479" cy="523220"/>
          </a:xfrm>
          <a:prstGeom prst="rect">
            <a:avLst/>
          </a:prstGeom>
        </p:spPr>
        <p:txBody>
          <a:bodyPr wrap="none">
            <a:spAutoFit/>
          </a:bodyPr>
          <a:lstStyle/>
          <a:p>
            <a:r>
              <a:rPr lang="en-US" sz="2800" b="1" dirty="0" smtClean="0">
                <a:solidFill>
                  <a:srgbClr val="C00000"/>
                </a:solidFill>
              </a:rPr>
              <a:t>Peer review </a:t>
            </a:r>
            <a:endParaRPr lang="ar-SA" sz="2800" b="1" dirty="0">
              <a:solidFill>
                <a:srgbClr val="C00000"/>
              </a:solidFill>
            </a:endParaRPr>
          </a:p>
        </p:txBody>
      </p:sp>
    </p:spTree>
    <p:extLst>
      <p:ext uri="{BB962C8B-B14F-4D97-AF65-F5344CB8AC3E}">
        <p14:creationId xmlns:p14="http://schemas.microsoft.com/office/powerpoint/2010/main" val="3806990715"/>
      </p:ext>
    </p:extLst>
  </p:cSld>
  <p:clrMapOvr>
    <a:masterClrMapping/>
  </p:clrMapOvr>
  <mc:AlternateContent xmlns:mc="http://schemas.openxmlformats.org/markup-compatibility/2006" xmlns:p14="http://schemas.microsoft.com/office/powerpoint/2010/main">
    <mc:Choice Requires="p14">
      <p:transition spd="slow" p14:dur="2000" advTm="187583"/>
    </mc:Choice>
    <mc:Fallback xmlns="">
      <p:transition spd="slow" advTm="18758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20272" y="6296765"/>
            <a:ext cx="2028825" cy="55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467544" y="1746474"/>
            <a:ext cx="3816424" cy="3139321"/>
          </a:xfrm>
          <a:prstGeom prst="rect">
            <a:avLst/>
          </a:prstGeom>
        </p:spPr>
        <p:txBody>
          <a:bodyPr wrap="square">
            <a:spAutoFit/>
          </a:bodyPr>
          <a:lstStyle/>
          <a:p>
            <a:pPr algn="l" rtl="0"/>
            <a:r>
              <a:rPr lang="en-US" dirty="0" smtClean="0"/>
              <a:t>That person reviews the document for technical soundness. If reviewers disagree about approach, methods, conclusions, or any technical aspects of the documents, they work out the disagreement directly with the authors. If reviewers and authors cannot agree, they escalate the matter to a superior (a task manager or a project manager) for resolution.</a:t>
            </a:r>
          </a:p>
          <a:p>
            <a:pPr algn="l" rtl="0"/>
            <a:endParaRPr lang="ar-SA" dirty="0"/>
          </a:p>
        </p:txBody>
      </p:sp>
      <p:pic>
        <p:nvPicPr>
          <p:cNvPr id="7"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74350" y="1604259"/>
            <a:ext cx="3708319" cy="3312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6715294"/>
      </p:ext>
    </p:extLst>
  </p:cSld>
  <p:clrMapOvr>
    <a:masterClrMapping/>
  </p:clrMapOvr>
  <mc:AlternateContent xmlns:mc="http://schemas.openxmlformats.org/markup-compatibility/2006" xmlns:p14="http://schemas.microsoft.com/office/powerpoint/2010/main">
    <mc:Choice Requires="p14">
      <p:transition spd="slow" p14:dur="2000" advTm="104677"/>
    </mc:Choice>
    <mc:Fallback xmlns="">
      <p:transition spd="slow" advTm="10467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687" y="-59537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706690"/>
            <a:ext cx="3816424" cy="3693319"/>
          </a:xfrm>
          <a:prstGeom prst="rect">
            <a:avLst/>
          </a:prstGeom>
        </p:spPr>
        <p:txBody>
          <a:bodyPr wrap="square">
            <a:spAutoFit/>
          </a:bodyPr>
          <a:lstStyle/>
          <a:p>
            <a:pPr algn="l" rtl="0"/>
            <a:r>
              <a:rPr lang="en-US" b="1" dirty="0" smtClean="0">
                <a:solidFill>
                  <a:srgbClr val="FF0000"/>
                </a:solidFill>
              </a:rPr>
              <a:t>Peer review is focused on technical matters only</a:t>
            </a:r>
            <a:r>
              <a:rPr lang="en-US" dirty="0" smtClean="0"/>
              <a:t>. </a:t>
            </a:r>
            <a:r>
              <a:rPr lang="en-US" b="1" dirty="0" smtClean="0">
                <a:solidFill>
                  <a:srgbClr val="FF0000"/>
                </a:solidFill>
              </a:rPr>
              <a:t>It is not a review of grammar or writing style; </a:t>
            </a:r>
            <a:r>
              <a:rPr lang="en-US" dirty="0" smtClean="0"/>
              <a:t>that is an editorial review, which is an entirely different process. </a:t>
            </a:r>
            <a:r>
              <a:rPr lang="en-US" dirty="0" smtClean="0">
                <a:solidFill>
                  <a:srgbClr val="FF0000"/>
                </a:solidFill>
              </a:rPr>
              <a:t>Peer reviewers must resist any temptation to force authors to “write it my way.” At the same time, </a:t>
            </a:r>
            <a:r>
              <a:rPr lang="en-US" b="1" dirty="0" smtClean="0">
                <a:solidFill>
                  <a:srgbClr val="FF0000"/>
                </a:solidFill>
              </a:rPr>
              <a:t>authors must be able to accept technical criticism and not defend on “that’s the way I write.” Peer review is an excellent way to get a second look at important products before they are delivered to customers.</a:t>
            </a:r>
            <a:endParaRPr lang="ar-SA" b="1" dirty="0">
              <a:solidFill>
                <a:srgbClr val="FF0000"/>
              </a:solidFill>
            </a:endParaRPr>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589469"/>
            <a:ext cx="3699817" cy="3927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7251493"/>
      </p:ext>
    </p:extLst>
  </p:cSld>
  <p:clrMapOvr>
    <a:masterClrMapping/>
  </p:clrMapOvr>
  <mc:AlternateContent xmlns:mc="http://schemas.openxmlformats.org/markup-compatibility/2006" xmlns:p14="http://schemas.microsoft.com/office/powerpoint/2010/main">
    <mc:Choice Requires="p14">
      <p:transition spd="slow" p14:dur="2000" advTm="146199"/>
    </mc:Choice>
    <mc:Fallback xmlns="">
      <p:transition spd="slow" advTm="14619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412776"/>
            <a:ext cx="4248472" cy="4524315"/>
          </a:xfrm>
          <a:prstGeom prst="rect">
            <a:avLst/>
          </a:prstGeom>
        </p:spPr>
        <p:txBody>
          <a:bodyPr wrap="square">
            <a:spAutoFit/>
          </a:bodyPr>
          <a:lstStyle/>
          <a:p>
            <a:pPr algn="l" rtl="0"/>
            <a:r>
              <a:rPr lang="en-US" b="1" dirty="0" smtClean="0">
                <a:solidFill>
                  <a:srgbClr val="FF0000"/>
                </a:solidFill>
              </a:rPr>
              <a:t>Peer review can have a dark side</a:t>
            </a:r>
            <a:r>
              <a:rPr lang="en-US" dirty="0" smtClean="0"/>
              <a:t>. Some authors may bias their documents to personal friends who are not likely to criticize their work or to other writers with whom they have an unspoken mutual </a:t>
            </a:r>
            <a:r>
              <a:rPr lang="en-US" dirty="0" err="1" smtClean="0"/>
              <a:t>noncritique</a:t>
            </a:r>
            <a:r>
              <a:rPr lang="en-US" dirty="0" smtClean="0"/>
              <a:t> agreement. This can lead to ineffective reviews and the phenomenon of “</a:t>
            </a:r>
            <a:r>
              <a:rPr lang="en-US" b="1" dirty="0" smtClean="0">
                <a:solidFill>
                  <a:srgbClr val="FF0000"/>
                </a:solidFill>
              </a:rPr>
              <a:t>group think</a:t>
            </a:r>
            <a:r>
              <a:rPr lang="en-US" dirty="0" smtClean="0"/>
              <a:t>.” Some reviewers may use the process to take cheap shots at authors with whom they may see as competitors for promotion, rewards, or influence within the organization. </a:t>
            </a:r>
            <a:r>
              <a:rPr lang="en-US" b="1" dirty="0" smtClean="0">
                <a:solidFill>
                  <a:srgbClr val="FF0000"/>
                </a:solidFill>
              </a:rPr>
              <a:t>Effective peer review depends on good intentions by all</a:t>
            </a:r>
            <a:r>
              <a:rPr lang="en-US" dirty="0" smtClean="0"/>
              <a:t>, </a:t>
            </a:r>
            <a:r>
              <a:rPr lang="en-US" dirty="0" smtClean="0">
                <a:solidFill>
                  <a:srgbClr val="FF0000"/>
                </a:solidFill>
              </a:rPr>
              <a:t>inoffensive candor by all involved</a:t>
            </a:r>
            <a:r>
              <a:rPr lang="en-US" b="1" dirty="0" smtClean="0">
                <a:solidFill>
                  <a:srgbClr val="FF0000"/>
                </a:solidFill>
              </a:rPr>
              <a:t>, and non punitive resolution of any technical disagreements.</a:t>
            </a:r>
            <a:endParaRPr lang="ar-SA" b="1" dirty="0">
              <a:solidFill>
                <a:srgbClr val="FF0000"/>
              </a:solidFill>
            </a:endParaRPr>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484784"/>
            <a:ext cx="4003353" cy="41764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1087789"/>
      </p:ext>
    </p:extLst>
  </p:cSld>
  <p:clrMapOvr>
    <a:masterClrMapping/>
  </p:clrMapOvr>
  <mc:AlternateContent xmlns:mc="http://schemas.openxmlformats.org/markup-compatibility/2006" xmlns:p14="http://schemas.microsoft.com/office/powerpoint/2010/main">
    <mc:Choice Requires="p14">
      <p:transition spd="slow" p14:dur="2000" advTm="188769"/>
    </mc:Choice>
    <mc:Fallback xmlns="">
      <p:transition spd="slow" advTm="18876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699792" y="1234927"/>
            <a:ext cx="3283848" cy="584775"/>
          </a:xfrm>
          <a:prstGeom prst="rect">
            <a:avLst/>
          </a:prstGeom>
        </p:spPr>
        <p:txBody>
          <a:bodyPr wrap="none">
            <a:spAutoFit/>
          </a:bodyPr>
          <a:lstStyle/>
          <a:p>
            <a:r>
              <a:rPr lang="en-US" sz="3200" b="1" dirty="0" smtClean="0">
                <a:solidFill>
                  <a:srgbClr val="C00000"/>
                </a:solidFill>
              </a:rPr>
              <a:t>Quality in Practice</a:t>
            </a:r>
            <a:endParaRPr lang="ar-SA" sz="3200" b="1" dirty="0">
              <a:solidFill>
                <a:srgbClr val="C00000"/>
              </a:solidFill>
            </a:endParaRPr>
          </a:p>
        </p:txBody>
      </p:sp>
      <p:pic>
        <p:nvPicPr>
          <p:cNvPr id="1433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900238"/>
            <a:ext cx="7148869" cy="3833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3522949"/>
      </p:ext>
    </p:extLst>
  </p:cSld>
  <p:clrMapOvr>
    <a:masterClrMapping/>
  </p:clrMapOvr>
  <mc:AlternateContent xmlns:mc="http://schemas.openxmlformats.org/markup-compatibility/2006" xmlns:p14="http://schemas.microsoft.com/office/powerpoint/2010/main">
    <mc:Choice Requires="p14">
      <p:transition spd="slow" p14:dur="2000" advTm="49852"/>
    </mc:Choice>
    <mc:Fallback xmlns="">
      <p:transition spd="slow" advTm="4985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716148"/>
            <a:ext cx="4032448" cy="4247317"/>
          </a:xfrm>
          <a:prstGeom prst="rect">
            <a:avLst/>
          </a:prstGeom>
        </p:spPr>
        <p:txBody>
          <a:bodyPr wrap="square">
            <a:spAutoFit/>
          </a:bodyPr>
          <a:lstStyle/>
          <a:p>
            <a:pPr algn="l" rtl="0"/>
            <a:r>
              <a:rPr lang="en-US" dirty="0" smtClean="0"/>
              <a:t>Project quality is a result of many things working together to produce a satisfied customer. Things that work together constitute a system. To manage project quality, project managers must, in Dr. Deming’s words, gain an appreciation for systems. They must understand the elements of the system within which they work and how the elements interact with and influence each other. This is no easy task. System performance can be obscured by  ignorance, or bias. To overcome these hurdles, Dr. Deming developed a demonstration using red and white beads.</a:t>
            </a:r>
            <a:endParaRPr lang="ar-SA" b="1" dirty="0">
              <a:solidFill>
                <a:srgbClr val="FF0000"/>
              </a:solidFill>
            </a:endParaRPr>
          </a:p>
        </p:txBody>
      </p:sp>
      <p:sp>
        <p:nvSpPr>
          <p:cNvPr id="6" name="مستطيل 5"/>
          <p:cNvSpPr/>
          <p:nvPr/>
        </p:nvSpPr>
        <p:spPr>
          <a:xfrm>
            <a:off x="2411760" y="1153378"/>
            <a:ext cx="4333986" cy="461665"/>
          </a:xfrm>
          <a:prstGeom prst="rect">
            <a:avLst/>
          </a:prstGeom>
        </p:spPr>
        <p:txBody>
          <a:bodyPr wrap="square">
            <a:spAutoFit/>
          </a:bodyPr>
          <a:lstStyle/>
          <a:p>
            <a:pPr algn="ctr" rtl="0"/>
            <a:r>
              <a:rPr lang="en-US" sz="2400" b="1" dirty="0">
                <a:solidFill>
                  <a:srgbClr val="C00000"/>
                </a:solidFill>
              </a:rPr>
              <a:t>Project Systems and Solutions </a:t>
            </a:r>
            <a:endParaRPr lang="ar-SA" sz="2400" b="1" dirty="0">
              <a:solidFill>
                <a:srgbClr val="C00000"/>
              </a:solidFill>
            </a:endParaRPr>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1966652"/>
            <a:ext cx="4127673" cy="3447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07591"/>
      </p:ext>
    </p:extLst>
  </p:cSld>
  <p:clrMapOvr>
    <a:masterClrMapping/>
  </p:clrMapOvr>
  <mc:AlternateContent xmlns:mc="http://schemas.openxmlformats.org/markup-compatibility/2006" xmlns:p14="http://schemas.microsoft.com/office/powerpoint/2010/main">
    <mc:Choice Requires="p14">
      <p:transition spd="slow" p14:dur="2000" advTm="171813"/>
    </mc:Choice>
    <mc:Fallback xmlns="">
      <p:transition spd="slow" advTm="17181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7587" y="1491284"/>
            <a:ext cx="4822485" cy="4247317"/>
          </a:xfrm>
          <a:prstGeom prst="rect">
            <a:avLst/>
          </a:prstGeom>
        </p:spPr>
        <p:txBody>
          <a:bodyPr wrap="square">
            <a:spAutoFit/>
          </a:bodyPr>
          <a:lstStyle/>
          <a:p>
            <a:pPr algn="l" rtl="0"/>
            <a:r>
              <a:rPr lang="en-US" dirty="0" smtClean="0"/>
              <a:t>Dr. Deming explained the red bead experiment in his book Out of the Crisis. </a:t>
            </a:r>
          </a:p>
          <a:p>
            <a:pPr algn="l" rtl="0"/>
            <a:r>
              <a:rPr lang="en-US" dirty="0" smtClean="0"/>
              <a:t>The experiment includes the following:</a:t>
            </a:r>
          </a:p>
          <a:p>
            <a:pPr algn="l" rtl="0"/>
            <a:r>
              <a:rPr lang="en-US" b="1" dirty="0" smtClean="0">
                <a:solidFill>
                  <a:srgbClr val="C00000"/>
                </a:solidFill>
              </a:rPr>
              <a:t>◆ People </a:t>
            </a:r>
            <a:r>
              <a:rPr lang="en-US" dirty="0" smtClean="0"/>
              <a:t>— Six workers, consistently referred to as “willing workers”; two inspectors and one chief inspector; and one recorder. </a:t>
            </a:r>
          </a:p>
          <a:p>
            <a:pPr algn="l" rtl="0"/>
            <a:r>
              <a:rPr lang="en-US" b="1" dirty="0" smtClean="0">
                <a:solidFill>
                  <a:srgbClr val="C00000"/>
                </a:solidFill>
              </a:rPr>
              <a:t>◆ Materials </a:t>
            </a:r>
            <a:r>
              <a:rPr lang="en-US" dirty="0" smtClean="0"/>
              <a:t>— Red and white beads, a container to hold the beads, and a paddle with fifty indentations that will hold one bead each. </a:t>
            </a:r>
          </a:p>
          <a:p>
            <a:pPr algn="l" rtl="0"/>
            <a:r>
              <a:rPr lang="en-US" b="1" dirty="0" smtClean="0">
                <a:solidFill>
                  <a:srgbClr val="C00000"/>
                </a:solidFill>
              </a:rPr>
              <a:t>◆ Processes </a:t>
            </a:r>
            <a:r>
              <a:rPr lang="en-US" dirty="0" smtClean="0"/>
              <a:t>— Willing workers dip the paddle into the bead container until it is completely covered, then carefully withdraw it. Gently shaking the paddle and allowing excess beads to roll off results in a paddle with a bead in each of the fifty indentations.</a:t>
            </a:r>
            <a:endParaRPr lang="ar-SA" dirty="0"/>
          </a:p>
        </p:txBody>
      </p:sp>
      <p:sp>
        <p:nvSpPr>
          <p:cNvPr id="7" name="مستطيل 6"/>
          <p:cNvSpPr/>
          <p:nvPr/>
        </p:nvSpPr>
        <p:spPr>
          <a:xfrm>
            <a:off x="2731790" y="1052736"/>
            <a:ext cx="3204147" cy="461665"/>
          </a:xfrm>
          <a:prstGeom prst="rect">
            <a:avLst/>
          </a:prstGeom>
        </p:spPr>
        <p:txBody>
          <a:bodyPr wrap="none">
            <a:spAutoFit/>
          </a:bodyPr>
          <a:lstStyle/>
          <a:p>
            <a:r>
              <a:rPr lang="en-US" sz="2400" b="1" dirty="0" smtClean="0">
                <a:solidFill>
                  <a:srgbClr val="C00000"/>
                </a:solidFill>
              </a:rPr>
              <a:t>RED BEAD EXPERIMENT</a:t>
            </a:r>
            <a:endParaRPr lang="ar-SA" sz="2400" b="1" dirty="0">
              <a:solidFill>
                <a:srgbClr val="C00000"/>
              </a:solidFill>
            </a:endParaRPr>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71050" y="1844824"/>
            <a:ext cx="3543038"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0196825"/>
      </p:ext>
    </p:extLst>
  </p:cSld>
  <p:clrMapOvr>
    <a:masterClrMapping/>
  </p:clrMapOvr>
  <mc:AlternateContent xmlns:mc="http://schemas.openxmlformats.org/markup-compatibility/2006" xmlns:p14="http://schemas.microsoft.com/office/powerpoint/2010/main">
    <mc:Choice Requires="p14">
      <p:transition spd="slow" p14:dur="2000" advTm="284895"/>
    </mc:Choice>
    <mc:Fallback xmlns="">
      <p:transition spd="slow" advTm="2848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819270" y="1186349"/>
            <a:ext cx="3032650" cy="3970318"/>
          </a:xfrm>
          <a:prstGeom prst="rect">
            <a:avLst/>
          </a:prstGeom>
        </p:spPr>
        <p:txBody>
          <a:bodyPr wrap="square">
            <a:spAutoFit/>
          </a:bodyPr>
          <a:lstStyle/>
          <a:p>
            <a:pPr algn="l" rtl="0"/>
            <a:r>
              <a:rPr lang="en-US" dirty="0" smtClean="0">
                <a:solidFill>
                  <a:srgbClr val="C00000"/>
                </a:solidFill>
              </a:rPr>
              <a:t>During the experiment, each willing worker, in turn, dips the paddle into the container and produces a sample of fifty beads. </a:t>
            </a:r>
            <a:r>
              <a:rPr lang="en-US" b="1" dirty="0" smtClean="0">
                <a:solidFill>
                  <a:srgbClr val="C00000"/>
                </a:solidFill>
              </a:rPr>
              <a:t>This is repeated for several rounds, usually four or five, to simulate a number of workdays; willing workers produce one sample per day. </a:t>
            </a:r>
            <a:r>
              <a:rPr lang="en-US" dirty="0" smtClean="0"/>
              <a:t>After the willing workers produce their samples, they report to an inspector who counts defects. </a:t>
            </a:r>
            <a:r>
              <a:rPr lang="en-US" b="1" dirty="0" smtClean="0">
                <a:solidFill>
                  <a:srgbClr val="C00000"/>
                </a:solidFill>
              </a:rPr>
              <a:t>A defect is a red bead . </a:t>
            </a:r>
            <a:endParaRPr lang="ar-SA" dirty="0"/>
          </a:p>
        </p:txBody>
      </p:sp>
      <p:pic>
        <p:nvPicPr>
          <p:cNvPr id="8"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1604259"/>
            <a:ext cx="4507969" cy="36969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5344140"/>
      </p:ext>
    </p:extLst>
  </p:cSld>
  <p:clrMapOvr>
    <a:masterClrMapping/>
  </p:clrMapOvr>
  <mc:AlternateContent xmlns:mc="http://schemas.openxmlformats.org/markup-compatibility/2006" xmlns:p14="http://schemas.microsoft.com/office/powerpoint/2010/main">
    <mc:Choice Requires="p14">
      <p:transition spd="slow" p14:dur="2000" advTm="107675"/>
    </mc:Choice>
    <mc:Fallback xmlns="">
      <p:transition spd="slow" advTm="10767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39553" y="1156055"/>
            <a:ext cx="3312367" cy="3693319"/>
          </a:xfrm>
          <a:prstGeom prst="rect">
            <a:avLst/>
          </a:prstGeom>
        </p:spPr>
        <p:txBody>
          <a:bodyPr wrap="square">
            <a:spAutoFit/>
          </a:bodyPr>
          <a:lstStyle/>
          <a:p>
            <a:pPr algn="l" rtl="0"/>
            <a:r>
              <a:rPr lang="en-US" dirty="0" smtClean="0"/>
              <a:t>Willing workers are provided brief training and told they will have an training period. They are then put directly to work without any period of training . The facilitator announces a quota of no more than one red bead per day. The facilitator praises good performance, a very low number of defects, and condemns or punishes with dismissal poor performance, a very high number of defects.</a:t>
            </a:r>
            <a:endParaRPr lang="ar-SA" dirty="0"/>
          </a:p>
        </p:txBody>
      </p:sp>
      <p:pic>
        <p:nvPicPr>
          <p:cNvPr id="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1920" y="1412777"/>
            <a:ext cx="5184577" cy="4176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6333330"/>
      </p:ext>
    </p:extLst>
  </p:cSld>
  <p:clrMapOvr>
    <a:masterClrMapping/>
  </p:clrMapOvr>
  <mc:AlternateContent xmlns:mc="http://schemas.openxmlformats.org/markup-compatibility/2006" xmlns:p14="http://schemas.microsoft.com/office/powerpoint/2010/main">
    <mc:Choice Requires="p14">
      <p:transition spd="slow" p14:dur="2000" advTm="145378"/>
    </mc:Choice>
    <mc:Fallback xmlns="">
      <p:transition spd="slow" advTm="14537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3">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1">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6" name="مستطيل 5"/>
          <p:cNvSpPr/>
          <p:nvPr/>
        </p:nvSpPr>
        <p:spPr>
          <a:xfrm>
            <a:off x="443558" y="1340768"/>
            <a:ext cx="4488482" cy="3970318"/>
          </a:xfrm>
          <a:prstGeom prst="rect">
            <a:avLst/>
          </a:prstGeom>
        </p:spPr>
        <p:txBody>
          <a:bodyPr wrap="square">
            <a:spAutoFit/>
          </a:bodyPr>
          <a:lstStyle/>
          <a:p>
            <a:pPr algn="l" rtl="0"/>
            <a:r>
              <a:rPr lang="en-US" dirty="0" smtClean="0"/>
              <a:t>After several days of work, the facilitator threatens workers with dismissal because of their inconsistent and generally poor performance. After all, no one is meeting the quota of no more than one defect per paddle. The facilitator ensures that senior managers among the participant group are included in the willing worker group and, as the experiment progresses, points out their poor performance to the great glee of the other participants. Finally, when all workdays are complete, the facilitator closes the operation and tells all willing workers to collect their severance pay on the way out.</a:t>
            </a:r>
            <a:endParaRPr lang="ar-SA" dirty="0"/>
          </a:p>
        </p:txBody>
      </p:sp>
      <p:pic>
        <p:nvPicPr>
          <p:cNvPr id="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32040" y="1604259"/>
            <a:ext cx="4104456" cy="36969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994671"/>
      </p:ext>
    </p:extLst>
  </p:cSld>
  <p:clrMapOvr>
    <a:masterClrMapping/>
  </p:clrMapOvr>
  <mc:AlternateContent xmlns:mc="http://schemas.openxmlformats.org/markup-compatibility/2006" xmlns:p14="http://schemas.microsoft.com/office/powerpoint/2010/main">
    <mc:Choice Requires="p14">
      <p:transition spd="slow" p14:dur="2000" advTm="120263"/>
    </mc:Choice>
    <mc:Fallback xmlns="">
      <p:transition spd="slow" advTm="12026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6" y="1281093"/>
            <a:ext cx="7920880" cy="369332"/>
          </a:xfrm>
          <a:prstGeom prst="rect">
            <a:avLst/>
          </a:prstGeom>
        </p:spPr>
        <p:txBody>
          <a:bodyPr wrap="square">
            <a:spAutoFit/>
          </a:bodyPr>
          <a:lstStyle/>
          <a:p>
            <a:pPr algn="l" rtl="0"/>
            <a:r>
              <a:rPr lang="en-US" dirty="0" smtClean="0"/>
              <a:t>The matrix prepared by the recorder might look something like</a:t>
            </a:r>
            <a:endParaRPr lang="ar-SA" dirty="0"/>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552" y="1844824"/>
            <a:ext cx="7943117"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0438964"/>
      </p:ext>
    </p:extLst>
  </p:cSld>
  <p:clrMapOvr>
    <a:masterClrMapping/>
  </p:clrMapOvr>
  <mc:AlternateContent xmlns:mc="http://schemas.openxmlformats.org/markup-compatibility/2006" xmlns:p14="http://schemas.microsoft.com/office/powerpoint/2010/main">
    <mc:Choice Requires="p14">
      <p:transition spd="slow" p14:dur="2000" advTm="137340"/>
    </mc:Choice>
    <mc:Fallback xmlns="">
      <p:transition spd="slow" advTm="13734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606086"/>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395536" y="1006455"/>
            <a:ext cx="4896544" cy="4247317"/>
          </a:xfrm>
          <a:prstGeom prst="rect">
            <a:avLst/>
          </a:prstGeom>
        </p:spPr>
        <p:txBody>
          <a:bodyPr wrap="square">
            <a:spAutoFit/>
          </a:bodyPr>
          <a:lstStyle/>
          <a:p>
            <a:pPr algn="l" rtl="0"/>
            <a:r>
              <a:rPr lang="en-US" b="1" dirty="0" smtClean="0">
                <a:solidFill>
                  <a:srgbClr val="C00000"/>
                </a:solidFill>
              </a:rPr>
              <a:t>The red bead experiment reveals much about system performance</a:t>
            </a:r>
            <a:r>
              <a:rPr lang="en-US" dirty="0" smtClean="0"/>
              <a:t>. While many system elements interact, in this case, materials determine results. </a:t>
            </a:r>
            <a:r>
              <a:rPr lang="en-US" b="1" dirty="0" smtClean="0">
                <a:solidFill>
                  <a:srgbClr val="C00000"/>
                </a:solidFill>
              </a:rPr>
              <a:t>The bead mixture is 80 percent white beads and 20 percent red beads</a:t>
            </a:r>
            <a:r>
              <a:rPr lang="en-US" dirty="0" smtClean="0"/>
              <a:t>. </a:t>
            </a:r>
            <a:r>
              <a:rPr lang="en-US" b="1" dirty="0" smtClean="0">
                <a:solidFill>
                  <a:srgbClr val="C00000"/>
                </a:solidFill>
              </a:rPr>
              <a:t>The paddle holds fifty beads.</a:t>
            </a:r>
            <a:r>
              <a:rPr lang="en-US" dirty="0" smtClean="0"/>
              <a:t> The worker does not try to change results by quickly dipping the paddle again if it looks like a large number of red beads are on the paddle from the initial.</a:t>
            </a:r>
          </a:p>
          <a:p>
            <a:pPr algn="l" rtl="0"/>
            <a:r>
              <a:rPr lang="en-US" dirty="0" smtClean="0"/>
              <a:t>Or the worker does not bump the paddle against the container and knock some beads off — the number of red beads in each sample of fifty will be about 20 percent, or about ten. As the number of samples increases, the average will get closer and closer to ten.</a:t>
            </a:r>
            <a:endParaRPr lang="ar-SA" dirty="0"/>
          </a:p>
        </p:txBody>
      </p:sp>
      <p:pic>
        <p:nvPicPr>
          <p:cNvPr id="8"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80112" y="1604259"/>
            <a:ext cx="3456384" cy="36969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7270877"/>
      </p:ext>
    </p:extLst>
  </p:cSld>
  <p:clrMapOvr>
    <a:masterClrMapping/>
  </p:clrMapOvr>
  <mc:AlternateContent xmlns:mc="http://schemas.openxmlformats.org/markup-compatibility/2006" xmlns:p14="http://schemas.microsoft.com/office/powerpoint/2010/main">
    <mc:Choice Requires="p14">
      <p:transition spd="slow" p14:dur="2000" advTm="162322"/>
    </mc:Choice>
    <mc:Fallback xmlns="">
      <p:transition spd="slow" advTm="16232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349474" y="1710985"/>
            <a:ext cx="3934494" cy="3970318"/>
          </a:xfrm>
          <a:prstGeom prst="rect">
            <a:avLst/>
          </a:prstGeom>
        </p:spPr>
        <p:txBody>
          <a:bodyPr wrap="square">
            <a:spAutoFit/>
          </a:bodyPr>
          <a:lstStyle/>
          <a:p>
            <a:pPr algn="l"/>
            <a:r>
              <a:rPr lang="en-US" dirty="0" smtClean="0"/>
              <a:t>Other factors may seem to influence results, but they are not relevant: </a:t>
            </a:r>
          </a:p>
          <a:p>
            <a:pPr algn="l"/>
            <a:r>
              <a:rPr lang="en-US" dirty="0" smtClean="0"/>
              <a:t>◆ Inspections (excessive) have no effect on system performance. </a:t>
            </a:r>
          </a:p>
          <a:p>
            <a:pPr algn="l"/>
            <a:r>
              <a:rPr lang="en-US" dirty="0" smtClean="0"/>
              <a:t>◆ Slogans have no effect on system performance. </a:t>
            </a:r>
          </a:p>
          <a:p>
            <a:pPr algn="l"/>
            <a:r>
              <a:rPr lang="en-US" dirty="0" smtClean="0"/>
              <a:t>◆ Management (by the facilitator) has no effect on system performance. </a:t>
            </a:r>
          </a:p>
          <a:p>
            <a:pPr algn="l"/>
            <a:r>
              <a:rPr lang="en-US" dirty="0"/>
              <a:t>In this case, the only thing that matters — the only factor that affects and determines system performance — is the percentage of red beads in the bead mix. </a:t>
            </a:r>
          </a:p>
          <a:p>
            <a:pPr algn="l"/>
            <a:endParaRPr lang="ar-SA" dirty="0"/>
          </a:p>
        </p:txBody>
      </p:sp>
      <p:pic>
        <p:nvPicPr>
          <p:cNvPr id="1843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83968" y="2204864"/>
            <a:ext cx="4533007"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5701749"/>
      </p:ext>
    </p:extLst>
  </p:cSld>
  <p:clrMapOvr>
    <a:masterClrMapping/>
  </p:clrMapOvr>
  <mc:AlternateContent xmlns:mc="http://schemas.openxmlformats.org/markup-compatibility/2006" xmlns:p14="http://schemas.microsoft.com/office/powerpoint/2010/main">
    <mc:Choice Requires="p14">
      <p:transition spd="slow" p14:dur="2000" advTm="91834"/>
    </mc:Choice>
    <mc:Fallback xmlns="">
      <p:transition spd="slow" advTm="9183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9965"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62980" y="1160014"/>
            <a:ext cx="3804964" cy="3693319"/>
          </a:xfrm>
          <a:prstGeom prst="rect">
            <a:avLst/>
          </a:prstGeom>
        </p:spPr>
        <p:txBody>
          <a:bodyPr wrap="square">
            <a:spAutoFit/>
          </a:bodyPr>
          <a:lstStyle/>
          <a:p>
            <a:pPr algn="l" rtl="0"/>
            <a:r>
              <a:rPr lang="en-US" b="1" dirty="0" smtClean="0">
                <a:solidFill>
                  <a:srgbClr val="C00000"/>
                </a:solidFill>
              </a:rPr>
              <a:t>The lesson is: </a:t>
            </a:r>
          </a:p>
          <a:p>
            <a:pPr algn="l" rtl="0"/>
            <a:r>
              <a:rPr lang="en-US" dirty="0" smtClean="0"/>
              <a:t>Fix the system, do not blame the workers. It calls back to the 85/15 rule that says about 85 percent of a worker’s performance is determined by the system and 15 percent is determined by individual effort. The bead mixture principally determines results. A worker can still influence results to a degree through careless performance (knocking beads from the paddle during production) or by cheating (dipping the paddle twice).</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08934" y="1916832"/>
            <a:ext cx="4172967"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270723"/>
      </p:ext>
    </p:extLst>
  </p:cSld>
  <p:clrMapOvr>
    <a:masterClrMapping/>
  </p:clrMapOvr>
  <mc:AlternateContent xmlns:mc="http://schemas.openxmlformats.org/markup-compatibility/2006" xmlns:p14="http://schemas.microsoft.com/office/powerpoint/2010/main">
    <mc:Choice Requires="p14">
      <p:transition spd="slow" p14:dur="2000" advTm="146314"/>
    </mc:Choice>
    <mc:Fallback xmlns="">
      <p:transition spd="slow" advTm="14631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15213" y="2420888"/>
            <a:ext cx="4044185" cy="1384995"/>
          </a:xfrm>
          <a:prstGeom prst="rect">
            <a:avLst/>
          </a:prstGeom>
        </p:spPr>
        <p:txBody>
          <a:bodyPr wrap="square">
            <a:spAutoFit/>
          </a:bodyPr>
          <a:lstStyle/>
          <a:p>
            <a:pPr algn="l" rtl="0"/>
            <a:r>
              <a:rPr lang="en-US" sz="2800" b="1" dirty="0" smtClean="0">
                <a:solidFill>
                  <a:srgbClr val="C00000"/>
                </a:solidFill>
              </a:rPr>
              <a:t>The red bead experiment also reveals something about variation. </a:t>
            </a:r>
            <a:endParaRPr lang="ar-SA" sz="2800" b="1" dirty="0">
              <a:solidFill>
                <a:srgbClr val="C00000"/>
              </a:solidFill>
            </a:endParaRPr>
          </a:p>
        </p:txBody>
      </p:sp>
      <p:pic>
        <p:nvPicPr>
          <p:cNvPr id="1945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9399" y="1969631"/>
            <a:ext cx="4206875" cy="256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457751"/>
      </p:ext>
    </p:extLst>
  </p:cSld>
  <p:clrMapOvr>
    <a:masterClrMapping/>
  </p:clrMapOvr>
  <mc:AlternateContent xmlns:mc="http://schemas.openxmlformats.org/markup-compatibility/2006" xmlns:p14="http://schemas.microsoft.com/office/powerpoint/2010/main">
    <mc:Choice Requires="p14">
      <p:transition spd="slow" p14:dur="2000" advTm="57349"/>
    </mc:Choice>
    <mc:Fallback xmlns="">
      <p:transition spd="slow" advTm="5734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916833"/>
            <a:ext cx="8208912" cy="3416320"/>
          </a:xfrm>
          <a:prstGeom prst="rect">
            <a:avLst/>
          </a:prstGeom>
        </p:spPr>
        <p:txBody>
          <a:bodyPr wrap="square">
            <a:spAutoFit/>
          </a:bodyPr>
          <a:lstStyle/>
          <a:p>
            <a:pPr algn="l" rtl="0"/>
            <a:endParaRPr lang="en-US" dirty="0" smtClean="0"/>
          </a:p>
          <a:p>
            <a:pPr algn="l" rtl="0"/>
            <a:r>
              <a:rPr lang="en-US" dirty="0" smtClean="0"/>
              <a:t>A compliance matrix is used to ensure that actions comply with requirements. It may be applied as a checklist or as a tool for developing a comprehensive, responsive proposal. </a:t>
            </a:r>
          </a:p>
          <a:p>
            <a:pPr algn="l" rtl="0"/>
            <a:r>
              <a:rPr lang="en-US" dirty="0" smtClean="0"/>
              <a:t>◆ Peer review is a common method of ensuring technical soundness of intellectual products prior to delivery to customers. </a:t>
            </a:r>
          </a:p>
          <a:p>
            <a:pPr algn="l" rtl="0"/>
            <a:r>
              <a:rPr lang="en-US" dirty="0" smtClean="0"/>
              <a:t>◆ Peer review is technically focused. It is not a review of grammar or writing style.</a:t>
            </a:r>
            <a:endParaRPr lang="en-US" dirty="0"/>
          </a:p>
          <a:p>
            <a:pPr algn="l" rtl="0"/>
            <a:r>
              <a:rPr lang="en-US" dirty="0" smtClean="0"/>
              <a:t>◆ When managing project quality, project managers must gain an appreciation for systems. They must understand the elements that work together to produce project results. </a:t>
            </a:r>
          </a:p>
          <a:p>
            <a:pPr algn="l" rtl="0"/>
            <a:r>
              <a:rPr lang="en-US" dirty="0" smtClean="0"/>
              <a:t>◆ Quality tools enable understanding of systems. They enable fact-based analysis and decisions that ensure delivery of quality products and services.</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91680" y="951811"/>
            <a:ext cx="5688632" cy="96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3792396"/>
      </p:ext>
    </p:extLst>
  </p:cSld>
  <p:clrMapOvr>
    <a:masterClrMapping/>
  </p:clrMapOvr>
  <mc:AlternateContent xmlns:mc="http://schemas.openxmlformats.org/markup-compatibility/2006" xmlns:p14="http://schemas.microsoft.com/office/powerpoint/2010/main">
    <mc:Choice Requires="p14">
      <p:transition spd="slow" p14:dur="2000" advTm="84351"/>
    </mc:Choice>
    <mc:Fallback xmlns="">
      <p:transition spd="slow" advTm="84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1810608"/>
      </p:ext>
    </p:extLst>
  </p:cSld>
  <p:clrMapOvr>
    <a:masterClrMapping/>
  </p:clrMapOvr>
  <mc:AlternateContent xmlns:mc="http://schemas.openxmlformats.org/markup-compatibility/2006" xmlns:p14="http://schemas.microsoft.com/office/powerpoint/2010/main">
    <mc:Choice Requires="p14">
      <p:transition spd="slow" p14:dur="2000" advTm="18803"/>
    </mc:Choice>
    <mc:Fallback xmlns="">
      <p:transition spd="slow" advTm="18803"/>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2157</Words>
  <Application>Microsoft Office PowerPoint</Application>
  <PresentationFormat>عرض على الشاشة (3:4)‏</PresentationFormat>
  <Paragraphs>94</Paragraphs>
  <Slides>31</Slides>
  <Notes>2</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2023-08-16T12:10:23Z</dcterms:created>
  <dcterms:modified xsi:type="dcterms:W3CDTF">2023-08-16T12:14:25Z</dcterms:modified>
</cp:coreProperties>
</file>