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2.xml" ContentType="application/inkml+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47"/>
  </p:notesMasterIdLst>
  <p:handoutMasterIdLst>
    <p:handoutMasterId r:id="rId48"/>
  </p:handoutMasterIdLst>
  <p:sldIdLst>
    <p:sldId id="264" r:id="rId3"/>
    <p:sldId id="327" r:id="rId4"/>
    <p:sldId id="409" r:id="rId5"/>
    <p:sldId id="408" r:id="rId6"/>
    <p:sldId id="410" r:id="rId7"/>
    <p:sldId id="406" r:id="rId8"/>
    <p:sldId id="458" r:id="rId9"/>
    <p:sldId id="459" r:id="rId10"/>
    <p:sldId id="413" r:id="rId11"/>
    <p:sldId id="473" r:id="rId12"/>
    <p:sldId id="474" r:id="rId13"/>
    <p:sldId id="475" r:id="rId14"/>
    <p:sldId id="476" r:id="rId15"/>
    <p:sldId id="477" r:id="rId16"/>
    <p:sldId id="412" r:id="rId17"/>
    <p:sldId id="457" r:id="rId18"/>
    <p:sldId id="460" r:id="rId19"/>
    <p:sldId id="461" r:id="rId20"/>
    <p:sldId id="462" r:id="rId21"/>
    <p:sldId id="463" r:id="rId22"/>
    <p:sldId id="464" r:id="rId23"/>
    <p:sldId id="465" r:id="rId24"/>
    <p:sldId id="466" r:id="rId25"/>
    <p:sldId id="467" r:id="rId26"/>
    <p:sldId id="491" r:id="rId27"/>
    <p:sldId id="492" r:id="rId28"/>
    <p:sldId id="468" r:id="rId29"/>
    <p:sldId id="470" r:id="rId30"/>
    <p:sldId id="469" r:id="rId31"/>
    <p:sldId id="471" r:id="rId32"/>
    <p:sldId id="472" r:id="rId33"/>
    <p:sldId id="478" r:id="rId34"/>
    <p:sldId id="479" r:id="rId35"/>
    <p:sldId id="480" r:id="rId36"/>
    <p:sldId id="481" r:id="rId37"/>
    <p:sldId id="482" r:id="rId38"/>
    <p:sldId id="483" r:id="rId39"/>
    <p:sldId id="484" r:id="rId40"/>
    <p:sldId id="485" r:id="rId41"/>
    <p:sldId id="486" r:id="rId42"/>
    <p:sldId id="487" r:id="rId43"/>
    <p:sldId id="488" r:id="rId44"/>
    <p:sldId id="489" r:id="rId45"/>
    <p:sldId id="49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70" d="100"/>
          <a:sy n="70" d="100"/>
        </p:scale>
        <p:origin x="58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8378EB2-B06A-4CC8-8AA2-99A044950F87}" type="presOf" srcId="{34038594-9338-4D65-B245-AE15BE0E6C68}" destId="{FA452082-6330-4F69-B86F-804431430E7C}"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Individuals and interactions</a:t>
          </a:r>
          <a:endParaRPr lang="en-US" sz="1900" kern="1200" dirty="0"/>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Working products</a:t>
          </a:r>
          <a:endParaRPr lang="en-US" sz="1900" kern="1200" dirty="0"/>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Responding to change</a:t>
          </a:r>
          <a:endParaRPr lang="en-US" sz="1900" kern="1200" dirty="0"/>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Process and tools</a:t>
          </a:r>
          <a:endParaRPr lang="en-US" sz="1900" kern="1200" dirty="0"/>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Comprehensive documentation</a:t>
          </a:r>
          <a:endParaRPr lang="en-US" sz="1900" kern="1200" dirty="0"/>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Contract negotiation</a:t>
          </a:r>
          <a:endParaRPr lang="en-US" sz="1900" kern="1200" dirty="0"/>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Following and plan</a:t>
          </a:r>
          <a:endParaRPr lang="en-US" sz="1900" kern="1200" dirty="0"/>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12-Feb-22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9-24T20:37:24.710"/>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9C517B50-6A1D-40FF-9A1A-5981FF82F4C4}" emma:medium="tactile" emma:mode="ink">
          <msink:context xmlns:msink="http://schemas.microsoft.com/ink/2010/main" type="inkDrawing" rotatedBoundingBox="21495,9932 21510,9932 21510,9947 21495,9947" shapeName="Other"/>
        </emma:interpretation>
      </emma:emma>
    </inkml:annotationXML>
    <inkml:trace contextRef="#ctx0" brushRef="#br0">0 0 0</inkml:trace>
  </inkml:traceGroup>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08:57.923"/>
    </inkml:context>
    <inkml:brush xml:id="br0">
      <inkml:brushProperty name="width" value="0.05292" units="cm"/>
      <inkml:brushProperty name="height" value="0.05292" units="cm"/>
      <inkml:brushProperty name="color" value="#FF0000"/>
    </inkml:brush>
  </inkml:definitions>
  <inkml:trace contextRef="#ctx0" brushRef="#br0">23972 14972 2412 0,'0'0'28'15,"0"0"-40"-15,25-14 31 0,-25 14-7 0,0 0-27 16,0 0-29-16,0 0-23 0,0 0 5 0,0 0 6 16,20-15-5-16,-20 15 16 0,0 0-5 15,0 0 18-15,32-3-7 0,-32 3 6 16,0 0 7-16,0 0 3 0,0 0-11 15,22-10-24-15,-22 10-49 0,0 0-77 0,17-17-228 16,-11 3 92-16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12-Feb-22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647471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19</a:t>
            </a:fld>
            <a:endParaRPr lang="en-US"/>
          </a:p>
        </p:txBody>
      </p:sp>
    </p:spTree>
    <p:extLst>
      <p:ext uri="{BB962C8B-B14F-4D97-AF65-F5344CB8AC3E}">
        <p14:creationId xmlns:p14="http://schemas.microsoft.com/office/powerpoint/2010/main" val="3026298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HOW</a:t>
            </a:r>
          </a:p>
          <a:p>
            <a:r>
              <a:rPr lang="en-US" baseline="0" dirty="0" smtClean="0"/>
              <a:t>Lessons Learnt</a:t>
            </a:r>
          </a:p>
          <a:p>
            <a:r>
              <a:rPr lang="en-US" baseline="0" dirty="0" smtClean="0"/>
              <a:t>Continuous Improvement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21</a:t>
            </a:fld>
            <a:endParaRPr lang="en-US"/>
          </a:p>
        </p:txBody>
      </p:sp>
    </p:spTree>
    <p:extLst>
      <p:ext uri="{BB962C8B-B14F-4D97-AF65-F5344CB8AC3E}">
        <p14:creationId xmlns:p14="http://schemas.microsoft.com/office/powerpoint/2010/main" val="3131152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smtClean="0">
                <a:solidFill>
                  <a:srgbClr val="FFC000"/>
                </a:solidFill>
                <a:effectLst>
                  <a:outerShdw blurRad="38100" dist="38100" dir="2700000" algn="tl">
                    <a:srgbClr val="000000">
                      <a:alpha val="43137"/>
                    </a:srgbClr>
                  </a:outerShdw>
                </a:effectLst>
              </a:rPr>
              <a:t>Acronyms</a:t>
            </a:r>
            <a:r>
              <a:rPr lang="en-US" sz="1600" b="1" u="sng" baseline="0" dirty="0" smtClean="0">
                <a:solidFill>
                  <a:srgbClr val="FFC000"/>
                </a:solidFill>
                <a:effectLst>
                  <a:outerShdw blurRad="38100" dist="38100" dir="2700000" algn="tl">
                    <a:srgbClr val="000000">
                      <a:alpha val="43137"/>
                    </a:srgbClr>
                  </a:outerShdw>
                </a:effectLst>
              </a:rPr>
              <a:t> and </a:t>
            </a:r>
            <a:r>
              <a:rPr lang="en-US" sz="1600" b="1" u="sng" dirty="0" smtClean="0">
                <a:solidFill>
                  <a:srgbClr val="FFC000"/>
                </a:solidFill>
                <a:effectLst>
                  <a:outerShdw blurRad="38100" dist="38100" dir="2700000" algn="tl">
                    <a:srgbClr val="000000">
                      <a:alpha val="43137"/>
                    </a:srgbClr>
                  </a:outerShdw>
                </a:effectLst>
              </a:rPr>
              <a:t>Definitions (</a:t>
            </a:r>
            <a:r>
              <a:rPr lang="en-US" sz="1600" b="1" u="sng" baseline="0" dirty="0" smtClean="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22</a:t>
            </a:fld>
            <a:endParaRPr lang="en-US"/>
          </a:p>
        </p:txBody>
      </p:sp>
    </p:spTree>
    <p:extLst>
      <p:ext uri="{BB962C8B-B14F-4D97-AF65-F5344CB8AC3E}">
        <p14:creationId xmlns:p14="http://schemas.microsoft.com/office/powerpoint/2010/main" val="2227355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 cards or sticky notes</a:t>
            </a:r>
          </a:p>
          <a:p>
            <a:r>
              <a:rPr lang="en-US" dirty="0" smtClean="0"/>
              <a:t>Rolling Wave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4175622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t>
            </a:r>
            <a:r>
              <a:rPr lang="en-US" baseline="0" dirty="0" smtClean="0"/>
              <a:t>mall Medium Large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4070984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289140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often have a goal of spending not more than 1 hour per week refining stories for the next batch of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want to maximize the time spent doing work as opposed to planning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If the team needs to spend more than 1 hour per week refining stories, the product owner could be over-preparing, or the team may be lacking some critical skills needed to evaluate and refine the work.</a:t>
            </a:r>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29</a:t>
            </a:fld>
            <a:endParaRPr lang="en-US"/>
          </a:p>
        </p:txBody>
      </p:sp>
    </p:spTree>
    <p:extLst>
      <p:ext uri="{BB962C8B-B14F-4D97-AF65-F5344CB8AC3E}">
        <p14:creationId xmlns:p14="http://schemas.microsoft.com/office/powerpoint/2010/main" val="3210795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Epic</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30</a:t>
            </a:fld>
            <a:endParaRPr lang="en-US"/>
          </a:p>
        </p:txBody>
      </p:sp>
    </p:spTree>
    <p:extLst>
      <p:ext uri="{BB962C8B-B14F-4D97-AF65-F5344CB8AC3E}">
        <p14:creationId xmlns:p14="http://schemas.microsoft.com/office/powerpoint/2010/main" val="16321163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Questions like these generate answers that allow the team to self-organize and</a:t>
            </a:r>
          </a:p>
          <a:p>
            <a:r>
              <a:rPr lang="en-US" sz="1200" b="0" i="0" u="none" strike="noStrike" kern="1200" baseline="0" dirty="0" smtClean="0">
                <a:solidFill>
                  <a:schemeClr val="tx1"/>
                </a:solidFill>
                <a:latin typeface="+mn-lt"/>
                <a:ea typeface="+mn-ea"/>
                <a:cs typeface="+mn-cs"/>
              </a:rPr>
              <a:t>hold each other accountable for completing the work they committed to the day</a:t>
            </a:r>
          </a:p>
          <a:p>
            <a:r>
              <a:rPr lang="en-US" sz="1200" b="0" i="0" u="none" strike="noStrike" kern="1200" baseline="0" dirty="0" smtClean="0">
                <a:solidFill>
                  <a:schemeClr val="tx1"/>
                </a:solidFill>
                <a:latin typeface="+mn-lt"/>
                <a:ea typeface="+mn-ea"/>
                <a:cs typeface="+mn-cs"/>
              </a:rPr>
              <a:t>before and throughout the iteration</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32</a:t>
            </a:fld>
            <a:endParaRPr lang="en-US"/>
          </a:p>
        </p:txBody>
      </p:sp>
    </p:spTree>
    <p:extLst>
      <p:ext uri="{BB962C8B-B14F-4D97-AF65-F5344CB8AC3E}">
        <p14:creationId xmlns:p14="http://schemas.microsoft.com/office/powerpoint/2010/main" val="446477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team assesses the board from right to left.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3812534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Encourage any team member to facilitate the standup instead of a project</a:t>
            </a:r>
          </a:p>
          <a:p>
            <a:r>
              <a:rPr lang="en-US" sz="1200" b="0" i="1" u="none" strike="noStrike" kern="1200" baseline="0" dirty="0" smtClean="0">
                <a:solidFill>
                  <a:schemeClr val="tx1"/>
                </a:solidFill>
                <a:latin typeface="+mn-lt"/>
                <a:ea typeface="+mn-ea"/>
                <a:cs typeface="+mn-cs"/>
              </a:rPr>
              <a:t>manager or leader to ensure it does not turn into a status meeting, but</a:t>
            </a:r>
          </a:p>
          <a:p>
            <a:r>
              <a:rPr lang="en-US" sz="1200" b="0" i="1" u="none" strike="noStrike" kern="1200" baseline="0" dirty="0" smtClean="0">
                <a:solidFill>
                  <a:schemeClr val="tx1"/>
                </a:solidFill>
                <a:latin typeface="+mn-lt"/>
                <a:ea typeface="+mn-ea"/>
                <a:cs typeface="+mn-cs"/>
              </a:rPr>
              <a:t>instead is used as a time for the team to self-organize and make</a:t>
            </a:r>
          </a:p>
          <a:p>
            <a:r>
              <a:rPr lang="en-US" sz="1200" b="0" i="1" u="none" strike="noStrike" kern="1200" baseline="0" dirty="0" smtClean="0">
                <a:solidFill>
                  <a:schemeClr val="tx1"/>
                </a:solidFill>
                <a:latin typeface="+mn-lt"/>
                <a:ea typeface="+mn-ea"/>
                <a:cs typeface="+mn-cs"/>
              </a:rPr>
              <a:t>commitments to each other.</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2746358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That frequency is enough for most teams, so</a:t>
            </a:r>
          </a:p>
          <a:p>
            <a:r>
              <a:rPr lang="en-US" sz="1200" b="0" i="0" u="none" strike="noStrike" kern="1200" baseline="0" dirty="0" smtClean="0">
                <a:solidFill>
                  <a:schemeClr val="tx1"/>
                </a:solidFill>
                <a:latin typeface="+mn-lt"/>
                <a:ea typeface="+mn-ea"/>
                <a:cs typeface="+mn-cs"/>
              </a:rPr>
              <a:t>team members can get feedback that prevents them from heading in a wrong</a:t>
            </a:r>
          </a:p>
          <a:p>
            <a:r>
              <a:rPr lang="en-US" sz="1200" b="0" i="0" u="none" strike="noStrike" kern="1200" baseline="0" dirty="0" smtClean="0">
                <a:solidFill>
                  <a:schemeClr val="tx1"/>
                </a:solidFill>
                <a:latin typeface="+mn-lt"/>
                <a:ea typeface="+mn-ea"/>
                <a:cs typeface="+mn-cs"/>
              </a:rPr>
              <a:t>direction. That is also frequent enough so that the teams can keep the product</a:t>
            </a:r>
          </a:p>
          <a:p>
            <a:r>
              <a:rPr lang="en-US" sz="1200" b="0" i="0" u="none" strike="noStrike" kern="1200" baseline="0" dirty="0" smtClean="0">
                <a:solidFill>
                  <a:schemeClr val="tx1"/>
                </a:solidFill>
                <a:latin typeface="+mn-lt"/>
                <a:ea typeface="+mn-ea"/>
                <a:cs typeface="+mn-cs"/>
              </a:rPr>
              <a:t>development clean enough to build a complete product as often as they want or</a:t>
            </a:r>
          </a:p>
          <a:p>
            <a:r>
              <a:rPr lang="en-US" sz="1200" b="0" i="0" u="none" strike="noStrike" kern="1200" baseline="0" dirty="0" smtClean="0">
                <a:solidFill>
                  <a:schemeClr val="tx1"/>
                </a:solidFill>
                <a:latin typeface="+mn-lt"/>
                <a:ea typeface="+mn-ea"/>
                <a:cs typeface="+mn-cs"/>
              </a:rPr>
              <a:t>need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263165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Each team's capacity is different. Each product owner's typical story size is different.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646349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a:t>
            </a:r>
            <a:r>
              <a:rPr lang="en-US" sz="1200" b="1" i="0" kern="1200" dirty="0" smtClean="0">
                <a:solidFill>
                  <a:schemeClr val="tx1"/>
                </a:solidFill>
                <a:effectLst/>
                <a:latin typeface="+mn-lt"/>
                <a:ea typeface="+mn-ea"/>
                <a:cs typeface="+mn-cs"/>
              </a:rPr>
              <a:t>egression testing</a:t>
            </a:r>
            <a:r>
              <a:rPr lang="en-US" sz="1200" b="0" i="0" kern="1200" dirty="0" smtClean="0">
                <a:solidFill>
                  <a:schemeClr val="tx1"/>
                </a:solidFill>
                <a:effectLst/>
                <a:latin typeface="+mn-lt"/>
                <a:ea typeface="+mn-ea"/>
                <a:cs typeface="+mn-cs"/>
              </a:rPr>
              <a:t> is testing existing software applications to make sure that a change or addition hasn't broken any existing functionality.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1688774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Spring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Spring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Spring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Spring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Spring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Spring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Spring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Spring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3.e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customXml" Target="../ink/ink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04: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1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321097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extLst/>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Spring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38980802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8351324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a:xfrm>
            <a:off x="838200" y="1473933"/>
            <a:ext cx="10515600" cy="4351338"/>
          </a:xfrm>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7" name="Explosion 1 6"/>
          <p:cNvSpPr/>
          <p:nvPr/>
        </p:nvSpPr>
        <p:spPr>
          <a:xfrm rot="364609">
            <a:off x="5834841" y="921498"/>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150557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2027083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192000" cy="6858000"/>
          </a:xfrm>
        </p:spPr>
      </p:pic>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736997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0779"/>
          </a:xfrm>
        </p:spPr>
      </p:pic>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6309322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0546"/>
            <a:ext cx="12192000" cy="6858000"/>
          </a:xfrm>
        </p:spPr>
      </p:pic>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2901430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2194587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DELIVERING IN </a:t>
            </a:r>
            <a:r>
              <a:rPr lang="en-US" b="1" dirty="0"/>
              <a:t>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4117583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last lecture overview</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IMPLEMENTING </a:t>
            </a:r>
            <a:r>
              <a:rPr lang="en-US" b="1" dirty="0"/>
              <a:t>AGILE: CREATING </a:t>
            </a:r>
            <a:r>
              <a:rPr lang="en-US" b="1" dirty="0" smtClean="0"/>
              <a:t>AN AGILE ENVIRONMENT</a:t>
            </a:r>
          </a:p>
          <a:p>
            <a:pPr marL="0" indent="0">
              <a:buNone/>
            </a:pPr>
            <a:endParaRPr lang="en-US" b="1" dirty="0" smtClean="0"/>
          </a:p>
          <a:p>
            <a:r>
              <a:rPr lang="en-US" b="1" dirty="0" smtClean="0"/>
              <a:t>IMPLEMENTING </a:t>
            </a:r>
            <a:r>
              <a:rPr lang="en-US" b="1" dirty="0"/>
              <a:t>AGILE: </a:t>
            </a:r>
            <a:r>
              <a:rPr lang="en-US" b="1" dirty="0" smtClean="0"/>
              <a:t>DELIVERING IN </a:t>
            </a:r>
            <a:r>
              <a:rPr lang="en-US" b="1" dirty="0"/>
              <a:t>AN AGILE ENVIRONMENT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1293462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CHARTER THE PROJECT AND THE TEAM</a:t>
            </a:r>
            <a:endParaRPr lang="en-US" dirty="0"/>
          </a:p>
        </p:txBody>
      </p:sp>
      <p:sp>
        <p:nvSpPr>
          <p:cNvPr id="3" name="Content Placeholder 2"/>
          <p:cNvSpPr>
            <a:spLocks noGrp="1"/>
          </p:cNvSpPr>
          <p:nvPr>
            <p:ph idx="1"/>
          </p:nvPr>
        </p:nvSpPr>
        <p:spPr/>
        <p:txBody>
          <a:bodyPr/>
          <a:lstStyle/>
          <a:p>
            <a:r>
              <a:rPr lang="en-US" dirty="0" smtClean="0"/>
              <a:t>Project Charter</a:t>
            </a:r>
          </a:p>
          <a:p>
            <a:r>
              <a:rPr lang="en-US" smtClean="0"/>
              <a:t>Team Charter</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5328030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CHARTER</a:t>
            </a:r>
            <a:endParaRPr lang="en-US" dirty="0"/>
          </a:p>
        </p:txBody>
      </p:sp>
      <p:sp>
        <p:nvSpPr>
          <p:cNvPr id="3" name="Content Placeholder 2"/>
          <p:cNvSpPr>
            <a:spLocks noGrp="1"/>
          </p:cNvSpPr>
          <p:nvPr>
            <p:ph idx="1"/>
          </p:nvPr>
        </p:nvSpPr>
        <p:spPr/>
        <p:txBody>
          <a:bodyPr/>
          <a:lstStyle/>
          <a:p>
            <a:r>
              <a:rPr lang="en-US" dirty="0" smtClean="0"/>
              <a:t>Why this project matters </a:t>
            </a:r>
          </a:p>
          <a:p>
            <a:r>
              <a:rPr lang="en-US" dirty="0"/>
              <a:t>W</a:t>
            </a:r>
            <a:r>
              <a:rPr lang="en-US" dirty="0" smtClean="0"/>
              <a:t>here </a:t>
            </a:r>
            <a:r>
              <a:rPr lang="en-US" dirty="0"/>
              <a:t>the team is </a:t>
            </a:r>
            <a:r>
              <a:rPr lang="en-US" dirty="0" smtClean="0"/>
              <a:t>headed</a:t>
            </a:r>
          </a:p>
          <a:p>
            <a:r>
              <a:rPr lang="en-US" dirty="0"/>
              <a:t>W</a:t>
            </a:r>
            <a:r>
              <a:rPr lang="en-US" dirty="0" smtClean="0"/>
              <a:t>hat </a:t>
            </a:r>
            <a:r>
              <a:rPr lang="en-US" dirty="0"/>
              <a:t>the project objective is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smtClean="0"/>
              <a:t>The WHY</a:t>
            </a:r>
            <a:endParaRPr lang="en-US" sz="2400" b="1" dirty="0"/>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smtClean="0"/>
              <a:t>The HOW</a:t>
            </a:r>
            <a:endParaRPr lang="en-US" sz="2400" b="1" dirty="0"/>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smtClean="0"/>
              <a:t>The WHAT</a:t>
            </a:r>
            <a:endParaRPr lang="en-US" sz="2400" b="1" dirty="0"/>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Why are we doing this project? This is the project vision.</a:t>
            </a:r>
          </a:p>
          <a:p>
            <a:pPr marL="285750" indent="-285750">
              <a:buFont typeface="Arial" panose="020B0604020202020204" pitchFamily="34" charset="0"/>
              <a:buChar char="•"/>
            </a:pPr>
            <a:r>
              <a:rPr lang="en-US" sz="2800" dirty="0"/>
              <a:t>Who benefits and how? This may be part of the project vision </a:t>
            </a:r>
            <a:r>
              <a:rPr lang="en-US" sz="2800" dirty="0" smtClean="0"/>
              <a:t>and/or project </a:t>
            </a:r>
            <a:r>
              <a:rPr lang="en-US" sz="2800" dirty="0"/>
              <a:t>purpose.</a:t>
            </a:r>
          </a:p>
          <a:p>
            <a:pPr marL="285750" indent="-285750">
              <a:buFont typeface="Arial" panose="020B0604020202020204" pitchFamily="34" charset="0"/>
              <a:buChar char="•"/>
            </a:pPr>
            <a:r>
              <a:rPr lang="en-US" sz="2800" dirty="0"/>
              <a:t>What does done mean for the project? These are the project's </a:t>
            </a:r>
            <a:r>
              <a:rPr lang="en-US" sz="2800" dirty="0" smtClean="0"/>
              <a:t>release criteria</a:t>
            </a:r>
            <a:r>
              <a:rPr lang="en-US" sz="2800" dirty="0"/>
              <a:t>.</a:t>
            </a:r>
          </a:p>
          <a:p>
            <a:pPr marL="285750" indent="-285750">
              <a:buFont typeface="Arial" panose="020B0604020202020204" pitchFamily="34" charset="0"/>
              <a:buChar char="•"/>
            </a:pPr>
            <a:r>
              <a:rPr lang="en-US" sz="2800" dirty="0"/>
              <a:t>How are we going to work together? This explains the intended </a:t>
            </a:r>
            <a:r>
              <a:rPr lang="en-US" sz="2800" dirty="0" smtClean="0"/>
              <a:t>flow of </a:t>
            </a:r>
            <a:r>
              <a:rPr lang="en-US" sz="2800" dirty="0"/>
              <a:t>work.</a:t>
            </a:r>
          </a:p>
        </p:txBody>
      </p:sp>
      <mc:AlternateContent xmlns:mc="http://schemas.openxmlformats.org/markup-compatibility/2006" xmlns:p14="http://schemas.microsoft.com/office/powerpoint/2010/main">
        <mc:Choice Requires="p14">
          <p:contentPart p14:bwMode="auto" r:id="rId3">
            <p14:nvContentPartPr>
              <p14:cNvPr id="20" name="Ink 19"/>
              <p14:cNvContentPartPr/>
              <p14:nvPr/>
            </p14:nvContentPartPr>
            <p14:xfrm>
              <a:off x="7738447" y="3575842"/>
              <a:ext cx="360" cy="360"/>
            </p14:xfrm>
          </p:contentPart>
        </mc:Choice>
        <mc:Fallback xmlns="">
          <p:pic>
            <p:nvPicPr>
              <p:cNvPr id="20" name="Ink 19"/>
              <p:cNvPicPr/>
              <p:nvPr/>
            </p:nvPicPr>
            <p:blipFill>
              <a:blip r:embed="rId4"/>
              <a:stretch>
                <a:fillRect/>
              </a:stretch>
            </p:blipFill>
            <p:spPr>
              <a:xfrm>
                <a:off x="7726567" y="3563962"/>
                <a:ext cx="24120" cy="24120"/>
              </a:xfrm>
              <a:prstGeom prst="rect">
                <a:avLst/>
              </a:prstGeom>
            </p:spPr>
          </p:pic>
        </mc:Fallback>
      </mc:AlternateContent>
    </p:spTree>
    <p:extLst>
      <p:ext uri="{BB962C8B-B14F-4D97-AF65-F5344CB8AC3E}">
        <p14:creationId xmlns:p14="http://schemas.microsoft.com/office/powerpoint/2010/main" val="5701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CHARTER</a:t>
            </a:r>
            <a:endParaRPr lang="en-US" dirty="0"/>
          </a:p>
        </p:txBody>
      </p:sp>
      <p:sp>
        <p:nvSpPr>
          <p:cNvPr id="3" name="Content Placeholder 2"/>
          <p:cNvSpPr>
            <a:spLocks noGrp="1"/>
          </p:cNvSpPr>
          <p:nvPr>
            <p:ph idx="1"/>
          </p:nvPr>
        </p:nvSpPr>
        <p:spPr/>
        <p:txBody>
          <a:bodyPr>
            <a:normAutofit lnSpcReduction="10000"/>
          </a:bodyPr>
          <a:lstStyle/>
          <a:p>
            <a:r>
              <a:rPr lang="en-US" dirty="0"/>
              <a:t>T</a:t>
            </a:r>
            <a:r>
              <a:rPr lang="en-US" dirty="0" smtClean="0"/>
              <a:t>eam norms</a:t>
            </a:r>
          </a:p>
          <a:p>
            <a:r>
              <a:rPr lang="en-US" dirty="0" smtClean="0"/>
              <a:t>Understanding </a:t>
            </a:r>
            <a:r>
              <a:rPr lang="en-US" dirty="0"/>
              <a:t>of how to work </a:t>
            </a:r>
            <a:r>
              <a:rPr lang="en-US" dirty="0" smtClean="0"/>
              <a:t>together</a:t>
            </a:r>
          </a:p>
          <a:p>
            <a:r>
              <a:rPr lang="en-US" dirty="0"/>
              <a:t>Teams do not need a formal process for chartering as long as the </a:t>
            </a:r>
            <a:r>
              <a:rPr lang="en-US" dirty="0" smtClean="0"/>
              <a:t>teams understand </a:t>
            </a:r>
            <a:r>
              <a:rPr lang="en-US" dirty="0"/>
              <a:t>how to work together. </a:t>
            </a:r>
            <a:endParaRPr lang="en-US" dirty="0" smtClean="0"/>
          </a:p>
          <a:p>
            <a:r>
              <a:rPr lang="en-US" dirty="0" smtClean="0"/>
              <a:t>Some </a:t>
            </a:r>
            <a:r>
              <a:rPr lang="en-US" dirty="0"/>
              <a:t>teams benefit from a team </a:t>
            </a:r>
            <a:r>
              <a:rPr lang="en-US" dirty="0" smtClean="0"/>
              <a:t>chartering process</a:t>
            </a:r>
            <a:r>
              <a:rPr lang="en-US" dirty="0"/>
              <a:t>. </a:t>
            </a:r>
            <a:endParaRPr lang="en-US" dirty="0" smtClean="0"/>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a:t>
            </a:r>
            <a:r>
              <a:rPr lang="en-US" dirty="0" smtClean="0"/>
              <a:t>can take </a:t>
            </a:r>
            <a:r>
              <a:rPr lang="en-US" dirty="0"/>
              <a:t>in work; what </a:t>
            </a:r>
            <a:r>
              <a:rPr lang="en-US" b="1" dirty="0"/>
              <a:t>“done” </a:t>
            </a:r>
            <a:r>
              <a:rPr lang="en-US" dirty="0"/>
              <a:t>means so the team can judge </a:t>
            </a:r>
            <a:r>
              <a:rPr lang="en-US" dirty="0" smtClean="0"/>
              <a:t>completeness consistently</a:t>
            </a:r>
            <a:r>
              <a:rPr lang="en-US" dirty="0"/>
              <a:t>; respecting the </a:t>
            </a:r>
            <a:r>
              <a:rPr lang="en-US" b="1" dirty="0" smtClean="0"/>
              <a:t>time-box</a:t>
            </a:r>
            <a:r>
              <a:rPr lang="en-US" dirty="0"/>
              <a:t>; or the use of </a:t>
            </a:r>
            <a:r>
              <a:rPr lang="en-US" b="1" dirty="0" smtClean="0"/>
              <a:t>work-in-process</a:t>
            </a:r>
            <a:r>
              <a:rPr lang="en-US" dirty="0" smtClean="0"/>
              <a:t> limits</a:t>
            </a:r>
            <a:r>
              <a:rPr lang="en-US" dirty="0"/>
              <a:t>;</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33152541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COMMON AGILE PRACTICES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3859488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RETROSPECTIVES [1/2]</a:t>
            </a:r>
            <a:endParaRPr lang="en-US" dirty="0"/>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a:t>
            </a:r>
            <a:r>
              <a:rPr lang="en-US" dirty="0" smtClean="0"/>
              <a:t>the team </a:t>
            </a:r>
            <a:r>
              <a:rPr lang="en-US" dirty="0"/>
              <a:t>to learn about, improve, and adapt its </a:t>
            </a:r>
            <a:r>
              <a:rPr lang="en-US" dirty="0" smtClean="0"/>
              <a:t>process</a:t>
            </a:r>
          </a:p>
          <a:p>
            <a:r>
              <a:rPr lang="en-US" dirty="0"/>
              <a:t>Retrospectives help the team learn from its previous work on the product </a:t>
            </a:r>
            <a:r>
              <a:rPr lang="en-US" dirty="0" smtClean="0"/>
              <a:t>and its process</a:t>
            </a:r>
          </a:p>
          <a:p>
            <a:r>
              <a:rPr lang="en-US" dirty="0"/>
              <a:t>One of the principles behind the </a:t>
            </a:r>
            <a:r>
              <a:rPr lang="en-US" b="1" dirty="0"/>
              <a:t>Agile Manifesto</a:t>
            </a:r>
            <a:r>
              <a:rPr lang="en-US" dirty="0"/>
              <a:t> is: </a:t>
            </a:r>
            <a:r>
              <a:rPr lang="en-US" u="sng" dirty="0"/>
              <a:t>“At </a:t>
            </a:r>
            <a:r>
              <a:rPr lang="en-US" u="sng" dirty="0" smtClean="0"/>
              <a:t>regular intervals</a:t>
            </a:r>
            <a:r>
              <a:rPr lang="en-US" u="sng" dirty="0"/>
              <a:t>, the team reflects on how to become more effective, then tunes </a:t>
            </a:r>
            <a:r>
              <a:rPr lang="en-US" u="sng" dirty="0" smtClean="0"/>
              <a:t>and adjusts </a:t>
            </a:r>
            <a:r>
              <a:rPr lang="en-US" u="sng" dirty="0"/>
              <a:t>its behavior accordingly.”</a:t>
            </a:r>
            <a:endParaRPr lang="en-US" u="sng" dirty="0" smtClean="0"/>
          </a:p>
          <a:p>
            <a:r>
              <a:rPr lang="en-US" dirty="0"/>
              <a:t>Teams benefit from allocating enough time to learn, either from an </a:t>
            </a:r>
            <a:r>
              <a:rPr lang="en-US" b="1" dirty="0"/>
              <a:t>interim retrospective </a:t>
            </a:r>
            <a:r>
              <a:rPr lang="en-US" dirty="0"/>
              <a:t>or an </a:t>
            </a:r>
            <a:r>
              <a:rPr lang="en-US" b="1" dirty="0"/>
              <a:t>end-of-the-project </a:t>
            </a:r>
            <a:r>
              <a:rPr lang="en-US" b="1" dirty="0" smtClean="0"/>
              <a:t>retrospective</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8428725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Teams </a:t>
            </a:r>
            <a:r>
              <a:rPr lang="en-US" dirty="0"/>
              <a:t>need to learn </a:t>
            </a:r>
            <a:r>
              <a:rPr lang="en-US" dirty="0" smtClean="0"/>
              <a:t>about their </a:t>
            </a:r>
            <a:r>
              <a:rPr lang="en-US" b="1" dirty="0"/>
              <a:t>work product </a:t>
            </a:r>
            <a:r>
              <a:rPr lang="en-US" dirty="0"/>
              <a:t>and </a:t>
            </a:r>
            <a:r>
              <a:rPr lang="en-US" b="1" dirty="0"/>
              <a:t>work process</a:t>
            </a:r>
            <a:r>
              <a:rPr lang="en-US" dirty="0" smtClean="0"/>
              <a:t>.</a:t>
            </a:r>
          </a:p>
          <a:p>
            <a:r>
              <a:rPr lang="en-US" dirty="0" smtClean="0"/>
              <a:t>First </a:t>
            </a:r>
            <a:r>
              <a:rPr lang="en-US" dirty="0"/>
              <a:t>and foremost, a retrospective is </a:t>
            </a:r>
            <a:r>
              <a:rPr lang="en-US" b="1" u="sng" dirty="0"/>
              <a:t>not</a:t>
            </a:r>
            <a:r>
              <a:rPr lang="en-US" dirty="0"/>
              <a:t> about </a:t>
            </a:r>
            <a:r>
              <a:rPr lang="en-US" b="1" dirty="0" smtClean="0"/>
              <a:t>blame</a:t>
            </a:r>
            <a:r>
              <a:rPr lang="en-US" dirty="0"/>
              <a:t>; </a:t>
            </a:r>
            <a:endParaRPr lang="en-US" dirty="0" smtClean="0"/>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a:t>
            </a:r>
            <a:r>
              <a:rPr lang="en-US" dirty="0" smtClean="0"/>
              <a:t>causes, designing </a:t>
            </a:r>
            <a:r>
              <a:rPr lang="en-US" dirty="0"/>
              <a:t>countermeasures, and developing action plans. </a:t>
            </a:r>
            <a:endParaRPr lang="en-US" dirty="0" smtClean="0"/>
          </a:p>
          <a:p>
            <a:r>
              <a:rPr lang="en-US" dirty="0" smtClean="0"/>
              <a:t>The </a:t>
            </a:r>
            <a:r>
              <a:rPr lang="en-US" dirty="0"/>
              <a:t>project team </a:t>
            </a:r>
            <a:r>
              <a:rPr lang="en-US" dirty="0" smtClean="0"/>
              <a:t>may end </a:t>
            </a:r>
            <a:r>
              <a:rPr lang="en-US" dirty="0"/>
              <a:t>up with many action items to remove </a:t>
            </a:r>
            <a:r>
              <a:rPr lang="en-US" b="1" dirty="0" smtClean="0"/>
              <a:t>impediments</a:t>
            </a:r>
          </a:p>
          <a:p>
            <a:r>
              <a:rPr lang="en-US" dirty="0"/>
              <a:t>A facilitator from the team leads them through an activity to rank </a:t>
            </a:r>
            <a:r>
              <a:rPr lang="en-US" dirty="0" smtClean="0"/>
              <a:t>the importance </a:t>
            </a:r>
            <a:r>
              <a:rPr lang="en-US" dirty="0"/>
              <a:t>of each improvement item. </a:t>
            </a:r>
            <a:endParaRPr lang="en-US" dirty="0" smtClean="0"/>
          </a:p>
          <a:p>
            <a:r>
              <a:rPr lang="en-US" dirty="0" smtClean="0"/>
              <a:t>Once </a:t>
            </a:r>
            <a:r>
              <a:rPr lang="en-US" dirty="0"/>
              <a:t>the improvement items are </a:t>
            </a:r>
            <a:r>
              <a:rPr lang="en-US" dirty="0" smtClean="0"/>
              <a:t>ranked by </a:t>
            </a:r>
            <a:r>
              <a:rPr lang="en-US" dirty="0"/>
              <a:t>the team, the team chooses the appropriate number to work on for the </a:t>
            </a:r>
            <a:r>
              <a:rPr lang="en-US" dirty="0" smtClean="0"/>
              <a:t>next iteration </a:t>
            </a:r>
            <a:r>
              <a:rPr lang="en-US" dirty="0"/>
              <a:t>(or adds work to the flow if flow-based).</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
        <p:nvSpPr>
          <p:cNvPr id="7" name="Title 6"/>
          <p:cNvSpPr>
            <a:spLocks noGrp="1"/>
          </p:cNvSpPr>
          <p:nvPr>
            <p:ph type="title"/>
          </p:nvPr>
        </p:nvSpPr>
        <p:spPr>
          <a:xfrm>
            <a:off x="838200" y="365125"/>
            <a:ext cx="10515600" cy="1325563"/>
          </a:xfrm>
        </p:spPr>
        <p:txBody>
          <a:bodyPr/>
          <a:lstStyle/>
          <a:p>
            <a:r>
              <a:rPr lang="en-US" dirty="0" smtClean="0"/>
              <a:t>RETROSPECTIVES [2/2]</a:t>
            </a:r>
            <a:endParaRPr lang="en-US" dirty="0"/>
          </a:p>
        </p:txBody>
      </p:sp>
    </p:spTree>
    <p:extLst>
      <p:ext uri="{BB962C8B-B14F-4D97-AF65-F5344CB8AC3E}">
        <p14:creationId xmlns:p14="http://schemas.microsoft.com/office/powerpoint/2010/main" val="8474710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members may </a:t>
            </a:r>
            <a:r>
              <a:rPr lang="en-US" dirty="0" smtClean="0"/>
              <a:t>decide to </a:t>
            </a:r>
            <a:r>
              <a:rPr lang="en-US" dirty="0"/>
              <a:t>retrospect at these key times:</a:t>
            </a:r>
          </a:p>
        </p:txBody>
      </p:sp>
      <p:sp>
        <p:nvSpPr>
          <p:cNvPr id="3" name="Content Placeholder 2"/>
          <p:cNvSpPr>
            <a:spLocks noGrp="1"/>
          </p:cNvSpPr>
          <p:nvPr>
            <p:ph idx="1"/>
          </p:nvPr>
        </p:nvSpPr>
        <p:spPr/>
        <p:txBody>
          <a:bodyPr>
            <a:normAutofit/>
          </a:bodyPr>
          <a:lstStyle/>
          <a:p>
            <a:r>
              <a:rPr lang="en-US" dirty="0"/>
              <a:t>Many teams use iterations—especially 2-week iterations—because the iteration prompts a demonstration and a retrospective at the end</a:t>
            </a:r>
            <a:endParaRPr lang="en-US" dirty="0" smtClean="0"/>
          </a:p>
          <a:p>
            <a:pPr lvl="1"/>
            <a:r>
              <a:rPr lang="en-US" dirty="0" smtClean="0"/>
              <a:t>When </a:t>
            </a:r>
            <a:r>
              <a:rPr lang="en-US" dirty="0"/>
              <a:t>the team completes a release or ships something. It does </a:t>
            </a:r>
            <a:r>
              <a:rPr lang="en-US" dirty="0" smtClean="0"/>
              <a:t>not have </a:t>
            </a:r>
            <a:r>
              <a:rPr lang="en-US" dirty="0"/>
              <a:t>to be a monumental increment. It can be any release, no </a:t>
            </a:r>
            <a:r>
              <a:rPr lang="en-US" dirty="0" smtClean="0"/>
              <a:t>matter how </a:t>
            </a:r>
            <a:r>
              <a:rPr lang="en-US" dirty="0"/>
              <a:t>small.</a:t>
            </a:r>
          </a:p>
          <a:p>
            <a:pPr lvl="1"/>
            <a:r>
              <a:rPr lang="en-US" dirty="0"/>
              <a:t>When more than a few weeks have passed since the </a:t>
            </a:r>
            <a:r>
              <a:rPr lang="en-US" dirty="0" smtClean="0"/>
              <a:t>previous retrospective</a:t>
            </a:r>
            <a:r>
              <a:rPr lang="en-US" dirty="0"/>
              <a:t>.</a:t>
            </a:r>
          </a:p>
          <a:p>
            <a:pPr lvl="1"/>
            <a:r>
              <a:rPr lang="en-US" dirty="0"/>
              <a:t>When the team appears to be stuck and completed work is not </a:t>
            </a:r>
            <a:r>
              <a:rPr lang="en-US" dirty="0" smtClean="0"/>
              <a:t>flowing through </a:t>
            </a:r>
            <a:r>
              <a:rPr lang="en-US" dirty="0"/>
              <a:t>the team.</a:t>
            </a:r>
          </a:p>
          <a:p>
            <a:pPr lvl="1"/>
            <a:r>
              <a:rPr lang="en-US" dirty="0"/>
              <a:t>When the team reaches any other milestone.</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6859977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t>
            </a:r>
            <a:r>
              <a:rPr lang="en-US" dirty="0" smtClean="0"/>
              <a:t>a team.</a:t>
            </a:r>
          </a:p>
          <a:p>
            <a:r>
              <a:rPr lang="en-US" dirty="0"/>
              <a:t>There is no need to create all of the stories for the entire project before </a:t>
            </a:r>
            <a:r>
              <a:rPr lang="en-US" dirty="0" smtClean="0"/>
              <a:t>the work </a:t>
            </a:r>
            <a:r>
              <a:rPr lang="en-US" dirty="0"/>
              <a:t>starts—only enough to understand the first release in broad </a:t>
            </a:r>
            <a:r>
              <a:rPr lang="en-US" dirty="0" smtClean="0"/>
              <a:t>brushstrokes and </a:t>
            </a:r>
            <a:r>
              <a:rPr lang="en-US" dirty="0"/>
              <a:t>then sufficient items for the next iteration.</a:t>
            </a:r>
            <a:endParaRPr lang="en-US" b="1" dirty="0" smtClean="0"/>
          </a:p>
          <a:p>
            <a:r>
              <a:rPr lang="en-US" b="1" dirty="0"/>
              <a:t>Product owners </a:t>
            </a:r>
            <a:r>
              <a:rPr lang="en-US" dirty="0" smtClean="0"/>
              <a:t>might produce </a:t>
            </a:r>
            <a:r>
              <a:rPr lang="en-US" dirty="0"/>
              <a:t>a </a:t>
            </a:r>
            <a:r>
              <a:rPr lang="en-US" b="1" u="sng" dirty="0"/>
              <a:t>product roadmap </a:t>
            </a:r>
            <a:r>
              <a:rPr lang="en-US" dirty="0"/>
              <a:t>to show the anticipated sequence of </a:t>
            </a:r>
            <a:r>
              <a:rPr lang="en-US" dirty="0" smtClean="0"/>
              <a:t>deliverables over </a:t>
            </a:r>
            <a:r>
              <a:rPr lang="en-US" dirty="0"/>
              <a:t>time. The product owner </a:t>
            </a:r>
            <a:r>
              <a:rPr lang="en-US" dirty="0" smtClean="0"/>
              <a:t>re-plans </a:t>
            </a:r>
            <a:r>
              <a:rPr lang="en-US" dirty="0"/>
              <a:t>the roadmap based on what the </a:t>
            </a:r>
            <a:r>
              <a:rPr lang="en-US" dirty="0" smtClean="0"/>
              <a:t>team produces</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6598234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pic>
        <p:nvPicPr>
          <p:cNvPr id="7" name="Picture 6"/>
          <p:cNvPicPr>
            <a:picLocks noChangeAspect="1"/>
          </p:cNvPicPr>
          <p:nvPr/>
        </p:nvPicPr>
        <p:blipFill>
          <a:blip r:embed="rId2"/>
          <a:stretch>
            <a:fillRect/>
          </a:stretch>
        </p:blipFill>
        <p:spPr>
          <a:xfrm>
            <a:off x="-529" y="-297"/>
            <a:ext cx="12193057" cy="6858594"/>
          </a:xfrm>
          <a:prstGeom prst="rect">
            <a:avLst/>
          </a:prstGeom>
        </p:spPr>
      </p:pic>
    </p:spTree>
    <p:extLst>
      <p:ext uri="{BB962C8B-B14F-4D97-AF65-F5344CB8AC3E}">
        <p14:creationId xmlns:p14="http://schemas.microsoft.com/office/powerpoint/2010/main" val="3608725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pic>
        <p:nvPicPr>
          <p:cNvPr id="7"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7079849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REFINEMENT</a:t>
            </a:r>
          </a:p>
        </p:txBody>
      </p:sp>
      <p:sp>
        <p:nvSpPr>
          <p:cNvPr id="3" name="Content Placeholder 2"/>
          <p:cNvSpPr>
            <a:spLocks noGrp="1"/>
          </p:cNvSpPr>
          <p:nvPr>
            <p:ph idx="1"/>
          </p:nvPr>
        </p:nvSpPr>
        <p:spPr/>
        <p:txBody>
          <a:bodyPr>
            <a:normAutofit fontScale="92500"/>
          </a:bodyPr>
          <a:lstStyle/>
          <a:p>
            <a:r>
              <a:rPr lang="en-US" dirty="0"/>
              <a:t>In </a:t>
            </a:r>
            <a:r>
              <a:rPr lang="en-US" b="1" dirty="0"/>
              <a:t>iteration-based agile</a:t>
            </a:r>
            <a:r>
              <a:rPr lang="en-US" dirty="0"/>
              <a:t>, the </a:t>
            </a:r>
            <a:r>
              <a:rPr lang="en-US" b="1" dirty="0"/>
              <a:t>product owner </a:t>
            </a:r>
            <a:r>
              <a:rPr lang="en-US" dirty="0"/>
              <a:t>often works with the team </a:t>
            </a:r>
            <a:r>
              <a:rPr lang="en-US" dirty="0" smtClean="0"/>
              <a:t>to prepare </a:t>
            </a:r>
            <a:r>
              <a:rPr lang="en-US" dirty="0"/>
              <a:t>some </a:t>
            </a:r>
            <a:r>
              <a:rPr lang="en-US" b="1" dirty="0"/>
              <a:t>stories</a:t>
            </a:r>
            <a:r>
              <a:rPr lang="en-US" dirty="0"/>
              <a:t> for the </a:t>
            </a:r>
            <a:r>
              <a:rPr lang="en-US" u="sng" dirty="0"/>
              <a:t>upcoming iteration </a:t>
            </a:r>
            <a:r>
              <a:rPr lang="en-US" dirty="0"/>
              <a:t>during one or more sessions </a:t>
            </a:r>
            <a:r>
              <a:rPr lang="en-US" dirty="0" smtClean="0"/>
              <a:t>in the </a:t>
            </a:r>
            <a:r>
              <a:rPr lang="en-US" dirty="0"/>
              <a:t>middle of the iteration. </a:t>
            </a:r>
            <a:endParaRPr lang="en-US" dirty="0" smtClean="0"/>
          </a:p>
          <a:p>
            <a:r>
              <a:rPr lang="en-US" dirty="0" smtClean="0"/>
              <a:t>The </a:t>
            </a:r>
            <a:r>
              <a:rPr lang="en-US" b="1" dirty="0"/>
              <a:t>purpose</a:t>
            </a:r>
            <a:r>
              <a:rPr lang="en-US" dirty="0"/>
              <a:t> of these meetings is to </a:t>
            </a:r>
            <a:r>
              <a:rPr lang="en-US" b="1" dirty="0"/>
              <a:t>refine</a:t>
            </a:r>
            <a:r>
              <a:rPr lang="en-US" dirty="0"/>
              <a:t> </a:t>
            </a:r>
            <a:r>
              <a:rPr lang="en-US" dirty="0" smtClean="0"/>
              <a:t>enough </a:t>
            </a:r>
            <a:r>
              <a:rPr lang="en-US" b="1" dirty="0" smtClean="0"/>
              <a:t>stories</a:t>
            </a:r>
            <a:r>
              <a:rPr lang="en-US" dirty="0" smtClean="0"/>
              <a:t> </a:t>
            </a:r>
            <a:r>
              <a:rPr lang="en-US" dirty="0"/>
              <a:t>so the </a:t>
            </a:r>
            <a:r>
              <a:rPr lang="en-US" b="1" dirty="0"/>
              <a:t>team</a:t>
            </a:r>
            <a:r>
              <a:rPr lang="en-US" dirty="0"/>
              <a:t> </a:t>
            </a:r>
            <a:r>
              <a:rPr lang="en-US" b="1" u="sng" dirty="0"/>
              <a:t>understands</a:t>
            </a:r>
            <a:r>
              <a:rPr lang="en-US" dirty="0"/>
              <a:t> </a:t>
            </a:r>
            <a:r>
              <a:rPr lang="en-US" b="1" dirty="0"/>
              <a:t>what</a:t>
            </a:r>
            <a:r>
              <a:rPr lang="en-US" dirty="0"/>
              <a:t> the stories are and </a:t>
            </a:r>
            <a:r>
              <a:rPr lang="en-US" b="1" dirty="0"/>
              <a:t>how large </a:t>
            </a:r>
            <a:r>
              <a:rPr lang="en-US" dirty="0"/>
              <a:t>the stories </a:t>
            </a:r>
            <a:r>
              <a:rPr lang="en-US" dirty="0" smtClean="0"/>
              <a:t>are </a:t>
            </a:r>
            <a:r>
              <a:rPr lang="en-US" b="1" u="sng" dirty="0" smtClean="0"/>
              <a:t>in </a:t>
            </a:r>
            <a:r>
              <a:rPr lang="en-US" b="1" u="sng" dirty="0"/>
              <a:t>relation to each other</a:t>
            </a:r>
            <a:r>
              <a:rPr lang="en-US" dirty="0" smtClean="0"/>
              <a:t>.</a:t>
            </a:r>
          </a:p>
          <a:p>
            <a:r>
              <a:rPr lang="en-US" dirty="0" smtClean="0"/>
              <a:t>Allow </a:t>
            </a:r>
            <a:r>
              <a:rPr lang="en-US" dirty="0"/>
              <a:t>the </a:t>
            </a:r>
            <a:r>
              <a:rPr lang="en-US" b="1" dirty="0"/>
              <a:t>product owner </a:t>
            </a:r>
            <a:r>
              <a:rPr lang="en-US" dirty="0"/>
              <a:t>to </a:t>
            </a:r>
            <a:r>
              <a:rPr lang="en-US" b="1" dirty="0"/>
              <a:t>present story ideas </a:t>
            </a:r>
            <a:r>
              <a:rPr lang="en-US" dirty="0"/>
              <a:t>to </a:t>
            </a:r>
            <a:r>
              <a:rPr lang="en-US" dirty="0" smtClean="0"/>
              <a:t>the </a:t>
            </a:r>
            <a:r>
              <a:rPr lang="en-US" b="1" dirty="0" smtClean="0"/>
              <a:t>team</a:t>
            </a:r>
            <a:r>
              <a:rPr lang="en-US" dirty="0" smtClean="0"/>
              <a:t> </a:t>
            </a:r>
            <a:r>
              <a:rPr lang="en-US" dirty="0"/>
              <a:t>and for the team to learn about the potential challenges or problems in </a:t>
            </a:r>
            <a:r>
              <a:rPr lang="en-US" dirty="0" smtClean="0"/>
              <a:t>the stories</a:t>
            </a:r>
            <a:r>
              <a:rPr lang="en-US" dirty="0"/>
              <a:t>. </a:t>
            </a:r>
            <a:endParaRPr lang="en-US" dirty="0" smtClean="0"/>
          </a:p>
          <a:p>
            <a:r>
              <a:rPr lang="en-US" dirty="0" smtClean="0"/>
              <a:t>If </a:t>
            </a:r>
            <a:r>
              <a:rPr lang="en-US" dirty="0"/>
              <a:t>the </a:t>
            </a:r>
            <a:r>
              <a:rPr lang="en-US" b="1" u="sng" dirty="0"/>
              <a:t>product owner </a:t>
            </a:r>
            <a:r>
              <a:rPr lang="en-US" u="sng" dirty="0"/>
              <a:t>is </a:t>
            </a:r>
            <a:r>
              <a:rPr lang="en-US" b="1" u="sng" dirty="0"/>
              <a:t>unsure</a:t>
            </a:r>
            <a:r>
              <a:rPr lang="en-US" u="sng" dirty="0"/>
              <a:t> </a:t>
            </a:r>
            <a:r>
              <a:rPr lang="en-US" dirty="0"/>
              <a:t>of the </a:t>
            </a:r>
            <a:r>
              <a:rPr lang="en-US" b="1" dirty="0"/>
              <a:t>dependencies</a:t>
            </a:r>
            <a:r>
              <a:rPr lang="en-US" dirty="0"/>
              <a:t>, the product </a:t>
            </a:r>
            <a:r>
              <a:rPr lang="en-US" dirty="0" smtClean="0"/>
              <a:t>owner can </a:t>
            </a:r>
            <a:r>
              <a:rPr lang="en-US" dirty="0"/>
              <a:t>request the </a:t>
            </a:r>
            <a:r>
              <a:rPr lang="en-US" b="1" dirty="0"/>
              <a:t>team</a:t>
            </a:r>
            <a:r>
              <a:rPr lang="en-US" dirty="0"/>
              <a:t> to </a:t>
            </a:r>
            <a:r>
              <a:rPr lang="en-US" b="1" u="sng" dirty="0"/>
              <a:t>spike</a:t>
            </a:r>
            <a:r>
              <a:rPr lang="en-US" dirty="0"/>
              <a:t> the feature in order to understand the risks.</a:t>
            </a:r>
            <a:endParaRPr lang="en-US" dirty="0" smtClean="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3961969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tip</a:t>
            </a:r>
            <a:endParaRPr lang="en-US" b="1" dirty="0"/>
          </a:p>
        </p:txBody>
      </p:sp>
      <p:sp>
        <p:nvSpPr>
          <p:cNvPr id="3" name="Content Placeholder 2"/>
          <p:cNvSpPr>
            <a:spLocks noGrp="1"/>
          </p:cNvSpPr>
          <p:nvPr>
            <p:ph idx="1"/>
          </p:nvPr>
        </p:nvSpPr>
        <p:spPr/>
        <p:txBody>
          <a:bodyPr/>
          <a:lstStyle/>
          <a:p>
            <a:r>
              <a:rPr lang="en-US" i="1" dirty="0"/>
              <a:t>Consider using </a:t>
            </a:r>
            <a:r>
              <a:rPr lang="en-US" b="1" i="1" dirty="0"/>
              <a:t>impact mapping </a:t>
            </a:r>
            <a:r>
              <a:rPr lang="en-US" i="1" dirty="0"/>
              <a:t>to see how the product fits together</a:t>
            </a:r>
            <a:r>
              <a:rPr lang="en-US" i="1" dirty="0" smtClean="0"/>
              <a:t>.</a:t>
            </a:r>
          </a:p>
          <a:p>
            <a:r>
              <a:rPr lang="en-US" i="1" dirty="0" smtClean="0"/>
              <a:t> Under </a:t>
            </a:r>
            <a:r>
              <a:rPr lang="en-US" i="1" dirty="0"/>
              <a:t>normal circumstances, the </a:t>
            </a:r>
            <a:r>
              <a:rPr lang="en-US" b="1" i="1" dirty="0"/>
              <a:t>product owner </a:t>
            </a:r>
            <a:r>
              <a:rPr lang="en-US" i="1" dirty="0"/>
              <a:t>leads this work. A </a:t>
            </a:r>
            <a:r>
              <a:rPr lang="en-US" b="1" i="1" dirty="0" smtClean="0"/>
              <a:t>servant leader </a:t>
            </a:r>
            <a:r>
              <a:rPr lang="en-US" i="1" dirty="0"/>
              <a:t>can </a:t>
            </a:r>
            <a:r>
              <a:rPr lang="en-US" b="1" i="1" dirty="0"/>
              <a:t>facilitate</a:t>
            </a:r>
            <a:r>
              <a:rPr lang="en-US" i="1" dirty="0"/>
              <a:t> </a:t>
            </a:r>
            <a:r>
              <a:rPr lang="en-US" i="1" u="sng" dirty="0"/>
              <a:t>any necessary meetings </a:t>
            </a:r>
            <a:r>
              <a:rPr lang="en-US" i="1" dirty="0"/>
              <a:t>as a way of serving </a:t>
            </a:r>
            <a:r>
              <a:rPr lang="en-US" i="1" dirty="0" smtClean="0"/>
              <a:t>the project</a:t>
            </a:r>
            <a:r>
              <a:rPr lang="en-US" i="1" dirty="0"/>
              <a: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37427765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long the refinement should be</a:t>
            </a:r>
          </a:p>
        </p:txBody>
      </p:sp>
      <p:sp>
        <p:nvSpPr>
          <p:cNvPr id="3" name="Content Placeholder 2"/>
          <p:cNvSpPr>
            <a:spLocks noGrp="1"/>
          </p:cNvSpPr>
          <p:nvPr>
            <p:ph idx="1"/>
          </p:nvPr>
        </p:nvSpPr>
        <p:spPr/>
        <p:txBody>
          <a:bodyPr/>
          <a:lstStyle/>
          <a:p>
            <a:r>
              <a:rPr lang="en-US" dirty="0"/>
              <a:t>Many </a:t>
            </a:r>
            <a:r>
              <a:rPr lang="en-US" b="1" dirty="0"/>
              <a:t>iteration-based agile </a:t>
            </a:r>
            <a:r>
              <a:rPr lang="en-US" dirty="0"/>
              <a:t>teams use a </a:t>
            </a:r>
            <a:r>
              <a:rPr lang="en-US" b="1" dirty="0"/>
              <a:t>time-boxed</a:t>
            </a:r>
            <a:r>
              <a:rPr lang="en-US" dirty="0"/>
              <a:t> 1-hour discussion midway through a 2-week iteration</a:t>
            </a:r>
            <a:r>
              <a:rPr lang="en-US" dirty="0" smtClean="0"/>
              <a:t>.</a:t>
            </a:r>
          </a:p>
          <a:p>
            <a:r>
              <a:rPr lang="en-US" b="1" dirty="0" smtClean="0"/>
              <a:t>Just-in-time</a:t>
            </a:r>
            <a:r>
              <a:rPr lang="en-US" dirty="0" smtClean="0"/>
              <a:t> </a:t>
            </a:r>
            <a:r>
              <a:rPr lang="en-US" dirty="0"/>
              <a:t>refinement for </a:t>
            </a:r>
            <a:r>
              <a:rPr lang="en-US" b="1" u="sng" dirty="0"/>
              <a:t>flow-based agile</a:t>
            </a:r>
            <a:r>
              <a:rPr lang="en-US" dirty="0"/>
              <a:t>. The team takes the </a:t>
            </a:r>
            <a:r>
              <a:rPr lang="en-US" dirty="0" smtClean="0"/>
              <a:t>next card </a:t>
            </a:r>
            <a:r>
              <a:rPr lang="en-US" dirty="0"/>
              <a:t>off the to-do column and discusses </a:t>
            </a:r>
            <a:r>
              <a:rPr lang="en-US"/>
              <a:t>it</a:t>
            </a:r>
            <a:r>
              <a:rPr lang="en-US" smtClean="0"/>
              <a:t>.</a:t>
            </a:r>
            <a:endParaRPr lang="en-US" dirty="0" smtClean="0"/>
          </a:p>
          <a:p>
            <a:r>
              <a:rPr lang="en-US" b="1" dirty="0" smtClean="0"/>
              <a:t>Multiple refinement </a:t>
            </a:r>
            <a:r>
              <a:rPr lang="en-US" b="1" dirty="0"/>
              <a:t>discussions </a:t>
            </a:r>
            <a:r>
              <a:rPr lang="en-US" dirty="0"/>
              <a:t>for </a:t>
            </a:r>
            <a:r>
              <a:rPr lang="en-US" b="1" dirty="0"/>
              <a:t>iteration-based agile teams</a:t>
            </a:r>
            <a:r>
              <a:rPr lang="en-US" dirty="0" smtClean="0"/>
              <a:t>. Teams </a:t>
            </a:r>
            <a:r>
              <a:rPr lang="en-US" dirty="0"/>
              <a:t>can use this when they are </a:t>
            </a:r>
            <a:r>
              <a:rPr lang="en-US" b="1" dirty="0"/>
              <a:t>new to the product</a:t>
            </a:r>
            <a:r>
              <a:rPr lang="en-US" dirty="0"/>
              <a:t>, the </a:t>
            </a:r>
            <a:r>
              <a:rPr lang="en-US" b="1" dirty="0" smtClean="0"/>
              <a:t>product area</a:t>
            </a:r>
            <a:r>
              <a:rPr lang="en-US" dirty="0"/>
              <a:t>, or the </a:t>
            </a:r>
            <a:r>
              <a:rPr lang="en-US" b="1" dirty="0"/>
              <a:t>problem domain</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0814045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ways </a:t>
            </a:r>
            <a:r>
              <a:rPr lang="en-US" dirty="0" smtClean="0"/>
              <a:t>to </a:t>
            </a:r>
            <a:r>
              <a:rPr lang="en-US" dirty="0"/>
              <a:t>conduct backlog preparation</a:t>
            </a:r>
            <a:br>
              <a:rPr lang="en-US" dirty="0"/>
            </a:br>
            <a:r>
              <a:rPr lang="en-US" dirty="0"/>
              <a:t>and refinement meetings</a:t>
            </a:r>
          </a:p>
        </p:txBody>
      </p:sp>
      <p:sp>
        <p:nvSpPr>
          <p:cNvPr id="3" name="Content Placeholder 2"/>
          <p:cNvSpPr>
            <a:spLocks noGrp="1"/>
          </p:cNvSpPr>
          <p:nvPr>
            <p:ph idx="1"/>
          </p:nvPr>
        </p:nvSpPr>
        <p:spPr/>
        <p:txBody>
          <a:bodyPr>
            <a:normAutofit/>
          </a:bodyPr>
          <a:lstStyle/>
          <a:p>
            <a:pPr marL="0" indent="0">
              <a:buNone/>
            </a:pPr>
            <a:r>
              <a:rPr lang="en-US" dirty="0"/>
              <a:t>There are many ways for the </a:t>
            </a:r>
            <a:r>
              <a:rPr lang="en-US" b="1" dirty="0"/>
              <a:t>product owner </a:t>
            </a:r>
            <a:r>
              <a:rPr lang="en-US" dirty="0"/>
              <a:t>to conduct </a:t>
            </a:r>
            <a:r>
              <a:rPr lang="en-US" b="1" dirty="0"/>
              <a:t>backlog</a:t>
            </a:r>
            <a:r>
              <a:rPr lang="en-US" dirty="0"/>
              <a:t> </a:t>
            </a:r>
            <a:r>
              <a:rPr lang="en-US" b="1" dirty="0" smtClean="0"/>
              <a:t>preparation</a:t>
            </a:r>
            <a:r>
              <a:rPr lang="en-US" dirty="0" smtClean="0"/>
              <a:t> </a:t>
            </a:r>
            <a:r>
              <a:rPr lang="en-US" u="sng" dirty="0" smtClean="0"/>
              <a:t>and</a:t>
            </a:r>
            <a:r>
              <a:rPr lang="en-US" dirty="0" smtClean="0"/>
              <a:t> </a:t>
            </a:r>
            <a:r>
              <a:rPr lang="en-US" b="1" dirty="0"/>
              <a:t>refinement</a:t>
            </a:r>
            <a:r>
              <a:rPr lang="en-US" dirty="0"/>
              <a:t> meetings, including for example:</a:t>
            </a:r>
          </a:p>
          <a:p>
            <a:r>
              <a:rPr lang="en-US" dirty="0"/>
              <a:t>Encourage the team to work as </a:t>
            </a:r>
            <a:r>
              <a:rPr lang="en-US" b="1" dirty="0"/>
              <a:t>triads</a:t>
            </a:r>
            <a:r>
              <a:rPr lang="en-US" dirty="0"/>
              <a:t> of developer, tester, </a:t>
            </a:r>
            <a:r>
              <a:rPr lang="en-US" dirty="0" smtClean="0"/>
              <a:t>business analyst/product </a:t>
            </a:r>
            <a:r>
              <a:rPr lang="en-US" dirty="0"/>
              <a:t>owner to discuss and write the story.</a:t>
            </a:r>
          </a:p>
          <a:p>
            <a:r>
              <a:rPr lang="en-US" dirty="0"/>
              <a:t>Present the </a:t>
            </a:r>
            <a:r>
              <a:rPr lang="en-US" b="1" dirty="0"/>
              <a:t>overall story concept </a:t>
            </a:r>
            <a:r>
              <a:rPr lang="en-US" dirty="0"/>
              <a:t>to the team. The team discusses </a:t>
            </a:r>
            <a:r>
              <a:rPr lang="en-US" dirty="0" smtClean="0"/>
              <a:t>and </a:t>
            </a:r>
            <a:r>
              <a:rPr lang="en-US" b="1" dirty="0" smtClean="0"/>
              <a:t>refines</a:t>
            </a:r>
            <a:r>
              <a:rPr lang="en-US" dirty="0" smtClean="0"/>
              <a:t> </a:t>
            </a:r>
            <a:r>
              <a:rPr lang="en-US" dirty="0"/>
              <a:t>it </a:t>
            </a:r>
            <a:r>
              <a:rPr lang="en-US" b="1" dirty="0"/>
              <a:t>into</a:t>
            </a:r>
            <a:r>
              <a:rPr lang="en-US" dirty="0"/>
              <a:t> as many </a:t>
            </a:r>
            <a:r>
              <a:rPr lang="en-US" b="1" dirty="0"/>
              <a:t>stories</a:t>
            </a:r>
            <a:r>
              <a:rPr lang="en-US" dirty="0"/>
              <a:t> as required.</a:t>
            </a:r>
          </a:p>
          <a:p>
            <a:r>
              <a:rPr lang="en-US" dirty="0"/>
              <a:t>Work with the team to find various ways to explore and write </a:t>
            </a:r>
            <a:r>
              <a:rPr lang="en-US" dirty="0" smtClean="0"/>
              <a:t>the stories </a:t>
            </a:r>
            <a:r>
              <a:rPr lang="en-US" dirty="0"/>
              <a:t>together, making sure all of the </a:t>
            </a:r>
            <a:r>
              <a:rPr lang="en-US" b="1" dirty="0"/>
              <a:t>stories are small eno</a:t>
            </a:r>
            <a:r>
              <a:rPr lang="en-US" dirty="0"/>
              <a:t>ugh so </a:t>
            </a:r>
            <a:r>
              <a:rPr lang="en-US" dirty="0" smtClean="0"/>
              <a:t>the team </a:t>
            </a:r>
            <a:r>
              <a:rPr lang="en-US" dirty="0"/>
              <a:t>can produce a </a:t>
            </a:r>
            <a:r>
              <a:rPr lang="en-US" b="1" dirty="0"/>
              <a:t>steady flow of completed work</a:t>
            </a:r>
            <a:r>
              <a:rPr lang="en-US" dirty="0"/>
              <a:t>. </a:t>
            </a:r>
            <a:r>
              <a:rPr lang="en-US" u="sng" dirty="0" smtClean="0"/>
              <a:t>Consider becoming </a:t>
            </a:r>
            <a:r>
              <a:rPr lang="en-US" u="sng" dirty="0"/>
              <a:t>able to complete a story at least once a day</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6109587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smtClean="0"/>
              <a:t>micro-commit</a:t>
            </a:r>
            <a:r>
              <a:rPr lang="en-US" dirty="0" smtClean="0"/>
              <a:t> </a:t>
            </a:r>
            <a:r>
              <a:rPr lang="en-US" dirty="0"/>
              <a:t>to each other, </a:t>
            </a:r>
            <a:r>
              <a:rPr lang="en-US" b="1" dirty="0"/>
              <a:t>uncover problems,</a:t>
            </a:r>
            <a:r>
              <a:rPr lang="en-US" dirty="0"/>
              <a:t> </a:t>
            </a:r>
            <a:r>
              <a:rPr lang="en-US" dirty="0" smtClean="0"/>
              <a:t>and </a:t>
            </a:r>
            <a:r>
              <a:rPr lang="en-US" b="1" dirty="0" smtClean="0"/>
              <a:t>ensure </a:t>
            </a:r>
            <a:r>
              <a:rPr lang="en-US" b="1" dirty="0"/>
              <a:t>the work flows smoothly </a:t>
            </a:r>
            <a:r>
              <a:rPr lang="en-US" dirty="0"/>
              <a:t>through the team.</a:t>
            </a:r>
          </a:p>
          <a:p>
            <a:r>
              <a:rPr lang="en-US" b="1" u="sng" dirty="0" smtClean="0"/>
              <a:t>Time-box</a:t>
            </a:r>
            <a:r>
              <a:rPr lang="en-US" dirty="0" smtClean="0"/>
              <a:t> </a:t>
            </a:r>
            <a:r>
              <a:rPr lang="en-US" dirty="0"/>
              <a:t>the standup to no longer than </a:t>
            </a:r>
            <a:r>
              <a:rPr lang="en-US" b="1" dirty="0"/>
              <a:t>15 minutes</a:t>
            </a:r>
            <a:r>
              <a:rPr lang="en-US" dirty="0"/>
              <a:t>. The team “walks” </a:t>
            </a:r>
            <a:r>
              <a:rPr lang="en-US" dirty="0" smtClean="0"/>
              <a:t>the </a:t>
            </a:r>
            <a:r>
              <a:rPr lang="en-US" b="1" dirty="0" smtClean="0"/>
              <a:t>Kanban</a:t>
            </a:r>
            <a:r>
              <a:rPr lang="en-US" dirty="0" smtClean="0"/>
              <a:t> </a:t>
            </a:r>
            <a:r>
              <a:rPr lang="en-US" dirty="0"/>
              <a:t>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smtClean="0"/>
              <a:t>the standup</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2862804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iteration-based </a:t>
            </a:r>
            <a:r>
              <a:rPr lang="en-US" dirty="0" smtClean="0"/>
              <a:t>agile daily stand-up questions</a:t>
            </a:r>
            <a:endParaRPr lang="en-US" dirty="0"/>
          </a:p>
        </p:txBody>
      </p:sp>
      <p:sp>
        <p:nvSpPr>
          <p:cNvPr id="3" name="Content Placeholder 2"/>
          <p:cNvSpPr>
            <a:spLocks noGrp="1"/>
          </p:cNvSpPr>
          <p:nvPr>
            <p:ph idx="1"/>
          </p:nvPr>
        </p:nvSpPr>
        <p:spPr/>
        <p:txBody>
          <a:bodyPr/>
          <a:lstStyle/>
          <a:p>
            <a:r>
              <a:rPr lang="en-US" dirty="0"/>
              <a:t>What did I complete since the last standup?</a:t>
            </a:r>
          </a:p>
          <a:p>
            <a:r>
              <a:rPr lang="en-US" dirty="0"/>
              <a:t>What am I planning to complete between now and the next standup?</a:t>
            </a:r>
          </a:p>
          <a:p>
            <a:r>
              <a:rPr lang="en-US" dirty="0"/>
              <a:t>What are my impediments (or risks or problems)?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39665504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What do we need to do to advance this piece of work?</a:t>
            </a:r>
          </a:p>
          <a:p>
            <a:r>
              <a:rPr lang="en-US" dirty="0"/>
              <a:t>Is anyone working on anything that is not on the board?</a:t>
            </a:r>
          </a:p>
          <a:p>
            <a:r>
              <a:rPr lang="en-US" dirty="0"/>
              <a:t>What do we need to finish as a team?</a:t>
            </a:r>
          </a:p>
          <a:p>
            <a:r>
              <a:rPr lang="en-US" dirty="0"/>
              <a:t>Are there any bottlenecks or blockers to the flow of work?</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
        <p:nvSpPr>
          <p:cNvPr id="7" name="Title 1"/>
          <p:cNvSpPr>
            <a:spLocks noGrp="1"/>
          </p:cNvSpPr>
          <p:nvPr>
            <p:ph type="title"/>
          </p:nvPr>
        </p:nvSpPr>
        <p:spPr>
          <a:xfrm>
            <a:off x="838200" y="365125"/>
            <a:ext cx="10515600" cy="1325563"/>
          </a:xfrm>
        </p:spPr>
        <p:txBody>
          <a:bodyPr/>
          <a:lstStyle/>
          <a:p>
            <a:r>
              <a:rPr lang="en-US" dirty="0" smtClean="0"/>
              <a:t>flow-based agile daily stand-up questions</a:t>
            </a:r>
            <a:endParaRPr lang="en-US" dirty="0"/>
          </a:p>
        </p:txBody>
      </p:sp>
    </p:spTree>
    <p:extLst>
      <p:ext uri="{BB962C8B-B14F-4D97-AF65-F5344CB8AC3E}">
        <p14:creationId xmlns:p14="http://schemas.microsoft.com/office/powerpoint/2010/main" val="11980628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Standup </a:t>
            </a:r>
            <a:r>
              <a:rPr lang="en-US" dirty="0" err="1" smtClean="0"/>
              <a:t>antipatterns</a:t>
            </a:r>
            <a:endParaRPr lang="en-US" dirty="0"/>
          </a:p>
        </p:txBody>
      </p:sp>
      <p:sp>
        <p:nvSpPr>
          <p:cNvPr id="3" name="Content Placeholder 2"/>
          <p:cNvSpPr>
            <a:spLocks noGrp="1"/>
          </p:cNvSpPr>
          <p:nvPr>
            <p:ph idx="1"/>
          </p:nvPr>
        </p:nvSpPr>
        <p:spPr/>
        <p:txBody>
          <a:bodyPr>
            <a:normAutofit/>
          </a:bodyPr>
          <a:lstStyle/>
          <a:p>
            <a:r>
              <a:rPr lang="en-US" dirty="0" smtClean="0"/>
              <a:t>Standups become status meetings</a:t>
            </a:r>
            <a:r>
              <a:rPr lang="en-US" dirty="0"/>
              <a:t>. Teams who have traditionally worked in a predictive </a:t>
            </a:r>
            <a:r>
              <a:rPr lang="en-US" dirty="0" smtClean="0"/>
              <a:t>environment may </a:t>
            </a:r>
            <a:r>
              <a:rPr lang="en-US" dirty="0"/>
              <a:t>tend to fall into this </a:t>
            </a:r>
            <a:r>
              <a:rPr lang="en-US" dirty="0" err="1"/>
              <a:t>antipattern</a:t>
            </a:r>
            <a:r>
              <a:rPr lang="en-US" dirty="0"/>
              <a:t> since they are used to providing a status.</a:t>
            </a:r>
          </a:p>
          <a:p>
            <a:r>
              <a:rPr lang="en-US" dirty="0" smtClean="0"/>
              <a:t>The </a:t>
            </a:r>
            <a:r>
              <a:rPr lang="en-US" dirty="0"/>
              <a:t>team begins to </a:t>
            </a:r>
            <a:r>
              <a:rPr lang="en-US" dirty="0" smtClean="0"/>
              <a:t>solve problems </a:t>
            </a:r>
            <a:r>
              <a:rPr lang="en-US" dirty="0"/>
              <a:t>as they become apparent. Standups are for realizing there are </a:t>
            </a:r>
            <a:r>
              <a:rPr lang="en-US" dirty="0" smtClean="0"/>
              <a:t>problems —</a:t>
            </a:r>
            <a:r>
              <a:rPr lang="en-US" dirty="0"/>
              <a:t>not for solving them. Add the issues to a parking lot, and then create </a:t>
            </a:r>
            <a:r>
              <a:rPr lang="en-US" dirty="0" smtClean="0"/>
              <a:t>another meeting</a:t>
            </a:r>
            <a:r>
              <a:rPr lang="en-US" dirty="0"/>
              <a:t>, which might be right after the standup, and solve problems there.</a:t>
            </a:r>
          </a:p>
          <a:p>
            <a:r>
              <a:rPr lang="en-US" dirty="0" smtClean="0"/>
              <a:t>Standups </a:t>
            </a:r>
            <a:r>
              <a:rPr lang="en-US" dirty="0"/>
              <a:t>can be very useful</a:t>
            </a:r>
            <a:r>
              <a:rPr lang="en-US" dirty="0" smtClean="0"/>
              <a:t>, provided </a:t>
            </a:r>
            <a:r>
              <a:rPr lang="en-US" dirty="0"/>
              <a:t>the nature of the team's work requires intense collaboration. </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6292294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a:t>
            </a:r>
            <a:r>
              <a:rPr lang="en-US" dirty="0" smtClean="0"/>
              <a:t>the team </a:t>
            </a:r>
            <a:r>
              <a:rPr lang="en-US" dirty="0"/>
              <a:t>periodically demonstrates the working product. </a:t>
            </a:r>
            <a:endParaRPr lang="en-US" dirty="0" smtClean="0"/>
          </a:p>
          <a:p>
            <a:r>
              <a:rPr lang="en-US" dirty="0" smtClean="0"/>
              <a:t>The </a:t>
            </a:r>
            <a:r>
              <a:rPr lang="en-US" dirty="0"/>
              <a:t>product owner sees </a:t>
            </a:r>
            <a:r>
              <a:rPr lang="en-US" dirty="0" smtClean="0"/>
              <a:t>the demonstration </a:t>
            </a:r>
            <a:r>
              <a:rPr lang="en-US" dirty="0"/>
              <a:t>and accepts or declines stories</a:t>
            </a:r>
            <a:r>
              <a:rPr lang="en-US" dirty="0" smtClean="0"/>
              <a:t>.</a:t>
            </a:r>
          </a:p>
          <a:p>
            <a:r>
              <a:rPr lang="en-US" dirty="0"/>
              <a:t> In iteration-based agile, the team demonstrates all completed work items at </a:t>
            </a:r>
            <a:r>
              <a:rPr lang="en-US" dirty="0" smtClean="0"/>
              <a:t>the end </a:t>
            </a:r>
            <a:r>
              <a:rPr lang="en-US" dirty="0"/>
              <a:t>of the iteration</a:t>
            </a:r>
            <a:r>
              <a:rPr lang="en-US" dirty="0" smtClean="0"/>
              <a:t>.</a:t>
            </a:r>
          </a:p>
          <a:p>
            <a:r>
              <a:rPr lang="en-US" dirty="0"/>
              <a:t>In flow-based agile, the team demonstrates completed </a:t>
            </a:r>
            <a:r>
              <a:rPr lang="en-US" dirty="0" smtClean="0"/>
              <a:t>work when </a:t>
            </a:r>
            <a:r>
              <a:rPr lang="en-US" dirty="0"/>
              <a:t>it is time to do so, usually when enough features have accumulated into </a:t>
            </a:r>
            <a:r>
              <a:rPr lang="en-US" dirty="0" smtClean="0"/>
              <a:t>a set </a:t>
            </a:r>
            <a:r>
              <a:rPr lang="en-US" dirty="0"/>
              <a:t>that is coherent.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36666769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gUIDELINES</a:t>
            </a:r>
            <a:endParaRPr lang="en-US" dirty="0"/>
          </a:p>
        </p:txBody>
      </p:sp>
      <p:sp>
        <p:nvSpPr>
          <p:cNvPr id="3" name="Content Placeholder 2"/>
          <p:cNvSpPr>
            <a:spLocks noGrp="1"/>
          </p:cNvSpPr>
          <p:nvPr>
            <p:ph idx="1"/>
          </p:nvPr>
        </p:nvSpPr>
        <p:spPr/>
        <p:txBody>
          <a:bodyPr/>
          <a:lstStyle/>
          <a:p>
            <a:r>
              <a:rPr lang="en-US" dirty="0"/>
              <a:t>A fundamental part of what makes a project agile is the frequent delivery of </a:t>
            </a:r>
            <a:r>
              <a:rPr lang="en-US" dirty="0" smtClean="0"/>
              <a:t>a working </a:t>
            </a:r>
            <a:r>
              <a:rPr lang="en-US" dirty="0"/>
              <a:t>product.</a:t>
            </a:r>
            <a:endParaRPr lang="en-US" dirty="0" smtClean="0"/>
          </a:p>
          <a:p>
            <a:r>
              <a:rPr lang="en-US" dirty="0" smtClean="0"/>
              <a:t>Teams</a:t>
            </a:r>
            <a:r>
              <a:rPr lang="en-US" dirty="0"/>
              <a:t>, including the product owner, need feedback </a:t>
            </a:r>
            <a:r>
              <a:rPr lang="en-US" dirty="0" smtClean="0"/>
              <a:t>to decide </a:t>
            </a:r>
            <a:r>
              <a:rPr lang="en-US" dirty="0"/>
              <a:t>how early to ask for product </a:t>
            </a:r>
            <a:r>
              <a:rPr lang="en-US" dirty="0" smtClean="0"/>
              <a:t>feedback</a:t>
            </a:r>
          </a:p>
          <a:p>
            <a:r>
              <a:rPr lang="en-US" dirty="0"/>
              <a:t>D</a:t>
            </a:r>
            <a:r>
              <a:rPr lang="en-US" dirty="0" smtClean="0"/>
              <a:t>emonstrate </a:t>
            </a:r>
            <a:r>
              <a:rPr lang="en-US" dirty="0"/>
              <a:t>whatever the team has as a </a:t>
            </a:r>
            <a:r>
              <a:rPr lang="en-US" dirty="0" smtClean="0"/>
              <a:t>working product </a:t>
            </a:r>
            <a:r>
              <a:rPr lang="en-US" dirty="0"/>
              <a:t>at least once every 2 </a:t>
            </a:r>
            <a:r>
              <a:rPr lang="en-US" dirty="0" smtClean="0"/>
              <a:t>weeks</a:t>
            </a:r>
          </a:p>
          <a:p>
            <a:endParaRPr lang="en-US" dirty="0" smtClean="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1634904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ITERATION-BASED AGILE</a:t>
            </a:r>
          </a:p>
        </p:txBody>
      </p:sp>
      <p:sp>
        <p:nvSpPr>
          <p:cNvPr id="3" name="Content Placeholder 2"/>
          <p:cNvSpPr>
            <a:spLocks noGrp="1"/>
          </p:cNvSpPr>
          <p:nvPr>
            <p:ph idx="1"/>
          </p:nvPr>
        </p:nvSpPr>
        <p:spPr/>
        <p:txBody>
          <a:bodyPr>
            <a:normAutofit/>
          </a:bodyPr>
          <a:lstStyle/>
          <a:p>
            <a:r>
              <a:rPr lang="en-US" dirty="0" smtClean="0"/>
              <a:t>Teams </a:t>
            </a:r>
            <a:r>
              <a:rPr lang="en-US" dirty="0"/>
              <a:t>consider their story size so they do not try to commit to </a:t>
            </a:r>
            <a:r>
              <a:rPr lang="en-US" dirty="0" smtClean="0"/>
              <a:t>more stories </a:t>
            </a:r>
            <a:r>
              <a:rPr lang="en-US" dirty="0"/>
              <a:t>than there is team capacity to complete within one iteration</a:t>
            </a:r>
            <a:r>
              <a:rPr lang="en-US" dirty="0" smtClean="0"/>
              <a:t>.</a:t>
            </a:r>
          </a:p>
          <a:p>
            <a:r>
              <a:rPr lang="en-US" dirty="0" smtClean="0"/>
              <a:t>When teams </a:t>
            </a:r>
            <a:r>
              <a:rPr lang="en-US" dirty="0"/>
              <a:t>have a reduced capacity, they will only plan for work that meets </a:t>
            </a:r>
            <a:r>
              <a:rPr lang="en-US" dirty="0" smtClean="0"/>
              <a:t>that capacity.</a:t>
            </a:r>
          </a:p>
          <a:p>
            <a:r>
              <a:rPr lang="en-US" dirty="0"/>
              <a:t>Teams estimate what they can complete, which is a measure </a:t>
            </a:r>
            <a:r>
              <a:rPr lang="en-US" dirty="0" smtClean="0"/>
              <a:t>of capacity</a:t>
            </a:r>
          </a:p>
          <a:p>
            <a:r>
              <a:rPr lang="en-US" dirty="0"/>
              <a:t>Agile teams do not plan just once in one single chunk. Instead, agile </a:t>
            </a:r>
            <a:r>
              <a:rPr lang="en-US" dirty="0" smtClean="0"/>
              <a:t>teams plan </a:t>
            </a:r>
            <a:r>
              <a:rPr lang="en-US" dirty="0"/>
              <a:t>a little, deliver, learn, and then </a:t>
            </a:r>
            <a:r>
              <a:rPr lang="en-US" dirty="0" err="1"/>
              <a:t>replan</a:t>
            </a:r>
            <a:r>
              <a:rPr lang="en-US" dirty="0"/>
              <a:t> a little more in an ongoing cycle.</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15985076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EXECUTION PRACTICES THAT HELP TEAMS </a:t>
            </a:r>
            <a:r>
              <a:rPr lang="en-US" dirty="0" smtClean="0"/>
              <a:t> DELIVER VALUE</a:t>
            </a:r>
            <a:endParaRPr lang="en-US" dirty="0"/>
          </a:p>
        </p:txBody>
      </p:sp>
      <p:sp>
        <p:nvSpPr>
          <p:cNvPr id="3" name="Content Placeholder 2"/>
          <p:cNvSpPr>
            <a:spLocks noGrp="1"/>
          </p:cNvSpPr>
          <p:nvPr>
            <p:ph idx="1"/>
          </p:nvPr>
        </p:nvSpPr>
        <p:spPr/>
        <p:txBody>
          <a:bodyPr/>
          <a:lstStyle/>
          <a:p>
            <a:r>
              <a:rPr lang="en-US" dirty="0"/>
              <a:t>If the team does not pay attention to quality, it will soon become impossible </a:t>
            </a:r>
            <a:r>
              <a:rPr lang="en-US" dirty="0" smtClean="0"/>
              <a:t>to release </a:t>
            </a:r>
            <a:r>
              <a:rPr lang="en-US" dirty="0"/>
              <a:t>anything rapidly</a:t>
            </a:r>
            <a:r>
              <a:rPr lang="en-US" dirty="0" smtClean="0"/>
              <a:t>.</a:t>
            </a:r>
          </a:p>
          <a:p>
            <a:r>
              <a:rPr lang="en-US" dirty="0"/>
              <a:t>The following technical practices, many of which come from </a:t>
            </a:r>
            <a:r>
              <a:rPr lang="en-US" dirty="0" err="1" smtClean="0"/>
              <a:t>eXtreme</a:t>
            </a:r>
            <a:r>
              <a:rPr lang="en-US" dirty="0" smtClean="0"/>
              <a:t> Programming</a:t>
            </a:r>
            <a:r>
              <a:rPr lang="en-US" dirty="0"/>
              <a:t>, may help the team to deliver at their maximum speed</a:t>
            </a:r>
            <a:r>
              <a:rPr lang="en-US" dirty="0" smtClean="0"/>
              <a:t>:</a:t>
            </a:r>
          </a:p>
          <a:p>
            <a:pPr lvl="1"/>
            <a:r>
              <a:rPr lang="en-US" b="1" dirty="0" smtClean="0"/>
              <a:t>Continuous integration</a:t>
            </a:r>
          </a:p>
          <a:p>
            <a:pPr lvl="1"/>
            <a:r>
              <a:rPr lang="en-US" b="1" dirty="0"/>
              <a:t>Test at all </a:t>
            </a:r>
            <a:r>
              <a:rPr lang="en-US" b="1" dirty="0" smtClean="0"/>
              <a:t>levels</a:t>
            </a:r>
          </a:p>
          <a:p>
            <a:pPr lvl="1"/>
            <a:r>
              <a:rPr lang="en-US" b="1" dirty="0"/>
              <a:t>Acceptance Test-Driven Development (ATDD</a:t>
            </a:r>
            <a:r>
              <a:rPr lang="en-US" b="1" dirty="0" smtClean="0"/>
              <a:t>)</a:t>
            </a:r>
          </a:p>
          <a:p>
            <a:pPr lvl="1"/>
            <a:r>
              <a:rPr lang="en-US" b="1" dirty="0"/>
              <a:t>Test-Driven Development (TDD) and </a:t>
            </a:r>
            <a:r>
              <a:rPr lang="en-US" b="1" dirty="0" smtClean="0"/>
              <a:t>Behavior-Driven Development </a:t>
            </a:r>
            <a:r>
              <a:rPr lang="en-US" b="1" dirty="0"/>
              <a:t>(BDD</a:t>
            </a:r>
            <a:r>
              <a:rPr lang="en-US" b="1" dirty="0" smtClean="0"/>
              <a:t>)</a:t>
            </a:r>
          </a:p>
          <a:p>
            <a:pPr lvl="1"/>
            <a:r>
              <a:rPr lang="en-US" b="1" dirty="0"/>
              <a:t>Spikes (</a:t>
            </a:r>
            <a:r>
              <a:rPr lang="en-US" b="1" dirty="0" err="1"/>
              <a:t>timeboxed</a:t>
            </a:r>
            <a:r>
              <a:rPr lang="en-US" b="1" dirty="0"/>
              <a:t> research or experiments)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2692075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Continuous </a:t>
            </a:r>
            <a:r>
              <a:rPr lang="en-US" b="1" dirty="0" smtClean="0"/>
              <a:t>integration</a:t>
            </a:r>
            <a:endParaRPr lang="en-US" dirty="0"/>
          </a:p>
        </p:txBody>
      </p:sp>
      <p:sp>
        <p:nvSpPr>
          <p:cNvPr id="3" name="Content Placeholder 2"/>
          <p:cNvSpPr>
            <a:spLocks noGrp="1"/>
          </p:cNvSpPr>
          <p:nvPr>
            <p:ph idx="1"/>
          </p:nvPr>
        </p:nvSpPr>
        <p:spPr/>
        <p:txBody>
          <a:bodyPr/>
          <a:lstStyle/>
          <a:p>
            <a:r>
              <a:rPr lang="en-US" dirty="0" smtClean="0"/>
              <a:t>Perform </a:t>
            </a:r>
            <a:r>
              <a:rPr lang="en-US" dirty="0"/>
              <a:t>frequent incorporation of work </a:t>
            </a:r>
            <a:r>
              <a:rPr lang="en-US" dirty="0" smtClean="0"/>
              <a:t>into the </a:t>
            </a:r>
            <a:r>
              <a:rPr lang="en-US" dirty="0"/>
              <a:t>whole, no matter the product, and then retest to determine that </a:t>
            </a:r>
            <a:r>
              <a:rPr lang="en-US" dirty="0" smtClean="0"/>
              <a:t>the entire </a:t>
            </a:r>
            <a:r>
              <a:rPr lang="en-US" dirty="0"/>
              <a:t>product still works as intended.</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8629920" y="5363640"/>
              <a:ext cx="44280" cy="26640"/>
            </p14:xfrm>
          </p:contentPart>
        </mc:Choice>
        <mc:Fallback xmlns="">
          <p:pic>
            <p:nvPicPr>
              <p:cNvPr id="7" name="Ink 6"/>
              <p:cNvPicPr/>
              <p:nvPr/>
            </p:nvPicPr>
            <p:blipFill>
              <a:blip r:embed="rId3"/>
              <a:stretch>
                <a:fillRect/>
              </a:stretch>
            </p:blipFill>
            <p:spPr>
              <a:xfrm>
                <a:off x="8623440" y="5360040"/>
                <a:ext cx="54360" cy="36720"/>
              </a:xfrm>
              <a:prstGeom prst="rect">
                <a:avLst/>
              </a:prstGeom>
            </p:spPr>
          </p:pic>
        </mc:Fallback>
      </mc:AlternateContent>
    </p:spTree>
    <p:extLst>
      <p:ext uri="{BB962C8B-B14F-4D97-AF65-F5344CB8AC3E}">
        <p14:creationId xmlns:p14="http://schemas.microsoft.com/office/powerpoint/2010/main" val="348019560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Test at all </a:t>
            </a:r>
            <a:r>
              <a:rPr lang="en-US" b="1" dirty="0" smtClean="0"/>
              <a:t>levels</a:t>
            </a:r>
            <a:endParaRPr lang="en-US" dirty="0"/>
          </a:p>
        </p:txBody>
      </p:sp>
      <p:sp>
        <p:nvSpPr>
          <p:cNvPr id="3" name="Content Placeholder 2"/>
          <p:cNvSpPr>
            <a:spLocks noGrp="1"/>
          </p:cNvSpPr>
          <p:nvPr>
            <p:ph idx="1"/>
          </p:nvPr>
        </p:nvSpPr>
        <p:spPr/>
        <p:txBody>
          <a:bodyPr>
            <a:normAutofit fontScale="92500"/>
          </a:bodyPr>
          <a:lstStyle/>
          <a:p>
            <a:r>
              <a:rPr lang="en-US" dirty="0" smtClean="0"/>
              <a:t>Employ </a:t>
            </a:r>
            <a:r>
              <a:rPr lang="en-US" dirty="0"/>
              <a:t>system-level testing for </a:t>
            </a:r>
            <a:r>
              <a:rPr lang="en-US" dirty="0" smtClean="0"/>
              <a:t>end-to-end information </a:t>
            </a:r>
            <a:r>
              <a:rPr lang="en-US" dirty="0"/>
              <a:t>and unit testing for the building blocks. </a:t>
            </a:r>
            <a:endParaRPr lang="en-US" dirty="0" smtClean="0"/>
          </a:p>
          <a:p>
            <a:r>
              <a:rPr lang="en-US" dirty="0" smtClean="0"/>
              <a:t>In </a:t>
            </a:r>
            <a:r>
              <a:rPr lang="en-US" dirty="0"/>
              <a:t>between</a:t>
            </a:r>
            <a:r>
              <a:rPr lang="en-US" dirty="0" smtClean="0"/>
              <a:t>, understand </a:t>
            </a:r>
            <a:r>
              <a:rPr lang="en-US" dirty="0"/>
              <a:t>if there is a need for integration testing and where. </a:t>
            </a:r>
            <a:endParaRPr lang="en-US" dirty="0" smtClean="0"/>
          </a:p>
          <a:p>
            <a:r>
              <a:rPr lang="en-US" dirty="0" smtClean="0"/>
              <a:t>Teams find </a:t>
            </a:r>
            <a:r>
              <a:rPr lang="en-US" dirty="0"/>
              <a:t>smoke testing helpful as a first look at whether the work </a:t>
            </a:r>
            <a:r>
              <a:rPr lang="en-US" dirty="0" smtClean="0"/>
              <a:t>product is </a:t>
            </a:r>
            <a:r>
              <a:rPr lang="en-US" dirty="0"/>
              <a:t>any good. </a:t>
            </a:r>
            <a:endParaRPr lang="en-US" dirty="0" smtClean="0"/>
          </a:p>
          <a:p>
            <a:r>
              <a:rPr lang="en-US" dirty="0" smtClean="0"/>
              <a:t>Teams </a:t>
            </a:r>
            <a:r>
              <a:rPr lang="en-US" dirty="0"/>
              <a:t>have found that deciding when to run </a:t>
            </a:r>
            <a:r>
              <a:rPr lang="en-US" dirty="0" smtClean="0"/>
              <a:t>regression tests </a:t>
            </a:r>
            <a:r>
              <a:rPr lang="en-US" dirty="0"/>
              <a:t>and which ones helps them maintain product quality with </a:t>
            </a:r>
            <a:r>
              <a:rPr lang="en-US" dirty="0" smtClean="0"/>
              <a:t>good build </a:t>
            </a:r>
            <a:r>
              <a:rPr lang="en-US" dirty="0"/>
              <a:t>performance</a:t>
            </a:r>
            <a:r>
              <a:rPr lang="en-US" dirty="0" smtClean="0"/>
              <a:t>.</a:t>
            </a:r>
          </a:p>
          <a:p>
            <a:r>
              <a:rPr lang="en-US" dirty="0" smtClean="0"/>
              <a:t> </a:t>
            </a:r>
            <a:r>
              <a:rPr lang="en-US" dirty="0"/>
              <a:t>Agile teams have a strong preference </a:t>
            </a:r>
            <a:r>
              <a:rPr lang="en-US" dirty="0" smtClean="0"/>
              <a:t>for automated </a:t>
            </a:r>
            <a:r>
              <a:rPr lang="en-US" dirty="0"/>
              <a:t>tests so they can build and maintain a momentum </a:t>
            </a:r>
            <a:r>
              <a:rPr lang="en-US" dirty="0" smtClean="0"/>
              <a:t>of delivery</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28068459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Acceptance Test-Driven Development (ATDD</a:t>
            </a:r>
            <a:r>
              <a:rPr lang="en-US" b="1" dirty="0" smtClean="0"/>
              <a:t>)</a:t>
            </a:r>
            <a:endParaRPr lang="en-US" dirty="0"/>
          </a:p>
        </p:txBody>
      </p:sp>
      <p:sp>
        <p:nvSpPr>
          <p:cNvPr id="3" name="Content Placeholder 2"/>
          <p:cNvSpPr>
            <a:spLocks noGrp="1"/>
          </p:cNvSpPr>
          <p:nvPr>
            <p:ph idx="1"/>
          </p:nvPr>
        </p:nvSpPr>
        <p:spPr/>
        <p:txBody>
          <a:bodyPr/>
          <a:lstStyle/>
          <a:p>
            <a:r>
              <a:rPr lang="en-US" dirty="0" smtClean="0"/>
              <a:t>In </a:t>
            </a:r>
            <a:r>
              <a:rPr lang="en-US" dirty="0"/>
              <a:t>ATDD, </a:t>
            </a:r>
            <a:r>
              <a:rPr lang="en-US" dirty="0" smtClean="0"/>
              <a:t>the entire </a:t>
            </a:r>
            <a:r>
              <a:rPr lang="en-US" dirty="0"/>
              <a:t>team gets together and discusses the acceptance criteria for </a:t>
            </a:r>
            <a:r>
              <a:rPr lang="en-US" dirty="0" smtClean="0"/>
              <a:t>a work </a:t>
            </a:r>
            <a:r>
              <a:rPr lang="en-US" dirty="0"/>
              <a:t>product. </a:t>
            </a:r>
            <a:endParaRPr lang="en-US" dirty="0" smtClean="0"/>
          </a:p>
          <a:p>
            <a:r>
              <a:rPr lang="en-US" dirty="0" smtClean="0"/>
              <a:t>Then </a:t>
            </a:r>
            <a:r>
              <a:rPr lang="en-US" dirty="0"/>
              <a:t>the team creates the tests, which allows the </a:t>
            </a:r>
            <a:r>
              <a:rPr lang="en-US" dirty="0" smtClean="0"/>
              <a:t>team to </a:t>
            </a:r>
            <a:r>
              <a:rPr lang="en-US" dirty="0"/>
              <a:t>write just enough code and automated tests to meet the criteria. </a:t>
            </a:r>
            <a:endParaRPr lang="en-US" dirty="0" smtClean="0"/>
          </a:p>
          <a:p>
            <a:r>
              <a:rPr lang="en-US" dirty="0" smtClean="0"/>
              <a:t>For non-software projects, consider how to test the work as the team completes </a:t>
            </a:r>
            <a:r>
              <a:rPr lang="en-US" dirty="0"/>
              <a:t>chunks of value.</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196550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Test-Driven Development (TDD) and </a:t>
            </a:r>
            <a:r>
              <a:rPr lang="en-US" b="1" dirty="0" smtClean="0"/>
              <a:t>Behavior-Driven Development </a:t>
            </a:r>
            <a:r>
              <a:rPr lang="en-US" b="1" dirty="0"/>
              <a:t>(BDD</a:t>
            </a:r>
            <a:r>
              <a:rPr lang="en-US" b="1" dirty="0" smtClean="0"/>
              <a:t>)</a:t>
            </a:r>
            <a:endParaRPr lang="en-US" dirty="0"/>
          </a:p>
        </p:txBody>
      </p:sp>
      <p:sp>
        <p:nvSpPr>
          <p:cNvPr id="3" name="Content Placeholder 2"/>
          <p:cNvSpPr>
            <a:spLocks noGrp="1"/>
          </p:cNvSpPr>
          <p:nvPr>
            <p:ph idx="1"/>
          </p:nvPr>
        </p:nvSpPr>
        <p:spPr/>
        <p:txBody>
          <a:bodyPr/>
          <a:lstStyle/>
          <a:p>
            <a:r>
              <a:rPr lang="en-US" dirty="0" smtClean="0"/>
              <a:t>Writing </a:t>
            </a:r>
            <a:r>
              <a:rPr lang="en-US" dirty="0"/>
              <a:t>automated tests before </a:t>
            </a:r>
            <a:r>
              <a:rPr lang="en-US" dirty="0" smtClean="0"/>
              <a:t>writing/creating the </a:t>
            </a:r>
            <a:r>
              <a:rPr lang="en-US" dirty="0"/>
              <a:t>product actually helps people design and mistake-proof </a:t>
            </a:r>
            <a:r>
              <a:rPr lang="en-US" dirty="0" smtClean="0"/>
              <a:t>the product</a:t>
            </a:r>
            <a:r>
              <a:rPr lang="en-US" dirty="0"/>
              <a:t>. </a:t>
            </a:r>
            <a:endParaRPr lang="en-US" dirty="0" smtClean="0"/>
          </a:p>
          <a:p>
            <a:r>
              <a:rPr lang="en-US" dirty="0" smtClean="0"/>
              <a:t>For </a:t>
            </a:r>
            <a:r>
              <a:rPr lang="en-US" dirty="0"/>
              <a:t>non-software projects, consider how to “test-drive” </a:t>
            </a:r>
            <a:r>
              <a:rPr lang="en-US" dirty="0" smtClean="0"/>
              <a:t>the team's </a:t>
            </a:r>
            <a:r>
              <a:rPr lang="en-US" dirty="0"/>
              <a:t>designs. </a:t>
            </a:r>
            <a:endParaRPr lang="en-US" dirty="0" smtClean="0"/>
          </a:p>
          <a:p>
            <a:r>
              <a:rPr lang="en-US" dirty="0" smtClean="0"/>
              <a:t>Hardware </a:t>
            </a:r>
            <a:r>
              <a:rPr lang="en-US" dirty="0"/>
              <a:t>and mechanical projects often </a:t>
            </a:r>
            <a:r>
              <a:rPr lang="en-US" dirty="0" smtClean="0"/>
              <a:t>use simulations </a:t>
            </a:r>
            <a:r>
              <a:rPr lang="en-US" dirty="0"/>
              <a:t>for interim tests of their designs.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11788404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Spikes (</a:t>
            </a:r>
            <a:r>
              <a:rPr lang="en-US" b="1" dirty="0" err="1"/>
              <a:t>timeboxed</a:t>
            </a:r>
            <a:r>
              <a:rPr lang="en-US" b="1" dirty="0"/>
              <a:t> research or </a:t>
            </a:r>
            <a:r>
              <a:rPr lang="en-US" b="1" dirty="0" smtClean="0"/>
              <a:t> Experiments)</a:t>
            </a:r>
            <a:endParaRPr lang="en-US" dirty="0"/>
          </a:p>
        </p:txBody>
      </p:sp>
      <p:sp>
        <p:nvSpPr>
          <p:cNvPr id="3" name="Content Placeholder 2"/>
          <p:cNvSpPr>
            <a:spLocks noGrp="1"/>
          </p:cNvSpPr>
          <p:nvPr>
            <p:ph idx="1"/>
          </p:nvPr>
        </p:nvSpPr>
        <p:spPr/>
        <p:txBody>
          <a:bodyPr/>
          <a:lstStyle/>
          <a:p>
            <a:r>
              <a:rPr lang="en-US" dirty="0" smtClean="0"/>
              <a:t>Spikes </a:t>
            </a:r>
            <a:r>
              <a:rPr lang="en-US" dirty="0"/>
              <a:t>are useful </a:t>
            </a:r>
            <a:r>
              <a:rPr lang="en-US" dirty="0" smtClean="0"/>
              <a:t>for learning </a:t>
            </a:r>
            <a:r>
              <a:rPr lang="en-US" dirty="0"/>
              <a:t>and may be used in circumstances such as: estimation</a:t>
            </a:r>
            <a:r>
              <a:rPr lang="en-US" dirty="0" smtClean="0"/>
              <a:t>, acceptance </a:t>
            </a:r>
            <a:r>
              <a:rPr lang="en-US" dirty="0"/>
              <a:t>criteria definition, and understanding the flow of a </a:t>
            </a:r>
            <a:r>
              <a:rPr lang="en-US" dirty="0" smtClean="0"/>
              <a:t>user's action </a:t>
            </a:r>
            <a:r>
              <a:rPr lang="en-US" dirty="0"/>
              <a:t>through the product. </a:t>
            </a:r>
            <a:endParaRPr lang="en-US" dirty="0" smtClean="0"/>
          </a:p>
          <a:p>
            <a:r>
              <a:rPr lang="en-US" dirty="0" smtClean="0"/>
              <a:t>Spikes </a:t>
            </a:r>
            <a:r>
              <a:rPr lang="en-US" dirty="0"/>
              <a:t>are helpful when the team needs </a:t>
            </a:r>
            <a:r>
              <a:rPr lang="en-US" dirty="0" smtClean="0"/>
              <a:t>to learn </a:t>
            </a:r>
            <a:r>
              <a:rPr lang="en-US" dirty="0"/>
              <a:t>some critical technical or functional element.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28204442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ITERATIONS AND INCREMENTS HELP </a:t>
            </a:r>
            <a:r>
              <a:rPr lang="en-US" dirty="0" smtClean="0"/>
              <a:t>DELIVER WORKING </a:t>
            </a:r>
            <a:r>
              <a:rPr lang="en-US" dirty="0"/>
              <a:t>PRODUCT</a:t>
            </a:r>
          </a:p>
        </p:txBody>
      </p:sp>
      <p:sp>
        <p:nvSpPr>
          <p:cNvPr id="3" name="Content Placeholder 2"/>
          <p:cNvSpPr>
            <a:spLocks noGrp="1"/>
          </p:cNvSpPr>
          <p:nvPr>
            <p:ph idx="1"/>
          </p:nvPr>
        </p:nvSpPr>
        <p:spPr/>
        <p:txBody>
          <a:bodyPr>
            <a:normAutofit fontScale="92500" lnSpcReduction="10000"/>
          </a:bodyPr>
          <a:lstStyle/>
          <a:p>
            <a:r>
              <a:rPr lang="en-US" dirty="0"/>
              <a:t>Iterations help a team create a cadence for delivery and many kinds </a:t>
            </a:r>
            <a:r>
              <a:rPr lang="en-US" dirty="0" smtClean="0"/>
              <a:t>of feedback</a:t>
            </a:r>
            <a:r>
              <a:rPr lang="en-US" dirty="0"/>
              <a:t>. </a:t>
            </a:r>
            <a:endParaRPr lang="en-US" dirty="0" smtClean="0"/>
          </a:p>
          <a:p>
            <a:r>
              <a:rPr lang="en-US" dirty="0" smtClean="0"/>
              <a:t>Teams </a:t>
            </a:r>
            <a:r>
              <a:rPr lang="en-US" dirty="0"/>
              <a:t>produce increments of value for delivery and feedback. </a:t>
            </a:r>
            <a:endParaRPr lang="en-US" dirty="0" smtClean="0"/>
          </a:p>
          <a:p>
            <a:r>
              <a:rPr lang="en-US" dirty="0" smtClean="0"/>
              <a:t>The first </a:t>
            </a:r>
            <a:r>
              <a:rPr lang="en-US" dirty="0"/>
              <a:t>part of this delivery is a demonstration</a:t>
            </a:r>
            <a:r>
              <a:rPr lang="en-US" dirty="0" smtClean="0"/>
              <a:t>.</a:t>
            </a:r>
          </a:p>
          <a:p>
            <a:r>
              <a:rPr lang="en-US" dirty="0" smtClean="0"/>
              <a:t>Teams </a:t>
            </a:r>
            <a:r>
              <a:rPr lang="en-US" dirty="0"/>
              <a:t>receive feedback about </a:t>
            </a:r>
            <a:r>
              <a:rPr lang="en-US" dirty="0" smtClean="0"/>
              <a:t>how the </a:t>
            </a:r>
            <a:r>
              <a:rPr lang="en-US" dirty="0"/>
              <a:t>product looks and operates through a demo. </a:t>
            </a:r>
            <a:endParaRPr lang="en-US" dirty="0" smtClean="0"/>
          </a:p>
          <a:p>
            <a:r>
              <a:rPr lang="en-US" smtClean="0"/>
              <a:t>Team </a:t>
            </a:r>
            <a:r>
              <a:rPr lang="en-US" dirty="0"/>
              <a:t>members retrospect </a:t>
            </a:r>
            <a:r>
              <a:rPr lang="en-US"/>
              <a:t>to </a:t>
            </a:r>
            <a:r>
              <a:rPr lang="en-US" smtClean="0"/>
              <a:t>see how </a:t>
            </a:r>
            <a:r>
              <a:rPr lang="en-US" dirty="0"/>
              <a:t>they can inspect and adapt their process to succeed.</a:t>
            </a:r>
          </a:p>
          <a:p>
            <a:r>
              <a:rPr lang="en-US" dirty="0"/>
              <a:t>Demonstrations or reviews are a necessary part of the agile project flow.</a:t>
            </a:r>
          </a:p>
          <a:p>
            <a:r>
              <a:rPr lang="en-US" dirty="0"/>
              <a:t>Schedule the demonstration as appropriate for the team's delivery cadence.</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51736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4830</TotalTime>
  <Words>3227</Words>
  <Application>Microsoft Office PowerPoint</Application>
  <PresentationFormat>Widescreen</PresentationFormat>
  <Paragraphs>411</Paragraphs>
  <Slides>44</Slides>
  <Notes>16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44</vt:i4>
      </vt:variant>
    </vt:vector>
  </HeadingPairs>
  <TitlesOfParts>
    <vt:vector size="50" baseType="lpstr">
      <vt:lpstr>Arial</vt:lpstr>
      <vt:lpstr>Calibri</vt:lpstr>
      <vt:lpstr>Calibri Light</vt:lpstr>
      <vt:lpstr>Wingdings</vt:lpstr>
      <vt:lpstr>1_Office Theme</vt:lpstr>
      <vt:lpstr>Office Theme</vt:lpstr>
      <vt:lpstr> PMG 622 Agile Project Management LECTURE 04: IMPLEMENTING AGILE: DELIVERING IN AN AGILE ENVIRONMENT [Part 1 of 2]</vt:lpstr>
      <vt:lpstr>Quick Review and Introduction</vt:lpstr>
      <vt:lpstr>The agile mindset</vt:lpstr>
      <vt:lpstr>Agile Manifesto / “4 Values”</vt:lpstr>
      <vt:lpstr>PowerPoint Presentation</vt:lpstr>
      <vt:lpstr>Characteristics of Four Categories of Life Cycles</vt:lpstr>
      <vt:lpstr>Attributes of Successful Agile Teams [1/2]</vt:lpstr>
      <vt:lpstr>Attributes of Successful Agile Teams [2/2]</vt:lpstr>
      <vt:lpstr>Subject matter experts</vt:lpstr>
      <vt:lpstr>Scrum roles, artifacts &amp; ceremonies</vt:lpstr>
      <vt:lpstr>PowerPoint Presentation</vt:lpstr>
      <vt:lpstr>PowerPoint Presentation</vt:lpstr>
      <vt:lpstr>PowerPoint Presentation</vt:lpstr>
      <vt:lpstr>PowerPoint Presentation</vt:lpstr>
      <vt:lpstr>DELIVERING IN AN AGILE ENVIRONMENT</vt:lpstr>
      <vt:lpstr>Current and last lecture overview</vt:lpstr>
      <vt:lpstr>CHARTER THE PROJECT AND THE TEAM</vt:lpstr>
      <vt:lpstr>PROJECT CHARTER</vt:lpstr>
      <vt:lpstr>TEAM CHARTER</vt:lpstr>
      <vt:lpstr>COMMON AGILE PRACTICES</vt:lpstr>
      <vt:lpstr>RETROSPECTIVES [1/2]</vt:lpstr>
      <vt:lpstr>RETROSPECTIVES [2/2]</vt:lpstr>
      <vt:lpstr>Team members may decide to retrospect at these key times:</vt:lpstr>
      <vt:lpstr>BACKLOG PREPARATION</vt:lpstr>
      <vt:lpstr>PowerPoint Presentation</vt:lpstr>
      <vt:lpstr>PowerPoint Presentation</vt:lpstr>
      <vt:lpstr>BACKLOG REFINEMENT</vt:lpstr>
      <vt:lpstr>tip</vt:lpstr>
      <vt:lpstr>how long the refinement should be</vt:lpstr>
      <vt:lpstr>ways to conduct backlog preparation and refinement meetings</vt:lpstr>
      <vt:lpstr>DAILY STANDUPS</vt:lpstr>
      <vt:lpstr>iteration-based agile daily stand-up questions</vt:lpstr>
      <vt:lpstr>flow-based agile daily stand-up questions</vt:lpstr>
      <vt:lpstr>Standup antipatterns</vt:lpstr>
      <vt:lpstr>DEMONSTRATIONS/REVIEWS</vt:lpstr>
      <vt:lpstr>gUIDELINES</vt:lpstr>
      <vt:lpstr>PLANNING FOR ITERATION-BASED AGILE</vt:lpstr>
      <vt:lpstr>EXECUTION PRACTICES THAT HELP TEAMS  DELIVER VALUE</vt:lpstr>
      <vt:lpstr>Continuous integration</vt:lpstr>
      <vt:lpstr>Test at all levels</vt:lpstr>
      <vt:lpstr>Acceptance Test-Driven Development (ATDD)</vt:lpstr>
      <vt:lpstr>Test-Driven Development (TDD) and Behavior-Driven Development (BDD)</vt:lpstr>
      <vt:lpstr>Spikes (timeboxed research or  Experiments)</vt:lpstr>
      <vt:lpstr>HOW ITERATIONS AND INCREMENTS HELP DELIVER WORKING PRODUCT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553</cp:revision>
  <dcterms:created xsi:type="dcterms:W3CDTF">2020-10-15T07:04:09Z</dcterms:created>
  <dcterms:modified xsi:type="dcterms:W3CDTF">2022-02-11T23:38:21Z</dcterms:modified>
</cp:coreProperties>
</file>