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2"/>
  </p:notesMasterIdLst>
  <p:sldIdLst>
    <p:sldId id="480" r:id="rId2"/>
    <p:sldId id="530" r:id="rId3"/>
    <p:sldId id="313" r:id="rId4"/>
    <p:sldId id="541" r:id="rId5"/>
    <p:sldId id="537" r:id="rId6"/>
    <p:sldId id="542" r:id="rId7"/>
    <p:sldId id="580" r:id="rId8"/>
    <p:sldId id="581" r:id="rId9"/>
    <p:sldId id="583" r:id="rId10"/>
    <p:sldId id="582" r:id="rId11"/>
    <p:sldId id="588" r:id="rId12"/>
    <p:sldId id="585" r:id="rId13"/>
    <p:sldId id="592" r:id="rId14"/>
    <p:sldId id="593" r:id="rId15"/>
    <p:sldId id="591" r:id="rId16"/>
    <p:sldId id="590" r:id="rId17"/>
    <p:sldId id="594" r:id="rId18"/>
    <p:sldId id="584" r:id="rId19"/>
    <p:sldId id="589" r:id="rId20"/>
    <p:sldId id="595" r:id="rId21"/>
    <p:sldId id="586" r:id="rId22"/>
    <p:sldId id="587" r:id="rId23"/>
    <p:sldId id="536" r:id="rId24"/>
    <p:sldId id="483" r:id="rId25"/>
    <p:sldId id="598" r:id="rId26"/>
    <p:sldId id="599" r:id="rId27"/>
    <p:sldId id="600" r:id="rId28"/>
    <p:sldId id="596" r:id="rId29"/>
    <p:sldId id="601" r:id="rId30"/>
    <p:sldId id="597" r:id="rId31"/>
    <p:sldId id="607" r:id="rId32"/>
    <p:sldId id="526" r:id="rId33"/>
    <p:sldId id="603" r:id="rId34"/>
    <p:sldId id="604" r:id="rId35"/>
    <p:sldId id="605" r:id="rId36"/>
    <p:sldId id="606" r:id="rId37"/>
    <p:sldId id="548" r:id="rId38"/>
    <p:sldId id="610" r:id="rId39"/>
    <p:sldId id="618" r:id="rId40"/>
    <p:sldId id="619" r:id="rId41"/>
    <p:sldId id="620" r:id="rId42"/>
    <p:sldId id="621" r:id="rId43"/>
    <p:sldId id="622" r:id="rId44"/>
    <p:sldId id="623" r:id="rId45"/>
    <p:sldId id="624" r:id="rId46"/>
    <p:sldId id="625" r:id="rId47"/>
    <p:sldId id="626" r:id="rId48"/>
    <p:sldId id="631" r:id="rId49"/>
    <p:sldId id="632" r:id="rId50"/>
    <p:sldId id="627" r:id="rId51"/>
    <p:sldId id="637" r:id="rId52"/>
    <p:sldId id="638" r:id="rId53"/>
    <p:sldId id="628" r:id="rId54"/>
    <p:sldId id="633" r:id="rId55"/>
    <p:sldId id="629" r:id="rId56"/>
    <p:sldId id="630" r:id="rId57"/>
    <p:sldId id="634" r:id="rId58"/>
    <p:sldId id="553" r:id="rId59"/>
    <p:sldId id="612" r:id="rId60"/>
    <p:sldId id="613" r:id="rId61"/>
    <p:sldId id="614" r:id="rId62"/>
    <p:sldId id="489" r:id="rId63"/>
    <p:sldId id="615" r:id="rId64"/>
    <p:sldId id="616" r:id="rId65"/>
    <p:sldId id="611" r:id="rId66"/>
    <p:sldId id="608" r:id="rId67"/>
    <p:sldId id="617" r:id="rId68"/>
    <p:sldId id="635" r:id="rId69"/>
    <p:sldId id="636" r:id="rId70"/>
    <p:sldId id="349" r:id="rId7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30"/>
            <p14:sldId id="313"/>
            <p14:sldId id="541"/>
            <p14:sldId id="537"/>
            <p14:sldId id="542"/>
            <p14:sldId id="580"/>
            <p14:sldId id="581"/>
            <p14:sldId id="583"/>
            <p14:sldId id="582"/>
            <p14:sldId id="588"/>
            <p14:sldId id="585"/>
            <p14:sldId id="592"/>
            <p14:sldId id="593"/>
            <p14:sldId id="591"/>
            <p14:sldId id="590"/>
            <p14:sldId id="594"/>
            <p14:sldId id="584"/>
            <p14:sldId id="589"/>
            <p14:sldId id="595"/>
            <p14:sldId id="586"/>
            <p14:sldId id="587"/>
            <p14:sldId id="536"/>
            <p14:sldId id="483"/>
            <p14:sldId id="598"/>
            <p14:sldId id="599"/>
            <p14:sldId id="600"/>
            <p14:sldId id="596"/>
            <p14:sldId id="601"/>
            <p14:sldId id="597"/>
            <p14:sldId id="607"/>
            <p14:sldId id="526"/>
            <p14:sldId id="603"/>
            <p14:sldId id="604"/>
            <p14:sldId id="605"/>
            <p14:sldId id="606"/>
            <p14:sldId id="548"/>
            <p14:sldId id="610"/>
            <p14:sldId id="618"/>
            <p14:sldId id="619"/>
            <p14:sldId id="620"/>
            <p14:sldId id="621"/>
            <p14:sldId id="622"/>
            <p14:sldId id="623"/>
            <p14:sldId id="624"/>
            <p14:sldId id="625"/>
            <p14:sldId id="626"/>
            <p14:sldId id="631"/>
            <p14:sldId id="632"/>
            <p14:sldId id="627"/>
            <p14:sldId id="637"/>
            <p14:sldId id="638"/>
            <p14:sldId id="628"/>
            <p14:sldId id="633"/>
            <p14:sldId id="629"/>
            <p14:sldId id="630"/>
            <p14:sldId id="634"/>
            <p14:sldId id="553"/>
            <p14:sldId id="612"/>
            <p14:sldId id="613"/>
            <p14:sldId id="614"/>
            <p14:sldId id="489"/>
            <p14:sldId id="615"/>
            <p14:sldId id="616"/>
            <p14:sldId id="611"/>
            <p14:sldId id="608"/>
            <p14:sldId id="617"/>
            <p14:sldId id="635"/>
            <p14:sldId id="63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8E5A6D"/>
    <a:srgbClr val="000000"/>
    <a:srgbClr val="FFFFFF"/>
    <a:srgbClr val="669BBC"/>
    <a:srgbClr val="2D3956"/>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59" autoAdjust="0"/>
    <p:restoredTop sz="93738" autoAdjust="0"/>
  </p:normalViewPr>
  <p:slideViewPr>
    <p:cSldViewPr snapToGrid="0">
      <p:cViewPr varScale="1">
        <p:scale>
          <a:sx n="68" d="100"/>
          <a:sy n="68" d="100"/>
        </p:scale>
        <p:origin x="73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5778210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2880078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3293729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4124815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6772603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9986150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2818683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2154452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3612413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7484465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43630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4154128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376295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7302491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6297803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3808879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0318824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1960871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hyperlink" Target="https://web.stanford.edu/class/ee384m/Handouts/HowtoReadPaper.pdf" TargetMode="Externa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7.xml"/><Relationship Id="rId4" Type="http://schemas.openxmlformats.org/officeDocument/2006/relationships/image" Target="../media/image11.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consensus.app/" TargetMode="Externa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paperbrain.study/" TargetMode="External"/><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lightpdf.com/" TargetMode="External"/><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article-summarizer.scholarcy.com/summarizer" TargetMode="External"/><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chatpdf.com/" TargetMode="External"/><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popai.pro/" TargetMode="External"/><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litmaps.com/" TargetMode="External"/><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www.connectedpapers.com/" TargetMode="External"/><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semanticscholar.org/" TargetMode="External"/><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www.openread.academy/" TargetMode="External"/><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www.scinapse.io/" TargetMode="External"/><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poe.com/login" TargetMode="External"/><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iask.ai/" TargetMode="External"/><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piggy.to/magic" TargetMode="External"/><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www.humata.ai/" TargetMode="External"/><Relationship Id="rId1" Type="http://schemas.openxmlformats.org/officeDocument/2006/relationships/slideLayout" Target="../slideLayouts/slideLayout15.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quillbot.com/" TargetMode="External"/><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neuralwriter.com/" TargetMode="External"/><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sahehly.com/" TargetMode="External"/><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s://www.onlinedoctranslator.com/en/" TargetMode="Externa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s://gptkit.ai/dashboard" TargetMode="External"/><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typeset.io/" TargetMode="External"/><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hyperlink" Target="https://www.tutorai.me/" TargetMode="External"/><Relationship Id="rId1" Type="http://schemas.openxmlformats.org/officeDocument/2006/relationships/slideLayout" Target="../slideLayouts/slideLayout15.xml"/></Relationships>
</file>

<file path=ppt/slides/_rels/slide6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hyperlink" Target="https://www.teachology.ai/" TargetMode="External"/><Relationship Id="rId1" Type="http://schemas.openxmlformats.org/officeDocument/2006/relationships/slideLayout" Target="../slideLayouts/slideLayout15.xml"/></Relationships>
</file>

<file path=ppt/slides/_rels/slide70.xml.rels><?xml version="1.0" encoding="UTF-8" standalone="yes"?>
<Relationships xmlns="http://schemas.openxmlformats.org/package/2006/relationships"><Relationship Id="rId8" Type="http://schemas.openxmlformats.org/officeDocument/2006/relationships/image" Target="../media/image40.jpg"/><Relationship Id="rId3" Type="http://schemas.openxmlformats.org/officeDocument/2006/relationships/image" Target="../media/image38.png"/><Relationship Id="rId7"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555036" y="-149914"/>
            <a:ext cx="6085488" cy="6263396"/>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92210" y="4011206"/>
            <a:ext cx="5766576"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Mona </a:t>
            </a:r>
            <a:r>
              <a:rPr lang="en-US" sz="2400" dirty="0" err="1">
                <a:solidFill>
                  <a:schemeClr val="bg1"/>
                </a:solidFill>
                <a:latin typeface="Times New Roman" panose="02020603050405020304" pitchFamily="18" charset="0"/>
                <a:cs typeface="Times New Roman" panose="02020603050405020304" pitchFamily="18" charset="0"/>
              </a:rPr>
              <a:t>Moustafa</a:t>
            </a:r>
            <a:r>
              <a:rPr lang="en-US" sz="2400" dirty="0">
                <a:solidFill>
                  <a:schemeClr val="bg1"/>
                </a:solidFill>
                <a:latin typeface="Times New Roman" panose="02020603050405020304" pitchFamily="18" charset="0"/>
                <a:cs typeface="Times New Roman" panose="02020603050405020304" pitchFamily="18" charset="0"/>
              </a:rPr>
              <a:t> Elashry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57150" y="2531819"/>
            <a:ext cx="8732591"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Scientific Research Workshops</a:t>
            </a:r>
          </a:p>
          <a:p>
            <a:r>
              <a:rPr lang="en-US" sz="3600" b="1" dirty="0">
                <a:solidFill>
                  <a:srgbClr val="00B0F0"/>
                </a:solidFill>
                <a:latin typeface="Times New Roman" panose="02020603050405020304" pitchFamily="18" charset="0"/>
                <a:cs typeface="Times New Roman" panose="02020603050405020304" pitchFamily="18" charset="0"/>
              </a:rPr>
              <a:t>- A Practical Perspective</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917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Session 3</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874993" y="-44450"/>
            <a:ext cx="5746953" cy="6122719"/>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023360" y="4186111"/>
            <a:ext cx="7711605"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"The role of Literature Review and AI Tools in Research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Mona </a:t>
            </a:r>
            <a:r>
              <a:rPr lang="en-US" sz="2800" b="1" dirty="0" err="1">
                <a:solidFill>
                  <a:srgbClr val="00B0F0"/>
                </a:solidFill>
                <a:latin typeface="Times New Roman" panose="02020603050405020304" pitchFamily="18" charset="0"/>
                <a:cs typeface="Times New Roman" panose="02020603050405020304" pitchFamily="18" charset="0"/>
              </a:rPr>
              <a:t>Moustafa</a:t>
            </a:r>
            <a:r>
              <a:rPr lang="en-US" sz="2800" b="1" dirty="0">
                <a:solidFill>
                  <a:srgbClr val="00B0F0"/>
                </a:solidFill>
                <a:latin typeface="Times New Roman" panose="02020603050405020304" pitchFamily="18" charset="0"/>
                <a:cs typeface="Times New Roman" panose="02020603050405020304" pitchFamily="18" charset="0"/>
              </a:rPr>
              <a:t> Elashry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15" name="TextBox 14">
            <a:extLst>
              <a:ext uri="{FF2B5EF4-FFF2-40B4-BE49-F238E27FC236}">
                <a16:creationId xmlns:a16="http://schemas.microsoft.com/office/drawing/2014/main" id="{D6D44D99-9A40-482F-BC44-96F3BF70C801}"/>
              </a:ext>
            </a:extLst>
          </p:cNvPr>
          <p:cNvSpPr txBox="1"/>
          <p:nvPr/>
        </p:nvSpPr>
        <p:spPr>
          <a:xfrm>
            <a:off x="-163970" y="5299076"/>
            <a:ext cx="9090374"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"Empowering Research: Practical Approaches to Selecting the Perfect Research Title")</a:t>
            </a:r>
          </a:p>
        </p:txBody>
      </p:sp>
    </p:spTree>
    <p:extLst>
      <p:ext uri="{BB962C8B-B14F-4D97-AF65-F5344CB8AC3E}">
        <p14:creationId xmlns:p14="http://schemas.microsoft.com/office/powerpoint/2010/main" val="34630868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46331"/>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1815882"/>
          </a:xfrm>
          <a:prstGeom prst="rect">
            <a:avLst/>
          </a:prstGeom>
          <a:noFill/>
        </p:spPr>
        <p:txBody>
          <a:bodyPr wrap="square" rtlCol="0">
            <a:spAutoFit/>
          </a:bodyPr>
          <a:lstStyle/>
          <a:p>
            <a:pPr marL="457200" indent="-45720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Literature Review</a:t>
            </a:r>
          </a:p>
          <a:p>
            <a:pPr marL="457200" indent="-45720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Table of Previous Studies</a:t>
            </a:r>
          </a:p>
          <a:p>
            <a:pPr marL="457200" indent="-45720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Theoretical Framework</a:t>
            </a:r>
          </a:p>
          <a:p>
            <a:pPr marL="457200" indent="-45720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AI Tools in Research</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Literature Review</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مراجعة الأدبيات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05730424"/>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ar-EG" sz="4400" b="1" dirty="0">
                <a:solidFill>
                  <a:srgbClr val="FF0000"/>
                </a:solidFill>
              </a:rPr>
              <a:t>ما هي مراجعة الأدبيات؟</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1949660"/>
            <a:ext cx="8979535"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What is Literature Review?</a:t>
            </a:r>
          </a:p>
        </p:txBody>
      </p:sp>
    </p:spTree>
    <p:extLst>
      <p:ext uri="{BB962C8B-B14F-4D97-AF65-F5344CB8AC3E}">
        <p14:creationId xmlns:p14="http://schemas.microsoft.com/office/powerpoint/2010/main" val="9592324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171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45191"/>
            <a:ext cx="11677625" cy="3970318"/>
          </a:xfrm>
          <a:prstGeom prst="rect">
            <a:avLst/>
          </a:prstGeom>
          <a:noFill/>
        </p:spPr>
        <p:txBody>
          <a:bodyPr wrap="square" rtlCol="0">
            <a:spAutoFit/>
          </a:bodyPr>
          <a:lstStyle/>
          <a:p>
            <a:pPr algn="just"/>
            <a:r>
              <a:rPr lang="en-US" sz="2800" dirty="0">
                <a:solidFill>
                  <a:srgbClr val="2D3956"/>
                </a:solidFill>
                <a:latin typeface="Times New Roman" panose="02020603050405020304" pitchFamily="18" charset="0"/>
                <a:cs typeface="Times New Roman" panose="02020603050405020304" pitchFamily="18" charset="0"/>
              </a:rPr>
              <a:t>A literature review is a critical analysis of existing research and scholarly articles on a particular topic. </a:t>
            </a:r>
          </a:p>
          <a:p>
            <a:pPr algn="just" rtl="1"/>
            <a:r>
              <a:rPr lang="ar-EG" sz="2800" dirty="0">
                <a:solidFill>
                  <a:srgbClr val="2D3956"/>
                </a:solidFill>
                <a:latin typeface="Times New Roman" panose="02020603050405020304" pitchFamily="18" charset="0"/>
                <a:cs typeface="Times New Roman" panose="02020603050405020304" pitchFamily="18" charset="0"/>
              </a:rPr>
              <a:t>مراجعة الأدبيات هي تحليل نقدي للأبحاث والمقالات العلمية الموجودة حول موضوع معين.</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In the field of management, project management, digital media, and digital marketing, conducting a literature review is essential to gain a comprehensive understanding of current knowledge and identify research gaps. </a:t>
            </a:r>
          </a:p>
          <a:p>
            <a:pPr algn="just" rtl="1"/>
            <a:r>
              <a:rPr lang="ar-EG" sz="2800" dirty="0">
                <a:solidFill>
                  <a:srgbClr val="2D3956"/>
                </a:solidFill>
                <a:latin typeface="Times New Roman" panose="02020603050405020304" pitchFamily="18" charset="0"/>
                <a:cs typeface="Times New Roman" panose="02020603050405020304" pitchFamily="18" charset="0"/>
              </a:rPr>
              <a:t>في مجال الإدارة وإدارة المشاريع والوسائط الرقمية والتسويق الرقمي، يعد إجراء مراجعة للأدبيات أمرًا ضروريًا للحصول على فهم شامل للمعرفة الحالية وتحديد الفجوات البحثية.</a:t>
            </a:r>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3779881"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Literature Review</a:t>
            </a:r>
            <a:endParaRPr lang="en-US" sz="3200" b="1" dirty="0">
              <a:solidFill>
                <a:srgbClr val="FFFFFF"/>
              </a:solidFill>
            </a:endParaRPr>
          </a:p>
        </p:txBody>
      </p:sp>
    </p:spTree>
    <p:extLst>
      <p:ext uri="{BB962C8B-B14F-4D97-AF65-F5344CB8AC3E}">
        <p14:creationId xmlns:p14="http://schemas.microsoft.com/office/powerpoint/2010/main" val="17910279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171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45191"/>
            <a:ext cx="11677625"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A literature review serves multiple purposes, including:</a:t>
            </a:r>
          </a:p>
          <a:p>
            <a:pPr algn="just"/>
            <a:r>
              <a:rPr lang="en-US" sz="2800" dirty="0">
                <a:solidFill>
                  <a:srgbClr val="2D3956"/>
                </a:solidFill>
                <a:latin typeface="Times New Roman" panose="02020603050405020304" pitchFamily="18" charset="0"/>
                <a:cs typeface="Times New Roman" panose="02020603050405020304" pitchFamily="18" charset="0"/>
              </a:rPr>
              <a:t>1. Providing an overview of existing knowledge</a:t>
            </a:r>
          </a:p>
          <a:p>
            <a:pPr algn="just"/>
            <a:r>
              <a:rPr lang="en-US" sz="2800" dirty="0">
                <a:solidFill>
                  <a:srgbClr val="2D3956"/>
                </a:solidFill>
                <a:latin typeface="Times New Roman" panose="02020603050405020304" pitchFamily="18" charset="0"/>
                <a:cs typeface="Times New Roman" panose="02020603050405020304" pitchFamily="18" charset="0"/>
              </a:rPr>
              <a:t>2. Identifying research gaps and unanswered questions</a:t>
            </a:r>
          </a:p>
          <a:p>
            <a:pPr algn="just"/>
            <a:r>
              <a:rPr lang="en-US" sz="2800" dirty="0">
                <a:solidFill>
                  <a:srgbClr val="2D3956"/>
                </a:solidFill>
                <a:latin typeface="Times New Roman" panose="02020603050405020304" pitchFamily="18" charset="0"/>
                <a:cs typeface="Times New Roman" panose="02020603050405020304" pitchFamily="18" charset="0"/>
              </a:rPr>
              <a:t>3. Evaluating the quality and reliability of existing research</a:t>
            </a:r>
          </a:p>
          <a:p>
            <a:pPr algn="just"/>
            <a:r>
              <a:rPr lang="en-US" sz="2800" dirty="0">
                <a:solidFill>
                  <a:srgbClr val="2D3956"/>
                </a:solidFill>
                <a:latin typeface="Times New Roman" panose="02020603050405020304" pitchFamily="18" charset="0"/>
                <a:cs typeface="Times New Roman" panose="02020603050405020304" pitchFamily="18" charset="0"/>
              </a:rPr>
              <a:t>4. Informing the development of research questions and hypotheses</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2583820" y="585504"/>
            <a:ext cx="7024359"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Understanding Literature Reviews</a:t>
            </a:r>
          </a:p>
        </p:txBody>
      </p:sp>
      <p:sp>
        <p:nvSpPr>
          <p:cNvPr id="6" name="Rectangle 5">
            <a:extLst>
              <a:ext uri="{FF2B5EF4-FFF2-40B4-BE49-F238E27FC236}">
                <a16:creationId xmlns:a16="http://schemas.microsoft.com/office/drawing/2014/main" id="{205FC7B8-3E78-4DC5-B2C0-F26776F5CC42}"/>
              </a:ext>
            </a:extLst>
          </p:cNvPr>
          <p:cNvSpPr/>
          <p:nvPr/>
        </p:nvSpPr>
        <p:spPr>
          <a:xfrm>
            <a:off x="311176" y="3892034"/>
            <a:ext cx="11362663" cy="1664980"/>
          </a:xfrm>
          <a:prstGeom prst="rect">
            <a:avLst/>
          </a:prstGeom>
        </p:spPr>
        <p:txBody>
          <a:bodyPr wrap="square">
            <a:spAutoFit/>
          </a:bodyPr>
          <a:lstStyle/>
          <a:p>
            <a:pPr algn="just" rtl="1"/>
            <a:r>
              <a:rPr lang="ar-EG" sz="2000" b="1" dirty="0">
                <a:solidFill>
                  <a:srgbClr val="0070C0"/>
                </a:solidFill>
              </a:rPr>
              <a:t>تخدم مراجعة الأدبيات أغراضًا متعددة، بما في ذلك:</a:t>
            </a:r>
          </a:p>
          <a:p>
            <a:pPr algn="just" rtl="1"/>
            <a:r>
              <a:rPr lang="ar-EG" sz="2000" dirty="0"/>
              <a:t>1. تقديم لمحة عامة عن المعرفة الموجودة</a:t>
            </a:r>
          </a:p>
          <a:p>
            <a:pPr algn="just" rtl="1"/>
            <a:r>
              <a:rPr lang="ar-EG" sz="2000" dirty="0"/>
              <a:t>2. تحديد الفجوات البحثية والأسئلة التي لم تتم الإجابة عليها</a:t>
            </a:r>
          </a:p>
          <a:p>
            <a:pPr algn="just" rtl="1"/>
            <a:r>
              <a:rPr lang="ar-EG" sz="2000" dirty="0"/>
              <a:t>3. تقييم جودة وموثوقية الأبحاث الموجودة</a:t>
            </a:r>
          </a:p>
          <a:p>
            <a:pPr algn="just" rtl="1"/>
            <a:r>
              <a:rPr lang="ar-EG" sz="2000" dirty="0"/>
              <a:t>4. إعلام تطوير أسئلة البحث والفرضيات</a:t>
            </a:r>
            <a:endParaRPr lang="en-US" sz="2000" dirty="0"/>
          </a:p>
        </p:txBody>
      </p:sp>
    </p:spTree>
    <p:extLst>
      <p:ext uri="{BB962C8B-B14F-4D97-AF65-F5344CB8AC3E}">
        <p14:creationId xmlns:p14="http://schemas.microsoft.com/office/powerpoint/2010/main" val="3697521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581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94304"/>
            <a:ext cx="11677625"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Key Steps in Conducting a Literature Review</a:t>
            </a:r>
          </a:p>
          <a:p>
            <a:pPr algn="just"/>
            <a:endParaRPr lang="en-US" sz="2800" b="1" dirty="0">
              <a:solidFill>
                <a:srgbClr val="0070C0"/>
              </a:solidFill>
              <a:latin typeface="Times New Roman" panose="02020603050405020304" pitchFamily="18" charset="0"/>
              <a:cs typeface="Times New Roman" panose="02020603050405020304" pitchFamily="18" charset="0"/>
            </a:endParaRPr>
          </a:p>
          <a:p>
            <a:pPr marL="514350" indent="-514350" algn="just">
              <a:buAutoNum type="arabicPeriod"/>
            </a:pPr>
            <a:r>
              <a:rPr lang="en-US" sz="2800" b="1" dirty="0">
                <a:solidFill>
                  <a:srgbClr val="2D3956"/>
                </a:solidFill>
                <a:latin typeface="Times New Roman" panose="02020603050405020304" pitchFamily="18" charset="0"/>
                <a:cs typeface="Times New Roman" panose="02020603050405020304" pitchFamily="18" charset="0"/>
              </a:rPr>
              <a:t>Defining the research question</a:t>
            </a:r>
            <a:r>
              <a:rPr lang="en-US" sz="2800" dirty="0">
                <a:solidFill>
                  <a:srgbClr val="2D3956"/>
                </a:solidFill>
                <a:latin typeface="Times New Roman" panose="02020603050405020304" pitchFamily="18" charset="0"/>
                <a:cs typeface="Times New Roman" panose="02020603050405020304" pitchFamily="18" charset="0"/>
              </a:rPr>
              <a:t>: Clearly articulate the topic and objectives of the literature review.</a:t>
            </a:r>
          </a:p>
          <a:p>
            <a:pPr marL="514350" indent="-514350" algn="just" rtl="1">
              <a:buAutoNum type="arabicPeriod"/>
            </a:pPr>
            <a:r>
              <a:rPr lang="en-US" sz="2800" dirty="0">
                <a:solidFill>
                  <a:srgbClr val="2D3956"/>
                </a:solidFill>
                <a:latin typeface="Times New Roman" panose="02020603050405020304" pitchFamily="18" charset="0"/>
                <a:cs typeface="Times New Roman" panose="02020603050405020304" pitchFamily="18" charset="0"/>
              </a:rPr>
              <a:t>1</a:t>
            </a:r>
            <a:r>
              <a:rPr lang="ar-EG" sz="2800" dirty="0">
                <a:solidFill>
                  <a:srgbClr val="2D3956"/>
                </a:solidFill>
                <a:latin typeface="Times New Roman" panose="02020603050405020304" pitchFamily="18" charset="0"/>
                <a:cs typeface="Times New Roman" panose="02020603050405020304" pitchFamily="18" charset="0"/>
              </a:rPr>
              <a:t>. تحديد سؤال البحث: توضيح موضوع وأهداف مراجعة الأدبيات بوضوح.</a:t>
            </a:r>
            <a:endParaRPr lang="en-US" sz="2800" dirty="0">
              <a:solidFill>
                <a:srgbClr val="2D3956"/>
              </a:solidFill>
              <a:latin typeface="Times New Roman" panose="02020603050405020304" pitchFamily="18" charset="0"/>
              <a:cs typeface="Times New Roman" panose="02020603050405020304" pitchFamily="18" charset="0"/>
            </a:endParaRPr>
          </a:p>
          <a:p>
            <a:pPr marL="514350" indent="-514350" algn="just">
              <a:buAutoNum type="arabicPeriod"/>
            </a:pPr>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2. </a:t>
            </a:r>
            <a:r>
              <a:rPr lang="en-US" sz="2800" b="1" dirty="0">
                <a:solidFill>
                  <a:srgbClr val="2D3956"/>
                </a:solidFill>
                <a:latin typeface="Times New Roman" panose="02020603050405020304" pitchFamily="18" charset="0"/>
                <a:cs typeface="Times New Roman" panose="02020603050405020304" pitchFamily="18" charset="0"/>
              </a:rPr>
              <a:t>Searching for relevant literature</a:t>
            </a:r>
            <a:r>
              <a:rPr lang="en-US" sz="2800" dirty="0">
                <a:solidFill>
                  <a:srgbClr val="2D3956"/>
                </a:solidFill>
                <a:latin typeface="Times New Roman" panose="02020603050405020304" pitchFamily="18" charset="0"/>
                <a:cs typeface="Times New Roman" panose="02020603050405020304" pitchFamily="18" charset="0"/>
              </a:rPr>
              <a:t>: Utilize academic databases, search engines, and bibliographies of relevant articles to identify key sources.</a:t>
            </a:r>
          </a:p>
          <a:p>
            <a:pPr algn="just" rtl="1"/>
            <a:r>
              <a:rPr lang="ar-EG" sz="2800" dirty="0">
                <a:solidFill>
                  <a:srgbClr val="2D3956"/>
                </a:solidFill>
                <a:latin typeface="Times New Roman" panose="02020603050405020304" pitchFamily="18" charset="0"/>
                <a:cs typeface="Times New Roman" panose="02020603050405020304" pitchFamily="18" charset="0"/>
              </a:rPr>
              <a:t> 2. البحث عن الأدبيات ذات الصلة: استخدم قواعد البيانات الأكاديمية، ومحركات البحث، والببليوغرافيات للمقالات ذات الصلة لتحديد المصادر الرئيسية.</a:t>
            </a:r>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2583820" y="585504"/>
            <a:ext cx="7024359"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Understanding Literature Reviews</a:t>
            </a:r>
          </a:p>
        </p:txBody>
      </p:sp>
    </p:spTree>
    <p:extLst>
      <p:ext uri="{BB962C8B-B14F-4D97-AF65-F5344CB8AC3E}">
        <p14:creationId xmlns:p14="http://schemas.microsoft.com/office/powerpoint/2010/main" val="1502937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483209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Key Steps in Conducting a Literature Review</a:t>
            </a:r>
          </a:p>
          <a:p>
            <a:pPr algn="just"/>
            <a:endParaRPr lang="en-US" sz="2800" b="1" dirty="0">
              <a:solidFill>
                <a:srgbClr val="0070C0"/>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3. Evaluating and selecting sources: Critically assess the quality, relevance, and credibility of each source.</a:t>
            </a:r>
          </a:p>
          <a:p>
            <a:pPr algn="just" rtl="1"/>
            <a:r>
              <a:rPr lang="en-US" sz="2800" dirty="0">
                <a:solidFill>
                  <a:srgbClr val="2D3956"/>
                </a:solidFill>
                <a:latin typeface="Times New Roman" panose="02020603050405020304" pitchFamily="18" charset="0"/>
                <a:cs typeface="Times New Roman" panose="02020603050405020304" pitchFamily="18" charset="0"/>
              </a:rPr>
              <a:t> 3. </a:t>
            </a:r>
            <a:r>
              <a:rPr lang="ar-EG" sz="2800" dirty="0">
                <a:solidFill>
                  <a:srgbClr val="2D3956"/>
                </a:solidFill>
                <a:latin typeface="Times New Roman" panose="02020603050405020304" pitchFamily="18" charset="0"/>
                <a:cs typeface="Times New Roman" panose="02020603050405020304" pitchFamily="18" charset="0"/>
              </a:rPr>
              <a:t>تقييم واختيار المصادر: قم بإجراء تقييم نقدي لجودة كل مصدر وأهميته ومصداقيته.</a:t>
            </a:r>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4. Analyzing and synthesizing the literature: Organize the selected sources thematically or chronologically and identify common themes, patterns, or controversies.</a:t>
            </a:r>
          </a:p>
          <a:p>
            <a:pPr algn="just" rtl="1"/>
            <a:r>
              <a:rPr lang="ar-EG" sz="2800" dirty="0">
                <a:solidFill>
                  <a:srgbClr val="2D3956"/>
                </a:solidFill>
                <a:latin typeface="Times New Roman" panose="02020603050405020304" pitchFamily="18" charset="0"/>
                <a:cs typeface="Times New Roman" panose="02020603050405020304" pitchFamily="18" charset="0"/>
              </a:rPr>
              <a:t>4. تحليل وتجميع الأدبيات: تنظيم المصادر المختارة حسب الموضوع أو التسلسل الزمني وتحديد المواضيع أو الأنماط أو الخلافات المشتركة.</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2583820" y="585504"/>
            <a:ext cx="7024359"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Understanding Literature Reviews</a:t>
            </a:r>
          </a:p>
        </p:txBody>
      </p:sp>
    </p:spTree>
    <p:extLst>
      <p:ext uri="{BB962C8B-B14F-4D97-AF65-F5344CB8AC3E}">
        <p14:creationId xmlns:p14="http://schemas.microsoft.com/office/powerpoint/2010/main" val="2142122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171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64182"/>
            <a:ext cx="11677625"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Key Steps in Conducting a Literature Review</a:t>
            </a:r>
          </a:p>
          <a:p>
            <a:pPr algn="just"/>
            <a:endParaRPr lang="en-US" sz="2800" b="1" dirty="0">
              <a:solidFill>
                <a:srgbClr val="0070C0"/>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5. Writing the literature review: Present a coherent and logical narrative that summarizes and integrates the findings from the selected sources.</a:t>
            </a:r>
          </a:p>
          <a:p>
            <a:pPr algn="just" rtl="1"/>
            <a:r>
              <a:rPr lang="ar-EG" sz="2800" dirty="0">
                <a:solidFill>
                  <a:srgbClr val="2D3956"/>
                </a:solidFill>
                <a:latin typeface="Times New Roman" panose="02020603050405020304" pitchFamily="18" charset="0"/>
                <a:cs typeface="Times New Roman" panose="02020603050405020304" pitchFamily="18" charset="0"/>
              </a:rPr>
              <a:t>5. كتابة مراجعة الأدبيات: تقديم سرد متماسك ومنطقي يلخص ويدمج النتائج من المصادر المختارة.</a:t>
            </a:r>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6. Reflecting and revising: Continuously evaluate and refine the literature review as new research emerges.</a:t>
            </a:r>
          </a:p>
          <a:p>
            <a:pPr algn="just" rtl="1"/>
            <a:r>
              <a:rPr lang="ar-EG" sz="2800" dirty="0">
                <a:solidFill>
                  <a:srgbClr val="2D3956"/>
                </a:solidFill>
                <a:latin typeface="Times New Roman" panose="02020603050405020304" pitchFamily="18" charset="0"/>
                <a:cs typeface="Times New Roman" panose="02020603050405020304" pitchFamily="18" charset="0"/>
              </a:rPr>
              <a:t>6. التفكير والمراجعة: قم بتقييم مراجعة الأدبيات وتحسينها باستمرار مع ظهور أبحاث جديدة.</a:t>
            </a:r>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2583820" y="585504"/>
            <a:ext cx="7024359"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Understanding Literature Reviews</a:t>
            </a:r>
          </a:p>
        </p:txBody>
      </p:sp>
    </p:spTree>
    <p:extLst>
      <p:ext uri="{BB962C8B-B14F-4D97-AF65-F5344CB8AC3E}">
        <p14:creationId xmlns:p14="http://schemas.microsoft.com/office/powerpoint/2010/main" val="3980601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ar-EG" sz="4400" b="1" dirty="0">
              <a:solidFill>
                <a:srgbClr val="FF000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1949660"/>
            <a:ext cx="8979535"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Types of Literature</a:t>
            </a:r>
          </a:p>
        </p:txBody>
      </p:sp>
    </p:spTree>
    <p:extLst>
      <p:ext uri="{BB962C8B-B14F-4D97-AF65-F5344CB8AC3E}">
        <p14:creationId xmlns:p14="http://schemas.microsoft.com/office/powerpoint/2010/main" val="7622243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Academic Journals:</a:t>
            </a:r>
          </a:p>
          <a:p>
            <a:pPr algn="just"/>
            <a:endParaRPr lang="en-US" sz="2800" b="1" dirty="0">
              <a:solidFill>
                <a:srgbClr val="4472C4"/>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Academic journals are an essential source of literature for students and professionals. </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They publish research articles, case studies, and theoretical papers written by experts in the field. </a:t>
            </a:r>
          </a:p>
          <a:p>
            <a:pPr marL="342900" indent="-342900" algn="just">
              <a:buFont typeface="Arial" panose="020B0604020202020204" pitchFamily="34" charset="0"/>
              <a:buChar char="•"/>
            </a:pPr>
            <a:r>
              <a:rPr lang="en-US" sz="2400" b="1" dirty="0">
                <a:solidFill>
                  <a:srgbClr val="002060"/>
                </a:solidFill>
                <a:latin typeface="Times New Roman" panose="02020603050405020304" pitchFamily="18" charset="0"/>
                <a:cs typeface="Times New Roman" panose="02020603050405020304" pitchFamily="18" charset="0"/>
              </a:rPr>
              <a:t>Examples </a:t>
            </a:r>
            <a:r>
              <a:rPr lang="en-US" sz="2400" dirty="0">
                <a:solidFill>
                  <a:srgbClr val="002060"/>
                </a:solidFill>
                <a:latin typeface="Times New Roman" panose="02020603050405020304" pitchFamily="18" charset="0"/>
                <a:cs typeface="Times New Roman" panose="02020603050405020304" pitchFamily="18" charset="0"/>
              </a:rPr>
              <a:t>of management, project management, digital media, and digital marketing journals include the Journal of Management, International Journal of Project Management, Journal of Digital Media &amp; Society, and Journal of Digital Marketing.</a:t>
            </a:r>
          </a:p>
          <a:p>
            <a:pPr algn="just"/>
            <a:endParaRPr lang="en-US" sz="2400" dirty="0">
              <a:solidFill>
                <a:srgbClr val="002060"/>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989297"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Types of Literature</a:t>
            </a:r>
          </a:p>
        </p:txBody>
      </p:sp>
      <p:sp>
        <p:nvSpPr>
          <p:cNvPr id="6" name="Rectangle 5">
            <a:extLst>
              <a:ext uri="{FF2B5EF4-FFF2-40B4-BE49-F238E27FC236}">
                <a16:creationId xmlns:a16="http://schemas.microsoft.com/office/drawing/2014/main" id="{C4C6D3B3-6CA1-43A2-8E02-FF5BECFEE9C9}"/>
              </a:ext>
            </a:extLst>
          </p:cNvPr>
          <p:cNvSpPr/>
          <p:nvPr/>
        </p:nvSpPr>
        <p:spPr>
          <a:xfrm>
            <a:off x="478302" y="5173162"/>
            <a:ext cx="11208532" cy="1323439"/>
          </a:xfrm>
          <a:prstGeom prst="rect">
            <a:avLst/>
          </a:prstGeom>
        </p:spPr>
        <p:txBody>
          <a:bodyPr wrap="square">
            <a:spAutoFit/>
          </a:bodyPr>
          <a:lstStyle/>
          <a:p>
            <a:pPr algn="just" rtl="1"/>
            <a:r>
              <a:rPr lang="ar-EG" sz="2000" dirty="0"/>
              <a:t>المجلات الأكاديمية هي مصدر أساسي للأدب للطلاب والمهنيين. ينشرون المقالات البحثية ودراسات الحالة والأوراق النظرية التي كتبها خبراء في هذا المجال.</a:t>
            </a:r>
            <a:endParaRPr lang="en-US" sz="2000" dirty="0"/>
          </a:p>
          <a:p>
            <a:pPr algn="just" rtl="1"/>
            <a:r>
              <a:rPr lang="ar-EG" sz="2000" dirty="0"/>
              <a:t> تشمل أمثلة مجلات الإدارة وإدارة المشاريع والوسائط الرقمية والتسويق الرقمي مجلة الإدارة والمجلة الدولية لإدارة المشاريع ومجلة الوسائط الرقمية والمجتمع ومجلة التسويق الرقمي.</a:t>
            </a:r>
            <a:endParaRPr lang="en-US" sz="2000" dirty="0"/>
          </a:p>
        </p:txBody>
      </p:sp>
    </p:spTree>
    <p:extLst>
      <p:ext uri="{BB962C8B-B14F-4D97-AF65-F5344CB8AC3E}">
        <p14:creationId xmlns:p14="http://schemas.microsoft.com/office/powerpoint/2010/main" val="2808364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347787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Conference Proceedings:</a:t>
            </a:r>
          </a:p>
          <a:p>
            <a:pPr marL="457200" indent="-457200" algn="just">
              <a:buFont typeface="Wingdings" panose="05000000000000000000"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Conference proceedings are collections of papers presented at academic conferences. </a:t>
            </a:r>
          </a:p>
          <a:p>
            <a:pPr marL="457200" indent="-457200" algn="just">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They provide an opportunity for researchers and practitioners to share their latest findings, insights, and innovations. </a:t>
            </a:r>
          </a:p>
          <a:p>
            <a:pPr marL="457200" indent="-457200" algn="just">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Students can access conference proceedings to explore cutting-edge research and emerging trends in management, project management, digital media, and digital marketing.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989297"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Types of Literature</a:t>
            </a:r>
          </a:p>
        </p:txBody>
      </p:sp>
      <p:sp>
        <p:nvSpPr>
          <p:cNvPr id="6" name="Rectangle 5">
            <a:extLst>
              <a:ext uri="{FF2B5EF4-FFF2-40B4-BE49-F238E27FC236}">
                <a16:creationId xmlns:a16="http://schemas.microsoft.com/office/drawing/2014/main" id="{C4C6D3B3-6CA1-43A2-8E02-FF5BECFEE9C9}"/>
              </a:ext>
            </a:extLst>
          </p:cNvPr>
          <p:cNvSpPr/>
          <p:nvPr/>
        </p:nvSpPr>
        <p:spPr>
          <a:xfrm>
            <a:off x="657128" y="4623007"/>
            <a:ext cx="11208532" cy="1631216"/>
          </a:xfrm>
          <a:prstGeom prst="rect">
            <a:avLst/>
          </a:prstGeom>
        </p:spPr>
        <p:txBody>
          <a:bodyPr wrap="square">
            <a:spAutoFit/>
          </a:bodyPr>
          <a:lstStyle/>
          <a:p>
            <a:pPr algn="just" rtl="1"/>
            <a:r>
              <a:rPr lang="ar-EG" sz="2000" dirty="0"/>
              <a:t>وقائع المؤتمر:</a:t>
            </a:r>
          </a:p>
          <a:p>
            <a:pPr algn="just" rtl="1"/>
            <a:r>
              <a:rPr lang="ar-EG" sz="2000" dirty="0"/>
              <a:t>وقائع المؤتمر هي عبارة عن مجموعات من الأوراق المقدمة في المؤتمرات الأكاديمية.</a:t>
            </a:r>
          </a:p>
          <a:p>
            <a:pPr algn="just" rtl="1"/>
            <a:r>
              <a:rPr lang="ar-EG" sz="2000" dirty="0"/>
              <a:t>إنها توفر فرصة للباحثين والممارسين لمشاركة أحدث النتائج والرؤى والابتكارات.</a:t>
            </a:r>
          </a:p>
          <a:p>
            <a:pPr algn="just" rtl="1"/>
            <a:r>
              <a:rPr lang="ar-EG" sz="2000" dirty="0"/>
              <a:t>يمكن للطلاب الوصول إلى وقائع المؤتمر لاستكشاف أحدث الأبحاث والاتجاهات الناشئة في الإدارة وإدارة المشاريع والوسائط الرقمية والتسويق الرقمي.</a:t>
            </a:r>
          </a:p>
        </p:txBody>
      </p:sp>
    </p:spTree>
    <p:extLst>
      <p:ext uri="{BB962C8B-B14F-4D97-AF65-F5344CB8AC3E}">
        <p14:creationId xmlns:p14="http://schemas.microsoft.com/office/powerpoint/2010/main" val="6395366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236988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Conference Proceedings:</a:t>
            </a:r>
          </a:p>
          <a:p>
            <a:pPr marL="457200" indent="-457200" algn="just">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Examples of conferences in these fields include the Academy of Management Annual Meeting, International Project Management Association Research Conference, International Conference on Digital Media and Learning, and Digital Marketing World Forum.</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989297"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Types of Literature</a:t>
            </a:r>
          </a:p>
        </p:txBody>
      </p:sp>
      <p:sp>
        <p:nvSpPr>
          <p:cNvPr id="6" name="Rectangle 5">
            <a:extLst>
              <a:ext uri="{FF2B5EF4-FFF2-40B4-BE49-F238E27FC236}">
                <a16:creationId xmlns:a16="http://schemas.microsoft.com/office/drawing/2014/main" id="{C4C6D3B3-6CA1-43A2-8E02-FF5BECFEE9C9}"/>
              </a:ext>
            </a:extLst>
          </p:cNvPr>
          <p:cNvSpPr/>
          <p:nvPr/>
        </p:nvSpPr>
        <p:spPr>
          <a:xfrm>
            <a:off x="657128" y="4623007"/>
            <a:ext cx="11208532" cy="1200329"/>
          </a:xfrm>
          <a:prstGeom prst="rect">
            <a:avLst/>
          </a:prstGeom>
        </p:spPr>
        <p:txBody>
          <a:bodyPr wrap="square">
            <a:spAutoFit/>
          </a:bodyPr>
          <a:lstStyle/>
          <a:p>
            <a:pPr algn="just" rtl="1"/>
            <a:r>
              <a:rPr lang="ar-EG" sz="2400" dirty="0"/>
              <a:t>وقائع المؤتمر:</a:t>
            </a:r>
          </a:p>
          <a:p>
            <a:pPr algn="just" rtl="1"/>
            <a:r>
              <a:rPr lang="ar-EG" sz="2400" dirty="0"/>
              <a:t>ومن أمثلة المؤتمرات في هذه المجالات الاجتماع السنوي لأكاديمية الإدارة، والمؤتمر البحثي للجمعية الدولية لإدارة المشاريع، والمؤتمر الدولي حول الوسائط الرقمية والتعلم، والمنتدى العالمي للتسويق الرقمي.</a:t>
            </a:r>
          </a:p>
        </p:txBody>
      </p:sp>
    </p:spTree>
    <p:extLst>
      <p:ext uri="{BB962C8B-B14F-4D97-AF65-F5344CB8AC3E}">
        <p14:creationId xmlns:p14="http://schemas.microsoft.com/office/powerpoint/2010/main" val="7845068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Thesis/ Dissertation:</a:t>
            </a:r>
          </a:p>
          <a:p>
            <a:pPr marL="457200" indent="-457200" algn="just">
              <a:buFont typeface="Wingdings" panose="05000000000000000000" pitchFamily="2" charset="2"/>
              <a:buChar char="§"/>
            </a:pPr>
            <a:r>
              <a:rPr lang="en-US" sz="2400" dirty="0">
                <a:solidFill>
                  <a:srgbClr val="002060"/>
                </a:solidFill>
                <a:latin typeface="Times New Roman" panose="02020603050405020304" pitchFamily="18" charset="0"/>
                <a:cs typeface="Times New Roman" panose="02020603050405020304" pitchFamily="18" charset="0"/>
              </a:rPr>
              <a:t>A thesis is a comprehensive research document that presents original findings and analysis on a specific topic. It is typically written by students pursuing a master’s or doctorate degree. </a:t>
            </a:r>
          </a:p>
          <a:p>
            <a:pPr marL="457200" indent="-457200" algn="just">
              <a:buFont typeface="Wingdings" panose="05000000000000000000" pitchFamily="2" charset="2"/>
              <a:buChar char="§"/>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400" dirty="0">
                <a:solidFill>
                  <a:srgbClr val="002060"/>
                </a:solidFill>
                <a:latin typeface="Times New Roman" panose="02020603050405020304" pitchFamily="18" charset="0"/>
                <a:cs typeface="Times New Roman" panose="02020603050405020304" pitchFamily="18" charset="0"/>
              </a:rPr>
              <a:t>A dissertation is an extended research document that represents the culmination of a doctoral candidate's academic journey. It is a more extensive and rigorous piece of work compared to a thesis, and aim to make substantial contributions to the academic field. </a:t>
            </a:r>
            <a:endParaRPr lang="en-US" sz="1600" dirty="0">
              <a:solidFill>
                <a:srgbClr val="002060"/>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989297"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Types of Literature</a:t>
            </a:r>
          </a:p>
        </p:txBody>
      </p:sp>
      <p:sp>
        <p:nvSpPr>
          <p:cNvPr id="6" name="Rectangle 5">
            <a:extLst>
              <a:ext uri="{FF2B5EF4-FFF2-40B4-BE49-F238E27FC236}">
                <a16:creationId xmlns:a16="http://schemas.microsoft.com/office/drawing/2014/main" id="{C4C6D3B3-6CA1-43A2-8E02-FF5BECFEE9C9}"/>
              </a:ext>
            </a:extLst>
          </p:cNvPr>
          <p:cNvSpPr/>
          <p:nvPr/>
        </p:nvSpPr>
        <p:spPr>
          <a:xfrm>
            <a:off x="672292" y="5077327"/>
            <a:ext cx="11208532" cy="1323439"/>
          </a:xfrm>
          <a:prstGeom prst="rect">
            <a:avLst/>
          </a:prstGeom>
        </p:spPr>
        <p:txBody>
          <a:bodyPr wrap="square">
            <a:spAutoFit/>
          </a:bodyPr>
          <a:lstStyle/>
          <a:p>
            <a:pPr marL="342900" indent="-342900" algn="just" rtl="1">
              <a:buFont typeface="Arial" panose="020B0604020202020204" pitchFamily="34" charset="0"/>
              <a:buChar char="•"/>
            </a:pPr>
            <a:r>
              <a:rPr lang="ar-EG" sz="2000" dirty="0"/>
              <a:t>الأطروحة هي وثيقة بحثية شاملة تقدم النتائج والتحليلات الأصلية حول موضوع معين. يتم كتابته عادةً من قبل الطلاب الذين يسعون للحصول على درجة الماجستير أو الدكتوراه.</a:t>
            </a:r>
            <a:endParaRPr lang="en-US" sz="2000" dirty="0"/>
          </a:p>
          <a:p>
            <a:pPr marL="342900" indent="-342900" algn="just" rtl="1">
              <a:buFont typeface="Arial" panose="020B0604020202020204" pitchFamily="34" charset="0"/>
              <a:buChar char="•"/>
            </a:pPr>
            <a:r>
              <a:rPr lang="ar-EG" sz="2000" dirty="0"/>
              <a:t>الأطروحة هي وثيقة بحثية موسعة تمثل تتويجا للرحلة الأكاديمية لمرشح الدكتوراه. إنه عمل أكثر شمولاً وصرامة مقارنة بارسالة الماجستير. تتعمق الأطروحات في مواضيع معقدة وتهدف إلى تقديم مساهمات كبيرة في المجال الأكاديمي.</a:t>
            </a:r>
            <a:endParaRPr lang="en-US" sz="2000" dirty="0"/>
          </a:p>
        </p:txBody>
      </p:sp>
    </p:spTree>
    <p:extLst>
      <p:ext uri="{BB962C8B-B14F-4D97-AF65-F5344CB8AC3E}">
        <p14:creationId xmlns:p14="http://schemas.microsoft.com/office/powerpoint/2010/main" val="20104899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3847207"/>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Books and Textbooks:</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Books and textbooks provide comprehensive coverage of various topics in management, project management, digital media, and digital marketing. </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They offer a structured approach to learning, combining theory with practical examples and case studies. </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Some recommended books in these areas are "Management: Principles and Practices" by Lussier and </a:t>
            </a:r>
            <a:r>
              <a:rPr lang="en-US" sz="2400" dirty="0" err="1">
                <a:solidFill>
                  <a:srgbClr val="002060"/>
                </a:solidFill>
                <a:latin typeface="Times New Roman" panose="02020603050405020304" pitchFamily="18" charset="0"/>
                <a:cs typeface="Times New Roman" panose="02020603050405020304" pitchFamily="18" charset="0"/>
              </a:rPr>
              <a:t>Achua</a:t>
            </a:r>
            <a:r>
              <a:rPr lang="en-US" sz="2400" dirty="0">
                <a:solidFill>
                  <a:srgbClr val="002060"/>
                </a:solidFill>
                <a:latin typeface="Times New Roman" panose="02020603050405020304" pitchFamily="18" charset="0"/>
                <a:cs typeface="Times New Roman" panose="02020603050405020304" pitchFamily="18" charset="0"/>
              </a:rPr>
              <a:t>, "A Guide to the Project Management Body of Knowledge (PMBOK® Guide)" by the Project Management Institute, "Digital Media and Society" by Adrian </a:t>
            </a:r>
            <a:r>
              <a:rPr lang="en-US" sz="2400" dirty="0" err="1">
                <a:solidFill>
                  <a:srgbClr val="002060"/>
                </a:solidFill>
                <a:latin typeface="Times New Roman" panose="02020603050405020304" pitchFamily="18" charset="0"/>
                <a:cs typeface="Times New Roman" panose="02020603050405020304" pitchFamily="18" charset="0"/>
              </a:rPr>
              <a:t>Athique</a:t>
            </a:r>
            <a:r>
              <a:rPr lang="en-US" sz="2400" dirty="0">
                <a:solidFill>
                  <a:srgbClr val="002060"/>
                </a:solidFill>
                <a:latin typeface="Times New Roman" panose="02020603050405020304" pitchFamily="18" charset="0"/>
                <a:cs typeface="Times New Roman" panose="02020603050405020304" pitchFamily="18" charset="0"/>
              </a:rPr>
              <a:t>, and "Digital Marketing: Strategy, Implementation, and Practice" by Dave Chaffey.</a:t>
            </a:r>
            <a:endParaRPr lang="en-US" sz="2000" dirty="0">
              <a:solidFill>
                <a:srgbClr val="002060"/>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989297"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Types of Literature</a:t>
            </a:r>
          </a:p>
        </p:txBody>
      </p:sp>
      <p:sp>
        <p:nvSpPr>
          <p:cNvPr id="6" name="Rectangle 5">
            <a:extLst>
              <a:ext uri="{FF2B5EF4-FFF2-40B4-BE49-F238E27FC236}">
                <a16:creationId xmlns:a16="http://schemas.microsoft.com/office/drawing/2014/main" id="{C4C6D3B3-6CA1-43A2-8E02-FF5BECFEE9C9}"/>
              </a:ext>
            </a:extLst>
          </p:cNvPr>
          <p:cNvSpPr/>
          <p:nvPr/>
        </p:nvSpPr>
        <p:spPr>
          <a:xfrm>
            <a:off x="491734" y="5441339"/>
            <a:ext cx="11208532" cy="1015663"/>
          </a:xfrm>
          <a:prstGeom prst="rect">
            <a:avLst/>
          </a:prstGeom>
        </p:spPr>
        <p:txBody>
          <a:bodyPr wrap="square">
            <a:spAutoFit/>
          </a:bodyPr>
          <a:lstStyle/>
          <a:p>
            <a:pPr algn="just" rtl="1"/>
            <a:r>
              <a:rPr lang="ar-EG" sz="2000" dirty="0"/>
              <a:t>المجلات الأكاديمية هي مصدر أساسي للأدب للطلاب والمهنيين. ينشرون المقالات البحثية ودراسات الحالة والأوراق النظرية التي كتبها خبراء في هذا المجال. تشمل أمثلة مجلات الإدارة وإدارة المشاريع والوسائط الرقمية والتسويق الرقمي مجلة الإدارة والمجلة الدولية لإدارة المشاريع ومجلة الوسائط الرقمية والمجتمع ومجلة التسويق الرقمي.</a:t>
            </a:r>
            <a:endParaRPr lang="en-US" sz="2000" dirty="0"/>
          </a:p>
        </p:txBody>
      </p:sp>
    </p:spTree>
    <p:extLst>
      <p:ext uri="{BB962C8B-B14F-4D97-AF65-F5344CB8AC3E}">
        <p14:creationId xmlns:p14="http://schemas.microsoft.com/office/powerpoint/2010/main" val="33950252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Industry Reports :</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Industry reports and white papers are valuable sources of information in the field of management, project management, digital media, and digital marketing. </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They provide insights into industry trends, market analysis, best practices, and case studies. </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Students can access reports from reputable organizations such as Gartner, Forrester, Nielsen, and McKinsey to stay updated with the latest industry developments.</a:t>
            </a:r>
            <a:endParaRPr lang="ar-EG" sz="2400" dirty="0">
              <a:solidFill>
                <a:srgbClr val="002060"/>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endParaRPr lang="en-US" sz="2400" dirty="0">
              <a:solidFill>
                <a:srgbClr val="002060"/>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endParaRPr lang="en-US" sz="2400" dirty="0">
              <a:solidFill>
                <a:srgbClr val="002060"/>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endParaRPr lang="ar-EG" sz="2400" dirty="0">
              <a:solidFill>
                <a:srgbClr val="00206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Company Reports/ Website</a:t>
            </a:r>
          </a:p>
          <a:p>
            <a:pPr algn="just"/>
            <a:endParaRPr lang="en-US" sz="3200" b="1" dirty="0">
              <a:solidFill>
                <a:srgbClr val="4472C4"/>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989297"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Types of Literature</a:t>
            </a:r>
          </a:p>
        </p:txBody>
      </p:sp>
      <p:sp>
        <p:nvSpPr>
          <p:cNvPr id="6" name="Rectangle 5">
            <a:extLst>
              <a:ext uri="{FF2B5EF4-FFF2-40B4-BE49-F238E27FC236}">
                <a16:creationId xmlns:a16="http://schemas.microsoft.com/office/drawing/2014/main" id="{C4C6D3B3-6CA1-43A2-8E02-FF5BECFEE9C9}"/>
              </a:ext>
            </a:extLst>
          </p:cNvPr>
          <p:cNvSpPr/>
          <p:nvPr/>
        </p:nvSpPr>
        <p:spPr>
          <a:xfrm>
            <a:off x="672292" y="3820746"/>
            <a:ext cx="11208532" cy="1477328"/>
          </a:xfrm>
          <a:prstGeom prst="rect">
            <a:avLst/>
          </a:prstGeom>
        </p:spPr>
        <p:txBody>
          <a:bodyPr wrap="square">
            <a:spAutoFit/>
          </a:bodyPr>
          <a:lstStyle/>
          <a:p>
            <a:pPr algn="just" rtl="1"/>
            <a:r>
              <a:rPr lang="ar-EG" dirty="0"/>
              <a:t>تقارير الصناعة :</a:t>
            </a:r>
          </a:p>
          <a:p>
            <a:pPr algn="just" rtl="1"/>
            <a:r>
              <a:rPr lang="ar-EG" dirty="0"/>
              <a:t>تعد تقارير الصناعة والأوراق البيضاء مصادر قيمة للمعلومات في مجال الإدارة وإدارة المشاريع والوسائط الرقمية والتسويق الرقمي.</a:t>
            </a:r>
          </a:p>
          <a:p>
            <a:pPr algn="just" rtl="1"/>
            <a:r>
              <a:rPr lang="ar-EG" dirty="0"/>
              <a:t>أنها توفر رؤى حول اتجاهات الصناعة، وتحليل السوق، وأفضل الممارسات، ودراسات الحالة.</a:t>
            </a:r>
          </a:p>
          <a:p>
            <a:pPr algn="just" rtl="1"/>
            <a:r>
              <a:rPr lang="ar-EG" dirty="0"/>
              <a:t>يمكن للطلاب الوصول إلى التقارير من المؤسسات ذات السمعة الطيبة مثل </a:t>
            </a:r>
            <a:r>
              <a:rPr lang="en-US" dirty="0"/>
              <a:t>Gartner </a:t>
            </a:r>
            <a:r>
              <a:rPr lang="ar-EG" dirty="0"/>
              <a:t>و</a:t>
            </a:r>
            <a:r>
              <a:rPr lang="en-US" dirty="0"/>
              <a:t>Forrester </a:t>
            </a:r>
            <a:r>
              <a:rPr lang="ar-EG" dirty="0"/>
              <a:t>و</a:t>
            </a:r>
            <a:r>
              <a:rPr lang="en-US" dirty="0"/>
              <a:t>Nielsen </a:t>
            </a:r>
            <a:r>
              <a:rPr lang="ar-EG" dirty="0"/>
              <a:t>و</a:t>
            </a:r>
            <a:r>
              <a:rPr lang="en-US" dirty="0"/>
              <a:t>McKinsey </a:t>
            </a:r>
            <a:r>
              <a:rPr lang="ar-EG" dirty="0"/>
              <a:t>للبقاء على اطلاع بأحدث تطورات الصناعة.</a:t>
            </a:r>
          </a:p>
        </p:txBody>
      </p:sp>
    </p:spTree>
    <p:extLst>
      <p:ext uri="{BB962C8B-B14F-4D97-AF65-F5344CB8AC3E}">
        <p14:creationId xmlns:p14="http://schemas.microsoft.com/office/powerpoint/2010/main" val="10316527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ar-EG" sz="4400" b="1" dirty="0">
                <a:solidFill>
                  <a:srgbClr val="FF0000"/>
                </a:solidFill>
              </a:rPr>
              <a:t>العثور على الأدبيات السابقة</a:t>
            </a:r>
            <a:r>
              <a:rPr lang="en-US" sz="4400" b="1" dirty="0">
                <a:solidFill>
                  <a:srgbClr val="FF0000"/>
                </a:solidFill>
              </a:rPr>
              <a:t> </a:t>
            </a:r>
            <a:endParaRPr lang="ar-EG" sz="4400" b="1" dirty="0">
              <a:solidFill>
                <a:srgbClr val="FF000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1949660"/>
            <a:ext cx="8979535"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Finding Literature</a:t>
            </a:r>
          </a:p>
        </p:txBody>
      </p:sp>
    </p:spTree>
    <p:extLst>
      <p:ext uri="{BB962C8B-B14F-4D97-AF65-F5344CB8AC3E}">
        <p14:creationId xmlns:p14="http://schemas.microsoft.com/office/powerpoint/2010/main" val="16424736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421653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Academic Databases:</a:t>
            </a: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Utilize reputable academic databases such as JSTOR, ProQuest, and IEEE Xplore.</a:t>
            </a:r>
            <a:endParaRPr lang="ar-EG"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400" dirty="0">
                <a:solidFill>
                  <a:srgbClr val="002060"/>
                </a:solidFill>
                <a:latin typeface="Times New Roman" panose="02020603050405020304" pitchFamily="18" charset="0"/>
                <a:cs typeface="Times New Roman" panose="02020603050405020304" pitchFamily="18" charset="0"/>
              </a:rPr>
              <a:t>استخدم قواعد البيانات الأكاديمية ذات السمعة الطيبة مثل </a:t>
            </a:r>
            <a:r>
              <a:rPr lang="en-US" sz="2400" dirty="0">
                <a:solidFill>
                  <a:srgbClr val="002060"/>
                </a:solidFill>
                <a:latin typeface="Times New Roman" panose="02020603050405020304" pitchFamily="18" charset="0"/>
                <a:cs typeface="Times New Roman" panose="02020603050405020304" pitchFamily="18" charset="0"/>
              </a:rPr>
              <a:t>JSTOR </a:t>
            </a:r>
            <a:r>
              <a:rPr lang="ar-EG" sz="2400" dirty="0">
                <a:solidFill>
                  <a:srgbClr val="002060"/>
                </a:solidFill>
                <a:latin typeface="Times New Roman" panose="02020603050405020304" pitchFamily="18" charset="0"/>
                <a:cs typeface="Times New Roman" panose="02020603050405020304" pitchFamily="18" charset="0"/>
              </a:rPr>
              <a:t>و</a:t>
            </a:r>
            <a:r>
              <a:rPr lang="en-US" sz="2400" dirty="0">
                <a:solidFill>
                  <a:srgbClr val="002060"/>
                </a:solidFill>
                <a:latin typeface="Times New Roman" panose="02020603050405020304" pitchFamily="18" charset="0"/>
                <a:cs typeface="Times New Roman" panose="02020603050405020304" pitchFamily="18" charset="0"/>
              </a:rPr>
              <a:t>ProQuest </a:t>
            </a:r>
            <a:r>
              <a:rPr lang="ar-EG" sz="2400" dirty="0">
                <a:solidFill>
                  <a:srgbClr val="002060"/>
                </a:solidFill>
                <a:latin typeface="Times New Roman" panose="02020603050405020304" pitchFamily="18" charset="0"/>
                <a:cs typeface="Times New Roman" panose="02020603050405020304" pitchFamily="18" charset="0"/>
              </a:rPr>
              <a:t>و</a:t>
            </a:r>
            <a:r>
              <a:rPr lang="en-US" sz="2400" dirty="0">
                <a:solidFill>
                  <a:srgbClr val="002060"/>
                </a:solidFill>
                <a:latin typeface="Times New Roman" panose="02020603050405020304" pitchFamily="18" charset="0"/>
                <a:cs typeface="Times New Roman" panose="02020603050405020304" pitchFamily="18" charset="0"/>
              </a:rPr>
              <a:t>IEEE Xplore.</a:t>
            </a:r>
            <a:endParaRPr lang="ar-EG"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endParaRPr lang="ar-EG"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Use relevant keywords such as "literature review," "management," "project management," "digital media," and "digital marketing" to narrow down search results.</a:t>
            </a:r>
            <a:endParaRPr lang="ar-EG"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400" dirty="0">
                <a:solidFill>
                  <a:srgbClr val="002060"/>
                </a:solidFill>
                <a:latin typeface="Times New Roman" panose="02020603050405020304" pitchFamily="18" charset="0"/>
                <a:cs typeface="Times New Roman" panose="02020603050405020304" pitchFamily="18" charset="0"/>
              </a:rPr>
              <a:t>استخدم الكلمات الرئيسية ذات الصلة مثل "مراجعة الأدبيات" و"الإدارة" و"إدارة المشاريع" و"الوسائط الرقمية" و"التسويق الرقمي" لتضييق نطاق نتائج البحث.</a:t>
            </a:r>
          </a:p>
          <a:p>
            <a:pPr marL="457200" indent="-457200" algn="just" rtl="1">
              <a:buFont typeface="Arial" panose="020B0604020202020204" pitchFamily="34" charset="0"/>
              <a:buChar char="•"/>
            </a:pPr>
            <a:endParaRPr lang="ar-EG"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Refine search filters based on publication date, peer-reviewed articles, and relevance.</a:t>
            </a:r>
            <a:endParaRPr lang="ar-EG"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400" dirty="0">
                <a:solidFill>
                  <a:srgbClr val="002060"/>
                </a:solidFill>
                <a:latin typeface="Times New Roman" panose="02020603050405020304" pitchFamily="18" charset="0"/>
                <a:cs typeface="Times New Roman" panose="02020603050405020304" pitchFamily="18" charset="0"/>
              </a:rPr>
              <a:t>قم بتحسين عوامل تصفية البحث بناءً على تاريخ النشر، والمقالات التي راجعها النظراء، ومدى الصلة بالموضوع.</a:t>
            </a:r>
            <a:endParaRPr lang="en-US" sz="2400" dirty="0">
              <a:solidFill>
                <a:srgbClr val="002060"/>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882473"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Finding Literature</a:t>
            </a:r>
          </a:p>
        </p:txBody>
      </p:sp>
    </p:spTree>
    <p:extLst>
      <p:ext uri="{BB962C8B-B14F-4D97-AF65-F5344CB8AC3E}">
        <p14:creationId xmlns:p14="http://schemas.microsoft.com/office/powerpoint/2010/main" val="1067593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4">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8BB98FD-60FB-42A7-9D67-DE5849AEB91B}"/>
              </a:ext>
            </a:extLst>
          </p:cNvPr>
          <p:cNvPicPr>
            <a:picLocks noChangeAspect="1"/>
          </p:cNvPicPr>
          <p:nvPr/>
        </p:nvPicPr>
        <p:blipFill>
          <a:blip r:embed="rId2"/>
          <a:stretch>
            <a:fillRect/>
          </a:stretch>
        </p:blipFill>
        <p:spPr>
          <a:xfrm>
            <a:off x="1333500" y="566737"/>
            <a:ext cx="9525000" cy="5724525"/>
          </a:xfrm>
          <a:prstGeom prst="rect">
            <a:avLst/>
          </a:prstGeom>
        </p:spPr>
      </p:pic>
    </p:spTree>
    <p:extLst>
      <p:ext uri="{BB962C8B-B14F-4D97-AF65-F5344CB8AC3E}">
        <p14:creationId xmlns:p14="http://schemas.microsoft.com/office/powerpoint/2010/main" val="22271430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8" y="1825270"/>
            <a:ext cx="11677625" cy="4154984"/>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Google Scholar:</a:t>
            </a: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Google Scholar is a valuable tool to search for scholarly literature, including literature reviews.</a:t>
            </a:r>
          </a:p>
          <a:p>
            <a:pPr marL="457200" indent="-457200" algn="just" rtl="1">
              <a:buFont typeface="Wingdings" panose="05000000000000000000" pitchFamily="2" charset="2"/>
              <a:buChar char="q"/>
            </a:pPr>
            <a:r>
              <a:rPr lang="ar-EG" sz="2400" dirty="0">
                <a:solidFill>
                  <a:srgbClr val="002060"/>
                </a:solidFill>
                <a:latin typeface="Times New Roman" panose="02020603050405020304" pitchFamily="18" charset="0"/>
                <a:cs typeface="Times New Roman" panose="02020603050405020304" pitchFamily="18" charset="0"/>
              </a:rPr>
              <a:t>- يعد الباحث العلمي من </a:t>
            </a:r>
            <a:r>
              <a:rPr lang="en-US" sz="2400" dirty="0">
                <a:solidFill>
                  <a:srgbClr val="002060"/>
                </a:solidFill>
                <a:latin typeface="Times New Roman" panose="02020603050405020304" pitchFamily="18" charset="0"/>
                <a:cs typeface="Times New Roman" panose="02020603050405020304" pitchFamily="18" charset="0"/>
              </a:rPr>
              <a:t>Google </a:t>
            </a:r>
            <a:r>
              <a:rPr lang="ar-EG" sz="2400" dirty="0">
                <a:solidFill>
                  <a:srgbClr val="002060"/>
                </a:solidFill>
                <a:latin typeface="Times New Roman" panose="02020603050405020304" pitchFamily="18" charset="0"/>
                <a:cs typeface="Times New Roman" panose="02020603050405020304" pitchFamily="18" charset="0"/>
              </a:rPr>
              <a:t>أداة قيمة للبحث عن الأدبيات العلمية، بما في ذلك مراجعات الأدبيات.</a:t>
            </a: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Use advanced search techniques like Boolean operators (AND, OR, , +,</a:t>
            </a:r>
            <a:r>
              <a:rPr lang="ar-EG" sz="2400" dirty="0">
                <a:solidFill>
                  <a:srgbClr val="002060"/>
                </a:solidFill>
                <a:latin typeface="Times New Roman" panose="02020603050405020304" pitchFamily="18" charset="0"/>
                <a:cs typeface="Times New Roman" panose="02020603050405020304" pitchFamily="18" charset="0"/>
              </a:rPr>
              <a:t>*</a:t>
            </a:r>
            <a:r>
              <a:rPr lang="en-US" sz="2400" dirty="0">
                <a:solidFill>
                  <a:srgbClr val="002060"/>
                </a:solidFill>
                <a:latin typeface="Times New Roman" panose="02020603050405020304" pitchFamily="18" charset="0"/>
                <a:cs typeface="Times New Roman" panose="02020603050405020304" pitchFamily="18" charset="0"/>
              </a:rPr>
              <a:t>) to refine search queries.</a:t>
            </a:r>
          </a:p>
          <a:p>
            <a:pPr marL="457200" indent="-457200" algn="just" rtl="1">
              <a:buFont typeface="Wingdings" panose="05000000000000000000" pitchFamily="2" charset="2"/>
              <a:buChar char="q"/>
            </a:pPr>
            <a:r>
              <a:rPr lang="ar-EG" sz="2400" dirty="0">
                <a:solidFill>
                  <a:srgbClr val="002060"/>
                </a:solidFill>
                <a:latin typeface="Times New Roman" panose="02020603050405020304" pitchFamily="18" charset="0"/>
                <a:cs typeface="Times New Roman" panose="02020603050405020304" pitchFamily="18" charset="0"/>
              </a:rPr>
              <a:t>- استخدم تقنيات البحث المتقدمة مثل عوامل التشغيل المنطقية </a:t>
            </a:r>
            <a:r>
              <a:rPr lang="en-US" sz="2400" dirty="0">
                <a:solidFill>
                  <a:srgbClr val="002060"/>
                </a:solidFill>
                <a:latin typeface="Times New Roman" panose="02020603050405020304" pitchFamily="18" charset="0"/>
                <a:cs typeface="Times New Roman" panose="02020603050405020304" pitchFamily="18" charset="0"/>
              </a:rPr>
              <a:t>AND، OR، </a:t>
            </a:r>
            <a:r>
              <a:rPr lang="ar-EG" sz="2400" dirty="0">
                <a:solidFill>
                  <a:srgbClr val="002060"/>
                </a:solidFill>
                <a:latin typeface="Times New Roman" panose="02020603050405020304" pitchFamily="18" charset="0"/>
                <a:cs typeface="Times New Roman" panose="02020603050405020304" pitchFamily="18" charset="0"/>
              </a:rPr>
              <a:t>*, + لتحسين استعلامات البحث.</a:t>
            </a: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endParaRPr lang="en-US" sz="2000" dirty="0">
              <a:solidFill>
                <a:srgbClr val="002060"/>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882473"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Finding Literature</a:t>
            </a:r>
          </a:p>
        </p:txBody>
      </p:sp>
    </p:spTree>
    <p:extLst>
      <p:ext uri="{BB962C8B-B14F-4D97-AF65-F5344CB8AC3E}">
        <p14:creationId xmlns:p14="http://schemas.microsoft.com/office/powerpoint/2010/main" val="3805015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8" y="1555001"/>
            <a:ext cx="11677625" cy="495520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Professional Journals:</a:t>
            </a: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Explore professional journals in the field of management, project management, digital media, and digital marketing.</a:t>
            </a:r>
          </a:p>
          <a:p>
            <a:pPr marL="457200" indent="-457200" algn="just" rtl="1">
              <a:buFont typeface="Wingdings" panose="05000000000000000000" pitchFamily="2" charset="2"/>
              <a:buChar char="q"/>
            </a:pPr>
            <a:r>
              <a:rPr lang="ar-EG" sz="2400" dirty="0">
                <a:solidFill>
                  <a:srgbClr val="002060"/>
                </a:solidFill>
                <a:latin typeface="Times New Roman" panose="02020603050405020304" pitchFamily="18" charset="0"/>
                <a:cs typeface="Times New Roman" panose="02020603050405020304" pitchFamily="18" charset="0"/>
              </a:rPr>
              <a:t>استكشف المجلات المهنية في مجال الإدارة وإدارة المشاريع والوسائط الرقمية والتسويق الرقمي.</a:t>
            </a: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Browse through recent issues and look for articles labeled as literature reviews or review papers.</a:t>
            </a:r>
          </a:p>
          <a:p>
            <a:pPr marL="457200" indent="-457200" algn="just" rtl="1">
              <a:buFont typeface="Wingdings" panose="05000000000000000000" pitchFamily="2" charset="2"/>
              <a:buChar char="q"/>
            </a:pPr>
            <a:r>
              <a:rPr lang="ar-EG" sz="2400" dirty="0">
                <a:solidFill>
                  <a:srgbClr val="002060"/>
                </a:solidFill>
                <a:latin typeface="Times New Roman" panose="02020603050405020304" pitchFamily="18" charset="0"/>
                <a:cs typeface="Times New Roman" panose="02020603050405020304" pitchFamily="18" charset="0"/>
              </a:rPr>
              <a:t>تصفح الإصدارات الأخيرة وابحث عن المقالات المصنفة على أنها مراجعات للأدبيات أو أوراق المراجعة.</a:t>
            </a: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Pay attention to reputable journals such as Harvard Business Review, Journal of Project Management, and Journal of Digital Marketing.</a:t>
            </a:r>
          </a:p>
          <a:p>
            <a:pPr marL="457200" indent="-457200" algn="just" rtl="1">
              <a:buFont typeface="Wingdings" panose="05000000000000000000" pitchFamily="2" charset="2"/>
              <a:buChar char="q"/>
            </a:pPr>
            <a:r>
              <a:rPr lang="ar-EG" sz="2400" dirty="0">
                <a:solidFill>
                  <a:srgbClr val="002060"/>
                </a:solidFill>
                <a:latin typeface="Times New Roman" panose="02020603050405020304" pitchFamily="18" charset="0"/>
                <a:cs typeface="Times New Roman" panose="02020603050405020304" pitchFamily="18" charset="0"/>
              </a:rPr>
              <a:t>انتبه إلى المجلات ذات السمعة الطيبة مثل </a:t>
            </a:r>
            <a:r>
              <a:rPr lang="en-US" sz="2400" dirty="0">
                <a:solidFill>
                  <a:srgbClr val="002060"/>
                </a:solidFill>
                <a:latin typeface="Times New Roman" panose="02020603050405020304" pitchFamily="18" charset="0"/>
                <a:cs typeface="Times New Roman" panose="02020603050405020304" pitchFamily="18" charset="0"/>
              </a:rPr>
              <a:t>Harvard Business Review، </a:t>
            </a:r>
            <a:r>
              <a:rPr lang="ar-EG" sz="2400" dirty="0">
                <a:solidFill>
                  <a:srgbClr val="002060"/>
                </a:solidFill>
                <a:latin typeface="Times New Roman" panose="02020603050405020304" pitchFamily="18" charset="0"/>
                <a:cs typeface="Times New Roman" panose="02020603050405020304" pitchFamily="18" charset="0"/>
              </a:rPr>
              <a:t>و</a:t>
            </a:r>
            <a:r>
              <a:rPr lang="en-US" sz="2400" dirty="0">
                <a:solidFill>
                  <a:srgbClr val="002060"/>
                </a:solidFill>
                <a:latin typeface="Times New Roman" panose="02020603050405020304" pitchFamily="18" charset="0"/>
                <a:cs typeface="Times New Roman" panose="02020603050405020304" pitchFamily="18" charset="0"/>
              </a:rPr>
              <a:t>Journal of Project Management، </a:t>
            </a:r>
            <a:r>
              <a:rPr lang="ar-EG" sz="2400" dirty="0">
                <a:solidFill>
                  <a:srgbClr val="002060"/>
                </a:solidFill>
                <a:latin typeface="Times New Roman" panose="02020603050405020304" pitchFamily="18" charset="0"/>
                <a:cs typeface="Times New Roman" panose="02020603050405020304" pitchFamily="18" charset="0"/>
              </a:rPr>
              <a:t>و</a:t>
            </a:r>
            <a:r>
              <a:rPr lang="en-US" sz="2400" dirty="0">
                <a:solidFill>
                  <a:srgbClr val="002060"/>
                </a:solidFill>
                <a:latin typeface="Times New Roman" panose="02020603050405020304" pitchFamily="18" charset="0"/>
                <a:cs typeface="Times New Roman" panose="02020603050405020304" pitchFamily="18" charset="0"/>
              </a:rPr>
              <a:t>Journal of Digital Marketing.</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882473"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Finding Literature</a:t>
            </a:r>
          </a:p>
        </p:txBody>
      </p:sp>
    </p:spTree>
    <p:extLst>
      <p:ext uri="{BB962C8B-B14F-4D97-AF65-F5344CB8AC3E}">
        <p14:creationId xmlns:p14="http://schemas.microsoft.com/office/powerpoint/2010/main" val="26308928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4400" b="1" dirty="0">
              <a:solidFill>
                <a:srgbClr val="FF000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1949660"/>
            <a:ext cx="8979535"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Examples for Literature Review</a:t>
            </a:r>
          </a:p>
        </p:txBody>
      </p:sp>
    </p:spTree>
    <p:extLst>
      <p:ext uri="{BB962C8B-B14F-4D97-AF65-F5344CB8AC3E}">
        <p14:creationId xmlns:p14="http://schemas.microsoft.com/office/powerpoint/2010/main" val="10618066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42522" y="820080"/>
            <a:ext cx="11760439" cy="4190186"/>
          </a:xfrm>
          <a:prstGeom prst="rect">
            <a:avLst/>
          </a:prstGeom>
        </p:spPr>
        <p:txBody>
          <a:bodyPr wrap="square">
            <a:spAutoFit/>
          </a:bodyPr>
          <a:lstStyle/>
          <a:p>
            <a:pPr algn="just">
              <a:lnSpc>
                <a:spcPct val="120000"/>
              </a:lnSpc>
            </a:pPr>
            <a:r>
              <a:rPr lang="en-US" sz="2800" dirty="0">
                <a:solidFill>
                  <a:schemeClr val="bg1"/>
                </a:solidFill>
                <a:latin typeface="Times New Roman" panose="02020603050405020304" pitchFamily="18" charset="0"/>
                <a:cs typeface="Times New Roman" panose="02020603050405020304" pitchFamily="18" charset="0"/>
              </a:rPr>
              <a:t>Topic: Leadership Styles in Project Management</a:t>
            </a:r>
          </a:p>
          <a:p>
            <a:pPr algn="just">
              <a:lnSpc>
                <a:spcPct val="120000"/>
              </a:lnSpc>
            </a:pPr>
            <a:endParaRPr lang="en-US" sz="2800" dirty="0">
              <a:solidFill>
                <a:schemeClr val="bg1"/>
              </a:solidFill>
              <a:latin typeface="Times New Roman" panose="02020603050405020304" pitchFamily="18" charset="0"/>
              <a:cs typeface="Times New Roman" panose="02020603050405020304" pitchFamily="18" charset="0"/>
            </a:endParaRPr>
          </a:p>
          <a:p>
            <a:pPr algn="just">
              <a:lnSpc>
                <a:spcPct val="120000"/>
              </a:lnSpc>
            </a:pPr>
            <a:r>
              <a:rPr lang="en-US" sz="2400" dirty="0">
                <a:solidFill>
                  <a:schemeClr val="bg1"/>
                </a:solidFill>
                <a:latin typeface="Times New Roman" panose="02020603050405020304" pitchFamily="18" charset="0"/>
                <a:cs typeface="Times New Roman" panose="02020603050405020304" pitchFamily="18" charset="0"/>
              </a:rPr>
              <a:t>In the realm of project management, the debate on the most effective leadership style continues to be a subject of interest. Researchers have examined the contrasting approaches of autocratic, democratic, and laissez-faire leadership styles. According to Smith (2017), autocratic leadership may be suitable for projects requiring quick decision-making, while democratic leadership promotes team collaboration (Jones, 2019). In contrast, Roberts (2018) argues that a laissez-faire leadership style may lead to decreased accountability and project success.</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A07846DF-3B24-4855-9785-56EFCD914F0C}"/>
              </a:ext>
            </a:extLst>
          </p:cNvPr>
          <p:cNvSpPr/>
          <p:nvPr/>
        </p:nvSpPr>
        <p:spPr>
          <a:xfrm>
            <a:off x="242522" y="5010266"/>
            <a:ext cx="11596390" cy="2031325"/>
          </a:xfrm>
          <a:prstGeom prst="rect">
            <a:avLst/>
          </a:prstGeom>
        </p:spPr>
        <p:txBody>
          <a:bodyPr wrap="square">
            <a:spAutoFit/>
          </a:bodyPr>
          <a:lstStyle/>
          <a:p>
            <a:pPr algn="just"/>
            <a:r>
              <a:rPr lang="en-US" dirty="0">
                <a:solidFill>
                  <a:schemeClr val="bg1"/>
                </a:solidFill>
              </a:rPr>
              <a:t>Roberts, L. (2018). The Role of Leadership Styles in Project Management. Project Management Journal, 49(6), 35-49.</a:t>
            </a:r>
          </a:p>
          <a:p>
            <a:pPr algn="just"/>
            <a:endParaRPr lang="en-US" dirty="0">
              <a:solidFill>
                <a:schemeClr val="bg1"/>
              </a:solidFill>
            </a:endParaRPr>
          </a:p>
          <a:p>
            <a:pPr algn="just"/>
            <a:r>
              <a:rPr lang="en-US" dirty="0">
                <a:solidFill>
                  <a:schemeClr val="bg1"/>
                </a:solidFill>
              </a:rPr>
              <a:t>Jones, R. (2019). The Impact of Leadership Styles on Project Success. International Journal of Project Management, 37(4), 789-803.</a:t>
            </a:r>
          </a:p>
          <a:p>
            <a:pPr algn="just"/>
            <a:endParaRPr lang="en-US" dirty="0">
              <a:solidFill>
                <a:schemeClr val="bg1"/>
              </a:solidFill>
            </a:endParaRPr>
          </a:p>
          <a:p>
            <a:pPr algn="just"/>
            <a:r>
              <a:rPr lang="en-US" dirty="0">
                <a:solidFill>
                  <a:schemeClr val="bg1"/>
                </a:solidFill>
              </a:rPr>
              <a:t>Smith, J. (2017). Autocratic vs. Democratic Leadership in Project Management. Journal of Leadership and Management, 12(4), 67-82.</a:t>
            </a:r>
          </a:p>
        </p:txBody>
      </p:sp>
    </p:spTree>
    <p:extLst>
      <p:ext uri="{BB962C8B-B14F-4D97-AF65-F5344CB8AC3E}">
        <p14:creationId xmlns:p14="http://schemas.microsoft.com/office/powerpoint/2010/main" val="1196292927"/>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15780" y="1386638"/>
            <a:ext cx="11760439" cy="3666645"/>
          </a:xfrm>
          <a:prstGeom prst="rect">
            <a:avLst/>
          </a:prstGeom>
        </p:spPr>
        <p:txBody>
          <a:bodyPr wrap="square">
            <a:spAutoFit/>
          </a:bodyPr>
          <a:lstStyle/>
          <a:p>
            <a:pPr algn="just" rtl="1">
              <a:lnSpc>
                <a:spcPct val="120000"/>
              </a:lnSpc>
            </a:pPr>
            <a:r>
              <a:rPr lang="ar-EG" sz="2800" b="1" dirty="0">
                <a:solidFill>
                  <a:schemeClr val="bg1"/>
                </a:solidFill>
                <a:latin typeface="Times New Roman" panose="02020603050405020304" pitchFamily="18" charset="0"/>
                <a:cs typeface="Times New Roman" panose="02020603050405020304" pitchFamily="18" charset="0"/>
              </a:rPr>
              <a:t>الموضوع: أنماط القيادة في إدارة المشاريع</a:t>
            </a:r>
            <a:endParaRPr lang="en-US" sz="2800" b="1" dirty="0">
              <a:solidFill>
                <a:schemeClr val="bg1"/>
              </a:solidFill>
              <a:latin typeface="Times New Roman" panose="02020603050405020304" pitchFamily="18" charset="0"/>
              <a:cs typeface="Times New Roman" panose="02020603050405020304" pitchFamily="18" charset="0"/>
            </a:endParaRPr>
          </a:p>
          <a:p>
            <a:pPr marL="514350" indent="-514350" algn="just" rtl="1">
              <a:lnSpc>
                <a:spcPct val="120000"/>
              </a:lnSpc>
              <a:buAutoNum type="arabicPeriod"/>
            </a:pPr>
            <a:endParaRPr lang="en-US" sz="2800" dirty="0">
              <a:solidFill>
                <a:schemeClr val="bg1"/>
              </a:solidFill>
              <a:latin typeface="Times New Roman" panose="02020603050405020304" pitchFamily="18" charset="0"/>
              <a:cs typeface="Times New Roman" panose="02020603050405020304" pitchFamily="18" charset="0"/>
            </a:endParaRPr>
          </a:p>
          <a:p>
            <a:pPr algn="just" rtl="1">
              <a:lnSpc>
                <a:spcPct val="120000"/>
              </a:lnSpc>
            </a:pPr>
            <a:r>
              <a:rPr lang="ar-EG" sz="2800" dirty="0">
                <a:solidFill>
                  <a:schemeClr val="bg1"/>
                </a:solidFill>
                <a:latin typeface="Times New Roman" panose="02020603050405020304" pitchFamily="18" charset="0"/>
                <a:cs typeface="Times New Roman" panose="02020603050405020304" pitchFamily="18" charset="0"/>
              </a:rPr>
              <a:t>في مجال إدارة المشاريع، لا يزال النقاش حول أسلوب القيادة الأكثر فعالية موضوعًا للاهتمام. لقد درس الباحثون الأساليب المتناقضة لأساليب القيادة الاستبدادية والديمقراطية وعدم التدخل. ووفقا لسميث (2017)، قد تكون القيادة الاستبدادية مناسبة للمشاريع التي تتطلب اتخاذ قرارات سريعة، في حين أن القيادة الديمقراطية تعزز التعاون الجماعي (جونز، 2019). في المقابل، يرى روبرتس (2018) أن أسلوب القيادة الذي يعتمد على مبدأ عدم التدخل قد يؤدي إلى تقليل المساءلة ونجاح المشروع.</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B03962A-5909-43D5-B807-2DAA9139F19C}"/>
              </a:ext>
            </a:extLst>
          </p:cNvPr>
          <p:cNvSpPr/>
          <p:nvPr/>
        </p:nvSpPr>
        <p:spPr>
          <a:xfrm>
            <a:off x="242522" y="5010266"/>
            <a:ext cx="11596390" cy="2031325"/>
          </a:xfrm>
          <a:prstGeom prst="rect">
            <a:avLst/>
          </a:prstGeom>
        </p:spPr>
        <p:txBody>
          <a:bodyPr wrap="square">
            <a:spAutoFit/>
          </a:bodyPr>
          <a:lstStyle/>
          <a:p>
            <a:pPr algn="just"/>
            <a:r>
              <a:rPr lang="en-US" dirty="0">
                <a:solidFill>
                  <a:schemeClr val="bg1"/>
                </a:solidFill>
              </a:rPr>
              <a:t>Roberts, L. (2018). The Role of Leadership Styles in Project Management. Project Management Journal, 49(6), 35-49.</a:t>
            </a:r>
          </a:p>
          <a:p>
            <a:pPr algn="just"/>
            <a:endParaRPr lang="en-US" dirty="0">
              <a:solidFill>
                <a:schemeClr val="bg1"/>
              </a:solidFill>
            </a:endParaRPr>
          </a:p>
          <a:p>
            <a:pPr algn="just"/>
            <a:r>
              <a:rPr lang="en-US" dirty="0">
                <a:solidFill>
                  <a:schemeClr val="bg1"/>
                </a:solidFill>
              </a:rPr>
              <a:t>Jones, R. (2019). The Impact of Leadership Styles on Project Success. International Journal of Project Management, 37(4), 789-803.</a:t>
            </a:r>
          </a:p>
          <a:p>
            <a:pPr algn="just"/>
            <a:endParaRPr lang="en-US" dirty="0">
              <a:solidFill>
                <a:schemeClr val="bg1"/>
              </a:solidFill>
            </a:endParaRPr>
          </a:p>
          <a:p>
            <a:pPr algn="just"/>
            <a:r>
              <a:rPr lang="en-US" dirty="0">
                <a:solidFill>
                  <a:schemeClr val="bg1"/>
                </a:solidFill>
              </a:rPr>
              <a:t>Smith, J. (2017). Autocratic vs. Democratic Leadership in Project Management. Journal of Leadership and Management, 12(4), 67-82.</a:t>
            </a:r>
          </a:p>
        </p:txBody>
      </p:sp>
    </p:spTree>
    <p:extLst>
      <p:ext uri="{BB962C8B-B14F-4D97-AF65-F5344CB8AC3E}">
        <p14:creationId xmlns:p14="http://schemas.microsoft.com/office/powerpoint/2010/main" val="2917731801"/>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42522" y="820080"/>
            <a:ext cx="11760439" cy="3746988"/>
          </a:xfrm>
          <a:prstGeom prst="rect">
            <a:avLst/>
          </a:prstGeom>
        </p:spPr>
        <p:txBody>
          <a:bodyPr wrap="square">
            <a:spAutoFit/>
          </a:bodyPr>
          <a:lstStyle/>
          <a:p>
            <a:pPr algn="just">
              <a:lnSpc>
                <a:spcPct val="120000"/>
              </a:lnSpc>
            </a:pPr>
            <a:r>
              <a:rPr lang="en-US" sz="2800" dirty="0">
                <a:solidFill>
                  <a:schemeClr val="bg1"/>
                </a:solidFill>
                <a:latin typeface="Times New Roman" panose="02020603050405020304" pitchFamily="18" charset="0"/>
                <a:cs typeface="Times New Roman" panose="02020603050405020304" pitchFamily="18" charset="0"/>
              </a:rPr>
              <a:t>Topic: Social Media and Digital Marketing Strategies</a:t>
            </a:r>
          </a:p>
          <a:p>
            <a:pPr algn="just">
              <a:lnSpc>
                <a:spcPct val="120000"/>
              </a:lnSpc>
            </a:pPr>
            <a:endParaRPr lang="en-US" sz="2800" dirty="0">
              <a:solidFill>
                <a:schemeClr val="bg1"/>
              </a:solidFill>
              <a:latin typeface="Times New Roman" panose="02020603050405020304" pitchFamily="18" charset="0"/>
              <a:cs typeface="Times New Roman" panose="02020603050405020304" pitchFamily="18" charset="0"/>
            </a:endParaRPr>
          </a:p>
          <a:p>
            <a:pPr algn="just">
              <a:lnSpc>
                <a:spcPct val="120000"/>
              </a:lnSpc>
            </a:pPr>
            <a:r>
              <a:rPr lang="en-US" sz="2400" dirty="0">
                <a:solidFill>
                  <a:schemeClr val="bg1"/>
                </a:solidFill>
                <a:latin typeface="Times New Roman" panose="02020603050405020304" pitchFamily="18" charset="0"/>
                <a:cs typeface="Times New Roman" panose="02020603050405020304" pitchFamily="18" charset="0"/>
              </a:rPr>
              <a:t>The rise of social media platforms has revolutionized digital marketing strategies. Researchers have debated the impact of social media on consumer behavior and the effectiveness of different marketing techniques. Johnson (2016) suggests that social media platforms provide opportunities for targeted advertising and direct customer engagement, leading to increased brand loyalty. However, Brown (2019) argues that social media marketing can be challenging due to information overload and the need for constant adaptation to changing algorithms.</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A07846DF-3B24-4855-9785-56EFCD914F0C}"/>
              </a:ext>
            </a:extLst>
          </p:cNvPr>
          <p:cNvSpPr/>
          <p:nvPr/>
        </p:nvSpPr>
        <p:spPr>
          <a:xfrm>
            <a:off x="242522" y="4797392"/>
            <a:ext cx="11596390" cy="923330"/>
          </a:xfrm>
          <a:prstGeom prst="rect">
            <a:avLst/>
          </a:prstGeom>
        </p:spPr>
        <p:txBody>
          <a:bodyPr wrap="square">
            <a:spAutoFit/>
          </a:bodyPr>
          <a:lstStyle/>
          <a:p>
            <a:pPr algn="just"/>
            <a:r>
              <a:rPr lang="en-US" dirty="0">
                <a:solidFill>
                  <a:schemeClr val="bg1"/>
                </a:solidFill>
              </a:rPr>
              <a:t>Brown, A. (2019). The Challenges of Social Media Marketing. Journal of Digital Marketing, 15(2), 45-58.</a:t>
            </a:r>
          </a:p>
          <a:p>
            <a:pPr algn="just"/>
            <a:endParaRPr lang="en-US" dirty="0">
              <a:solidFill>
                <a:schemeClr val="bg1"/>
              </a:solidFill>
            </a:endParaRPr>
          </a:p>
          <a:p>
            <a:pPr algn="just"/>
            <a:r>
              <a:rPr lang="en-US" dirty="0">
                <a:solidFill>
                  <a:schemeClr val="bg1"/>
                </a:solidFill>
              </a:rPr>
              <a:t>Johnson, S. (2016). Social Media and Consumer Behavior. Journal of Marketing Research, 42(3), 356-371.</a:t>
            </a:r>
          </a:p>
        </p:txBody>
      </p:sp>
    </p:spTree>
    <p:extLst>
      <p:ext uri="{BB962C8B-B14F-4D97-AF65-F5344CB8AC3E}">
        <p14:creationId xmlns:p14="http://schemas.microsoft.com/office/powerpoint/2010/main" val="3767069764"/>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15780" y="1386638"/>
            <a:ext cx="11760439" cy="4183709"/>
          </a:xfrm>
          <a:prstGeom prst="rect">
            <a:avLst/>
          </a:prstGeom>
        </p:spPr>
        <p:txBody>
          <a:bodyPr wrap="square">
            <a:spAutoFit/>
          </a:bodyPr>
          <a:lstStyle/>
          <a:p>
            <a:pPr algn="just" rtl="1">
              <a:lnSpc>
                <a:spcPct val="120000"/>
              </a:lnSpc>
            </a:pPr>
            <a:r>
              <a:rPr lang="ar-EG" sz="2800" b="1" dirty="0">
                <a:solidFill>
                  <a:schemeClr val="bg1"/>
                </a:solidFill>
                <a:latin typeface="Times New Roman" panose="02020603050405020304" pitchFamily="18" charset="0"/>
                <a:cs typeface="Times New Roman" panose="02020603050405020304" pitchFamily="18" charset="0"/>
              </a:rPr>
              <a:t>2. الموضوع: وسائل التواصل الاجتماعي واستراتيجيات التسويق الرقمي</a:t>
            </a:r>
            <a:endParaRPr lang="en-US" sz="2800" b="1" dirty="0">
              <a:solidFill>
                <a:schemeClr val="bg1"/>
              </a:solidFill>
              <a:latin typeface="Times New Roman" panose="02020603050405020304" pitchFamily="18" charset="0"/>
              <a:cs typeface="Times New Roman" panose="02020603050405020304" pitchFamily="18" charset="0"/>
            </a:endParaRPr>
          </a:p>
          <a:p>
            <a:pPr algn="just" rtl="1">
              <a:lnSpc>
                <a:spcPct val="120000"/>
              </a:lnSpc>
            </a:pPr>
            <a:endParaRPr lang="en-US" sz="2800" b="1" dirty="0">
              <a:solidFill>
                <a:schemeClr val="bg1"/>
              </a:solidFill>
              <a:latin typeface="Times New Roman" panose="02020603050405020304" pitchFamily="18" charset="0"/>
              <a:cs typeface="Times New Roman" panose="02020603050405020304" pitchFamily="18" charset="0"/>
            </a:endParaRPr>
          </a:p>
          <a:p>
            <a:pPr algn="just" rtl="1">
              <a:lnSpc>
                <a:spcPct val="120000"/>
              </a:lnSpc>
            </a:pPr>
            <a:r>
              <a:rPr lang="ar-EG" sz="2800" dirty="0">
                <a:solidFill>
                  <a:schemeClr val="bg1"/>
                </a:solidFill>
                <a:latin typeface="Times New Roman" panose="02020603050405020304" pitchFamily="18" charset="0"/>
                <a:cs typeface="Times New Roman" panose="02020603050405020304" pitchFamily="18" charset="0"/>
              </a:rPr>
              <a:t>لقد أحدث ظهور منصات التواصل الاجتماعي ثورة في استراتيجيات التسويق الرقمي. ناقش الباحثون تأثير وسائل التواصل الاجتماعي على سلوك المستهلك وفعالية تقنيات التسويق المختلفة. ويشير جونسون (2016) إلى أن منصات وسائل التواصل الاجتماعي توفر فرصًا للإعلانات المستهدفة والمشاركة المباشرة للعملاء، مما يؤدي إلى زيادة الولاء للعلامة التجارية. ومع ذلك، يرى براون (2019) أن التسويق عبر وسائل التواصل الاجتماعي يمكن أن يمثل تحديًا بسبب الحمل الزائد للمعلومات والحاجة إلى التكيف المستمر مع الخوارزميات المتغيرة.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1B106477-874F-497B-8263-46A15B57C5DE}"/>
              </a:ext>
            </a:extLst>
          </p:cNvPr>
          <p:cNvSpPr/>
          <p:nvPr/>
        </p:nvSpPr>
        <p:spPr>
          <a:xfrm>
            <a:off x="297804" y="5523892"/>
            <a:ext cx="11596390" cy="923330"/>
          </a:xfrm>
          <a:prstGeom prst="rect">
            <a:avLst/>
          </a:prstGeom>
        </p:spPr>
        <p:txBody>
          <a:bodyPr wrap="square">
            <a:spAutoFit/>
          </a:bodyPr>
          <a:lstStyle/>
          <a:p>
            <a:pPr algn="just"/>
            <a:r>
              <a:rPr lang="en-US" dirty="0">
                <a:solidFill>
                  <a:schemeClr val="bg1"/>
                </a:solidFill>
              </a:rPr>
              <a:t>Brown, A. (2019). The Challenges of Social Media Marketing. Journal of Digital Marketing, 15(2), 45-58.</a:t>
            </a:r>
          </a:p>
          <a:p>
            <a:pPr algn="just"/>
            <a:endParaRPr lang="en-US" dirty="0">
              <a:solidFill>
                <a:schemeClr val="bg1"/>
              </a:solidFill>
            </a:endParaRPr>
          </a:p>
          <a:p>
            <a:pPr algn="just"/>
            <a:r>
              <a:rPr lang="en-US" dirty="0">
                <a:solidFill>
                  <a:schemeClr val="bg1"/>
                </a:solidFill>
              </a:rPr>
              <a:t>Johnson, S. (2016). Social Media and Consumer Behavior. Journal of Marketing Research, 42(3), 356-371.</a:t>
            </a:r>
          </a:p>
        </p:txBody>
      </p:sp>
    </p:spTree>
    <p:extLst>
      <p:ext uri="{BB962C8B-B14F-4D97-AF65-F5344CB8AC3E}">
        <p14:creationId xmlns:p14="http://schemas.microsoft.com/office/powerpoint/2010/main" val="471569155"/>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4400" b="1" dirty="0">
              <a:solidFill>
                <a:srgbClr val="FF000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729983" y="1620382"/>
            <a:ext cx="8979535"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How to Read a Paper?</a:t>
            </a:r>
          </a:p>
        </p:txBody>
      </p:sp>
      <p:sp>
        <p:nvSpPr>
          <p:cNvPr id="2" name="Rectangle 1">
            <a:extLst>
              <a:ext uri="{FF2B5EF4-FFF2-40B4-BE49-F238E27FC236}">
                <a16:creationId xmlns:a16="http://schemas.microsoft.com/office/drawing/2014/main" id="{A05C6C54-FDAD-4C36-A526-50DE39B44714}"/>
              </a:ext>
            </a:extLst>
          </p:cNvPr>
          <p:cNvSpPr/>
          <p:nvPr/>
        </p:nvSpPr>
        <p:spPr>
          <a:xfrm>
            <a:off x="1606232" y="4101232"/>
            <a:ext cx="9465042" cy="461665"/>
          </a:xfrm>
          <a:prstGeom prst="rect">
            <a:avLst/>
          </a:prstGeom>
        </p:spPr>
        <p:txBody>
          <a:bodyPr wrap="square">
            <a:spAutoFit/>
          </a:bodyPr>
          <a:lstStyle/>
          <a:p>
            <a:pPr algn="ctr"/>
            <a:r>
              <a:rPr lang="en-US" sz="2400" dirty="0">
                <a:hlinkClick r:id="rId2"/>
              </a:rPr>
              <a:t>https://web.stanford.edu/class/ee384m/Handouts/HowtoReadPaper.pdf</a:t>
            </a:r>
            <a:r>
              <a:rPr lang="ar-EG" sz="2400" dirty="0"/>
              <a:t> </a:t>
            </a:r>
            <a:endParaRPr lang="en-US" sz="2400" dirty="0"/>
          </a:p>
        </p:txBody>
      </p:sp>
      <p:sp>
        <p:nvSpPr>
          <p:cNvPr id="3" name="Rectangle 2">
            <a:extLst>
              <a:ext uri="{FF2B5EF4-FFF2-40B4-BE49-F238E27FC236}">
                <a16:creationId xmlns:a16="http://schemas.microsoft.com/office/drawing/2014/main" id="{1B68B0EF-1E50-4FEA-9BA8-A4DCFF847784}"/>
              </a:ext>
            </a:extLst>
          </p:cNvPr>
          <p:cNvSpPr/>
          <p:nvPr/>
        </p:nvSpPr>
        <p:spPr>
          <a:xfrm>
            <a:off x="3290753" y="2611479"/>
            <a:ext cx="6096000" cy="923330"/>
          </a:xfrm>
          <a:prstGeom prst="rect">
            <a:avLst/>
          </a:prstGeom>
        </p:spPr>
        <p:txBody>
          <a:bodyPr>
            <a:spAutoFit/>
          </a:bodyPr>
          <a:lstStyle/>
          <a:p>
            <a:pPr algn="ctr"/>
            <a:r>
              <a:rPr lang="en-US" dirty="0"/>
              <a:t>S. Keshav David R. Cheriton School of Computer Science, University of Waterloo </a:t>
            </a:r>
            <a:r>
              <a:rPr lang="en-US" dirty="0" err="1"/>
              <a:t>Waterloo</a:t>
            </a:r>
            <a:r>
              <a:rPr lang="en-US" dirty="0"/>
              <a:t>, ON, Canada keshav@uwaterloo.ca</a:t>
            </a:r>
          </a:p>
        </p:txBody>
      </p:sp>
    </p:spTree>
    <p:extLst>
      <p:ext uri="{BB962C8B-B14F-4D97-AF65-F5344CB8AC3E}">
        <p14:creationId xmlns:p14="http://schemas.microsoft.com/office/powerpoint/2010/main" val="700333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81389"/>
            <a:ext cx="4222539" cy="766557"/>
          </a:xfrm>
          <a:prstGeom prst="rect">
            <a:avLst/>
          </a:prstGeom>
        </p:spPr>
        <p:txBody>
          <a:bodyPr wrap="square">
            <a:spAutoFit/>
          </a:bodyPr>
          <a:lstStyle/>
          <a:p>
            <a:pPr algn="ctr">
              <a:lnSpc>
                <a:spcPct val="120000"/>
              </a:lnSpc>
            </a:pPr>
            <a:r>
              <a:rPr lang="en-US" sz="4000" b="1" dirty="0">
                <a:solidFill>
                  <a:srgbClr val="8E5A6D"/>
                </a:solidFill>
                <a:latin typeface="Times New Roman" panose="02020603050405020304" pitchFamily="18" charset="0"/>
                <a:cs typeface="Times New Roman" panose="02020603050405020304" pitchFamily="18" charset="0"/>
              </a:rPr>
              <a:t>KAHOOT</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a:extLst>
              <a:ext uri="{FF2B5EF4-FFF2-40B4-BE49-F238E27FC236}">
                <a16:creationId xmlns:a16="http://schemas.microsoft.com/office/drawing/2014/main" id="{C916907B-B608-4E20-9E4E-74206968BE4A}"/>
              </a:ext>
            </a:extLst>
          </p:cNvPr>
          <p:cNvPicPr>
            <a:picLocks noChangeAspect="1"/>
          </p:cNvPicPr>
          <p:nvPr/>
        </p:nvPicPr>
        <p:blipFill>
          <a:blip r:embed="rId4"/>
          <a:stretch>
            <a:fillRect/>
          </a:stretch>
        </p:blipFill>
        <p:spPr>
          <a:xfrm>
            <a:off x="1676462" y="3738523"/>
            <a:ext cx="3542452" cy="1983773"/>
          </a:xfrm>
          <a:prstGeom prst="rect">
            <a:avLst/>
          </a:prstGeom>
        </p:spPr>
      </p:pic>
    </p:spTree>
    <p:extLst>
      <p:ext uri="{BB962C8B-B14F-4D97-AF65-F5344CB8AC3E}">
        <p14:creationId xmlns:p14="http://schemas.microsoft.com/office/powerpoint/2010/main" val="1805605581"/>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Table of Previous Studies</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جدول الدراسات السابقة</a:t>
            </a: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18578013"/>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ar-EG" sz="4400" b="1" dirty="0">
                <a:solidFill>
                  <a:srgbClr val="FF0000"/>
                </a:solidFill>
              </a:rPr>
              <a:t>كيف يمكن رسم جدول الدراسات السابقة؟</a:t>
            </a:r>
            <a:endParaRPr lang="en-US" sz="4400" b="1" dirty="0">
              <a:solidFill>
                <a:srgbClr val="FF000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1949660"/>
            <a:ext cx="8979535"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How To Draw A Table for Literature?</a:t>
            </a:r>
          </a:p>
        </p:txBody>
      </p:sp>
    </p:spTree>
    <p:extLst>
      <p:ext uri="{BB962C8B-B14F-4D97-AF65-F5344CB8AC3E}">
        <p14:creationId xmlns:p14="http://schemas.microsoft.com/office/powerpoint/2010/main" val="6958330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A4DA7BA-15FA-29A4-1585-E1609E4DD4EE}"/>
              </a:ext>
            </a:extLst>
          </p:cNvPr>
          <p:cNvSpPr txBox="1"/>
          <p:nvPr/>
        </p:nvSpPr>
        <p:spPr>
          <a:xfrm>
            <a:off x="870270" y="661836"/>
            <a:ext cx="8272823" cy="830997"/>
          </a:xfrm>
          <a:prstGeom prst="rect">
            <a:avLst/>
          </a:prstGeom>
          <a:noFill/>
        </p:spPr>
        <p:txBody>
          <a:bodyPr wrap="square">
            <a:spAutoFit/>
          </a:bodyPr>
          <a:lstStyle/>
          <a:p>
            <a:pPr marL="457200" marR="0" lvl="0" indent="-381000" algn="ctr" defTabSz="914400" rtl="1" eaLnBrk="1" fontAlgn="auto" latinLnBrk="0" hangingPunct="1">
              <a:lnSpc>
                <a:spcPct val="100000"/>
              </a:lnSpc>
              <a:spcBef>
                <a:spcPts val="600"/>
              </a:spcBef>
              <a:spcAft>
                <a:spcPts val="0"/>
              </a:spcAft>
              <a:buClr>
                <a:srgbClr val="C7D3E6"/>
              </a:buClr>
              <a:buSzPts val="2400"/>
              <a:buFont typeface="Roboto Condensed Light"/>
              <a:buChar char="▰"/>
              <a:tabLst/>
              <a:defRPr/>
            </a:pPr>
            <a:r>
              <a:rPr kumimoji="0" lang="ar-EG" sz="4800" b="1" i="0" u="none" strike="noStrike" kern="0" cap="none" spc="0" normalizeH="0" baseline="0" noProof="0" dirty="0">
                <a:ln>
                  <a:noFill/>
                </a:ln>
                <a:solidFill>
                  <a:prstClr val="white"/>
                </a:solidFill>
                <a:effectLst/>
                <a:uLnTx/>
                <a:uFillTx/>
                <a:latin typeface="Roboto Condensed Light"/>
                <a:ea typeface="Roboto Condensed Light"/>
                <a:cs typeface="Arial" panose="020B0604020202020204" pitchFamily="34" charset="0"/>
                <a:sym typeface="Roboto Condensed Light"/>
              </a:rPr>
              <a:t>جدول الدراسات السابقة</a:t>
            </a:r>
            <a:endParaRPr kumimoji="0" lang="en-US" sz="4800" b="1" i="0" u="none" strike="noStrike" kern="0" cap="none" spc="0" normalizeH="0" baseline="0" noProof="0" dirty="0">
              <a:ln>
                <a:noFill/>
              </a:ln>
              <a:solidFill>
                <a:prstClr val="white"/>
              </a:solidFill>
              <a:effectLst/>
              <a:uLnTx/>
              <a:uFillTx/>
              <a:latin typeface="Roboto Condensed Light"/>
              <a:ea typeface="Roboto Condensed Light"/>
              <a:cs typeface="+mn-cs"/>
              <a:sym typeface="Roboto Condensed Light"/>
            </a:endParaRPr>
          </a:p>
        </p:txBody>
      </p:sp>
      <p:sp>
        <p:nvSpPr>
          <p:cNvPr id="5" name="Rectangle 4">
            <a:extLst>
              <a:ext uri="{FF2B5EF4-FFF2-40B4-BE49-F238E27FC236}">
                <a16:creationId xmlns:a16="http://schemas.microsoft.com/office/drawing/2014/main" id="{04A8D64B-8DB0-4581-8B38-AC4A6215C79E}"/>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353C09A-F4D9-4817-897C-F750E2E28EF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524D66EB-C6B9-441E-A164-4DFAA2CDD387}"/>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aphicFrame>
        <p:nvGraphicFramePr>
          <p:cNvPr id="9" name="Table 3">
            <a:extLst>
              <a:ext uri="{FF2B5EF4-FFF2-40B4-BE49-F238E27FC236}">
                <a16:creationId xmlns:a16="http://schemas.microsoft.com/office/drawing/2014/main" id="{586FC89F-83FE-4296-AB69-9F94C5FA704F}"/>
              </a:ext>
            </a:extLst>
          </p:cNvPr>
          <p:cNvGraphicFramePr>
            <a:graphicFrameLocks noGrp="1"/>
          </p:cNvGraphicFramePr>
          <p:nvPr>
            <p:extLst>
              <p:ext uri="{D42A27DB-BD31-4B8C-83A1-F6EECF244321}">
                <p14:modId xmlns:p14="http://schemas.microsoft.com/office/powerpoint/2010/main" val="2634238288"/>
              </p:ext>
            </p:extLst>
          </p:nvPr>
        </p:nvGraphicFramePr>
        <p:xfrm>
          <a:off x="562708" y="1998980"/>
          <a:ext cx="11199774" cy="4197181"/>
        </p:xfrm>
        <a:graphic>
          <a:graphicData uri="http://schemas.openxmlformats.org/drawingml/2006/table">
            <a:tbl>
              <a:tblPr firstRow="1" bandRow="1">
                <a:tableStyleId>{35758FB7-9AC5-4552-8A53-C91805E547FA}</a:tableStyleId>
              </a:tblPr>
              <a:tblGrid>
                <a:gridCol w="1244419">
                  <a:extLst>
                    <a:ext uri="{9D8B030D-6E8A-4147-A177-3AD203B41FA5}">
                      <a16:colId xmlns:a16="http://schemas.microsoft.com/office/drawing/2014/main" val="2791004336"/>
                    </a:ext>
                  </a:extLst>
                </a:gridCol>
                <a:gridCol w="1244419">
                  <a:extLst>
                    <a:ext uri="{9D8B030D-6E8A-4147-A177-3AD203B41FA5}">
                      <a16:colId xmlns:a16="http://schemas.microsoft.com/office/drawing/2014/main" val="2595899126"/>
                    </a:ext>
                  </a:extLst>
                </a:gridCol>
                <a:gridCol w="1244419">
                  <a:extLst>
                    <a:ext uri="{9D8B030D-6E8A-4147-A177-3AD203B41FA5}">
                      <a16:colId xmlns:a16="http://schemas.microsoft.com/office/drawing/2014/main" val="2685151368"/>
                    </a:ext>
                  </a:extLst>
                </a:gridCol>
                <a:gridCol w="579611">
                  <a:extLst>
                    <a:ext uri="{9D8B030D-6E8A-4147-A177-3AD203B41FA5}">
                      <a16:colId xmlns:a16="http://schemas.microsoft.com/office/drawing/2014/main" val="2105824594"/>
                    </a:ext>
                  </a:extLst>
                </a:gridCol>
                <a:gridCol w="711965">
                  <a:extLst>
                    <a:ext uri="{9D8B030D-6E8A-4147-A177-3AD203B41FA5}">
                      <a16:colId xmlns:a16="http://schemas.microsoft.com/office/drawing/2014/main" val="167351947"/>
                    </a:ext>
                  </a:extLst>
                </a:gridCol>
                <a:gridCol w="938413">
                  <a:extLst>
                    <a:ext uri="{9D8B030D-6E8A-4147-A177-3AD203B41FA5}">
                      <a16:colId xmlns:a16="http://schemas.microsoft.com/office/drawing/2014/main" val="3979142477"/>
                    </a:ext>
                  </a:extLst>
                </a:gridCol>
                <a:gridCol w="553978">
                  <a:extLst>
                    <a:ext uri="{9D8B030D-6E8A-4147-A177-3AD203B41FA5}">
                      <a16:colId xmlns:a16="http://schemas.microsoft.com/office/drawing/2014/main" val="2228311791"/>
                    </a:ext>
                  </a:extLst>
                </a:gridCol>
                <a:gridCol w="828346">
                  <a:extLst>
                    <a:ext uri="{9D8B030D-6E8A-4147-A177-3AD203B41FA5}">
                      <a16:colId xmlns:a16="http://schemas.microsoft.com/office/drawing/2014/main" val="118736141"/>
                    </a:ext>
                  </a:extLst>
                </a:gridCol>
                <a:gridCol w="828346">
                  <a:extLst>
                    <a:ext uri="{9D8B030D-6E8A-4147-A177-3AD203B41FA5}">
                      <a16:colId xmlns:a16="http://schemas.microsoft.com/office/drawing/2014/main" val="864960378"/>
                    </a:ext>
                  </a:extLst>
                </a:gridCol>
                <a:gridCol w="1369166">
                  <a:extLst>
                    <a:ext uri="{9D8B030D-6E8A-4147-A177-3AD203B41FA5}">
                      <a16:colId xmlns:a16="http://schemas.microsoft.com/office/drawing/2014/main" val="1587813990"/>
                    </a:ext>
                  </a:extLst>
                </a:gridCol>
                <a:gridCol w="1138996">
                  <a:extLst>
                    <a:ext uri="{9D8B030D-6E8A-4147-A177-3AD203B41FA5}">
                      <a16:colId xmlns:a16="http://schemas.microsoft.com/office/drawing/2014/main" val="1518357789"/>
                    </a:ext>
                  </a:extLst>
                </a:gridCol>
                <a:gridCol w="258848">
                  <a:extLst>
                    <a:ext uri="{9D8B030D-6E8A-4147-A177-3AD203B41FA5}">
                      <a16:colId xmlns:a16="http://schemas.microsoft.com/office/drawing/2014/main" val="3797100244"/>
                    </a:ext>
                  </a:extLst>
                </a:gridCol>
                <a:gridCol w="258848">
                  <a:extLst>
                    <a:ext uri="{9D8B030D-6E8A-4147-A177-3AD203B41FA5}">
                      <a16:colId xmlns:a16="http://schemas.microsoft.com/office/drawing/2014/main" val="2360508355"/>
                    </a:ext>
                  </a:extLst>
                </a:gridCol>
              </a:tblGrid>
              <a:tr h="939334">
                <a:tc rowSpan="2">
                  <a:txBody>
                    <a:bodyPr/>
                    <a:lstStyle>
                      <a:lvl1pPr marL="0" algn="l" defTabSz="914400" rtl="0" eaLnBrk="1" latinLnBrk="0" hangingPunct="1">
                        <a:defRPr sz="1800" b="1" kern="1200">
                          <a:solidFill>
                            <a:schemeClr val="tx1"/>
                          </a:solidFill>
                          <a:latin typeface="Arial"/>
                        </a:defRPr>
                      </a:lvl1pPr>
                      <a:lvl2pPr marL="457200" algn="l" defTabSz="914400" rtl="0" eaLnBrk="1" latinLnBrk="0" hangingPunct="1">
                        <a:defRPr sz="1800" b="1" kern="1200">
                          <a:solidFill>
                            <a:schemeClr val="tx1"/>
                          </a:solidFill>
                          <a:latin typeface="Arial"/>
                        </a:defRPr>
                      </a:lvl2pPr>
                      <a:lvl3pPr marL="914400" algn="l" defTabSz="914400" rtl="0" eaLnBrk="1" latinLnBrk="0" hangingPunct="1">
                        <a:defRPr sz="1800" b="1" kern="1200">
                          <a:solidFill>
                            <a:schemeClr val="tx1"/>
                          </a:solidFill>
                          <a:latin typeface="Arial"/>
                        </a:defRPr>
                      </a:lvl3pPr>
                      <a:lvl4pPr marL="1371600" algn="l" defTabSz="914400" rtl="0" eaLnBrk="1" latinLnBrk="0" hangingPunct="1">
                        <a:defRPr sz="1800" b="1" kern="1200">
                          <a:solidFill>
                            <a:schemeClr val="tx1"/>
                          </a:solidFill>
                          <a:latin typeface="Arial"/>
                        </a:defRPr>
                      </a:lvl4pPr>
                      <a:lvl5pPr marL="1828800" algn="l" defTabSz="914400" rtl="0" eaLnBrk="1" latinLnBrk="0" hangingPunct="1">
                        <a:defRPr sz="1800" b="1" kern="1200">
                          <a:solidFill>
                            <a:schemeClr val="tx1"/>
                          </a:solidFill>
                          <a:latin typeface="Arial"/>
                        </a:defRPr>
                      </a:lvl5pPr>
                      <a:lvl6pPr marL="2286000" algn="l" defTabSz="914400" rtl="0" eaLnBrk="1" latinLnBrk="0" hangingPunct="1">
                        <a:defRPr sz="1800" b="1" kern="1200">
                          <a:solidFill>
                            <a:schemeClr val="tx1"/>
                          </a:solidFill>
                          <a:latin typeface="Arial"/>
                        </a:defRPr>
                      </a:lvl6pPr>
                      <a:lvl7pPr marL="2743200" algn="l" defTabSz="914400" rtl="0" eaLnBrk="1" latinLnBrk="0" hangingPunct="1">
                        <a:defRPr sz="1800" b="1" kern="1200">
                          <a:solidFill>
                            <a:schemeClr val="tx1"/>
                          </a:solidFill>
                          <a:latin typeface="Arial"/>
                        </a:defRPr>
                      </a:lvl7pPr>
                      <a:lvl8pPr marL="3200400" algn="l" defTabSz="914400" rtl="0" eaLnBrk="1" latinLnBrk="0" hangingPunct="1">
                        <a:defRPr sz="1800" b="1" kern="1200">
                          <a:solidFill>
                            <a:schemeClr val="tx1"/>
                          </a:solidFill>
                          <a:latin typeface="Arial"/>
                        </a:defRPr>
                      </a:lvl8pPr>
                      <a:lvl9pPr marL="3657600" algn="l" defTabSz="914400" rtl="0" eaLnBrk="1" latinLnBrk="0" hangingPunct="1">
                        <a:defRPr sz="1800" b="1" kern="1200">
                          <a:solidFill>
                            <a:schemeClr val="tx1"/>
                          </a:solidFill>
                          <a:latin typeface="Arial"/>
                        </a:defRPr>
                      </a:lvl9pPr>
                    </a:lstStyle>
                    <a:p>
                      <a:pPr algn="ctr"/>
                      <a:r>
                        <a:rPr lang="en-US" dirty="0"/>
                        <a:t>Title of Research</a:t>
                      </a:r>
                    </a:p>
                  </a:txBody>
                  <a:tcPr/>
                </a:tc>
                <a:tc rowSpan="2">
                  <a:txBody>
                    <a:bodyPr/>
                    <a:lstStyle>
                      <a:lvl1pPr marL="0" algn="l" defTabSz="914400" rtl="0" eaLnBrk="1" latinLnBrk="0" hangingPunct="1">
                        <a:defRPr sz="1800" b="1" kern="1200">
                          <a:solidFill>
                            <a:schemeClr val="tx1"/>
                          </a:solidFill>
                          <a:latin typeface="Arial"/>
                        </a:defRPr>
                      </a:lvl1pPr>
                      <a:lvl2pPr marL="457200" algn="l" defTabSz="914400" rtl="0" eaLnBrk="1" latinLnBrk="0" hangingPunct="1">
                        <a:defRPr sz="1800" b="1" kern="1200">
                          <a:solidFill>
                            <a:schemeClr val="tx1"/>
                          </a:solidFill>
                          <a:latin typeface="Arial"/>
                        </a:defRPr>
                      </a:lvl2pPr>
                      <a:lvl3pPr marL="914400" algn="l" defTabSz="914400" rtl="0" eaLnBrk="1" latinLnBrk="0" hangingPunct="1">
                        <a:defRPr sz="1800" b="1" kern="1200">
                          <a:solidFill>
                            <a:schemeClr val="tx1"/>
                          </a:solidFill>
                          <a:latin typeface="Arial"/>
                        </a:defRPr>
                      </a:lvl3pPr>
                      <a:lvl4pPr marL="1371600" algn="l" defTabSz="914400" rtl="0" eaLnBrk="1" latinLnBrk="0" hangingPunct="1">
                        <a:defRPr sz="1800" b="1" kern="1200">
                          <a:solidFill>
                            <a:schemeClr val="tx1"/>
                          </a:solidFill>
                          <a:latin typeface="Arial"/>
                        </a:defRPr>
                      </a:lvl4pPr>
                      <a:lvl5pPr marL="1828800" algn="l" defTabSz="914400" rtl="0" eaLnBrk="1" latinLnBrk="0" hangingPunct="1">
                        <a:defRPr sz="1800" b="1" kern="1200">
                          <a:solidFill>
                            <a:schemeClr val="tx1"/>
                          </a:solidFill>
                          <a:latin typeface="Arial"/>
                        </a:defRPr>
                      </a:lvl5pPr>
                      <a:lvl6pPr marL="2286000" algn="l" defTabSz="914400" rtl="0" eaLnBrk="1" latinLnBrk="0" hangingPunct="1">
                        <a:defRPr sz="1800" b="1" kern="1200">
                          <a:solidFill>
                            <a:schemeClr val="tx1"/>
                          </a:solidFill>
                          <a:latin typeface="Arial"/>
                        </a:defRPr>
                      </a:lvl6pPr>
                      <a:lvl7pPr marL="2743200" algn="l" defTabSz="914400" rtl="0" eaLnBrk="1" latinLnBrk="0" hangingPunct="1">
                        <a:defRPr sz="1800" b="1" kern="1200">
                          <a:solidFill>
                            <a:schemeClr val="tx1"/>
                          </a:solidFill>
                          <a:latin typeface="Arial"/>
                        </a:defRPr>
                      </a:lvl7pPr>
                      <a:lvl8pPr marL="3200400" algn="l" defTabSz="914400" rtl="0" eaLnBrk="1" latinLnBrk="0" hangingPunct="1">
                        <a:defRPr sz="1800" b="1" kern="1200">
                          <a:solidFill>
                            <a:schemeClr val="tx1"/>
                          </a:solidFill>
                          <a:latin typeface="Arial"/>
                        </a:defRPr>
                      </a:lvl8pPr>
                      <a:lvl9pPr marL="3657600" algn="l" defTabSz="914400" rtl="0" eaLnBrk="1" latinLnBrk="0" hangingPunct="1">
                        <a:defRPr sz="1800" b="1" kern="1200">
                          <a:solidFill>
                            <a:schemeClr val="tx1"/>
                          </a:solidFill>
                          <a:latin typeface="Arial"/>
                        </a:defRPr>
                      </a:lvl9pPr>
                    </a:lstStyle>
                    <a:p>
                      <a:pPr algn="ctr"/>
                      <a:r>
                        <a:rPr lang="en-US" dirty="0"/>
                        <a:t>Author/s- Year</a:t>
                      </a:r>
                    </a:p>
                  </a:txBody>
                  <a:tcPr/>
                </a:tc>
                <a:tc rowSpan="2">
                  <a:txBody>
                    <a:bodyPr/>
                    <a:lstStyle>
                      <a:lvl1pPr marL="0" algn="l" defTabSz="914400" rtl="0" eaLnBrk="1" latinLnBrk="0" hangingPunct="1">
                        <a:defRPr sz="1800" b="1" kern="1200">
                          <a:solidFill>
                            <a:schemeClr val="tx1"/>
                          </a:solidFill>
                          <a:latin typeface="Arial"/>
                        </a:defRPr>
                      </a:lvl1pPr>
                      <a:lvl2pPr marL="457200" algn="l" defTabSz="914400" rtl="0" eaLnBrk="1" latinLnBrk="0" hangingPunct="1">
                        <a:defRPr sz="1800" b="1" kern="1200">
                          <a:solidFill>
                            <a:schemeClr val="tx1"/>
                          </a:solidFill>
                          <a:latin typeface="Arial"/>
                        </a:defRPr>
                      </a:lvl2pPr>
                      <a:lvl3pPr marL="914400" algn="l" defTabSz="914400" rtl="0" eaLnBrk="1" latinLnBrk="0" hangingPunct="1">
                        <a:defRPr sz="1800" b="1" kern="1200">
                          <a:solidFill>
                            <a:schemeClr val="tx1"/>
                          </a:solidFill>
                          <a:latin typeface="Arial"/>
                        </a:defRPr>
                      </a:lvl3pPr>
                      <a:lvl4pPr marL="1371600" algn="l" defTabSz="914400" rtl="0" eaLnBrk="1" latinLnBrk="0" hangingPunct="1">
                        <a:defRPr sz="1800" b="1" kern="1200">
                          <a:solidFill>
                            <a:schemeClr val="tx1"/>
                          </a:solidFill>
                          <a:latin typeface="Arial"/>
                        </a:defRPr>
                      </a:lvl4pPr>
                      <a:lvl5pPr marL="1828800" algn="l" defTabSz="914400" rtl="0" eaLnBrk="1" latinLnBrk="0" hangingPunct="1">
                        <a:defRPr sz="1800" b="1" kern="1200">
                          <a:solidFill>
                            <a:schemeClr val="tx1"/>
                          </a:solidFill>
                          <a:latin typeface="Arial"/>
                        </a:defRPr>
                      </a:lvl5pPr>
                      <a:lvl6pPr marL="2286000" algn="l" defTabSz="914400" rtl="0" eaLnBrk="1" latinLnBrk="0" hangingPunct="1">
                        <a:defRPr sz="1800" b="1" kern="1200">
                          <a:solidFill>
                            <a:schemeClr val="tx1"/>
                          </a:solidFill>
                          <a:latin typeface="Arial"/>
                        </a:defRPr>
                      </a:lvl6pPr>
                      <a:lvl7pPr marL="2743200" algn="l" defTabSz="914400" rtl="0" eaLnBrk="1" latinLnBrk="0" hangingPunct="1">
                        <a:defRPr sz="1800" b="1" kern="1200">
                          <a:solidFill>
                            <a:schemeClr val="tx1"/>
                          </a:solidFill>
                          <a:latin typeface="Arial"/>
                        </a:defRPr>
                      </a:lvl7pPr>
                      <a:lvl8pPr marL="3200400" algn="l" defTabSz="914400" rtl="0" eaLnBrk="1" latinLnBrk="0" hangingPunct="1">
                        <a:defRPr sz="1800" b="1" kern="1200">
                          <a:solidFill>
                            <a:schemeClr val="tx1"/>
                          </a:solidFill>
                          <a:latin typeface="Arial"/>
                        </a:defRPr>
                      </a:lvl8pPr>
                      <a:lvl9pPr marL="3657600" algn="l" defTabSz="914400" rtl="0" eaLnBrk="1" latinLnBrk="0" hangingPunct="1">
                        <a:defRPr sz="1800" b="1" kern="1200">
                          <a:solidFill>
                            <a:schemeClr val="tx1"/>
                          </a:solidFill>
                          <a:latin typeface="Arial"/>
                        </a:defRPr>
                      </a:lvl9pPr>
                    </a:lstStyle>
                    <a:p>
                      <a:pPr algn="ctr"/>
                      <a:r>
                        <a:rPr lang="en-US" dirty="0"/>
                        <a:t>Theory</a:t>
                      </a:r>
                    </a:p>
                  </a:txBody>
                  <a:tcPr/>
                </a:tc>
                <a:tc gridSpan="3">
                  <a:txBody>
                    <a:bodyPr/>
                    <a:lstStyle>
                      <a:lvl1pPr marL="0" algn="l" defTabSz="914400" rtl="0" eaLnBrk="1" latinLnBrk="0" hangingPunct="1">
                        <a:defRPr sz="1800" b="1" kern="1200">
                          <a:solidFill>
                            <a:schemeClr val="tx1"/>
                          </a:solidFill>
                          <a:latin typeface="Arial"/>
                        </a:defRPr>
                      </a:lvl1pPr>
                      <a:lvl2pPr marL="457200" algn="l" defTabSz="914400" rtl="0" eaLnBrk="1" latinLnBrk="0" hangingPunct="1">
                        <a:defRPr sz="1800" b="1" kern="1200">
                          <a:solidFill>
                            <a:schemeClr val="tx1"/>
                          </a:solidFill>
                          <a:latin typeface="Arial"/>
                        </a:defRPr>
                      </a:lvl2pPr>
                      <a:lvl3pPr marL="914400" algn="l" defTabSz="914400" rtl="0" eaLnBrk="1" latinLnBrk="0" hangingPunct="1">
                        <a:defRPr sz="1800" b="1" kern="1200">
                          <a:solidFill>
                            <a:schemeClr val="tx1"/>
                          </a:solidFill>
                          <a:latin typeface="Arial"/>
                        </a:defRPr>
                      </a:lvl3pPr>
                      <a:lvl4pPr marL="1371600" algn="l" defTabSz="914400" rtl="0" eaLnBrk="1" latinLnBrk="0" hangingPunct="1">
                        <a:defRPr sz="1800" b="1" kern="1200">
                          <a:solidFill>
                            <a:schemeClr val="tx1"/>
                          </a:solidFill>
                          <a:latin typeface="Arial"/>
                        </a:defRPr>
                      </a:lvl4pPr>
                      <a:lvl5pPr marL="1828800" algn="l" defTabSz="914400" rtl="0" eaLnBrk="1" latinLnBrk="0" hangingPunct="1">
                        <a:defRPr sz="1800" b="1" kern="1200">
                          <a:solidFill>
                            <a:schemeClr val="tx1"/>
                          </a:solidFill>
                          <a:latin typeface="Arial"/>
                        </a:defRPr>
                      </a:lvl5pPr>
                      <a:lvl6pPr marL="2286000" algn="l" defTabSz="914400" rtl="0" eaLnBrk="1" latinLnBrk="0" hangingPunct="1">
                        <a:defRPr sz="1800" b="1" kern="1200">
                          <a:solidFill>
                            <a:schemeClr val="tx1"/>
                          </a:solidFill>
                          <a:latin typeface="Arial"/>
                        </a:defRPr>
                      </a:lvl6pPr>
                      <a:lvl7pPr marL="2743200" algn="l" defTabSz="914400" rtl="0" eaLnBrk="1" latinLnBrk="0" hangingPunct="1">
                        <a:defRPr sz="1800" b="1" kern="1200">
                          <a:solidFill>
                            <a:schemeClr val="tx1"/>
                          </a:solidFill>
                          <a:latin typeface="Arial"/>
                        </a:defRPr>
                      </a:lvl7pPr>
                      <a:lvl8pPr marL="3200400" algn="l" defTabSz="914400" rtl="0" eaLnBrk="1" latinLnBrk="0" hangingPunct="1">
                        <a:defRPr sz="1800" b="1" kern="1200">
                          <a:solidFill>
                            <a:schemeClr val="tx1"/>
                          </a:solidFill>
                          <a:latin typeface="Arial"/>
                        </a:defRPr>
                      </a:lvl8pPr>
                      <a:lvl9pPr marL="3657600" algn="l" defTabSz="914400" rtl="0" eaLnBrk="1" latinLnBrk="0" hangingPunct="1">
                        <a:defRPr sz="1800" b="1" kern="1200">
                          <a:solidFill>
                            <a:schemeClr val="tx1"/>
                          </a:solidFill>
                          <a:latin typeface="Arial"/>
                        </a:defRPr>
                      </a:lvl9pPr>
                    </a:lstStyle>
                    <a:p>
                      <a:pPr algn="ctr"/>
                      <a:r>
                        <a:rPr lang="en-US" dirty="0"/>
                        <a:t>Methodology</a:t>
                      </a:r>
                    </a:p>
                  </a:txBody>
                  <a:tcPr/>
                </a:tc>
                <a:tc hMerge="1">
                  <a:txBody>
                    <a:bodyPr/>
                    <a:lstStyle/>
                    <a:p>
                      <a:endParaRPr lang="en-US"/>
                    </a:p>
                  </a:txBody>
                  <a:tcPr/>
                </a:tc>
                <a:tc hMerge="1">
                  <a:txBody>
                    <a:bodyPr/>
                    <a:lstStyle/>
                    <a:p>
                      <a:endParaRPr lang="en-US"/>
                    </a:p>
                  </a:txBody>
                  <a:tcPr/>
                </a:tc>
                <a:tc gridSpan="3">
                  <a:txBody>
                    <a:bodyPr/>
                    <a:lstStyle>
                      <a:lvl1pPr marL="0" algn="l" defTabSz="914400" rtl="0" eaLnBrk="1" latinLnBrk="0" hangingPunct="1">
                        <a:defRPr sz="1800" b="1" kern="1200">
                          <a:solidFill>
                            <a:schemeClr val="tx1"/>
                          </a:solidFill>
                          <a:latin typeface="Arial"/>
                        </a:defRPr>
                      </a:lvl1pPr>
                      <a:lvl2pPr marL="457200" algn="l" defTabSz="914400" rtl="0" eaLnBrk="1" latinLnBrk="0" hangingPunct="1">
                        <a:defRPr sz="1800" b="1" kern="1200">
                          <a:solidFill>
                            <a:schemeClr val="tx1"/>
                          </a:solidFill>
                          <a:latin typeface="Arial"/>
                        </a:defRPr>
                      </a:lvl2pPr>
                      <a:lvl3pPr marL="914400" algn="l" defTabSz="914400" rtl="0" eaLnBrk="1" latinLnBrk="0" hangingPunct="1">
                        <a:defRPr sz="1800" b="1" kern="1200">
                          <a:solidFill>
                            <a:schemeClr val="tx1"/>
                          </a:solidFill>
                          <a:latin typeface="Arial"/>
                        </a:defRPr>
                      </a:lvl3pPr>
                      <a:lvl4pPr marL="1371600" algn="l" defTabSz="914400" rtl="0" eaLnBrk="1" latinLnBrk="0" hangingPunct="1">
                        <a:defRPr sz="1800" b="1" kern="1200">
                          <a:solidFill>
                            <a:schemeClr val="tx1"/>
                          </a:solidFill>
                          <a:latin typeface="Arial"/>
                        </a:defRPr>
                      </a:lvl4pPr>
                      <a:lvl5pPr marL="1828800" algn="l" defTabSz="914400" rtl="0" eaLnBrk="1" latinLnBrk="0" hangingPunct="1">
                        <a:defRPr sz="1800" b="1" kern="1200">
                          <a:solidFill>
                            <a:schemeClr val="tx1"/>
                          </a:solidFill>
                          <a:latin typeface="Arial"/>
                        </a:defRPr>
                      </a:lvl5pPr>
                      <a:lvl6pPr marL="2286000" algn="l" defTabSz="914400" rtl="0" eaLnBrk="1" latinLnBrk="0" hangingPunct="1">
                        <a:defRPr sz="1800" b="1" kern="1200">
                          <a:solidFill>
                            <a:schemeClr val="tx1"/>
                          </a:solidFill>
                          <a:latin typeface="Arial"/>
                        </a:defRPr>
                      </a:lvl6pPr>
                      <a:lvl7pPr marL="2743200" algn="l" defTabSz="914400" rtl="0" eaLnBrk="1" latinLnBrk="0" hangingPunct="1">
                        <a:defRPr sz="1800" b="1" kern="1200">
                          <a:solidFill>
                            <a:schemeClr val="tx1"/>
                          </a:solidFill>
                          <a:latin typeface="Arial"/>
                        </a:defRPr>
                      </a:lvl7pPr>
                      <a:lvl8pPr marL="3200400" algn="l" defTabSz="914400" rtl="0" eaLnBrk="1" latinLnBrk="0" hangingPunct="1">
                        <a:defRPr sz="1800" b="1" kern="1200">
                          <a:solidFill>
                            <a:schemeClr val="tx1"/>
                          </a:solidFill>
                          <a:latin typeface="Arial"/>
                        </a:defRPr>
                      </a:lvl8pPr>
                      <a:lvl9pPr marL="3657600" algn="l" defTabSz="914400" rtl="0" eaLnBrk="1" latinLnBrk="0" hangingPunct="1">
                        <a:defRPr sz="1800" b="1" kern="1200">
                          <a:solidFill>
                            <a:schemeClr val="tx1"/>
                          </a:solidFill>
                          <a:latin typeface="Arial"/>
                        </a:defRPr>
                      </a:lvl9pPr>
                    </a:lstStyle>
                    <a:p>
                      <a:pPr algn="ctr"/>
                      <a:r>
                        <a:rPr lang="en-US" dirty="0"/>
                        <a:t>Research Variables</a:t>
                      </a:r>
                    </a:p>
                  </a:txBody>
                  <a:tcPr/>
                </a:tc>
                <a:tc hMerge="1">
                  <a:txBody>
                    <a:bodyPr/>
                    <a:lstStyle/>
                    <a:p>
                      <a:endParaRPr lang="en-US"/>
                    </a:p>
                  </a:txBody>
                  <a:tcPr/>
                </a:tc>
                <a:tc hMerge="1">
                  <a:txBody>
                    <a:bodyPr/>
                    <a:lstStyle/>
                    <a:p>
                      <a:endParaRPr lang="en-US"/>
                    </a:p>
                  </a:txBody>
                  <a:tcPr/>
                </a:tc>
                <a:tc rowSpan="2">
                  <a:txBody>
                    <a:bodyPr/>
                    <a:lstStyle>
                      <a:lvl1pPr marL="0" algn="l" defTabSz="914400" rtl="0" eaLnBrk="1" latinLnBrk="0" hangingPunct="1">
                        <a:defRPr sz="1800" b="1" kern="1200">
                          <a:solidFill>
                            <a:schemeClr val="tx1"/>
                          </a:solidFill>
                          <a:latin typeface="Arial"/>
                        </a:defRPr>
                      </a:lvl1pPr>
                      <a:lvl2pPr marL="457200" algn="l" defTabSz="914400" rtl="0" eaLnBrk="1" latinLnBrk="0" hangingPunct="1">
                        <a:defRPr sz="1800" b="1" kern="1200">
                          <a:solidFill>
                            <a:schemeClr val="tx1"/>
                          </a:solidFill>
                          <a:latin typeface="Arial"/>
                        </a:defRPr>
                      </a:lvl2pPr>
                      <a:lvl3pPr marL="914400" algn="l" defTabSz="914400" rtl="0" eaLnBrk="1" latinLnBrk="0" hangingPunct="1">
                        <a:defRPr sz="1800" b="1" kern="1200">
                          <a:solidFill>
                            <a:schemeClr val="tx1"/>
                          </a:solidFill>
                          <a:latin typeface="Arial"/>
                        </a:defRPr>
                      </a:lvl3pPr>
                      <a:lvl4pPr marL="1371600" algn="l" defTabSz="914400" rtl="0" eaLnBrk="1" latinLnBrk="0" hangingPunct="1">
                        <a:defRPr sz="1800" b="1" kern="1200">
                          <a:solidFill>
                            <a:schemeClr val="tx1"/>
                          </a:solidFill>
                          <a:latin typeface="Arial"/>
                        </a:defRPr>
                      </a:lvl4pPr>
                      <a:lvl5pPr marL="1828800" algn="l" defTabSz="914400" rtl="0" eaLnBrk="1" latinLnBrk="0" hangingPunct="1">
                        <a:defRPr sz="1800" b="1" kern="1200">
                          <a:solidFill>
                            <a:schemeClr val="tx1"/>
                          </a:solidFill>
                          <a:latin typeface="Arial"/>
                        </a:defRPr>
                      </a:lvl5pPr>
                      <a:lvl6pPr marL="2286000" algn="l" defTabSz="914400" rtl="0" eaLnBrk="1" latinLnBrk="0" hangingPunct="1">
                        <a:defRPr sz="1800" b="1" kern="1200">
                          <a:solidFill>
                            <a:schemeClr val="tx1"/>
                          </a:solidFill>
                          <a:latin typeface="Arial"/>
                        </a:defRPr>
                      </a:lvl6pPr>
                      <a:lvl7pPr marL="2743200" algn="l" defTabSz="914400" rtl="0" eaLnBrk="1" latinLnBrk="0" hangingPunct="1">
                        <a:defRPr sz="1800" b="1" kern="1200">
                          <a:solidFill>
                            <a:schemeClr val="tx1"/>
                          </a:solidFill>
                          <a:latin typeface="Arial"/>
                        </a:defRPr>
                      </a:lvl7pPr>
                      <a:lvl8pPr marL="3200400" algn="l" defTabSz="914400" rtl="0" eaLnBrk="1" latinLnBrk="0" hangingPunct="1">
                        <a:defRPr sz="1800" b="1" kern="1200">
                          <a:solidFill>
                            <a:schemeClr val="tx1"/>
                          </a:solidFill>
                          <a:latin typeface="Arial"/>
                        </a:defRPr>
                      </a:lvl8pPr>
                      <a:lvl9pPr marL="3657600" algn="l" defTabSz="914400" rtl="0" eaLnBrk="1" latinLnBrk="0" hangingPunct="1">
                        <a:defRPr sz="1800" b="1" kern="1200">
                          <a:solidFill>
                            <a:schemeClr val="tx1"/>
                          </a:solidFill>
                          <a:latin typeface="Arial"/>
                        </a:defRPr>
                      </a:lvl9pPr>
                    </a:lstStyle>
                    <a:p>
                      <a:pPr algn="ctr"/>
                      <a:r>
                        <a:rPr lang="en-US" dirty="0"/>
                        <a:t>Objectives</a:t>
                      </a:r>
                    </a:p>
                  </a:txBody>
                  <a:tcPr/>
                </a:tc>
                <a:tc rowSpan="2">
                  <a:txBody>
                    <a:bodyPr/>
                    <a:lstStyle>
                      <a:lvl1pPr marL="0" algn="l" defTabSz="914400" rtl="0" eaLnBrk="1" latinLnBrk="0" hangingPunct="1">
                        <a:defRPr sz="1800" b="1" kern="1200">
                          <a:solidFill>
                            <a:schemeClr val="tx1"/>
                          </a:solidFill>
                          <a:latin typeface="Arial"/>
                        </a:defRPr>
                      </a:lvl1pPr>
                      <a:lvl2pPr marL="457200" algn="l" defTabSz="914400" rtl="0" eaLnBrk="1" latinLnBrk="0" hangingPunct="1">
                        <a:defRPr sz="1800" b="1" kern="1200">
                          <a:solidFill>
                            <a:schemeClr val="tx1"/>
                          </a:solidFill>
                          <a:latin typeface="Arial"/>
                        </a:defRPr>
                      </a:lvl2pPr>
                      <a:lvl3pPr marL="914400" algn="l" defTabSz="914400" rtl="0" eaLnBrk="1" latinLnBrk="0" hangingPunct="1">
                        <a:defRPr sz="1800" b="1" kern="1200">
                          <a:solidFill>
                            <a:schemeClr val="tx1"/>
                          </a:solidFill>
                          <a:latin typeface="Arial"/>
                        </a:defRPr>
                      </a:lvl3pPr>
                      <a:lvl4pPr marL="1371600" algn="l" defTabSz="914400" rtl="0" eaLnBrk="1" latinLnBrk="0" hangingPunct="1">
                        <a:defRPr sz="1800" b="1" kern="1200">
                          <a:solidFill>
                            <a:schemeClr val="tx1"/>
                          </a:solidFill>
                          <a:latin typeface="Arial"/>
                        </a:defRPr>
                      </a:lvl4pPr>
                      <a:lvl5pPr marL="1828800" algn="l" defTabSz="914400" rtl="0" eaLnBrk="1" latinLnBrk="0" hangingPunct="1">
                        <a:defRPr sz="1800" b="1" kern="1200">
                          <a:solidFill>
                            <a:schemeClr val="tx1"/>
                          </a:solidFill>
                          <a:latin typeface="Arial"/>
                        </a:defRPr>
                      </a:lvl5pPr>
                      <a:lvl6pPr marL="2286000" algn="l" defTabSz="914400" rtl="0" eaLnBrk="1" latinLnBrk="0" hangingPunct="1">
                        <a:defRPr sz="1800" b="1" kern="1200">
                          <a:solidFill>
                            <a:schemeClr val="tx1"/>
                          </a:solidFill>
                          <a:latin typeface="Arial"/>
                        </a:defRPr>
                      </a:lvl6pPr>
                      <a:lvl7pPr marL="2743200" algn="l" defTabSz="914400" rtl="0" eaLnBrk="1" latinLnBrk="0" hangingPunct="1">
                        <a:defRPr sz="1800" b="1" kern="1200">
                          <a:solidFill>
                            <a:schemeClr val="tx1"/>
                          </a:solidFill>
                          <a:latin typeface="Arial"/>
                        </a:defRPr>
                      </a:lvl7pPr>
                      <a:lvl8pPr marL="3200400" algn="l" defTabSz="914400" rtl="0" eaLnBrk="1" latinLnBrk="0" hangingPunct="1">
                        <a:defRPr sz="1800" b="1" kern="1200">
                          <a:solidFill>
                            <a:schemeClr val="tx1"/>
                          </a:solidFill>
                          <a:latin typeface="Arial"/>
                        </a:defRPr>
                      </a:lvl8pPr>
                      <a:lvl9pPr marL="3657600" algn="l" defTabSz="914400" rtl="0" eaLnBrk="1" latinLnBrk="0" hangingPunct="1">
                        <a:defRPr sz="1800" b="1" kern="1200">
                          <a:solidFill>
                            <a:schemeClr val="tx1"/>
                          </a:solidFill>
                          <a:latin typeface="Arial"/>
                        </a:defRPr>
                      </a:lvl9pPr>
                    </a:lstStyle>
                    <a:p>
                      <a:pPr algn="ctr"/>
                      <a:r>
                        <a:rPr lang="en-US" dirty="0"/>
                        <a:t>Results</a:t>
                      </a:r>
                    </a:p>
                  </a:txBody>
                  <a:tcPr/>
                </a:tc>
                <a:tc rowSpan="2">
                  <a:txBody>
                    <a:bodyPr/>
                    <a:lstStyle>
                      <a:lvl1pPr marL="0" algn="l" defTabSz="914400" rtl="0" eaLnBrk="1" latinLnBrk="0" hangingPunct="1">
                        <a:defRPr sz="1800" b="1" kern="1200">
                          <a:solidFill>
                            <a:schemeClr val="tx1"/>
                          </a:solidFill>
                          <a:latin typeface="Arial"/>
                        </a:defRPr>
                      </a:lvl1pPr>
                      <a:lvl2pPr marL="457200" algn="l" defTabSz="914400" rtl="0" eaLnBrk="1" latinLnBrk="0" hangingPunct="1">
                        <a:defRPr sz="1800" b="1" kern="1200">
                          <a:solidFill>
                            <a:schemeClr val="tx1"/>
                          </a:solidFill>
                          <a:latin typeface="Arial"/>
                        </a:defRPr>
                      </a:lvl2pPr>
                      <a:lvl3pPr marL="914400" algn="l" defTabSz="914400" rtl="0" eaLnBrk="1" latinLnBrk="0" hangingPunct="1">
                        <a:defRPr sz="1800" b="1" kern="1200">
                          <a:solidFill>
                            <a:schemeClr val="tx1"/>
                          </a:solidFill>
                          <a:latin typeface="Arial"/>
                        </a:defRPr>
                      </a:lvl3pPr>
                      <a:lvl4pPr marL="1371600" algn="l" defTabSz="914400" rtl="0" eaLnBrk="1" latinLnBrk="0" hangingPunct="1">
                        <a:defRPr sz="1800" b="1" kern="1200">
                          <a:solidFill>
                            <a:schemeClr val="tx1"/>
                          </a:solidFill>
                          <a:latin typeface="Arial"/>
                        </a:defRPr>
                      </a:lvl4pPr>
                      <a:lvl5pPr marL="1828800" algn="l" defTabSz="914400" rtl="0" eaLnBrk="1" latinLnBrk="0" hangingPunct="1">
                        <a:defRPr sz="1800" b="1" kern="1200">
                          <a:solidFill>
                            <a:schemeClr val="tx1"/>
                          </a:solidFill>
                          <a:latin typeface="Arial"/>
                        </a:defRPr>
                      </a:lvl5pPr>
                      <a:lvl6pPr marL="2286000" algn="l" defTabSz="914400" rtl="0" eaLnBrk="1" latinLnBrk="0" hangingPunct="1">
                        <a:defRPr sz="1800" b="1" kern="1200">
                          <a:solidFill>
                            <a:schemeClr val="tx1"/>
                          </a:solidFill>
                          <a:latin typeface="Arial"/>
                        </a:defRPr>
                      </a:lvl6pPr>
                      <a:lvl7pPr marL="2743200" algn="l" defTabSz="914400" rtl="0" eaLnBrk="1" latinLnBrk="0" hangingPunct="1">
                        <a:defRPr sz="1800" b="1" kern="1200">
                          <a:solidFill>
                            <a:schemeClr val="tx1"/>
                          </a:solidFill>
                          <a:latin typeface="Arial"/>
                        </a:defRPr>
                      </a:lvl7pPr>
                      <a:lvl8pPr marL="3200400" algn="l" defTabSz="914400" rtl="0" eaLnBrk="1" latinLnBrk="0" hangingPunct="1">
                        <a:defRPr sz="1800" b="1" kern="1200">
                          <a:solidFill>
                            <a:schemeClr val="tx1"/>
                          </a:solidFill>
                          <a:latin typeface="Arial"/>
                        </a:defRPr>
                      </a:lvl8pPr>
                      <a:lvl9pPr marL="3657600" algn="l" defTabSz="914400" rtl="0" eaLnBrk="1" latinLnBrk="0" hangingPunct="1">
                        <a:defRPr sz="1800" b="1" kern="1200">
                          <a:solidFill>
                            <a:schemeClr val="tx1"/>
                          </a:solidFill>
                          <a:latin typeface="Arial"/>
                        </a:defRPr>
                      </a:lvl9pPr>
                    </a:lstStyle>
                    <a:p>
                      <a:pPr algn="ctr"/>
                      <a:endParaRPr lang="en-US" dirty="0"/>
                    </a:p>
                  </a:txBody>
                  <a:tcPr/>
                </a:tc>
                <a:tc rowSpan="2">
                  <a:txBody>
                    <a:bodyPr/>
                    <a:lstStyle>
                      <a:lvl1pPr marL="0" algn="l" defTabSz="914400" rtl="0" eaLnBrk="1" latinLnBrk="0" hangingPunct="1">
                        <a:defRPr sz="1800" b="1" kern="1200">
                          <a:solidFill>
                            <a:schemeClr val="tx1"/>
                          </a:solidFill>
                          <a:latin typeface="Arial"/>
                        </a:defRPr>
                      </a:lvl1pPr>
                      <a:lvl2pPr marL="457200" algn="l" defTabSz="914400" rtl="0" eaLnBrk="1" latinLnBrk="0" hangingPunct="1">
                        <a:defRPr sz="1800" b="1" kern="1200">
                          <a:solidFill>
                            <a:schemeClr val="tx1"/>
                          </a:solidFill>
                          <a:latin typeface="Arial"/>
                        </a:defRPr>
                      </a:lvl2pPr>
                      <a:lvl3pPr marL="914400" algn="l" defTabSz="914400" rtl="0" eaLnBrk="1" latinLnBrk="0" hangingPunct="1">
                        <a:defRPr sz="1800" b="1" kern="1200">
                          <a:solidFill>
                            <a:schemeClr val="tx1"/>
                          </a:solidFill>
                          <a:latin typeface="Arial"/>
                        </a:defRPr>
                      </a:lvl3pPr>
                      <a:lvl4pPr marL="1371600" algn="l" defTabSz="914400" rtl="0" eaLnBrk="1" latinLnBrk="0" hangingPunct="1">
                        <a:defRPr sz="1800" b="1" kern="1200">
                          <a:solidFill>
                            <a:schemeClr val="tx1"/>
                          </a:solidFill>
                          <a:latin typeface="Arial"/>
                        </a:defRPr>
                      </a:lvl4pPr>
                      <a:lvl5pPr marL="1828800" algn="l" defTabSz="914400" rtl="0" eaLnBrk="1" latinLnBrk="0" hangingPunct="1">
                        <a:defRPr sz="1800" b="1" kern="1200">
                          <a:solidFill>
                            <a:schemeClr val="tx1"/>
                          </a:solidFill>
                          <a:latin typeface="Arial"/>
                        </a:defRPr>
                      </a:lvl5pPr>
                      <a:lvl6pPr marL="2286000" algn="l" defTabSz="914400" rtl="0" eaLnBrk="1" latinLnBrk="0" hangingPunct="1">
                        <a:defRPr sz="1800" b="1" kern="1200">
                          <a:solidFill>
                            <a:schemeClr val="tx1"/>
                          </a:solidFill>
                          <a:latin typeface="Arial"/>
                        </a:defRPr>
                      </a:lvl6pPr>
                      <a:lvl7pPr marL="2743200" algn="l" defTabSz="914400" rtl="0" eaLnBrk="1" latinLnBrk="0" hangingPunct="1">
                        <a:defRPr sz="1800" b="1" kern="1200">
                          <a:solidFill>
                            <a:schemeClr val="tx1"/>
                          </a:solidFill>
                          <a:latin typeface="Arial"/>
                        </a:defRPr>
                      </a:lvl7pPr>
                      <a:lvl8pPr marL="3200400" algn="l" defTabSz="914400" rtl="0" eaLnBrk="1" latinLnBrk="0" hangingPunct="1">
                        <a:defRPr sz="1800" b="1" kern="1200">
                          <a:solidFill>
                            <a:schemeClr val="tx1"/>
                          </a:solidFill>
                          <a:latin typeface="Arial"/>
                        </a:defRPr>
                      </a:lvl8pPr>
                      <a:lvl9pPr marL="3657600" algn="l" defTabSz="914400" rtl="0" eaLnBrk="1" latinLnBrk="0" hangingPunct="1">
                        <a:defRPr sz="1800" b="1" kern="1200">
                          <a:solidFill>
                            <a:schemeClr val="tx1"/>
                          </a:solidFill>
                          <a:latin typeface="Arial"/>
                        </a:defRPr>
                      </a:lvl9pPr>
                    </a:lstStyle>
                    <a:p>
                      <a:pPr algn="ctr"/>
                      <a:endParaRPr lang="en-US" dirty="0"/>
                    </a:p>
                  </a:txBody>
                  <a:tcPr/>
                </a:tc>
                <a:extLst>
                  <a:ext uri="{0D108BD9-81ED-4DB2-BD59-A6C34878D82A}">
                    <a16:rowId xmlns:a16="http://schemas.microsoft.com/office/drawing/2014/main" val="618684588"/>
                  </a:ext>
                </a:extLst>
              </a:tr>
              <a:tr h="536762">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endParaRPr lang="en-US" dirty="0"/>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endParaRPr lang="en-US" dirty="0"/>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endParaRPr lang="en-US" dirty="0"/>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endParaRPr lang="en-US" dirty="0"/>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endParaRPr lang="en-US" dirty="0"/>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endParaRPr lang="en-US" dirty="0"/>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2786156712"/>
                  </a:ext>
                </a:extLst>
              </a:tr>
              <a:tr h="544217">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tc>
                <a:extLst>
                  <a:ext uri="{0D108BD9-81ED-4DB2-BD59-A6C34878D82A}">
                    <a16:rowId xmlns:a16="http://schemas.microsoft.com/office/drawing/2014/main" val="294889454"/>
                  </a:ext>
                </a:extLst>
              </a:tr>
              <a:tr h="544217">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tc>
                <a:extLst>
                  <a:ext uri="{0D108BD9-81ED-4DB2-BD59-A6C34878D82A}">
                    <a16:rowId xmlns:a16="http://schemas.microsoft.com/office/drawing/2014/main" val="3540572529"/>
                  </a:ext>
                </a:extLst>
              </a:tr>
              <a:tr h="544217">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tc>
                <a:extLst>
                  <a:ext uri="{0D108BD9-81ED-4DB2-BD59-A6C34878D82A}">
                    <a16:rowId xmlns:a16="http://schemas.microsoft.com/office/drawing/2014/main" val="3177396777"/>
                  </a:ext>
                </a:extLst>
              </a:tr>
              <a:tr h="544217">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tc>
                <a:extLst>
                  <a:ext uri="{0D108BD9-81ED-4DB2-BD59-A6C34878D82A}">
                    <a16:rowId xmlns:a16="http://schemas.microsoft.com/office/drawing/2014/main" val="1770401757"/>
                  </a:ext>
                </a:extLst>
              </a:tr>
              <a:tr h="544217">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tc>
                <a:extLst>
                  <a:ext uri="{0D108BD9-81ED-4DB2-BD59-A6C34878D82A}">
                    <a16:rowId xmlns:a16="http://schemas.microsoft.com/office/drawing/2014/main" val="2457930116"/>
                  </a:ext>
                </a:extLst>
              </a:tr>
            </a:tbl>
          </a:graphicData>
        </a:graphic>
      </p:graphicFrame>
    </p:spTree>
    <p:extLst>
      <p:ext uri="{BB962C8B-B14F-4D97-AF65-F5344CB8AC3E}">
        <p14:creationId xmlns:p14="http://schemas.microsoft.com/office/powerpoint/2010/main" val="7984206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Theoretical Framework</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الإطار النظري</a:t>
            </a: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82201202"/>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7" y="1776200"/>
            <a:ext cx="11677625" cy="4585871"/>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002060"/>
                </a:solidFill>
                <a:latin typeface="Times New Roman" panose="02020603050405020304" pitchFamily="18" charset="0"/>
                <a:cs typeface="Times New Roman" panose="02020603050405020304" pitchFamily="18" charset="0"/>
              </a:rPr>
              <a:t>A theoretical framework provides a conceptual structure for a research study. It is a collection of principles, concepts, or theories that guide the research process. </a:t>
            </a:r>
            <a:endParaRPr lang="ar-EG" sz="28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800" dirty="0">
                <a:solidFill>
                  <a:srgbClr val="002060"/>
                </a:solidFill>
                <a:latin typeface="Times New Roman" panose="02020603050405020304" pitchFamily="18" charset="0"/>
                <a:cs typeface="Times New Roman" panose="02020603050405020304" pitchFamily="18" charset="0"/>
              </a:rPr>
              <a:t>The main purpose of a theoretical framework is to establish a foundation for the study and provide a lens through which the research questions or hypotheses can be examined.</a:t>
            </a:r>
            <a:endParaRPr lang="ar-EG" sz="28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endParaRPr lang="en-US" sz="28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400" dirty="0">
                <a:solidFill>
                  <a:srgbClr val="002060"/>
                </a:solidFill>
                <a:latin typeface="Times New Roman" panose="02020603050405020304" pitchFamily="18" charset="0"/>
                <a:cs typeface="Times New Roman" panose="02020603050405020304" pitchFamily="18" charset="0"/>
              </a:rPr>
              <a:t>يوفر الإطار النظري بنية مفاهيمية للدراسة البحثية. إنها مجموعة من المبادئ أو المفاهيم أو النظريات التي توجه عملية البحث. </a:t>
            </a:r>
          </a:p>
          <a:p>
            <a:pPr marL="457200" indent="-457200" algn="just" rtl="1">
              <a:buFont typeface="Wingdings" panose="05000000000000000000" pitchFamily="2" charset="2"/>
              <a:buChar char="q"/>
            </a:pPr>
            <a:r>
              <a:rPr lang="ar-EG" sz="2400" dirty="0">
                <a:solidFill>
                  <a:srgbClr val="002060"/>
                </a:solidFill>
                <a:latin typeface="Times New Roman" panose="02020603050405020304" pitchFamily="18" charset="0"/>
                <a:cs typeface="Times New Roman" panose="02020603050405020304" pitchFamily="18" charset="0"/>
              </a:rPr>
              <a:t>الغرض الرئيسي من الإطار النظري هو إنشاء أساس للدراسة وتوفير عدسة يمكن من خلالها فحص أسئلة البحث أو فرضياته.</a:t>
            </a:r>
            <a:endParaRPr lang="en-US" sz="2400" dirty="0">
              <a:solidFill>
                <a:srgbClr val="002060"/>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5036635"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Theoretical Framework:</a:t>
            </a:r>
          </a:p>
        </p:txBody>
      </p:sp>
    </p:spTree>
    <p:extLst>
      <p:ext uri="{BB962C8B-B14F-4D97-AF65-F5344CB8AC3E}">
        <p14:creationId xmlns:p14="http://schemas.microsoft.com/office/powerpoint/2010/main" val="7016692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57187" y="1555001"/>
            <a:ext cx="11677625" cy="507831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In the context of management</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a:solidFill>
                  <a:srgbClr val="002060"/>
                </a:solidFill>
                <a:highlight>
                  <a:srgbClr val="FFFF00"/>
                </a:highlight>
                <a:latin typeface="Times New Roman" panose="02020603050405020304" pitchFamily="18" charset="0"/>
                <a:cs typeface="Times New Roman" panose="02020603050405020304" pitchFamily="18" charset="0"/>
              </a:rPr>
              <a:t>let's consider an example. </a:t>
            </a:r>
            <a:r>
              <a:rPr lang="en-US" sz="2800" dirty="0">
                <a:solidFill>
                  <a:srgbClr val="002060"/>
                </a:solidFill>
                <a:latin typeface="Times New Roman" panose="02020603050405020304" pitchFamily="18" charset="0"/>
                <a:cs typeface="Times New Roman" panose="02020603050405020304" pitchFamily="18" charset="0"/>
              </a:rPr>
              <a:t>Suppose a researcher is exploring the impact of leadership styles on employee motivation. </a:t>
            </a:r>
          </a:p>
          <a:p>
            <a:pPr marL="457200" indent="-457200" algn="just">
              <a:buFont typeface="Wingdings" panose="05000000000000000000" pitchFamily="2" charset="2"/>
              <a:buChar char="q"/>
            </a:pPr>
            <a:r>
              <a:rPr lang="en-US" sz="2800" dirty="0">
                <a:solidFill>
                  <a:srgbClr val="002060"/>
                </a:solidFill>
                <a:latin typeface="Times New Roman" panose="02020603050405020304" pitchFamily="18" charset="0"/>
                <a:cs typeface="Times New Roman" panose="02020603050405020304" pitchFamily="18" charset="0"/>
              </a:rPr>
              <a:t>The theoretical framework for this study might include theories such as transformational leadership, transactional leadership, and the expectancy theory of motivation. </a:t>
            </a:r>
          </a:p>
          <a:p>
            <a:pPr marL="457200" indent="-457200" algn="just">
              <a:buFont typeface="Wingdings" panose="05000000000000000000" pitchFamily="2" charset="2"/>
              <a:buChar char="q"/>
            </a:pPr>
            <a:r>
              <a:rPr lang="en-US" sz="2800" dirty="0">
                <a:solidFill>
                  <a:srgbClr val="002060"/>
                </a:solidFill>
                <a:latin typeface="Times New Roman" panose="02020603050405020304" pitchFamily="18" charset="0"/>
                <a:cs typeface="Times New Roman" panose="02020603050405020304" pitchFamily="18" charset="0"/>
              </a:rPr>
              <a:t>These theories would provide a basis for understanding the relationship between leadership styles and employee motivation.</a:t>
            </a:r>
          </a:p>
          <a:p>
            <a:pPr marL="457200" indent="-457200" algn="just">
              <a:buFont typeface="Wingdings" panose="05000000000000000000" pitchFamily="2" charset="2"/>
              <a:buChar char="q"/>
            </a:pPr>
            <a:endParaRPr lang="en-US" sz="28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400" dirty="0">
                <a:solidFill>
                  <a:srgbClr val="002060"/>
                </a:solidFill>
                <a:latin typeface="Times New Roman" panose="02020603050405020304" pitchFamily="18" charset="0"/>
                <a:cs typeface="Times New Roman" panose="02020603050405020304" pitchFamily="18" charset="0"/>
              </a:rPr>
              <a:t>في سياق الإدارة، دعونا نفكر في مثال. لنفترض أن أحد الباحثين يستكشف تأثير أساليب القيادة على تحفيز الموظفين. قد يتضمن الإطار النظري لهذه الدراسة نظريات مثل القيادة التحويلية، والقيادة المعاملاتية، ونظرية التحفيز المتوقعة. ستوفر هذه النظريات أساسًا لفهم العلاقة بين أنماط القيادة وتحفيز الموظفين.</a:t>
            </a:r>
            <a:endParaRPr lang="en-US" sz="2400" dirty="0">
              <a:solidFill>
                <a:srgbClr val="002060"/>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3740186" y="980600"/>
            <a:ext cx="7041671"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Example: Theoretical Framework:</a:t>
            </a:r>
          </a:p>
        </p:txBody>
      </p:sp>
    </p:spTree>
    <p:extLst>
      <p:ext uri="{BB962C8B-B14F-4D97-AF65-F5344CB8AC3E}">
        <p14:creationId xmlns:p14="http://schemas.microsoft.com/office/powerpoint/2010/main" val="20058429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7" y="1776200"/>
            <a:ext cx="11677625" cy="4585871"/>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In the field of digital media, </a:t>
            </a:r>
            <a:r>
              <a:rPr lang="en-US" sz="2800" dirty="0">
                <a:solidFill>
                  <a:srgbClr val="002060"/>
                </a:solidFill>
                <a:latin typeface="Times New Roman" panose="02020603050405020304" pitchFamily="18" charset="0"/>
                <a:cs typeface="Times New Roman" panose="02020603050405020304" pitchFamily="18" charset="0"/>
              </a:rPr>
              <a:t>a theoretical framework could be utilized to examine the effects of social media on consumer behavior. </a:t>
            </a:r>
          </a:p>
          <a:p>
            <a:pPr marL="457200" indent="-457200" algn="just">
              <a:buFont typeface="Wingdings" panose="05000000000000000000" pitchFamily="2" charset="2"/>
              <a:buChar char="q"/>
            </a:pPr>
            <a:r>
              <a:rPr lang="en-US" sz="2800" dirty="0">
                <a:solidFill>
                  <a:srgbClr val="002060"/>
                </a:solidFill>
                <a:latin typeface="Times New Roman" panose="02020603050405020304" pitchFamily="18" charset="0"/>
                <a:cs typeface="Times New Roman" panose="02020603050405020304" pitchFamily="18" charset="0"/>
              </a:rPr>
              <a:t>The framework might include concepts such as social influence theory, self-presentation theory, and the uses and gratifications theory. </a:t>
            </a:r>
          </a:p>
          <a:p>
            <a:pPr marL="457200" indent="-457200" algn="just">
              <a:buFont typeface="Wingdings" panose="05000000000000000000" pitchFamily="2" charset="2"/>
              <a:buChar char="q"/>
            </a:pPr>
            <a:r>
              <a:rPr lang="en-US" sz="2800" dirty="0">
                <a:solidFill>
                  <a:srgbClr val="002060"/>
                </a:solidFill>
                <a:latin typeface="Times New Roman" panose="02020603050405020304" pitchFamily="18" charset="0"/>
                <a:cs typeface="Times New Roman" panose="02020603050405020304" pitchFamily="18" charset="0"/>
              </a:rPr>
              <a:t>These theories would help in understanding how social media influences consumer decision-making processes.</a:t>
            </a:r>
          </a:p>
          <a:p>
            <a:pPr marL="457200" indent="-457200" algn="just">
              <a:buFont typeface="Wingdings" panose="05000000000000000000" pitchFamily="2" charset="2"/>
              <a:buChar char="q"/>
            </a:pPr>
            <a:endParaRPr lang="en-US" sz="28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400" dirty="0">
                <a:solidFill>
                  <a:srgbClr val="002060"/>
                </a:solidFill>
                <a:latin typeface="Times New Roman" panose="02020603050405020304" pitchFamily="18" charset="0"/>
                <a:cs typeface="Times New Roman" panose="02020603050405020304" pitchFamily="18" charset="0"/>
              </a:rPr>
              <a:t>وفي مجال الوسائط الرقمية، يمكن الاستفادة من الإطار النظري لدراسة تأثيرات وسائل التواصل الاجتماعي على سلوك المستهلك. قد يتضمن الإطار مفاهيم مثل نظرية التأثير الاجتماعي، ونظرية العرض الذاتي، ونظرية الاستخدامات والإشباعات. ستساعد هذه النظريات في فهم كيفية تأثير وسائل التواصل الاجتماعي على عمليات صنع القرار لدى المستهلك.</a:t>
            </a:r>
            <a:endParaRPr lang="en-US" sz="2400" dirty="0">
              <a:solidFill>
                <a:srgbClr val="002060"/>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3740186" y="980600"/>
            <a:ext cx="7041671"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Example: Theoretical Framework:</a:t>
            </a:r>
          </a:p>
        </p:txBody>
      </p:sp>
    </p:spTree>
    <p:extLst>
      <p:ext uri="{BB962C8B-B14F-4D97-AF65-F5344CB8AC3E}">
        <p14:creationId xmlns:p14="http://schemas.microsoft.com/office/powerpoint/2010/main" val="42603447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AI Tools in Research</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الذكاء الصطناعي في البحث العلمي</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73000010"/>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66481"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FF0000"/>
                </a:solidFill>
              </a:rPr>
              <a:t>تجميع المادة العلمية</a:t>
            </a:r>
            <a:endParaRPr lang="en-US" sz="4400" b="1" dirty="0">
              <a:solidFill>
                <a:srgbClr val="FF000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041318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4108564" y="4426021"/>
            <a:ext cx="4654223" cy="646331"/>
          </a:xfrm>
          <a:prstGeom prst="rect">
            <a:avLst/>
          </a:prstGeom>
        </p:spPr>
        <p:txBody>
          <a:bodyPr wrap="none">
            <a:spAutoFit/>
          </a:bodyPr>
          <a:lstStyle/>
          <a:p>
            <a:pPr algn="ctr"/>
            <a:r>
              <a:rPr lang="en-US" sz="3600" dirty="0">
                <a:hlinkClick r:id="rId2"/>
              </a:rPr>
              <a:t>https://consensus.app/</a:t>
            </a:r>
            <a:r>
              <a:rPr lang="en-US" sz="3600" dirty="0"/>
              <a:t> </a:t>
            </a:r>
          </a:p>
        </p:txBody>
      </p:sp>
      <p:pic>
        <p:nvPicPr>
          <p:cNvPr id="4" name="Picture 3">
            <a:extLst>
              <a:ext uri="{FF2B5EF4-FFF2-40B4-BE49-F238E27FC236}">
                <a16:creationId xmlns:a16="http://schemas.microsoft.com/office/drawing/2014/main" id="{2457A7A8-F8FC-4375-A4BE-6F6EFBEB5BFB}"/>
              </a:ext>
            </a:extLst>
          </p:cNvPr>
          <p:cNvPicPr>
            <a:picLocks noChangeAspect="1"/>
          </p:cNvPicPr>
          <p:nvPr/>
        </p:nvPicPr>
        <p:blipFill>
          <a:blip r:embed="rId3"/>
          <a:stretch>
            <a:fillRect/>
          </a:stretch>
        </p:blipFill>
        <p:spPr>
          <a:xfrm>
            <a:off x="4586068" y="1981813"/>
            <a:ext cx="3699217" cy="1920747"/>
          </a:xfrm>
          <a:prstGeom prst="rect">
            <a:avLst/>
          </a:prstGeom>
        </p:spPr>
      </p:pic>
    </p:spTree>
    <p:extLst>
      <p:ext uri="{BB962C8B-B14F-4D97-AF65-F5344CB8AC3E}">
        <p14:creationId xmlns:p14="http://schemas.microsoft.com/office/powerpoint/2010/main" val="9435313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3343740" y="4426021"/>
            <a:ext cx="6183872" cy="646331"/>
          </a:xfrm>
          <a:prstGeom prst="rect">
            <a:avLst/>
          </a:prstGeom>
        </p:spPr>
        <p:txBody>
          <a:bodyPr wrap="none">
            <a:spAutoFit/>
          </a:bodyPr>
          <a:lstStyle/>
          <a:p>
            <a:pPr algn="ctr"/>
            <a:r>
              <a:rPr lang="en-US" sz="3600" dirty="0">
                <a:hlinkClick r:id="rId2"/>
              </a:rPr>
              <a:t>https://www.paperbrain.study/</a:t>
            </a:r>
            <a:r>
              <a:rPr lang="en-US" sz="3600" dirty="0"/>
              <a:t> </a:t>
            </a:r>
          </a:p>
        </p:txBody>
      </p:sp>
      <p:pic>
        <p:nvPicPr>
          <p:cNvPr id="2" name="Picture 1">
            <a:extLst>
              <a:ext uri="{FF2B5EF4-FFF2-40B4-BE49-F238E27FC236}">
                <a16:creationId xmlns:a16="http://schemas.microsoft.com/office/drawing/2014/main" id="{3323D255-AEB0-40BF-B58E-99F7E77CE9A2}"/>
              </a:ext>
            </a:extLst>
          </p:cNvPr>
          <p:cNvPicPr>
            <a:picLocks noChangeAspect="1"/>
          </p:cNvPicPr>
          <p:nvPr/>
        </p:nvPicPr>
        <p:blipFill>
          <a:blip r:embed="rId3"/>
          <a:stretch>
            <a:fillRect/>
          </a:stretch>
        </p:blipFill>
        <p:spPr>
          <a:xfrm>
            <a:off x="4538771" y="1884190"/>
            <a:ext cx="3793807" cy="1832303"/>
          </a:xfrm>
          <a:prstGeom prst="rect">
            <a:avLst/>
          </a:prstGeom>
        </p:spPr>
      </p:pic>
    </p:spTree>
    <p:extLst>
      <p:ext uri="{BB962C8B-B14F-4D97-AF65-F5344CB8AC3E}">
        <p14:creationId xmlns:p14="http://schemas.microsoft.com/office/powerpoint/2010/main" val="18831995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4314229" y="4426021"/>
            <a:ext cx="4242893" cy="646331"/>
          </a:xfrm>
          <a:prstGeom prst="rect">
            <a:avLst/>
          </a:prstGeom>
        </p:spPr>
        <p:txBody>
          <a:bodyPr wrap="none">
            <a:spAutoFit/>
          </a:bodyPr>
          <a:lstStyle/>
          <a:p>
            <a:pPr algn="ctr"/>
            <a:r>
              <a:rPr lang="en-US" sz="3600" dirty="0">
                <a:hlinkClick r:id="rId2"/>
              </a:rPr>
              <a:t>https://lightpdf.com/</a:t>
            </a:r>
            <a:r>
              <a:rPr lang="en-US" sz="3600" dirty="0"/>
              <a:t> </a:t>
            </a:r>
          </a:p>
        </p:txBody>
      </p:sp>
      <p:pic>
        <p:nvPicPr>
          <p:cNvPr id="4" name="Picture 3">
            <a:extLst>
              <a:ext uri="{FF2B5EF4-FFF2-40B4-BE49-F238E27FC236}">
                <a16:creationId xmlns:a16="http://schemas.microsoft.com/office/drawing/2014/main" id="{6E5F3FCE-0617-48BF-B054-A42190562BBE}"/>
              </a:ext>
            </a:extLst>
          </p:cNvPr>
          <p:cNvPicPr>
            <a:picLocks noChangeAspect="1"/>
          </p:cNvPicPr>
          <p:nvPr/>
        </p:nvPicPr>
        <p:blipFill>
          <a:blip r:embed="rId3"/>
          <a:stretch>
            <a:fillRect/>
          </a:stretch>
        </p:blipFill>
        <p:spPr>
          <a:xfrm>
            <a:off x="4610355" y="1991677"/>
            <a:ext cx="3650639" cy="2143125"/>
          </a:xfrm>
          <a:prstGeom prst="rect">
            <a:avLst/>
          </a:prstGeom>
        </p:spPr>
      </p:pic>
    </p:spTree>
    <p:extLst>
      <p:ext uri="{BB962C8B-B14F-4D97-AF65-F5344CB8AC3E}">
        <p14:creationId xmlns:p14="http://schemas.microsoft.com/office/powerpoint/2010/main" val="15248375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1270929" y="4426021"/>
            <a:ext cx="10329495" cy="646331"/>
          </a:xfrm>
          <a:prstGeom prst="rect">
            <a:avLst/>
          </a:prstGeom>
        </p:spPr>
        <p:txBody>
          <a:bodyPr wrap="none">
            <a:spAutoFit/>
          </a:bodyPr>
          <a:lstStyle/>
          <a:p>
            <a:pPr algn="ctr"/>
            <a:r>
              <a:rPr lang="en-US" sz="3600" dirty="0">
                <a:hlinkClick r:id="rId2"/>
              </a:rPr>
              <a:t>https://article-summarizer.scholarcy.com/summarizer</a:t>
            </a:r>
            <a:r>
              <a:rPr lang="en-US" sz="3600" dirty="0"/>
              <a:t> </a:t>
            </a:r>
          </a:p>
        </p:txBody>
      </p:sp>
      <p:pic>
        <p:nvPicPr>
          <p:cNvPr id="2" name="Picture 1">
            <a:extLst>
              <a:ext uri="{FF2B5EF4-FFF2-40B4-BE49-F238E27FC236}">
                <a16:creationId xmlns:a16="http://schemas.microsoft.com/office/drawing/2014/main" id="{1E7AEEAD-B4AC-4E55-A9DF-B55EE9EBF5BB}"/>
              </a:ext>
            </a:extLst>
          </p:cNvPr>
          <p:cNvPicPr>
            <a:picLocks noChangeAspect="1"/>
          </p:cNvPicPr>
          <p:nvPr/>
        </p:nvPicPr>
        <p:blipFill>
          <a:blip r:embed="rId3"/>
          <a:stretch>
            <a:fillRect/>
          </a:stretch>
        </p:blipFill>
        <p:spPr>
          <a:xfrm>
            <a:off x="4529797" y="2104219"/>
            <a:ext cx="3355217" cy="2143125"/>
          </a:xfrm>
          <a:prstGeom prst="rect">
            <a:avLst/>
          </a:prstGeom>
        </p:spPr>
      </p:pic>
    </p:spTree>
    <p:extLst>
      <p:ext uri="{BB962C8B-B14F-4D97-AF65-F5344CB8AC3E}">
        <p14:creationId xmlns:p14="http://schemas.microsoft.com/office/powerpoint/2010/main" val="368192934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3779789" y="4426021"/>
            <a:ext cx="5311775" cy="646331"/>
          </a:xfrm>
          <a:prstGeom prst="rect">
            <a:avLst/>
          </a:prstGeom>
        </p:spPr>
        <p:txBody>
          <a:bodyPr wrap="none">
            <a:spAutoFit/>
          </a:bodyPr>
          <a:lstStyle/>
          <a:p>
            <a:pPr algn="ctr"/>
            <a:r>
              <a:rPr lang="en-US" sz="3600" dirty="0">
                <a:hlinkClick r:id="rId2"/>
              </a:rPr>
              <a:t>https://www.chatpdf.com/</a:t>
            </a:r>
            <a:r>
              <a:rPr lang="en-US" sz="3600" dirty="0"/>
              <a:t> </a:t>
            </a:r>
          </a:p>
        </p:txBody>
      </p:sp>
      <p:pic>
        <p:nvPicPr>
          <p:cNvPr id="4" name="Picture 3">
            <a:extLst>
              <a:ext uri="{FF2B5EF4-FFF2-40B4-BE49-F238E27FC236}">
                <a16:creationId xmlns:a16="http://schemas.microsoft.com/office/drawing/2014/main" id="{233E6A50-F6A2-4DE8-BC80-EE2FD9946F89}"/>
              </a:ext>
            </a:extLst>
          </p:cNvPr>
          <p:cNvPicPr>
            <a:picLocks noChangeAspect="1"/>
          </p:cNvPicPr>
          <p:nvPr/>
        </p:nvPicPr>
        <p:blipFill>
          <a:blip r:embed="rId3"/>
          <a:stretch>
            <a:fillRect/>
          </a:stretch>
        </p:blipFill>
        <p:spPr>
          <a:xfrm>
            <a:off x="3594918" y="1448973"/>
            <a:ext cx="5681515" cy="2787554"/>
          </a:xfrm>
          <a:prstGeom prst="rect">
            <a:avLst/>
          </a:prstGeom>
        </p:spPr>
      </p:pic>
    </p:spTree>
    <p:extLst>
      <p:ext uri="{BB962C8B-B14F-4D97-AF65-F5344CB8AC3E}">
        <p14:creationId xmlns:p14="http://schemas.microsoft.com/office/powerpoint/2010/main" val="31109106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4036623" y="4426021"/>
            <a:ext cx="4798108" cy="646331"/>
          </a:xfrm>
          <a:prstGeom prst="rect">
            <a:avLst/>
          </a:prstGeom>
        </p:spPr>
        <p:txBody>
          <a:bodyPr wrap="none">
            <a:spAutoFit/>
          </a:bodyPr>
          <a:lstStyle/>
          <a:p>
            <a:pPr algn="ctr"/>
            <a:r>
              <a:rPr lang="en-US" sz="3600" dirty="0">
                <a:hlinkClick r:id="rId2"/>
              </a:rPr>
              <a:t>https://www.popai.pro/</a:t>
            </a:r>
            <a:r>
              <a:rPr lang="en-US" sz="3600" dirty="0"/>
              <a:t> </a:t>
            </a:r>
          </a:p>
        </p:txBody>
      </p:sp>
      <p:pic>
        <p:nvPicPr>
          <p:cNvPr id="2" name="Picture 1">
            <a:extLst>
              <a:ext uri="{FF2B5EF4-FFF2-40B4-BE49-F238E27FC236}">
                <a16:creationId xmlns:a16="http://schemas.microsoft.com/office/drawing/2014/main" id="{57B31C08-F8F4-4943-9289-4DA29B953A91}"/>
              </a:ext>
            </a:extLst>
          </p:cNvPr>
          <p:cNvPicPr>
            <a:picLocks noChangeAspect="1"/>
          </p:cNvPicPr>
          <p:nvPr/>
        </p:nvPicPr>
        <p:blipFill>
          <a:blip r:embed="rId3"/>
          <a:stretch>
            <a:fillRect/>
          </a:stretch>
        </p:blipFill>
        <p:spPr>
          <a:xfrm>
            <a:off x="4712678" y="1597782"/>
            <a:ext cx="2794562" cy="2143125"/>
          </a:xfrm>
          <a:prstGeom prst="rect">
            <a:avLst/>
          </a:prstGeom>
        </p:spPr>
      </p:pic>
    </p:spTree>
    <p:extLst>
      <p:ext uri="{BB962C8B-B14F-4D97-AF65-F5344CB8AC3E}">
        <p14:creationId xmlns:p14="http://schemas.microsoft.com/office/powerpoint/2010/main" val="7931892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3793094" y="4426021"/>
            <a:ext cx="5285166" cy="646331"/>
          </a:xfrm>
          <a:prstGeom prst="rect">
            <a:avLst/>
          </a:prstGeom>
        </p:spPr>
        <p:txBody>
          <a:bodyPr wrap="none">
            <a:spAutoFit/>
          </a:bodyPr>
          <a:lstStyle/>
          <a:p>
            <a:pPr algn="ctr"/>
            <a:r>
              <a:rPr lang="en-US" sz="3600" dirty="0">
                <a:hlinkClick r:id="rId2"/>
              </a:rPr>
              <a:t>https://www.litmaps.com/</a:t>
            </a:r>
            <a:r>
              <a:rPr lang="en-US" sz="3600" dirty="0"/>
              <a:t> </a:t>
            </a:r>
          </a:p>
        </p:txBody>
      </p:sp>
      <p:pic>
        <p:nvPicPr>
          <p:cNvPr id="4" name="Picture 3">
            <a:extLst>
              <a:ext uri="{FF2B5EF4-FFF2-40B4-BE49-F238E27FC236}">
                <a16:creationId xmlns:a16="http://schemas.microsoft.com/office/drawing/2014/main" id="{4AD4BC41-B4D1-4ECA-B8C5-E9D49A7E87F9}"/>
              </a:ext>
            </a:extLst>
          </p:cNvPr>
          <p:cNvPicPr>
            <a:picLocks noChangeAspect="1"/>
          </p:cNvPicPr>
          <p:nvPr/>
        </p:nvPicPr>
        <p:blipFill>
          <a:blip r:embed="rId3"/>
          <a:stretch>
            <a:fillRect/>
          </a:stretch>
        </p:blipFill>
        <p:spPr>
          <a:xfrm>
            <a:off x="3531633" y="1306256"/>
            <a:ext cx="5546627" cy="2898560"/>
          </a:xfrm>
          <a:prstGeom prst="rect">
            <a:avLst/>
          </a:prstGeom>
        </p:spPr>
      </p:pic>
    </p:spTree>
    <p:extLst>
      <p:ext uri="{BB962C8B-B14F-4D97-AF65-F5344CB8AC3E}">
        <p14:creationId xmlns:p14="http://schemas.microsoft.com/office/powerpoint/2010/main" val="166437894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2864956" y="4426021"/>
            <a:ext cx="7141443" cy="646331"/>
          </a:xfrm>
          <a:prstGeom prst="rect">
            <a:avLst/>
          </a:prstGeom>
        </p:spPr>
        <p:txBody>
          <a:bodyPr wrap="none">
            <a:spAutoFit/>
          </a:bodyPr>
          <a:lstStyle/>
          <a:p>
            <a:pPr algn="ctr"/>
            <a:r>
              <a:rPr lang="en-US" sz="3600" dirty="0">
                <a:hlinkClick r:id="rId2"/>
              </a:rPr>
              <a:t>https://www.connectedpapers.com/</a:t>
            </a:r>
            <a:r>
              <a:rPr lang="en-US" sz="3600" dirty="0"/>
              <a:t> </a:t>
            </a:r>
          </a:p>
        </p:txBody>
      </p:sp>
      <p:pic>
        <p:nvPicPr>
          <p:cNvPr id="2" name="Picture 1">
            <a:extLst>
              <a:ext uri="{FF2B5EF4-FFF2-40B4-BE49-F238E27FC236}">
                <a16:creationId xmlns:a16="http://schemas.microsoft.com/office/drawing/2014/main" id="{29E959BB-9334-4644-AF6E-2FF5CC64DD39}"/>
              </a:ext>
            </a:extLst>
          </p:cNvPr>
          <p:cNvPicPr>
            <a:picLocks noChangeAspect="1"/>
          </p:cNvPicPr>
          <p:nvPr/>
        </p:nvPicPr>
        <p:blipFill>
          <a:blip r:embed="rId3"/>
          <a:stretch>
            <a:fillRect/>
          </a:stretch>
        </p:blipFill>
        <p:spPr>
          <a:xfrm>
            <a:off x="3786993" y="2140268"/>
            <a:ext cx="5297367" cy="2065973"/>
          </a:xfrm>
          <a:prstGeom prst="rect">
            <a:avLst/>
          </a:prstGeom>
        </p:spPr>
      </p:pic>
    </p:spTree>
    <p:extLst>
      <p:ext uri="{BB962C8B-B14F-4D97-AF65-F5344CB8AC3E}">
        <p14:creationId xmlns:p14="http://schemas.microsoft.com/office/powerpoint/2010/main" val="333131877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3068922" y="4426021"/>
            <a:ext cx="6733511" cy="646331"/>
          </a:xfrm>
          <a:prstGeom prst="rect">
            <a:avLst/>
          </a:prstGeom>
        </p:spPr>
        <p:txBody>
          <a:bodyPr wrap="none">
            <a:spAutoFit/>
          </a:bodyPr>
          <a:lstStyle/>
          <a:p>
            <a:pPr algn="ctr"/>
            <a:r>
              <a:rPr lang="en-US" sz="3600" dirty="0">
                <a:hlinkClick r:id="rId2"/>
              </a:rPr>
              <a:t>https://www.semanticscholar.org/</a:t>
            </a:r>
            <a:r>
              <a:rPr lang="en-US" sz="3600" dirty="0"/>
              <a:t> </a:t>
            </a:r>
          </a:p>
        </p:txBody>
      </p:sp>
      <p:pic>
        <p:nvPicPr>
          <p:cNvPr id="4" name="Picture 3">
            <a:extLst>
              <a:ext uri="{FF2B5EF4-FFF2-40B4-BE49-F238E27FC236}">
                <a16:creationId xmlns:a16="http://schemas.microsoft.com/office/drawing/2014/main" id="{A85EEA9A-79C1-4A66-9FFE-EE31B204D3AC}"/>
              </a:ext>
            </a:extLst>
          </p:cNvPr>
          <p:cNvPicPr>
            <a:picLocks noChangeAspect="1"/>
          </p:cNvPicPr>
          <p:nvPr/>
        </p:nvPicPr>
        <p:blipFill>
          <a:blip r:embed="rId3"/>
          <a:stretch>
            <a:fillRect/>
          </a:stretch>
        </p:blipFill>
        <p:spPr>
          <a:xfrm>
            <a:off x="3458382" y="1175605"/>
            <a:ext cx="5954590" cy="3130962"/>
          </a:xfrm>
          <a:prstGeom prst="rect">
            <a:avLst/>
          </a:prstGeom>
        </p:spPr>
      </p:pic>
    </p:spTree>
    <p:extLst>
      <p:ext uri="{BB962C8B-B14F-4D97-AF65-F5344CB8AC3E}">
        <p14:creationId xmlns:p14="http://schemas.microsoft.com/office/powerpoint/2010/main" val="279997308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3068922" y="4426021"/>
            <a:ext cx="6733511" cy="646331"/>
          </a:xfrm>
          <a:prstGeom prst="rect">
            <a:avLst/>
          </a:prstGeom>
        </p:spPr>
        <p:txBody>
          <a:bodyPr wrap="none">
            <a:spAutoFit/>
          </a:bodyPr>
          <a:lstStyle/>
          <a:p>
            <a:pPr algn="ctr"/>
            <a:r>
              <a:rPr lang="en-US" sz="3600" dirty="0">
                <a:hlinkClick r:id="rId2"/>
              </a:rPr>
              <a:t>https://www.openread.academy/</a:t>
            </a:r>
            <a:r>
              <a:rPr lang="en-US" sz="3600" dirty="0"/>
              <a:t> </a:t>
            </a:r>
          </a:p>
        </p:txBody>
      </p:sp>
      <p:pic>
        <p:nvPicPr>
          <p:cNvPr id="5" name="Picture 4">
            <a:extLst>
              <a:ext uri="{FF2B5EF4-FFF2-40B4-BE49-F238E27FC236}">
                <a16:creationId xmlns:a16="http://schemas.microsoft.com/office/drawing/2014/main" id="{E924E912-C238-414E-A198-23D1C4664B23}"/>
              </a:ext>
            </a:extLst>
          </p:cNvPr>
          <p:cNvPicPr>
            <a:picLocks noChangeAspect="1"/>
          </p:cNvPicPr>
          <p:nvPr/>
        </p:nvPicPr>
        <p:blipFill>
          <a:blip r:embed="rId3"/>
          <a:stretch>
            <a:fillRect/>
          </a:stretch>
        </p:blipFill>
        <p:spPr>
          <a:xfrm>
            <a:off x="3247645" y="1104727"/>
            <a:ext cx="6376064" cy="3321294"/>
          </a:xfrm>
          <a:prstGeom prst="rect">
            <a:avLst/>
          </a:prstGeom>
        </p:spPr>
      </p:pic>
    </p:spTree>
    <p:extLst>
      <p:ext uri="{BB962C8B-B14F-4D97-AF65-F5344CB8AC3E}">
        <p14:creationId xmlns:p14="http://schemas.microsoft.com/office/powerpoint/2010/main" val="307714302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3910595" y="4426021"/>
            <a:ext cx="5050165" cy="646331"/>
          </a:xfrm>
          <a:prstGeom prst="rect">
            <a:avLst/>
          </a:prstGeom>
        </p:spPr>
        <p:txBody>
          <a:bodyPr wrap="none">
            <a:spAutoFit/>
          </a:bodyPr>
          <a:lstStyle/>
          <a:p>
            <a:pPr algn="ctr"/>
            <a:r>
              <a:rPr lang="en-US" sz="3600" dirty="0">
                <a:hlinkClick r:id="rId2"/>
              </a:rPr>
              <a:t>https://www.scinapse.io/</a:t>
            </a:r>
            <a:r>
              <a:rPr lang="en-US" sz="3600" dirty="0"/>
              <a:t> </a:t>
            </a:r>
          </a:p>
        </p:txBody>
      </p:sp>
      <p:pic>
        <p:nvPicPr>
          <p:cNvPr id="2" name="Picture 1">
            <a:extLst>
              <a:ext uri="{FF2B5EF4-FFF2-40B4-BE49-F238E27FC236}">
                <a16:creationId xmlns:a16="http://schemas.microsoft.com/office/drawing/2014/main" id="{1BBB9400-2B88-44E9-8EDC-B97876FCE6C3}"/>
              </a:ext>
            </a:extLst>
          </p:cNvPr>
          <p:cNvPicPr>
            <a:picLocks noChangeAspect="1"/>
          </p:cNvPicPr>
          <p:nvPr/>
        </p:nvPicPr>
        <p:blipFill>
          <a:blip r:embed="rId3"/>
          <a:stretch>
            <a:fillRect/>
          </a:stretch>
        </p:blipFill>
        <p:spPr>
          <a:xfrm>
            <a:off x="3596604" y="1603717"/>
            <a:ext cx="5678145" cy="2715964"/>
          </a:xfrm>
          <a:prstGeom prst="rect">
            <a:avLst/>
          </a:prstGeom>
        </p:spPr>
      </p:pic>
    </p:spTree>
    <p:extLst>
      <p:ext uri="{BB962C8B-B14F-4D97-AF65-F5344CB8AC3E}">
        <p14:creationId xmlns:p14="http://schemas.microsoft.com/office/powerpoint/2010/main" val="202923837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66481"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FF0000"/>
              </a:solidFill>
            </a:endParaRPr>
          </a:p>
          <a:p>
            <a:pPr algn="ctr" rtl="1"/>
            <a:r>
              <a:rPr lang="en-US" sz="4400" b="1" dirty="0">
                <a:solidFill>
                  <a:srgbClr val="FF0000"/>
                </a:solidFill>
              </a:rPr>
              <a:t>Google Extensions</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F30F6112-688E-4B57-8ED8-33E3A6416B49}"/>
              </a:ext>
            </a:extLst>
          </p:cNvPr>
          <p:cNvPicPr>
            <a:picLocks noChangeAspect="1"/>
          </p:cNvPicPr>
          <p:nvPr/>
        </p:nvPicPr>
        <p:blipFill>
          <a:blip r:embed="rId2"/>
          <a:stretch>
            <a:fillRect/>
          </a:stretch>
        </p:blipFill>
        <p:spPr>
          <a:xfrm>
            <a:off x="4375052" y="1473639"/>
            <a:ext cx="3910721" cy="1955361"/>
          </a:xfrm>
          <a:prstGeom prst="rect">
            <a:avLst/>
          </a:prstGeom>
        </p:spPr>
      </p:pic>
    </p:spTree>
    <p:extLst>
      <p:ext uri="{BB962C8B-B14F-4D97-AF65-F5344CB8AC3E}">
        <p14:creationId xmlns:p14="http://schemas.microsoft.com/office/powerpoint/2010/main" val="350659005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097DDC3-6228-46EA-BAFE-551CDFD6D1A7}"/>
              </a:ext>
            </a:extLst>
          </p:cNvPr>
          <p:cNvPicPr>
            <a:picLocks noChangeAspect="1"/>
          </p:cNvPicPr>
          <p:nvPr/>
        </p:nvPicPr>
        <p:blipFill>
          <a:blip r:embed="rId2"/>
          <a:stretch>
            <a:fillRect/>
          </a:stretch>
        </p:blipFill>
        <p:spPr>
          <a:xfrm>
            <a:off x="2661529" y="1891371"/>
            <a:ext cx="7548296" cy="2224377"/>
          </a:xfrm>
          <a:prstGeom prst="rect">
            <a:avLst/>
          </a:prstGeom>
        </p:spPr>
      </p:pic>
    </p:spTree>
    <p:extLst>
      <p:ext uri="{BB962C8B-B14F-4D97-AF65-F5344CB8AC3E}">
        <p14:creationId xmlns:p14="http://schemas.microsoft.com/office/powerpoint/2010/main" val="419398108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66481"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en-US" sz="4400" b="1" dirty="0">
                <a:solidFill>
                  <a:srgbClr val="FF0000"/>
                </a:solidFill>
              </a:rPr>
              <a:t>AI CHAT</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2792348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95E792B-7305-4510-A116-27C893956659}"/>
              </a:ext>
            </a:extLst>
          </p:cNvPr>
          <p:cNvSpPr/>
          <p:nvPr/>
        </p:nvSpPr>
        <p:spPr>
          <a:xfrm>
            <a:off x="4076700" y="4088395"/>
            <a:ext cx="4457374" cy="646331"/>
          </a:xfrm>
          <a:prstGeom prst="rect">
            <a:avLst/>
          </a:prstGeom>
        </p:spPr>
        <p:txBody>
          <a:bodyPr wrap="none">
            <a:spAutoFit/>
          </a:bodyPr>
          <a:lstStyle/>
          <a:p>
            <a:r>
              <a:rPr lang="en-US" sz="3600" dirty="0">
                <a:hlinkClick r:id="rId2"/>
              </a:rPr>
              <a:t>https://poe.com/login</a:t>
            </a:r>
            <a:r>
              <a:rPr lang="en-US" sz="3600" dirty="0"/>
              <a:t> </a:t>
            </a:r>
          </a:p>
        </p:txBody>
      </p:sp>
      <p:pic>
        <p:nvPicPr>
          <p:cNvPr id="4" name="Picture 3">
            <a:extLst>
              <a:ext uri="{FF2B5EF4-FFF2-40B4-BE49-F238E27FC236}">
                <a16:creationId xmlns:a16="http://schemas.microsoft.com/office/drawing/2014/main" id="{97D1E81D-A98F-43F5-8985-CCD22531710B}"/>
              </a:ext>
            </a:extLst>
          </p:cNvPr>
          <p:cNvPicPr>
            <a:picLocks noChangeAspect="1"/>
          </p:cNvPicPr>
          <p:nvPr/>
        </p:nvPicPr>
        <p:blipFill>
          <a:blip r:embed="rId3"/>
          <a:stretch>
            <a:fillRect/>
          </a:stretch>
        </p:blipFill>
        <p:spPr>
          <a:xfrm>
            <a:off x="4286087" y="2428464"/>
            <a:ext cx="4038600" cy="1133475"/>
          </a:xfrm>
          <a:prstGeom prst="rect">
            <a:avLst/>
          </a:prstGeom>
        </p:spPr>
      </p:pic>
    </p:spTree>
    <p:extLst>
      <p:ext uri="{BB962C8B-B14F-4D97-AF65-F5344CB8AC3E}">
        <p14:creationId xmlns:p14="http://schemas.microsoft.com/office/powerpoint/2010/main" val="374434168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95E792B-7305-4510-A116-27C893956659}"/>
              </a:ext>
            </a:extLst>
          </p:cNvPr>
          <p:cNvSpPr/>
          <p:nvPr/>
        </p:nvSpPr>
        <p:spPr>
          <a:xfrm>
            <a:off x="4962965" y="4102463"/>
            <a:ext cx="3068212" cy="646331"/>
          </a:xfrm>
          <a:prstGeom prst="rect">
            <a:avLst/>
          </a:prstGeom>
        </p:spPr>
        <p:txBody>
          <a:bodyPr wrap="none">
            <a:spAutoFit/>
          </a:bodyPr>
          <a:lstStyle/>
          <a:p>
            <a:r>
              <a:rPr lang="en-US" sz="3600" dirty="0">
                <a:hlinkClick r:id="rId2"/>
              </a:rPr>
              <a:t>https://iask.ai/</a:t>
            </a:r>
            <a:r>
              <a:rPr lang="en-US" sz="3600" dirty="0"/>
              <a:t> </a:t>
            </a:r>
          </a:p>
        </p:txBody>
      </p:sp>
      <p:pic>
        <p:nvPicPr>
          <p:cNvPr id="2" name="Picture 1">
            <a:extLst>
              <a:ext uri="{FF2B5EF4-FFF2-40B4-BE49-F238E27FC236}">
                <a16:creationId xmlns:a16="http://schemas.microsoft.com/office/drawing/2014/main" id="{9E2F27B0-4504-44E7-9D38-37061E1D4DF6}"/>
              </a:ext>
            </a:extLst>
          </p:cNvPr>
          <p:cNvPicPr>
            <a:picLocks noChangeAspect="1"/>
          </p:cNvPicPr>
          <p:nvPr/>
        </p:nvPicPr>
        <p:blipFill>
          <a:blip r:embed="rId3"/>
          <a:stretch>
            <a:fillRect/>
          </a:stretch>
        </p:blipFill>
        <p:spPr>
          <a:xfrm>
            <a:off x="3432516" y="1167618"/>
            <a:ext cx="6443003" cy="2639451"/>
          </a:xfrm>
          <a:prstGeom prst="rect">
            <a:avLst/>
          </a:prstGeom>
        </p:spPr>
      </p:pic>
    </p:spTree>
    <p:extLst>
      <p:ext uri="{BB962C8B-B14F-4D97-AF65-F5344CB8AC3E}">
        <p14:creationId xmlns:p14="http://schemas.microsoft.com/office/powerpoint/2010/main" val="50862353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95E792B-7305-4510-A116-27C893956659}"/>
              </a:ext>
            </a:extLst>
          </p:cNvPr>
          <p:cNvSpPr/>
          <p:nvPr/>
        </p:nvSpPr>
        <p:spPr>
          <a:xfrm>
            <a:off x="4076700" y="4088395"/>
            <a:ext cx="4457374" cy="646331"/>
          </a:xfrm>
          <a:prstGeom prst="rect">
            <a:avLst/>
          </a:prstGeom>
        </p:spPr>
        <p:txBody>
          <a:bodyPr wrap="none">
            <a:spAutoFit/>
          </a:bodyPr>
          <a:lstStyle/>
          <a:p>
            <a:r>
              <a:rPr lang="en-US" sz="3600" dirty="0">
                <a:hlinkClick r:id="rId2"/>
              </a:rPr>
              <a:t>https://piggy.to/magic</a:t>
            </a:r>
            <a:r>
              <a:rPr lang="en-US" sz="3600" dirty="0"/>
              <a:t> </a:t>
            </a:r>
          </a:p>
        </p:txBody>
      </p:sp>
      <p:pic>
        <p:nvPicPr>
          <p:cNvPr id="2" name="Picture 1">
            <a:extLst>
              <a:ext uri="{FF2B5EF4-FFF2-40B4-BE49-F238E27FC236}">
                <a16:creationId xmlns:a16="http://schemas.microsoft.com/office/drawing/2014/main" id="{1A827846-0552-4AAC-8731-73BE2B46B8E6}"/>
              </a:ext>
            </a:extLst>
          </p:cNvPr>
          <p:cNvPicPr>
            <a:picLocks noChangeAspect="1"/>
          </p:cNvPicPr>
          <p:nvPr/>
        </p:nvPicPr>
        <p:blipFill>
          <a:blip r:embed="rId3"/>
          <a:stretch>
            <a:fillRect/>
          </a:stretch>
        </p:blipFill>
        <p:spPr>
          <a:xfrm>
            <a:off x="5024437" y="1822865"/>
            <a:ext cx="2143125" cy="2143125"/>
          </a:xfrm>
          <a:prstGeom prst="rect">
            <a:avLst/>
          </a:prstGeom>
        </p:spPr>
      </p:pic>
    </p:spTree>
    <p:extLst>
      <p:ext uri="{BB962C8B-B14F-4D97-AF65-F5344CB8AC3E}">
        <p14:creationId xmlns:p14="http://schemas.microsoft.com/office/powerpoint/2010/main" val="170978655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95E792B-7305-4510-A116-27C893956659}"/>
              </a:ext>
            </a:extLst>
          </p:cNvPr>
          <p:cNvSpPr/>
          <p:nvPr/>
        </p:nvSpPr>
        <p:spPr>
          <a:xfrm>
            <a:off x="4076700" y="4088395"/>
            <a:ext cx="4870949" cy="646331"/>
          </a:xfrm>
          <a:prstGeom prst="rect">
            <a:avLst/>
          </a:prstGeom>
        </p:spPr>
        <p:txBody>
          <a:bodyPr wrap="none">
            <a:spAutoFit/>
          </a:bodyPr>
          <a:lstStyle/>
          <a:p>
            <a:r>
              <a:rPr lang="en-US" sz="3600" dirty="0">
                <a:hlinkClick r:id="rId2"/>
              </a:rPr>
              <a:t>https://www.humata.ai/</a:t>
            </a:r>
            <a:r>
              <a:rPr lang="en-US" sz="3600" dirty="0"/>
              <a:t> </a:t>
            </a:r>
          </a:p>
        </p:txBody>
      </p:sp>
      <p:pic>
        <p:nvPicPr>
          <p:cNvPr id="4" name="Picture 3">
            <a:extLst>
              <a:ext uri="{FF2B5EF4-FFF2-40B4-BE49-F238E27FC236}">
                <a16:creationId xmlns:a16="http://schemas.microsoft.com/office/drawing/2014/main" id="{F047A95B-8C5D-4579-A57E-1CF866FB54E9}"/>
              </a:ext>
            </a:extLst>
          </p:cNvPr>
          <p:cNvPicPr>
            <a:picLocks noChangeAspect="1"/>
          </p:cNvPicPr>
          <p:nvPr/>
        </p:nvPicPr>
        <p:blipFill>
          <a:blip r:embed="rId3"/>
          <a:stretch>
            <a:fillRect/>
          </a:stretch>
        </p:blipFill>
        <p:spPr>
          <a:xfrm>
            <a:off x="4614569" y="2415759"/>
            <a:ext cx="3609975" cy="1266825"/>
          </a:xfrm>
          <a:prstGeom prst="rect">
            <a:avLst/>
          </a:prstGeom>
        </p:spPr>
      </p:pic>
    </p:spTree>
    <p:extLst>
      <p:ext uri="{BB962C8B-B14F-4D97-AF65-F5344CB8AC3E}">
        <p14:creationId xmlns:p14="http://schemas.microsoft.com/office/powerpoint/2010/main" val="246361827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66481"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FF0000"/>
                </a:solidFill>
              </a:rPr>
              <a:t>الترجمة والتدقيق اللغوي</a:t>
            </a:r>
            <a:endParaRPr lang="en-US" sz="4400" b="1" dirty="0">
              <a:solidFill>
                <a:srgbClr val="FF000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8344804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DA7C40B-250D-4138-B1CF-E6485A088E63}"/>
              </a:ext>
            </a:extLst>
          </p:cNvPr>
          <p:cNvSpPr/>
          <p:nvPr/>
        </p:nvSpPr>
        <p:spPr>
          <a:xfrm>
            <a:off x="1856935" y="3981384"/>
            <a:ext cx="8187397" cy="646331"/>
          </a:xfrm>
          <a:prstGeom prst="rect">
            <a:avLst/>
          </a:prstGeom>
        </p:spPr>
        <p:txBody>
          <a:bodyPr wrap="square">
            <a:spAutoFit/>
          </a:bodyPr>
          <a:lstStyle/>
          <a:p>
            <a:pPr algn="ctr"/>
            <a:r>
              <a:rPr lang="en-US" sz="3600" dirty="0">
                <a:hlinkClick r:id="rId2"/>
              </a:rPr>
              <a:t>https://quillbot.com/</a:t>
            </a:r>
            <a:r>
              <a:rPr lang="en-US" sz="3600" dirty="0"/>
              <a:t> </a:t>
            </a:r>
          </a:p>
        </p:txBody>
      </p:sp>
      <p:pic>
        <p:nvPicPr>
          <p:cNvPr id="7" name="Picture 6">
            <a:extLst>
              <a:ext uri="{FF2B5EF4-FFF2-40B4-BE49-F238E27FC236}">
                <a16:creationId xmlns:a16="http://schemas.microsoft.com/office/drawing/2014/main" id="{B56B1ECB-15AD-407A-813D-F16F721B3BD0}"/>
              </a:ext>
            </a:extLst>
          </p:cNvPr>
          <p:cNvPicPr>
            <a:picLocks noChangeAspect="1"/>
          </p:cNvPicPr>
          <p:nvPr/>
        </p:nvPicPr>
        <p:blipFill>
          <a:blip r:embed="rId3"/>
          <a:stretch>
            <a:fillRect/>
          </a:stretch>
        </p:blipFill>
        <p:spPr>
          <a:xfrm>
            <a:off x="3585282" y="1313718"/>
            <a:ext cx="4730701" cy="2487433"/>
          </a:xfrm>
          <a:prstGeom prst="rect">
            <a:avLst/>
          </a:prstGeom>
        </p:spPr>
      </p:pic>
    </p:spTree>
    <p:extLst>
      <p:ext uri="{BB962C8B-B14F-4D97-AF65-F5344CB8AC3E}">
        <p14:creationId xmlns:p14="http://schemas.microsoft.com/office/powerpoint/2010/main" val="164142033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DA7C40B-250D-4138-B1CF-E6485A088E63}"/>
              </a:ext>
            </a:extLst>
          </p:cNvPr>
          <p:cNvSpPr/>
          <p:nvPr/>
        </p:nvSpPr>
        <p:spPr>
          <a:xfrm>
            <a:off x="1856935" y="3981384"/>
            <a:ext cx="8187397" cy="646331"/>
          </a:xfrm>
          <a:prstGeom prst="rect">
            <a:avLst/>
          </a:prstGeom>
        </p:spPr>
        <p:txBody>
          <a:bodyPr wrap="square">
            <a:spAutoFit/>
          </a:bodyPr>
          <a:lstStyle/>
          <a:p>
            <a:pPr algn="ctr"/>
            <a:r>
              <a:rPr lang="en-US" sz="3600" dirty="0">
                <a:hlinkClick r:id="rId2"/>
              </a:rPr>
              <a:t>https://neuralwriter.com/</a:t>
            </a:r>
            <a:r>
              <a:rPr lang="en-US" sz="3600" dirty="0"/>
              <a:t> </a:t>
            </a:r>
          </a:p>
        </p:txBody>
      </p:sp>
      <p:pic>
        <p:nvPicPr>
          <p:cNvPr id="2" name="Picture 1">
            <a:extLst>
              <a:ext uri="{FF2B5EF4-FFF2-40B4-BE49-F238E27FC236}">
                <a16:creationId xmlns:a16="http://schemas.microsoft.com/office/drawing/2014/main" id="{9C4FE494-2D5C-4886-8E8F-ED8856772D44}"/>
              </a:ext>
            </a:extLst>
          </p:cNvPr>
          <p:cNvPicPr>
            <a:picLocks noChangeAspect="1"/>
          </p:cNvPicPr>
          <p:nvPr/>
        </p:nvPicPr>
        <p:blipFill>
          <a:blip r:embed="rId3"/>
          <a:stretch>
            <a:fillRect/>
          </a:stretch>
        </p:blipFill>
        <p:spPr>
          <a:xfrm>
            <a:off x="3482633" y="2382235"/>
            <a:ext cx="5226734" cy="1570232"/>
          </a:xfrm>
          <a:prstGeom prst="rect">
            <a:avLst/>
          </a:prstGeom>
        </p:spPr>
      </p:pic>
    </p:spTree>
    <p:extLst>
      <p:ext uri="{BB962C8B-B14F-4D97-AF65-F5344CB8AC3E}">
        <p14:creationId xmlns:p14="http://schemas.microsoft.com/office/powerpoint/2010/main" val="150303107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DA7C40B-250D-4138-B1CF-E6485A088E63}"/>
              </a:ext>
            </a:extLst>
          </p:cNvPr>
          <p:cNvSpPr/>
          <p:nvPr/>
        </p:nvSpPr>
        <p:spPr>
          <a:xfrm>
            <a:off x="1856935" y="3981384"/>
            <a:ext cx="8187397" cy="646331"/>
          </a:xfrm>
          <a:prstGeom prst="rect">
            <a:avLst/>
          </a:prstGeom>
        </p:spPr>
        <p:txBody>
          <a:bodyPr wrap="square">
            <a:spAutoFit/>
          </a:bodyPr>
          <a:lstStyle/>
          <a:p>
            <a:pPr algn="ctr"/>
            <a:r>
              <a:rPr lang="en-US" sz="3600" dirty="0">
                <a:hlinkClick r:id="rId2"/>
              </a:rPr>
              <a:t>https://sahehly.com/</a:t>
            </a:r>
            <a:r>
              <a:rPr lang="en-US" sz="3600" dirty="0"/>
              <a:t> </a:t>
            </a:r>
          </a:p>
        </p:txBody>
      </p:sp>
      <p:pic>
        <p:nvPicPr>
          <p:cNvPr id="3" name="Picture 2">
            <a:extLst>
              <a:ext uri="{FF2B5EF4-FFF2-40B4-BE49-F238E27FC236}">
                <a16:creationId xmlns:a16="http://schemas.microsoft.com/office/drawing/2014/main" id="{4D648998-ECFF-4C2B-938C-79583A09D9F4}"/>
              </a:ext>
            </a:extLst>
          </p:cNvPr>
          <p:cNvPicPr>
            <a:picLocks noChangeAspect="1"/>
          </p:cNvPicPr>
          <p:nvPr/>
        </p:nvPicPr>
        <p:blipFill>
          <a:blip r:embed="rId3"/>
          <a:stretch>
            <a:fillRect/>
          </a:stretch>
        </p:blipFill>
        <p:spPr>
          <a:xfrm>
            <a:off x="3833152" y="1716845"/>
            <a:ext cx="4234962" cy="1905000"/>
          </a:xfrm>
          <a:prstGeom prst="rect">
            <a:avLst/>
          </a:prstGeom>
        </p:spPr>
      </p:pic>
    </p:spTree>
    <p:extLst>
      <p:ext uri="{BB962C8B-B14F-4D97-AF65-F5344CB8AC3E}">
        <p14:creationId xmlns:p14="http://schemas.microsoft.com/office/powerpoint/2010/main" val="220587636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DA7C40B-250D-4138-B1CF-E6485A088E63}"/>
              </a:ext>
            </a:extLst>
          </p:cNvPr>
          <p:cNvSpPr/>
          <p:nvPr/>
        </p:nvSpPr>
        <p:spPr>
          <a:xfrm>
            <a:off x="1856935" y="3981384"/>
            <a:ext cx="8187397" cy="646331"/>
          </a:xfrm>
          <a:prstGeom prst="rect">
            <a:avLst/>
          </a:prstGeom>
        </p:spPr>
        <p:txBody>
          <a:bodyPr wrap="square">
            <a:spAutoFit/>
          </a:bodyPr>
          <a:lstStyle/>
          <a:p>
            <a:pPr algn="ctr"/>
            <a:r>
              <a:rPr lang="en-US" sz="3600" dirty="0">
                <a:hlinkClick r:id="rId2"/>
              </a:rPr>
              <a:t>https://www.onlinedoctranslator.com/en/</a:t>
            </a:r>
            <a:r>
              <a:rPr lang="en-US" sz="3600" dirty="0"/>
              <a:t> </a:t>
            </a:r>
          </a:p>
        </p:txBody>
      </p:sp>
      <p:pic>
        <p:nvPicPr>
          <p:cNvPr id="2" name="Picture 1">
            <a:extLst>
              <a:ext uri="{FF2B5EF4-FFF2-40B4-BE49-F238E27FC236}">
                <a16:creationId xmlns:a16="http://schemas.microsoft.com/office/drawing/2014/main" id="{1DC26203-2D2B-4E10-B9AF-9E7079D09CAE}"/>
              </a:ext>
            </a:extLst>
          </p:cNvPr>
          <p:cNvPicPr>
            <a:picLocks noChangeAspect="1"/>
          </p:cNvPicPr>
          <p:nvPr/>
        </p:nvPicPr>
        <p:blipFill>
          <a:blip r:embed="rId3"/>
          <a:stretch>
            <a:fillRect/>
          </a:stretch>
        </p:blipFill>
        <p:spPr>
          <a:xfrm>
            <a:off x="4167516" y="1569646"/>
            <a:ext cx="3566233" cy="2143125"/>
          </a:xfrm>
          <a:prstGeom prst="rect">
            <a:avLst/>
          </a:prstGeom>
        </p:spPr>
      </p:pic>
    </p:spTree>
    <p:extLst>
      <p:ext uri="{BB962C8B-B14F-4D97-AF65-F5344CB8AC3E}">
        <p14:creationId xmlns:p14="http://schemas.microsoft.com/office/powerpoint/2010/main" val="335412906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66481"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FF0000"/>
                </a:solidFill>
              </a:rPr>
              <a:t>محاذير استخدام الذكاء الاصطناعي في البحث العلمي</a:t>
            </a:r>
            <a:endParaRPr lang="en-US" sz="4400" b="1" dirty="0">
              <a:solidFill>
                <a:srgbClr val="FF000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5391888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76BCF3B-AB9A-4CF9-BB10-38D740609CFA}"/>
              </a:ext>
            </a:extLst>
          </p:cNvPr>
          <p:cNvPicPr>
            <a:picLocks noChangeAspect="1"/>
          </p:cNvPicPr>
          <p:nvPr/>
        </p:nvPicPr>
        <p:blipFill rotWithShape="1">
          <a:blip r:embed="rId2"/>
          <a:srcRect l="32654" t="27053" r="21193" b="18396"/>
          <a:stretch/>
        </p:blipFill>
        <p:spPr>
          <a:xfrm>
            <a:off x="1322363" y="631924"/>
            <a:ext cx="9214340" cy="5298244"/>
          </a:xfrm>
          <a:prstGeom prst="rect">
            <a:avLst/>
          </a:prstGeom>
        </p:spPr>
      </p:pic>
    </p:spTree>
    <p:extLst>
      <p:ext uri="{BB962C8B-B14F-4D97-AF65-F5344CB8AC3E}">
        <p14:creationId xmlns:p14="http://schemas.microsoft.com/office/powerpoint/2010/main" val="36329009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66481"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FF0000"/>
                </a:solidFill>
              </a:rPr>
              <a:t>هل يمكن التحقق من المحتوى المكتوب بالذكاء الاصطناعي؟</a:t>
            </a:r>
            <a:endParaRPr lang="en-US" sz="4400" b="1" dirty="0">
              <a:solidFill>
                <a:srgbClr val="FF000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4129365"/>
            <a:ext cx="8979535"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AI Detector</a:t>
            </a:r>
          </a:p>
        </p:txBody>
      </p:sp>
    </p:spTree>
    <p:extLst>
      <p:ext uri="{BB962C8B-B14F-4D97-AF65-F5344CB8AC3E}">
        <p14:creationId xmlns:p14="http://schemas.microsoft.com/office/powerpoint/2010/main" val="238319095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25006CB-FF55-4E8C-9D74-F7DFA5D3980D}"/>
              </a:ext>
            </a:extLst>
          </p:cNvPr>
          <p:cNvSpPr/>
          <p:nvPr/>
        </p:nvSpPr>
        <p:spPr>
          <a:xfrm>
            <a:off x="-207500" y="3614126"/>
            <a:ext cx="11944643" cy="584775"/>
          </a:xfrm>
          <a:prstGeom prst="rect">
            <a:avLst/>
          </a:prstGeom>
        </p:spPr>
        <p:txBody>
          <a:bodyPr wrap="square">
            <a:spAutoFit/>
          </a:bodyPr>
          <a:lstStyle/>
          <a:p>
            <a:pPr algn="ctr"/>
            <a:r>
              <a:rPr lang="en-US" sz="3200" dirty="0">
                <a:solidFill>
                  <a:schemeClr val="bg1"/>
                </a:solidFill>
                <a:latin typeface="Poppins"/>
                <a:hlinkClick r:id="rId2"/>
              </a:rPr>
              <a:t>https://gptkit.ai/dashboard</a:t>
            </a:r>
            <a:r>
              <a:rPr lang="ar-EG" sz="3200" dirty="0">
                <a:solidFill>
                  <a:schemeClr val="bg1"/>
                </a:solidFill>
                <a:latin typeface="Poppins"/>
              </a:rPr>
              <a:t> </a:t>
            </a:r>
            <a:endParaRPr lang="en-US" sz="3200" dirty="0">
              <a:solidFill>
                <a:schemeClr val="bg1"/>
              </a:solidFill>
            </a:endParaRPr>
          </a:p>
        </p:txBody>
      </p:sp>
      <p:pic>
        <p:nvPicPr>
          <p:cNvPr id="5" name="Picture 4">
            <a:extLst>
              <a:ext uri="{FF2B5EF4-FFF2-40B4-BE49-F238E27FC236}">
                <a16:creationId xmlns:a16="http://schemas.microsoft.com/office/drawing/2014/main" id="{C4A87792-7D96-4085-978B-AB60F1E930DA}"/>
              </a:ext>
            </a:extLst>
          </p:cNvPr>
          <p:cNvPicPr>
            <a:picLocks noChangeAspect="1"/>
          </p:cNvPicPr>
          <p:nvPr/>
        </p:nvPicPr>
        <p:blipFill rotWithShape="1">
          <a:blip r:embed="rId3"/>
          <a:srcRect t="33077" b="32461"/>
          <a:stretch/>
        </p:blipFill>
        <p:spPr>
          <a:xfrm>
            <a:off x="3712158" y="1735769"/>
            <a:ext cx="4376180" cy="1508105"/>
          </a:xfrm>
          <a:prstGeom prst="rect">
            <a:avLst/>
          </a:prstGeom>
        </p:spPr>
      </p:pic>
    </p:spTree>
    <p:extLst>
      <p:ext uri="{BB962C8B-B14F-4D97-AF65-F5344CB8AC3E}">
        <p14:creationId xmlns:p14="http://schemas.microsoft.com/office/powerpoint/2010/main" val="322898671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25006CB-FF55-4E8C-9D74-F7DFA5D3980D}"/>
              </a:ext>
            </a:extLst>
          </p:cNvPr>
          <p:cNvSpPr/>
          <p:nvPr/>
        </p:nvSpPr>
        <p:spPr>
          <a:xfrm>
            <a:off x="-207500" y="3614126"/>
            <a:ext cx="11944643" cy="584775"/>
          </a:xfrm>
          <a:prstGeom prst="rect">
            <a:avLst/>
          </a:prstGeom>
        </p:spPr>
        <p:txBody>
          <a:bodyPr wrap="square">
            <a:spAutoFit/>
          </a:bodyPr>
          <a:lstStyle/>
          <a:p>
            <a:pPr algn="ctr"/>
            <a:r>
              <a:rPr lang="en-US" sz="3200" dirty="0">
                <a:solidFill>
                  <a:schemeClr val="bg1"/>
                </a:solidFill>
                <a:latin typeface="Poppins"/>
                <a:hlinkClick r:id="rId2"/>
              </a:rPr>
              <a:t>https://typeset.io/</a:t>
            </a:r>
            <a:r>
              <a:rPr lang="en-US" sz="3200" dirty="0">
                <a:solidFill>
                  <a:schemeClr val="bg1"/>
                </a:solidFill>
                <a:latin typeface="Poppins"/>
              </a:rPr>
              <a:t> </a:t>
            </a:r>
            <a:endParaRPr lang="en-US" sz="3200" dirty="0">
              <a:solidFill>
                <a:schemeClr val="bg1"/>
              </a:solidFill>
            </a:endParaRPr>
          </a:p>
        </p:txBody>
      </p:sp>
      <p:pic>
        <p:nvPicPr>
          <p:cNvPr id="2" name="Picture 1">
            <a:extLst>
              <a:ext uri="{FF2B5EF4-FFF2-40B4-BE49-F238E27FC236}">
                <a16:creationId xmlns:a16="http://schemas.microsoft.com/office/drawing/2014/main" id="{C537630C-213A-486A-A1FE-8B5D4840C1AD}"/>
              </a:ext>
            </a:extLst>
          </p:cNvPr>
          <p:cNvPicPr>
            <a:picLocks noChangeAspect="1"/>
          </p:cNvPicPr>
          <p:nvPr/>
        </p:nvPicPr>
        <p:blipFill>
          <a:blip r:embed="rId3"/>
          <a:stretch>
            <a:fillRect/>
          </a:stretch>
        </p:blipFill>
        <p:spPr>
          <a:xfrm>
            <a:off x="3077869" y="1942758"/>
            <a:ext cx="5429202" cy="1301116"/>
          </a:xfrm>
          <a:prstGeom prst="rect">
            <a:avLst/>
          </a:prstGeom>
        </p:spPr>
      </p:pic>
    </p:spTree>
    <p:extLst>
      <p:ext uri="{BB962C8B-B14F-4D97-AF65-F5344CB8AC3E}">
        <p14:creationId xmlns:p14="http://schemas.microsoft.com/office/powerpoint/2010/main" val="23853974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66481"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en-US" sz="4400" b="1" dirty="0">
                <a:solidFill>
                  <a:srgbClr val="FF0000"/>
                </a:solidFill>
              </a:rPr>
              <a:t>For Education </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752019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C2FB276-AA7D-4CEC-AEBC-475F2422FA6A}"/>
              </a:ext>
            </a:extLst>
          </p:cNvPr>
          <p:cNvSpPr/>
          <p:nvPr/>
        </p:nvSpPr>
        <p:spPr>
          <a:xfrm>
            <a:off x="3792196" y="4468223"/>
            <a:ext cx="4607608" cy="584775"/>
          </a:xfrm>
          <a:prstGeom prst="rect">
            <a:avLst/>
          </a:prstGeom>
        </p:spPr>
        <p:txBody>
          <a:bodyPr wrap="none">
            <a:spAutoFit/>
          </a:bodyPr>
          <a:lstStyle/>
          <a:p>
            <a:pPr algn="ctr"/>
            <a:r>
              <a:rPr lang="en-US" sz="3200" b="1" dirty="0">
                <a:hlinkClick r:id="rId2"/>
              </a:rPr>
              <a:t>https://www.tutorai.me/</a:t>
            </a:r>
            <a:r>
              <a:rPr lang="en-US" sz="3200" b="1" dirty="0"/>
              <a:t> </a:t>
            </a:r>
          </a:p>
        </p:txBody>
      </p:sp>
      <p:pic>
        <p:nvPicPr>
          <p:cNvPr id="5" name="Picture 4">
            <a:extLst>
              <a:ext uri="{FF2B5EF4-FFF2-40B4-BE49-F238E27FC236}">
                <a16:creationId xmlns:a16="http://schemas.microsoft.com/office/drawing/2014/main" id="{59A97055-4490-458A-AF6D-F72ED9B1CE1A}"/>
              </a:ext>
            </a:extLst>
          </p:cNvPr>
          <p:cNvPicPr>
            <a:picLocks noChangeAspect="1"/>
          </p:cNvPicPr>
          <p:nvPr/>
        </p:nvPicPr>
        <p:blipFill>
          <a:blip r:embed="rId3"/>
          <a:stretch>
            <a:fillRect/>
          </a:stretch>
        </p:blipFill>
        <p:spPr>
          <a:xfrm>
            <a:off x="4115753" y="2079820"/>
            <a:ext cx="3684929" cy="2210957"/>
          </a:xfrm>
          <a:prstGeom prst="rect">
            <a:avLst/>
          </a:prstGeom>
        </p:spPr>
      </p:pic>
    </p:spTree>
    <p:extLst>
      <p:ext uri="{BB962C8B-B14F-4D97-AF65-F5344CB8AC3E}">
        <p14:creationId xmlns:p14="http://schemas.microsoft.com/office/powerpoint/2010/main" val="379364433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C2FB276-AA7D-4CEC-AEBC-475F2422FA6A}"/>
              </a:ext>
            </a:extLst>
          </p:cNvPr>
          <p:cNvSpPr/>
          <p:nvPr/>
        </p:nvSpPr>
        <p:spPr>
          <a:xfrm>
            <a:off x="3569859" y="4468223"/>
            <a:ext cx="5052282" cy="584775"/>
          </a:xfrm>
          <a:prstGeom prst="rect">
            <a:avLst/>
          </a:prstGeom>
        </p:spPr>
        <p:txBody>
          <a:bodyPr wrap="none">
            <a:spAutoFit/>
          </a:bodyPr>
          <a:lstStyle/>
          <a:p>
            <a:pPr algn="ctr"/>
            <a:r>
              <a:rPr lang="en-US" sz="3200" b="1" dirty="0">
                <a:hlinkClick r:id="rId2"/>
              </a:rPr>
              <a:t>https://www.teachology.ai/</a:t>
            </a:r>
            <a:r>
              <a:rPr lang="en-US" sz="3200" b="1" dirty="0"/>
              <a:t> </a:t>
            </a:r>
          </a:p>
        </p:txBody>
      </p:sp>
      <p:pic>
        <p:nvPicPr>
          <p:cNvPr id="2" name="Picture 1">
            <a:extLst>
              <a:ext uri="{FF2B5EF4-FFF2-40B4-BE49-F238E27FC236}">
                <a16:creationId xmlns:a16="http://schemas.microsoft.com/office/drawing/2014/main" id="{976D27C7-7155-4856-89E6-EE6DBFB0DF39}"/>
              </a:ext>
            </a:extLst>
          </p:cNvPr>
          <p:cNvPicPr>
            <a:picLocks noChangeAspect="1"/>
          </p:cNvPicPr>
          <p:nvPr/>
        </p:nvPicPr>
        <p:blipFill>
          <a:blip r:embed="rId3"/>
          <a:stretch>
            <a:fillRect/>
          </a:stretch>
        </p:blipFill>
        <p:spPr>
          <a:xfrm>
            <a:off x="3764491" y="2389777"/>
            <a:ext cx="4663018" cy="1546348"/>
          </a:xfrm>
          <a:prstGeom prst="rect">
            <a:avLst/>
          </a:prstGeom>
        </p:spPr>
      </p:pic>
    </p:spTree>
    <p:extLst>
      <p:ext uri="{BB962C8B-B14F-4D97-AF65-F5344CB8AC3E}">
        <p14:creationId xmlns:p14="http://schemas.microsoft.com/office/powerpoint/2010/main" val="24085390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1843</TotalTime>
  <Words>3109</Words>
  <Application>Microsoft Office PowerPoint</Application>
  <PresentationFormat>Widescreen</PresentationFormat>
  <Paragraphs>443</Paragraphs>
  <Slides>70</Slides>
  <Notes>21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70</vt:i4>
      </vt:variant>
    </vt:vector>
  </HeadingPairs>
  <TitlesOfParts>
    <vt:vector size="79" baseType="lpstr">
      <vt:lpstr>Arial</vt:lpstr>
      <vt:lpstr>Calibri</vt:lpstr>
      <vt:lpstr>Calibri Light</vt:lpstr>
      <vt:lpstr>Poppins</vt:lpstr>
      <vt:lpstr>Roboto Condensed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251</cp:revision>
  <dcterms:created xsi:type="dcterms:W3CDTF">2023-04-29T09:08:23Z</dcterms:created>
  <dcterms:modified xsi:type="dcterms:W3CDTF">2023-10-09T17:18:21Z</dcterms:modified>
</cp:coreProperties>
</file>