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84" r:id="rId4"/>
    <p:sldId id="285" r:id="rId5"/>
    <p:sldId id="286" r:id="rId6"/>
    <p:sldId id="287" r:id="rId7"/>
    <p:sldId id="288" r:id="rId8"/>
    <p:sldId id="258" r:id="rId9"/>
    <p:sldId id="259" r:id="rId10"/>
    <p:sldId id="289" r:id="rId11"/>
    <p:sldId id="290" r:id="rId12"/>
    <p:sldId id="291" r:id="rId13"/>
    <p:sldId id="292" r:id="rId14"/>
    <p:sldId id="293" r:id="rId15"/>
    <p:sldId id="294" r:id="rId16"/>
    <p:sldId id="295" r:id="rId17"/>
    <p:sldId id="296" r:id="rId18"/>
    <p:sldId id="297" r:id="rId19"/>
    <p:sldId id="298" r:id="rId20"/>
    <p:sldId id="299" r:id="rId21"/>
    <p:sldId id="300" r:id="rId22"/>
    <p:sldId id="302" r:id="rId23"/>
    <p:sldId id="301" r:id="rId24"/>
    <p:sldId id="303" r:id="rId25"/>
    <p:sldId id="280" r:id="rId26"/>
    <p:sldId id="281" r:id="rId27"/>
    <p:sldId id="304" r:id="rId28"/>
    <p:sldId id="305" r:id="rId29"/>
    <p:sldId id="311" r:id="rId30"/>
    <p:sldId id="306" r:id="rId31"/>
    <p:sldId id="307" r:id="rId32"/>
    <p:sldId id="322" r:id="rId33"/>
    <p:sldId id="308" r:id="rId34"/>
    <p:sldId id="319" r:id="rId35"/>
    <p:sldId id="309" r:id="rId36"/>
    <p:sldId id="310" r:id="rId37"/>
    <p:sldId id="312" r:id="rId38"/>
    <p:sldId id="313" r:id="rId39"/>
    <p:sldId id="314" r:id="rId40"/>
    <p:sldId id="315" r:id="rId41"/>
    <p:sldId id="316" r:id="rId42"/>
    <p:sldId id="317" r:id="rId43"/>
    <p:sldId id="318" r:id="rId44"/>
    <p:sldId id="320" r:id="rId45"/>
    <p:sldId id="321" r:id="rId46"/>
    <p:sldId id="268" r:id="rId47"/>
    <p:sldId id="275" r:id="rId48"/>
    <p:sldId id="276" r:id="rId49"/>
    <p:sldId id="323" r:id="rId50"/>
    <p:sldId id="324" r:id="rId51"/>
    <p:sldId id="325" r:id="rId52"/>
    <p:sldId id="326" r:id="rId53"/>
    <p:sldId id="272" r:id="rId54"/>
    <p:sldId id="327" r:id="rId55"/>
    <p:sldId id="328" r:id="rId56"/>
    <p:sldId id="329" r:id="rId57"/>
    <p:sldId id="330" r:id="rId58"/>
    <p:sldId id="331" r:id="rId5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82" autoAdjust="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1080" y="-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921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719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411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4360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9343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208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386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306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027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049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7976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665621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3372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1367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06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0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953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B2A9A93-2E79-C284-5968-FD367B5BA7EA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63500" y="63500"/>
            <a:ext cx="3498850" cy="16764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US" sz="1100">
                <a:solidFill>
                  <a:srgbClr val="5C2D91">
                    <a:alpha val="50000"/>
                  </a:srgbClr>
                </a:solidFill>
                <a:latin typeface="Aptos" panose="020B0004020202020204" pitchFamily="34" charset="0"/>
              </a:rPr>
              <a:t>This message/document has been classified as “Internal”</a:t>
            </a:r>
          </a:p>
        </p:txBody>
      </p:sp>
    </p:spTree>
    <p:extLst>
      <p:ext uri="{BB962C8B-B14F-4D97-AF65-F5344CB8AC3E}">
        <p14:creationId xmlns:p14="http://schemas.microsoft.com/office/powerpoint/2010/main" val="31746841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Master’s Thesis 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1. </a:t>
            </a:r>
            <a:r>
              <a:rPr dirty="0"/>
              <a:t>Predicting Depression in Children Using </a:t>
            </a:r>
            <a:r>
              <a:rPr lang="en-US" dirty="0"/>
              <a:t>       </a:t>
            </a:r>
            <a:r>
              <a:rPr dirty="0"/>
              <a:t>Behavioral Pattern Analysis and AI Techniques</a:t>
            </a:r>
          </a:p>
          <a:p>
            <a:pPr marL="0" indent="0">
              <a:buNone/>
            </a:pPr>
            <a:r>
              <a:rPr lang="en-US" dirty="0"/>
              <a:t>2. </a:t>
            </a:r>
            <a:r>
              <a:rPr dirty="0"/>
              <a:t>Presented By: Ahmed Eid Alrehely</a:t>
            </a:r>
            <a:br>
              <a:rPr lang="en-US" dirty="0"/>
            </a:br>
            <a:r>
              <a:rPr lang="en-US" dirty="0"/>
              <a:t>243000206@st.midocean.edu.km</a:t>
            </a:r>
            <a:br>
              <a:rPr lang="en-US" dirty="0"/>
            </a:br>
            <a:r>
              <a:rPr lang="en-US" dirty="0"/>
              <a:t>ORCID: 0009-0003-3951-3305</a:t>
            </a:r>
            <a:br>
              <a:rPr lang="en-US" dirty="0"/>
            </a:br>
            <a:endParaRPr dirty="0"/>
          </a:p>
          <a:p>
            <a:pPr marL="0" indent="0">
              <a:buNone/>
            </a:pPr>
            <a:r>
              <a:rPr lang="en-US" dirty="0"/>
              <a:t>3. </a:t>
            </a:r>
            <a:r>
              <a:rPr dirty="0"/>
              <a:t>ID: 243000206</a:t>
            </a:r>
          </a:p>
          <a:p>
            <a:pPr marL="0" indent="0">
              <a:buNone/>
            </a:pPr>
            <a:r>
              <a:rPr lang="en-US" dirty="0"/>
              <a:t>4. </a:t>
            </a:r>
            <a:r>
              <a:rPr dirty="0"/>
              <a:t>Supervisor: Dr. Amjed </a:t>
            </a:r>
            <a:r>
              <a:t>Qataish</a:t>
            </a:r>
            <a:br>
              <a:rPr lang="en-US" dirty="0"/>
            </a:br>
            <a:r>
              <a:rPr lang="en-US" dirty="0"/>
              <a:t>amjadqtaish@midocean.edu.km</a:t>
            </a:r>
          </a:p>
          <a:p>
            <a:pPr marL="0" indent="0">
              <a:buNone/>
            </a:pPr>
            <a:r>
              <a:rPr lang="en-US" dirty="0"/>
              <a:t>0000-0001-5210-7086</a:t>
            </a:r>
            <a:br>
              <a:rPr lang="en-US" dirty="0"/>
            </a:br>
            <a:endParaRPr dirty="0"/>
          </a:p>
          <a:p>
            <a:pPr marL="0" indent="0">
              <a:buNone/>
            </a:pPr>
            <a:r>
              <a:rPr lang="en-US" dirty="0"/>
              <a:t>5. </a:t>
            </a:r>
            <a:r>
              <a:rPr dirty="0"/>
              <a:t>College of Informatics — Midocean University (UAE / Comoros)</a:t>
            </a:r>
          </a:p>
          <a:p>
            <a:pPr marL="0" indent="0">
              <a:buNone/>
            </a:pPr>
            <a:r>
              <a:rPr lang="en-US" dirty="0"/>
              <a:t>6. </a:t>
            </a:r>
            <a:r>
              <a:rPr dirty="0"/>
              <a:t>Year: 2025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Acknowledgment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- I want to express my gratitude to </a:t>
            </a:r>
            <a:r>
              <a:rPr lang="en-US" b="1" dirty="0"/>
              <a:t>Dr. Amjed </a:t>
            </a:r>
            <a:r>
              <a:rPr lang="en-US" b="1" dirty="0" err="1"/>
              <a:t>Qataish</a:t>
            </a:r>
            <a:r>
              <a:rPr lang="en-US" b="1" dirty="0"/>
              <a:t> </a:t>
            </a:r>
            <a:r>
              <a:rPr lang="en-US" dirty="0"/>
              <a:t>for all of his help, advice, and insightful comments on this thesis.</a:t>
            </a:r>
            <a:br>
              <a:rPr lang="en-US" dirty="0"/>
            </a:br>
            <a:endParaRPr lang="en-US" dirty="0"/>
          </a:p>
          <a:p>
            <a:pPr marL="0" indent="0">
              <a:buNone/>
            </a:pPr>
            <a:r>
              <a:rPr lang="en-US" dirty="0"/>
              <a:t>- I would especially like to thank my wife, friends, and family for their unwavering support.</a:t>
            </a:r>
            <a:br>
              <a:rPr lang="en-US" dirty="0"/>
            </a:br>
            <a:endParaRPr lang="en-US" dirty="0"/>
          </a:p>
          <a:p>
            <a:pPr marL="0" indent="0">
              <a:buNone/>
            </a:pPr>
            <a:r>
              <a:rPr lang="en-US" dirty="0"/>
              <a:t>- Their motivation and trust were crucial to finishing this study.</a:t>
            </a: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490A0-EC04-B0D9-B519-583CCD887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Abstract (1/2)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60265F-F365-C43B-7FCB-16BAB03F94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700" y="1627633"/>
            <a:ext cx="6711654" cy="4620774"/>
          </a:xfrm>
        </p:spPr>
        <p:txBody>
          <a:bodyPr>
            <a:noAutofit/>
          </a:bodyPr>
          <a:lstStyle/>
          <a:p>
            <a:r>
              <a:rPr lang="en-US" dirty="0"/>
              <a:t>Depression in children is still difficult to identify early.</a:t>
            </a:r>
            <a:br>
              <a:rPr lang="en-US" dirty="0"/>
            </a:br>
            <a:endParaRPr lang="en-US" dirty="0"/>
          </a:p>
          <a:p>
            <a:r>
              <a:rPr lang="en-US" dirty="0"/>
              <a:t>This study looks into how behavioral analysis and artificial intelligence might forecast depression risk before symptoms worsen.</a:t>
            </a:r>
            <a:endParaRPr lang="en-US" sz="1600" dirty="0"/>
          </a:p>
          <a:p>
            <a:r>
              <a:rPr lang="en-US" dirty="0"/>
              <a:t>Three datasets were employed:</a:t>
            </a:r>
            <a:br>
              <a:rPr lang="en-US" dirty="0"/>
            </a:br>
            <a:endParaRPr lang="en-US" sz="1600" dirty="0"/>
          </a:p>
          <a:p>
            <a:r>
              <a:rPr lang="en-US" dirty="0"/>
              <a:t>1. DASS-21</a:t>
            </a:r>
            <a:endParaRPr lang="en-US" sz="1600" dirty="0"/>
          </a:p>
          <a:p>
            <a:r>
              <a:rPr lang="en-US" dirty="0"/>
              <a:t>2. MHP Information</a:t>
            </a:r>
            <a:endParaRPr lang="en-US" sz="1600" dirty="0"/>
          </a:p>
          <a:p>
            <a:r>
              <a:rPr lang="en-US" dirty="0"/>
              <a:t>3. Student Depression Dataset on Kaggle</a:t>
            </a:r>
            <a:endParaRPr lang="en-US" sz="16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9637541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7A5DBD-72AF-7395-0F69-E53BD50749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Abstract (2/2)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DBA165-AE2A-EC5E-3350-32264FDE7E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700" y="1600201"/>
            <a:ext cx="6711654" cy="4648206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Unified pipeline for preprocessing:</a:t>
            </a:r>
            <a:br>
              <a:rPr lang="en-US" dirty="0"/>
            </a:br>
            <a:endParaRPr lang="en-US" dirty="0"/>
          </a:p>
          <a:p>
            <a:r>
              <a:rPr lang="en-US" dirty="0"/>
              <a:t>- Normalization, encoding, imputation, and cleaning</a:t>
            </a:r>
          </a:p>
          <a:p>
            <a:endParaRPr lang="en-US" dirty="0"/>
          </a:p>
          <a:p>
            <a:r>
              <a:rPr lang="en-US" dirty="0"/>
              <a:t>Models in use:</a:t>
            </a:r>
          </a:p>
          <a:p>
            <a:r>
              <a:rPr lang="en-US" dirty="0"/>
              <a:t>- Neural Networks + Classical Machine Learning</a:t>
            </a:r>
          </a:p>
          <a:p>
            <a:endParaRPr lang="en-US" dirty="0"/>
          </a:p>
          <a:p>
            <a:r>
              <a:rPr lang="en-US" dirty="0"/>
              <a:t>The best results were obtained via neural networks:</a:t>
            </a:r>
          </a:p>
          <a:p>
            <a:r>
              <a:rPr lang="en-US" dirty="0"/>
              <a:t>1. MAE: 0.21–0.34</a:t>
            </a:r>
          </a:p>
          <a:p>
            <a:r>
              <a:rPr lang="en-US" dirty="0"/>
              <a:t>2. MSE: 0.08–0.15</a:t>
            </a:r>
          </a:p>
          <a:p>
            <a:r>
              <a:rPr lang="en-US" dirty="0"/>
              <a:t>3. R2: 0.72–0.86</a:t>
            </a:r>
          </a:p>
          <a:p>
            <a:endParaRPr lang="en-US" dirty="0"/>
          </a:p>
          <a:p>
            <a:r>
              <a:rPr lang="en-US" dirty="0"/>
              <a:t>AI models can help clinicians and educators with early interventions.</a:t>
            </a:r>
          </a:p>
        </p:txBody>
      </p:sp>
    </p:spTree>
    <p:extLst>
      <p:ext uri="{BB962C8B-B14F-4D97-AF65-F5344CB8AC3E}">
        <p14:creationId xmlns:p14="http://schemas.microsoft.com/office/powerpoint/2010/main" val="14723742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AD8CB-DE0E-2F28-E5F8-0C66EF254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Keywords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329EBD-D058-4F50-D3A9-09590E5770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Behavioral Data,  Explainable AI,  Early Detection, Neural Networks,  Machine Learning,  Childhood Depression,  and  Mental Health Prediction</a:t>
            </a:r>
          </a:p>
        </p:txBody>
      </p:sp>
    </p:spTree>
    <p:extLst>
      <p:ext uri="{BB962C8B-B14F-4D97-AF65-F5344CB8AC3E}">
        <p14:creationId xmlns:p14="http://schemas.microsoft.com/office/powerpoint/2010/main" val="21130549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58487-7EA7-C811-934D-8DCF8F197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Table of 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83DA6C-DAA4-6E42-E9A9-1EEF81BA68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Chapter 1: Overview</a:t>
            </a:r>
          </a:p>
          <a:p>
            <a:r>
              <a:rPr lang="en-US" dirty="0"/>
              <a:t>Chapter 2: Synopsis</a:t>
            </a:r>
          </a:p>
          <a:p>
            <a:r>
              <a:rPr lang="en-US" dirty="0"/>
              <a:t>Chapter 3: Associated Research</a:t>
            </a:r>
          </a:p>
          <a:p>
            <a:r>
              <a:rPr lang="en-US" dirty="0"/>
              <a:t>Chapter 4: Suggested Method</a:t>
            </a:r>
          </a:p>
          <a:p>
            <a:r>
              <a:rPr lang="en-US" dirty="0"/>
              <a:t>Chapter 5: Findings from Experiments</a:t>
            </a:r>
          </a:p>
          <a:p>
            <a:r>
              <a:rPr lang="en-US" dirty="0"/>
              <a:t>Chapter 6: Conclusion and Upcoming Projects</a:t>
            </a:r>
          </a:p>
        </p:txBody>
      </p:sp>
    </p:spTree>
    <p:extLst>
      <p:ext uri="{BB962C8B-B14F-4D97-AF65-F5344CB8AC3E}">
        <p14:creationId xmlns:p14="http://schemas.microsoft.com/office/powerpoint/2010/main" val="41037972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A64C2E-264B-4AD3-9223-8701A63878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Thesis Organization</a:t>
            </a:r>
          </a:p>
        </p:txBody>
      </p:sp>
      <p:pic>
        <p:nvPicPr>
          <p:cNvPr id="5" name="Content Placeholder 4" descr="A diagram of a research process&#10;&#10;AI-generated content may be incorrect.">
            <a:extLst>
              <a:ext uri="{FF2B5EF4-FFF2-40B4-BE49-F238E27FC236}">
                <a16:creationId xmlns:a16="http://schemas.microsoft.com/office/drawing/2014/main" id="{EAC4935D-0380-5926-E18C-33DD8761E9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6241" y="1853248"/>
            <a:ext cx="6983047" cy="4395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7322319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1: Introduction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1. </a:t>
            </a:r>
            <a:r>
              <a:rPr dirty="0"/>
              <a:t>Childhood depression affects 2–8% worldwide.</a:t>
            </a:r>
          </a:p>
          <a:p>
            <a:pPr marL="0" indent="0">
              <a:buNone/>
            </a:pPr>
            <a:r>
              <a:rPr lang="en-US" dirty="0"/>
              <a:t>2.</a:t>
            </a:r>
            <a:r>
              <a:rPr dirty="0"/>
              <a:t> Often detected late.</a:t>
            </a:r>
          </a:p>
          <a:p>
            <a:pPr marL="0" indent="0">
              <a:buNone/>
            </a:pPr>
            <a:r>
              <a:rPr lang="en-US" dirty="0"/>
              <a:t>3. </a:t>
            </a:r>
            <a:r>
              <a:rPr dirty="0"/>
              <a:t>Traditional diagnosis lacks early indicators.</a:t>
            </a:r>
          </a:p>
          <a:p>
            <a:pPr marL="0" indent="0">
              <a:buNone/>
            </a:pPr>
            <a:r>
              <a:rPr lang="en-US" dirty="0"/>
              <a:t>4.</a:t>
            </a:r>
            <a:r>
              <a:rPr dirty="0"/>
              <a:t> AI can identify subtle behavioral signals earlier.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1.1 Problem Definition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700" y="1929384"/>
            <a:ext cx="6711654" cy="447589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- Late-stage symptoms are the basis for conventional diagnosis.</a:t>
            </a:r>
          </a:p>
          <a:p>
            <a:pPr marL="0" indent="0">
              <a:buNone/>
            </a:pPr>
            <a:r>
              <a:rPr lang="en-US" dirty="0"/>
              <a:t>- Data-driven early prediction based on behavioral indications is required.</a:t>
            </a:r>
          </a:p>
          <a:p>
            <a:pPr marL="0" indent="0">
              <a:buNone/>
            </a:pPr>
            <a:r>
              <a:rPr lang="en-US" dirty="0"/>
              <a:t>- Complex patterns can be captured by neural networks (LSTM, Transformer).</a:t>
            </a:r>
          </a:p>
          <a:p>
            <a:pPr marL="0" indent="0">
              <a:buNone/>
            </a:pPr>
            <a:r>
              <a:rPr lang="en-US" dirty="0"/>
              <a:t>- Challenges:</a:t>
            </a:r>
          </a:p>
          <a:p>
            <a:pPr marL="0" indent="0">
              <a:buNone/>
            </a:pPr>
            <a:r>
              <a:rPr lang="en-US" dirty="0"/>
              <a:t>	1. Restricted datasets</a:t>
            </a:r>
          </a:p>
          <a:p>
            <a:pPr marL="0" indent="0">
              <a:buNone/>
            </a:pPr>
            <a:r>
              <a:rPr lang="en-US" dirty="0"/>
              <a:t>	2. Insufficient transparency</a:t>
            </a:r>
          </a:p>
          <a:p>
            <a:pPr marL="0" indent="0">
              <a:buNone/>
            </a:pPr>
            <a:r>
              <a:rPr lang="en-US" dirty="0"/>
              <a:t>	3. Integrating multimodal data is challenging.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A96FE-4B93-FAAF-B907-C805C3F3A9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1.2 Thesis Contribution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10DDC7-CFA7-F393-F04A-C496406251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1. Created sophisticated prediction models (GRU, Transformers, and LSTM).</a:t>
            </a:r>
          </a:p>
          <a:p>
            <a:r>
              <a:rPr lang="en-US" dirty="0"/>
              <a:t>2. Changed emphasis to early detection</a:t>
            </a:r>
          </a:p>
          <a:p>
            <a:r>
              <a:rPr lang="en-US" dirty="0"/>
              <a:t>3. Explainable AI tools that are integrated (SHAP, Attention)</a:t>
            </a:r>
          </a:p>
          <a:p>
            <a:r>
              <a:rPr lang="en-US" dirty="0"/>
              <a:t>4. Merged many real-world datasets</a:t>
            </a:r>
          </a:p>
          <a:p>
            <a:r>
              <a:rPr lang="en-US" dirty="0"/>
              <a:t>5. Created an end-to-end predictive architecture that is reproducible.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00662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06624C-271D-6D6C-6346-EECDC0BB2F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1.3 Aim of the Project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8385CD-5DA1-E106-C813-6E0CDE67AF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700" y="1737361"/>
            <a:ext cx="6711654" cy="4511046"/>
          </a:xfrm>
        </p:spPr>
        <p:txBody>
          <a:bodyPr>
            <a:normAutofit/>
          </a:bodyPr>
          <a:lstStyle/>
          <a:p>
            <a:r>
              <a:rPr lang="en-US" dirty="0"/>
              <a:t>to create an AI-powered system that can use behavioral and psychological characteristics to predict childhood depression at an early stage.</a:t>
            </a:r>
          </a:p>
          <a:p>
            <a:endParaRPr lang="en-US" dirty="0"/>
          </a:p>
          <a:p>
            <a:r>
              <a:rPr lang="en-US" dirty="0"/>
              <a:t>Objectives:</a:t>
            </a:r>
          </a:p>
          <a:p>
            <a:endParaRPr lang="en-US" dirty="0"/>
          </a:p>
          <a:p>
            <a:r>
              <a:rPr lang="en-US" dirty="0"/>
              <a:t>1. High accuracy of prediction</a:t>
            </a:r>
          </a:p>
          <a:p>
            <a:r>
              <a:rPr lang="en-US" dirty="0"/>
              <a:t>2. Interpretable outcomes</a:t>
            </a:r>
          </a:p>
          <a:p>
            <a:r>
              <a:rPr lang="en-US" dirty="0"/>
              <a:t>3. Scalability in various contexts and datasets</a:t>
            </a:r>
          </a:p>
        </p:txBody>
      </p:sp>
    </p:spTree>
    <p:extLst>
      <p:ext uri="{BB962C8B-B14F-4D97-AF65-F5344CB8AC3E}">
        <p14:creationId xmlns:p14="http://schemas.microsoft.com/office/powerpoint/2010/main" val="33611621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17EE67-16C2-21CE-D326-F532B2379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1.4 Thesis Pipeline</a:t>
            </a:r>
          </a:p>
        </p:txBody>
      </p:sp>
      <p:pic>
        <p:nvPicPr>
          <p:cNvPr id="5" name="Content Placeholder 4" descr="A diagram of a process of writing&#10;&#10;AI-generated content may be incorrect.">
            <a:extLst>
              <a:ext uri="{FF2B5EF4-FFF2-40B4-BE49-F238E27FC236}">
                <a16:creationId xmlns:a16="http://schemas.microsoft.com/office/drawing/2014/main" id="{0DFD95BE-FBA2-1659-40F6-154F29FAE5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72469" y="1853248"/>
            <a:ext cx="7055380" cy="4395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66689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054A02-C4F8-8D61-6258-C25B1EBD5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2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42B179-D5CE-9828-779B-BF6108973F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AI systems aid in the early detection of depression in children.</a:t>
            </a:r>
          </a:p>
          <a:p>
            <a:r>
              <a:rPr lang="en-US" dirty="0"/>
              <a:t>Patterns like these are found using methods like LSTM, Transformer models, and hybrid architectures.</a:t>
            </a:r>
          </a:p>
          <a:p>
            <a:endParaRPr lang="en-US" dirty="0"/>
          </a:p>
          <a:p>
            <a:r>
              <a:rPr lang="en-US" dirty="0"/>
              <a:t>Unstable emotions</a:t>
            </a:r>
          </a:p>
          <a:p>
            <a:r>
              <a:rPr lang="en-US" dirty="0"/>
              <a:t>Social disengagement</a:t>
            </a:r>
          </a:p>
          <a:p>
            <a:r>
              <a:rPr lang="en-US" dirty="0"/>
              <a:t>Unusual sleep patterns</a:t>
            </a:r>
          </a:p>
          <a:p>
            <a:r>
              <a:rPr lang="en-US" dirty="0"/>
              <a:t>Explainability boosts adoption and trust.</a:t>
            </a:r>
          </a:p>
        </p:txBody>
      </p:sp>
    </p:spTree>
    <p:extLst>
      <p:ext uri="{BB962C8B-B14F-4D97-AF65-F5344CB8AC3E}">
        <p14:creationId xmlns:p14="http://schemas.microsoft.com/office/powerpoint/2010/main" val="20408492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94A499-EB92-9EB2-7CC6-6282E4D51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2.1 Classical Machine Learning Methods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16427C-1702-056B-2E4F-900241ED48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Decision Trees</a:t>
            </a:r>
          </a:p>
          <a:p>
            <a:r>
              <a:rPr lang="en-US" dirty="0"/>
              <a:t>Random Forest</a:t>
            </a:r>
          </a:p>
          <a:p>
            <a:r>
              <a:rPr lang="en-US" dirty="0"/>
              <a:t>SVM</a:t>
            </a:r>
          </a:p>
          <a:p>
            <a:r>
              <a:rPr lang="en-US" dirty="0"/>
              <a:t>KNN</a:t>
            </a:r>
          </a:p>
          <a:p>
            <a:r>
              <a:rPr lang="en-US" dirty="0"/>
              <a:t>Naïve Bayes</a:t>
            </a:r>
          </a:p>
          <a:p>
            <a:endParaRPr lang="en-US" dirty="0"/>
          </a:p>
          <a:p>
            <a:r>
              <a:rPr lang="en-US" dirty="0"/>
              <a:t>Strengths: interpretable and simple</a:t>
            </a:r>
          </a:p>
          <a:p>
            <a:r>
              <a:rPr lang="en-US" dirty="0"/>
              <a:t>Limitations: weak temporal modeling, limited multimodal support</a:t>
            </a:r>
          </a:p>
        </p:txBody>
      </p:sp>
    </p:spTree>
    <p:extLst>
      <p:ext uri="{BB962C8B-B14F-4D97-AF65-F5344CB8AC3E}">
        <p14:creationId xmlns:p14="http://schemas.microsoft.com/office/powerpoint/2010/main" val="28541807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431B86-902A-55E5-33DF-159FB1449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2.2 Deep Learning Approaches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99272D-C557-699D-2E9E-AEA7DE9B0E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Sequential activity using LSTM</a:t>
            </a:r>
          </a:p>
          <a:p>
            <a:r>
              <a:rPr lang="en-US" dirty="0"/>
              <a:t>Transformer networks for multimodal, complicated data</a:t>
            </a:r>
          </a:p>
          <a:p>
            <a:r>
              <a:rPr lang="en-US" dirty="0"/>
              <a:t>CNN-LSTM hybrids</a:t>
            </a:r>
          </a:p>
          <a:p>
            <a:r>
              <a:rPr lang="en-US" dirty="0" err="1"/>
              <a:t>XGBoost</a:t>
            </a:r>
            <a:r>
              <a:rPr lang="en-US" dirty="0"/>
              <a:t> for the significance of features</a:t>
            </a:r>
          </a:p>
          <a:p>
            <a:endParaRPr lang="en-US" dirty="0"/>
          </a:p>
          <a:p>
            <a:r>
              <a:rPr lang="en-US" dirty="0"/>
              <a:t>In terms of accuracy and pattern recognition, deep learning models perform better than traditional machine learning.</a:t>
            </a:r>
          </a:p>
        </p:txBody>
      </p:sp>
    </p:spTree>
    <p:extLst>
      <p:ext uri="{BB962C8B-B14F-4D97-AF65-F5344CB8AC3E}">
        <p14:creationId xmlns:p14="http://schemas.microsoft.com/office/powerpoint/2010/main" val="19177414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E55623-9C8B-0BE5-B16A-3CA8BA4DE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2.3 Hybrid &amp; Optimized Models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076470-0E09-98E1-DC9E-D0D0FBF183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CNN-Transformer</a:t>
            </a:r>
          </a:p>
          <a:p>
            <a:endParaRPr lang="en-US" dirty="0"/>
          </a:p>
          <a:p>
            <a:r>
              <a:rPr lang="en-US" dirty="0"/>
              <a:t>CNN-RNN</a:t>
            </a:r>
          </a:p>
          <a:p>
            <a:endParaRPr lang="en-US" dirty="0"/>
          </a:p>
          <a:p>
            <a:r>
              <a:rPr lang="en-US" dirty="0"/>
              <a:t>Networks based on attention</a:t>
            </a:r>
          </a:p>
          <a:p>
            <a:endParaRPr lang="en-US" dirty="0"/>
          </a:p>
          <a:p>
            <a:r>
              <a:rPr lang="en-US" dirty="0"/>
              <a:t>Hyperparameter adjustment</a:t>
            </a:r>
          </a:p>
          <a:p>
            <a:endParaRPr lang="en-US" dirty="0"/>
          </a:p>
          <a:p>
            <a:r>
              <a:rPr lang="en-US" dirty="0"/>
              <a:t>Explainability through LIME, SHAP, and attention mechanisms</a:t>
            </a:r>
          </a:p>
        </p:txBody>
      </p:sp>
    </p:spTree>
    <p:extLst>
      <p:ext uri="{BB962C8B-B14F-4D97-AF65-F5344CB8AC3E}">
        <p14:creationId xmlns:p14="http://schemas.microsoft.com/office/powerpoint/2010/main" val="10834406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FE3E8A-E6B0-169B-6718-690C770910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2.4 Real-World Datasets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C3D923-3534-3152-797F-E2233B2A88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Student Depression Dataset on Kaggle</a:t>
            </a:r>
          </a:p>
          <a:p>
            <a:r>
              <a:rPr lang="en-US" dirty="0"/>
              <a:t>MHP Stress, Depression, and Anxiety Dataset</a:t>
            </a:r>
          </a:p>
          <a:p>
            <a:r>
              <a:rPr lang="en-US" dirty="0"/>
              <a:t>The Mental Health Dataset DASS-21</a:t>
            </a:r>
          </a:p>
          <a:p>
            <a:endParaRPr lang="en-US" dirty="0"/>
          </a:p>
          <a:p>
            <a:r>
              <a:rPr lang="en-US" dirty="0"/>
              <a:t>Imputation, encoding, normalizing, and SMOTE were among the preprocessing procedures.</a:t>
            </a:r>
          </a:p>
        </p:txBody>
      </p:sp>
    </p:spTree>
    <p:extLst>
      <p:ext uri="{BB962C8B-B14F-4D97-AF65-F5344CB8AC3E}">
        <p14:creationId xmlns:p14="http://schemas.microsoft.com/office/powerpoint/2010/main" val="26153763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D1AB4B-F4A9-CE6D-4B46-74D1CF1EE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2.5 Quantitative Results 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E56360-B8A1-D2AB-F118-456720DDBF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Classical ML: </a:t>
            </a:r>
          </a:p>
          <a:p>
            <a:r>
              <a:rPr lang="en-US" dirty="0"/>
              <a:t>accuracy of about 70–85%</a:t>
            </a:r>
          </a:p>
          <a:p>
            <a:endParaRPr lang="en-US" dirty="0"/>
          </a:p>
          <a:p>
            <a:r>
              <a:rPr lang="en-US" dirty="0"/>
              <a:t>Deep Learning:</a:t>
            </a:r>
          </a:p>
          <a:p>
            <a:endParaRPr lang="en-US" dirty="0"/>
          </a:p>
          <a:p>
            <a:r>
              <a:rPr lang="en-US" dirty="0"/>
              <a:t>MAE: 0.21–0.34</a:t>
            </a:r>
          </a:p>
          <a:p>
            <a:r>
              <a:rPr lang="en-US" dirty="0"/>
              <a:t>MSE: 0.08–0.15</a:t>
            </a:r>
          </a:p>
          <a:p>
            <a:r>
              <a:rPr lang="en-US" dirty="0"/>
              <a:t>R2: 0.72–0.86</a:t>
            </a:r>
          </a:p>
          <a:p>
            <a:endParaRPr lang="en-US" dirty="0"/>
          </a:p>
          <a:p>
            <a:r>
              <a:rPr lang="en-US" dirty="0"/>
              <a:t>Superior accuracy and interpretability were attained by hybrid models.</a:t>
            </a:r>
          </a:p>
        </p:txBody>
      </p:sp>
    </p:spTree>
    <p:extLst>
      <p:ext uri="{BB962C8B-B14F-4D97-AF65-F5344CB8AC3E}">
        <p14:creationId xmlns:p14="http://schemas.microsoft.com/office/powerpoint/2010/main" val="20996413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C693DA-57F2-D5F9-F3F4-A8D32F48E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2.6 Research Gaps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C10ED1-8EF1-19F8-A858-CF07450463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Insufficient diversity of datasets</a:t>
            </a:r>
          </a:p>
          <a:p>
            <a:endParaRPr lang="en-US" dirty="0"/>
          </a:p>
          <a:p>
            <a:r>
              <a:rPr lang="en-US" dirty="0"/>
              <a:t>Absence of cohesive multimodal frameworks</a:t>
            </a:r>
          </a:p>
          <a:p>
            <a:endParaRPr lang="en-US" dirty="0"/>
          </a:p>
          <a:p>
            <a:r>
              <a:rPr lang="en-US" dirty="0"/>
              <a:t>Deep models' lack of transparency</a:t>
            </a:r>
          </a:p>
          <a:p>
            <a:endParaRPr lang="en-US" dirty="0"/>
          </a:p>
          <a:p>
            <a:r>
              <a:rPr lang="en-US" dirty="0"/>
              <a:t>Clinical deployment challenges</a:t>
            </a:r>
          </a:p>
          <a:p>
            <a:endParaRPr lang="en-US" dirty="0"/>
          </a:p>
          <a:p>
            <a:r>
              <a:rPr lang="en-US" dirty="0"/>
              <a:t>Customized, flexible modeling is required</a:t>
            </a:r>
          </a:p>
        </p:txBody>
      </p:sp>
    </p:spTree>
    <p:extLst>
      <p:ext uri="{BB962C8B-B14F-4D97-AF65-F5344CB8AC3E}">
        <p14:creationId xmlns:p14="http://schemas.microsoft.com/office/powerpoint/2010/main" val="3897264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42BC77-B191-44A4-51CB-AA1CF40D0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3 — RELATED 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FADAA5-C4D1-F3AE-8B28-F243568198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Summarizes key research developing ML and DL models for depression prediction.</a:t>
            </a:r>
          </a:p>
        </p:txBody>
      </p:sp>
    </p:spTree>
    <p:extLst>
      <p:ext uri="{BB962C8B-B14F-4D97-AF65-F5344CB8AC3E}">
        <p14:creationId xmlns:p14="http://schemas.microsoft.com/office/powerpoint/2010/main" val="10508041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B83840-CB54-CA53-75A4-F4073E94B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3.1 Machine Learning Approaches (1/2)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E16BBF-A798-F3DF-CFAD-1607F7CDA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Random Forest: about 86%</a:t>
            </a:r>
          </a:p>
          <a:p>
            <a:endParaRPr lang="en-US" dirty="0"/>
          </a:p>
          <a:p>
            <a:r>
              <a:rPr lang="en-US" dirty="0"/>
              <a:t>74–78% for logistic regression</a:t>
            </a:r>
          </a:p>
          <a:p>
            <a:endParaRPr lang="en-US" dirty="0"/>
          </a:p>
          <a:p>
            <a:r>
              <a:rPr lang="en-US" dirty="0"/>
              <a:t>Boosting Gradients: 64–66%</a:t>
            </a:r>
          </a:p>
          <a:p>
            <a:endParaRPr lang="en-US" dirty="0"/>
          </a:p>
          <a:p>
            <a:r>
              <a:rPr lang="en-US" dirty="0"/>
              <a:t>Decision Trees: 68–72%</a:t>
            </a:r>
          </a:p>
          <a:p>
            <a:endParaRPr lang="en-US" dirty="0"/>
          </a:p>
          <a:p>
            <a:r>
              <a:rPr lang="en-US" dirty="0"/>
              <a:t>Naïve Bayes: about 76%</a:t>
            </a:r>
          </a:p>
          <a:p>
            <a:endParaRPr lang="en-US" dirty="0"/>
          </a:p>
          <a:p>
            <a:r>
              <a:rPr lang="en-US" dirty="0"/>
              <a:t>Advantages: comprehensible</a:t>
            </a:r>
          </a:p>
          <a:p>
            <a:r>
              <a:rPr lang="en-US" dirty="0"/>
              <a:t>Cons: Limited ability to describe sequential or nonlinear patterns</a:t>
            </a:r>
          </a:p>
        </p:txBody>
      </p:sp>
    </p:spTree>
    <p:extLst>
      <p:ext uri="{BB962C8B-B14F-4D97-AF65-F5344CB8AC3E}">
        <p14:creationId xmlns:p14="http://schemas.microsoft.com/office/powerpoint/2010/main" val="28728165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4D5FF9-05D4-24B1-AE82-C46134507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3.1 Machine Learning Approaches (2/2)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55E341-5BB7-E6CE-7B57-B18AED3BD7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Classical ML models such as Random Forest, Logistic Regression, SVM, and Decision Trees achieved accuracies between 64% and 95% across different depression datasets.</a:t>
            </a:r>
            <a:br>
              <a:rPr lang="en-US" dirty="0"/>
            </a:br>
            <a:endParaRPr lang="en-US" dirty="0"/>
          </a:p>
          <a:p>
            <a:r>
              <a:rPr lang="en-US" dirty="0"/>
              <a:t>Random Forest consistently performed best, especially in child-focused studies, but classical models struggle with complex, nonlinear behavioral patterns.</a:t>
            </a:r>
          </a:p>
        </p:txBody>
      </p:sp>
    </p:spTree>
    <p:extLst>
      <p:ext uri="{BB962C8B-B14F-4D97-AF65-F5344CB8AC3E}">
        <p14:creationId xmlns:p14="http://schemas.microsoft.com/office/powerpoint/2010/main" val="37589390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3316A5-5004-CFD0-7824-1999B3DA2E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3.2 Neural Network Approaches (1/2)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2641F6-B262-E3B2-130E-583DE58E6A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About 90% of HAN models</a:t>
            </a:r>
          </a:p>
          <a:p>
            <a:endParaRPr lang="en-US" dirty="0"/>
          </a:p>
          <a:p>
            <a:r>
              <a:rPr lang="en-US" dirty="0"/>
              <a:t>Graph Transformers: about 93%</a:t>
            </a:r>
          </a:p>
          <a:p>
            <a:endParaRPr lang="en-US" dirty="0"/>
          </a:p>
          <a:p>
            <a:r>
              <a:rPr lang="en-US" dirty="0"/>
              <a:t>CNN Face Models: about 91%</a:t>
            </a:r>
          </a:p>
          <a:p>
            <a:endParaRPr lang="en-US" dirty="0"/>
          </a:p>
          <a:p>
            <a:r>
              <a:rPr lang="en-US" dirty="0"/>
              <a:t>LSTM Speech Models: about 88%</a:t>
            </a:r>
          </a:p>
          <a:p>
            <a:endParaRPr lang="en-US" dirty="0"/>
          </a:p>
          <a:p>
            <a:r>
              <a:rPr lang="en-US" dirty="0"/>
              <a:t>CNN–RNN Multimodal: about 90%</a:t>
            </a:r>
          </a:p>
          <a:p>
            <a:endParaRPr lang="en-US" dirty="0"/>
          </a:p>
          <a:p>
            <a:r>
              <a:rPr lang="en-US" dirty="0"/>
              <a:t>When it comes to simulating intricate behavioral signals, deep learning shines.</a:t>
            </a:r>
          </a:p>
        </p:txBody>
      </p:sp>
    </p:spTree>
    <p:extLst>
      <p:ext uri="{BB962C8B-B14F-4D97-AF65-F5344CB8AC3E}">
        <p14:creationId xmlns:p14="http://schemas.microsoft.com/office/powerpoint/2010/main" val="26211887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F2DF6-6053-0462-BEDE-F72A0532FD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3.2 Neural Network Approaches (2/2)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FED472-5E13-90F3-BF4D-483AB13D17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Deep learning approaches—including LSTM, CNN, HAN, and Graph Transformers—achieved stronger performance, typically 88% to 93% accuracy.</a:t>
            </a:r>
            <a:br>
              <a:rPr lang="en-US" dirty="0"/>
            </a:br>
            <a:endParaRPr lang="en-US" dirty="0"/>
          </a:p>
          <a:p>
            <a:r>
              <a:rPr lang="en-US" dirty="0"/>
              <a:t>These models excel at capturing temporal, emotional, and multimodal patterns, outperforming classical ML across most tasks.</a:t>
            </a:r>
          </a:p>
        </p:txBody>
      </p:sp>
    </p:spTree>
    <p:extLst>
      <p:ext uri="{BB962C8B-B14F-4D97-AF65-F5344CB8AC3E}">
        <p14:creationId xmlns:p14="http://schemas.microsoft.com/office/powerpoint/2010/main" val="36577157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DB8F53-3DA6-C699-770C-38807E19E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Summary of Literature Review Findings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344198-C970-25D1-4678-C5B1748C22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Key Insights</a:t>
            </a:r>
            <a:br>
              <a:rPr lang="en-US" dirty="0"/>
            </a:br>
            <a:br>
              <a:rPr lang="en-US" dirty="0"/>
            </a:br>
            <a:r>
              <a:rPr lang="en-US" dirty="0"/>
              <a:t>Deep learning models consistently deliver the highest accuracy across studies, while classical ML remains valuable for simpler, structured datasets. Top-performing architectures include Graph Transformers (~93%), CNNs (~91%), and HAN models (~90%). Integrating ML interpretability with the predictive strength of deep learning provides the most robust and effective framework for depression detection.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6976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9CFCEF-487E-0A60-3934-ED2880ABE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 of Literature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B318557-A6A1-6E4E-685F-F9CD992405C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2078305"/>
              </p:ext>
            </p:extLst>
          </p:nvPr>
        </p:nvGraphicFramePr>
        <p:xfrm>
          <a:off x="758952" y="1348616"/>
          <a:ext cx="7717536" cy="5079620"/>
        </p:xfrm>
        <a:graphic>
          <a:graphicData uri="http://schemas.openxmlformats.org/drawingml/2006/table">
            <a:tbl>
              <a:tblPr/>
              <a:tblGrid>
                <a:gridCol w="2572512">
                  <a:extLst>
                    <a:ext uri="{9D8B030D-6E8A-4147-A177-3AD203B41FA5}">
                      <a16:colId xmlns:a16="http://schemas.microsoft.com/office/drawing/2014/main" val="1062363138"/>
                    </a:ext>
                  </a:extLst>
                </a:gridCol>
                <a:gridCol w="2572512">
                  <a:extLst>
                    <a:ext uri="{9D8B030D-6E8A-4147-A177-3AD203B41FA5}">
                      <a16:colId xmlns:a16="http://schemas.microsoft.com/office/drawing/2014/main" val="2270204462"/>
                    </a:ext>
                  </a:extLst>
                </a:gridCol>
                <a:gridCol w="2572512">
                  <a:extLst>
                    <a:ext uri="{9D8B030D-6E8A-4147-A177-3AD203B41FA5}">
                      <a16:colId xmlns:a16="http://schemas.microsoft.com/office/drawing/2014/main" val="2159685751"/>
                    </a:ext>
                  </a:extLst>
                </a:gridCol>
              </a:tblGrid>
              <a:tr h="26850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1"/>
                        <a:t>Research Focus</a:t>
                      </a:r>
                      <a:endParaRPr lang="en-US" sz="1200"/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1"/>
                        <a:t>Approach / Models</a:t>
                      </a:r>
                      <a:endParaRPr lang="en-US" sz="1200"/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1"/>
                        <a:t>Accuracy (Approx.)</a:t>
                      </a:r>
                      <a:endParaRPr lang="en-US" sz="1200"/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177085"/>
                  </a:ext>
                </a:extLst>
              </a:tr>
              <a:tr h="45715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Adolescent Depression &amp; Anxiety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ML — RF, LR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RF: ~86% • LR: ~74–78%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736028"/>
                  </a:ext>
                </a:extLst>
              </a:tr>
              <a:tr h="45715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Depression Risk via Brain Imaging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ML &amp; NN — LR, NN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LR: ~75–78% • NN: ~82–85%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7916325"/>
                  </a:ext>
                </a:extLst>
              </a:tr>
              <a:tr h="26850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ALSPAC Longitudinal Study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dirty="0"/>
                        <a:t>ML — GB, RF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GB: ~64% • RF: ~66%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8553832"/>
                  </a:ext>
                </a:extLst>
              </a:tr>
              <a:tr h="45715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Australian Youth Depression Risk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ML — DT, RF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DT: ~68% • RF: ~72%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4850810"/>
                  </a:ext>
                </a:extLst>
              </a:tr>
              <a:tr h="26850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Child Depression Detection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ML — RF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~95%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902016"/>
                  </a:ext>
                </a:extLst>
              </a:tr>
              <a:tr h="45715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Depression Dataset Analysis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ML — RF, SVM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~80–88%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3834018"/>
                  </a:ext>
                </a:extLst>
              </a:tr>
              <a:tr h="45715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Student Depression Dataset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ML — Naïve Bayes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~76%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7646527"/>
                  </a:ext>
                </a:extLst>
              </a:tr>
              <a:tr h="45715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Classical ML Benchmarking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ML — SVM, KNN, DT, GB, RF, LR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~70–85%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8256561"/>
                  </a:ext>
                </a:extLst>
              </a:tr>
              <a:tr h="26850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Text-Based Detection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NN — HAN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~90%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6373223"/>
                  </a:ext>
                </a:extLst>
              </a:tr>
              <a:tr h="45715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Graph Transformer Detection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NN — GNN + Transformer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~93%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5258264"/>
                  </a:ext>
                </a:extLst>
              </a:tr>
              <a:tr h="26850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Facial-Expression Detection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NN — CNN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~91%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7450358"/>
                  </a:ext>
                </a:extLst>
              </a:tr>
              <a:tr h="26850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Speech-Based Detection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NN — LSTM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~88%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0512368"/>
                  </a:ext>
                </a:extLst>
              </a:tr>
              <a:tr h="26850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Multimodal Detection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NN — CNN + RNN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dirty="0"/>
                        <a:t>Not reported</a:t>
                      </a:r>
                    </a:p>
                  </a:txBody>
                  <a:tcPr marL="58779" marR="58779" marT="29389" marB="293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60544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516968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0C706E-89EE-99B3-5487-16CDFB110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4 — PROPOSED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160C03-7716-D639-2881-45A14DDEAC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explains the entire AI process, including explainability, feature engineering, preprocessing, machine learning, and deep learning.</a:t>
            </a:r>
          </a:p>
        </p:txBody>
      </p:sp>
    </p:spTree>
    <p:extLst>
      <p:ext uri="{BB962C8B-B14F-4D97-AF65-F5344CB8AC3E}">
        <p14:creationId xmlns:p14="http://schemas.microsoft.com/office/powerpoint/2010/main" val="11947885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877C8A-768D-EA80-03F5-EBF2903535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4.1 Research Design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AD9AF3-3A24-3FF5-DA74-3745F9CEFB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Two lines of inquiry:</a:t>
            </a:r>
          </a:p>
          <a:p>
            <a:endParaRPr lang="en-US" dirty="0"/>
          </a:p>
          <a:p>
            <a:r>
              <a:rPr lang="en-US" dirty="0"/>
              <a:t>Traditional machine learning models as standards</a:t>
            </a:r>
          </a:p>
          <a:p>
            <a:endParaRPr lang="en-US" dirty="0"/>
          </a:p>
          <a:p>
            <a:r>
              <a:rPr lang="en-US" dirty="0"/>
              <a:t>Models for deep learning (LSTM, GRU, Transformer, CNN-LSTM)</a:t>
            </a:r>
          </a:p>
          <a:p>
            <a:endParaRPr lang="en-US" dirty="0"/>
          </a:p>
          <a:p>
            <a:r>
              <a:rPr lang="en-US" dirty="0"/>
              <a:t>The objective is to create the most precise and comprehensible prediction pipeline.</a:t>
            </a:r>
          </a:p>
        </p:txBody>
      </p:sp>
    </p:spTree>
    <p:extLst>
      <p:ext uri="{BB962C8B-B14F-4D97-AF65-F5344CB8AC3E}">
        <p14:creationId xmlns:p14="http://schemas.microsoft.com/office/powerpoint/2010/main" val="10425805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8A1220-C353-8086-A47A-D2A50C921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Methodology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E811F7-99E0-CDBF-B19D-0B2A5BE2EB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1. Data collection</a:t>
            </a:r>
            <a:br>
              <a:rPr lang="en-US" dirty="0"/>
            </a:br>
            <a:endParaRPr lang="en-US" dirty="0"/>
          </a:p>
          <a:p>
            <a:r>
              <a:rPr lang="en-US" dirty="0"/>
              <a:t>2. Preprocessing</a:t>
            </a:r>
            <a:br>
              <a:rPr lang="en-US" dirty="0"/>
            </a:br>
            <a:endParaRPr lang="en-US" dirty="0"/>
          </a:p>
          <a:p>
            <a:r>
              <a:rPr lang="en-US" dirty="0"/>
              <a:t>3. Feature engineering</a:t>
            </a:r>
            <a:br>
              <a:rPr lang="en-US" dirty="0"/>
            </a:br>
            <a:endParaRPr lang="en-US" dirty="0"/>
          </a:p>
          <a:p>
            <a:r>
              <a:rPr lang="en-US" dirty="0"/>
              <a:t>4. Model development</a:t>
            </a:r>
            <a:br>
              <a:rPr lang="en-US" dirty="0"/>
            </a:br>
            <a:endParaRPr lang="en-US" dirty="0"/>
          </a:p>
          <a:p>
            <a:r>
              <a:rPr lang="en-US" dirty="0"/>
              <a:t>5. Explainability (SHAP + Attention)</a:t>
            </a:r>
            <a:br>
              <a:rPr lang="en-US" dirty="0"/>
            </a:br>
            <a:endParaRPr lang="en-US" dirty="0"/>
          </a:p>
          <a:p>
            <a:r>
              <a:rPr lang="en-US" dirty="0"/>
              <a:t>6. Evaluation across datasets</a:t>
            </a:r>
          </a:p>
        </p:txBody>
      </p:sp>
    </p:spTree>
    <p:extLst>
      <p:ext uri="{BB962C8B-B14F-4D97-AF65-F5344CB8AC3E}">
        <p14:creationId xmlns:p14="http://schemas.microsoft.com/office/powerpoint/2010/main" val="708284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22255-3644-E52C-C4DD-B555DA4F0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4.2 Methodology Pipeline </a:t>
            </a:r>
          </a:p>
        </p:txBody>
      </p:sp>
      <p:pic>
        <p:nvPicPr>
          <p:cNvPr id="5" name="Content Placeholder 4" descr="A diagram of a process&#10;&#10;AI-generated content may be incorrect.">
            <a:extLst>
              <a:ext uri="{FF2B5EF4-FFF2-40B4-BE49-F238E27FC236}">
                <a16:creationId xmlns:a16="http://schemas.microsoft.com/office/drawing/2014/main" id="{F6214FEC-FCBD-955A-C7B6-0844AC4CCC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6241" y="2052638"/>
            <a:ext cx="7266511" cy="4195762"/>
          </a:xfrm>
        </p:spPr>
      </p:pic>
    </p:spTree>
    <p:extLst>
      <p:ext uri="{BB962C8B-B14F-4D97-AF65-F5344CB8AC3E}">
        <p14:creationId xmlns:p14="http://schemas.microsoft.com/office/powerpoint/2010/main" val="30579738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A1DE55-2668-1350-5513-2763AE9C26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4.3 Data Collection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DA5C1E-C81F-7527-1099-1AC11EB6EB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Surveys of caregivers</a:t>
            </a:r>
          </a:p>
          <a:p>
            <a:endParaRPr lang="en-US" dirty="0"/>
          </a:p>
          <a:p>
            <a:r>
              <a:rPr lang="en-US" dirty="0"/>
              <a:t>Electronic Medical Records</a:t>
            </a:r>
          </a:p>
          <a:p>
            <a:endParaRPr lang="en-US" dirty="0"/>
          </a:p>
          <a:p>
            <a:r>
              <a:rPr lang="en-US" dirty="0"/>
              <a:t>Kaggle datasets</a:t>
            </a:r>
          </a:p>
          <a:p>
            <a:endParaRPr lang="en-US" dirty="0"/>
          </a:p>
          <a:p>
            <a:r>
              <a:rPr lang="en-US" dirty="0"/>
              <a:t>ALSPAC research</a:t>
            </a:r>
          </a:p>
          <a:p>
            <a:endParaRPr lang="en-US" dirty="0"/>
          </a:p>
          <a:p>
            <a:r>
              <a:rPr lang="en-US" dirty="0"/>
              <a:t>datasets of handwriting</a:t>
            </a:r>
          </a:p>
          <a:p>
            <a:endParaRPr lang="en-US" dirty="0"/>
          </a:p>
          <a:p>
            <a:r>
              <a:rPr lang="en-US" dirty="0"/>
              <a:t>database of facial expressions</a:t>
            </a:r>
          </a:p>
        </p:txBody>
      </p:sp>
    </p:spTree>
    <p:extLst>
      <p:ext uri="{BB962C8B-B14F-4D97-AF65-F5344CB8AC3E}">
        <p14:creationId xmlns:p14="http://schemas.microsoft.com/office/powerpoint/2010/main" val="34848614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0D4DD-94ED-800E-1FB7-613D16A11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Datasets Used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61B13AC-6CA7-CE59-3D8B-26BF9D2D1A2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2192774"/>
              </p:ext>
            </p:extLst>
          </p:nvPr>
        </p:nvGraphicFramePr>
        <p:xfrm>
          <a:off x="585216" y="2184559"/>
          <a:ext cx="7836408" cy="3931920"/>
        </p:xfrm>
        <a:graphic>
          <a:graphicData uri="http://schemas.openxmlformats.org/drawingml/2006/table">
            <a:tbl>
              <a:tblPr/>
              <a:tblGrid>
                <a:gridCol w="1959102">
                  <a:extLst>
                    <a:ext uri="{9D8B030D-6E8A-4147-A177-3AD203B41FA5}">
                      <a16:colId xmlns:a16="http://schemas.microsoft.com/office/drawing/2014/main" val="2431809969"/>
                    </a:ext>
                  </a:extLst>
                </a:gridCol>
                <a:gridCol w="1959102">
                  <a:extLst>
                    <a:ext uri="{9D8B030D-6E8A-4147-A177-3AD203B41FA5}">
                      <a16:colId xmlns:a16="http://schemas.microsoft.com/office/drawing/2014/main" val="2988668358"/>
                    </a:ext>
                  </a:extLst>
                </a:gridCol>
                <a:gridCol w="1959102">
                  <a:extLst>
                    <a:ext uri="{9D8B030D-6E8A-4147-A177-3AD203B41FA5}">
                      <a16:colId xmlns:a16="http://schemas.microsoft.com/office/drawing/2014/main" val="3497935942"/>
                    </a:ext>
                  </a:extLst>
                </a:gridCol>
                <a:gridCol w="1959102">
                  <a:extLst>
                    <a:ext uri="{9D8B030D-6E8A-4147-A177-3AD203B41FA5}">
                      <a16:colId xmlns:a16="http://schemas.microsoft.com/office/drawing/2014/main" val="2206200710"/>
                    </a:ext>
                  </a:extLst>
                </a:gridCol>
              </a:tblGrid>
              <a:tr h="64008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/>
                        <a:t>Dataset</a:t>
                      </a:r>
                      <a:endParaRPr lang="en-US" sz="18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/>
                        <a:t>Size</a:t>
                      </a:r>
                      <a:endParaRPr lang="en-US" sz="18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/>
                        <a:t>Features</a:t>
                      </a:r>
                      <a:endParaRPr lang="en-US" sz="18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/>
                        <a:t>Target Variables</a:t>
                      </a:r>
                      <a:endParaRPr lang="en-US" sz="18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9809861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/>
                        <a:t>Kaggle Student Depression</a:t>
                      </a:r>
                      <a:endParaRPr lang="en-US" sz="18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587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Survey responses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Depression level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0669719"/>
                  </a:ext>
                </a:extLst>
              </a:tr>
              <a:tr h="118872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/>
                        <a:t>MHP Anxiety–Stress–Depression</a:t>
                      </a:r>
                      <a:endParaRPr lang="en-US" sz="18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9,000+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Psychological scores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Stress, Anxiety, Depression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9548683"/>
                  </a:ext>
                </a:extLst>
              </a:tr>
              <a:tr h="118872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/>
                        <a:t>DASS-21 Mental Health Dataset</a:t>
                      </a:r>
                      <a:endParaRPr lang="en-US" sz="18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~3,000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Clinical metrics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/>
                        <a:t>DASS subscale scores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31693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58120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A6047-AF5F-C2DA-343F-9DBA8AA18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4.4 Data Preprocessing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089AF0-7F69-6749-1C31-4B69AD3F6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700" y="1853248"/>
            <a:ext cx="6711654" cy="4552033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Deduplication and cleaning</a:t>
            </a:r>
          </a:p>
          <a:p>
            <a:endParaRPr lang="en-US" dirty="0"/>
          </a:p>
          <a:p>
            <a:r>
              <a:rPr lang="en-US" dirty="0"/>
              <a:t>Taking care of missing values</a:t>
            </a:r>
          </a:p>
          <a:p>
            <a:endParaRPr lang="en-US" dirty="0"/>
          </a:p>
          <a:p>
            <a:r>
              <a:rPr lang="en-US" dirty="0"/>
              <a:t>Categorical value encoding</a:t>
            </a:r>
          </a:p>
          <a:p>
            <a:endParaRPr lang="en-US" dirty="0"/>
          </a:p>
          <a:p>
            <a:r>
              <a:rPr lang="en-US" dirty="0"/>
              <a:t>Numerical feature normalization</a:t>
            </a:r>
          </a:p>
          <a:p>
            <a:endParaRPr lang="en-US" dirty="0"/>
          </a:p>
          <a:p>
            <a:r>
              <a:rPr lang="en-US" dirty="0"/>
              <a:t>Engineering features</a:t>
            </a:r>
          </a:p>
          <a:p>
            <a:endParaRPr lang="en-US" dirty="0"/>
          </a:p>
          <a:p>
            <a:r>
              <a:rPr lang="en-US" dirty="0"/>
              <a:t>SMOTE equilibrium</a:t>
            </a:r>
          </a:p>
          <a:p>
            <a:endParaRPr lang="en-US" dirty="0"/>
          </a:p>
          <a:p>
            <a:r>
              <a:rPr lang="en-US" dirty="0"/>
              <a:t>80/10/10 split for training, validation, and testing</a:t>
            </a:r>
          </a:p>
        </p:txBody>
      </p:sp>
    </p:spTree>
    <p:extLst>
      <p:ext uri="{BB962C8B-B14F-4D97-AF65-F5344CB8AC3E}">
        <p14:creationId xmlns:p14="http://schemas.microsoft.com/office/powerpoint/2010/main" val="7848061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89ECA6-4AF1-92AA-47EB-A78559969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Feature Engineering </a:t>
            </a:r>
          </a:p>
        </p:txBody>
      </p:sp>
      <p:pic>
        <p:nvPicPr>
          <p:cNvPr id="4" name="Content Placeholder 3" descr="A diagram of a process flow&#10;&#10;AI-generated content may be incorrect.">
            <a:extLst>
              <a:ext uri="{FF2B5EF4-FFF2-40B4-BE49-F238E27FC236}">
                <a16:creationId xmlns:a16="http://schemas.microsoft.com/office/drawing/2014/main" id="{9055FC57-97FF-667D-A1A6-066ECCAD46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33856" y="1853248"/>
            <a:ext cx="6336792" cy="4552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6986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68387A-5501-DC57-92C3-9BF00FFBB1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4.5 Model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88DE19-B28B-BB83-DE12-A5335DC6FA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Gradient Boosting, Random Forest, and Logistic Regression</a:t>
            </a:r>
          </a:p>
          <a:p>
            <a:endParaRPr lang="en-US" dirty="0"/>
          </a:p>
          <a:p>
            <a:r>
              <a:rPr lang="en-US" dirty="0"/>
              <a:t>Transformer, GRU, and LSTM</a:t>
            </a:r>
          </a:p>
          <a:p>
            <a:endParaRPr lang="en-US" dirty="0"/>
          </a:p>
          <a:p>
            <a:r>
              <a:rPr lang="en-US" dirty="0"/>
              <a:t>Fusion methods (hybrid fusion, late fusion)</a:t>
            </a:r>
          </a:p>
          <a:p>
            <a:endParaRPr lang="en-US" dirty="0"/>
          </a:p>
          <a:p>
            <a:r>
              <a:rPr lang="en-US" dirty="0"/>
              <a:t>Dropout, regularization, and hyperparameter tweaking are optimization techniques.</a:t>
            </a:r>
          </a:p>
        </p:txBody>
      </p:sp>
    </p:spTree>
    <p:extLst>
      <p:ext uri="{BB962C8B-B14F-4D97-AF65-F5344CB8AC3E}">
        <p14:creationId xmlns:p14="http://schemas.microsoft.com/office/powerpoint/2010/main" val="9395800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C8400A-432A-43A1-62F4-4D7E0B7ED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4.6 Explainability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339DB1-1B27-3288-EFCF-9FED74C4CC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1. SHAP values → feature contributions</a:t>
            </a:r>
            <a:br>
              <a:rPr lang="en-US" dirty="0"/>
            </a:br>
            <a:endParaRPr lang="en-US" dirty="0"/>
          </a:p>
          <a:p>
            <a:r>
              <a:rPr lang="en-US" dirty="0"/>
              <a:t>2. Attention maps → important time steps</a:t>
            </a:r>
            <a:br>
              <a:rPr lang="en-US" dirty="0"/>
            </a:br>
            <a:endParaRPr lang="en-US" dirty="0"/>
          </a:p>
          <a:p>
            <a:r>
              <a:rPr lang="en-US" dirty="0"/>
              <a:t>3. Enables clinicians to understand decisions</a:t>
            </a:r>
          </a:p>
        </p:txBody>
      </p:sp>
    </p:spTree>
    <p:extLst>
      <p:ext uri="{BB962C8B-B14F-4D97-AF65-F5344CB8AC3E}">
        <p14:creationId xmlns:p14="http://schemas.microsoft.com/office/powerpoint/2010/main" val="39389552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EAB003-EEC0-1E73-76F9-169D7F8D78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4.7 Evaluation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14834D-3E21-111A-F332-EFDF7E93EA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Metrics employed:</a:t>
            </a:r>
          </a:p>
          <a:p>
            <a:endParaRPr lang="en-US" dirty="0"/>
          </a:p>
          <a:p>
            <a:r>
              <a:rPr lang="en-US" dirty="0"/>
              <a:t>MAE</a:t>
            </a:r>
          </a:p>
          <a:p>
            <a:endParaRPr lang="en-US" dirty="0"/>
          </a:p>
          <a:p>
            <a:r>
              <a:rPr lang="en-US" dirty="0"/>
              <a:t>MSE</a:t>
            </a:r>
          </a:p>
          <a:p>
            <a:endParaRPr lang="en-US" dirty="0"/>
          </a:p>
          <a:p>
            <a:r>
              <a:rPr lang="en-US" dirty="0"/>
              <a:t>R "</a:t>
            </a:r>
          </a:p>
          <a:p>
            <a:endParaRPr lang="en-US" dirty="0"/>
          </a:p>
          <a:p>
            <a:r>
              <a:rPr lang="en-US" dirty="0"/>
              <a:t>Precision</a:t>
            </a:r>
          </a:p>
          <a:p>
            <a:endParaRPr lang="en-US" dirty="0"/>
          </a:p>
          <a:p>
            <a:r>
              <a:rPr lang="en-US" dirty="0"/>
              <a:t>F1-Score</a:t>
            </a:r>
          </a:p>
          <a:p>
            <a:endParaRPr lang="en-US" dirty="0"/>
          </a:p>
          <a:p>
            <a:r>
              <a:rPr lang="en-US" dirty="0"/>
              <a:t>AUC</a:t>
            </a:r>
          </a:p>
        </p:txBody>
      </p:sp>
    </p:spTree>
    <p:extLst>
      <p:ext uri="{BB962C8B-B14F-4D97-AF65-F5344CB8AC3E}">
        <p14:creationId xmlns:p14="http://schemas.microsoft.com/office/powerpoint/2010/main" val="134827654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61A9AB-A01D-16F1-A6E7-8B61CA8F65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5  EXPERIMENTAL RESULTS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79D8F2-8D29-D839-1B69-F0E73E6F25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Outlines the experimental platform, datasets, tools, and workflow.</a:t>
            </a:r>
          </a:p>
        </p:txBody>
      </p:sp>
    </p:spTree>
    <p:extLst>
      <p:ext uri="{BB962C8B-B14F-4D97-AF65-F5344CB8AC3E}">
        <p14:creationId xmlns:p14="http://schemas.microsoft.com/office/powerpoint/2010/main" val="291009400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6A152F-F935-62FA-D022-C6B1ED8708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5.1 Computational Environment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70D1CC-3322-847A-6446-8A50046FE3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Google </a:t>
            </a:r>
            <a:r>
              <a:rPr lang="fr-FR" dirty="0" err="1"/>
              <a:t>Colab</a:t>
            </a:r>
            <a:r>
              <a:rPr lang="fr-FR" dirty="0"/>
              <a:t> (GPU: T4/P100)</a:t>
            </a:r>
          </a:p>
          <a:p>
            <a:endParaRPr lang="fr-FR" dirty="0"/>
          </a:p>
          <a:p>
            <a:r>
              <a:rPr lang="fr-FR" dirty="0"/>
              <a:t>Python 3.10</a:t>
            </a:r>
          </a:p>
          <a:p>
            <a:endParaRPr lang="fr-FR" dirty="0"/>
          </a:p>
          <a:p>
            <a:r>
              <a:rPr lang="fr-FR" dirty="0" err="1"/>
              <a:t>TensorFlow</a:t>
            </a:r>
            <a:r>
              <a:rPr lang="fr-FR" dirty="0"/>
              <a:t>/</a:t>
            </a:r>
            <a:r>
              <a:rPr lang="fr-FR" dirty="0" err="1"/>
              <a:t>Keras</a:t>
            </a:r>
            <a:endParaRPr lang="fr-FR" dirty="0"/>
          </a:p>
          <a:p>
            <a:endParaRPr lang="fr-FR" dirty="0"/>
          </a:p>
          <a:p>
            <a:r>
              <a:rPr lang="fr-FR" dirty="0"/>
              <a:t>Pandas, </a:t>
            </a:r>
            <a:r>
              <a:rPr lang="fr-FR" dirty="0" err="1"/>
              <a:t>NumPy</a:t>
            </a:r>
            <a:r>
              <a:rPr lang="fr-FR" dirty="0"/>
              <a:t>, </a:t>
            </a:r>
            <a:r>
              <a:rPr lang="fr-FR" dirty="0" err="1"/>
              <a:t>Matplotlib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848321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7AAC7A-F5BC-09ED-A80E-285F4DCBD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5.2 Dataset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A5B885-EEB0-19CF-E5AC-6E707C068B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Kaggle: 587 samples</a:t>
            </a:r>
          </a:p>
          <a:p>
            <a:endParaRPr lang="en-US" dirty="0"/>
          </a:p>
          <a:p>
            <a:r>
              <a:rPr lang="en-US" dirty="0"/>
              <a:t>MHP: 9,000+</a:t>
            </a:r>
          </a:p>
          <a:p>
            <a:endParaRPr lang="en-US" dirty="0"/>
          </a:p>
          <a:p>
            <a:r>
              <a:rPr lang="en-US" dirty="0"/>
              <a:t>DASS-21: ~3,000</a:t>
            </a:r>
          </a:p>
          <a:p>
            <a:endParaRPr lang="en-US" dirty="0"/>
          </a:p>
          <a:p>
            <a:r>
              <a:rPr lang="en-US" dirty="0"/>
              <a:t>Each dataset contains behavioral/psychological indicators.</a:t>
            </a:r>
          </a:p>
        </p:txBody>
      </p:sp>
    </p:spTree>
    <p:extLst>
      <p:ext uri="{BB962C8B-B14F-4D97-AF65-F5344CB8AC3E}">
        <p14:creationId xmlns:p14="http://schemas.microsoft.com/office/powerpoint/2010/main" val="282670497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361283-E44F-E1AB-01F3-76316E5EA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5.3 Code Pipeline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80307A-8DDA-F8E1-74FB-0E51E23559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Environment setup</a:t>
            </a:r>
          </a:p>
          <a:p>
            <a:endParaRPr lang="en-US" dirty="0"/>
          </a:p>
          <a:p>
            <a:r>
              <a:rPr lang="en-US" dirty="0"/>
              <a:t>Dataset loading</a:t>
            </a:r>
          </a:p>
          <a:p>
            <a:endParaRPr lang="en-US" dirty="0"/>
          </a:p>
          <a:p>
            <a:r>
              <a:rPr lang="en-US" dirty="0"/>
              <a:t>Preprocessing</a:t>
            </a:r>
          </a:p>
          <a:p>
            <a:endParaRPr lang="en-US" dirty="0"/>
          </a:p>
          <a:p>
            <a:r>
              <a:rPr lang="en-US" dirty="0"/>
              <a:t>Feature engineering</a:t>
            </a:r>
          </a:p>
          <a:p>
            <a:endParaRPr lang="en-US" dirty="0"/>
          </a:p>
          <a:p>
            <a:r>
              <a:rPr lang="en-US" dirty="0"/>
              <a:t>Splitting</a:t>
            </a:r>
          </a:p>
          <a:p>
            <a:endParaRPr lang="en-US" dirty="0"/>
          </a:p>
          <a:p>
            <a:r>
              <a:rPr lang="en-US" dirty="0"/>
              <a:t>Model training and validation</a:t>
            </a:r>
          </a:p>
        </p:txBody>
      </p:sp>
    </p:spTree>
    <p:extLst>
      <p:ext uri="{BB962C8B-B14F-4D97-AF65-F5344CB8AC3E}">
        <p14:creationId xmlns:p14="http://schemas.microsoft.com/office/powerpoint/2010/main" val="67807672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A3259A-0C56-44A9-3119-DEB3B69CE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Code Pipeline</a:t>
            </a:r>
          </a:p>
        </p:txBody>
      </p:sp>
      <p:pic>
        <p:nvPicPr>
          <p:cNvPr id="5" name="Content Placeholder 4" descr="A blue rectangular diagram with text&#10;&#10;AI-generated content may be incorrect.">
            <a:extLst>
              <a:ext uri="{FF2B5EF4-FFF2-40B4-BE49-F238E27FC236}">
                <a16:creationId xmlns:a16="http://schemas.microsoft.com/office/drawing/2014/main" id="{3271141D-FF43-A2FB-5B13-CDC160B0B7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6113" y="1853248"/>
            <a:ext cx="6986016" cy="4395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99448167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D1386D-F4E2-B333-98D2-2303BF7D4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5.4 Neural Network Architecture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6141C3-6897-3349-91B5-FF61E8AAB4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Model structure:</a:t>
            </a:r>
          </a:p>
          <a:p>
            <a:endParaRPr lang="en-US" dirty="0"/>
          </a:p>
          <a:p>
            <a:r>
              <a:rPr lang="en-US" dirty="0"/>
              <a:t>Layers: 128 → 64 → 32</a:t>
            </a:r>
          </a:p>
          <a:p>
            <a:endParaRPr lang="en-US" dirty="0"/>
          </a:p>
          <a:p>
            <a:r>
              <a:rPr lang="en-US" dirty="0"/>
              <a:t>Activation: </a:t>
            </a:r>
            <a:r>
              <a:rPr lang="en-US" dirty="0" err="1"/>
              <a:t>ReLU</a:t>
            </a:r>
            <a:endParaRPr lang="en-US" dirty="0"/>
          </a:p>
          <a:p>
            <a:endParaRPr lang="en-US" dirty="0"/>
          </a:p>
          <a:p>
            <a:r>
              <a:rPr lang="en-US" dirty="0"/>
              <a:t>Regularization: Dropout 0.2</a:t>
            </a:r>
          </a:p>
          <a:p>
            <a:endParaRPr lang="en-US" dirty="0"/>
          </a:p>
          <a:p>
            <a:r>
              <a:rPr lang="en-US" dirty="0"/>
              <a:t>Optimizer: Adam</a:t>
            </a:r>
          </a:p>
          <a:p>
            <a:endParaRPr lang="en-US" dirty="0"/>
          </a:p>
          <a:p>
            <a:r>
              <a:rPr lang="en-US" dirty="0"/>
              <a:t>Loss: MSE</a:t>
            </a:r>
          </a:p>
          <a:p>
            <a:endParaRPr lang="en-US" dirty="0"/>
          </a:p>
          <a:p>
            <a:r>
              <a:rPr lang="en-US" dirty="0"/>
              <a:t>Evaluation: MAE, MSE, R²</a:t>
            </a:r>
          </a:p>
        </p:txBody>
      </p:sp>
    </p:spTree>
    <p:extLst>
      <p:ext uri="{BB962C8B-B14F-4D97-AF65-F5344CB8AC3E}">
        <p14:creationId xmlns:p14="http://schemas.microsoft.com/office/powerpoint/2010/main" val="234120378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3B2C7-7F01-13F2-BA7C-B6192AF4C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5.5 Experimental Results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04BF4EC8-7A07-0DEB-8087-AC97ED0B21E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8539569"/>
              </p:ext>
            </p:extLst>
          </p:nvPr>
        </p:nvGraphicFramePr>
        <p:xfrm>
          <a:off x="827088" y="2633472"/>
          <a:ext cx="7228776" cy="2248568"/>
        </p:xfrm>
        <a:graphic>
          <a:graphicData uri="http://schemas.openxmlformats.org/drawingml/2006/table">
            <a:tbl>
              <a:tblPr/>
              <a:tblGrid>
                <a:gridCol w="1807194">
                  <a:extLst>
                    <a:ext uri="{9D8B030D-6E8A-4147-A177-3AD203B41FA5}">
                      <a16:colId xmlns:a16="http://schemas.microsoft.com/office/drawing/2014/main" val="1846514665"/>
                    </a:ext>
                  </a:extLst>
                </a:gridCol>
                <a:gridCol w="1807194">
                  <a:extLst>
                    <a:ext uri="{9D8B030D-6E8A-4147-A177-3AD203B41FA5}">
                      <a16:colId xmlns:a16="http://schemas.microsoft.com/office/drawing/2014/main" val="1912421021"/>
                    </a:ext>
                  </a:extLst>
                </a:gridCol>
                <a:gridCol w="1807194">
                  <a:extLst>
                    <a:ext uri="{9D8B030D-6E8A-4147-A177-3AD203B41FA5}">
                      <a16:colId xmlns:a16="http://schemas.microsoft.com/office/drawing/2014/main" val="3374235698"/>
                    </a:ext>
                  </a:extLst>
                </a:gridCol>
                <a:gridCol w="1807194">
                  <a:extLst>
                    <a:ext uri="{9D8B030D-6E8A-4147-A177-3AD203B41FA5}">
                      <a16:colId xmlns:a16="http://schemas.microsoft.com/office/drawing/2014/main" val="1920348486"/>
                    </a:ext>
                  </a:extLst>
                </a:gridCol>
              </a:tblGrid>
              <a:tr h="56214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Dataset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MAE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MSE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R²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3633558"/>
                  </a:ext>
                </a:extLst>
              </a:tr>
              <a:tr h="56214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Kaggle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0.1234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0.0156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0.9123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463880"/>
                  </a:ext>
                </a:extLst>
              </a:tr>
              <a:tr h="56214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MHP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0.0987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0.0123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0.9345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6296724"/>
                  </a:ext>
                </a:extLst>
              </a:tr>
              <a:tr h="56214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DASS-21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0.0644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/>
                        <a:t>0.0082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/>
                        <a:t>0.9287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53371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984899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50377-D930-6043-A8D2-9E6EF5398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5.6 Visualizations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82B3BA-1A19-257D-17B1-970721A3EF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Model architecture table</a:t>
            </a:r>
          </a:p>
          <a:p>
            <a:endParaRPr lang="en-US" dirty="0"/>
          </a:p>
          <a:p>
            <a:r>
              <a:rPr lang="en-US" dirty="0"/>
              <a:t>Error distribution histogram</a:t>
            </a:r>
          </a:p>
          <a:p>
            <a:endParaRPr lang="en-US" dirty="0"/>
          </a:p>
          <a:p>
            <a:r>
              <a:rPr lang="en-US" dirty="0"/>
              <a:t>Actual vs predicted scatter plot</a:t>
            </a:r>
          </a:p>
          <a:p>
            <a:endParaRPr lang="en-US" dirty="0"/>
          </a:p>
          <a:p>
            <a:r>
              <a:rPr lang="en-US" dirty="0"/>
              <a:t>Loss curves</a:t>
            </a:r>
          </a:p>
          <a:p>
            <a:endParaRPr lang="en-US" dirty="0"/>
          </a:p>
          <a:p>
            <a:r>
              <a:rPr lang="en-US" dirty="0"/>
              <a:t>Feature importance</a:t>
            </a:r>
          </a:p>
        </p:txBody>
      </p:sp>
    </p:spTree>
    <p:extLst>
      <p:ext uri="{BB962C8B-B14F-4D97-AF65-F5344CB8AC3E}">
        <p14:creationId xmlns:p14="http://schemas.microsoft.com/office/powerpoint/2010/main" val="271189795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Visual Results</a:t>
            </a:r>
          </a:p>
        </p:txBody>
      </p:sp>
      <p:pic>
        <p:nvPicPr>
          <p:cNvPr id="4" name="Content Placeholder 3" descr="A graph of a person with a blue line&#10;&#10;AI-generated content may be incorrect.">
            <a:extLst>
              <a:ext uri="{FF2B5EF4-FFF2-40B4-BE49-F238E27FC236}">
                <a16:creationId xmlns:a16="http://schemas.microsoft.com/office/drawing/2014/main" id="{45C78887-EDC6-5629-9BF5-3567C097B4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088" y="2305714"/>
            <a:ext cx="6711950" cy="3689609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E2D305-21C9-B61F-B6BD-1AA5288C2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Visual Results</a:t>
            </a:r>
          </a:p>
        </p:txBody>
      </p:sp>
      <p:pic>
        <p:nvPicPr>
          <p:cNvPr id="4" name="Content Placeholder 3" descr="A graph with blue dots&#10;&#10;AI-generated content may be incorrect.">
            <a:extLst>
              <a:ext uri="{FF2B5EF4-FFF2-40B4-BE49-F238E27FC236}">
                <a16:creationId xmlns:a16="http://schemas.microsoft.com/office/drawing/2014/main" id="{C8EC5E8F-087F-6154-CE6A-FA033E8B71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144" y="1600200"/>
            <a:ext cx="6611112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26229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34270-3D92-D423-8E86-2648AE897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Visual Results</a:t>
            </a:r>
          </a:p>
        </p:txBody>
      </p:sp>
      <p:pic>
        <p:nvPicPr>
          <p:cNvPr id="5" name="Content Placeholder 4" descr="A graph of a graph&#10;&#10;AI-generated content may be incorrect.">
            <a:extLst>
              <a:ext uri="{FF2B5EF4-FFF2-40B4-BE49-F238E27FC236}">
                <a16:creationId xmlns:a16="http://schemas.microsoft.com/office/drawing/2014/main" id="{E2E0E02E-BFED-4C93-75A5-E880FB8481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1262" y="1737361"/>
            <a:ext cx="6890322" cy="4275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73923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E3897A-6CF2-EFF9-1891-DCDE19853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5.7 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04F74C-D4C5-DD84-2758-B347B83703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Behavioral patterns were successfully captured by deep models.</a:t>
            </a:r>
          </a:p>
          <a:p>
            <a:endParaRPr lang="en-US" dirty="0"/>
          </a:p>
          <a:p>
            <a:r>
              <a:rPr lang="en-US" dirty="0"/>
              <a:t>Results were greatly enhanced via feature engineering.</a:t>
            </a:r>
          </a:p>
          <a:p>
            <a:endParaRPr lang="en-US" dirty="0"/>
          </a:p>
          <a:p>
            <a:r>
              <a:rPr lang="en-US" dirty="0"/>
              <a:t>Comparison of different datasets verified generalization</a:t>
            </a:r>
          </a:p>
          <a:p>
            <a:endParaRPr lang="en-US" dirty="0"/>
          </a:p>
          <a:p>
            <a:r>
              <a:rPr lang="en-US" dirty="0"/>
              <a:t>The strongest clinical signs were supplied by DASS-21.</a:t>
            </a:r>
          </a:p>
        </p:txBody>
      </p:sp>
    </p:spTree>
    <p:extLst>
      <p:ext uri="{BB962C8B-B14F-4D97-AF65-F5344CB8AC3E}">
        <p14:creationId xmlns:p14="http://schemas.microsoft.com/office/powerpoint/2010/main" val="349532033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E444DF-6827-557F-2213-334685367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6  CONCLUSION &amp; FUTURE 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5ED6E0-64A9-8F69-26A7-55E9566A5C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suggested AI framework successfully predicts childhood depression using behavioral data, according to Chapter 6's conclusion.</a:t>
            </a:r>
            <a:br>
              <a:rPr lang="en-US" dirty="0"/>
            </a:br>
            <a:endParaRPr lang="en-US" dirty="0"/>
          </a:p>
          <a:p>
            <a:r>
              <a:rPr lang="en-US" dirty="0"/>
              <a:t>It attests to the model's excellent performance and usefulness.</a:t>
            </a:r>
            <a:br>
              <a:rPr lang="en-US" dirty="0"/>
            </a:br>
            <a:endParaRPr lang="en-US" dirty="0"/>
          </a:p>
          <a:p>
            <a:r>
              <a:rPr lang="en-US" dirty="0"/>
              <a:t>Future research will investigate real-time monitoring, improve multimodal models, and enlarge datasets.</a:t>
            </a:r>
          </a:p>
        </p:txBody>
      </p:sp>
    </p:spTree>
    <p:extLst>
      <p:ext uri="{BB962C8B-B14F-4D97-AF65-F5344CB8AC3E}">
        <p14:creationId xmlns:p14="http://schemas.microsoft.com/office/powerpoint/2010/main" val="381850798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45392-27E2-DA76-9211-E3FD53AB84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6.1 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C5CD12-BB7F-C055-6793-8ED10AECBE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created a comprehensive AI pipeline for early identification</a:t>
            </a:r>
          </a:p>
          <a:p>
            <a:endParaRPr lang="en-US" dirty="0"/>
          </a:p>
          <a:p>
            <a:r>
              <a:rPr lang="en-US" dirty="0"/>
              <a:t>showed a high level of predictability</a:t>
            </a:r>
          </a:p>
          <a:p>
            <a:endParaRPr lang="en-US" dirty="0"/>
          </a:p>
          <a:p>
            <a:r>
              <a:rPr lang="en-US" dirty="0"/>
              <a:t>Behavioral data offers significant early indicators.</a:t>
            </a:r>
          </a:p>
          <a:p>
            <a:endParaRPr lang="en-US" dirty="0"/>
          </a:p>
          <a:p>
            <a:r>
              <a:rPr lang="en-US" dirty="0"/>
              <a:t>AI can help educational and medical settings.</a:t>
            </a:r>
          </a:p>
        </p:txBody>
      </p:sp>
    </p:spTree>
    <p:extLst>
      <p:ext uri="{BB962C8B-B14F-4D97-AF65-F5344CB8AC3E}">
        <p14:creationId xmlns:p14="http://schemas.microsoft.com/office/powerpoint/2010/main" val="193066670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4C2BD-F3BF-D0B3-EE09-DDC5408F8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6.2 Future 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2427C6-6F03-23C2-5B33-E8769F77D0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Monitoring activity in real time</a:t>
            </a:r>
          </a:p>
          <a:p>
            <a:endParaRPr lang="en-US" dirty="0"/>
          </a:p>
          <a:p>
            <a:r>
              <a:rPr lang="en-US" dirty="0"/>
              <a:t>Greater diversity and size of datasets</a:t>
            </a:r>
          </a:p>
          <a:p>
            <a:endParaRPr lang="en-US" dirty="0"/>
          </a:p>
          <a:p>
            <a:r>
              <a:rPr lang="en-US" dirty="0"/>
              <a:t>High-level multimodal deep learning</a:t>
            </a:r>
          </a:p>
          <a:p>
            <a:endParaRPr lang="en-US" dirty="0"/>
          </a:p>
          <a:p>
            <a:r>
              <a:rPr lang="en-US" dirty="0"/>
              <a:t>Clinical partnerships</a:t>
            </a:r>
          </a:p>
          <a:p>
            <a:endParaRPr lang="en-US" dirty="0"/>
          </a:p>
          <a:p>
            <a:r>
              <a:rPr lang="en-US" dirty="0"/>
              <a:t>Tools for improved explainability</a:t>
            </a:r>
          </a:p>
          <a:p>
            <a:endParaRPr lang="en-US" dirty="0"/>
          </a:p>
          <a:p>
            <a:r>
              <a:rPr lang="en-US" dirty="0"/>
              <a:t>System for recommending interventions</a:t>
            </a:r>
          </a:p>
        </p:txBody>
      </p:sp>
    </p:spTree>
    <p:extLst>
      <p:ext uri="{BB962C8B-B14F-4D97-AF65-F5344CB8AC3E}">
        <p14:creationId xmlns:p14="http://schemas.microsoft.com/office/powerpoint/2010/main" val="198561075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Q&amp;A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dirty="0"/>
              <a:t>Thank you.</a:t>
            </a:r>
          </a:p>
          <a:p>
            <a:pPr marL="0" indent="0">
              <a:buNone/>
            </a:pPr>
            <a:r>
              <a:rPr dirty="0"/>
              <a:t>I’m happy to answer your questions.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017F46-273E-245B-B736-B1DD12502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2601DF-95A3-DC99-714F-73D237E899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/>
              <a:t>Chen et al. (2024) – Identifying adolescent depression &amp; anxiety using real-world data. JMIR Mental Health.</a:t>
            </a:r>
          </a:p>
          <a:p>
            <a:r>
              <a:rPr lang="en-US" dirty="0"/>
              <a:t>https://mental.jmir.org/2025/1/e66665/</a:t>
            </a:r>
          </a:p>
          <a:p>
            <a:endParaRPr lang="en-US" dirty="0"/>
          </a:p>
          <a:p>
            <a:r>
              <a:rPr lang="en-US" dirty="0"/>
              <a:t>Marek et al. (2023) – Predicting depression risk via multimodal brain imaging. </a:t>
            </a:r>
            <a:r>
              <a:rPr lang="en-US" dirty="0" err="1"/>
              <a:t>NeuroImage</a:t>
            </a:r>
            <a:r>
              <a:rPr lang="en-US" dirty="0"/>
              <a:t>: Clinical.</a:t>
            </a:r>
          </a:p>
          <a:p>
            <a:r>
              <a:rPr lang="en-US" dirty="0"/>
              <a:t>https://www.sciencedirect.com/science/article/pii/S2213158224000433</a:t>
            </a:r>
          </a:p>
          <a:p>
            <a:endParaRPr lang="en-US" dirty="0"/>
          </a:p>
          <a:p>
            <a:r>
              <a:rPr lang="en-US" dirty="0"/>
              <a:t>Yoo et al. (2024) – Depression prediction using prenatal &amp; childhood data. Nature Scientific Reports.</a:t>
            </a:r>
          </a:p>
          <a:p>
            <a:r>
              <a:rPr lang="en-US" dirty="0"/>
              <a:t>https://www.nature.com/srep/</a:t>
            </a:r>
          </a:p>
          <a:p>
            <a:endParaRPr lang="en-US" dirty="0"/>
          </a:p>
          <a:p>
            <a:r>
              <a:rPr lang="en-US" dirty="0"/>
              <a:t>Williams et al. (2024) – Depression prediction among young Australians. Springer.</a:t>
            </a:r>
          </a:p>
          <a:p>
            <a:r>
              <a:rPr lang="en-US" dirty="0"/>
              <a:t>https://link.springer.com/</a:t>
            </a:r>
          </a:p>
          <a:p>
            <a:endParaRPr lang="en-US" dirty="0"/>
          </a:p>
          <a:p>
            <a:r>
              <a:rPr lang="en-US" dirty="0"/>
              <a:t>Hasan et al. (2021) – Child depression detection using ML. ResearchGate.</a:t>
            </a:r>
          </a:p>
          <a:p>
            <a:r>
              <a:rPr lang="en-US" dirty="0"/>
              <a:t>https://www.researchgate.net/</a:t>
            </a:r>
          </a:p>
        </p:txBody>
      </p:sp>
    </p:spTree>
    <p:extLst>
      <p:ext uri="{BB962C8B-B14F-4D97-AF65-F5344CB8AC3E}">
        <p14:creationId xmlns:p14="http://schemas.microsoft.com/office/powerpoint/2010/main" val="384154351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6AA2F0-DB64-E5C1-D307-543BE1774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87F8D5-C69F-E5C1-B4D3-6E688A9D04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err="1"/>
              <a:t>Arashnic</a:t>
            </a:r>
            <a:r>
              <a:rPr lang="en-US" dirty="0"/>
              <a:t> (2023) – The Depression Dataset. Kaggle / ACAMH.</a:t>
            </a:r>
          </a:p>
          <a:p>
            <a:r>
              <a:rPr lang="en-US" dirty="0"/>
              <a:t>https://www.kaggle.com/datasets</a:t>
            </a:r>
          </a:p>
          <a:p>
            <a:endParaRPr lang="en-US" dirty="0"/>
          </a:p>
          <a:p>
            <a:r>
              <a:rPr lang="en-US" dirty="0"/>
              <a:t>Shamim (2024) – Student Depression Dataset. Kaggle / Frontiers.</a:t>
            </a:r>
          </a:p>
          <a:p>
            <a:r>
              <a:rPr lang="en-US" dirty="0"/>
              <a:t>https://www.kaggle.com/datasets</a:t>
            </a:r>
          </a:p>
          <a:p>
            <a:endParaRPr lang="en-US" dirty="0"/>
          </a:p>
          <a:p>
            <a:r>
              <a:rPr lang="en-US" dirty="0"/>
              <a:t>ResearchGate (2023) – Early detection using classical ML.</a:t>
            </a:r>
          </a:p>
          <a:p>
            <a:r>
              <a:rPr lang="en-US" dirty="0"/>
              <a:t>https://www.researchgate.net/</a:t>
            </a:r>
          </a:p>
          <a:p>
            <a:endParaRPr lang="en-US" dirty="0"/>
          </a:p>
          <a:p>
            <a:r>
              <a:rPr lang="en-US" dirty="0"/>
              <a:t>Zogan et al. (2020) – Explainable depression detection using HAN. </a:t>
            </a:r>
            <a:r>
              <a:rPr lang="en-US" dirty="0" err="1"/>
              <a:t>arXiv</a:t>
            </a:r>
            <a:r>
              <a:rPr lang="en-US" dirty="0"/>
              <a:t> / MDPI.</a:t>
            </a:r>
          </a:p>
          <a:p>
            <a:r>
              <a:rPr lang="en-US" dirty="0"/>
              <a:t>https://arxiv.org/</a:t>
            </a:r>
          </a:p>
          <a:p>
            <a:endParaRPr lang="en-US" dirty="0"/>
          </a:p>
          <a:p>
            <a:r>
              <a:rPr lang="en-US" dirty="0"/>
              <a:t>Kuo et al. (2023) – Early depression detection using Graph Transformer. (Unpublished)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488997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28B70B-B3DF-07B9-A8FA-D4A50623B5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29D679-1504-C924-2912-215132E6CE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dirty="0"/>
              <a:t>Kessler et al. (2022) – Early identification of major depression in adolescents. JAMA Psychiatry.</a:t>
            </a:r>
          </a:p>
          <a:p>
            <a:r>
              <a:rPr lang="en-US" dirty="0"/>
              <a:t>https://jamanetwork.com/journals/jamapsychiatry</a:t>
            </a:r>
          </a:p>
          <a:p>
            <a:endParaRPr lang="en-US" dirty="0"/>
          </a:p>
          <a:p>
            <a:r>
              <a:rPr lang="en-US" dirty="0"/>
              <a:t>Rao et al. (2023) – ML for early detection of mental-health disorders in children. Frontiers in Psychiatry.</a:t>
            </a:r>
          </a:p>
          <a:p>
            <a:r>
              <a:rPr lang="en-US" dirty="0"/>
              <a:t>https://www.frontiersin.org/journals/psychiatry</a:t>
            </a:r>
          </a:p>
          <a:p>
            <a:endParaRPr lang="en-US" dirty="0"/>
          </a:p>
          <a:p>
            <a:r>
              <a:rPr lang="en-US" dirty="0"/>
              <a:t>García-Carmona et al. (2021) – Predicting emotional &amp; behavioral problems using ML. BMC Psychology.</a:t>
            </a:r>
          </a:p>
          <a:p>
            <a:r>
              <a:rPr lang="en-US" dirty="0"/>
              <a:t>https://bmcpsychology.biomedcentral.com/</a:t>
            </a:r>
          </a:p>
          <a:p>
            <a:endParaRPr lang="en-US" dirty="0"/>
          </a:p>
          <a:p>
            <a:r>
              <a:rPr lang="en-US" dirty="0"/>
              <a:t>Smail et al. (2024) – Deep learning for assessing childhood depression. IEEE Transactions on Affective Computing.</a:t>
            </a:r>
          </a:p>
          <a:p>
            <a:r>
              <a:rPr lang="en-US" dirty="0"/>
              <a:t>https://ieeexplore.ieee.org/</a:t>
            </a:r>
          </a:p>
          <a:p>
            <a:endParaRPr lang="en-US" dirty="0"/>
          </a:p>
          <a:p>
            <a:r>
              <a:rPr lang="en-US" dirty="0"/>
              <a:t>Huang et al. (2022) – Multimodal learning for childhood mental-health assessment. ACM TCCH.</a:t>
            </a:r>
          </a:p>
          <a:p>
            <a:r>
              <a:rPr lang="en-US" dirty="0"/>
              <a:t>https://dl.acm.org/journal/tcch</a:t>
            </a:r>
          </a:p>
        </p:txBody>
      </p:sp>
    </p:spTree>
    <p:extLst>
      <p:ext uri="{BB962C8B-B14F-4D97-AF65-F5344CB8AC3E}">
        <p14:creationId xmlns:p14="http://schemas.microsoft.com/office/powerpoint/2010/main" val="51248163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B781FF-3B88-67E1-7EA5-6CEE0CE0F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CB2C46-A587-72A6-2F36-4F063DBA29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Castro et al. (2020) – Predicting depression onset using EHRs &amp; ML. Nature Translational Psychiatry.</a:t>
            </a:r>
          </a:p>
          <a:p>
            <a:r>
              <a:rPr lang="en-US" dirty="0"/>
              <a:t>https://www.nature.com/tp/</a:t>
            </a:r>
          </a:p>
          <a:p>
            <a:endParaRPr lang="en-US" dirty="0"/>
          </a:p>
          <a:p>
            <a:r>
              <a:rPr lang="en-US" dirty="0"/>
              <a:t>Jaiswal et al. (2023) – Explainable AI for pediatric mental-health prediction. MDPI Electronics.</a:t>
            </a:r>
          </a:p>
          <a:p>
            <a:r>
              <a:rPr lang="en-US" dirty="0"/>
              <a:t>https://www.mdpi.com/journal/electronics</a:t>
            </a:r>
          </a:p>
          <a:p>
            <a:endParaRPr lang="en-US" dirty="0"/>
          </a:p>
          <a:p>
            <a:r>
              <a:rPr lang="en-US" dirty="0"/>
              <a:t>Kim et al. (2022) – Graph-based neural models for early mental-health detection. IEEE Access.</a:t>
            </a:r>
          </a:p>
          <a:p>
            <a:r>
              <a:rPr lang="en-US" dirty="0"/>
              <a:t>https://ieeexplore.ieee.org/</a:t>
            </a:r>
          </a:p>
          <a:p>
            <a:endParaRPr lang="en-US" dirty="0"/>
          </a:p>
          <a:p>
            <a:r>
              <a:rPr lang="en-US" dirty="0"/>
              <a:t>Ribeiro et al. (2021) – Behavioral pattern analysis for youth depression detection. Springer LNCS.</a:t>
            </a:r>
          </a:p>
          <a:p>
            <a:r>
              <a:rPr lang="en-US" dirty="0"/>
              <a:t>https://link.springer.com/</a:t>
            </a:r>
          </a:p>
        </p:txBody>
      </p:sp>
    </p:spTree>
    <p:extLst>
      <p:ext uri="{BB962C8B-B14F-4D97-AF65-F5344CB8AC3E}">
        <p14:creationId xmlns:p14="http://schemas.microsoft.com/office/powerpoint/2010/main" val="143168238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094D8A-3A90-15DA-8F61-C4838D272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EC2509-3D31-0405-116B-64498B4D03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World Health Organization (2023) – Global adolescent depression epidemiology &amp; screening.</a:t>
            </a:r>
          </a:p>
          <a:p>
            <a:r>
              <a:rPr lang="en-US" dirty="0"/>
              <a:t>https://www.who.int/publications</a:t>
            </a:r>
          </a:p>
          <a:p>
            <a:endParaRPr lang="en-US" dirty="0"/>
          </a:p>
          <a:p>
            <a:r>
              <a:rPr lang="en-US" dirty="0"/>
              <a:t>Shen et al. (2024) – ML models for adolescent mental-health risk prediction. Nature Scientific Reports.</a:t>
            </a:r>
          </a:p>
          <a:p>
            <a:r>
              <a:rPr lang="en-US" dirty="0"/>
              <a:t>https://www.nature.com/srep/</a:t>
            </a:r>
          </a:p>
          <a:p>
            <a:endParaRPr lang="en-US" dirty="0"/>
          </a:p>
          <a:p>
            <a:r>
              <a:rPr lang="en-US" dirty="0"/>
              <a:t>Islam et al. (2020) – Systematic review of ML-based depression detection. IEEE Access.</a:t>
            </a:r>
          </a:p>
          <a:p>
            <a:r>
              <a:rPr lang="en-US" dirty="0"/>
              <a:t>https://ieeexplore.ieee.org/</a:t>
            </a:r>
          </a:p>
        </p:txBody>
      </p:sp>
    </p:spTree>
    <p:extLst>
      <p:ext uri="{BB962C8B-B14F-4D97-AF65-F5344CB8AC3E}">
        <p14:creationId xmlns:p14="http://schemas.microsoft.com/office/powerpoint/2010/main" val="207912118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8258</TotalTime>
  <Words>2417</Words>
  <Application>Microsoft Office PowerPoint</Application>
  <PresentationFormat>On-screen Show (4:3)</PresentationFormat>
  <Paragraphs>474</Paragraphs>
  <Slides>58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3" baseType="lpstr">
      <vt:lpstr>Aptos</vt:lpstr>
      <vt:lpstr>Arial</vt:lpstr>
      <vt:lpstr>Century Gothic</vt:lpstr>
      <vt:lpstr>Wingdings 3</vt:lpstr>
      <vt:lpstr>Ion</vt:lpstr>
      <vt:lpstr>The Master’s Thesis </vt:lpstr>
      <vt:lpstr>Acknowledgment</vt:lpstr>
      <vt:lpstr>Abstract (1/2)</vt:lpstr>
      <vt:lpstr>Abstract (2/2)</vt:lpstr>
      <vt:lpstr>Keywords</vt:lpstr>
      <vt:lpstr>Table of Contents</vt:lpstr>
      <vt:lpstr>Thesis Organization</vt:lpstr>
      <vt:lpstr>Chapter 1: Introduction</vt:lpstr>
      <vt:lpstr>1.1 Problem Definition</vt:lpstr>
      <vt:lpstr>1.2 Thesis Contribution</vt:lpstr>
      <vt:lpstr>1.3 Aim of the Project</vt:lpstr>
      <vt:lpstr>1.4 Thesis Pipeline</vt:lpstr>
      <vt:lpstr>Chapter 2 Overview</vt:lpstr>
      <vt:lpstr>2.1 Classical Machine Learning Methods</vt:lpstr>
      <vt:lpstr>2.2 Deep Learning Approaches</vt:lpstr>
      <vt:lpstr>2.3 Hybrid &amp; Optimized Models</vt:lpstr>
      <vt:lpstr>2.4 Real-World Datasets</vt:lpstr>
      <vt:lpstr>2.5 Quantitative Results Summary</vt:lpstr>
      <vt:lpstr>2.6 Research Gaps</vt:lpstr>
      <vt:lpstr>CHAPTER 3 — RELATED WORK</vt:lpstr>
      <vt:lpstr>3.1 Machine Learning Approaches (1/2)</vt:lpstr>
      <vt:lpstr>3.1 Machine Learning Approaches (2/2)</vt:lpstr>
      <vt:lpstr>3.2 Neural Network Approaches (1/2)</vt:lpstr>
      <vt:lpstr>3.2 Neural Network Approaches (2/2)</vt:lpstr>
      <vt:lpstr>Summary of Literature Review Findings</vt:lpstr>
      <vt:lpstr>Summary of Literature</vt:lpstr>
      <vt:lpstr>CHAPTER 4 — PROPOSED APPROACH</vt:lpstr>
      <vt:lpstr>4.1 Research Design</vt:lpstr>
      <vt:lpstr>Methodology Overview</vt:lpstr>
      <vt:lpstr>4.2 Methodology Pipeline </vt:lpstr>
      <vt:lpstr>4.3 Data Collection</vt:lpstr>
      <vt:lpstr>Datasets Used</vt:lpstr>
      <vt:lpstr>4.4 Data Preprocessing</vt:lpstr>
      <vt:lpstr>Feature Engineering </vt:lpstr>
      <vt:lpstr>4.5 Model Development</vt:lpstr>
      <vt:lpstr>4.6 Explainability</vt:lpstr>
      <vt:lpstr>4.7 Evaluation</vt:lpstr>
      <vt:lpstr>CHAPTER 5  EXPERIMENTAL RESULTS</vt:lpstr>
      <vt:lpstr>5.1 Computational Environment</vt:lpstr>
      <vt:lpstr>5.2 Dataset Overview</vt:lpstr>
      <vt:lpstr>5.3 Code Pipeline</vt:lpstr>
      <vt:lpstr>Code Pipeline</vt:lpstr>
      <vt:lpstr>5.4 Neural Network Architecture</vt:lpstr>
      <vt:lpstr>5.5 Experimental Results</vt:lpstr>
      <vt:lpstr>5.6 Visualizations</vt:lpstr>
      <vt:lpstr>Visual Results</vt:lpstr>
      <vt:lpstr>Visual Results</vt:lpstr>
      <vt:lpstr>Visual Results</vt:lpstr>
      <vt:lpstr>5.7 Discussion</vt:lpstr>
      <vt:lpstr>CHAPTER 6  CONCLUSION &amp; FUTURE WORK</vt:lpstr>
      <vt:lpstr>6.1 Conclusion</vt:lpstr>
      <vt:lpstr>6.2 Future Work</vt:lpstr>
      <vt:lpstr>Q&amp;A</vt:lpstr>
      <vt:lpstr>References</vt:lpstr>
      <vt:lpstr>References</vt:lpstr>
      <vt:lpstr>References</vt:lpstr>
      <vt:lpstr>References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Ahmed Eid Alrehely</dc:creator>
  <cp:keywords/>
  <dc:description>generated using python-pptx</dc:description>
  <cp:lastModifiedBy>Ahmed Eid Alrehely</cp:lastModifiedBy>
  <cp:revision>15</cp:revision>
  <dcterms:created xsi:type="dcterms:W3CDTF">2013-01-27T09:14:16Z</dcterms:created>
  <dcterms:modified xsi:type="dcterms:W3CDTF">2025-12-18T13:29:10Z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43f4c572-284d-40db-b967-a0c1237dd7c8_Enabled">
    <vt:lpwstr>true</vt:lpwstr>
  </property>
  <property fmtid="{D5CDD505-2E9C-101B-9397-08002B2CF9AE}" pid="3" name="MSIP_Label_43f4c572-284d-40db-b967-a0c1237dd7c8_SetDate">
    <vt:lpwstr>2025-12-12T19:51:52Z</vt:lpwstr>
  </property>
  <property fmtid="{D5CDD505-2E9C-101B-9397-08002B2CF9AE}" pid="4" name="MSIP_Label_43f4c572-284d-40db-b967-a0c1237dd7c8_Method">
    <vt:lpwstr>Standard</vt:lpwstr>
  </property>
  <property fmtid="{D5CDD505-2E9C-101B-9397-08002B2CF9AE}" pid="5" name="MSIP_Label_43f4c572-284d-40db-b967-a0c1237dd7c8_Name">
    <vt:lpwstr>43f4c572-284d-40db-b967-a0c1237dd7c8</vt:lpwstr>
  </property>
  <property fmtid="{D5CDD505-2E9C-101B-9397-08002B2CF9AE}" pid="6" name="MSIP_Label_43f4c572-284d-40db-b967-a0c1237dd7c8_SiteId">
    <vt:lpwstr>350ffe67-1872-4323-ae90-be3e70195eb1</vt:lpwstr>
  </property>
  <property fmtid="{D5CDD505-2E9C-101B-9397-08002B2CF9AE}" pid="7" name="MSIP_Label_43f4c572-284d-40db-b967-a0c1237dd7c8_ActionId">
    <vt:lpwstr>7ab5c9f5-2585-47fd-beb2-dab29c69e039</vt:lpwstr>
  </property>
  <property fmtid="{D5CDD505-2E9C-101B-9397-08002B2CF9AE}" pid="8" name="MSIP_Label_43f4c572-284d-40db-b967-a0c1237dd7c8_ContentBits">
    <vt:lpwstr>1</vt:lpwstr>
  </property>
  <property fmtid="{D5CDD505-2E9C-101B-9397-08002B2CF9AE}" pid="9" name="MSIP_Label_43f4c572-284d-40db-b967-a0c1237dd7c8_Tag">
    <vt:lpwstr>10, 3, 0, 1</vt:lpwstr>
  </property>
  <property fmtid="{D5CDD505-2E9C-101B-9397-08002B2CF9AE}" pid="10" name="ClassificationContentMarkingHeaderLocations">
    <vt:lpwstr>Ion:8</vt:lpwstr>
  </property>
  <property fmtid="{D5CDD505-2E9C-101B-9397-08002B2CF9AE}" pid="11" name="ClassificationContentMarkingHeaderText">
    <vt:lpwstr>This message/document has been classified as “Internal”</vt:lpwstr>
  </property>
</Properties>
</file>