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4"/>
  </p:notesMasterIdLst>
  <p:sldIdLst>
    <p:sldId id="480" r:id="rId6"/>
    <p:sldId id="303" r:id="rId7"/>
    <p:sldId id="271" r:id="rId8"/>
    <p:sldId id="520" r:id="rId9"/>
    <p:sldId id="313" r:id="rId10"/>
    <p:sldId id="517" r:id="rId11"/>
    <p:sldId id="530" r:id="rId12"/>
    <p:sldId id="482" r:id="rId13"/>
    <p:sldId id="256" r:id="rId14"/>
    <p:sldId id="546" r:id="rId15"/>
    <p:sldId id="547" r:id="rId16"/>
    <p:sldId id="548" r:id="rId17"/>
    <p:sldId id="486" r:id="rId18"/>
    <p:sldId id="488" r:id="rId19"/>
    <p:sldId id="306" r:id="rId20"/>
    <p:sldId id="487" r:id="rId21"/>
    <p:sldId id="490" r:id="rId22"/>
    <p:sldId id="481" r:id="rId23"/>
    <p:sldId id="492" r:id="rId24"/>
    <p:sldId id="493" r:id="rId25"/>
    <p:sldId id="494" r:id="rId26"/>
    <p:sldId id="495" r:id="rId27"/>
    <p:sldId id="549" r:id="rId28"/>
    <p:sldId id="550" r:id="rId29"/>
    <p:sldId id="497" r:id="rId30"/>
    <p:sldId id="498" r:id="rId31"/>
    <p:sldId id="499" r:id="rId32"/>
    <p:sldId id="533" r:id="rId33"/>
    <p:sldId id="553" r:id="rId34"/>
    <p:sldId id="504" r:id="rId35"/>
    <p:sldId id="506" r:id="rId36"/>
    <p:sldId id="509" r:id="rId37"/>
    <p:sldId id="510" r:id="rId38"/>
    <p:sldId id="511" r:id="rId39"/>
    <p:sldId id="512" r:id="rId40"/>
    <p:sldId id="513" r:id="rId41"/>
    <p:sldId id="514" r:id="rId42"/>
    <p:sldId id="516" r:id="rId43"/>
    <p:sldId id="531" r:id="rId44"/>
    <p:sldId id="543" r:id="rId45"/>
    <p:sldId id="529" r:id="rId46"/>
    <p:sldId id="537" r:id="rId47"/>
    <p:sldId id="538" r:id="rId48"/>
    <p:sldId id="544" r:id="rId49"/>
    <p:sldId id="545" r:id="rId50"/>
    <p:sldId id="551" r:id="rId51"/>
    <p:sldId id="552" r:id="rId52"/>
    <p:sldId id="53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0"/>
            <p14:sldId id="313"/>
            <p14:sldId id="517"/>
            <p14:sldId id="530"/>
            <p14:sldId id="482"/>
            <p14:sldId id="256"/>
            <p14:sldId id="546"/>
            <p14:sldId id="547"/>
            <p14:sldId id="548"/>
            <p14:sldId id="486"/>
            <p14:sldId id="488"/>
            <p14:sldId id="306"/>
            <p14:sldId id="487"/>
            <p14:sldId id="490"/>
            <p14:sldId id="481"/>
            <p14:sldId id="492"/>
            <p14:sldId id="493"/>
            <p14:sldId id="494"/>
            <p14:sldId id="495"/>
            <p14:sldId id="549"/>
            <p14:sldId id="550"/>
            <p14:sldId id="497"/>
            <p14:sldId id="498"/>
            <p14:sldId id="499"/>
            <p14:sldId id="533"/>
            <p14:sldId id="553"/>
            <p14:sldId id="504"/>
            <p14:sldId id="506"/>
            <p14:sldId id="509"/>
            <p14:sldId id="510"/>
            <p14:sldId id="511"/>
            <p14:sldId id="512"/>
            <p14:sldId id="513"/>
            <p14:sldId id="514"/>
            <p14:sldId id="516"/>
            <p14:sldId id="531"/>
            <p14:sldId id="543"/>
            <p14:sldId id="529"/>
          </p14:sldIdLst>
        </p14:section>
        <p14:section name="Untitled Section" id="{2F6AD2C2-46A9-4BC4-94FF-3A698A8E8EFB}">
          <p14:sldIdLst>
            <p14:sldId id="537"/>
            <p14:sldId id="538"/>
            <p14:sldId id="544"/>
            <p14:sldId id="545"/>
            <p14:sldId id="551"/>
            <p14:sldId id="552"/>
            <p14:sldId id="53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AC748"/>
    <a:srgbClr val="F58221"/>
    <a:srgbClr val="669BBC"/>
    <a:srgbClr val="FFD200"/>
    <a:srgbClr val="203E5F"/>
    <a:srgbClr val="000000"/>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69779" autoAdjust="0"/>
  </p:normalViewPr>
  <p:slideViewPr>
    <p:cSldViewPr snapToGrid="0">
      <p:cViewPr varScale="1">
        <p:scale>
          <a:sx n="55" d="100"/>
          <a:sy n="55" d="100"/>
        </p:scale>
        <p:origin x="888" y="42"/>
      </p:cViewPr>
      <p:guideLst>
        <p:guide orient="horz" pos="2160"/>
        <p:guide pos="3840"/>
      </p:guideLst>
    </p:cSldViewPr>
  </p:slideViewPr>
  <p:outlineViewPr>
    <p:cViewPr>
      <p:scale>
        <a:sx n="33" d="100"/>
        <a:sy n="33" d="100"/>
      </p:scale>
      <p:origin x="0" y="0"/>
    </p:cViewPr>
  </p:outlineViewPr>
  <p:notesTextViewPr>
    <p:cViewPr>
      <p:scale>
        <a:sx n="66" d="100"/>
        <a:sy n="66"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973926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679778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5422362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05637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434523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823916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23427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163838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50424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80779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08555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92179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44975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49254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8/6/2024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5834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269283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64772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08645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85231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60086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98208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8/6/2024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9398735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news.zu.edu.eg/ShowDetails/14676/17?fbclid=IwY2xjawEePIJleHRuA2FlbQIxMAABHRP6sKQKJ8E" TargetMode="Externa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32.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smtClean="0">
                <a:latin typeface="Alexandria" charset="0"/>
                <a:cs typeface="Alexandria" charset="0"/>
              </a:rPr>
              <a:t>إعداد د/ مرفت محمد  </a:t>
            </a:r>
            <a:endParaRPr lang="ar-EG" sz="2000" dirty="0">
              <a:latin typeface="Alexandria" charset="0"/>
              <a:cs typeface="Alexandria" charset="0"/>
            </a:endParaRPr>
          </a:p>
        </p:txBody>
      </p:sp>
      <p:sp>
        <p:nvSpPr>
          <p:cNvPr id="31" name="TextBox 30"/>
          <p:cNvSpPr txBox="1"/>
          <p:nvPr/>
        </p:nvSpPr>
        <p:spPr>
          <a:xfrm>
            <a:off x="537276" y="2424037"/>
            <a:ext cx="4049011" cy="1446550"/>
          </a:xfrm>
          <a:prstGeom prst="rect">
            <a:avLst/>
          </a:prstGeom>
          <a:noFill/>
        </p:spPr>
        <p:txBody>
          <a:bodyPr wrap="square" rtlCol="0">
            <a:spAutoFit/>
          </a:bodyPr>
          <a:lstStyle/>
          <a:p>
            <a:pPr algn="ctr"/>
            <a:r>
              <a:rPr lang="ar-EG" sz="4400" b="1" dirty="0" smtClean="0">
                <a:solidFill>
                  <a:srgbClr val="00B0F0"/>
                </a:solidFill>
                <a:latin typeface="Alexandria" charset="0"/>
                <a:cs typeface="Alexandria" charset="0"/>
              </a:rPr>
              <a:t>مقرر</a:t>
            </a:r>
          </a:p>
          <a:p>
            <a:pPr algn="ctr"/>
            <a:r>
              <a:rPr lang="ar-EG" sz="4400" b="1" dirty="0" smtClean="0">
                <a:solidFill>
                  <a:srgbClr val="00B0F0"/>
                </a:solidFill>
                <a:latin typeface="Alexandria" charset="0"/>
                <a:cs typeface="Alexandria" charset="0"/>
              </a:rPr>
              <a:t>مهارات بحثية 3</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charset="0"/>
                <a:cs typeface="Alexandria" charset="0"/>
              </a:rPr>
              <a:t>محاضرة 10</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135"/>
    </mc:Choice>
    <mc:Fallback xmlns="">
      <p:transition spd="slow" advTm="813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smtClean="0">
                <a:solidFill>
                  <a:srgbClr val="00B0F0"/>
                </a:solidFill>
                <a:latin typeface="Alexandria" charset="0"/>
                <a:cs typeface="Alexandria" charset="0"/>
              </a:rPr>
              <a:t>مهارات بحثية 3</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charset="0"/>
                <a:cs typeface="Alexandria" charset="0"/>
              </a:rPr>
              <a:t>محاضرة 10</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smtClean="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smtClean="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335"/>
    </mc:Choice>
    <mc:Fallback xmlns="">
      <p:transition spd="slow" advTm="633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695231" y="1123950"/>
            <a:ext cx="1036900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1936065" y="549762"/>
            <a:ext cx="102559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301858" y="4884389"/>
            <a:ext cx="4573225" cy="1668214"/>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تهدف المحاضرة الى مساعدة الباحثين على التعرف على مفهوم أخلاقيات البحث العلمي وأبرز مسائل البحث العلمي الأخلاقية وأساليب الاهتمام بأخلاقيات البحث العلمي والمبادئ الأساسية لأخلاقيات البحث العلمي و الدستور الأخلاقي وانتهاك الأمانة العلمية ومنع الانتهاكات العلمية والانتحال العلمي وأنواعه والنشر العلمي.</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7926"/>
    </mc:Choice>
    <mc:Fallback xmlns="">
      <p:transition spd="slow" advTm="379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30306" y="4884389"/>
            <a:ext cx="5444777" cy="2215991"/>
          </a:xfrm>
          <a:prstGeom prst="rect">
            <a:avLst/>
          </a:prstGeom>
          <a:noFill/>
        </p:spPr>
        <p:txBody>
          <a:bodyPr wrap="square">
            <a:spAutoFit/>
          </a:bodyPr>
          <a:lstStyle/>
          <a:p>
            <a:pPr algn="r" rtl="1">
              <a:lnSpc>
                <a:spcPct val="150000"/>
              </a:lnSpc>
            </a:pPr>
            <a:r>
              <a:rPr lang="ar-EG" sz="1600" dirty="0" smtClean="0">
                <a:latin typeface="Alexandria" charset="0"/>
                <a:cs typeface="Alexandria" charset="0"/>
              </a:rPr>
              <a:t>في المحاضرة السابقة  تم استعراض مفهوم </a:t>
            </a:r>
            <a:r>
              <a:rPr lang="ar-EG" sz="1600" dirty="0">
                <a:latin typeface="Alexandria" charset="0"/>
                <a:cs typeface="Alexandria" charset="0"/>
              </a:rPr>
              <a:t>الاستقصاء ومزاياه وعيوبه وخطوات عمل الاستبانة وأخطاء شائعة في تصميم الاستبيان ومواصفات  اعداد الاستبيان وأهميته وأنواعه وتصميمه وقواعد كتابته واخراجه وأساليب تطبيقه وخصائص الأداة البحثية الجيدة والعوامل المؤثرة في قياس الصدق وطرق قياس الصدق.</a:t>
            </a:r>
          </a:p>
          <a:p>
            <a:pPr algn="r" rtl="1">
              <a:lnSpc>
                <a:spcPct val="150000"/>
              </a:lnSpc>
            </a:pPr>
            <a:r>
              <a:rPr lang="ar-EG" sz="1400" dirty="0" smtClean="0">
                <a:latin typeface="Alexandria" charset="0"/>
                <a:cs typeface="Alexandria" charset="0"/>
              </a:rPr>
              <a:t>.</a:t>
            </a:r>
            <a:endParaRPr lang="ar-EG" sz="1400" dirty="0">
              <a:latin typeface="Alexandria" charset="0"/>
              <a:cs typeface="Alexandria" charset="0"/>
            </a:endParaRPr>
          </a:p>
          <a:p>
            <a:pPr algn="r" rtl="1">
              <a:lnSpc>
                <a:spcPct val="150000"/>
              </a:lnSpc>
            </a:pPr>
            <a:r>
              <a:rPr lang="ar-EG" sz="1400" dirty="0" smtClean="0">
                <a:latin typeface="Alexandria" charset="0"/>
                <a:cs typeface="Alexandria" charset="0"/>
              </a:rPr>
              <a:t>.</a:t>
            </a:r>
            <a:endParaRPr lang="en-US" sz="1400" dirty="0">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0794649"/>
      </p:ext>
    </p:extLst>
  </p:cSld>
  <p:clrMapOvr>
    <a:masterClrMapping/>
  </p:clrMapOvr>
  <mc:AlternateContent xmlns:mc="http://schemas.openxmlformats.org/markup-compatibility/2006" xmlns:p14="http://schemas.microsoft.com/office/powerpoint/2010/main">
    <mc:Choice Requires="p14">
      <p:transition spd="slow" p14:dur="2000" advTm="32400"/>
    </mc:Choice>
    <mc:Fallback xmlns="">
      <p:transition spd="slow" advTm="32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434145"/>
            <a:ext cx="8417320" cy="4416594"/>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smtClean="0">
                <a:latin typeface="Alexandria" charset="0"/>
                <a:cs typeface="Alexandria" charset="0"/>
              </a:rPr>
              <a:t>تهدف المحاضرة الى استعراض النقاط التالية:-</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مفهوم أخلاقيات البحث العلمي</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أبرز مسائل البحث العلمي الأخلاقية</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أساليب الاهتمام بأخلاقيات البحث العلمي</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المبادئ الأساسية لأخلاقيات البحث العلمي</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الركائز الأساسية لأخلاقيات البحث العلمي</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المبادئ الأخلاقية المصاحبة لممارسات البحث العلمي</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المبادئ الأخلاقية المصاحبة لعملية جمع البيانات</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انتهاك الأمانة العلمية</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الانتحال العلمي وأنواعه</a:t>
            </a:r>
          </a:p>
          <a:p>
            <a:pPr marL="342900" indent="-342900" algn="justLow" rtl="1">
              <a:lnSpc>
                <a:spcPct val="150000"/>
              </a:lnSpc>
              <a:buFont typeface="Wingdings" panose="05000000000000000000" pitchFamily="2" charset="2"/>
              <a:buChar char="ü"/>
            </a:pPr>
            <a:r>
              <a:rPr lang="ar-EG" sz="1400" dirty="0" smtClean="0">
                <a:latin typeface="Alexandria" charset="0"/>
                <a:cs typeface="Alexandria" charset="0"/>
              </a:rPr>
              <a:t>النشر العلمي</a:t>
            </a:r>
          </a:p>
          <a:p>
            <a:pPr algn="justLow" rtl="1">
              <a:lnSpc>
                <a:spcPct val="150000"/>
              </a:lnSpc>
            </a:pPr>
            <a:endParaRPr lang="ar-EG" sz="1400" dirty="0" smtClean="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551"/>
    </mc:Choice>
    <mc:Fallback xmlns="">
      <p:transition spd="slow" advTm="445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669101" y="108258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أخلاقيات البحث العلمي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5997" y="2024598"/>
            <a:ext cx="8463222" cy="5078313"/>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مفهوم أخلاقيات البحث العلمي</a:t>
            </a:r>
          </a:p>
          <a:p>
            <a:pPr algn="justLow" rtl="1">
              <a:lnSpc>
                <a:spcPct val="150000"/>
              </a:lnSpc>
            </a:pPr>
            <a:r>
              <a:rPr lang="ar-EG" dirty="0" smtClean="0">
                <a:latin typeface="Alexandria" charset="0"/>
                <a:cs typeface="Alexandria" charset="0"/>
              </a:rPr>
              <a:t>أخلاقيات </a:t>
            </a:r>
            <a:r>
              <a:rPr lang="ar-EG" dirty="0">
                <a:latin typeface="Alexandria" charset="0"/>
                <a:cs typeface="Alexandria" charset="0"/>
              </a:rPr>
              <a:t>البحث العلمي </a:t>
            </a:r>
            <a:r>
              <a:rPr lang="ar-EG" dirty="0" smtClean="0">
                <a:latin typeface="Alexandria" charset="0"/>
                <a:cs typeface="Alexandria" charset="0"/>
              </a:rPr>
              <a:t>هي </a:t>
            </a:r>
            <a:r>
              <a:rPr lang="ar-EG" dirty="0">
                <a:latin typeface="Alexandria" charset="0"/>
                <a:cs typeface="Alexandria" charset="0"/>
              </a:rPr>
              <a:t>مجموعة من المبادئ العامة </a:t>
            </a:r>
            <a:r>
              <a:rPr lang="ar-EG" dirty="0" smtClean="0">
                <a:latin typeface="Alexandria" charset="0"/>
                <a:cs typeface="Alexandria" charset="0"/>
              </a:rPr>
              <a:t>والمبادئ التوجيهية </a:t>
            </a:r>
            <a:r>
              <a:rPr lang="ar-EG" dirty="0">
                <a:latin typeface="Alexandria" charset="0"/>
                <a:cs typeface="Alexandria" charset="0"/>
              </a:rPr>
              <a:t>التي </a:t>
            </a:r>
            <a:r>
              <a:rPr lang="ar-EG" dirty="0" smtClean="0">
                <a:latin typeface="Alexandria" charset="0"/>
                <a:cs typeface="Alexandria" charset="0"/>
              </a:rPr>
              <a:t>تشكل وتوجه الطريقة </a:t>
            </a:r>
            <a:r>
              <a:rPr lang="ar-EG" dirty="0">
                <a:latin typeface="Alexandria" charset="0"/>
                <a:cs typeface="Alexandria" charset="0"/>
              </a:rPr>
              <a:t>التي </a:t>
            </a:r>
            <a:r>
              <a:rPr lang="ar-EG" dirty="0" smtClean="0">
                <a:latin typeface="Alexandria" charset="0"/>
                <a:cs typeface="Alexandria" charset="0"/>
              </a:rPr>
              <a:t>تصمم بها أي بحوث </a:t>
            </a:r>
            <a:r>
              <a:rPr lang="ar-EG" dirty="0">
                <a:latin typeface="Alexandria" charset="0"/>
                <a:cs typeface="Alexandria" charset="0"/>
              </a:rPr>
              <a:t>تشمل الكائنات </a:t>
            </a:r>
            <a:r>
              <a:rPr lang="ar-EG" dirty="0" smtClean="0">
                <a:latin typeface="Alexandria" charset="0"/>
                <a:cs typeface="Alexandria" charset="0"/>
              </a:rPr>
              <a:t>الحبة </a:t>
            </a:r>
            <a:r>
              <a:rPr lang="ar-EG" dirty="0">
                <a:latin typeface="Alexandria" charset="0"/>
                <a:cs typeface="Alexandria" charset="0"/>
              </a:rPr>
              <a:t>(أي </a:t>
            </a:r>
            <a:r>
              <a:rPr lang="ar-EG" dirty="0" smtClean="0">
                <a:latin typeface="Alexandria" charset="0"/>
                <a:cs typeface="Alexandria" charset="0"/>
              </a:rPr>
              <a:t>البشر والحيوانات والنباتات) وطريقة إجرائها وإدارتها واستخدامها ونشرها. </a:t>
            </a:r>
            <a:r>
              <a:rPr lang="ar-EG" dirty="0">
                <a:latin typeface="Alexandria" charset="0"/>
                <a:cs typeface="Alexandria" charset="0"/>
              </a:rPr>
              <a:t>وفي </a:t>
            </a:r>
            <a:r>
              <a:rPr lang="ar-EG" dirty="0" smtClean="0">
                <a:latin typeface="Alexandria" charset="0"/>
                <a:cs typeface="Alexandria" charset="0"/>
              </a:rPr>
              <a:t>هذه المبادئ يستخدم </a:t>
            </a:r>
            <a:r>
              <a:rPr lang="ar-EG" dirty="0">
                <a:latin typeface="Alexandria" charset="0"/>
                <a:cs typeface="Alexandria" charset="0"/>
              </a:rPr>
              <a:t>مصطلح "البحث" على نطاق واسع: </a:t>
            </a:r>
            <a:r>
              <a:rPr lang="ar-EG" dirty="0" smtClean="0">
                <a:latin typeface="Alexandria" charset="0"/>
                <a:cs typeface="Alexandria" charset="0"/>
              </a:rPr>
              <a:t>فهو يشمل التحقيقات التشخيصية والاستقصائية للقضايا الاجتماعية ذات الأهمية، </a:t>
            </a:r>
            <a:r>
              <a:rPr lang="ar-EG" dirty="0">
                <a:latin typeface="Alexandria" charset="0"/>
                <a:cs typeface="Alexandria" charset="0"/>
              </a:rPr>
              <a:t>فضلا عن العمل المنجز كجزء من </a:t>
            </a:r>
            <a:r>
              <a:rPr lang="ar-EG" dirty="0" smtClean="0">
                <a:latin typeface="Alexandria" charset="0"/>
                <a:cs typeface="Alexandria" charset="0"/>
              </a:rPr>
              <a:t>مسؤوليات </a:t>
            </a:r>
            <a:r>
              <a:rPr lang="ar-EG" dirty="0">
                <a:latin typeface="Alexandria" charset="0"/>
                <a:cs typeface="Alexandria" charset="0"/>
              </a:rPr>
              <a:t>المراقبة </a:t>
            </a:r>
            <a:r>
              <a:rPr lang="ar-EG" dirty="0" smtClean="0">
                <a:latin typeface="Alexandria" charset="0"/>
                <a:cs typeface="Alexandria" charset="0"/>
              </a:rPr>
              <a:t>والتقييم </a:t>
            </a:r>
            <a:r>
              <a:rPr lang="ar-EG" dirty="0">
                <a:latin typeface="Alexandria" charset="0"/>
                <a:cs typeface="Alexandria" charset="0"/>
              </a:rPr>
              <a:t>والمساءلة والتعلم التي تركز على </a:t>
            </a:r>
            <a:r>
              <a:rPr lang="ar-EG" dirty="0" smtClean="0">
                <a:latin typeface="Alexandria" charset="0"/>
                <a:cs typeface="Alexandria" charset="0"/>
              </a:rPr>
              <a:t>جهود محددة  (</a:t>
            </a:r>
            <a:r>
              <a:rPr lang="ar-EG" dirty="0">
                <a:latin typeface="Alexandria" charset="0"/>
                <a:cs typeface="Alexandria" charset="0"/>
              </a:rPr>
              <a:t>التدخل، </a:t>
            </a:r>
            <a:r>
              <a:rPr lang="ar-EG" dirty="0" smtClean="0">
                <a:latin typeface="Alexandria" charset="0"/>
                <a:cs typeface="Alexandria" charset="0"/>
              </a:rPr>
              <a:t>والسياسة، </a:t>
            </a:r>
            <a:r>
              <a:rPr lang="ar-EG" dirty="0">
                <a:latin typeface="Alexandria" charset="0"/>
                <a:cs typeface="Alexandria" charset="0"/>
              </a:rPr>
              <a:t>والبرنامج</a:t>
            </a:r>
            <a:r>
              <a:rPr lang="ar-EG" dirty="0" smtClean="0">
                <a:latin typeface="Alexandria" charset="0"/>
                <a:cs typeface="Alexandria" charset="0"/>
              </a:rPr>
              <a:t>).</a:t>
            </a:r>
          </a:p>
          <a:p>
            <a:pPr algn="justLow" rtl="1">
              <a:lnSpc>
                <a:spcPct val="150000"/>
              </a:lnSpc>
            </a:pPr>
            <a:r>
              <a:rPr lang="ar-EG" dirty="0" smtClean="0">
                <a:latin typeface="Alexandria" charset="0"/>
                <a:cs typeface="Alexandria" charset="0"/>
              </a:rPr>
              <a:t>وفي ذات السياق أيضا، عرفت أخلاقيات البحث </a:t>
            </a:r>
            <a:r>
              <a:rPr lang="ar-EG" dirty="0">
                <a:latin typeface="Alexandria" charset="0"/>
                <a:cs typeface="Alexandria" charset="0"/>
              </a:rPr>
              <a:t>العلمي بأنها </a:t>
            </a:r>
            <a:r>
              <a:rPr lang="ar-EG" dirty="0" smtClean="0">
                <a:latin typeface="Alexandria" charset="0"/>
                <a:cs typeface="Alexandria" charset="0"/>
              </a:rPr>
              <a:t>هي</a:t>
            </a:r>
            <a:r>
              <a:rPr lang="ar-EG" dirty="0">
                <a:latin typeface="Alexandria" charset="0"/>
                <a:cs typeface="Alexandria" charset="0"/>
              </a:rPr>
              <a:t>: مجموعة القواعد </a:t>
            </a:r>
            <a:r>
              <a:rPr lang="ar-EG" dirty="0" smtClean="0">
                <a:latin typeface="Alexandria" charset="0"/>
                <a:cs typeface="Alexandria" charset="0"/>
              </a:rPr>
              <a:t>والمعايير َالتي يتفق عليها أصحاب المهنة الواحدة، يبنون عليها الأنظمة والقوانين العامة.</a:t>
            </a:r>
          </a:p>
          <a:p>
            <a:pPr algn="justLow" rtl="1">
              <a:lnSpc>
                <a:spcPct val="150000"/>
              </a:lnSpc>
            </a:pPr>
            <a:r>
              <a:rPr lang="ar-EG" dirty="0">
                <a:latin typeface="Alexandria" charset="0"/>
                <a:cs typeface="Alexandria" charset="0"/>
              </a:rPr>
              <a:t>إن اتباع أخلاقيات ومبادئ البحث العلمي من الاساسيات التي يجب على أي طالب او باحث علمي الالتزام بها، لأن عدم الالتزام بها سيؤدي الى عواقب وخيمة على الباحث العلمي بشكل خاص، وعلى المجتمع العلمي عموماً</a:t>
            </a:r>
            <a:r>
              <a:rPr lang="ar-EG" dirty="0" smtClean="0">
                <a:latin typeface="Alexandria" charset="0"/>
                <a:cs typeface="Alexandria" charset="0"/>
              </a:rPr>
              <a:t>.</a:t>
            </a:r>
            <a:endParaRPr lang="ar-EG" dirty="0">
              <a:latin typeface="Alexandria" charset="0"/>
              <a:cs typeface="Alexandria" charset="0"/>
            </a:endParaRPr>
          </a:p>
          <a:p>
            <a:pPr algn="justLow" rtl="1">
              <a:lnSpc>
                <a:spcPct val="150000"/>
              </a:lnSpc>
            </a:pPr>
            <a:r>
              <a:rPr lang="ar-EG" dirty="0">
                <a:latin typeface="Alexandria" charset="0"/>
                <a:cs typeface="Alexandria" charset="0"/>
              </a:rPr>
              <a:t>فلا يمكن العمل على تطوير الأبحاث العلمية ومناهج البحث العلمي، في نفس الوقت الذي يتم فيه تجاهل الجانب الأخلاقي لهذه الأبحاث والمناهج.</a:t>
            </a:r>
            <a:endParaRPr lang="ar-EG" dirty="0" smtClean="0">
              <a:latin typeface="Alexandria" charset="0"/>
              <a:cs typeface="Alexandria" charset="0"/>
            </a:endParaRPr>
          </a:p>
        </p:txBody>
      </p:sp>
      <p:sp>
        <p:nvSpPr>
          <p:cNvPr id="32" name="Rectangle 31"/>
          <p:cNvSpPr/>
          <p:nvPr/>
        </p:nvSpPr>
        <p:spPr>
          <a:xfrm>
            <a:off x="3479420" y="9968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575997" y="1000618"/>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748124" y="1377100"/>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117384"/>
    </mc:Choice>
    <mc:Fallback xmlns="">
      <p:transition spd="slow" advTm="11738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أبرز مسائل البحث العلمي الأخلاقية</a:t>
            </a:r>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84435"/>
            <a:ext cx="8309245" cy="4392036"/>
          </a:xfrm>
          <a:prstGeom prst="rect">
            <a:avLst/>
          </a:prstGeom>
          <a:noFill/>
        </p:spPr>
        <p:txBody>
          <a:bodyPr wrap="square" rtlCol="0">
            <a:spAutoFit/>
          </a:bodyPr>
          <a:lstStyle/>
          <a:p>
            <a:pPr algn="justLow" rtl="1">
              <a:lnSpc>
                <a:spcPct val="150000"/>
              </a:lnSpc>
            </a:pPr>
            <a:r>
              <a:rPr lang="ar-EG" sz="1600" dirty="0" smtClean="0">
                <a:latin typeface="Alexandria" charset="0"/>
                <a:cs typeface="Alexandria" charset="0"/>
              </a:rPr>
              <a:t>من </a:t>
            </a:r>
            <a:r>
              <a:rPr lang="ar-EG" sz="1600" dirty="0">
                <a:latin typeface="Alexandria" charset="0"/>
                <a:cs typeface="Alexandria" charset="0"/>
              </a:rPr>
              <a:t>أهم مسائل أخلاقيات ومبادئ البحث العلمي التي يفترض الالتزام بها</a:t>
            </a:r>
            <a:r>
              <a:rPr lang="ar-EG" sz="1600" dirty="0" smtClean="0">
                <a:latin typeface="Alexandria" charset="0"/>
                <a:cs typeface="Alexandria" charset="0"/>
              </a:rPr>
              <a:t>:</a:t>
            </a:r>
            <a:endParaRPr lang="ar-EG" sz="1600" dirty="0">
              <a:latin typeface="Alexandria" charset="0"/>
              <a:cs typeface="Alexandria" charset="0"/>
            </a:endParaRPr>
          </a:p>
          <a:p>
            <a:pPr marL="285750" indent="-285750" algn="justLow" rtl="1">
              <a:lnSpc>
                <a:spcPct val="150000"/>
              </a:lnSpc>
              <a:buFont typeface="Wingdings" panose="05000000000000000000" pitchFamily="2" charset="2"/>
              <a:buChar char="v"/>
            </a:pPr>
            <a:r>
              <a:rPr lang="ar-EG" sz="1600" b="1" dirty="0">
                <a:solidFill>
                  <a:srgbClr val="00AEEF"/>
                </a:solidFill>
                <a:latin typeface="Alexandria" charset="0"/>
                <a:cs typeface="Alexandria" charset="0"/>
              </a:rPr>
              <a:t>الامانة والنزاهة</a:t>
            </a:r>
            <a:r>
              <a:rPr lang="ar-EG" sz="1600" dirty="0">
                <a:latin typeface="Alexandria" charset="0"/>
                <a:cs typeface="Alexandria" charset="0"/>
              </a:rPr>
              <a:t>: إن الأمانة العلمية والنزاهة من الأخلاقيات التي يفترض أن يتسم بها كل طالب او باحث علمي أو ناشر للأبحاث والمقالات </a:t>
            </a:r>
            <a:r>
              <a:rPr lang="ar-EG" sz="1600" dirty="0" smtClean="0">
                <a:latin typeface="Alexandria" charset="0"/>
                <a:cs typeface="Alexandria" charset="0"/>
              </a:rPr>
              <a:t>الأكاديمية.</a:t>
            </a:r>
          </a:p>
          <a:p>
            <a:pPr marL="285750" indent="-285750" algn="justLow" rtl="1">
              <a:lnSpc>
                <a:spcPct val="150000"/>
              </a:lnSpc>
              <a:buFont typeface="Wingdings" panose="05000000000000000000" pitchFamily="2" charset="2"/>
              <a:buChar char="v"/>
            </a:pPr>
            <a:r>
              <a:rPr lang="ar-EG" sz="1600" b="1" dirty="0" smtClean="0">
                <a:solidFill>
                  <a:srgbClr val="00AEEF"/>
                </a:solidFill>
                <a:latin typeface="Alexandria" charset="0"/>
                <a:cs typeface="Alexandria" charset="0"/>
              </a:rPr>
              <a:t>آلية المراجعة</a:t>
            </a:r>
            <a:r>
              <a:rPr lang="ar-EG" sz="1600" dirty="0">
                <a:latin typeface="Alexandria" charset="0"/>
                <a:cs typeface="Alexandria" charset="0"/>
              </a:rPr>
              <a:t>: وهي من الآليات والأسس التي تعتبر من الركائز التي تؤكد على نزاهة وجودة العمل الدراسي البحثي الأصيل</a:t>
            </a:r>
            <a:r>
              <a:rPr lang="ar-EG" sz="1600" dirty="0" smtClean="0">
                <a:latin typeface="Alexandria" charset="0"/>
                <a:cs typeface="Alexandria" charset="0"/>
              </a:rPr>
              <a:t>.</a:t>
            </a:r>
          </a:p>
          <a:p>
            <a:pPr marL="285750" indent="-285750" algn="justLow" rtl="1">
              <a:lnSpc>
                <a:spcPct val="150000"/>
              </a:lnSpc>
              <a:buFont typeface="Wingdings" panose="05000000000000000000" pitchFamily="2" charset="2"/>
              <a:buChar char="v"/>
            </a:pPr>
            <a:r>
              <a:rPr lang="ar-EG" sz="1600" dirty="0" smtClean="0">
                <a:latin typeface="Alexandria" charset="0"/>
                <a:cs typeface="Alexandria" charset="0"/>
              </a:rPr>
              <a:t> </a:t>
            </a:r>
            <a:r>
              <a:rPr lang="ar-EG" sz="1600" b="1" dirty="0" smtClean="0">
                <a:solidFill>
                  <a:srgbClr val="00AEEF"/>
                </a:solidFill>
                <a:latin typeface="Alexandria" charset="0"/>
                <a:cs typeface="Alexandria" charset="0"/>
              </a:rPr>
              <a:t>المقاييس </a:t>
            </a:r>
            <a:r>
              <a:rPr lang="ar-EG" sz="1600" b="1" dirty="0">
                <a:solidFill>
                  <a:srgbClr val="00AEEF"/>
                </a:solidFill>
                <a:latin typeface="Alexandria" charset="0"/>
                <a:cs typeface="Alexandria" charset="0"/>
              </a:rPr>
              <a:t>الأخلاقية</a:t>
            </a:r>
            <a:r>
              <a:rPr lang="ar-EG" sz="1600" dirty="0">
                <a:latin typeface="Alexandria" charset="0"/>
                <a:cs typeface="Alexandria" charset="0"/>
              </a:rPr>
              <a:t>: على الباحث العلمي الالتزام بكافة المقاييس الأخلاقية وعدم التهاون فيها على الإطلاق</a:t>
            </a:r>
            <a:r>
              <a:rPr lang="ar-EG" sz="1600" dirty="0" smtClean="0">
                <a:latin typeface="Alexandria" charset="0"/>
                <a:cs typeface="Alexandria" charset="0"/>
              </a:rPr>
              <a:t>.</a:t>
            </a:r>
          </a:p>
          <a:p>
            <a:pPr marL="285750" indent="-285750" algn="justLow" rtl="1">
              <a:lnSpc>
                <a:spcPct val="150000"/>
              </a:lnSpc>
              <a:buFont typeface="Wingdings" panose="05000000000000000000" pitchFamily="2" charset="2"/>
              <a:buChar char="v"/>
            </a:pPr>
            <a:r>
              <a:rPr lang="ar-EG" sz="1600" b="1" dirty="0" smtClean="0">
                <a:solidFill>
                  <a:srgbClr val="00AEEF"/>
                </a:solidFill>
                <a:latin typeface="Alexandria" charset="0"/>
                <a:cs typeface="Alexandria" charset="0"/>
              </a:rPr>
              <a:t> إظهار </a:t>
            </a:r>
            <a:r>
              <a:rPr lang="ar-EG" sz="1600" b="1" dirty="0">
                <a:solidFill>
                  <a:srgbClr val="00AEEF"/>
                </a:solidFill>
                <a:latin typeface="Alexandria" charset="0"/>
                <a:cs typeface="Alexandria" charset="0"/>
              </a:rPr>
              <a:t>الملكية الفكرية: </a:t>
            </a:r>
            <a:r>
              <a:rPr lang="ar-EG" sz="1600" dirty="0">
                <a:latin typeface="Alexandria" charset="0"/>
                <a:cs typeface="Alexandria" charset="0"/>
              </a:rPr>
              <a:t>وتكون من خلال التوثيق وتوضيح حقوق المؤلفين والباحثين السابقين، حيث يتضمن التوثيق عناوين المصادر واسماء المؤلفين، ودار النشر وتاريخ </a:t>
            </a:r>
            <a:r>
              <a:rPr lang="ar-EG" sz="1600" dirty="0" smtClean="0">
                <a:latin typeface="Alexandria" charset="0"/>
                <a:cs typeface="Alexandria" charset="0"/>
              </a:rPr>
              <a:t>النشر.</a:t>
            </a:r>
          </a:p>
          <a:p>
            <a:pPr marL="285750" indent="-285750" algn="justLow" rtl="1">
              <a:lnSpc>
                <a:spcPct val="150000"/>
              </a:lnSpc>
              <a:buFont typeface="Wingdings" panose="05000000000000000000" pitchFamily="2" charset="2"/>
              <a:buChar char="v"/>
            </a:pPr>
            <a:r>
              <a:rPr lang="ar-EG" sz="1600" b="1" dirty="0" smtClean="0">
                <a:solidFill>
                  <a:srgbClr val="00AEEF"/>
                </a:solidFill>
                <a:latin typeface="Alexandria" charset="0"/>
                <a:cs typeface="Alexandria" charset="0"/>
              </a:rPr>
              <a:t>المنهجية </a:t>
            </a:r>
            <a:r>
              <a:rPr lang="ar-EG" sz="1600" b="1" dirty="0">
                <a:solidFill>
                  <a:srgbClr val="00AEEF"/>
                </a:solidFill>
                <a:latin typeface="Alexandria" charset="0"/>
                <a:cs typeface="Alexandria" charset="0"/>
              </a:rPr>
              <a:t>العلمية</a:t>
            </a:r>
            <a:r>
              <a:rPr lang="ar-EG" sz="1600" dirty="0">
                <a:latin typeface="Alexandria" charset="0"/>
                <a:cs typeface="Alexandria" charset="0"/>
              </a:rPr>
              <a:t>: إن المنهجية والموضوعية هي من أبرز وأهم أخلاقيات ومبادئ البحث العلمي، والتي يلتزم الباحث من خلالها بالموضوعية ويبتعد عن أية ميول أو آراء شخصية سيكون لها تأثير سلبي على البحث العلمي.</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 </a:t>
            </a:r>
            <a:endParaRPr lang="ar-EG" sz="1400" dirty="0" smtClean="0">
              <a:latin typeface="Alexandria" charset="0"/>
              <a:cs typeface="Alexandria" charset="0"/>
            </a:endParaRPr>
          </a:p>
        </p:txBody>
      </p:sp>
      <p:sp>
        <p:nvSpPr>
          <p:cNvPr id="32" name="Rectangle 31"/>
          <p:cNvSpPr/>
          <p:nvPr/>
        </p:nvSpPr>
        <p:spPr>
          <a:xfrm>
            <a:off x="3386536" y="1107300"/>
            <a:ext cx="1554173" cy="121622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5625" y="1153568"/>
            <a:ext cx="1091009" cy="400110"/>
          </a:xfrm>
          <a:prstGeom prst="rect">
            <a:avLst/>
          </a:prstGeom>
          <a:noFill/>
        </p:spPr>
        <p:txBody>
          <a:bodyPr wrap="square" rtlCol="0">
            <a:spAutoFit/>
          </a:bodyPr>
          <a:lstStyle/>
          <a:p>
            <a:pPr algn="ctr"/>
            <a:r>
              <a:rPr lang="ar-EG" sz="2000" dirty="0" smtClean="0">
                <a:solidFill>
                  <a:schemeClr val="bg1"/>
                </a:solidFill>
                <a:latin typeface="Alexandria" charset="0"/>
                <a:cs typeface="Alexandria" charset="0"/>
              </a:rPr>
              <a:t>محاضرة </a:t>
            </a:r>
            <a:endParaRPr lang="en-US" sz="20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5030486"/>
      </p:ext>
    </p:extLst>
  </p:cSld>
  <p:clrMapOvr>
    <a:masterClrMapping/>
  </p:clrMapOvr>
  <mc:AlternateContent xmlns:mc="http://schemas.openxmlformats.org/markup-compatibility/2006" xmlns:p14="http://schemas.microsoft.com/office/powerpoint/2010/main">
    <mc:Choice Requires="p14">
      <p:transition spd="slow" p14:dur="2000" advTm="88491"/>
    </mc:Choice>
    <mc:Fallback xmlns="">
      <p:transition spd="slow" advTm="8849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5535461" y="1001685"/>
            <a:ext cx="4850807" cy="400110"/>
          </a:xfrm>
          <a:prstGeom prst="rect">
            <a:avLst/>
          </a:prstGeom>
          <a:noFill/>
        </p:spPr>
        <p:txBody>
          <a:bodyPr wrap="square" rtlCol="1">
            <a:spAutoFit/>
          </a:bodyPr>
          <a:lstStyle/>
          <a:p>
            <a:pPr algn="ctr"/>
            <a:r>
              <a:rPr lang="ar-EG" sz="2000" b="1" dirty="0" smtClean="0">
                <a:solidFill>
                  <a:srgbClr val="00AEEF"/>
                </a:solidFill>
              </a:rPr>
              <a:t>أسباب الاهتمام بأخلاقيات البحث العلمي</a:t>
            </a:r>
            <a:endParaRPr lang="ar-EG" sz="2000" b="1" dirty="0">
              <a:solidFill>
                <a:srgbClr val="00AEEF"/>
              </a:solidFill>
            </a:endParaRPr>
          </a:p>
        </p:txBody>
      </p:sp>
      <p:sp>
        <p:nvSpPr>
          <p:cNvPr id="7" name="TextBox 6"/>
          <p:cNvSpPr txBox="1"/>
          <p:nvPr/>
        </p:nvSpPr>
        <p:spPr>
          <a:xfrm>
            <a:off x="5031956" y="1530942"/>
            <a:ext cx="6848870" cy="2800767"/>
          </a:xfrm>
          <a:prstGeom prst="rect">
            <a:avLst/>
          </a:prstGeom>
          <a:noFill/>
        </p:spPr>
        <p:txBody>
          <a:bodyPr wrap="square" rtlCol="1">
            <a:spAutoFit/>
          </a:bodyPr>
          <a:lstStyle/>
          <a:p>
            <a:pPr algn="justLow" rtl="1"/>
            <a:r>
              <a:rPr lang="ar-EG" sz="1600" dirty="0">
                <a:latin typeface="Alexandria"/>
              </a:rPr>
              <a:t> باتساع مجال العلوم الاجتماعية وتعدد طرق البحث والتحليل وتزايد الاهتمام بالمبادئ الأخلاقية المتعلقة بإجراء البحث، لاقت حقوق المشاركين ومصالحهم والتزامات الباحثين كثيرا من الجدل في التخصصات العلمية الاجتماعية المختلفة، وقد تبنت غالبية المؤسسات العلمية قوانين أخلاقية وفق متطلباتها الاختصاصية </a:t>
            </a:r>
            <a:r>
              <a:rPr lang="ar-EG" sz="1600" dirty="0" smtClean="0">
                <a:latin typeface="Alexandria"/>
              </a:rPr>
              <a:t>الخاصة </a:t>
            </a:r>
            <a:r>
              <a:rPr lang="ar-EG" sz="1600" dirty="0">
                <a:latin typeface="Alexandria"/>
              </a:rPr>
              <a:t>فلا يقصد عند البحث انتهاك حقوق ومصالح المشاركين بالبحث، فالهدف الوحيد للبحث هو المساهمة في تطوير معرفة نظامية قابلة </a:t>
            </a:r>
            <a:r>
              <a:rPr lang="ar-EG" sz="1600" dirty="0" smtClean="0">
                <a:latin typeface="Alexandria"/>
              </a:rPr>
              <a:t>للتحقق، تتطلب </a:t>
            </a:r>
            <a:r>
              <a:rPr lang="ar-EG" sz="1600" dirty="0">
                <a:latin typeface="Alexandria"/>
              </a:rPr>
              <a:t>كل مرحلة من مراحل عملية البحث دراسة وتفكير </a:t>
            </a:r>
            <a:r>
              <a:rPr lang="ar-EG" sz="1600" dirty="0" smtClean="0">
                <a:latin typeface="Alexandria"/>
              </a:rPr>
              <a:t>في الاعتبارات الأخلاقية </a:t>
            </a:r>
            <a:r>
              <a:rPr lang="ar-EG" sz="1600" dirty="0">
                <a:latin typeface="Alexandria"/>
              </a:rPr>
              <a:t>بالإضافة إلى الاعتبارات العلمية المحضة، </a:t>
            </a:r>
            <a:endParaRPr lang="ar-EG" sz="1600" dirty="0" smtClean="0">
              <a:latin typeface="Alexandria"/>
            </a:endParaRPr>
          </a:p>
          <a:p>
            <a:pPr algn="justLow" rtl="1"/>
            <a:r>
              <a:rPr lang="ar-EG" sz="1600" dirty="0" smtClean="0">
                <a:latin typeface="Alexandria"/>
              </a:rPr>
              <a:t>تثار </a:t>
            </a:r>
            <a:r>
              <a:rPr lang="ar-EG" sz="1600" dirty="0">
                <a:latin typeface="Alexandria"/>
              </a:rPr>
              <a:t>القضايا الأخلاقية من خلال أنواع الإشكاليات البحثية التي يحاول علماء الاجتماع اكتشافها والطرائق المستخدمة للحصول على بيانات صحيحة وذات مصداقية، قد تنشأ من القضايا الأخلاقية من مشكلة البحث نفسها، مثل ( الهندسة الوراثية ) أو المواقع التي يتم إجراء البحث فيها ( المستشفيات، السجون….) أو الإجراءات التي يتطلب تصميم البحث…. أو نوعيه الأفراد المشاركين في البحث ( الفقراء، الأطفال ….. </a:t>
            </a:r>
            <a:endParaRPr lang="ar-EG" sz="1600" dirty="0" smtClean="0">
              <a:latin typeface="Alexandria"/>
            </a:endParaRP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116472"/>
    </mc:Choice>
    <mc:Fallback xmlns="">
      <p:transition spd="slow" advTm="11647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931375" y="1918091"/>
            <a:ext cx="6179574" cy="4862870"/>
          </a:xfrm>
          <a:prstGeom prst="rect">
            <a:avLst/>
          </a:prstGeom>
          <a:noFill/>
        </p:spPr>
        <p:txBody>
          <a:bodyPr wrap="square" rtlCol="1">
            <a:spAutoFit/>
          </a:bodyPr>
          <a:lstStyle/>
          <a:p>
            <a:pPr algn="justLow" rtl="1"/>
            <a:r>
              <a:rPr lang="ar-EG" sz="1400" dirty="0">
                <a:latin typeface="Alexandria"/>
              </a:rPr>
              <a:t> </a:t>
            </a:r>
            <a:r>
              <a:rPr lang="ar-EG" sz="1600" dirty="0">
                <a:latin typeface="Alexandria"/>
              </a:rPr>
              <a:t>تنوع البحث العلمي كثيراً في طبيعته ويتناول مواضيع مختلفة للغاية. وعلى نفس المنوال، تختلف أساليب البحث فيما بينها. و </a:t>
            </a:r>
            <a:r>
              <a:rPr lang="ar-EG" sz="1600" dirty="0" smtClean="0">
                <a:latin typeface="Alexandria"/>
              </a:rPr>
              <a:t>هنالك </a:t>
            </a:r>
            <a:r>
              <a:rPr lang="ar-EG" sz="1600" dirty="0">
                <a:latin typeface="Alexandria"/>
              </a:rPr>
              <a:t>عـدداً مـن الـمبـادئ العامة الواجب إتباعها والتقيد بها في كل فروع العلوم والتي تتعلق </a:t>
            </a:r>
            <a:r>
              <a:rPr lang="ar-EG" sz="1600" dirty="0" smtClean="0">
                <a:latin typeface="Alexandria"/>
              </a:rPr>
              <a:t>مجملها </a:t>
            </a:r>
            <a:r>
              <a:rPr lang="ar-EG" sz="1600" dirty="0">
                <a:latin typeface="Alexandria"/>
              </a:rPr>
              <a:t>بالأمور المعيارية للـبـحث والقـواعـد السلـوكية الواجب التقيد بها عند القيام به. </a:t>
            </a:r>
            <a:r>
              <a:rPr lang="ar-EG" sz="1600" dirty="0" smtClean="0">
                <a:latin typeface="Alexandria"/>
              </a:rPr>
              <a:t>وتقتضي أخلاقيات البحث العلمي احترام </a:t>
            </a:r>
            <a:r>
              <a:rPr lang="ar-EG" sz="1600" dirty="0">
                <a:latin typeface="Alexandria"/>
              </a:rPr>
              <a:t>حقوق </a:t>
            </a:r>
            <a:r>
              <a:rPr lang="ar-EG" sz="1600" dirty="0" smtClean="0">
                <a:latin typeface="Alexandria"/>
              </a:rPr>
              <a:t>الآخرين وآرائهم </a:t>
            </a:r>
            <a:r>
              <a:rPr lang="ar-EG" sz="1600" dirty="0">
                <a:latin typeface="Alexandria"/>
              </a:rPr>
              <a:t>وكرامتهم، سواء أكانوا من الزملاء الباحثين، أم من المشاركين </a:t>
            </a:r>
            <a:r>
              <a:rPr lang="ar-EG" sz="1600" dirty="0" smtClean="0">
                <a:latin typeface="Alexandria"/>
              </a:rPr>
              <a:t>في البحث أم </a:t>
            </a:r>
            <a:r>
              <a:rPr lang="ar-EG" sz="1600" dirty="0">
                <a:latin typeface="Alexandria"/>
              </a:rPr>
              <a:t>من المستهدفين من </a:t>
            </a:r>
            <a:r>
              <a:rPr lang="ar-EG" sz="1600" dirty="0" smtClean="0">
                <a:latin typeface="Alexandria"/>
              </a:rPr>
              <a:t>البحث ،وتتبنى  مبادئ أخلاقيات البحث العلمي عامة </a:t>
            </a:r>
            <a:r>
              <a:rPr lang="ar-EG" sz="1600" dirty="0">
                <a:latin typeface="Alexandria"/>
              </a:rPr>
              <a:t>قيمتي " </a:t>
            </a:r>
            <a:r>
              <a:rPr lang="ar-EG" sz="1600" dirty="0" smtClean="0">
                <a:latin typeface="Alexandria"/>
              </a:rPr>
              <a:t>العمل الإيجابي </a:t>
            </a:r>
            <a:r>
              <a:rPr lang="ar-EG" sz="1600" dirty="0">
                <a:latin typeface="Alexandria"/>
              </a:rPr>
              <a:t>" و " تجنب الضرر " ، وهاتان القيمتان يجب أن تكونا ركيزتي </a:t>
            </a:r>
            <a:r>
              <a:rPr lang="ar-EG" sz="1600" dirty="0" smtClean="0">
                <a:latin typeface="Alexandria"/>
              </a:rPr>
              <a:t>الاعتبارات الأخلاقية </a:t>
            </a:r>
            <a:r>
              <a:rPr lang="ar-EG" sz="1600" dirty="0">
                <a:latin typeface="Alexandria"/>
              </a:rPr>
              <a:t>خلال </a:t>
            </a:r>
            <a:r>
              <a:rPr lang="ar-EG" sz="1600" dirty="0" smtClean="0">
                <a:latin typeface="Alexandria"/>
              </a:rPr>
              <a:t>عملية البحث،</a:t>
            </a:r>
            <a:endParaRPr lang="ar-EG" sz="1400" dirty="0">
              <a:latin typeface="Alexandria"/>
            </a:endParaRPr>
          </a:p>
          <a:p>
            <a:pPr algn="justLow" rtl="1"/>
            <a:r>
              <a:rPr lang="ar-EG" sz="1400" dirty="0">
                <a:latin typeface="Alexandria"/>
              </a:rPr>
              <a:t> وهناك بعض الاعتبارات بالنسبة للسلوك الأخلاقي تتضمن الآتي:</a:t>
            </a:r>
          </a:p>
          <a:p>
            <a:pPr algn="justLow" rtl="1"/>
            <a:r>
              <a:rPr lang="en-US" sz="1400" dirty="0">
                <a:latin typeface="Alexandria"/>
              </a:rPr>
              <a:t>o       </a:t>
            </a:r>
            <a:r>
              <a:rPr lang="ar-EG" sz="1400" dirty="0">
                <a:latin typeface="Alexandria"/>
              </a:rPr>
              <a:t>المصداقية </a:t>
            </a:r>
            <a:r>
              <a:rPr lang="en-US" sz="1400" dirty="0">
                <a:latin typeface="Alexandria"/>
              </a:rPr>
              <a:t>Truthfulness</a:t>
            </a:r>
          </a:p>
          <a:p>
            <a:pPr algn="justLow" rtl="1"/>
            <a:r>
              <a:rPr lang="en-US" sz="1400" dirty="0">
                <a:latin typeface="Alexandria"/>
              </a:rPr>
              <a:t>o       </a:t>
            </a:r>
            <a:r>
              <a:rPr lang="ar-EG" sz="1400" dirty="0">
                <a:latin typeface="Alexandria"/>
              </a:rPr>
              <a:t>الخبرة  </a:t>
            </a:r>
            <a:r>
              <a:rPr lang="en-US" sz="1400" dirty="0">
                <a:latin typeface="Alexandria"/>
              </a:rPr>
              <a:t>Expertise</a:t>
            </a:r>
          </a:p>
          <a:p>
            <a:pPr algn="justLow" rtl="1"/>
            <a:r>
              <a:rPr lang="en-US" sz="1400" dirty="0">
                <a:latin typeface="Alexandria"/>
              </a:rPr>
              <a:t>o       </a:t>
            </a:r>
            <a:r>
              <a:rPr lang="ar-EG" sz="1400" dirty="0">
                <a:latin typeface="Alexandria"/>
              </a:rPr>
              <a:t>السلامة  </a:t>
            </a:r>
            <a:r>
              <a:rPr lang="en-US" sz="1400" dirty="0">
                <a:latin typeface="Alexandria"/>
              </a:rPr>
              <a:t>Safety</a:t>
            </a:r>
          </a:p>
          <a:p>
            <a:pPr algn="justLow" rtl="1"/>
            <a:r>
              <a:rPr lang="en-US" sz="1400" dirty="0">
                <a:latin typeface="Alexandria"/>
              </a:rPr>
              <a:t>o       </a:t>
            </a:r>
            <a:r>
              <a:rPr lang="ar-EG" sz="1400" dirty="0">
                <a:latin typeface="Alexandria"/>
              </a:rPr>
              <a:t>الثقة  </a:t>
            </a:r>
            <a:r>
              <a:rPr lang="en-US" sz="1400" dirty="0">
                <a:latin typeface="Alexandria"/>
              </a:rPr>
              <a:t>Trust</a:t>
            </a:r>
          </a:p>
          <a:p>
            <a:pPr algn="justLow" rtl="1"/>
            <a:r>
              <a:rPr lang="en-US" sz="1400" dirty="0">
                <a:latin typeface="Alexandria"/>
              </a:rPr>
              <a:t>o       </a:t>
            </a:r>
            <a:r>
              <a:rPr lang="ar-EG" sz="1400" dirty="0">
                <a:latin typeface="Alexandria"/>
              </a:rPr>
              <a:t>الموافقة  </a:t>
            </a:r>
            <a:r>
              <a:rPr lang="en-US" sz="1400" dirty="0">
                <a:latin typeface="Alexandria"/>
              </a:rPr>
              <a:t>Consent</a:t>
            </a:r>
          </a:p>
          <a:p>
            <a:pPr algn="justLow" rtl="1"/>
            <a:r>
              <a:rPr lang="en-US" sz="1400" dirty="0">
                <a:latin typeface="Alexandria"/>
              </a:rPr>
              <a:t>o       </a:t>
            </a:r>
            <a:r>
              <a:rPr lang="ar-EG" sz="1400" dirty="0">
                <a:latin typeface="Alexandria"/>
              </a:rPr>
              <a:t>الانسحاب  </a:t>
            </a:r>
            <a:r>
              <a:rPr lang="en-US" sz="1400" dirty="0">
                <a:latin typeface="Alexandria"/>
              </a:rPr>
              <a:t>Withdrawal</a:t>
            </a:r>
          </a:p>
          <a:p>
            <a:pPr algn="justLow" rtl="1"/>
            <a:r>
              <a:rPr lang="en-US" sz="1400" dirty="0">
                <a:latin typeface="Alexandria"/>
              </a:rPr>
              <a:t>o       </a:t>
            </a:r>
            <a:r>
              <a:rPr lang="ar-EG" sz="1400" dirty="0">
                <a:latin typeface="Alexandria"/>
              </a:rPr>
              <a:t>التسجيل الرقمي  </a:t>
            </a:r>
            <a:r>
              <a:rPr lang="en-US" sz="1400" dirty="0">
                <a:latin typeface="Alexandria"/>
              </a:rPr>
              <a:t>Digital Recording</a:t>
            </a:r>
          </a:p>
          <a:p>
            <a:pPr algn="justLow" rtl="1"/>
            <a:r>
              <a:rPr lang="en-US" sz="1400" dirty="0">
                <a:latin typeface="Alexandria"/>
              </a:rPr>
              <a:t>o       </a:t>
            </a:r>
            <a:r>
              <a:rPr lang="ar-EG" sz="1400" dirty="0">
                <a:latin typeface="Alexandria"/>
              </a:rPr>
              <a:t>التغذية الراجعة  </a:t>
            </a:r>
            <a:r>
              <a:rPr lang="en-US" sz="1400" dirty="0">
                <a:latin typeface="Alexandria"/>
              </a:rPr>
              <a:t>Feedback</a:t>
            </a:r>
          </a:p>
          <a:p>
            <a:pPr algn="justLow" rtl="1"/>
            <a:r>
              <a:rPr lang="en-US" sz="1400" dirty="0">
                <a:latin typeface="Alexandria"/>
              </a:rPr>
              <a:t>o       </a:t>
            </a:r>
            <a:r>
              <a:rPr lang="ar-EG" sz="1400" dirty="0">
                <a:latin typeface="Alexandria"/>
              </a:rPr>
              <a:t>الأمل المزيف / الكاذب  </a:t>
            </a:r>
            <a:r>
              <a:rPr lang="en-US" sz="1400" dirty="0">
                <a:latin typeface="Alexandria"/>
              </a:rPr>
              <a:t>False Hope</a:t>
            </a:r>
          </a:p>
          <a:p>
            <a:pPr algn="justLow" rtl="1"/>
            <a:r>
              <a:rPr lang="en-US" sz="1400" dirty="0">
                <a:latin typeface="Alexandria"/>
              </a:rPr>
              <a:t>o       </a:t>
            </a:r>
            <a:r>
              <a:rPr lang="ar-EG" sz="1400" dirty="0">
                <a:latin typeface="Alexandria"/>
              </a:rPr>
              <a:t>مراعاة مشاعر الآخرين </a:t>
            </a:r>
            <a:r>
              <a:rPr lang="en-US" sz="1400" dirty="0">
                <a:latin typeface="Alexandria"/>
              </a:rPr>
              <a:t>Vulnerability</a:t>
            </a:r>
          </a:p>
          <a:p>
            <a:pPr algn="justLow" rtl="1"/>
            <a:r>
              <a:rPr lang="en-US" sz="1400" dirty="0">
                <a:latin typeface="Alexandria"/>
              </a:rPr>
              <a:t>o       </a:t>
            </a:r>
            <a:r>
              <a:rPr lang="ar-EG" sz="1400" dirty="0">
                <a:latin typeface="Alexandria"/>
              </a:rPr>
              <a:t>استغلال المواقف  </a:t>
            </a:r>
            <a:r>
              <a:rPr lang="en-US" sz="1400" dirty="0">
                <a:latin typeface="Alexandria"/>
              </a:rPr>
              <a:t>Exploitation</a:t>
            </a:r>
          </a:p>
          <a:p>
            <a:pPr algn="justLow" rtl="1"/>
            <a:r>
              <a:rPr lang="en-US" sz="1400" dirty="0">
                <a:latin typeface="Alexandria"/>
              </a:rPr>
              <a:t>o       </a:t>
            </a:r>
            <a:r>
              <a:rPr lang="ar-EG" sz="1400" dirty="0">
                <a:latin typeface="Alexandria"/>
              </a:rPr>
              <a:t>سرية المعلومات </a:t>
            </a:r>
            <a:r>
              <a:rPr lang="en-US" sz="1400" dirty="0" smtClean="0">
                <a:latin typeface="Alexandria"/>
              </a:rPr>
              <a:t>Anonymity</a:t>
            </a:r>
            <a:endParaRPr lang="ar-EG" sz="1400" dirty="0">
              <a:latin typeface="Alexandria"/>
            </a:endParaRPr>
          </a:p>
        </p:txBody>
      </p:sp>
      <p:sp>
        <p:nvSpPr>
          <p:cNvPr id="3" name="TextBox 2"/>
          <p:cNvSpPr txBox="1"/>
          <p:nvPr/>
        </p:nvSpPr>
        <p:spPr>
          <a:xfrm>
            <a:off x="2771775" y="1529141"/>
            <a:ext cx="4057650" cy="400110"/>
          </a:xfrm>
          <a:prstGeom prst="rect">
            <a:avLst/>
          </a:prstGeom>
          <a:noFill/>
        </p:spPr>
        <p:txBody>
          <a:bodyPr wrap="square" rtlCol="1">
            <a:spAutoFit/>
          </a:bodyPr>
          <a:lstStyle/>
          <a:p>
            <a:pPr algn="r"/>
            <a:r>
              <a:rPr lang="ar-EG" sz="2000" b="1" dirty="0" smtClean="0">
                <a:solidFill>
                  <a:srgbClr val="00AEEF"/>
                </a:solidFill>
              </a:rPr>
              <a:t>المبادئ الأساسية لأخلاقيات البحث العلمي</a:t>
            </a:r>
            <a:endParaRPr lang="ar-EG" sz="2000" b="1" dirty="0">
              <a:solidFill>
                <a:srgbClr val="00AEEF"/>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83348"/>
    </mc:Choice>
    <mc:Fallback xmlns="">
      <p:transition spd="slow" advTm="8334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931375" y="1918091"/>
            <a:ext cx="6179574" cy="3754874"/>
          </a:xfrm>
          <a:prstGeom prst="rect">
            <a:avLst/>
          </a:prstGeom>
          <a:noFill/>
        </p:spPr>
        <p:txBody>
          <a:bodyPr wrap="square" rtlCol="1">
            <a:spAutoFit/>
          </a:bodyPr>
          <a:lstStyle/>
          <a:p>
            <a:pPr algn="justLow" rtl="1"/>
            <a:r>
              <a:rPr lang="ar-EG" sz="1400" b="1" dirty="0" smtClean="0">
                <a:solidFill>
                  <a:srgbClr val="00AEEF"/>
                </a:solidFill>
                <a:latin typeface="Alexandria"/>
              </a:rPr>
              <a:t>1- المصداقية </a:t>
            </a:r>
            <a:r>
              <a:rPr lang="en-US" sz="1400" b="1" dirty="0" smtClean="0">
                <a:solidFill>
                  <a:srgbClr val="00AEEF"/>
                </a:solidFill>
                <a:latin typeface="Alexandria"/>
              </a:rPr>
              <a:t>Truthfulness )</a:t>
            </a:r>
            <a:r>
              <a:rPr lang="ar-EG" sz="1400" b="1" dirty="0" smtClean="0">
                <a:solidFill>
                  <a:srgbClr val="00AEEF"/>
                </a:solidFill>
                <a:latin typeface="Alexandria"/>
              </a:rPr>
              <a:t>):</a:t>
            </a:r>
            <a:endParaRPr lang="en-US" sz="1400" b="1" dirty="0">
              <a:solidFill>
                <a:srgbClr val="00AEEF"/>
              </a:solidFill>
              <a:latin typeface="Alexandria"/>
            </a:endParaRPr>
          </a:p>
          <a:p>
            <a:pPr algn="justLow" rtl="1"/>
            <a:r>
              <a:rPr lang="ar-EG" sz="1400" dirty="0">
                <a:latin typeface="Alexandria"/>
              </a:rPr>
              <a:t>يجب أن تكون نتائج بحثك منقولة بصدق، وأن تكون أمينا فيما تنقله، وألا تكمل أية معلومات ناقصة أو غير كاملة معتمدا على ما تظنه قد حصل ، ولا تحاول إدخال بيانات معتمدا على نتائج النظريات ، أو الأشخاص الآخرين .</a:t>
            </a:r>
          </a:p>
          <a:p>
            <a:pPr algn="justLow" rtl="1"/>
            <a:r>
              <a:rPr lang="ar-EG" sz="1400" dirty="0" smtClean="0">
                <a:latin typeface="Alexandria"/>
              </a:rPr>
              <a:t>2</a:t>
            </a:r>
            <a:r>
              <a:rPr lang="ar-EG" sz="1400" b="1" dirty="0">
                <a:solidFill>
                  <a:srgbClr val="00AEEF"/>
                </a:solidFill>
                <a:latin typeface="Alexandria"/>
              </a:rPr>
              <a:t>. </a:t>
            </a:r>
            <a:r>
              <a:rPr lang="ar-EG" sz="1400" b="1" dirty="0" smtClean="0">
                <a:solidFill>
                  <a:srgbClr val="00AEEF"/>
                </a:solidFill>
                <a:latin typeface="Alexandria"/>
              </a:rPr>
              <a:t>الخبرة </a:t>
            </a:r>
            <a:r>
              <a:rPr lang="en-US" sz="1400" b="1" dirty="0" smtClean="0">
                <a:solidFill>
                  <a:srgbClr val="00AEEF"/>
                </a:solidFill>
                <a:latin typeface="Alexandria"/>
              </a:rPr>
              <a:t>:</a:t>
            </a:r>
            <a:r>
              <a:rPr lang="ar-EG" sz="1400" b="1" dirty="0">
                <a:solidFill>
                  <a:srgbClr val="00AEEF"/>
                </a:solidFill>
                <a:latin typeface="Alexandria"/>
              </a:rPr>
              <a:t>( </a:t>
            </a:r>
            <a:r>
              <a:rPr lang="en-US" sz="1400" b="1" dirty="0" smtClean="0">
                <a:solidFill>
                  <a:srgbClr val="00AEEF"/>
                </a:solidFill>
                <a:latin typeface="Alexandria"/>
              </a:rPr>
              <a:t>Expertise</a:t>
            </a:r>
            <a:r>
              <a:rPr lang="ar-EG" sz="1400" b="1" dirty="0" smtClean="0">
                <a:solidFill>
                  <a:srgbClr val="00AEEF"/>
                </a:solidFill>
                <a:latin typeface="Alexandria"/>
              </a:rPr>
              <a:t>):</a:t>
            </a:r>
            <a:endParaRPr lang="en-US" sz="1400" b="1" dirty="0">
              <a:solidFill>
                <a:srgbClr val="00AEEF"/>
              </a:solidFill>
              <a:latin typeface="Alexandria"/>
            </a:endParaRPr>
          </a:p>
          <a:p>
            <a:pPr algn="justLow" rtl="1"/>
            <a:r>
              <a:rPr lang="ar-EG" sz="1400" dirty="0">
                <a:latin typeface="Alexandria"/>
              </a:rPr>
              <a:t>يجب أن يكون العمل الذي تقوم به في البحث مناسباً لمستوى خبرتك وتدريبك ، أولا أعد العمل المبدئي ثم حاول فهم النظرية بدقة قبل أن تطبق المفاهيم أو الإجراءات ، وسيكون الشخص الخبير في مجال بحثك خير مساعد لك في اختيار الأشياء التي ينبغي عليك النظر فيها .</a:t>
            </a:r>
          </a:p>
          <a:p>
            <a:pPr algn="justLow" rtl="1"/>
            <a:r>
              <a:rPr lang="ar-EG" sz="1400" b="1" dirty="0">
                <a:solidFill>
                  <a:srgbClr val="00AEEF"/>
                </a:solidFill>
                <a:latin typeface="Alexandria"/>
              </a:rPr>
              <a:t>3. </a:t>
            </a:r>
            <a:r>
              <a:rPr lang="ar-EG" sz="1400" b="1" dirty="0" smtClean="0">
                <a:solidFill>
                  <a:srgbClr val="00AEEF"/>
                </a:solidFill>
                <a:latin typeface="Alexandria"/>
              </a:rPr>
              <a:t>السلامة </a:t>
            </a:r>
            <a:r>
              <a:rPr lang="ar-EG" sz="1400" b="1" dirty="0">
                <a:solidFill>
                  <a:srgbClr val="00AEEF"/>
                </a:solidFill>
                <a:latin typeface="Alexandria"/>
              </a:rPr>
              <a:t>( </a:t>
            </a:r>
            <a:r>
              <a:rPr lang="en-US" sz="1400" b="1" dirty="0" smtClean="0">
                <a:solidFill>
                  <a:srgbClr val="00AEEF"/>
                </a:solidFill>
                <a:latin typeface="Alexandria"/>
              </a:rPr>
              <a:t>Safety</a:t>
            </a:r>
            <a:r>
              <a:rPr lang="ar-EG" sz="1400" b="1" dirty="0" smtClean="0">
                <a:solidFill>
                  <a:srgbClr val="00AEEF"/>
                </a:solidFill>
                <a:latin typeface="Alexandria"/>
              </a:rPr>
              <a:t>)</a:t>
            </a:r>
            <a:r>
              <a:rPr lang="en-US" sz="1400" b="1" dirty="0" smtClean="0">
                <a:solidFill>
                  <a:srgbClr val="00AEEF"/>
                </a:solidFill>
                <a:latin typeface="Alexandria"/>
              </a:rPr>
              <a:t>(</a:t>
            </a:r>
            <a:endParaRPr lang="en-US" sz="1400" b="1" dirty="0">
              <a:solidFill>
                <a:srgbClr val="00AEEF"/>
              </a:solidFill>
              <a:latin typeface="Alexandria"/>
            </a:endParaRPr>
          </a:p>
          <a:p>
            <a:pPr algn="justLow" rtl="1"/>
            <a:r>
              <a:rPr lang="ar-EG" sz="1400" dirty="0">
                <a:latin typeface="Alexandria"/>
              </a:rPr>
              <a:t>لا تعرّض نفسك لخطر جسدي أو أخلاقي، وخذ احتياطاتك التحضيرية عند التجارب كلها ، ولا تحاول تنفيذ بحثك في بيئات قد تكون خطرة من النواحي الجيولوجية ، الجوية ، الاجتماعية ، أو الكيميائية ، كما أن سلامة المستهدفين من البحث مهمة أيضا ، فلا تحرجهم أو تشعرهم بالخجل أو تعرضهم للخطر في موضوع بحثك.</a:t>
            </a:r>
          </a:p>
          <a:p>
            <a:pPr algn="justLow" rtl="1"/>
            <a:r>
              <a:rPr lang="ar-EG" sz="1400" b="1" dirty="0">
                <a:solidFill>
                  <a:srgbClr val="00AEEF"/>
                </a:solidFill>
                <a:latin typeface="Alexandria"/>
              </a:rPr>
              <a:t>4. </a:t>
            </a:r>
            <a:r>
              <a:rPr lang="ar-EG" sz="1400" b="1" dirty="0" smtClean="0">
                <a:solidFill>
                  <a:srgbClr val="00AEEF"/>
                </a:solidFill>
                <a:latin typeface="Alexandria"/>
              </a:rPr>
              <a:t>الثقة </a:t>
            </a:r>
            <a:r>
              <a:rPr lang="ar-EG" sz="1400" b="1" dirty="0">
                <a:solidFill>
                  <a:srgbClr val="00AEEF"/>
                </a:solidFill>
                <a:latin typeface="Alexandria"/>
              </a:rPr>
              <a:t>( </a:t>
            </a:r>
            <a:r>
              <a:rPr lang="en-US" sz="1400" b="1" dirty="0" smtClean="0">
                <a:solidFill>
                  <a:srgbClr val="00AEEF"/>
                </a:solidFill>
                <a:latin typeface="Alexandria"/>
              </a:rPr>
              <a:t>Trust</a:t>
            </a:r>
            <a:r>
              <a:rPr lang="ar-EG" sz="1400" b="1" dirty="0" smtClean="0">
                <a:solidFill>
                  <a:srgbClr val="00AEEF"/>
                </a:solidFill>
                <a:latin typeface="Alexandria"/>
              </a:rPr>
              <a:t>)</a:t>
            </a:r>
            <a:endParaRPr lang="en-US" sz="1400" b="1" dirty="0">
              <a:solidFill>
                <a:srgbClr val="00AEEF"/>
              </a:solidFill>
              <a:latin typeface="Alexandria"/>
            </a:endParaRPr>
          </a:p>
          <a:p>
            <a:pPr algn="justLow" rtl="1"/>
            <a:r>
              <a:rPr lang="en-US" sz="1400" dirty="0">
                <a:latin typeface="Alexandria"/>
              </a:rPr>
              <a:t>• </a:t>
            </a:r>
            <a:r>
              <a:rPr lang="ar-EG" sz="1400" dirty="0">
                <a:latin typeface="Alexandria"/>
              </a:rPr>
              <a:t>يعتمد البحث العلمي على الثقة المتبادلة بين </a:t>
            </a:r>
            <a:r>
              <a:rPr lang="ar-EG" sz="1400" dirty="0" smtClean="0">
                <a:latin typeface="Alexandria"/>
              </a:rPr>
              <a:t>الباحثين، </a:t>
            </a:r>
            <a:r>
              <a:rPr lang="ar-EG" sz="1400" dirty="0">
                <a:latin typeface="Alexandria"/>
              </a:rPr>
              <a:t>بحيث يقوم كل باحث بإجراء بحـثـه بدقة وعناية</a:t>
            </a:r>
          </a:p>
          <a:p>
            <a:pPr algn="justLow" rtl="1"/>
            <a:r>
              <a:rPr lang="ar-EG" sz="1400" dirty="0">
                <a:latin typeface="Alexandria"/>
              </a:rPr>
              <a:t> لذا فإن على الباحث ان يحاول بناء علاقة ثقة مع الذين يعمل معهم ، حتى يحصل على تعاون أكبر منهم ونتائج أكثر أدقة، ولا يجب ابدا ان </a:t>
            </a:r>
            <a:r>
              <a:rPr lang="ar-EG" sz="1400" dirty="0" smtClean="0">
                <a:latin typeface="Alexandria"/>
              </a:rPr>
              <a:t>يستغل بشكل سيء  </a:t>
            </a:r>
            <a:r>
              <a:rPr lang="ar-EG" sz="1400" dirty="0">
                <a:latin typeface="Alexandria"/>
              </a:rPr>
              <a:t>ثقة الناس الذين تقوم بدراستهم . </a:t>
            </a:r>
          </a:p>
        </p:txBody>
      </p:sp>
      <p:sp>
        <p:nvSpPr>
          <p:cNvPr id="3" name="TextBox 2"/>
          <p:cNvSpPr txBox="1"/>
          <p:nvPr/>
        </p:nvSpPr>
        <p:spPr>
          <a:xfrm>
            <a:off x="1200150" y="1529141"/>
            <a:ext cx="5629275" cy="400110"/>
          </a:xfrm>
          <a:prstGeom prst="rect">
            <a:avLst/>
          </a:prstGeom>
          <a:noFill/>
        </p:spPr>
        <p:txBody>
          <a:bodyPr wrap="square" rtlCol="1">
            <a:spAutoFit/>
          </a:bodyPr>
          <a:lstStyle/>
          <a:p>
            <a:pPr algn="r"/>
            <a:r>
              <a:rPr lang="ar-EG" sz="2000" b="1" dirty="0">
                <a:solidFill>
                  <a:srgbClr val="00AEEF"/>
                </a:solidFill>
              </a:rPr>
              <a:t>ولتوضيح هذه الاعتبارات نفصلها على النحو الآتي:</a:t>
            </a:r>
          </a:p>
        </p:txBody>
      </p:sp>
    </p:spTree>
    <p:extLst>
      <p:ext uri="{BB962C8B-B14F-4D97-AF65-F5344CB8AC3E}">
        <p14:creationId xmlns:p14="http://schemas.microsoft.com/office/powerpoint/2010/main" val="466970486"/>
      </p:ext>
    </p:extLst>
  </p:cSld>
  <p:clrMapOvr>
    <a:masterClrMapping/>
  </p:clrMapOvr>
  <mc:AlternateContent xmlns:mc="http://schemas.openxmlformats.org/markup-compatibility/2006" xmlns:p14="http://schemas.microsoft.com/office/powerpoint/2010/main">
    <mc:Choice Requires="p14">
      <p:transition spd="slow" p14:dur="2000" advTm="124195"/>
    </mc:Choice>
    <mc:Fallback xmlns="">
      <p:transition spd="slow" advTm="12419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00051" y="1565092"/>
            <a:ext cx="6796624" cy="4401205"/>
          </a:xfrm>
          <a:prstGeom prst="rect">
            <a:avLst/>
          </a:prstGeom>
          <a:noFill/>
        </p:spPr>
        <p:txBody>
          <a:bodyPr wrap="square" rtlCol="1">
            <a:spAutoFit/>
          </a:bodyPr>
          <a:lstStyle/>
          <a:p>
            <a:pPr algn="justLow" rtl="1"/>
            <a:r>
              <a:rPr lang="ar-EG" sz="1400" b="1" dirty="0">
                <a:solidFill>
                  <a:srgbClr val="00AEEF"/>
                </a:solidFill>
                <a:latin typeface="Alexandria"/>
              </a:rPr>
              <a:t>  5. </a:t>
            </a:r>
            <a:r>
              <a:rPr lang="ar-EG" sz="1400" b="1" dirty="0" smtClean="0">
                <a:solidFill>
                  <a:srgbClr val="00AEEF"/>
                </a:solidFill>
                <a:latin typeface="Alexandria"/>
              </a:rPr>
              <a:t>الموافقة</a:t>
            </a:r>
            <a:endParaRPr lang="en-US" sz="1400" b="1" dirty="0">
              <a:solidFill>
                <a:srgbClr val="00AEEF"/>
              </a:solidFill>
              <a:latin typeface="Alexandria"/>
            </a:endParaRPr>
          </a:p>
          <a:p>
            <a:pPr algn="justLow" rtl="1"/>
            <a:r>
              <a:rPr lang="ar-EG" sz="1400" b="1" dirty="0">
                <a:latin typeface="Alexandria"/>
              </a:rPr>
              <a:t>تأكد دائما من حصولك على موافقة سابقة من الذين تود العمل معهم خلال فترة البحث ، إذ يجب أن يعلم الأفراد المراد دراستهم أنهم تحت الدراسة ، فمثلا إذا احتجت الدخول في ملكية الآخرين عليك الحصول على موافقتهم لذلك ، فعدم التخطيط المبدئي والجيد لبحثك قد يضطرك للبحث عن موقع آخر والبدء من جديد </a:t>
            </a:r>
            <a:r>
              <a:rPr lang="ar-EG" sz="1400" b="1" dirty="0" smtClean="0">
                <a:latin typeface="Alexandria"/>
              </a:rPr>
              <a:t>.</a:t>
            </a:r>
            <a:endParaRPr lang="ar-EG" sz="1400" b="1" dirty="0">
              <a:latin typeface="Alexandria"/>
            </a:endParaRPr>
          </a:p>
          <a:p>
            <a:pPr algn="justLow" rtl="1"/>
            <a:r>
              <a:rPr lang="ar-EG" sz="1400" dirty="0" smtClean="0">
                <a:solidFill>
                  <a:srgbClr val="00AEEF"/>
                </a:solidFill>
                <a:latin typeface="Alexandria"/>
              </a:rPr>
              <a:t>6. الانسحاب </a:t>
            </a:r>
            <a:r>
              <a:rPr lang="en-US" sz="1400" dirty="0" smtClean="0">
                <a:solidFill>
                  <a:srgbClr val="00AEEF"/>
                </a:solidFill>
                <a:latin typeface="Alexandria"/>
              </a:rPr>
              <a:t>Withdrawal)</a:t>
            </a:r>
            <a:r>
              <a:rPr lang="ar-EG" sz="1400" dirty="0" smtClean="0">
                <a:solidFill>
                  <a:srgbClr val="00AEEF"/>
                </a:solidFill>
                <a:latin typeface="Alexandria"/>
              </a:rPr>
              <a:t>)</a:t>
            </a:r>
            <a:endParaRPr lang="en-US" sz="1400" dirty="0" smtClean="0">
              <a:solidFill>
                <a:srgbClr val="00AEEF"/>
              </a:solidFill>
              <a:latin typeface="Alexandria"/>
            </a:endParaRPr>
          </a:p>
          <a:p>
            <a:pPr algn="justLow" rtl="1"/>
            <a:r>
              <a:rPr lang="ar-EG" sz="1400" b="1" dirty="0" smtClean="0">
                <a:latin typeface="Alexandria"/>
              </a:rPr>
              <a:t>الأفراد المراد دراستهم أو العاملين </a:t>
            </a:r>
            <a:r>
              <a:rPr lang="ar-EG" sz="1400" b="1" dirty="0" err="1" smtClean="0">
                <a:latin typeface="Alexandria"/>
              </a:rPr>
              <a:t>فى</a:t>
            </a:r>
            <a:r>
              <a:rPr lang="ar-EG" sz="1400" b="1" dirty="0" smtClean="0">
                <a:latin typeface="Alexandria"/>
              </a:rPr>
              <a:t> البحث او طلابه لديهم الحق للانسحاب من الدراسة في أي وقت، ويجب ان نتذكر دائما أن المشاركين غالبا ما يكونون متطوعين ويجب معاملتهم باحترام وأن الوقت الذي يقضونه في البحث يمكنهم أن يقضوه في عمل آخر أكثر ربحا وفائدة لهم، ولهذا السبب يجب أن نتوقع انسحاب بعض المشاركين، والأفضل بالطبع أن يبدأ البحث بأكبر عدد ممكن من الأفراد لوضعهم تحت الدراسة ، بحيث يمكن الاستمرار مع مجموعة كبيرة كافية لتتأكد من أن نتائج البحث ذات معنى .</a:t>
            </a:r>
            <a:endParaRPr lang="ar-EG" sz="1400" b="1" dirty="0">
              <a:latin typeface="Alexandria"/>
            </a:endParaRPr>
          </a:p>
          <a:p>
            <a:pPr algn="justLow" rtl="1"/>
            <a:r>
              <a:rPr lang="ar-EG" sz="1400" b="1" dirty="0">
                <a:solidFill>
                  <a:srgbClr val="00AEEF"/>
                </a:solidFill>
                <a:latin typeface="Alexandria"/>
              </a:rPr>
              <a:t>7. </a:t>
            </a:r>
            <a:r>
              <a:rPr lang="ar-EG" sz="1400" b="1" dirty="0" smtClean="0">
                <a:solidFill>
                  <a:srgbClr val="00AEEF"/>
                </a:solidFill>
                <a:latin typeface="Alexandria"/>
              </a:rPr>
              <a:t>التسجيل </a:t>
            </a:r>
            <a:r>
              <a:rPr lang="ar-EG" sz="1400" b="1" dirty="0">
                <a:solidFill>
                  <a:srgbClr val="00AEEF"/>
                </a:solidFill>
                <a:latin typeface="Alexandria"/>
              </a:rPr>
              <a:t>الرقمي </a:t>
            </a:r>
            <a:r>
              <a:rPr lang="ar-EG" sz="1400" b="1" dirty="0" smtClean="0">
                <a:solidFill>
                  <a:srgbClr val="00AEEF"/>
                </a:solidFill>
                <a:latin typeface="Alexandria"/>
              </a:rPr>
              <a:t>(</a:t>
            </a:r>
            <a:r>
              <a:rPr lang="en-US" sz="1400" b="1" dirty="0" smtClean="0">
                <a:solidFill>
                  <a:srgbClr val="00AEEF"/>
                </a:solidFill>
                <a:latin typeface="Alexandria"/>
              </a:rPr>
              <a:t>(Digital Recording</a:t>
            </a:r>
            <a:endParaRPr lang="en-US" sz="1400" b="1" dirty="0">
              <a:solidFill>
                <a:srgbClr val="00AEEF"/>
              </a:solidFill>
              <a:latin typeface="Alexandria"/>
            </a:endParaRPr>
          </a:p>
          <a:p>
            <a:pPr algn="justLow" rtl="1"/>
            <a:r>
              <a:rPr lang="ar-EG" sz="1400" b="1" dirty="0">
                <a:latin typeface="Alexandria"/>
              </a:rPr>
              <a:t>لا تقم بتسجيل الأصوات أو التقاط صور أو تصوير فيديو دون موافقة المستهدفين من البحث، وأحصل على الموافقة المسبقة قبل بدء أي تسجيل ، ولا تحاول استخدام آلات تصوير أو ناقلات صوت مخبأة لتسجيل أصوات وحركات المستهدفين ، ولابد أن تدرك أن طلب الموافقة بعد التصوير غير مقبول </a:t>
            </a:r>
            <a:r>
              <a:rPr lang="ar-EG" sz="1400" b="1" dirty="0" smtClean="0">
                <a:latin typeface="Alexandria"/>
              </a:rPr>
              <a:t>.</a:t>
            </a:r>
          </a:p>
          <a:p>
            <a:pPr algn="justLow" rtl="1"/>
            <a:r>
              <a:rPr lang="ar-EG" sz="1400" b="1" dirty="0">
                <a:solidFill>
                  <a:srgbClr val="00AEEF"/>
                </a:solidFill>
                <a:latin typeface="Alexandria"/>
              </a:rPr>
              <a:t>8. </a:t>
            </a:r>
            <a:r>
              <a:rPr lang="ar-EG" sz="1400" b="1" dirty="0" smtClean="0">
                <a:solidFill>
                  <a:srgbClr val="00AEEF"/>
                </a:solidFill>
                <a:latin typeface="Alexandria"/>
              </a:rPr>
              <a:t>التغذية </a:t>
            </a:r>
            <a:r>
              <a:rPr lang="ar-EG" sz="1400" b="1" dirty="0">
                <a:solidFill>
                  <a:srgbClr val="00AEEF"/>
                </a:solidFill>
                <a:latin typeface="Alexandria"/>
              </a:rPr>
              <a:t>الراجعة ( </a:t>
            </a:r>
            <a:r>
              <a:rPr lang="en-US" sz="1400" b="1" dirty="0" smtClean="0">
                <a:solidFill>
                  <a:srgbClr val="00AEEF"/>
                </a:solidFill>
                <a:latin typeface="Alexandria"/>
              </a:rPr>
              <a:t>(Feedback </a:t>
            </a:r>
          </a:p>
          <a:p>
            <a:pPr algn="justLow" rtl="1"/>
            <a:r>
              <a:rPr lang="ar-EG" sz="1400" b="1" dirty="0" smtClean="0">
                <a:latin typeface="Alexandria"/>
              </a:rPr>
              <a:t>إذا كان بمقدورك إعطاء تغذية راجعة للمستهدفين من بحثك فافعل ، قد لا يكون بمقدورك تزويد المشاركين بالتقرير كاملا ، ولكن إعطائهم ملخصا أو بعض العبارات والتوصيات قد تكون مهمة لديهم وتفي بالغرض المطلوب ، ومهم جداً أن تعرض عليهم الصور والأصوات أو النصوص المطبوعة للعبارات التي قالوها مسبقا قبل النشر ، حتى لا يتعرض المستهدفون لأي ضرر جسدي أو معنوي بسبب تفسيرك لما قالوه أو فعلوه ، تأكد دائما من أخذ الموافقة المسبقة قبل النشر .</a:t>
            </a:r>
            <a:endParaRPr lang="en-US" sz="1400" b="1" dirty="0">
              <a:latin typeface="Alexandria"/>
            </a:endParaRPr>
          </a:p>
        </p:txBody>
      </p:sp>
    </p:spTree>
    <p:extLst>
      <p:ext uri="{BB962C8B-B14F-4D97-AF65-F5344CB8AC3E}">
        <p14:creationId xmlns:p14="http://schemas.microsoft.com/office/powerpoint/2010/main" val="2438381357"/>
      </p:ext>
    </p:extLst>
  </p:cSld>
  <p:clrMapOvr>
    <a:masterClrMapping/>
  </p:clrMapOvr>
  <mc:AlternateContent xmlns:mc="http://schemas.openxmlformats.org/markup-compatibility/2006" xmlns:p14="http://schemas.microsoft.com/office/powerpoint/2010/main">
    <mc:Choice Requires="p14">
      <p:transition spd="slow" p14:dur="2000" advTm="158923"/>
    </mc:Choice>
    <mc:Fallback xmlns="">
      <p:transition spd="slow" advTm="15892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92473" y="1155868"/>
            <a:ext cx="4128422" cy="5016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171362"/>
            <a:ext cx="7212042" cy="5738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00051" y="1565092"/>
            <a:ext cx="6796624" cy="3293209"/>
          </a:xfrm>
          <a:prstGeom prst="rect">
            <a:avLst/>
          </a:prstGeom>
          <a:noFill/>
        </p:spPr>
        <p:txBody>
          <a:bodyPr wrap="square" rtlCol="1">
            <a:spAutoFit/>
          </a:bodyPr>
          <a:lstStyle/>
          <a:p>
            <a:pPr algn="justLow" rtl="1"/>
            <a:r>
              <a:rPr lang="ar-EG" sz="1400" b="1" dirty="0">
                <a:solidFill>
                  <a:srgbClr val="00AEEF"/>
                </a:solidFill>
                <a:latin typeface="Alexandria"/>
              </a:rPr>
              <a:t>9</a:t>
            </a:r>
            <a:r>
              <a:rPr lang="ar-EG" sz="1600" b="1" dirty="0">
                <a:solidFill>
                  <a:srgbClr val="00AEEF"/>
                </a:solidFill>
                <a:latin typeface="Alexandria"/>
              </a:rPr>
              <a:t>. </a:t>
            </a:r>
            <a:r>
              <a:rPr lang="ar-EG" sz="1600" b="1" dirty="0" smtClean="0">
                <a:solidFill>
                  <a:srgbClr val="00AEEF"/>
                </a:solidFill>
                <a:latin typeface="Alexandria"/>
              </a:rPr>
              <a:t>الأمل </a:t>
            </a:r>
            <a:r>
              <a:rPr lang="ar-EG" sz="1600" b="1" dirty="0">
                <a:solidFill>
                  <a:srgbClr val="00AEEF"/>
                </a:solidFill>
                <a:latin typeface="Alexandria"/>
              </a:rPr>
              <a:t>المزيف / الكاذب ( </a:t>
            </a:r>
            <a:r>
              <a:rPr lang="en-US" sz="1600" b="1" dirty="0">
                <a:solidFill>
                  <a:srgbClr val="00AEEF"/>
                </a:solidFill>
                <a:latin typeface="Alexandria"/>
              </a:rPr>
              <a:t>False </a:t>
            </a:r>
            <a:r>
              <a:rPr lang="en-US" sz="1600" b="1" dirty="0" smtClean="0">
                <a:solidFill>
                  <a:srgbClr val="00AEEF"/>
                </a:solidFill>
                <a:latin typeface="Alexandria"/>
              </a:rPr>
              <a:t>Hope</a:t>
            </a:r>
            <a:r>
              <a:rPr lang="ar-EG" sz="1600" b="1" dirty="0" smtClean="0">
                <a:solidFill>
                  <a:srgbClr val="00AEEF"/>
                </a:solidFill>
                <a:latin typeface="Alexandria"/>
              </a:rPr>
              <a:t>)</a:t>
            </a:r>
            <a:endParaRPr lang="en-US" sz="1600" b="1" dirty="0">
              <a:solidFill>
                <a:srgbClr val="00AEEF"/>
              </a:solidFill>
              <a:latin typeface="Alexandria"/>
            </a:endParaRPr>
          </a:p>
          <a:p>
            <a:pPr algn="justLow" rtl="1"/>
            <a:r>
              <a:rPr lang="ar-EG" sz="1600" dirty="0">
                <a:latin typeface="Alexandria"/>
              </a:rPr>
              <a:t>لا تجعل المستهدفين يعتقدون من خلال أسئلتك بأن الأمور سوف تتغير بسبب بحثك أو مشروعك الذي تجريه، ولا تعطِ وعودًا خارج نطاق بحثك أو سلطتك أو مركزك أو تأثيرك.</a:t>
            </a:r>
          </a:p>
          <a:p>
            <a:pPr algn="justLow" rtl="1"/>
            <a:r>
              <a:rPr lang="ar-EG" sz="1600" b="1" dirty="0" smtClean="0">
                <a:solidFill>
                  <a:srgbClr val="00AEEF"/>
                </a:solidFill>
                <a:latin typeface="Alexandria"/>
              </a:rPr>
              <a:t>10 مراعاة </a:t>
            </a:r>
            <a:r>
              <a:rPr lang="ar-EG" sz="1600" b="1" dirty="0">
                <a:solidFill>
                  <a:srgbClr val="00AEEF"/>
                </a:solidFill>
                <a:latin typeface="Alexandria"/>
              </a:rPr>
              <a:t>مشاعر الآخرين</a:t>
            </a:r>
            <a:r>
              <a:rPr lang="en-US" sz="1600" dirty="0" smtClean="0">
                <a:solidFill>
                  <a:srgbClr val="00AEEF"/>
                </a:solidFill>
                <a:latin typeface="Alexandria"/>
              </a:rPr>
              <a:t>Vulnerability:</a:t>
            </a:r>
          </a:p>
          <a:p>
            <a:pPr algn="justLow" rtl="1"/>
            <a:r>
              <a:rPr lang="ar-EG" sz="1600" dirty="0" smtClean="0">
                <a:latin typeface="Alexandria"/>
              </a:rPr>
              <a:t>قد يكون بعض المستهدفين أكثر عرضة للشعور بالانهزامية أو الاستسلام بسبب عامل السن أو المرض أو عدم القدرة على الفهم أو التعبير؛ فيجب عليك مراعاة مشاعرهم.</a:t>
            </a:r>
          </a:p>
          <a:p>
            <a:pPr algn="justLow" rtl="1"/>
            <a:r>
              <a:rPr lang="ar-EG" sz="1600" b="1" dirty="0" smtClean="0">
                <a:solidFill>
                  <a:srgbClr val="00AEEF"/>
                </a:solidFill>
                <a:latin typeface="Alexandria"/>
              </a:rPr>
              <a:t>11 استغلال </a:t>
            </a:r>
            <a:r>
              <a:rPr lang="ar-EG" sz="1600" b="1" dirty="0">
                <a:solidFill>
                  <a:srgbClr val="00AEEF"/>
                </a:solidFill>
                <a:latin typeface="Alexandria"/>
              </a:rPr>
              <a:t>المواقف </a:t>
            </a:r>
            <a:r>
              <a:rPr lang="en-US" sz="1600" b="1" dirty="0" smtClean="0">
                <a:solidFill>
                  <a:srgbClr val="00AEEF"/>
                </a:solidFill>
                <a:latin typeface="Alexandria"/>
              </a:rPr>
              <a:t>Exploitation </a:t>
            </a:r>
            <a:endParaRPr lang="ar-EG" sz="1600" b="1" dirty="0" smtClean="0">
              <a:solidFill>
                <a:srgbClr val="00AEEF"/>
              </a:solidFill>
              <a:latin typeface="Alexandria"/>
            </a:endParaRPr>
          </a:p>
          <a:p>
            <a:pPr algn="justLow" rtl="1"/>
            <a:r>
              <a:rPr lang="ar-EG" sz="1600" dirty="0" smtClean="0">
                <a:latin typeface="Alexandria"/>
              </a:rPr>
              <a:t>لا تستغل المواقف لصالح بحثك؛ فلا تفسر ما تلاحظه أو ما يقوله الآخرون بشكل غير مباشر حتى تخدم بحثك</a:t>
            </a:r>
          </a:p>
          <a:p>
            <a:pPr algn="justLow" rtl="1"/>
            <a:r>
              <a:rPr lang="ar-EG" sz="1600" b="1" dirty="0" smtClean="0">
                <a:solidFill>
                  <a:srgbClr val="00AEEF"/>
                </a:solidFill>
                <a:latin typeface="Alexandria"/>
              </a:rPr>
              <a:t>12 سرية </a:t>
            </a:r>
            <a:r>
              <a:rPr lang="ar-EG" sz="1600" b="1" dirty="0">
                <a:solidFill>
                  <a:srgbClr val="00AEEF"/>
                </a:solidFill>
                <a:latin typeface="Alexandria"/>
              </a:rPr>
              <a:t>المعلومات </a:t>
            </a:r>
            <a:r>
              <a:rPr lang="en-US" sz="1600" b="1" dirty="0" smtClean="0">
                <a:solidFill>
                  <a:srgbClr val="00AEEF"/>
                </a:solidFill>
                <a:latin typeface="Alexandria"/>
              </a:rPr>
              <a:t>Anonymity</a:t>
            </a:r>
            <a:endParaRPr lang="en-US" sz="1600" b="1" dirty="0">
              <a:solidFill>
                <a:srgbClr val="00AEEF"/>
              </a:solidFill>
              <a:latin typeface="Alexandria"/>
            </a:endParaRPr>
          </a:p>
          <a:p>
            <a:pPr algn="justLow" rtl="1"/>
            <a:r>
              <a:rPr lang="ar-EG" sz="1600" dirty="0">
                <a:latin typeface="Alexandria"/>
              </a:rPr>
              <a:t>عليك حماية هوية المستهدفين في كل الأوقات فلا تعطِ أسماء أو تلميحات تؤدي إلى كشف هويتهم الحقيقية، ويمكن تحقيق ذلك من خلال تحويل الأسماء إلى أرقام أو رموز مع التأكد من إتلاف كل ما يتعلق بهوية المستهدفين بعد انتهاء الدراسة  </a:t>
            </a:r>
            <a:endParaRPr lang="en-US" sz="1600" dirty="0">
              <a:latin typeface="Alexandria"/>
            </a:endParaRPr>
          </a:p>
        </p:txBody>
      </p:sp>
    </p:spTree>
    <p:extLst>
      <p:ext uri="{BB962C8B-B14F-4D97-AF65-F5344CB8AC3E}">
        <p14:creationId xmlns:p14="http://schemas.microsoft.com/office/powerpoint/2010/main" val="549544769"/>
      </p:ext>
    </p:extLst>
  </p:cSld>
  <p:clrMapOvr>
    <a:masterClrMapping/>
  </p:clrMapOvr>
  <mc:AlternateContent xmlns:mc="http://schemas.openxmlformats.org/markup-compatibility/2006" xmlns:p14="http://schemas.microsoft.com/office/powerpoint/2010/main">
    <mc:Choice Requires="p14">
      <p:transition spd="slow" p14:dur="2000" advTm="79005"/>
    </mc:Choice>
    <mc:Fallback xmlns="">
      <p:transition spd="slow" advTm="7900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032779" y="1540377"/>
            <a:ext cx="3910885" cy="447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57200" y="1745263"/>
            <a:ext cx="6575579" cy="4064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942975" y="2094271"/>
            <a:ext cx="5856031" cy="3108543"/>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الركائز الأساسية لأخلاقيات البحث العلمي </a:t>
            </a:r>
            <a:r>
              <a:rPr lang="ar-EG" sz="2000" b="1" dirty="0" smtClean="0">
                <a:solidFill>
                  <a:srgbClr val="00AEEF"/>
                </a:solidFill>
                <a:latin typeface="Alexandria" charset="0"/>
                <a:cs typeface="Alexandria" charset="0"/>
              </a:rPr>
              <a:t>:</a:t>
            </a:r>
            <a:endParaRPr lang="ar-EG" sz="1400" dirty="0" smtClean="0">
              <a:solidFill>
                <a:srgbClr val="2D3956"/>
              </a:solidFill>
              <a:latin typeface="Alexandria" charset="0"/>
              <a:cs typeface="Alexandria" charset="0"/>
            </a:endParaRP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أن يكون الباحث ذو مؤهل أكاديمي يمكنه من إعداد البحث العلمي بالصورة المطلوبة.</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تعامل الباحث مع الخاضعين للبحث العلمي بطريقة إيجابية تحفظ كرامتهم ولا تقلل من شأنهم لأي سبب كان.</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التزام الباحث بالأسس المنهجية والبحثية.</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التزام الباحث وتحققه من إمكانية تنفيذ كافة الإجراءات والمراحل الخاصة بالبحث.</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توفر خبرة وعلم كافٍ لدى الباحث عن ماهية الأخطار والأضرار التي قد تلحق بالباحث، وبكل من يشارك في إعداد البحث العلمي</a:t>
            </a:r>
            <a:r>
              <a:rPr lang="ar-EG" sz="1600" dirty="0" smtClean="0">
                <a:solidFill>
                  <a:srgbClr val="2D3956"/>
                </a:solidFill>
                <a:latin typeface="Alexandria" charset="0"/>
                <a:cs typeface="Alexandria" charset="0"/>
              </a:rPr>
              <a:t>.</a:t>
            </a:r>
            <a:endParaRPr lang="ar-EG"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85767"/>
    </mc:Choice>
    <mc:Fallback xmlns="">
      <p:transition spd="slow" advTm="8576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1042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68531"/>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38648" y="1764406"/>
            <a:ext cx="5280337" cy="2554545"/>
          </a:xfrm>
          <a:prstGeom prst="rect">
            <a:avLst/>
          </a:prstGeom>
          <a:noFill/>
        </p:spPr>
        <p:txBody>
          <a:bodyPr wrap="square" rtlCol="0">
            <a:spAutoFit/>
          </a:bodyPr>
          <a:lstStyle/>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أن يتعهد من يقوم بإعداد البحث العلمي على توفير المعلومات المهمة والرئيسية التي تخص إعداد البحث العلمي للجهات الرسمية ولكل من يشارك في البحث العلمي.</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تعهد فريق إعداد البحث العلمي على الالتزام بكافة الأخلاقيات الدينية التي ينص عليها البحث العلمي.</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ضرورة التزام الباحث بحفظ حقوق المشاركين في البحث العلمي.</a:t>
            </a:r>
          </a:p>
          <a:p>
            <a:pPr marL="285750" indent="-285750" algn="justLow" rtl="1">
              <a:buFont typeface="Wingdings" panose="05000000000000000000" pitchFamily="2" charset="2"/>
              <a:buChar char="v"/>
            </a:pPr>
            <a:r>
              <a:rPr lang="ar-EG" sz="1600" dirty="0">
                <a:solidFill>
                  <a:srgbClr val="2D3956"/>
                </a:solidFill>
                <a:latin typeface="Alexandria" charset="0"/>
                <a:cs typeface="Alexandria" charset="0"/>
              </a:rPr>
              <a:t>تنص أخلاقيات البحث العلمي على أن يتعهد الباحث بحماية الأشخاص والأفراد المساهمين والمشاركين في إعداد البحث العلمي والحفاظ على سلامتهم وعدم المساس بهم.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51357"/>
    </mc:Choice>
    <mc:Fallback xmlns="">
      <p:transition spd="slow" advTm="5135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229049" y="1545688"/>
            <a:ext cx="4387029" cy="4616648"/>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 يتطلب البحث العلمي توافر مجموعه من القيم والمبادئ الأخلاقية فيمن يمارسه . ويخطئ من يتصور أن العملية البحثية لا تعدو مجرد فهم </a:t>
            </a:r>
            <a:r>
              <a:rPr lang="ar-EG" sz="1400" dirty="0" smtClean="0">
                <a:latin typeface="Simplified Arabic" panose="02020603050405020304" pitchFamily="18" charset="-78"/>
                <a:cs typeface="Simplified Arabic" panose="02020603050405020304" pitchFamily="18" charset="-78"/>
              </a:rPr>
              <a:t>مجموعة </a:t>
            </a:r>
            <a:r>
              <a:rPr lang="ar-EG" sz="1400" dirty="0">
                <a:latin typeface="Simplified Arabic" panose="02020603050405020304" pitchFamily="18" charset="-78"/>
                <a:cs typeface="Simplified Arabic" panose="02020603050405020304" pitchFamily="18" charset="-78"/>
              </a:rPr>
              <a:t>من الأسس والإجراءات </a:t>
            </a:r>
            <a:r>
              <a:rPr lang="ar-EG" sz="1400" dirty="0" smtClean="0">
                <a:latin typeface="Simplified Arabic" panose="02020603050405020304" pitchFamily="18" charset="-78"/>
                <a:cs typeface="Simplified Arabic" panose="02020603050405020304" pitchFamily="18" charset="-78"/>
              </a:rPr>
              <a:t>التي </a:t>
            </a:r>
            <a:r>
              <a:rPr lang="ar-EG" sz="1400" dirty="0">
                <a:latin typeface="Simplified Arabic" panose="02020603050405020304" pitchFamily="18" charset="-78"/>
                <a:cs typeface="Simplified Arabic" panose="02020603050405020304" pitchFamily="18" charset="-78"/>
              </a:rPr>
              <a:t>تتصل بتحديد المشكلة وإعداد التصميم البحثي وتجميع البيانات والتعامل الإحصائي مع تلك البيانات وكتابة تقارير البحث وإنما هناك مجموعه من المعايير الأخلاقية </a:t>
            </a:r>
            <a:r>
              <a:rPr lang="ar-EG" sz="1400" dirty="0" smtClean="0">
                <a:latin typeface="Simplified Arabic" panose="02020603050405020304" pitchFamily="18" charset="-78"/>
                <a:cs typeface="Simplified Arabic" panose="02020603050405020304" pitchFamily="18" charset="-78"/>
              </a:rPr>
              <a:t>التي </a:t>
            </a:r>
            <a:r>
              <a:rPr lang="ar-EG" sz="1400" dirty="0">
                <a:latin typeface="Simplified Arabic" panose="02020603050405020304" pitchFamily="18" charset="-78"/>
                <a:cs typeface="Simplified Arabic" panose="02020603050405020304" pitchFamily="18" charset="-78"/>
              </a:rPr>
              <a:t>تصاحب كل </a:t>
            </a:r>
            <a:r>
              <a:rPr lang="ar-EG" sz="1400" dirty="0" smtClean="0">
                <a:latin typeface="Simplified Arabic" panose="02020603050405020304" pitchFamily="18" charset="-78"/>
                <a:cs typeface="Simplified Arabic" panose="02020603050405020304" pitchFamily="18" charset="-78"/>
              </a:rPr>
              <a:t>مرحلة من تلك المراحل </a:t>
            </a:r>
            <a:r>
              <a:rPr lang="ar-EG" sz="1400" dirty="0">
                <a:latin typeface="Simplified Arabic" panose="02020603050405020304" pitchFamily="18" charset="-78"/>
                <a:cs typeface="Simplified Arabic" panose="02020603050405020304" pitchFamily="18" charset="-78"/>
              </a:rPr>
              <a:t>. وعلى الباحث أن يكون ملما بتلك المعايير والقيم ذلك أنه يتعامل مع بشر لهم حقوقهم ولهم كرامتهم </a:t>
            </a:r>
            <a:r>
              <a:rPr lang="ar-EG" sz="1400" dirty="0" smtClean="0">
                <a:latin typeface="Simplified Arabic" panose="02020603050405020304" pitchFamily="18" charset="-78"/>
                <a:cs typeface="Simplified Arabic" panose="02020603050405020304" pitchFamily="18" charset="-78"/>
              </a:rPr>
              <a:t>والتي </a:t>
            </a:r>
            <a:r>
              <a:rPr lang="ar-EG" sz="1400" dirty="0">
                <a:latin typeface="Simplified Arabic" panose="02020603050405020304" pitchFamily="18" charset="-78"/>
                <a:cs typeface="Simplified Arabic" panose="02020603050405020304" pitchFamily="18" charset="-78"/>
              </a:rPr>
              <a:t>يجب الحفاظ عليها وصيانتها من كل ضرر ظاهر أو متحمل .</a:t>
            </a:r>
          </a:p>
          <a:p>
            <a:pPr algn="justLow" rtl="1">
              <a:lnSpc>
                <a:spcPct val="150000"/>
              </a:lnSpc>
            </a:pPr>
            <a:r>
              <a:rPr lang="ar-EG" sz="1400" dirty="0" smtClean="0">
                <a:latin typeface="Simplified Arabic" panose="02020603050405020304" pitchFamily="18" charset="-78"/>
                <a:cs typeface="Simplified Arabic" panose="02020603050405020304" pitchFamily="18" charset="-78"/>
              </a:rPr>
              <a:t>البحث العلمي إذا عملية أخلاقية’ </a:t>
            </a:r>
            <a:r>
              <a:rPr lang="ar-EG" sz="1400" dirty="0">
                <a:latin typeface="Simplified Arabic" panose="02020603050405020304" pitchFamily="18" charset="-78"/>
                <a:cs typeface="Simplified Arabic" panose="02020603050405020304" pitchFamily="18" charset="-78"/>
              </a:rPr>
              <a:t>وذلك </a:t>
            </a:r>
            <a:r>
              <a:rPr lang="ar-EG" sz="1400" dirty="0" smtClean="0">
                <a:latin typeface="Simplified Arabic" panose="02020603050405020304" pitchFamily="18" charset="-78"/>
                <a:cs typeface="Simplified Arabic" panose="02020603050405020304" pitchFamily="18" charset="-78"/>
              </a:rPr>
              <a:t>بالإضافة  </a:t>
            </a:r>
            <a:r>
              <a:rPr lang="ar-EG" sz="1400" dirty="0">
                <a:latin typeface="Simplified Arabic" panose="02020603050405020304" pitchFamily="18" charset="-78"/>
                <a:cs typeface="Simplified Arabic" panose="02020603050405020304" pitchFamily="18" charset="-78"/>
              </a:rPr>
              <a:t>إلى أنه </a:t>
            </a:r>
            <a:r>
              <a:rPr lang="ar-EG" sz="1400" dirty="0" smtClean="0">
                <a:latin typeface="Simplified Arabic" panose="02020603050405020304" pitchFamily="18" charset="-78"/>
                <a:cs typeface="Simplified Arabic" panose="02020603050405020304" pitchFamily="18" charset="-78"/>
              </a:rPr>
              <a:t>عملية منهجية </a:t>
            </a:r>
            <a:r>
              <a:rPr lang="ar-EG" sz="1400" dirty="0">
                <a:latin typeface="Simplified Arabic" panose="02020603050405020304" pitchFamily="18" charset="-78"/>
                <a:cs typeface="Simplified Arabic" panose="02020603050405020304" pitchFamily="18" charset="-78"/>
              </a:rPr>
              <a:t>تؤدى إلى اكتساب المزيد </a:t>
            </a:r>
            <a:r>
              <a:rPr lang="ar-EG" sz="1400" dirty="0" smtClean="0">
                <a:latin typeface="Simplified Arabic" panose="02020603050405020304" pitchFamily="18" charset="-78"/>
                <a:cs typeface="Simplified Arabic" panose="02020603050405020304" pitchFamily="18" charset="-78"/>
              </a:rPr>
              <a:t>من المعارف عن </a:t>
            </a:r>
            <a:r>
              <a:rPr lang="ar-EG" sz="1400" dirty="0">
                <a:latin typeface="Simplified Arabic" panose="02020603050405020304" pitchFamily="18" charset="-78"/>
                <a:cs typeface="Simplified Arabic" panose="02020603050405020304" pitchFamily="18" charset="-78"/>
              </a:rPr>
              <a:t>الظواهر المختلفة وحل ما </a:t>
            </a:r>
            <a:r>
              <a:rPr lang="ar-EG" sz="1400" dirty="0" err="1">
                <a:latin typeface="Simplified Arabic" panose="02020603050405020304" pitchFamily="18" charset="-78"/>
                <a:cs typeface="Simplified Arabic" panose="02020603050405020304" pitchFamily="18" charset="-78"/>
              </a:rPr>
              <a:t>يواجهنا</a:t>
            </a:r>
            <a:r>
              <a:rPr lang="ar-EG" sz="1400" dirty="0">
                <a:latin typeface="Simplified Arabic" panose="02020603050405020304" pitchFamily="18" charset="-78"/>
                <a:cs typeface="Simplified Arabic" panose="02020603050405020304" pitchFamily="18" charset="-78"/>
              </a:rPr>
              <a:t> من مشكلات في مجالات التربية وعلم النفس ولذا </a:t>
            </a:r>
            <a:r>
              <a:rPr lang="ar-EG" sz="1400" dirty="0" smtClean="0">
                <a:latin typeface="Simplified Arabic" panose="02020603050405020304" pitchFamily="18" charset="-78"/>
                <a:cs typeface="Simplified Arabic" panose="02020603050405020304" pitchFamily="18" charset="-78"/>
              </a:rPr>
              <a:t>فإن للباحث العلمي </a:t>
            </a:r>
            <a:r>
              <a:rPr lang="ar-EG" sz="1400" dirty="0">
                <a:latin typeface="Simplified Arabic" panose="02020603050405020304" pitchFamily="18" charset="-78"/>
                <a:cs typeface="Simplified Arabic" panose="02020603050405020304" pitchFamily="18" charset="-78"/>
              </a:rPr>
              <a:t>مواصفات </a:t>
            </a:r>
            <a:r>
              <a:rPr lang="ar-EG" sz="1400" dirty="0" smtClean="0">
                <a:latin typeface="Simplified Arabic" panose="02020603050405020304" pitchFamily="18" charset="-78"/>
                <a:cs typeface="Simplified Arabic" panose="02020603050405020304" pitchFamily="18" charset="-78"/>
              </a:rPr>
              <a:t>أخلاقية </a:t>
            </a:r>
            <a:r>
              <a:rPr lang="ar-EG" sz="1400" dirty="0">
                <a:latin typeface="Simplified Arabic" panose="02020603050405020304" pitchFamily="18" charset="-78"/>
                <a:cs typeface="Simplified Arabic" panose="02020603050405020304" pitchFamily="18" charset="-78"/>
              </a:rPr>
              <a:t>يجب أن يكون متسلحا بها جنبا إلى جنب مع المواصفات المعرفية والمنهجية ومن هذه المواصفات الأخلاقية : الأمانة والصدق والموضوعية .</a:t>
            </a:r>
            <a:endParaRPr lang="ar-EG" sz="1400" dirty="0" smtClean="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7017169" y="3999250"/>
            <a:ext cx="4113898" cy="830997"/>
          </a:xfrm>
          <a:prstGeom prst="rect">
            <a:avLst/>
          </a:prstGeom>
          <a:noFill/>
        </p:spPr>
        <p:txBody>
          <a:bodyPr wrap="square" rtlCol="0">
            <a:spAutoFit/>
          </a:bodyPr>
          <a:lstStyle/>
          <a:p>
            <a:pPr algn="r"/>
            <a:r>
              <a:rPr lang="ar-EG" sz="2400" b="1" dirty="0" smtClean="0">
                <a:solidFill>
                  <a:srgbClr val="00B0F0"/>
                </a:solidFill>
                <a:latin typeface="Alexandria" charset="0"/>
                <a:cs typeface="Alexandria" charset="0"/>
              </a:rPr>
              <a:t>المبادئ </a:t>
            </a:r>
            <a:r>
              <a:rPr lang="ar-EG" sz="2400" b="1" dirty="0">
                <a:solidFill>
                  <a:srgbClr val="00B0F0"/>
                </a:solidFill>
                <a:latin typeface="Alexandria" charset="0"/>
                <a:cs typeface="Alexandria" charset="0"/>
              </a:rPr>
              <a:t>الأخلاقية المصاحبة لممارسات البحث </a:t>
            </a:r>
            <a:r>
              <a:rPr lang="ar-EG" sz="2400" b="1" dirty="0" smtClean="0">
                <a:solidFill>
                  <a:srgbClr val="00B0F0"/>
                </a:solidFill>
                <a:latin typeface="Alexandria" charset="0"/>
                <a:cs typeface="Alexandria" charset="0"/>
              </a:rPr>
              <a:t>العلمي:</a:t>
            </a:r>
            <a:endParaRPr lang="ar-EG"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1200329"/>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p>
          <a:p>
            <a:pPr algn="ct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95002">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257301" y="1630145"/>
            <a:ext cx="4729162" cy="3970318"/>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عندما يبدأ الباحث في التفكير في مشكلة البحث </a:t>
            </a:r>
            <a:r>
              <a:rPr lang="ar-EG" sz="1400" dirty="0" smtClean="0">
                <a:latin typeface="Simplified Arabic" panose="02020603050405020304" pitchFamily="18" charset="-78"/>
                <a:cs typeface="Simplified Arabic" panose="02020603050405020304" pitchFamily="18" charset="-78"/>
              </a:rPr>
              <a:t>يجيب </a:t>
            </a:r>
            <a:r>
              <a:rPr lang="ar-EG" sz="1400" dirty="0">
                <a:latin typeface="Simplified Arabic" panose="02020603050405020304" pitchFamily="18" charset="-78"/>
                <a:cs typeface="Simplified Arabic" panose="02020603050405020304" pitchFamily="18" charset="-78"/>
              </a:rPr>
              <a:t>به عن التساؤلات المطروحة في المشكلة فإنه يجب أن يفكر في أمرين هامين :</a:t>
            </a:r>
          </a:p>
          <a:p>
            <a:pPr algn="justLow" rtl="1">
              <a:lnSpc>
                <a:spcPct val="150000"/>
              </a:lnSpc>
            </a:pPr>
            <a:r>
              <a:rPr lang="ar-EG" sz="1400" b="1" dirty="0">
                <a:solidFill>
                  <a:srgbClr val="00AEEF"/>
                </a:solidFill>
                <a:latin typeface="Simplified Arabic" panose="02020603050405020304" pitchFamily="18" charset="-78"/>
                <a:cs typeface="Simplified Arabic" panose="02020603050405020304" pitchFamily="18" charset="-78"/>
              </a:rPr>
              <a:t>الأمر </a:t>
            </a:r>
            <a:r>
              <a:rPr lang="ar-EG" sz="1400" b="1" dirty="0" smtClean="0">
                <a:solidFill>
                  <a:srgbClr val="00AEEF"/>
                </a:solidFill>
                <a:latin typeface="Simplified Arabic" panose="02020603050405020304" pitchFamily="18" charset="-78"/>
                <a:cs typeface="Simplified Arabic" panose="02020603050405020304" pitchFamily="18" charset="-78"/>
              </a:rPr>
              <a:t>الأول</a:t>
            </a:r>
            <a:r>
              <a:rPr lang="ar-EG" sz="1400" dirty="0" smtClean="0">
                <a:latin typeface="Simplified Arabic" panose="02020603050405020304" pitchFamily="18" charset="-78"/>
                <a:cs typeface="Simplified Arabic" panose="02020603050405020304" pitchFamily="18" charset="-78"/>
              </a:rPr>
              <a:t>: </a:t>
            </a:r>
            <a:r>
              <a:rPr lang="ar-EG" sz="1400" dirty="0">
                <a:latin typeface="Simplified Arabic" panose="02020603050405020304" pitchFamily="18" charset="-78"/>
                <a:cs typeface="Simplified Arabic" panose="02020603050405020304" pitchFamily="18" charset="-78"/>
              </a:rPr>
              <a:t>ألا </a:t>
            </a:r>
            <a:r>
              <a:rPr lang="ar-EG" sz="1400" dirty="0" smtClean="0">
                <a:latin typeface="Simplified Arabic" panose="02020603050405020304" pitchFamily="18" charset="-78"/>
                <a:cs typeface="Simplified Arabic" panose="02020603050405020304" pitchFamily="18" charset="-78"/>
              </a:rPr>
              <a:t>تكون </a:t>
            </a:r>
            <a:r>
              <a:rPr lang="ar-EG" sz="1400" dirty="0">
                <a:latin typeface="Simplified Arabic" panose="02020603050405020304" pitchFamily="18" charset="-78"/>
                <a:cs typeface="Simplified Arabic" panose="02020603050405020304" pitchFamily="18" charset="-78"/>
              </a:rPr>
              <a:t>خطة بحثه بمثابة </a:t>
            </a:r>
            <a:r>
              <a:rPr lang="ar-EG" sz="1400" dirty="0" smtClean="0">
                <a:latin typeface="Simplified Arabic" panose="02020603050405020304" pitchFamily="18" charset="-78"/>
                <a:cs typeface="Simplified Arabic" panose="02020603050405020304" pitchFamily="18" charset="-78"/>
              </a:rPr>
              <a:t>نسخة مكررة طبق </a:t>
            </a:r>
            <a:r>
              <a:rPr lang="ar-EG" sz="1400" dirty="0">
                <a:latin typeface="Simplified Arabic" panose="02020603050405020304" pitchFamily="18" charset="-78"/>
                <a:cs typeface="Simplified Arabic" panose="02020603050405020304" pitchFamily="18" charset="-78"/>
              </a:rPr>
              <a:t>الأصل من دراسة  أخري </a:t>
            </a:r>
            <a:r>
              <a:rPr lang="ar-EG" sz="1400" dirty="0" smtClean="0">
                <a:latin typeface="Simplified Arabic" panose="02020603050405020304" pitchFamily="18" charset="-78"/>
                <a:cs typeface="Simplified Arabic" panose="02020603050405020304" pitchFamily="18" charset="-78"/>
              </a:rPr>
              <a:t>سابقة </a:t>
            </a:r>
            <a:r>
              <a:rPr lang="ar-EG" sz="1400" dirty="0">
                <a:latin typeface="Simplified Arabic" panose="02020603050405020304" pitchFamily="18" charset="-78"/>
                <a:cs typeface="Simplified Arabic" panose="02020603050405020304" pitchFamily="18" charset="-78"/>
              </a:rPr>
              <a:t>بالشكل الذي يلقي ظلالا من الشك على أمانة الباحث العلمية . </a:t>
            </a:r>
            <a:r>
              <a:rPr lang="ar-EG" sz="1400" dirty="0" smtClean="0">
                <a:latin typeface="Simplified Arabic" panose="02020603050405020304" pitchFamily="18" charset="-78"/>
                <a:cs typeface="Simplified Arabic" panose="02020603050405020304" pitchFamily="18" charset="-78"/>
              </a:rPr>
              <a:t>وهذا </a:t>
            </a:r>
            <a:r>
              <a:rPr lang="ar-EG" sz="1400" dirty="0">
                <a:latin typeface="Simplified Arabic" panose="02020603050405020304" pitchFamily="18" charset="-78"/>
                <a:cs typeface="Simplified Arabic" panose="02020603050405020304" pitchFamily="18" charset="-78"/>
              </a:rPr>
              <a:t>لا يمنع من أن يفكر الباحث في إجراء دراسة </a:t>
            </a:r>
            <a:r>
              <a:rPr lang="ar-EG" sz="1400" dirty="0" smtClean="0">
                <a:latin typeface="Simplified Arabic" panose="02020603050405020304" pitchFamily="18" charset="-78"/>
                <a:cs typeface="Simplified Arabic" panose="02020603050405020304" pitchFamily="18" charset="-78"/>
              </a:rPr>
              <a:t>مناظرة </a:t>
            </a:r>
            <a:r>
              <a:rPr lang="ar-EG" sz="1400" dirty="0">
                <a:latin typeface="Simplified Arabic" panose="02020603050405020304" pitchFamily="18" charset="-78"/>
                <a:cs typeface="Simplified Arabic" panose="02020603050405020304" pitchFamily="18" charset="-78"/>
              </a:rPr>
              <a:t>لدراسة </a:t>
            </a:r>
            <a:r>
              <a:rPr lang="ar-EG" sz="1400" dirty="0" smtClean="0">
                <a:latin typeface="Simplified Arabic" panose="02020603050405020304" pitchFamily="18" charset="-78"/>
                <a:cs typeface="Simplified Arabic" panose="02020603050405020304" pitchFamily="18" charset="-78"/>
              </a:rPr>
              <a:t>أجريت </a:t>
            </a:r>
            <a:r>
              <a:rPr lang="ar-EG" sz="1400" dirty="0">
                <a:latin typeface="Simplified Arabic" panose="02020603050405020304" pitchFamily="18" charset="-78"/>
                <a:cs typeface="Simplified Arabic" panose="02020603050405020304" pitchFamily="18" charset="-78"/>
              </a:rPr>
              <a:t>في بيئة </a:t>
            </a:r>
            <a:r>
              <a:rPr lang="ar-EG" sz="1400" dirty="0" smtClean="0">
                <a:latin typeface="Simplified Arabic" panose="02020603050405020304" pitchFamily="18" charset="-78"/>
                <a:cs typeface="Simplified Arabic" panose="02020603050405020304" pitchFamily="18" charset="-78"/>
              </a:rPr>
              <a:t>أخرى، </a:t>
            </a:r>
            <a:r>
              <a:rPr lang="ar-EG" sz="1400" dirty="0">
                <a:latin typeface="Simplified Arabic" panose="02020603050405020304" pitchFamily="18" charset="-78"/>
                <a:cs typeface="Simplified Arabic" panose="02020603050405020304" pitchFamily="18" charset="-78"/>
              </a:rPr>
              <a:t>إلا أن ذلك يجب أن يكون محكوما ببعض الضوابط منها : الإشارة الواضحة إلى الدراسة </a:t>
            </a:r>
            <a:r>
              <a:rPr lang="ar-EG" sz="1400" dirty="0" smtClean="0">
                <a:latin typeface="Simplified Arabic" panose="02020603050405020304" pitchFamily="18" charset="-78"/>
                <a:cs typeface="Simplified Arabic" panose="02020603050405020304" pitchFamily="18" charset="-78"/>
              </a:rPr>
              <a:t>الأصلية </a:t>
            </a:r>
            <a:r>
              <a:rPr lang="ar-EG" sz="1400" dirty="0">
                <a:latin typeface="Simplified Arabic" panose="02020603050405020304" pitchFamily="18" charset="-78"/>
                <a:cs typeface="Simplified Arabic" panose="02020603050405020304" pitchFamily="18" charset="-78"/>
              </a:rPr>
              <a:t>ووجود </a:t>
            </a:r>
            <a:r>
              <a:rPr lang="ar-EG" sz="1400" dirty="0" smtClean="0">
                <a:latin typeface="Simplified Arabic" panose="02020603050405020304" pitchFamily="18" charset="-78"/>
                <a:cs typeface="Simplified Arabic" panose="02020603050405020304" pitchFamily="18" charset="-78"/>
              </a:rPr>
              <a:t>فائدة علمية </a:t>
            </a:r>
            <a:r>
              <a:rPr lang="ar-EG" sz="1400" dirty="0">
                <a:latin typeface="Simplified Arabic" panose="02020603050405020304" pitchFamily="18" charset="-78"/>
                <a:cs typeface="Simplified Arabic" panose="02020603050405020304" pitchFamily="18" charset="-78"/>
              </a:rPr>
              <a:t>تبرر </a:t>
            </a:r>
            <a:r>
              <a:rPr lang="ar-EG" sz="1400" dirty="0" smtClean="0">
                <a:latin typeface="Simplified Arabic" panose="02020603050405020304" pitchFamily="18" charset="-78"/>
                <a:cs typeface="Simplified Arabic" panose="02020603050405020304" pitchFamily="18" charset="-78"/>
              </a:rPr>
              <a:t>تكرار </a:t>
            </a:r>
            <a:r>
              <a:rPr lang="ar-EG" sz="1400" dirty="0">
                <a:latin typeface="Simplified Arabic" panose="02020603050405020304" pitchFamily="18" charset="-78"/>
                <a:cs typeface="Simplified Arabic" panose="02020603050405020304" pitchFamily="18" charset="-78"/>
              </a:rPr>
              <a:t>دراسة </a:t>
            </a:r>
            <a:r>
              <a:rPr lang="ar-EG" sz="1400" dirty="0" smtClean="0">
                <a:latin typeface="Simplified Arabic" panose="02020603050405020304" pitchFamily="18" charset="-78"/>
                <a:cs typeface="Simplified Arabic" panose="02020603050405020304" pitchFamily="18" charset="-78"/>
              </a:rPr>
              <a:t>سبق إجراؤها </a:t>
            </a:r>
            <a:r>
              <a:rPr lang="ar-EG" sz="1400" dirty="0">
                <a:latin typeface="Simplified Arabic" panose="02020603050405020304" pitchFamily="18" charset="-78"/>
                <a:cs typeface="Simplified Arabic" panose="02020603050405020304" pitchFamily="18" charset="-78"/>
              </a:rPr>
              <a:t>في بيئة أخرى </a:t>
            </a:r>
            <a:r>
              <a:rPr lang="ar-EG" sz="1400" b="1" dirty="0" smtClean="0">
                <a:solidFill>
                  <a:srgbClr val="00AEEF"/>
                </a:solidFill>
                <a:latin typeface="Simplified Arabic" panose="02020603050405020304" pitchFamily="18" charset="-78"/>
                <a:cs typeface="Simplified Arabic" panose="02020603050405020304" pitchFamily="18" charset="-78"/>
              </a:rPr>
              <a:t>الأمر </a:t>
            </a:r>
            <a:r>
              <a:rPr lang="ar-EG" sz="1400" b="1" dirty="0" smtClean="0">
                <a:solidFill>
                  <a:srgbClr val="00AEEF"/>
                </a:solidFill>
                <a:latin typeface="Simplified Arabic" panose="02020603050405020304" pitchFamily="18" charset="-78"/>
                <a:cs typeface="Simplified Arabic" panose="02020603050405020304" pitchFamily="18" charset="-78"/>
              </a:rPr>
              <a:t>الثاني</a:t>
            </a:r>
            <a:r>
              <a:rPr lang="ar-EG" sz="1400" dirty="0" smtClean="0">
                <a:latin typeface="Simplified Arabic" panose="02020603050405020304" pitchFamily="18" charset="-78"/>
                <a:cs typeface="Simplified Arabic" panose="02020603050405020304" pitchFamily="18" charset="-78"/>
              </a:rPr>
              <a:t>: </a:t>
            </a:r>
            <a:r>
              <a:rPr lang="ar-EG" sz="1400" dirty="0">
                <a:latin typeface="Simplified Arabic" panose="02020603050405020304" pitchFamily="18" charset="-78"/>
                <a:cs typeface="Simplified Arabic" panose="02020603050405020304" pitchFamily="18" charset="-78"/>
              </a:rPr>
              <a:t>ألا يكون هناك احتمال بأن تؤدى الدراسة </a:t>
            </a:r>
            <a:r>
              <a:rPr lang="ar-EG" sz="1400" dirty="0" smtClean="0">
                <a:latin typeface="Simplified Arabic" panose="02020603050405020304" pitchFamily="18" charset="-78"/>
                <a:cs typeface="Simplified Arabic" panose="02020603050405020304" pitchFamily="18" charset="-78"/>
              </a:rPr>
              <a:t>المزمع </a:t>
            </a:r>
            <a:r>
              <a:rPr lang="ar-EG" sz="1400" dirty="0">
                <a:latin typeface="Simplified Arabic" panose="02020603050405020304" pitchFamily="18" charset="-78"/>
                <a:cs typeface="Simplified Arabic" panose="02020603050405020304" pitchFamily="18" charset="-78"/>
              </a:rPr>
              <a:t>إجراؤها إلى إلحاق ضرر ظاهر أو محتمل بأشخاص آخرين . وفي </a:t>
            </a:r>
            <a:r>
              <a:rPr lang="ar-EG" sz="1400" dirty="0" smtClean="0">
                <a:latin typeface="Simplified Arabic" panose="02020603050405020304" pitchFamily="18" charset="-78"/>
                <a:cs typeface="Simplified Arabic" panose="02020603050405020304" pitchFamily="18" charset="-78"/>
              </a:rPr>
              <a:t>حال احتمالية </a:t>
            </a:r>
            <a:r>
              <a:rPr lang="ar-EG" sz="1400" dirty="0">
                <a:latin typeface="Simplified Arabic" panose="02020603050405020304" pitchFamily="18" charset="-78"/>
                <a:cs typeface="Simplified Arabic" panose="02020603050405020304" pitchFamily="18" charset="-78"/>
              </a:rPr>
              <a:t>وقوع ضرر </a:t>
            </a:r>
            <a:r>
              <a:rPr lang="ar-EG" sz="1400" dirty="0" smtClean="0">
                <a:latin typeface="Simplified Arabic" panose="02020603050405020304" pitchFamily="18" charset="-78"/>
                <a:cs typeface="Simplified Arabic" panose="02020603050405020304" pitchFamily="18" charset="-78"/>
              </a:rPr>
              <a:t>أو احتمال إلحاق </a:t>
            </a:r>
            <a:r>
              <a:rPr lang="ar-EG" sz="1400" dirty="0">
                <a:latin typeface="Simplified Arabic" panose="02020603050405020304" pitchFamily="18" charset="-78"/>
                <a:cs typeface="Simplified Arabic" panose="02020603050405020304" pitchFamily="18" charset="-78"/>
              </a:rPr>
              <a:t>أذي بأشخاص آخرين ،فإن الباحث يجب أن يلجأ إلى من يستطيعون تقديم مشورة </a:t>
            </a:r>
            <a:r>
              <a:rPr lang="ar-EG" sz="1400" dirty="0" smtClean="0">
                <a:latin typeface="Simplified Arabic" panose="02020603050405020304" pitchFamily="18" charset="-78"/>
                <a:cs typeface="Simplified Arabic" panose="02020603050405020304" pitchFamily="18" charset="-78"/>
              </a:rPr>
              <a:t>صادقة </a:t>
            </a:r>
            <a:r>
              <a:rPr lang="ar-EG" sz="1400" dirty="0">
                <a:latin typeface="Simplified Arabic" panose="02020603050405020304" pitchFamily="18" charset="-78"/>
                <a:cs typeface="Simplified Arabic" panose="02020603050405020304" pitchFamily="18" charset="-78"/>
              </a:rPr>
              <a:t>فيما يتصل بكيفية إجراء الدراسة </a:t>
            </a:r>
            <a:r>
              <a:rPr lang="ar-EG" sz="1400" dirty="0" smtClean="0">
                <a:latin typeface="Simplified Arabic" panose="02020603050405020304" pitchFamily="18" charset="-78"/>
                <a:cs typeface="Simplified Arabic" panose="02020603050405020304" pitchFamily="18" charset="-78"/>
              </a:rPr>
              <a:t>لفائدتها </a:t>
            </a:r>
            <a:r>
              <a:rPr lang="ar-EG" sz="1400" dirty="0">
                <a:latin typeface="Simplified Arabic" panose="02020603050405020304" pitchFamily="18" charset="-78"/>
                <a:cs typeface="Simplified Arabic" panose="02020603050405020304" pitchFamily="18" charset="-78"/>
              </a:rPr>
              <a:t>العلمية مع تجنب إمكانية </a:t>
            </a:r>
            <a:r>
              <a:rPr lang="ar-EG" sz="1400" dirty="0" smtClean="0">
                <a:latin typeface="Simplified Arabic" panose="02020603050405020304" pitchFamily="18" charset="-78"/>
                <a:cs typeface="Simplified Arabic" panose="02020603050405020304" pitchFamily="18" charset="-78"/>
              </a:rPr>
              <a:t>إلحاق أي </a:t>
            </a:r>
            <a:r>
              <a:rPr lang="ar-EG" sz="1400" dirty="0">
                <a:latin typeface="Simplified Arabic" panose="02020603050405020304" pitchFamily="18" charset="-78"/>
                <a:cs typeface="Simplified Arabic" panose="02020603050405020304" pitchFamily="18" charset="-78"/>
              </a:rPr>
              <a:t>أذي بالمشاركين في الدراسة </a:t>
            </a:r>
            <a:r>
              <a:rPr lang="ar-EG" sz="1400" dirty="0" smtClean="0">
                <a:latin typeface="Simplified Arabic" panose="02020603050405020304" pitchFamily="18" charset="-78"/>
                <a:cs typeface="Simplified Arabic" panose="02020603050405020304" pitchFamily="18" charset="-78"/>
              </a:rPr>
              <a:t>.</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7017169" y="3999250"/>
            <a:ext cx="4113898" cy="830997"/>
          </a:xfrm>
          <a:prstGeom prst="rect">
            <a:avLst/>
          </a:prstGeom>
          <a:noFill/>
        </p:spPr>
        <p:txBody>
          <a:bodyPr wrap="square" rtlCol="0">
            <a:spAutoFit/>
          </a:bodyPr>
          <a:lstStyle/>
          <a:p>
            <a:pPr algn="justLow" rtl="1"/>
            <a:r>
              <a:rPr lang="ar-EG" sz="2400" b="1" dirty="0" smtClean="0">
                <a:solidFill>
                  <a:srgbClr val="0070C0"/>
                </a:solidFill>
                <a:latin typeface="Alexandria" charset="0"/>
                <a:cs typeface="Alexandria" charset="0"/>
              </a:rPr>
              <a:t>المبادئ </a:t>
            </a:r>
            <a:r>
              <a:rPr lang="ar-EG" sz="2400" b="1" dirty="0">
                <a:solidFill>
                  <a:srgbClr val="0070C0"/>
                </a:solidFill>
                <a:latin typeface="Alexandria" charset="0"/>
                <a:cs typeface="Alexandria" charset="0"/>
              </a:rPr>
              <a:t>الأخلاقية المصاحبة لتخطيط البحث :</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88481">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7476" y="1397680"/>
            <a:ext cx="5741969" cy="57603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209714" y="1042095"/>
            <a:ext cx="5712962" cy="5262979"/>
          </a:xfrm>
          <a:prstGeom prst="rect">
            <a:avLst/>
          </a:prstGeom>
        </p:spPr>
        <p:txBody>
          <a:bodyPr wrap="square">
            <a:spAutoFit/>
          </a:bodyPr>
          <a:lstStyle/>
          <a:p>
            <a:pPr lvl="0" algn="justLow" rtl="1">
              <a:lnSpc>
                <a:spcPct val="150000"/>
              </a:lnSpc>
            </a:pPr>
            <a:r>
              <a:rPr lang="ar-EG" sz="1400" dirty="0">
                <a:latin typeface="Alexandria"/>
                <a:cs typeface="Simplified Arabic" panose="02020603050405020304" pitchFamily="18" charset="-78"/>
              </a:rPr>
              <a:t> </a:t>
            </a:r>
            <a:r>
              <a:rPr lang="ar-EG" sz="1400" dirty="0">
                <a:solidFill>
                  <a:prstClr val="black"/>
                </a:solidFill>
                <a:latin typeface="Alexandria"/>
                <a:cs typeface="Simplified Arabic" panose="02020603050405020304" pitchFamily="18" charset="-78"/>
              </a:rPr>
              <a:t> تنشأ معظم المشكلات الأخلاقية في الفترة التي يقدم فيها الباحث على تجميع بياناته من المشاركين في الدراسة فتلك المرحلة تعد بمثابة موقف صعب يحتاج فيه الباحث إلى أن يوازن بين العديد من القرارات التي تبدو متعارضة مع بعضها وخصوصا تلك التي تتصل بالأضرار المحتمل حدوثها للأفراد المشاركين في الدراسة   .</a:t>
            </a:r>
          </a:p>
          <a:p>
            <a:pPr lvl="0" algn="justLow" rtl="1">
              <a:lnSpc>
                <a:spcPct val="150000"/>
              </a:lnSpc>
            </a:pPr>
            <a:r>
              <a:rPr lang="ar-EG" sz="1400" dirty="0">
                <a:solidFill>
                  <a:prstClr val="black"/>
                </a:solidFill>
                <a:latin typeface="Alexandria"/>
                <a:cs typeface="Simplified Arabic" panose="02020603050405020304" pitchFamily="18" charset="-78"/>
              </a:rPr>
              <a:t>علي سبيل المثال : لو أن من بين إجراءات البحث إساءة معاملة الأطفال المشاركين في الدراسة ، وذلك من أجل الحصول على معلومات معينة قد تكون لها قيمتها من الناحية العلمية، فإن السؤال الذي يجب أن يسأل في تلك الحالة هو : هل يجرى مثل هذا البحث من أجل الحصول على معرفة جديدة على الرغم مما يترتب عليه من انتهاك للحقوق الخاصة بالأطفال ؟ أم أن حماية تلك الحقوق تقتضي مننا أن نضحى بمثل تلك المعرفة ؟</a:t>
            </a:r>
          </a:p>
          <a:p>
            <a:pPr lvl="0" algn="justLow" rtl="1">
              <a:lnSpc>
                <a:spcPct val="150000"/>
              </a:lnSpc>
            </a:pPr>
            <a:r>
              <a:rPr lang="ar-EG" sz="1400" dirty="0">
                <a:solidFill>
                  <a:prstClr val="black"/>
                </a:solidFill>
                <a:latin typeface="Alexandria"/>
                <a:cs typeface="Simplified Arabic" panose="02020603050405020304" pitchFamily="18" charset="-78"/>
              </a:rPr>
              <a:t> وبصفة عامة، فإن المشكلات الأخلاقية المصاحبة لعملية تجميع البيانات تختلف حدتها من مجال لآخر، فلنفكر على سبيل المثال في دراسة يتم فيها حقن بعض المرضي في مستشفى معين بخلايا سرطانية وذلك بغرض تحديد درجة مقاومة الأجسام البشرية لتلك الخلايا ،مثل تلك الدراسة  ما كان يمكن الاعتراض عليها لو كان المرضي على دراية تامة بما يقوم الباحثون بعمله أو قبلوا التطوع بالمشاركة فيها بعد تلقيهم تلك المعلومات، أما إذا لم يتلق المرضي تلك المعلومات، أو أعطوا معلومات مضللة فإن الدراسة بذلك تكون قد انتهكت حقا من حقوق الإنسان، ألا وهو  معرفته بماذا يحدث له قبل التعرض لأى معالجة من المعالجات .</a:t>
            </a: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7043531" y="5262329"/>
            <a:ext cx="4480338" cy="646331"/>
          </a:xfrm>
          <a:prstGeom prst="rect">
            <a:avLst/>
          </a:prstGeom>
          <a:noFill/>
        </p:spPr>
        <p:txBody>
          <a:bodyPr wrap="square" rtlCol="1">
            <a:spAutoFit/>
          </a:bodyPr>
          <a:lstStyle/>
          <a:p>
            <a:r>
              <a:rPr lang="ar-EG" b="1" dirty="0" smtClean="0">
                <a:solidFill>
                  <a:srgbClr val="00AEEF"/>
                </a:solidFill>
              </a:rPr>
              <a:t>المبادئ </a:t>
            </a:r>
            <a:r>
              <a:rPr lang="ar-EG" b="1" dirty="0">
                <a:solidFill>
                  <a:srgbClr val="00AEEF"/>
                </a:solidFill>
              </a:rPr>
              <a:t>الأخلاقية المصاحبة لعملية جمع البيانات </a:t>
            </a:r>
            <a:r>
              <a:rPr lang="ar-EG" b="1" dirty="0" smtClean="0">
                <a:solidFill>
                  <a:srgbClr val="00AEEF"/>
                </a:solidFill>
              </a:rPr>
              <a:t>:-</a:t>
            </a:r>
            <a:endParaRPr lang="ar-EG" b="1" dirty="0">
              <a:solidFill>
                <a:srgbClr val="00AEEF"/>
              </a:solidFill>
            </a:endParaRPr>
          </a:p>
          <a:p>
            <a:r>
              <a:rPr lang="ar-EG" dirty="0" smtClean="0"/>
              <a:t> </a:t>
            </a:r>
            <a:endParaRPr lang="ar-EG" dirty="0"/>
          </a:p>
        </p:txBody>
      </p:sp>
    </p:spTree>
    <p:extLst>
      <p:ext uri="{BB962C8B-B14F-4D97-AF65-F5344CB8AC3E}">
        <p14:creationId xmlns:p14="http://schemas.microsoft.com/office/powerpoint/2010/main" val="1925781656"/>
      </p:ext>
    </p:extLst>
  </p:cSld>
  <p:clrMapOvr>
    <a:masterClrMapping/>
  </p:clrMapOvr>
  <p:transition spd="slow" advTm="138406">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9261" y="1397680"/>
            <a:ext cx="4458977" cy="3815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918952" y="1621296"/>
            <a:ext cx="3636588" cy="375552"/>
          </a:xfrm>
          <a:prstGeom prst="rect">
            <a:avLst/>
          </a:prstGeom>
        </p:spPr>
        <p:txBody>
          <a:bodyPr wrap="square">
            <a:spAutoFit/>
          </a:bodyPr>
          <a:lstStyle/>
          <a:p>
            <a:pPr algn="justLow" rtl="1">
              <a:lnSpc>
                <a:spcPct val="150000"/>
              </a:lnSpc>
            </a:pP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الدستور الأخلاقي</a:t>
            </a:r>
            <a:endParaRPr lang="en-US" sz="2400" b="1"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1660030" y="1162677"/>
            <a:ext cx="4166539" cy="4278094"/>
          </a:xfrm>
          <a:prstGeom prst="rect">
            <a:avLst/>
          </a:prstGeom>
          <a:noFill/>
        </p:spPr>
        <p:txBody>
          <a:bodyPr wrap="square" rtlCol="1">
            <a:spAutoFit/>
          </a:bodyPr>
          <a:lstStyle/>
          <a:p>
            <a:pPr algn="justLow" rtl="1"/>
            <a:r>
              <a:rPr lang="ar-EG" sz="2000" b="1" dirty="0">
                <a:solidFill>
                  <a:srgbClr val="00AEEF"/>
                </a:solidFill>
              </a:rPr>
              <a:t> </a:t>
            </a:r>
            <a:endParaRPr lang="ar-EG" sz="2000" b="1" dirty="0" smtClean="0">
              <a:solidFill>
                <a:srgbClr val="00AEEF"/>
              </a:solidFill>
            </a:endParaRPr>
          </a:p>
          <a:p>
            <a:pPr algn="justLow" rtl="1"/>
            <a:r>
              <a:rPr lang="ar-EG" sz="1400" b="1" dirty="0" smtClean="0">
                <a:solidFill>
                  <a:srgbClr val="00AEEF"/>
                </a:solidFill>
              </a:rPr>
              <a:t>ومن </a:t>
            </a:r>
            <a:r>
              <a:rPr lang="ar-EG" sz="1400" b="1" dirty="0">
                <a:solidFill>
                  <a:srgbClr val="00AEEF"/>
                </a:solidFill>
              </a:rPr>
              <a:t>أكثر الدساتير الأخلاقية  شيوعا تلك المبادئ الأخلاقية </a:t>
            </a:r>
            <a:r>
              <a:rPr lang="ar-EG" sz="1400" b="1" dirty="0" smtClean="0">
                <a:solidFill>
                  <a:srgbClr val="00AEEF"/>
                </a:solidFill>
              </a:rPr>
              <a:t>العشرة التي أقرتها </a:t>
            </a:r>
            <a:r>
              <a:rPr lang="ar-EG" sz="1400" b="1" dirty="0">
                <a:solidFill>
                  <a:srgbClr val="00AEEF"/>
                </a:solidFill>
              </a:rPr>
              <a:t>الجمعية الأمريكية لعلم النفس عند إجراء البحوث على </a:t>
            </a:r>
            <a:r>
              <a:rPr lang="ar-EG" sz="1400" b="1" dirty="0" smtClean="0">
                <a:solidFill>
                  <a:srgbClr val="00AEEF"/>
                </a:solidFill>
              </a:rPr>
              <a:t>بشر </a:t>
            </a:r>
            <a:r>
              <a:rPr lang="ar-EG" sz="1400" dirty="0"/>
              <a:t>:</a:t>
            </a:r>
          </a:p>
          <a:p>
            <a:pPr algn="justLow" rtl="1"/>
            <a:r>
              <a:rPr lang="ar-EG" sz="1400" dirty="0"/>
              <a:t>1- عند التخطيط </a:t>
            </a:r>
            <a:r>
              <a:rPr lang="ar-EG" sz="1400" dirty="0" smtClean="0"/>
              <a:t>لدراسة ما، فإن الباحث  </a:t>
            </a:r>
            <a:r>
              <a:rPr lang="ar-EG" sz="1400" dirty="0"/>
              <a:t>يتحمل المسؤولية الشخصية عن المعاير الأخلاقية </a:t>
            </a:r>
            <a:r>
              <a:rPr lang="ar-EG" sz="1400" dirty="0" smtClean="0"/>
              <a:t>المتصلة بالدراسة، وإذا ما وجد </a:t>
            </a:r>
            <a:r>
              <a:rPr lang="ar-EG" sz="1400" dirty="0"/>
              <a:t>الباحث </a:t>
            </a:r>
            <a:r>
              <a:rPr lang="ar-EG" sz="1400" dirty="0" smtClean="0"/>
              <a:t>صعوبة </a:t>
            </a:r>
            <a:r>
              <a:rPr lang="ar-EG" sz="1400" dirty="0"/>
              <a:t>في الالتزام التام بذلك المبدأ </a:t>
            </a:r>
            <a:r>
              <a:rPr lang="ar-EG" sz="1400" dirty="0" smtClean="0"/>
              <a:t>،وذلك </a:t>
            </a:r>
            <a:r>
              <a:rPr lang="ar-EG" sz="1400" dirty="0"/>
              <a:t>لاعتبارات </a:t>
            </a:r>
            <a:r>
              <a:rPr lang="ar-EG" sz="1400" dirty="0" smtClean="0"/>
              <a:t>علمية وإنسانية </a:t>
            </a:r>
            <a:r>
              <a:rPr lang="ar-EG" sz="1400" dirty="0"/>
              <a:t>فعليه أن ينشد </a:t>
            </a:r>
            <a:r>
              <a:rPr lang="ar-EG" sz="1400" dirty="0" smtClean="0"/>
              <a:t>المشورة والنصيحة </a:t>
            </a:r>
            <a:r>
              <a:rPr lang="ar-EG" sz="1400" dirty="0"/>
              <a:t>من القادرين على </a:t>
            </a:r>
            <a:r>
              <a:rPr lang="ar-EG" sz="1400" dirty="0" smtClean="0"/>
              <a:t>تقديمها، </a:t>
            </a:r>
            <a:r>
              <a:rPr lang="ar-EG" sz="1400" dirty="0"/>
              <a:t>وأن يفكر في إجراءات </a:t>
            </a:r>
            <a:r>
              <a:rPr lang="ar-EG" sz="1400" dirty="0" smtClean="0"/>
              <a:t>وقائية </a:t>
            </a:r>
            <a:r>
              <a:rPr lang="ar-EG" sz="1400" dirty="0"/>
              <a:t>لحماية وصيانة حقوق المشاركين في البحث .</a:t>
            </a:r>
          </a:p>
          <a:p>
            <a:pPr algn="justLow" rtl="1"/>
            <a:r>
              <a:rPr lang="ar-EG" sz="1400" dirty="0"/>
              <a:t>2- إن مسؤولية ترسيخ ممارسات </a:t>
            </a:r>
            <a:r>
              <a:rPr lang="ar-EG" sz="1400" dirty="0" smtClean="0"/>
              <a:t>أخلاقية مقبولة </a:t>
            </a:r>
            <a:r>
              <a:rPr lang="ar-EG" sz="1400" dirty="0"/>
              <a:t>في البحث والحفاظ عليها تقع دائما على </a:t>
            </a:r>
            <a:r>
              <a:rPr lang="ar-EG" sz="1400" dirty="0" smtClean="0"/>
              <a:t>الباحث، </a:t>
            </a:r>
            <a:r>
              <a:rPr lang="ar-EG" sz="1400" dirty="0"/>
              <a:t>كما أن الباحث مسؤول أيضا عن الممارسات الأخلاقية  لمساعديه وزملائه ومن يستخدمهم للتعامل مع المشاركين في البحث </a:t>
            </a:r>
            <a:r>
              <a:rPr lang="ar-EG" sz="1400" dirty="0" smtClean="0"/>
              <a:t>.</a:t>
            </a:r>
          </a:p>
          <a:p>
            <a:pPr algn="justLow" rtl="1"/>
            <a:r>
              <a:rPr lang="ar-EG" sz="1400" dirty="0" smtClean="0"/>
              <a:t>3- تحمل </a:t>
            </a:r>
            <a:r>
              <a:rPr lang="ar-EG" sz="1400" dirty="0"/>
              <a:t>الباحث </a:t>
            </a:r>
            <a:r>
              <a:rPr lang="ar-EG" sz="1400" dirty="0" smtClean="0"/>
              <a:t>مسؤولية </a:t>
            </a:r>
            <a:r>
              <a:rPr lang="ar-EG" sz="1400" dirty="0"/>
              <a:t>إعلام المفحوصين بكل سمات البحث وشروطه </a:t>
            </a:r>
            <a:r>
              <a:rPr lang="ar-EG" sz="1400" dirty="0" smtClean="0"/>
              <a:t>والتي </a:t>
            </a:r>
            <a:r>
              <a:rPr lang="ar-EG" sz="1400" dirty="0"/>
              <a:t>يمكن أن يكون لها تأثيرها على قرارهم فيما يتصل برغبتهم في المشاركة في البحث . كما يجب على الباحث أن يجيب على كل استفسارات المفحوص فيما يتصل بتلك السمات </a:t>
            </a:r>
            <a:r>
              <a:rPr lang="ar-EG" sz="1400" dirty="0" smtClean="0"/>
              <a:t>التي </a:t>
            </a:r>
            <a:r>
              <a:rPr lang="ar-EG" sz="1400" dirty="0"/>
              <a:t>يمكن أن يكون لها تأثير على رغبته في </a:t>
            </a:r>
            <a:r>
              <a:rPr lang="ar-EG" sz="1400" dirty="0" smtClean="0"/>
              <a:t>المشاركة.</a:t>
            </a:r>
          </a:p>
          <a:p>
            <a:pPr algn="justLow" rtl="1"/>
            <a:endParaRPr lang="ar-EG" sz="1400" dirty="0"/>
          </a:p>
        </p:txBody>
      </p:sp>
    </p:spTree>
    <p:extLst>
      <p:ext uri="{BB962C8B-B14F-4D97-AF65-F5344CB8AC3E}">
        <p14:creationId xmlns:p14="http://schemas.microsoft.com/office/powerpoint/2010/main" val="1043909239"/>
      </p:ext>
    </p:extLst>
  </p:cSld>
  <p:clrMapOvr>
    <a:masterClrMapping/>
  </p:clrMapOvr>
  <p:transition spd="slow" advTm="83855">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الدستور الأخلاقي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75999" y="1117111"/>
            <a:ext cx="5323333" cy="3093154"/>
          </a:xfrm>
          <a:prstGeom prst="rect">
            <a:avLst/>
          </a:prstGeom>
          <a:noFill/>
        </p:spPr>
        <p:txBody>
          <a:bodyPr wrap="square" rtlCol="1">
            <a:spAutoFit/>
          </a:bodyPr>
          <a:lstStyle/>
          <a:p>
            <a:pPr lvl="0" algn="justLow" rtl="1">
              <a:lnSpc>
                <a:spcPct val="150000"/>
              </a:lnSpc>
            </a:pPr>
            <a:r>
              <a:rPr lang="ar-EG" sz="1600" dirty="0" smtClean="0">
                <a:latin typeface="Alexandria"/>
              </a:rPr>
              <a:t>7</a:t>
            </a:r>
            <a:r>
              <a:rPr lang="ar-EG" sz="1400" dirty="0" smtClean="0">
                <a:latin typeface="Alexandria"/>
              </a:rPr>
              <a:t>- </a:t>
            </a:r>
            <a:r>
              <a:rPr lang="ar-EG" sz="1400" dirty="0">
                <a:latin typeface="Alexandria"/>
              </a:rPr>
              <a:t>يجب حماية المشاركين من </a:t>
            </a:r>
            <a:r>
              <a:rPr lang="ar-EG" sz="1400" dirty="0" smtClean="0">
                <a:latin typeface="Alexandria"/>
              </a:rPr>
              <a:t>أي </a:t>
            </a:r>
            <a:r>
              <a:rPr lang="ar-EG" sz="1400" dirty="0">
                <a:latin typeface="Alexandria"/>
              </a:rPr>
              <a:t>وضع بدنى أو عقلي غير مريح </a:t>
            </a:r>
            <a:r>
              <a:rPr lang="ar-EG" sz="1400" dirty="0" smtClean="0">
                <a:latin typeface="Alexandria"/>
              </a:rPr>
              <a:t>،ومن أي </a:t>
            </a:r>
            <a:r>
              <a:rPr lang="ar-EG" sz="1400" dirty="0">
                <a:latin typeface="Alexandria"/>
              </a:rPr>
              <a:t>ألم أو خطر قد يتعرضون </a:t>
            </a:r>
            <a:r>
              <a:rPr lang="ar-EG" sz="1400" dirty="0" smtClean="0">
                <a:latin typeface="Alexandria"/>
              </a:rPr>
              <a:t>له، </a:t>
            </a:r>
            <a:r>
              <a:rPr lang="ar-EG" sz="1400" dirty="0">
                <a:latin typeface="Alexandria"/>
              </a:rPr>
              <a:t>وعندما تكون هناك احتماليه لحدوث مثل </a:t>
            </a:r>
            <a:r>
              <a:rPr lang="ar-EG" sz="1400" dirty="0" smtClean="0">
                <a:latin typeface="Alexandria"/>
              </a:rPr>
              <a:t>تلك  </a:t>
            </a:r>
            <a:r>
              <a:rPr lang="ar-EG" sz="1400" dirty="0">
                <a:latin typeface="Alexandria"/>
              </a:rPr>
              <a:t>المخاطر فينبغي على </a:t>
            </a:r>
            <a:r>
              <a:rPr lang="ar-EG" sz="1400" dirty="0" smtClean="0">
                <a:latin typeface="Alexandria"/>
              </a:rPr>
              <a:t>الباحث </a:t>
            </a:r>
            <a:r>
              <a:rPr lang="ar-EG" sz="1400" dirty="0">
                <a:latin typeface="Alexandria"/>
              </a:rPr>
              <a:t>أن يعلم المشارك </a:t>
            </a:r>
            <a:r>
              <a:rPr lang="ar-EG" sz="1400" dirty="0" smtClean="0">
                <a:latin typeface="Alexandria"/>
              </a:rPr>
              <a:t>بذلك، </a:t>
            </a:r>
            <a:r>
              <a:rPr lang="ar-EG" sz="1400" dirty="0">
                <a:latin typeface="Alexandria"/>
              </a:rPr>
              <a:t>ويحصل على موافقته ويتخذ كل التدابير الممكنة لتقليل تلك المخاطر إلى </a:t>
            </a:r>
            <a:r>
              <a:rPr lang="ar-EG" sz="1400" dirty="0" smtClean="0">
                <a:latin typeface="Alexandria"/>
              </a:rPr>
              <a:t>أدني </a:t>
            </a:r>
            <a:r>
              <a:rPr lang="ar-EG" sz="1400" dirty="0">
                <a:latin typeface="Alexandria"/>
              </a:rPr>
              <a:t>حد </a:t>
            </a:r>
            <a:r>
              <a:rPr lang="ar-EG" sz="1400" dirty="0" smtClean="0">
                <a:latin typeface="Alexandria"/>
              </a:rPr>
              <a:t>ممكن.</a:t>
            </a:r>
          </a:p>
          <a:p>
            <a:pPr lvl="0" algn="justLow" rtl="1">
              <a:lnSpc>
                <a:spcPct val="150000"/>
              </a:lnSpc>
            </a:pPr>
            <a:r>
              <a:rPr lang="ar-EG" sz="1400" dirty="0">
                <a:latin typeface="Alexandria"/>
              </a:rPr>
              <a:t>  8- بعد </a:t>
            </a:r>
            <a:r>
              <a:rPr lang="ar-EG" sz="1400" dirty="0" smtClean="0">
                <a:latin typeface="Alexandria"/>
              </a:rPr>
              <a:t>الانتهاء </a:t>
            </a:r>
            <a:r>
              <a:rPr lang="ar-EG" sz="1400" dirty="0">
                <a:latin typeface="Alexandria"/>
              </a:rPr>
              <a:t>من تجميع البيانات ينبغي </a:t>
            </a:r>
            <a:r>
              <a:rPr lang="ar-EG" sz="1400" dirty="0" smtClean="0">
                <a:latin typeface="Alexandria"/>
              </a:rPr>
              <a:t>على الباحث أن </a:t>
            </a:r>
            <a:r>
              <a:rPr lang="ar-EG" sz="1400" dirty="0">
                <a:latin typeface="Alexandria"/>
              </a:rPr>
              <a:t>يزود المشارك بتوضيح كامل لطبيعة </a:t>
            </a:r>
            <a:r>
              <a:rPr lang="ar-EG" sz="1400" dirty="0" smtClean="0">
                <a:latin typeface="Alexandria"/>
              </a:rPr>
              <a:t>الدراسة، </a:t>
            </a:r>
            <a:r>
              <a:rPr lang="ar-EG" sz="1400" dirty="0">
                <a:latin typeface="Alexandria"/>
              </a:rPr>
              <a:t>وبملخص واف </a:t>
            </a:r>
            <a:r>
              <a:rPr lang="ar-EG" sz="1400" dirty="0" smtClean="0">
                <a:latin typeface="Alexandria"/>
              </a:rPr>
              <a:t>عنه، </a:t>
            </a:r>
            <a:r>
              <a:rPr lang="ar-EG" sz="1400" dirty="0">
                <a:latin typeface="Alexandria"/>
              </a:rPr>
              <a:t>وأن يزيل </a:t>
            </a:r>
            <a:r>
              <a:rPr lang="ar-EG" sz="1400" dirty="0" smtClean="0">
                <a:latin typeface="Alexandria"/>
              </a:rPr>
              <a:t>أي </a:t>
            </a:r>
            <a:r>
              <a:rPr lang="ar-EG" sz="1400" dirty="0">
                <a:latin typeface="Alexandria"/>
              </a:rPr>
              <a:t>تصورات </a:t>
            </a:r>
            <a:r>
              <a:rPr lang="ar-EG" sz="1400" dirty="0" smtClean="0">
                <a:latin typeface="Alexandria"/>
              </a:rPr>
              <a:t>خاطئة </a:t>
            </a:r>
            <a:r>
              <a:rPr lang="ar-EG" sz="1400" dirty="0">
                <a:latin typeface="Alexandria"/>
              </a:rPr>
              <a:t>يمكن أن تكون قد علقت في ذهنه وعندما تكون هناك اعتبارات </a:t>
            </a:r>
            <a:r>
              <a:rPr lang="ar-EG" sz="1400" dirty="0" smtClean="0">
                <a:latin typeface="Alexandria"/>
              </a:rPr>
              <a:t>علمية وإنسانية تقتضي </a:t>
            </a:r>
            <a:r>
              <a:rPr lang="ar-EG" sz="1400" dirty="0">
                <a:latin typeface="Alexandria"/>
              </a:rPr>
              <a:t>تأخير عرض هذه المعلومات أو </a:t>
            </a:r>
            <a:r>
              <a:rPr lang="ar-EG" sz="1400" dirty="0" smtClean="0">
                <a:latin typeface="Alexandria"/>
              </a:rPr>
              <a:t>حجبها، </a:t>
            </a:r>
            <a:r>
              <a:rPr lang="ar-EG" sz="1400" dirty="0">
                <a:latin typeface="Alexandria"/>
              </a:rPr>
              <a:t>فإن المستقصي يتحمل مسؤولية </a:t>
            </a:r>
            <a:r>
              <a:rPr lang="ar-EG" sz="1400" dirty="0" smtClean="0">
                <a:latin typeface="Alexandria"/>
              </a:rPr>
              <a:t>التأكد </a:t>
            </a:r>
            <a:r>
              <a:rPr lang="ar-EG" sz="1400" dirty="0">
                <a:latin typeface="Alexandria"/>
              </a:rPr>
              <a:t>من عدم وجود عواقب </a:t>
            </a:r>
            <a:r>
              <a:rPr lang="ar-EG" sz="1400" dirty="0" smtClean="0">
                <a:latin typeface="Alexandria"/>
              </a:rPr>
              <a:t>مدمرة بالنسبة </a:t>
            </a:r>
            <a:r>
              <a:rPr lang="ar-EG" sz="1400" dirty="0">
                <a:latin typeface="Alexandria"/>
              </a:rPr>
              <a:t>للمشارك </a:t>
            </a:r>
            <a:r>
              <a:rPr lang="ar-EG" sz="1600" dirty="0">
                <a:latin typeface="Alexandria"/>
              </a:rPr>
              <a:t>.</a:t>
            </a:r>
          </a:p>
        </p:txBody>
      </p:sp>
      <p:sp>
        <p:nvSpPr>
          <p:cNvPr id="9" name="TextBox 8"/>
          <p:cNvSpPr txBox="1"/>
          <p:nvPr/>
        </p:nvSpPr>
        <p:spPr>
          <a:xfrm>
            <a:off x="3086100" y="4463722"/>
            <a:ext cx="8686800" cy="2637710"/>
          </a:xfrm>
          <a:prstGeom prst="rect">
            <a:avLst/>
          </a:prstGeom>
          <a:noFill/>
        </p:spPr>
        <p:txBody>
          <a:bodyPr wrap="square" rtlCol="1">
            <a:spAutoFit/>
          </a:bodyPr>
          <a:lstStyle/>
          <a:p>
            <a:pPr algn="justLow" rtl="1">
              <a:lnSpc>
                <a:spcPct val="150000"/>
              </a:lnSpc>
            </a:pPr>
            <a:r>
              <a:rPr lang="ar-EG" sz="1400" dirty="0">
                <a:latin typeface="Alexandria"/>
              </a:rPr>
              <a:t> </a:t>
            </a:r>
            <a:r>
              <a:rPr lang="ar-EG" sz="1400" dirty="0" smtClean="0">
                <a:latin typeface="Alexandria"/>
              </a:rPr>
              <a:t>4- يعد </a:t>
            </a:r>
            <a:r>
              <a:rPr lang="ar-EG" sz="1400" dirty="0">
                <a:latin typeface="Alexandria"/>
              </a:rPr>
              <a:t>الانفتاح والأمانة سمتين أساسيتين من السمات </a:t>
            </a:r>
            <a:r>
              <a:rPr lang="ar-EG" sz="1400" dirty="0" smtClean="0">
                <a:latin typeface="Alexandria"/>
              </a:rPr>
              <a:t>التي </a:t>
            </a:r>
            <a:r>
              <a:rPr lang="ar-EG" sz="1400" dirty="0">
                <a:latin typeface="Alexandria"/>
              </a:rPr>
              <a:t>تحكم </a:t>
            </a:r>
            <a:r>
              <a:rPr lang="ar-EG" sz="1400" dirty="0" smtClean="0">
                <a:latin typeface="Alexandria"/>
              </a:rPr>
              <a:t>العلاقة </a:t>
            </a:r>
            <a:r>
              <a:rPr lang="ar-EG" sz="1400" dirty="0">
                <a:latin typeface="Alexandria"/>
              </a:rPr>
              <a:t>بين </a:t>
            </a:r>
            <a:r>
              <a:rPr lang="ar-EG" sz="1400" dirty="0" smtClean="0">
                <a:latin typeface="Alexandria"/>
              </a:rPr>
              <a:t>الباحث </a:t>
            </a:r>
            <a:r>
              <a:rPr lang="ar-EG" sz="1400" dirty="0">
                <a:latin typeface="Alexandria"/>
              </a:rPr>
              <a:t>والمشارك في </a:t>
            </a:r>
            <a:r>
              <a:rPr lang="ar-EG" sz="1400" dirty="0" smtClean="0">
                <a:latin typeface="Alexandria"/>
              </a:rPr>
              <a:t>البحث، </a:t>
            </a:r>
            <a:r>
              <a:rPr lang="ar-EG" sz="1400" dirty="0">
                <a:latin typeface="Alexandria"/>
              </a:rPr>
              <a:t>وعندما تستلزم المتطلبات </a:t>
            </a:r>
            <a:r>
              <a:rPr lang="ar-EG" sz="1400" dirty="0" smtClean="0">
                <a:latin typeface="Alexandria"/>
              </a:rPr>
              <a:t>المنهجية </a:t>
            </a:r>
            <a:r>
              <a:rPr lang="ar-EG" sz="1400" dirty="0">
                <a:latin typeface="Alexandria"/>
              </a:rPr>
              <a:t>لدراسة </a:t>
            </a:r>
            <a:r>
              <a:rPr lang="ar-EG" sz="1400" dirty="0" smtClean="0">
                <a:latin typeface="Alexandria"/>
              </a:rPr>
              <a:t>ما </a:t>
            </a:r>
            <a:r>
              <a:rPr lang="ar-EG" sz="1400" dirty="0">
                <a:latin typeface="Alexandria"/>
              </a:rPr>
              <a:t>ممارسة نوع من الخداع والتضليل فيجب أن يكون </a:t>
            </a:r>
            <a:r>
              <a:rPr lang="ar-EG" sz="1400" dirty="0" smtClean="0">
                <a:latin typeface="Alexandria"/>
              </a:rPr>
              <a:t>الباحث </a:t>
            </a:r>
            <a:r>
              <a:rPr lang="ar-EG" sz="1400" dirty="0">
                <a:latin typeface="Alexandria"/>
              </a:rPr>
              <a:t>مطمئنا إلى فهم المشارك لأسباب ذلك </a:t>
            </a:r>
            <a:r>
              <a:rPr lang="ar-EG" sz="1400" dirty="0" smtClean="0">
                <a:latin typeface="Alexandria"/>
              </a:rPr>
              <a:t>التصرف، </a:t>
            </a:r>
            <a:r>
              <a:rPr lang="ar-EG" sz="1400" dirty="0">
                <a:latin typeface="Alexandria"/>
              </a:rPr>
              <a:t>وأن يحرص دائما على العلاقة بينه وبين المشارك .</a:t>
            </a:r>
          </a:p>
          <a:p>
            <a:pPr algn="justLow" rtl="1">
              <a:lnSpc>
                <a:spcPct val="150000"/>
              </a:lnSpc>
            </a:pPr>
            <a:r>
              <a:rPr lang="ar-EG" sz="1400" dirty="0">
                <a:latin typeface="Alexandria"/>
              </a:rPr>
              <a:t>5- على المستقصي أن يحترم حرية الفرد في </a:t>
            </a:r>
            <a:r>
              <a:rPr lang="ar-EG" sz="1400" dirty="0" smtClean="0">
                <a:latin typeface="Alexandria"/>
              </a:rPr>
              <a:t>رفض المشاركة </a:t>
            </a:r>
            <a:r>
              <a:rPr lang="ar-EG" sz="1400" dirty="0">
                <a:latin typeface="Alexandria"/>
              </a:rPr>
              <a:t>في البحث او في </a:t>
            </a:r>
            <a:r>
              <a:rPr lang="ar-EG" sz="1400" dirty="0" smtClean="0">
                <a:latin typeface="Alexandria"/>
              </a:rPr>
              <a:t>رفض الاستمرار </a:t>
            </a:r>
            <a:r>
              <a:rPr lang="ar-EG" sz="1400" dirty="0">
                <a:latin typeface="Alexandria"/>
              </a:rPr>
              <a:t>في المشاركة في </a:t>
            </a:r>
            <a:r>
              <a:rPr lang="ar-EG" sz="1400" dirty="0" smtClean="0">
                <a:latin typeface="Alexandria"/>
              </a:rPr>
              <a:t>أي وقت. فالباحث مسؤول </a:t>
            </a:r>
            <a:r>
              <a:rPr lang="ar-EG" sz="1400" dirty="0">
                <a:latin typeface="Alexandria"/>
              </a:rPr>
              <a:t>عن </a:t>
            </a:r>
            <a:r>
              <a:rPr lang="ar-EG" sz="1400" dirty="0" smtClean="0">
                <a:latin typeface="Alexandria"/>
              </a:rPr>
              <a:t>كرامة </a:t>
            </a:r>
            <a:r>
              <a:rPr lang="ar-EG" sz="1400" dirty="0">
                <a:latin typeface="Alexandria"/>
              </a:rPr>
              <a:t>المشاركين وسعادتهم .</a:t>
            </a:r>
          </a:p>
          <a:p>
            <a:pPr algn="justLow" rtl="1">
              <a:lnSpc>
                <a:spcPct val="150000"/>
              </a:lnSpc>
            </a:pPr>
            <a:r>
              <a:rPr lang="ar-EG" sz="1400" dirty="0">
                <a:latin typeface="Alexandria"/>
              </a:rPr>
              <a:t>6- البحث المقبول من الناحية الأخلاقية  يبدأ بإعداد اتفاق واضح وعادل بين </a:t>
            </a:r>
            <a:r>
              <a:rPr lang="ar-EG" sz="1400" dirty="0" smtClean="0">
                <a:latin typeface="Alexandria"/>
              </a:rPr>
              <a:t>الباحث والمشارك، </a:t>
            </a:r>
            <a:r>
              <a:rPr lang="ar-EG" sz="1400" dirty="0">
                <a:latin typeface="Alexandria"/>
              </a:rPr>
              <a:t>يتم فيه تحديد مسؤوليات كل منهما </a:t>
            </a:r>
            <a:r>
              <a:rPr lang="ar-EG" sz="1400" dirty="0" smtClean="0">
                <a:latin typeface="Alexandria"/>
              </a:rPr>
              <a:t>بوضوح، والباحث ملزم </a:t>
            </a:r>
            <a:r>
              <a:rPr lang="ar-EG" sz="1400" dirty="0">
                <a:latin typeface="Alexandria"/>
              </a:rPr>
              <a:t>باحترام كل </a:t>
            </a:r>
            <a:r>
              <a:rPr lang="ar-EG" sz="1400" dirty="0" smtClean="0">
                <a:latin typeface="Alexandria"/>
              </a:rPr>
              <a:t>الوعود، </a:t>
            </a:r>
            <a:r>
              <a:rPr lang="ar-EG" sz="1400" dirty="0">
                <a:latin typeface="Alexandria"/>
              </a:rPr>
              <a:t>والالتزامات المتضمنة في ذلك </a:t>
            </a:r>
            <a:r>
              <a:rPr lang="ar-EG" sz="1400" dirty="0" smtClean="0">
                <a:latin typeface="Alexandria"/>
              </a:rPr>
              <a:t>الاتفاق، </a:t>
            </a:r>
            <a:r>
              <a:rPr lang="ar-EG" sz="1400" dirty="0">
                <a:latin typeface="Alexandria"/>
              </a:rPr>
              <a:t>ولا ينبغي أن يقوم </a:t>
            </a:r>
            <a:r>
              <a:rPr lang="ar-EG" sz="1400" dirty="0" smtClean="0">
                <a:latin typeface="Alexandria"/>
              </a:rPr>
              <a:t>الباحث </a:t>
            </a:r>
            <a:r>
              <a:rPr lang="ar-EG" sz="1400" dirty="0">
                <a:latin typeface="Alexandria"/>
              </a:rPr>
              <a:t>بتضليل الأفراد </a:t>
            </a:r>
            <a:r>
              <a:rPr lang="ar-EG" sz="1400" dirty="0" smtClean="0">
                <a:latin typeface="Alexandria"/>
              </a:rPr>
              <a:t>أو إعطائهم </a:t>
            </a:r>
            <a:r>
              <a:rPr lang="ar-EG" sz="1400" dirty="0">
                <a:latin typeface="Alexandria"/>
              </a:rPr>
              <a:t>وعودا </a:t>
            </a:r>
            <a:r>
              <a:rPr lang="ar-EG" sz="1400" dirty="0" smtClean="0">
                <a:latin typeface="Alexandria"/>
              </a:rPr>
              <a:t>لن تنجز.</a:t>
            </a:r>
            <a:endParaRPr lang="ar-EG" sz="1400" dirty="0">
              <a:latin typeface="Alexandria"/>
            </a:endParaRPr>
          </a:p>
          <a:p>
            <a:pPr algn="justLow" rtl="1">
              <a:lnSpc>
                <a:spcPct val="150000"/>
              </a:lnSpc>
            </a:pPr>
            <a:r>
              <a:rPr lang="ar-EG" sz="1400" dirty="0">
                <a:latin typeface="Alexandria"/>
              </a:rPr>
              <a:t> </a:t>
            </a:r>
            <a:r>
              <a:rPr lang="ar-EG" sz="1400" dirty="0" smtClean="0">
                <a:latin typeface="Alexandria"/>
              </a:rPr>
              <a:t>.</a:t>
            </a:r>
          </a:p>
        </p:txBody>
      </p:sp>
    </p:spTree>
    <p:extLst>
      <p:ext uri="{BB962C8B-B14F-4D97-AF65-F5344CB8AC3E}">
        <p14:creationId xmlns:p14="http://schemas.microsoft.com/office/powerpoint/2010/main" val="2585290677"/>
      </p:ext>
    </p:extLst>
  </p:cSld>
  <p:clrMapOvr>
    <a:masterClrMapping/>
  </p:clrMapOvr>
  <p:transition spd="slow" advTm="13575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1665"/>
          </a:xfrm>
          <a:prstGeom prst="rect">
            <a:avLst/>
          </a:prstGeom>
          <a:noFill/>
        </p:spPr>
        <p:txBody>
          <a:bodyPr wrap="square" rtlCol="0">
            <a:spAutoFit/>
          </a:bodyPr>
          <a:lstStyle/>
          <a:p>
            <a:pPr algn="justLow" rtl="1"/>
            <a:r>
              <a:rPr lang="ar-EG" sz="2400" b="1" dirty="0" smtClean="0">
                <a:solidFill>
                  <a:srgbClr val="00B0F0"/>
                </a:solidFill>
                <a:latin typeface="Alexandria" charset="0"/>
                <a:cs typeface="Alexandria" charset="0"/>
              </a:rPr>
              <a:t>تابع الدستور الأخلاقي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4493" y="1675991"/>
            <a:ext cx="5131868" cy="1708160"/>
          </a:xfrm>
          <a:prstGeom prst="rect">
            <a:avLst/>
          </a:prstGeom>
          <a:noFill/>
        </p:spPr>
        <p:txBody>
          <a:bodyPr wrap="square" rtlCol="1">
            <a:spAutoFit/>
          </a:bodyPr>
          <a:lstStyle/>
          <a:p>
            <a:pPr lvl="0" algn="justLow" rtl="1">
              <a:lnSpc>
                <a:spcPct val="150000"/>
              </a:lnSpc>
            </a:pPr>
            <a:r>
              <a:rPr lang="ar-EG" sz="1400" dirty="0">
                <a:latin typeface="Alexandria"/>
              </a:rPr>
              <a:t> 9- في حالة وجود </a:t>
            </a:r>
            <a:r>
              <a:rPr lang="ar-EG" sz="1400" dirty="0" smtClean="0">
                <a:latin typeface="Alexandria"/>
              </a:rPr>
              <a:t>احتمال </a:t>
            </a:r>
            <a:r>
              <a:rPr lang="ar-EG" sz="1400" dirty="0">
                <a:latin typeface="Alexandria"/>
              </a:rPr>
              <a:t>بأن تؤدى إجراءات البحث إلى حدوث عواقب غير </a:t>
            </a:r>
            <a:r>
              <a:rPr lang="ar-EG" sz="1400" dirty="0" smtClean="0">
                <a:latin typeface="Alexandria"/>
              </a:rPr>
              <a:t>مرغوبة بالنسبة </a:t>
            </a:r>
            <a:r>
              <a:rPr lang="ar-EG" sz="1400" dirty="0">
                <a:latin typeface="Alexandria"/>
              </a:rPr>
              <a:t>للمشارك </a:t>
            </a:r>
            <a:r>
              <a:rPr lang="ar-EG" sz="1400" dirty="0" smtClean="0">
                <a:latin typeface="Alexandria"/>
              </a:rPr>
              <a:t>فإن الباحث مسؤول </a:t>
            </a:r>
            <a:r>
              <a:rPr lang="ar-EG" sz="1400" dirty="0">
                <a:latin typeface="Alexandria"/>
              </a:rPr>
              <a:t>عن تلك الأثار وإزالتها بما في ذلك الآثار بعيدة المدى .</a:t>
            </a:r>
          </a:p>
          <a:p>
            <a:pPr lvl="0" algn="justLow" rtl="1">
              <a:lnSpc>
                <a:spcPct val="150000"/>
              </a:lnSpc>
            </a:pPr>
            <a:r>
              <a:rPr lang="ar-EG" sz="1400" dirty="0">
                <a:latin typeface="Alexandria"/>
              </a:rPr>
              <a:t>10- البيانات </a:t>
            </a:r>
            <a:r>
              <a:rPr lang="ar-EG" sz="1400" dirty="0" smtClean="0">
                <a:latin typeface="Alexandria"/>
              </a:rPr>
              <a:t>التي </a:t>
            </a:r>
            <a:r>
              <a:rPr lang="ar-EG" sz="1400" dirty="0">
                <a:latin typeface="Alexandria"/>
              </a:rPr>
              <a:t>تم الحصول عليها عن المشاركين في البحث طوال مدة الاستقصاء يجب ان تبقي </a:t>
            </a:r>
            <a:r>
              <a:rPr lang="ar-EG" sz="1400" dirty="0" smtClean="0">
                <a:latin typeface="Alexandria"/>
              </a:rPr>
              <a:t>سرية </a:t>
            </a:r>
            <a:r>
              <a:rPr lang="ar-EG" sz="1400" dirty="0">
                <a:latin typeface="Alexandria"/>
              </a:rPr>
              <a:t>.</a:t>
            </a:r>
          </a:p>
        </p:txBody>
      </p:sp>
    </p:spTree>
    <p:extLst>
      <p:ext uri="{BB962C8B-B14F-4D97-AF65-F5344CB8AC3E}">
        <p14:creationId xmlns:p14="http://schemas.microsoft.com/office/powerpoint/2010/main" val="1960232574"/>
      </p:ext>
    </p:extLst>
  </p:cSld>
  <p:clrMapOvr>
    <a:masterClrMapping/>
  </p:clrMapOvr>
  <p:transition spd="slow" advTm="30573">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00110"/>
          </a:xfrm>
          <a:prstGeom prst="rect">
            <a:avLst/>
          </a:prstGeom>
          <a:noFill/>
        </p:spPr>
        <p:txBody>
          <a:bodyPr wrap="square" rtlCol="0">
            <a:spAutoFit/>
          </a:bodyPr>
          <a:lstStyle/>
          <a:p>
            <a:pPr algn="r" rtl="1"/>
            <a:r>
              <a:rPr lang="ar-EG" sz="2000" b="1" dirty="0" smtClean="0">
                <a:solidFill>
                  <a:srgbClr val="00B0F0"/>
                </a:solidFill>
                <a:latin typeface="Alexandria" charset="0"/>
                <a:cs typeface="Alexandria" charset="0"/>
              </a:rPr>
              <a:t>انتهاك الأمانة العلمية</a:t>
            </a:r>
            <a:endParaRPr lang="ar-EG" sz="20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397680"/>
            <a:ext cx="5412400" cy="4385816"/>
          </a:xfrm>
          <a:prstGeom prst="rect">
            <a:avLst/>
          </a:prstGeom>
          <a:noFill/>
        </p:spPr>
        <p:txBody>
          <a:bodyPr wrap="square" rtlCol="1">
            <a:spAutoFit/>
          </a:bodyPr>
          <a:lstStyle/>
          <a:p>
            <a:pPr algn="justLow" rtl="1">
              <a:lnSpc>
                <a:spcPct val="150000"/>
              </a:lnSpc>
            </a:pPr>
            <a:r>
              <a:rPr lang="ar-EG" b="1" dirty="0">
                <a:solidFill>
                  <a:srgbClr val="00AEEF"/>
                </a:solidFill>
                <a:latin typeface="Alexandria"/>
              </a:rPr>
              <a:t>أمثلة لانتهاك الأمانة العلمية:</a:t>
            </a:r>
          </a:p>
          <a:p>
            <a:pPr algn="justLow" rtl="1">
              <a:lnSpc>
                <a:spcPct val="150000"/>
              </a:lnSpc>
            </a:pPr>
            <a:r>
              <a:rPr lang="ar-EG" sz="1400" dirty="0">
                <a:latin typeface="Alexandria"/>
              </a:rPr>
              <a:t>1. تحريف نتائج </a:t>
            </a:r>
            <a:r>
              <a:rPr lang="ar-EG" sz="1400" dirty="0" smtClean="0">
                <a:latin typeface="Alexandria"/>
              </a:rPr>
              <a:t>البحوث العلمية</a:t>
            </a:r>
            <a:endParaRPr lang="ar-EG" sz="1400" dirty="0">
              <a:latin typeface="Alexandria"/>
            </a:endParaRPr>
          </a:p>
          <a:p>
            <a:pPr algn="justLow" rtl="1">
              <a:lnSpc>
                <a:spcPct val="150000"/>
              </a:lnSpc>
            </a:pPr>
            <a:r>
              <a:rPr lang="ar-EG" sz="1400" dirty="0">
                <a:latin typeface="Alexandria"/>
              </a:rPr>
              <a:t>2. تقديم النتائج بصورة انتقائية</a:t>
            </a:r>
          </a:p>
          <a:p>
            <a:pPr algn="justLow" rtl="1">
              <a:lnSpc>
                <a:spcPct val="150000"/>
              </a:lnSpc>
            </a:pPr>
            <a:r>
              <a:rPr lang="ar-EG" sz="1400" dirty="0">
                <a:latin typeface="Alexandria"/>
              </a:rPr>
              <a:t>3. تقديم بيانات وهمية في أعقاب مشاهدة أو </a:t>
            </a:r>
            <a:r>
              <a:rPr lang="ar-EG" sz="1400" dirty="0" smtClean="0">
                <a:latin typeface="Alexandria"/>
              </a:rPr>
              <a:t>تجربة</a:t>
            </a:r>
          </a:p>
          <a:p>
            <a:pPr algn="justLow" rtl="1">
              <a:lnSpc>
                <a:spcPct val="150000"/>
              </a:lnSpc>
            </a:pPr>
            <a:r>
              <a:rPr lang="ar-EG" sz="1400" dirty="0" smtClean="0">
                <a:latin typeface="Alexandria"/>
              </a:rPr>
              <a:t>4</a:t>
            </a:r>
            <a:r>
              <a:rPr lang="ar-EG" sz="1400" dirty="0">
                <a:latin typeface="Alexandria"/>
              </a:rPr>
              <a:t>. تطبيق أساليب إحصائية بشكل خاطئ عن قصد</a:t>
            </a:r>
          </a:p>
          <a:p>
            <a:pPr algn="justLow" rtl="1">
              <a:lnSpc>
                <a:spcPct val="150000"/>
              </a:lnSpc>
            </a:pPr>
            <a:r>
              <a:rPr lang="ar-EG" sz="1400" dirty="0">
                <a:latin typeface="Alexandria"/>
              </a:rPr>
              <a:t>5. التفسير غير الدقيق أو التحريف المقصود لنتائج الأبحاث،</a:t>
            </a:r>
          </a:p>
          <a:p>
            <a:pPr algn="justLow" rtl="1">
              <a:lnSpc>
                <a:spcPct val="150000"/>
              </a:lnSpc>
            </a:pPr>
            <a:r>
              <a:rPr lang="ar-EG" sz="1400" dirty="0">
                <a:latin typeface="Alexandria"/>
              </a:rPr>
              <a:t>6. انتحال نتائج أو نشرات صدرت عن الآخرين</a:t>
            </a:r>
          </a:p>
          <a:p>
            <a:pPr algn="justLow" rtl="1">
              <a:lnSpc>
                <a:spcPct val="150000"/>
              </a:lnSpc>
            </a:pPr>
            <a:r>
              <a:rPr lang="ar-EG" sz="1400" dirty="0">
                <a:latin typeface="Alexandria"/>
              </a:rPr>
              <a:t>7. حذف أسماء المؤلفين المساعدين الذين قدموا مساهمة ملموسة في البحث، أو إضافة أسماء أشخاص لم يشاركوا به أو لم يساهموا بطرق ذات قيمة،</a:t>
            </a:r>
          </a:p>
          <a:p>
            <a:pPr algn="justLow" rtl="1">
              <a:lnSpc>
                <a:spcPct val="150000"/>
              </a:lnSpc>
            </a:pPr>
            <a:r>
              <a:rPr lang="ar-EG" sz="1400" dirty="0">
                <a:latin typeface="Alexandria"/>
              </a:rPr>
              <a:t>8. الإهمال في إجراء البحث، أو في إعطاء التعليمات لإجرائه، أو إغفال الإجراءات التي تسمح بالكشف عن الأخطاء ودرجة عدم الدقة،</a:t>
            </a:r>
          </a:p>
          <a:p>
            <a:pPr algn="justLow" rtl="1">
              <a:lnSpc>
                <a:spcPct val="150000"/>
              </a:lnSpc>
            </a:pPr>
            <a:r>
              <a:rPr lang="ar-EG" sz="1400" dirty="0">
                <a:latin typeface="Alexandria"/>
              </a:rPr>
              <a:t>9. إهمال القواعد المتبعة في التعامل مع البيانات السرية، وطباعة تصاميم الفحص أو برامج </a:t>
            </a:r>
            <a:r>
              <a:rPr lang="ar-EG" sz="1400" dirty="0" smtClean="0">
                <a:latin typeface="Alexandria"/>
              </a:rPr>
              <a:t>الحاسوب دون </a:t>
            </a:r>
            <a:r>
              <a:rPr lang="ar-EG" sz="1400" dirty="0">
                <a:latin typeface="Alexandria"/>
              </a:rPr>
              <a:t>إذن.</a:t>
            </a:r>
          </a:p>
        </p:txBody>
      </p:sp>
      <p:sp>
        <p:nvSpPr>
          <p:cNvPr id="6" name="TextBox 5"/>
          <p:cNvSpPr txBox="1"/>
          <p:nvPr/>
        </p:nvSpPr>
        <p:spPr>
          <a:xfrm>
            <a:off x="7077461" y="4493477"/>
            <a:ext cx="4412477" cy="1015663"/>
          </a:xfrm>
          <a:prstGeom prst="rect">
            <a:avLst/>
          </a:prstGeom>
          <a:noFill/>
        </p:spPr>
        <p:txBody>
          <a:bodyPr wrap="square" rtlCol="1">
            <a:spAutoFit/>
          </a:bodyPr>
          <a:lstStyle/>
          <a:p>
            <a:pPr algn="r" rtl="1"/>
            <a:r>
              <a:rPr lang="ar-EG" b="1" dirty="0" smtClean="0">
                <a:solidFill>
                  <a:srgbClr val="00AEEF"/>
                </a:solidFill>
                <a:latin typeface="Alexandria"/>
              </a:rPr>
              <a:t>هناك ثلاثة أنواع لانتهاك الأمانة العلمية، والتي تشمل:-</a:t>
            </a:r>
            <a:endParaRPr lang="ar-EG" sz="1400" b="1" dirty="0">
              <a:solidFill>
                <a:srgbClr val="00AEEF"/>
              </a:solidFill>
              <a:latin typeface="Alexandria"/>
            </a:endParaRPr>
          </a:p>
          <a:p>
            <a:pPr algn="r" rtl="1"/>
            <a:r>
              <a:rPr lang="ar-EG" sz="1400" dirty="0">
                <a:latin typeface="Alexandria"/>
              </a:rPr>
              <a:t>1. الغش</a:t>
            </a:r>
          </a:p>
          <a:p>
            <a:pPr algn="r" rtl="1"/>
            <a:r>
              <a:rPr lang="ar-EG" sz="1400" dirty="0">
                <a:latin typeface="Alexandria"/>
              </a:rPr>
              <a:t>2. الخداع والتضليل</a:t>
            </a:r>
          </a:p>
          <a:p>
            <a:pPr algn="r" rtl="1"/>
            <a:r>
              <a:rPr lang="ar-EG" sz="1400" dirty="0">
                <a:latin typeface="Alexandria"/>
              </a:rPr>
              <a:t>3. انتهاك حقوق الملكية الفكرية</a:t>
            </a:r>
            <a:endParaRPr lang="ar-EG" sz="1400" dirty="0"/>
          </a:p>
        </p:txBody>
      </p:sp>
    </p:spTree>
    <p:extLst>
      <p:ext uri="{BB962C8B-B14F-4D97-AF65-F5344CB8AC3E}">
        <p14:creationId xmlns:p14="http://schemas.microsoft.com/office/powerpoint/2010/main" val="3774102064"/>
      </p:ext>
    </p:extLst>
  </p:cSld>
  <p:clrMapOvr>
    <a:masterClrMapping/>
  </p:clrMapOvr>
  <p:transition spd="slow" advTm="95522">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66274" y="3996751"/>
            <a:ext cx="4649464" cy="1754326"/>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منع الانتهاكات العلمية</a:t>
            </a:r>
            <a:r>
              <a:rPr lang="ar-EG" sz="2400" b="1" dirty="0" smtClean="0">
                <a:solidFill>
                  <a:srgbClr val="00B0F0"/>
                </a:solidFill>
                <a:latin typeface="Alexandria" charset="0"/>
                <a:cs typeface="Alexandria" charset="0"/>
              </a:rPr>
              <a:t>:</a:t>
            </a:r>
          </a:p>
          <a:p>
            <a:pPr algn="r" rtl="1"/>
            <a:r>
              <a:rPr lang="ar-EG" sz="1400" dirty="0" smtClean="0">
                <a:latin typeface="Alexandria" charset="0"/>
                <a:cs typeface="Alexandria" charset="0"/>
              </a:rPr>
              <a:t>ينبغي القيام بكل </a:t>
            </a:r>
            <a:r>
              <a:rPr lang="ar-EG" sz="1400" dirty="0">
                <a:latin typeface="Alexandria" charset="0"/>
                <a:cs typeface="Alexandria" charset="0"/>
              </a:rPr>
              <a:t>ما هو ممكن لجعل الباحثين يحترمون المبادئ الأساسية للسلوك العلمي </a:t>
            </a:r>
            <a:r>
              <a:rPr lang="ar-EG" sz="1400" dirty="0" smtClean="0">
                <a:latin typeface="Alexandria" charset="0"/>
                <a:cs typeface="Alexandria" charset="0"/>
              </a:rPr>
              <a:t>الاحترافي والقضاء على الانتهاكات العلمية بشتى صورها، ومن </a:t>
            </a:r>
            <a:r>
              <a:rPr lang="ar-EG" sz="1400" dirty="0">
                <a:latin typeface="Alexandria" charset="0"/>
                <a:cs typeface="Alexandria" charset="0"/>
              </a:rPr>
              <a:t>الطرق الممكن إتباعها في هذا المجال:</a:t>
            </a:r>
          </a:p>
          <a:p>
            <a:pPr algn="r" rtl="1"/>
            <a:r>
              <a:rPr lang="ar-EG" sz="1400" dirty="0">
                <a:latin typeface="Alexandria" charset="0"/>
                <a:cs typeface="Alexandria" charset="0"/>
              </a:rPr>
              <a:t>1. التدريب والممارسات </a:t>
            </a:r>
            <a:r>
              <a:rPr lang="ar-EG" sz="1400" dirty="0" smtClean="0">
                <a:latin typeface="Alexandria" charset="0"/>
                <a:cs typeface="Alexandria" charset="0"/>
              </a:rPr>
              <a:t>التي </a:t>
            </a:r>
            <a:r>
              <a:rPr lang="ar-EG" sz="1400" dirty="0">
                <a:latin typeface="Alexandria" charset="0"/>
                <a:cs typeface="Alexandria" charset="0"/>
              </a:rPr>
              <a:t>تنمى المهارات الصحيحة.</a:t>
            </a:r>
          </a:p>
          <a:p>
            <a:pPr algn="r" rtl="1"/>
            <a:r>
              <a:rPr lang="ar-EG" sz="1400" dirty="0">
                <a:latin typeface="Alexandria" charset="0"/>
                <a:cs typeface="Alexandria" charset="0"/>
              </a:rPr>
              <a:t>2. إطلاق وزيادة الوعي والثقافة بمعايير أخلاقيات البحث </a:t>
            </a:r>
            <a:r>
              <a:rPr lang="ar-EG" sz="1400" dirty="0" smtClean="0">
                <a:latin typeface="Alexandria" charset="0"/>
                <a:cs typeface="Alexandria" charset="0"/>
              </a:rPr>
              <a:t>العلمي</a:t>
            </a:r>
            <a:endParaRPr lang="ar-EG" sz="1400" dirty="0">
              <a:latin typeface="Alexandria" charset="0"/>
              <a:cs typeface="Alexandria" charset="0"/>
            </a:endParaRPr>
          </a:p>
          <a:p>
            <a:pPr algn="r" rtl="1"/>
            <a:r>
              <a:rPr lang="ar-EG" sz="1400" dirty="0">
                <a:latin typeface="Alexandria" charset="0"/>
                <a:cs typeface="Alexandria" charset="0"/>
              </a:rPr>
              <a:t>3. وجود قواعد ملزمة واضحة وشفافة تطبق على الجميع</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92403" y="1397680"/>
            <a:ext cx="5099993" cy="3939540"/>
          </a:xfrm>
          <a:prstGeom prst="rect">
            <a:avLst/>
          </a:prstGeom>
          <a:noFill/>
        </p:spPr>
        <p:txBody>
          <a:bodyPr wrap="square" rtlCol="1">
            <a:spAutoFit/>
          </a:bodyPr>
          <a:lstStyle/>
          <a:p>
            <a:pPr algn="justLow" rtl="1"/>
            <a:r>
              <a:rPr lang="ar-EG" sz="2000" b="1" dirty="0" smtClean="0">
                <a:solidFill>
                  <a:srgbClr val="00AEEF"/>
                </a:solidFill>
              </a:rPr>
              <a:t>أمثلة </a:t>
            </a:r>
            <a:r>
              <a:rPr lang="ar-EG" sz="2000" b="1" dirty="0">
                <a:solidFill>
                  <a:srgbClr val="00AEEF"/>
                </a:solidFill>
              </a:rPr>
              <a:t>لسوء السلوك </a:t>
            </a:r>
            <a:r>
              <a:rPr lang="ar-EG" sz="2000" b="1" dirty="0" smtClean="0">
                <a:solidFill>
                  <a:srgbClr val="00AEEF"/>
                </a:solidFill>
              </a:rPr>
              <a:t>العلمي</a:t>
            </a:r>
          </a:p>
          <a:p>
            <a:pPr algn="justLow" rtl="1"/>
            <a:r>
              <a:rPr lang="ar-EG" sz="1400" dirty="0"/>
              <a:t> كتب في الصحافة العالمية عن حالات عديدة، منها، على سبيل المثال، طبيب أمراض عصبية لفق بيانات لتجربة دفع له مقابلها عن كل حالة، وعالم نفس نقل الكثير من النصوص من أعمال زميل أمريكي له دون التنويه بمصدره، وعالم في الكيمياء الحيوية ذهب إلى الصحافة بفرضيات غير مثبتة بالكامل حول علاج مرضى نقص المناعة المكتسبة، وباحث في مجال البيئة أجبر على تعديل بعض استنتاجات البحث من قبل ممول المشروع</a:t>
            </a:r>
            <a:r>
              <a:rPr lang="ar-EG" sz="1400" dirty="0" smtClean="0"/>
              <a:t>.</a:t>
            </a:r>
          </a:p>
          <a:p>
            <a:pPr algn="justLow" rtl="1"/>
            <a:r>
              <a:rPr lang="ar-EG" sz="2000" b="1" dirty="0" smtClean="0">
                <a:solidFill>
                  <a:srgbClr val="00AEEF"/>
                </a:solidFill>
              </a:rPr>
              <a:t> </a:t>
            </a:r>
            <a:r>
              <a:rPr lang="ar-EG" sz="2000" b="1" dirty="0">
                <a:solidFill>
                  <a:srgbClr val="00AEEF"/>
                </a:solidFill>
              </a:rPr>
              <a:t>العقـوبات </a:t>
            </a:r>
          </a:p>
          <a:p>
            <a:pPr algn="justLow" rtl="1"/>
            <a:r>
              <a:rPr lang="ar-EG" sz="1400" dirty="0"/>
              <a:t>1. إذا تم التحقق من حصول سوء سلوك علمي، فهناك العديد من العقوبات التي تتراوح بين التأنيب في أخفها والطرد في أشدها.</a:t>
            </a:r>
          </a:p>
          <a:p>
            <a:pPr algn="justLow" rtl="1"/>
            <a:r>
              <a:rPr lang="ar-EG" sz="1400" dirty="0"/>
              <a:t>2. ان مسؤولية فرض أية عقوبات تبقى ضمن اختصاص مجلس الكلية والمجالس الأعلى وجهات التحقيق المختصة ، وبالتالي فلن يكون هنالك مجال للجوء إلى جهات أعلى رسمية وستبقى المخالفات ومدى تطبيق القواعد عليها </a:t>
            </a:r>
            <a:r>
              <a:rPr lang="ar-EG" sz="1400" dirty="0" smtClean="0"/>
              <a:t>في </a:t>
            </a:r>
            <a:r>
              <a:rPr lang="ar-EG" sz="1400" dirty="0"/>
              <a:t>حدود المجتمع </a:t>
            </a:r>
            <a:r>
              <a:rPr lang="ar-EG" sz="1400" dirty="0" smtClean="0"/>
              <a:t>الأكاديمي.</a:t>
            </a:r>
            <a:endParaRPr lang="ar-EG" sz="1400" dirty="0"/>
          </a:p>
          <a:p>
            <a:pPr algn="justLow" rtl="1"/>
            <a:r>
              <a:rPr lang="ar-EG" sz="1400" dirty="0"/>
              <a:t>3. ويبقى تنمية ضمير علمي ناضج وإحساس جوهري بالمسؤولية عند الباحث هي جوهر الموضوع لما لها من أهمية قصوى، حيث ستمكن تنمية وتطوير هذه القيم وتعزيزها العلم من محاربة سوء السلوك والنشاطات الاحتيالية ومنعها بدلاً من أن يكون الخوف من الوقوع في الشراك أو العقوبات هو الرادع في هذا المجال.</a:t>
            </a:r>
            <a:endParaRPr lang="ar-EG" sz="1400" dirty="0" smtClean="0"/>
          </a:p>
        </p:txBody>
      </p:sp>
    </p:spTree>
    <p:extLst>
      <p:ext uri="{BB962C8B-B14F-4D97-AF65-F5344CB8AC3E}">
        <p14:creationId xmlns:p14="http://schemas.microsoft.com/office/powerpoint/2010/main" val="2284065067"/>
      </p:ext>
    </p:extLst>
  </p:cSld>
  <p:clrMapOvr>
    <a:masterClrMapping/>
  </p:clrMapOvr>
  <p:transition spd="slow" advTm="155323">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30712" y="3996751"/>
            <a:ext cx="5069188" cy="203132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الانتحال العلمي وأنواعه:</a:t>
            </a:r>
          </a:p>
          <a:p>
            <a:pPr algn="r" rtl="1"/>
            <a:r>
              <a:rPr lang="ar-EG" sz="1400" dirty="0">
                <a:latin typeface="Alexandria" charset="0"/>
                <a:cs typeface="Alexandria" charset="0"/>
              </a:rPr>
              <a:t>هو أن يقوم الباحث بسرقة أفكار وكتابات الآخرين وينسبها إلى نفسه، دون أن يذكر </a:t>
            </a:r>
            <a:r>
              <a:rPr lang="ar-EG" sz="1400" dirty="0" smtClean="0">
                <a:latin typeface="Alexandria" charset="0"/>
                <a:cs typeface="Alexandria" charset="0"/>
              </a:rPr>
              <a:t>المراجع التي </a:t>
            </a:r>
            <a:r>
              <a:rPr lang="ar-EG" sz="1400" dirty="0">
                <a:latin typeface="Alexandria" charset="0"/>
                <a:cs typeface="Alexandria" charset="0"/>
              </a:rPr>
              <a:t>استند إليها في بحثه، </a:t>
            </a:r>
            <a:r>
              <a:rPr lang="ar-EG" sz="1400" dirty="0" smtClean="0">
                <a:latin typeface="Alexandria" charset="0"/>
                <a:cs typeface="Alexandria" charset="0"/>
              </a:rPr>
              <a:t>فذكر المصادر والمراجع عملية </a:t>
            </a:r>
            <a:r>
              <a:rPr lang="ar-EG" sz="1400" dirty="0">
                <a:latin typeface="Alexandria" charset="0"/>
                <a:cs typeface="Alexandria" charset="0"/>
              </a:rPr>
              <a:t>هامة </a:t>
            </a:r>
            <a:r>
              <a:rPr lang="ar-EG" sz="1400" dirty="0" smtClean="0">
                <a:latin typeface="Alexandria" charset="0"/>
                <a:cs typeface="Alexandria" charset="0"/>
              </a:rPr>
              <a:t>،وهي </a:t>
            </a:r>
            <a:r>
              <a:rPr lang="ar-EG" sz="1400" dirty="0">
                <a:latin typeface="Alexandria" charset="0"/>
                <a:cs typeface="Alexandria" charset="0"/>
              </a:rPr>
              <a:t>العملية التي تعزز من مصداقية الباحث، على قاعدة: من أسند فقد برئ</a:t>
            </a:r>
            <a:r>
              <a:rPr lang="ar-EG" sz="1400" dirty="0" smtClean="0">
                <a:latin typeface="Alexandria" charset="0"/>
                <a:cs typeface="Alexandria" charset="0"/>
              </a:rPr>
              <a:t>... ويعد </a:t>
            </a:r>
            <a:r>
              <a:rPr lang="ar-EG" sz="1400" dirty="0">
                <a:latin typeface="Alexandria" charset="0"/>
                <a:cs typeface="Alexandria" charset="0"/>
              </a:rPr>
              <a:t>الانتحال سرقة علمية، وبالتالي فهو </a:t>
            </a:r>
            <a:r>
              <a:rPr lang="ar-EG" sz="1400" dirty="0" smtClean="0">
                <a:latin typeface="Alexandria" charset="0"/>
                <a:cs typeface="Alexandria" charset="0"/>
              </a:rPr>
              <a:t>جريمة يعاقب </a:t>
            </a:r>
            <a:r>
              <a:rPr lang="ar-EG" sz="1400" dirty="0">
                <a:latin typeface="Alexandria" charset="0"/>
                <a:cs typeface="Alexandria" charset="0"/>
              </a:rPr>
              <a:t>عليها القانون، حيث </a:t>
            </a:r>
            <a:r>
              <a:rPr lang="ar-EG" sz="1400" dirty="0" smtClean="0">
                <a:latin typeface="Alexandria" charset="0"/>
                <a:cs typeface="Alexandria" charset="0"/>
              </a:rPr>
              <a:t>تعتبر انتهاكاً </a:t>
            </a:r>
            <a:r>
              <a:rPr lang="ar-EG" sz="1400" dirty="0">
                <a:latin typeface="Alexandria" charset="0"/>
                <a:cs typeface="Alexandria" charset="0"/>
              </a:rPr>
              <a:t>لحقوق الملكية الفكرية، وعلى </a:t>
            </a:r>
            <a:r>
              <a:rPr lang="ar-EG" sz="1400" dirty="0" smtClean="0">
                <a:latin typeface="Alexandria" charset="0"/>
                <a:cs typeface="Alexandria" charset="0"/>
              </a:rPr>
              <a:t>أقل تقدير </a:t>
            </a:r>
            <a:r>
              <a:rPr lang="ar-EG" sz="1400" dirty="0">
                <a:latin typeface="Alexandria" charset="0"/>
                <a:cs typeface="Alexandria" charset="0"/>
              </a:rPr>
              <a:t>يكون الانتحال سبباً في رفض البحث وعدم قبوله. وقد يقع الباحث في جرم الانتحال بشكل مقصود، وأحياناً كثيرة بشكل </a:t>
            </a:r>
            <a:r>
              <a:rPr lang="ar-EG" sz="1400" dirty="0" smtClean="0">
                <a:latin typeface="Alexandria" charset="0"/>
                <a:cs typeface="Alexandria" charset="0"/>
              </a:rPr>
              <a:t>غير مقصود</a:t>
            </a:r>
            <a:r>
              <a:rPr lang="ar-EG" sz="1400" dirty="0">
                <a:latin typeface="Alexandria" charset="0"/>
                <a:cs typeface="Alexandria" charset="0"/>
              </a:rPr>
              <a:t>، وهنا نشير إلى أنواع الانتحال وأشكاله. </a:t>
            </a:r>
            <a:r>
              <a:rPr lang="ar-EG" sz="1400" dirty="0" smtClean="0">
                <a:latin typeface="Alexandria" charset="0"/>
                <a:cs typeface="Alexandria" charset="0"/>
              </a:rPr>
              <a:t>(</a:t>
            </a:r>
            <a:r>
              <a:rPr lang="ar-EG" sz="1400" dirty="0" err="1" smtClean="0">
                <a:latin typeface="Alexandria" charset="0"/>
                <a:cs typeface="Alexandria" charset="0"/>
              </a:rPr>
              <a:t>عيساني</a:t>
            </a:r>
            <a:r>
              <a:rPr lang="ar-EG" sz="1400" dirty="0">
                <a:latin typeface="Alexandria" charset="0"/>
                <a:cs typeface="Alexandria" charset="0"/>
              </a:rPr>
              <a:t>، ٢٠١٥ ، ١٣٩ </a:t>
            </a:r>
            <a:r>
              <a:rPr lang="ar-EG" sz="1400" dirty="0" smtClean="0">
                <a:latin typeface="Alexandria" charset="0"/>
                <a:cs typeface="Alexandria" charset="0"/>
              </a:rPr>
              <a:t>) </a:t>
            </a:r>
            <a:r>
              <a:rPr lang="ar-EG" b="1" dirty="0" smtClean="0">
                <a:solidFill>
                  <a:srgbClr val="00AEEF"/>
                </a:solidFill>
                <a:latin typeface="Alexandria" charset="0"/>
                <a:cs typeface="Alexandria" charset="0"/>
              </a:rPr>
              <a:t>:</a:t>
            </a:r>
            <a:endParaRPr lang="ar-EG" b="1" dirty="0">
              <a:solidFill>
                <a:srgbClr val="00AEEF"/>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92403" y="1397680"/>
            <a:ext cx="5099993" cy="2923877"/>
          </a:xfrm>
          <a:prstGeom prst="rect">
            <a:avLst/>
          </a:prstGeom>
          <a:noFill/>
        </p:spPr>
        <p:txBody>
          <a:bodyPr wrap="square" rtlCol="1">
            <a:spAutoFit/>
          </a:bodyPr>
          <a:lstStyle/>
          <a:p>
            <a:pPr algn="justLow" rtl="1"/>
            <a:r>
              <a:rPr lang="ar-EG" sz="2000" b="1" dirty="0">
                <a:solidFill>
                  <a:srgbClr val="00AEEF"/>
                </a:solidFill>
              </a:rPr>
              <a:t>النسخ بشكل كامل: </a:t>
            </a:r>
            <a:r>
              <a:rPr lang="ar-EG" sz="1400" dirty="0"/>
              <a:t>حيث يقوم الباحث بسرقة بحث بشكل كامل، وينسبه إلى نفسه، أو أن يقوم بنشر البحث بلغة أخرى. وهذا </a:t>
            </a:r>
            <a:r>
              <a:rPr lang="ar-EG" sz="1400" dirty="0" smtClean="0"/>
              <a:t>النوع من </a:t>
            </a:r>
            <a:r>
              <a:rPr lang="ar-EG" sz="1400" dirty="0"/>
              <a:t>الانتحال يعد سرقة </a:t>
            </a:r>
            <a:r>
              <a:rPr lang="ar-EG" sz="1400" dirty="0" smtClean="0"/>
              <a:t>مقصودة </a:t>
            </a:r>
            <a:r>
              <a:rPr lang="ar-EG" sz="1400" dirty="0"/>
              <a:t>تجعل من يرتكبها يتعرض للمساءلة </a:t>
            </a:r>
            <a:r>
              <a:rPr lang="ar-EG" sz="1400" dirty="0" smtClean="0"/>
              <a:t>القانونية،  </a:t>
            </a:r>
            <a:r>
              <a:rPr lang="ar-EG" sz="1400" dirty="0"/>
              <a:t>فيما لو ادعى عليه الباحث الأصلي.</a:t>
            </a:r>
          </a:p>
          <a:p>
            <a:pPr algn="justLow" rtl="1"/>
            <a:r>
              <a:rPr lang="ar-EG" sz="2000" b="1" dirty="0">
                <a:solidFill>
                  <a:srgbClr val="00AEEF"/>
                </a:solidFill>
              </a:rPr>
              <a:t>النسخ الحرفي: </a:t>
            </a:r>
            <a:r>
              <a:rPr lang="ar-EG" sz="1400" dirty="0"/>
              <a:t>حيث يقوم الباحث بأخذ فقرة بشكل كامل، دون أن يقوم بتغيير شيء، ودون أن يشير إلى المرجع الأساسي.</a:t>
            </a:r>
          </a:p>
          <a:p>
            <a:pPr algn="justLow" rtl="1"/>
            <a:r>
              <a:rPr lang="ar-EG" sz="2000" b="1" dirty="0">
                <a:solidFill>
                  <a:srgbClr val="00AEEF"/>
                </a:solidFill>
              </a:rPr>
              <a:t>النسخ وإعادة الصياغة: </a:t>
            </a:r>
            <a:r>
              <a:rPr lang="ar-EG" sz="1400" dirty="0"/>
              <a:t>حيث يقوم الباحث بأخذ الفقرة وإعادة صياغتها لغوياً، وبالتالي ينسب الفقرة إلى نفسه ولا يشير إلى </a:t>
            </a:r>
            <a:r>
              <a:rPr lang="ar-EG" sz="1400" dirty="0" smtClean="0"/>
              <a:t>المرجع الأساسي</a:t>
            </a:r>
            <a:r>
              <a:rPr lang="ar-EG" sz="1400" dirty="0"/>
              <a:t>. </a:t>
            </a:r>
            <a:endParaRPr lang="ar-EG" sz="1400" dirty="0" smtClean="0"/>
          </a:p>
          <a:p>
            <a:pPr algn="justLow" rtl="1"/>
            <a:r>
              <a:rPr lang="ar-EG" sz="2000" b="1" dirty="0" smtClean="0">
                <a:solidFill>
                  <a:srgbClr val="00AEEF"/>
                </a:solidFill>
              </a:rPr>
              <a:t>الخلط </a:t>
            </a:r>
            <a:r>
              <a:rPr lang="ar-EG" sz="2000" b="1" dirty="0">
                <a:solidFill>
                  <a:srgbClr val="00AEEF"/>
                </a:solidFill>
              </a:rPr>
              <a:t>أو المزج: </a:t>
            </a:r>
            <a:r>
              <a:rPr lang="ar-EG" sz="1400" dirty="0"/>
              <a:t>حيث يقوم الباحث بأخذ عدة </a:t>
            </a:r>
            <a:r>
              <a:rPr lang="ar-EG" sz="1400" dirty="0" smtClean="0"/>
              <a:t>عبارات من </a:t>
            </a:r>
            <a:r>
              <a:rPr lang="ar-EG" sz="1400" dirty="0"/>
              <a:t>عدة </a:t>
            </a:r>
            <a:r>
              <a:rPr lang="ar-EG" sz="1400" dirty="0" smtClean="0"/>
              <a:t>مراجع، </a:t>
            </a:r>
            <a:r>
              <a:rPr lang="ar-EG" sz="1400" dirty="0"/>
              <a:t>ويعمل على خلطها لتكون فقرة جديدة، فالفقرة الجديدة </a:t>
            </a:r>
            <a:r>
              <a:rPr lang="ar-EG" sz="1400" dirty="0" smtClean="0"/>
              <a:t>أصبحت مكونة </a:t>
            </a:r>
            <a:r>
              <a:rPr lang="ar-EG" sz="1400" dirty="0"/>
              <a:t>من عدة مصادر، بعضها </a:t>
            </a:r>
            <a:r>
              <a:rPr lang="ar-EG" sz="1400" dirty="0" smtClean="0"/>
              <a:t>تمت </a:t>
            </a:r>
            <a:r>
              <a:rPr lang="ar-EG" sz="1400" dirty="0"/>
              <a:t>الإشارة إليه، وبعضها لا</a:t>
            </a:r>
            <a:r>
              <a:rPr lang="ar-EG" sz="1400" dirty="0" smtClean="0"/>
              <a:t>. </a:t>
            </a:r>
          </a:p>
          <a:p>
            <a:pPr algn="justLow" rtl="1"/>
            <a:r>
              <a:rPr lang="ar-EG" sz="2000" b="1" dirty="0" smtClean="0">
                <a:solidFill>
                  <a:srgbClr val="00AEEF"/>
                </a:solidFill>
              </a:rPr>
              <a:t> التكرار: </a:t>
            </a:r>
            <a:r>
              <a:rPr lang="ar-EG" sz="1400" dirty="0"/>
              <a:t>من خلال الاستعانة بكتب أو أبحاث للباحث ذاته، قام بنشرها سابقاً.</a:t>
            </a:r>
            <a:endParaRPr lang="ar-EG" sz="1400" dirty="0" smtClean="0"/>
          </a:p>
        </p:txBody>
      </p:sp>
    </p:spTree>
    <p:extLst>
      <p:ext uri="{BB962C8B-B14F-4D97-AF65-F5344CB8AC3E}">
        <p14:creationId xmlns:p14="http://schemas.microsoft.com/office/powerpoint/2010/main" val="4095272231"/>
      </p:ext>
    </p:extLst>
  </p:cSld>
  <p:clrMapOvr>
    <a:masterClrMapping/>
  </p:clrMapOvr>
  <p:transition spd="slow" advTm="131149">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30712" y="3996751"/>
            <a:ext cx="5069188" cy="255454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ولتجنب الوقوع في فخ الانتحال العلمي، يتوجب على الباحث</a:t>
            </a:r>
            <a:r>
              <a:rPr lang="ar-EG" sz="2400" b="1" dirty="0" smtClean="0">
                <a:solidFill>
                  <a:srgbClr val="00B0F0"/>
                </a:solidFill>
                <a:latin typeface="Alexandria" charset="0"/>
                <a:cs typeface="Alexandria" charset="0"/>
              </a:rPr>
              <a:t>:</a:t>
            </a:r>
          </a:p>
          <a:p>
            <a:pPr marL="285750" indent="-285750" algn="r" rtl="1">
              <a:buFont typeface="Wingdings" panose="05000000000000000000" pitchFamily="2" charset="2"/>
              <a:buChar char="v"/>
            </a:pPr>
            <a:r>
              <a:rPr lang="ar-EG" sz="1400" dirty="0">
                <a:latin typeface="Alexandria" charset="0"/>
                <a:cs typeface="Alexandria" charset="0"/>
              </a:rPr>
              <a:t>أن يضع الفقرة التي تم اقتباسها بشكل كامل بين مزدوجتين، ثم يقوم بتوثيق المرجع لهذه الفقرة.</a:t>
            </a:r>
          </a:p>
          <a:p>
            <a:pPr marL="285750" indent="-285750" algn="r" rtl="1">
              <a:buFont typeface="Wingdings" panose="05000000000000000000" pitchFamily="2" charset="2"/>
              <a:buChar char="v"/>
            </a:pPr>
            <a:r>
              <a:rPr lang="ar-EG" sz="1400" dirty="0" smtClean="0">
                <a:latin typeface="Alexandria" charset="0"/>
                <a:cs typeface="Alexandria" charset="0"/>
              </a:rPr>
              <a:t>العمل </a:t>
            </a:r>
            <a:r>
              <a:rPr lang="ar-EG" sz="1400" dirty="0">
                <a:latin typeface="Alexandria" charset="0"/>
                <a:cs typeface="Alexandria" charset="0"/>
              </a:rPr>
              <a:t>على تحديد الفكرة، ثم كتابتها بأسلوب الباحث ومنطقه، مع الحاجة إلى ذكر المصدر الأساسي الذي أخذ منه هذه </a:t>
            </a:r>
            <a:r>
              <a:rPr lang="ar-EG" sz="1400" dirty="0" smtClean="0">
                <a:latin typeface="Alexandria" charset="0"/>
                <a:cs typeface="Alexandria" charset="0"/>
              </a:rPr>
              <a:t>الفكرة، هنا </a:t>
            </a:r>
            <a:r>
              <a:rPr lang="ar-EG" sz="1400" dirty="0">
                <a:latin typeface="Alexandria" charset="0"/>
                <a:cs typeface="Alexandria" charset="0"/>
              </a:rPr>
              <a:t>يكون الباحث قد تجنب الوقوع في مشكلة الاقتباس الحرفي.</a:t>
            </a:r>
          </a:p>
          <a:p>
            <a:pPr marL="285750" indent="-285750" algn="r" rtl="1">
              <a:buFont typeface="Wingdings" panose="05000000000000000000" pitchFamily="2" charset="2"/>
              <a:buChar char="v"/>
            </a:pPr>
            <a:r>
              <a:rPr lang="ar-EG" sz="1400" dirty="0" smtClean="0">
                <a:latin typeface="Alexandria" charset="0"/>
                <a:cs typeface="Alexandria" charset="0"/>
              </a:rPr>
              <a:t>اللجوء لبرامج كشف </a:t>
            </a:r>
            <a:r>
              <a:rPr lang="ar-EG" sz="1400" dirty="0">
                <a:latin typeface="Alexandria" charset="0"/>
                <a:cs typeface="Alexandria" charset="0"/>
              </a:rPr>
              <a:t>الاقتباس قبل إرسال البحث للنشر، حيث ستقوم هذه </a:t>
            </a:r>
            <a:r>
              <a:rPr lang="ar-EG" sz="1400" dirty="0" smtClean="0">
                <a:latin typeface="Alexandria" charset="0"/>
                <a:cs typeface="Alexandria" charset="0"/>
              </a:rPr>
              <a:t>البرامج بتحديد </a:t>
            </a:r>
            <a:r>
              <a:rPr lang="ar-EG" sz="1400" dirty="0">
                <a:latin typeface="Alexandria" charset="0"/>
                <a:cs typeface="Alexandria" charset="0"/>
              </a:rPr>
              <a:t>نسبة الاقتباس في البحث، وعادة تعد </a:t>
            </a:r>
            <a:r>
              <a:rPr lang="ar-EG" sz="1400" dirty="0" smtClean="0">
                <a:latin typeface="Alexandria" charset="0"/>
                <a:cs typeface="Alexandria" charset="0"/>
              </a:rPr>
              <a:t>نسبة الاقتباس </a:t>
            </a:r>
            <a:r>
              <a:rPr lang="ar-EG" sz="1400" dirty="0">
                <a:latin typeface="Alexandria" charset="0"/>
                <a:cs typeface="Alexandria" charset="0"/>
              </a:rPr>
              <a:t>المقبولة حوالي ٢٥ بالمئة.</a:t>
            </a:r>
            <a:endParaRPr lang="ar-EG" b="1" dirty="0">
              <a:solidFill>
                <a:srgbClr val="00AEEF"/>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92403" y="1397680"/>
            <a:ext cx="5099993" cy="2246769"/>
          </a:xfrm>
          <a:prstGeom prst="rect">
            <a:avLst/>
          </a:prstGeom>
          <a:noFill/>
        </p:spPr>
        <p:txBody>
          <a:bodyPr wrap="square" rtlCol="1">
            <a:spAutoFit/>
          </a:bodyPr>
          <a:lstStyle/>
          <a:p>
            <a:pPr algn="justLow" rtl="1"/>
            <a:r>
              <a:rPr lang="ar-EG" sz="1400" dirty="0"/>
              <a:t>  مع الإشارة إلى أن هذه </a:t>
            </a:r>
            <a:r>
              <a:rPr lang="ar-EG" sz="1400" dirty="0" smtClean="0"/>
              <a:t>البرامج لا </a:t>
            </a:r>
            <a:r>
              <a:rPr lang="ar-EG" sz="1400" dirty="0"/>
              <a:t>يمكنها كشف الاقتباس من الكتب أو الأبحاث أو الرسائل العلمية التي لم يتم نشرها على الانترنت</a:t>
            </a:r>
            <a:r>
              <a:rPr lang="ar-EG" sz="1400" dirty="0" smtClean="0"/>
              <a:t>، لذا </a:t>
            </a:r>
            <a:r>
              <a:rPr lang="ar-EG" sz="1400" dirty="0"/>
              <a:t>أصبح اليوم يطلب من الجامعات نشر الأبحاث والرسائل العلمية على الانترنت، لأن ذلك يسهم في الحد من ظاهرة </a:t>
            </a:r>
            <a:r>
              <a:rPr lang="ar-EG" sz="1400" dirty="0" smtClean="0"/>
              <a:t>الانتحال. والسرقات </a:t>
            </a:r>
            <a:r>
              <a:rPr lang="ar-EG" sz="1400" dirty="0"/>
              <a:t>العلمية. كما أن هناك مواقع تساعد الباحث في التقليل من نسبة الانتحال عبر إعادة صياغة الجمل، من خلال </a:t>
            </a:r>
            <a:r>
              <a:rPr lang="ar-EG" sz="1400" dirty="0" smtClean="0"/>
              <a:t>استخدام مرادفات جديدة </a:t>
            </a:r>
            <a:r>
              <a:rPr lang="ar-EG" sz="1400" dirty="0"/>
              <a:t>للكلمات في النص الأصلي.</a:t>
            </a:r>
          </a:p>
          <a:p>
            <a:pPr algn="justLow" rtl="1"/>
            <a:r>
              <a:rPr lang="ar-EG" sz="1400" dirty="0"/>
              <a:t>مما تقدم نرى أنه يتوجب على الباحث التحلي بالدقة والصدق والأمانة والموضوعية، وألا </a:t>
            </a:r>
            <a:r>
              <a:rPr lang="ar-EG" sz="1400" dirty="0" smtClean="0"/>
              <a:t>يلجأ إلى سرقة </a:t>
            </a:r>
            <a:r>
              <a:rPr lang="ar-EG" sz="1400" dirty="0"/>
              <a:t>جهد الأخرين </a:t>
            </a:r>
            <a:r>
              <a:rPr lang="ar-EG" sz="1400" dirty="0" smtClean="0"/>
              <a:t>دون الإشارة </a:t>
            </a:r>
            <a:r>
              <a:rPr lang="ar-EG" sz="1400" dirty="0"/>
              <a:t>إليهم، مع العلم أن الإشارة إلى </a:t>
            </a:r>
            <a:r>
              <a:rPr lang="ar-EG" sz="1400" dirty="0" smtClean="0"/>
              <a:t>المراجع الأساسية </a:t>
            </a:r>
            <a:r>
              <a:rPr lang="ar-EG" sz="1400" dirty="0"/>
              <a:t>تزيد من جودة البحث ولا تنتقصها، بشرط أن يكون ذلك كله وفق الطرق</a:t>
            </a:r>
          </a:p>
          <a:p>
            <a:pPr algn="justLow" rtl="1"/>
            <a:r>
              <a:rPr lang="ar-EG" sz="1400" dirty="0"/>
              <a:t>والأساليب المتفق عليها علمياً.</a:t>
            </a:r>
            <a:endParaRPr lang="ar-EG" sz="1400" dirty="0" smtClean="0"/>
          </a:p>
        </p:txBody>
      </p:sp>
    </p:spTree>
    <p:extLst>
      <p:ext uri="{BB962C8B-B14F-4D97-AF65-F5344CB8AC3E}">
        <p14:creationId xmlns:p14="http://schemas.microsoft.com/office/powerpoint/2010/main" val="1516013809"/>
      </p:ext>
    </p:extLst>
  </p:cSld>
  <p:clrMapOvr>
    <a:masterClrMapping/>
  </p:clrMapOvr>
  <p:transition spd="slow" advTm="147329">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54073" cy="2491490"/>
          </a:xfrm>
        </p:spPr>
      </p:pic>
      <p:sp>
        <p:nvSpPr>
          <p:cNvPr id="17" name="TextBox 16"/>
          <p:cNvSpPr txBox="1"/>
          <p:nvPr/>
        </p:nvSpPr>
        <p:spPr>
          <a:xfrm>
            <a:off x="7317735" y="4015306"/>
            <a:ext cx="4113898" cy="523220"/>
          </a:xfrm>
          <a:prstGeom prst="rect">
            <a:avLst/>
          </a:prstGeom>
          <a:noFill/>
        </p:spPr>
        <p:txBody>
          <a:bodyPr wrap="square" rtlCol="0">
            <a:spAutoFit/>
          </a:bodyPr>
          <a:lstStyle/>
          <a:p>
            <a:pPr algn="r" rtl="1"/>
            <a:r>
              <a:rPr lang="ar-EG" sz="2800" b="1" dirty="0" smtClean="0">
                <a:solidFill>
                  <a:srgbClr val="00B0F0"/>
                </a:solidFill>
                <a:latin typeface="Alexandria" charset="0"/>
                <a:cs typeface="Alexandria" charset="0"/>
              </a:rPr>
              <a:t>النشر العلمي</a:t>
            </a:r>
            <a:endParaRPr lang="en-US" sz="28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64592" y="844530"/>
            <a:ext cx="5290068" cy="3323987"/>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ومن أهم أهداف النشر </a:t>
            </a:r>
            <a:r>
              <a:rPr lang="ar-EG" sz="1400" b="1" dirty="0" smtClean="0">
                <a:solidFill>
                  <a:srgbClr val="00AEEF"/>
                </a:solidFill>
                <a:latin typeface="Alexandria"/>
              </a:rPr>
              <a:t>الالكتروني</a:t>
            </a:r>
            <a:r>
              <a:rPr lang="ar-EG" sz="1400" b="1" dirty="0" smtClean="0">
                <a:solidFill>
                  <a:srgbClr val="00AEEF"/>
                </a:solidFill>
                <a:latin typeface="Alexandria"/>
                <a:sym typeface="Wingdings" panose="05000000000000000000" pitchFamily="2" charset="2"/>
              </a:rPr>
              <a:t> </a:t>
            </a:r>
            <a:r>
              <a:rPr lang="en-US" sz="1400" b="1" dirty="0" smtClean="0">
                <a:solidFill>
                  <a:srgbClr val="00AEEF"/>
                </a:solidFill>
                <a:latin typeface="Alexandria"/>
                <a:sym typeface="Wingdings" panose="05000000000000000000" pitchFamily="2" charset="2"/>
              </a:rPr>
              <a:t>)</a:t>
            </a:r>
            <a:r>
              <a:rPr lang="ar-EG" sz="1400" b="1" dirty="0" smtClean="0">
                <a:solidFill>
                  <a:srgbClr val="00AEEF"/>
                </a:solidFill>
                <a:latin typeface="Alexandria"/>
              </a:rPr>
              <a:t>مصطفى</a:t>
            </a:r>
            <a:r>
              <a:rPr lang="ar-EG" sz="1400" b="1" dirty="0">
                <a:solidFill>
                  <a:srgbClr val="00AEEF"/>
                </a:solidFill>
                <a:latin typeface="Alexandria"/>
              </a:rPr>
              <a:t>، ٢٠١٠ ، ١٦ - </a:t>
            </a:r>
            <a:r>
              <a:rPr lang="ar-EG" sz="1400" b="1" dirty="0" smtClean="0">
                <a:solidFill>
                  <a:srgbClr val="00AEEF"/>
                </a:solidFill>
                <a:latin typeface="Alexandria"/>
              </a:rPr>
              <a:t>١٧)</a:t>
            </a:r>
            <a:endParaRPr lang="ar-EG" sz="1400" b="1" dirty="0">
              <a:solidFill>
                <a:srgbClr val="00AEEF"/>
              </a:solidFill>
              <a:latin typeface="Alexandria"/>
            </a:endParaRPr>
          </a:p>
          <a:p>
            <a:pPr algn="justLow" rtl="1">
              <a:lnSpc>
                <a:spcPct val="150000"/>
              </a:lnSpc>
            </a:pPr>
            <a:r>
              <a:rPr lang="ar-EG" sz="1400" dirty="0">
                <a:latin typeface="Alexandria"/>
              </a:rPr>
              <a:t>1 . سرعة الاتصال العلمي بين </a:t>
            </a:r>
            <a:r>
              <a:rPr lang="ar-EG" sz="1400" dirty="0" smtClean="0">
                <a:latin typeface="Alexandria"/>
              </a:rPr>
              <a:t>الأفراد في </a:t>
            </a:r>
            <a:r>
              <a:rPr lang="ar-EG" sz="1400" dirty="0">
                <a:latin typeface="Alexandria"/>
              </a:rPr>
              <a:t>المجتمع الواحد، وبين المجتمعات المختلفة.</a:t>
            </a:r>
          </a:p>
          <a:p>
            <a:pPr algn="justLow" rtl="1">
              <a:lnSpc>
                <a:spcPct val="150000"/>
              </a:lnSpc>
            </a:pPr>
            <a:r>
              <a:rPr lang="ar-EG" sz="1400" dirty="0">
                <a:latin typeface="Alexandria"/>
              </a:rPr>
              <a:t>2 . </a:t>
            </a:r>
            <a:r>
              <a:rPr lang="ar-EG" sz="1400" dirty="0" smtClean="0">
                <a:latin typeface="Alexandria"/>
              </a:rPr>
              <a:t>التراكم المحتوى </a:t>
            </a:r>
            <a:r>
              <a:rPr lang="ar-EG" sz="1400" dirty="0">
                <a:latin typeface="Alexandria"/>
              </a:rPr>
              <a:t>المعرفي الرقمي الكبير من خلال ما ينشر من معلومات كماً ونوعاً، الأمر الذي </a:t>
            </a:r>
            <a:r>
              <a:rPr lang="ar-EG" sz="1400" dirty="0" smtClean="0">
                <a:latin typeface="Alexandria"/>
              </a:rPr>
              <a:t>يساعد </a:t>
            </a:r>
            <a:r>
              <a:rPr lang="ar-EG" sz="1400" dirty="0">
                <a:latin typeface="Alexandria"/>
              </a:rPr>
              <a:t>في تحسين البحث </a:t>
            </a:r>
            <a:r>
              <a:rPr lang="ar-EG" sz="1400" dirty="0" smtClean="0">
                <a:latin typeface="Alexandria"/>
              </a:rPr>
              <a:t>العلمي وضمان استمرارية نشاطه</a:t>
            </a:r>
            <a:r>
              <a:rPr lang="ar-EG" sz="1400" dirty="0">
                <a:latin typeface="Alexandria"/>
              </a:rPr>
              <a:t>.</a:t>
            </a:r>
          </a:p>
          <a:p>
            <a:pPr algn="justLow" rtl="1">
              <a:lnSpc>
                <a:spcPct val="150000"/>
              </a:lnSpc>
            </a:pPr>
            <a:r>
              <a:rPr lang="ar-EG" sz="1400" dirty="0">
                <a:latin typeface="Alexandria"/>
              </a:rPr>
              <a:t>3 . فتح أفاق جديدة لدور النشر، وتوسيع نطاق نشاطها، من المحلية إلى العالمية من خلال التسويق الالكتروني والإعلانات </a:t>
            </a:r>
            <a:r>
              <a:rPr lang="ar-EG" sz="1400" dirty="0" smtClean="0">
                <a:latin typeface="Alexandria"/>
              </a:rPr>
              <a:t>التفاعلية على </a:t>
            </a:r>
            <a:r>
              <a:rPr lang="ar-EG" sz="1400" dirty="0">
                <a:latin typeface="Alexandria"/>
              </a:rPr>
              <a:t>شبكة الانترنت حول ما ينشر حديثاً عن دار نشر معينة أو نشاطاتها.</a:t>
            </a:r>
          </a:p>
          <a:p>
            <a:pPr algn="justLow" rtl="1">
              <a:lnSpc>
                <a:spcPct val="150000"/>
              </a:lnSpc>
            </a:pPr>
            <a:r>
              <a:rPr lang="ar-EG" sz="1400" dirty="0">
                <a:latin typeface="Alexandria"/>
              </a:rPr>
              <a:t>4 . سرعة وصول الباحثين من دول وأماكن أخرى في العالم إلى المعلومات ومصدرها الكترونياً، من خلال توفير مجموعات </a:t>
            </a:r>
            <a:r>
              <a:rPr lang="ar-EG" sz="1400" dirty="0" smtClean="0">
                <a:latin typeface="Alexandria"/>
              </a:rPr>
              <a:t>المكتبات الالكترونية </a:t>
            </a:r>
            <a:r>
              <a:rPr lang="ar-EG" sz="1400" dirty="0">
                <a:latin typeface="Alexandria"/>
              </a:rPr>
              <a:t>للنتاجات العلمية والفكرية التي تصدر عن دار نشر معين.</a:t>
            </a:r>
          </a:p>
        </p:txBody>
      </p:sp>
      <p:sp>
        <p:nvSpPr>
          <p:cNvPr id="9" name="TextBox 8"/>
          <p:cNvSpPr txBox="1"/>
          <p:nvPr/>
        </p:nvSpPr>
        <p:spPr>
          <a:xfrm>
            <a:off x="2157413" y="4503509"/>
            <a:ext cx="9742487" cy="2354491"/>
          </a:xfrm>
          <a:prstGeom prst="rect">
            <a:avLst/>
          </a:prstGeom>
          <a:noFill/>
        </p:spPr>
        <p:txBody>
          <a:bodyPr wrap="square" rtlCol="1">
            <a:spAutoFit/>
          </a:bodyPr>
          <a:lstStyle/>
          <a:p>
            <a:pPr algn="justLow" rtl="1">
              <a:lnSpc>
                <a:spcPct val="150000"/>
              </a:lnSpc>
            </a:pPr>
            <a:r>
              <a:rPr lang="en-US" sz="1400" dirty="0" smtClean="0">
                <a:latin typeface="Alexandria"/>
              </a:rPr>
              <a:t> </a:t>
            </a:r>
            <a:r>
              <a:rPr lang="ar-EG" sz="1400" dirty="0">
                <a:latin typeface="Alexandria"/>
              </a:rPr>
              <a:t>النشر العلمي هو العلمية التي يقوم الباحث من خلالها بنشر نتاجه العلمي، من أجل إيصال فكرته للمهتمين بالمجال </a:t>
            </a:r>
            <a:r>
              <a:rPr lang="ar-EG" sz="1400" dirty="0" smtClean="0">
                <a:latin typeface="Alexandria"/>
              </a:rPr>
              <a:t>الذي يبحث </a:t>
            </a:r>
            <a:r>
              <a:rPr lang="ar-EG" sz="1400" dirty="0">
                <a:latin typeface="Alexandria"/>
              </a:rPr>
              <a:t>به، من أجل أن يقدم معلومات مفيدة تساعد على فهم تطور البحث العلمي، </a:t>
            </a:r>
            <a:r>
              <a:rPr lang="ar-EG" sz="1400" dirty="0" smtClean="0">
                <a:latin typeface="Alexandria"/>
              </a:rPr>
              <a:t>وإبراز الفائدة </a:t>
            </a:r>
            <a:r>
              <a:rPr lang="ar-EG" sz="1400" dirty="0">
                <a:latin typeface="Alexandria"/>
              </a:rPr>
              <a:t>التي يقدمها. كما يعني نقل </a:t>
            </a:r>
            <a:r>
              <a:rPr lang="ar-EG" sz="1400" dirty="0" smtClean="0">
                <a:latin typeface="Alexandria"/>
              </a:rPr>
              <a:t>الأفكار العلمية </a:t>
            </a:r>
            <a:r>
              <a:rPr lang="ar-EG" sz="1400" dirty="0">
                <a:latin typeface="Alexandria"/>
              </a:rPr>
              <a:t>والأبحاث بشكل مقصود ومرتب من المرسل إلى المستقبل على أسس نظريات الاتصال والاستقبال الفكري، ليكون بحثه </a:t>
            </a:r>
            <a:r>
              <a:rPr lang="ar-EG" sz="1400" dirty="0" smtClean="0">
                <a:latin typeface="Alexandria"/>
              </a:rPr>
              <a:t>العلمي متاحاً </a:t>
            </a:r>
            <a:r>
              <a:rPr lang="ar-EG" sz="1400" dirty="0">
                <a:latin typeface="Alexandria"/>
              </a:rPr>
              <a:t>للباحثين الآخرين، ومقدماً لمعلومات مهمة ومفيدة تساعدهم على إكمال أبحاثهم العلمية بنجاح، كما يعد المحصلة </a:t>
            </a:r>
            <a:r>
              <a:rPr lang="ar-EG" sz="1400" dirty="0" smtClean="0">
                <a:latin typeface="Alexandria"/>
              </a:rPr>
              <a:t>النهائية للبحوث </a:t>
            </a:r>
            <a:r>
              <a:rPr lang="ar-EG" sz="1400" dirty="0">
                <a:latin typeface="Alexandria"/>
              </a:rPr>
              <a:t>العلمية ويعد البنية الأساسية لتأسيس وتطوير التعليم</a:t>
            </a:r>
            <a:r>
              <a:rPr lang="ar-EG" sz="1400" dirty="0" smtClean="0">
                <a:latin typeface="Alexandria"/>
              </a:rPr>
              <a:t>.(العوضي</a:t>
            </a:r>
            <a:r>
              <a:rPr lang="ar-EG" sz="1400" dirty="0">
                <a:latin typeface="Alexandria"/>
              </a:rPr>
              <a:t>، ٢٠١٠ </a:t>
            </a:r>
            <a:r>
              <a:rPr lang="ar-EG" sz="1400" dirty="0" smtClean="0">
                <a:latin typeface="Alexandria"/>
              </a:rPr>
              <a:t>).</a:t>
            </a:r>
            <a:endParaRPr lang="ar-EG" sz="1400" dirty="0">
              <a:latin typeface="Alexandria"/>
            </a:endParaRPr>
          </a:p>
          <a:p>
            <a:pPr algn="justLow" rtl="1">
              <a:lnSpc>
                <a:spcPct val="150000"/>
              </a:lnSpc>
            </a:pPr>
            <a:r>
              <a:rPr lang="ar-EG" sz="1400" dirty="0">
                <a:latin typeface="Alexandria"/>
              </a:rPr>
              <a:t>فالنشر العلمي هو نشر الأبحاث والمقالات العلمية التي انجزها الباحث في مجال تخصصه في دوريات علمية </a:t>
            </a:r>
            <a:r>
              <a:rPr lang="ar-EG" sz="1400" dirty="0" smtClean="0">
                <a:latin typeface="Alexandria"/>
              </a:rPr>
              <a:t>مرموقة تحظى </a:t>
            </a:r>
            <a:r>
              <a:rPr lang="ar-EG" sz="1400" dirty="0">
                <a:latin typeface="Alexandria"/>
              </a:rPr>
              <a:t>بمعاملات التأثير العالمية والمدرجة في التصنيفات العالمية ليكون متاحاً لجميع المهتمين. فالمجلات العلمية المحكمة </a:t>
            </a:r>
            <a:r>
              <a:rPr lang="ar-EG" sz="1400" dirty="0" smtClean="0">
                <a:latin typeface="Alexandria"/>
              </a:rPr>
              <a:t>هي المجلات </a:t>
            </a:r>
            <a:r>
              <a:rPr lang="ar-EG" sz="1400" dirty="0">
                <a:latin typeface="Alexandria"/>
              </a:rPr>
              <a:t>الموثوقة التي تصدر عن جهات أكاديمية كالجامعات أو دور النشر أو الباحثين. </a:t>
            </a:r>
            <a:r>
              <a:rPr lang="ar-EG" sz="1400" dirty="0" smtClean="0">
                <a:latin typeface="Alexandria"/>
              </a:rPr>
              <a:t>(رضوان</a:t>
            </a:r>
            <a:r>
              <a:rPr lang="ar-EG" sz="1400" dirty="0">
                <a:latin typeface="Alexandria"/>
              </a:rPr>
              <a:t>، ٢٠٠٣ </a:t>
            </a:r>
            <a:r>
              <a:rPr lang="ar-EG" sz="1400" dirty="0" smtClean="0">
                <a:latin typeface="Alexandria"/>
              </a:rPr>
              <a:t>).</a:t>
            </a:r>
            <a:endParaRPr lang="ar-EG" sz="1400" dirty="0">
              <a:latin typeface="Alexandria"/>
            </a:endParaRPr>
          </a:p>
        </p:txBody>
      </p:sp>
    </p:spTree>
    <p:extLst>
      <p:ext uri="{BB962C8B-B14F-4D97-AF65-F5344CB8AC3E}">
        <p14:creationId xmlns:p14="http://schemas.microsoft.com/office/powerpoint/2010/main" val="1624335510"/>
      </p:ext>
    </p:extLst>
  </p:cSld>
  <p:clrMapOvr>
    <a:masterClrMapping/>
  </p:clrMapOvr>
  <p:transition spd="slow" advTm="167057">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النشر في المجلات العلمية الدولية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871538" y="1835317"/>
            <a:ext cx="4583531" cy="2446824"/>
          </a:xfrm>
          <a:prstGeom prst="rect">
            <a:avLst/>
          </a:prstGeom>
          <a:noFill/>
        </p:spPr>
        <p:txBody>
          <a:bodyPr wrap="square" rtlCol="1">
            <a:spAutoFit/>
          </a:bodyPr>
          <a:lstStyle/>
          <a:p>
            <a:pPr lvl="0" algn="justLow" rtl="1">
              <a:lnSpc>
                <a:spcPct val="150000"/>
              </a:lnSpc>
            </a:pPr>
            <a:r>
              <a:rPr lang="ar-EG" b="1" dirty="0" smtClean="0">
                <a:solidFill>
                  <a:srgbClr val="00AEEF"/>
                </a:solidFill>
                <a:latin typeface="Alexandria"/>
              </a:rPr>
              <a:t>أبعاد النشر العلمي:-</a:t>
            </a:r>
          </a:p>
          <a:p>
            <a:pPr lvl="0" algn="justLow" rtl="1">
              <a:lnSpc>
                <a:spcPct val="150000"/>
              </a:lnSpc>
            </a:pPr>
            <a:r>
              <a:rPr lang="ar-EG" sz="1400" dirty="0">
                <a:latin typeface="Alexandria"/>
              </a:rPr>
              <a:t>وهناك عدة أبعاد للنشر العلمي:</a:t>
            </a:r>
          </a:p>
          <a:p>
            <a:pPr lvl="0" algn="justLow" rtl="1">
              <a:lnSpc>
                <a:spcPct val="150000"/>
              </a:lnSpc>
            </a:pPr>
            <a:r>
              <a:rPr lang="ar-EG" sz="1400" dirty="0">
                <a:latin typeface="Alexandria"/>
              </a:rPr>
              <a:t>١ - ضمان وصول البحث المنشور لأكبر عدد من المختصين.</a:t>
            </a:r>
          </a:p>
          <a:p>
            <a:pPr lvl="0" algn="justLow" rtl="1">
              <a:lnSpc>
                <a:spcPct val="150000"/>
              </a:lnSpc>
            </a:pPr>
            <a:r>
              <a:rPr lang="ar-EG" sz="1400" dirty="0">
                <a:latin typeface="Alexandria"/>
              </a:rPr>
              <a:t>٢ - يعد من أهم أسس تصنيف الجامعات عالمياً حيث يعد النشر الدولي أحد معايير وأسس تصنيف الجامعات عالمياً.</a:t>
            </a:r>
          </a:p>
          <a:p>
            <a:pPr lvl="0" algn="justLow" rtl="1">
              <a:lnSpc>
                <a:spcPct val="150000"/>
              </a:lnSpc>
            </a:pPr>
            <a:r>
              <a:rPr lang="ar-EG" sz="1400" dirty="0">
                <a:latin typeface="Alexandria"/>
              </a:rPr>
              <a:t>٣ - التميز البحثي والحصول على الجوائز العلمية.</a:t>
            </a:r>
          </a:p>
          <a:p>
            <a:pPr lvl="0" algn="justLow" rtl="1">
              <a:lnSpc>
                <a:spcPct val="150000"/>
              </a:lnSpc>
            </a:pPr>
            <a:r>
              <a:rPr lang="ar-EG" sz="1400" dirty="0">
                <a:latin typeface="Alexandria"/>
              </a:rPr>
              <a:t>٤ - يعد مصدر لتمويل المشروعات البحثية.</a:t>
            </a:r>
          </a:p>
        </p:txBody>
      </p:sp>
      <p:sp>
        <p:nvSpPr>
          <p:cNvPr id="9" name="TextBox 8"/>
          <p:cNvSpPr txBox="1"/>
          <p:nvPr/>
        </p:nvSpPr>
        <p:spPr>
          <a:xfrm>
            <a:off x="6429375" y="4493477"/>
            <a:ext cx="4793617" cy="1708160"/>
          </a:xfrm>
          <a:prstGeom prst="rect">
            <a:avLst/>
          </a:prstGeom>
          <a:noFill/>
        </p:spPr>
        <p:txBody>
          <a:bodyPr wrap="square" rtlCol="1">
            <a:spAutoFit/>
          </a:bodyPr>
          <a:lstStyle/>
          <a:p>
            <a:pPr algn="justLow" rtl="1">
              <a:lnSpc>
                <a:spcPct val="150000"/>
              </a:lnSpc>
            </a:pPr>
            <a:r>
              <a:rPr lang="ar-EG" sz="1400" dirty="0">
                <a:latin typeface="Alexandria"/>
              </a:rPr>
              <a:t>  يعد النشر العلمي من أهم الأنشطة الأكاديمية التي يمارسها أعضاء هيئة التدريس في الجامعات، بل وصل الأمر في </a:t>
            </a:r>
            <a:r>
              <a:rPr lang="ar-EG" sz="1400" dirty="0" smtClean="0">
                <a:latin typeface="Alexandria"/>
              </a:rPr>
              <a:t>عديد من </a:t>
            </a:r>
            <a:r>
              <a:rPr lang="ar-EG" sz="1400" dirty="0">
                <a:latin typeface="Alexandria"/>
              </a:rPr>
              <a:t>الأوساط الاكاديمية في دول العالم إلى اعتبار النشر العلمي أحد أهم </a:t>
            </a:r>
            <a:r>
              <a:rPr lang="ar-EG" sz="1400" dirty="0" err="1" smtClean="0">
                <a:latin typeface="Alexandria"/>
              </a:rPr>
              <a:t>المحكات</a:t>
            </a:r>
            <a:r>
              <a:rPr lang="ar-EG" sz="1400" dirty="0">
                <a:latin typeface="Alexandria"/>
              </a:rPr>
              <a:t>،</a:t>
            </a:r>
            <a:r>
              <a:rPr lang="ar-EG" sz="1400" dirty="0" smtClean="0">
                <a:latin typeface="Alexandria"/>
              </a:rPr>
              <a:t> </a:t>
            </a:r>
            <a:r>
              <a:rPr lang="ar-EG" sz="1400" dirty="0">
                <a:latin typeface="Alexandria"/>
              </a:rPr>
              <a:t>التي قد يتوقف عليها الإبقاء على الأكاديميين </a:t>
            </a:r>
            <a:r>
              <a:rPr lang="ar-EG" sz="1400" dirty="0" smtClean="0">
                <a:latin typeface="Alexandria"/>
              </a:rPr>
              <a:t>في وظائفهم</a:t>
            </a:r>
            <a:r>
              <a:rPr lang="ar-EG" sz="1400" dirty="0">
                <a:latin typeface="Alexandria"/>
              </a:rPr>
              <a:t>، أو الاستغناء عنهم؛ لتظهر عبارة مشهورة في الجامعات المتقدمة مضمونها "النشر أو </a:t>
            </a:r>
            <a:r>
              <a:rPr lang="ar-EG" sz="1400" dirty="0" smtClean="0">
                <a:latin typeface="Alexandria"/>
              </a:rPr>
              <a:t>الهلاك (عباس</a:t>
            </a:r>
            <a:r>
              <a:rPr lang="ar-EG" sz="1400" dirty="0">
                <a:latin typeface="Alexandria"/>
              </a:rPr>
              <a:t>، ٢٠١٩ ، ٢٨٥ </a:t>
            </a:r>
            <a:r>
              <a:rPr lang="ar-EG" sz="1400" dirty="0" smtClean="0">
                <a:latin typeface="Alexandria"/>
              </a:rPr>
              <a:t>).</a:t>
            </a:r>
            <a:endParaRPr lang="ar-EG" sz="1400" dirty="0">
              <a:latin typeface="Alexandria"/>
            </a:endParaRPr>
          </a:p>
        </p:txBody>
      </p:sp>
    </p:spTree>
    <p:extLst>
      <p:ext uri="{BB962C8B-B14F-4D97-AF65-F5344CB8AC3E}">
        <p14:creationId xmlns:p14="http://schemas.microsoft.com/office/powerpoint/2010/main" val="4284327934"/>
      </p:ext>
    </p:extLst>
  </p:cSld>
  <p:clrMapOvr>
    <a:masterClrMapping/>
  </p:clrMapOvr>
  <p:transition spd="slow" advTm="57541">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5999" y="908208"/>
            <a:ext cx="5305425" cy="2668191"/>
          </a:xfrm>
        </p:spPr>
      </p:pic>
      <p:sp>
        <p:nvSpPr>
          <p:cNvPr id="17" name="TextBox 16"/>
          <p:cNvSpPr txBox="1"/>
          <p:nvPr/>
        </p:nvSpPr>
        <p:spPr>
          <a:xfrm>
            <a:off x="7406225" y="3861188"/>
            <a:ext cx="4113898" cy="400110"/>
          </a:xfrm>
          <a:prstGeom prst="rect">
            <a:avLst/>
          </a:prstGeom>
          <a:noFill/>
        </p:spPr>
        <p:txBody>
          <a:bodyPr wrap="square" rtlCol="0">
            <a:spAutoFit/>
          </a:bodyPr>
          <a:lstStyle/>
          <a:p>
            <a:pPr algn="r" rtl="1"/>
            <a:r>
              <a:rPr lang="ar-EG" sz="2000" b="1" dirty="0" smtClean="0">
                <a:solidFill>
                  <a:srgbClr val="00B0F0"/>
                </a:solidFill>
                <a:latin typeface="Alexandria" charset="0"/>
                <a:cs typeface="Alexandria" charset="0"/>
              </a:rPr>
              <a:t>أنواع المجلات العلمية</a:t>
            </a:r>
            <a:endParaRPr lang="en-US" sz="20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5215943" y="4481851"/>
            <a:ext cx="6976057" cy="2262158"/>
          </a:xfrm>
          <a:prstGeom prst="rect">
            <a:avLst/>
          </a:prstGeom>
          <a:noFill/>
        </p:spPr>
        <p:txBody>
          <a:bodyPr wrap="square" rtlCol="1">
            <a:spAutoFit/>
          </a:bodyPr>
          <a:lstStyle/>
          <a:p>
            <a:pPr algn="justLow" rtl="1">
              <a:lnSpc>
                <a:spcPct val="150000"/>
              </a:lnSpc>
            </a:pPr>
            <a:r>
              <a:rPr lang="ar-EG" sz="1400" dirty="0">
                <a:latin typeface="Alexandria"/>
              </a:rPr>
              <a:t>وهناك عدة أنواع للمجلات</a:t>
            </a:r>
            <a:r>
              <a:rPr lang="ar-EG" sz="1400" dirty="0" smtClean="0">
                <a:latin typeface="Alexandria"/>
              </a:rPr>
              <a:t>، العلمية، </a:t>
            </a:r>
            <a:r>
              <a:rPr lang="ar-EG" sz="1400" dirty="0">
                <a:latin typeface="Alexandria"/>
              </a:rPr>
              <a:t>وهي::-</a:t>
            </a:r>
            <a:endParaRPr lang="ar-EG" sz="1400" dirty="0" smtClean="0">
              <a:latin typeface="Alexandria"/>
            </a:endParaRPr>
          </a:p>
          <a:p>
            <a:pPr algn="justLow" rtl="1">
              <a:lnSpc>
                <a:spcPct val="150000"/>
              </a:lnSpc>
            </a:pPr>
            <a:r>
              <a:rPr lang="ar-EG" sz="1600" b="1" dirty="0">
                <a:solidFill>
                  <a:srgbClr val="00AEEF"/>
                </a:solidFill>
                <a:latin typeface="Alexandria"/>
              </a:rPr>
              <a:t>أ - مجلات </a:t>
            </a:r>
            <a:r>
              <a:rPr lang="ar-EG" sz="1600" b="1" dirty="0" smtClean="0">
                <a:solidFill>
                  <a:srgbClr val="00AEEF"/>
                </a:solidFill>
                <a:latin typeface="Alexandria"/>
              </a:rPr>
              <a:t>الاشتراك:</a:t>
            </a:r>
            <a:endParaRPr lang="ar-EG" sz="1600" b="1" dirty="0">
              <a:solidFill>
                <a:srgbClr val="00AEEF"/>
              </a:solidFill>
              <a:latin typeface="Alexandria"/>
            </a:endParaRPr>
          </a:p>
          <a:p>
            <a:pPr algn="justLow" rtl="1">
              <a:lnSpc>
                <a:spcPct val="150000"/>
              </a:lnSpc>
            </a:pPr>
            <a:r>
              <a:rPr lang="ar-EG" sz="1600" dirty="0">
                <a:latin typeface="Alexandria"/>
              </a:rPr>
              <a:t>النشر البحثي فيها مجاناً، إلا عندما يزيد عدد الصفحات عن الشيء المحدد، أو عند </a:t>
            </a:r>
            <a:r>
              <a:rPr lang="ar-EG" sz="1600" dirty="0" smtClean="0">
                <a:latin typeface="Alexandria"/>
              </a:rPr>
              <a:t>ادراج صور </a:t>
            </a:r>
            <a:r>
              <a:rPr lang="ar-EG" sz="1600" dirty="0">
                <a:latin typeface="Alexandria"/>
              </a:rPr>
              <a:t>ملونة كثيرة، فالباحث لا يحتاج </a:t>
            </a:r>
            <a:r>
              <a:rPr lang="ar-EG" sz="1600" dirty="0" smtClean="0">
                <a:latin typeface="Alexandria"/>
              </a:rPr>
              <a:t>لدفع أي </a:t>
            </a:r>
            <a:r>
              <a:rPr lang="ar-EG" sz="1600" dirty="0">
                <a:latin typeface="Alexandria"/>
              </a:rPr>
              <a:t>مبالغ لقاء نشر بحثه. ومن سلبيات هذه المجلات أن البحث لن يكون متاحاً للجميع لأن هذه المجلات تطلب من </a:t>
            </a:r>
            <a:r>
              <a:rPr lang="ar-EG" sz="1600" dirty="0" smtClean="0">
                <a:latin typeface="Alexandria"/>
              </a:rPr>
              <a:t>القراء أن يدفعوا رسوماً</a:t>
            </a:r>
            <a:r>
              <a:rPr lang="ar-EG" sz="1600" dirty="0">
                <a:latin typeface="Alexandria"/>
              </a:rPr>
              <a:t>، مما ينعكس سلباً على عدد </a:t>
            </a:r>
            <a:r>
              <a:rPr lang="ar-EG" sz="1600" dirty="0" err="1">
                <a:latin typeface="Alexandria"/>
              </a:rPr>
              <a:t>الاستشهادات</a:t>
            </a:r>
            <a:r>
              <a:rPr lang="ar-EG" sz="1600" dirty="0">
                <a:latin typeface="Alexandria"/>
              </a:rPr>
              <a:t>، فكل من يريد أن </a:t>
            </a:r>
            <a:r>
              <a:rPr lang="ar-EG" sz="1600" dirty="0" smtClean="0">
                <a:latin typeface="Alexandria"/>
              </a:rPr>
              <a:t>يقرأ البحث </a:t>
            </a:r>
            <a:r>
              <a:rPr lang="ar-EG" sz="1600" dirty="0">
                <a:latin typeface="Alexandria"/>
              </a:rPr>
              <a:t>عليه دفع مبلغ معين للمجلة أو أن يشترك فيها </a:t>
            </a:r>
            <a:r>
              <a:rPr lang="ar-EG" sz="1600" dirty="0" smtClean="0">
                <a:latin typeface="Alexandria"/>
              </a:rPr>
              <a:t>اشتراكا سنويا.</a:t>
            </a:r>
            <a:endParaRPr lang="ar-EG" sz="1600" dirty="0">
              <a:latin typeface="Alexandria"/>
            </a:endParaRPr>
          </a:p>
        </p:txBody>
      </p:sp>
      <p:sp>
        <p:nvSpPr>
          <p:cNvPr id="4" name="TextBox 3"/>
          <p:cNvSpPr txBox="1"/>
          <p:nvPr/>
        </p:nvSpPr>
        <p:spPr>
          <a:xfrm>
            <a:off x="0" y="1103362"/>
            <a:ext cx="5243562" cy="5078313"/>
          </a:xfrm>
          <a:prstGeom prst="rect">
            <a:avLst/>
          </a:prstGeom>
          <a:noFill/>
        </p:spPr>
        <p:txBody>
          <a:bodyPr wrap="square" rtlCol="1">
            <a:spAutoFit/>
          </a:bodyPr>
          <a:lstStyle/>
          <a:p>
            <a:pPr algn="r"/>
            <a:r>
              <a:rPr lang="ar-EG" b="1" dirty="0" smtClean="0">
                <a:solidFill>
                  <a:srgbClr val="00AEEF"/>
                </a:solidFill>
              </a:rPr>
              <a:t>  </a:t>
            </a:r>
            <a:r>
              <a:rPr lang="ar-EG" b="1" dirty="0">
                <a:solidFill>
                  <a:srgbClr val="00AEEF"/>
                </a:solidFill>
              </a:rPr>
              <a:t>ب - مجلات الوصول الحر</a:t>
            </a:r>
            <a:r>
              <a:rPr lang="ar-EG" dirty="0"/>
              <a:t>:</a:t>
            </a:r>
          </a:p>
          <a:p>
            <a:pPr algn="justLow" rtl="1"/>
            <a:r>
              <a:rPr lang="ar-EG" sz="1600" dirty="0"/>
              <a:t>البحوث المنشورة في هذه المجلات تكون متاحة للتحميل </a:t>
            </a:r>
            <a:r>
              <a:rPr lang="ar-EG" sz="1600" dirty="0" smtClean="0"/>
              <a:t>والقراءة لأي </a:t>
            </a:r>
            <a:r>
              <a:rPr lang="ar-EG" sz="1600" dirty="0"/>
              <a:t>باحث مجاناً. فيزداد عدد </a:t>
            </a:r>
            <a:r>
              <a:rPr lang="ar-EG" sz="1600" dirty="0" err="1" smtClean="0"/>
              <a:t>الاستشهادات</a:t>
            </a:r>
            <a:r>
              <a:rPr lang="ar-EG" sz="1600" dirty="0" smtClean="0"/>
              <a:t>، ويكون على الباحث تحمل التكاليف الكبيرة للنشر في هذه المجلات</a:t>
            </a:r>
            <a:r>
              <a:rPr lang="ar-EG" dirty="0" smtClean="0"/>
              <a:t>.</a:t>
            </a:r>
            <a:endParaRPr lang="ar-EG" sz="1400" dirty="0" smtClean="0">
              <a:latin typeface="Times New Roman" panose="02020603050405020304" pitchFamily="18" charset="0"/>
              <a:cs typeface="Times New Roman" panose="02020603050405020304" pitchFamily="18" charset="0"/>
            </a:endParaRPr>
          </a:p>
          <a:p>
            <a:pPr algn="r"/>
            <a:r>
              <a:rPr lang="ar-EG" sz="1600" b="1" dirty="0">
                <a:solidFill>
                  <a:srgbClr val="00AEEF"/>
                </a:solidFill>
                <a:latin typeface="Times New Roman" panose="02020603050405020304" pitchFamily="18" charset="0"/>
                <a:cs typeface="Times New Roman" panose="02020603050405020304" pitchFamily="18" charset="0"/>
              </a:rPr>
              <a:t>ج - مجلات الوصول الحر المدعومة:</a:t>
            </a:r>
          </a:p>
          <a:p>
            <a:pPr algn="r"/>
            <a:r>
              <a:rPr lang="ar-EG" sz="1400" dirty="0">
                <a:latin typeface="Times New Roman" panose="02020603050405020304" pitchFamily="18" charset="0"/>
                <a:cs typeface="Times New Roman" panose="02020603050405020304" pitchFamily="18" charset="0"/>
              </a:rPr>
              <a:t>أقوى من المجلات السابقة بكثير وتعد من أفضل وأقوى المجلات وتكون مدعومة من جامعات </a:t>
            </a:r>
            <a:r>
              <a:rPr lang="ar-EG" sz="1400" dirty="0" smtClean="0">
                <a:latin typeface="Times New Roman" panose="02020603050405020304" pitchFamily="18" charset="0"/>
                <a:cs typeface="Times New Roman" panose="02020603050405020304" pitchFamily="18" charset="0"/>
              </a:rPr>
              <a:t>ومراكز بحثية </a:t>
            </a:r>
            <a:r>
              <a:rPr lang="ar-EG" sz="1400" dirty="0">
                <a:latin typeface="Times New Roman" panose="02020603050405020304" pitchFamily="18" charset="0"/>
                <a:cs typeface="Times New Roman" panose="02020603050405020304" pitchFamily="18" charset="0"/>
              </a:rPr>
              <a:t>معينة </a:t>
            </a:r>
            <a:r>
              <a:rPr lang="ar-EG" sz="1400" dirty="0" smtClean="0">
                <a:latin typeface="Times New Roman" panose="02020603050405020304" pitchFamily="18" charset="0"/>
                <a:cs typeface="Times New Roman" panose="02020603050405020304" pitchFamily="18" charset="0"/>
              </a:rPr>
              <a:t>أو جهات </a:t>
            </a:r>
            <a:r>
              <a:rPr lang="ar-EG" sz="1400" dirty="0">
                <a:latin typeface="Times New Roman" panose="02020603050405020304" pitchFamily="18" charset="0"/>
                <a:cs typeface="Times New Roman" panose="02020603050405020304" pitchFamily="18" charset="0"/>
              </a:rPr>
              <a:t>حكومية. ويكون النشر وتحميل البحوث متاح مجاناً للجميع، كما تساعد الباحث على الحصول على أكبر عدد </a:t>
            </a:r>
            <a:r>
              <a:rPr lang="ar-EG" sz="1400" dirty="0" smtClean="0">
                <a:latin typeface="Times New Roman" panose="02020603050405020304" pitchFamily="18" charset="0"/>
                <a:cs typeface="Times New Roman" panose="02020603050405020304" pitchFamily="18" charset="0"/>
              </a:rPr>
              <a:t>من </a:t>
            </a:r>
            <a:r>
              <a:rPr lang="ar-EG" sz="1400" dirty="0" err="1" smtClean="0">
                <a:latin typeface="Times New Roman" panose="02020603050405020304" pitchFamily="18" charset="0"/>
                <a:cs typeface="Times New Roman" panose="02020603050405020304" pitchFamily="18" charset="0"/>
              </a:rPr>
              <a:t>لاستشهادات</a:t>
            </a:r>
            <a:r>
              <a:rPr lang="ar-EG" sz="1400" dirty="0">
                <a:latin typeface="Times New Roman" panose="02020603050405020304" pitchFamily="18" charset="0"/>
                <a:cs typeface="Times New Roman" panose="02020603050405020304" pitchFamily="18" charset="0"/>
              </a:rPr>
              <a:t>. ومن سلبيات هذه المجلات أن نسبة قبول الأبحاث للنشر تكون منخفضة جداً، فهي تضع شروطاً قاسية جداً، </a:t>
            </a:r>
            <a:r>
              <a:rPr lang="ar-EG" sz="1400" dirty="0" smtClean="0">
                <a:latin typeface="Times New Roman" panose="02020603050405020304" pitchFamily="18" charset="0"/>
                <a:cs typeface="Times New Roman" panose="02020603050405020304" pitchFamily="18" charset="0"/>
              </a:rPr>
              <a:t>وتركز على </a:t>
            </a:r>
            <a:r>
              <a:rPr lang="ar-EG" sz="1400" dirty="0">
                <a:latin typeface="Times New Roman" panose="02020603050405020304" pitchFamily="18" charset="0"/>
                <a:cs typeface="Times New Roman" panose="02020603050405020304" pitchFamily="18" charset="0"/>
              </a:rPr>
              <a:t>الكيف، فالكم لا يعنيها بشيء، لذلك نجد أن الجامعات تضع مكافآت لمن ينشر في هذه المجلات لما لها من سمعة طيبة </a:t>
            </a:r>
            <a:r>
              <a:rPr lang="ar-EG" sz="1400" dirty="0" smtClean="0">
                <a:latin typeface="Times New Roman" panose="02020603050405020304" pitchFamily="18" charset="0"/>
                <a:cs typeface="Times New Roman" panose="02020603050405020304" pitchFamily="18" charset="0"/>
              </a:rPr>
              <a:t>وقيمة علمية </a:t>
            </a:r>
            <a:r>
              <a:rPr lang="ar-EG" sz="1400" dirty="0">
                <a:latin typeface="Times New Roman" panose="02020603050405020304" pitchFamily="18" charset="0"/>
                <a:cs typeface="Times New Roman" panose="02020603050405020304" pitchFamily="18" charset="0"/>
              </a:rPr>
              <a:t>كبيرة.</a:t>
            </a:r>
          </a:p>
          <a:p>
            <a:pPr algn="r"/>
            <a:r>
              <a:rPr lang="ar-EG" sz="1600" b="1" dirty="0">
                <a:solidFill>
                  <a:srgbClr val="00AEEF"/>
                </a:solidFill>
                <a:latin typeface="Times New Roman" panose="02020603050405020304" pitchFamily="18" charset="0"/>
                <a:cs typeface="Times New Roman" panose="02020603050405020304" pitchFamily="18" charset="0"/>
              </a:rPr>
              <a:t>د - مجلات الوصول الحر الأخضر:</a:t>
            </a:r>
          </a:p>
          <a:p>
            <a:pPr algn="r"/>
            <a:r>
              <a:rPr lang="ar-EG" sz="1400" dirty="0">
                <a:latin typeface="Times New Roman" panose="02020603050405020304" pitchFamily="18" charset="0"/>
                <a:cs typeface="Times New Roman" panose="02020603050405020304" pitchFamily="18" charset="0"/>
              </a:rPr>
              <a:t>النشر في هذه المجلات يكون متاحاً مجاناً، وفي السنوات الأولى من نشر البحث يكون متاحاً للمشتركين فقط وغير </a:t>
            </a:r>
            <a:r>
              <a:rPr lang="ar-EG" sz="1400" dirty="0" smtClean="0">
                <a:latin typeface="Times New Roman" panose="02020603050405020304" pitchFamily="18" charset="0"/>
                <a:cs typeface="Times New Roman" panose="02020603050405020304" pitchFamily="18" charset="0"/>
              </a:rPr>
              <a:t>قابل للتحميل </a:t>
            </a:r>
            <a:r>
              <a:rPr lang="ar-EG" sz="1400" dirty="0">
                <a:latin typeface="Times New Roman" panose="02020603050405020304" pitchFamily="18" charset="0"/>
                <a:cs typeface="Times New Roman" panose="02020603050405020304" pitchFamily="18" charset="0"/>
              </a:rPr>
              <a:t>المجاني. ولكن وبعد مرور عدة سنوات يصبح الوصول إلى البحث مجاناً. ولهذه المجلات نوعين:</a:t>
            </a:r>
          </a:p>
          <a:p>
            <a:pPr algn="r"/>
            <a:r>
              <a:rPr lang="ar-EG" sz="1400" dirty="0">
                <a:latin typeface="Times New Roman" panose="02020603050405020304" pitchFamily="18" charset="0"/>
                <a:cs typeface="Times New Roman" panose="02020603050405020304" pitchFamily="18" charset="0"/>
              </a:rPr>
              <a:t>ا</a:t>
            </a:r>
            <a:r>
              <a:rPr lang="ar-EG" sz="1400" b="1" dirty="0">
                <a:solidFill>
                  <a:srgbClr val="00AEEF"/>
                </a:solidFill>
                <a:latin typeface="Times New Roman" panose="02020603050405020304" pitchFamily="18" charset="0"/>
                <a:cs typeface="Times New Roman" panose="02020603050405020304" pitchFamily="18" charset="0"/>
              </a:rPr>
              <a:t>لطريق الذهبي</a:t>
            </a:r>
            <a:r>
              <a:rPr lang="ar-EG" sz="1400" dirty="0">
                <a:latin typeface="Times New Roman" panose="02020603050405020304" pitchFamily="18" charset="0"/>
                <a:cs typeface="Times New Roman" panose="02020603050405020304" pitchFamily="18" charset="0"/>
              </a:rPr>
              <a:t>: يعني نشر دوريات علمية محكمة لا تهدف إلى الربح المادي، وتكون متاحة دون رسوم للنشر أو التحميل.</a:t>
            </a:r>
          </a:p>
          <a:p>
            <a:pPr algn="r"/>
            <a:r>
              <a:rPr lang="ar-EG" sz="1400" b="1" dirty="0">
                <a:solidFill>
                  <a:srgbClr val="00AEEF"/>
                </a:solidFill>
                <a:latin typeface="Times New Roman" panose="02020603050405020304" pitchFamily="18" charset="0"/>
                <a:cs typeface="Times New Roman" panose="02020603050405020304" pitchFamily="18" charset="0"/>
              </a:rPr>
              <a:t>الطريق الأخضر</a:t>
            </a:r>
            <a:r>
              <a:rPr lang="ar-EG" sz="1400" dirty="0">
                <a:latin typeface="Times New Roman" panose="02020603050405020304" pitchFamily="18" charset="0"/>
                <a:cs typeface="Times New Roman" panose="02020603050405020304" pitchFamily="18" charset="0"/>
              </a:rPr>
              <a:t>: ويعني قيام الدوريات القائمة على الربح المادي، بالسماح وتشجيع إيداع المقالات المحكمة المنشورة فيها </a:t>
            </a:r>
            <a:r>
              <a:rPr lang="ar-EG" sz="1400" dirty="0" smtClean="0">
                <a:latin typeface="Times New Roman" panose="02020603050405020304" pitchFamily="18" charset="0"/>
                <a:cs typeface="Times New Roman" panose="02020603050405020304" pitchFamily="18" charset="0"/>
              </a:rPr>
              <a:t>، بعد النشر بفترة قصيرة ( </a:t>
            </a:r>
            <a:r>
              <a:rPr lang="ar-EG" sz="1400" dirty="0">
                <a:latin typeface="Times New Roman" panose="02020603050405020304" pitchFamily="18" charset="0"/>
                <a:cs typeface="Times New Roman" panose="02020603050405020304" pitchFamily="18" charset="0"/>
              </a:rPr>
              <a:t>لتكون متاحة </a:t>
            </a:r>
            <a:r>
              <a:rPr lang="ar-EG" sz="1400" dirty="0" smtClean="0">
                <a:latin typeface="Times New Roman" panose="02020603050405020304" pitchFamily="18" charset="0"/>
                <a:cs typeface="Times New Roman" panose="02020603050405020304" pitchFamily="18" charset="0"/>
              </a:rPr>
              <a:t>للعموم)</a:t>
            </a:r>
            <a:endParaRPr lang="ar-EG" sz="1400" dirty="0">
              <a:latin typeface="Times New Roman" panose="02020603050405020304" pitchFamily="18" charset="0"/>
              <a:cs typeface="Times New Roman" panose="02020603050405020304" pitchFamily="18" charset="0"/>
            </a:endParaRPr>
          </a:p>
          <a:p>
            <a:pPr algn="r"/>
            <a:r>
              <a:rPr lang="ar-EG" sz="1400" dirty="0">
                <a:latin typeface="Times New Roman" panose="02020603050405020304" pitchFamily="18" charset="0"/>
                <a:cs typeface="Times New Roman" panose="02020603050405020304" pitchFamily="18" charset="0"/>
              </a:rPr>
              <a:t>وهنا يجب ان نشير إلى أن المجلات المدفوعة ليست سيئة كما نعتقد، فهي تمتاز بسرعة الرد وجودة التحكيم، كما تؤمن </a:t>
            </a:r>
            <a:r>
              <a:rPr lang="ar-EG" sz="1400" dirty="0" smtClean="0">
                <a:latin typeface="Times New Roman" panose="02020603050405020304" pitchFamily="18" charset="0"/>
                <a:cs typeface="Times New Roman" panose="02020603050405020304" pitchFamily="18" charset="0"/>
              </a:rPr>
              <a:t>عادة لفرصة لإجراء التعديلات </a:t>
            </a:r>
            <a:r>
              <a:rPr lang="ar-EG" sz="1400" dirty="0">
                <a:latin typeface="Times New Roman" panose="02020603050405020304" pitchFamily="18" charset="0"/>
                <a:cs typeface="Times New Roman" panose="02020603050405020304" pitchFamily="18" charset="0"/>
              </a:rPr>
              <a:t>الشكلية من قبل سكرتارية المجلة، وبالتالي تزيد من فرص قبول الأبحاث، حيث لا يتم رفض البحث </a:t>
            </a:r>
            <a:r>
              <a:rPr lang="ar-EG" sz="1400" dirty="0" smtClean="0">
                <a:latin typeface="Times New Roman" panose="02020603050405020304" pitchFamily="18" charset="0"/>
                <a:cs typeface="Times New Roman" panose="02020603050405020304" pitchFamily="18" charset="0"/>
              </a:rPr>
              <a:t>لأسباب شكلية </a:t>
            </a:r>
            <a:r>
              <a:rPr lang="ar-EG" sz="1400" dirty="0">
                <a:latin typeface="Times New Roman" panose="02020603050405020304" pitchFamily="18" charset="0"/>
                <a:cs typeface="Times New Roman" panose="02020603050405020304" pitchFamily="18" charset="0"/>
              </a:rPr>
              <a:t>بسيطة.</a:t>
            </a:r>
            <a:endParaRPr lang="ar-EG" sz="1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1180975"/>
      </p:ext>
    </p:extLst>
  </p:cSld>
  <p:clrMapOvr>
    <a:masterClrMapping/>
  </p:clrMapOvr>
  <p:transition spd="slow" advTm="301368">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406225" y="4009363"/>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جودة المجلات العلمية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08280" y="1136012"/>
            <a:ext cx="5374229" cy="4755148"/>
          </a:xfrm>
          <a:prstGeom prst="rect">
            <a:avLst/>
          </a:prstGeom>
          <a:noFill/>
        </p:spPr>
        <p:txBody>
          <a:bodyPr wrap="square" rtlCol="1">
            <a:spAutoFit/>
          </a:bodyPr>
          <a:lstStyle/>
          <a:p>
            <a:pPr algn="justLow" rtl="1">
              <a:lnSpc>
                <a:spcPct val="150000"/>
              </a:lnSpc>
            </a:pPr>
            <a:r>
              <a:rPr lang="ar-EG" sz="1400" dirty="0">
                <a:latin typeface="Alexandria"/>
              </a:rPr>
              <a:t>الذي يحكم على جودة المجلة هو قاعدة البيانات المدرجة فيها ومعامل تأثير المجلة.</a:t>
            </a:r>
          </a:p>
          <a:p>
            <a:pPr algn="justLow" rtl="1">
              <a:lnSpc>
                <a:spcPct val="150000"/>
              </a:lnSpc>
            </a:pPr>
            <a:r>
              <a:rPr lang="ar-EG" b="1" dirty="0">
                <a:solidFill>
                  <a:srgbClr val="00AEEF"/>
                </a:solidFill>
              </a:rPr>
              <a:t>فماهي أشهر قواعد البيانات؟</a:t>
            </a:r>
          </a:p>
          <a:p>
            <a:pPr algn="justLow" rtl="1">
              <a:lnSpc>
                <a:spcPct val="150000"/>
              </a:lnSpc>
            </a:pPr>
            <a:r>
              <a:rPr lang="ar-EG" sz="1600" b="1" dirty="0">
                <a:solidFill>
                  <a:srgbClr val="FAC748"/>
                </a:solidFill>
                <a:latin typeface="Alexandria"/>
              </a:rPr>
              <a:t>قواعد البيانات الرصينة للنشر العالمي</a:t>
            </a:r>
            <a:r>
              <a:rPr lang="ar-EG" sz="1400" dirty="0">
                <a:latin typeface="Alexandria"/>
              </a:rPr>
              <a:t>:</a:t>
            </a:r>
          </a:p>
          <a:p>
            <a:pPr algn="justLow" rtl="1">
              <a:lnSpc>
                <a:spcPct val="150000"/>
              </a:lnSpc>
            </a:pPr>
            <a:r>
              <a:rPr lang="ar-EG" sz="1400" dirty="0">
                <a:latin typeface="Alexandria"/>
              </a:rPr>
              <a:t>- </a:t>
            </a:r>
            <a:r>
              <a:rPr lang="en-US" sz="1400" dirty="0">
                <a:latin typeface="Alexandria"/>
              </a:rPr>
              <a:t>I</a:t>
            </a:r>
            <a:r>
              <a:rPr lang="en-US" sz="1400" b="1" dirty="0">
                <a:solidFill>
                  <a:srgbClr val="00AEEF"/>
                </a:solidFill>
                <a:latin typeface="Alexandria"/>
              </a:rPr>
              <a:t>SI : </a:t>
            </a:r>
            <a:r>
              <a:rPr lang="ar-EG" sz="1400" b="1" dirty="0" smtClean="0">
                <a:solidFill>
                  <a:srgbClr val="00AEEF"/>
                </a:solidFill>
                <a:latin typeface="Alexandria"/>
              </a:rPr>
              <a:t> قواعد </a:t>
            </a:r>
            <a:r>
              <a:rPr lang="ar-EG" sz="1400" b="1" dirty="0">
                <a:solidFill>
                  <a:srgbClr val="00AEEF"/>
                </a:solidFill>
                <a:latin typeface="Alexandria"/>
              </a:rPr>
              <a:t>معلومات المعهد العلمي العالمي: </a:t>
            </a:r>
            <a:r>
              <a:rPr lang="en-US" sz="1400" b="1" dirty="0">
                <a:solidFill>
                  <a:srgbClr val="00AEEF"/>
                </a:solidFill>
                <a:latin typeface="Alexandria"/>
              </a:rPr>
              <a:t>Institute for Scientific Information.</a:t>
            </a:r>
          </a:p>
          <a:p>
            <a:pPr algn="justLow" rtl="1">
              <a:lnSpc>
                <a:spcPct val="150000"/>
              </a:lnSpc>
            </a:pPr>
            <a:r>
              <a:rPr lang="ar-EG" sz="1400" dirty="0">
                <a:latin typeface="Alexandria"/>
              </a:rPr>
              <a:t>هذا المعهد أسسه عالم اللغويات الأمريكي يوجين جارفيلد في مدينة بنسلفانيا في الولايات المتحدة. والآن </a:t>
            </a:r>
            <a:r>
              <a:rPr lang="ar-EG" sz="1400" dirty="0" smtClean="0">
                <a:latin typeface="Alexandria"/>
              </a:rPr>
              <a:t>مملوكا لشركة تومسون رويترز </a:t>
            </a:r>
            <a:r>
              <a:rPr lang="ar-EG" sz="1400" dirty="0">
                <a:latin typeface="Alexandria"/>
              </a:rPr>
              <a:t>للمعلومات التي تضم تقارير عن </a:t>
            </a:r>
            <a:r>
              <a:rPr lang="ar-EG" sz="1400" dirty="0" err="1">
                <a:latin typeface="Alexandria"/>
              </a:rPr>
              <a:t>الاستشهادات</a:t>
            </a:r>
            <a:r>
              <a:rPr lang="ar-EG" sz="1400" dirty="0">
                <a:latin typeface="Alexandria"/>
              </a:rPr>
              <a:t> من المجلات العلمية على الشبكة وتعرف </a:t>
            </a:r>
            <a:r>
              <a:rPr lang="ar-EG" sz="1400" dirty="0" smtClean="0">
                <a:latin typeface="Alexandria"/>
              </a:rPr>
              <a:t>ب:</a:t>
            </a:r>
            <a:r>
              <a:rPr lang="en-US" sz="1400" dirty="0" smtClean="0">
                <a:latin typeface="Alexandria"/>
              </a:rPr>
              <a:t>ISI </a:t>
            </a:r>
            <a:r>
              <a:rPr lang="en-US" sz="1400" dirty="0">
                <a:latin typeface="Alexandria"/>
              </a:rPr>
              <a:t>Journal Citations Reports on the </a:t>
            </a:r>
            <a:r>
              <a:rPr lang="en-US" sz="1400" dirty="0" smtClean="0">
                <a:latin typeface="Alexandria"/>
              </a:rPr>
              <a:t>Web</a:t>
            </a:r>
            <a:r>
              <a:rPr lang="ar-EG" sz="1400" dirty="0" smtClean="0">
                <a:latin typeface="Alexandria"/>
              </a:rPr>
              <a:t> وتعد </a:t>
            </a:r>
            <a:r>
              <a:rPr lang="ar-EG" sz="1400" dirty="0">
                <a:latin typeface="Alexandria"/>
              </a:rPr>
              <a:t>هذه المجلات من أعلى التصنيفات العالمية للمجلات العلمية التي تحظى بالتميز البحثي، وتزود الباحثين بمعلومات علمية موثقة عبر نظام موضوعي يكشف عن المستوى العلمي للمجلة مع مقارنتها بغيرها من </a:t>
            </a:r>
            <a:r>
              <a:rPr lang="ar-EG" sz="1400" dirty="0" smtClean="0">
                <a:latin typeface="Alexandria"/>
              </a:rPr>
              <a:t>المجلات العلمية </a:t>
            </a:r>
            <a:r>
              <a:rPr lang="ar-EG" sz="1400" dirty="0">
                <a:latin typeface="Alexandria"/>
              </a:rPr>
              <a:t>العريقة. تقارير هامة جداً تصنف أفضل المجلات ومعامل التأثير لكل منها. وتضم </a:t>
            </a:r>
            <a:r>
              <a:rPr lang="en-US" sz="1400" dirty="0">
                <a:latin typeface="Alexandria"/>
              </a:rPr>
              <a:t>ISI </a:t>
            </a:r>
            <a:r>
              <a:rPr lang="ar-EG" sz="1400" dirty="0">
                <a:latin typeface="Alexandria"/>
              </a:rPr>
              <a:t>أكثر من ١٠ آلاف مجلة – ١٤٠</a:t>
            </a:r>
          </a:p>
          <a:p>
            <a:pPr algn="justLow" rtl="1">
              <a:lnSpc>
                <a:spcPct val="150000"/>
              </a:lnSpc>
            </a:pPr>
            <a:r>
              <a:rPr lang="ar-EG" sz="1400" dirty="0">
                <a:latin typeface="Alexandria"/>
              </a:rPr>
              <a:t>ناشر- ٣٢٠٠ مجلة في العلوم الاجتماعية – ١٧٥٠ مجلة في العلوم الإنسانية</a:t>
            </a:r>
            <a:r>
              <a:rPr lang="ar-EG" sz="1400" dirty="0" smtClean="0">
                <a:latin typeface="Alexandria"/>
              </a:rPr>
              <a:t>.  وهنا </a:t>
            </a:r>
            <a:r>
              <a:rPr lang="ar-EG" sz="1400" dirty="0">
                <a:latin typeface="Alexandria"/>
              </a:rPr>
              <a:t>لابد من الإشارة إلى أن هذه القائمة ليست ثابتة، بل تتغير بشكل مستمر فتخرج مجلات وتدخل </a:t>
            </a:r>
            <a:r>
              <a:rPr lang="ar-EG" sz="1400" dirty="0" smtClean="0">
                <a:latin typeface="Alexandria"/>
              </a:rPr>
              <a:t>أخرى</a:t>
            </a:r>
            <a:r>
              <a:rPr lang="ar-EG" sz="1400" dirty="0">
                <a:latin typeface="Alexandria"/>
              </a:rPr>
              <a:t>.</a:t>
            </a:r>
            <a:endParaRPr lang="ar-EG" sz="1400" dirty="0" smtClean="0">
              <a:latin typeface="Alexandria"/>
            </a:endParaRPr>
          </a:p>
        </p:txBody>
      </p:sp>
    </p:spTree>
    <p:extLst>
      <p:ext uri="{BB962C8B-B14F-4D97-AF65-F5344CB8AC3E}">
        <p14:creationId xmlns:p14="http://schemas.microsoft.com/office/powerpoint/2010/main" val="802553939"/>
      </p:ext>
    </p:extLst>
  </p:cSld>
  <p:clrMapOvr>
    <a:masterClrMapping/>
  </p:clrMapOvr>
  <p:transition spd="slow" advTm="129633">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80" y="1738988"/>
            <a:ext cx="5228822" cy="954107"/>
          </a:xfrm>
          <a:prstGeom prst="rect">
            <a:avLst/>
          </a:prstGeom>
          <a:noFill/>
        </p:spPr>
        <p:txBody>
          <a:bodyPr wrap="square" rtlCol="0">
            <a:spAutoFit/>
          </a:bodyPr>
          <a:lstStyle/>
          <a:p>
            <a:pPr algn="justLow" rtl="1"/>
            <a:r>
              <a:rPr lang="ar-EG" sz="1400" dirty="0" smtClean="0">
                <a:solidFill>
                  <a:prstClr val="black"/>
                </a:solidFill>
                <a:latin typeface="Alexandria" charset="0"/>
                <a:cs typeface="Alexandria" charset="0"/>
              </a:rPr>
              <a:t> </a:t>
            </a:r>
            <a:r>
              <a:rPr lang="en-US" sz="1400" dirty="0">
                <a:solidFill>
                  <a:prstClr val="black"/>
                </a:solidFill>
                <a:latin typeface="Alexandria" charset="0"/>
                <a:cs typeface="Alexandria" charset="0"/>
              </a:rPr>
              <a:t>:</a:t>
            </a:r>
            <a:r>
              <a:rPr lang="en-US" sz="1400" b="1" dirty="0">
                <a:solidFill>
                  <a:srgbClr val="00AEEF"/>
                </a:solidFill>
                <a:latin typeface="Alexandria" charset="0"/>
                <a:cs typeface="Alexandria" charset="0"/>
              </a:rPr>
              <a:t> </a:t>
            </a:r>
            <a:r>
              <a:rPr lang="en-US" sz="1400" b="1" dirty="0" smtClean="0">
                <a:solidFill>
                  <a:srgbClr val="00AEEF"/>
                </a:solidFill>
                <a:latin typeface="Alexandria" charset="0"/>
                <a:cs typeface="Alexandria" charset="0"/>
              </a:rPr>
              <a:t>Scopus-2  </a:t>
            </a:r>
            <a:r>
              <a:rPr lang="ar-EG" sz="1400" dirty="0" smtClean="0">
                <a:solidFill>
                  <a:prstClr val="black"/>
                </a:solidFill>
                <a:latin typeface="Alexandria" charset="0"/>
                <a:cs typeface="Alexandria" charset="0"/>
              </a:rPr>
              <a:t>وهي قاعدة بيانات تحتوي على أبحاث علمية منشورة في مجلات دولية محكمة، </a:t>
            </a:r>
            <a:r>
              <a:rPr lang="ar-EG" sz="1400" dirty="0">
                <a:solidFill>
                  <a:prstClr val="black"/>
                </a:solidFill>
                <a:latin typeface="Alexandria" charset="0"/>
                <a:cs typeface="Alexandria" charset="0"/>
              </a:rPr>
              <a:t>وتضم حوالي ٢٢ ألف مجلة تقريباً</a:t>
            </a:r>
            <a:r>
              <a:rPr lang="ar-EG" sz="1400" dirty="0" smtClean="0">
                <a:solidFill>
                  <a:prstClr val="black"/>
                </a:solidFill>
                <a:latin typeface="Alexandria" charset="0"/>
                <a:cs typeface="Alexandria" charset="0"/>
              </a:rPr>
              <a:t>،  وأكثر </a:t>
            </a:r>
            <a:r>
              <a:rPr lang="ar-EG" sz="1400" dirty="0">
                <a:solidFill>
                  <a:prstClr val="black"/>
                </a:solidFill>
                <a:latin typeface="Alexandria" charset="0"/>
                <a:cs typeface="Alexandria" charset="0"/>
              </a:rPr>
              <a:t>من خمسة آلاف دار </a:t>
            </a:r>
            <a:r>
              <a:rPr lang="ar-EG" sz="1400" dirty="0" err="1">
                <a:solidFill>
                  <a:prstClr val="black"/>
                </a:solidFill>
                <a:latin typeface="Alexandria" charset="0"/>
                <a:cs typeface="Alexandria" charset="0"/>
              </a:rPr>
              <a:t>نشر</a:t>
            </a:r>
            <a:r>
              <a:rPr lang="ar-EG" sz="1400" dirty="0" err="1" smtClean="0">
                <a:solidFill>
                  <a:prstClr val="black"/>
                </a:solidFill>
                <a:latin typeface="Alexandria" charset="0"/>
                <a:cs typeface="Alexandria" charset="0"/>
              </a:rPr>
              <a:t>.،وهي</a:t>
            </a:r>
            <a:r>
              <a:rPr lang="ar-EG" sz="1400" dirty="0" smtClean="0">
                <a:solidFill>
                  <a:prstClr val="black"/>
                </a:solidFill>
                <a:latin typeface="Alexandria" charset="0"/>
                <a:cs typeface="Alexandria" charset="0"/>
              </a:rPr>
              <a:t> </a:t>
            </a:r>
            <a:r>
              <a:rPr lang="ar-EG" sz="1400" dirty="0">
                <a:solidFill>
                  <a:prstClr val="black"/>
                </a:solidFill>
                <a:latin typeface="Alexandria" charset="0"/>
                <a:cs typeface="Alexandria" charset="0"/>
              </a:rPr>
              <a:t>مملوكة لشركة </a:t>
            </a:r>
            <a:r>
              <a:rPr lang="ar-EG" sz="1400" dirty="0" smtClean="0">
                <a:solidFill>
                  <a:prstClr val="black"/>
                </a:solidFill>
                <a:latin typeface="Alexandria" charset="0"/>
                <a:cs typeface="Alexandria" charset="0"/>
              </a:rPr>
              <a:t>السفير </a:t>
            </a:r>
            <a:r>
              <a:rPr lang="ar-EG" sz="1400" dirty="0">
                <a:solidFill>
                  <a:prstClr val="black"/>
                </a:solidFill>
                <a:latin typeface="Alexandria" charset="0"/>
                <a:cs typeface="Alexandria" charset="0"/>
              </a:rPr>
              <a:t>للطباعة والنشر، أبحاثها منشورة على الانترنت ويمكن الوصول إليها </a:t>
            </a:r>
            <a:r>
              <a:rPr lang="ar-EG" sz="1400" dirty="0" smtClean="0">
                <a:solidFill>
                  <a:prstClr val="black"/>
                </a:solidFill>
                <a:latin typeface="Alexandria" charset="0"/>
                <a:cs typeface="Alexandria" charset="0"/>
              </a:rPr>
              <a:t>عن طريق </a:t>
            </a:r>
            <a:r>
              <a:rPr lang="ar-EG" sz="1400" dirty="0">
                <a:solidFill>
                  <a:prstClr val="black"/>
                </a:solidFill>
                <a:latin typeface="Alexandria" charset="0"/>
                <a:cs typeface="Alexandria" charset="0"/>
              </a:rPr>
              <a:t>الدفع </a:t>
            </a:r>
            <a:r>
              <a:rPr lang="ar-EG" sz="1400" dirty="0" smtClean="0">
                <a:solidFill>
                  <a:prstClr val="black"/>
                </a:solidFill>
                <a:latin typeface="Alexandria" charset="0"/>
                <a:cs typeface="Alexandria" charset="0"/>
              </a:rPr>
              <a:t>والاشتراك، </a:t>
            </a:r>
            <a:r>
              <a:rPr lang="ar-EG" sz="1400" dirty="0">
                <a:solidFill>
                  <a:prstClr val="black"/>
                </a:solidFill>
                <a:latin typeface="Alexandria" charset="0"/>
                <a:cs typeface="Alexandria" charset="0"/>
              </a:rPr>
              <a:t>وتحتوي أيضاً على قواعد بيانات </a:t>
            </a:r>
            <a:r>
              <a:rPr lang="ar-EG" sz="1400" dirty="0" smtClean="0">
                <a:solidFill>
                  <a:prstClr val="black"/>
                </a:solidFill>
                <a:latin typeface="Alexandria" charset="0"/>
                <a:cs typeface="Alexandria" charset="0"/>
              </a:rPr>
              <a:t>براءات الاختراع.</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67535174"/>
      </p:ext>
    </p:extLst>
  </p:cSld>
  <p:clrMapOvr>
    <a:masterClrMapping/>
  </p:clrMapOvr>
  <mc:AlternateContent xmlns:mc="http://schemas.openxmlformats.org/markup-compatibility/2006" xmlns:p14="http://schemas.microsoft.com/office/powerpoint/2010/main">
    <mc:Choice Requires="p14">
      <p:transition spd="slow" p14:dur="2000" advTm="29925"/>
    </mc:Choice>
    <mc:Fallback xmlns="">
      <p:transition spd="slow" advTm="2992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318347" y="1110119"/>
            <a:ext cx="5370460" cy="4339650"/>
          </a:xfrm>
          <a:prstGeom prst="rect">
            <a:avLst/>
          </a:prstGeom>
        </p:spPr>
        <p:txBody>
          <a:bodyPr wrap="square">
            <a:spAutoFit/>
          </a:bodyPr>
          <a:lstStyle/>
          <a:p>
            <a:pPr algn="justLow" rtl="1">
              <a:lnSpc>
                <a:spcPct val="150000"/>
              </a:lnSpc>
            </a:pPr>
            <a:r>
              <a:rPr lang="ar-EG" sz="1600" b="1" dirty="0" smtClean="0">
                <a:solidFill>
                  <a:srgbClr val="00AEEF"/>
                </a:solidFill>
                <a:latin typeface="Alexandria"/>
                <a:cs typeface="Simplified Arabic" panose="02020603050405020304" pitchFamily="18" charset="-78"/>
              </a:rPr>
              <a:t>1- </a:t>
            </a:r>
            <a:r>
              <a:rPr lang="ar-EG" sz="1600" b="1" dirty="0">
                <a:solidFill>
                  <a:srgbClr val="00AEEF"/>
                </a:solidFill>
                <a:latin typeface="Alexandria"/>
                <a:cs typeface="Simplified Arabic" panose="02020603050405020304" pitchFamily="18" charset="-78"/>
              </a:rPr>
              <a:t>معامل التأثير:</a:t>
            </a:r>
          </a:p>
          <a:p>
            <a:pPr algn="justLow" rtl="1">
              <a:lnSpc>
                <a:spcPct val="150000"/>
              </a:lnSpc>
            </a:pPr>
            <a:r>
              <a:rPr lang="ar-EG" sz="1400" dirty="0">
                <a:latin typeface="Alexandria"/>
                <a:cs typeface="Simplified Arabic" panose="02020603050405020304" pitchFamily="18" charset="-78"/>
              </a:rPr>
              <a:t>هو مقياس لأهمية المجلات العلمية المحكمة، حيث يتم تصنيف المجلات بحسب معاملات التأثير ضمن مجال </a:t>
            </a:r>
            <a:r>
              <a:rPr lang="ar-EG" sz="1400" dirty="0" smtClean="0">
                <a:latin typeface="Alexandria"/>
                <a:cs typeface="Simplified Arabic" panose="02020603050405020304" pitchFamily="18" charset="-78"/>
              </a:rPr>
              <a:t>تخصصها البحثي</a:t>
            </a:r>
            <a:r>
              <a:rPr lang="ar-EG" sz="1400" dirty="0">
                <a:latin typeface="Alexandria"/>
                <a:cs typeface="Simplified Arabic" panose="02020603050405020304" pitchFamily="18" charset="-78"/>
              </a:rPr>
              <a:t>، ويعكس معامل التأثير مدى </a:t>
            </a:r>
            <a:r>
              <a:rPr lang="ar-EG" sz="1400" dirty="0" smtClean="0">
                <a:latin typeface="Alexandria"/>
                <a:cs typeface="Simplified Arabic" panose="02020603050405020304" pitchFamily="18" charset="-78"/>
              </a:rPr>
              <a:t>استشهاد </a:t>
            </a:r>
            <a:r>
              <a:rPr lang="ar-EG" sz="1400" dirty="0">
                <a:latin typeface="Alexandria"/>
                <a:cs typeface="Simplified Arabic" panose="02020603050405020304" pitchFamily="18" charset="-78"/>
              </a:rPr>
              <a:t>الأبحاث الجديدة للأبحاث التي نشرت سابقاً في تلك </a:t>
            </a:r>
            <a:r>
              <a:rPr lang="ar-EG" sz="1400" dirty="0" smtClean="0">
                <a:latin typeface="Alexandria"/>
                <a:cs typeface="Simplified Arabic" panose="02020603050405020304" pitchFamily="18" charset="-78"/>
              </a:rPr>
              <a:t>المجلة. </a:t>
            </a:r>
            <a:r>
              <a:rPr lang="ar-EG" sz="1400" dirty="0">
                <a:latin typeface="Alexandria"/>
                <a:cs typeface="Simplified Arabic" panose="02020603050405020304" pitchFamily="18" charset="-78"/>
              </a:rPr>
              <a:t>فالمجلة </a:t>
            </a:r>
            <a:r>
              <a:rPr lang="ar-EG" sz="1400" dirty="0" smtClean="0">
                <a:latin typeface="Alexandria"/>
                <a:cs typeface="Simplified Arabic" panose="02020603050405020304" pitchFamily="18" charset="-78"/>
              </a:rPr>
              <a:t>التي تملك </a:t>
            </a:r>
            <a:r>
              <a:rPr lang="ar-EG" sz="1400" dirty="0">
                <a:latin typeface="Alexandria"/>
                <a:cs typeface="Simplified Arabic" panose="02020603050405020304" pitchFamily="18" charset="-78"/>
              </a:rPr>
              <a:t>معامل تأثير مرتفع تكون مجلة هامة، تتم الإشارة الى أبحاثها والاستشهاد بها بشكل أكبر من تلك التي تملك معامل </a:t>
            </a:r>
            <a:r>
              <a:rPr lang="ar-EG" sz="1400" dirty="0" smtClean="0">
                <a:latin typeface="Alexandria"/>
                <a:cs typeface="Simplified Arabic" panose="02020603050405020304" pitchFamily="18" charset="-78"/>
              </a:rPr>
              <a:t>تأثير منخفض</a:t>
            </a:r>
            <a:r>
              <a:rPr lang="ar-EG" sz="1400" dirty="0">
                <a:latin typeface="Alexandria"/>
                <a:cs typeface="Simplified Arabic" panose="02020603050405020304" pitchFamily="18" charset="-78"/>
              </a:rPr>
              <a:t>.</a:t>
            </a:r>
          </a:p>
          <a:p>
            <a:pPr algn="justLow" rtl="1">
              <a:lnSpc>
                <a:spcPct val="150000"/>
              </a:lnSpc>
            </a:pPr>
            <a:r>
              <a:rPr lang="ar-EG" sz="1400" dirty="0">
                <a:latin typeface="Alexandria"/>
                <a:cs typeface="Simplified Arabic" panose="02020603050405020304" pitchFamily="18" charset="-78"/>
              </a:rPr>
              <a:t>- لا يمكن حساب معامل التأثير للمجلة إلا بعد مرور سنتين على تاريخ صدورها وتسجيلها في أحد الفهارس الالكترونية.</a:t>
            </a:r>
          </a:p>
          <a:p>
            <a:pPr algn="justLow" rtl="1">
              <a:lnSpc>
                <a:spcPct val="150000"/>
              </a:lnSpc>
            </a:pPr>
            <a:r>
              <a:rPr lang="ar-EG" sz="1400" dirty="0">
                <a:latin typeface="Alexandria"/>
                <a:cs typeface="Simplified Arabic" panose="02020603050405020304" pitchFamily="18" charset="-78"/>
              </a:rPr>
              <a:t>- من المهم للباحث الحرص على النشر في المجلات ذات معامل التأثير المرتفع لما لها من مكانة علمية، إضافة للتميز </a:t>
            </a:r>
            <a:r>
              <a:rPr lang="ar-EG" sz="1400" dirty="0" smtClean="0">
                <a:latin typeface="Alexandria"/>
                <a:cs typeface="Simplified Arabic" panose="02020603050405020304" pitchFamily="18" charset="-78"/>
              </a:rPr>
              <a:t>البحثي والمكافآت </a:t>
            </a:r>
            <a:r>
              <a:rPr lang="ar-EG" sz="1400" dirty="0">
                <a:latin typeface="Alexandria"/>
                <a:cs typeface="Simplified Arabic" panose="02020603050405020304" pitchFamily="18" charset="-78"/>
              </a:rPr>
              <a:t>البحثية التي تمنح للباحثين.</a:t>
            </a:r>
          </a:p>
          <a:p>
            <a:pPr algn="justLow" rtl="1">
              <a:lnSpc>
                <a:spcPct val="150000"/>
              </a:lnSpc>
            </a:pPr>
            <a:r>
              <a:rPr lang="ar-EG" sz="1400" dirty="0">
                <a:latin typeface="Alexandria"/>
                <a:cs typeface="Simplified Arabic" panose="02020603050405020304" pitchFamily="18" charset="-78"/>
              </a:rPr>
              <a:t>- المجلات المدرجة حديثاً ليس لها معامل تأثير.</a:t>
            </a:r>
          </a:p>
          <a:p>
            <a:pPr algn="justLow" rtl="1">
              <a:lnSpc>
                <a:spcPct val="150000"/>
              </a:lnSpc>
            </a:pPr>
            <a:r>
              <a:rPr lang="ar-EG" sz="1400" dirty="0">
                <a:latin typeface="Alexandria"/>
                <a:cs typeface="Simplified Arabic" panose="02020603050405020304" pitchFamily="18" charset="-78"/>
              </a:rPr>
              <a:t>- على الباحث ألا يتسرع في النشر، وأن لا يسعى منذ البداية الى الحصول على معامل تأثير مرتفع</a:t>
            </a:r>
            <a:r>
              <a:rPr lang="ar-EG" sz="1400" dirty="0" smtClean="0">
                <a:latin typeface="Alexandria"/>
                <a:cs typeface="Simplified Arabic" panose="02020603050405020304" pitchFamily="18" charset="-78"/>
              </a:rPr>
              <a:t>.</a:t>
            </a:r>
            <a:endParaRPr lang="ar-EG" sz="1400" dirty="0">
              <a:latin typeface="Alexandria"/>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معايير النشر العلمي الجيد</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10</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783431" y="4653713"/>
            <a:ext cx="4818019" cy="1107996"/>
          </a:xfrm>
          <a:prstGeom prst="rect">
            <a:avLst/>
          </a:prstGeom>
          <a:noFill/>
        </p:spPr>
        <p:txBody>
          <a:bodyPr wrap="square" rtlCol="1">
            <a:spAutoFit/>
          </a:bodyPr>
          <a:lstStyle/>
          <a:p>
            <a:pPr algn="r" rtl="1"/>
            <a:r>
              <a:rPr lang="ar-EG" sz="1600" dirty="0"/>
              <a:t>بمعنى كيف أختار المجلة الأفضل عندما أريد أن أنشر بحثي؟ رغم أن هناك معايير عديدة للنشر العلمي الجيد، يبقى </a:t>
            </a:r>
            <a:r>
              <a:rPr lang="ar-EG" sz="1600" dirty="0" smtClean="0"/>
              <a:t>المعيار الأهم </a:t>
            </a:r>
            <a:r>
              <a:rPr lang="ar-EG" sz="1600" dirty="0"/>
              <a:t>هو معامل التأثير الذي يشكل </a:t>
            </a:r>
            <a:r>
              <a:rPr lang="ar-EG" sz="1600" dirty="0" smtClean="0"/>
              <a:t>معيارا مهماً </a:t>
            </a:r>
            <a:r>
              <a:rPr lang="ar-EG" sz="1600" dirty="0"/>
              <a:t>في اختيار وعاء </a:t>
            </a:r>
            <a:r>
              <a:rPr lang="ar-EG" sz="1600" dirty="0" smtClean="0"/>
              <a:t>النشر، </a:t>
            </a:r>
            <a:r>
              <a:rPr lang="ar-EG" sz="1600" dirty="0"/>
              <a:t>فتصنيف المجلات اليوم يعتمد بقوة على معامل التأثير</a:t>
            </a:r>
            <a:r>
              <a:rPr lang="ar-EG" dirty="0"/>
              <a:t>.</a:t>
            </a:r>
          </a:p>
        </p:txBody>
      </p:sp>
    </p:spTree>
    <p:extLst>
      <p:ext uri="{BB962C8B-B14F-4D97-AF65-F5344CB8AC3E}">
        <p14:creationId xmlns:p14="http://schemas.microsoft.com/office/powerpoint/2010/main" val="616181308"/>
      </p:ext>
    </p:extLst>
  </p:cSld>
  <p:clrMapOvr>
    <a:masterClrMapping/>
  </p:clrMapOvr>
  <p:transition spd="slow" advTm="109733">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414463" y="1518889"/>
            <a:ext cx="5531792" cy="3416320"/>
          </a:xfrm>
          <a:prstGeom prst="rect">
            <a:avLst/>
          </a:prstGeom>
          <a:noFill/>
        </p:spPr>
        <p:txBody>
          <a:bodyPr wrap="square" rtlCol="0">
            <a:spAutoFit/>
          </a:bodyPr>
          <a:lstStyle/>
          <a:p>
            <a:pPr lvl="0" algn="justLow" rtl="1">
              <a:lnSpc>
                <a:spcPct val="150000"/>
              </a:lnSpc>
            </a:pPr>
            <a:r>
              <a:rPr lang="ar-EG" sz="1600" b="1" dirty="0">
                <a:solidFill>
                  <a:srgbClr val="00AEEF"/>
                </a:solidFill>
                <a:latin typeface="Alexandria" charset="0"/>
                <a:cs typeface="Alexandria" charset="0"/>
              </a:rPr>
              <a:t>  </a:t>
            </a:r>
            <a:r>
              <a:rPr lang="ar-EG" sz="1600" b="1" dirty="0" smtClean="0">
                <a:solidFill>
                  <a:srgbClr val="00AEEF"/>
                </a:solidFill>
                <a:latin typeface="Alexandria" charset="0"/>
                <a:cs typeface="Alexandria" charset="0"/>
              </a:rPr>
              <a:t>2 </a:t>
            </a:r>
            <a:r>
              <a:rPr lang="ar-EG" sz="1600" b="1" dirty="0">
                <a:solidFill>
                  <a:srgbClr val="00AEEF"/>
                </a:solidFill>
                <a:latin typeface="Alexandria" charset="0"/>
                <a:cs typeface="Alexandria" charset="0"/>
              </a:rPr>
              <a:t>- أن تصدر المجلة عن جامعة أو مؤسسة أكاديمية ذات قيمة اعتبارية : </a:t>
            </a:r>
            <a:r>
              <a:rPr lang="en-US" sz="1600" b="1" dirty="0" smtClean="0">
                <a:solidFill>
                  <a:srgbClr val="00AEEF"/>
                </a:solidFill>
                <a:latin typeface="Alexandria" charset="0"/>
                <a:cs typeface="Alexandria" charset="0"/>
              </a:rPr>
              <a:t>Standards</a:t>
            </a:r>
            <a:r>
              <a:rPr lang="ar-EG" sz="1600" b="1" dirty="0" smtClean="0">
                <a:solidFill>
                  <a:srgbClr val="00AEEF"/>
                </a:solidFill>
                <a:latin typeface="Alexandria" charset="0"/>
                <a:cs typeface="Alexandria" charset="0"/>
              </a:rPr>
              <a:t>:</a:t>
            </a:r>
            <a:r>
              <a:rPr lang="ar-EG" sz="1400" dirty="0" smtClean="0">
                <a:solidFill>
                  <a:srgbClr val="2D3956"/>
                </a:solidFill>
                <a:latin typeface="Alexandria" charset="0"/>
                <a:cs typeface="Alexandria" charset="0"/>
              </a:rPr>
              <a:t>وهنا </a:t>
            </a:r>
            <a:r>
              <a:rPr lang="ar-EG" sz="1400" dirty="0">
                <a:solidFill>
                  <a:srgbClr val="2D3956"/>
                </a:solidFill>
                <a:latin typeface="Alexandria" charset="0"/>
                <a:cs typeface="Alexandria" charset="0"/>
              </a:rPr>
              <a:t>نشير إلى أن:</a:t>
            </a:r>
          </a:p>
          <a:p>
            <a:pPr lvl="0" algn="justLow" rtl="1">
              <a:lnSpc>
                <a:spcPct val="150000"/>
              </a:lnSpc>
            </a:pPr>
            <a:r>
              <a:rPr lang="ar-EG" sz="1400" dirty="0">
                <a:solidFill>
                  <a:srgbClr val="2D3956"/>
                </a:solidFill>
                <a:latin typeface="Alexandria" charset="0"/>
                <a:cs typeface="Alexandria" charset="0"/>
              </a:rPr>
              <a:t>١ - بعض المجلات </a:t>
            </a:r>
            <a:r>
              <a:rPr lang="ar-EG" sz="1400" dirty="0" smtClean="0">
                <a:solidFill>
                  <a:srgbClr val="2D3956"/>
                </a:solidFill>
                <a:latin typeface="Alexandria" charset="0"/>
                <a:cs typeface="Alexandria" charset="0"/>
              </a:rPr>
              <a:t>الوهمية تعتبر </a:t>
            </a:r>
            <a:r>
              <a:rPr lang="ar-EG" sz="1400" dirty="0">
                <a:solidFill>
                  <a:srgbClr val="2D3956"/>
                </a:solidFill>
                <a:latin typeface="Alexandria" charset="0"/>
                <a:cs typeface="Alexandria" charset="0"/>
              </a:rPr>
              <a:t>مصيدة للباحثين.</a:t>
            </a:r>
          </a:p>
          <a:p>
            <a:pPr lvl="0" algn="justLow" rtl="1">
              <a:lnSpc>
                <a:spcPct val="150000"/>
              </a:lnSpc>
            </a:pPr>
            <a:r>
              <a:rPr lang="ar-EG" sz="1400" dirty="0">
                <a:solidFill>
                  <a:srgbClr val="2D3956"/>
                </a:solidFill>
                <a:latin typeface="Alexandria" charset="0"/>
                <a:cs typeface="Alexandria" charset="0"/>
              </a:rPr>
              <a:t>٢ - يجب أن يكون للمجلة رقم تصنيف دولي </a:t>
            </a:r>
            <a:r>
              <a:rPr lang="en-US" sz="1400" dirty="0">
                <a:solidFill>
                  <a:srgbClr val="2D3956"/>
                </a:solidFill>
                <a:latin typeface="Alexandria" charset="0"/>
                <a:cs typeface="Alexandria" charset="0"/>
              </a:rPr>
              <a:t>ISSN </a:t>
            </a:r>
            <a:r>
              <a:rPr lang="ar-EG" sz="1400" dirty="0">
                <a:solidFill>
                  <a:srgbClr val="2D3956"/>
                </a:solidFill>
                <a:latin typeface="Alexandria" charset="0"/>
                <a:cs typeface="Alexandria" charset="0"/>
              </a:rPr>
              <a:t>للنسخة الورقية وآخر للنسخة </a:t>
            </a:r>
            <a:r>
              <a:rPr lang="ar-EG" sz="1400" dirty="0" smtClean="0">
                <a:solidFill>
                  <a:srgbClr val="2D3956"/>
                </a:solidFill>
                <a:latin typeface="Alexandria" charset="0"/>
                <a:cs typeface="Alexandria" charset="0"/>
              </a:rPr>
              <a:t>الالكترونية (زكي</a:t>
            </a:r>
            <a:r>
              <a:rPr lang="ar-EG" sz="1400" dirty="0">
                <a:solidFill>
                  <a:srgbClr val="2D3956"/>
                </a:solidFill>
                <a:latin typeface="Alexandria" charset="0"/>
                <a:cs typeface="Alexandria" charset="0"/>
              </a:rPr>
              <a:t>، ٢٠١٥ </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a:p>
            <a:pPr lvl="0" algn="justLow" rtl="1">
              <a:lnSpc>
                <a:spcPct val="150000"/>
              </a:lnSpc>
            </a:pPr>
            <a:r>
              <a:rPr lang="ar-EG" sz="1400" dirty="0">
                <a:solidFill>
                  <a:srgbClr val="2D3956"/>
                </a:solidFill>
                <a:latin typeface="Alexandria" charset="0"/>
                <a:cs typeface="Alexandria" charset="0"/>
              </a:rPr>
              <a:t>٣ - أن يكون للمجلة هيئة تحرير معلنة من أكاديميين وأسماء معروفة في الوسط العلمي.</a:t>
            </a:r>
          </a:p>
          <a:p>
            <a:pPr lvl="0" algn="justLow" rtl="1">
              <a:lnSpc>
                <a:spcPct val="150000"/>
              </a:lnSpc>
            </a:pPr>
            <a:r>
              <a:rPr lang="ar-EG" sz="1400" dirty="0">
                <a:solidFill>
                  <a:srgbClr val="2D3956"/>
                </a:solidFill>
                <a:latin typeface="Alexandria" charset="0"/>
                <a:cs typeface="Alexandria" charset="0"/>
              </a:rPr>
              <a:t>٤ - أن يكون للمجلة موقع الكتروني تتوفر فيه معلومات عن المجلة والهيئة العلمية وقواعد النشر، وهيئة التحرير يجب أن </a:t>
            </a:r>
            <a:r>
              <a:rPr lang="ar-EG" sz="1400" dirty="0" smtClean="0">
                <a:solidFill>
                  <a:srgbClr val="2D3956"/>
                </a:solidFill>
                <a:latin typeface="Alexandria" charset="0"/>
                <a:cs typeface="Alexandria" charset="0"/>
              </a:rPr>
              <a:t>تكون متخصصة </a:t>
            </a:r>
            <a:r>
              <a:rPr lang="ar-EG" sz="1400" dirty="0">
                <a:solidFill>
                  <a:srgbClr val="2D3956"/>
                </a:solidFill>
                <a:latin typeface="Alexandria" charset="0"/>
                <a:cs typeface="Alexandria" charset="0"/>
              </a:rPr>
              <a:t>ومن درجات علمية عالية.</a:t>
            </a:r>
          </a:p>
          <a:p>
            <a:pPr lvl="0" algn="justLow" rtl="1">
              <a:lnSpc>
                <a:spcPct val="150000"/>
              </a:lnSpc>
            </a:pPr>
            <a:r>
              <a:rPr lang="ar-EG" sz="1400" dirty="0">
                <a:solidFill>
                  <a:srgbClr val="2D3956"/>
                </a:solidFill>
                <a:latin typeface="Alexandria" charset="0"/>
                <a:cs typeface="Alexandria" charset="0"/>
              </a:rPr>
              <a:t>٥ - أن تكون المجلة </a:t>
            </a:r>
            <a:r>
              <a:rPr lang="ar-EG" sz="1400" dirty="0" err="1">
                <a:solidFill>
                  <a:srgbClr val="2D3956"/>
                </a:solidFill>
                <a:latin typeface="Alexandria" charset="0"/>
                <a:cs typeface="Alexandria" charset="0"/>
              </a:rPr>
              <a:t>مؤرشفة</a:t>
            </a:r>
            <a:r>
              <a:rPr lang="ar-EG" sz="1400" dirty="0">
                <a:solidFill>
                  <a:srgbClr val="2D3956"/>
                </a:solidFill>
                <a:latin typeface="Alexandria" charset="0"/>
                <a:cs typeface="Alexandria" charset="0"/>
              </a:rPr>
              <a:t> في المحركات وقواعد البيانات العالمية، لذا على الباحث العودة الى قواعد البيانات للتأكد من </a:t>
            </a:r>
            <a:r>
              <a:rPr lang="ar-EG" sz="1400" dirty="0" smtClean="0">
                <a:solidFill>
                  <a:srgbClr val="2D3956"/>
                </a:solidFill>
                <a:latin typeface="Alexandria" charset="0"/>
                <a:cs typeface="Alexandria" charset="0"/>
              </a:rPr>
              <a:t>وجود المجلة.</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1214185"/>
      </p:ext>
    </p:extLst>
  </p:cSld>
  <p:clrMapOvr>
    <a:masterClrMapping/>
  </p:clrMapOvr>
  <mc:AlternateContent xmlns:mc="http://schemas.openxmlformats.org/markup-compatibility/2006" xmlns:p14="http://schemas.microsoft.com/office/powerpoint/2010/main">
    <mc:Choice Requires="p14">
      <p:transition spd="slow" p14:dur="2000" advTm="60360"/>
    </mc:Choice>
    <mc:Fallback xmlns="">
      <p:transition spd="slow" advTm="6036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1958622" y="51377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449237" y="1468531"/>
            <a:ext cx="5518233" cy="4438203"/>
          </a:xfrm>
          <a:prstGeom prst="rect">
            <a:avLst/>
          </a:prstGeom>
          <a:noFill/>
        </p:spPr>
        <p:txBody>
          <a:bodyPr wrap="square" rtlCol="0">
            <a:spAutoFit/>
          </a:bodyPr>
          <a:lstStyle/>
          <a:p>
            <a:pPr algn="justLow" rtl="1">
              <a:lnSpc>
                <a:spcPct val="150000"/>
              </a:lnSpc>
            </a:pPr>
            <a:r>
              <a:rPr lang="ar-EG" sz="1600" dirty="0">
                <a:latin typeface="Alexandria" charset="0"/>
                <a:cs typeface="Alexandria" charset="0"/>
              </a:rPr>
              <a:t>     ٦ - أن توفر المجلة آلية لتحميل الأبحاث ومرفقاتها من قبل الباحثين، مع إتاحة الاطلاع على مسار البحث منذ تقديمه حتى النتيجة النهائية، وتدقيق البحث وكشف الاقتباسات والسرقات ...الخ.</a:t>
            </a:r>
          </a:p>
          <a:p>
            <a:pPr algn="justLow" rtl="1">
              <a:lnSpc>
                <a:spcPct val="150000"/>
              </a:lnSpc>
            </a:pPr>
            <a:r>
              <a:rPr lang="ar-EG" sz="1600" dirty="0">
                <a:latin typeface="Alexandria" charset="0"/>
                <a:cs typeface="Alexandria" charset="0"/>
              </a:rPr>
              <a:t>٧ - أن تكون المجلة متخصصة، فهناك بعض المجلات تنشر أبحاثاً بعيدة كلياً عن اسم المجلة ومجال تخصصها، وهو مؤشر </a:t>
            </a:r>
            <a:r>
              <a:rPr lang="ar-EG" sz="1600" dirty="0" smtClean="0">
                <a:latin typeface="Alexandria" charset="0"/>
                <a:cs typeface="Alexandria" charset="0"/>
              </a:rPr>
              <a:t>سلبي يوحي </a:t>
            </a:r>
            <a:r>
              <a:rPr lang="ar-EG" sz="1600" dirty="0">
                <a:latin typeface="Alexandria" charset="0"/>
                <a:cs typeface="Alexandria" charset="0"/>
              </a:rPr>
              <a:t>بأن المجلة لا تسير بالاتجاه الصحيح.</a:t>
            </a:r>
          </a:p>
          <a:p>
            <a:pPr algn="justLow" rtl="1">
              <a:lnSpc>
                <a:spcPct val="150000"/>
              </a:lnSpc>
            </a:pPr>
            <a:r>
              <a:rPr lang="ar-EG" sz="1600" dirty="0">
                <a:latin typeface="Alexandria" charset="0"/>
                <a:cs typeface="Alexandria" charset="0"/>
              </a:rPr>
              <a:t>٨ - أن يكون للمجلة سياسة واضحة ومكتوبة من حيث </a:t>
            </a:r>
            <a:r>
              <a:rPr lang="ar-EG" sz="1600" dirty="0" smtClean="0">
                <a:latin typeface="Alexandria" charset="0"/>
                <a:cs typeface="Alexandria" charset="0"/>
              </a:rPr>
              <a:t>الالتزام بأخلاقيات </a:t>
            </a:r>
            <a:r>
              <a:rPr lang="ar-EG" sz="1600" dirty="0">
                <a:latin typeface="Alexandria" charset="0"/>
                <a:cs typeface="Alexandria" charset="0"/>
              </a:rPr>
              <a:t>النشر.</a:t>
            </a:r>
          </a:p>
          <a:p>
            <a:pPr algn="justLow" rtl="1">
              <a:lnSpc>
                <a:spcPct val="150000"/>
              </a:lnSpc>
            </a:pPr>
            <a:r>
              <a:rPr lang="ar-EG" sz="1600" dirty="0">
                <a:latin typeface="Alexandria" charset="0"/>
                <a:cs typeface="Alexandria" charset="0"/>
              </a:rPr>
              <a:t>٩ - بعض المجلات تعرض أسماء المحكمين وبعضها لا، لكن كل المجلات تنشر أسماء هيئة التحرير غالباً. كما تقوم </a:t>
            </a:r>
            <a:r>
              <a:rPr lang="ar-EG" sz="1600" dirty="0" smtClean="0">
                <a:latin typeface="Alexandria" charset="0"/>
                <a:cs typeface="Alexandria" charset="0"/>
              </a:rPr>
              <a:t>بعض المجلات </a:t>
            </a:r>
            <a:r>
              <a:rPr lang="ar-EG" sz="1600" dirty="0">
                <a:latin typeface="Alexandria" charset="0"/>
                <a:cs typeface="Alexandria" charset="0"/>
              </a:rPr>
              <a:t>بطلب ترشيح محكمين من قبل الباحث، بشرط أن يكونوا قد نشروا أبحاثاً في هذا المجال، أو أنه قد تم استخدام </a:t>
            </a:r>
            <a:r>
              <a:rPr lang="ar-EG" sz="1600" dirty="0" smtClean="0">
                <a:latin typeface="Alexandria" charset="0"/>
                <a:cs typeface="Alexandria" charset="0"/>
              </a:rPr>
              <a:t>أبحاثهم كمراجع للبحث</a:t>
            </a:r>
            <a:r>
              <a:rPr lang="ar-EG" sz="1600" dirty="0">
                <a:latin typeface="Alexandria" charset="0"/>
                <a:cs typeface="Alexandria" charset="0"/>
              </a:rPr>
              <a:t>.</a:t>
            </a:r>
          </a:p>
          <a:p>
            <a:pPr algn="justLow" rtl="1">
              <a:lnSpc>
                <a:spcPct val="150000"/>
              </a:lnSpc>
            </a:pPr>
            <a:r>
              <a:rPr lang="ar-EG" sz="1400" dirty="0" smtClean="0">
                <a:latin typeface="Alexandria" charset="0"/>
                <a:cs typeface="Alexandria" charset="0"/>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spTree>
    <p:extLst>
      <p:ext uri="{BB962C8B-B14F-4D97-AF65-F5344CB8AC3E}">
        <p14:creationId xmlns:p14="http://schemas.microsoft.com/office/powerpoint/2010/main" val="2730009119"/>
      </p:ext>
    </p:extLst>
  </p:cSld>
  <p:clrMapOvr>
    <a:masterClrMapping/>
  </p:clrMapOvr>
  <mc:AlternateContent xmlns:mc="http://schemas.openxmlformats.org/markup-compatibility/2006" xmlns:p14="http://schemas.microsoft.com/office/powerpoint/2010/main">
    <mc:Choice Requires="p14">
      <p:transition spd="slow" p14:dur="2000" advTm="100292"/>
    </mc:Choice>
    <mc:Fallback xmlns="">
      <p:transition spd="slow" advTm="100292"/>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378039"/>
            <a:ext cx="6031107" cy="4765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97479" y="1790163"/>
            <a:ext cx="5641676" cy="3816429"/>
          </a:xfrm>
          <a:prstGeom prst="rect">
            <a:avLst/>
          </a:prstGeom>
          <a:noFill/>
        </p:spPr>
        <p:txBody>
          <a:bodyPr wrap="square" rtlCol="1">
            <a:spAutoFit/>
          </a:bodyPr>
          <a:lstStyle/>
          <a:p>
            <a:pPr algn="justLow" rtl="1"/>
            <a:r>
              <a:rPr lang="ar-EG" sz="2000" b="1" dirty="0" smtClean="0">
                <a:solidFill>
                  <a:srgbClr val="00AEEF"/>
                </a:solidFill>
              </a:rPr>
              <a:t>التحكيم العلمي للأبحاث وأسباب الرفض:</a:t>
            </a:r>
          </a:p>
          <a:p>
            <a:pPr algn="justLow" rtl="1"/>
            <a:r>
              <a:rPr lang="ar-EG" sz="1600" dirty="0"/>
              <a:t>التحكيم هو " توظيف المنهج العلمي في تقويم البحوث قبل نشرها، وذلك من خلال </a:t>
            </a:r>
            <a:r>
              <a:rPr lang="ar-EG" sz="1600" dirty="0" smtClean="0"/>
              <a:t>ابراز نقاط </a:t>
            </a:r>
            <a:r>
              <a:rPr lang="ar-EG" sz="1600" dirty="0"/>
              <a:t>الضعف والقوة فيها، </a:t>
            </a:r>
            <a:r>
              <a:rPr lang="ar-EG" sz="1600" dirty="0" smtClean="0"/>
              <a:t>وتحديد مدى </a:t>
            </a:r>
            <a:r>
              <a:rPr lang="ar-EG" sz="1600" dirty="0"/>
              <a:t>صلاحيتها للنشر.</a:t>
            </a:r>
          </a:p>
          <a:p>
            <a:pPr algn="justLow" rtl="1"/>
            <a:r>
              <a:rPr lang="ar-EG" sz="1600" dirty="0"/>
              <a:t>تقوم كل جامعة أو مؤسسة بحثية أو دار نشر عالمية بوضع مجموعة من </a:t>
            </a:r>
            <a:r>
              <a:rPr lang="ar-EG" sz="1600" dirty="0" smtClean="0"/>
              <a:t>المعايير </a:t>
            </a:r>
            <a:r>
              <a:rPr lang="ar-EG" sz="1600" dirty="0"/>
              <a:t>والضوابط لاختيار المحكمين </a:t>
            </a:r>
            <a:r>
              <a:rPr lang="ar-EG" sz="1600" dirty="0" smtClean="0"/>
              <a:t>لمجلاتها العلمية</a:t>
            </a:r>
            <a:r>
              <a:rPr lang="ar-EG" sz="1600" dirty="0"/>
              <a:t>، وأهم هذه الشروط</a:t>
            </a:r>
            <a:r>
              <a:rPr lang="ar-EG" sz="1600" dirty="0" smtClean="0"/>
              <a:t>: (محمد </a:t>
            </a:r>
            <a:r>
              <a:rPr lang="ar-EG" sz="1600" dirty="0"/>
              <a:t>المهدي، ٢٠٢١ </a:t>
            </a:r>
            <a:r>
              <a:rPr lang="ar-EG" sz="1600" dirty="0" smtClean="0"/>
              <a:t>):</a:t>
            </a:r>
            <a:endParaRPr lang="ar-EG" sz="1600" dirty="0"/>
          </a:p>
          <a:p>
            <a:pPr algn="justLow" rtl="1"/>
            <a:r>
              <a:rPr lang="ar-EG" sz="1600" dirty="0"/>
              <a:t>١ - أن يكون بمرتبة أستاذ دكتور، مشهود له بعلمه وسمعته الأكاديمية، وله العديد من البحوث والمؤلفات المرموقة.</a:t>
            </a:r>
          </a:p>
          <a:p>
            <a:pPr algn="justLow" rtl="1"/>
            <a:r>
              <a:rPr lang="ar-EG" sz="1600" dirty="0"/>
              <a:t>٢- أن يتصف بالمرونة والديناميكية وتقبل </a:t>
            </a:r>
            <a:r>
              <a:rPr lang="ar-EG" sz="1600" dirty="0" smtClean="0"/>
              <a:t>الرأي الآخر</a:t>
            </a:r>
            <a:r>
              <a:rPr lang="ar-EG" sz="1600" dirty="0"/>
              <a:t>.</a:t>
            </a:r>
          </a:p>
          <a:p>
            <a:pPr algn="justLow" rtl="1"/>
            <a:r>
              <a:rPr lang="ar-EG" sz="1600" dirty="0"/>
              <a:t>٤ - أن يكون مهتماً ومتابعاً لكل جديد في مجال تخصصه.</a:t>
            </a:r>
          </a:p>
          <a:p>
            <a:pPr algn="justLow" rtl="1"/>
            <a:r>
              <a:rPr lang="ar-EG" sz="1600" dirty="0"/>
              <a:t>فالمحكم العلمي بمثابة القاضي، فمن المفترض أن يتصف </a:t>
            </a:r>
            <a:r>
              <a:rPr lang="ar-EG" sz="1600" dirty="0" smtClean="0"/>
              <a:t>بالنزاهة والمصداقية </a:t>
            </a:r>
            <a:r>
              <a:rPr lang="ar-EG" sz="1600" dirty="0"/>
              <a:t>والعدل، والبعد عن هوى النفس، </a:t>
            </a:r>
            <a:r>
              <a:rPr lang="ar-EG" sz="1600" dirty="0" smtClean="0"/>
              <a:t>والأهواء الشخصية</a:t>
            </a:r>
            <a:r>
              <a:rPr lang="ar-EG" sz="1600" dirty="0"/>
              <a:t>، والمجاملات والمحسوبيات وغير ذلك، والنظر للمصلحة العامة التي تعود بالنفع على الفرد والمجتمع. </a:t>
            </a:r>
            <a:r>
              <a:rPr lang="ar-EG" sz="1600" dirty="0" smtClean="0"/>
              <a:t>وأن يتمتع </a:t>
            </a:r>
            <a:r>
              <a:rPr lang="ar-EG" sz="1600" dirty="0"/>
              <a:t>بالحيادية والموضوعية والابتعاد عن التعصب والتعنت </a:t>
            </a:r>
            <a:r>
              <a:rPr lang="ar-EG" sz="1600" dirty="0" smtClean="0"/>
              <a:t>لرأيه وفكرته</a:t>
            </a:r>
            <a:r>
              <a:rPr lang="ar-EG" sz="1400" dirty="0" smtClean="0"/>
              <a:t>.</a:t>
            </a:r>
          </a:p>
          <a:p>
            <a:pPr algn="justLow" rtl="1"/>
            <a:endParaRPr lang="ar-EG" sz="1400" dirty="0" smtClean="0"/>
          </a:p>
        </p:txBody>
      </p:sp>
    </p:spTree>
    <p:extLst>
      <p:ext uri="{BB962C8B-B14F-4D97-AF65-F5344CB8AC3E}">
        <p14:creationId xmlns:p14="http://schemas.microsoft.com/office/powerpoint/2010/main" val="1383540098"/>
      </p:ext>
    </p:extLst>
  </p:cSld>
  <p:clrMapOvr>
    <a:masterClrMapping/>
  </p:clrMapOvr>
  <mc:AlternateContent xmlns:mc="http://schemas.openxmlformats.org/markup-compatibility/2006" xmlns:p14="http://schemas.microsoft.com/office/powerpoint/2010/main">
    <mc:Choice Requires="p14">
      <p:transition spd="slow" p14:dur="2000" advTm="108700"/>
    </mc:Choice>
    <mc:Fallback xmlns="">
      <p:transition spd="slow" advTm="1087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380442"/>
            <a:ext cx="6013368" cy="4762780"/>
          </a:xfrm>
          <a:prstGeom prst="rect">
            <a:avLst/>
          </a:prstGeom>
          <a:noFill/>
        </p:spPr>
        <p:txBody>
          <a:bodyPr wrap="square" rtlCol="0">
            <a:spAutoFit/>
          </a:bodyPr>
          <a:lstStyle/>
          <a:p>
            <a:pPr algn="justLow" rtl="1">
              <a:lnSpc>
                <a:spcPct val="150000"/>
              </a:lnSpc>
            </a:pPr>
            <a:r>
              <a:rPr lang="ar-EG" sz="2400" b="1" dirty="0" smtClean="0">
                <a:solidFill>
                  <a:srgbClr val="00AEEF"/>
                </a:solidFill>
                <a:latin typeface="Alexandria" charset="0"/>
                <a:cs typeface="Alexandria" charset="0"/>
              </a:rPr>
              <a:t>أسباب رفض البحوث العلمية:</a:t>
            </a:r>
          </a:p>
          <a:p>
            <a:pPr algn="justLow" rtl="1">
              <a:lnSpc>
                <a:spcPct val="150000"/>
              </a:lnSpc>
            </a:pPr>
            <a:r>
              <a:rPr lang="ar-EG" sz="1600" dirty="0">
                <a:latin typeface="Alexandria" charset="0"/>
                <a:cs typeface="Alexandria" charset="0"/>
              </a:rPr>
              <a:t>وهناك أسباب كثيرة تجعل المجلات العلمية ترفض نشر البحث، وأكثر هذه الأسباب </a:t>
            </a:r>
            <a:r>
              <a:rPr lang="ar-EG" sz="1600" dirty="0" smtClean="0">
                <a:latin typeface="Alexandria" charset="0"/>
                <a:cs typeface="Alexandria" charset="0"/>
              </a:rPr>
              <a:t>شيوعاً (أوباري </a:t>
            </a:r>
            <a:r>
              <a:rPr lang="ar-EG" sz="1600" dirty="0">
                <a:latin typeface="Alexandria" charset="0"/>
                <a:cs typeface="Alexandria" charset="0"/>
              </a:rPr>
              <a:t>، ٢٠١٨ </a:t>
            </a:r>
            <a:r>
              <a:rPr lang="ar-EG" sz="1600" dirty="0" smtClean="0">
                <a:latin typeface="Alexandria" charset="0"/>
                <a:cs typeface="Alexandria" charset="0"/>
              </a:rPr>
              <a:t>):</a:t>
            </a:r>
            <a:endParaRPr lang="ar-EG" sz="1600" dirty="0">
              <a:latin typeface="Alexandria" charset="0"/>
              <a:cs typeface="Alexandria" charset="0"/>
            </a:endParaRPr>
          </a:p>
          <a:p>
            <a:pPr algn="justLow" rtl="1">
              <a:lnSpc>
                <a:spcPct val="150000"/>
              </a:lnSpc>
            </a:pPr>
            <a:r>
              <a:rPr lang="ar-EG" sz="1600" dirty="0">
                <a:latin typeface="Alexandria" charset="0"/>
                <a:cs typeface="Alexandria" charset="0"/>
              </a:rPr>
              <a:t>- أن يكون موضوع البحث خارج دائرة اهتمام المجلة المرسل إليها، فالمجلة غالباً تركز على موضوعات محددة ضمن التخصص.</a:t>
            </a:r>
          </a:p>
          <a:p>
            <a:pPr algn="justLow" rtl="1">
              <a:lnSpc>
                <a:spcPct val="150000"/>
              </a:lnSpc>
            </a:pPr>
            <a:r>
              <a:rPr lang="ar-EG" sz="1600" dirty="0">
                <a:latin typeface="Alexandria" charset="0"/>
                <a:cs typeface="Alexandria" charset="0"/>
              </a:rPr>
              <a:t>- السرقات العلمية أو كثرة الاقتباسات، حيث هناك </a:t>
            </a:r>
            <a:r>
              <a:rPr lang="ar-EG" sz="1600" dirty="0" smtClean="0">
                <a:latin typeface="Alexandria" charset="0"/>
                <a:cs typeface="Alexandria" charset="0"/>
              </a:rPr>
              <a:t>برامج خاصة </a:t>
            </a:r>
            <a:r>
              <a:rPr lang="ar-EG" sz="1600" dirty="0">
                <a:latin typeface="Alexandria" charset="0"/>
                <a:cs typeface="Alexandria" charset="0"/>
              </a:rPr>
              <a:t>للكشف عنها.</a:t>
            </a:r>
          </a:p>
          <a:p>
            <a:pPr algn="justLow" rtl="1">
              <a:lnSpc>
                <a:spcPct val="150000"/>
              </a:lnSpc>
            </a:pPr>
            <a:r>
              <a:rPr lang="ar-EG" sz="1600" dirty="0">
                <a:latin typeface="Alexandria" charset="0"/>
                <a:cs typeface="Alexandria" charset="0"/>
              </a:rPr>
              <a:t>- كتابة </a:t>
            </a:r>
            <a:r>
              <a:rPr lang="ar-EG" sz="1600" dirty="0" smtClean="0">
                <a:latin typeface="Alexandria" charset="0"/>
                <a:cs typeface="Alexandria" charset="0"/>
              </a:rPr>
              <a:t>المراجع  بأسلوب </a:t>
            </a:r>
            <a:r>
              <a:rPr lang="ar-EG" sz="1600" dirty="0">
                <a:latin typeface="Alexandria" charset="0"/>
                <a:cs typeface="Alexandria" charset="0"/>
              </a:rPr>
              <a:t>غير متناسب مع شروط المجلة في التوثيق.</a:t>
            </a:r>
          </a:p>
          <a:p>
            <a:pPr algn="justLow" rtl="1">
              <a:lnSpc>
                <a:spcPct val="150000"/>
              </a:lnSpc>
            </a:pPr>
            <a:r>
              <a:rPr lang="ar-EG" sz="1600" dirty="0">
                <a:latin typeface="Alexandria" charset="0"/>
                <a:cs typeface="Alexandria" charset="0"/>
              </a:rPr>
              <a:t>- ضعف مستوى الكتابة الأكاديمية، وغلبة الكتابة الصحفية على الموضوع، وخاصة في البحوث المتخصصة بالعلوم الإنسانية.</a:t>
            </a:r>
          </a:p>
          <a:p>
            <a:pPr algn="justLow" rtl="1">
              <a:lnSpc>
                <a:spcPct val="150000"/>
              </a:lnSpc>
            </a:pPr>
            <a:r>
              <a:rPr lang="ar-EG" sz="1600" dirty="0">
                <a:latin typeface="Alexandria" charset="0"/>
                <a:cs typeface="Alexandria" charset="0"/>
              </a:rPr>
              <a:t>- </a:t>
            </a:r>
            <a:r>
              <a:rPr lang="ar-EG" sz="1600" dirty="0" smtClean="0">
                <a:latin typeface="Alexandria" charset="0"/>
                <a:cs typeface="Alexandria" charset="0"/>
              </a:rPr>
              <a:t>تكرار الفكرة</a:t>
            </a:r>
            <a:r>
              <a:rPr lang="ar-EG" sz="1600" dirty="0">
                <a:latin typeface="Alexandria" charset="0"/>
                <a:cs typeface="Alexandria" charset="0"/>
              </a:rPr>
              <a:t>، بعد أن اشبعت بحثاً، ولم يعد هناك جديد يمكن أن يقدمه الباحث.</a:t>
            </a:r>
          </a:p>
          <a:p>
            <a:pPr algn="justLow" rtl="1">
              <a:lnSpc>
                <a:spcPct val="150000"/>
              </a:lnSpc>
            </a:pPr>
            <a:r>
              <a:rPr lang="ar-EG" sz="1600" dirty="0">
                <a:latin typeface="Alexandria" charset="0"/>
                <a:cs typeface="Alexandria" charset="0"/>
              </a:rPr>
              <a:t>- عدم </a:t>
            </a:r>
            <a:r>
              <a:rPr lang="ar-EG" sz="1600" dirty="0" smtClean="0">
                <a:latin typeface="Alexandria" charset="0"/>
                <a:cs typeface="Alexandria" charset="0"/>
              </a:rPr>
              <a:t>الالتزام بالفورمات </a:t>
            </a:r>
            <a:r>
              <a:rPr lang="ar-EG" sz="1600" dirty="0">
                <a:latin typeface="Alexandria" charset="0"/>
                <a:cs typeface="Alexandria" charset="0"/>
              </a:rPr>
              <a:t>الخاصة بالمجلة </a:t>
            </a:r>
            <a:r>
              <a:rPr lang="ar-EG" sz="1600" dirty="0" smtClean="0">
                <a:latin typeface="Alexandria" charset="0"/>
                <a:cs typeface="Alexandria" charset="0"/>
              </a:rPr>
              <a:t>(حجم </a:t>
            </a:r>
            <a:r>
              <a:rPr lang="ar-EG" sz="1600" dirty="0">
                <a:latin typeface="Alexandria" charset="0"/>
                <a:cs typeface="Alexandria" charset="0"/>
              </a:rPr>
              <a:t>الخط- نوع الخط- الهوامش...</a:t>
            </a:r>
            <a:r>
              <a:rPr lang="ar-EG" sz="1600" dirty="0" smtClean="0">
                <a:latin typeface="Alexandria" charset="0"/>
                <a:cs typeface="Alexandria" charset="0"/>
              </a:rPr>
              <a:t>إلخ).</a:t>
            </a:r>
            <a:endParaRPr lang="ar-EG" sz="1600" dirty="0">
              <a:latin typeface="Alexandria" charset="0"/>
              <a:cs typeface="Alexandria" charset="0"/>
            </a:endParaRPr>
          </a:p>
          <a:p>
            <a:pPr algn="justLow" rtl="1">
              <a:lnSpc>
                <a:spcPct val="150000"/>
              </a:lnSpc>
            </a:pPr>
            <a:r>
              <a:rPr lang="ar-EG" sz="1600" dirty="0">
                <a:latin typeface="Alexandria" charset="0"/>
                <a:cs typeface="Alexandria" charset="0"/>
              </a:rPr>
              <a:t>- خلل النتائج والتحليل الاحصائي</a:t>
            </a:r>
            <a:r>
              <a:rPr lang="ar-EG" sz="1600" b="1" dirty="0">
                <a:solidFill>
                  <a:srgbClr val="00AEEF"/>
                </a:solidFill>
                <a:latin typeface="Alexandria" charset="0"/>
                <a:cs typeface="Alexandria" charset="0"/>
              </a:rPr>
              <a:t>.</a:t>
            </a:r>
            <a:endParaRPr lang="ar-EG" sz="16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32654030"/>
      </p:ext>
    </p:extLst>
  </p:cSld>
  <p:clrMapOvr>
    <a:masterClrMapping/>
  </p:clrMapOvr>
  <mc:AlternateContent xmlns:mc="http://schemas.openxmlformats.org/markup-compatibility/2006" xmlns:p14="http://schemas.microsoft.com/office/powerpoint/2010/main">
    <mc:Choice Requires="p14">
      <p:transition spd="slow" p14:dur="2000" advTm="101831"/>
    </mc:Choice>
    <mc:Fallback xmlns="">
      <p:transition spd="slow" advTm="10183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954655"/>
          </a:xfrm>
          <a:prstGeom prst="rect">
            <a:avLst/>
          </a:prstGeom>
          <a:noFill/>
        </p:spPr>
        <p:txBody>
          <a:bodyPr wrap="square" rtlCol="0">
            <a:spAutoFit/>
          </a:bodyPr>
          <a:lstStyle/>
          <a:p>
            <a:pPr algn="justLow" rtl="1">
              <a:lnSpc>
                <a:spcPct val="150000"/>
              </a:lnSpc>
            </a:pPr>
            <a:r>
              <a:rPr lang="ar-EG" sz="2400" b="1" dirty="0">
                <a:solidFill>
                  <a:srgbClr val="00AEEF"/>
                </a:solidFill>
                <a:latin typeface="Alexandria" charset="0"/>
                <a:cs typeface="Alexandria" charset="0"/>
              </a:rPr>
              <a:t>النشر العلمي وأثره في التصنيف العالمي للجامعات</a:t>
            </a:r>
            <a:r>
              <a:rPr lang="ar-EG" sz="2400" b="1" dirty="0" smtClean="0">
                <a:solidFill>
                  <a:srgbClr val="00AEEF"/>
                </a:solidFill>
                <a:latin typeface="Alexandria" charset="0"/>
                <a:cs typeface="Alexandria" charset="0"/>
              </a:rPr>
              <a:t>:</a:t>
            </a:r>
          </a:p>
          <a:p>
            <a:pPr algn="justLow" rtl="1">
              <a:lnSpc>
                <a:spcPct val="150000"/>
              </a:lnSpc>
            </a:pPr>
            <a:r>
              <a:rPr lang="ar-EG" sz="1600" dirty="0">
                <a:latin typeface="Alexandria" charset="0"/>
                <a:cs typeface="Alexandria" charset="0"/>
              </a:rPr>
              <a:t>هنالك عدة معايير لتقييم أداء المؤسسات التعليمية والتنبؤ </a:t>
            </a:r>
            <a:r>
              <a:rPr lang="ar-EG" sz="1600" dirty="0" smtClean="0">
                <a:latin typeface="Alexandria" charset="0"/>
                <a:cs typeface="Alexandria" charset="0"/>
              </a:rPr>
              <a:t>باستمراريتها وتطورها </a:t>
            </a:r>
            <a:r>
              <a:rPr lang="ar-EG" sz="1600" dirty="0">
                <a:latin typeface="Alexandria" charset="0"/>
                <a:cs typeface="Alexandria" charset="0"/>
              </a:rPr>
              <a:t>في المستقبل، ولعل التصنيف </a:t>
            </a:r>
            <a:r>
              <a:rPr lang="ar-EG" sz="1600" dirty="0" smtClean="0">
                <a:latin typeface="Alexandria" charset="0"/>
                <a:cs typeface="Alexandria" charset="0"/>
              </a:rPr>
              <a:t>العالمي للجامعات </a:t>
            </a:r>
            <a:r>
              <a:rPr lang="ar-EG" sz="1600" dirty="0">
                <a:latin typeface="Alexandria" charset="0"/>
                <a:cs typeface="Alexandria" charset="0"/>
              </a:rPr>
              <a:t>هو من أهم هذه المعايير. حيث يمكن من خلال هذه التصنيفات، والتي من أشهرها تصنيف شنغهاي " </a:t>
            </a:r>
            <a:r>
              <a:rPr lang="ar-EG" sz="1600" dirty="0" smtClean="0">
                <a:latin typeface="Alexandria" charset="0"/>
                <a:cs typeface="Alexandria" charset="0"/>
              </a:rPr>
              <a:t> وتصنيف الجامعات </a:t>
            </a:r>
            <a:r>
              <a:rPr lang="ar-EG" sz="1600" dirty="0">
                <a:latin typeface="Alexandria" charset="0"/>
                <a:cs typeface="Alexandria" charset="0"/>
              </a:rPr>
              <a:t>العالمي </a:t>
            </a:r>
            <a:r>
              <a:rPr lang="en-US" sz="1600" dirty="0" smtClean="0">
                <a:latin typeface="Alexandria" charset="0"/>
                <a:cs typeface="Alexandria" charset="0"/>
              </a:rPr>
              <a:t> QS</a:t>
            </a:r>
            <a:r>
              <a:rPr lang="ar-EG" sz="1600" dirty="0" smtClean="0">
                <a:latin typeface="Alexandria" charset="0"/>
                <a:cs typeface="Alexandria" charset="0"/>
              </a:rPr>
              <a:t>وتصنيف </a:t>
            </a:r>
            <a:r>
              <a:rPr lang="ar-EG" sz="1600" dirty="0" err="1">
                <a:latin typeface="Alexandria" charset="0"/>
                <a:cs typeface="Alexandria" charset="0"/>
              </a:rPr>
              <a:t>ويبومتركس</a:t>
            </a:r>
            <a:r>
              <a:rPr lang="ar-EG" sz="1600" dirty="0">
                <a:latin typeface="Alexandria" charset="0"/>
                <a:cs typeface="Alexandria" charset="0"/>
              </a:rPr>
              <a:t> </a:t>
            </a:r>
            <a:r>
              <a:rPr lang="en-US" sz="1600" dirty="0" err="1" smtClean="0">
                <a:latin typeface="Alexandria" charset="0"/>
                <a:cs typeface="Alexandria" charset="0"/>
              </a:rPr>
              <a:t>Webometrics</a:t>
            </a:r>
            <a:r>
              <a:rPr lang="en-US" sz="1600" dirty="0" smtClean="0">
                <a:latin typeface="Alexandria" charset="0"/>
                <a:cs typeface="Alexandria" charset="0"/>
              </a:rPr>
              <a:t> </a:t>
            </a:r>
            <a:r>
              <a:rPr lang="en-US" sz="1600" dirty="0">
                <a:latin typeface="Alexandria" charset="0"/>
                <a:cs typeface="Alexandria" charset="0"/>
              </a:rPr>
              <a:t>"، </a:t>
            </a:r>
            <a:r>
              <a:rPr lang="ar-EG" sz="1600" dirty="0">
                <a:latin typeface="Alexandria" charset="0"/>
                <a:cs typeface="Alexandria" charset="0"/>
              </a:rPr>
              <a:t>معرفة ترتيب الجامعات عالمياً</a:t>
            </a:r>
            <a:r>
              <a:rPr lang="ar-EG" b="1" dirty="0" smtClean="0">
                <a:solidFill>
                  <a:srgbClr val="00AEEF"/>
                </a:solidFill>
                <a:latin typeface="Alexandria" charset="0"/>
                <a:cs typeface="Alexandria" charset="0"/>
              </a:rPr>
              <a:t>.</a:t>
            </a:r>
          </a:p>
          <a:p>
            <a:pPr algn="justLow" rtl="1">
              <a:lnSpc>
                <a:spcPct val="150000"/>
              </a:lnSpc>
            </a:pPr>
            <a:endParaRPr lang="ar-EG"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8384280"/>
      </p:ext>
    </p:extLst>
  </p:cSld>
  <p:clrMapOvr>
    <a:masterClrMapping/>
  </p:clrMapOvr>
  <mc:AlternateContent xmlns:mc="http://schemas.openxmlformats.org/markup-compatibility/2006" xmlns:p14="http://schemas.microsoft.com/office/powerpoint/2010/main">
    <mc:Choice Requires="p14">
      <p:transition spd="slow" p14:dur="2000" advTm="39086"/>
    </mc:Choice>
    <mc:Fallback xmlns="">
      <p:transition spd="slow" advTm="3908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018178" y="1155869"/>
            <a:ext cx="6297021" cy="51367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018178" y="1285193"/>
            <a:ext cx="6297021" cy="4939814"/>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 - تصنيف شنغهاي </a:t>
            </a:r>
            <a:r>
              <a:rPr lang="en-US" sz="2000" b="1" dirty="0" err="1" smtClean="0">
                <a:solidFill>
                  <a:srgbClr val="00AEEF"/>
                </a:solidFill>
                <a:latin typeface="Alexandria" charset="0"/>
                <a:cs typeface="Alexandria" charset="0"/>
              </a:rPr>
              <a:t>ARWU</a:t>
            </a:r>
            <a:endParaRPr lang="ar-EG" sz="2000" b="1" dirty="0" smtClean="0">
              <a:solidFill>
                <a:srgbClr val="00AEEF"/>
              </a:solidFill>
              <a:latin typeface="Alexandria" charset="0"/>
              <a:cs typeface="Alexandria" charset="0"/>
            </a:endParaRPr>
          </a:p>
          <a:p>
            <a:pPr lvl="0" algn="justLow" rtl="1">
              <a:lnSpc>
                <a:spcPct val="150000"/>
              </a:lnSpc>
            </a:pPr>
            <a:r>
              <a:rPr lang="ar-EG" sz="1600" dirty="0">
                <a:solidFill>
                  <a:prstClr val="black"/>
                </a:solidFill>
                <a:latin typeface="Alexandria" charset="0"/>
                <a:cs typeface="Alexandria" charset="0"/>
              </a:rPr>
              <a:t>وهو من أهم التصنيفات التي تم اعتمادها عالمياً، ويمكن القول أنه من أعقدها وأصعبها، وتقوم آليته على فحص ٢٠٠٠ جامعة من دول العالم، بالاستناد الى عدد من المعايير تتمحور حول جودة التعليم، ومستوى أعضاء الهيئة التدريسية  في تلك الجامعات، وما اذا كان منهم من حصل على جائزة نوبل، حيث أن 20 % من محددات التصنيف تكون لصالح الجامعة التي حصل أعضاء هيئة تدريسها على جائزة نوبل، و 10 %  إذا ما كان أحد </a:t>
            </a:r>
            <a:r>
              <a:rPr lang="ar-EG" sz="1600" dirty="0" err="1" smtClean="0">
                <a:solidFill>
                  <a:prstClr val="black"/>
                </a:solidFill>
                <a:latin typeface="Alexandria" charset="0"/>
                <a:cs typeface="Alexandria" charset="0"/>
              </a:rPr>
              <a:t>خريجيها</a:t>
            </a:r>
            <a:r>
              <a:rPr lang="ar-EG" sz="1600" dirty="0" smtClean="0">
                <a:solidFill>
                  <a:prstClr val="black"/>
                </a:solidFill>
                <a:latin typeface="Alexandria" charset="0"/>
                <a:cs typeface="Alexandria" charset="0"/>
              </a:rPr>
              <a:t> </a:t>
            </a:r>
            <a:r>
              <a:rPr lang="ar-EG" sz="1600" dirty="0">
                <a:solidFill>
                  <a:prstClr val="black"/>
                </a:solidFill>
                <a:latin typeface="Alexandria" charset="0"/>
                <a:cs typeface="Alexandria" charset="0"/>
              </a:rPr>
              <a:t>حاصل على الجائزة، ومن المعايير أيضاً معدل الاستشهاد بأبحاث أعضاء هيئة تدريس الجامعة ونتاجاتهم العلمية، وعدد الأبحاث العلمية التي نشرت في مجلتي </a:t>
            </a:r>
            <a:r>
              <a:rPr lang="en-US" sz="1600" dirty="0">
                <a:solidFill>
                  <a:prstClr val="black"/>
                </a:solidFill>
                <a:latin typeface="Alexandria" charset="0"/>
                <a:cs typeface="Alexandria" charset="0"/>
              </a:rPr>
              <a:t> Nature </a:t>
            </a:r>
            <a:r>
              <a:rPr lang="ar-EG" sz="1600" dirty="0">
                <a:solidFill>
                  <a:prstClr val="black"/>
                </a:solidFill>
                <a:latin typeface="Alexandria" charset="0"/>
                <a:cs typeface="Alexandria" charset="0"/>
              </a:rPr>
              <a:t>و </a:t>
            </a:r>
            <a:r>
              <a:rPr lang="en-US" sz="1600" dirty="0">
                <a:solidFill>
                  <a:prstClr val="black"/>
                </a:solidFill>
                <a:latin typeface="Alexandria" charset="0"/>
                <a:cs typeface="Alexandria" charset="0"/>
              </a:rPr>
              <a:t> Science</a:t>
            </a:r>
            <a:r>
              <a:rPr lang="ar-EG" sz="1600" dirty="0">
                <a:solidFill>
                  <a:prstClr val="black"/>
                </a:solidFill>
                <a:latin typeface="Alexandria" charset="0"/>
                <a:cs typeface="Alexandria" charset="0"/>
              </a:rPr>
              <a:t>حيث أن 20 % من معايير هذا التصنيف تٌخصص لنشر البحوث في تلك المجلات، بالإضافة إلى مستوى الإشارة لتلك الجامعات في وسائل الإعلام المختلفة، أيضاً تتم مقارنة </a:t>
            </a:r>
            <a:r>
              <a:rPr lang="ar-EG" sz="1600" dirty="0" smtClean="0">
                <a:solidFill>
                  <a:prstClr val="black"/>
                </a:solidFill>
                <a:latin typeface="Alexandria" charset="0"/>
                <a:cs typeface="Alexandria" charset="0"/>
              </a:rPr>
              <a:t>أدائها وانجازها </a:t>
            </a:r>
            <a:r>
              <a:rPr lang="ar-EG" sz="1600" dirty="0">
                <a:solidFill>
                  <a:prstClr val="black"/>
                </a:solidFill>
                <a:latin typeface="Alexandria" charset="0"/>
                <a:cs typeface="Alexandria" charset="0"/>
              </a:rPr>
              <a:t>قياساً لحجمها ومقدراتها المادية والبشرية، ليتم في الأخير اختيار ٥٠٠ جامعة من ال ٢٠٠٠ جامعة والتي استوفت المعايير المطلوبة  (</a:t>
            </a:r>
            <a:r>
              <a:rPr lang="ar-EG" sz="1600" dirty="0" err="1">
                <a:solidFill>
                  <a:prstClr val="black"/>
                </a:solidFill>
                <a:latin typeface="Alexandria" charset="0"/>
                <a:cs typeface="Alexandria" charset="0"/>
              </a:rPr>
              <a:t>عكروش</a:t>
            </a:r>
            <a:r>
              <a:rPr lang="ar-EG" sz="1600" dirty="0">
                <a:solidFill>
                  <a:prstClr val="black"/>
                </a:solidFill>
                <a:latin typeface="Alexandria" charset="0"/>
                <a:cs typeface="Alexandria" charset="0"/>
              </a:rPr>
              <a:t>، ٢٠٢٠).</a:t>
            </a:r>
          </a:p>
          <a:p>
            <a:pPr algn="justLow" rtl="1">
              <a:lnSpc>
                <a:spcPct val="150000"/>
              </a:lnSpc>
            </a:pPr>
            <a:r>
              <a:rPr lang="ar-EG" sz="1400" dirty="0" smtClean="0">
                <a:latin typeface="Alexandria" charset="0"/>
                <a:cs typeface="Alexandria" charset="0"/>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7631691"/>
      </p:ext>
    </p:extLst>
  </p:cSld>
  <p:clrMapOvr>
    <a:masterClrMapping/>
  </p:clrMapOvr>
  <mc:AlternateContent xmlns:mc="http://schemas.openxmlformats.org/markup-compatibility/2006" xmlns:p14="http://schemas.microsoft.com/office/powerpoint/2010/main">
    <mc:Choice Requires="p14">
      <p:transition spd="slow" p14:dur="2000" advTm="92645"/>
    </mc:Choice>
    <mc:Fallback xmlns="">
      <p:transition spd="slow" advTm="9264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1938992"/>
          </a:xfrm>
          <a:prstGeom prst="rect">
            <a:avLst/>
          </a:prstGeom>
          <a:noFill/>
        </p:spPr>
        <p:txBody>
          <a:bodyPr wrap="square" rtlCol="0">
            <a:spAutoFit/>
          </a:bodyPr>
          <a:lstStyle/>
          <a:p>
            <a:pPr algn="justLow" rtl="1">
              <a:lnSpc>
                <a:spcPct val="150000"/>
              </a:lnSpc>
            </a:pPr>
            <a:r>
              <a:rPr lang="ar-EG" sz="2000" b="1" dirty="0">
                <a:latin typeface="Alexandria" charset="0"/>
                <a:cs typeface="Alexandria" charset="0"/>
              </a:rPr>
              <a:t> 2</a:t>
            </a:r>
            <a:r>
              <a:rPr lang="ar-EG" sz="2000" b="1" dirty="0" smtClean="0">
                <a:latin typeface="Alexandria" charset="0"/>
                <a:cs typeface="Alexandria" charset="0"/>
              </a:rPr>
              <a:t>- </a:t>
            </a:r>
            <a:r>
              <a:rPr lang="ar-EG" sz="2000" b="1" dirty="0">
                <a:latin typeface="Alexandria" charset="0"/>
                <a:cs typeface="Alexandria" charset="0"/>
              </a:rPr>
              <a:t>تصنيف الجامعات العالمي كيو إس </a:t>
            </a:r>
            <a:r>
              <a:rPr lang="en-US" sz="2000" b="1" dirty="0" smtClean="0">
                <a:latin typeface="Alexandria" charset="0"/>
                <a:cs typeface="Alexandria" charset="0"/>
              </a:rPr>
              <a:t>QS</a:t>
            </a:r>
            <a:r>
              <a:rPr lang="ar-EG" sz="2000" b="1" dirty="0" smtClean="0">
                <a:latin typeface="Alexandria" charset="0"/>
                <a:cs typeface="Alexandria" charset="0"/>
              </a:rPr>
              <a:t>:</a:t>
            </a:r>
            <a:endParaRPr lang="en-US" sz="2000" b="1" dirty="0">
              <a:latin typeface="Alexandria" charset="0"/>
              <a:cs typeface="Alexandria" charset="0"/>
            </a:endParaRPr>
          </a:p>
          <a:p>
            <a:pPr algn="justLow" rtl="1">
              <a:lnSpc>
                <a:spcPct val="150000"/>
              </a:lnSpc>
            </a:pPr>
            <a:r>
              <a:rPr lang="ar-EG" sz="1400" dirty="0">
                <a:latin typeface="Alexandria" charset="0"/>
                <a:cs typeface="Alexandria" charset="0"/>
              </a:rPr>
              <a:t>بموجب </a:t>
            </a:r>
            <a:r>
              <a:rPr lang="ar-EG" sz="1400" dirty="0" smtClean="0">
                <a:latin typeface="Alexandria" charset="0"/>
                <a:cs typeface="Alexandria" charset="0"/>
              </a:rPr>
              <a:t>مؤشرات هذا </a:t>
            </a:r>
            <a:r>
              <a:rPr lang="ar-EG" sz="1400" dirty="0">
                <a:latin typeface="Alexandria" charset="0"/>
                <a:cs typeface="Alexandria" charset="0"/>
              </a:rPr>
              <a:t>التصنيف السنوي ، يتم تصنيف ٨٠٠ جامعة ومؤسسة تدريسية، وتحديد من منها ارتقى من </a:t>
            </a:r>
            <a:r>
              <a:rPr lang="ar-EG" sz="1400" dirty="0" smtClean="0">
                <a:latin typeface="Alexandria" charset="0"/>
                <a:cs typeface="Alexandria" charset="0"/>
              </a:rPr>
              <a:t>المستوى المحلي </a:t>
            </a:r>
            <a:r>
              <a:rPr lang="ar-EG" sz="1400" dirty="0">
                <a:latin typeface="Alexandria" charset="0"/>
                <a:cs typeface="Alexandria" charset="0"/>
              </a:rPr>
              <a:t>إلى تبوء مرتبة عالمية من بين أفضل جامعات العالم، ويستند هذا التصنيف في ذلك على عدد من المعايير هي</a:t>
            </a:r>
            <a:r>
              <a:rPr lang="ar-EG" sz="1400" dirty="0" smtClean="0">
                <a:latin typeface="Alexandria" charset="0"/>
                <a:cs typeface="Alexandria" charset="0"/>
              </a:rPr>
              <a:t>:</a:t>
            </a:r>
          </a:p>
          <a:p>
            <a:pPr algn="justLow" rtl="1">
              <a:lnSpc>
                <a:spcPct val="150000"/>
              </a:lnSpc>
            </a:pPr>
            <a:endParaRPr lang="ar-EG"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4253219434"/>
              </p:ext>
            </p:extLst>
          </p:nvPr>
        </p:nvGraphicFramePr>
        <p:xfrm>
          <a:off x="1738649" y="3044006"/>
          <a:ext cx="5228822" cy="3129280"/>
        </p:xfrm>
        <a:graphic>
          <a:graphicData uri="http://schemas.openxmlformats.org/drawingml/2006/table">
            <a:tbl>
              <a:tblPr rtl="1" firstRow="1" bandRow="1">
                <a:tableStyleId>{5C22544A-7EE6-4342-B048-85BDC9FD1C3A}</a:tableStyleId>
              </a:tblPr>
              <a:tblGrid>
                <a:gridCol w="3120090"/>
                <a:gridCol w="2108732"/>
              </a:tblGrid>
              <a:tr h="0">
                <a:tc>
                  <a:txBody>
                    <a:bodyPr/>
                    <a:lstStyle/>
                    <a:p>
                      <a:pPr rtl="1"/>
                      <a:r>
                        <a:rPr lang="ar-EG" dirty="0" smtClean="0"/>
                        <a:t>معيار التصنيف</a:t>
                      </a:r>
                      <a:endParaRPr lang="ar-EG" dirty="0"/>
                    </a:p>
                  </a:txBody>
                  <a:tcPr/>
                </a:tc>
                <a:tc>
                  <a:txBody>
                    <a:bodyPr/>
                    <a:lstStyle/>
                    <a:p>
                      <a:pPr rtl="1"/>
                      <a:r>
                        <a:rPr lang="ar-EG" dirty="0" smtClean="0"/>
                        <a:t>وزنه</a:t>
                      </a:r>
                      <a:endParaRPr lang="ar-EG" dirty="0"/>
                    </a:p>
                  </a:txBody>
                  <a:tcPr/>
                </a:tc>
              </a:tr>
              <a:tr h="370840">
                <a:tc>
                  <a:txBody>
                    <a:bodyPr/>
                    <a:lstStyle/>
                    <a:p>
                      <a:pPr rtl="1"/>
                      <a:r>
                        <a:rPr lang="ar-EG" dirty="0" smtClean="0"/>
                        <a:t>مستوى السمعة الأكاديمية للمؤسسة</a:t>
                      </a:r>
                      <a:endParaRPr lang="ar-EG" dirty="0"/>
                    </a:p>
                  </a:txBody>
                  <a:tcPr/>
                </a:tc>
                <a:tc>
                  <a:txBody>
                    <a:bodyPr/>
                    <a:lstStyle/>
                    <a:p>
                      <a:pPr rtl="1"/>
                      <a:r>
                        <a:rPr lang="ar-EG" dirty="0" smtClean="0"/>
                        <a:t>40%</a:t>
                      </a:r>
                      <a:endParaRPr lang="ar-EG" dirty="0"/>
                    </a:p>
                  </a:txBody>
                  <a:tcPr/>
                </a:tc>
              </a:tr>
              <a:tr h="370840">
                <a:tc>
                  <a:txBody>
                    <a:bodyPr/>
                    <a:lstStyle/>
                    <a:p>
                      <a:pPr rtl="1"/>
                      <a:r>
                        <a:rPr lang="ar-EG" dirty="0" smtClean="0"/>
                        <a:t>نسبة عدد أعضاء هيئة التدريس إلى عدد الطلاب</a:t>
                      </a:r>
                      <a:endParaRPr lang="ar-EG" dirty="0"/>
                    </a:p>
                  </a:txBody>
                  <a:tcPr/>
                </a:tc>
                <a:tc>
                  <a:txBody>
                    <a:bodyPr/>
                    <a:lstStyle/>
                    <a:p>
                      <a:pPr rtl="1"/>
                      <a:r>
                        <a:rPr lang="ar-EG" dirty="0" smtClean="0"/>
                        <a:t>20%</a:t>
                      </a:r>
                      <a:endParaRPr lang="ar-EG" dirty="0"/>
                    </a:p>
                  </a:txBody>
                  <a:tcPr/>
                </a:tc>
              </a:tr>
              <a:tr h="370840">
                <a:tc>
                  <a:txBody>
                    <a:bodyPr/>
                    <a:lstStyle/>
                    <a:p>
                      <a:pPr rtl="1"/>
                      <a:r>
                        <a:rPr lang="ar-EG" dirty="0" smtClean="0"/>
                        <a:t>نسبة الاقتباسات </a:t>
                      </a:r>
                      <a:r>
                        <a:rPr lang="ar-EG" dirty="0" err="1" smtClean="0"/>
                        <a:t>والاستشهادات</a:t>
                      </a:r>
                      <a:r>
                        <a:rPr lang="ar-EG" dirty="0" smtClean="0"/>
                        <a:t> لأعضاء هيئة التدريس</a:t>
                      </a:r>
                      <a:endParaRPr lang="ar-EG" dirty="0"/>
                    </a:p>
                  </a:txBody>
                  <a:tcPr/>
                </a:tc>
                <a:tc>
                  <a:txBody>
                    <a:bodyPr/>
                    <a:lstStyle/>
                    <a:p>
                      <a:pPr rtl="1"/>
                      <a:r>
                        <a:rPr lang="ar-EG" dirty="0" smtClean="0"/>
                        <a:t>20%</a:t>
                      </a:r>
                      <a:endParaRPr lang="ar-EG" dirty="0"/>
                    </a:p>
                  </a:txBody>
                  <a:tcPr/>
                </a:tc>
              </a:tr>
              <a:tr h="370840">
                <a:tc>
                  <a:txBody>
                    <a:bodyPr/>
                    <a:lstStyle/>
                    <a:p>
                      <a:pPr rtl="1"/>
                      <a:r>
                        <a:rPr lang="ar-EG" dirty="0" smtClean="0"/>
                        <a:t>سمعة الجامعة لدى مؤسسات الأعمال</a:t>
                      </a:r>
                      <a:endParaRPr lang="ar-EG" dirty="0"/>
                    </a:p>
                  </a:txBody>
                  <a:tcPr/>
                </a:tc>
                <a:tc>
                  <a:txBody>
                    <a:bodyPr/>
                    <a:lstStyle/>
                    <a:p>
                      <a:pPr rtl="1"/>
                      <a:r>
                        <a:rPr lang="ar-EG" dirty="0" smtClean="0"/>
                        <a:t>10%</a:t>
                      </a:r>
                      <a:endParaRPr lang="ar-EG" dirty="0"/>
                    </a:p>
                  </a:txBody>
                  <a:tcPr/>
                </a:tc>
              </a:tr>
              <a:tr h="370840">
                <a:tc>
                  <a:txBody>
                    <a:bodyPr/>
                    <a:lstStyle/>
                    <a:p>
                      <a:pPr rtl="1"/>
                      <a:r>
                        <a:rPr lang="ar-EG" dirty="0" smtClean="0"/>
                        <a:t>عدد أعضاء هيئة التدريس الأجانب</a:t>
                      </a:r>
                      <a:endParaRPr lang="ar-EG" dirty="0"/>
                    </a:p>
                  </a:txBody>
                  <a:tcPr/>
                </a:tc>
                <a:tc>
                  <a:txBody>
                    <a:bodyPr/>
                    <a:lstStyle/>
                    <a:p>
                      <a:pPr rtl="1"/>
                      <a:r>
                        <a:rPr lang="ar-EG" dirty="0" smtClean="0"/>
                        <a:t>5%</a:t>
                      </a:r>
                      <a:endParaRPr lang="ar-EG" dirty="0"/>
                    </a:p>
                  </a:txBody>
                  <a:tcPr/>
                </a:tc>
              </a:tr>
              <a:tr h="370840">
                <a:tc>
                  <a:txBody>
                    <a:bodyPr/>
                    <a:lstStyle/>
                    <a:p>
                      <a:pPr rtl="1"/>
                      <a:r>
                        <a:rPr lang="ar-EG" dirty="0" smtClean="0"/>
                        <a:t>عدد الطلاب الأجانب</a:t>
                      </a:r>
                      <a:endParaRPr lang="ar-EG" dirty="0"/>
                    </a:p>
                  </a:txBody>
                  <a:tcPr/>
                </a:tc>
                <a:tc>
                  <a:txBody>
                    <a:bodyPr/>
                    <a:lstStyle/>
                    <a:p>
                      <a:pPr rtl="1"/>
                      <a:r>
                        <a:rPr lang="ar-EG" dirty="0" smtClean="0"/>
                        <a:t>5%</a:t>
                      </a:r>
                      <a:endParaRPr lang="ar-EG" dirty="0"/>
                    </a:p>
                  </a:txBody>
                  <a:tcPr/>
                </a:tc>
              </a:tr>
            </a:tbl>
          </a:graphicData>
        </a:graphic>
      </p:graphicFrame>
    </p:spTree>
    <p:extLst>
      <p:ext uri="{BB962C8B-B14F-4D97-AF65-F5344CB8AC3E}">
        <p14:creationId xmlns:p14="http://schemas.microsoft.com/office/powerpoint/2010/main" val="1006524530"/>
      </p:ext>
    </p:extLst>
  </p:cSld>
  <p:clrMapOvr>
    <a:masterClrMapping/>
  </p:clrMapOvr>
  <mc:AlternateContent xmlns:mc="http://schemas.openxmlformats.org/markup-compatibility/2006" xmlns:p14="http://schemas.microsoft.com/office/powerpoint/2010/main">
    <mc:Choice Requires="p14">
      <p:transition spd="slow" p14:dur="2000" advTm="47741"/>
    </mc:Choice>
    <mc:Fallback xmlns="">
      <p:transition spd="slow" advTm="4774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13645" y="1498916"/>
            <a:ext cx="5872765" cy="3647152"/>
          </a:xfrm>
          <a:prstGeom prst="rect">
            <a:avLst/>
          </a:prstGeom>
          <a:noFill/>
        </p:spPr>
        <p:txBody>
          <a:bodyPr wrap="square" rtlCol="0">
            <a:spAutoFit/>
          </a:bodyPr>
          <a:lstStyle/>
          <a:p>
            <a:pPr marL="285750" indent="-285750" algn="justLow" rtl="1">
              <a:lnSpc>
                <a:spcPct val="150000"/>
              </a:lnSpc>
              <a:buFontTx/>
              <a:buChar char="-"/>
            </a:pPr>
            <a:r>
              <a:rPr lang="ar-EG" sz="1400" b="1" dirty="0" smtClean="0">
                <a:solidFill>
                  <a:srgbClr val="00AEEF"/>
                </a:solidFill>
                <a:latin typeface="Alexandria" charset="0"/>
                <a:cs typeface="Alexandria" charset="0"/>
              </a:rPr>
              <a:t>تصنيف </a:t>
            </a:r>
            <a:r>
              <a:rPr lang="ar-EG" sz="1400" b="1" dirty="0" err="1">
                <a:solidFill>
                  <a:srgbClr val="00AEEF"/>
                </a:solidFill>
                <a:latin typeface="Alexandria" charset="0"/>
                <a:cs typeface="Alexandria" charset="0"/>
              </a:rPr>
              <a:t>ويبومتركس</a:t>
            </a:r>
            <a:r>
              <a:rPr lang="ar-EG" sz="1400" b="1" dirty="0">
                <a:solidFill>
                  <a:srgbClr val="00AEEF"/>
                </a:solidFill>
                <a:latin typeface="Alexandria" charset="0"/>
                <a:cs typeface="Alexandria" charset="0"/>
              </a:rPr>
              <a:t> </a:t>
            </a:r>
            <a:r>
              <a:rPr lang="en-US" sz="1400" b="1" dirty="0" err="1" smtClean="0">
                <a:solidFill>
                  <a:srgbClr val="00AEEF"/>
                </a:solidFill>
                <a:latin typeface="Alexandria" charset="0"/>
                <a:cs typeface="Alexandria" charset="0"/>
              </a:rPr>
              <a:t>Webmetrics</a:t>
            </a:r>
            <a:r>
              <a:rPr lang="en-US" sz="1400" b="1" dirty="0" smtClean="0">
                <a:solidFill>
                  <a:srgbClr val="00AEEF"/>
                </a:solidFill>
                <a:latin typeface="Alexandria" charset="0"/>
                <a:cs typeface="Alexandria" charset="0"/>
              </a:rPr>
              <a:t> </a:t>
            </a:r>
            <a:endParaRPr lang="ar-EG" sz="1400" b="1" dirty="0" smtClean="0">
              <a:solidFill>
                <a:srgbClr val="00AEEF"/>
              </a:solidFill>
              <a:latin typeface="Alexandria" charset="0"/>
              <a:cs typeface="Alexandria" charset="0"/>
            </a:endParaRPr>
          </a:p>
          <a:p>
            <a:pPr algn="justLow" rtl="1">
              <a:lnSpc>
                <a:spcPct val="150000"/>
              </a:lnSpc>
            </a:pPr>
            <a:r>
              <a:rPr lang="ar-EG" sz="1400" dirty="0" smtClean="0">
                <a:latin typeface="Alexandria" charset="0"/>
                <a:cs typeface="Alexandria" charset="0"/>
              </a:rPr>
              <a:t>ويقيس </a:t>
            </a:r>
            <a:r>
              <a:rPr lang="ar-EG" sz="1400" dirty="0">
                <a:latin typeface="Alexandria" charset="0"/>
                <a:cs typeface="Alexandria" charset="0"/>
              </a:rPr>
              <a:t>بشكل نصف سنوي مدى استفادة الجامعات من شبكة الانترنت، </a:t>
            </a:r>
            <a:r>
              <a:rPr lang="ar-EG" sz="1400" dirty="0" smtClean="0">
                <a:latin typeface="Alexandria" charset="0"/>
                <a:cs typeface="Alexandria" charset="0"/>
              </a:rPr>
              <a:t>والتزامها بعرض </a:t>
            </a:r>
            <a:r>
              <a:rPr lang="ar-EG" sz="1400" dirty="0">
                <a:latin typeface="Alexandria" charset="0"/>
                <a:cs typeface="Alexandria" charset="0"/>
              </a:rPr>
              <a:t>ما لديها من بحوث </a:t>
            </a:r>
            <a:r>
              <a:rPr lang="ar-EG" sz="1400" dirty="0" smtClean="0">
                <a:latin typeface="Alexandria" charset="0"/>
                <a:cs typeface="Alexandria" charset="0"/>
              </a:rPr>
              <a:t>ودراسات </a:t>
            </a:r>
            <a:r>
              <a:rPr lang="ar-EG" sz="1400" dirty="0">
                <a:latin typeface="Alexandria" charset="0"/>
                <a:cs typeface="Alexandria" charset="0"/>
              </a:rPr>
              <a:t> </a:t>
            </a:r>
            <a:r>
              <a:rPr lang="ar-EG" sz="1400" dirty="0" smtClean="0">
                <a:latin typeface="Alexandria" charset="0"/>
                <a:cs typeface="Alexandria" charset="0"/>
              </a:rPr>
              <a:t>ورسائل </a:t>
            </a:r>
            <a:r>
              <a:rPr lang="ar-EG" sz="1400" dirty="0">
                <a:latin typeface="Alexandria" charset="0"/>
                <a:cs typeface="Alexandria" charset="0"/>
              </a:rPr>
              <a:t>علمية وغيرها من اسهامات علمية على الشبكة لتتم الاستفادة منها من قبل المهتمين والباحثين الأخرين</a:t>
            </a:r>
            <a:r>
              <a:rPr lang="ar-EG" sz="1400" dirty="0" smtClean="0">
                <a:latin typeface="Alexandria" charset="0"/>
                <a:cs typeface="Alexandria" charset="0"/>
              </a:rPr>
              <a:t>.  ويصدر </a:t>
            </a:r>
            <a:r>
              <a:rPr lang="ar-EG" sz="1400" dirty="0">
                <a:latin typeface="Alexandria" charset="0"/>
                <a:cs typeface="Alexandria" charset="0"/>
              </a:rPr>
              <a:t>تصنيف </a:t>
            </a:r>
            <a:r>
              <a:rPr lang="en-US" sz="1400" dirty="0" err="1" smtClean="0">
                <a:latin typeface="Alexandria" charset="0"/>
                <a:cs typeface="Alexandria" charset="0"/>
              </a:rPr>
              <a:t>Webometrics</a:t>
            </a:r>
            <a:r>
              <a:rPr lang="en-US" sz="1400" dirty="0" smtClean="0">
                <a:latin typeface="Alexandria" charset="0"/>
                <a:cs typeface="Alexandria" charset="0"/>
              </a:rPr>
              <a:t> </a:t>
            </a:r>
            <a:r>
              <a:rPr lang="ar-EG" sz="1400" dirty="0" smtClean="0">
                <a:latin typeface="Alexandria" charset="0"/>
                <a:cs typeface="Alexandria" charset="0"/>
              </a:rPr>
              <a:t>عن </a:t>
            </a:r>
            <a:r>
              <a:rPr lang="ar-EG" sz="1400" dirty="0">
                <a:latin typeface="Alexandria" charset="0"/>
                <a:cs typeface="Alexandria" charset="0"/>
              </a:rPr>
              <a:t>المجلس العالي للبحث العلمي الاسباني، ويتم فيه قياس أداء أكثر من </a:t>
            </a:r>
            <a:r>
              <a:rPr lang="ar-EG" sz="1400" dirty="0" smtClean="0">
                <a:latin typeface="Alexandria" charset="0"/>
                <a:cs typeface="Alexandria" charset="0"/>
              </a:rPr>
              <a:t>عشرين ألف </a:t>
            </a:r>
            <a:r>
              <a:rPr lang="ar-EG" sz="1400" dirty="0">
                <a:latin typeface="Alexandria" charset="0"/>
                <a:cs typeface="Alexandria" charset="0"/>
              </a:rPr>
              <a:t>جامعة ومؤسسة تعليمية في العالم من خلال مواقعها الالكترونية، ويختار منها ١٦٠٠ جامعة، وفقأ </a:t>
            </a:r>
            <a:r>
              <a:rPr lang="ar-EG" sz="1400" dirty="0" smtClean="0">
                <a:latin typeface="Alexandria" charset="0"/>
                <a:cs typeface="Alexandria" charset="0"/>
              </a:rPr>
              <a:t>لمؤشرات تقيس </a:t>
            </a:r>
            <a:r>
              <a:rPr lang="ar-EG" sz="1400" dirty="0">
                <a:latin typeface="Alexandria" charset="0"/>
                <a:cs typeface="Alexandria" charset="0"/>
              </a:rPr>
              <a:t>حجم </a:t>
            </a:r>
            <a:r>
              <a:rPr lang="ar-EG" sz="1400" dirty="0" smtClean="0">
                <a:latin typeface="Alexandria" charset="0"/>
                <a:cs typeface="Alexandria" charset="0"/>
              </a:rPr>
              <a:t>الموقع الإلكتروني </a:t>
            </a:r>
            <a:r>
              <a:rPr lang="ar-EG" sz="1400" dirty="0">
                <a:latin typeface="Alexandria" charset="0"/>
                <a:cs typeface="Alexandria" charset="0"/>
              </a:rPr>
              <a:t>للجامعة، ومخرجات البحث العلمي، مستوى الباحثين، عدد زوار الموقع الالكتروني للجامعة، نسبة التفاعل والاقتباس والتحديث للموقع...إلخ. وعلى أية جامعة تريد أن تتخذ لنفسها مكان جيد في هذا التصنيف أن تعيد انتاج محتواها الرقمي على الشبكة العنكبوتية بشكل يتناسب مع عدد من المعايير الرئيسية لهذا التصنيف، والتي يمكن تلخيصاها بما يلي:</a:t>
            </a:r>
          </a:p>
          <a:p>
            <a:pPr algn="justLow" rtl="1">
              <a:lnSpc>
                <a:spcPct val="150000"/>
              </a:lnSpc>
            </a:pP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7009095"/>
      </p:ext>
    </p:extLst>
  </p:cSld>
  <p:clrMapOvr>
    <a:masterClrMapping/>
  </p:clrMapOvr>
  <mc:AlternateContent xmlns:mc="http://schemas.openxmlformats.org/markup-compatibility/2006" xmlns:p14="http://schemas.microsoft.com/office/powerpoint/2010/main">
    <mc:Choice Requires="p14">
      <p:transition spd="slow" p14:dur="2000" advTm="63686"/>
    </mc:Choice>
    <mc:Fallback xmlns="">
      <p:transition spd="slow" advTm="6368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4154984"/>
          </a:xfrm>
          <a:prstGeom prst="rect">
            <a:avLst/>
          </a:prstGeom>
          <a:noFill/>
        </p:spPr>
        <p:txBody>
          <a:bodyPr wrap="square" rtlCol="0">
            <a:spAutoFit/>
          </a:bodyPr>
          <a:lstStyle/>
          <a:p>
            <a:pPr algn="justLow" rtl="1">
              <a:lnSpc>
                <a:spcPct val="150000"/>
              </a:lnSpc>
            </a:pPr>
            <a:r>
              <a:rPr lang="ar-EG" sz="1600" dirty="0" smtClean="0">
                <a:latin typeface="Alexandria" charset="0"/>
                <a:cs typeface="Alexandria" charset="0"/>
              </a:rPr>
              <a:t>1 </a:t>
            </a:r>
            <a:r>
              <a:rPr lang="ar-EG" sz="1600" dirty="0">
                <a:latin typeface="Alexandria" charset="0"/>
                <a:cs typeface="Alexandria" charset="0"/>
              </a:rPr>
              <a:t>. </a:t>
            </a:r>
            <a:r>
              <a:rPr lang="ar-EG" sz="1600" b="1" dirty="0">
                <a:solidFill>
                  <a:srgbClr val="00AEEF"/>
                </a:solidFill>
                <a:latin typeface="Alexandria" charset="0"/>
                <a:cs typeface="Alexandria" charset="0"/>
              </a:rPr>
              <a:t>الحجم </a:t>
            </a:r>
            <a:r>
              <a:rPr lang="en-US" sz="1600" b="1" dirty="0">
                <a:solidFill>
                  <a:srgbClr val="00AEEF"/>
                </a:solidFill>
                <a:latin typeface="Alexandria" charset="0"/>
                <a:cs typeface="Alexandria" charset="0"/>
              </a:rPr>
              <a:t>Presence </a:t>
            </a:r>
            <a:r>
              <a:rPr lang="ar-EG" sz="1600" dirty="0" smtClean="0">
                <a:latin typeface="Alexandria" charset="0"/>
                <a:cs typeface="Alexandria" charset="0"/>
              </a:rPr>
              <a:t>: ويقصد </a:t>
            </a:r>
            <a:r>
              <a:rPr lang="ar-EG" sz="1600" dirty="0">
                <a:latin typeface="Alexandria" charset="0"/>
                <a:cs typeface="Alexandria" charset="0"/>
              </a:rPr>
              <a:t>به حجم الموقع الإلكتروني للجامعة وما يصدر من تقارير دورية لمحركات البحث جوجل، ياهو</a:t>
            </a:r>
            <a:r>
              <a:rPr lang="ar-EG" sz="1600" dirty="0" smtClean="0">
                <a:latin typeface="Alexandria" charset="0"/>
                <a:cs typeface="Alexandria" charset="0"/>
              </a:rPr>
              <a:t>، وغيرها</a:t>
            </a:r>
            <a:r>
              <a:rPr lang="ar-EG" sz="1600" dirty="0">
                <a:latin typeface="Alexandria" charset="0"/>
                <a:cs typeface="Alexandria" charset="0"/>
              </a:rPr>
              <a:t>.</a:t>
            </a:r>
          </a:p>
          <a:p>
            <a:pPr algn="justLow" rtl="1">
              <a:lnSpc>
                <a:spcPct val="150000"/>
              </a:lnSpc>
            </a:pPr>
            <a:r>
              <a:rPr lang="ar-EG" sz="1600" dirty="0">
                <a:latin typeface="Alexandria" charset="0"/>
                <a:cs typeface="Alexandria" charset="0"/>
              </a:rPr>
              <a:t>2 . </a:t>
            </a:r>
            <a:r>
              <a:rPr lang="ar-EG" sz="1600" b="1" dirty="0">
                <a:solidFill>
                  <a:srgbClr val="00AEEF"/>
                </a:solidFill>
                <a:latin typeface="Alexandria" charset="0"/>
                <a:cs typeface="Alexandria" charset="0"/>
              </a:rPr>
              <a:t>الملفات الغنية </a:t>
            </a:r>
            <a:r>
              <a:rPr lang="en-US" sz="1600" b="1" dirty="0" err="1">
                <a:solidFill>
                  <a:srgbClr val="00AEEF"/>
                </a:solidFill>
                <a:latin typeface="Alexandria" charset="0"/>
                <a:cs typeface="Alexandria" charset="0"/>
              </a:rPr>
              <a:t>Openess</a:t>
            </a:r>
            <a:r>
              <a:rPr lang="en-US" sz="1600" b="1" dirty="0">
                <a:solidFill>
                  <a:srgbClr val="00AEEF"/>
                </a:solidFill>
                <a:latin typeface="Alexandria" charset="0"/>
                <a:cs typeface="Alexandria" charset="0"/>
              </a:rPr>
              <a:t> </a:t>
            </a:r>
            <a:r>
              <a:rPr lang="ar-EG" sz="1600" dirty="0" smtClean="0">
                <a:latin typeface="Alexandria" charset="0"/>
                <a:cs typeface="Alexandria" charset="0"/>
              </a:rPr>
              <a:t>: هذا </a:t>
            </a:r>
            <a:r>
              <a:rPr lang="ar-EG" sz="1600" dirty="0">
                <a:latin typeface="Alexandria" charset="0"/>
                <a:cs typeface="Alexandria" charset="0"/>
              </a:rPr>
              <a:t>المعيار </a:t>
            </a:r>
            <a:r>
              <a:rPr lang="ar-EG" sz="1600" dirty="0" smtClean="0">
                <a:latin typeface="Alexandria" charset="0"/>
                <a:cs typeface="Alexandria" charset="0"/>
              </a:rPr>
              <a:t>يشير الى عدد </a:t>
            </a:r>
            <a:r>
              <a:rPr lang="ar-EG" sz="1600" dirty="0">
                <a:latin typeface="Alexandria" charset="0"/>
                <a:cs typeface="Alexandria" charset="0"/>
              </a:rPr>
              <a:t>الملفات المختلفة والتي تكون في محرك البحث وعائدة لموقع الجامعة.</a:t>
            </a:r>
          </a:p>
          <a:p>
            <a:pPr algn="justLow" rtl="1">
              <a:lnSpc>
                <a:spcPct val="150000"/>
              </a:lnSpc>
            </a:pPr>
            <a:r>
              <a:rPr lang="ar-EG" sz="1600" dirty="0">
                <a:latin typeface="Alexandria" charset="0"/>
                <a:cs typeface="Alexandria" charset="0"/>
              </a:rPr>
              <a:t>3 . </a:t>
            </a:r>
            <a:r>
              <a:rPr lang="ar-EG" sz="1600" b="1" dirty="0">
                <a:solidFill>
                  <a:srgbClr val="00AEEF"/>
                </a:solidFill>
                <a:latin typeface="Alexandria" charset="0"/>
                <a:cs typeface="Alexandria" charset="0"/>
              </a:rPr>
              <a:t>البحث </a:t>
            </a:r>
            <a:r>
              <a:rPr lang="en-US" sz="1600" b="1" dirty="0">
                <a:solidFill>
                  <a:srgbClr val="00AEEF"/>
                </a:solidFill>
                <a:latin typeface="Alexandria" charset="0"/>
                <a:cs typeface="Alexandria" charset="0"/>
              </a:rPr>
              <a:t>Excellence </a:t>
            </a:r>
            <a:r>
              <a:rPr lang="ar-EG" sz="1600" b="1" dirty="0" smtClean="0">
                <a:solidFill>
                  <a:srgbClr val="00AEEF"/>
                </a:solidFill>
                <a:latin typeface="Alexandria" charset="0"/>
                <a:cs typeface="Alexandria" charset="0"/>
              </a:rPr>
              <a:t>: </a:t>
            </a:r>
            <a:r>
              <a:rPr lang="ar-EG" sz="1600" dirty="0" smtClean="0">
                <a:latin typeface="Alexandria" charset="0"/>
                <a:cs typeface="Alexandria" charset="0"/>
              </a:rPr>
              <a:t>ويقيس </a:t>
            </a:r>
            <a:r>
              <a:rPr lang="ar-EG" sz="1600" dirty="0">
                <a:latin typeface="Alexandria" charset="0"/>
                <a:cs typeface="Alexandria" charset="0"/>
              </a:rPr>
              <a:t>عدد الأبحاث المنشورة إلكترونياً لباحثين من الجامعة، والاشارة إليها في موقع الجامعة </a:t>
            </a:r>
            <a:r>
              <a:rPr lang="ar-EG" sz="1600" dirty="0" smtClean="0">
                <a:latin typeface="Alexandria" charset="0"/>
                <a:cs typeface="Alexandria" charset="0"/>
              </a:rPr>
              <a:t>والمجلات الدولية </a:t>
            </a:r>
            <a:r>
              <a:rPr lang="ar-EG" sz="1600" dirty="0">
                <a:latin typeface="Alexandria" charset="0"/>
                <a:cs typeface="Alexandria" charset="0"/>
              </a:rPr>
              <a:t>وتوفر التقارير لها. </a:t>
            </a:r>
            <a:endParaRPr lang="ar-EG" sz="1600" dirty="0" smtClean="0">
              <a:latin typeface="Alexandria" charset="0"/>
              <a:cs typeface="Alexandria" charset="0"/>
            </a:endParaRPr>
          </a:p>
          <a:p>
            <a:pPr algn="justLow" rtl="1">
              <a:lnSpc>
                <a:spcPct val="150000"/>
              </a:lnSpc>
            </a:pPr>
            <a:r>
              <a:rPr lang="ar-EG" sz="1600" dirty="0">
                <a:latin typeface="Alexandria" charset="0"/>
                <a:cs typeface="Alexandria" charset="0"/>
              </a:rPr>
              <a:t>4 . </a:t>
            </a:r>
            <a:r>
              <a:rPr lang="ar-EG" sz="1600" b="1" dirty="0">
                <a:solidFill>
                  <a:srgbClr val="00AEEF"/>
                </a:solidFill>
                <a:latin typeface="Alexandria" charset="0"/>
                <a:cs typeface="Alexandria" charset="0"/>
              </a:rPr>
              <a:t>الرؤية </a:t>
            </a:r>
            <a:r>
              <a:rPr lang="en-US" sz="1600" b="1" dirty="0" smtClean="0">
                <a:solidFill>
                  <a:srgbClr val="00AEEF"/>
                </a:solidFill>
                <a:latin typeface="Alexandria" charset="0"/>
                <a:cs typeface="Alexandria" charset="0"/>
              </a:rPr>
              <a:t>Impact</a:t>
            </a:r>
            <a:r>
              <a:rPr lang="ar-EG" sz="1600" dirty="0" smtClean="0">
                <a:latin typeface="Alexandria" charset="0"/>
                <a:cs typeface="Alexandria" charset="0"/>
              </a:rPr>
              <a:t>: ويقصد </a:t>
            </a:r>
            <a:r>
              <a:rPr lang="ar-EG" sz="1600" dirty="0">
                <a:latin typeface="Alexandria" charset="0"/>
                <a:cs typeface="Alexandria" charset="0"/>
              </a:rPr>
              <a:t>به حجم احتمالية رؤية الرابط الخاص بالجامعة، إضافة إلى الروابط الخارجية والبحوث العلمية التي لها رابط على موقع الجامعة. وحديثاً ظهر النشر الالكتروني، وانتشر بشكل كبير.</a:t>
            </a:r>
          </a:p>
          <a:p>
            <a:pPr algn="justLow" rtl="1">
              <a:lnSpc>
                <a:spcPct val="150000"/>
              </a:lnSpc>
            </a:pPr>
            <a:endParaRPr lang="ar-EG" sz="16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4084"/>
      </p:ext>
    </p:extLst>
  </p:cSld>
  <p:clrMapOvr>
    <a:masterClrMapping/>
  </p:clrMapOvr>
  <mc:AlternateContent xmlns:mc="http://schemas.openxmlformats.org/markup-compatibility/2006" xmlns:p14="http://schemas.microsoft.com/office/powerpoint/2010/main">
    <mc:Choice Requires="p14">
      <p:transition spd="slow" p14:dur="2000" advTm="53248"/>
    </mc:Choice>
    <mc:Fallback xmlns="">
      <p:transition spd="slow" advTm="5324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54099" y="566670"/>
            <a:ext cx="9837901" cy="510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2123658"/>
          </a:xfrm>
          <a:prstGeom prst="rect">
            <a:avLst/>
          </a:prstGeom>
          <a:noFill/>
        </p:spPr>
        <p:txBody>
          <a:bodyPr wrap="square" rtlCol="0">
            <a:spAutoFit/>
          </a:bodyPr>
          <a:lstStyle/>
          <a:p>
            <a:pPr algn="justLow" rtl="1">
              <a:lnSpc>
                <a:spcPct val="150000"/>
              </a:lnSpc>
            </a:pPr>
            <a:r>
              <a:rPr lang="ar-EG" b="1" dirty="0" smtClean="0">
                <a:solidFill>
                  <a:srgbClr val="0070C0"/>
                </a:solidFill>
                <a:latin typeface="Alexandria" charset="0"/>
                <a:cs typeface="Alexandria" charset="0"/>
              </a:rPr>
              <a:t>خاتمة المحاضرة</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تم خلال هذ المحاضرة استعراض </a:t>
            </a:r>
            <a:r>
              <a:rPr lang="ar-EG" sz="1400" dirty="0">
                <a:solidFill>
                  <a:srgbClr val="2D3956"/>
                </a:solidFill>
                <a:latin typeface="Alexandria" charset="0"/>
                <a:cs typeface="Alexandria" charset="0"/>
              </a:rPr>
              <a:t>مفهوم أخلاقيات البحث العلمي وأبرز مسائل البحث العلمي الأخلاقية وأساليب الاهتمام بأخلاقيات البحث العلمي والمبادئ الأساسية لأخلاقيات البحث العلمي و الدستور الأخلاقي وانتهاك الأمانة العلمية ومنع الانتهاكات العلمية والانتحال العلمي وأنواعه والنشر العلمي.</a:t>
            </a:r>
          </a:p>
          <a:p>
            <a:pPr algn="justLow" rtl="1">
              <a:lnSpc>
                <a:spcPct val="150000"/>
              </a:lnSpc>
            </a:pPr>
            <a:r>
              <a:rPr lang="ar-EG" sz="1400" dirty="0" smtClean="0">
                <a:solidFill>
                  <a:srgbClr val="2D3956"/>
                </a:solidFill>
                <a:latin typeface="Alexandria" charset="0"/>
                <a:cs typeface="Alexandria" charset="0"/>
              </a:rPr>
              <a:t>.</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4271120"/>
      </p:ext>
    </p:extLst>
  </p:cSld>
  <p:clrMapOvr>
    <a:masterClrMapping/>
  </p:clrMapOvr>
  <mc:AlternateContent xmlns:mc="http://schemas.openxmlformats.org/markup-compatibility/2006" xmlns:p14="http://schemas.microsoft.com/office/powerpoint/2010/main">
    <mc:Choice Requires="p14">
      <p:transition spd="slow" p14:dur="2000" advTm="28229"/>
    </mc:Choice>
    <mc:Fallback xmlns="">
      <p:transition spd="slow" advTm="28229"/>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308324"/>
          </a:xfrm>
          <a:prstGeom prst="rect">
            <a:avLst/>
          </a:prstGeom>
          <a:noFill/>
        </p:spPr>
        <p:txBody>
          <a:bodyPr wrap="square" rtlCol="0">
            <a:spAutoFit/>
          </a:bodyPr>
          <a:lstStyle/>
          <a:p>
            <a:pPr algn="justLow" rtl="1">
              <a:lnSpc>
                <a:spcPct val="150000"/>
              </a:lnSpc>
            </a:pPr>
            <a:r>
              <a:rPr lang="ar-EG" sz="1600" b="1" dirty="0" smtClean="0">
                <a:solidFill>
                  <a:srgbClr val="00AEEF"/>
                </a:solidFill>
                <a:latin typeface="Alexandria" charset="0"/>
                <a:cs typeface="Alexandria" charset="0"/>
              </a:rPr>
              <a:t>المهمة المطلوبة </a:t>
            </a:r>
            <a:r>
              <a:rPr lang="ar-EG" sz="1600" dirty="0" smtClean="0">
                <a:solidFill>
                  <a:srgbClr val="2D3956"/>
                </a:solidFill>
                <a:latin typeface="Alexandria" charset="0"/>
                <a:cs typeface="Alexandria" charset="0"/>
              </a:rPr>
              <a:t>:</a:t>
            </a:r>
          </a:p>
          <a:p>
            <a:pPr algn="justLow" rtl="1">
              <a:lnSpc>
                <a:spcPct val="150000"/>
              </a:lnSpc>
            </a:pPr>
            <a:r>
              <a:rPr lang="ar-EG" sz="1600" dirty="0" smtClean="0">
                <a:solidFill>
                  <a:srgbClr val="2D3956"/>
                </a:solidFill>
                <a:latin typeface="Alexandria" charset="0"/>
                <a:cs typeface="Alexandria" charset="0"/>
              </a:rPr>
              <a:t>اعرض للتساؤلات البحثية والأهداف والفروض الخاصة  لأحد البحوث العلمية، موضحا هل كان هناك اتساق بينهما أم لا، على أن يتم عرض اجابتكم في صيغة ملف </a:t>
            </a:r>
            <a:r>
              <a:rPr lang="en-US" sz="1600" dirty="0" smtClean="0">
                <a:solidFill>
                  <a:srgbClr val="2D3956"/>
                </a:solidFill>
                <a:latin typeface="Alexandria" charset="0"/>
                <a:cs typeface="Alexandria" charset="0"/>
              </a:rPr>
              <a:t>PDF</a:t>
            </a:r>
            <a:r>
              <a:rPr lang="ar-EG" sz="1600" dirty="0" smtClean="0">
                <a:solidFill>
                  <a:srgbClr val="2D3956"/>
                </a:solidFill>
                <a:latin typeface="Alexandria" charset="0"/>
                <a:cs typeface="Alexandria" charset="0"/>
              </a:rPr>
              <a:t> وأيضا فيديو. </a:t>
            </a:r>
            <a:r>
              <a:rPr lang="ar-EG" sz="1600" dirty="0" smtClean="0">
                <a:solidFill>
                  <a:srgbClr val="C00000"/>
                </a:solidFill>
                <a:latin typeface="Alexandria" charset="0"/>
                <a:cs typeface="Alexandria" charset="0"/>
              </a:rPr>
              <a:t>يرجى أن تكون إجاباتكم مجرد سرد لما ورد في البحث، ودون أي نقد تيسيرا عليكم</a:t>
            </a:r>
            <a:r>
              <a:rPr lang="ar-EG" sz="1600" dirty="0" smtClean="0">
                <a:solidFill>
                  <a:srgbClr val="00AEEF"/>
                </a:solidFill>
                <a:latin typeface="Alexandria" charset="0"/>
                <a:cs typeface="Alexandria" charset="0"/>
              </a:rPr>
              <a:t>. </a:t>
            </a:r>
          </a:p>
          <a:p>
            <a:pPr algn="justLow" rtl="1">
              <a:lnSpc>
                <a:spcPct val="150000"/>
              </a:lnSpc>
            </a:pPr>
            <a:r>
              <a:rPr lang="ar-EG" sz="1600" dirty="0" smtClean="0">
                <a:solidFill>
                  <a:srgbClr val="00AEEF"/>
                </a:solidFill>
                <a:latin typeface="Alexandria" charset="0"/>
                <a:cs typeface="Alexandria" charset="0"/>
              </a:rPr>
              <a:t>مع أطيب التمنيات لكم بالتوفيق،،</a:t>
            </a:r>
            <a:endParaRPr lang="en-US" sz="1600"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28022"/>
    </mc:Choice>
    <mc:Fallback xmlns="">
      <p:transition spd="slow" advTm="28022"/>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4247317"/>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algn="justLow" rtl="1">
              <a:lnSpc>
                <a:spcPct val="150000"/>
              </a:lnSpc>
            </a:pPr>
            <a:r>
              <a:rPr lang="ar-EG" dirty="0">
                <a:solidFill>
                  <a:srgbClr val="2D3956"/>
                </a:solidFill>
                <a:latin typeface="Alexandria" charset="0"/>
                <a:cs typeface="Alexandria" charset="0"/>
              </a:rPr>
              <a:t>د/ عبد الله </a:t>
            </a:r>
            <a:r>
              <a:rPr lang="ar-EG" dirty="0" err="1">
                <a:solidFill>
                  <a:srgbClr val="2D3956"/>
                </a:solidFill>
                <a:latin typeface="Alexandria" charset="0"/>
                <a:cs typeface="Alexandria" charset="0"/>
              </a:rPr>
              <a:t>بوجرادة</a:t>
            </a:r>
            <a:r>
              <a:rPr lang="ar-EG" dirty="0">
                <a:solidFill>
                  <a:srgbClr val="2D3956"/>
                </a:solidFill>
                <a:latin typeface="Alexandria" charset="0"/>
                <a:cs typeface="Alexandria" charset="0"/>
              </a:rPr>
              <a:t>، أخلاقيات البحث العلمي والسرقة العلمية، جامعة قاصدي مرباح، السنة الجامعية 2016/2017، </a:t>
            </a:r>
            <a:r>
              <a:rPr lang="ar-EG" dirty="0" err="1" smtClean="0">
                <a:solidFill>
                  <a:srgbClr val="2D3956"/>
                </a:solidFill>
                <a:latin typeface="Alexandria" charset="0"/>
                <a:cs typeface="Alexandria" charset="0"/>
              </a:rPr>
              <a:t>ص6</a:t>
            </a:r>
            <a:endParaRPr lang="ar-EG" dirty="0">
              <a:solidFill>
                <a:srgbClr val="2D3956"/>
              </a:solidFill>
              <a:latin typeface="Alexandria" charset="0"/>
              <a:cs typeface="Alexandria" charset="0"/>
            </a:endParaRPr>
          </a:p>
          <a:p>
            <a:pPr algn="justLow" rtl="1">
              <a:lnSpc>
                <a:spcPct val="150000"/>
              </a:lnSpc>
            </a:pPr>
            <a:r>
              <a:rPr lang="ar-EG" dirty="0">
                <a:solidFill>
                  <a:srgbClr val="2D3956"/>
                </a:solidFill>
                <a:latin typeface="Alexandria" charset="0"/>
                <a:cs typeface="Alexandria" charset="0"/>
              </a:rPr>
              <a:t>[2] – د. محمد </a:t>
            </a:r>
            <a:r>
              <a:rPr lang="ar-EG" dirty="0" err="1">
                <a:solidFill>
                  <a:srgbClr val="2D3956"/>
                </a:solidFill>
                <a:latin typeface="Alexandria" charset="0"/>
                <a:cs typeface="Alexandria" charset="0"/>
              </a:rPr>
              <a:t>محمد</a:t>
            </a:r>
            <a:r>
              <a:rPr lang="ar-EG" dirty="0">
                <a:solidFill>
                  <a:srgbClr val="2D3956"/>
                </a:solidFill>
                <a:latin typeface="Alexandria" charset="0"/>
                <a:cs typeface="Alexandria" charset="0"/>
              </a:rPr>
              <a:t> سيد أحمد عامر جامعة الأزهر، دور الأنظمة واللوائح في مكافحة جرائم الإخلال بالنزاهة العلمية دراسة فقهية وتطبيقية، مداخلة القيت في منتدى الشراكة المجتمعية في مجال البحث العلمي والنزاهة العلمية، في </a:t>
            </a:r>
            <a:r>
              <a:rPr lang="ar-EG" dirty="0" err="1">
                <a:solidFill>
                  <a:srgbClr val="2D3956"/>
                </a:solidFill>
                <a:latin typeface="Alexandria" charset="0"/>
                <a:cs typeface="Alexandria" charset="0"/>
              </a:rPr>
              <a:t>5و6</a:t>
            </a:r>
            <a:r>
              <a:rPr lang="ar-EG" dirty="0">
                <a:solidFill>
                  <a:srgbClr val="2D3956"/>
                </a:solidFill>
                <a:latin typeface="Alexandria" charset="0"/>
                <a:cs typeface="Alexandria" charset="0"/>
              </a:rPr>
              <a:t> ماي  2015 بالرياض، </a:t>
            </a:r>
            <a:r>
              <a:rPr lang="ar-EG" dirty="0" err="1">
                <a:solidFill>
                  <a:srgbClr val="2D3956"/>
                </a:solidFill>
                <a:latin typeface="Alexandria" charset="0"/>
                <a:cs typeface="Alexandria" charset="0"/>
              </a:rPr>
              <a:t>ص183</a:t>
            </a:r>
            <a:r>
              <a:rPr lang="ar-EG" dirty="0" smtClean="0">
                <a:solidFill>
                  <a:srgbClr val="2D3956"/>
                </a:solidFill>
                <a:latin typeface="Alexandria" charset="0"/>
                <a:cs typeface="Alexandria" charset="0"/>
              </a:rPr>
              <a:t>.</a:t>
            </a:r>
            <a:endParaRPr lang="ar-EG" dirty="0">
              <a:solidFill>
                <a:srgbClr val="2D3956"/>
              </a:solidFill>
              <a:latin typeface="Alexandria" charset="0"/>
              <a:cs typeface="Alexandria" charset="0"/>
            </a:endParaRPr>
          </a:p>
          <a:p>
            <a:pPr algn="justLow" rtl="1">
              <a:lnSpc>
                <a:spcPct val="150000"/>
              </a:lnSpc>
            </a:pPr>
            <a:r>
              <a:rPr lang="ar-EG" dirty="0">
                <a:solidFill>
                  <a:srgbClr val="2D3956"/>
                </a:solidFill>
                <a:latin typeface="Alexandria" charset="0"/>
                <a:cs typeface="Alexandria" charset="0"/>
              </a:rPr>
              <a:t>[3] – د. إياد أحمد محمد إبراهيم، دور الجامعات في تحقيق النزاهة العلمية، مداخلة القيت في منتدى الشراكة المجتمعية في مجال البحث العلمي والنزاهة </a:t>
            </a:r>
            <a:r>
              <a:rPr lang="ar-EG" dirty="0" err="1">
                <a:solidFill>
                  <a:srgbClr val="2D3956"/>
                </a:solidFill>
                <a:latin typeface="Alexandria" charset="0"/>
                <a:cs typeface="Alexandria" charset="0"/>
              </a:rPr>
              <a:t>العلمية،في</a:t>
            </a:r>
            <a:r>
              <a:rPr lang="ar-EG" dirty="0">
                <a:solidFill>
                  <a:srgbClr val="2D3956"/>
                </a:solidFill>
                <a:latin typeface="Alexandria" charset="0"/>
                <a:cs typeface="Alexandria" charset="0"/>
              </a:rPr>
              <a:t> </a:t>
            </a:r>
            <a:r>
              <a:rPr lang="ar-EG" dirty="0" err="1">
                <a:solidFill>
                  <a:srgbClr val="2D3956"/>
                </a:solidFill>
                <a:latin typeface="Alexandria" charset="0"/>
                <a:cs typeface="Alexandria" charset="0"/>
              </a:rPr>
              <a:t>5و6</a:t>
            </a:r>
            <a:r>
              <a:rPr lang="ar-EG" dirty="0">
                <a:solidFill>
                  <a:srgbClr val="2D3956"/>
                </a:solidFill>
                <a:latin typeface="Alexandria" charset="0"/>
                <a:cs typeface="Alexandria" charset="0"/>
              </a:rPr>
              <a:t> ماي </a:t>
            </a:r>
            <a:r>
              <a:rPr lang="ar-EG" dirty="0" err="1">
                <a:solidFill>
                  <a:srgbClr val="2D3956"/>
                </a:solidFill>
                <a:latin typeface="Alexandria" charset="0"/>
                <a:cs typeface="Alexandria" charset="0"/>
              </a:rPr>
              <a:t>2015بالرياض</a:t>
            </a:r>
            <a:r>
              <a:rPr lang="ar-EG" dirty="0">
                <a:solidFill>
                  <a:srgbClr val="2D3956"/>
                </a:solidFill>
                <a:latin typeface="Alexandria" charset="0"/>
                <a:cs typeface="Alexandria" charset="0"/>
              </a:rPr>
              <a:t>، </a:t>
            </a:r>
            <a:r>
              <a:rPr lang="ar-EG" dirty="0" err="1">
                <a:solidFill>
                  <a:srgbClr val="2D3956"/>
                </a:solidFill>
                <a:latin typeface="Alexandria" charset="0"/>
                <a:cs typeface="Alexandria" charset="0"/>
              </a:rPr>
              <a:t>ص670</a:t>
            </a:r>
            <a:r>
              <a:rPr lang="ar-EG" dirty="0">
                <a:solidFill>
                  <a:srgbClr val="2D3956"/>
                </a:solidFill>
                <a:latin typeface="Alexandria" charset="0"/>
                <a:cs typeface="Alexandria" charset="0"/>
              </a:rPr>
              <a:t>.</a:t>
            </a:r>
            <a:endParaRPr lang="ar-EG" dirty="0" smtClean="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23109465"/>
      </p:ext>
    </p:extLst>
  </p:cSld>
  <p:clrMapOvr>
    <a:masterClrMapping/>
  </p:clrMapOvr>
  <mc:AlternateContent xmlns:mc="http://schemas.openxmlformats.org/markup-compatibility/2006" xmlns:p14="http://schemas.microsoft.com/office/powerpoint/2010/main">
    <mc:Choice Requires="p14">
      <p:transition spd="slow" p14:dur="2000" advTm="10246"/>
    </mc:Choice>
    <mc:Fallback xmlns="">
      <p:transition spd="slow" advTm="1024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966646"/>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algn="justLow" rtl="1">
              <a:lnSpc>
                <a:spcPct val="150000"/>
              </a:lnSpc>
            </a:pPr>
            <a:r>
              <a:rPr lang="en-US" sz="1200" dirty="0">
                <a:solidFill>
                  <a:srgbClr val="2D3956"/>
                </a:solidFill>
                <a:latin typeface="Alexandria" charset="0"/>
                <a:cs typeface="Alexandria" charset="0"/>
              </a:rPr>
              <a:t>https://</a:t>
            </a:r>
            <a:r>
              <a:rPr lang="en-US" sz="1200" dirty="0" err="1">
                <a:solidFill>
                  <a:srgbClr val="2D3956"/>
                </a:solidFill>
                <a:latin typeface="Alexandria" charset="0"/>
                <a:cs typeface="Alexandria" charset="0"/>
              </a:rPr>
              <a:t>www.manaraa.com</a:t>
            </a:r>
            <a:r>
              <a:rPr lang="en-US" sz="1200" dirty="0">
                <a:solidFill>
                  <a:srgbClr val="2D3956"/>
                </a:solidFill>
                <a:latin typeface="Alexandria" charset="0"/>
                <a:cs typeface="Alexandria" charset="0"/>
              </a:rPr>
              <a:t>/post/4804/%</a:t>
            </a:r>
            <a:r>
              <a:rPr lang="en-US" sz="1200" dirty="0" err="1">
                <a:solidFill>
                  <a:srgbClr val="2D3956"/>
                </a:solidFill>
                <a:latin typeface="Alexandria" charset="0"/>
                <a:cs typeface="Alexandria" charset="0"/>
              </a:rPr>
              <a:t>D8%A7%D9%84%D8%B1%D9%83%D8%A7%D8%A6%D8%B2</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D8%A7%D9%84%D8%A3%D8%B3%D8%A7%D8%B3%D9%8A%D8%A9</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D9%84%D8%A3%D8%AE%D9%84%D8%A7%D9%82%D9%8A%D8%A7%D8%AA</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D8%A7%D9%84%D8%A8%D8%AD%D8%AB</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D8%A7%D9%84%D8%B9%D9%84%D9%85%D9%8A?fbclid</a:t>
            </a:r>
            <a:r>
              <a:rPr lang="en-US" sz="1200" dirty="0">
                <a:solidFill>
                  <a:srgbClr val="2D3956"/>
                </a:solidFill>
                <a:latin typeface="Alexandria" charset="0"/>
                <a:cs typeface="Alexandria" charset="0"/>
              </a:rPr>
              <a:t>=IwY2xjawEePIxleHRuA2FlbQIxMAABHRiJlx4MhanNO2sXlwuuSdm6V8kTs7FrT4t2n81Wb0ykV_orqeYmZjR7Zw_aem_QElfXNye3bkjY3qmhW9U4g</a:t>
            </a:r>
            <a:endParaRPr lang="ar-EG" sz="1200" dirty="0" smtClean="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38176593"/>
      </p:ext>
    </p:extLst>
  </p:cSld>
  <p:clrMapOvr>
    <a:masterClrMapping/>
  </p:clrMapOvr>
  <mc:AlternateContent xmlns:mc="http://schemas.openxmlformats.org/markup-compatibility/2006" xmlns:p14="http://schemas.microsoft.com/office/powerpoint/2010/main">
    <mc:Choice Requires="p14">
      <p:transition spd="slow" p14:dur="2000" advTm="5348"/>
    </mc:Choice>
    <mc:Fallback xmlns="">
      <p:transition spd="slow" advTm="534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66568"/>
            <a:ext cx="5912913" cy="4247317"/>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algn="justLow" rtl="1">
              <a:lnSpc>
                <a:spcPct val="150000"/>
              </a:lnSpc>
            </a:pPr>
            <a:r>
              <a:rPr lang="en-US" dirty="0">
                <a:solidFill>
                  <a:srgbClr val="2D3956"/>
                </a:solidFill>
                <a:latin typeface="Alexandria" charset="0"/>
                <a:cs typeface="Alexandria" charset="0"/>
                <a:hlinkClick r:id="rId2"/>
              </a:rPr>
              <a:t>http://</a:t>
            </a:r>
            <a:r>
              <a:rPr lang="en-US" dirty="0" err="1" smtClean="0">
                <a:solidFill>
                  <a:srgbClr val="2D3956"/>
                </a:solidFill>
                <a:latin typeface="Alexandria" charset="0"/>
                <a:cs typeface="Alexandria" charset="0"/>
                <a:hlinkClick r:id="rId2"/>
              </a:rPr>
              <a:t>www.news.zu.edu.eg</a:t>
            </a:r>
            <a:r>
              <a:rPr lang="en-US" dirty="0" smtClean="0">
                <a:solidFill>
                  <a:srgbClr val="2D3956"/>
                </a:solidFill>
                <a:latin typeface="Alexandria" charset="0"/>
                <a:cs typeface="Alexandria" charset="0"/>
                <a:hlinkClick r:id="rId2"/>
              </a:rPr>
              <a:t>/</a:t>
            </a:r>
            <a:r>
              <a:rPr lang="en-US" dirty="0" err="1" smtClean="0">
                <a:solidFill>
                  <a:srgbClr val="2D3956"/>
                </a:solidFill>
                <a:latin typeface="Alexandria" charset="0"/>
                <a:cs typeface="Alexandria" charset="0"/>
                <a:hlinkClick r:id="rId2"/>
              </a:rPr>
              <a:t>ShowDetails</a:t>
            </a:r>
            <a:r>
              <a:rPr lang="en-US" dirty="0" smtClean="0">
                <a:solidFill>
                  <a:srgbClr val="2D3956"/>
                </a:solidFill>
                <a:latin typeface="Alexandria" charset="0"/>
                <a:cs typeface="Alexandria" charset="0"/>
                <a:hlinkClick r:id="rId2"/>
              </a:rPr>
              <a:t>/14676/</a:t>
            </a:r>
            <a:r>
              <a:rPr lang="en-US" dirty="0" err="1" smtClean="0">
                <a:solidFill>
                  <a:srgbClr val="2D3956"/>
                </a:solidFill>
                <a:latin typeface="Alexandria" charset="0"/>
                <a:cs typeface="Alexandria" charset="0"/>
                <a:hlinkClick r:id="rId2"/>
              </a:rPr>
              <a:t>17?fbclid</a:t>
            </a:r>
            <a:r>
              <a:rPr lang="en-US" dirty="0" smtClean="0">
                <a:solidFill>
                  <a:srgbClr val="2D3956"/>
                </a:solidFill>
                <a:latin typeface="Alexandria" charset="0"/>
                <a:cs typeface="Alexandria" charset="0"/>
                <a:hlinkClick r:id="rId2"/>
              </a:rPr>
              <a:t>=</a:t>
            </a:r>
            <a:r>
              <a:rPr lang="en-US" dirty="0" err="1" smtClean="0">
                <a:solidFill>
                  <a:srgbClr val="2D3956"/>
                </a:solidFill>
                <a:latin typeface="Alexandria" charset="0"/>
                <a:cs typeface="Alexandria" charset="0"/>
                <a:hlinkClick r:id="rId2"/>
              </a:rPr>
              <a:t>IwY2xjawEePIJleHRuA2FlbQIxMAABHRP6sKQKJ8E</a:t>
            </a:r>
            <a:r>
              <a:rPr lang="en-US" dirty="0" smtClean="0">
                <a:solidFill>
                  <a:srgbClr val="2D3956"/>
                </a:solidFill>
                <a:latin typeface="Alexandria" charset="0"/>
                <a:cs typeface="Alexandria" charset="0"/>
              </a:rPr>
              <a:t> pvilhUbSZoTnB-MmwC_9MybZXtsb03bA7X9OgwClg4wecA_aem_oQ9aGnz2yFKBVJB_ix3CzA</a:t>
            </a:r>
            <a:endParaRPr lang="ar-EG" dirty="0" smtClean="0">
              <a:solidFill>
                <a:srgbClr val="2D3956"/>
              </a:solidFill>
              <a:latin typeface="Alexandria" charset="0"/>
              <a:cs typeface="Alexandria" charset="0"/>
            </a:endParaRPr>
          </a:p>
          <a:p>
            <a:pPr algn="justLow" rtl="1">
              <a:lnSpc>
                <a:spcPct val="150000"/>
              </a:lnSpc>
            </a:pPr>
            <a:r>
              <a:rPr lang="en-US" dirty="0">
                <a:solidFill>
                  <a:srgbClr val="2D3956"/>
                </a:solidFill>
                <a:latin typeface="Alexandria" charset="0"/>
                <a:cs typeface="Alexandria" charset="0"/>
              </a:rPr>
              <a:t>http://</a:t>
            </a:r>
            <a:r>
              <a:rPr lang="en-US" dirty="0" err="1">
                <a:solidFill>
                  <a:srgbClr val="2D3956"/>
                </a:solidFill>
                <a:latin typeface="Alexandria" charset="0"/>
                <a:cs typeface="Alexandria" charset="0"/>
              </a:rPr>
              <a:t>kenanaonline.com</a:t>
            </a:r>
            <a:r>
              <a:rPr lang="en-US" dirty="0">
                <a:solidFill>
                  <a:srgbClr val="2D3956"/>
                </a:solidFill>
                <a:latin typeface="Alexandria" charset="0"/>
                <a:cs typeface="Alexandria" charset="0"/>
              </a:rPr>
              <a:t>/users/</a:t>
            </a:r>
            <a:r>
              <a:rPr lang="en-US" dirty="0" err="1">
                <a:solidFill>
                  <a:srgbClr val="2D3956"/>
                </a:solidFill>
                <a:latin typeface="Alexandria" charset="0"/>
                <a:cs typeface="Alexandria" charset="0"/>
              </a:rPr>
              <a:t>Amany2012</a:t>
            </a:r>
            <a:r>
              <a:rPr lang="en-US" dirty="0">
                <a:solidFill>
                  <a:srgbClr val="2D3956"/>
                </a:solidFill>
                <a:latin typeface="Alexandria" charset="0"/>
                <a:cs typeface="Alexandria" charset="0"/>
              </a:rPr>
              <a:t>/posts/</a:t>
            </a:r>
            <a:r>
              <a:rPr lang="en-US" dirty="0" err="1">
                <a:solidFill>
                  <a:srgbClr val="2D3956"/>
                </a:solidFill>
                <a:latin typeface="Alexandria" charset="0"/>
                <a:cs typeface="Alexandria" charset="0"/>
              </a:rPr>
              <a:t>397385?fbclid</a:t>
            </a:r>
            <a:r>
              <a:rPr lang="en-US" dirty="0">
                <a:solidFill>
                  <a:srgbClr val="2D3956"/>
                </a:solidFill>
                <a:latin typeface="Alexandria" charset="0"/>
                <a:cs typeface="Alexandria" charset="0"/>
              </a:rPr>
              <a:t>=IwY2xjawEePHhleHRuA2FlbQIxMAABHQHh3EMnE2oBtDc2W51QOG2IOktll3AgFyvIrpoBx2ifwpmmhxgTb7UKXg_aem_Svtu_8qEh0a-Tv6uRo6F9w</a:t>
            </a:r>
            <a:endParaRPr lang="ar-EG" dirty="0" smtClean="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80444887"/>
      </p:ext>
    </p:extLst>
  </p:cSld>
  <p:clrMapOvr>
    <a:masterClrMapping/>
  </p:clrMapOvr>
  <mc:AlternateContent xmlns:mc="http://schemas.openxmlformats.org/markup-compatibility/2006" xmlns:p14="http://schemas.microsoft.com/office/powerpoint/2010/main">
    <mc:Choice Requires="p14">
      <p:transition spd="slow" p14:dur="2000" advTm="50672"/>
    </mc:Choice>
    <mc:Fallback xmlns="">
      <p:transition spd="slow" advTm="50672"/>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66568"/>
            <a:ext cx="5912913" cy="3831818"/>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marL="285750" indent="-285750" algn="justLow" rtl="1">
              <a:lnSpc>
                <a:spcPct val="150000"/>
              </a:lnSpc>
              <a:buFont typeface="Wingdings" panose="05000000000000000000" pitchFamily="2" charset="2"/>
              <a:buChar char="q"/>
            </a:pPr>
            <a:r>
              <a:rPr lang="ar-EG" dirty="0" smtClean="0">
                <a:solidFill>
                  <a:srgbClr val="2D3956"/>
                </a:solidFill>
                <a:latin typeface="Alexandria" charset="0"/>
                <a:cs typeface="Alexandria" charset="0"/>
              </a:rPr>
              <a:t>الشاهر، إسماعيل شاهر. (2021). النشر في المجلات العلمية الدولية وأخلاقياته. المجلة العربية للنشر العلمي، العدد الثاني والثلاثون، </a:t>
            </a:r>
            <a:r>
              <a:rPr lang="ar-EG" dirty="0" err="1" smtClean="0">
                <a:solidFill>
                  <a:srgbClr val="2D3956"/>
                </a:solidFill>
                <a:latin typeface="Alexandria" charset="0"/>
                <a:cs typeface="Alexandria" charset="0"/>
              </a:rPr>
              <a:t>ص.ص:550-564</a:t>
            </a:r>
            <a:r>
              <a:rPr lang="ar-EG" dirty="0" smtClean="0">
                <a:solidFill>
                  <a:srgbClr val="2D3956"/>
                </a:solidFill>
                <a:latin typeface="Alexandria" charset="0"/>
                <a:cs typeface="Alexandria" charset="0"/>
              </a:rPr>
              <a:t>.</a:t>
            </a:r>
          </a:p>
          <a:p>
            <a:pPr marL="285750" indent="-285750" algn="justLow" rtl="1">
              <a:lnSpc>
                <a:spcPct val="150000"/>
              </a:lnSpc>
              <a:buFont typeface="Wingdings" panose="05000000000000000000" pitchFamily="2" charset="2"/>
              <a:buChar char="q"/>
            </a:pPr>
            <a:r>
              <a:rPr lang="ar-EG" dirty="0">
                <a:solidFill>
                  <a:srgbClr val="2D3956"/>
                </a:solidFill>
                <a:latin typeface="Alexandria" charset="0"/>
                <a:cs typeface="Alexandria" charset="0"/>
              </a:rPr>
              <a:t>رضوان، حسين عبد الحميد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2003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أصول البحث العلمي، الإسكندرية: مؤسسة شباب الجامعة.</a:t>
            </a:r>
          </a:p>
          <a:p>
            <a:pPr marL="285750" indent="-285750" algn="justLow" rtl="1">
              <a:lnSpc>
                <a:spcPct val="150000"/>
              </a:lnSpc>
              <a:buFont typeface="Wingdings" panose="05000000000000000000" pitchFamily="2" charset="2"/>
              <a:buChar char="q"/>
            </a:pPr>
            <a:r>
              <a:rPr lang="ar-EG" dirty="0">
                <a:solidFill>
                  <a:srgbClr val="2D3956"/>
                </a:solidFill>
                <a:latin typeface="Alexandria" charset="0"/>
                <a:cs typeface="Alexandria" charset="0"/>
              </a:rPr>
              <a:t>الدهشان، جمال علي خليل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2020 </a:t>
            </a:r>
            <a:r>
              <a:rPr lang="ar-EG" dirty="0" smtClean="0">
                <a:solidFill>
                  <a:srgbClr val="2D3956"/>
                </a:solidFill>
                <a:latin typeface="Alexandria" charset="0"/>
                <a:cs typeface="Alexandria" charset="0"/>
              </a:rPr>
              <a:t>).الاتجاهات </a:t>
            </a:r>
            <a:r>
              <a:rPr lang="ar-EG" dirty="0">
                <a:solidFill>
                  <a:srgbClr val="2D3956"/>
                </a:solidFill>
                <a:latin typeface="Alexandria" charset="0"/>
                <a:cs typeface="Alexandria" charset="0"/>
              </a:rPr>
              <a:t>الحديثة في النشر العلمي ومعايير تقييمه، المجلة الدولية للبحوث في العلوم </a:t>
            </a:r>
            <a:r>
              <a:rPr lang="ar-EG" dirty="0" smtClean="0">
                <a:solidFill>
                  <a:srgbClr val="2D3956"/>
                </a:solidFill>
                <a:latin typeface="Alexandria" charset="0"/>
                <a:cs typeface="Alexandria" charset="0"/>
              </a:rPr>
              <a:t>التربوية، المجلد ( </a:t>
            </a:r>
            <a:r>
              <a:rPr lang="ar-EG" dirty="0">
                <a:solidFill>
                  <a:srgbClr val="2D3956"/>
                </a:solidFill>
                <a:latin typeface="Alexandria" charset="0"/>
                <a:cs typeface="Alexandria" charset="0"/>
              </a:rPr>
              <a:t>3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العدد </a:t>
            </a:r>
            <a:r>
              <a:rPr lang="ar-EG" dirty="0" smtClean="0">
                <a:solidFill>
                  <a:srgbClr val="2D3956"/>
                </a:solidFill>
                <a:latin typeface="Alexandria" charset="0"/>
                <a:cs typeface="Alexandria" charset="0"/>
              </a:rPr>
              <a:t>( 1)، </a:t>
            </a:r>
            <a:r>
              <a:rPr lang="ar-EG" dirty="0">
                <a:solidFill>
                  <a:srgbClr val="2D3956"/>
                </a:solidFill>
                <a:latin typeface="Alexandria" charset="0"/>
                <a:cs typeface="Alexandria" charset="0"/>
              </a:rPr>
              <a:t>ص 53 - 117</a:t>
            </a:r>
            <a:r>
              <a:rPr lang="ar-EG" dirty="0" smtClean="0">
                <a:solidFill>
                  <a:srgbClr val="2D3956"/>
                </a:solidFill>
                <a:latin typeface="Alexandria" charset="0"/>
                <a:cs typeface="Alexandria" charset="0"/>
              </a:rPr>
              <a:t>.</a:t>
            </a:r>
            <a:endParaRPr lang="ar-EG"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25674195"/>
      </p:ext>
    </p:extLst>
  </p:cSld>
  <p:clrMapOvr>
    <a:masterClrMapping/>
  </p:clrMapOvr>
  <mc:AlternateContent xmlns:mc="http://schemas.openxmlformats.org/markup-compatibility/2006" xmlns:p14="http://schemas.microsoft.com/office/powerpoint/2010/main">
    <mc:Choice Requires="p14">
      <p:transition spd="slow" p14:dur="2000" advTm="50672"/>
    </mc:Choice>
    <mc:Fallback xmlns="">
      <p:transition spd="slow" advTm="50672"/>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66568"/>
            <a:ext cx="5912913" cy="3831818"/>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algn="justLow" rtl="1">
              <a:lnSpc>
                <a:spcPct val="150000"/>
              </a:lnSpc>
            </a:pPr>
            <a:r>
              <a:rPr lang="ar-EG" dirty="0">
                <a:solidFill>
                  <a:srgbClr val="2D3956"/>
                </a:solidFill>
                <a:latin typeface="Alexandria" charset="0"/>
                <a:cs typeface="Alexandria" charset="0"/>
              </a:rPr>
              <a:t>أحسن وعلي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2018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استخدام الأساتذة الباحثين للنشر الالكتروني في البحث عن المعلومة العلمية والتقنية في كليات الطب </a:t>
            </a:r>
            <a:r>
              <a:rPr lang="ar-EG" dirty="0" smtClean="0">
                <a:solidFill>
                  <a:srgbClr val="2D3956"/>
                </a:solidFill>
                <a:latin typeface="Alexandria" charset="0"/>
                <a:cs typeface="Alexandria" charset="0"/>
              </a:rPr>
              <a:t>بالغرب الجزائري )أطروحة دكتوراه  </a:t>
            </a:r>
            <a:r>
              <a:rPr lang="ar-EG" dirty="0">
                <a:solidFill>
                  <a:srgbClr val="2D3956"/>
                </a:solidFill>
                <a:latin typeface="Alexandria" charset="0"/>
                <a:cs typeface="Alexandria" charset="0"/>
              </a:rPr>
              <a:t>قسم علم المكتبات والعلوم الوثائقية: جامعة </a:t>
            </a:r>
            <a:r>
              <a:rPr lang="ar-EG" dirty="0" smtClean="0">
                <a:solidFill>
                  <a:srgbClr val="2D3956"/>
                </a:solidFill>
                <a:latin typeface="Alexandria" charset="0"/>
                <a:cs typeface="Alexandria" charset="0"/>
              </a:rPr>
              <a:t>وهران 1 </a:t>
            </a:r>
            <a:r>
              <a:rPr lang="ar-EG" dirty="0">
                <a:solidFill>
                  <a:srgbClr val="2D3956"/>
                </a:solidFill>
                <a:latin typeface="Alexandria" charset="0"/>
                <a:cs typeface="Alexandria" charset="0"/>
              </a:rPr>
              <a:t>أحمد بن بلة، ص ٢٠ .</a:t>
            </a:r>
          </a:p>
          <a:p>
            <a:pPr algn="justLow" rtl="1">
              <a:lnSpc>
                <a:spcPct val="150000"/>
              </a:lnSpc>
            </a:pPr>
            <a:r>
              <a:rPr lang="ar-EG" dirty="0" err="1">
                <a:solidFill>
                  <a:srgbClr val="2D3956"/>
                </a:solidFill>
                <a:latin typeface="Alexandria" charset="0"/>
                <a:cs typeface="Alexandria" charset="0"/>
              </a:rPr>
              <a:t>عيساني</a:t>
            </a:r>
            <a:r>
              <a:rPr lang="ar-EG" dirty="0">
                <a:solidFill>
                  <a:srgbClr val="2D3956"/>
                </a:solidFill>
                <a:latin typeface="Alexandria" charset="0"/>
                <a:cs typeface="Alexandria" charset="0"/>
              </a:rPr>
              <a:t>، طه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٢٠١٥ </a:t>
            </a:r>
            <a:r>
              <a:rPr lang="ar-EG" dirty="0" smtClean="0">
                <a:solidFill>
                  <a:srgbClr val="2D3956"/>
                </a:solidFill>
                <a:latin typeface="Alexandria" charset="0"/>
                <a:cs typeface="Alexandria" charset="0"/>
              </a:rPr>
              <a:t>)، </a:t>
            </a:r>
            <a:r>
              <a:rPr lang="ar-EG" dirty="0">
                <a:solidFill>
                  <a:srgbClr val="2D3956"/>
                </a:solidFill>
                <a:latin typeface="Alexandria" charset="0"/>
                <a:cs typeface="Alexandria" charset="0"/>
              </a:rPr>
              <a:t>الممارسات الأكاديمية الصحيحة وأساليب تجنب السرقة العلمية، أعمال ملتقى تمتين أدبيات البحث العلمي</a:t>
            </a:r>
            <a:r>
              <a:rPr lang="ar-EG" dirty="0" smtClean="0">
                <a:solidFill>
                  <a:srgbClr val="2D3956"/>
                </a:solidFill>
                <a:latin typeface="Alexandria" charset="0"/>
                <a:cs typeface="Alexandria" charset="0"/>
              </a:rPr>
              <a:t>، الملتقى </a:t>
            </a:r>
            <a:r>
              <a:rPr lang="ar-EG" dirty="0">
                <a:solidFill>
                  <a:srgbClr val="2D3956"/>
                </a:solidFill>
                <a:latin typeface="Alexandria" charset="0"/>
                <a:cs typeface="Alexandria" charset="0"/>
              </a:rPr>
              <a:t>العلمي المشترك الأول مع المكتبة الوطنية </a:t>
            </a:r>
            <a:r>
              <a:rPr lang="ar-EG" dirty="0" smtClean="0">
                <a:solidFill>
                  <a:srgbClr val="2D3956"/>
                </a:solidFill>
                <a:latin typeface="Alexandria" charset="0"/>
                <a:cs typeface="Alexandria" charset="0"/>
              </a:rPr>
              <a:t>الجزائرية، </a:t>
            </a:r>
            <a:r>
              <a:rPr lang="ar-EG" dirty="0">
                <a:solidFill>
                  <a:srgbClr val="2D3956"/>
                </a:solidFill>
                <a:latin typeface="Alexandria" charset="0"/>
                <a:cs typeface="Alexandria" charset="0"/>
              </a:rPr>
              <a:t>مركز جيل للبحث العلمي، 29 ديسمبر، </a:t>
            </a:r>
            <a:r>
              <a:rPr lang="ar-EG" dirty="0" smtClean="0">
                <a:solidFill>
                  <a:srgbClr val="2D3956"/>
                </a:solidFill>
                <a:latin typeface="Alexandria" charset="0"/>
                <a:cs typeface="Alexandria" charset="0"/>
              </a:rPr>
              <a:t>الجزائر، </a:t>
            </a:r>
            <a:r>
              <a:rPr lang="ar-EG" dirty="0">
                <a:solidFill>
                  <a:srgbClr val="2D3956"/>
                </a:solidFill>
                <a:latin typeface="Alexandria" charset="0"/>
                <a:cs typeface="Alexandria" charset="0"/>
              </a:rPr>
              <a:t>ص. 139 </a:t>
            </a:r>
            <a:r>
              <a:rPr lang="ar-EG" dirty="0" smtClean="0">
                <a:solidFill>
                  <a:srgbClr val="2D3956"/>
                </a:solidFill>
                <a:latin typeface="Alexandria" charset="0"/>
                <a:cs typeface="Alexandria" charset="0"/>
              </a:rPr>
              <a:t>.</a:t>
            </a:r>
            <a:endParaRPr lang="ar-EG"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9352898"/>
      </p:ext>
    </p:extLst>
  </p:cSld>
  <p:clrMapOvr>
    <a:masterClrMapping/>
  </p:clrMapOvr>
  <mc:AlternateContent xmlns:mc="http://schemas.openxmlformats.org/markup-compatibility/2006" xmlns:p14="http://schemas.microsoft.com/office/powerpoint/2010/main">
    <mc:Choice Requires="p14">
      <p:transition spd="slow" p14:dur="2000" advTm="50672"/>
    </mc:Choice>
    <mc:Fallback xmlns="">
      <p:transition spd="slow" advTm="50672"/>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66568"/>
            <a:ext cx="5912913" cy="3831818"/>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algn="justLow" rtl="1">
              <a:lnSpc>
                <a:spcPct val="150000"/>
              </a:lnSpc>
            </a:pPr>
            <a:r>
              <a:rPr lang="ar-EG" dirty="0">
                <a:solidFill>
                  <a:srgbClr val="2D3956"/>
                </a:solidFill>
                <a:latin typeface="Alexandria" charset="0"/>
                <a:cs typeface="Alexandria" charset="0"/>
              </a:rPr>
              <a:t>جامعة الإمام محمد بن سعود الإسلامية، 1434 ه، السرقة العلمية: ما هي؟ وكيف اتجنبها، سلسلة دعم التعلم والتعليم في الجامعة،</a:t>
            </a:r>
          </a:p>
          <a:p>
            <a:pPr algn="justLow" rtl="1">
              <a:lnSpc>
                <a:spcPct val="150000"/>
              </a:lnSpc>
            </a:pPr>
            <a:r>
              <a:rPr lang="ar-EG" dirty="0">
                <a:solidFill>
                  <a:srgbClr val="2D3956"/>
                </a:solidFill>
                <a:latin typeface="Alexandria" charset="0"/>
                <a:cs typeface="Alexandria" charset="0"/>
              </a:rPr>
              <a:t>وزارة التعليم العالي، ص 18 - 19 .</a:t>
            </a:r>
          </a:p>
          <a:p>
            <a:pPr algn="justLow" rtl="1">
              <a:lnSpc>
                <a:spcPct val="150000"/>
              </a:lnSpc>
            </a:pPr>
            <a:r>
              <a:rPr lang="ar-EG" dirty="0">
                <a:solidFill>
                  <a:srgbClr val="2D3956"/>
                </a:solidFill>
                <a:latin typeface="Alexandria" charset="0"/>
                <a:cs typeface="Alexandria" charset="0"/>
              </a:rPr>
              <a:t>عباس، ياسر ميمون ( 2019 )، الاتجاهات الحديثة في النشر العلمي للبحوث التربوية: أصول التربية نموذجاً، المجلة الدولية للبحوث</a:t>
            </a:r>
          </a:p>
          <a:p>
            <a:pPr algn="justLow" rtl="1">
              <a:lnSpc>
                <a:spcPct val="150000"/>
              </a:lnSpc>
            </a:pPr>
            <a:r>
              <a:rPr lang="ar-EG" dirty="0">
                <a:solidFill>
                  <a:srgbClr val="2D3956"/>
                </a:solidFill>
                <a:latin typeface="Alexandria" charset="0"/>
                <a:cs typeface="Alexandria" charset="0"/>
              </a:rPr>
              <a:t>في العلوم التربوية: المؤسسة الدولية لآفاق المستقبل، 2 ( 3(، ص ٢٨٥ .</a:t>
            </a:r>
          </a:p>
          <a:p>
            <a:pPr algn="justLow" rtl="1">
              <a:lnSpc>
                <a:spcPct val="150000"/>
              </a:lnSpc>
            </a:pPr>
            <a:r>
              <a:rPr lang="ar-EG" dirty="0">
                <a:solidFill>
                  <a:srgbClr val="2D3956"/>
                </a:solidFill>
                <a:latin typeface="Alexandria" charset="0"/>
                <a:cs typeface="Alexandria" charset="0"/>
              </a:rPr>
              <a:t>زكي، قاسم ( ١٠١٥ )، النشر العلمي: </a:t>
            </a:r>
            <a:r>
              <a:rPr lang="ar-EG" dirty="0" err="1">
                <a:solidFill>
                  <a:srgbClr val="2D3956"/>
                </a:solidFill>
                <a:latin typeface="Alexandria" charset="0"/>
                <a:cs typeface="Alexandria" charset="0"/>
              </a:rPr>
              <a:t>صوائب</a:t>
            </a:r>
            <a:r>
              <a:rPr lang="ar-EG">
                <a:solidFill>
                  <a:srgbClr val="2D3956"/>
                </a:solidFill>
                <a:latin typeface="Alexandria" charset="0"/>
                <a:cs typeface="Alexandria" charset="0"/>
              </a:rPr>
              <a:t> ومصائب، ضمن كتاب: النشر العلمي، منظمة المجتمع العلمي العربي.</a:t>
            </a:r>
            <a:endParaRPr lang="ar-EG"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67176753"/>
      </p:ext>
    </p:extLst>
  </p:cSld>
  <p:clrMapOvr>
    <a:masterClrMapping/>
  </p:clrMapOvr>
  <mc:AlternateContent xmlns:mc="http://schemas.openxmlformats.org/markup-compatibility/2006" xmlns:p14="http://schemas.microsoft.com/office/powerpoint/2010/main">
    <mc:Choice Requires="p14">
      <p:transition spd="slow" p14:dur="2000" advTm="50672"/>
    </mc:Choice>
    <mc:Fallback xmlns="">
      <p:transition spd="slow" advTm="5067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221566017"/>
      </p:ext>
    </p:extLst>
  </p:cSld>
  <p:clrMapOvr>
    <a:masterClrMapping/>
  </p:clrMapOvr>
  <mc:AlternateContent xmlns:mc="http://schemas.openxmlformats.org/markup-compatibility/2006" xmlns:p14="http://schemas.microsoft.com/office/powerpoint/2010/main">
    <mc:Choice Requires="p14">
      <p:transition spd="slow" p14:dur="2000" advTm="3514"/>
    </mc:Choice>
    <mc:Fallback xmlns="">
      <p:transition spd="slow" advTm="3514"/>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71E14113-4FE3-4786-8FE3-2164F9F934E6}"/>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http://purl.org/dc/terms/"/>
    <ds:schemaRef ds:uri="http://www.w3.org/XML/1998/namespace"/>
    <ds:schemaRef ds:uri="688354b5-287c-4cda-825e-1d7935aea40e"/>
    <ds:schemaRef ds:uri="aca13214-df29-4e3c-a050-857c0bf7bd8e"/>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8735542</TotalTime>
  <Words>6458</Words>
  <Application>Microsoft Office PowerPoint</Application>
  <PresentationFormat>Widescreen</PresentationFormat>
  <Paragraphs>385</Paragraphs>
  <Slides>48</Slides>
  <Notes>9</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48</vt:i4>
      </vt:variant>
    </vt:vector>
  </HeadingPairs>
  <TitlesOfParts>
    <vt:vector size="58" baseType="lpstr">
      <vt:lpstr>Alexandria</vt:lpstr>
      <vt:lpstr>Arial</vt:lpstr>
      <vt:lpstr>Calibri</vt:lpstr>
      <vt:lpstr>Calibri Light</vt:lpstr>
      <vt:lpstr>Roboto Light</vt:lpstr>
      <vt:lpstr>Simplified Arabic</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4B</cp:lastModifiedBy>
  <cp:revision>869</cp:revision>
  <dcterms:created xsi:type="dcterms:W3CDTF">2023-04-29T09:08:00Z</dcterms:created>
  <dcterms:modified xsi:type="dcterms:W3CDTF">2024-08-06T21:33:26Z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