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37"/>
  </p:notesMasterIdLst>
  <p:sldIdLst>
    <p:sldId id="303" r:id="rId5"/>
    <p:sldId id="511" r:id="rId6"/>
    <p:sldId id="512" r:id="rId7"/>
    <p:sldId id="519" r:id="rId8"/>
    <p:sldId id="515" r:id="rId9"/>
    <p:sldId id="534" r:id="rId10"/>
    <p:sldId id="535" r:id="rId11"/>
    <p:sldId id="516" r:id="rId12"/>
    <p:sldId id="517" r:id="rId13"/>
    <p:sldId id="518" r:id="rId14"/>
    <p:sldId id="520" r:id="rId15"/>
    <p:sldId id="533" r:id="rId16"/>
    <p:sldId id="522" r:id="rId17"/>
    <p:sldId id="530" r:id="rId18"/>
    <p:sldId id="523" r:id="rId19"/>
    <p:sldId id="536" r:id="rId20"/>
    <p:sldId id="524" r:id="rId21"/>
    <p:sldId id="526" r:id="rId22"/>
    <p:sldId id="527" r:id="rId23"/>
    <p:sldId id="529" r:id="rId24"/>
    <p:sldId id="531" r:id="rId25"/>
    <p:sldId id="528" r:id="rId26"/>
    <p:sldId id="537" r:id="rId27"/>
    <p:sldId id="538" r:id="rId28"/>
    <p:sldId id="539" r:id="rId29"/>
    <p:sldId id="540" r:id="rId30"/>
    <p:sldId id="541" r:id="rId31"/>
    <p:sldId id="542" r:id="rId32"/>
    <p:sldId id="543" r:id="rId33"/>
    <p:sldId id="545" r:id="rId34"/>
    <p:sldId id="544" r:id="rId35"/>
    <p:sldId id="349"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511"/>
            <p14:sldId id="512"/>
            <p14:sldId id="519"/>
            <p14:sldId id="515"/>
            <p14:sldId id="534"/>
            <p14:sldId id="535"/>
            <p14:sldId id="516"/>
            <p14:sldId id="517"/>
            <p14:sldId id="518"/>
            <p14:sldId id="520"/>
            <p14:sldId id="533"/>
            <p14:sldId id="522"/>
            <p14:sldId id="530"/>
            <p14:sldId id="523"/>
            <p14:sldId id="536"/>
            <p14:sldId id="524"/>
            <p14:sldId id="526"/>
            <p14:sldId id="527"/>
            <p14:sldId id="529"/>
            <p14:sldId id="531"/>
            <p14:sldId id="528"/>
            <p14:sldId id="537"/>
            <p14:sldId id="538"/>
            <p14:sldId id="539"/>
            <p14:sldId id="540"/>
            <p14:sldId id="541"/>
            <p14:sldId id="542"/>
            <p14:sldId id="543"/>
            <p14:sldId id="545"/>
            <p14:sldId id="5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00AEEF"/>
    <a:srgbClr val="FFD200"/>
    <a:srgbClr val="203E5F"/>
    <a:srgbClr val="F58221"/>
    <a:srgbClr val="000000"/>
    <a:srgbClr val="669BBC"/>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45" autoAdjust="0"/>
    <p:restoredTop sz="94660"/>
  </p:normalViewPr>
  <p:slideViewPr>
    <p:cSldViewPr snapToGrid="0">
      <p:cViewPr varScale="1">
        <p:scale>
          <a:sx n="78" d="100"/>
          <a:sy n="78" d="100"/>
        </p:scale>
        <p:origin x="83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10/9/2025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4"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5.wm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7.wmf"/><Relationship Id="rId5" Type="http://schemas.openxmlformats.org/officeDocument/2006/relationships/oleObject" Target="../embeddings/oleObject3.bin"/><Relationship Id="rId4" Type="http://schemas.openxmlformats.org/officeDocument/2006/relationships/image" Target="../media/image6.wmf"/></Relationships>
</file>

<file path=ppt/slides/_rels/slide6.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9.wmf"/><Relationship Id="rId5" Type="http://schemas.openxmlformats.org/officeDocument/2006/relationships/oleObject" Target="../embeddings/oleObject5.bin"/><Relationship Id="rId4" Type="http://schemas.openxmlformats.org/officeDocument/2006/relationships/image" Target="../media/image8.wmf"/></Relationships>
</file>

<file path=ppt/slides/_rels/slide7.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image" Target="../media/image11.wmf"/><Relationship Id="rId5" Type="http://schemas.openxmlformats.org/officeDocument/2006/relationships/oleObject" Target="../embeddings/oleObject7.bin"/><Relationship Id="rId4" Type="http://schemas.openxmlformats.org/officeDocument/2006/relationships/image" Target="../media/image10.wmf"/></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14.xml"/><Relationship Id="rId5" Type="http://schemas.openxmlformats.org/officeDocument/2006/relationships/image" Target="../media/image31.png"/><Relationship Id="rId4" Type="http://schemas.openxmlformats.org/officeDocument/2006/relationships/image" Target="../media/image3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22076" y="3655709"/>
            <a:ext cx="3391891" cy="584775"/>
          </a:xfrm>
          <a:prstGeom prst="rect">
            <a:avLst/>
          </a:prstGeom>
          <a:noFill/>
        </p:spPr>
        <p:txBody>
          <a:bodyPr wrap="none" rtlCol="0">
            <a:spAutoFit/>
          </a:bodyPr>
          <a:lstStyle/>
          <a:p>
            <a:pPr algn="ctr"/>
            <a:r>
              <a:rPr lang="en-US" sz="3200" b="1" dirty="0">
                <a:solidFill>
                  <a:srgbClr val="00B0F0"/>
                </a:solidFill>
                <a:latin typeface="Alexandria" charset="0"/>
                <a:cs typeface="Alexandria" charset="0"/>
              </a:rPr>
              <a:t>Device Initial Login</a:t>
            </a:r>
          </a:p>
        </p:txBody>
      </p:sp>
      <p:sp>
        <p:nvSpPr>
          <p:cNvPr id="10" name="Rectangle: Rounded Corners 9"/>
          <p:cNvSpPr/>
          <p:nvPr/>
        </p:nvSpPr>
        <p:spPr>
          <a:xfrm>
            <a:off x="7106632"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3</a:t>
            </a:r>
          </a:p>
        </p:txBody>
      </p:sp>
      <p:sp>
        <p:nvSpPr>
          <p:cNvPr id="11" name="TextBox 10"/>
          <p:cNvSpPr txBox="1"/>
          <p:nvPr/>
        </p:nvSpPr>
        <p:spPr>
          <a:xfrm>
            <a:off x="7076077" y="4786509"/>
            <a:ext cx="2263866" cy="523220"/>
          </a:xfrm>
          <a:prstGeom prst="rect">
            <a:avLst/>
          </a:prstGeom>
          <a:noFill/>
        </p:spPr>
        <p:txBody>
          <a:bodyPr wrap="square" rtlCol="0">
            <a:spAutoFit/>
          </a:bodyPr>
          <a:lstStyle/>
          <a:p>
            <a:r>
              <a:rPr lang="en-US" sz="2800" dirty="0">
                <a:latin typeface="Alexandria" charset="0"/>
                <a:cs typeface="Alexandria" charset="0"/>
              </a:rPr>
              <a:t>HCIA-Security</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Abdelrhman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23ACED-CD3A-D0F9-3BFF-3B436C0BEE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A8EC2-85E8-93C2-877D-6FF9991E7ED2}"/>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20A3C12-CEE0-94DB-8E43-33C933537A0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VRP Overview</a:t>
            </a:r>
          </a:p>
        </p:txBody>
      </p:sp>
      <p:sp>
        <p:nvSpPr>
          <p:cNvPr id="5" name="Rectangle 4">
            <a:extLst>
              <a:ext uri="{FF2B5EF4-FFF2-40B4-BE49-F238E27FC236}">
                <a16:creationId xmlns:a16="http://schemas.microsoft.com/office/drawing/2014/main" id="{672934AA-7C1A-2527-F7E1-931E35FB7B7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5B193EE-5ADE-1485-3ADF-AF7E52392F8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09ED2BC-A6B5-6AF5-53EC-D9EA751A82E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7DEE104-4C18-B419-0294-154327A6E0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366EB94-4400-585B-5754-042D0B4EE7C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6E17A658-BC42-9BB9-32AD-20F6E44EAD15}"/>
              </a:ext>
            </a:extLst>
          </p:cNvPr>
          <p:cNvSpPr/>
          <p:nvPr/>
        </p:nvSpPr>
        <p:spPr>
          <a:xfrm>
            <a:off x="1091381" y="5751871"/>
            <a:ext cx="1533832" cy="609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4934BA5-AE8E-C44D-D8F8-84D73CE28F43}"/>
              </a:ext>
            </a:extLst>
          </p:cNvPr>
          <p:cNvSpPr/>
          <p:nvPr/>
        </p:nvSpPr>
        <p:spPr>
          <a:xfrm>
            <a:off x="8475407" y="2684207"/>
            <a:ext cx="983226" cy="3048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7012AA7C-53AB-B1A5-FF33-DBD7ADCF7697}"/>
              </a:ext>
            </a:extLst>
          </p:cNvPr>
          <p:cNvSpPr txBox="1"/>
          <p:nvPr/>
        </p:nvSpPr>
        <p:spPr>
          <a:xfrm>
            <a:off x="684397" y="2195013"/>
            <a:ext cx="10745603" cy="4339650"/>
          </a:xfrm>
          <a:prstGeom prst="rect">
            <a:avLst/>
          </a:prstGeom>
          <a:noFill/>
        </p:spPr>
        <p:txBody>
          <a:bodyPr wrap="square" rtlCol="0">
            <a:spAutoFit/>
          </a:bodyPr>
          <a:lstStyle/>
          <a:p>
            <a:r>
              <a:rPr lang="en-US" sz="2000" b="1" dirty="0">
                <a:latin typeface="Tajawal ExtraBold" panose="00000800000000000000" pitchFamily="2" charset="-78"/>
                <a:cs typeface="Tajawal ExtraBold" panose="00000800000000000000" pitchFamily="2" charset="-78"/>
              </a:rPr>
              <a:t>• Versatile Routing Platform (VRP) </a:t>
            </a:r>
          </a:p>
          <a:p>
            <a:endParaRPr lang="en-US" sz="2000" b="1" dirty="0">
              <a:latin typeface="Tajawal ExtraBold" panose="00000800000000000000" pitchFamily="2" charset="-78"/>
              <a:cs typeface="Tajawal ExtraBold" panose="00000800000000000000" pitchFamily="2" charset="-78"/>
            </a:endParaRPr>
          </a:p>
          <a:p>
            <a:r>
              <a:rPr lang="en-US" sz="2000" b="1" dirty="0">
                <a:latin typeface="Tajawal ExtraBold" panose="00000800000000000000" pitchFamily="2" charset="-78"/>
                <a:cs typeface="Tajawal ExtraBold" panose="00000800000000000000" pitchFamily="2" charset="-78"/>
              </a:rPr>
              <a:t>□ Network operating system</a:t>
            </a:r>
          </a:p>
          <a:p>
            <a:r>
              <a:rPr lang="en-US" sz="2000" b="1" dirty="0">
                <a:latin typeface="Tajawal ExtraBold" panose="00000800000000000000" pitchFamily="2" charset="-78"/>
                <a:cs typeface="Tajawal ExtraBold" panose="00000800000000000000" pitchFamily="2" charset="-78"/>
              </a:rPr>
              <a:t>□ Software platform that supports multiple types of devices </a:t>
            </a:r>
          </a:p>
          <a:p>
            <a:r>
              <a:rPr lang="en-US" sz="2000" b="1" dirty="0">
                <a:latin typeface="Tajawal ExtraBold" panose="00000800000000000000" pitchFamily="2" charset="-78"/>
                <a:cs typeface="Tajawal ExtraBold" panose="00000800000000000000" pitchFamily="2" charset="-78"/>
              </a:rPr>
              <a:t>□ Provides TCP/IP routing services</a:t>
            </a:r>
          </a:p>
          <a:p>
            <a:pPr>
              <a:lnSpc>
                <a:spcPct val="200000"/>
              </a:lnSpc>
            </a:pPr>
            <a:endParaRPr lang="en-US" b="1" dirty="0">
              <a:latin typeface="Tajawal ExtraBold" panose="00000800000000000000" pitchFamily="2" charset="-78"/>
              <a:cs typeface="Tajawal ExtraBold" panose="00000800000000000000" pitchFamily="2" charset="-78"/>
            </a:endParaRPr>
          </a:p>
          <a:p>
            <a:r>
              <a:rPr lang="en-US" b="1" dirty="0">
                <a:latin typeface="Tajawal ExtraBold" panose="00000800000000000000" pitchFamily="2" charset="-78"/>
                <a:cs typeface="Tajawal ExtraBold" panose="00000800000000000000" pitchFamily="2" charset="-78"/>
              </a:rPr>
              <a:t>• </a:t>
            </a:r>
            <a:r>
              <a:rPr lang="en-US" sz="2000" b="1" dirty="0">
                <a:latin typeface="Tajawal ExtraBold" panose="00000800000000000000" pitchFamily="2" charset="-78"/>
                <a:cs typeface="Tajawal ExtraBold" panose="00000800000000000000" pitchFamily="2" charset="-78"/>
              </a:rPr>
              <a:t>VRP is a network operating system used Huawei routers, Ethernet switches, and service gateways to implement network access and interconnection services. It provides a unified user and management interface, implements control plane functionality, and defines the interface specifications of the forwarding plane (so that the interaction between a product's forwarding plane and the VRP control plane can be implemented). It also implements the network interface layer to shield the differences between the link and network layers of each product.</a:t>
            </a:r>
            <a:endParaRPr lang="en-US" b="1" dirty="0">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5087892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7350BB-9FA5-7FA1-282B-23B86793AD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3BB702-B284-5438-E85D-FACA118EA37D}"/>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C36801B-CB7E-3C7D-2F0A-E18E03537E7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Introduction to Command Line</a:t>
            </a:r>
          </a:p>
        </p:txBody>
      </p:sp>
      <p:sp>
        <p:nvSpPr>
          <p:cNvPr id="5" name="Rectangle 4">
            <a:extLst>
              <a:ext uri="{FF2B5EF4-FFF2-40B4-BE49-F238E27FC236}">
                <a16:creationId xmlns:a16="http://schemas.microsoft.com/office/drawing/2014/main" id="{C6E1C42A-79B7-6485-F618-702C485E85E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7D06A93-D7A7-3617-AE2E-1CD166FB636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A82AD7B-7CBF-AB9C-3AD5-B563197CD69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F45BCE0-7671-0175-9BD3-57CE40C009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F8C41E3-A87B-D63D-0C56-94332A78640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59874528-3F31-1E50-EC3F-237E0B650BF4}"/>
              </a:ext>
            </a:extLst>
          </p:cNvPr>
          <p:cNvSpPr/>
          <p:nvPr/>
        </p:nvSpPr>
        <p:spPr>
          <a:xfrm>
            <a:off x="1022555" y="5555226"/>
            <a:ext cx="1602658" cy="717755"/>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CA26E02-5DC2-EA50-7BD0-CECF41F2B15C}"/>
              </a:ext>
            </a:extLst>
          </p:cNvPr>
          <p:cNvSpPr txBox="1"/>
          <p:nvPr/>
        </p:nvSpPr>
        <p:spPr>
          <a:xfrm>
            <a:off x="681718" y="2085030"/>
            <a:ext cx="10748282" cy="1384995"/>
          </a:xfrm>
          <a:prstGeom prst="rect">
            <a:avLst/>
          </a:prstGeom>
          <a:noFill/>
        </p:spPr>
        <p:txBody>
          <a:bodyPr wrap="square">
            <a:spAutoFit/>
          </a:bodyPr>
          <a:lstStyle/>
          <a:p>
            <a:r>
              <a:rPr lang="en-US" sz="2800" b="1" dirty="0"/>
              <a:t>• The CLI is divided into command views. All commands must be executed in command views. You can run a command only after you enter its command view.</a:t>
            </a:r>
          </a:p>
        </p:txBody>
      </p:sp>
      <p:graphicFrame>
        <p:nvGraphicFramePr>
          <p:cNvPr id="2" name="Object 1">
            <a:extLst>
              <a:ext uri="{FF2B5EF4-FFF2-40B4-BE49-F238E27FC236}">
                <a16:creationId xmlns:a16="http://schemas.microsoft.com/office/drawing/2014/main" id="{6EE9C890-5A3E-D75C-F4FB-13914C9D1864}"/>
              </a:ext>
            </a:extLst>
          </p:cNvPr>
          <p:cNvGraphicFramePr>
            <a:graphicFrameLocks noChangeAspect="1"/>
          </p:cNvGraphicFramePr>
          <p:nvPr>
            <p:extLst>
              <p:ext uri="{D42A27DB-BD31-4B8C-83A1-F6EECF244321}">
                <p14:modId xmlns:p14="http://schemas.microsoft.com/office/powerpoint/2010/main" val="2059799730"/>
              </p:ext>
            </p:extLst>
          </p:nvPr>
        </p:nvGraphicFramePr>
        <p:xfrm>
          <a:off x="1047750" y="3905391"/>
          <a:ext cx="9867900" cy="1973263"/>
        </p:xfrm>
        <a:graphic>
          <a:graphicData uri="http://schemas.openxmlformats.org/presentationml/2006/ole">
            <mc:AlternateContent xmlns:mc="http://schemas.openxmlformats.org/markup-compatibility/2006">
              <mc:Choice xmlns:v="urn:schemas-microsoft-com:vml" Requires="v">
                <p:oleObj name="Bitmap Image" r:id="rId3" imgW="9867960" imgH="1973520" progId="Paint.Picture">
                  <p:embed/>
                </p:oleObj>
              </mc:Choice>
              <mc:Fallback>
                <p:oleObj name="Bitmap Image" r:id="rId3" imgW="9867960" imgH="1973520" progId="Paint.Picture">
                  <p:embed/>
                  <p:pic>
                    <p:nvPicPr>
                      <p:cNvPr id="9" name="Object 8">
                        <a:extLst>
                          <a:ext uri="{FF2B5EF4-FFF2-40B4-BE49-F238E27FC236}">
                            <a16:creationId xmlns:a16="http://schemas.microsoft.com/office/drawing/2014/main" id="{EB93944B-71F6-5C8D-2971-3F7D5AAA565D}"/>
                          </a:ext>
                        </a:extLst>
                      </p:cNvPr>
                      <p:cNvPicPr/>
                      <p:nvPr/>
                    </p:nvPicPr>
                    <p:blipFill>
                      <a:blip r:embed="rId4"/>
                      <a:stretch>
                        <a:fillRect/>
                      </a:stretch>
                    </p:blipFill>
                    <p:spPr>
                      <a:xfrm>
                        <a:off x="1047750" y="3905391"/>
                        <a:ext cx="9867900" cy="1973263"/>
                      </a:xfrm>
                      <a:prstGeom prst="rect">
                        <a:avLst/>
                      </a:prstGeom>
                    </p:spPr>
                  </p:pic>
                </p:oleObj>
              </mc:Fallback>
            </mc:AlternateContent>
          </a:graphicData>
        </a:graphic>
      </p:graphicFrame>
    </p:spTree>
    <p:extLst>
      <p:ext uri="{BB962C8B-B14F-4D97-AF65-F5344CB8AC3E}">
        <p14:creationId xmlns:p14="http://schemas.microsoft.com/office/powerpoint/2010/main" val="17605580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890B2B-B5D6-609A-8D3B-1FAA31117EB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FBCFE28-08AA-3E64-D0E4-F853935D4412}"/>
              </a:ext>
            </a:extLst>
          </p:cNvPr>
          <p:cNvSpPr/>
          <p:nvPr/>
        </p:nvSpPr>
        <p:spPr>
          <a:xfrm>
            <a:off x="244929" y="1240971"/>
            <a:ext cx="11707585" cy="546463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BBC2BA-1F20-16D4-22A4-2D4C1DC97518}"/>
              </a:ext>
            </a:extLst>
          </p:cNvPr>
          <p:cNvSpPr txBox="1"/>
          <p:nvPr/>
        </p:nvSpPr>
        <p:spPr>
          <a:xfrm>
            <a:off x="2366193" y="708827"/>
            <a:ext cx="5830750" cy="523220"/>
          </a:xfrm>
          <a:prstGeom prst="rect">
            <a:avLst/>
          </a:prstGeom>
          <a:noFill/>
        </p:spPr>
        <p:txBody>
          <a:bodyPr wrap="square" rtlCol="0">
            <a:spAutoFit/>
          </a:bodyPr>
          <a:lstStyle/>
          <a:p>
            <a:r>
              <a:rPr lang="en-US" sz="2800" b="1" dirty="0">
                <a:latin typeface="Alexandria" charset="0"/>
                <a:cs typeface="Alexandria" charset="0"/>
              </a:rPr>
              <a:t>Introduction to Command Line</a:t>
            </a:r>
          </a:p>
        </p:txBody>
      </p:sp>
      <p:sp>
        <p:nvSpPr>
          <p:cNvPr id="5" name="Rectangle 4">
            <a:extLst>
              <a:ext uri="{FF2B5EF4-FFF2-40B4-BE49-F238E27FC236}">
                <a16:creationId xmlns:a16="http://schemas.microsoft.com/office/drawing/2014/main" id="{A38BCB4A-F8CD-B6BA-E5BF-BA7EB6FA41EB}"/>
              </a:ext>
            </a:extLst>
          </p:cNvPr>
          <p:cNvSpPr/>
          <p:nvPr/>
        </p:nvSpPr>
        <p:spPr>
          <a:xfrm>
            <a:off x="942308" y="44554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060F761-BE10-B799-3EF0-431B8DBCAF6D}"/>
              </a:ext>
            </a:extLst>
          </p:cNvPr>
          <p:cNvSpPr txBox="1"/>
          <p:nvPr/>
        </p:nvSpPr>
        <p:spPr>
          <a:xfrm>
            <a:off x="1046270" y="486117"/>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CFA0168-7D37-7466-C274-44AA06E88E16}"/>
              </a:ext>
            </a:extLst>
          </p:cNvPr>
          <p:cNvSpPr txBox="1"/>
          <p:nvPr/>
        </p:nvSpPr>
        <p:spPr>
          <a:xfrm>
            <a:off x="1148865" y="676616"/>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FB36221E-9FC4-8CB0-05FD-17EEA2BDB2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2BE3C26-9A99-CC89-6F2E-8ED185938B86}"/>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75362B3-18C5-6D57-796D-136150241697}"/>
              </a:ext>
            </a:extLst>
          </p:cNvPr>
          <p:cNvSpPr/>
          <p:nvPr/>
        </p:nvSpPr>
        <p:spPr>
          <a:xfrm>
            <a:off x="884903" y="6046839"/>
            <a:ext cx="1288026" cy="57027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5A7AD606-437B-43CE-A611-737B5790CD6D}"/>
              </a:ext>
            </a:extLst>
          </p:cNvPr>
          <p:cNvSpPr txBox="1"/>
          <p:nvPr/>
        </p:nvSpPr>
        <p:spPr>
          <a:xfrm>
            <a:off x="387805" y="1861330"/>
            <a:ext cx="11499396" cy="4524315"/>
          </a:xfrm>
          <a:prstGeom prst="rect">
            <a:avLst/>
          </a:prstGeom>
          <a:noFill/>
        </p:spPr>
        <p:txBody>
          <a:bodyPr wrap="square">
            <a:spAutoFit/>
          </a:bodyPr>
          <a:lstStyle/>
          <a:p>
            <a:r>
              <a:rPr lang="en-US" b="1" dirty="0"/>
              <a:t>•   VRP commands use level-defined protection. The four command levels are visit, monitoring, configuration, and management levels.</a:t>
            </a:r>
          </a:p>
          <a:p>
            <a:r>
              <a:rPr lang="en-US" b="1" dirty="0"/>
              <a:t>□ </a:t>
            </a:r>
            <a:r>
              <a:rPr lang="en-US" b="1" u="sng" dirty="0">
                <a:solidFill>
                  <a:srgbClr val="FF0000"/>
                </a:solidFill>
              </a:rPr>
              <a:t>Visit level: </a:t>
            </a:r>
            <a:r>
              <a:rPr lang="en-US" b="1" dirty="0"/>
              <a:t>Network diagnosis commands (such as ping and traced) and commands that are used to access external devices from the local device (for example, Telnet client, SSH, and Rlogin). Commands at this level cannot perform file storage configurations.</a:t>
            </a:r>
          </a:p>
          <a:p>
            <a:r>
              <a:rPr lang="en-US" b="1" dirty="0"/>
              <a:t>□ </a:t>
            </a:r>
            <a:r>
              <a:rPr lang="en-US" b="1" u="sng" dirty="0">
                <a:solidFill>
                  <a:srgbClr val="FF0000"/>
                </a:solidFill>
              </a:rPr>
              <a:t>Monitoring level: </a:t>
            </a:r>
            <a:r>
              <a:rPr lang="en-US" b="1" dirty="0"/>
              <a:t>Commands at this level are used for system maintenance or service fault diagnosis, including the display and debugging commands. Commands at the monitoring level cannot be saved in configuration files.</a:t>
            </a:r>
          </a:p>
          <a:p>
            <a:r>
              <a:rPr lang="en-US" b="1" dirty="0"/>
              <a:t>□ </a:t>
            </a:r>
            <a:r>
              <a:rPr lang="en-US" b="1" u="sng" dirty="0">
                <a:solidFill>
                  <a:srgbClr val="FF0000"/>
                </a:solidFill>
              </a:rPr>
              <a:t>Configuration level: </a:t>
            </a:r>
            <a:r>
              <a:rPr lang="en-US" b="1" dirty="0"/>
              <a:t>Service configuration commands, including routing commands and commands at each network layer, are used to provide direct network services for users.</a:t>
            </a:r>
          </a:p>
          <a:p>
            <a:r>
              <a:rPr lang="en-US" b="1" dirty="0"/>
              <a:t>□ </a:t>
            </a:r>
            <a:r>
              <a:rPr lang="en-US" b="1" u="sng" dirty="0">
                <a:solidFill>
                  <a:srgbClr val="FF0000"/>
                </a:solidFill>
              </a:rPr>
              <a:t>Management level: </a:t>
            </a:r>
            <a:r>
              <a:rPr lang="en-US" b="1" dirty="0"/>
              <a:t>Commands at this level affect normal system operation. Such commands include file system, FTP, TFTP, X modem download, configuration file switchover, standby board control, user management, command level setting, and system internal parameter setting commands.</a:t>
            </a:r>
          </a:p>
          <a:p>
            <a:r>
              <a:rPr lang="en-US" b="1" dirty="0"/>
              <a:t>• The system classifies login users into four levels, each of which correspond to a command level. That is, after logging in to the system, a user can use only the commands that are assigned to a level equal to or lower than the user's level. To switch a user from a lower level to a higher level, run the following command: super password [level user-level] {simple | Cipher} password.</a:t>
            </a:r>
          </a:p>
        </p:txBody>
      </p:sp>
    </p:spTree>
    <p:extLst>
      <p:ext uri="{BB962C8B-B14F-4D97-AF65-F5344CB8AC3E}">
        <p14:creationId xmlns:p14="http://schemas.microsoft.com/office/powerpoint/2010/main" val="8280050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31C7AC-4604-06ED-021B-B288D0C18A1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60DE3F-F886-86EB-FD9D-DA2F4AE15BF3}"/>
              </a:ext>
            </a:extLst>
          </p:cNvPr>
          <p:cNvSpPr/>
          <p:nvPr/>
        </p:nvSpPr>
        <p:spPr>
          <a:xfrm>
            <a:off x="277585" y="1685494"/>
            <a:ext cx="115932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You can also enter a command (if it is a keyword) followed by a space and ? to obtain all keywords and a brief description of each.</a:t>
            </a:r>
            <a:endParaRPr lang="en-US" b="1" dirty="0"/>
          </a:p>
        </p:txBody>
      </p:sp>
      <p:sp>
        <p:nvSpPr>
          <p:cNvPr id="3" name="TextBox 2">
            <a:extLst>
              <a:ext uri="{FF2B5EF4-FFF2-40B4-BE49-F238E27FC236}">
                <a16:creationId xmlns:a16="http://schemas.microsoft.com/office/drawing/2014/main" id="{D58E7A81-9DB1-9C91-99B5-7F6BEB01019E}"/>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Command Line Help: Full Help</a:t>
            </a:r>
          </a:p>
        </p:txBody>
      </p:sp>
      <p:sp>
        <p:nvSpPr>
          <p:cNvPr id="5" name="Rectangle 4">
            <a:extLst>
              <a:ext uri="{FF2B5EF4-FFF2-40B4-BE49-F238E27FC236}">
                <a16:creationId xmlns:a16="http://schemas.microsoft.com/office/drawing/2014/main" id="{8E8A2851-1521-3BF4-BF80-4C243F032A1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350106B-B303-7FDD-C12E-ED9EA3B5123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D9193A-5844-BB99-E801-F4B7E1A68B2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94EE43A-8E50-5EB5-E99E-B06936AC7C1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808B44E-91C6-8C72-84E3-1B1A1A383D2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F72824F8-B23E-C9FD-A1BE-140E1BBD5A3E}"/>
              </a:ext>
            </a:extLst>
          </p:cNvPr>
          <p:cNvSpPr txBox="1"/>
          <p:nvPr/>
        </p:nvSpPr>
        <p:spPr>
          <a:xfrm>
            <a:off x="355146" y="2102507"/>
            <a:ext cx="11287125" cy="923330"/>
          </a:xfrm>
          <a:prstGeom prst="rect">
            <a:avLst/>
          </a:prstGeom>
          <a:noFill/>
        </p:spPr>
        <p:txBody>
          <a:bodyPr wrap="square">
            <a:spAutoFit/>
          </a:bodyPr>
          <a:lstStyle/>
          <a:p>
            <a:r>
              <a:rPr lang="en-US" sz="1800" b="1"/>
              <a:t>• Full help displays all the keywords or parameters after you enter a question mark (?) in the command line.</a:t>
            </a:r>
          </a:p>
          <a:p>
            <a:endParaRPr lang="en-US" sz="1800" b="1"/>
          </a:p>
          <a:p>
            <a:r>
              <a:rPr lang="en-US" sz="1800" b="1"/>
              <a:t>□ In any command view, enter ? to obtain all commands and a brief description of each in the command view.</a:t>
            </a:r>
            <a:endParaRPr lang="en-US" sz="1800" b="1" dirty="0"/>
          </a:p>
        </p:txBody>
      </p:sp>
      <p:sp>
        <p:nvSpPr>
          <p:cNvPr id="12" name="TextBox 11">
            <a:extLst>
              <a:ext uri="{FF2B5EF4-FFF2-40B4-BE49-F238E27FC236}">
                <a16:creationId xmlns:a16="http://schemas.microsoft.com/office/drawing/2014/main" id="{E10F6758-A1D2-EB6D-B8A2-C6C9AA0B2078}"/>
              </a:ext>
            </a:extLst>
          </p:cNvPr>
          <p:cNvSpPr txBox="1"/>
          <p:nvPr/>
        </p:nvSpPr>
        <p:spPr>
          <a:xfrm>
            <a:off x="338818" y="4404249"/>
            <a:ext cx="11385096" cy="646331"/>
          </a:xfrm>
          <a:prstGeom prst="rect">
            <a:avLst/>
          </a:prstGeom>
          <a:noFill/>
        </p:spPr>
        <p:txBody>
          <a:bodyPr wrap="square">
            <a:spAutoFit/>
          </a:bodyPr>
          <a:lstStyle/>
          <a:p>
            <a:r>
              <a:rPr lang="en-US" sz="1800" b="1" dirty="0"/>
              <a:t>□ You can also enter a command (if it is a keyword) followed by a space and ? to obtain all keywords and a brief description of each.</a:t>
            </a:r>
          </a:p>
        </p:txBody>
      </p:sp>
      <p:graphicFrame>
        <p:nvGraphicFramePr>
          <p:cNvPr id="14" name="Object 13">
            <a:extLst>
              <a:ext uri="{FF2B5EF4-FFF2-40B4-BE49-F238E27FC236}">
                <a16:creationId xmlns:a16="http://schemas.microsoft.com/office/drawing/2014/main" id="{5879A56B-DD67-161C-AE7B-EB2B9AC0165B}"/>
              </a:ext>
            </a:extLst>
          </p:cNvPr>
          <p:cNvGraphicFramePr>
            <a:graphicFrameLocks noChangeAspect="1"/>
          </p:cNvGraphicFramePr>
          <p:nvPr>
            <p:extLst>
              <p:ext uri="{D42A27DB-BD31-4B8C-83A1-F6EECF244321}">
                <p14:modId xmlns:p14="http://schemas.microsoft.com/office/powerpoint/2010/main" val="158065541"/>
              </p:ext>
            </p:extLst>
          </p:nvPr>
        </p:nvGraphicFramePr>
        <p:xfrm>
          <a:off x="1125242" y="3053907"/>
          <a:ext cx="9364662" cy="1181100"/>
        </p:xfrm>
        <a:graphic>
          <a:graphicData uri="http://schemas.openxmlformats.org/presentationml/2006/ole">
            <mc:AlternateContent xmlns:mc="http://schemas.openxmlformats.org/markup-compatibility/2006">
              <mc:Choice xmlns:v="urn:schemas-microsoft-com:vml" Requires="v">
                <p:oleObj name="Bitmap Image" r:id="rId3" imgW="9365040" imgH="1181160" progId="Paint.Picture">
                  <p:embed/>
                </p:oleObj>
              </mc:Choice>
              <mc:Fallback>
                <p:oleObj name="Bitmap Image" r:id="rId3" imgW="9365040" imgH="1181160" progId="Paint.Picture">
                  <p:embed/>
                  <p:pic>
                    <p:nvPicPr>
                      <p:cNvPr id="10" name="Object 9">
                        <a:extLst>
                          <a:ext uri="{FF2B5EF4-FFF2-40B4-BE49-F238E27FC236}">
                            <a16:creationId xmlns:a16="http://schemas.microsoft.com/office/drawing/2014/main" id="{BB35C6E5-6CBB-EA7C-8996-8D5001105113}"/>
                          </a:ext>
                        </a:extLst>
                      </p:cNvPr>
                      <p:cNvPicPr/>
                      <p:nvPr/>
                    </p:nvPicPr>
                    <p:blipFill>
                      <a:blip r:embed="rId4"/>
                      <a:stretch>
                        <a:fillRect/>
                      </a:stretch>
                    </p:blipFill>
                    <p:spPr>
                      <a:xfrm>
                        <a:off x="1125242" y="3053907"/>
                        <a:ext cx="9364662" cy="1181100"/>
                      </a:xfrm>
                      <a:prstGeom prst="rect">
                        <a:avLst/>
                      </a:prstGeom>
                    </p:spPr>
                  </p:pic>
                </p:oleObj>
              </mc:Fallback>
            </mc:AlternateContent>
          </a:graphicData>
        </a:graphic>
      </p:graphicFrame>
      <p:graphicFrame>
        <p:nvGraphicFramePr>
          <p:cNvPr id="15" name="Object 14">
            <a:extLst>
              <a:ext uri="{FF2B5EF4-FFF2-40B4-BE49-F238E27FC236}">
                <a16:creationId xmlns:a16="http://schemas.microsoft.com/office/drawing/2014/main" id="{786F2F5D-CA80-25E3-ABDE-C6A30613F2A0}"/>
              </a:ext>
            </a:extLst>
          </p:cNvPr>
          <p:cNvGraphicFramePr>
            <a:graphicFrameLocks noChangeAspect="1"/>
          </p:cNvGraphicFramePr>
          <p:nvPr>
            <p:extLst>
              <p:ext uri="{D42A27DB-BD31-4B8C-83A1-F6EECF244321}">
                <p14:modId xmlns:p14="http://schemas.microsoft.com/office/powerpoint/2010/main" val="2569395178"/>
              </p:ext>
            </p:extLst>
          </p:nvPr>
        </p:nvGraphicFramePr>
        <p:xfrm>
          <a:off x="1196217" y="5241134"/>
          <a:ext cx="9350375" cy="1150937"/>
        </p:xfrm>
        <a:graphic>
          <a:graphicData uri="http://schemas.openxmlformats.org/presentationml/2006/ole">
            <mc:AlternateContent xmlns:mc="http://schemas.openxmlformats.org/markup-compatibility/2006">
              <mc:Choice xmlns:v="urn:schemas-microsoft-com:vml" Requires="v">
                <p:oleObj name="Bitmap Image" r:id="rId5" imgW="9349920" imgH="1150560" progId="PBrush">
                  <p:embed/>
                </p:oleObj>
              </mc:Choice>
              <mc:Fallback>
                <p:oleObj name="Bitmap Image" r:id="rId5" imgW="9349920" imgH="1150560" progId="PBrush">
                  <p:embed/>
                  <p:pic>
                    <p:nvPicPr>
                      <p:cNvPr id="17" name="Object 16">
                        <a:extLst>
                          <a:ext uri="{FF2B5EF4-FFF2-40B4-BE49-F238E27FC236}">
                            <a16:creationId xmlns:a16="http://schemas.microsoft.com/office/drawing/2014/main" id="{E8CB4DEC-EE0E-8A2A-5ADE-98998E3D318C}"/>
                          </a:ext>
                        </a:extLst>
                      </p:cNvPr>
                      <p:cNvPicPr/>
                      <p:nvPr/>
                    </p:nvPicPr>
                    <p:blipFill>
                      <a:blip r:embed="rId6"/>
                      <a:stretch>
                        <a:fillRect/>
                      </a:stretch>
                    </p:blipFill>
                    <p:spPr>
                      <a:xfrm>
                        <a:off x="1196217" y="5241134"/>
                        <a:ext cx="9350375" cy="1150937"/>
                      </a:xfrm>
                      <a:prstGeom prst="rect">
                        <a:avLst/>
                      </a:prstGeom>
                    </p:spPr>
                  </p:pic>
                </p:oleObj>
              </mc:Fallback>
            </mc:AlternateContent>
          </a:graphicData>
        </a:graphic>
      </p:graphicFrame>
    </p:spTree>
    <p:extLst>
      <p:ext uri="{BB962C8B-B14F-4D97-AF65-F5344CB8AC3E}">
        <p14:creationId xmlns:p14="http://schemas.microsoft.com/office/powerpoint/2010/main" val="571275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AC0853-D67B-3476-8374-C88D8E2672E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4EB685-73DB-12EF-6DD0-4E010585FD16}"/>
              </a:ext>
            </a:extLst>
          </p:cNvPr>
          <p:cNvSpPr/>
          <p:nvPr/>
        </p:nvSpPr>
        <p:spPr>
          <a:xfrm>
            <a:off x="277585" y="1685494"/>
            <a:ext cx="115932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You can also enter a command (if it is a keyword) followed by a space and ? to obtain all keywords and a brief description of each.</a:t>
            </a:r>
            <a:endParaRPr lang="en-US" b="1" dirty="0"/>
          </a:p>
        </p:txBody>
      </p:sp>
      <p:sp>
        <p:nvSpPr>
          <p:cNvPr id="3" name="TextBox 2">
            <a:extLst>
              <a:ext uri="{FF2B5EF4-FFF2-40B4-BE49-F238E27FC236}">
                <a16:creationId xmlns:a16="http://schemas.microsoft.com/office/drawing/2014/main" id="{1B4CF265-C0A1-0328-A46F-BBE291C15C27}"/>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Command Line Help: Partial Help</a:t>
            </a:r>
          </a:p>
        </p:txBody>
      </p:sp>
      <p:sp>
        <p:nvSpPr>
          <p:cNvPr id="5" name="Rectangle 4">
            <a:extLst>
              <a:ext uri="{FF2B5EF4-FFF2-40B4-BE49-F238E27FC236}">
                <a16:creationId xmlns:a16="http://schemas.microsoft.com/office/drawing/2014/main" id="{0E9B5EBF-4A58-E310-4319-FAB4AF45332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7DA241-192F-354F-0C29-970F387EB5A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0E29A9-D09C-18F2-4B9B-9695FF8A2AD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006547C-B576-9D3E-E396-3A178DC968D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EE34DDE-3F65-9B89-BF82-9ABCB147F64B}"/>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A4B1ADB-4C91-A3D4-9A69-C37580118A1A}"/>
              </a:ext>
            </a:extLst>
          </p:cNvPr>
          <p:cNvSpPr txBox="1"/>
          <p:nvPr/>
        </p:nvSpPr>
        <p:spPr>
          <a:xfrm>
            <a:off x="355146" y="2102507"/>
            <a:ext cx="11450411" cy="923330"/>
          </a:xfrm>
          <a:prstGeom prst="rect">
            <a:avLst/>
          </a:prstGeom>
          <a:noFill/>
        </p:spPr>
        <p:txBody>
          <a:bodyPr wrap="square">
            <a:spAutoFit/>
          </a:bodyPr>
          <a:lstStyle/>
          <a:p>
            <a:r>
              <a:rPr lang="en-US" b="1" dirty="0"/>
              <a:t>• Partial help displays all the keywords or parameters that start with the character string entered in the command line.</a:t>
            </a:r>
          </a:p>
          <a:p>
            <a:endParaRPr lang="en-US" b="1" dirty="0"/>
          </a:p>
          <a:p>
            <a:pPr marL="285750" indent="-285750">
              <a:buFont typeface="Wingdings" panose="05000000000000000000" pitchFamily="2" charset="2"/>
              <a:buChar char="v"/>
            </a:pPr>
            <a:r>
              <a:rPr lang="en-US" b="1" dirty="0"/>
              <a:t>a Type a character string followed by ? to obtain all keywords that begin with the character string</a:t>
            </a:r>
            <a:endParaRPr lang="en-US" sz="1600" b="1" dirty="0"/>
          </a:p>
        </p:txBody>
      </p:sp>
      <p:sp>
        <p:nvSpPr>
          <p:cNvPr id="12" name="TextBox 11">
            <a:extLst>
              <a:ext uri="{FF2B5EF4-FFF2-40B4-BE49-F238E27FC236}">
                <a16:creationId xmlns:a16="http://schemas.microsoft.com/office/drawing/2014/main" id="{CD1E3A7F-9E4A-9208-320A-5EADAE8AF7B3}"/>
              </a:ext>
            </a:extLst>
          </p:cNvPr>
          <p:cNvSpPr txBox="1"/>
          <p:nvPr/>
        </p:nvSpPr>
        <p:spPr>
          <a:xfrm>
            <a:off x="338817" y="4404249"/>
            <a:ext cx="11532053" cy="646331"/>
          </a:xfrm>
          <a:prstGeom prst="rect">
            <a:avLst/>
          </a:prstGeom>
          <a:noFill/>
        </p:spPr>
        <p:txBody>
          <a:bodyPr wrap="square">
            <a:spAutoFit/>
          </a:bodyPr>
          <a:lstStyle/>
          <a:p>
            <a:r>
              <a:rPr lang="en-US" b="1" dirty="0"/>
              <a:t>□ You can also enter a command followed by a character string and ? to obtain all keywords starting with the character string.</a:t>
            </a:r>
          </a:p>
        </p:txBody>
      </p:sp>
      <p:graphicFrame>
        <p:nvGraphicFramePr>
          <p:cNvPr id="2" name="Object 1">
            <a:extLst>
              <a:ext uri="{FF2B5EF4-FFF2-40B4-BE49-F238E27FC236}">
                <a16:creationId xmlns:a16="http://schemas.microsoft.com/office/drawing/2014/main" id="{09BEBEDE-4341-2088-7E13-8664B00D3684}"/>
              </a:ext>
            </a:extLst>
          </p:cNvPr>
          <p:cNvGraphicFramePr>
            <a:graphicFrameLocks noChangeAspect="1"/>
          </p:cNvGraphicFramePr>
          <p:nvPr>
            <p:extLst>
              <p:ext uri="{D42A27DB-BD31-4B8C-83A1-F6EECF244321}">
                <p14:modId xmlns:p14="http://schemas.microsoft.com/office/powerpoint/2010/main" val="3518488666"/>
              </p:ext>
            </p:extLst>
          </p:nvPr>
        </p:nvGraphicFramePr>
        <p:xfrm>
          <a:off x="1409824" y="3083705"/>
          <a:ext cx="8969375" cy="1196975"/>
        </p:xfrm>
        <a:graphic>
          <a:graphicData uri="http://schemas.openxmlformats.org/presentationml/2006/ole">
            <mc:AlternateContent xmlns:mc="http://schemas.openxmlformats.org/markup-compatibility/2006">
              <mc:Choice xmlns:v="urn:schemas-microsoft-com:vml" Requires="v">
                <p:oleObj name="Bitmap Image" r:id="rId3" imgW="8968680" imgH="1196280" progId="PBrush">
                  <p:embed/>
                </p:oleObj>
              </mc:Choice>
              <mc:Fallback>
                <p:oleObj name="Bitmap Image" r:id="rId3" imgW="8968680" imgH="1196280" progId="PBrush">
                  <p:embed/>
                  <p:pic>
                    <p:nvPicPr>
                      <p:cNvPr id="10" name="Object 9">
                        <a:extLst>
                          <a:ext uri="{FF2B5EF4-FFF2-40B4-BE49-F238E27FC236}">
                            <a16:creationId xmlns:a16="http://schemas.microsoft.com/office/drawing/2014/main" id="{00DB826A-B5FF-74AB-755C-3247886763F8}"/>
                          </a:ext>
                        </a:extLst>
                      </p:cNvPr>
                      <p:cNvPicPr/>
                      <p:nvPr/>
                    </p:nvPicPr>
                    <p:blipFill>
                      <a:blip r:embed="rId4"/>
                      <a:stretch>
                        <a:fillRect/>
                      </a:stretch>
                    </p:blipFill>
                    <p:spPr>
                      <a:xfrm>
                        <a:off x="1409824" y="3083705"/>
                        <a:ext cx="8969375" cy="1196975"/>
                      </a:xfrm>
                      <a:prstGeom prst="rect">
                        <a:avLst/>
                      </a:prstGeom>
                    </p:spPr>
                  </p:pic>
                </p:oleObj>
              </mc:Fallback>
            </mc:AlternateContent>
          </a:graphicData>
        </a:graphic>
      </p:graphicFrame>
      <p:graphicFrame>
        <p:nvGraphicFramePr>
          <p:cNvPr id="9" name="Object 8">
            <a:extLst>
              <a:ext uri="{FF2B5EF4-FFF2-40B4-BE49-F238E27FC236}">
                <a16:creationId xmlns:a16="http://schemas.microsoft.com/office/drawing/2014/main" id="{FFF72FE1-92AE-8F2F-C3CD-6776A68E012A}"/>
              </a:ext>
            </a:extLst>
          </p:cNvPr>
          <p:cNvGraphicFramePr>
            <a:graphicFrameLocks noChangeAspect="1"/>
          </p:cNvGraphicFramePr>
          <p:nvPr>
            <p:extLst>
              <p:ext uri="{D42A27DB-BD31-4B8C-83A1-F6EECF244321}">
                <p14:modId xmlns:p14="http://schemas.microsoft.com/office/powerpoint/2010/main" val="3747690673"/>
              </p:ext>
            </p:extLst>
          </p:nvPr>
        </p:nvGraphicFramePr>
        <p:xfrm>
          <a:off x="1475139" y="5147411"/>
          <a:ext cx="8999538" cy="1241425"/>
        </p:xfrm>
        <a:graphic>
          <a:graphicData uri="http://schemas.openxmlformats.org/presentationml/2006/ole">
            <mc:AlternateContent xmlns:mc="http://schemas.openxmlformats.org/markup-compatibility/2006">
              <mc:Choice xmlns:v="urn:schemas-microsoft-com:vml" Requires="v">
                <p:oleObj name="Bitmap Image" r:id="rId5" imgW="8999280" imgH="1242000" progId="PBrush">
                  <p:embed/>
                </p:oleObj>
              </mc:Choice>
              <mc:Fallback>
                <p:oleObj name="Bitmap Image" r:id="rId5" imgW="8999280" imgH="1242000" progId="PBrush">
                  <p:embed/>
                  <p:pic>
                    <p:nvPicPr>
                      <p:cNvPr id="14" name="Object 13">
                        <a:extLst>
                          <a:ext uri="{FF2B5EF4-FFF2-40B4-BE49-F238E27FC236}">
                            <a16:creationId xmlns:a16="http://schemas.microsoft.com/office/drawing/2014/main" id="{3C693E8C-2CB0-799C-9AF1-6B37D8FC560E}"/>
                          </a:ext>
                        </a:extLst>
                      </p:cNvPr>
                      <p:cNvPicPr/>
                      <p:nvPr/>
                    </p:nvPicPr>
                    <p:blipFill>
                      <a:blip r:embed="rId6"/>
                      <a:stretch>
                        <a:fillRect/>
                      </a:stretch>
                    </p:blipFill>
                    <p:spPr>
                      <a:xfrm>
                        <a:off x="1475139" y="5147411"/>
                        <a:ext cx="8999538" cy="1241425"/>
                      </a:xfrm>
                      <a:prstGeom prst="rect">
                        <a:avLst/>
                      </a:prstGeom>
                    </p:spPr>
                  </p:pic>
                </p:oleObj>
              </mc:Fallback>
            </mc:AlternateContent>
          </a:graphicData>
        </a:graphic>
      </p:graphicFrame>
    </p:spTree>
    <p:extLst>
      <p:ext uri="{BB962C8B-B14F-4D97-AF65-F5344CB8AC3E}">
        <p14:creationId xmlns:p14="http://schemas.microsoft.com/office/powerpoint/2010/main" val="25432681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A8B2FF-05DD-8F25-A9A6-CAE52F6399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EEDFC94-DA4F-FEA6-F5CA-384E6A17A0C5}"/>
              </a:ext>
            </a:extLst>
          </p:cNvPr>
          <p:cNvSpPr/>
          <p:nvPr/>
        </p:nvSpPr>
        <p:spPr>
          <a:xfrm>
            <a:off x="277585" y="1685494"/>
            <a:ext cx="1159328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a:t>□ You can also enter a command (if it is a keyword) followed by a space and ? to obtain all keywords and a brief description of each.</a:t>
            </a:r>
            <a:endParaRPr lang="en-US" b="1" dirty="0"/>
          </a:p>
        </p:txBody>
      </p:sp>
      <p:sp>
        <p:nvSpPr>
          <p:cNvPr id="3" name="TextBox 2">
            <a:extLst>
              <a:ext uri="{FF2B5EF4-FFF2-40B4-BE49-F238E27FC236}">
                <a16:creationId xmlns:a16="http://schemas.microsoft.com/office/drawing/2014/main" id="{ACB94795-B36D-551B-5845-8A171F8C8BBC}"/>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Command Line Help: Tab Key</a:t>
            </a:r>
          </a:p>
        </p:txBody>
      </p:sp>
      <p:sp>
        <p:nvSpPr>
          <p:cNvPr id="5" name="Rectangle 4">
            <a:extLst>
              <a:ext uri="{FF2B5EF4-FFF2-40B4-BE49-F238E27FC236}">
                <a16:creationId xmlns:a16="http://schemas.microsoft.com/office/drawing/2014/main" id="{9B5A0BD8-7AB3-A1E1-8FCE-E3345C66EDA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1D8DA11-6DE8-9991-55B4-0F594E61729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AFF5A0B-8FBE-97FB-BE3D-074ADE6F619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5FC9A60-1DFE-D9B9-3413-BFFD60DE030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6BCA11F-F96D-A10E-A55F-8FA154CE69E2}"/>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28C9B858-33A2-9D16-1D90-29023C59D1D4}"/>
              </a:ext>
            </a:extLst>
          </p:cNvPr>
          <p:cNvSpPr txBox="1"/>
          <p:nvPr/>
        </p:nvSpPr>
        <p:spPr>
          <a:xfrm>
            <a:off x="355146" y="2102507"/>
            <a:ext cx="11450411" cy="369332"/>
          </a:xfrm>
          <a:prstGeom prst="rect">
            <a:avLst/>
          </a:prstGeom>
          <a:noFill/>
        </p:spPr>
        <p:txBody>
          <a:bodyPr wrap="square">
            <a:spAutoFit/>
          </a:bodyPr>
          <a:lstStyle/>
          <a:p>
            <a:pPr marL="342900" indent="-342900">
              <a:buFont typeface="Wingdings" panose="05000000000000000000" pitchFamily="2" charset="2"/>
              <a:buChar char="Ø"/>
            </a:pPr>
            <a:r>
              <a:rPr lang="en-US" b="1" dirty="0"/>
              <a:t>If there is only one match for an incomplete keyword:</a:t>
            </a:r>
          </a:p>
        </p:txBody>
      </p:sp>
      <p:sp>
        <p:nvSpPr>
          <p:cNvPr id="12" name="TextBox 11">
            <a:extLst>
              <a:ext uri="{FF2B5EF4-FFF2-40B4-BE49-F238E27FC236}">
                <a16:creationId xmlns:a16="http://schemas.microsoft.com/office/drawing/2014/main" id="{9249E2A0-0BD6-3D92-6AEE-CA1FFF4FD1CE}"/>
              </a:ext>
            </a:extLst>
          </p:cNvPr>
          <p:cNvSpPr txBox="1"/>
          <p:nvPr/>
        </p:nvSpPr>
        <p:spPr>
          <a:xfrm>
            <a:off x="371474" y="3473521"/>
            <a:ext cx="11532053" cy="369332"/>
          </a:xfrm>
          <a:prstGeom prst="rect">
            <a:avLst/>
          </a:prstGeom>
          <a:noFill/>
        </p:spPr>
        <p:txBody>
          <a:bodyPr wrap="square">
            <a:spAutoFit/>
          </a:bodyPr>
          <a:lstStyle/>
          <a:p>
            <a:pPr marL="285750" indent="-285750">
              <a:buFont typeface="Wingdings" panose="05000000000000000000" pitchFamily="2" charset="2"/>
              <a:buChar char="Ø"/>
            </a:pPr>
            <a:r>
              <a:rPr lang="en-US" b="1" dirty="0"/>
              <a:t>If there are multiple matches for a keyword:</a:t>
            </a:r>
          </a:p>
        </p:txBody>
      </p:sp>
      <p:graphicFrame>
        <p:nvGraphicFramePr>
          <p:cNvPr id="11" name="Object 10">
            <a:extLst>
              <a:ext uri="{FF2B5EF4-FFF2-40B4-BE49-F238E27FC236}">
                <a16:creationId xmlns:a16="http://schemas.microsoft.com/office/drawing/2014/main" id="{916419C5-BD27-6189-68F6-3EE32426B57A}"/>
              </a:ext>
            </a:extLst>
          </p:cNvPr>
          <p:cNvGraphicFramePr>
            <a:graphicFrameLocks noChangeAspect="1"/>
          </p:cNvGraphicFramePr>
          <p:nvPr>
            <p:extLst>
              <p:ext uri="{D42A27DB-BD31-4B8C-83A1-F6EECF244321}">
                <p14:modId xmlns:p14="http://schemas.microsoft.com/office/powerpoint/2010/main" val="1738955876"/>
              </p:ext>
            </p:extLst>
          </p:nvPr>
        </p:nvGraphicFramePr>
        <p:xfrm>
          <a:off x="1113064" y="2515549"/>
          <a:ext cx="9639300" cy="815975"/>
        </p:xfrm>
        <a:graphic>
          <a:graphicData uri="http://schemas.openxmlformats.org/presentationml/2006/ole">
            <mc:AlternateContent xmlns:mc="http://schemas.openxmlformats.org/markup-compatibility/2006">
              <mc:Choice xmlns:v="urn:schemas-microsoft-com:vml" Requires="v">
                <p:oleObj name="Bitmap Image" r:id="rId3" imgW="9639360" imgH="815400" progId="PBrush">
                  <p:embed/>
                </p:oleObj>
              </mc:Choice>
              <mc:Fallback>
                <p:oleObj name="Bitmap Image" r:id="rId3" imgW="9639360" imgH="815400" progId="PBrush">
                  <p:embed/>
                  <p:pic>
                    <p:nvPicPr>
                      <p:cNvPr id="9" name="Object 8">
                        <a:extLst>
                          <a:ext uri="{FF2B5EF4-FFF2-40B4-BE49-F238E27FC236}">
                            <a16:creationId xmlns:a16="http://schemas.microsoft.com/office/drawing/2014/main" id="{0F3DC709-63C5-478D-E69D-EB10B5017D42}"/>
                          </a:ext>
                        </a:extLst>
                      </p:cNvPr>
                      <p:cNvPicPr/>
                      <p:nvPr/>
                    </p:nvPicPr>
                    <p:blipFill>
                      <a:blip r:embed="rId4"/>
                      <a:stretch>
                        <a:fillRect/>
                      </a:stretch>
                    </p:blipFill>
                    <p:spPr>
                      <a:xfrm>
                        <a:off x="1113064" y="2515549"/>
                        <a:ext cx="9639300" cy="815975"/>
                      </a:xfrm>
                      <a:prstGeom prst="rect">
                        <a:avLst/>
                      </a:prstGeom>
                    </p:spPr>
                  </p:pic>
                </p:oleObj>
              </mc:Fallback>
            </mc:AlternateContent>
          </a:graphicData>
        </a:graphic>
      </p:graphicFrame>
      <p:graphicFrame>
        <p:nvGraphicFramePr>
          <p:cNvPr id="13" name="Object 12">
            <a:extLst>
              <a:ext uri="{FF2B5EF4-FFF2-40B4-BE49-F238E27FC236}">
                <a16:creationId xmlns:a16="http://schemas.microsoft.com/office/drawing/2014/main" id="{DAC5A1FC-BBD0-A835-8214-4817C934229D}"/>
              </a:ext>
            </a:extLst>
          </p:cNvPr>
          <p:cNvGraphicFramePr>
            <a:graphicFrameLocks noChangeAspect="1"/>
          </p:cNvGraphicFramePr>
          <p:nvPr>
            <p:extLst>
              <p:ext uri="{D42A27DB-BD31-4B8C-83A1-F6EECF244321}">
                <p14:modId xmlns:p14="http://schemas.microsoft.com/office/powerpoint/2010/main" val="1798281827"/>
              </p:ext>
            </p:extLst>
          </p:nvPr>
        </p:nvGraphicFramePr>
        <p:xfrm>
          <a:off x="1076257" y="4150641"/>
          <a:ext cx="9745662" cy="1852613"/>
        </p:xfrm>
        <a:graphic>
          <a:graphicData uri="http://schemas.openxmlformats.org/presentationml/2006/ole">
            <mc:AlternateContent xmlns:mc="http://schemas.openxmlformats.org/markup-compatibility/2006">
              <mc:Choice xmlns:v="urn:schemas-microsoft-com:vml" Requires="v">
                <p:oleObj name="Bitmap Image" r:id="rId5" imgW="9745920" imgH="1851840" progId="Paint.Picture">
                  <p:embed/>
                </p:oleObj>
              </mc:Choice>
              <mc:Fallback>
                <p:oleObj name="Bitmap Image" r:id="rId5" imgW="9745920" imgH="1851840" progId="Paint.Picture">
                  <p:embed/>
                  <p:pic>
                    <p:nvPicPr>
                      <p:cNvPr id="13" name="Object 12">
                        <a:extLst>
                          <a:ext uri="{FF2B5EF4-FFF2-40B4-BE49-F238E27FC236}">
                            <a16:creationId xmlns:a16="http://schemas.microsoft.com/office/drawing/2014/main" id="{D910AA0E-2E28-97B9-5BAF-84BD104811DB}"/>
                          </a:ext>
                        </a:extLst>
                      </p:cNvPr>
                      <p:cNvPicPr/>
                      <p:nvPr/>
                    </p:nvPicPr>
                    <p:blipFill>
                      <a:blip r:embed="rId6"/>
                      <a:stretch>
                        <a:fillRect/>
                      </a:stretch>
                    </p:blipFill>
                    <p:spPr>
                      <a:xfrm>
                        <a:off x="1076257" y="4150641"/>
                        <a:ext cx="9745662" cy="1852613"/>
                      </a:xfrm>
                      <a:prstGeom prst="rect">
                        <a:avLst/>
                      </a:prstGeom>
                    </p:spPr>
                  </p:pic>
                </p:oleObj>
              </mc:Fallback>
            </mc:AlternateContent>
          </a:graphicData>
        </a:graphic>
      </p:graphicFrame>
    </p:spTree>
    <p:extLst>
      <p:ext uri="{BB962C8B-B14F-4D97-AF65-F5344CB8AC3E}">
        <p14:creationId xmlns:p14="http://schemas.microsoft.com/office/powerpoint/2010/main" val="153259613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CF1E84-6A5E-CB67-EFFB-486F7E3B273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7A7EFB-3D6C-F8C5-3A11-D158BE450F14}"/>
              </a:ext>
            </a:extLst>
          </p:cNvPr>
          <p:cNvSpPr/>
          <p:nvPr/>
        </p:nvSpPr>
        <p:spPr>
          <a:xfrm>
            <a:off x="293913" y="1685494"/>
            <a:ext cx="11609615"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985E382-1F50-4383-2204-ABE2DCA1403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Command Line Help: Tab Key</a:t>
            </a:r>
          </a:p>
        </p:txBody>
      </p:sp>
      <p:sp>
        <p:nvSpPr>
          <p:cNvPr id="5" name="Rectangle 4">
            <a:extLst>
              <a:ext uri="{FF2B5EF4-FFF2-40B4-BE49-F238E27FC236}">
                <a16:creationId xmlns:a16="http://schemas.microsoft.com/office/drawing/2014/main" id="{E52EDAEB-81B9-6147-AD35-BF99041B0F4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01AD9E6-BE85-45B3-F394-873B75C6D3B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3AF51A-F84D-A9D0-8F6C-8283C5F426C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188AEC9F-5C0D-D13D-0628-BB531B386E6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02B202E-F3E6-D25B-85CB-179A4638701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F63BBD4F-B3F5-6E6F-D203-234BC67C1A99}"/>
              </a:ext>
            </a:extLst>
          </p:cNvPr>
          <p:cNvSpPr txBox="1"/>
          <p:nvPr/>
        </p:nvSpPr>
        <p:spPr>
          <a:xfrm>
            <a:off x="359229" y="2112724"/>
            <a:ext cx="11413671" cy="4524315"/>
          </a:xfrm>
          <a:prstGeom prst="rect">
            <a:avLst/>
          </a:prstGeom>
          <a:noFill/>
        </p:spPr>
        <p:txBody>
          <a:bodyPr wrap="square">
            <a:spAutoFit/>
          </a:bodyPr>
          <a:lstStyle/>
          <a:p>
            <a:r>
              <a:rPr lang="en-US" sz="2400" b="1" dirty="0"/>
              <a:t>• Enter an incomplete keyword and press Tab. The system automatically executes partial help:</a:t>
            </a:r>
          </a:p>
          <a:p>
            <a:endParaRPr lang="en-US" sz="2400" b="1" dirty="0"/>
          </a:p>
          <a:p>
            <a:r>
              <a:rPr lang="en-US" sz="2400" b="1" dirty="0"/>
              <a:t>□    If  the  match  is  unique,  the  system  replaces  the  original  input  with  a  complete keyword and displays the keyword on a new line, with the cursor a space behind.</a:t>
            </a:r>
          </a:p>
          <a:p>
            <a:endParaRPr lang="en-US" sz="2400" b="1" dirty="0"/>
          </a:p>
          <a:p>
            <a:r>
              <a:rPr lang="en-US" sz="2400" b="1" dirty="0"/>
              <a:t>□ If no keyword is matched or multiple keywords are matched, the prefix is displayed first. Press Tab to switch from one matched keyword to another with the cursor placed on the last letter of the keyword. Press the space bar to enter the next word.</a:t>
            </a:r>
          </a:p>
          <a:p>
            <a:endParaRPr lang="en-US" sz="2400" b="1" dirty="0"/>
          </a:p>
          <a:p>
            <a:r>
              <a:rPr lang="en-US" sz="2400" b="1" dirty="0"/>
              <a:t>□   If you enter an incorrect keyword and press Tab, the keyword is displayed in a new line. The entered keyword does not change.</a:t>
            </a:r>
          </a:p>
        </p:txBody>
      </p:sp>
    </p:spTree>
    <p:extLst>
      <p:ext uri="{BB962C8B-B14F-4D97-AF65-F5344CB8AC3E}">
        <p14:creationId xmlns:p14="http://schemas.microsoft.com/office/powerpoint/2010/main" val="2947923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6F7AD-F84A-9F01-48E2-2510797FC2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2355EF-1C6C-2E21-C7A2-76975EBD9EEE}"/>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0BF309-B796-57A5-1EC0-BAB8A989F4AA}"/>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Configuring Interfaces</a:t>
            </a:r>
          </a:p>
        </p:txBody>
      </p:sp>
      <p:sp>
        <p:nvSpPr>
          <p:cNvPr id="5" name="Rectangle 4">
            <a:extLst>
              <a:ext uri="{FF2B5EF4-FFF2-40B4-BE49-F238E27FC236}">
                <a16:creationId xmlns:a16="http://schemas.microsoft.com/office/drawing/2014/main" id="{3F6530DA-40FB-B29F-CEE5-FE310129740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D07EFB3-94B2-0A22-E2B6-25AB82177AB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EA90815-D219-DA27-D950-EE38798DA68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B888E23-B67E-6E17-D95A-FB60E09935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9FFEAA7-C0FF-6994-D450-662F0101026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6B0AADA4-2B3B-9100-52B5-7B74CD773839}"/>
              </a:ext>
            </a:extLst>
          </p:cNvPr>
          <p:cNvSpPr/>
          <p:nvPr/>
        </p:nvSpPr>
        <p:spPr>
          <a:xfrm>
            <a:off x="894735" y="6066503"/>
            <a:ext cx="934065" cy="511278"/>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D456384-4F6C-06E0-059A-8407B194C568}"/>
              </a:ext>
            </a:extLst>
          </p:cNvPr>
          <p:cNvSpPr txBox="1"/>
          <p:nvPr/>
        </p:nvSpPr>
        <p:spPr>
          <a:xfrm>
            <a:off x="763361" y="2143036"/>
            <a:ext cx="8854168" cy="646331"/>
          </a:xfrm>
          <a:prstGeom prst="rect">
            <a:avLst/>
          </a:prstGeom>
          <a:noFill/>
        </p:spPr>
        <p:txBody>
          <a:bodyPr wrap="square">
            <a:spAutoFit/>
          </a:bodyPr>
          <a:lstStyle/>
          <a:p>
            <a:r>
              <a:rPr lang="en-US" b="1" dirty="0"/>
              <a:t>• Choose Network &gt; Interface and select the interface to be modified.</a:t>
            </a:r>
          </a:p>
          <a:p>
            <a:r>
              <a:rPr lang="en-US" b="1" dirty="0"/>
              <a:t>• Configure an IP address for the interface and switch the interface mode.</a:t>
            </a:r>
          </a:p>
        </p:txBody>
      </p:sp>
      <p:pic>
        <p:nvPicPr>
          <p:cNvPr id="13" name="Picture 12">
            <a:extLst>
              <a:ext uri="{FF2B5EF4-FFF2-40B4-BE49-F238E27FC236}">
                <a16:creationId xmlns:a16="http://schemas.microsoft.com/office/drawing/2014/main" id="{DB894CE2-3422-732A-1C10-0AED3A131667}"/>
              </a:ext>
            </a:extLst>
          </p:cNvPr>
          <p:cNvPicPr>
            <a:picLocks noChangeAspect="1"/>
          </p:cNvPicPr>
          <p:nvPr/>
        </p:nvPicPr>
        <p:blipFill>
          <a:blip r:embed="rId3"/>
          <a:stretch>
            <a:fillRect/>
          </a:stretch>
        </p:blipFill>
        <p:spPr>
          <a:xfrm>
            <a:off x="3042873" y="2815777"/>
            <a:ext cx="6252343" cy="3797294"/>
          </a:xfrm>
          <a:prstGeom prst="rect">
            <a:avLst/>
          </a:prstGeom>
        </p:spPr>
      </p:pic>
    </p:spTree>
    <p:extLst>
      <p:ext uri="{BB962C8B-B14F-4D97-AF65-F5344CB8AC3E}">
        <p14:creationId xmlns:p14="http://schemas.microsoft.com/office/powerpoint/2010/main" val="67653203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540658-022B-3FCA-F6EF-9B85226E820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B20C3-1B40-23E1-AA5E-9427B7F93B5A}"/>
              </a:ext>
            </a:extLst>
          </p:cNvPr>
          <p:cNvSpPr/>
          <p:nvPr/>
        </p:nvSpPr>
        <p:spPr>
          <a:xfrm>
            <a:off x="261257" y="1685494"/>
            <a:ext cx="11625943"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6931F4-4691-F593-8643-B436F0A98D91}"/>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Configuring Interfaces</a:t>
            </a:r>
          </a:p>
        </p:txBody>
      </p:sp>
      <p:sp>
        <p:nvSpPr>
          <p:cNvPr id="5" name="Rectangle 4">
            <a:extLst>
              <a:ext uri="{FF2B5EF4-FFF2-40B4-BE49-F238E27FC236}">
                <a16:creationId xmlns:a16="http://schemas.microsoft.com/office/drawing/2014/main" id="{AF611B0B-B03A-340F-6270-B3746294D5B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AA45C0D-BBE1-B560-2E7D-8D02C9066FA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7014A4D-470A-9EF7-7DB2-34C38F21288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48FADB6E-D18E-FBBC-8DEF-BF0801C1F8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33D2F662-EE86-BDCD-879A-901A650DDDA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70B6FEC-0BC0-D2E5-8BF4-3D9DA172D001}"/>
              </a:ext>
            </a:extLst>
          </p:cNvPr>
          <p:cNvSpPr txBox="1"/>
          <p:nvPr/>
        </p:nvSpPr>
        <p:spPr>
          <a:xfrm>
            <a:off x="240846" y="2058216"/>
            <a:ext cx="11793311" cy="4524315"/>
          </a:xfrm>
          <a:prstGeom prst="rect">
            <a:avLst/>
          </a:prstGeom>
          <a:noFill/>
        </p:spPr>
        <p:txBody>
          <a:bodyPr wrap="square">
            <a:spAutoFit/>
          </a:bodyPr>
          <a:lstStyle/>
          <a:p>
            <a:r>
              <a:rPr lang="en-US" sz="1800" b="1" u="sng" dirty="0">
                <a:solidFill>
                  <a:srgbClr val="FF0000"/>
                </a:solidFill>
              </a:rPr>
              <a:t>•   Configuration procedure:</a:t>
            </a:r>
          </a:p>
          <a:p>
            <a:r>
              <a:rPr lang="en-US" sz="1800" b="1" dirty="0"/>
              <a:t>□  Choose Network &gt; Interface and select the interface to be modified.</a:t>
            </a:r>
          </a:p>
          <a:p>
            <a:r>
              <a:rPr lang="en-US" sz="1800" b="1" dirty="0"/>
              <a:t>□  Configure an IP address for the interface and add the interface to the security zone.</a:t>
            </a:r>
          </a:p>
          <a:p>
            <a:r>
              <a:rPr lang="en-US" sz="1800" b="1" u="sng" dirty="0">
                <a:solidFill>
                  <a:srgbClr val="FF0000"/>
                </a:solidFill>
              </a:rPr>
              <a:t>•   Key commands:</a:t>
            </a:r>
          </a:p>
          <a:p>
            <a:r>
              <a:rPr lang="en-US" sz="1800" b="1" dirty="0"/>
              <a:t>■  Enter the view of an interface. </a:t>
            </a:r>
          </a:p>
          <a:p>
            <a:r>
              <a:rPr lang="en-US" sz="1800" b="1" dirty="0"/>
              <a:t>■  </a:t>
            </a:r>
            <a:r>
              <a:rPr lang="en-US" sz="1800" b="1" dirty="0">
                <a:solidFill>
                  <a:srgbClr val="FFC000"/>
                </a:solidFill>
              </a:rPr>
              <a:t>&lt;USG&gt; </a:t>
            </a:r>
            <a:r>
              <a:rPr lang="en-US" sz="1800" b="1" dirty="0"/>
              <a:t>system-view</a:t>
            </a:r>
          </a:p>
          <a:p>
            <a:r>
              <a:rPr lang="en-US" sz="1800" b="1" dirty="0"/>
              <a:t>■  </a:t>
            </a:r>
            <a:r>
              <a:rPr lang="en-US" sz="1800" b="1" dirty="0">
                <a:solidFill>
                  <a:srgbClr val="FFC000"/>
                </a:solidFill>
              </a:rPr>
              <a:t>[USG] </a:t>
            </a:r>
            <a:r>
              <a:rPr lang="en-US" sz="1800" b="1" dirty="0"/>
              <a:t>interface interface-type interface-number </a:t>
            </a:r>
          </a:p>
          <a:p>
            <a:r>
              <a:rPr lang="en-US" sz="1800" b="1" dirty="0"/>
              <a:t>■  Configure a Layer 3 or Layer 2 Ethernet interface.</a:t>
            </a:r>
          </a:p>
          <a:p>
            <a:r>
              <a:rPr lang="en-US" sz="1800" b="1" dirty="0"/>
              <a:t>■  Configure a Layer 3 Ethernet interface.</a:t>
            </a:r>
          </a:p>
          <a:p>
            <a:r>
              <a:rPr lang="en-US" sz="1800" b="1" dirty="0"/>
              <a:t>■  Ip address Ip-address { mask | mask-length } </a:t>
            </a:r>
          </a:p>
          <a:p>
            <a:r>
              <a:rPr lang="en-US" sz="1800" b="1" dirty="0"/>
              <a:t>■  Configure a Layer 2 Ethernet interface.</a:t>
            </a:r>
          </a:p>
          <a:p>
            <a:r>
              <a:rPr lang="en-US" sz="1800" b="1" dirty="0"/>
              <a:t>■  Port switch</a:t>
            </a:r>
          </a:p>
          <a:p>
            <a:r>
              <a:rPr lang="en-US" sz="1800" b="1" dirty="0"/>
              <a:t>■  Assign the interface to a security zone.</a:t>
            </a:r>
          </a:p>
          <a:p>
            <a:r>
              <a:rPr lang="en-US" sz="1800" b="1" dirty="0"/>
              <a:t>■  Run the system-view command to enter the system view.</a:t>
            </a:r>
          </a:p>
          <a:p>
            <a:r>
              <a:rPr lang="en-US" sz="1800" b="1" dirty="0"/>
              <a:t>■  Run the firewall zone [ name ] zone-name command to create a security zone and enter the view of the security zone.</a:t>
            </a:r>
          </a:p>
          <a:p>
            <a:r>
              <a:rPr lang="en-US" sz="1800" b="1" dirty="0"/>
              <a:t>■  Run the add interface interface-type interface-number command to assign the interface to the security zone.</a:t>
            </a:r>
          </a:p>
        </p:txBody>
      </p:sp>
    </p:spTree>
    <p:extLst>
      <p:ext uri="{BB962C8B-B14F-4D97-AF65-F5344CB8AC3E}">
        <p14:creationId xmlns:p14="http://schemas.microsoft.com/office/powerpoint/2010/main" val="10872364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52A74D-FE07-1E06-03E3-CD17557191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F3F897-E869-4A75-3F83-1B480C7BA516}"/>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48CC178-034C-0DD0-6ADB-9CE701A375E6}"/>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Configuring Routes</a:t>
            </a:r>
          </a:p>
        </p:txBody>
      </p:sp>
      <p:sp>
        <p:nvSpPr>
          <p:cNvPr id="5" name="Rectangle 4">
            <a:extLst>
              <a:ext uri="{FF2B5EF4-FFF2-40B4-BE49-F238E27FC236}">
                <a16:creationId xmlns:a16="http://schemas.microsoft.com/office/drawing/2014/main" id="{599EDE4A-C922-82A5-219F-4F27E3589B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AC1D72D-C235-4498-0649-D004D917B3F4}"/>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0CB6F7C-565C-4520-D342-D4FD51B264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70311B0-EBF3-F444-2E4F-2827089EA35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4E1A30D-DCEC-497E-7206-91D5CA1BD941}"/>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1E1F0667-87D7-8A1B-8B2C-1C1599F4DB24}"/>
              </a:ext>
            </a:extLst>
          </p:cNvPr>
          <p:cNvSpPr txBox="1"/>
          <p:nvPr/>
        </p:nvSpPr>
        <p:spPr>
          <a:xfrm>
            <a:off x="681718" y="2177453"/>
            <a:ext cx="10519682" cy="369332"/>
          </a:xfrm>
          <a:prstGeom prst="rect">
            <a:avLst/>
          </a:prstGeom>
          <a:noFill/>
        </p:spPr>
        <p:txBody>
          <a:bodyPr wrap="square">
            <a:spAutoFit/>
          </a:bodyPr>
          <a:lstStyle/>
          <a:p>
            <a:r>
              <a:rPr lang="en-US" b="1" dirty="0"/>
              <a:t>• Choose Network &gt; Route &gt; Static Route and click Add.</a:t>
            </a:r>
          </a:p>
        </p:txBody>
      </p:sp>
      <p:pic>
        <p:nvPicPr>
          <p:cNvPr id="4" name="Picture 3">
            <a:extLst>
              <a:ext uri="{FF2B5EF4-FFF2-40B4-BE49-F238E27FC236}">
                <a16:creationId xmlns:a16="http://schemas.microsoft.com/office/drawing/2014/main" id="{9DA1208D-36A8-790B-AA03-EF3FEB94CDA2}"/>
              </a:ext>
            </a:extLst>
          </p:cNvPr>
          <p:cNvPicPr>
            <a:picLocks noChangeAspect="1"/>
          </p:cNvPicPr>
          <p:nvPr/>
        </p:nvPicPr>
        <p:blipFill>
          <a:blip r:embed="rId3"/>
          <a:stretch>
            <a:fillRect/>
          </a:stretch>
        </p:blipFill>
        <p:spPr>
          <a:xfrm>
            <a:off x="2016787" y="2519123"/>
            <a:ext cx="8149759" cy="4126605"/>
          </a:xfrm>
          <a:prstGeom prst="rect">
            <a:avLst/>
          </a:prstGeom>
        </p:spPr>
      </p:pic>
    </p:spTree>
    <p:extLst>
      <p:ext uri="{BB962C8B-B14F-4D97-AF65-F5344CB8AC3E}">
        <p14:creationId xmlns:p14="http://schemas.microsoft.com/office/powerpoint/2010/main" val="26916067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CE93E7-EA43-AED5-5042-1DCCF74D731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1B0C0ED-0395-BA48-E075-B53E481ED6EC}"/>
              </a:ext>
            </a:extLst>
          </p:cNvPr>
          <p:cNvSpPr/>
          <p:nvPr/>
        </p:nvSpPr>
        <p:spPr>
          <a:xfrm>
            <a:off x="228600" y="1355272"/>
            <a:ext cx="11707586" cy="53503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DC58F00-21D4-DED2-8A78-7FE44C82CDB6}"/>
              </a:ext>
            </a:extLst>
          </p:cNvPr>
          <p:cNvSpPr txBox="1"/>
          <p:nvPr/>
        </p:nvSpPr>
        <p:spPr>
          <a:xfrm>
            <a:off x="2317208" y="839455"/>
            <a:ext cx="8949506" cy="523220"/>
          </a:xfrm>
          <a:prstGeom prst="rect">
            <a:avLst/>
          </a:prstGeom>
          <a:noFill/>
        </p:spPr>
        <p:txBody>
          <a:bodyPr wrap="square" rtlCol="0">
            <a:spAutoFit/>
          </a:bodyPr>
          <a:lstStyle/>
          <a:p>
            <a:r>
              <a:rPr lang="en-US" sz="2800" b="1" dirty="0">
                <a:latin typeface="Alexandria" charset="0"/>
                <a:cs typeface="Alexandria" charset="0"/>
              </a:rPr>
              <a:t>Configuring Routes</a:t>
            </a:r>
          </a:p>
        </p:txBody>
      </p:sp>
      <p:sp>
        <p:nvSpPr>
          <p:cNvPr id="5" name="Rectangle 4">
            <a:extLst>
              <a:ext uri="{FF2B5EF4-FFF2-40B4-BE49-F238E27FC236}">
                <a16:creationId xmlns:a16="http://schemas.microsoft.com/office/drawing/2014/main" id="{9B1CA664-B5FA-E2F5-8F18-60E19A2C939C}"/>
              </a:ext>
            </a:extLst>
          </p:cNvPr>
          <p:cNvSpPr/>
          <p:nvPr/>
        </p:nvSpPr>
        <p:spPr>
          <a:xfrm>
            <a:off x="942308" y="73945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386B81-F9C2-9119-570B-EE9CEC538BA9}"/>
              </a:ext>
            </a:extLst>
          </p:cNvPr>
          <p:cNvSpPr txBox="1"/>
          <p:nvPr/>
        </p:nvSpPr>
        <p:spPr>
          <a:xfrm>
            <a:off x="1078927" y="796359"/>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70EA4F5-D96E-CF9E-83CA-B87C10CED1CF}"/>
              </a:ext>
            </a:extLst>
          </p:cNvPr>
          <p:cNvSpPr txBox="1"/>
          <p:nvPr/>
        </p:nvSpPr>
        <p:spPr>
          <a:xfrm>
            <a:off x="1197850" y="986860"/>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4433030-5995-9200-0F9D-F92BBF7B6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2A56AE0-3B13-E206-3002-EA3AB96EB07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89028B42-1005-D26B-1999-16A5A8C7C560}"/>
              </a:ext>
            </a:extLst>
          </p:cNvPr>
          <p:cNvSpPr txBox="1"/>
          <p:nvPr/>
        </p:nvSpPr>
        <p:spPr>
          <a:xfrm>
            <a:off x="273503" y="1958715"/>
            <a:ext cx="11597368" cy="4524315"/>
          </a:xfrm>
          <a:prstGeom prst="rect">
            <a:avLst/>
          </a:prstGeom>
          <a:noFill/>
        </p:spPr>
        <p:txBody>
          <a:bodyPr wrap="square">
            <a:spAutoFit/>
          </a:bodyPr>
          <a:lstStyle/>
          <a:p>
            <a:r>
              <a:rPr lang="en-US" b="1" u="sng" dirty="0">
                <a:solidFill>
                  <a:srgbClr val="FF0000"/>
                </a:solidFill>
              </a:rPr>
              <a:t>•   To configure a static route, perform the following operations: </a:t>
            </a:r>
          </a:p>
          <a:p>
            <a:r>
              <a:rPr lang="en-US" b="1" dirty="0"/>
              <a:t>□  Run the system-view command to enter the system view.</a:t>
            </a:r>
          </a:p>
          <a:p>
            <a:r>
              <a:rPr lang="en-US" b="1" dirty="0"/>
              <a:t>□ Run the </a:t>
            </a:r>
            <a:r>
              <a:rPr lang="en-US" b="1" dirty="0" err="1"/>
              <a:t>ip</a:t>
            </a:r>
            <a:r>
              <a:rPr lang="en-US" b="1" dirty="0"/>
              <a:t> route-static </a:t>
            </a:r>
            <a:r>
              <a:rPr lang="en-US" b="1" dirty="0" err="1"/>
              <a:t>ip</a:t>
            </a:r>
            <a:r>
              <a:rPr lang="en-US" b="1" dirty="0"/>
              <a:t>-address { mask | mask-length } {interface-type interface­ number | next-</a:t>
            </a:r>
            <a:r>
              <a:rPr lang="en-US" b="1" dirty="0" err="1"/>
              <a:t>ip</a:t>
            </a:r>
            <a:r>
              <a:rPr lang="en-US" b="1" dirty="0"/>
              <a:t>-address } [ preference value ] [ reject | blackhole ] command to add a static route.</a:t>
            </a:r>
          </a:p>
          <a:p>
            <a:r>
              <a:rPr lang="en-US" b="1" u="sng" dirty="0">
                <a:solidFill>
                  <a:srgbClr val="FF0000"/>
                </a:solidFill>
              </a:rPr>
              <a:t>•   To configure the default route, perform the following operations: </a:t>
            </a:r>
          </a:p>
          <a:p>
            <a:r>
              <a:rPr lang="en-US" b="1" dirty="0"/>
              <a:t>□  Run the system-view command to enter the system view.</a:t>
            </a:r>
          </a:p>
          <a:p>
            <a:r>
              <a:rPr lang="en-US" b="1" dirty="0"/>
              <a:t>□ Run the </a:t>
            </a:r>
            <a:r>
              <a:rPr lang="en-US" b="1" dirty="0" err="1"/>
              <a:t>ip</a:t>
            </a:r>
            <a:r>
              <a:rPr lang="en-US" b="1" dirty="0"/>
              <a:t> route-static 0.0.0.0 { 0.0.0.0 | 0 } {interface-type interface-number | next- </a:t>
            </a:r>
            <a:r>
              <a:rPr lang="en-US" b="1" dirty="0" err="1"/>
              <a:t>ip</a:t>
            </a:r>
            <a:r>
              <a:rPr lang="en-US" b="1" dirty="0"/>
              <a:t>-address } [ preference value ] [ reject | blackhole] command to configure the default route.</a:t>
            </a:r>
          </a:p>
          <a:p>
            <a:r>
              <a:rPr lang="en-US" b="1" dirty="0"/>
              <a:t>• You can configure a static route to ensure that traffic sent between two entities always follows this route. However, if the network topology changes or a fault occurs, the static route does not change automatically and requires manual intervention.</a:t>
            </a:r>
          </a:p>
          <a:p>
            <a:r>
              <a:rPr lang="en-US" b="1" dirty="0"/>
              <a:t>• The default route is used only when no matching access entry is available in the routing table (that is, the routing table does not contain a specific route). The default route is a route to the network 0.0.0.0/0 and is used if the destination IP address of a packet does not match any access entry in the routing table. If no default route exists and the destination IP address of the packet is not in the routing table, the packet is discarded. In this case, an ICMP packet is returned to the source to report that the destination IP address or network is unreachable.</a:t>
            </a:r>
          </a:p>
        </p:txBody>
      </p:sp>
    </p:spTree>
    <p:extLst>
      <p:ext uri="{BB962C8B-B14F-4D97-AF65-F5344CB8AC3E}">
        <p14:creationId xmlns:p14="http://schemas.microsoft.com/office/powerpoint/2010/main" val="207343565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A0BB3F-052E-AD66-1F3D-5F76EFAD65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E3FD9A4-6E01-D1A0-45CD-C2F2ED1C7520}"/>
              </a:ext>
            </a:extLst>
          </p:cNvPr>
          <p:cNvSpPr/>
          <p:nvPr/>
        </p:nvSpPr>
        <p:spPr>
          <a:xfrm>
            <a:off x="261257" y="1685494"/>
            <a:ext cx="116586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62531A9-FD89-CF89-1FFE-C75ED2333D9D}"/>
              </a:ext>
            </a:extLst>
          </p:cNvPr>
          <p:cNvSpPr txBox="1"/>
          <p:nvPr/>
        </p:nvSpPr>
        <p:spPr>
          <a:xfrm>
            <a:off x="2398850" y="1133369"/>
            <a:ext cx="6222636" cy="523220"/>
          </a:xfrm>
          <a:prstGeom prst="rect">
            <a:avLst/>
          </a:prstGeom>
          <a:noFill/>
        </p:spPr>
        <p:txBody>
          <a:bodyPr wrap="square" rtlCol="0">
            <a:spAutoFit/>
          </a:bodyPr>
          <a:lstStyle/>
          <a:p>
            <a:r>
              <a:rPr lang="en-US" sz="2800" b="1" dirty="0">
                <a:latin typeface="Alexandria" charset="0"/>
                <a:cs typeface="Alexandria" charset="0"/>
              </a:rPr>
              <a:t>Overview of Device Login Management</a:t>
            </a:r>
          </a:p>
        </p:txBody>
      </p:sp>
      <p:sp>
        <p:nvSpPr>
          <p:cNvPr id="5" name="Rectangle 4">
            <a:extLst>
              <a:ext uri="{FF2B5EF4-FFF2-40B4-BE49-F238E27FC236}">
                <a16:creationId xmlns:a16="http://schemas.microsoft.com/office/drawing/2014/main" id="{36975CF3-535A-A8AE-FE15-A7C55F17180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F7492BA-1A62-DF2D-B27D-3CAB17C224A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741861F-91D9-4F4F-1C0E-A0B87133110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399F31D9-B648-C606-E0F9-D53F6FDA13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1E0E8921-8669-909C-07FB-9B1F6BB73649}"/>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1D5F9D0-5C4C-416F-0EC6-392F5425A998}"/>
              </a:ext>
            </a:extLst>
          </p:cNvPr>
          <p:cNvSpPr/>
          <p:nvPr/>
        </p:nvSpPr>
        <p:spPr>
          <a:xfrm>
            <a:off x="845574" y="6243484"/>
            <a:ext cx="1002891" cy="353961"/>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8D6F7BB6-3A25-B1D7-5118-D3905EEF02AC}"/>
              </a:ext>
            </a:extLst>
          </p:cNvPr>
          <p:cNvSpPr txBox="1"/>
          <p:nvPr/>
        </p:nvSpPr>
        <p:spPr>
          <a:xfrm>
            <a:off x="371474" y="1670679"/>
            <a:ext cx="7580540" cy="5078313"/>
          </a:xfrm>
          <a:prstGeom prst="rect">
            <a:avLst/>
          </a:prstGeom>
          <a:noFill/>
        </p:spPr>
        <p:txBody>
          <a:bodyPr wrap="square">
            <a:spAutoFit/>
          </a:bodyPr>
          <a:lstStyle/>
          <a:p>
            <a:r>
              <a:rPr lang="en-US" b="1" dirty="0"/>
              <a:t>                                      Device Login Management</a:t>
            </a:r>
          </a:p>
          <a:p>
            <a:endParaRPr lang="en-US" b="1" dirty="0"/>
          </a:p>
          <a:p>
            <a:r>
              <a:rPr lang="en-US" b="1" u="sng" dirty="0">
                <a:solidFill>
                  <a:srgbClr val="FF0000"/>
                </a:solidFill>
              </a:rPr>
              <a:t>□ Console: </a:t>
            </a:r>
            <a:r>
              <a:rPr lang="en-US" b="1" dirty="0"/>
              <a:t>Connect a PC to the console port of a device through an RS-232 serial interface cable. Then, log in to the device through the PC, and configure the device after it is powered on. This login mode is useful if the device cannot be accessed remotely, or the system cannot be started. In the latter case, the console port can be used to diagnose faults or enter the </a:t>
            </a:r>
            <a:r>
              <a:rPr lang="en-US" b="1" dirty="0" err="1"/>
              <a:t>BootROM</a:t>
            </a:r>
            <a:r>
              <a:rPr lang="en-US" b="1" dirty="0"/>
              <a:t> to upgrade the system.</a:t>
            </a:r>
          </a:p>
          <a:p>
            <a:r>
              <a:rPr lang="en-US" b="1" u="sng" dirty="0">
                <a:solidFill>
                  <a:srgbClr val="FF0000"/>
                </a:solidFill>
              </a:rPr>
              <a:t>□ Telnet: </a:t>
            </a:r>
            <a:r>
              <a:rPr lang="en-US" b="1" dirty="0"/>
              <a:t>Connect a PC to the device over the network. Then, log in to the device through Telnet to perform local or remote configuration. The device performs user authentication according to the configured login parameters. This login mode enables remote management and maintenance of the device.</a:t>
            </a:r>
          </a:p>
          <a:p>
            <a:r>
              <a:rPr lang="en-US" b="1" u="sng" dirty="0">
                <a:solidFill>
                  <a:srgbClr val="FF0000"/>
                </a:solidFill>
              </a:rPr>
              <a:t>□ SSH: </a:t>
            </a:r>
            <a:r>
              <a:rPr lang="en-US" b="1" dirty="0"/>
              <a:t>This login mode uses secure transmission channels to enhance security of data exchange. It provides powerful authentication functions to ensure information security and protect devices against attacks, such as IP spoofing attacks.</a:t>
            </a:r>
          </a:p>
          <a:p>
            <a:r>
              <a:rPr lang="en-US" b="1" u="sng" dirty="0">
                <a:solidFill>
                  <a:srgbClr val="FF0000"/>
                </a:solidFill>
              </a:rPr>
              <a:t>□ Web:  </a:t>
            </a:r>
            <a:r>
              <a:rPr lang="en-US" b="1" dirty="0"/>
              <a:t>Access  the  device  through  the  web  browser  on  a  client  to  control  and manage the device.</a:t>
            </a:r>
          </a:p>
        </p:txBody>
      </p:sp>
      <p:pic>
        <p:nvPicPr>
          <p:cNvPr id="4" name="Picture 3">
            <a:extLst>
              <a:ext uri="{FF2B5EF4-FFF2-40B4-BE49-F238E27FC236}">
                <a16:creationId xmlns:a16="http://schemas.microsoft.com/office/drawing/2014/main" id="{74B02EB1-E661-9052-8670-E06C4AE5988E}"/>
              </a:ext>
            </a:extLst>
          </p:cNvPr>
          <p:cNvPicPr>
            <a:picLocks noChangeAspect="1"/>
          </p:cNvPicPr>
          <p:nvPr/>
        </p:nvPicPr>
        <p:blipFill>
          <a:blip r:embed="rId3"/>
          <a:stretch>
            <a:fillRect/>
          </a:stretch>
        </p:blipFill>
        <p:spPr>
          <a:xfrm>
            <a:off x="8104238" y="2939143"/>
            <a:ext cx="3663014" cy="2677886"/>
          </a:xfrm>
          <a:prstGeom prst="rect">
            <a:avLst/>
          </a:prstGeom>
        </p:spPr>
      </p:pic>
    </p:spTree>
    <p:extLst>
      <p:ext uri="{BB962C8B-B14F-4D97-AF65-F5344CB8AC3E}">
        <p14:creationId xmlns:p14="http://schemas.microsoft.com/office/powerpoint/2010/main" val="26147487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18A0C9-A418-B694-23B6-1DE8D56BB05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05F28B-BB64-DFC4-D92F-72D06AD3EF89}"/>
              </a:ext>
            </a:extLst>
          </p:cNvPr>
          <p:cNvSpPr/>
          <p:nvPr/>
        </p:nvSpPr>
        <p:spPr>
          <a:xfrm>
            <a:off x="261257" y="1685494"/>
            <a:ext cx="11642272"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065D21D-3507-0E44-43B8-8D8201A26475}"/>
              </a:ext>
            </a:extLst>
          </p:cNvPr>
          <p:cNvSpPr txBox="1"/>
          <p:nvPr/>
        </p:nvSpPr>
        <p:spPr>
          <a:xfrm>
            <a:off x="2398849" y="1133369"/>
            <a:ext cx="7447279" cy="523220"/>
          </a:xfrm>
          <a:prstGeom prst="rect">
            <a:avLst/>
          </a:prstGeom>
          <a:noFill/>
        </p:spPr>
        <p:txBody>
          <a:bodyPr wrap="square" rtlCol="0">
            <a:spAutoFit/>
          </a:bodyPr>
          <a:lstStyle/>
          <a:p>
            <a:r>
              <a:rPr lang="en-US" sz="2800" b="1" dirty="0">
                <a:latin typeface="Alexandria" charset="0"/>
                <a:cs typeface="Alexandria" charset="0"/>
              </a:rPr>
              <a:t>Login to the Device Through the Console Port (1)</a:t>
            </a:r>
          </a:p>
        </p:txBody>
      </p:sp>
      <p:sp>
        <p:nvSpPr>
          <p:cNvPr id="5" name="Rectangle 4">
            <a:extLst>
              <a:ext uri="{FF2B5EF4-FFF2-40B4-BE49-F238E27FC236}">
                <a16:creationId xmlns:a16="http://schemas.microsoft.com/office/drawing/2014/main" id="{2E3239A6-31E9-248B-B0B8-503CBDD7414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E4D4619-ED53-4440-B297-5EB8B2519F23}"/>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59138A-5508-483C-D671-EF02791FF8C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44A635D-154D-187E-EAA7-45EA7820E15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4C83D09F-401A-6963-78D9-4480659DA125}"/>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B3182BE-1CE5-1304-500F-BA70CF6E213E}"/>
              </a:ext>
            </a:extLst>
          </p:cNvPr>
          <p:cNvSpPr txBox="1"/>
          <p:nvPr/>
        </p:nvSpPr>
        <p:spPr>
          <a:xfrm>
            <a:off x="293916" y="2058214"/>
            <a:ext cx="11609614" cy="1200329"/>
          </a:xfrm>
          <a:prstGeom prst="rect">
            <a:avLst/>
          </a:prstGeom>
          <a:noFill/>
        </p:spPr>
        <p:txBody>
          <a:bodyPr wrap="square">
            <a:spAutoFit/>
          </a:bodyPr>
          <a:lstStyle/>
          <a:p>
            <a:r>
              <a:rPr lang="en-US" b="1" dirty="0"/>
              <a:t>• Check the parameters of the local port.</a:t>
            </a:r>
          </a:p>
          <a:p>
            <a:endParaRPr lang="en-US" b="1" dirty="0"/>
          </a:p>
          <a:p>
            <a:r>
              <a:rPr lang="en-US" b="1" dirty="0"/>
              <a:t>• Right-click My Computer, choose Properties from the shortcut menu, and click Device Manager. Check parameters in the Device Manager window.</a:t>
            </a:r>
          </a:p>
        </p:txBody>
      </p:sp>
      <p:pic>
        <p:nvPicPr>
          <p:cNvPr id="13" name="Picture 12">
            <a:extLst>
              <a:ext uri="{FF2B5EF4-FFF2-40B4-BE49-F238E27FC236}">
                <a16:creationId xmlns:a16="http://schemas.microsoft.com/office/drawing/2014/main" id="{101C4739-5E2B-E8C3-4DD2-438F1ED5D94C}"/>
              </a:ext>
            </a:extLst>
          </p:cNvPr>
          <p:cNvPicPr>
            <a:picLocks noChangeAspect="1"/>
          </p:cNvPicPr>
          <p:nvPr/>
        </p:nvPicPr>
        <p:blipFill>
          <a:blip r:embed="rId3"/>
          <a:stretch>
            <a:fillRect/>
          </a:stretch>
        </p:blipFill>
        <p:spPr>
          <a:xfrm>
            <a:off x="4141781" y="2964074"/>
            <a:ext cx="3548976" cy="3680046"/>
          </a:xfrm>
          <a:prstGeom prst="rect">
            <a:avLst/>
          </a:prstGeom>
        </p:spPr>
      </p:pic>
    </p:spTree>
    <p:extLst>
      <p:ext uri="{BB962C8B-B14F-4D97-AF65-F5344CB8AC3E}">
        <p14:creationId xmlns:p14="http://schemas.microsoft.com/office/powerpoint/2010/main" val="49149300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F61FB3-3054-2690-17C6-22D8C2B9215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38115E-870C-0AF7-18B3-6D9F58509896}"/>
              </a:ext>
            </a:extLst>
          </p:cNvPr>
          <p:cNvSpPr/>
          <p:nvPr/>
        </p:nvSpPr>
        <p:spPr>
          <a:xfrm>
            <a:off x="179614" y="1685494"/>
            <a:ext cx="117729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dirty="0"/>
          </a:p>
        </p:txBody>
      </p:sp>
      <p:sp>
        <p:nvSpPr>
          <p:cNvPr id="3" name="TextBox 2">
            <a:extLst>
              <a:ext uri="{FF2B5EF4-FFF2-40B4-BE49-F238E27FC236}">
                <a16:creationId xmlns:a16="http://schemas.microsoft.com/office/drawing/2014/main" id="{1242CD48-6BF5-AD2D-2506-196640659C58}"/>
              </a:ext>
            </a:extLst>
          </p:cNvPr>
          <p:cNvSpPr txBox="1"/>
          <p:nvPr/>
        </p:nvSpPr>
        <p:spPr>
          <a:xfrm>
            <a:off x="2398849" y="1133369"/>
            <a:ext cx="7349307" cy="523220"/>
          </a:xfrm>
          <a:prstGeom prst="rect">
            <a:avLst/>
          </a:prstGeom>
          <a:noFill/>
        </p:spPr>
        <p:txBody>
          <a:bodyPr wrap="square" rtlCol="0">
            <a:spAutoFit/>
          </a:bodyPr>
          <a:lstStyle/>
          <a:p>
            <a:r>
              <a:rPr lang="en-US" sz="2800" b="1" dirty="0">
                <a:latin typeface="Alexandria" charset="0"/>
                <a:cs typeface="Alexandria" charset="0"/>
              </a:rPr>
              <a:t>Login to the Device through the Console Port (2)</a:t>
            </a:r>
          </a:p>
        </p:txBody>
      </p:sp>
      <p:sp>
        <p:nvSpPr>
          <p:cNvPr id="5" name="Rectangle 4">
            <a:extLst>
              <a:ext uri="{FF2B5EF4-FFF2-40B4-BE49-F238E27FC236}">
                <a16:creationId xmlns:a16="http://schemas.microsoft.com/office/drawing/2014/main" id="{46BF52F1-A8BC-5A75-3FE7-58AAF4BFE55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FC70D58-4CFD-A3AD-4041-FF65F750636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5BADEB6-F7D0-5651-00DA-55150DF7912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5CE539A-1CBC-C5B7-1750-BB6C4CD1C87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D90C4B62-E6B3-B76D-B316-67B4B8F14D1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D851F3F6-AA66-F287-6F62-2EA299A96CD0}"/>
              </a:ext>
            </a:extLst>
          </p:cNvPr>
          <p:cNvSpPr/>
          <p:nvPr/>
        </p:nvSpPr>
        <p:spPr>
          <a:xfrm>
            <a:off x="1356853" y="6440129"/>
            <a:ext cx="9311148" cy="127819"/>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EC102A8B-DFA3-25D4-4DF3-FBA970E4345A}"/>
              </a:ext>
            </a:extLst>
          </p:cNvPr>
          <p:cNvSpPr/>
          <p:nvPr/>
        </p:nvSpPr>
        <p:spPr>
          <a:xfrm>
            <a:off x="2104103" y="2556387"/>
            <a:ext cx="1238865" cy="235974"/>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BF22A6B1-F72C-6D6D-FA07-F8276AA4EA3D}"/>
              </a:ext>
            </a:extLst>
          </p:cNvPr>
          <p:cNvSpPr txBox="1"/>
          <p:nvPr/>
        </p:nvSpPr>
        <p:spPr>
          <a:xfrm>
            <a:off x="228601" y="2056456"/>
            <a:ext cx="11707586" cy="2031325"/>
          </a:xfrm>
          <a:prstGeom prst="rect">
            <a:avLst/>
          </a:prstGeom>
          <a:noFill/>
        </p:spPr>
        <p:txBody>
          <a:bodyPr wrap="square">
            <a:spAutoFit/>
          </a:bodyPr>
          <a:lstStyle/>
          <a:p>
            <a:r>
              <a:rPr lang="en-US" b="1" u="sng" dirty="0">
                <a:solidFill>
                  <a:srgbClr val="FF0000"/>
                </a:solidFill>
              </a:rPr>
              <a:t>• Configure the connection interface and communications parameters:</a:t>
            </a:r>
          </a:p>
          <a:p>
            <a:r>
              <a:rPr lang="en-US" b="1" dirty="0"/>
              <a:t>• In the Serial window shown in the figure, set Serial line to connect to based on the port used by the PC (or configuration device), specify PuTTY configuration parameters on the left according to the parameter table on the right, and click Open.</a:t>
            </a:r>
          </a:p>
          <a:p>
            <a:endParaRPr lang="en-US" b="1" dirty="0"/>
          </a:p>
          <a:p>
            <a:r>
              <a:rPr lang="en-US" b="1" dirty="0"/>
              <a:t>• The default username and password for logging in to the USG configuration interface are admin and Admin@123 respectively. The username is case insensitive, and the password is case sensitive.</a:t>
            </a:r>
          </a:p>
          <a:p>
            <a:endParaRPr lang="en-US" b="1" dirty="0"/>
          </a:p>
        </p:txBody>
      </p:sp>
      <p:pic>
        <p:nvPicPr>
          <p:cNvPr id="4" name="Picture 3">
            <a:extLst>
              <a:ext uri="{FF2B5EF4-FFF2-40B4-BE49-F238E27FC236}">
                <a16:creationId xmlns:a16="http://schemas.microsoft.com/office/drawing/2014/main" id="{A3409008-1832-4707-18E9-10A58A3797FF}"/>
              </a:ext>
            </a:extLst>
          </p:cNvPr>
          <p:cNvPicPr>
            <a:picLocks noChangeAspect="1"/>
          </p:cNvPicPr>
          <p:nvPr/>
        </p:nvPicPr>
        <p:blipFill>
          <a:blip r:embed="rId3"/>
          <a:stretch>
            <a:fillRect/>
          </a:stretch>
        </p:blipFill>
        <p:spPr>
          <a:xfrm>
            <a:off x="3249385" y="3777779"/>
            <a:ext cx="5602543" cy="2847574"/>
          </a:xfrm>
          <a:prstGeom prst="rect">
            <a:avLst/>
          </a:prstGeom>
        </p:spPr>
      </p:pic>
    </p:spTree>
    <p:extLst>
      <p:ext uri="{BB962C8B-B14F-4D97-AF65-F5344CB8AC3E}">
        <p14:creationId xmlns:p14="http://schemas.microsoft.com/office/powerpoint/2010/main" val="21092909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D07BDB-C086-8046-FD7C-15F7AA1795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0AD2C10-CCC7-184A-2166-129D978B23B1}"/>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BA9CBAF-F820-3B85-6683-440DD1AB119D}"/>
              </a:ext>
            </a:extLst>
          </p:cNvPr>
          <p:cNvSpPr txBox="1"/>
          <p:nvPr/>
        </p:nvSpPr>
        <p:spPr>
          <a:xfrm>
            <a:off x="2398850" y="1133369"/>
            <a:ext cx="5830750" cy="523220"/>
          </a:xfrm>
          <a:prstGeom prst="rect">
            <a:avLst/>
          </a:prstGeom>
          <a:noFill/>
        </p:spPr>
        <p:txBody>
          <a:bodyPr wrap="square" rtlCol="0">
            <a:spAutoFit/>
          </a:bodyPr>
          <a:lstStyle/>
          <a:p>
            <a:r>
              <a:rPr lang="en-US" sz="2800" b="1" dirty="0">
                <a:latin typeface="Alexandria" charset="0"/>
                <a:cs typeface="Alexandria" charset="0"/>
              </a:rPr>
              <a:t>Web Login: Function Overview</a:t>
            </a:r>
          </a:p>
        </p:txBody>
      </p:sp>
      <p:sp>
        <p:nvSpPr>
          <p:cNvPr id="5" name="Rectangle 4">
            <a:extLst>
              <a:ext uri="{FF2B5EF4-FFF2-40B4-BE49-F238E27FC236}">
                <a16:creationId xmlns:a16="http://schemas.microsoft.com/office/drawing/2014/main" id="{D2184AD3-4984-F2DA-FCDB-CE4351D2623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449008A-DFFB-6875-66D0-A007A6877ED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B410E4A-3F13-7FDF-3C27-3889A3FA5B4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6738107-5C06-28F3-DAB4-1EACED53DC9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CCCD334-181E-E59D-E0B6-3D80154E52CC}"/>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D3DCA9A2-1E6E-9E14-51CE-FCB1D407BB28}"/>
              </a:ext>
            </a:extLst>
          </p:cNvPr>
          <p:cNvSpPr txBox="1"/>
          <p:nvPr/>
        </p:nvSpPr>
        <p:spPr>
          <a:xfrm>
            <a:off x="355146" y="2189432"/>
            <a:ext cx="6666139" cy="4801314"/>
          </a:xfrm>
          <a:prstGeom prst="rect">
            <a:avLst/>
          </a:prstGeom>
          <a:noFill/>
        </p:spPr>
        <p:txBody>
          <a:bodyPr wrap="square">
            <a:spAutoFit/>
          </a:bodyPr>
          <a:lstStyle/>
          <a:p>
            <a:r>
              <a:rPr lang="en-US" b="1" dirty="0"/>
              <a:t>• By default, you can log in to the device through </a:t>
            </a:r>
            <a:r>
              <a:rPr lang="en-US" b="1" dirty="0" err="1"/>
              <a:t>GigabitEthernet</a:t>
            </a:r>
            <a:r>
              <a:rPr lang="en-US" b="1" dirty="0"/>
              <a:t> O/O/O.</a:t>
            </a:r>
          </a:p>
          <a:p>
            <a:r>
              <a:rPr lang="en-US" b="1" dirty="0"/>
              <a:t>□   Set the IP address obtaining mode for network connection to obtain an IP address automatically on the administrator’ s PC. </a:t>
            </a:r>
          </a:p>
          <a:p>
            <a:r>
              <a:rPr lang="en-US" b="1" dirty="0"/>
              <a:t>□   Directly connect the PC Ethernet interface to the default management interface on the device or connect them through a switch. </a:t>
            </a:r>
          </a:p>
          <a:p>
            <a:r>
              <a:rPr lang="en-US" b="1" dirty="0"/>
              <a:t>□   Enter https://192.168.0.1 in the browser to access the web login page.</a:t>
            </a:r>
          </a:p>
          <a:p>
            <a:r>
              <a:rPr lang="en-US" b="1" dirty="0"/>
              <a:t>□   The default username is admin, and its password is Admin@123.</a:t>
            </a:r>
          </a:p>
          <a:p>
            <a:r>
              <a:rPr lang="en-US" b="1" dirty="0"/>
              <a:t>• Configure a PC to obtain an IP address automatically. Connect the PC Ethernet interface to the default management interface on the device directly or through a switch. Enter https://192.168.0.1 in the PC's web browser to access the web login page.</a:t>
            </a:r>
          </a:p>
          <a:p>
            <a:r>
              <a:rPr lang="en-US" b="1" dirty="0"/>
              <a:t>•   The default username and password is admin and Admin@123 respectively.</a:t>
            </a:r>
          </a:p>
          <a:p>
            <a:endParaRPr lang="en-US" b="1" dirty="0"/>
          </a:p>
        </p:txBody>
      </p:sp>
      <p:pic>
        <p:nvPicPr>
          <p:cNvPr id="9" name="Picture 8">
            <a:extLst>
              <a:ext uri="{FF2B5EF4-FFF2-40B4-BE49-F238E27FC236}">
                <a16:creationId xmlns:a16="http://schemas.microsoft.com/office/drawing/2014/main" id="{A0E1229A-E966-C7D6-928D-040250CA19FA}"/>
              </a:ext>
            </a:extLst>
          </p:cNvPr>
          <p:cNvPicPr>
            <a:picLocks noChangeAspect="1"/>
          </p:cNvPicPr>
          <p:nvPr/>
        </p:nvPicPr>
        <p:blipFill>
          <a:blip r:embed="rId3"/>
          <a:stretch>
            <a:fillRect/>
          </a:stretch>
        </p:blipFill>
        <p:spPr>
          <a:xfrm>
            <a:off x="7064594" y="2722473"/>
            <a:ext cx="4662861" cy="3139483"/>
          </a:xfrm>
          <a:prstGeom prst="rect">
            <a:avLst/>
          </a:prstGeom>
        </p:spPr>
      </p:pic>
    </p:spTree>
    <p:extLst>
      <p:ext uri="{BB962C8B-B14F-4D97-AF65-F5344CB8AC3E}">
        <p14:creationId xmlns:p14="http://schemas.microsoft.com/office/powerpoint/2010/main" val="12033724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E71F17-2168-7CB6-9061-F50467EF55A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FF9EEA-9B11-3DFB-1091-2F10E9A6C12B}"/>
              </a:ext>
            </a:extLst>
          </p:cNvPr>
          <p:cNvSpPr/>
          <p:nvPr/>
        </p:nvSpPr>
        <p:spPr>
          <a:xfrm>
            <a:off x="261257" y="1685494"/>
            <a:ext cx="116586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Function: forwards data packets between different networks</a:t>
            </a:r>
          </a:p>
          <a:p>
            <a:endParaRPr lang="en-US" b="1" dirty="0"/>
          </a:p>
          <a:p>
            <a:r>
              <a:rPr lang="en-US" b="1" dirty="0"/>
              <a:t>• A router is a network layer device that forwards packets between different networks. As shown in the figure, host A and host B reside on different networks. When host A wants to communicate with host B, host A sends a frame to host B. Upon receipt of this frame, the router that resides on the same network as host A analyzes the frame. At the data link layer, the router analyzes the frame header and determines that the frame is sent to itself. It then sends the frame to the network layer. At the network layer, the router determines to which network segment the destination address belongs based on the network layer packet header of the frame. It then searches the table and forwards the frame through the corresponding interface to the next hop destined to host B.</a:t>
            </a:r>
          </a:p>
        </p:txBody>
      </p:sp>
      <p:sp>
        <p:nvSpPr>
          <p:cNvPr id="3" name="TextBox 2">
            <a:extLst>
              <a:ext uri="{FF2B5EF4-FFF2-40B4-BE49-F238E27FC236}">
                <a16:creationId xmlns:a16="http://schemas.microsoft.com/office/drawing/2014/main" id="{A2828466-3ED2-DE76-A5E4-D30214D25FAB}"/>
              </a:ext>
            </a:extLst>
          </p:cNvPr>
          <p:cNvSpPr txBox="1"/>
          <p:nvPr/>
        </p:nvSpPr>
        <p:spPr>
          <a:xfrm>
            <a:off x="2398849" y="1133369"/>
            <a:ext cx="7398293" cy="523220"/>
          </a:xfrm>
          <a:prstGeom prst="rect">
            <a:avLst/>
          </a:prstGeom>
          <a:noFill/>
        </p:spPr>
        <p:txBody>
          <a:bodyPr wrap="square" rtlCol="0">
            <a:spAutoFit/>
          </a:bodyPr>
          <a:lstStyle/>
          <a:p>
            <a:r>
              <a:rPr lang="en-US" sz="2800" b="1" dirty="0">
                <a:latin typeface="Alexandria" charset="0"/>
                <a:cs typeface="Alexandria" charset="0"/>
              </a:rPr>
              <a:t>Web Login: Configuration Management (1)</a:t>
            </a:r>
          </a:p>
        </p:txBody>
      </p:sp>
      <p:sp>
        <p:nvSpPr>
          <p:cNvPr id="5" name="Rectangle 4">
            <a:extLst>
              <a:ext uri="{FF2B5EF4-FFF2-40B4-BE49-F238E27FC236}">
                <a16:creationId xmlns:a16="http://schemas.microsoft.com/office/drawing/2014/main" id="{7BFAB4B1-4A84-11EB-B797-92C2156CCD8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069F2FE-8E24-23CF-65A2-D7D6449531B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3277C38-9900-9731-660F-841CA369E6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D7EE3AD9-5220-6EE8-C562-B8460A344D1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FB86D3F-DE72-7941-E173-80F0D5540A8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38B7687-15A7-EF0C-D6BA-D898BEEB31CD}"/>
              </a:ext>
            </a:extLst>
          </p:cNvPr>
          <p:cNvSpPr txBox="1"/>
          <p:nvPr/>
        </p:nvSpPr>
        <p:spPr>
          <a:xfrm>
            <a:off x="322488" y="2170754"/>
            <a:ext cx="11532055" cy="2585323"/>
          </a:xfrm>
          <a:prstGeom prst="rect">
            <a:avLst/>
          </a:prstGeom>
          <a:noFill/>
        </p:spPr>
        <p:txBody>
          <a:bodyPr wrap="square">
            <a:spAutoFit/>
          </a:bodyPr>
          <a:lstStyle/>
          <a:p>
            <a:r>
              <a:rPr lang="en-US" b="1" dirty="0"/>
              <a:t>• If you need to log in to the device through the service interface in web mode, configure the web login function on the device.</a:t>
            </a:r>
          </a:p>
          <a:p>
            <a:endParaRPr lang="en-US" b="1" dirty="0"/>
          </a:p>
          <a:p>
            <a:r>
              <a:rPr lang="en-US" b="1" dirty="0"/>
              <a:t>□ Enable the web management function, enable HTTP or HTTPS management according to requirements, and set the port number</a:t>
            </a:r>
          </a:p>
          <a:p>
            <a:endParaRPr lang="en-US" b="1" dirty="0"/>
          </a:p>
          <a:p>
            <a:r>
              <a:rPr lang="en-US" b="1" dirty="0"/>
              <a:t>• Enable the web management function:</a:t>
            </a:r>
          </a:p>
          <a:p>
            <a:endParaRPr lang="en-US" b="1" dirty="0"/>
          </a:p>
          <a:p>
            <a:r>
              <a:rPr lang="en-US" b="1" dirty="0"/>
              <a:t>□ [USG] web-manager security enable interface 8443</a:t>
            </a:r>
          </a:p>
        </p:txBody>
      </p:sp>
      <p:pic>
        <p:nvPicPr>
          <p:cNvPr id="13" name="Picture 12">
            <a:extLst>
              <a:ext uri="{FF2B5EF4-FFF2-40B4-BE49-F238E27FC236}">
                <a16:creationId xmlns:a16="http://schemas.microsoft.com/office/drawing/2014/main" id="{7EE53FDC-4773-1106-B49C-E2964A1B6DD6}"/>
              </a:ext>
            </a:extLst>
          </p:cNvPr>
          <p:cNvPicPr>
            <a:picLocks noChangeAspect="1"/>
          </p:cNvPicPr>
          <p:nvPr/>
        </p:nvPicPr>
        <p:blipFill>
          <a:blip r:embed="rId3"/>
          <a:stretch>
            <a:fillRect/>
          </a:stretch>
        </p:blipFill>
        <p:spPr>
          <a:xfrm>
            <a:off x="5726910" y="3418612"/>
            <a:ext cx="5860335" cy="3161801"/>
          </a:xfrm>
          <a:prstGeom prst="rect">
            <a:avLst/>
          </a:prstGeom>
        </p:spPr>
      </p:pic>
    </p:spTree>
    <p:extLst>
      <p:ext uri="{BB962C8B-B14F-4D97-AF65-F5344CB8AC3E}">
        <p14:creationId xmlns:p14="http://schemas.microsoft.com/office/powerpoint/2010/main" val="40548814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DE631-1D23-CF95-E755-F47266F9A1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B41E71-9826-4860-093C-FE9133E59DAC}"/>
              </a:ext>
            </a:extLst>
          </p:cNvPr>
          <p:cNvSpPr/>
          <p:nvPr/>
        </p:nvSpPr>
        <p:spPr>
          <a:xfrm>
            <a:off x="228600" y="1685494"/>
            <a:ext cx="11723914"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1" dirty="0"/>
              <a:t>• A router selects an optimal path for data packets and forwards the packets.</a:t>
            </a:r>
          </a:p>
          <a:p>
            <a:endParaRPr lang="en-US" b="1" dirty="0"/>
          </a:p>
          <a:p>
            <a:r>
              <a:rPr lang="en-US" b="1" dirty="0"/>
              <a:t>• After receiving a packet, a router selects an optimal path according to the destination IP address of the packet. It then forwards the packet to the next router. The last router on the path forwards the packet to the destination host. The transmission of data packets on the network relay race. Each router forwards data packets to the next­ hop router according to the optimal path, and the packets are forwarded to the destination through the optimal path. In some cases, because certain routing policies are implemented, the path through which the data packets pass may not be optimal.</a:t>
            </a:r>
          </a:p>
          <a:p>
            <a:endParaRPr lang="en-US" b="1" dirty="0"/>
          </a:p>
          <a:p>
            <a:r>
              <a:rPr lang="en-US" b="1" dirty="0"/>
              <a:t>• A router can determine the forwarding path of data packets. If multiple paths exist to the destination, the router determines the optimal next hop according to calculations specific to the routing protocol in use.</a:t>
            </a:r>
          </a:p>
        </p:txBody>
      </p:sp>
      <p:sp>
        <p:nvSpPr>
          <p:cNvPr id="3" name="TextBox 2">
            <a:extLst>
              <a:ext uri="{FF2B5EF4-FFF2-40B4-BE49-F238E27FC236}">
                <a16:creationId xmlns:a16="http://schemas.microsoft.com/office/drawing/2014/main" id="{C7460B5B-32A2-F914-0862-2FF910E086EB}"/>
              </a:ext>
            </a:extLst>
          </p:cNvPr>
          <p:cNvSpPr txBox="1"/>
          <p:nvPr/>
        </p:nvSpPr>
        <p:spPr>
          <a:xfrm>
            <a:off x="2398849" y="1133369"/>
            <a:ext cx="6777807" cy="523220"/>
          </a:xfrm>
          <a:prstGeom prst="rect">
            <a:avLst/>
          </a:prstGeom>
          <a:noFill/>
        </p:spPr>
        <p:txBody>
          <a:bodyPr wrap="square" rtlCol="0">
            <a:spAutoFit/>
          </a:bodyPr>
          <a:lstStyle/>
          <a:p>
            <a:r>
              <a:rPr lang="en-US" sz="2800" b="1" dirty="0">
                <a:latin typeface="Alexandria" charset="0"/>
                <a:cs typeface="Alexandria" charset="0"/>
              </a:rPr>
              <a:t>Web Login: Configuration Management (2)</a:t>
            </a:r>
          </a:p>
        </p:txBody>
      </p:sp>
      <p:sp>
        <p:nvSpPr>
          <p:cNvPr id="5" name="Rectangle 4">
            <a:extLst>
              <a:ext uri="{FF2B5EF4-FFF2-40B4-BE49-F238E27FC236}">
                <a16:creationId xmlns:a16="http://schemas.microsoft.com/office/drawing/2014/main" id="{5F54DC45-0DB9-E696-9A27-C3CB662EDED5}"/>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9E17B7-C20B-6AAF-5E51-C32387581DA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5A8C3E-423A-266D-77DD-E3DE5E3685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537D119B-81B9-9395-F9D7-50F3E35F3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0AED12B-9028-B347-9DA3-8376485F933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225F48E4-A612-7335-A42B-DE765F7C071D}"/>
              </a:ext>
            </a:extLst>
          </p:cNvPr>
          <p:cNvPicPr>
            <a:picLocks noChangeAspect="1"/>
          </p:cNvPicPr>
          <p:nvPr/>
        </p:nvPicPr>
        <p:blipFill>
          <a:blip r:embed="rId3"/>
          <a:stretch>
            <a:fillRect/>
          </a:stretch>
        </p:blipFill>
        <p:spPr>
          <a:xfrm>
            <a:off x="5483924" y="2385771"/>
            <a:ext cx="6220693" cy="3458058"/>
          </a:xfrm>
          <a:prstGeom prst="rect">
            <a:avLst/>
          </a:prstGeom>
        </p:spPr>
      </p:pic>
      <p:sp>
        <p:nvSpPr>
          <p:cNvPr id="4" name="TextBox 3">
            <a:extLst>
              <a:ext uri="{FF2B5EF4-FFF2-40B4-BE49-F238E27FC236}">
                <a16:creationId xmlns:a16="http://schemas.microsoft.com/office/drawing/2014/main" id="{D58604E7-5F80-EFCA-2F61-AB0BA4C089DC}"/>
              </a:ext>
            </a:extLst>
          </p:cNvPr>
          <p:cNvSpPr txBox="1"/>
          <p:nvPr/>
        </p:nvSpPr>
        <p:spPr>
          <a:xfrm>
            <a:off x="338817" y="2139271"/>
            <a:ext cx="11646354" cy="2585323"/>
          </a:xfrm>
          <a:prstGeom prst="rect">
            <a:avLst/>
          </a:prstGeom>
          <a:noFill/>
        </p:spPr>
        <p:txBody>
          <a:bodyPr wrap="square">
            <a:spAutoFit/>
          </a:bodyPr>
          <a:lstStyle/>
          <a:p>
            <a:pPr marL="285750" indent="-285750">
              <a:buFont typeface="Wingdings" panose="05000000000000000000" pitchFamily="2" charset="2"/>
              <a:buChar char="Ø"/>
            </a:pPr>
            <a:r>
              <a:rPr lang="en-US" b="1" dirty="0"/>
              <a:t>Configure a web administrator</a:t>
            </a:r>
          </a:p>
          <a:p>
            <a:pPr marL="285750" indent="-285750">
              <a:buFont typeface="Wingdings" panose="05000000000000000000" pitchFamily="2" charset="2"/>
              <a:buChar char="Ø"/>
            </a:pPr>
            <a:endParaRPr lang="en-US" b="1" dirty="0"/>
          </a:p>
          <a:p>
            <a:r>
              <a:rPr lang="en-US" b="1" dirty="0"/>
              <a:t>• Configure a web user. </a:t>
            </a:r>
          </a:p>
          <a:p>
            <a:endParaRPr lang="en-US" b="1" dirty="0"/>
          </a:p>
          <a:p>
            <a:r>
              <a:rPr lang="en-US" b="1" dirty="0"/>
              <a:t>□  </a:t>
            </a:r>
            <a:r>
              <a:rPr lang="en-US" b="1" dirty="0">
                <a:solidFill>
                  <a:srgbClr val="FFC000"/>
                </a:solidFill>
              </a:rPr>
              <a:t>[USG] </a:t>
            </a:r>
            <a:r>
              <a:rPr lang="en-US" b="1" dirty="0" err="1"/>
              <a:t>aaa</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 </a:t>
            </a:r>
            <a:r>
              <a:rPr lang="en-US" b="1" dirty="0"/>
              <a:t>manager-user </a:t>
            </a:r>
            <a:r>
              <a:rPr lang="en-US" b="1" dirty="0" err="1"/>
              <a:t>webuser</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password cipherAdmin@123 </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service-type web</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webuser</a:t>
            </a:r>
            <a:r>
              <a:rPr lang="en-US" b="1" dirty="0">
                <a:solidFill>
                  <a:srgbClr val="FFC000"/>
                </a:solidFill>
              </a:rPr>
              <a:t>] </a:t>
            </a:r>
            <a:r>
              <a:rPr lang="en-US" b="1" dirty="0"/>
              <a:t>level 3</a:t>
            </a:r>
          </a:p>
        </p:txBody>
      </p:sp>
    </p:spTree>
    <p:extLst>
      <p:ext uri="{BB962C8B-B14F-4D97-AF65-F5344CB8AC3E}">
        <p14:creationId xmlns:p14="http://schemas.microsoft.com/office/powerpoint/2010/main" val="58579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B51EE0-0674-EA18-EEB4-8C9EC6AFDB7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C2AC00C-FF0E-7D08-6FE6-B8E7616C3198}"/>
              </a:ext>
            </a:extLst>
          </p:cNvPr>
          <p:cNvSpPr/>
          <p:nvPr/>
        </p:nvSpPr>
        <p:spPr>
          <a:xfrm>
            <a:off x="261257" y="1685494"/>
            <a:ext cx="116586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850C8FA-79FC-7F4C-8543-CC46712D6E86}"/>
              </a:ext>
            </a:extLst>
          </p:cNvPr>
          <p:cNvSpPr txBox="1"/>
          <p:nvPr/>
        </p:nvSpPr>
        <p:spPr>
          <a:xfrm>
            <a:off x="2398849" y="1133369"/>
            <a:ext cx="6761479" cy="523220"/>
          </a:xfrm>
          <a:prstGeom prst="rect">
            <a:avLst/>
          </a:prstGeom>
          <a:noFill/>
        </p:spPr>
        <p:txBody>
          <a:bodyPr wrap="square" rtlCol="0">
            <a:spAutoFit/>
          </a:bodyPr>
          <a:lstStyle/>
          <a:p>
            <a:r>
              <a:rPr lang="en-US" sz="2800" b="1" dirty="0">
                <a:latin typeface="Alexandria" charset="0"/>
                <a:cs typeface="Alexandria" charset="0"/>
              </a:rPr>
              <a:t>Web Login: Configuration Management (3)</a:t>
            </a:r>
          </a:p>
        </p:txBody>
      </p:sp>
      <p:sp>
        <p:nvSpPr>
          <p:cNvPr id="5" name="Rectangle 4">
            <a:extLst>
              <a:ext uri="{FF2B5EF4-FFF2-40B4-BE49-F238E27FC236}">
                <a16:creationId xmlns:a16="http://schemas.microsoft.com/office/drawing/2014/main" id="{425EE045-EB63-005D-277E-FEADB963C2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A73493-34DC-8009-2573-A2EAF5D2B91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90AB769-686C-B6FA-8BDA-B2836614CDD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AC166B22-534D-F40A-10F0-C454F6C6CA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9A8DFDCF-22E4-FA47-8695-9B728DD50C8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a:extLst>
              <a:ext uri="{FF2B5EF4-FFF2-40B4-BE49-F238E27FC236}">
                <a16:creationId xmlns:a16="http://schemas.microsoft.com/office/drawing/2014/main" id="{5ECA5490-587C-1DAC-466F-C3BFFC3B250A}"/>
              </a:ext>
            </a:extLst>
          </p:cNvPr>
          <p:cNvPicPr>
            <a:picLocks noChangeAspect="1"/>
          </p:cNvPicPr>
          <p:nvPr/>
        </p:nvPicPr>
        <p:blipFill>
          <a:blip r:embed="rId3"/>
          <a:stretch>
            <a:fillRect/>
          </a:stretch>
        </p:blipFill>
        <p:spPr>
          <a:xfrm>
            <a:off x="5645454" y="2349005"/>
            <a:ext cx="6147642" cy="3561938"/>
          </a:xfrm>
          <a:prstGeom prst="rect">
            <a:avLst/>
          </a:prstGeom>
        </p:spPr>
      </p:pic>
      <p:sp>
        <p:nvSpPr>
          <p:cNvPr id="4" name="TextBox 3">
            <a:extLst>
              <a:ext uri="{FF2B5EF4-FFF2-40B4-BE49-F238E27FC236}">
                <a16:creationId xmlns:a16="http://schemas.microsoft.com/office/drawing/2014/main" id="{1A06CF53-118E-2FA1-55B1-D6822B494D29}"/>
              </a:ext>
            </a:extLst>
          </p:cNvPr>
          <p:cNvSpPr txBox="1"/>
          <p:nvPr/>
        </p:nvSpPr>
        <p:spPr>
          <a:xfrm>
            <a:off x="338817" y="2122000"/>
            <a:ext cx="11630025" cy="1200329"/>
          </a:xfrm>
          <a:prstGeom prst="rect">
            <a:avLst/>
          </a:prstGeom>
          <a:noFill/>
        </p:spPr>
        <p:txBody>
          <a:bodyPr wrap="square">
            <a:spAutoFit/>
          </a:bodyPr>
          <a:lstStyle/>
          <a:p>
            <a:r>
              <a:rPr lang="en-US" b="1" dirty="0"/>
              <a:t>• Configure web device management on the USG interface:</a:t>
            </a:r>
          </a:p>
          <a:p>
            <a:endParaRPr lang="en-US" b="1" dirty="0"/>
          </a:p>
          <a:p>
            <a:r>
              <a:rPr lang="en-US" b="1" dirty="0"/>
              <a:t>□  </a:t>
            </a:r>
            <a:r>
              <a:rPr lang="en-US" b="1" dirty="0">
                <a:solidFill>
                  <a:srgbClr val="FFC000"/>
                </a:solidFill>
              </a:rPr>
              <a:t>[USG-GigabitEthernet1/0/1] </a:t>
            </a:r>
            <a:r>
              <a:rPr lang="en-US" b="1" dirty="0"/>
              <a:t>service-manage enable </a:t>
            </a:r>
          </a:p>
          <a:p>
            <a:r>
              <a:rPr lang="en-US" b="1" dirty="0"/>
              <a:t>□  </a:t>
            </a:r>
            <a:r>
              <a:rPr lang="en-US" b="1" dirty="0">
                <a:solidFill>
                  <a:srgbClr val="FFC000"/>
                </a:solidFill>
              </a:rPr>
              <a:t>[USG-GigabitEthernet1/0/1] </a:t>
            </a:r>
            <a:r>
              <a:rPr lang="en-US" b="1" dirty="0"/>
              <a:t>service-manage https permit</a:t>
            </a:r>
          </a:p>
        </p:txBody>
      </p:sp>
    </p:spTree>
    <p:extLst>
      <p:ext uri="{BB962C8B-B14F-4D97-AF65-F5344CB8AC3E}">
        <p14:creationId xmlns:p14="http://schemas.microsoft.com/office/powerpoint/2010/main" val="793612646"/>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CFA36E-A571-910C-0B22-005DD834952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398186-7AF9-AA0C-61F8-30611AF9284B}"/>
              </a:ext>
            </a:extLst>
          </p:cNvPr>
          <p:cNvSpPr/>
          <p:nvPr/>
        </p:nvSpPr>
        <p:spPr>
          <a:xfrm>
            <a:off x="617280" y="1685494"/>
            <a:ext cx="1081272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DE21AE4-5071-E712-4A89-4F1A4FCFD7F0}"/>
              </a:ext>
            </a:extLst>
          </p:cNvPr>
          <p:cNvSpPr txBox="1"/>
          <p:nvPr/>
        </p:nvSpPr>
        <p:spPr>
          <a:xfrm>
            <a:off x="2398850" y="1133369"/>
            <a:ext cx="7039064" cy="523220"/>
          </a:xfrm>
          <a:prstGeom prst="rect">
            <a:avLst/>
          </a:prstGeom>
          <a:noFill/>
        </p:spPr>
        <p:txBody>
          <a:bodyPr wrap="square" rtlCol="0">
            <a:spAutoFit/>
          </a:bodyPr>
          <a:lstStyle/>
          <a:p>
            <a:r>
              <a:rPr lang="en-US" sz="2800" b="1" dirty="0">
                <a:latin typeface="Alexandria" charset="0"/>
                <a:cs typeface="Alexandria" charset="0"/>
              </a:rPr>
              <a:t>Telnet Login: Configuration Management (1)</a:t>
            </a:r>
          </a:p>
        </p:txBody>
      </p:sp>
      <p:sp>
        <p:nvSpPr>
          <p:cNvPr id="5" name="Rectangle 4">
            <a:extLst>
              <a:ext uri="{FF2B5EF4-FFF2-40B4-BE49-F238E27FC236}">
                <a16:creationId xmlns:a16="http://schemas.microsoft.com/office/drawing/2014/main" id="{78331143-EEBC-FA21-75D5-2D4FCE1B82A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B0796E0-C8CF-92A6-9FC4-8A6E7BE5C619}"/>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593C910-6414-5542-C2F7-112A50B0D0E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CC4B6C2-FE1D-5301-001B-49866F287C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540CE78-CF1E-7A88-FF89-AF71034FE13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9CEA63B-B939-8765-1B25-ADA56F1A9295}"/>
              </a:ext>
            </a:extLst>
          </p:cNvPr>
          <p:cNvSpPr txBox="1"/>
          <p:nvPr/>
        </p:nvSpPr>
        <p:spPr>
          <a:xfrm>
            <a:off x="730703" y="2095223"/>
            <a:ext cx="10666639" cy="2031325"/>
          </a:xfrm>
          <a:prstGeom prst="rect">
            <a:avLst/>
          </a:prstGeom>
          <a:noFill/>
        </p:spPr>
        <p:txBody>
          <a:bodyPr wrap="square">
            <a:spAutoFit/>
          </a:bodyPr>
          <a:lstStyle/>
          <a:p>
            <a:r>
              <a:rPr lang="en-US" b="1" dirty="0"/>
              <a:t>• By default, Telnet login is disabled on the NGFW. To use Telnet, log in to the NGFW in another mode and enable the Telnet service.</a:t>
            </a:r>
          </a:p>
          <a:p>
            <a:endParaRPr lang="en-US" b="1" dirty="0"/>
          </a:p>
          <a:p>
            <a:r>
              <a:rPr lang="en-US" b="1" dirty="0"/>
              <a:t>   □ Enable the Telnet service.</a:t>
            </a:r>
          </a:p>
          <a:p>
            <a:endParaRPr lang="en-US" b="1" dirty="0"/>
          </a:p>
          <a:p>
            <a:r>
              <a:rPr lang="en-US" b="1" dirty="0"/>
              <a:t>• Enable the Telnet service:</a:t>
            </a:r>
          </a:p>
          <a:p>
            <a:r>
              <a:rPr lang="en-US" b="1" dirty="0"/>
              <a:t>   □ [USG] telnet server enable</a:t>
            </a:r>
          </a:p>
        </p:txBody>
      </p:sp>
      <p:pic>
        <p:nvPicPr>
          <p:cNvPr id="12" name="Picture 11">
            <a:extLst>
              <a:ext uri="{FF2B5EF4-FFF2-40B4-BE49-F238E27FC236}">
                <a16:creationId xmlns:a16="http://schemas.microsoft.com/office/drawing/2014/main" id="{7D633627-3B19-4D2B-4AF4-CF44FA560CE5}"/>
              </a:ext>
            </a:extLst>
          </p:cNvPr>
          <p:cNvPicPr>
            <a:picLocks noChangeAspect="1"/>
          </p:cNvPicPr>
          <p:nvPr/>
        </p:nvPicPr>
        <p:blipFill>
          <a:blip r:embed="rId3"/>
          <a:stretch>
            <a:fillRect/>
          </a:stretch>
        </p:blipFill>
        <p:spPr>
          <a:xfrm>
            <a:off x="3853171" y="2515077"/>
            <a:ext cx="7374284" cy="4016351"/>
          </a:xfrm>
          <a:prstGeom prst="rect">
            <a:avLst/>
          </a:prstGeom>
        </p:spPr>
      </p:pic>
    </p:spTree>
    <p:extLst>
      <p:ext uri="{BB962C8B-B14F-4D97-AF65-F5344CB8AC3E}">
        <p14:creationId xmlns:p14="http://schemas.microsoft.com/office/powerpoint/2010/main" val="2734516635"/>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4D10F6-BAA1-AD74-5415-705399C394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366C54E-B51F-760A-76A2-DABDBF3D8C50}"/>
              </a:ext>
            </a:extLst>
          </p:cNvPr>
          <p:cNvSpPr/>
          <p:nvPr/>
        </p:nvSpPr>
        <p:spPr>
          <a:xfrm>
            <a:off x="244929" y="1685494"/>
            <a:ext cx="11658600"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86F367C-4633-AC72-2E10-47F1661CBDF4}"/>
              </a:ext>
            </a:extLst>
          </p:cNvPr>
          <p:cNvSpPr txBox="1"/>
          <p:nvPr/>
        </p:nvSpPr>
        <p:spPr>
          <a:xfrm>
            <a:off x="2398849" y="1133369"/>
            <a:ext cx="7349307" cy="523220"/>
          </a:xfrm>
          <a:prstGeom prst="rect">
            <a:avLst/>
          </a:prstGeom>
          <a:noFill/>
        </p:spPr>
        <p:txBody>
          <a:bodyPr wrap="square" rtlCol="0">
            <a:spAutoFit/>
          </a:bodyPr>
          <a:lstStyle/>
          <a:p>
            <a:r>
              <a:rPr lang="en-US" sz="2800" b="1" dirty="0">
                <a:latin typeface="Alexandria" charset="0"/>
                <a:cs typeface="Alexandria" charset="0"/>
              </a:rPr>
              <a:t>Telnet Login: Configuration Management (2)</a:t>
            </a:r>
          </a:p>
        </p:txBody>
      </p:sp>
      <p:sp>
        <p:nvSpPr>
          <p:cNvPr id="5" name="Rectangle 4">
            <a:extLst>
              <a:ext uri="{FF2B5EF4-FFF2-40B4-BE49-F238E27FC236}">
                <a16:creationId xmlns:a16="http://schemas.microsoft.com/office/drawing/2014/main" id="{279260B8-EB87-F288-7A16-43FCA1C68BC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79FB973-4105-8F7B-4311-1793A6EAD27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AD6325-A9A3-383D-DAF1-3E91B597965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8CE8E505-2CD3-CCFD-2CC7-0D737D2F5C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8427714A-CC26-08BC-6B0B-D0297FFFCF5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3550990E-7172-6858-0F6D-1B657E037E0D}"/>
              </a:ext>
            </a:extLst>
          </p:cNvPr>
          <p:cNvPicPr>
            <a:picLocks noChangeAspect="1"/>
          </p:cNvPicPr>
          <p:nvPr/>
        </p:nvPicPr>
        <p:blipFill>
          <a:blip r:embed="rId3"/>
          <a:stretch>
            <a:fillRect/>
          </a:stretch>
        </p:blipFill>
        <p:spPr>
          <a:xfrm>
            <a:off x="4403812" y="1951701"/>
            <a:ext cx="7347317" cy="4318471"/>
          </a:xfrm>
          <a:prstGeom prst="rect">
            <a:avLst/>
          </a:prstGeom>
        </p:spPr>
      </p:pic>
      <p:sp>
        <p:nvSpPr>
          <p:cNvPr id="4" name="TextBox 3">
            <a:extLst>
              <a:ext uri="{FF2B5EF4-FFF2-40B4-BE49-F238E27FC236}">
                <a16:creationId xmlns:a16="http://schemas.microsoft.com/office/drawing/2014/main" id="{4A11EC5E-7EEE-E332-3461-38FCFEE164CC}"/>
              </a:ext>
            </a:extLst>
          </p:cNvPr>
          <p:cNvSpPr txBox="1"/>
          <p:nvPr/>
        </p:nvSpPr>
        <p:spPr>
          <a:xfrm>
            <a:off x="387801" y="2285287"/>
            <a:ext cx="11630025" cy="3693319"/>
          </a:xfrm>
          <a:prstGeom prst="rect">
            <a:avLst/>
          </a:prstGeom>
          <a:noFill/>
        </p:spPr>
        <p:txBody>
          <a:bodyPr wrap="square">
            <a:spAutoFit/>
          </a:bodyPr>
          <a:lstStyle/>
          <a:p>
            <a:r>
              <a:rPr lang="en-US" b="1" dirty="0"/>
              <a:t>Configure a Telnet administrator.</a:t>
            </a:r>
          </a:p>
          <a:p>
            <a:endParaRPr lang="en-US" b="1" dirty="0"/>
          </a:p>
          <a:p>
            <a:r>
              <a:rPr lang="en-US" b="1" dirty="0"/>
              <a:t>•   Configure the </a:t>
            </a:r>
            <a:r>
              <a:rPr lang="en-US" b="1" dirty="0" err="1"/>
              <a:t>vty</a:t>
            </a:r>
            <a:r>
              <a:rPr lang="en-US" b="1" dirty="0"/>
              <a:t> interface:</a:t>
            </a:r>
          </a:p>
          <a:p>
            <a:r>
              <a:rPr lang="en-US" b="1" dirty="0"/>
              <a:t>□  </a:t>
            </a:r>
            <a:r>
              <a:rPr lang="en-US" b="1" dirty="0">
                <a:solidFill>
                  <a:srgbClr val="FFC000"/>
                </a:solidFill>
              </a:rPr>
              <a:t>[USG] </a:t>
            </a:r>
            <a:r>
              <a:rPr lang="en-US" b="1" dirty="0"/>
              <a:t>user-interface </a:t>
            </a:r>
            <a:r>
              <a:rPr lang="en-US" b="1" dirty="0" err="1"/>
              <a:t>vty</a:t>
            </a:r>
            <a:r>
              <a:rPr lang="en-US" b="1" dirty="0"/>
              <a:t> 0 4</a:t>
            </a:r>
          </a:p>
          <a:p>
            <a:r>
              <a:rPr lang="en-US" b="1" dirty="0"/>
              <a:t>□  </a:t>
            </a:r>
            <a:r>
              <a:rPr lang="en-US" b="1" dirty="0">
                <a:solidFill>
                  <a:srgbClr val="FFC000"/>
                </a:solidFill>
              </a:rPr>
              <a:t>[USG-ui-vtyO-4] </a:t>
            </a:r>
            <a:r>
              <a:rPr lang="en-US" b="1" dirty="0"/>
              <a:t>authentication-mode </a:t>
            </a:r>
            <a:r>
              <a:rPr lang="en-US" b="1" dirty="0" err="1"/>
              <a:t>aaa</a:t>
            </a:r>
            <a:endParaRPr lang="en-US" b="1" dirty="0"/>
          </a:p>
          <a:p>
            <a:endParaRPr lang="en-US" b="1" dirty="0"/>
          </a:p>
          <a:p>
            <a:r>
              <a:rPr lang="en-US" b="1" dirty="0"/>
              <a:t>•   Configure a Telnet administrator: </a:t>
            </a:r>
          </a:p>
          <a:p>
            <a:r>
              <a:rPr lang="en-US" b="1" dirty="0"/>
              <a:t>□  </a:t>
            </a:r>
            <a:r>
              <a:rPr lang="en-US" b="1" dirty="0">
                <a:solidFill>
                  <a:srgbClr val="FFC000"/>
                </a:solidFill>
              </a:rPr>
              <a:t>[USG] </a:t>
            </a:r>
            <a:r>
              <a:rPr lang="en-US" b="1" dirty="0" err="1"/>
              <a:t>aaa</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 </a:t>
            </a:r>
            <a:r>
              <a:rPr lang="en-US" b="1" dirty="0"/>
              <a:t>manager-user </a:t>
            </a:r>
            <a:r>
              <a:rPr lang="en-US" b="1" dirty="0" err="1"/>
              <a:t>vtyadmin</a:t>
            </a:r>
            <a:endParaRPr lang="en-US" b="1" dirty="0"/>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vtyadmin</a:t>
            </a:r>
            <a:r>
              <a:rPr lang="en-US" b="1" dirty="0">
                <a:solidFill>
                  <a:srgbClr val="FFC000"/>
                </a:solidFill>
              </a:rPr>
              <a:t>] </a:t>
            </a:r>
            <a:r>
              <a:rPr lang="en-US" b="1" dirty="0"/>
              <a:t>password </a:t>
            </a:r>
          </a:p>
          <a:p>
            <a:r>
              <a:rPr lang="en-US" b="1" dirty="0"/>
              <a:t>□  Enter Password</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vtyadmin</a:t>
            </a:r>
            <a:r>
              <a:rPr lang="en-US" b="1" dirty="0">
                <a:solidFill>
                  <a:srgbClr val="FFC000"/>
                </a:solidFill>
              </a:rPr>
              <a:t>]] </a:t>
            </a:r>
            <a:r>
              <a:rPr lang="en-US" b="1" dirty="0"/>
              <a:t>service-type telnet </a:t>
            </a:r>
          </a:p>
          <a:p>
            <a:r>
              <a:rPr lang="en-US" b="1" dirty="0"/>
              <a:t>□  </a:t>
            </a:r>
            <a:r>
              <a:rPr lang="en-US" b="1" dirty="0">
                <a:solidFill>
                  <a:srgbClr val="FFC000"/>
                </a:solidFill>
              </a:rPr>
              <a:t>[USG-</a:t>
            </a:r>
            <a:r>
              <a:rPr lang="en-US" b="1" dirty="0" err="1">
                <a:solidFill>
                  <a:srgbClr val="FFC000"/>
                </a:solidFill>
              </a:rPr>
              <a:t>aaa</a:t>
            </a:r>
            <a:r>
              <a:rPr lang="en-US" b="1" dirty="0">
                <a:solidFill>
                  <a:srgbClr val="FFC000"/>
                </a:solidFill>
              </a:rPr>
              <a:t>-manager-user-</a:t>
            </a:r>
            <a:r>
              <a:rPr lang="en-US" b="1" dirty="0" err="1">
                <a:solidFill>
                  <a:srgbClr val="FFC000"/>
                </a:solidFill>
              </a:rPr>
              <a:t>vtyadmin</a:t>
            </a:r>
            <a:r>
              <a:rPr lang="en-US" b="1" dirty="0">
                <a:solidFill>
                  <a:srgbClr val="FFC000"/>
                </a:solidFill>
              </a:rPr>
              <a:t>]] </a:t>
            </a:r>
            <a:r>
              <a:rPr lang="en-US" b="1" dirty="0"/>
              <a:t>level 3</a:t>
            </a:r>
          </a:p>
        </p:txBody>
      </p:sp>
    </p:spTree>
    <p:extLst>
      <p:ext uri="{BB962C8B-B14F-4D97-AF65-F5344CB8AC3E}">
        <p14:creationId xmlns:p14="http://schemas.microsoft.com/office/powerpoint/2010/main" val="382334107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0AA264-9DAF-3B8F-8126-C42EB208CCA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4F8C9A-7BF9-544A-FBE9-3277768E1BC4}"/>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8CEFEDBB-AE0B-35E3-FA05-83B5CEAED0CE}"/>
              </a:ext>
            </a:extLst>
          </p:cNvPr>
          <p:cNvSpPr txBox="1"/>
          <p:nvPr/>
        </p:nvSpPr>
        <p:spPr>
          <a:xfrm>
            <a:off x="2398849" y="1133369"/>
            <a:ext cx="6304279" cy="523220"/>
          </a:xfrm>
          <a:prstGeom prst="rect">
            <a:avLst/>
          </a:prstGeom>
          <a:noFill/>
        </p:spPr>
        <p:txBody>
          <a:bodyPr wrap="square" rtlCol="0">
            <a:spAutoFit/>
          </a:bodyPr>
          <a:lstStyle/>
          <a:p>
            <a:r>
              <a:rPr lang="en-US" sz="2800" b="1" dirty="0">
                <a:latin typeface="Alexandria" charset="0"/>
                <a:cs typeface="Alexandria" charset="0"/>
              </a:rPr>
              <a:t>Telnet Login: Configure Management (3)</a:t>
            </a:r>
          </a:p>
        </p:txBody>
      </p:sp>
      <p:sp>
        <p:nvSpPr>
          <p:cNvPr id="5" name="Rectangle 4">
            <a:extLst>
              <a:ext uri="{FF2B5EF4-FFF2-40B4-BE49-F238E27FC236}">
                <a16:creationId xmlns:a16="http://schemas.microsoft.com/office/drawing/2014/main" id="{D5BC59B7-3194-69AD-EB88-945B44CBF38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B4BAED1-BD31-2696-FFD0-76C0914CED7F}"/>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E97AD37-B1F8-648D-8B46-6EFBB19348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162CC27E-9F6C-5BC1-AF5C-1CE134731F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0D235C3E-4C64-620F-90B7-2A49D42B60B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10DDE1F6-02DC-FFF3-1594-94CCAA66333B}"/>
              </a:ext>
            </a:extLst>
          </p:cNvPr>
          <p:cNvSpPr txBox="1"/>
          <p:nvPr/>
        </p:nvSpPr>
        <p:spPr>
          <a:xfrm>
            <a:off x="355147" y="2646632"/>
            <a:ext cx="4918981" cy="2862322"/>
          </a:xfrm>
          <a:prstGeom prst="rect">
            <a:avLst/>
          </a:prstGeom>
          <a:noFill/>
        </p:spPr>
        <p:txBody>
          <a:bodyPr wrap="square">
            <a:spAutoFit/>
          </a:bodyPr>
          <a:lstStyle/>
          <a:p>
            <a:r>
              <a:rPr lang="en-US" b="1" dirty="0"/>
              <a:t>• Configure the login interface.</a:t>
            </a:r>
          </a:p>
          <a:p>
            <a:endParaRPr lang="en-US" b="1" dirty="0"/>
          </a:p>
          <a:p>
            <a:r>
              <a:rPr lang="en-US" b="1" dirty="0"/>
              <a:t>• Configure Telnet device management on the USG interface:</a:t>
            </a:r>
          </a:p>
          <a:p>
            <a:r>
              <a:rPr lang="en-US" b="1" dirty="0"/>
              <a:t> </a:t>
            </a:r>
          </a:p>
          <a:p>
            <a:r>
              <a:rPr lang="en-US" b="1" dirty="0"/>
              <a:t>□  </a:t>
            </a:r>
            <a:r>
              <a:rPr lang="en-US" b="1" dirty="0">
                <a:solidFill>
                  <a:srgbClr val="FFC000"/>
                </a:solidFill>
              </a:rPr>
              <a:t>[USG-GigabitEthernet1/0/1] </a:t>
            </a:r>
            <a:r>
              <a:rPr lang="en-US" b="1" dirty="0"/>
              <a:t>service-manage enable</a:t>
            </a:r>
          </a:p>
          <a:p>
            <a:endParaRPr lang="en-US" b="1" dirty="0"/>
          </a:p>
          <a:p>
            <a:r>
              <a:rPr lang="en-US" b="1" dirty="0"/>
              <a:t>□  </a:t>
            </a:r>
            <a:r>
              <a:rPr lang="en-US" b="1" dirty="0">
                <a:solidFill>
                  <a:srgbClr val="FFC000"/>
                </a:solidFill>
              </a:rPr>
              <a:t>[USG-GigabitEthernet1/0/1] </a:t>
            </a:r>
            <a:r>
              <a:rPr lang="en-US" b="1" dirty="0"/>
              <a:t>service-manage telnet permit</a:t>
            </a:r>
          </a:p>
        </p:txBody>
      </p:sp>
      <p:pic>
        <p:nvPicPr>
          <p:cNvPr id="13" name="Picture 12">
            <a:extLst>
              <a:ext uri="{FF2B5EF4-FFF2-40B4-BE49-F238E27FC236}">
                <a16:creationId xmlns:a16="http://schemas.microsoft.com/office/drawing/2014/main" id="{B00AE217-6F39-6DAF-976A-19553839E4C9}"/>
              </a:ext>
            </a:extLst>
          </p:cNvPr>
          <p:cNvPicPr>
            <a:picLocks noChangeAspect="1"/>
          </p:cNvPicPr>
          <p:nvPr/>
        </p:nvPicPr>
        <p:blipFill>
          <a:blip r:embed="rId3"/>
          <a:stretch>
            <a:fillRect/>
          </a:stretch>
        </p:blipFill>
        <p:spPr>
          <a:xfrm>
            <a:off x="5149229" y="2225210"/>
            <a:ext cx="6438766" cy="3898005"/>
          </a:xfrm>
          <a:prstGeom prst="rect">
            <a:avLst/>
          </a:prstGeom>
        </p:spPr>
      </p:pic>
    </p:spTree>
    <p:extLst>
      <p:ext uri="{BB962C8B-B14F-4D97-AF65-F5344CB8AC3E}">
        <p14:creationId xmlns:p14="http://schemas.microsoft.com/office/powerpoint/2010/main" val="1354397923"/>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DE1FC-17F2-51D2-522F-91A021AB95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D54B612-D437-A116-11FA-A3A541193E3E}"/>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D7BF478-C238-5B1B-3148-80050380AE2D}"/>
              </a:ext>
            </a:extLst>
          </p:cNvPr>
          <p:cNvSpPr txBox="1"/>
          <p:nvPr/>
        </p:nvSpPr>
        <p:spPr>
          <a:xfrm>
            <a:off x="2398850" y="1133369"/>
            <a:ext cx="6696164" cy="523220"/>
          </a:xfrm>
          <a:prstGeom prst="rect">
            <a:avLst/>
          </a:prstGeom>
          <a:noFill/>
        </p:spPr>
        <p:txBody>
          <a:bodyPr wrap="square" rtlCol="0">
            <a:spAutoFit/>
          </a:bodyPr>
          <a:lstStyle/>
          <a:p>
            <a:r>
              <a:rPr lang="en-US" sz="2800" b="1" dirty="0">
                <a:latin typeface="Alexandria" charset="0"/>
                <a:cs typeface="Alexandria" charset="0"/>
              </a:rPr>
              <a:t>SSH Login: Configuration Management (1)</a:t>
            </a:r>
          </a:p>
        </p:txBody>
      </p:sp>
      <p:sp>
        <p:nvSpPr>
          <p:cNvPr id="5" name="Rectangle 4">
            <a:extLst>
              <a:ext uri="{FF2B5EF4-FFF2-40B4-BE49-F238E27FC236}">
                <a16:creationId xmlns:a16="http://schemas.microsoft.com/office/drawing/2014/main" id="{38AABEC8-94A5-4609-EF59-1DE0F0C0E5B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AE4B31C-6A43-3634-324A-B91E2D51C00C}"/>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C2C1228-3DFD-86F1-C28B-65D080D4564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C2B06BD2-F393-498E-CE09-689D057E2B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A4A6B031-1D81-60F7-0DAE-99A7105351FE}"/>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7A15C1A9-1DCE-8C41-C04D-2FE7BBE6D9CD}"/>
              </a:ext>
            </a:extLst>
          </p:cNvPr>
          <p:cNvSpPr txBox="1"/>
          <p:nvPr/>
        </p:nvSpPr>
        <p:spPr>
          <a:xfrm>
            <a:off x="306161" y="2140446"/>
            <a:ext cx="11417753" cy="1477328"/>
          </a:xfrm>
          <a:prstGeom prst="rect">
            <a:avLst/>
          </a:prstGeom>
          <a:noFill/>
        </p:spPr>
        <p:txBody>
          <a:bodyPr wrap="square">
            <a:spAutoFit/>
          </a:bodyPr>
          <a:lstStyle/>
          <a:p>
            <a:r>
              <a:rPr lang="en-US" b="1" dirty="0"/>
              <a:t> • SSH provides greater security and powerful authentication functions for users to log in to the device. Configure SSH device management on the USG interface. The administrator can enable SSH device management as required.</a:t>
            </a:r>
          </a:p>
          <a:p>
            <a:endParaRPr lang="en-US" b="1" dirty="0"/>
          </a:p>
          <a:p>
            <a:r>
              <a:rPr lang="en-US" b="1" dirty="0"/>
              <a:t> • Configuration commands:</a:t>
            </a:r>
          </a:p>
          <a:p>
            <a:endParaRPr lang="en-US" b="1" dirty="0"/>
          </a:p>
        </p:txBody>
      </p:sp>
      <p:pic>
        <p:nvPicPr>
          <p:cNvPr id="9" name="Picture 8">
            <a:extLst>
              <a:ext uri="{FF2B5EF4-FFF2-40B4-BE49-F238E27FC236}">
                <a16:creationId xmlns:a16="http://schemas.microsoft.com/office/drawing/2014/main" id="{9908FF90-10BE-AE3B-BA59-5EC6FC8250EA}"/>
              </a:ext>
            </a:extLst>
          </p:cNvPr>
          <p:cNvPicPr>
            <a:picLocks noChangeAspect="1"/>
          </p:cNvPicPr>
          <p:nvPr/>
        </p:nvPicPr>
        <p:blipFill>
          <a:blip r:embed="rId3"/>
          <a:stretch>
            <a:fillRect/>
          </a:stretch>
        </p:blipFill>
        <p:spPr>
          <a:xfrm>
            <a:off x="2446762" y="3300202"/>
            <a:ext cx="7644295" cy="3321315"/>
          </a:xfrm>
          <a:prstGeom prst="rect">
            <a:avLst/>
          </a:prstGeom>
        </p:spPr>
      </p:pic>
    </p:spTree>
    <p:extLst>
      <p:ext uri="{BB962C8B-B14F-4D97-AF65-F5344CB8AC3E}">
        <p14:creationId xmlns:p14="http://schemas.microsoft.com/office/powerpoint/2010/main" val="284660631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A6570D-AACA-1C6A-C6A3-2C0315ABC1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1255249-1430-2841-8E70-AB404AEE315C}"/>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E6C7AC4-7323-4C22-CA05-0907416FC41B}"/>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SSH Login: Configuration Management (2)</a:t>
            </a:r>
          </a:p>
        </p:txBody>
      </p:sp>
      <p:sp>
        <p:nvSpPr>
          <p:cNvPr id="5" name="Rectangle 4">
            <a:extLst>
              <a:ext uri="{FF2B5EF4-FFF2-40B4-BE49-F238E27FC236}">
                <a16:creationId xmlns:a16="http://schemas.microsoft.com/office/drawing/2014/main" id="{4909171F-A712-7CBE-6313-24E3851BE06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FF3E982-DC9F-75EA-83CC-006A2D37CA7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2BDCC24-1CC0-5682-DF08-554A20607E1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15782AF-4F1F-4621-9A97-980051E21B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207D9EF8-AA96-069D-815B-D2757ED1316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D5E8049-0F96-9577-0967-307D416E3F5B}"/>
              </a:ext>
            </a:extLst>
          </p:cNvPr>
          <p:cNvSpPr txBox="1"/>
          <p:nvPr/>
        </p:nvSpPr>
        <p:spPr>
          <a:xfrm>
            <a:off x="306161" y="2140446"/>
            <a:ext cx="11417753" cy="369332"/>
          </a:xfrm>
          <a:prstGeom prst="rect">
            <a:avLst/>
          </a:prstGeom>
          <a:noFill/>
        </p:spPr>
        <p:txBody>
          <a:bodyPr wrap="square">
            <a:spAutoFit/>
          </a:bodyPr>
          <a:lstStyle/>
          <a:p>
            <a:r>
              <a:rPr lang="en-US" b="1" dirty="0"/>
              <a:t>• When the device functions as an SSH server, you can set the authentication mode to Password or RSA for SSH users.</a:t>
            </a:r>
          </a:p>
        </p:txBody>
      </p:sp>
      <p:pic>
        <p:nvPicPr>
          <p:cNvPr id="11" name="Picture 10">
            <a:extLst>
              <a:ext uri="{FF2B5EF4-FFF2-40B4-BE49-F238E27FC236}">
                <a16:creationId xmlns:a16="http://schemas.microsoft.com/office/drawing/2014/main" id="{22EF0BCF-3F92-37C1-75B1-DAEC737FFD98}"/>
              </a:ext>
            </a:extLst>
          </p:cNvPr>
          <p:cNvPicPr>
            <a:picLocks noChangeAspect="1"/>
          </p:cNvPicPr>
          <p:nvPr/>
        </p:nvPicPr>
        <p:blipFill>
          <a:blip r:embed="rId3"/>
          <a:stretch>
            <a:fillRect/>
          </a:stretch>
        </p:blipFill>
        <p:spPr>
          <a:xfrm>
            <a:off x="1755450" y="2506858"/>
            <a:ext cx="8646381" cy="4057228"/>
          </a:xfrm>
          <a:prstGeom prst="rect">
            <a:avLst/>
          </a:prstGeom>
        </p:spPr>
      </p:pic>
    </p:spTree>
    <p:extLst>
      <p:ext uri="{BB962C8B-B14F-4D97-AF65-F5344CB8AC3E}">
        <p14:creationId xmlns:p14="http://schemas.microsoft.com/office/powerpoint/2010/main" val="3016557328"/>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87B831-E86C-9B10-EF1E-10A4DC2E755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B53A53-3F16-DABE-42CF-285E7A01D3B7}"/>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BEECB6A-783D-D510-6D8E-91257A4C8740}"/>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Overview of Device File Management</a:t>
            </a:r>
          </a:p>
        </p:txBody>
      </p:sp>
      <p:sp>
        <p:nvSpPr>
          <p:cNvPr id="5" name="Rectangle 4">
            <a:extLst>
              <a:ext uri="{FF2B5EF4-FFF2-40B4-BE49-F238E27FC236}">
                <a16:creationId xmlns:a16="http://schemas.microsoft.com/office/drawing/2014/main" id="{FE42EF13-213A-4A0D-604E-23C09B43D06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60FB864-60BC-7F19-C3E4-70B5AA64EEF1}"/>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4994FD-A50D-25CF-F186-14D6928091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EAF68396-8191-024A-AFA9-2437B84AA2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6D97554-753F-6CF6-310C-7B8259F0BFD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D32A69B-2F6F-AA39-6702-424CACE5BE74}"/>
              </a:ext>
            </a:extLst>
          </p:cNvPr>
          <p:cNvSpPr txBox="1"/>
          <p:nvPr/>
        </p:nvSpPr>
        <p:spPr>
          <a:xfrm>
            <a:off x="355146" y="2189431"/>
            <a:ext cx="11417753" cy="4524315"/>
          </a:xfrm>
          <a:prstGeom prst="rect">
            <a:avLst/>
          </a:prstGeom>
          <a:noFill/>
        </p:spPr>
        <p:txBody>
          <a:bodyPr wrap="square">
            <a:spAutoFit/>
          </a:bodyPr>
          <a:lstStyle/>
          <a:p>
            <a:r>
              <a:rPr lang="en-US" b="1" u="sng" dirty="0">
                <a:solidFill>
                  <a:srgbClr val="FF0000"/>
                </a:solidFill>
              </a:rPr>
              <a:t>• Device File Management</a:t>
            </a:r>
          </a:p>
          <a:p>
            <a:r>
              <a:rPr lang="en-US" b="1" dirty="0"/>
              <a:t>□ Configuration file management</a:t>
            </a:r>
          </a:p>
          <a:p>
            <a:r>
              <a:rPr lang="en-US" b="1" dirty="0"/>
              <a:t>□ System file management (software upgrade) </a:t>
            </a:r>
          </a:p>
          <a:p>
            <a:r>
              <a:rPr lang="en-US" b="1" dirty="0"/>
              <a:t>□ License management</a:t>
            </a:r>
          </a:p>
          <a:p>
            <a:endParaRPr lang="en-US" b="1" dirty="0"/>
          </a:p>
          <a:p>
            <a:r>
              <a:rPr lang="en-US" b="1" u="sng" dirty="0">
                <a:solidFill>
                  <a:srgbClr val="FF0000"/>
                </a:solidFill>
              </a:rPr>
              <a:t>• Overview of Device File Management</a:t>
            </a:r>
          </a:p>
          <a:p>
            <a:r>
              <a:rPr lang="en-US" b="1" dirty="0"/>
              <a:t>□ The configuration file contains the configurations that the device will load when it is started. You can save configuration files on the device, modify and remove existing configuration files, and specify which configuration file the device will load upon each startup. System files include the USG software version and signature database files. Generally, management of system files is required during software upgrades.</a:t>
            </a:r>
          </a:p>
          <a:p>
            <a:endParaRPr lang="en-US" b="1" dirty="0"/>
          </a:p>
          <a:p>
            <a:r>
              <a:rPr lang="en-US" b="1" dirty="0"/>
              <a:t>□ Upgrading system software: The system software can be uploaded to the device through TFTP or FTP. Upgrade the system software to configure the software system for the next startup.</a:t>
            </a:r>
          </a:p>
          <a:p>
            <a:endParaRPr lang="en-US" b="1" dirty="0"/>
          </a:p>
          <a:p>
            <a:r>
              <a:rPr lang="en-US" b="1" dirty="0"/>
              <a:t>□ A license is provided by a vendor to authorize the usage scope and validity period of product features. It dynamically controls whether certain features of a product are available.</a:t>
            </a:r>
          </a:p>
        </p:txBody>
      </p:sp>
    </p:spTree>
    <p:extLst>
      <p:ext uri="{BB962C8B-B14F-4D97-AF65-F5344CB8AC3E}">
        <p14:creationId xmlns:p14="http://schemas.microsoft.com/office/powerpoint/2010/main" val="30800922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6BDE97-152F-2899-17DD-96E61BFF4B8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802FB87-7F34-D008-D8EB-2070264A46B0}"/>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6EC0BA7-0695-6891-5A06-72D28A852928}"/>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Configuration File Management</a:t>
            </a:r>
          </a:p>
        </p:txBody>
      </p:sp>
      <p:sp>
        <p:nvSpPr>
          <p:cNvPr id="5" name="Rectangle 4">
            <a:extLst>
              <a:ext uri="{FF2B5EF4-FFF2-40B4-BE49-F238E27FC236}">
                <a16:creationId xmlns:a16="http://schemas.microsoft.com/office/drawing/2014/main" id="{98B41FB2-D0FE-518E-275A-DA7F6CCFBB3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2103F19-EB00-3FA7-5D46-653C8598210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C5F1826-5BBB-6B4F-D9F7-84AECD63424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979AEE70-E159-8FB0-5FEA-7E0E81E42E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63F6D317-2A96-8FFC-939E-60DD6D980614}"/>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0864711F-A5A7-85A8-D19F-252950392D5E}"/>
              </a:ext>
            </a:extLst>
          </p:cNvPr>
          <p:cNvSpPr txBox="1"/>
          <p:nvPr/>
        </p:nvSpPr>
        <p:spPr>
          <a:xfrm>
            <a:off x="306161" y="2140446"/>
            <a:ext cx="11417753" cy="4524315"/>
          </a:xfrm>
          <a:prstGeom prst="rect">
            <a:avLst/>
          </a:prstGeom>
          <a:noFill/>
        </p:spPr>
        <p:txBody>
          <a:bodyPr wrap="square">
            <a:spAutoFit/>
          </a:bodyPr>
          <a:lstStyle/>
          <a:p>
            <a:r>
              <a:rPr lang="en-US" b="1" u="sng" dirty="0">
                <a:solidFill>
                  <a:srgbClr val="FF0000"/>
                </a:solidFill>
              </a:rPr>
              <a:t>• Configuration file types:</a:t>
            </a:r>
          </a:p>
          <a:p>
            <a:endParaRPr lang="en-US" b="1" dirty="0"/>
          </a:p>
          <a:p>
            <a:r>
              <a:rPr lang="en-US" b="1" dirty="0"/>
              <a:t>□ Saved-configuration: the configuration file used for the next startup of the USG. It is stored in the flash memory or CF card of the USG and persists across restarts.</a:t>
            </a:r>
          </a:p>
          <a:p>
            <a:endParaRPr lang="en-US" b="1" dirty="0"/>
          </a:p>
          <a:p>
            <a:r>
              <a:rPr lang="en-US" b="1" dirty="0"/>
              <a:t>□ Current-configuration: the configuration currently in use on the USG. It is modified by command lines and web operations. It is stored in the memory of the USG and persists across restarts. Common operations for the configuration file</a:t>
            </a:r>
          </a:p>
          <a:p>
            <a:endParaRPr lang="en-US" b="1" dirty="0"/>
          </a:p>
          <a:p>
            <a:r>
              <a:rPr lang="en-US" b="1" dirty="0"/>
              <a:t>□ Save the configuration file.</a:t>
            </a:r>
          </a:p>
          <a:p>
            <a:endParaRPr lang="en-US" b="1" dirty="0"/>
          </a:p>
          <a:p>
            <a:r>
              <a:rPr lang="en-US" b="1" dirty="0"/>
              <a:t>□ Erase the configuration file (restore to factory settings).</a:t>
            </a:r>
          </a:p>
          <a:p>
            <a:endParaRPr lang="en-US" b="1" dirty="0"/>
          </a:p>
          <a:p>
            <a:r>
              <a:rPr lang="en-US" b="1" dirty="0"/>
              <a:t>□ Configure the system software and configuration file for the next startup. </a:t>
            </a:r>
          </a:p>
          <a:p>
            <a:endParaRPr lang="en-US" b="1" dirty="0"/>
          </a:p>
          <a:p>
            <a:r>
              <a:rPr lang="en-US" b="1" dirty="0"/>
              <a:t>□ Restart devices.</a:t>
            </a:r>
          </a:p>
        </p:txBody>
      </p:sp>
    </p:spTree>
    <p:extLst>
      <p:ext uri="{BB962C8B-B14F-4D97-AF65-F5344CB8AC3E}">
        <p14:creationId xmlns:p14="http://schemas.microsoft.com/office/powerpoint/2010/main" val="2678234604"/>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E50C6-9137-5428-DC11-B9C036875E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CA95AF0-484A-6AFC-C098-8C2B8F9B5CDA}"/>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2B9C8EF-BD47-0648-7ECA-A5610691AD3D}"/>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Configuration File Management </a:t>
            </a:r>
          </a:p>
        </p:txBody>
      </p:sp>
      <p:sp>
        <p:nvSpPr>
          <p:cNvPr id="5" name="Rectangle 4">
            <a:extLst>
              <a:ext uri="{FF2B5EF4-FFF2-40B4-BE49-F238E27FC236}">
                <a16:creationId xmlns:a16="http://schemas.microsoft.com/office/drawing/2014/main" id="{AEAA80A7-52C7-916B-4D8F-359F47D74AA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B5B8661-30B2-59C9-2CC5-7B2C4A316440}"/>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DAE47A8-19BE-B14E-000C-0130261208E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BAAB3A2A-A8D7-BB28-7930-BFF7A3E7D0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CC4C1D26-EA36-5BE3-DF9A-035EE99312B8}"/>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A6A680C2-35AC-D131-18FE-02D09176396C}"/>
              </a:ext>
            </a:extLst>
          </p:cNvPr>
          <p:cNvSpPr txBox="1"/>
          <p:nvPr/>
        </p:nvSpPr>
        <p:spPr>
          <a:xfrm>
            <a:off x="355147" y="2156775"/>
            <a:ext cx="11417753" cy="4524315"/>
          </a:xfrm>
          <a:prstGeom prst="rect">
            <a:avLst/>
          </a:prstGeom>
          <a:noFill/>
        </p:spPr>
        <p:txBody>
          <a:bodyPr wrap="square">
            <a:spAutoFit/>
          </a:bodyPr>
          <a:lstStyle/>
          <a:p>
            <a:r>
              <a:rPr lang="en-US" b="1" dirty="0">
                <a:solidFill>
                  <a:srgbClr val="FF0000"/>
                </a:solidFill>
              </a:rPr>
              <a:t>•   </a:t>
            </a:r>
            <a:r>
              <a:rPr lang="en-US" b="1" u="sng" dirty="0">
                <a:solidFill>
                  <a:srgbClr val="FF0000"/>
                </a:solidFill>
              </a:rPr>
              <a:t>Save the configuration file: </a:t>
            </a:r>
            <a:r>
              <a:rPr lang="en-US" b="1" dirty="0"/>
              <a:t>Enable the firewall to use the current configuration as the start configuration the next time it restarts.</a:t>
            </a:r>
          </a:p>
          <a:p>
            <a:endParaRPr lang="en-US" b="1" dirty="0"/>
          </a:p>
          <a:p>
            <a:r>
              <a:rPr lang="en-US" b="1" dirty="0">
                <a:solidFill>
                  <a:srgbClr val="FF0000"/>
                </a:solidFill>
              </a:rPr>
              <a:t>□  </a:t>
            </a:r>
            <a:r>
              <a:rPr lang="en-US" b="1" u="sng" dirty="0">
                <a:solidFill>
                  <a:srgbClr val="FF0000"/>
                </a:solidFill>
              </a:rPr>
              <a:t>Method 1 (command line): </a:t>
            </a:r>
            <a:r>
              <a:rPr lang="en-US" b="1" dirty="0"/>
              <a:t>Run the save command in the user view. </a:t>
            </a:r>
          </a:p>
          <a:p>
            <a:r>
              <a:rPr lang="en-US" b="1" dirty="0">
                <a:solidFill>
                  <a:srgbClr val="FF0000"/>
                </a:solidFill>
              </a:rPr>
              <a:t>□  </a:t>
            </a:r>
            <a:r>
              <a:rPr lang="en-US" b="1" u="sng" dirty="0">
                <a:solidFill>
                  <a:srgbClr val="FF0000"/>
                </a:solidFill>
              </a:rPr>
              <a:t>Method 2 (web): </a:t>
            </a:r>
            <a:r>
              <a:rPr lang="en-US" b="1" dirty="0"/>
              <a:t>Click Save in the upper right corner of the home page.</a:t>
            </a:r>
          </a:p>
          <a:p>
            <a:endParaRPr lang="en-US" b="1" dirty="0"/>
          </a:p>
          <a:p>
            <a:r>
              <a:rPr lang="en-US" b="1" dirty="0">
                <a:solidFill>
                  <a:srgbClr val="FF0000"/>
                </a:solidFill>
              </a:rPr>
              <a:t>•   </a:t>
            </a:r>
            <a:r>
              <a:rPr lang="en-US" b="1" u="sng" dirty="0">
                <a:solidFill>
                  <a:srgbClr val="FF0000"/>
                </a:solidFill>
              </a:rPr>
              <a:t>Erase the configuration file (restore to factory settings): </a:t>
            </a:r>
            <a:r>
              <a:rPr lang="en-US" b="1" dirty="0"/>
              <a:t>After the configuration file is erased, the firewall uses the default parameter settings the next time it restarts.</a:t>
            </a:r>
          </a:p>
          <a:p>
            <a:endParaRPr lang="en-US" b="1" dirty="0"/>
          </a:p>
          <a:p>
            <a:r>
              <a:rPr lang="en-US" b="1" dirty="0">
                <a:solidFill>
                  <a:srgbClr val="FF0000"/>
                </a:solidFill>
              </a:rPr>
              <a:t>□  </a:t>
            </a:r>
            <a:r>
              <a:rPr lang="en-US" b="1" u="sng" dirty="0">
                <a:solidFill>
                  <a:srgbClr val="FF0000"/>
                </a:solidFill>
              </a:rPr>
              <a:t>Method 1 (command line): </a:t>
            </a:r>
            <a:r>
              <a:rPr lang="en-US" b="1" dirty="0"/>
              <a:t>Run the reset saved-configuration command in the </a:t>
            </a:r>
            <a:r>
              <a:rPr lang="en-US" b="1" dirty="0" err="1"/>
              <a:t>userview</a:t>
            </a:r>
            <a:r>
              <a:rPr lang="en-US" b="1" dirty="0"/>
              <a:t>.</a:t>
            </a:r>
          </a:p>
          <a:p>
            <a:r>
              <a:rPr lang="en-US" b="1" dirty="0">
                <a:solidFill>
                  <a:srgbClr val="FF0000"/>
                </a:solidFill>
              </a:rPr>
              <a:t>□  </a:t>
            </a:r>
            <a:r>
              <a:rPr lang="en-US" b="1" u="sng" dirty="0">
                <a:solidFill>
                  <a:srgbClr val="FF0000"/>
                </a:solidFill>
              </a:rPr>
              <a:t>Method 2 (web): </a:t>
            </a:r>
            <a:r>
              <a:rPr lang="en-US" b="1" dirty="0"/>
              <a:t>Choose System &gt; Maintenance &gt; Configuration Management to restore to factory settings.</a:t>
            </a:r>
          </a:p>
          <a:p>
            <a:r>
              <a:rPr lang="en-US" b="1" dirty="0">
                <a:solidFill>
                  <a:srgbClr val="FF0000"/>
                </a:solidFill>
              </a:rPr>
              <a:t>□ </a:t>
            </a:r>
            <a:r>
              <a:rPr lang="en-US" b="1" u="sng" dirty="0">
                <a:solidFill>
                  <a:srgbClr val="FF0000"/>
                </a:solidFill>
              </a:rPr>
              <a:t>Method 3 (hardware reset button): </a:t>
            </a:r>
            <a:r>
              <a:rPr lang="en-US" b="1" dirty="0"/>
              <a:t>If the device is not powered on, press and hold the RESET button, and turn on the power switch. When the device indicator blinks twice per second, release the RESET button. The device starts with the default configuration.</a:t>
            </a:r>
          </a:p>
          <a:p>
            <a:r>
              <a:rPr lang="en-US" b="1" dirty="0">
                <a:solidFill>
                  <a:srgbClr val="FF0000"/>
                </a:solidFill>
              </a:rPr>
              <a:t>□ </a:t>
            </a:r>
            <a:r>
              <a:rPr lang="en-US" b="1" u="sng" dirty="0">
                <a:solidFill>
                  <a:srgbClr val="FF0000"/>
                </a:solidFill>
              </a:rPr>
              <a:t>Method 4 (hardware reset button): </a:t>
            </a:r>
            <a:r>
              <a:rPr lang="en-US" b="1" dirty="0"/>
              <a:t>If the device is started normally, press and hold the RESET button for more than 10 seconds. The device restarts and uses the default configuration.</a:t>
            </a:r>
          </a:p>
        </p:txBody>
      </p:sp>
    </p:spTree>
    <p:extLst>
      <p:ext uri="{BB962C8B-B14F-4D97-AF65-F5344CB8AC3E}">
        <p14:creationId xmlns:p14="http://schemas.microsoft.com/office/powerpoint/2010/main" val="120908178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E8D867-DBDD-4CAA-0DFF-9B4654964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D83204-FF51-D5D6-8AE4-1B4799ABEEB9}"/>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AD2E46-24D4-3F08-3F0E-C5EA12543A56}"/>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Configuration File Management</a:t>
            </a:r>
          </a:p>
        </p:txBody>
      </p:sp>
      <p:sp>
        <p:nvSpPr>
          <p:cNvPr id="5" name="Rectangle 4">
            <a:extLst>
              <a:ext uri="{FF2B5EF4-FFF2-40B4-BE49-F238E27FC236}">
                <a16:creationId xmlns:a16="http://schemas.microsoft.com/office/drawing/2014/main" id="{94E41064-00DD-B244-87FD-B0E3A46A577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6F3DDF8-AEC8-9A68-85C7-D457267DF5A5}"/>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2C4536-F792-0651-8A0B-53B0E41875E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0E5FA2DC-440A-E4DF-AC29-CD0263BD4D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EF78E306-72CD-5CED-D5B9-9380D3C509FA}"/>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9CE4F1F-02D8-1DE2-D7D3-23D56C5ED59E}"/>
              </a:ext>
            </a:extLst>
          </p:cNvPr>
          <p:cNvSpPr txBox="1"/>
          <p:nvPr/>
        </p:nvSpPr>
        <p:spPr>
          <a:xfrm>
            <a:off x="371476" y="2760932"/>
            <a:ext cx="11417753" cy="2862322"/>
          </a:xfrm>
          <a:prstGeom prst="rect">
            <a:avLst/>
          </a:prstGeom>
          <a:noFill/>
        </p:spPr>
        <p:txBody>
          <a:bodyPr wrap="square">
            <a:spAutoFit/>
          </a:bodyPr>
          <a:lstStyle/>
          <a:p>
            <a:r>
              <a:rPr lang="en-US" b="1" dirty="0">
                <a:solidFill>
                  <a:srgbClr val="FF0000"/>
                </a:solidFill>
              </a:rPr>
              <a:t>•   C</a:t>
            </a:r>
            <a:r>
              <a:rPr lang="en-US" b="1" u="sng" dirty="0">
                <a:solidFill>
                  <a:srgbClr val="FF0000"/>
                </a:solidFill>
              </a:rPr>
              <a:t>onfigure the system software and configuration file for the next startup:</a:t>
            </a:r>
          </a:p>
          <a:p>
            <a:endParaRPr lang="en-US" b="1" dirty="0"/>
          </a:p>
          <a:p>
            <a:r>
              <a:rPr lang="en-US" b="1" dirty="0">
                <a:solidFill>
                  <a:srgbClr val="FF0000"/>
                </a:solidFill>
              </a:rPr>
              <a:t>□  </a:t>
            </a:r>
            <a:r>
              <a:rPr lang="en-US" b="1" u="sng" dirty="0">
                <a:solidFill>
                  <a:srgbClr val="FF0000"/>
                </a:solidFill>
              </a:rPr>
              <a:t>Command line: </a:t>
            </a:r>
            <a:r>
              <a:rPr lang="en-US" b="1" dirty="0"/>
              <a:t>Run the startup system-software </a:t>
            </a:r>
            <a:r>
              <a:rPr lang="en-US" b="1" dirty="0" err="1"/>
              <a:t>sysfile</a:t>
            </a:r>
            <a:r>
              <a:rPr lang="en-US" b="1" dirty="0"/>
              <a:t> command in the user view. </a:t>
            </a:r>
          </a:p>
          <a:p>
            <a:r>
              <a:rPr lang="en-US" b="1" dirty="0">
                <a:solidFill>
                  <a:srgbClr val="FF0000"/>
                </a:solidFill>
              </a:rPr>
              <a:t>□  </a:t>
            </a:r>
            <a:r>
              <a:rPr lang="en-US" b="1" u="sng" dirty="0">
                <a:solidFill>
                  <a:srgbClr val="FF0000"/>
                </a:solidFill>
              </a:rPr>
              <a:t>Web: </a:t>
            </a:r>
            <a:r>
              <a:rPr lang="en-US" b="1" dirty="0"/>
              <a:t>Choose System &gt; Maintenance &gt; System Update, and then select Next Startup System Software.</a:t>
            </a:r>
          </a:p>
          <a:p>
            <a:endParaRPr lang="en-US" b="1" dirty="0"/>
          </a:p>
          <a:p>
            <a:r>
              <a:rPr lang="en-US" b="1" dirty="0">
                <a:solidFill>
                  <a:srgbClr val="FF0000"/>
                </a:solidFill>
              </a:rPr>
              <a:t>•   </a:t>
            </a:r>
            <a:r>
              <a:rPr lang="en-US" b="1" u="sng" dirty="0">
                <a:solidFill>
                  <a:srgbClr val="FF0000"/>
                </a:solidFill>
              </a:rPr>
              <a:t>Restart the firewall:</a:t>
            </a:r>
          </a:p>
          <a:p>
            <a:endParaRPr lang="en-US" b="1" dirty="0"/>
          </a:p>
          <a:p>
            <a:r>
              <a:rPr lang="en-US" b="1" dirty="0">
                <a:solidFill>
                  <a:srgbClr val="FF0000"/>
                </a:solidFill>
              </a:rPr>
              <a:t>□  </a:t>
            </a:r>
            <a:r>
              <a:rPr lang="en-US" b="1" u="sng" dirty="0">
                <a:solidFill>
                  <a:srgbClr val="FF0000"/>
                </a:solidFill>
              </a:rPr>
              <a:t>Function: </a:t>
            </a:r>
            <a:r>
              <a:rPr lang="en-US" b="1" dirty="0"/>
              <a:t>The firewall will be restarted, and the restart will be recorded in logs. </a:t>
            </a:r>
          </a:p>
          <a:p>
            <a:r>
              <a:rPr lang="en-US" b="1" dirty="0">
                <a:solidFill>
                  <a:srgbClr val="FF0000"/>
                </a:solidFill>
              </a:rPr>
              <a:t>□  </a:t>
            </a:r>
            <a:r>
              <a:rPr lang="en-US" b="1" u="sng" dirty="0">
                <a:solidFill>
                  <a:srgbClr val="FF0000"/>
                </a:solidFill>
              </a:rPr>
              <a:t>Method 1 (command line): </a:t>
            </a:r>
            <a:r>
              <a:rPr lang="en-US" b="1" dirty="0"/>
              <a:t>Run the reboot command in the user view.</a:t>
            </a:r>
          </a:p>
          <a:p>
            <a:r>
              <a:rPr lang="en-US" b="1" dirty="0">
                <a:solidFill>
                  <a:srgbClr val="FF0000"/>
                </a:solidFill>
              </a:rPr>
              <a:t>□  </a:t>
            </a:r>
            <a:r>
              <a:rPr lang="en-US" b="1" u="sng" dirty="0">
                <a:solidFill>
                  <a:srgbClr val="FF0000"/>
                </a:solidFill>
              </a:rPr>
              <a:t>Method 2 (web): </a:t>
            </a:r>
            <a:r>
              <a:rPr lang="en-US" b="1" dirty="0"/>
              <a:t>Choose System &gt; Maintenance &gt; System Restart.</a:t>
            </a:r>
          </a:p>
        </p:txBody>
      </p:sp>
    </p:spTree>
    <p:extLst>
      <p:ext uri="{BB962C8B-B14F-4D97-AF65-F5344CB8AC3E}">
        <p14:creationId xmlns:p14="http://schemas.microsoft.com/office/powerpoint/2010/main" val="3761628537"/>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A12F19-4D16-BB0F-71E2-B9405CC20C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E54CB8B-85C7-795D-DFE3-A793CEA197E1}"/>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9F709BF-256F-BE97-6F5F-1C2509AE9163}"/>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Version Upgrade</a:t>
            </a:r>
          </a:p>
        </p:txBody>
      </p:sp>
      <p:sp>
        <p:nvSpPr>
          <p:cNvPr id="5" name="Rectangle 4">
            <a:extLst>
              <a:ext uri="{FF2B5EF4-FFF2-40B4-BE49-F238E27FC236}">
                <a16:creationId xmlns:a16="http://schemas.microsoft.com/office/drawing/2014/main" id="{47C778AA-A673-E864-FE62-AE3BFFC96FC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B8CFF9-5FB2-5B8E-37E1-A22A4755A31D}"/>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BB18A71-BA5C-BC48-AE41-E37DCE5F0F5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F02FAF0-91F3-9110-F8C7-0342DE5FE5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7FEF1B34-4A3A-9EC8-1646-42FD937B40B3}"/>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5FAB34CE-1848-CE0F-559A-C1570BAFABA4}"/>
              </a:ext>
            </a:extLst>
          </p:cNvPr>
          <p:cNvPicPr>
            <a:picLocks noChangeAspect="1"/>
          </p:cNvPicPr>
          <p:nvPr/>
        </p:nvPicPr>
        <p:blipFill>
          <a:blip r:embed="rId3"/>
          <a:stretch>
            <a:fillRect/>
          </a:stretch>
        </p:blipFill>
        <p:spPr>
          <a:xfrm>
            <a:off x="1950756" y="2184364"/>
            <a:ext cx="8502740" cy="4396050"/>
          </a:xfrm>
          <a:prstGeom prst="rect">
            <a:avLst/>
          </a:prstGeom>
        </p:spPr>
      </p:pic>
    </p:spTree>
    <p:extLst>
      <p:ext uri="{BB962C8B-B14F-4D97-AF65-F5344CB8AC3E}">
        <p14:creationId xmlns:p14="http://schemas.microsoft.com/office/powerpoint/2010/main" val="1705411509"/>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E7B15C-1159-4AD4-1484-0D1025005D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D36AD89-D79C-C852-5A8C-DA2376EBD8C2}"/>
              </a:ext>
            </a:extLst>
          </p:cNvPr>
          <p:cNvSpPr/>
          <p:nvPr/>
        </p:nvSpPr>
        <p:spPr>
          <a:xfrm>
            <a:off x="228601" y="1404257"/>
            <a:ext cx="11789228" cy="530134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5744C991-AE52-40F7-1E59-D9D64D360A66}"/>
              </a:ext>
            </a:extLst>
          </p:cNvPr>
          <p:cNvSpPr txBox="1"/>
          <p:nvPr/>
        </p:nvSpPr>
        <p:spPr>
          <a:xfrm>
            <a:off x="2398849" y="888440"/>
            <a:ext cx="6614522" cy="523220"/>
          </a:xfrm>
          <a:prstGeom prst="rect">
            <a:avLst/>
          </a:prstGeom>
          <a:noFill/>
        </p:spPr>
        <p:txBody>
          <a:bodyPr wrap="square" rtlCol="0">
            <a:spAutoFit/>
          </a:bodyPr>
          <a:lstStyle/>
          <a:p>
            <a:r>
              <a:rPr lang="en-US" sz="2800" b="1" dirty="0">
                <a:latin typeface="Alexandria" charset="0"/>
                <a:cs typeface="Alexandria" charset="0"/>
              </a:rPr>
              <a:t>Version Upgrade</a:t>
            </a:r>
          </a:p>
        </p:txBody>
      </p:sp>
      <p:sp>
        <p:nvSpPr>
          <p:cNvPr id="5" name="Rectangle 4">
            <a:extLst>
              <a:ext uri="{FF2B5EF4-FFF2-40B4-BE49-F238E27FC236}">
                <a16:creationId xmlns:a16="http://schemas.microsoft.com/office/drawing/2014/main" id="{5AE53E2C-AB5E-D0E6-29C1-D966CF8D8416}"/>
              </a:ext>
            </a:extLst>
          </p:cNvPr>
          <p:cNvSpPr/>
          <p:nvPr/>
        </p:nvSpPr>
        <p:spPr>
          <a:xfrm>
            <a:off x="958636" y="527182"/>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D54EABA-9925-168F-AF73-C8DAC89042C5}"/>
              </a:ext>
            </a:extLst>
          </p:cNvPr>
          <p:cNvSpPr txBox="1"/>
          <p:nvPr/>
        </p:nvSpPr>
        <p:spPr>
          <a:xfrm>
            <a:off x="1062598" y="649403"/>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0D8D2C0-DC71-F295-81AF-CCBFF0EBDB97}"/>
              </a:ext>
            </a:extLst>
          </p:cNvPr>
          <p:cNvSpPr txBox="1"/>
          <p:nvPr/>
        </p:nvSpPr>
        <p:spPr>
          <a:xfrm>
            <a:off x="1165194" y="82357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70D66C69-9F4A-E582-D81E-B06BBF12A6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BE8845A5-69E3-4BFB-CA39-7B568DF93240}"/>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CA70F608-7CEC-206E-2629-7F04036CB3FE}"/>
              </a:ext>
            </a:extLst>
          </p:cNvPr>
          <p:cNvSpPr txBox="1"/>
          <p:nvPr/>
        </p:nvSpPr>
        <p:spPr>
          <a:xfrm>
            <a:off x="224518" y="1415019"/>
            <a:ext cx="11836853" cy="5312352"/>
          </a:xfrm>
          <a:prstGeom prst="rect">
            <a:avLst/>
          </a:prstGeom>
          <a:noFill/>
        </p:spPr>
        <p:txBody>
          <a:bodyPr wrap="square">
            <a:spAutoFit/>
          </a:bodyPr>
          <a:lstStyle/>
          <a:p>
            <a:r>
              <a:rPr lang="en-US" b="1" dirty="0"/>
              <a:t>                                        </a:t>
            </a:r>
            <a:r>
              <a:rPr lang="en-US" b="1" u="sng" dirty="0">
                <a:solidFill>
                  <a:srgbClr val="FF0000"/>
                </a:solidFill>
              </a:rPr>
              <a:t>One-click upgrade of the system software:</a:t>
            </a:r>
          </a:p>
          <a:p>
            <a:r>
              <a:rPr lang="en-US" b="1" dirty="0"/>
              <a:t>□    If  the  device  has  insufficient  storage  space  available,  the  device  automatically deletes the system software that is running.</a:t>
            </a:r>
          </a:p>
          <a:p>
            <a:r>
              <a:rPr lang="en-US" b="1" dirty="0"/>
              <a:t>•    System software files are stored as .bin files. </a:t>
            </a:r>
          </a:p>
          <a:p>
            <a:pPr>
              <a:lnSpc>
                <a:spcPct val="150000"/>
              </a:lnSpc>
            </a:pPr>
            <a:r>
              <a:rPr lang="en-US" b="1" dirty="0"/>
              <a:t>□  Choose System &gt; System Update.</a:t>
            </a:r>
          </a:p>
          <a:p>
            <a:pPr>
              <a:lnSpc>
                <a:spcPct val="150000"/>
              </a:lnSpc>
            </a:pPr>
            <a:r>
              <a:rPr lang="en-US" b="1" dirty="0"/>
              <a:t>□  Click   One-Click   Version   Upgrade.   The   One-Click   Version   Upgrade   wizard   is displayed.</a:t>
            </a:r>
          </a:p>
          <a:p>
            <a:pPr>
              <a:lnSpc>
                <a:spcPct val="150000"/>
              </a:lnSpc>
            </a:pPr>
            <a:r>
              <a:rPr lang="en-US" b="1" dirty="0"/>
              <a:t>□ Optional: Click the Export button sequentially to export the device's alarm, log, and configuration information to the PC. You are advised to save the configuration information to the terminal.</a:t>
            </a:r>
          </a:p>
          <a:p>
            <a:pPr>
              <a:lnSpc>
                <a:spcPct val="150000"/>
              </a:lnSpc>
            </a:pPr>
            <a:r>
              <a:rPr lang="en-US" b="1" dirty="0"/>
              <a:t>□ Click Browse. Select the system software to be uploaded.</a:t>
            </a:r>
          </a:p>
          <a:p>
            <a:pPr>
              <a:lnSpc>
                <a:spcPct val="150000"/>
              </a:lnSpc>
            </a:pPr>
            <a:r>
              <a:rPr lang="en-US" b="1" dirty="0"/>
              <a:t>□ If the current network allows the device to restart immediately after upgrade, select either Set as the next startup system software, and restart the system or Set as the next startup system software, and do not restart the system according to requirements.</a:t>
            </a:r>
          </a:p>
          <a:p>
            <a:pPr>
              <a:lnSpc>
                <a:spcPct val="150000"/>
              </a:lnSpc>
            </a:pPr>
            <a:r>
              <a:rPr lang="en-US" b="1" dirty="0"/>
              <a:t>□  The upgraded system software can be used only after the device restarts. </a:t>
            </a:r>
          </a:p>
          <a:p>
            <a:pPr>
              <a:lnSpc>
                <a:spcPct val="150000"/>
              </a:lnSpc>
            </a:pPr>
            <a:r>
              <a:rPr lang="en-US" b="1" dirty="0"/>
              <a:t>□  Configuration using commands (the FW acts as an FTP client)</a:t>
            </a:r>
          </a:p>
        </p:txBody>
      </p:sp>
    </p:spTree>
    <p:extLst>
      <p:ext uri="{BB962C8B-B14F-4D97-AF65-F5344CB8AC3E}">
        <p14:creationId xmlns:p14="http://schemas.microsoft.com/office/powerpoint/2010/main" val="147053054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BC0F7-DD60-F191-1E1A-4EBCE668E0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0A694C3-5C96-2410-A39F-858515070750}"/>
              </a:ext>
            </a:extLst>
          </p:cNvPr>
          <p:cNvSpPr/>
          <p:nvPr/>
        </p:nvSpPr>
        <p:spPr>
          <a:xfrm>
            <a:off x="293913" y="1685494"/>
            <a:ext cx="11576957" cy="502010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E04ACB9-819A-1B3A-4982-11C248C2E5A3}"/>
              </a:ext>
            </a:extLst>
          </p:cNvPr>
          <p:cNvSpPr txBox="1"/>
          <p:nvPr/>
        </p:nvSpPr>
        <p:spPr>
          <a:xfrm>
            <a:off x="2398849" y="1133369"/>
            <a:ext cx="6614522" cy="523220"/>
          </a:xfrm>
          <a:prstGeom prst="rect">
            <a:avLst/>
          </a:prstGeom>
          <a:noFill/>
        </p:spPr>
        <p:txBody>
          <a:bodyPr wrap="square" rtlCol="0">
            <a:spAutoFit/>
          </a:bodyPr>
          <a:lstStyle/>
          <a:p>
            <a:r>
              <a:rPr lang="en-US" sz="2800" b="1" dirty="0">
                <a:latin typeface="Alexandria" charset="0"/>
                <a:cs typeface="Alexandria" charset="0"/>
              </a:rPr>
              <a:t>License Configuration</a:t>
            </a:r>
          </a:p>
        </p:txBody>
      </p:sp>
      <p:sp>
        <p:nvSpPr>
          <p:cNvPr id="5" name="Rectangle 4">
            <a:extLst>
              <a:ext uri="{FF2B5EF4-FFF2-40B4-BE49-F238E27FC236}">
                <a16:creationId xmlns:a16="http://schemas.microsoft.com/office/drawing/2014/main" id="{D83E0ECB-30F7-236A-97F0-85D436495B7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31086A-5A0C-70A4-6259-CEC79A207546}"/>
              </a:ext>
            </a:extLst>
          </p:cNvPr>
          <p:cNvSpPr txBox="1"/>
          <p:nvPr/>
        </p:nvSpPr>
        <p:spPr>
          <a:xfrm>
            <a:off x="1111584" y="975974"/>
            <a:ext cx="1193616" cy="369332"/>
          </a:xfrm>
          <a:prstGeom prst="rect">
            <a:avLst/>
          </a:prstGeom>
          <a:noFill/>
        </p:spPr>
        <p:txBody>
          <a:bodyPr wrap="square" rtlCol="0">
            <a:spAutoFit/>
          </a:bodyPr>
          <a:lstStyle/>
          <a:p>
            <a:pPr algn="ctr"/>
            <a:r>
              <a:rPr lang="en-US">
                <a:solidFill>
                  <a:schemeClr val="bg1"/>
                </a:solidFill>
                <a:latin typeface="Alexandria" charset="0"/>
                <a:cs typeface="Alexandria" charset="0"/>
              </a:rPr>
              <a:t>Chapter</a:t>
            </a:r>
            <a:endParaRPr lang="en-US" sz="280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45E2B5A-2BB9-591F-0B94-69CFA8FFF68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03</a:t>
            </a:r>
          </a:p>
        </p:txBody>
      </p:sp>
      <p:pic>
        <p:nvPicPr>
          <p:cNvPr id="7" name="Graphic 21">
            <a:extLst>
              <a:ext uri="{FF2B5EF4-FFF2-40B4-BE49-F238E27FC236}">
                <a16:creationId xmlns:a16="http://schemas.microsoft.com/office/drawing/2014/main" id="{2E5BB683-ED26-0785-CDAD-6B9CDCC6B9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Rectangle 7">
            <a:extLst>
              <a:ext uri="{FF2B5EF4-FFF2-40B4-BE49-F238E27FC236}">
                <a16:creationId xmlns:a16="http://schemas.microsoft.com/office/drawing/2014/main" id="{5BDF1349-FC3B-CA02-148C-2F8D6F6848AF}"/>
              </a:ext>
            </a:extLst>
          </p:cNvPr>
          <p:cNvSpPr/>
          <p:nvPr/>
        </p:nvSpPr>
        <p:spPr>
          <a:xfrm>
            <a:off x="800100" y="2661557"/>
            <a:ext cx="1404257" cy="228600"/>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4CA24E3B-9B36-FAB7-772B-6072352C0415}"/>
              </a:ext>
            </a:extLst>
          </p:cNvPr>
          <p:cNvSpPr txBox="1"/>
          <p:nvPr/>
        </p:nvSpPr>
        <p:spPr>
          <a:xfrm>
            <a:off x="338818" y="2156775"/>
            <a:ext cx="5866039" cy="4524315"/>
          </a:xfrm>
          <a:prstGeom prst="rect">
            <a:avLst/>
          </a:prstGeom>
          <a:noFill/>
        </p:spPr>
        <p:txBody>
          <a:bodyPr wrap="square">
            <a:spAutoFit/>
          </a:bodyPr>
          <a:lstStyle/>
          <a:p>
            <a:r>
              <a:rPr lang="en-US" b="1" dirty="0"/>
              <a:t>• A license is provided by a vendor to authorize the usage scope and validity period of product features. It dynamically controls whether certain features of a product are available.</a:t>
            </a:r>
          </a:p>
          <a:p>
            <a:r>
              <a:rPr lang="en-US" b="1" dirty="0"/>
              <a:t>• Activate a license.</a:t>
            </a:r>
          </a:p>
          <a:p>
            <a:r>
              <a:rPr lang="en-US" b="1" dirty="0"/>
              <a:t>•   The license can be activated online or offline. You can activate the license automatically through Huawei security center at sdplsp.huawei.com or manually activate it locally.</a:t>
            </a:r>
          </a:p>
          <a:p>
            <a:r>
              <a:rPr lang="en-US" b="1" dirty="0"/>
              <a:t>•   License files are stored as .</a:t>
            </a:r>
            <a:r>
              <a:rPr lang="en-US" b="1" dirty="0" err="1"/>
              <a:t>dat</a:t>
            </a:r>
            <a:r>
              <a:rPr lang="en-US" b="1" dirty="0"/>
              <a:t> files. The software file name cannot contain any Chinese characters.</a:t>
            </a:r>
          </a:p>
          <a:p>
            <a:r>
              <a:rPr lang="en-US" b="1" u="sng" dirty="0">
                <a:solidFill>
                  <a:srgbClr val="FF0000"/>
                </a:solidFill>
              </a:rPr>
              <a:t>•   Configuration commands:</a:t>
            </a:r>
          </a:p>
          <a:p>
            <a:endParaRPr lang="en-US" b="1" dirty="0"/>
          </a:p>
          <a:p>
            <a:r>
              <a:rPr lang="en-US" b="1" dirty="0"/>
              <a:t>□  Run the system-view command to enter the system view.</a:t>
            </a:r>
          </a:p>
          <a:p>
            <a:r>
              <a:rPr lang="en-US" b="1" dirty="0"/>
              <a:t>□  Run the license active license-file command to activate the specified license file. </a:t>
            </a:r>
          </a:p>
          <a:p>
            <a:r>
              <a:rPr lang="en-US" b="1" dirty="0"/>
              <a:t>□  Run the display license command to view the license information.</a:t>
            </a:r>
          </a:p>
        </p:txBody>
      </p:sp>
      <p:pic>
        <p:nvPicPr>
          <p:cNvPr id="9" name="Picture 8">
            <a:extLst>
              <a:ext uri="{FF2B5EF4-FFF2-40B4-BE49-F238E27FC236}">
                <a16:creationId xmlns:a16="http://schemas.microsoft.com/office/drawing/2014/main" id="{23104D0E-DBFA-062B-12D3-C268A0A87F38}"/>
              </a:ext>
            </a:extLst>
          </p:cNvPr>
          <p:cNvPicPr>
            <a:picLocks noChangeAspect="1"/>
          </p:cNvPicPr>
          <p:nvPr/>
        </p:nvPicPr>
        <p:blipFill>
          <a:blip r:embed="rId3"/>
          <a:stretch>
            <a:fillRect/>
          </a:stretch>
        </p:blipFill>
        <p:spPr>
          <a:xfrm>
            <a:off x="6106884" y="3203634"/>
            <a:ext cx="5628225" cy="1825565"/>
          </a:xfrm>
          <a:prstGeom prst="rect">
            <a:avLst/>
          </a:prstGeom>
        </p:spPr>
      </p:pic>
    </p:spTree>
    <p:extLst>
      <p:ext uri="{BB962C8B-B14F-4D97-AF65-F5344CB8AC3E}">
        <p14:creationId xmlns:p14="http://schemas.microsoft.com/office/powerpoint/2010/main" val="2580931301"/>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1fe439f8996bbb5173f0b001933cd48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08f29f65ba4ffe7cdf4371243d4ef3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MediaServiceSearchProperties" minOccurs="0"/>
                <xsd:element ref="ns3:SharedWithUsers" minOccurs="0"/>
                <xsd:element ref="ns3:SharedWithDetails" minOccurs="0"/>
                <xsd:element ref="ns2:lcf76f155ced4ddcb4097134ff3c332f" minOccurs="0"/>
                <xsd:element ref="ns3:TaxCatchAll"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SearchProperties" ma:index="15" nillable="true" ma:displayName="MediaServiceSearchProperties" ma:hidden="true" ma:internalName="MediaServiceSearchProperties" ma:readOnly="true">
      <xsd:simpleType>
        <xsd:restriction base="dms:Note"/>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2e7f495a-9f7b-4790-bf02-f985d85d70f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7AAE384B-6902-4AD4-A127-B899A9A34ACC}"/>
</file>

<file path=docProps/app.xml><?xml version="1.0" encoding="utf-8"?>
<Properties xmlns="http://schemas.openxmlformats.org/officeDocument/2006/extended-properties" xmlns:vt="http://schemas.openxmlformats.org/officeDocument/2006/docPropsVTypes">
  <TotalTime>1400</TotalTime>
  <Words>3533</Words>
  <Application>Microsoft Office PowerPoint</Application>
  <PresentationFormat>Widescreen</PresentationFormat>
  <Paragraphs>300</Paragraphs>
  <Slides>32</Slides>
  <Notes>1</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2</vt:i4>
      </vt:variant>
      <vt:variant>
        <vt:lpstr>Slide Titles</vt:lpstr>
      </vt:variant>
      <vt:variant>
        <vt:i4>32</vt:i4>
      </vt:variant>
    </vt:vector>
  </HeadingPairs>
  <TitlesOfParts>
    <vt:vector size="42" baseType="lpstr">
      <vt:lpstr>Alexandria</vt:lpstr>
      <vt:lpstr>Arial</vt:lpstr>
      <vt:lpstr>Calibri</vt:lpstr>
      <vt:lpstr>Calibri Light</vt:lpstr>
      <vt:lpstr>Roboto Light</vt:lpstr>
      <vt:lpstr>Tajawal ExtraBold</vt:lpstr>
      <vt:lpstr>Wingdings</vt:lpstr>
      <vt:lpstr>Office Theme</vt:lpstr>
      <vt:lpstr>Paintbrush Picture</vt:lpstr>
      <vt:lpstr>Bitmap Image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Ayman</cp:lastModifiedBy>
  <cp:revision>19</cp:revision>
  <dcterms:created xsi:type="dcterms:W3CDTF">2023-04-29T09:08:00Z</dcterms:created>
  <dcterms:modified xsi:type="dcterms:W3CDTF">2025-10-09T09:31:03Z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