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7"/>
  </p:notesMasterIdLst>
  <p:sldIdLst>
    <p:sldId id="480" r:id="rId5"/>
    <p:sldId id="271" r:id="rId6"/>
    <p:sldId id="528" r:id="rId7"/>
    <p:sldId id="527" r:id="rId8"/>
    <p:sldId id="526" r:id="rId9"/>
    <p:sldId id="525" r:id="rId10"/>
    <p:sldId id="524" r:id="rId11"/>
    <p:sldId id="522" r:id="rId12"/>
    <p:sldId id="523" r:id="rId13"/>
    <p:sldId id="520" r:id="rId14"/>
    <p:sldId id="521" r:id="rId15"/>
    <p:sldId id="519" r:id="rId16"/>
    <p:sldId id="518" r:id="rId17"/>
    <p:sldId id="517" r:id="rId18"/>
    <p:sldId id="516" r:id="rId19"/>
    <p:sldId id="515" r:id="rId20"/>
    <p:sldId id="514" r:id="rId21"/>
    <p:sldId id="513" r:id="rId22"/>
    <p:sldId id="512" r:id="rId23"/>
    <p:sldId id="511" r:id="rId24"/>
    <p:sldId id="510" r:id="rId25"/>
    <p:sldId id="509" r:id="rId26"/>
    <p:sldId id="508" r:id="rId27"/>
    <p:sldId id="507" r:id="rId28"/>
    <p:sldId id="506" r:id="rId29"/>
    <p:sldId id="505" r:id="rId30"/>
    <p:sldId id="504" r:id="rId31"/>
    <p:sldId id="503" r:id="rId32"/>
    <p:sldId id="502" r:id="rId33"/>
    <p:sldId id="501" r:id="rId34"/>
    <p:sldId id="500" r:id="rId35"/>
    <p:sldId id="499" r:id="rId36"/>
    <p:sldId id="498" r:id="rId37"/>
    <p:sldId id="497" r:id="rId38"/>
    <p:sldId id="496" r:id="rId39"/>
    <p:sldId id="495" r:id="rId40"/>
    <p:sldId id="531" r:id="rId41"/>
    <p:sldId id="530" r:id="rId42"/>
    <p:sldId id="529" r:id="rId43"/>
    <p:sldId id="493" r:id="rId44"/>
    <p:sldId id="494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1"/>
            <p14:sldId id="528"/>
            <p14:sldId id="527"/>
            <p14:sldId id="526"/>
            <p14:sldId id="525"/>
            <p14:sldId id="524"/>
            <p14:sldId id="522"/>
            <p14:sldId id="523"/>
            <p14:sldId id="520"/>
            <p14:sldId id="521"/>
            <p14:sldId id="519"/>
            <p14:sldId id="518"/>
            <p14:sldId id="517"/>
            <p14:sldId id="516"/>
            <p14:sldId id="515"/>
            <p14:sldId id="514"/>
            <p14:sldId id="513"/>
            <p14:sldId id="512"/>
            <p14:sldId id="511"/>
            <p14:sldId id="510"/>
            <p14:sldId id="509"/>
            <p14:sldId id="508"/>
            <p14:sldId id="507"/>
            <p14:sldId id="506"/>
            <p14:sldId id="505"/>
            <p14:sldId id="504"/>
            <p14:sldId id="503"/>
            <p14:sldId id="502"/>
            <p14:sldId id="501"/>
            <p14:sldId id="500"/>
            <p14:sldId id="499"/>
            <p14:sldId id="498"/>
            <p14:sldId id="497"/>
            <p14:sldId id="496"/>
            <p14:sldId id="495"/>
            <p14:sldId id="531"/>
            <p14:sldId id="530"/>
            <p14:sldId id="529"/>
            <p14:sldId id="493"/>
            <p14:sldId id="494"/>
          </p14:sldIdLst>
        </p14:section>
        <p14:section name="Untitled Section" id="{2F6AD2C2-46A9-4BC4-94FF-3A698A8E8EFB}">
          <p14:sldIdLst>
            <p14:sldId id="349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77" d="100"/>
          <a:sy n="77" d="100"/>
        </p:scale>
        <p:origin x="883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762362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3842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81284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86026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406452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204492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485177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976398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09570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316263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84629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4130354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5356015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3049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672864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749783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119159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563993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810978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6552182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71468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181448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418772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3846339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10116330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005764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8695092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078771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917028637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9806394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51832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679121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0076593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4889735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80" name="Google Shape;8380;g5e2a05bcb3_1_175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81" name="Google Shape;8381;g5e2a05bcb3_1_175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727576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8.png"/><Relationship Id="rId4" Type="http://schemas.openxmlformats.org/officeDocument/2006/relationships/image" Target="../media/image4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3983218"/>
            <a:ext cx="52165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Prepared by </a:t>
            </a:r>
          </a:p>
          <a:p>
            <a:r>
              <a:rPr lang="en-US" sz="2800" b="1" dirty="0">
                <a:latin typeface="Alexandria" charset="0"/>
                <a:cs typeface="Alexandria" charset="0"/>
              </a:rPr>
              <a:t>Dr. Hoda </a:t>
            </a:r>
            <a:r>
              <a:rPr lang="en-US" sz="2800" b="1" dirty="0" err="1">
                <a:latin typeface="Alexandria" charset="0"/>
                <a:cs typeface="Alexandria" charset="0"/>
              </a:rPr>
              <a:t>Metwally</a:t>
            </a:r>
            <a:endParaRPr lang="en-US" sz="2800" b="1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332001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Project Cost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Management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14646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PMG 213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626178" y="500900"/>
            <a:ext cx="9385391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TextBox 41"/>
          <p:cNvSpPr txBox="1"/>
          <p:nvPr/>
        </p:nvSpPr>
        <p:spPr>
          <a:xfrm>
            <a:off x="6184928" y="1155869"/>
            <a:ext cx="34659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chemeClr val="accent1">
                    <a:lumMod val="75000"/>
                  </a:schemeClr>
                </a:solidFill>
                <a:latin typeface="Alexandria" charset="0"/>
                <a:cs typeface="Alexandria" charset="0"/>
              </a:rPr>
              <a:t>Lecture 8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5C0F8DF-5175-7056-D702-0089694F90AA}"/>
              </a:ext>
            </a:extLst>
          </p:cNvPr>
          <p:cNvSpPr txBox="1"/>
          <p:nvPr/>
        </p:nvSpPr>
        <p:spPr>
          <a:xfrm>
            <a:off x="1132461" y="2080261"/>
            <a:ext cx="858801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Project Cost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Management                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C69BB15-40EF-F1FD-1B93-3E09FD9A94CC}"/>
              </a:ext>
            </a:extLst>
          </p:cNvPr>
          <p:cNvSpPr txBox="1"/>
          <p:nvPr/>
        </p:nvSpPr>
        <p:spPr>
          <a:xfrm>
            <a:off x="1023730" y="3167390"/>
            <a:ext cx="8912915" cy="2985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 </a:t>
            </a:r>
            <a:r>
              <a:rPr kumimoji="0" lang="en-US" sz="4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Classifications</a:t>
            </a:r>
            <a:endParaRPr lang="en-US" sz="4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Hoda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Metwally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EBA7D98F-34CB-2A19-C557-C7CD744B1AC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8A4E5E9-70EF-D09A-4BF8-F9680C25D64A}"/>
              </a:ext>
            </a:extLst>
          </p:cNvPr>
          <p:cNvSpPr txBox="1"/>
          <p:nvPr/>
        </p:nvSpPr>
        <p:spPr>
          <a:xfrm>
            <a:off x="765313" y="795130"/>
            <a:ext cx="107442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Managerial accounting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is concerned with providing information to managers within an organization so that they can formulate plans, control operations, and make decisions.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Purposes of cost classification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Assigning costs to cost objects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Accounting for costs in manufacturing companies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Preparing financial statements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Predicting cost behavior in response to changes in activity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+mn-cs"/>
              </a:rPr>
              <a:t>Making decisions</a:t>
            </a:r>
          </a:p>
        </p:txBody>
      </p:sp>
    </p:spTree>
    <p:extLst>
      <p:ext uri="{BB962C8B-B14F-4D97-AF65-F5344CB8AC3E}">
        <p14:creationId xmlns:p14="http://schemas.microsoft.com/office/powerpoint/2010/main" val="2403186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4DF548B-94AE-6D6F-7E51-EEAB88B1F9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BD01F29-7266-100F-F66A-D1519939B1B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8125" y="2262024"/>
            <a:ext cx="9135750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3682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B3A7402-CE73-EB82-2E10-7C7682681ED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2DD6DBC-0720-6FB0-9557-F7A9423CBE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713" y="1095375"/>
            <a:ext cx="11543243" cy="461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535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8534D69-579D-6A39-EBF9-AC7661D81FB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0710C81-0404-E37A-4833-964B7B00288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176" y="1577179"/>
            <a:ext cx="11179450" cy="4406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992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AD7CE96-E62F-46F8-8E83-289971D4D1C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F95BF6C-7CEF-F51B-3878-0DE8D4EFD6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913" y="1052181"/>
            <a:ext cx="10736173" cy="4753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88479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18067AA-EF94-6066-3275-CC8E1ABB41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5E37341-A3D1-019A-C822-DA0FF91956D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151"/>
          <a:stretch/>
        </p:blipFill>
        <p:spPr>
          <a:xfrm>
            <a:off x="694571" y="795129"/>
            <a:ext cx="10802858" cy="5329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524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D24B5E7-9956-7383-ED66-1996583378A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832A1A49-6935-46D2-973A-5B07B0DC00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2" y="1100888"/>
            <a:ext cx="11610975" cy="4656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5355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B098B3E-BAB3-D742-D3F3-2BFBC58AA2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9AC2215-3712-0512-6243-9C8D94807B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624" y="947391"/>
            <a:ext cx="10764752" cy="4963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3095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C9ECB909-7D2A-7C17-7B97-40889F46114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8178053-4CF1-B6BF-E420-2728C1B1EB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2" y="1104698"/>
            <a:ext cx="11482388" cy="4648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4049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CC2443A7-99CB-87A8-0E14-56421F5DAB6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F4F8646-E6EC-466A-7B1B-757A78B8BAD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3" y="1176336"/>
            <a:ext cx="11301412" cy="4744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2357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7B369E17-9E03-CC93-2844-CE97D5ED96E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C8CC724-0AC5-CD47-5F4E-9406AE7083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022" y="1020871"/>
            <a:ext cx="11491956" cy="4816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9012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E290C434-2B44-D205-21E2-8485B81DFE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3B9FAA4-0084-6F8F-A1E8-00CBA03EC3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47990" y="810541"/>
            <a:ext cx="9096020" cy="5236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5562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1FE23EA3-5487-AB38-FAFD-8F58C97F19E9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63AA09-EC3C-B853-7548-45543846FF5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129"/>
          <a:stretch/>
        </p:blipFill>
        <p:spPr>
          <a:xfrm>
            <a:off x="2214021" y="1053548"/>
            <a:ext cx="7763958" cy="4909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5233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0C28BA8-30C7-95F1-0AEE-5DEDBF42E96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4F4ACD8-35A7-00B0-691B-DB387042E7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3493" y="1249491"/>
            <a:ext cx="9285013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794215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3700BA9-4E60-3100-B658-AF5963B1E29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6D545AB-C7E6-DBD3-446F-132C69B529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492" y="880707"/>
            <a:ext cx="10679015" cy="50965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4999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68845DE8-821F-4D0A-D1AB-D9C83496C4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08F34E4-5FB1-5784-F4C2-D57A9B501D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511" y="1104688"/>
            <a:ext cx="11610975" cy="5296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71495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253A3CC-F7B3-8AB0-3051-D9DC141136B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898487C-8AB6-F6A1-057A-3813E520BD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7261" y="786154"/>
            <a:ext cx="11449878" cy="5932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10793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CEE274E-B96D-62EF-5238-A330B120C2A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CA8003C-AA1C-7493-208F-E87870B4C7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0183" y="1347035"/>
            <a:ext cx="9071634" cy="41639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04366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8777F0E-84E8-8CD3-D045-C55A96A13E9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80491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75F721D-2EBC-1ACD-01BA-3A7E5B7F93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05314" y="1133657"/>
            <a:ext cx="9181372" cy="45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44009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61C8247-F025-B528-37B4-66E6275D34E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0FD9B12-4136-9880-320B-DC22CBC815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1690" y="1164139"/>
            <a:ext cx="11028620" cy="4529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12781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D8A37602-8DA4-6912-D6C5-0455480525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CF100D3-368C-608C-4292-FD643141B0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7634" y="1365325"/>
            <a:ext cx="10656732" cy="412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7670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D28167E-2CAC-B00A-B6F6-AC3051787A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9DD9E4F-8A5D-6C98-DCAD-52066681B4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69243" y="1322649"/>
            <a:ext cx="8053514" cy="4212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05523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09C31CB-3B3E-79E3-8655-80264368B8F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0734615-E5DF-D2E8-AF58-BEA9662C5D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49260" y="1508593"/>
            <a:ext cx="9693480" cy="3840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19230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92EB084-51D9-CC34-17EC-7233DF5E5B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8847932-6435-4ED5-E9C1-A79CBB2EFD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77117" y="1987171"/>
            <a:ext cx="7437765" cy="2883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26972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56317911-048E-2BBB-634A-22796B883CE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F89091E-535E-94C1-20F1-7E2C31301C2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7532" y="1615283"/>
            <a:ext cx="8016935" cy="362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7108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DE44363-24F4-78ED-0493-FDCC21A1720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1AAAA84-7B40-A675-C92E-E22860B1B5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7033" y="1200719"/>
            <a:ext cx="6437934" cy="4456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6464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5754F2C-C21F-8220-1D5A-A33A91A28DD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C304277-AE69-466A-86FB-630C9C259A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444" y="1304359"/>
            <a:ext cx="11121886" cy="49075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2437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92F1086-FE62-A5A2-1491-B09611F9EC8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81A6892-23C9-6F7F-244A-AF2E1E2F91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79658" y="1304360"/>
            <a:ext cx="8632684" cy="4249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533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9D0342F8-045D-3CAD-1443-4A8D7CECAEF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D8E67A4-C281-0F4F-4C60-DF1623B3E1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7092" y="1212912"/>
            <a:ext cx="8577815" cy="4432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601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854A9780-DDCB-F9B4-60A9-D85D4208919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08EB482-C065-ADAB-FA8F-F0DDC11F2A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43078" y="941616"/>
            <a:ext cx="8705843" cy="49747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8895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02F9F23E-0667-A886-E6C9-B2316C89337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9F04687-75DD-03AB-0332-736C42628F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5161" y="1411049"/>
            <a:ext cx="8821677" cy="4035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69221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AB1D4866-3CFB-FF24-3E98-D2D71142080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77404A6-F3E0-84A1-6B27-EC429B908D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89141" y="1676248"/>
            <a:ext cx="5413717" cy="350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91040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3FF099D5-317D-A965-F5DA-98659E4659E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682F7BB-B0E3-52A2-03AB-888008647F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4340" y="1615283"/>
            <a:ext cx="9295962" cy="3627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51978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1D3287F7-19E4-7C11-CB77-EF23A50A8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62998144-419D-4726-5D37-DEB194C871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6237" y="1365325"/>
            <a:ext cx="8559526" cy="412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1181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84EB917-EFCF-D688-C039-5391D98F1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1698" y="603259"/>
            <a:ext cx="8248603" cy="5651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981696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ABB606A-99B9-0739-77DE-9BD3A6426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691" y="1072692"/>
            <a:ext cx="7870618" cy="4712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621945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03F0A68-C402-2E2C-3456-DAAE798C89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4706" y="1652339"/>
            <a:ext cx="6182588" cy="3553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7261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46A08F04-1D96-34B2-77F6-795F48BB997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BE5A76A-D74C-6490-61F9-91375524DD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1603089"/>
            <a:ext cx="10175106" cy="3651821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21">
            <a:extLst>
              <a:ext uri="{FF2B5EF4-FFF2-40B4-BE49-F238E27FC236}">
                <a16:creationId xmlns:a16="http://schemas.microsoft.com/office/drawing/2014/main" id="{211E6CB0-E900-5CEA-D543-7857245CFF7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71546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CF0D459-1069-415E-F890-0029D6390D1F}"/>
              </a:ext>
            </a:extLst>
          </p:cNvPr>
          <p:cNvSpPr txBox="1"/>
          <p:nvPr/>
        </p:nvSpPr>
        <p:spPr>
          <a:xfrm>
            <a:off x="1617593" y="1119404"/>
            <a:ext cx="9683198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The contribution income statement format is used as an internal planning and decision-making tool. We will use this approach for: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Cost-volume-profit analysis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Segmented reporting of profit data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Budgeting 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Calibri"/>
                <a:cs typeface="Calibri"/>
                <a:sym typeface="Calibri"/>
              </a:rPr>
              <a:t>Special decisions such as pricing and make-or-buy analysis .</a:t>
            </a:r>
          </a:p>
        </p:txBody>
      </p:sp>
    </p:spTree>
    <p:extLst>
      <p:ext uri="{BB962C8B-B14F-4D97-AF65-F5344CB8AC3E}">
        <p14:creationId xmlns:p14="http://schemas.microsoft.com/office/powerpoint/2010/main" val="202301829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www.w3.org/2000/xmlns/"/>
    <ds:schemaRef ds:uri="aca13214-df29-4e3c-a050-857c0bf7bd8e"/>
    <ds:schemaRef ds:uri="http://schemas.microsoft.com/office/infopath/2007/PartnerControls"/>
    <ds:schemaRef ds:uri="688354b5-287c-4cda-825e-1d7935aea40e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F2B4F804-F5CB-40A7-A099-A0CBCC4E3320}"/>
</file>

<file path=docProps/app.xml><?xml version="1.0" encoding="utf-8"?>
<Properties xmlns="http://schemas.openxmlformats.org/officeDocument/2006/extended-properties" xmlns:vt="http://schemas.openxmlformats.org/officeDocument/2006/docPropsVTypes">
  <TotalTime>134</TotalTime>
  <Words>133</Words>
  <Application>Microsoft Office PowerPoint</Application>
  <PresentationFormat>Widescreen</PresentationFormat>
  <Paragraphs>31</Paragraphs>
  <Slides>42</Slides>
  <Notes>37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9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hodametwally</cp:lastModifiedBy>
  <cp:revision>32</cp:revision>
  <dcterms:created xsi:type="dcterms:W3CDTF">2023-04-29T09:08:00Z</dcterms:created>
  <dcterms:modified xsi:type="dcterms:W3CDTF">2024-08-02T21:15:54Z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