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1" r:id="rId3"/>
    <p:sldId id="313" r:id="rId4"/>
    <p:sldId id="276" r:id="rId5"/>
    <p:sldId id="483" r:id="rId6"/>
    <p:sldId id="493" r:id="rId7"/>
    <p:sldId id="494" r:id="rId8"/>
    <p:sldId id="495" r:id="rId9"/>
    <p:sldId id="496" r:id="rId10"/>
    <p:sldId id="484" r:id="rId11"/>
    <p:sldId id="485" r:id="rId12"/>
    <p:sldId id="486" r:id="rId13"/>
    <p:sldId id="487" r:id="rId14"/>
    <p:sldId id="488" r:id="rId15"/>
    <p:sldId id="489" r:id="rId16"/>
    <p:sldId id="490" r:id="rId17"/>
    <p:sldId id="491" r:id="rId18"/>
    <p:sldId id="492" r:id="rId19"/>
    <p:sldId id="497" r:id="rId20"/>
    <p:sldId id="498" r:id="rId21"/>
    <p:sldId id="499" r:id="rId22"/>
    <p:sldId id="500" r:id="rId23"/>
    <p:sldId id="506" r:id="rId24"/>
    <p:sldId id="501" r:id="rId25"/>
    <p:sldId id="507" r:id="rId26"/>
    <p:sldId id="502" r:id="rId27"/>
    <p:sldId id="504" r:id="rId28"/>
    <p:sldId id="509" r:id="rId29"/>
    <p:sldId id="510" r:id="rId30"/>
    <p:sldId id="511" r:id="rId31"/>
    <p:sldId id="512" r:id="rId32"/>
    <p:sldId id="513" r:id="rId33"/>
    <p:sldId id="503" r:id="rId34"/>
    <p:sldId id="508" r:id="rId35"/>
    <p:sldId id="514" r:id="rId36"/>
    <p:sldId id="516" r:id="rId37"/>
    <p:sldId id="517" r:id="rId38"/>
    <p:sldId id="505" r:id="rId39"/>
    <p:sldId id="518" r:id="rId40"/>
    <p:sldId id="519" r:id="rId41"/>
    <p:sldId id="48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483"/>
            <p14:sldId id="493"/>
            <p14:sldId id="494"/>
            <p14:sldId id="495"/>
            <p14:sldId id="496"/>
            <p14:sldId id="484"/>
            <p14:sldId id="485"/>
            <p14:sldId id="486"/>
            <p14:sldId id="487"/>
            <p14:sldId id="488"/>
            <p14:sldId id="489"/>
            <p14:sldId id="490"/>
            <p14:sldId id="491"/>
            <p14:sldId id="492"/>
            <p14:sldId id="497"/>
            <p14:sldId id="498"/>
            <p14:sldId id="499"/>
            <p14:sldId id="500"/>
            <p14:sldId id="506"/>
            <p14:sldId id="501"/>
            <p14:sldId id="507"/>
            <p14:sldId id="502"/>
            <p14:sldId id="504"/>
            <p14:sldId id="509"/>
            <p14:sldId id="510"/>
            <p14:sldId id="511"/>
            <p14:sldId id="512"/>
            <p14:sldId id="513"/>
            <p14:sldId id="503"/>
            <p14:sldId id="508"/>
            <p14:sldId id="514"/>
            <p14:sldId id="516"/>
            <p14:sldId id="517"/>
            <p14:sldId id="505"/>
            <p14:sldId id="518"/>
            <p14:sldId id="519"/>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www.statista.com/statistics/381455/most-trusted-sources-of-news-and-info-worldwide/"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www.alayyam.info/news/8HW5QHQ0-R1BRDV-BED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www.youtube.com/watch?v=oxXpB9pSETo"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hyperlink" Target="https://unesdoc.unesco.org/in/documentViewer.xhtml?v=2.1.196&amp;id=p::usmarcdef_0000373212&amp;file=/in/rest/annotationSVC/DownloadWatermarkedAttachment/attach_import_cfdbaf70-bd00-4fe6-9850-9a61c1cca7f0%3F_%3D373212ara.pdf&amp;locale=en&amp;multi=true&amp;ark=/ark:/48223/pf0000373212/PDF/373212ara.pdf#Fake%20News%20Arabic%20inside%20Mod%201.indd%3A.61538%3A150"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tineye.com/" TargetMode="External"/><Relationship Id="rId7" Type="http://schemas.openxmlformats.org/officeDocument/2006/relationships/hyperlink" Target="https://www.imageforensic.org/" TargetMode="Externa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hyperlink" Target="https://sourceforge.net/projects/jpegsnoop/" TargetMode="External"/><Relationship Id="rId5" Type="http://schemas.openxmlformats.org/officeDocument/2006/relationships/hyperlink" Target="https://yandex.com/" TargetMode="External"/><Relationship Id="rId4" Type="http://schemas.openxmlformats.org/officeDocument/2006/relationships/hyperlink" Target="https://images.google.com/"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snopes.com/" TargetMode="External"/><Relationship Id="rId7" Type="http://schemas.openxmlformats.org/officeDocument/2006/relationships/hyperlink" Target="https://ytlarge.com/youtube/video-data-viewer/" TargetMode="Externa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hyperlink" Target="https://citizenevidence.amnestyusa.org/" TargetMode="External"/><Relationship Id="rId5" Type="http://schemas.openxmlformats.org/officeDocument/2006/relationships/hyperlink" Target="https://www.politifact.com/" TargetMode="External"/><Relationship Id="rId4" Type="http://schemas.openxmlformats.org/officeDocument/2006/relationships/hyperlink" Target="https://www.factcheck.org/archive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4.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52476" y="156924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1077218"/>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أهمية التحقق من المحتوى قبل النشر وتجنب الشائعات</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53299"/>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59740" lvl="0" indent="-342900" algn="r"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مفهوم الشائعة</a:t>
            </a:r>
            <a:r>
              <a:rPr lang="en-US" sz="2800" dirty="0">
                <a:solidFill>
                  <a:schemeClr val="bg1"/>
                </a:solidFill>
                <a:effectLst/>
                <a:latin typeface="Simplified Arabic" panose="02020603050405020304" pitchFamily="18" charset="-78"/>
                <a:ea typeface="Calibri" panose="020F0502020204030204" pitchFamily="34" charset="0"/>
                <a:cs typeface="Times New Roman" panose="02020603050405020304" pitchFamily="18" charset="0"/>
              </a:rPr>
              <a:t>.</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r"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خصائص الشائعة المنتشرة عبر وسائل الإعلام الجديد</a:t>
            </a:r>
            <a:r>
              <a:rPr lang="en-US" sz="2800" dirty="0">
                <a:solidFill>
                  <a:schemeClr val="bg1"/>
                </a:solidFill>
                <a:effectLst/>
                <a:latin typeface="Simplified Arabic" panose="02020603050405020304" pitchFamily="18" charset="-78"/>
                <a:ea typeface="Calibri" panose="020F0502020204030204" pitchFamily="34" charset="0"/>
                <a:cs typeface="Times New Roman" panose="02020603050405020304" pitchFamily="18" charset="0"/>
              </a:rPr>
              <a:t>.</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r"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تأثير الشائعة على أداء المؤسسات والصورة الذهنية الخاصة بها</a:t>
            </a:r>
            <a:r>
              <a:rPr lang="en-US" sz="2800" dirty="0">
                <a:solidFill>
                  <a:schemeClr val="bg1"/>
                </a:solidFill>
                <a:effectLst/>
                <a:latin typeface="Simplified Arabic" panose="02020603050405020304" pitchFamily="18" charset="-78"/>
                <a:ea typeface="Calibri" panose="020F0502020204030204" pitchFamily="34" charset="0"/>
                <a:cs typeface="Times New Roman" panose="02020603050405020304" pitchFamily="18" charset="0"/>
              </a:rPr>
              <a:t>.</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r"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آليات التصدي للشائعة عبر وسائل الإعلام الجديد</a:t>
            </a:r>
            <a:r>
              <a:rPr lang="en-US" sz="2800" dirty="0">
                <a:solidFill>
                  <a:schemeClr val="bg1"/>
                </a:solidFill>
                <a:effectLst/>
                <a:latin typeface="Simplified Arabic" panose="02020603050405020304" pitchFamily="18" charset="-78"/>
                <a:ea typeface="Calibri" panose="020F0502020204030204" pitchFamily="34" charset="0"/>
                <a:cs typeface="Times New Roman" panose="02020603050405020304" pitchFamily="18" charset="0"/>
              </a:rPr>
              <a:t>.</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marR="459740" lvl="0" indent="-342900" algn="r" rtl="1">
              <a:buFont typeface="Wingdings" panose="05000000000000000000" pitchFamily="2" charset="2"/>
              <a:buChar char=""/>
            </a:pPr>
            <a:r>
              <a:rPr lang="ar-SA" sz="2800" dirty="0">
                <a:solidFill>
                  <a:schemeClr val="bg1"/>
                </a:solidFill>
                <a:effectLst/>
                <a:latin typeface="Arial" panose="020B0604020202020204" pitchFamily="34" charset="0"/>
                <a:ea typeface="Calibri" panose="020F0502020204030204" pitchFamily="34" charset="0"/>
                <a:cs typeface="Simplified Arabic" panose="02020603050405020304" pitchFamily="18" charset="-78"/>
              </a:rPr>
              <a:t>وسائل وأدوات التحقق من الشائعات والمعلومات المضللة</a:t>
            </a:r>
            <a:r>
              <a:rPr lang="en-US" sz="2800" dirty="0">
                <a:solidFill>
                  <a:schemeClr val="bg1"/>
                </a:solidFill>
                <a:effectLst/>
                <a:latin typeface="Simplified Arabic" panose="02020603050405020304" pitchFamily="18" charset="-78"/>
                <a:ea typeface="Calibri" panose="020F0502020204030204" pitchFamily="34" charset="0"/>
                <a:cs typeface="Times New Roman" panose="02020603050405020304" pitchFamily="18" charset="0"/>
              </a:rPr>
              <a:t>.</a:t>
            </a:r>
            <a:endParaRPr lang="en-US" sz="16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3324" y="1511614"/>
            <a:ext cx="1117695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مفهوم الشائعة </a:t>
            </a:r>
            <a:r>
              <a:rPr lang="en-US" sz="2800" b="1" dirty="0">
                <a:solidFill>
                  <a:schemeClr val="bg1"/>
                </a:solidFill>
                <a:latin typeface="Times New Roman" panose="02020603050405020304" pitchFamily="18" charset="0"/>
                <a:cs typeface="Times New Roman" panose="02020603050405020304" pitchFamily="18" charset="0"/>
              </a:rPr>
              <a:t>Rumor</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9807" y="1875446"/>
            <a:ext cx="10944258"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الخبر مختلق لا أساس له من الصحة، وتكون من خلال سرد خبر يحتوي على قدر ضئيل من الحقيقة، وتستهدف التأثير على فكر الفرد وانفعالاته بصوره قد تدفعه لإضافة كلام إلى الشائعة.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وهي: رواية مصطنعة عن شخص أو جماعة يتم تداولها شفهيًا أو إعلاميًا، وتُطرح لكي يصدقها الجمهور، دون أن تتضمن أي مصادر أو أدلة، فيما يشتمل بعضها على نواة من الحقيقة، إلا أن معظمها مختلق، وتتنوع دوافعها ما بين السياسية والنفسية والاجتماعية أو الاقتصادية، أما أهدافها ففي الغالب سلبية، وتتعرض أثناء تداولها للتحريف، ويكون معدل التحريف بالإضافة أكثر من التحريف بالنقصان.</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6FFEE6C-1E8E-2657-3866-2BFE41A92C18}"/>
              </a:ext>
            </a:extLst>
          </p:cNvPr>
          <p:cNvPicPr>
            <a:picLocks noChangeAspect="1"/>
          </p:cNvPicPr>
          <p:nvPr/>
        </p:nvPicPr>
        <p:blipFill>
          <a:blip r:embed="rId3"/>
          <a:stretch>
            <a:fillRect/>
          </a:stretch>
        </p:blipFill>
        <p:spPr>
          <a:xfrm>
            <a:off x="308639" y="4524703"/>
            <a:ext cx="3432627" cy="192799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05393"/>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ا</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لتضليل الإعلامي  </a:t>
            </a:r>
            <a:r>
              <a:rPr lang="en-US" sz="2800" b="1" dirty="0">
                <a:solidFill>
                  <a:srgbClr val="2D3956"/>
                </a:solidFill>
                <a:highlight>
                  <a:srgbClr val="FFFF00"/>
                </a:highlight>
                <a:latin typeface="Times New Roman" panose="02020603050405020304" pitchFamily="18" charset="0"/>
                <a:cs typeface="Times New Roman" panose="02020603050405020304" pitchFamily="18" charset="0"/>
              </a:rPr>
              <a:t>Media Misinformation</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وهو التلاعب بالرأي العام، عبر التلاعب بأفكار الأفراد ووعيهم، من خلال معلومات قد تكون صحيحة أو غير صحيحة، فالتضليل لا يكون من خلال تقديم معلومة كاذبة، وإنما من خلال استخدام المعلومة لإقناع الأفراد بصحة فكرة كاذبة، أو العكس.</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كذلك يمكن تعريفه على أنه: ظاهرة تتجاوز مصطلح "الأخبار الزائفة"؛ حيث تمس جوانب المجتمع كافة، من السياسة والتعليم والأعمال والإعلام إلى النقاش العام، من خلال نشر معلومات صحيحة غير أنها تكون في توقيت يجعل المتلقي ينخدع بها، وبذلك، فإن التضليل استعمال تقنيات الإعلام وتوظيفها من أجل استقراء خطأ، أو إخفاء واقعة أو إبرازها بشكل خاطئ.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02F00B7-EA6E-A704-6BDF-4DBCDBE918C0}"/>
              </a:ext>
            </a:extLst>
          </p:cNvPr>
          <p:cNvSpPr txBox="1"/>
          <p:nvPr/>
        </p:nvSpPr>
        <p:spPr>
          <a:xfrm>
            <a:off x="3336381" y="583217"/>
            <a:ext cx="5171090" cy="1077218"/>
          </a:xfrm>
          <a:prstGeom prst="rect">
            <a:avLst/>
          </a:prstGeom>
          <a:noFill/>
        </p:spPr>
        <p:txBody>
          <a:bodyPr wrap="square" rtlCol="0">
            <a:spAutoFit/>
          </a:bodyPr>
          <a:lstStyle/>
          <a:p>
            <a:pPr algn="r" rtl="1">
              <a:spcBef>
                <a:spcPts val="1200"/>
              </a:spcBef>
            </a:pPr>
            <a:r>
              <a:rPr lang="ar-EG" sz="3600" b="1" kern="0"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المفاهيم وثيقة الصلة بالشائعة</a:t>
            </a:r>
            <a:endParaRPr lang="en-US" sz="36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A6F1CA1D-E8EC-21EC-F6DC-8B39209BAF21}"/>
              </a:ext>
            </a:extLst>
          </p:cNvPr>
          <p:cNvPicPr>
            <a:picLocks noChangeAspect="1"/>
          </p:cNvPicPr>
          <p:nvPr/>
        </p:nvPicPr>
        <p:blipFill>
          <a:blip r:embed="rId3"/>
          <a:stretch>
            <a:fillRect/>
          </a:stretch>
        </p:blipFill>
        <p:spPr>
          <a:xfrm>
            <a:off x="617280" y="4588455"/>
            <a:ext cx="3132905" cy="2075512"/>
          </a:xfrm>
          <a:prstGeom prst="rect">
            <a:avLst/>
          </a:prstGeom>
        </p:spPr>
      </p:pic>
    </p:spTree>
    <p:extLst>
      <p:ext uri="{BB962C8B-B14F-4D97-AF65-F5344CB8AC3E}">
        <p14:creationId xmlns:p14="http://schemas.microsoft.com/office/powerpoint/2010/main" val="42728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91621" y="1845673"/>
            <a:ext cx="6281356"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الأخبار الكاذبة </a:t>
            </a:r>
            <a:r>
              <a:rPr lang="en-US" sz="3200" b="1" dirty="0">
                <a:solidFill>
                  <a:srgbClr val="2D3956"/>
                </a:solidFill>
                <a:highlight>
                  <a:srgbClr val="FFFF00"/>
                </a:highlight>
                <a:latin typeface="Times New Roman" panose="02020603050405020304" pitchFamily="18" charset="0"/>
                <a:cs typeface="Times New Roman" panose="02020603050405020304" pitchFamily="18" charset="0"/>
              </a:rPr>
              <a:t>Fake News</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أخبار مضللة ومفبركة تماماً، يتم إنشاؤها عمداً للتضليل ونشر المعلومات الخاطئة. غالباً ما تكون ذات مظهر إخباري موثوق لخداع القراء.</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 عام 2017 اختار قاموس </a:t>
            </a:r>
            <a:r>
              <a:rPr lang="ar-SA" sz="2400" dirty="0" err="1">
                <a:solidFill>
                  <a:srgbClr val="2D3956"/>
                </a:solidFill>
                <a:latin typeface="Times New Roman" panose="02020603050405020304" pitchFamily="18" charset="0"/>
                <a:cs typeface="Times New Roman" panose="02020603050405020304" pitchFamily="18" charset="0"/>
              </a:rPr>
              <a:t>كولينز</a:t>
            </a:r>
            <a:r>
              <a:rPr lang="ar-SA" sz="2400" dirty="0">
                <a:solidFill>
                  <a:srgbClr val="2D3956"/>
                </a:solidFill>
                <a:latin typeface="Times New Roman" panose="02020603050405020304" pitchFamily="18" charset="0"/>
                <a:cs typeface="Times New Roman" panose="02020603050405020304" pitchFamily="18" charset="0"/>
              </a:rPr>
              <a:t> كلمة </a:t>
            </a:r>
            <a:r>
              <a:rPr lang="en-US" sz="2400" dirty="0">
                <a:solidFill>
                  <a:srgbClr val="2D3956"/>
                </a:solidFill>
                <a:latin typeface="Times New Roman" panose="02020603050405020304" pitchFamily="18" charset="0"/>
                <a:cs typeface="Times New Roman" panose="02020603050405020304" pitchFamily="18" charset="0"/>
              </a:rPr>
              <a:t>Fake News </a:t>
            </a:r>
            <a:r>
              <a:rPr lang="ar-SA" sz="2400" dirty="0">
                <a:solidFill>
                  <a:srgbClr val="2D3956"/>
                </a:solidFill>
                <a:latin typeface="Times New Roman" panose="02020603050405020304" pitchFamily="18" charset="0"/>
                <a:cs typeface="Times New Roman" panose="02020603050405020304" pitchFamily="18" charset="0"/>
              </a:rPr>
              <a:t>ككلمة العام، وعرفها ك "معلومات كاذبة وغالبًا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مثيرة، يتم نشرها تحت ستار التقارير الإخبارية"، اختار </a:t>
            </a:r>
            <a:r>
              <a:rPr lang="ar-SA" sz="2400" dirty="0" err="1">
                <a:solidFill>
                  <a:srgbClr val="2D3956"/>
                </a:solidFill>
                <a:latin typeface="Times New Roman" panose="02020603050405020304" pitchFamily="18" charset="0"/>
                <a:cs typeface="Times New Roman" panose="02020603050405020304" pitchFamily="18" charset="0"/>
              </a:rPr>
              <a:t>كولينز</a:t>
            </a:r>
            <a:r>
              <a:rPr lang="ar-SA" sz="2400" dirty="0">
                <a:solidFill>
                  <a:srgbClr val="2D3956"/>
                </a:solidFill>
                <a:latin typeface="Times New Roman" panose="02020603050405020304" pitchFamily="18" charset="0"/>
                <a:cs typeface="Times New Roman" panose="02020603050405020304" pitchFamily="18" charset="0"/>
              </a:rPr>
              <a:t> الكلمة بعد زيادة استخدامها بنسبة 365 %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عن العام الأسبق وتمت إعادة طرحها سياسيا بواسطة دونالد ترامب.</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02F00B7-EA6E-A704-6BDF-4DBCDBE918C0}"/>
              </a:ext>
            </a:extLst>
          </p:cNvPr>
          <p:cNvSpPr txBox="1"/>
          <p:nvPr/>
        </p:nvSpPr>
        <p:spPr>
          <a:xfrm>
            <a:off x="2943664" y="583217"/>
            <a:ext cx="5563807" cy="1077218"/>
          </a:xfrm>
          <a:prstGeom prst="rect">
            <a:avLst/>
          </a:prstGeom>
          <a:noFill/>
        </p:spPr>
        <p:txBody>
          <a:bodyPr wrap="square" rtlCol="0">
            <a:spAutoFit/>
          </a:bodyPr>
          <a:lstStyle/>
          <a:p>
            <a:pPr algn="r" rtl="1">
              <a:spcBef>
                <a:spcPts val="1200"/>
              </a:spcBef>
            </a:pPr>
            <a:r>
              <a:rPr lang="ar-EG" sz="3600" b="1" kern="0"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تابع المفاهيم وثيقة الصلة بالشائعة</a:t>
            </a:r>
            <a:endParaRPr lang="en-US" sz="36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A2CFF77-0213-233A-ECB6-7F13C92F029C}"/>
              </a:ext>
            </a:extLst>
          </p:cNvPr>
          <p:cNvPicPr>
            <a:picLocks noChangeAspect="1"/>
          </p:cNvPicPr>
          <p:nvPr/>
        </p:nvPicPr>
        <p:blipFill>
          <a:blip r:embed="rId3"/>
          <a:stretch>
            <a:fillRect/>
          </a:stretch>
        </p:blipFill>
        <p:spPr>
          <a:xfrm>
            <a:off x="483191" y="2060674"/>
            <a:ext cx="4183402" cy="3821352"/>
          </a:xfrm>
          <a:prstGeom prst="rect">
            <a:avLst/>
          </a:prstGeom>
        </p:spPr>
      </p:pic>
    </p:spTree>
    <p:extLst>
      <p:ext uri="{BB962C8B-B14F-4D97-AF65-F5344CB8AC3E}">
        <p14:creationId xmlns:p14="http://schemas.microsoft.com/office/powerpoint/2010/main" val="3256848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19451"/>
            <a:ext cx="10541000" cy="1631216"/>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الأخبار المفبركة </a:t>
            </a:r>
            <a:r>
              <a:rPr lang="en-US" sz="3200" b="1" dirty="0">
                <a:solidFill>
                  <a:srgbClr val="2D3956"/>
                </a:solidFill>
                <a:highlight>
                  <a:srgbClr val="FFFF00"/>
                </a:highlight>
                <a:latin typeface="Times New Roman" panose="02020603050405020304" pitchFamily="18" charset="0"/>
                <a:cs typeface="Times New Roman" panose="02020603050405020304" pitchFamily="18" charset="0"/>
              </a:rPr>
              <a:t>Fabricated News</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أخبار تحتوي على معلومات كاذبة أو مضللة، لكنها لا تكون مفبركة بالكامل. قد تحتوي على بعض الحقائق مع معلومات خاطئة أخرى.</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02F00B7-EA6E-A704-6BDF-4DBCDBE918C0}"/>
              </a:ext>
            </a:extLst>
          </p:cNvPr>
          <p:cNvSpPr txBox="1"/>
          <p:nvPr/>
        </p:nvSpPr>
        <p:spPr>
          <a:xfrm>
            <a:off x="2943664" y="583217"/>
            <a:ext cx="5563807" cy="1077218"/>
          </a:xfrm>
          <a:prstGeom prst="rect">
            <a:avLst/>
          </a:prstGeom>
          <a:noFill/>
        </p:spPr>
        <p:txBody>
          <a:bodyPr wrap="square" rtlCol="0">
            <a:spAutoFit/>
          </a:bodyPr>
          <a:lstStyle/>
          <a:p>
            <a:pPr algn="r" rtl="1">
              <a:spcBef>
                <a:spcPts val="1200"/>
              </a:spcBef>
            </a:pPr>
            <a:r>
              <a:rPr lang="ar-EG" sz="3600" b="1" kern="0"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تابع المفاهيم وثيقة الصلة بالشائعة</a:t>
            </a:r>
            <a:endParaRPr lang="en-US" sz="36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3007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89610"/>
            <a:ext cx="10541000" cy="1631216"/>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الأخبار السلبية </a:t>
            </a:r>
            <a:r>
              <a:rPr lang="en-US" sz="3200" b="1" dirty="0">
                <a:solidFill>
                  <a:srgbClr val="2D3956"/>
                </a:solidFill>
                <a:highlight>
                  <a:srgbClr val="FFFF00"/>
                </a:highlight>
                <a:latin typeface="Times New Roman" panose="02020603050405020304" pitchFamily="18" charset="0"/>
                <a:cs typeface="Times New Roman" panose="02020603050405020304" pitchFamily="18" charset="0"/>
              </a:rPr>
              <a:t>Negative News</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الأخبار التي تركز بشكل أساسي على الجوانب السلبية للأحداث والقضايا. تميل لنشر مشاعر الخوف والقلق والغضب، وغالباً ما تفتقر إلى التوازن في عرض وجهات النظر المختلفة.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02F00B7-EA6E-A704-6BDF-4DBCDBE918C0}"/>
              </a:ext>
            </a:extLst>
          </p:cNvPr>
          <p:cNvSpPr txBox="1"/>
          <p:nvPr/>
        </p:nvSpPr>
        <p:spPr>
          <a:xfrm>
            <a:off x="2943664" y="583217"/>
            <a:ext cx="5563807" cy="1077218"/>
          </a:xfrm>
          <a:prstGeom prst="rect">
            <a:avLst/>
          </a:prstGeom>
          <a:noFill/>
        </p:spPr>
        <p:txBody>
          <a:bodyPr wrap="square" rtlCol="0">
            <a:spAutoFit/>
          </a:bodyPr>
          <a:lstStyle/>
          <a:p>
            <a:pPr algn="r" rtl="1">
              <a:spcBef>
                <a:spcPts val="1200"/>
              </a:spcBef>
            </a:pPr>
            <a:r>
              <a:rPr lang="ar-EG" sz="3600" b="1" kern="0"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تابع المفاهيم وثيقة الصلة بالشائعة</a:t>
            </a:r>
            <a:endParaRPr lang="en-US" sz="36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483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0531" y="1818442"/>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b="1" dirty="0">
                <a:solidFill>
                  <a:srgbClr val="2D3956"/>
                </a:solidFill>
                <a:highlight>
                  <a:srgbClr val="FFFF00"/>
                </a:highlight>
                <a:latin typeface="Times New Roman" panose="02020603050405020304" pitchFamily="18" charset="0"/>
                <a:cs typeface="Times New Roman" panose="02020603050405020304" pitchFamily="18" charset="0"/>
              </a:rPr>
              <a:t>ا</a:t>
            </a:r>
            <a:r>
              <a:rPr lang="ar-SA" sz="3200" b="1" dirty="0">
                <a:solidFill>
                  <a:srgbClr val="2D3956"/>
                </a:solidFill>
                <a:highlight>
                  <a:srgbClr val="FFFF00"/>
                </a:highlight>
                <a:latin typeface="Times New Roman" panose="02020603050405020304" pitchFamily="18" charset="0"/>
                <a:cs typeface="Times New Roman" panose="02020603050405020304" pitchFamily="18" charset="0"/>
              </a:rPr>
              <a:t>لخلل المعلوماتي </a:t>
            </a:r>
            <a:r>
              <a:rPr lang="en-US" sz="3200" b="1" dirty="0">
                <a:solidFill>
                  <a:srgbClr val="2D3956"/>
                </a:solidFill>
                <a:highlight>
                  <a:srgbClr val="FFFF00"/>
                </a:highlight>
                <a:latin typeface="Times New Roman" panose="02020603050405020304" pitchFamily="18" charset="0"/>
                <a:cs typeface="Times New Roman" panose="02020603050405020304" pitchFamily="18" charset="0"/>
              </a:rPr>
              <a:t>Information distortion</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مفهوم يشير إلى أي انحراف أو تشوه في عملية نقل المعلومات أو تبادلها. قد يحدث خلل المعلومات نتيجة لعدة أسباب، بما في ذلك الأخطاء البشرية، وعدم وضوح الرسائل، وعوامل التشويش، وعدم كفاية وسائل الاتصال، وعوامل تقنية أخرى.</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أن يتسبب خلل المعلومات في تشويه أو فهم غير صحيح للمعلومات، مما يؤدي إلى تكوين أفكار خاطئة أو اتخاذ قرارات غير صحيحة. وفي بعض الأحيان، يمكن أن يؤدي خلل المعلومات إلى فقدان المعلومات بشكل كامل أو جزئي.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02F00B7-EA6E-A704-6BDF-4DBCDBE918C0}"/>
              </a:ext>
            </a:extLst>
          </p:cNvPr>
          <p:cNvSpPr txBox="1"/>
          <p:nvPr/>
        </p:nvSpPr>
        <p:spPr>
          <a:xfrm>
            <a:off x="2943664" y="583217"/>
            <a:ext cx="5563807" cy="1077218"/>
          </a:xfrm>
          <a:prstGeom prst="rect">
            <a:avLst/>
          </a:prstGeom>
          <a:noFill/>
        </p:spPr>
        <p:txBody>
          <a:bodyPr wrap="square" rtlCol="0">
            <a:spAutoFit/>
          </a:bodyPr>
          <a:lstStyle/>
          <a:p>
            <a:pPr algn="r" rtl="1">
              <a:spcBef>
                <a:spcPts val="1200"/>
              </a:spcBef>
            </a:pPr>
            <a:r>
              <a:rPr lang="ar-EG" sz="3600" b="1" kern="0"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تابع المفاهيم وثيقة الصلة بالشائعة</a:t>
            </a:r>
            <a:endParaRPr lang="en-US" sz="36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0625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072624" y="899030"/>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أنواع الخلل المعلوماتي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61665"/>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قسمت كلير </a:t>
            </a:r>
            <a:r>
              <a:rPr lang="ar-SA" sz="2400" dirty="0" err="1">
                <a:solidFill>
                  <a:srgbClr val="2D3956"/>
                </a:solidFill>
                <a:latin typeface="Times New Roman" panose="02020603050405020304" pitchFamily="18" charset="0"/>
                <a:cs typeface="Times New Roman" panose="02020603050405020304" pitchFamily="18" charset="0"/>
              </a:rPr>
              <a:t>ووردل</a:t>
            </a:r>
            <a:r>
              <a:rPr lang="ar-SA" sz="2400" dirty="0">
                <a:solidFill>
                  <a:srgbClr val="2D3956"/>
                </a:solidFill>
                <a:latin typeface="Times New Roman" panose="02020603050405020304" pitchFamily="18" charset="0"/>
                <a:cs typeface="Times New Roman" panose="02020603050405020304" pitchFamily="18" charset="0"/>
              </a:rPr>
              <a:t> (مؤسسة فيرست </a:t>
            </a:r>
            <a:r>
              <a:rPr lang="ar-SA" sz="2400" dirty="0" err="1">
                <a:solidFill>
                  <a:srgbClr val="2D3956"/>
                </a:solidFill>
                <a:latin typeface="Times New Roman" panose="02020603050405020304" pitchFamily="18" charset="0"/>
                <a:cs typeface="Times New Roman" panose="02020603050405020304" pitchFamily="18" charset="0"/>
              </a:rPr>
              <a:t>درافت</a:t>
            </a:r>
            <a:r>
              <a:rPr lang="ar-SA" sz="2400" dirty="0">
                <a:solidFill>
                  <a:srgbClr val="2D3956"/>
                </a:solidFill>
                <a:latin typeface="Times New Roman" panose="02020603050405020304" pitchFamily="18" charset="0"/>
                <a:cs typeface="Times New Roman" panose="02020603050405020304" pitchFamily="18" charset="0"/>
              </a:rPr>
              <a:t>) الخلل المعلوماتي إلى 3 أنواع رئيسية وهي:</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152DD36-1329-9321-BE05-645EA0A6F603}"/>
              </a:ext>
            </a:extLst>
          </p:cNvPr>
          <p:cNvPicPr>
            <a:picLocks noChangeAspect="1"/>
          </p:cNvPicPr>
          <p:nvPr/>
        </p:nvPicPr>
        <p:blipFill>
          <a:blip r:embed="rId3"/>
          <a:stretch>
            <a:fillRect/>
          </a:stretch>
        </p:blipFill>
        <p:spPr>
          <a:xfrm>
            <a:off x="3187442" y="3006132"/>
            <a:ext cx="5944115" cy="3310415"/>
          </a:xfrm>
          <a:prstGeom prst="rect">
            <a:avLst/>
          </a:prstGeom>
        </p:spPr>
      </p:pic>
    </p:spTree>
    <p:extLst>
      <p:ext uri="{BB962C8B-B14F-4D97-AF65-F5344CB8AC3E}">
        <p14:creationId xmlns:p14="http://schemas.microsoft.com/office/powerpoint/2010/main" val="159270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12595" y="735820"/>
            <a:ext cx="5022089" cy="954107"/>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الثقة في وسائل الإعلام في الفترة من 2011 حتى 2023</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6034" y="4120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0704" y="6174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50335" y="83407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9EA6AA5-AD6F-176D-6563-0DFA9274A660}"/>
              </a:ext>
            </a:extLst>
          </p:cNvPr>
          <p:cNvPicPr>
            <a:picLocks noChangeAspect="1"/>
          </p:cNvPicPr>
          <p:nvPr/>
        </p:nvPicPr>
        <p:blipFill>
          <a:blip r:embed="rId3"/>
          <a:stretch>
            <a:fillRect/>
          </a:stretch>
        </p:blipFill>
        <p:spPr>
          <a:xfrm>
            <a:off x="2180407" y="1633355"/>
            <a:ext cx="9037068" cy="3837279"/>
          </a:xfrm>
          <a:prstGeom prst="rect">
            <a:avLst/>
          </a:prstGeom>
        </p:spPr>
      </p:pic>
      <p:sp>
        <p:nvSpPr>
          <p:cNvPr id="7" name="TextBox 6">
            <a:extLst>
              <a:ext uri="{FF2B5EF4-FFF2-40B4-BE49-F238E27FC236}">
                <a16:creationId xmlns:a16="http://schemas.microsoft.com/office/drawing/2014/main" id="{F649BC5C-9D56-4DB0-DB69-3B8F93F90B33}"/>
              </a:ext>
            </a:extLst>
          </p:cNvPr>
          <p:cNvSpPr txBox="1"/>
          <p:nvPr/>
        </p:nvSpPr>
        <p:spPr>
          <a:xfrm>
            <a:off x="3909848" y="5470634"/>
            <a:ext cx="4114800" cy="369332"/>
          </a:xfrm>
          <a:prstGeom prst="rect">
            <a:avLst/>
          </a:prstGeom>
          <a:noFill/>
        </p:spPr>
        <p:txBody>
          <a:bodyPr wrap="square" rtlCol="0">
            <a:spAutoFit/>
          </a:bodyPr>
          <a:lstStyle/>
          <a:p>
            <a:pPr algn="r" rtl="1"/>
            <a:r>
              <a:rPr lang="ar-EG" sz="1800">
                <a:effectLst/>
                <a:latin typeface="Arial" panose="020B0604020202020204" pitchFamily="34" charset="0"/>
                <a:ea typeface="Calibri" panose="020F0502020204030204" pitchFamily="34" charset="0"/>
                <a:cs typeface="Simplified Arabic" panose="02020603050405020304" pitchFamily="18" charset="-78"/>
              </a:rPr>
              <a:t>المصدر: </a:t>
            </a:r>
            <a:r>
              <a:rPr lang="en-US" sz="1800" u="sng">
                <a:solidFill>
                  <a:srgbClr val="0563C1"/>
                </a:solidFill>
                <a:effectLst/>
                <a:latin typeface="Simplified Arabic" panose="02020603050405020304" pitchFamily="18" charset="-78"/>
                <a:ea typeface="Calibri" panose="020F0502020204030204" pitchFamily="34" charset="0"/>
                <a:cs typeface="Times New Roman" panose="02020603050405020304" pitchFamily="18" charset="0"/>
                <a:hlinkClick r:id="rId4"/>
              </a:rPr>
              <a:t>STATISTA</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2794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84870" y="564289"/>
            <a:ext cx="5956790"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خصائص الشائعة المنتشرة عبر وسائل التواصل الاجتماعي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2765" y="1817957"/>
            <a:ext cx="10541000" cy="3170099"/>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سرعة الانتشار: </a:t>
            </a:r>
            <a:r>
              <a:rPr lang="ar-SA" sz="2400" dirty="0">
                <a:solidFill>
                  <a:srgbClr val="2D3956"/>
                </a:solidFill>
                <a:latin typeface="Times New Roman" panose="02020603050405020304" pitchFamily="18" charset="0"/>
                <a:cs typeface="Times New Roman" panose="02020603050405020304" pitchFamily="18" charset="0"/>
              </a:rPr>
              <a:t>حيث يمكن أن تنتشر الشائعة بين عدد كبير من الأشخاص في وقت قصير جداً.</a:t>
            </a:r>
          </a:p>
          <a:p>
            <a:pPr marL="342900" indent="-342900" algn="just" rtl="1">
              <a:lnSpc>
                <a:spcPct val="150000"/>
              </a:lnSpc>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اللامركزية: </a:t>
            </a:r>
            <a:r>
              <a:rPr lang="ar-SA" sz="2400" dirty="0">
                <a:solidFill>
                  <a:srgbClr val="2D3956"/>
                </a:solidFill>
                <a:latin typeface="Times New Roman" panose="02020603050405020304" pitchFamily="18" charset="0"/>
                <a:cs typeface="Times New Roman" panose="02020603050405020304" pitchFamily="18" charset="0"/>
              </a:rPr>
              <a:t>تنتشر الشائعات عبر مصادر متعددة وغير محددة دون مركز رسمي واضح.</a:t>
            </a:r>
          </a:p>
          <a:p>
            <a:pPr marL="342900" indent="-342900" algn="just" rtl="1">
              <a:lnSpc>
                <a:spcPct val="150000"/>
              </a:lnSpc>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عدم التحقق: </a:t>
            </a:r>
            <a:r>
              <a:rPr lang="ar-SA" sz="2400" dirty="0">
                <a:solidFill>
                  <a:srgbClr val="2D3956"/>
                </a:solidFill>
                <a:latin typeface="Times New Roman" panose="02020603050405020304" pitchFamily="18" charset="0"/>
                <a:cs typeface="Times New Roman" panose="02020603050405020304" pitchFamily="18" charset="0"/>
              </a:rPr>
              <a:t>نادراً ما يتم التحقق من صحة الشائعات قبل نشرها عبر وسائل التواصل الاجتماعي.</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المبالغة والإثارة: </a:t>
            </a:r>
            <a:r>
              <a:rPr lang="ar-SA" sz="2400" dirty="0">
                <a:solidFill>
                  <a:srgbClr val="2D3956"/>
                </a:solidFill>
                <a:latin typeface="Times New Roman" panose="02020603050405020304" pitchFamily="18" charset="0"/>
                <a:cs typeface="Times New Roman" panose="02020603050405020304" pitchFamily="18" charset="0"/>
              </a:rPr>
              <a:t>تميل الشائعات للمبالغة في طرح القضايا بهدف إثارة مشاعر الجمهور.</a:t>
            </a:r>
          </a:p>
          <a:p>
            <a:pPr marL="342900" indent="-342900" algn="just" rtl="1">
              <a:lnSpc>
                <a:spcPct val="150000"/>
              </a:lnSpc>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التفاعلية: </a:t>
            </a:r>
            <a:r>
              <a:rPr lang="ar-SA" sz="2400" dirty="0">
                <a:solidFill>
                  <a:srgbClr val="2D3956"/>
                </a:solidFill>
                <a:latin typeface="Times New Roman" panose="02020603050405020304" pitchFamily="18" charset="0"/>
                <a:cs typeface="Times New Roman" panose="02020603050405020304" pitchFamily="18" charset="0"/>
              </a:rPr>
              <a:t>تتيح وسائل التواصل الاجتماعي للمستخدمين التفاعل مع الشائعات وإعادة نشرها بسرعة.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63276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26946" y="520346"/>
            <a:ext cx="5321634"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الشائعة المنتشرة عبر وسائل التواصل الاجتماعي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7104"/>
            <a:ext cx="10541000" cy="334995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1" dirty="0">
                <a:solidFill>
                  <a:srgbClr val="FF0000"/>
                </a:solidFill>
                <a:latin typeface="Times New Roman" panose="02020603050405020304" pitchFamily="18" charset="0"/>
                <a:cs typeface="Times New Roman" panose="02020603050405020304" pitchFamily="18" charset="0"/>
              </a:rPr>
              <a:t>المجهولية: </a:t>
            </a:r>
            <a:r>
              <a:rPr lang="ar-EG" sz="2400" dirty="0">
                <a:solidFill>
                  <a:srgbClr val="2D3956"/>
                </a:solidFill>
                <a:latin typeface="Times New Roman" panose="02020603050405020304" pitchFamily="18" charset="0"/>
                <a:cs typeface="Times New Roman" panose="02020603050405020304" pitchFamily="18" charset="0"/>
              </a:rPr>
              <a:t>يصعب تحديد المصدر الأصلي للشائعة المنتشرة عبر منصات التواصل الاجتماعي.</a:t>
            </a:r>
          </a:p>
          <a:p>
            <a:pPr marL="342900" indent="-342900" algn="just" rtl="1">
              <a:lnSpc>
                <a:spcPct val="150000"/>
              </a:lnSpc>
              <a:buFont typeface="Arial" panose="020B0604020202020204" pitchFamily="34" charset="0"/>
              <a:buChar char="•"/>
            </a:pPr>
            <a:r>
              <a:rPr lang="ar-EG" sz="2400" b="1" dirty="0">
                <a:solidFill>
                  <a:srgbClr val="FF0000"/>
                </a:solidFill>
                <a:latin typeface="Times New Roman" panose="02020603050405020304" pitchFamily="18" charset="0"/>
                <a:cs typeface="Times New Roman" panose="02020603050405020304" pitchFamily="18" charset="0"/>
              </a:rPr>
              <a:t>الاستمرارية: </a:t>
            </a:r>
            <a:r>
              <a:rPr lang="ar-EG" sz="2400" dirty="0">
                <a:solidFill>
                  <a:srgbClr val="2D3956"/>
                </a:solidFill>
                <a:latin typeface="Times New Roman" panose="02020603050405020304" pitchFamily="18" charset="0"/>
                <a:cs typeface="Times New Roman" panose="02020603050405020304" pitchFamily="18" charset="0"/>
              </a:rPr>
              <a:t>تستمر الشائعات في الانتشار حتى بعد نفيها من مصادرها الرسمية.</a:t>
            </a:r>
          </a:p>
          <a:p>
            <a:pPr marL="342900" indent="-342900" algn="just" rtl="1">
              <a:lnSpc>
                <a:spcPct val="150000"/>
              </a:lnSpc>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قدرتها على اختراق حدود الدول دون رقابة: </a:t>
            </a:r>
            <a:r>
              <a:rPr lang="ar-SA" sz="2400" dirty="0">
                <a:solidFill>
                  <a:srgbClr val="2D3956"/>
                </a:solidFill>
                <a:latin typeface="Times New Roman" panose="02020603050405020304" pitchFamily="18" charset="0"/>
                <a:cs typeface="Times New Roman" panose="02020603050405020304" pitchFamily="18" charset="0"/>
              </a:rPr>
              <a:t>شكَّلت مواقع التواصل الاجتماعي نقلة نوعية في مجال الإعلام؛ فالدول يمكن أن تحجب بثَّ قناة عبر الأقمار الصناعية، غير أنها تعجز عن هذا الأمر مع مواقع التواصل الاجتماعي؛ بل إن خطورتها تتمثل في امتلاكها قدرة على تبادل الأخبار والصور والفيديوهات والصور، بشكل مجاني وهو ما يسمح بالترويج للشائعات.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62649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91290" y="495062"/>
            <a:ext cx="5713316"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الأساليب النفسية التي يتم الاعتماد عليها للترويج للشائعات</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الادعاء والتلفيق: </a:t>
            </a:r>
            <a:r>
              <a:rPr lang="ar-SA" sz="2400" dirty="0">
                <a:solidFill>
                  <a:srgbClr val="2D3956"/>
                </a:solidFill>
                <a:latin typeface="Times New Roman" panose="02020603050405020304" pitchFamily="18" charset="0"/>
                <a:cs typeface="Times New Roman" panose="02020603050405020304" pitchFamily="18" charset="0"/>
              </a:rPr>
              <a:t>عن طريق بثِّ خبر لا أساس له من الصحة، وفي الغالب يُروج له من خلال مواقع التواصل الاجتماعي، خاصة وأن هذه النوعية من الأخبار تكون بلا مصدر.</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إثارة البلبلة: </a:t>
            </a:r>
            <a:r>
              <a:rPr lang="ar-SA" sz="2400" dirty="0">
                <a:solidFill>
                  <a:srgbClr val="2D3956"/>
                </a:solidFill>
                <a:latin typeface="Times New Roman" panose="02020603050405020304" pitchFamily="18" charset="0"/>
                <a:cs typeface="Times New Roman" panose="02020603050405020304" pitchFamily="18" charset="0"/>
              </a:rPr>
              <a:t>في هذا النوع يُروج لمعلومة أو خبر حقيقي، ولكن تتم </a:t>
            </a:r>
            <a:r>
              <a:rPr lang="ar-SA" sz="2400" dirty="0" err="1">
                <a:solidFill>
                  <a:srgbClr val="2D3956"/>
                </a:solidFill>
                <a:latin typeface="Times New Roman" panose="02020603050405020304" pitchFamily="18" charset="0"/>
                <a:cs typeface="Times New Roman" panose="02020603050405020304" pitchFamily="18" charset="0"/>
              </a:rPr>
              <a:t>الشوشرة</a:t>
            </a:r>
            <a:r>
              <a:rPr lang="ar-SA" sz="2400" dirty="0">
                <a:solidFill>
                  <a:srgbClr val="2D3956"/>
                </a:solidFill>
                <a:latin typeface="Times New Roman" panose="02020603050405020304" pitchFamily="18" charset="0"/>
                <a:cs typeface="Times New Roman" panose="02020603050405020304" pitchFamily="18" charset="0"/>
              </a:rPr>
              <a:t> عليه، وفي الغالب يمارس هذا الأسلوب أيضًا عبر مواقع التواصل الاجتماعي من خلال التعليقات، وبذلك يعجز الجمهور عن معرفة الحقيقة من الكذب، على الرغم من صحة المعلومة، كذلك في هذا النوع قد يُستغل حادث صغير لخلق أزمة تؤثر في نفسية جمهور الدولة المستهدفة.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13124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19164" y="360993"/>
            <a:ext cx="6377924" cy="138499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الأساليب النفسية التي يتم الاعتماد عليها للترويج للشائعات</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التخوين والتشكيك: </a:t>
            </a:r>
            <a:r>
              <a:rPr lang="ar-SA" sz="2400" dirty="0">
                <a:solidFill>
                  <a:srgbClr val="2D3956"/>
                </a:solidFill>
                <a:latin typeface="Times New Roman" panose="02020603050405020304" pitchFamily="18" charset="0"/>
                <a:cs typeface="Times New Roman" panose="02020603050405020304" pitchFamily="18" charset="0"/>
              </a:rPr>
              <a:t>وهو من أهم الأساليب التي يُعتمد عليها لخلق حالة من الانقسام بين أفراد المجتمع، وفي هذا النوع تُغتال قيادات الدولة المعنية معنويًا، وهي واحدة من العمليات التي تُمارس في مصر منذ ثورة 25 يناير.</a:t>
            </a:r>
          </a:p>
          <a:p>
            <a:pPr marL="342900" indent="-342900" algn="just" rtl="1">
              <a:buFont typeface="Arial" panose="020B0604020202020204" pitchFamily="34" charset="0"/>
              <a:buChar char="•"/>
            </a:pPr>
            <a:r>
              <a:rPr lang="ar-SA" sz="2400" dirty="0" err="1">
                <a:solidFill>
                  <a:srgbClr val="2D3956"/>
                </a:solidFill>
                <a:highlight>
                  <a:srgbClr val="00FFFF"/>
                </a:highlight>
                <a:latin typeface="Times New Roman" panose="02020603050405020304" pitchFamily="18" charset="0"/>
                <a:cs typeface="Times New Roman" panose="02020603050405020304" pitchFamily="18" charset="0"/>
              </a:rPr>
              <a:t>التجرؤ</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 على الحقيقة والثوابت: </a:t>
            </a:r>
            <a:r>
              <a:rPr lang="ar-SA" sz="2400" dirty="0">
                <a:solidFill>
                  <a:srgbClr val="2D3956"/>
                </a:solidFill>
                <a:latin typeface="Times New Roman" panose="02020603050405020304" pitchFamily="18" charset="0"/>
                <a:cs typeface="Times New Roman" panose="02020603050405020304" pitchFamily="18" charset="0"/>
              </a:rPr>
              <a:t>بالتركيز على كل شخص يُنظر إليه على أنه قدوة ورمز، خاصة علماء الدين ورجال السياسة والمسئولين بمختلف أنواعهم، فيقف الشعب عاجزًا غير قادر على معرفة من يُصدِّق، ومن يُكذِّب، ومن يعمل من أجل مصلحة الدولة، ومن يعمل ضدها.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38267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14448" y="613025"/>
            <a:ext cx="5290103"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الأساليب الإعلامية التي يُعتمد عليها في </a:t>
            </a:r>
            <a:r>
              <a:rPr lang="ar-EG" sz="2800" b="1" dirty="0" err="1">
                <a:solidFill>
                  <a:schemeClr val="bg1"/>
                </a:solidFill>
                <a:latin typeface="Times New Roman" panose="02020603050405020304" pitchFamily="18" charset="0"/>
                <a:cs typeface="Times New Roman" panose="02020603050405020304" pitchFamily="18" charset="0"/>
              </a:rPr>
              <a:t>التاثير</a:t>
            </a:r>
            <a:r>
              <a:rPr lang="ar-EG" sz="2800" b="1" dirty="0">
                <a:solidFill>
                  <a:schemeClr val="bg1"/>
                </a:solidFill>
                <a:latin typeface="Times New Roman" panose="02020603050405020304" pitchFamily="18" charset="0"/>
                <a:cs typeface="Times New Roman" panose="02020603050405020304" pitchFamily="18" charset="0"/>
              </a:rPr>
              <a:t> على الرأي العام</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41974"/>
            <a:ext cx="10541000" cy="3354765"/>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قدَّم المفكر الأمريكي "</a:t>
            </a:r>
            <a:r>
              <a:rPr lang="ar-SA" sz="2400" dirty="0" err="1">
                <a:solidFill>
                  <a:srgbClr val="2D3956"/>
                </a:solidFill>
                <a:latin typeface="Times New Roman" panose="02020603050405020304" pitchFamily="18" charset="0"/>
                <a:cs typeface="Times New Roman" panose="02020603050405020304" pitchFamily="18" charset="0"/>
              </a:rPr>
              <a:t>ناعوم</a:t>
            </a:r>
            <a:r>
              <a:rPr lang="ar-SA" sz="2400" dirty="0">
                <a:solidFill>
                  <a:srgbClr val="2D3956"/>
                </a:solidFill>
                <a:latin typeface="Times New Roman" panose="02020603050405020304" pitchFamily="18" charset="0"/>
                <a:cs typeface="Times New Roman" panose="02020603050405020304" pitchFamily="18" charset="0"/>
              </a:rPr>
              <a:t> تشومسكي" قائمة تتضمن عشر طرق يمكن من خلالها السيطرة على الشعوب والرأي العام، من بينها:</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إستراتيجية الإلهاء: </a:t>
            </a:r>
            <a:r>
              <a:rPr lang="ar-SA" sz="2400" dirty="0">
                <a:solidFill>
                  <a:srgbClr val="2D3956"/>
                </a:solidFill>
                <a:latin typeface="Times New Roman" panose="02020603050405020304" pitchFamily="18" charset="0"/>
                <a:cs typeface="Times New Roman" panose="02020603050405020304" pitchFamily="18" charset="0"/>
              </a:rPr>
              <a:t>التي تكون عن طريق تحويل انتباه الرأي العام عن بعض القضايا المجتمعية والموضوعات، عبر وابل متواصل من </a:t>
            </a:r>
            <a:r>
              <a:rPr lang="ar-SA" sz="2400" dirty="0" err="1">
                <a:solidFill>
                  <a:srgbClr val="2D3956"/>
                </a:solidFill>
                <a:latin typeface="Times New Roman" panose="02020603050405020304" pitchFamily="18" charset="0"/>
                <a:cs typeface="Times New Roman" panose="02020603050405020304" pitchFamily="18" charset="0"/>
              </a:rPr>
              <a:t>الإلهاءات</a:t>
            </a:r>
            <a:r>
              <a:rPr lang="ar-SA" sz="2400" dirty="0">
                <a:solidFill>
                  <a:srgbClr val="2D3956"/>
                </a:solidFill>
                <a:latin typeface="Times New Roman" panose="02020603050405020304" pitchFamily="18" charset="0"/>
                <a:cs typeface="Times New Roman" panose="02020603050405020304" pitchFamily="18" charset="0"/>
              </a:rPr>
              <a:t> والمعلومات التافهة، التي تمنع الرأي العام من التركيز على القضايا المجتمعية الرئيسية.</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ابتكر المشكلات ثم قدم الحلول: </a:t>
            </a:r>
            <a:r>
              <a:rPr lang="ar-SA" sz="2400" dirty="0">
                <a:solidFill>
                  <a:srgbClr val="2D3956"/>
                </a:solidFill>
                <a:latin typeface="Times New Roman" panose="02020603050405020304" pitchFamily="18" charset="0"/>
                <a:cs typeface="Times New Roman" panose="02020603050405020304" pitchFamily="18" charset="0"/>
              </a:rPr>
              <a:t>وهنا تُبتكر مشكلات أو مواقف من أجل إثارة رد فعل معين من الشعب لكي يطالب بالإجراءات التي يراد له أن يقبل بها.</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إستراتيجية التدرج: </a:t>
            </a:r>
            <a:r>
              <a:rPr lang="ar-SA" sz="2400" dirty="0">
                <a:solidFill>
                  <a:srgbClr val="2D3956"/>
                </a:solidFill>
                <a:latin typeface="Times New Roman" panose="02020603050405020304" pitchFamily="18" charset="0"/>
                <a:cs typeface="Times New Roman" panose="02020603050405020304" pitchFamily="18" charset="0"/>
              </a:rPr>
              <a:t>لكي يُقبل إجراء غير مقبول، يكفي أن يُطبق بصورة تدريجية.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84425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38586" y="468142"/>
            <a:ext cx="5589648" cy="138499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تابع </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الأساليب الإعلامية التي يُعتمد عليها في </a:t>
            </a:r>
            <a:r>
              <a:rPr kumimoji="0" lang="ar-EG" sz="28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التاثير</a:t>
            </a: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على الرأي العام</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08653"/>
            <a:ext cx="10541000" cy="372409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إستراتيجية المؤجل: </a:t>
            </a:r>
            <a:r>
              <a:rPr lang="ar-SA" sz="2400" dirty="0">
                <a:solidFill>
                  <a:srgbClr val="2D3956"/>
                </a:solidFill>
                <a:latin typeface="Times New Roman" panose="02020603050405020304" pitchFamily="18" charset="0"/>
                <a:cs typeface="Times New Roman" panose="02020603050405020304" pitchFamily="18" charset="0"/>
              </a:rPr>
              <a:t>التي يُعتمد عليها من أجل إكساب القرارات أو الموضوعات المكروهة القبول، بإقناع الشعب في الحاضر بأفعال معينة في المستقبل.</a:t>
            </a:r>
          </a:p>
          <a:p>
            <a:pPr marL="342900" indent="-342900" algn="just" rtl="1">
              <a:lnSpc>
                <a:spcPct val="150000"/>
              </a:lnSpc>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مخاطبة الشعب كمجموعة من الأطفال: </a:t>
            </a:r>
            <a:r>
              <a:rPr lang="ar-SA" sz="2400" dirty="0">
                <a:solidFill>
                  <a:srgbClr val="2D3956"/>
                </a:solidFill>
                <a:latin typeface="Times New Roman" panose="02020603050405020304" pitchFamily="18" charset="0"/>
                <a:cs typeface="Times New Roman" panose="02020603050405020304" pitchFamily="18" charset="0"/>
              </a:rPr>
              <a:t>باستخدام خطاب وحجج ذات طابع طفولي.</a:t>
            </a:r>
          </a:p>
          <a:p>
            <a:pPr marL="342900" indent="-342900" algn="just" rtl="1">
              <a:lnSpc>
                <a:spcPct val="150000"/>
              </a:lnSpc>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استثارة العاطفة بدلًا من الفكر: </a:t>
            </a:r>
            <a:r>
              <a:rPr lang="ar-SA" sz="2400" dirty="0">
                <a:solidFill>
                  <a:srgbClr val="2D3956"/>
                </a:solidFill>
                <a:latin typeface="Times New Roman" panose="02020603050405020304" pitchFamily="18" charset="0"/>
                <a:cs typeface="Times New Roman" panose="02020603050405020304" pitchFamily="18" charset="0"/>
              </a:rPr>
              <a:t>وهي تقنية كلاسيكية يُعتمد عليها لتعطيل التحليل المنطقي للأحداث، كذلك فإن استخدام المفردات العاطفية يسمح بمرور الأفكار والنزعات والسلوكيات إلى اللاوعي.</a:t>
            </a:r>
          </a:p>
          <a:p>
            <a:pPr marL="342900" indent="-342900" algn="just" rtl="1">
              <a:lnSpc>
                <a:spcPct val="150000"/>
              </a:lnSpc>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تشجيع الشعب على استحسان الرداءة: </a:t>
            </a:r>
            <a:r>
              <a:rPr lang="ar-SA" sz="2400" dirty="0">
                <a:solidFill>
                  <a:srgbClr val="2D3956"/>
                </a:solidFill>
                <a:latin typeface="Times New Roman" panose="02020603050405020304" pitchFamily="18" charset="0"/>
                <a:cs typeface="Times New Roman" panose="02020603050405020304" pitchFamily="18" charset="0"/>
              </a:rPr>
              <a:t>بحيث يعتقد الفرد أنه من الجيد أن يصبح همجيًا أو جاهلًا.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85855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65268" y="403533"/>
            <a:ext cx="5713316" cy="95410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الأساليب الإعلامية التي يُعتمد عليها في </a:t>
            </a:r>
            <a:r>
              <a:rPr kumimoji="0" lang="ar-EG" sz="28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التاثير</a:t>
            </a: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على الرأي العام</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76096" y="2391844"/>
            <a:ext cx="9553903" cy="4093428"/>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كذلك قدَّم عدد من الباحثين أنماط للأساليب والإستراتيجيات التي يمكن الاعتماد عليها في نشر الشائعات وممارسة التحريض الإعلامي، ومنها ما يلي:</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إستراتيجية التركيز: </a:t>
            </a:r>
            <a:r>
              <a:rPr lang="ar-SA" sz="2400" dirty="0">
                <a:solidFill>
                  <a:srgbClr val="2D3956"/>
                </a:solidFill>
                <a:latin typeface="Times New Roman" panose="02020603050405020304" pitchFamily="18" charset="0"/>
                <a:cs typeface="Times New Roman" panose="02020603050405020304" pitchFamily="18" charset="0"/>
              </a:rPr>
              <a:t>التي يقصد بها استخدام وسائل إعلامية متعددة بغرض توصيل رسائل إلى جماهير منتشرة في مناطق جغرافية واسعة.</a:t>
            </a:r>
          </a:p>
          <a:p>
            <a:pPr algn="just" rtl="1"/>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الإستراتيجية الديناميكية: </a:t>
            </a:r>
            <a:r>
              <a:rPr lang="ar-SA" sz="2400" dirty="0">
                <a:solidFill>
                  <a:srgbClr val="2D3956"/>
                </a:solidFill>
                <a:latin typeface="Times New Roman" panose="02020603050405020304" pitchFamily="18" charset="0"/>
                <a:cs typeface="Times New Roman" panose="02020603050405020304" pitchFamily="18" charset="0"/>
              </a:rPr>
              <a:t>في هذه الإستراتيجية يُركَّز على عوامل إدراكية أو عاطفية من أجل التأثير على الأفراد أو الجماعات، باستخدام </a:t>
            </a:r>
            <a:r>
              <a:rPr lang="ar-SA" sz="2400" dirty="0" err="1">
                <a:solidFill>
                  <a:srgbClr val="2D3956"/>
                </a:solidFill>
                <a:latin typeface="Times New Roman" panose="02020603050405020304" pitchFamily="18" charset="0"/>
                <a:cs typeface="Times New Roman" panose="02020603050405020304" pitchFamily="18" charset="0"/>
              </a:rPr>
              <a:t>استمالات</a:t>
            </a:r>
            <a:r>
              <a:rPr lang="ar-SA" sz="2400" dirty="0">
                <a:solidFill>
                  <a:srgbClr val="2D3956"/>
                </a:solidFill>
                <a:latin typeface="Times New Roman" panose="02020603050405020304" pitchFamily="18" charset="0"/>
                <a:cs typeface="Times New Roman" panose="02020603050405020304" pitchFamily="18" charset="0"/>
              </a:rPr>
              <a:t> عاطفية، أو إثارة انفعالات الجمهور ومخاوفهم، بالتركيز على الاتجاهات والمعتقدات والنيات السلوكية لإحداث الاستجابة الإقناعية المطلوبة.</a:t>
            </a:r>
          </a:p>
          <a:p>
            <a:pPr algn="just" rtl="1"/>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الإستراتيجية الثقافية الاجتماعية: </a:t>
            </a:r>
            <a:r>
              <a:rPr lang="ar-SA" sz="2400" dirty="0">
                <a:solidFill>
                  <a:srgbClr val="2D3956"/>
                </a:solidFill>
                <a:latin typeface="Times New Roman" panose="02020603050405020304" pitchFamily="18" charset="0"/>
                <a:cs typeface="Times New Roman" panose="02020603050405020304" pitchFamily="18" charset="0"/>
              </a:rPr>
              <a:t>وفي هذه الإستراتيجية تُقدم رسائل إعلامية مقنعة تحدد أو تعيد تحديد قواعد السلوك لدى الأفراد والجماعات.</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4681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529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56163" y="520346"/>
            <a:ext cx="5879674" cy="954107"/>
          </a:xfrm>
          <a:prstGeom prst="rect">
            <a:avLst/>
          </a:prstGeom>
          <a:noFill/>
        </p:spPr>
        <p:txBody>
          <a:bodyPr wrap="square" rtlCol="0">
            <a:spAutoFit/>
          </a:bodyPr>
          <a:lstStyle/>
          <a:p>
            <a:pPr algn="ctr" rtl="1"/>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الأساليب الإعلامية التي يُعتمد عليها في </a:t>
            </a:r>
            <a:r>
              <a:rPr kumimoji="0" lang="ar-EG" sz="28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التاثير</a:t>
            </a: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على الرأي العام</a:t>
            </a:r>
            <a:r>
              <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إستراتيجية بناء المعاني</a:t>
            </a:r>
            <a:r>
              <a:rPr lang="ar-SA" sz="2400" dirty="0">
                <a:solidFill>
                  <a:srgbClr val="2D3956"/>
                </a:solidFill>
                <a:latin typeface="Times New Roman" panose="02020603050405020304" pitchFamily="18" charset="0"/>
                <a:cs typeface="Times New Roman" panose="02020603050405020304" pitchFamily="18" charset="0"/>
              </a:rPr>
              <a:t>: وفي هذه الإستراتيجية يُركَّز على دور وسائل الإعلام في تعديل المعاني والصور والرموز المحيطة بالإنسان، وإكسابها معاني جديدة، مستهدفة تحقيق الإقناع وفقًا للصورة التي تُقدَّم.</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إستراتيجية الانتقائية المتحيزة</a:t>
            </a:r>
            <a:r>
              <a:rPr lang="ar-SA" sz="2400" dirty="0">
                <a:solidFill>
                  <a:srgbClr val="2D3956"/>
                </a:solidFill>
                <a:latin typeface="Times New Roman" panose="02020603050405020304" pitchFamily="18" charset="0"/>
                <a:cs typeface="Times New Roman" panose="02020603050405020304" pitchFamily="18" charset="0"/>
              </a:rPr>
              <a:t>: في هذا النوع يكون التحريض عبر إخفاء جزء من الخبر للتأثير في اتجاهات الرأي العام، ووضع رأي ذاتي داخل المحتوى الإعلامي الذي يفترض أنه يقوم على الحقائق، بما يعمل على تشويه الواقع بشكل مقصود نتيجة تأييدها طرفًا معينًا ضد آخ</a:t>
            </a:r>
            <a:r>
              <a:rPr lang="ar-EG" sz="2400" dirty="0">
                <a:solidFill>
                  <a:srgbClr val="2D3956"/>
                </a:solidFill>
                <a:latin typeface="Times New Roman" panose="02020603050405020304" pitchFamily="18" charset="0"/>
                <a:cs typeface="Times New Roman" panose="02020603050405020304" pitchFamily="18" charset="0"/>
              </a:rPr>
              <a:t>ر</a:t>
            </a:r>
            <a:r>
              <a:rPr lang="ar-SA" sz="2400" dirty="0">
                <a:solidFill>
                  <a:srgbClr val="2D3956"/>
                </a:solidFill>
                <a:latin typeface="Times New Roman" panose="02020603050405020304" pitchFamily="18" charset="0"/>
                <a:cs typeface="Times New Roman" panose="02020603050405020304" pitchFamily="18" charset="0"/>
              </a:rPr>
              <a:t>، واستبعاد معلومات، أو عرض معلومات غير دقيقة، لتكون المحصلة الأخيرة تقديم معلومات منقوصة وأخرى متحيزة لا تتسم بالموضوعية</a:t>
            </a:r>
            <a:r>
              <a:rPr lang="ar-EG" sz="2400" dirty="0">
                <a:solidFill>
                  <a:srgbClr val="2D3956"/>
                </a:solidFill>
                <a:latin typeface="Times New Roman" panose="02020603050405020304" pitchFamily="18" charset="0"/>
                <a:cs typeface="Times New Roman" panose="02020603050405020304" pitchFamily="18" charset="0"/>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67607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أشكال التحيز في نشر المحتوى</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1436" y="1685837"/>
            <a:ext cx="9188563" cy="4325800"/>
          </a:xfrm>
          <a:prstGeom prst="rect">
            <a:avLst/>
          </a:prstGeom>
          <a:noFill/>
        </p:spPr>
        <p:txBody>
          <a:bodyPr wrap="square" rtlCol="0">
            <a:spAutoFit/>
          </a:bodyPr>
          <a:lstStyle/>
          <a:p>
            <a:pPr marL="342900" lvl="0" indent="-342900" algn="just" rtl="1">
              <a:lnSpc>
                <a:spcPct val="115000"/>
              </a:lnSpc>
              <a:buFont typeface="+mj-cs"/>
              <a:buAutoNum type="arabic1Minus"/>
            </a:pPr>
            <a:r>
              <a:rPr lang="ar-EG" sz="2400" u="sng" dirty="0">
                <a:effectLst/>
                <a:latin typeface="Arial" panose="020B0604020202020204" pitchFamily="34" charset="0"/>
                <a:ea typeface="Calibri" panose="020F0502020204030204" pitchFamily="34" charset="0"/>
                <a:cs typeface="Simplified Arabic" panose="02020603050405020304" pitchFamily="18" charset="-78"/>
              </a:rPr>
              <a:t>التحيز على مستوى الشكل: وهو يتضح من خلال حجم التركيز على القضية والمساحة الزمنية الممنوحة لها</a:t>
            </a:r>
            <a:r>
              <a:rPr lang="ar-EG" sz="2400" dirty="0">
                <a:effectLst/>
                <a:latin typeface="Arial" panose="020B0604020202020204" pitchFamily="34" charset="0"/>
                <a:ea typeface="Calibri" panose="020F0502020204030204" pitchFamily="34" charset="0"/>
                <a:cs typeface="Simplified Arabic" panose="02020603050405020304" pitchFamily="18" charset="-78"/>
              </a:rPr>
              <a:t>، ومعدل تكرارها، ومتابعة المستجدات التي تطرأ عليها، والتحيز من حيث الشكل يكون عبر عدة تقنيات منها:</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buFont typeface="Arial" panose="020B0604020202020204" pitchFamily="34" charset="0"/>
              <a:buChar char="-"/>
            </a:pPr>
            <a:r>
              <a:rPr lang="ar-EG" sz="2400" dirty="0">
                <a:effectLst/>
                <a:latin typeface="Arial" panose="020B0604020202020204" pitchFamily="34" charset="0"/>
                <a:ea typeface="Calibri" panose="020F0502020204030204" pitchFamily="34" charset="0"/>
                <a:cs typeface="Simplified Arabic" panose="02020603050405020304" pitchFamily="18" charset="-78"/>
              </a:rPr>
              <a:t>التحيز في زوايا اللقطات وحجمها وترتيبها: استخدام زوايا وأحجام لقطات تضيف معاني معينة للحدث، أو عبر تصوير أماكن وشخصيات بما يتلاءم مع السياسة التحريرية والأيديولوجية الخاصة بالجهة الناشرة، كذلك فإن ترتيب اللقطات يضفي دلالة على من يظهر أولًا. </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Arial" panose="020B0604020202020204" pitchFamily="34" charset="0"/>
              <a:buChar char="-"/>
            </a:pPr>
            <a:r>
              <a:rPr lang="ar-EG" sz="2400" dirty="0">
                <a:effectLst/>
                <a:latin typeface="Arial" panose="020B0604020202020204" pitchFamily="34" charset="0"/>
                <a:ea typeface="Calibri" panose="020F0502020204030204" pitchFamily="34" charset="0"/>
                <a:cs typeface="Simplified Arabic" panose="02020603050405020304" pitchFamily="18" charset="-78"/>
              </a:rPr>
              <a:t>التحكم في الألوان والظلال لإعطاء انطباع ما، بما يعطي معنى منقوصًا أو مخالفًا.</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Arial" panose="020B0604020202020204" pitchFamily="34" charset="0"/>
              <a:buChar char="-"/>
            </a:pPr>
            <a:r>
              <a:rPr lang="ar-EG" sz="2400" dirty="0">
                <a:effectLst/>
                <a:latin typeface="Arial" panose="020B0604020202020204" pitchFamily="34" charset="0"/>
                <a:ea typeface="Calibri" panose="020F0502020204030204" pitchFamily="34" charset="0"/>
                <a:cs typeface="Simplified Arabic" panose="02020603050405020304" pitchFamily="18" charset="-78"/>
              </a:rPr>
              <a:t>استخدام الصور في غير موضعها عن عمد: وذلك عبر اختيار صورة حقيقية لشخص أو حدث ما، التقطت من زاوية معينة أو لحظة معينة؛ لإعطاء رسالة مضللة.</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7744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75525" y="517468"/>
            <a:ext cx="54635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أشكال التحيز في نشر المحتوى</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16127" y="1639354"/>
            <a:ext cx="9535650" cy="4584332"/>
          </a:xfrm>
          <a:prstGeom prst="rect">
            <a:avLst/>
          </a:prstGeom>
          <a:noFill/>
        </p:spPr>
        <p:txBody>
          <a:bodyPr wrap="square" rtlCol="0">
            <a:spAutoFit/>
          </a:bodyPr>
          <a:lstStyle/>
          <a:p>
            <a:pPr marL="457200" indent="-228600" algn="just" rtl="1"/>
            <a:r>
              <a:rPr lang="ar-EG" sz="2400" u="sng" dirty="0">
                <a:effectLst/>
                <a:latin typeface="Arial" panose="020B0604020202020204" pitchFamily="34" charset="0"/>
                <a:ea typeface="Calibri" panose="020F0502020204030204" pitchFamily="34" charset="0"/>
                <a:cs typeface="Simplified Arabic" panose="02020603050405020304" pitchFamily="18" charset="-78"/>
              </a:rPr>
              <a:t>ب- التحيز على مستوى المضمون</a:t>
            </a:r>
            <a:r>
              <a:rPr lang="ar-EG" sz="2400" dirty="0">
                <a:effectLst/>
                <a:latin typeface="Arial" panose="020B0604020202020204" pitchFamily="34" charset="0"/>
                <a:ea typeface="Calibri" panose="020F0502020204030204" pitchFamily="34" charset="0"/>
                <a:cs typeface="Simplified Arabic" panose="02020603050405020304" pitchFamily="18" charset="-78"/>
              </a:rPr>
              <a:t>: </a:t>
            </a:r>
          </a:p>
          <a:p>
            <a:pPr marL="457200" indent="-228600" algn="just" rtl="1"/>
            <a:r>
              <a:rPr lang="ar-EG" sz="2400" dirty="0">
                <a:latin typeface="Arial" panose="020B0604020202020204" pitchFamily="34" charset="0"/>
                <a:ea typeface="Calibri" panose="020F0502020204030204" pitchFamily="34" charset="0"/>
                <a:cs typeface="Simplified Arabic" panose="02020603050405020304" pitchFamily="18" charset="-78"/>
              </a:rPr>
              <a:t>- </a:t>
            </a:r>
            <a:r>
              <a:rPr lang="ar-EG" sz="2400" dirty="0">
                <a:effectLst/>
                <a:latin typeface="Arial" panose="020B0604020202020204" pitchFamily="34" charset="0"/>
                <a:ea typeface="Calibri" panose="020F0502020204030204" pitchFamily="34" charset="0"/>
                <a:cs typeface="Simplified Arabic" panose="02020603050405020304" pitchFamily="18" charset="-78"/>
              </a:rPr>
              <a:t>التكتم والإغفال: بإخفاء الحقائق والمعلومات عبر تجنب النشر أو حجب المصادر أو استبعاد بعض التفسيرات التي تلقي الضوء على أسباب الحدث.</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Arial" panose="020B0604020202020204" pitchFamily="34" charset="0"/>
              <a:buChar char="-"/>
            </a:pPr>
            <a:r>
              <a:rPr lang="ar-EG" sz="2400" dirty="0">
                <a:effectLst/>
                <a:latin typeface="Arial" panose="020B0604020202020204" pitchFamily="34" charset="0"/>
                <a:ea typeface="Calibri" panose="020F0502020204030204" pitchFamily="34" charset="0"/>
                <a:cs typeface="Simplified Arabic" panose="02020603050405020304" pitchFamily="18" charset="-78"/>
              </a:rPr>
              <a:t>التهويل أو التهوين: وذلك عبر الاهتمام بحدث وإبرازه، واستخدام كلمات مبالغ فيها للإيهام بأهمية ما ورد في الخبر، على الرغم من عدم اتفاقها مع المحتوى وقيمته، بينما التهوين يكون عبر تعمد عرض الموضوع أو القضية بصورة تقل عما تتناسب مع قيمته. </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Arial" panose="020B0604020202020204" pitchFamily="34" charset="0"/>
              <a:buChar char="-"/>
            </a:pPr>
            <a:r>
              <a:rPr lang="ar-EG" sz="2400" dirty="0">
                <a:effectLst/>
                <a:latin typeface="Arial" panose="020B0604020202020204" pitchFamily="34" charset="0"/>
                <a:ea typeface="Calibri" panose="020F0502020204030204" pitchFamily="34" charset="0"/>
                <a:cs typeface="Simplified Arabic" panose="02020603050405020304" pitchFamily="18" charset="-78"/>
              </a:rPr>
              <a:t>المزج أو الخلط: ويكون في الأساس عن طريق الجمع بين الخبر والرأي والتحليل، بشكل يجعل المتلقي غير قادر على التفرقة بين الخبر والرأي.</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Arial" panose="020B0604020202020204" pitchFamily="34" charset="0"/>
              <a:buChar char="-"/>
            </a:pPr>
            <a:r>
              <a:rPr lang="ar-EG" sz="2400" dirty="0">
                <a:effectLst/>
                <a:latin typeface="Arial" panose="020B0604020202020204" pitchFamily="34" charset="0"/>
                <a:ea typeface="Calibri" panose="020F0502020204030204" pitchFamily="34" charset="0"/>
                <a:cs typeface="Simplified Arabic" panose="02020603050405020304" pitchFamily="18" charset="-78"/>
              </a:rPr>
              <a:t>التركيز على أبعاد معينة في القضية وإهمال غيرها: ويُعتمد على هذا النوع لجعل قضية ما أكثر بروزًا لدى الجمهور، أو عبر عرض معلومات وبيانات ليس لها علاقة بالحدث على حساب معلومات مهمة، بما يشتت الانتباه.</a:t>
            </a:r>
            <a:endParaRPr lang="en-US" sz="14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2065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631799"/>
            <a:ext cx="54162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أشكال التحيز في نشر المحتوى</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81014"/>
            <a:ext cx="10541000" cy="2677656"/>
          </a:xfrm>
          <a:prstGeom prst="rect">
            <a:avLst/>
          </a:prstGeom>
          <a:noFill/>
        </p:spPr>
        <p:txBody>
          <a:bodyPr wrap="square" rtlCol="0">
            <a:spAutoFit/>
          </a:bodyPr>
          <a:lstStyle/>
          <a:p>
            <a:pPr marL="268605" indent="-180340" algn="just" rtl="1">
              <a:tabLst>
                <a:tab pos="268605" algn="r"/>
              </a:tabLst>
            </a:pPr>
            <a:r>
              <a:rPr lang="ar-EG" sz="2800" b="1" dirty="0">
                <a:effectLst/>
                <a:latin typeface="Arial" panose="020B0604020202020204" pitchFamily="34" charset="0"/>
                <a:ea typeface="Calibri" panose="020F0502020204030204" pitchFamily="34" charset="0"/>
                <a:cs typeface="Simplified Arabic" panose="02020603050405020304" pitchFamily="18" charset="-78"/>
              </a:rPr>
              <a:t>جـ - </a:t>
            </a:r>
            <a:r>
              <a:rPr lang="ar-EG" sz="2800" dirty="0">
                <a:effectLst/>
                <a:latin typeface="Arial" panose="020B0604020202020204" pitchFamily="34" charset="0"/>
                <a:ea typeface="Calibri" panose="020F0502020204030204" pitchFamily="34" charset="0"/>
                <a:cs typeface="Simplified Arabic" panose="02020603050405020304" pitchFamily="18" charset="-78"/>
              </a:rPr>
              <a:t>التحيز على مستوى المصادر:</a:t>
            </a:r>
            <a:r>
              <a:rPr lang="ar-EG" sz="2800" b="1" dirty="0">
                <a:effectLst/>
                <a:latin typeface="Arial" panose="020B0604020202020204" pitchFamily="34" charset="0"/>
                <a:ea typeface="Calibri" panose="020F0502020204030204" pitchFamily="34" charset="0"/>
                <a:cs typeface="Simplified Arabic" panose="02020603050405020304" pitchFamily="18" charset="-78"/>
              </a:rPr>
              <a:t> </a:t>
            </a:r>
          </a:p>
          <a:p>
            <a:pPr marL="268605" indent="-180340" algn="just" rtl="1">
              <a:tabLst>
                <a:tab pos="268605" algn="r"/>
              </a:tabLst>
            </a:pPr>
            <a:r>
              <a:rPr lang="ar-EG" sz="2800" dirty="0">
                <a:effectLst/>
                <a:latin typeface="Arial" panose="020B0604020202020204" pitchFamily="34" charset="0"/>
                <a:ea typeface="Calibri" panose="020F0502020204030204" pitchFamily="34" charset="0"/>
                <a:cs typeface="Simplified Arabic" panose="02020603050405020304" pitchFamily="18" charset="-78"/>
              </a:rPr>
              <a:t>باختيار مصادر معينة تحت مسمى الخبراء والمحللين بما يوحي بالمهنية، بينما تستهدف في الأساس عرض جانب واحد من وجهات النظر وتخصيص مساحة أكبر له، وتقليص دور الطرف الآخر، والتركيز على الجوانب السلبية فقط لتشويه صورة الجماعات أو الأفراد التي تتعارض معها، كما يمكن استخدام مفردات قد تضفي تأثيرًا معينًا يخدم أو يضر طرفًا من أطراف الصراع</a:t>
            </a:r>
            <a:r>
              <a:rPr lang="ar-EG" sz="2800" b="1" baseline="30000" dirty="0">
                <a:effectLst/>
                <a:latin typeface="Arial" panose="020B0604020202020204" pitchFamily="34" charset="0"/>
                <a:ea typeface="Calibri" panose="020F0502020204030204" pitchFamily="34" charset="0"/>
                <a:cs typeface="Simplified Arabic" panose="02020603050405020304" pitchFamily="18" charset="-78"/>
              </a:rPr>
              <a:t> </a:t>
            </a:r>
            <a:r>
              <a:rPr lang="ar-EG" sz="2800" b="1" dirty="0">
                <a:effectLst/>
                <a:latin typeface="Arial" panose="020B0604020202020204" pitchFamily="34" charset="0"/>
                <a:ea typeface="Calibri" panose="020F0502020204030204" pitchFamily="34" charset="0"/>
                <a:cs typeface="Simplified Arabic" panose="02020603050405020304" pitchFamily="18" charset="-78"/>
              </a:rPr>
              <a:t>.</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9872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631799"/>
            <a:ext cx="54162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أشكال التحيز في نشر المحتوى</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17957"/>
            <a:ext cx="10541000" cy="3108543"/>
          </a:xfrm>
          <a:prstGeom prst="rect">
            <a:avLst/>
          </a:prstGeom>
          <a:noFill/>
        </p:spPr>
        <p:txBody>
          <a:bodyPr wrap="square" rtlCol="0">
            <a:spAutoFit/>
          </a:bodyPr>
          <a:lstStyle/>
          <a:p>
            <a:pPr marL="268605" indent="-180340" algn="just" rtl="1">
              <a:tabLst>
                <a:tab pos="268605" algn="r"/>
              </a:tabLst>
            </a:pPr>
            <a:r>
              <a:rPr lang="ar-EG" sz="2800" dirty="0">
                <a:effectLst/>
                <a:latin typeface="Arial" panose="020B0604020202020204" pitchFamily="34" charset="0"/>
                <a:ea typeface="Calibri" panose="020F0502020204030204" pitchFamily="34" charset="0"/>
                <a:cs typeface="Simplified Arabic" panose="02020603050405020304" pitchFamily="18" charset="-78"/>
              </a:rPr>
              <a:t>د- التحيز على المستوى اللغوي: </a:t>
            </a:r>
          </a:p>
          <a:p>
            <a:pPr marL="268605" indent="-180340" algn="just" rtl="1">
              <a:tabLst>
                <a:tab pos="268605" algn="r"/>
              </a:tabLst>
            </a:pPr>
            <a:r>
              <a:rPr lang="ar-EG" sz="2800" dirty="0">
                <a:effectLst/>
                <a:latin typeface="Arial" panose="020B0604020202020204" pitchFamily="34" charset="0"/>
                <a:ea typeface="Calibri" panose="020F0502020204030204" pitchFamily="34" charset="0"/>
                <a:cs typeface="Simplified Arabic" panose="02020603050405020304" pitchFamily="18" charset="-78"/>
              </a:rPr>
              <a:t>وذلك عبر اختيار عناوين تعتمد على المبالغة والتهويل من أجل الإثارة، أو تتضمن عناصر غير واردة في المتن، كذلك من خلال استخدام مصطلحات في سياق خاطئ، أو استخدام مصطلحات مصطنعة تعمل على ترسيخ مفهوم معين يتوافق مع مصالح صانعيه، كذلك التحيز عبر التلاعب بالأرقام، فقد يوجد تضارب في الخبر أو القضية نفسها، أو عرض أرقام بلا تفسير، أو إساءة تفسيرها بما يخدم الهدف المرجو، وفي أحيان أخرى الإغراق في استخدام الأرقام بما يعمل على تشتت الجمهور المستهدف.</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0094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65268" y="550602"/>
            <a:ext cx="5713316"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تأثير الشائعة على أداء المؤسسات والصورة الذهنية الخاصة بها.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0342" y="1849254"/>
            <a:ext cx="10541000" cy="1877437"/>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يمكن أن تؤثر الشائعات على أداء المؤسسات وصورتها الذهنية بعدة طرق، منها: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إحداث حالة من عدم الاستقرار والذعر لدى المتعاملين مع المؤسسة مما يؤثر سلباً على أدائها.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التشكيك في مصداقية المؤسسة ونزاهتها، مما يضر بسمعتها ويزعزع ثقة الجمهور بها.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تشتيت جهود المؤسسة عن أهدافها الإستراتيجية للتصدي للشائعات وتصحيح المعلومات الخاطئة.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95055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65268" y="550602"/>
            <a:ext cx="5713316"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تأثير الشائعة على أداء المؤسسات والصورة الذهنية الخاصة بها.</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356981"/>
            <a:ext cx="10541000" cy="187743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إلحاق الضرر بقيمة العلامة التجارية للمؤسسة وسمعتها لدى العملاء والمستثمرين المحتملين.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تكبد المؤسسة تكاليف مادية وبشرية إضافية للتعامل مع آثار الشائعات وتداعياتها.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فقدان المؤسسة لبعض عملائها أو شركائها بسبب فقدان الثقة نتيجة انتشار الشائعات.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صعوبة استعادة المؤسسة لسمعتها وثقة جمهورها بعد انتشار شائعة سلبية عنها.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15131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29578" y="817416"/>
            <a:ext cx="538469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مثال لشائعة عن شركة </a:t>
            </a:r>
            <a:r>
              <a:rPr lang="ar-EG" sz="2800" b="1" dirty="0" err="1">
                <a:solidFill>
                  <a:schemeClr val="bg1"/>
                </a:solidFill>
                <a:latin typeface="Times New Roman" panose="02020603050405020304" pitchFamily="18" charset="0"/>
                <a:cs typeface="Times New Roman" panose="02020603050405020304" pitchFamily="18" charset="0"/>
              </a:rPr>
              <a:t>سايلو</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4702882"/>
            <a:ext cx="10541000" cy="113877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err="1">
                <a:solidFill>
                  <a:srgbClr val="2D3956"/>
                </a:solidFill>
                <a:latin typeface="Times New Roman" panose="02020603050405020304" pitchFamily="18" charset="0"/>
                <a:cs typeface="Times New Roman" panose="02020603050405020304" pitchFamily="18" charset="0"/>
              </a:rPr>
              <a:t>سايلو</a:t>
            </a:r>
            <a:r>
              <a:rPr lang="ar-SA" sz="2400" dirty="0">
                <a:solidFill>
                  <a:srgbClr val="2D3956"/>
                </a:solidFill>
                <a:latin typeface="Times New Roman" panose="02020603050405020304" pitchFamily="18" charset="0"/>
                <a:cs typeface="Times New Roman" panose="02020603050405020304" pitchFamily="18" charset="0"/>
              </a:rPr>
              <a:t> مصر للصناعات الغذائية أو </a:t>
            </a:r>
            <a:r>
              <a:rPr lang="ar-SA" sz="2400" dirty="0" err="1">
                <a:solidFill>
                  <a:srgbClr val="2D3956"/>
                </a:solidFill>
                <a:latin typeface="Times New Roman" panose="02020603050405020304" pitchFamily="18" charset="0"/>
                <a:cs typeface="Times New Roman" panose="02020603050405020304" pitchFamily="18" charset="0"/>
              </a:rPr>
              <a:t>سايلو</a:t>
            </a:r>
            <a:r>
              <a:rPr lang="ar-SA" sz="2400" dirty="0">
                <a:solidFill>
                  <a:srgbClr val="2D3956"/>
                </a:solidFill>
                <a:latin typeface="Times New Roman" panose="02020603050405020304" pitchFamily="18" charset="0"/>
                <a:cs typeface="Times New Roman" panose="02020603050405020304" pitchFamily="18" charset="0"/>
              </a:rPr>
              <a:t> فودز هي شركة مساهمة حكومية مصرية، تابعة لجهاز مشروعات الخدمة الوطنية للقوات المسلحة أحد أجهزة وزارة الدفاع، أنشأت سنة 2021</a:t>
            </a:r>
            <a:r>
              <a:rPr lang="ar-EG" sz="2400">
                <a:solidFill>
                  <a:srgbClr val="2D3956"/>
                </a:solidFill>
                <a:latin typeface="Times New Roman" panose="02020603050405020304" pitchFamily="18" charset="0"/>
                <a:cs typeface="Times New Roman" panose="02020603050405020304" pitchFamily="18" charset="0"/>
              </a:rPr>
              <a:t>.</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292F346-3B3A-EEB8-5615-E1092DDCDE98}"/>
              </a:ext>
            </a:extLst>
          </p:cNvPr>
          <p:cNvPicPr>
            <a:picLocks noChangeAspect="1"/>
          </p:cNvPicPr>
          <p:nvPr/>
        </p:nvPicPr>
        <p:blipFill>
          <a:blip r:embed="rId3"/>
          <a:stretch>
            <a:fillRect/>
          </a:stretch>
        </p:blipFill>
        <p:spPr>
          <a:xfrm>
            <a:off x="4021674" y="2155119"/>
            <a:ext cx="3800504" cy="2457714"/>
          </a:xfrm>
          <a:prstGeom prst="rect">
            <a:avLst/>
          </a:prstGeom>
        </p:spPr>
      </p:pic>
    </p:spTree>
    <p:extLst>
      <p:ext uri="{BB962C8B-B14F-4D97-AF65-F5344CB8AC3E}">
        <p14:creationId xmlns:p14="http://schemas.microsoft.com/office/powerpoint/2010/main" val="836464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00917"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من التلاعب بالمحتوى الإعلامي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30727D1-2379-1857-7667-0DBA5C0EBFAA}"/>
              </a:ext>
            </a:extLst>
          </p:cNvPr>
          <p:cNvPicPr>
            <a:picLocks noChangeAspect="1"/>
          </p:cNvPicPr>
          <p:nvPr/>
        </p:nvPicPr>
        <p:blipFill rotWithShape="1">
          <a:blip r:embed="rId3"/>
          <a:srcRect t="6295"/>
          <a:stretch/>
        </p:blipFill>
        <p:spPr>
          <a:xfrm>
            <a:off x="3380230" y="2249293"/>
            <a:ext cx="5852842" cy="2923211"/>
          </a:xfrm>
          <a:prstGeom prst="rect">
            <a:avLst/>
          </a:prstGeom>
        </p:spPr>
      </p:pic>
    </p:spTree>
    <p:extLst>
      <p:ext uri="{BB962C8B-B14F-4D97-AF65-F5344CB8AC3E}">
        <p14:creationId xmlns:p14="http://schemas.microsoft.com/office/powerpoint/2010/main" val="126266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00917"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من التلاعب بالمحتوى الإعلامي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23D7389B-57AF-2734-4672-6AE991F0AA2E}"/>
              </a:ext>
            </a:extLst>
          </p:cNvPr>
          <p:cNvPicPr>
            <a:picLocks noChangeAspect="1"/>
          </p:cNvPicPr>
          <p:nvPr/>
        </p:nvPicPr>
        <p:blipFill>
          <a:blip r:embed="rId3"/>
          <a:stretch>
            <a:fillRect/>
          </a:stretch>
        </p:blipFill>
        <p:spPr>
          <a:xfrm>
            <a:off x="3066177" y="2249293"/>
            <a:ext cx="6059645" cy="3405839"/>
          </a:xfrm>
          <a:prstGeom prst="rect">
            <a:avLst/>
          </a:prstGeom>
        </p:spPr>
      </p:pic>
    </p:spTree>
    <p:extLst>
      <p:ext uri="{BB962C8B-B14F-4D97-AF65-F5344CB8AC3E}">
        <p14:creationId xmlns:p14="http://schemas.microsoft.com/office/powerpoint/2010/main" val="3072661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00917"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من التلاعب بالمحتوى الإعلامي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E18713D-F5AC-64A8-A10D-D5F5DA71778D}"/>
              </a:ext>
            </a:extLst>
          </p:cNvPr>
          <p:cNvPicPr>
            <a:picLocks noChangeAspect="1"/>
          </p:cNvPicPr>
          <p:nvPr/>
        </p:nvPicPr>
        <p:blipFill>
          <a:blip r:embed="rId3"/>
          <a:stretch>
            <a:fillRect/>
          </a:stretch>
        </p:blipFill>
        <p:spPr>
          <a:xfrm>
            <a:off x="3860283" y="1791622"/>
            <a:ext cx="4858047" cy="4264285"/>
          </a:xfrm>
          <a:prstGeom prst="rect">
            <a:avLst/>
          </a:prstGeom>
        </p:spPr>
      </p:pic>
    </p:spTree>
    <p:extLst>
      <p:ext uri="{BB962C8B-B14F-4D97-AF65-F5344CB8AC3E}">
        <p14:creationId xmlns:p14="http://schemas.microsoft.com/office/powerpoint/2010/main" val="71639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00917"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من التلاعب بالمحتوى الإعلامي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745D2CE4-008E-6029-7CF3-E15A73DA532B}"/>
              </a:ext>
            </a:extLst>
          </p:cNvPr>
          <p:cNvPicPr>
            <a:picLocks noChangeAspect="1"/>
          </p:cNvPicPr>
          <p:nvPr/>
        </p:nvPicPr>
        <p:blipFill>
          <a:blip r:embed="rId3"/>
          <a:stretch>
            <a:fillRect/>
          </a:stretch>
        </p:blipFill>
        <p:spPr>
          <a:xfrm>
            <a:off x="4312443" y="1900993"/>
            <a:ext cx="3218967" cy="3981033"/>
          </a:xfrm>
          <a:prstGeom prst="rect">
            <a:avLst/>
          </a:prstGeom>
        </p:spPr>
      </p:pic>
      <p:sp>
        <p:nvSpPr>
          <p:cNvPr id="9" name="TextBox 8">
            <a:extLst>
              <a:ext uri="{FF2B5EF4-FFF2-40B4-BE49-F238E27FC236}">
                <a16:creationId xmlns:a16="http://schemas.microsoft.com/office/drawing/2014/main" id="{AD00BB53-3B80-2496-5E23-83A381F039BB}"/>
              </a:ext>
            </a:extLst>
          </p:cNvPr>
          <p:cNvSpPr txBox="1"/>
          <p:nvPr/>
        </p:nvSpPr>
        <p:spPr>
          <a:xfrm>
            <a:off x="8718330" y="3429000"/>
            <a:ext cx="2033753" cy="369332"/>
          </a:xfrm>
          <a:prstGeom prst="rect">
            <a:avLst/>
          </a:prstGeom>
          <a:noFill/>
        </p:spPr>
        <p:txBody>
          <a:bodyPr wrap="square" rtlCol="0">
            <a:spAutoFit/>
          </a:bodyPr>
          <a:lstStyle/>
          <a:p>
            <a:pPr algn="ctr" rtl="1"/>
            <a:r>
              <a:rPr lang="ar-EG" sz="1800">
                <a:effectLst/>
                <a:latin typeface="Arial" panose="020B0604020202020204" pitchFamily="34" charset="0"/>
                <a:ea typeface="Times New Roman" panose="02020603050405020304" pitchFamily="18" charset="0"/>
                <a:cs typeface="Times New Roman" panose="02020603050405020304" pitchFamily="18" charset="0"/>
              </a:rPr>
              <a:t>المصدر: </a:t>
            </a:r>
            <a:r>
              <a:rPr lang="ar-EG" sz="1800" u="sng">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صحيفة الأيام</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077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00917"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من التلاعب بالمحتوى الإعلامي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80B98BC-ECA6-1099-454C-A3BF101297EC}"/>
              </a:ext>
            </a:extLst>
          </p:cNvPr>
          <p:cNvPicPr>
            <a:picLocks noChangeAspect="1"/>
          </p:cNvPicPr>
          <p:nvPr/>
        </p:nvPicPr>
        <p:blipFill>
          <a:blip r:embed="rId3"/>
          <a:stretch>
            <a:fillRect/>
          </a:stretch>
        </p:blipFill>
        <p:spPr>
          <a:xfrm>
            <a:off x="1563903" y="2275419"/>
            <a:ext cx="6447993" cy="3273597"/>
          </a:xfrm>
          <a:prstGeom prst="rect">
            <a:avLst/>
          </a:prstGeom>
        </p:spPr>
      </p:pic>
      <p:sp>
        <p:nvSpPr>
          <p:cNvPr id="9" name="TextBox 8">
            <a:extLst>
              <a:ext uri="{FF2B5EF4-FFF2-40B4-BE49-F238E27FC236}">
                <a16:creationId xmlns:a16="http://schemas.microsoft.com/office/drawing/2014/main" id="{21E705DF-2E86-A27D-3B8D-4ED2FC7D3D1C}"/>
              </a:ext>
            </a:extLst>
          </p:cNvPr>
          <p:cNvSpPr txBox="1"/>
          <p:nvPr/>
        </p:nvSpPr>
        <p:spPr>
          <a:xfrm>
            <a:off x="8939048" y="3074276"/>
            <a:ext cx="1907628" cy="369332"/>
          </a:xfrm>
          <a:prstGeom prst="rect">
            <a:avLst/>
          </a:prstGeom>
          <a:noFill/>
        </p:spPr>
        <p:txBody>
          <a:bodyPr wrap="square" rtlCol="0">
            <a:spAutoFit/>
          </a:bodyPr>
          <a:lstStyle/>
          <a:p>
            <a:pPr algn="r" rtl="1"/>
            <a:r>
              <a:rPr lang="ar-EG" sz="1800">
                <a:effectLst/>
                <a:latin typeface="Arial" panose="020B0604020202020204" pitchFamily="34" charset="0"/>
                <a:ea typeface="Times New Roman" panose="02020603050405020304" pitchFamily="18" charset="0"/>
                <a:cs typeface="Times New Roman" panose="02020603050405020304" pitchFamily="18" charset="0"/>
              </a:rPr>
              <a:t>المصدر: قناة الجزيرة</a:t>
            </a:r>
            <a:endParaRPr lang="en-US" sz="120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944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00917"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نماذج من التلاعب بالمحتوى الإعلامي</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ED79929-E54F-EAB3-43D8-B315D1D2C4BB}"/>
              </a:ext>
            </a:extLst>
          </p:cNvPr>
          <p:cNvPicPr>
            <a:picLocks noChangeAspect="1"/>
          </p:cNvPicPr>
          <p:nvPr/>
        </p:nvPicPr>
        <p:blipFill>
          <a:blip r:embed="rId3"/>
          <a:stretch>
            <a:fillRect/>
          </a:stretch>
        </p:blipFill>
        <p:spPr>
          <a:xfrm>
            <a:off x="1153149" y="2026922"/>
            <a:ext cx="7632854" cy="3895682"/>
          </a:xfrm>
          <a:prstGeom prst="rect">
            <a:avLst/>
          </a:prstGeom>
        </p:spPr>
      </p:pic>
      <p:sp>
        <p:nvSpPr>
          <p:cNvPr id="7" name="TextBox 6">
            <a:extLst>
              <a:ext uri="{FF2B5EF4-FFF2-40B4-BE49-F238E27FC236}">
                <a16:creationId xmlns:a16="http://schemas.microsoft.com/office/drawing/2014/main" id="{A88728C2-753D-DCAF-F9FC-D8F5B56F801E}"/>
              </a:ext>
            </a:extLst>
          </p:cNvPr>
          <p:cNvSpPr txBox="1"/>
          <p:nvPr/>
        </p:nvSpPr>
        <p:spPr>
          <a:xfrm>
            <a:off x="9333186" y="2851495"/>
            <a:ext cx="1916506" cy="369332"/>
          </a:xfrm>
          <a:prstGeom prst="rect">
            <a:avLst/>
          </a:prstGeom>
          <a:noFill/>
        </p:spPr>
        <p:txBody>
          <a:bodyPr wrap="square" rtlCol="0">
            <a:spAutoFit/>
          </a:bodyPr>
          <a:lstStyle/>
          <a:p>
            <a:pPr algn="ctr" rtl="1"/>
            <a:r>
              <a:rPr lang="ar-EG" sz="1800">
                <a:effectLst/>
                <a:latin typeface="Arial" panose="020B0604020202020204" pitchFamily="34" charset="0"/>
                <a:ea typeface="Times New Roman" panose="02020603050405020304" pitchFamily="18" charset="0"/>
                <a:cs typeface="Times New Roman" panose="02020603050405020304" pitchFamily="18" charset="0"/>
              </a:rPr>
              <a:t>المصدر: </a:t>
            </a:r>
            <a:r>
              <a:rPr lang="en-US" sz="1800" u="sng">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Diep Nep</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214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64711" y="586164"/>
            <a:ext cx="5274338"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	آليات التصدي للشائعة عبر وسائل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3A597D8-CBF5-C3F7-AAE3-556D179EF37F}"/>
              </a:ext>
            </a:extLst>
          </p:cNvPr>
          <p:cNvPicPr>
            <a:picLocks noChangeAspect="1"/>
          </p:cNvPicPr>
          <p:nvPr/>
        </p:nvPicPr>
        <p:blipFill>
          <a:blip r:embed="rId3"/>
          <a:stretch>
            <a:fillRect/>
          </a:stretch>
        </p:blipFill>
        <p:spPr>
          <a:xfrm>
            <a:off x="4152683" y="1806686"/>
            <a:ext cx="2989097" cy="4128029"/>
          </a:xfrm>
          <a:prstGeom prst="rect">
            <a:avLst/>
          </a:prstGeom>
        </p:spPr>
      </p:pic>
      <p:sp>
        <p:nvSpPr>
          <p:cNvPr id="7" name="TextBox 6">
            <a:extLst>
              <a:ext uri="{FF2B5EF4-FFF2-40B4-BE49-F238E27FC236}">
                <a16:creationId xmlns:a16="http://schemas.microsoft.com/office/drawing/2014/main" id="{10FB1DA3-D2CB-0AE3-9909-221D4DB0FA93}"/>
              </a:ext>
            </a:extLst>
          </p:cNvPr>
          <p:cNvSpPr txBox="1"/>
          <p:nvPr/>
        </p:nvSpPr>
        <p:spPr>
          <a:xfrm>
            <a:off x="8339959" y="3673366"/>
            <a:ext cx="2853558" cy="369332"/>
          </a:xfrm>
          <a:prstGeom prst="rect">
            <a:avLst/>
          </a:prstGeom>
          <a:noFill/>
        </p:spPr>
        <p:txBody>
          <a:bodyPr wrap="square" rtlCol="0">
            <a:spAutoFit/>
          </a:bodyPr>
          <a:lstStyle/>
          <a:p>
            <a:pPr algn="ctr" rtl="1"/>
            <a:r>
              <a:rPr lang="ar-EG" sz="1800">
                <a:effectLst/>
                <a:latin typeface="Arial" panose="020B0604020202020204" pitchFamily="34" charset="0"/>
                <a:ea typeface="Times New Roman" panose="02020603050405020304" pitchFamily="18" charset="0"/>
                <a:cs typeface="Times New Roman" panose="02020603050405020304" pitchFamily="18" charset="0"/>
              </a:rPr>
              <a:t>المصدر: </a:t>
            </a:r>
            <a:r>
              <a:rPr lang="ar-EG" sz="1800" u="sng">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اليونسكو</a:t>
            </a:r>
            <a:endParaRPr lang="en-US" sz="120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43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2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حتمية وضع ضوابط وإجراءات لتأمين المنصات الإلكترونية بتوظيف عدد من استراتيجيات التصدي للشائعات باستخدام برامج كشف الشائعات، مثل “</a:t>
            </a:r>
            <a:r>
              <a:rPr lang="en-US"/>
              <a:t>Sina” </a:t>
            </a:r>
            <a:r>
              <a:rPr lang="ar-SA"/>
              <a:t>و”</a:t>
            </a:r>
            <a:r>
              <a:rPr lang="en-US"/>
              <a:t>Snope” </a:t>
            </a:r>
            <a:r>
              <a:rPr lang="ar-SA"/>
              <a:t>و”</a:t>
            </a:r>
            <a:r>
              <a:rPr lang="en-US"/>
              <a:t>Politifact” </a:t>
            </a:r>
            <a:r>
              <a:rPr lang="ar-SA"/>
              <a:t>و”</a:t>
            </a:r>
            <a:r>
              <a:rPr lang="en-US"/>
              <a:t>Weibo”، </a:t>
            </a:r>
            <a:r>
              <a:rPr lang="ar-SA"/>
              <a:t>وكذلك توظيف استراتيجيات إدارة الشائعات من خلال المدخل التنظيمي والمدخل الوقائي والمدخل العلاجي.</a:t>
            </a:r>
          </a:p>
          <a:p>
            <a:pPr algn="ctr"/>
            <a:r>
              <a:rPr lang="ar-SA"/>
              <a:t>– ضرورة توفير بيئة عمل إعلامية تتسم بالشفافية وإتاحة المعلومات من مصادرها الموثوقة.</a:t>
            </a:r>
          </a:p>
          <a:p>
            <a:pPr algn="ctr"/>
            <a:r>
              <a:rPr lang="ar-SA"/>
              <a:t>– الاهتمام بوضع الضوابط القانونية لمواجهة الشائعات المتداولة عبر مواقع التواصل الاجتماعي، التي تتم من خلال وضع استراتيجية أمنية شاملة بمنهج متكامل لتتبع الشائعات ونشر الحقائق للجمهور، وذلك من خلال دور وسائل الإعلام في التصدي للشائعات والأجهزة الأمنية من جهة والمؤسسات التشريعية والقضاء من جهة أخرى.</a:t>
            </a:r>
            <a:endParaRPr lang="ar-SA"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82917" y="558958"/>
            <a:ext cx="5353165" cy="954107"/>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آليات التصدي للشائعة عبر وسائل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28759" y="457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9637" y="5978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4508" y="7621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85792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حتمية وضع ضوابط وإجراءات لتأمين المنصات الإلكترونية بتوظيف عدد من استراتيجيات التصدي للشائعات باستخدام برامج كشف الشائعات، مثل “</a:t>
            </a:r>
            <a:r>
              <a:rPr lang="en-US" sz="2400" dirty="0">
                <a:solidFill>
                  <a:srgbClr val="2D3956"/>
                </a:solidFill>
                <a:latin typeface="Times New Roman" panose="02020603050405020304" pitchFamily="18" charset="0"/>
                <a:cs typeface="Times New Roman" panose="02020603050405020304" pitchFamily="18" charset="0"/>
              </a:rPr>
              <a:t>Sina” </a:t>
            </a:r>
            <a:r>
              <a:rPr lang="ar-SA" sz="2400" dirty="0">
                <a:solidFill>
                  <a:srgbClr val="2D3956"/>
                </a:solidFill>
                <a:latin typeface="Times New Roman" panose="02020603050405020304" pitchFamily="18" charset="0"/>
                <a:cs typeface="Times New Roman" panose="02020603050405020304" pitchFamily="18" charset="0"/>
              </a:rPr>
              <a:t>و”</a:t>
            </a:r>
            <a:r>
              <a:rPr lang="en-US" sz="2400" dirty="0" err="1">
                <a:solidFill>
                  <a:srgbClr val="2D3956"/>
                </a:solidFill>
                <a:latin typeface="Times New Roman" panose="02020603050405020304" pitchFamily="18" charset="0"/>
                <a:cs typeface="Times New Roman" panose="02020603050405020304" pitchFamily="18" charset="0"/>
              </a:rPr>
              <a:t>Snope</a:t>
            </a:r>
            <a:r>
              <a:rPr lang="en-US"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a:t>
            </a:r>
            <a:r>
              <a:rPr lang="en-US" sz="2400" dirty="0" err="1">
                <a:solidFill>
                  <a:srgbClr val="2D3956"/>
                </a:solidFill>
                <a:latin typeface="Times New Roman" panose="02020603050405020304" pitchFamily="18" charset="0"/>
                <a:cs typeface="Times New Roman" panose="02020603050405020304" pitchFamily="18" charset="0"/>
              </a:rPr>
              <a:t>Politifact</a:t>
            </a:r>
            <a:r>
              <a:rPr lang="en-US"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a:t>
            </a:r>
            <a:r>
              <a:rPr lang="en-US" sz="2400" dirty="0">
                <a:solidFill>
                  <a:srgbClr val="2D3956"/>
                </a:solidFill>
                <a:latin typeface="Times New Roman" panose="02020603050405020304" pitchFamily="18" charset="0"/>
                <a:cs typeface="Times New Roman" panose="02020603050405020304" pitchFamily="18" charset="0"/>
              </a:rPr>
              <a:t>Weibo”، </a:t>
            </a:r>
            <a:r>
              <a:rPr lang="ar-SA" sz="2400" dirty="0">
                <a:solidFill>
                  <a:srgbClr val="2D3956"/>
                </a:solidFill>
                <a:latin typeface="Times New Roman" panose="02020603050405020304" pitchFamily="18" charset="0"/>
                <a:cs typeface="Times New Roman" panose="02020603050405020304" pitchFamily="18" charset="0"/>
              </a:rPr>
              <a:t>وكذلك توظيف استراتيجيات إدارة الشائعات من خلال المدخل التنظيمي والمدخل الوقائي والمدخل العلاجي.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ضرورة توفير بيئة عمل إعلامية تتسم بالشفافية وإتاحة المعلومات من مصادرها الموثوقة.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الاهتمام بوضع الضوابط القانونية لمواجهة الشائعات المتداولة عبر مواقع التواصل الاجتماعي، التي تتم من خلال وضع استراتيجية أمنية شاملة بمنهج متكامل لتتبع الشائعات ونشر الحقائق للجمهور، وذلك من خلال دور وسائل الإعلام في التصدي للشائعات والأجهزة الأمنية من جهة والمؤسسات التشريعية والقضاء من جهة أخرى.</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01219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82917" y="558958"/>
            <a:ext cx="5353165"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آليات التصدي للشائعة عبر وسائل الإعلام الجديد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45408"/>
            <a:ext cx="10685720"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تطبيق نماذج لتتبع سرعة انتشار الشائعات من خلال بعض المواقع الأكثر استخدامًا لدى المستخدمين مثل فيسبوك وتويتر ويوتيوب.</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استمرارية تطوير وتغيير المفاهيم والظواهر الإعلامية الجديدة التي ترتبط بالإعلام الرقمي في السنوات المقبلة، فضلا عن التطور السريع في التكنولوجيا وما ترتب على ذلك من كثافة اعتماد الجمهور على التطبيقات الجديدة.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التركيز على الدراسات التي تهتم بقياس استخدام القوى السياسية المختلفة لمواقع التواصل الاجتماعي وتأثيراتها في نشر الشائعات بما يخدم أهدافها وتوجهاتها في المجتمع.</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289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39" y="15896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82917" y="558958"/>
            <a:ext cx="5353165"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وسائل وأدوات التحقق من الشائعات والمعلومات المضللة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62943"/>
            <a:ext cx="10541000" cy="461665"/>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بعض مواقع التحقق من الصور</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Table 3">
            <a:extLst>
              <a:ext uri="{FF2B5EF4-FFF2-40B4-BE49-F238E27FC236}">
                <a16:creationId xmlns:a16="http://schemas.microsoft.com/office/drawing/2014/main" id="{A31198B2-D680-DDF8-CD2B-653A8951A132}"/>
              </a:ext>
            </a:extLst>
          </p:cNvPr>
          <p:cNvGraphicFramePr>
            <a:graphicFrameLocks noGrp="1"/>
          </p:cNvGraphicFramePr>
          <p:nvPr>
            <p:extLst>
              <p:ext uri="{D42A27DB-BD31-4B8C-83A1-F6EECF244321}">
                <p14:modId xmlns:p14="http://schemas.microsoft.com/office/powerpoint/2010/main" val="3275428284"/>
              </p:ext>
            </p:extLst>
          </p:nvPr>
        </p:nvGraphicFramePr>
        <p:xfrm>
          <a:off x="1477141" y="2734105"/>
          <a:ext cx="9364716" cy="2438400"/>
        </p:xfrm>
        <a:graphic>
          <a:graphicData uri="http://schemas.openxmlformats.org/drawingml/2006/table">
            <a:tbl>
              <a:tblPr rtl="1" firstRow="1" firstCol="1" bandRow="1"/>
              <a:tblGrid>
                <a:gridCol w="4682358">
                  <a:extLst>
                    <a:ext uri="{9D8B030D-6E8A-4147-A177-3AD203B41FA5}">
                      <a16:colId xmlns:a16="http://schemas.microsoft.com/office/drawing/2014/main" val="3112795637"/>
                    </a:ext>
                  </a:extLst>
                </a:gridCol>
                <a:gridCol w="4682358">
                  <a:extLst>
                    <a:ext uri="{9D8B030D-6E8A-4147-A177-3AD203B41FA5}">
                      <a16:colId xmlns:a16="http://schemas.microsoft.com/office/drawing/2014/main" val="2491798661"/>
                    </a:ext>
                  </a:extLst>
                </a:gridCol>
              </a:tblGrid>
              <a:tr h="0">
                <a:tc>
                  <a:txBody>
                    <a:bodyPr/>
                    <a:lstStyle/>
                    <a:p>
                      <a:pPr algn="r" rtl="1">
                        <a:tabLst>
                          <a:tab pos="5191125" algn="l"/>
                        </a:tabLst>
                      </a:pPr>
                      <a:r>
                        <a:rPr lang="ar-SA" sz="2000" b="1" kern="100">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المهام التي يقوم بها الموقع</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r" rtl="1">
                        <a:tabLst>
                          <a:tab pos="5191125" algn="l"/>
                        </a:tabLst>
                      </a:pPr>
                      <a:r>
                        <a:rPr lang="ar-SA" sz="2000" b="1" kern="100">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اسم الموقع</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3473792914"/>
                  </a:ext>
                </a:extLst>
              </a:tr>
              <a:tr h="0">
                <a:tc rowSpan="3">
                  <a:txBody>
                    <a:bodyPr/>
                    <a:lstStyle/>
                    <a:p>
                      <a:pPr algn="r" rtl="1"/>
                      <a:r>
                        <a:rPr lang="ar-SA" sz="20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البحث العكسي عن الصور</a:t>
                      </a: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20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a:t>
                      </a:r>
                      <a:r>
                        <a:rPr lang="en-US" sz="2000" u="sng" kern="1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3"/>
                        </a:rPr>
                        <a:t>tineye.com</a:t>
                      </a:r>
                      <a:r>
                        <a:rPr lang="ar-SA" sz="20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781399420"/>
                  </a:ext>
                </a:extLst>
              </a:tr>
              <a:tr h="0">
                <a:tc vMerge="1">
                  <a:txBody>
                    <a:bodyPr/>
                    <a:lstStyle/>
                    <a:p>
                      <a:endParaRPr lang="en-US"/>
                    </a:p>
                  </a:txBody>
                  <a:tcPr/>
                </a:tc>
                <a:tc>
                  <a:txBody>
                    <a:bodyPr/>
                    <a:lstStyle/>
                    <a:p>
                      <a:pPr algn="l" rtl="1">
                        <a:tabLst>
                          <a:tab pos="5191125" algn="l"/>
                        </a:tabLst>
                      </a:pPr>
                      <a:r>
                        <a:rPr lang="en-US" sz="20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https://images.google.com</a:t>
                      </a:r>
                      <a:r>
                        <a:rPr lang="ar-SA" sz="20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a:t>
                      </a:r>
                      <a:r>
                        <a:rPr lang="en-US" sz="20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2769356680"/>
                  </a:ext>
                </a:extLst>
              </a:tr>
              <a:tr h="0">
                <a:tc vMerge="1">
                  <a:txBody>
                    <a:bodyPr/>
                    <a:lstStyle/>
                    <a:p>
                      <a:endParaRPr lang="en-US"/>
                    </a:p>
                  </a:txBody>
                  <a:tcPr/>
                </a:tc>
                <a:tc>
                  <a:txBody>
                    <a:bodyPr/>
                    <a:lstStyle/>
                    <a:p>
                      <a:pPr algn="l" rtl="1">
                        <a:tabLst>
                          <a:tab pos="5191125" algn="l"/>
                        </a:tabLst>
                      </a:pPr>
                      <a:r>
                        <a:rPr lang="en-US" sz="2000" u="sng" kern="1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https://yandex.com</a:t>
                      </a:r>
                      <a:r>
                        <a:rPr lang="ar-SA" sz="2000" u="sng" kern="1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5"/>
                        </a:rPr>
                        <a:t>/</a:t>
                      </a:r>
                      <a:r>
                        <a:rPr lang="en-US" sz="2000" kern="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50016654"/>
                  </a:ext>
                </a:extLst>
              </a:tr>
              <a:tr h="0">
                <a:tc>
                  <a:txBody>
                    <a:bodyPr/>
                    <a:lstStyle/>
                    <a:p>
                      <a:pPr algn="r" rtl="1"/>
                      <a:r>
                        <a:rPr lang="ar-SA" sz="2000" kern="100">
                          <a:effectLst/>
                          <a:latin typeface="Arial" panose="020B0604020202020204" pitchFamily="34" charset="0"/>
                          <a:ea typeface="Calibri" panose="020F0502020204030204" pitchFamily="34" charset="0"/>
                          <a:cs typeface="Simplified Arabic" panose="02020603050405020304" pitchFamily="18" charset="-78"/>
                        </a:rPr>
                        <a:t>التعرف على مصدر الصورة</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l" rtl="1">
                        <a:tabLst>
                          <a:tab pos="5191125" algn="l"/>
                        </a:tabLst>
                      </a:pPr>
                      <a:r>
                        <a:rPr lang="en-US" sz="20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https://sourceforge.net/projects/jpegsnoop</a:t>
                      </a:r>
                      <a:r>
                        <a:rPr lang="ar-SA" sz="20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a:t>
                      </a:r>
                      <a:r>
                        <a:rPr lang="en-US" sz="20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1033627076"/>
                  </a:ext>
                </a:extLst>
              </a:tr>
              <a:tr h="0">
                <a:tc>
                  <a:txBody>
                    <a:bodyPr/>
                    <a:lstStyle/>
                    <a:p>
                      <a:pPr algn="r" rtl="1"/>
                      <a:r>
                        <a:rPr lang="ar-SA" sz="20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يساعد في التعرف على مدى التلاعب في الصور، ومدة التلاعب وأي مناطق قد تكون مزيفة في الصورة</a:t>
                      </a:r>
                      <a:endParaRPr lang="en-US" sz="12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20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https://</a:t>
                      </a:r>
                      <a:r>
                        <a:rPr lang="en-US" sz="2000" u="sng" kern="1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www.imageforensic.org</a:t>
                      </a:r>
                      <a:r>
                        <a:rPr lang="ar-SA" sz="20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20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36424100"/>
                  </a:ext>
                </a:extLst>
              </a:tr>
            </a:tbl>
          </a:graphicData>
        </a:graphic>
      </p:graphicFrame>
    </p:spTree>
    <p:extLst>
      <p:ext uri="{BB962C8B-B14F-4D97-AF65-F5344CB8AC3E}">
        <p14:creationId xmlns:p14="http://schemas.microsoft.com/office/powerpoint/2010/main" val="2615981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82917" y="558958"/>
            <a:ext cx="5353165"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وسائل وأدوات التحقق من الشائعات والمعلومات المضللة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62943"/>
            <a:ext cx="10541000" cy="461665"/>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بعض مواقع التحقق من الفيديوهات</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7" name="Table 6">
            <a:extLst>
              <a:ext uri="{FF2B5EF4-FFF2-40B4-BE49-F238E27FC236}">
                <a16:creationId xmlns:a16="http://schemas.microsoft.com/office/drawing/2014/main" id="{B904274E-B48D-1527-357F-5D2612BD57B2}"/>
              </a:ext>
            </a:extLst>
          </p:cNvPr>
          <p:cNvGraphicFramePr>
            <a:graphicFrameLocks noGrp="1"/>
          </p:cNvGraphicFramePr>
          <p:nvPr>
            <p:extLst>
              <p:ext uri="{D42A27DB-BD31-4B8C-83A1-F6EECF244321}">
                <p14:modId xmlns:p14="http://schemas.microsoft.com/office/powerpoint/2010/main" val="2748501635"/>
              </p:ext>
            </p:extLst>
          </p:nvPr>
        </p:nvGraphicFramePr>
        <p:xfrm>
          <a:off x="1244239" y="2627770"/>
          <a:ext cx="10185761" cy="3017520"/>
        </p:xfrm>
        <a:graphic>
          <a:graphicData uri="http://schemas.openxmlformats.org/drawingml/2006/table">
            <a:tbl>
              <a:tblPr rtl="1" firstRow="1" firstCol="1" bandRow="1"/>
              <a:tblGrid>
                <a:gridCol w="6207014">
                  <a:extLst>
                    <a:ext uri="{9D8B030D-6E8A-4147-A177-3AD203B41FA5}">
                      <a16:colId xmlns:a16="http://schemas.microsoft.com/office/drawing/2014/main" val="1781169326"/>
                    </a:ext>
                  </a:extLst>
                </a:gridCol>
                <a:gridCol w="3978747">
                  <a:extLst>
                    <a:ext uri="{9D8B030D-6E8A-4147-A177-3AD203B41FA5}">
                      <a16:colId xmlns:a16="http://schemas.microsoft.com/office/drawing/2014/main" val="776473155"/>
                    </a:ext>
                  </a:extLst>
                </a:gridCol>
              </a:tblGrid>
              <a:tr h="0">
                <a:tc>
                  <a:txBody>
                    <a:bodyPr/>
                    <a:lstStyle/>
                    <a:p>
                      <a:pPr algn="r" rtl="1">
                        <a:tabLst>
                          <a:tab pos="5191125" algn="l"/>
                        </a:tabLst>
                      </a:pPr>
                      <a:r>
                        <a:rPr lang="ar-SA" sz="1800" b="1" kern="100">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المهام التي يقوم بها الموقع</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r" rtl="1">
                        <a:tabLst>
                          <a:tab pos="5191125" algn="l"/>
                        </a:tabLst>
                      </a:pPr>
                      <a:r>
                        <a:rPr lang="ar-SA" sz="1800" b="1" kern="100">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اسم الموقع</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338466329"/>
                  </a:ext>
                </a:extLst>
              </a:tr>
              <a:tr h="0">
                <a:tc rowSpan="2">
                  <a:txBody>
                    <a:bodyPr/>
                    <a:lstStyle/>
                    <a:p>
                      <a:pPr algn="r"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يقوم بعملية التحقق من الصور والفيديوهات بشكل دوري</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800" u="sng" kern="1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https://www.snopes.com</a:t>
                      </a:r>
                      <a:r>
                        <a:rPr lang="ar-SA" sz="1800" u="sng" kern="1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800" kern="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2100302398"/>
                  </a:ext>
                </a:extLst>
              </a:tr>
              <a:tr h="0">
                <a:tc vMerge="1">
                  <a:txBody>
                    <a:bodyPr/>
                    <a:lstStyle/>
                    <a:p>
                      <a:endParaRPr lang="en-US"/>
                    </a:p>
                  </a:txBody>
                  <a:tcPr/>
                </a:tc>
                <a:tc>
                  <a:txBody>
                    <a:bodyPr/>
                    <a:lstStyle/>
                    <a:p>
                      <a:pPr algn="l" rtl="1">
                        <a:tabLst>
                          <a:tab pos="5191125" algn="l"/>
                        </a:tabLst>
                      </a:pPr>
                      <a:r>
                        <a:rPr lang="en-US" sz="18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https://www.factcheck.org/archives</a:t>
                      </a:r>
                      <a:r>
                        <a:rPr lang="ar-SA" sz="18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a:t>
                      </a:r>
                      <a:r>
                        <a:rPr lang="en-US" sz="18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4096933889"/>
                  </a:ext>
                </a:extLst>
              </a:tr>
              <a:tr h="0">
                <a:tc>
                  <a:txBody>
                    <a:bodyPr/>
                    <a:lstStyle/>
                    <a:p>
                      <a:pPr algn="r"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هو موقع تابع لجريدة </a:t>
                      </a:r>
                      <a:r>
                        <a:rPr lang="en-US" sz="1800" kern="100">
                          <a:solidFill>
                            <a:srgbClr val="000000"/>
                          </a:solidFill>
                          <a:effectLst/>
                          <a:latin typeface="Simplified Arabic" panose="02020603050405020304" pitchFamily="18" charset="-78"/>
                          <a:ea typeface="Calibri" panose="020F0502020204030204" pitchFamily="34" charset="0"/>
                          <a:cs typeface="Times New Roman" panose="02020603050405020304" pitchFamily="18" charset="0"/>
                        </a:rPr>
                        <a:t>Tampa Bay Times</a:t>
                      </a:r>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 الأمريكية يصنف الأخبار والشائعات على مقياس من 0 إلى 5 نجوم، حيث يعد الحصول على 5 نجوم دليلاً على أن الخبر صحيح وموثوق به.</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800" u="sng" kern="1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https://www.politifact.com</a:t>
                      </a:r>
                      <a:r>
                        <a:rPr lang="ar-SA" sz="1800" u="sng" kern="1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5"/>
                        </a:rPr>
                        <a:t>/</a:t>
                      </a:r>
                      <a:r>
                        <a:rPr lang="en-US" sz="1800" kern="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2628548186"/>
                  </a:ext>
                </a:extLst>
              </a:tr>
              <a:tr h="0">
                <a:tc>
                  <a:txBody>
                    <a:bodyPr/>
                    <a:lstStyle/>
                    <a:p>
                      <a:pPr algn="r" rtl="1"/>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يتيح موقع </a:t>
                      </a:r>
                      <a:r>
                        <a:rPr lang="en-US" sz="1800" kern="100" dirty="0">
                          <a:effectLst/>
                          <a:latin typeface="Simplified Arabic" panose="02020603050405020304" pitchFamily="18" charset="-78"/>
                          <a:ea typeface="Calibri" panose="020F0502020204030204" pitchFamily="34" charset="0"/>
                          <a:cs typeface="Times New Roman" panose="02020603050405020304" pitchFamily="18" charset="0"/>
                        </a:rPr>
                        <a:t>Amnesty International's YouTube </a:t>
                      </a:r>
                      <a:r>
                        <a:rPr lang="en-US" sz="1800" kern="100" dirty="0" err="1">
                          <a:effectLst/>
                          <a:latin typeface="Simplified Arabic" panose="02020603050405020304" pitchFamily="18" charset="-78"/>
                          <a:ea typeface="Calibri" panose="020F0502020204030204" pitchFamily="34" charset="0"/>
                          <a:cs typeface="Times New Roman" panose="02020603050405020304" pitchFamily="18" charset="0"/>
                        </a:rPr>
                        <a:t>Dataviewer</a:t>
                      </a:r>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 التحليل الأوتوماتيكي للفيديوهات وتقديم المعلومات الدقيقة حول أماكن التسجيل والأجزاء المختلفة في الفيديو.</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l" rtl="1">
                        <a:tabLst>
                          <a:tab pos="5191125" algn="l"/>
                        </a:tabLst>
                      </a:pPr>
                      <a:r>
                        <a:rPr lang="en-US" sz="18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https://citizenevidence.amnestyusa.org</a:t>
                      </a:r>
                      <a:r>
                        <a:rPr lang="ar-SA" sz="1800" u="sng" kern="10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a:t>
                      </a:r>
                      <a:r>
                        <a:rPr lang="en-US" sz="18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2055507011"/>
                  </a:ext>
                </a:extLst>
              </a:tr>
              <a:tr h="0">
                <a:tc>
                  <a:txBody>
                    <a:bodyPr/>
                    <a:lstStyle/>
                    <a:p>
                      <a:pPr algn="r"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يستخدم موقع </a:t>
                      </a:r>
                      <a:r>
                        <a:rPr lang="en-US" sz="1800" kern="100">
                          <a:solidFill>
                            <a:srgbClr val="000000"/>
                          </a:solidFill>
                          <a:effectLst/>
                          <a:latin typeface="Simplified Arabic" panose="02020603050405020304" pitchFamily="18" charset="-78"/>
                          <a:ea typeface="Calibri" panose="020F0502020204030204" pitchFamily="34" charset="0"/>
                          <a:cs typeface="Times New Roman" panose="02020603050405020304" pitchFamily="18" charset="0"/>
                        </a:rPr>
                        <a:t>YouTube DataViewer</a:t>
                      </a:r>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 خوارزميات الذكاء الاصطناعي لتحليل الفيديوهات والتحقق من صحتها، حيث يقوم بفحص المحتوى وكشف الفيديو المعدل.</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l" rtl="1">
                        <a:tabLst>
                          <a:tab pos="5191125" algn="l"/>
                        </a:tabLst>
                      </a:pPr>
                      <a:r>
                        <a:rPr lang="en-US" sz="18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https://</a:t>
                      </a:r>
                      <a:r>
                        <a:rPr lang="en-US" sz="1800" u="sng" kern="1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ytlarge.com</a:t>
                      </a:r>
                      <a:r>
                        <a:rPr lang="en-US" sz="18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800" u="sng" kern="1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youtube</a:t>
                      </a:r>
                      <a:r>
                        <a:rPr lang="en-US" sz="18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/video-data-viewer</a:t>
                      </a:r>
                      <a:r>
                        <a:rPr lang="ar-SA" sz="1800" u="sng"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800"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3740825959"/>
                  </a:ext>
                </a:extLst>
              </a:tr>
            </a:tbl>
          </a:graphicData>
        </a:graphic>
      </p:graphicFrame>
    </p:spTree>
    <p:extLst>
      <p:ext uri="{BB962C8B-B14F-4D97-AF65-F5344CB8AC3E}">
        <p14:creationId xmlns:p14="http://schemas.microsoft.com/office/powerpoint/2010/main" val="232098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9A7C2FD-F3B6-4EC6-2DDE-A3CAD7087705}"/>
              </a:ext>
            </a:extLst>
          </p:cNvPr>
          <p:cNvPicPr>
            <a:picLocks noChangeAspect="1"/>
          </p:cNvPicPr>
          <p:nvPr/>
        </p:nvPicPr>
        <p:blipFill>
          <a:blip r:embed="rId3"/>
          <a:stretch>
            <a:fillRect/>
          </a:stretch>
        </p:blipFill>
        <p:spPr>
          <a:xfrm>
            <a:off x="3123942" y="886747"/>
            <a:ext cx="5944115" cy="5084505"/>
          </a:xfrm>
          <a:prstGeom prst="rect">
            <a:avLst/>
          </a:prstGeom>
        </p:spPr>
      </p:pic>
    </p:spTree>
    <p:extLst>
      <p:ext uri="{BB962C8B-B14F-4D97-AF65-F5344CB8AC3E}">
        <p14:creationId xmlns:p14="http://schemas.microsoft.com/office/powerpoint/2010/main" val="1133016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5C8324C-30D0-BC3E-E605-0AFD880938A8}"/>
              </a:ext>
            </a:extLst>
          </p:cNvPr>
          <p:cNvPicPr>
            <a:picLocks noChangeAspect="1"/>
          </p:cNvPicPr>
          <p:nvPr/>
        </p:nvPicPr>
        <p:blipFill rotWithShape="1">
          <a:blip r:embed="rId3"/>
          <a:srcRect t="908" r="4695"/>
          <a:stretch/>
        </p:blipFill>
        <p:spPr>
          <a:xfrm>
            <a:off x="2621264" y="802092"/>
            <a:ext cx="6081302" cy="5079934"/>
          </a:xfrm>
          <a:prstGeom prst="rect">
            <a:avLst/>
          </a:prstGeom>
        </p:spPr>
      </p:pic>
    </p:spTree>
    <p:extLst>
      <p:ext uri="{BB962C8B-B14F-4D97-AF65-F5344CB8AC3E}">
        <p14:creationId xmlns:p14="http://schemas.microsoft.com/office/powerpoint/2010/main" val="2252569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1279" y="20255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782325" y="856095"/>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الخلاصة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0428" y="2391844"/>
            <a:ext cx="9979572" cy="3170099"/>
          </a:xfrm>
          <a:prstGeom prst="rect">
            <a:avLst/>
          </a:prstGeom>
          <a:noFill/>
        </p:spPr>
        <p:txBody>
          <a:bodyPr wrap="square" rtlCol="0">
            <a:spAutoFit/>
          </a:bodyPr>
          <a:lstStyle/>
          <a:p>
            <a:pPr indent="520700" algn="just"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تعرفنا من خلال هذا الفصل على </a:t>
            </a:r>
            <a:r>
              <a:rPr lang="ar-SA" sz="2400" dirty="0">
                <a:solidFill>
                  <a:srgbClr val="2D3956"/>
                </a:solidFill>
                <a:latin typeface="Times New Roman" panose="02020603050405020304" pitchFamily="18" charset="0"/>
                <a:cs typeface="Times New Roman" panose="02020603050405020304" pitchFamily="18" charset="0"/>
              </a:rPr>
              <a:t>مفهوم الشائعة</a:t>
            </a:r>
            <a:r>
              <a:rPr lang="ar-EG" sz="2400" dirty="0">
                <a:solidFill>
                  <a:srgbClr val="2D3956"/>
                </a:solidFill>
                <a:latin typeface="Times New Roman" panose="02020603050405020304" pitchFamily="18" charset="0"/>
                <a:cs typeface="Times New Roman" panose="02020603050405020304" pitchFamily="18" charset="0"/>
              </a:rPr>
              <a:t>، والمفاهيم وثيقة الصلة بها، كما تعرفنا على </a:t>
            </a:r>
            <a:r>
              <a:rPr lang="ar-SA" sz="2400" dirty="0">
                <a:solidFill>
                  <a:srgbClr val="2D3956"/>
                </a:solidFill>
                <a:latin typeface="Times New Roman" panose="02020603050405020304" pitchFamily="18" charset="0"/>
                <a:cs typeface="Times New Roman" panose="02020603050405020304" pitchFamily="18" charset="0"/>
              </a:rPr>
              <a:t>خصائص الشائعة المنتشرة عبر وسائل الإعلام الجديد.</a:t>
            </a:r>
          </a:p>
          <a:p>
            <a:pPr indent="520700" algn="just"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هذا إلى جانب التعرف على </a:t>
            </a:r>
            <a:r>
              <a:rPr lang="ar-SA" sz="2400" dirty="0">
                <a:solidFill>
                  <a:srgbClr val="2D3956"/>
                </a:solidFill>
                <a:latin typeface="Times New Roman" panose="02020603050405020304" pitchFamily="18" charset="0"/>
                <a:cs typeface="Times New Roman" panose="02020603050405020304" pitchFamily="18" charset="0"/>
              </a:rPr>
              <a:t>تأثير الشائعة على أداء المؤسسات والصورة الذهنية الخاصة بها</a:t>
            </a:r>
            <a:r>
              <a:rPr lang="ar-EG" sz="2400" dirty="0">
                <a:solidFill>
                  <a:srgbClr val="2D3956"/>
                </a:solidFill>
                <a:latin typeface="Times New Roman" panose="02020603050405020304" pitchFamily="18" charset="0"/>
                <a:cs typeface="Times New Roman" panose="02020603050405020304" pitchFamily="18" charset="0"/>
              </a:rPr>
              <a:t>، والوقوف على </a:t>
            </a:r>
            <a:r>
              <a:rPr lang="ar-SA" sz="2400" dirty="0">
                <a:solidFill>
                  <a:srgbClr val="2D3956"/>
                </a:solidFill>
                <a:latin typeface="Times New Roman" panose="02020603050405020304" pitchFamily="18" charset="0"/>
                <a:cs typeface="Times New Roman" panose="02020603050405020304" pitchFamily="18" charset="0"/>
              </a:rPr>
              <a:t>آليات التصدي للشائعة عبر وسائل الإعلام الجديد.</a:t>
            </a:r>
            <a:r>
              <a:rPr lang="ar-EG" sz="2400" dirty="0">
                <a:solidFill>
                  <a:srgbClr val="2D3956"/>
                </a:solidFill>
                <a:latin typeface="Times New Roman" panose="02020603050405020304" pitchFamily="18" charset="0"/>
                <a:cs typeface="Times New Roman" panose="02020603050405020304" pitchFamily="18" charset="0"/>
              </a:rPr>
              <a:t> كما استعرضنا عدد من </a:t>
            </a:r>
            <a:r>
              <a:rPr lang="ar-SA" sz="2400" dirty="0">
                <a:solidFill>
                  <a:srgbClr val="2D3956"/>
                </a:solidFill>
                <a:latin typeface="Times New Roman" panose="02020603050405020304" pitchFamily="18" charset="0"/>
                <a:cs typeface="Times New Roman" panose="02020603050405020304" pitchFamily="18" charset="0"/>
              </a:rPr>
              <a:t>وسائل وأدوات التحقق من الشائعات والمعلومات المضللة</a:t>
            </a:r>
            <a:r>
              <a:rPr lang="ar-EG" sz="2400" dirty="0">
                <a:solidFill>
                  <a:srgbClr val="2D3956"/>
                </a:solidFill>
                <a:latin typeface="Times New Roman" panose="02020603050405020304" pitchFamily="18" charset="0"/>
                <a:cs typeface="Times New Roman" panose="02020603050405020304" pitchFamily="18" charset="0"/>
              </a:rPr>
              <a:t> بصورة نظرية وعملية.</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34031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1283</TotalTime>
  <Words>3015</Words>
  <Application>Microsoft Office PowerPoint</Application>
  <PresentationFormat>Widescreen</PresentationFormat>
  <Paragraphs>291</Paragraphs>
  <Slides>42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31</cp:revision>
  <dcterms:created xsi:type="dcterms:W3CDTF">2023-04-29T09:08:23Z</dcterms:created>
  <dcterms:modified xsi:type="dcterms:W3CDTF">2023-10-27T15:00:53Z</dcterms:modified>
</cp:coreProperties>
</file>