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5.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48" r:id="rId3"/>
  </p:sldMasterIdLst>
  <p:notesMasterIdLst>
    <p:notesMasterId r:id="rId47"/>
  </p:notesMasterIdLst>
  <p:sldIdLst>
    <p:sldId id="308" r:id="rId4"/>
    <p:sldId id="309" r:id="rId5"/>
    <p:sldId id="352" r:id="rId6"/>
    <p:sldId id="383" r:id="rId7"/>
    <p:sldId id="384" r:id="rId8"/>
    <p:sldId id="382" r:id="rId9"/>
    <p:sldId id="353" r:id="rId10"/>
    <p:sldId id="331" r:id="rId11"/>
    <p:sldId id="368" r:id="rId12"/>
    <p:sldId id="339" r:id="rId13"/>
    <p:sldId id="361" r:id="rId14"/>
    <p:sldId id="367" r:id="rId15"/>
    <p:sldId id="359" r:id="rId16"/>
    <p:sldId id="375" r:id="rId17"/>
    <p:sldId id="325" r:id="rId18"/>
    <p:sldId id="377" r:id="rId19"/>
    <p:sldId id="324" r:id="rId20"/>
    <p:sldId id="327" r:id="rId21"/>
    <p:sldId id="378" r:id="rId22"/>
    <p:sldId id="358" r:id="rId23"/>
    <p:sldId id="360" r:id="rId24"/>
    <p:sldId id="328" r:id="rId25"/>
    <p:sldId id="329" r:id="rId26"/>
    <p:sldId id="369" r:id="rId27"/>
    <p:sldId id="370" r:id="rId28"/>
    <p:sldId id="371" r:id="rId29"/>
    <p:sldId id="333" r:id="rId30"/>
    <p:sldId id="317" r:id="rId31"/>
    <p:sldId id="335" r:id="rId32"/>
    <p:sldId id="372" r:id="rId33"/>
    <p:sldId id="351" r:id="rId34"/>
    <p:sldId id="354" r:id="rId35"/>
    <p:sldId id="374" r:id="rId36"/>
    <p:sldId id="355" r:id="rId37"/>
    <p:sldId id="380" r:id="rId38"/>
    <p:sldId id="379" r:id="rId39"/>
    <p:sldId id="373" r:id="rId40"/>
    <p:sldId id="381" r:id="rId41"/>
    <p:sldId id="334" r:id="rId42"/>
    <p:sldId id="356" r:id="rId43"/>
    <p:sldId id="385" r:id="rId44"/>
    <p:sldId id="386" r:id="rId45"/>
    <p:sldId id="3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63" autoAdjust="0"/>
    <p:restoredTop sz="81226" autoAdjust="0"/>
  </p:normalViewPr>
  <p:slideViewPr>
    <p:cSldViewPr snapToGrid="0">
      <p:cViewPr varScale="1">
        <p:scale>
          <a:sx n="81" d="100"/>
          <a:sy n="81" d="100"/>
        </p:scale>
        <p:origin x="766"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2.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01886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64960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163510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00643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622278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767630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58050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155327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800989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511092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090794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4208381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3560941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731399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4097044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543343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6431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70670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405467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5452699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358258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181990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581682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472286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7213482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668083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841195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11/7/2023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11/7/2023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11/7/2023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11/7/2023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11/7/2023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11/7/2023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11/7/2023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11/7/2023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11/7/2023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11/7/2023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11/7/2023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17511" y="2469769"/>
            <a:ext cx="442475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in Banking</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Audio 8">
            <a:hlinkClick r:id="" action="ppaction://media"/>
            <a:extLst>
              <a:ext uri="{FF2B5EF4-FFF2-40B4-BE49-F238E27FC236}">
                <a16:creationId xmlns:a16="http://schemas.microsoft.com/office/drawing/2014/main" id="{43CE520A-12BD-B6E2-C9AA-829B96EE01BA}"/>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26708"/>
    </mc:Choice>
    <mc:Fallback xmlns="">
      <p:transition spd="slow" advTm="126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67012" y="2691501"/>
            <a:ext cx="379522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in Banking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How might community-based digital currencies impact loyalty programs and incentives in the future?</a:t>
            </a:r>
          </a:p>
          <a:p>
            <a:pPr>
              <a:lnSpc>
                <a:spcPct val="114000"/>
              </a:lnSpc>
            </a:pPr>
            <a:r>
              <a:rPr lang="en-US" sz="2400" b="1" dirty="0">
                <a:solidFill>
                  <a:schemeClr val="accent4"/>
                </a:solidFill>
                <a:latin typeface="Söhne"/>
              </a:rPr>
              <a:t>ANSWER: Community-based digital currencies have the potential to significantly transform loyalty programs and incentives. Because these currencies are tailored to specific communities and backed by entities like state institutions or private corporations, they offer a level of customization and exclusivity that traditional loyalty programs might lack.</a:t>
            </a:r>
            <a:endParaRPr lang="en-US" sz="2400" b="1" dirty="0">
              <a:solidFill>
                <a:srgbClr val="D1D5DB"/>
              </a:solidFill>
              <a:latin typeface="Söhne"/>
            </a:endParaRPr>
          </a:p>
        </p:txBody>
      </p:sp>
    </p:spTree>
    <p:extLst>
      <p:ext uri="{BB962C8B-B14F-4D97-AF65-F5344CB8AC3E}">
        <p14:creationId xmlns:p14="http://schemas.microsoft.com/office/powerpoint/2010/main" val="2501312567"/>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How do asset registries leverage blockchain technology to link real assets like stocks, bonds, and certificates to digital tokens? </a:t>
            </a:r>
          </a:p>
          <a:p>
            <a:pPr>
              <a:lnSpc>
                <a:spcPct val="114000"/>
              </a:lnSpc>
            </a:pPr>
            <a:r>
              <a:rPr lang="en-US" sz="2400" b="1" dirty="0">
                <a:solidFill>
                  <a:schemeClr val="accent4"/>
                </a:solidFill>
                <a:latin typeface="Söhne"/>
              </a:rPr>
              <a:t>ANSWER: Asset registries on blockchain technology work by creating a digital representation, or "token," of a real-world asset like stocks, bonds, and certificates. These tokens are then used to manage and record the ownership and transactions of the underlying asset in a secure and transparent manner.</a:t>
            </a:r>
          </a:p>
          <a:p>
            <a:pPr>
              <a:lnSpc>
                <a:spcPct val="114000"/>
              </a:lnSpc>
            </a:pPr>
            <a:endParaRPr lang="en-US" sz="2400" b="1" dirty="0">
              <a:solidFill>
                <a:srgbClr val="D1D5DB"/>
              </a:solidFill>
              <a:latin typeface="Söhne"/>
            </a:endParaRPr>
          </a:p>
        </p:txBody>
      </p:sp>
    </p:spTree>
    <p:extLst>
      <p:ext uri="{BB962C8B-B14F-4D97-AF65-F5344CB8AC3E}">
        <p14:creationId xmlns:p14="http://schemas.microsoft.com/office/powerpoint/2010/main" val="3056054319"/>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lnSpcReduction="10000"/>
          </a:bodyPr>
          <a:lstStyle/>
          <a:p>
            <a:pPr>
              <a:lnSpc>
                <a:spcPct val="114000"/>
              </a:lnSpc>
            </a:pPr>
            <a:r>
              <a:rPr lang="en-US" sz="2400" b="1" dirty="0">
                <a:solidFill>
                  <a:srgbClr val="D1D5DB"/>
                </a:solidFill>
                <a:latin typeface="Söhne"/>
              </a:rPr>
              <a:t>Explain the concept of Application Stacks in the blockchain ecosystem and how they relate to the development of Distributed Autonomous Organizations (DAOs).</a:t>
            </a:r>
          </a:p>
          <a:p>
            <a:pPr>
              <a:lnSpc>
                <a:spcPct val="114000"/>
              </a:lnSpc>
            </a:pPr>
            <a:r>
              <a:rPr lang="en-US" sz="2400" b="1" dirty="0">
                <a:solidFill>
                  <a:schemeClr val="accent4"/>
                </a:solidFill>
                <a:latin typeface="Söhne"/>
              </a:rPr>
              <a:t>ANSWER: Application stacks refer to non-currency blockchain platforms designed for creating and running complete applications on decentralized networks.</a:t>
            </a:r>
          </a:p>
          <a:p>
            <a:pPr>
              <a:lnSpc>
                <a:spcPct val="114000"/>
              </a:lnSpc>
            </a:pPr>
            <a:r>
              <a:rPr lang="en-US" sz="2400" b="1" dirty="0">
                <a:solidFill>
                  <a:schemeClr val="accent4"/>
                </a:solidFill>
                <a:latin typeface="Söhne"/>
              </a:rPr>
              <a:t>These applications encompass Distributed Autonomous Organizations (DAOs), which redefine traditional business organizations by decentralizing and encoding rules for interactions among individuals.</a:t>
            </a:r>
          </a:p>
          <a:p>
            <a:pPr>
              <a:lnSpc>
                <a:spcPct val="114000"/>
              </a:lnSpc>
            </a:pPr>
            <a:r>
              <a:rPr lang="en-US" sz="2400" b="1" dirty="0">
                <a:solidFill>
                  <a:schemeClr val="accent4"/>
                </a:solidFill>
                <a:latin typeface="Söhne"/>
              </a:rPr>
              <a:t>DAOs operate through a network of autonomous agents that follow predefined rules, ensuring transparency and accountability. These agents can include both humans and other DAOs.</a:t>
            </a:r>
            <a:endParaRPr lang="en-US" sz="2400" b="1" dirty="0">
              <a:solidFill>
                <a:srgbClr val="D1D5DB"/>
              </a:solidFill>
              <a:latin typeface="Söhne"/>
            </a:endParaRPr>
          </a:p>
        </p:txBody>
      </p:sp>
    </p:spTree>
    <p:extLst>
      <p:ext uri="{BB962C8B-B14F-4D97-AF65-F5344CB8AC3E}">
        <p14:creationId xmlns:p14="http://schemas.microsoft.com/office/powerpoint/2010/main" val="1983812915"/>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Understand banking ecosystem interplay influenced by FinTech.</a:t>
            </a:r>
          </a:p>
          <a:p>
            <a:pPr>
              <a:lnSpc>
                <a:spcPct val="114000"/>
              </a:lnSpc>
            </a:pPr>
            <a:r>
              <a:rPr lang="en-US" sz="2400" b="1" dirty="0">
                <a:solidFill>
                  <a:srgbClr val="D1D5DB"/>
                </a:solidFill>
                <a:latin typeface="Söhne"/>
              </a:rPr>
              <a:t>Revolutionize financial data exchange through Open Banking.</a:t>
            </a:r>
          </a:p>
          <a:p>
            <a:pPr>
              <a:lnSpc>
                <a:spcPct val="114000"/>
              </a:lnSpc>
            </a:pPr>
            <a:r>
              <a:rPr lang="en-US" sz="2400" b="1" dirty="0">
                <a:solidFill>
                  <a:srgbClr val="D1D5DB"/>
                </a:solidFill>
                <a:latin typeface="Söhne"/>
              </a:rPr>
              <a:t>Address pre-innovation challenges in retail banking.</a:t>
            </a:r>
          </a:p>
          <a:p>
            <a:pPr>
              <a:lnSpc>
                <a:spcPct val="114000"/>
              </a:lnSpc>
            </a:pPr>
            <a:r>
              <a:rPr lang="en-US" sz="2400" b="1" dirty="0">
                <a:solidFill>
                  <a:srgbClr val="D1D5DB"/>
                </a:solidFill>
                <a:latin typeface="Söhne"/>
              </a:rPr>
              <a:t>Assess FinTech's modern banking impact and challenges.</a:t>
            </a:r>
          </a:p>
          <a:p>
            <a:pPr>
              <a:lnSpc>
                <a:spcPct val="114000"/>
              </a:lnSpc>
            </a:pPr>
            <a:r>
              <a:rPr lang="en-US" sz="2400" b="1" dirty="0">
                <a:solidFill>
                  <a:srgbClr val="D1D5DB"/>
                </a:solidFill>
                <a:latin typeface="Söhne"/>
              </a:rPr>
              <a:t>Implement strategic and managerial Open Banking insights.</a:t>
            </a:r>
          </a:p>
          <a:p>
            <a:pPr>
              <a:lnSpc>
                <a:spcPct val="114000"/>
              </a:lnSpc>
            </a:pPr>
            <a:r>
              <a:rPr lang="en-US" sz="2400" b="1" dirty="0">
                <a:solidFill>
                  <a:srgbClr val="D1D5DB"/>
                </a:solidFill>
                <a:latin typeface="Söhne"/>
              </a:rPr>
              <a:t>Apply key principles for Open Banking platform success.</a:t>
            </a:r>
          </a:p>
          <a:p>
            <a:pPr>
              <a:lnSpc>
                <a:spcPct val="114000"/>
              </a:lnSpc>
            </a:pPr>
            <a:r>
              <a:rPr lang="en-US" sz="2400" b="1" dirty="0">
                <a:solidFill>
                  <a:srgbClr val="D1D5DB"/>
                </a:solidFill>
                <a:latin typeface="Söhne"/>
              </a:rPr>
              <a:t>Make FinTech work effectively in banking.</a:t>
            </a:r>
          </a:p>
          <a:p>
            <a:pPr>
              <a:lnSpc>
                <a:spcPct val="114000"/>
              </a:lnSpc>
            </a:pPr>
            <a:r>
              <a:rPr lang="en-US" sz="2400" b="1" dirty="0">
                <a:solidFill>
                  <a:srgbClr val="D1D5DB"/>
                </a:solidFill>
                <a:latin typeface="Söhne"/>
              </a:rPr>
              <a:t>Integrate banking with digital currencies.</a:t>
            </a:r>
          </a:p>
        </p:txBody>
      </p:sp>
    </p:spTree>
    <p:extLst>
      <p:ext uri="{BB962C8B-B14F-4D97-AF65-F5344CB8AC3E}">
        <p14:creationId xmlns:p14="http://schemas.microsoft.com/office/powerpoint/2010/main" val="263430222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957647"/>
            <a:ext cx="11011503" cy="4448474"/>
          </a:xfrm>
        </p:spPr>
        <p:txBody>
          <a:bodyPr>
            <a:normAutofit/>
          </a:bodyPr>
          <a:lstStyle/>
          <a:p>
            <a:pPr>
              <a:lnSpc>
                <a:spcPct val="125000"/>
              </a:lnSpc>
            </a:pPr>
            <a:r>
              <a:rPr lang="en-US" sz="2400" b="1" dirty="0">
                <a:solidFill>
                  <a:srgbClr val="D1D5DB"/>
                </a:solidFill>
                <a:latin typeface="Söhne"/>
              </a:rPr>
              <a:t>Navigate banking prospects and challenges in FinTech.</a:t>
            </a:r>
          </a:p>
          <a:p>
            <a:pPr>
              <a:lnSpc>
                <a:spcPct val="125000"/>
              </a:lnSpc>
            </a:pPr>
            <a:r>
              <a:rPr lang="en-US" sz="2400" b="1" dirty="0">
                <a:solidFill>
                  <a:srgbClr val="D1D5DB"/>
                </a:solidFill>
                <a:latin typeface="Söhne"/>
              </a:rPr>
              <a:t>Transform financial services with innovative solutions.</a:t>
            </a:r>
          </a:p>
          <a:p>
            <a:pPr>
              <a:lnSpc>
                <a:spcPct val="125000"/>
              </a:lnSpc>
            </a:pPr>
            <a:r>
              <a:rPr lang="en-US" sz="2400" b="1" dirty="0">
                <a:solidFill>
                  <a:srgbClr val="D1D5DB"/>
                </a:solidFill>
                <a:latin typeface="Söhne"/>
              </a:rPr>
              <a:t>Analyze US banks' response to FinTech disruptions.</a:t>
            </a:r>
          </a:p>
          <a:p>
            <a:pPr>
              <a:lnSpc>
                <a:spcPct val="125000"/>
              </a:lnSpc>
            </a:pPr>
            <a:r>
              <a:rPr lang="en-US" sz="2400" b="1" dirty="0">
                <a:solidFill>
                  <a:srgbClr val="D1D5DB"/>
                </a:solidFill>
                <a:latin typeface="Söhne"/>
              </a:rPr>
              <a:t>Evaluate FinTech's impact on the financial system.</a:t>
            </a:r>
          </a:p>
          <a:p>
            <a:pPr>
              <a:lnSpc>
                <a:spcPct val="125000"/>
              </a:lnSpc>
            </a:pPr>
            <a:r>
              <a:rPr lang="en-US" sz="2400" b="1" dirty="0">
                <a:solidFill>
                  <a:srgbClr val="D1D5DB"/>
                </a:solidFill>
                <a:latin typeface="Söhne"/>
              </a:rPr>
              <a:t>Understand the operations of virtual banks.</a:t>
            </a:r>
          </a:p>
          <a:p>
            <a:pPr>
              <a:lnSpc>
                <a:spcPct val="125000"/>
              </a:lnSpc>
            </a:pPr>
            <a:r>
              <a:rPr lang="en-US" sz="2400" b="1" dirty="0">
                <a:solidFill>
                  <a:srgbClr val="D1D5DB"/>
                </a:solidFill>
                <a:latin typeface="Söhne"/>
              </a:rPr>
              <a:t>Investigate the technological transformation of the banking sector.</a:t>
            </a:r>
          </a:p>
          <a:p>
            <a:pPr>
              <a:lnSpc>
                <a:spcPct val="125000"/>
              </a:lnSpc>
            </a:pPr>
            <a:r>
              <a:rPr lang="en-US" sz="2400" b="1" dirty="0">
                <a:solidFill>
                  <a:srgbClr val="D1D5DB"/>
                </a:solidFill>
                <a:latin typeface="Söhne"/>
              </a:rPr>
              <a:t>Grasp the innovation brought by Neobanks.</a:t>
            </a:r>
          </a:p>
        </p:txBody>
      </p:sp>
    </p:spTree>
    <p:extLst>
      <p:ext uri="{BB962C8B-B14F-4D97-AF65-F5344CB8AC3E}">
        <p14:creationId xmlns:p14="http://schemas.microsoft.com/office/powerpoint/2010/main" val="216233340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20" y="446041"/>
            <a:ext cx="8206641" cy="1039000"/>
          </a:xfrm>
        </p:spPr>
        <p:txBody>
          <a:bodyPr>
            <a:noAutofit/>
          </a:bodyPr>
          <a:lstStyle/>
          <a:p>
            <a:r>
              <a:rPr lang="en-US" sz="4400" b="1" dirty="0">
                <a:solidFill>
                  <a:srgbClr val="FFFF00"/>
                </a:solidFill>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0353" y="1842585"/>
            <a:ext cx="10847497" cy="4457126"/>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chemeClr val="bg1"/>
                </a:solidFill>
                <a:latin typeface="Söhne"/>
              </a:rPr>
              <a:t>FinTech is transforming the banking sector by enhancing efficiency, customer service, and innovation.</a:t>
            </a:r>
          </a:p>
          <a:p>
            <a:r>
              <a:rPr lang="en-US" sz="2800" b="1" dirty="0">
                <a:solidFill>
                  <a:schemeClr val="bg1"/>
                </a:solidFill>
                <a:latin typeface="Söhne"/>
              </a:rPr>
              <a:t> Banks are adopting open APIs, AI, blockchain, DLT, and cloud computing to reduce costs, increase revenues, and improve customer satisfaction. </a:t>
            </a:r>
          </a:p>
          <a:p>
            <a:r>
              <a:rPr lang="en-US" sz="2800" b="1" dirty="0">
                <a:solidFill>
                  <a:schemeClr val="bg1"/>
                </a:solidFill>
                <a:latin typeface="Söhne"/>
              </a:rPr>
              <a:t>These technologies enable banks to build applications that utilize their infrastructure, fostering innovation and customer relationship development.</a:t>
            </a:r>
          </a:p>
          <a:p>
            <a:endParaRPr lang="en-US" sz="2800" b="1" dirty="0">
              <a:solidFill>
                <a:schemeClr val="bg1"/>
              </a:solidFill>
              <a:latin typeface="Söhne"/>
            </a:endParaRPr>
          </a:p>
        </p:txBody>
      </p:sp>
    </p:spTree>
    <p:extLst>
      <p:ext uri="{BB962C8B-B14F-4D97-AF65-F5344CB8AC3E}">
        <p14:creationId xmlns:p14="http://schemas.microsoft.com/office/powerpoint/2010/main" val="983004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19" y="737280"/>
            <a:ext cx="8377640" cy="1039000"/>
          </a:xfrm>
        </p:spPr>
        <p:txBody>
          <a:bodyPr>
            <a:noAutofit/>
          </a:bodyPr>
          <a:lstStyle/>
          <a:p>
            <a:r>
              <a:rPr lang="en-US" sz="4400" b="1" dirty="0">
                <a:solidFill>
                  <a:srgbClr val="FFFF00"/>
                </a:solidFill>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383036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chemeClr val="bg1"/>
                </a:solidFill>
                <a:latin typeface="Söhne"/>
              </a:rPr>
              <a:t>FinTech companies also introduce chatbots for instant customer service, machine learning and artificial intelligence for fraud detection, and automated compliance processes. </a:t>
            </a:r>
          </a:p>
          <a:p>
            <a:r>
              <a:rPr lang="en-US" sz="2800" b="1" dirty="0">
                <a:solidFill>
                  <a:schemeClr val="bg1"/>
                </a:solidFill>
                <a:latin typeface="Söhne"/>
              </a:rPr>
              <a:t>Omni-channel banking reduces redundancy, enhances customer security, and reduces settlement times. </a:t>
            </a:r>
          </a:p>
          <a:p>
            <a:r>
              <a:rPr lang="en-US" sz="2800" b="1" dirty="0">
                <a:solidFill>
                  <a:schemeClr val="bg1"/>
                </a:solidFill>
                <a:latin typeface="Söhne"/>
              </a:rPr>
              <a:t>Cloud computing offers cost savings and reduced technology budgets.</a:t>
            </a:r>
          </a:p>
        </p:txBody>
      </p:sp>
    </p:spTree>
    <p:extLst>
      <p:ext uri="{BB962C8B-B14F-4D97-AF65-F5344CB8AC3E}">
        <p14:creationId xmlns:p14="http://schemas.microsoft.com/office/powerpoint/2010/main" val="209513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871285" y="677384"/>
            <a:ext cx="8332675" cy="1232034"/>
          </a:xfrm>
        </p:spPr>
        <p:txBody>
          <a:bodyPr>
            <a:noAutofit/>
          </a:bodyPr>
          <a:lstStyle/>
          <a:p>
            <a:r>
              <a:rPr lang="en-US" sz="4400" dirty="0">
                <a:solidFill>
                  <a:srgbClr val="FFFF00"/>
                </a:solidFill>
                <a:latin typeface="Söhne"/>
              </a:rPr>
              <a:t>FinTech Revolutionizing Traditional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9" y="2345961"/>
            <a:ext cx="11053390" cy="43443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rgbClr val="D1D5DB"/>
                </a:solidFill>
                <a:latin typeface="Söhne"/>
              </a:rPr>
              <a:t>FinTech merges new tech with traditional finance methods</a:t>
            </a:r>
          </a:p>
          <a:p>
            <a:r>
              <a:rPr lang="en-US" sz="2800" b="1" dirty="0">
                <a:solidFill>
                  <a:srgbClr val="D1D5DB"/>
                </a:solidFill>
                <a:latin typeface="Söhne"/>
              </a:rPr>
              <a:t>Impact areas include fraud detection and wealth management</a:t>
            </a:r>
          </a:p>
          <a:p>
            <a:r>
              <a:rPr lang="en-US" sz="2800" b="1" dirty="0">
                <a:solidFill>
                  <a:srgbClr val="D1D5DB"/>
                </a:solidFill>
                <a:latin typeface="Söhne"/>
              </a:rPr>
              <a:t>Banks adopting flexible approaches to FinTech regulation</a:t>
            </a:r>
          </a:p>
          <a:p>
            <a:r>
              <a:rPr lang="en-US" sz="2800" b="1" dirty="0">
                <a:solidFill>
                  <a:srgbClr val="D1D5DB"/>
                </a:solidFill>
                <a:latin typeface="Söhne"/>
              </a:rPr>
              <a:t>Tech companies increasingly entering banking, prioritizing customer experience</a:t>
            </a:r>
          </a:p>
          <a:p>
            <a:r>
              <a:rPr lang="en-US" sz="2800" b="1" dirty="0">
                <a:solidFill>
                  <a:srgbClr val="D1D5DB"/>
                </a:solidFill>
                <a:latin typeface="Söhne"/>
              </a:rPr>
              <a:t>Shift underscores necessity for flexibility and innovation in finance sector</a:t>
            </a:r>
          </a:p>
        </p:txBody>
      </p:sp>
    </p:spTree>
    <p:extLst>
      <p:ext uri="{BB962C8B-B14F-4D97-AF65-F5344CB8AC3E}">
        <p14:creationId xmlns:p14="http://schemas.microsoft.com/office/powerpoint/2010/main" val="103807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54438" y="2338466"/>
            <a:ext cx="10478126" cy="4294682"/>
          </a:xfrm>
        </p:spPr>
        <p:txBody>
          <a:bodyPr>
            <a:noAutofit/>
          </a:bodyPr>
          <a:lstStyle/>
          <a:p>
            <a:pPr>
              <a:lnSpc>
                <a:spcPct val="105000"/>
              </a:lnSpc>
              <a:spcBef>
                <a:spcPts val="0"/>
              </a:spcBef>
              <a:spcAft>
                <a:spcPts val="600"/>
              </a:spcAft>
            </a:pPr>
            <a:r>
              <a:rPr lang="en-US" b="1" dirty="0">
                <a:solidFill>
                  <a:srgbClr val="FFC000"/>
                </a:solidFill>
                <a:latin typeface="Söhne"/>
                <a:cs typeface="+mn-cs"/>
              </a:rPr>
              <a:t>Collaborative Networks: </a:t>
            </a:r>
          </a:p>
          <a:p>
            <a:pPr lvl="1">
              <a:lnSpc>
                <a:spcPct val="105000"/>
              </a:lnSpc>
              <a:spcBef>
                <a:spcPts val="0"/>
              </a:spcBef>
              <a:spcAft>
                <a:spcPts val="600"/>
              </a:spcAft>
            </a:pPr>
            <a:r>
              <a:rPr lang="en-US" b="1" dirty="0">
                <a:latin typeface="Söhne"/>
                <a:cs typeface="+mn-cs"/>
              </a:rPr>
              <a:t>Creating synergies between traditional banks, FinTech startups, and tech companies to foster innovation and customer-centric solutions.</a:t>
            </a:r>
            <a:endParaRPr lang="en-US" sz="2800" b="1" dirty="0">
              <a:latin typeface="Söhne"/>
              <a:cs typeface="+mn-cs"/>
            </a:endParaRPr>
          </a:p>
          <a:p>
            <a:pPr>
              <a:lnSpc>
                <a:spcPct val="105000"/>
              </a:lnSpc>
              <a:spcBef>
                <a:spcPts val="0"/>
              </a:spcBef>
              <a:spcAft>
                <a:spcPts val="600"/>
              </a:spcAft>
            </a:pPr>
            <a:r>
              <a:rPr lang="en-US" b="1" dirty="0">
                <a:solidFill>
                  <a:srgbClr val="FFC000"/>
                </a:solidFill>
                <a:latin typeface="Söhne"/>
                <a:cs typeface="+mn-cs"/>
              </a:rPr>
              <a:t>Open Banking Platforms</a:t>
            </a:r>
          </a:p>
          <a:p>
            <a:pPr lvl="1">
              <a:lnSpc>
                <a:spcPct val="105000"/>
              </a:lnSpc>
              <a:spcBef>
                <a:spcPts val="0"/>
              </a:spcBef>
              <a:spcAft>
                <a:spcPts val="600"/>
              </a:spcAft>
            </a:pPr>
            <a:r>
              <a:rPr lang="en-US" b="1" dirty="0">
                <a:latin typeface="Söhne"/>
                <a:cs typeface="+mn-cs"/>
              </a:rPr>
              <a:t>Utilizing API-driven banking to enable third-party developers to build applications and services around the financial institution.</a:t>
            </a:r>
          </a:p>
          <a:p>
            <a:pPr>
              <a:lnSpc>
                <a:spcPct val="105000"/>
              </a:lnSpc>
              <a:spcBef>
                <a:spcPts val="0"/>
              </a:spcBef>
              <a:spcAft>
                <a:spcPts val="600"/>
              </a:spcAft>
            </a:pPr>
            <a:r>
              <a:rPr lang="en-US" b="1" dirty="0">
                <a:solidFill>
                  <a:srgbClr val="FFC000"/>
                </a:solidFill>
                <a:latin typeface="Söhne"/>
                <a:cs typeface="+mn-cs"/>
              </a:rPr>
              <a:t>Regulatory Sandbox Environments:</a:t>
            </a:r>
          </a:p>
          <a:p>
            <a:pPr lvl="1">
              <a:lnSpc>
                <a:spcPct val="105000"/>
              </a:lnSpc>
              <a:spcBef>
                <a:spcPts val="0"/>
              </a:spcBef>
              <a:spcAft>
                <a:spcPts val="600"/>
              </a:spcAft>
            </a:pPr>
            <a:r>
              <a:rPr lang="en-US" b="1" dirty="0">
                <a:latin typeface="Söhne"/>
                <a:cs typeface="+mn-cs"/>
              </a:rPr>
              <a:t>Governments and regulators providing a safe space for FinTech companies to test new products without the usual regulatory constraints.</a:t>
            </a:r>
          </a:p>
        </p:txBody>
      </p:sp>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2648" y="680055"/>
            <a:ext cx="8751911" cy="1295783"/>
          </a:xfrm>
        </p:spPr>
        <p:txBody>
          <a:bodyPr>
            <a:normAutofit fontScale="90000"/>
          </a:bodyPr>
          <a:lstStyle/>
          <a:p>
            <a:r>
              <a:rPr lang="en-US" sz="4800" b="1" dirty="0">
                <a:solidFill>
                  <a:srgbClr val="FFFF00"/>
                </a:solidFill>
                <a:latin typeface="Söhne"/>
              </a:rPr>
              <a:t>Dynamics of Business Ecosystems in Banking through a FinTech Lens</a:t>
            </a:r>
          </a:p>
        </p:txBody>
      </p:sp>
    </p:spTree>
    <p:extLst>
      <p:ext uri="{BB962C8B-B14F-4D97-AF65-F5344CB8AC3E}">
        <p14:creationId xmlns:p14="http://schemas.microsoft.com/office/powerpoint/2010/main" val="361556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73044" y="2242348"/>
            <a:ext cx="10333221" cy="4222781"/>
          </a:xfrm>
        </p:spPr>
        <p:txBody>
          <a:bodyPr>
            <a:noAutofit/>
          </a:bodyPr>
          <a:lstStyle/>
          <a:p>
            <a:pPr>
              <a:lnSpc>
                <a:spcPct val="105000"/>
              </a:lnSpc>
              <a:spcBef>
                <a:spcPts val="600"/>
              </a:spcBef>
            </a:pPr>
            <a:r>
              <a:rPr lang="en-US" b="1" dirty="0">
                <a:solidFill>
                  <a:srgbClr val="FFC000"/>
                </a:solidFill>
                <a:latin typeface="Söhne"/>
                <a:cs typeface="+mn-cs"/>
              </a:rPr>
              <a:t>Agile Service Adaptation:</a:t>
            </a:r>
          </a:p>
          <a:p>
            <a:pPr lvl="1">
              <a:lnSpc>
                <a:spcPct val="105000"/>
              </a:lnSpc>
              <a:spcBef>
                <a:spcPts val="600"/>
              </a:spcBef>
            </a:pPr>
            <a:r>
              <a:rPr lang="en-US" b="1" dirty="0">
                <a:latin typeface="Söhne"/>
                <a:cs typeface="+mn-cs"/>
              </a:rPr>
              <a:t>Implementing adaptive methodologies in product development to quickly respond to market changes and customer needs.</a:t>
            </a:r>
          </a:p>
          <a:p>
            <a:pPr>
              <a:lnSpc>
                <a:spcPct val="105000"/>
              </a:lnSpc>
              <a:spcBef>
                <a:spcPts val="600"/>
              </a:spcBef>
            </a:pPr>
            <a:r>
              <a:rPr lang="en-US" b="1" dirty="0">
                <a:solidFill>
                  <a:srgbClr val="FFC000"/>
                </a:solidFill>
                <a:latin typeface="Söhne"/>
                <a:cs typeface="+mn-cs"/>
              </a:rPr>
              <a:t>Financial Inclusion:</a:t>
            </a:r>
          </a:p>
          <a:p>
            <a:pPr lvl="1">
              <a:lnSpc>
                <a:spcPct val="105000"/>
              </a:lnSpc>
              <a:spcBef>
                <a:spcPts val="600"/>
              </a:spcBef>
            </a:pPr>
            <a:r>
              <a:rPr lang="en-US" b="1" dirty="0">
                <a:latin typeface="Söhne"/>
                <a:cs typeface="+mn-cs"/>
              </a:rPr>
              <a:t>Using FinTech to extend financial services to underserved populations, transforming the traditional banking model to a more inclusive ecosystem</a:t>
            </a:r>
          </a:p>
          <a:p>
            <a:pPr>
              <a:lnSpc>
                <a:spcPct val="105000"/>
              </a:lnSpc>
              <a:spcBef>
                <a:spcPts val="600"/>
              </a:spcBef>
            </a:pPr>
            <a:r>
              <a:rPr lang="en-US" b="1" dirty="0">
                <a:solidFill>
                  <a:srgbClr val="FFC000"/>
                </a:solidFill>
                <a:latin typeface="Söhne"/>
                <a:cs typeface="+mn-cs"/>
              </a:rPr>
              <a:t>Sustainability Integration:</a:t>
            </a:r>
          </a:p>
          <a:p>
            <a:pPr lvl="1">
              <a:lnSpc>
                <a:spcPct val="105000"/>
              </a:lnSpc>
              <a:spcBef>
                <a:spcPts val="600"/>
              </a:spcBef>
            </a:pPr>
            <a:r>
              <a:rPr lang="en-US" b="1" dirty="0">
                <a:latin typeface="Söhne"/>
                <a:cs typeface="+mn-cs"/>
              </a:rPr>
              <a:t>Embedding environmental, social, and governance (ESG) factors into financial services to meet the growing demand for sustainable finance.</a:t>
            </a:r>
          </a:p>
        </p:txBody>
      </p:sp>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7243" y="737034"/>
            <a:ext cx="8310793" cy="1165286"/>
          </a:xfrm>
        </p:spPr>
        <p:txBody>
          <a:bodyPr>
            <a:normAutofit fontScale="90000"/>
          </a:bodyPr>
          <a:lstStyle/>
          <a:p>
            <a:r>
              <a:rPr lang="en-US" sz="4800" b="1" dirty="0">
                <a:solidFill>
                  <a:srgbClr val="FFFF00"/>
                </a:solidFill>
                <a:latin typeface="Söhne"/>
              </a:rPr>
              <a:t>Dynamics of Business Ecosystems in Banking through a FinTech Lens</a:t>
            </a:r>
            <a:br>
              <a:rPr lang="en-US" sz="4800" b="1" dirty="0">
                <a:solidFill>
                  <a:srgbClr val="FFFF00"/>
                </a:solidFill>
                <a:latin typeface="Söhne"/>
              </a:rPr>
            </a:br>
            <a:endParaRPr lang="en-US" sz="4800" b="1" dirty="0">
              <a:solidFill>
                <a:srgbClr val="FFFF00"/>
              </a:solidFill>
              <a:latin typeface="Söhne"/>
            </a:endParaRPr>
          </a:p>
        </p:txBody>
      </p:sp>
    </p:spTree>
    <p:extLst>
      <p:ext uri="{BB962C8B-B14F-4D97-AF65-F5344CB8AC3E}">
        <p14:creationId xmlns:p14="http://schemas.microsoft.com/office/powerpoint/2010/main" val="2722340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081524"/>
            <a:ext cx="10732790" cy="4581189"/>
          </a:xfrm>
        </p:spPr>
        <p:txBody>
          <a:bodyPr>
            <a:noAutofit/>
          </a:bodyPr>
          <a:lstStyle/>
          <a:p>
            <a:pPr>
              <a:lnSpc>
                <a:spcPct val="110000"/>
              </a:lnSpc>
              <a:spcBef>
                <a:spcPts val="600"/>
              </a:spcBef>
              <a:spcAft>
                <a:spcPts val="600"/>
              </a:spcAft>
            </a:pPr>
            <a:r>
              <a:rPr lang="en-US" b="1" dirty="0">
                <a:solidFill>
                  <a:srgbClr val="FFC000"/>
                </a:solidFill>
                <a:latin typeface="Söhne"/>
                <a:cs typeface="+mn-cs"/>
              </a:rPr>
              <a:t>Unbundling Explained:</a:t>
            </a:r>
          </a:p>
          <a:p>
            <a:pPr lvl="1">
              <a:lnSpc>
                <a:spcPct val="110000"/>
              </a:lnSpc>
              <a:spcBef>
                <a:spcPts val="600"/>
              </a:spcBef>
              <a:spcAft>
                <a:spcPts val="600"/>
              </a:spcAft>
            </a:pPr>
            <a:r>
              <a:rPr lang="en-US" b="1" dirty="0">
                <a:latin typeface="Söhne"/>
                <a:cs typeface="+mn-cs"/>
              </a:rPr>
              <a:t>FinTechs dissect traditional banking services</a:t>
            </a:r>
          </a:p>
          <a:p>
            <a:pPr lvl="1">
              <a:lnSpc>
                <a:spcPct val="110000"/>
              </a:lnSpc>
              <a:spcBef>
                <a:spcPts val="600"/>
              </a:spcBef>
              <a:spcAft>
                <a:spcPts val="600"/>
              </a:spcAft>
            </a:pPr>
            <a:r>
              <a:rPr lang="en-US" b="1" dirty="0">
                <a:latin typeface="Söhne"/>
                <a:cs typeface="+mn-cs"/>
              </a:rPr>
              <a:t>Offer specialized, efficient alternatives</a:t>
            </a:r>
          </a:p>
          <a:p>
            <a:pPr lvl="1">
              <a:lnSpc>
                <a:spcPct val="110000"/>
              </a:lnSpc>
              <a:spcBef>
                <a:spcPts val="600"/>
              </a:spcBef>
              <a:spcAft>
                <a:spcPts val="600"/>
              </a:spcAft>
            </a:pPr>
            <a:r>
              <a:rPr lang="en-US" b="1" dirty="0">
                <a:latin typeface="Söhne"/>
                <a:cs typeface="+mn-cs"/>
              </a:rPr>
              <a:t>Shift from one-size-fits-all to tailored services</a:t>
            </a:r>
          </a:p>
          <a:p>
            <a:pPr>
              <a:lnSpc>
                <a:spcPct val="110000"/>
              </a:lnSpc>
              <a:spcBef>
                <a:spcPts val="600"/>
              </a:spcBef>
              <a:spcAft>
                <a:spcPts val="600"/>
              </a:spcAft>
            </a:pPr>
            <a:r>
              <a:rPr lang="en-US" b="1" dirty="0">
                <a:solidFill>
                  <a:srgbClr val="FFC000"/>
                </a:solidFill>
                <a:latin typeface="Söhne"/>
                <a:cs typeface="+mn-cs"/>
              </a:rPr>
              <a:t>Impact of Unbundling:</a:t>
            </a:r>
          </a:p>
          <a:p>
            <a:pPr lvl="1">
              <a:lnSpc>
                <a:spcPct val="110000"/>
              </a:lnSpc>
              <a:spcBef>
                <a:spcPts val="600"/>
              </a:spcBef>
              <a:spcAft>
                <a:spcPts val="600"/>
              </a:spcAft>
            </a:pPr>
            <a:r>
              <a:rPr lang="en-US" b="1" dirty="0">
                <a:latin typeface="Söhne"/>
                <a:cs typeface="+mn-cs"/>
              </a:rPr>
              <a:t>Increased competition in specific service segments</a:t>
            </a:r>
          </a:p>
          <a:p>
            <a:pPr lvl="1">
              <a:lnSpc>
                <a:spcPct val="110000"/>
              </a:lnSpc>
              <a:spcBef>
                <a:spcPts val="600"/>
              </a:spcBef>
              <a:spcAft>
                <a:spcPts val="600"/>
              </a:spcAft>
            </a:pPr>
            <a:r>
              <a:rPr lang="en-US" b="1" dirty="0">
                <a:latin typeface="Söhne"/>
                <a:cs typeface="+mn-cs"/>
              </a:rPr>
              <a:t>Enhanced customer choice and flexibility</a:t>
            </a:r>
          </a:p>
          <a:p>
            <a:pPr lvl="1">
              <a:lnSpc>
                <a:spcPct val="110000"/>
              </a:lnSpc>
              <a:spcBef>
                <a:spcPts val="600"/>
              </a:spcBef>
              <a:spcAft>
                <a:spcPts val="600"/>
              </a:spcAft>
            </a:pPr>
            <a:r>
              <a:rPr lang="en-US" b="1" dirty="0">
                <a:latin typeface="Söhne"/>
                <a:cs typeface="+mn-cs"/>
              </a:rPr>
              <a:t>Disruption in the market, leading to innovation</a:t>
            </a:r>
          </a:p>
        </p:txBody>
      </p:sp>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solidFill>
                  <a:srgbClr val="FFFF00"/>
                </a:solidFill>
                <a:latin typeface="Söhne"/>
              </a:rPr>
              <a:t>Unbundling and re-bundling banking around FinTechs</a:t>
            </a:r>
          </a:p>
        </p:txBody>
      </p:sp>
    </p:spTree>
    <p:extLst>
      <p:ext uri="{BB962C8B-B14F-4D97-AF65-F5344CB8AC3E}">
        <p14:creationId xmlns:p14="http://schemas.microsoft.com/office/powerpoint/2010/main" val="410073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141259"/>
            <a:ext cx="10884424" cy="4576594"/>
          </a:xfrm>
        </p:spPr>
        <p:txBody>
          <a:bodyPr>
            <a:noAutofit/>
          </a:bodyPr>
          <a:lstStyle/>
          <a:p>
            <a:pPr>
              <a:lnSpc>
                <a:spcPct val="125000"/>
              </a:lnSpc>
            </a:pPr>
            <a:r>
              <a:rPr lang="en-US" b="1" dirty="0">
                <a:solidFill>
                  <a:srgbClr val="FFC000"/>
                </a:solidFill>
                <a:latin typeface="Söhne"/>
                <a:cs typeface="+mn-cs"/>
              </a:rPr>
              <a:t>Re-bundling Phenomenon:</a:t>
            </a:r>
          </a:p>
          <a:p>
            <a:pPr lvl="1">
              <a:lnSpc>
                <a:spcPct val="125000"/>
              </a:lnSpc>
            </a:pPr>
            <a:r>
              <a:rPr lang="en-US" b="1" dirty="0">
                <a:latin typeface="Söhne"/>
                <a:cs typeface="+mn-cs"/>
              </a:rPr>
              <a:t>Aggregation of disparate FinTech services</a:t>
            </a:r>
          </a:p>
          <a:p>
            <a:pPr lvl="1">
              <a:lnSpc>
                <a:spcPct val="125000"/>
              </a:lnSpc>
            </a:pPr>
            <a:r>
              <a:rPr lang="en-US" b="1" dirty="0">
                <a:latin typeface="Söhne"/>
                <a:cs typeface="+mn-cs"/>
              </a:rPr>
              <a:t>Creation of integrated platforms for a holistic experience</a:t>
            </a:r>
          </a:p>
          <a:p>
            <a:pPr lvl="1">
              <a:lnSpc>
                <a:spcPct val="125000"/>
              </a:lnSpc>
            </a:pPr>
            <a:r>
              <a:rPr lang="en-US" b="1" dirty="0">
                <a:latin typeface="Söhne"/>
                <a:cs typeface="+mn-cs"/>
              </a:rPr>
              <a:t>Collaboration between banks and FinTechs for diverse offerings</a:t>
            </a:r>
          </a:p>
          <a:p>
            <a:pPr>
              <a:lnSpc>
                <a:spcPct val="125000"/>
              </a:lnSpc>
            </a:pPr>
            <a:r>
              <a:rPr lang="en-US" b="1" dirty="0">
                <a:solidFill>
                  <a:srgbClr val="FFC000"/>
                </a:solidFill>
                <a:latin typeface="Söhne"/>
                <a:cs typeface="+mn-cs"/>
              </a:rPr>
              <a:t>Advantages of Re-bundling:</a:t>
            </a:r>
          </a:p>
          <a:p>
            <a:pPr lvl="1">
              <a:lnSpc>
                <a:spcPct val="125000"/>
              </a:lnSpc>
            </a:pPr>
            <a:r>
              <a:rPr lang="en-US" b="1" dirty="0">
                <a:latin typeface="Söhne"/>
                <a:cs typeface="+mn-cs"/>
              </a:rPr>
              <a:t>Simplifies consumer finance management</a:t>
            </a:r>
          </a:p>
          <a:p>
            <a:pPr lvl="1">
              <a:lnSpc>
                <a:spcPct val="125000"/>
              </a:lnSpc>
            </a:pPr>
            <a:r>
              <a:rPr lang="en-US" b="1" dirty="0">
                <a:latin typeface="Söhne"/>
                <a:cs typeface="+mn-cs"/>
              </a:rPr>
              <a:t>Provides a comprehensive financial ecosystem</a:t>
            </a:r>
          </a:p>
          <a:p>
            <a:pPr lvl="1">
              <a:lnSpc>
                <a:spcPct val="125000"/>
              </a:lnSpc>
            </a:pPr>
            <a:r>
              <a:rPr lang="en-US" b="1" dirty="0">
                <a:latin typeface="Söhne"/>
                <a:cs typeface="+mn-cs"/>
              </a:rPr>
              <a:t>Balances specialization with convenience</a:t>
            </a:r>
          </a:p>
        </p:txBody>
      </p:sp>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solidFill>
                  <a:srgbClr val="FFFF00"/>
                </a:solidFill>
                <a:latin typeface="Söhne"/>
              </a:rPr>
              <a:t>Unbundling and re-bundling banking around FinTechs</a:t>
            </a:r>
          </a:p>
        </p:txBody>
      </p:sp>
    </p:spTree>
    <p:extLst>
      <p:ext uri="{BB962C8B-B14F-4D97-AF65-F5344CB8AC3E}">
        <p14:creationId xmlns:p14="http://schemas.microsoft.com/office/powerpoint/2010/main" val="413246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solidFill>
                  <a:srgbClr val="FFFF00"/>
                </a:solidFill>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3869" y="1996084"/>
            <a:ext cx="10058400" cy="4214680"/>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Consented Data Sharing</a:t>
            </a:r>
            <a:r>
              <a:rPr lang="en-US" sz="2400" b="1" i="0" dirty="0">
                <a:solidFill>
                  <a:schemeClr val="bg1"/>
                </a:solidFill>
                <a:effectLst/>
                <a:latin typeface="Söhne"/>
              </a:rPr>
              <a:t>: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Empowers sharing of customer-approved financial data with external parties.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Standards for Safety and Tech</a:t>
            </a:r>
            <a:r>
              <a:rPr lang="en-US" sz="2400" b="1" i="0" dirty="0">
                <a:solidFill>
                  <a:schemeClr val="bg1"/>
                </a:solidFill>
                <a:effectLst/>
                <a:latin typeface="Söhne"/>
              </a:rPr>
              <a:t>: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Mandates strict technical and security standards for data exchange.</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API-Driven Exchange: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Utilizes secure Application Programming Interfaces (APIs) for data sharing.</a:t>
            </a:r>
          </a:p>
        </p:txBody>
      </p:sp>
    </p:spTree>
    <p:extLst>
      <p:ext uri="{BB962C8B-B14F-4D97-AF65-F5344CB8AC3E}">
        <p14:creationId xmlns:p14="http://schemas.microsoft.com/office/powerpoint/2010/main" val="574823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solidFill>
                  <a:srgbClr val="FFFF00"/>
                </a:solidFill>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8464" y="1894995"/>
            <a:ext cx="10058400" cy="4800673"/>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Personalized Banking Services: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Facilitates tailored banking experiences through deeper customer insights.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Financial Management Innovation: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Provides customers with enhanced tools for managing payments, investments, and loans.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APIs and Compliance: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APIs not only enhance user experiences but also ensure adherence to regulatory standards.</a:t>
            </a:r>
          </a:p>
        </p:txBody>
      </p:sp>
    </p:spTree>
    <p:extLst>
      <p:ext uri="{BB962C8B-B14F-4D97-AF65-F5344CB8AC3E}">
        <p14:creationId xmlns:p14="http://schemas.microsoft.com/office/powerpoint/2010/main" val="4155344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2440" y="395168"/>
            <a:ext cx="8965094" cy="1290886"/>
          </a:xfrm>
        </p:spPr>
        <p:txBody>
          <a:bodyPr>
            <a:noAutofit/>
          </a:bodyPr>
          <a:lstStyle/>
          <a:p>
            <a:r>
              <a:rPr lang="en-US" b="1" dirty="0">
                <a:solidFill>
                  <a:srgbClr val="FFFF00"/>
                </a:solidFill>
                <a:latin typeface="Söhne"/>
              </a:rPr>
              <a:t>Challenges in Retail Banking Pre-Open Innovation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20699"/>
            <a:ext cx="10633955" cy="47925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200"/>
              </a:spcBef>
            </a:pPr>
            <a:r>
              <a:rPr lang="en-US" sz="2800" b="1" dirty="0">
                <a:solidFill>
                  <a:schemeClr val="bg1"/>
                </a:solidFill>
                <a:latin typeface="Söhne"/>
              </a:rPr>
              <a:t>Struggled with low margins and profitability</a:t>
            </a:r>
          </a:p>
          <a:p>
            <a:pPr>
              <a:spcBef>
                <a:spcPts val="200"/>
              </a:spcBef>
            </a:pPr>
            <a:r>
              <a:rPr lang="en-US" sz="2800" b="1" dirty="0">
                <a:solidFill>
                  <a:schemeClr val="bg1"/>
                </a:solidFill>
                <a:latin typeface="Söhne"/>
              </a:rPr>
              <a:t>Burdened by non-performing loans</a:t>
            </a:r>
          </a:p>
          <a:p>
            <a:pPr>
              <a:spcBef>
                <a:spcPts val="200"/>
              </a:spcBef>
            </a:pPr>
            <a:r>
              <a:rPr lang="en-US" sz="2800" b="1" dirty="0">
                <a:solidFill>
                  <a:schemeClr val="bg1"/>
                </a:solidFill>
                <a:latin typeface="Söhne"/>
              </a:rPr>
              <a:t>Faced a high cost-to-income ratio</a:t>
            </a:r>
          </a:p>
          <a:p>
            <a:pPr>
              <a:spcBef>
                <a:spcPts val="200"/>
              </a:spcBef>
            </a:pPr>
            <a:r>
              <a:rPr lang="en-US" sz="2800" b="1" dirty="0">
                <a:solidFill>
                  <a:schemeClr val="bg1"/>
                </a:solidFill>
                <a:latin typeface="Söhne"/>
              </a:rPr>
              <a:t>Dealt with increased capital requirements</a:t>
            </a:r>
          </a:p>
          <a:p>
            <a:pPr>
              <a:spcBef>
                <a:spcPts val="200"/>
              </a:spcBef>
            </a:pPr>
            <a:r>
              <a:rPr lang="en-US" sz="2800" b="1" dirty="0">
                <a:solidFill>
                  <a:schemeClr val="bg1"/>
                </a:solidFill>
                <a:latin typeface="Söhne"/>
              </a:rPr>
              <a:t>Limited differentiation in the market</a:t>
            </a:r>
          </a:p>
          <a:p>
            <a:pPr>
              <a:spcBef>
                <a:spcPts val="200"/>
              </a:spcBef>
            </a:pPr>
            <a:r>
              <a:rPr lang="en-US" sz="2800" b="1" dirty="0">
                <a:solidFill>
                  <a:schemeClr val="bg1"/>
                </a:solidFill>
                <a:latin typeface="Söhne"/>
              </a:rPr>
              <a:t>Reduced customer intimacy</a:t>
            </a:r>
          </a:p>
          <a:p>
            <a:pPr>
              <a:spcBef>
                <a:spcPts val="200"/>
              </a:spcBef>
            </a:pPr>
            <a:r>
              <a:rPr lang="en-US" sz="2800" b="1" dirty="0">
                <a:solidFill>
                  <a:schemeClr val="bg1"/>
                </a:solidFill>
                <a:latin typeface="Söhne"/>
              </a:rPr>
              <a:t>Low rates of cross-selling products</a:t>
            </a:r>
          </a:p>
          <a:p>
            <a:pPr>
              <a:spcBef>
                <a:spcPts val="200"/>
              </a:spcBef>
            </a:pPr>
            <a:r>
              <a:rPr lang="en-US" sz="2800" b="1" dirty="0">
                <a:solidFill>
                  <a:schemeClr val="bg1"/>
                </a:solidFill>
                <a:latin typeface="Söhne"/>
              </a:rPr>
              <a:t>Constrained innovation capacity</a:t>
            </a:r>
          </a:p>
          <a:p>
            <a:pPr>
              <a:spcBef>
                <a:spcPts val="200"/>
              </a:spcBef>
            </a:pPr>
            <a:r>
              <a:rPr lang="en-US" sz="2800" b="1" dirty="0">
                <a:solidFill>
                  <a:schemeClr val="bg1"/>
                </a:solidFill>
                <a:latin typeface="Söhne"/>
              </a:rPr>
              <a:t>High levels of customer inertia</a:t>
            </a:r>
          </a:p>
        </p:txBody>
      </p:sp>
    </p:spTree>
    <p:extLst>
      <p:ext uri="{BB962C8B-B14F-4D97-AF65-F5344CB8AC3E}">
        <p14:creationId xmlns:p14="http://schemas.microsoft.com/office/powerpoint/2010/main" val="1109625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solidFill>
                  <a:srgbClr val="FFFF00"/>
                </a:solidFill>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28184" y="2286000"/>
            <a:ext cx="10325969"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solidFill>
                  <a:srgbClr val="FFC000"/>
                </a:solidFill>
                <a:latin typeface="Söhne"/>
              </a:rPr>
              <a:t>Cybersecurity Enhancement:</a:t>
            </a:r>
          </a:p>
          <a:p>
            <a:pPr lvl="1">
              <a:lnSpc>
                <a:spcPct val="100000"/>
              </a:lnSpc>
            </a:pPr>
            <a:r>
              <a:rPr lang="en-US" sz="2400" dirty="0">
                <a:solidFill>
                  <a:srgbClr val="D1D5DB"/>
                </a:solidFill>
                <a:latin typeface="Söhne"/>
              </a:rPr>
              <a:t>FinTech's advanced measures against cybercrime, employing technologies like voice and facial recognition for secure banking.</a:t>
            </a:r>
          </a:p>
          <a:p>
            <a:pPr>
              <a:lnSpc>
                <a:spcPct val="100000"/>
              </a:lnSpc>
            </a:pPr>
            <a:r>
              <a:rPr lang="en-US" sz="2800" b="1" dirty="0">
                <a:solidFill>
                  <a:srgbClr val="FFC000"/>
                </a:solidFill>
                <a:latin typeface="Söhne"/>
              </a:rPr>
              <a:t>Regularity Adherence:</a:t>
            </a:r>
          </a:p>
          <a:p>
            <a:pPr lvl="1">
              <a:lnSpc>
                <a:spcPct val="100000"/>
              </a:lnSpc>
            </a:pPr>
            <a:r>
              <a:rPr lang="en-US" sz="2400" dirty="0">
                <a:solidFill>
                  <a:srgbClr val="D1D5DB"/>
                </a:solidFill>
                <a:latin typeface="Söhne"/>
              </a:rPr>
              <a:t>Simplifying compliance through FinTech solutions amidst stringent global banking regulations.</a:t>
            </a:r>
          </a:p>
          <a:p>
            <a:pPr>
              <a:lnSpc>
                <a:spcPct val="100000"/>
              </a:lnSpc>
            </a:pPr>
            <a:r>
              <a:rPr lang="en-US" sz="2800" b="1" dirty="0">
                <a:solidFill>
                  <a:srgbClr val="FFC000"/>
                </a:solidFill>
                <a:latin typeface="Söhne"/>
              </a:rPr>
              <a:t>Closing Consumer Knowledge Gaps:</a:t>
            </a:r>
          </a:p>
          <a:p>
            <a:pPr lvl="1">
              <a:lnSpc>
                <a:spcPct val="100000"/>
              </a:lnSpc>
            </a:pPr>
            <a:r>
              <a:rPr lang="en-US" sz="2400" dirty="0">
                <a:solidFill>
                  <a:srgbClr val="D1D5DB"/>
                </a:solidFill>
                <a:latin typeface="Söhne"/>
              </a:rPr>
              <a:t>Utilizing educational tech tools to make financial services understandable and accessible.</a:t>
            </a:r>
            <a:endParaRPr lang="en-US" sz="2800" dirty="0">
              <a:solidFill>
                <a:srgbClr val="D1D5DB"/>
              </a:solidFill>
              <a:latin typeface="Söhne"/>
            </a:endParaRPr>
          </a:p>
        </p:txBody>
      </p:sp>
    </p:spTree>
    <p:extLst>
      <p:ext uri="{BB962C8B-B14F-4D97-AF65-F5344CB8AC3E}">
        <p14:creationId xmlns:p14="http://schemas.microsoft.com/office/powerpoint/2010/main" val="113646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solidFill>
                  <a:srgbClr val="FFFF00"/>
                </a:solidFill>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04120" y="2286000"/>
            <a:ext cx="10450033"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solidFill>
                  <a:srgbClr val="FFC000"/>
                </a:solidFill>
                <a:latin typeface="Söhne"/>
              </a:rPr>
              <a:t>Fraud Detection with Biometrics:</a:t>
            </a:r>
          </a:p>
          <a:p>
            <a:pPr lvl="1">
              <a:lnSpc>
                <a:spcPct val="100000"/>
              </a:lnSpc>
            </a:pPr>
            <a:r>
              <a:rPr lang="en-US" sz="2400" b="1" dirty="0">
                <a:solidFill>
                  <a:srgbClr val="D1D5DB"/>
                </a:solidFill>
                <a:latin typeface="Söhne"/>
              </a:rPr>
              <a:t>Combating banking fraud by integrating biometric tools for verification and transaction security.</a:t>
            </a:r>
          </a:p>
          <a:p>
            <a:pPr>
              <a:lnSpc>
                <a:spcPct val="100000"/>
              </a:lnSpc>
            </a:pPr>
            <a:r>
              <a:rPr lang="en-US" sz="2800" b="1" dirty="0">
                <a:solidFill>
                  <a:srgbClr val="FFC000"/>
                </a:solidFill>
                <a:latin typeface="Söhne"/>
              </a:rPr>
              <a:t>AI and Operational Efficiency:</a:t>
            </a:r>
          </a:p>
          <a:p>
            <a:pPr lvl="1">
              <a:lnSpc>
                <a:spcPct val="100000"/>
              </a:lnSpc>
            </a:pPr>
            <a:r>
              <a:rPr lang="en-US" sz="2400" b="1" dirty="0">
                <a:solidFill>
                  <a:srgbClr val="D1D5DB"/>
                </a:solidFill>
                <a:latin typeface="Söhne"/>
              </a:rPr>
              <a:t>Leveraging AI, especially machine learning and data analytics, to enhance fraud detection and streamline banking operations.</a:t>
            </a:r>
          </a:p>
          <a:p>
            <a:pPr>
              <a:lnSpc>
                <a:spcPct val="100000"/>
              </a:lnSpc>
            </a:pPr>
            <a:r>
              <a:rPr lang="en-US" sz="2800" b="1" dirty="0">
                <a:solidFill>
                  <a:srgbClr val="FFC000"/>
                </a:solidFill>
                <a:latin typeface="Söhne"/>
              </a:rPr>
              <a:t>Evolving Customer Experience:</a:t>
            </a:r>
          </a:p>
          <a:p>
            <a:pPr lvl="1">
              <a:lnSpc>
                <a:spcPct val="100000"/>
              </a:lnSpc>
            </a:pPr>
            <a:r>
              <a:rPr lang="en-US" sz="2400" b="1" dirty="0">
                <a:solidFill>
                  <a:srgbClr val="D1D5DB"/>
                </a:solidFill>
                <a:latin typeface="Söhne"/>
              </a:rPr>
              <a:t>Continuous innovation in FinTech to provide personalized banking services and improve customer engagement.</a:t>
            </a:r>
          </a:p>
        </p:txBody>
      </p:sp>
    </p:spTree>
    <p:extLst>
      <p:ext uri="{BB962C8B-B14F-4D97-AF65-F5344CB8AC3E}">
        <p14:creationId xmlns:p14="http://schemas.microsoft.com/office/powerpoint/2010/main" val="1939795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65114" y="532152"/>
            <a:ext cx="8763699" cy="1439056"/>
          </a:xfrm>
        </p:spPr>
        <p:txBody>
          <a:bodyPr>
            <a:noAutofit/>
          </a:bodyPr>
          <a:lstStyle/>
          <a:p>
            <a:r>
              <a:rPr lang="en-US" b="1" dirty="0">
                <a:solidFill>
                  <a:srgbClr val="FFFF00"/>
                </a:solidFill>
                <a:latin typeface="Söhne"/>
              </a:rPr>
              <a:t>Some Strategic and Managerial Implications From Open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6944" y="2443397"/>
            <a:ext cx="10640528" cy="409981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800" b="1" dirty="0">
                <a:solidFill>
                  <a:schemeClr val="bg1"/>
                </a:solidFill>
                <a:latin typeface="Söhne"/>
              </a:rPr>
              <a:t>Emphasizes platform-based business ecosystems</a:t>
            </a:r>
          </a:p>
          <a:p>
            <a:pPr>
              <a:spcBef>
                <a:spcPts val="600"/>
              </a:spcBef>
              <a:spcAft>
                <a:spcPts val="600"/>
              </a:spcAft>
            </a:pPr>
            <a:r>
              <a:rPr lang="en-US" sz="2800" b="1" dirty="0">
                <a:solidFill>
                  <a:schemeClr val="bg1"/>
                </a:solidFill>
                <a:latin typeface="Söhne"/>
              </a:rPr>
              <a:t>Platforms mediate user relationships, lowering transaction costs</a:t>
            </a:r>
          </a:p>
          <a:p>
            <a:pPr>
              <a:spcBef>
                <a:spcPts val="600"/>
              </a:spcBef>
              <a:spcAft>
                <a:spcPts val="600"/>
              </a:spcAft>
            </a:pPr>
            <a:r>
              <a:rPr lang="en-US" sz="2800" b="1" dirty="0">
                <a:solidFill>
                  <a:schemeClr val="bg1"/>
                </a:solidFill>
                <a:latin typeface="Söhne"/>
              </a:rPr>
              <a:t>Generate valuable network effects</a:t>
            </a:r>
          </a:p>
          <a:p>
            <a:pPr>
              <a:spcBef>
                <a:spcPts val="600"/>
              </a:spcBef>
              <a:spcAft>
                <a:spcPts val="600"/>
              </a:spcAft>
            </a:pPr>
            <a:r>
              <a:rPr lang="en-US" sz="2800" b="1" dirty="0">
                <a:solidFill>
                  <a:schemeClr val="bg1"/>
                </a:solidFill>
                <a:latin typeface="Söhne"/>
              </a:rPr>
              <a:t>Enable excess value creation through broader market and tool access</a:t>
            </a:r>
          </a:p>
          <a:p>
            <a:pPr>
              <a:spcBef>
                <a:spcPts val="600"/>
              </a:spcBef>
              <a:spcAft>
                <a:spcPts val="600"/>
              </a:spcAft>
            </a:pPr>
            <a:r>
              <a:rPr lang="en-US" sz="2800" b="1" dirty="0">
                <a:solidFill>
                  <a:schemeClr val="bg1"/>
                </a:solidFill>
                <a:latin typeface="Söhne"/>
              </a:rPr>
              <a:t>Financial services adopt roles as platform builders, content producers, and distributors</a:t>
            </a:r>
          </a:p>
        </p:txBody>
      </p:sp>
    </p:spTree>
    <p:extLst>
      <p:ext uri="{BB962C8B-B14F-4D97-AF65-F5344CB8AC3E}">
        <p14:creationId xmlns:p14="http://schemas.microsoft.com/office/powerpoint/2010/main" val="2681454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440592E-7489-28C6-75F5-DA0DDCCED1EA}"/>
              </a:ext>
            </a:extLst>
          </p:cNvPr>
          <p:cNvSpPr>
            <a:spLocks noGrp="1"/>
          </p:cNvSpPr>
          <p:nvPr>
            <p:ph idx="1"/>
          </p:nvPr>
        </p:nvSpPr>
        <p:spPr>
          <a:xfrm>
            <a:off x="704538" y="2503357"/>
            <a:ext cx="10561688" cy="4084820"/>
          </a:xfrm>
        </p:spPr>
        <p:txBody>
          <a:bodyPr>
            <a:noAutofit/>
          </a:bodyPr>
          <a:lstStyle/>
          <a:p>
            <a:r>
              <a:rPr lang="en-US" b="1" dirty="0">
                <a:solidFill>
                  <a:schemeClr val="bg1"/>
                </a:solidFill>
                <a:latin typeface="Söhne"/>
              </a:rPr>
              <a:t>Resilience and adaptability of platforms are critical</a:t>
            </a:r>
          </a:p>
          <a:p>
            <a:r>
              <a:rPr lang="en-US" b="1" dirty="0">
                <a:solidFill>
                  <a:schemeClr val="bg1"/>
                </a:solidFill>
                <a:latin typeface="Söhne"/>
              </a:rPr>
              <a:t>Must ensure clear liability measures and maintain trust</a:t>
            </a:r>
          </a:p>
          <a:p>
            <a:r>
              <a:rPr lang="en-US" b="1" dirty="0">
                <a:solidFill>
                  <a:schemeClr val="bg1"/>
                </a:solidFill>
                <a:latin typeface="Söhne"/>
              </a:rPr>
              <a:t>Shift in management strategy:</a:t>
            </a:r>
          </a:p>
          <a:p>
            <a:pPr lvl="1"/>
            <a:r>
              <a:rPr lang="en-US" b="1" dirty="0">
                <a:solidFill>
                  <a:schemeClr val="bg1"/>
                </a:solidFill>
                <a:latin typeface="Söhne"/>
              </a:rPr>
              <a:t>From controlling resources to orchestrating them</a:t>
            </a:r>
          </a:p>
          <a:p>
            <a:pPr lvl="1"/>
            <a:r>
              <a:rPr lang="en-US" b="1" dirty="0">
                <a:solidFill>
                  <a:schemeClr val="bg1"/>
                </a:solidFill>
                <a:latin typeface="Söhne"/>
              </a:rPr>
              <a:t>From internal optimization to prioritizing external interactions</a:t>
            </a:r>
          </a:p>
          <a:p>
            <a:pPr lvl="1"/>
            <a:r>
              <a:rPr lang="en-US" b="1" dirty="0">
                <a:solidFill>
                  <a:schemeClr val="bg1"/>
                </a:solidFill>
                <a:latin typeface="Söhne"/>
              </a:rPr>
              <a:t>Focus on creating value across the ecosystem</a:t>
            </a:r>
          </a:p>
          <a:p>
            <a:r>
              <a:rPr lang="en-US" b="1" dirty="0">
                <a:solidFill>
                  <a:schemeClr val="bg1"/>
                </a:solidFill>
                <a:latin typeface="Söhne"/>
              </a:rPr>
              <a:t>Continuous monitoring and improvement of core interactions</a:t>
            </a:r>
          </a:p>
          <a:p>
            <a:r>
              <a:rPr lang="en-US" b="1" dirty="0">
                <a:solidFill>
                  <a:schemeClr val="bg1"/>
                </a:solidFill>
                <a:latin typeface="Söhne"/>
              </a:rPr>
              <a:t>Potential for platforms to grow and evolve beyond initial business models</a:t>
            </a:r>
            <a:endParaRPr lang="en-US" b="1" dirty="0">
              <a:solidFill>
                <a:srgbClr val="D1D5DB"/>
              </a:solidFill>
              <a:latin typeface="Söhne"/>
              <a:cs typeface="+mn-cs"/>
            </a:endParaRPr>
          </a:p>
        </p:txBody>
      </p:sp>
      <p:sp>
        <p:nvSpPr>
          <p:cNvPr id="3" name="Title 1">
            <a:extLst>
              <a:ext uri="{FF2B5EF4-FFF2-40B4-BE49-F238E27FC236}">
                <a16:creationId xmlns:a16="http://schemas.microsoft.com/office/drawing/2014/main" id="{BA038655-B0F0-6374-E90F-497D46ADC992}"/>
              </a:ext>
            </a:extLst>
          </p:cNvPr>
          <p:cNvSpPr>
            <a:spLocks noGrp="1"/>
          </p:cNvSpPr>
          <p:nvPr>
            <p:ph type="title"/>
          </p:nvPr>
        </p:nvSpPr>
        <p:spPr>
          <a:xfrm>
            <a:off x="612648" y="548639"/>
            <a:ext cx="8328985" cy="1542489"/>
          </a:xfrm>
        </p:spPr>
        <p:txBody>
          <a:bodyPr>
            <a:normAutofit/>
          </a:bodyPr>
          <a:lstStyle/>
          <a:p>
            <a:r>
              <a:rPr lang="en-US" b="1" dirty="0">
                <a:solidFill>
                  <a:srgbClr val="FFFF00"/>
                </a:solidFill>
                <a:latin typeface="Söhne"/>
              </a:rPr>
              <a:t>Key Principles for Platform Success in Open Banking</a:t>
            </a:r>
          </a:p>
        </p:txBody>
      </p:sp>
    </p:spTree>
    <p:extLst>
      <p:ext uri="{BB962C8B-B14F-4D97-AF65-F5344CB8AC3E}">
        <p14:creationId xmlns:p14="http://schemas.microsoft.com/office/powerpoint/2010/main" val="3091463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How can we make FinTech work in Banking?</a:t>
            </a:r>
            <a:endParaRPr lang="en-US" sz="4400" dirty="0">
              <a:solidFill>
                <a:srgbClr val="FFFF00"/>
              </a:solidFill>
            </a:endParaRP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chemeClr val="bg1"/>
              </a:solidFill>
              <a:latin typeface="Söhne"/>
            </a:endParaRPr>
          </a:p>
        </p:txBody>
      </p:sp>
      <p:pic>
        <p:nvPicPr>
          <p:cNvPr id="7" name="Picture 6">
            <a:extLst>
              <a:ext uri="{FF2B5EF4-FFF2-40B4-BE49-F238E27FC236}">
                <a16:creationId xmlns:a16="http://schemas.microsoft.com/office/drawing/2014/main" id="{BD1B09B5-94E4-12DD-BB0D-FE9AD5210616}"/>
              </a:ext>
            </a:extLst>
          </p:cNvPr>
          <p:cNvPicPr>
            <a:picLocks noChangeAspect="1"/>
          </p:cNvPicPr>
          <p:nvPr/>
        </p:nvPicPr>
        <p:blipFill>
          <a:blip r:embed="rId3"/>
          <a:stretch>
            <a:fillRect/>
          </a:stretch>
        </p:blipFill>
        <p:spPr>
          <a:xfrm>
            <a:off x="1448933" y="1898871"/>
            <a:ext cx="9624956" cy="4479361"/>
          </a:xfrm>
          <a:prstGeom prst="rect">
            <a:avLst/>
          </a:prstGeom>
        </p:spPr>
      </p:pic>
    </p:spTree>
    <p:extLst>
      <p:ext uri="{BB962C8B-B14F-4D97-AF65-F5344CB8AC3E}">
        <p14:creationId xmlns:p14="http://schemas.microsoft.com/office/powerpoint/2010/main" val="190142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Banking and Digital 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2400" b="1" dirty="0">
              <a:solidFill>
                <a:schemeClr val="bg1"/>
              </a:solidFill>
              <a:latin typeface="Söhne"/>
            </a:endParaRPr>
          </a:p>
        </p:txBody>
      </p:sp>
      <p:pic>
        <p:nvPicPr>
          <p:cNvPr id="5" name="Picture 4">
            <a:extLst>
              <a:ext uri="{FF2B5EF4-FFF2-40B4-BE49-F238E27FC236}">
                <a16:creationId xmlns:a16="http://schemas.microsoft.com/office/drawing/2014/main" id="{FD76C512-DE9A-7418-BEA2-C5A031E63590}"/>
              </a:ext>
            </a:extLst>
          </p:cNvPr>
          <p:cNvPicPr>
            <a:picLocks noChangeAspect="1"/>
          </p:cNvPicPr>
          <p:nvPr/>
        </p:nvPicPr>
        <p:blipFill>
          <a:blip r:embed="rId3"/>
          <a:stretch>
            <a:fillRect/>
          </a:stretch>
        </p:blipFill>
        <p:spPr>
          <a:xfrm>
            <a:off x="707539" y="1587640"/>
            <a:ext cx="10425682" cy="4759550"/>
          </a:xfrm>
          <a:prstGeom prst="rect">
            <a:avLst/>
          </a:prstGeom>
        </p:spPr>
      </p:pic>
    </p:spTree>
    <p:extLst>
      <p:ext uri="{BB962C8B-B14F-4D97-AF65-F5344CB8AC3E}">
        <p14:creationId xmlns:p14="http://schemas.microsoft.com/office/powerpoint/2010/main" val="668501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25957" y="1718521"/>
            <a:ext cx="10724449" cy="513948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rgbClr val="FFC000"/>
                </a:solidFill>
                <a:latin typeface="Söhne"/>
              </a:rPr>
              <a:t>Opportunities</a:t>
            </a:r>
          </a:p>
          <a:p>
            <a:pPr lvl="1"/>
            <a:r>
              <a:rPr lang="en-US" sz="2400" b="1" dirty="0">
                <a:solidFill>
                  <a:schemeClr val="accent1">
                    <a:lumMod val="40000"/>
                    <a:lumOff val="60000"/>
                  </a:schemeClr>
                </a:solidFill>
                <a:latin typeface="Söhne"/>
              </a:rPr>
              <a:t>Enhance Consumer Experience</a:t>
            </a:r>
          </a:p>
          <a:p>
            <a:pPr lvl="2"/>
            <a:r>
              <a:rPr lang="en-US" sz="2000" b="1" dirty="0">
                <a:solidFill>
                  <a:schemeClr val="bg1"/>
                </a:solidFill>
                <a:latin typeface="Söhne"/>
              </a:rPr>
              <a:t>Increased access</a:t>
            </a:r>
          </a:p>
          <a:p>
            <a:pPr lvl="2"/>
            <a:r>
              <a:rPr lang="en-US" sz="2000" b="1" dirty="0">
                <a:solidFill>
                  <a:schemeClr val="bg1"/>
                </a:solidFill>
                <a:latin typeface="Söhne"/>
              </a:rPr>
              <a:t>Greater transparency</a:t>
            </a:r>
          </a:p>
          <a:p>
            <a:pPr lvl="2"/>
            <a:r>
              <a:rPr lang="en-US" sz="2000" b="1" dirty="0">
                <a:solidFill>
                  <a:schemeClr val="bg1"/>
                </a:solidFill>
                <a:latin typeface="Söhne"/>
              </a:rPr>
              <a:t>Improved disclosure</a:t>
            </a:r>
          </a:p>
          <a:p>
            <a:pPr lvl="2"/>
            <a:r>
              <a:rPr lang="en-US" sz="2200" b="1" dirty="0">
                <a:solidFill>
                  <a:schemeClr val="bg1"/>
                </a:solidFill>
                <a:latin typeface="Söhne"/>
              </a:rPr>
              <a:t>Enhanced understanding</a:t>
            </a:r>
          </a:p>
          <a:p>
            <a:pPr lvl="1"/>
            <a:r>
              <a:rPr lang="en-US" sz="2400" b="1" dirty="0">
                <a:solidFill>
                  <a:schemeClr val="accent1">
                    <a:lumMod val="40000"/>
                    <a:lumOff val="60000"/>
                  </a:schemeClr>
                </a:solidFill>
                <a:latin typeface="Söhne"/>
              </a:rPr>
              <a:t>Increase Efficiency</a:t>
            </a:r>
          </a:p>
          <a:p>
            <a:pPr lvl="2"/>
            <a:r>
              <a:rPr lang="en-US" sz="2200" b="1" dirty="0">
                <a:solidFill>
                  <a:schemeClr val="bg1"/>
                </a:solidFill>
                <a:latin typeface="Söhne"/>
              </a:rPr>
              <a:t>More product and service options</a:t>
            </a:r>
          </a:p>
          <a:p>
            <a:pPr lvl="2"/>
            <a:r>
              <a:rPr lang="en-US" sz="2200" b="1" dirty="0">
                <a:solidFill>
                  <a:schemeClr val="bg1"/>
                </a:solidFill>
                <a:latin typeface="Söhne"/>
              </a:rPr>
              <a:t>Wider selection</a:t>
            </a:r>
          </a:p>
          <a:p>
            <a:pPr lvl="2"/>
            <a:r>
              <a:rPr lang="en-US" sz="2200" b="1" dirty="0">
                <a:solidFill>
                  <a:schemeClr val="bg1"/>
                </a:solidFill>
                <a:latin typeface="Söhne"/>
              </a:rPr>
              <a:t>Lower prices through technology</a:t>
            </a:r>
          </a:p>
        </p:txBody>
      </p:sp>
    </p:spTree>
    <p:extLst>
      <p:ext uri="{BB962C8B-B14F-4D97-AF65-F5344CB8AC3E}">
        <p14:creationId xmlns:p14="http://schemas.microsoft.com/office/powerpoint/2010/main" val="1814743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solidFill>
                <a:schemeClr val="bg1"/>
              </a:solidFill>
              <a:latin typeface="Söhne"/>
            </a:endParaRPr>
          </a:p>
        </p:txBody>
      </p:sp>
      <p:sp>
        <p:nvSpPr>
          <p:cNvPr id="5" name="TextBox 4">
            <a:extLst>
              <a:ext uri="{FF2B5EF4-FFF2-40B4-BE49-F238E27FC236}">
                <a16:creationId xmlns:a16="http://schemas.microsoft.com/office/drawing/2014/main" id="{2ED55E91-FBDA-EDC2-6A8F-3BEC5E40D3BD}"/>
              </a:ext>
            </a:extLst>
          </p:cNvPr>
          <p:cNvSpPr txBox="1"/>
          <p:nvPr/>
        </p:nvSpPr>
        <p:spPr>
          <a:xfrm>
            <a:off x="771956" y="1803606"/>
            <a:ext cx="8483323" cy="4985980"/>
          </a:xfrm>
          <a:prstGeom prst="rect">
            <a:avLst/>
          </a:prstGeom>
          <a:noFill/>
        </p:spPr>
        <p:txBody>
          <a:bodyPr wrap="square">
            <a:spAutoFit/>
          </a:bodyPr>
          <a:lstStyle/>
          <a:p>
            <a:pPr algn="l">
              <a:spcBef>
                <a:spcPts val="600"/>
              </a:spcBef>
            </a:pPr>
            <a:r>
              <a:rPr lang="en-US" sz="2800" b="1" i="0" dirty="0">
                <a:solidFill>
                  <a:srgbClr val="FFC000"/>
                </a:solidFill>
                <a:effectLst/>
                <a:latin typeface="Söhne"/>
              </a:rPr>
              <a:t>Existing Risks</a:t>
            </a:r>
            <a:endParaRPr lang="en-US" sz="2800" b="0" i="0" dirty="0">
              <a:solidFill>
                <a:srgbClr val="FFC000"/>
              </a:solidFill>
              <a:effectLst/>
              <a:latin typeface="Söhne"/>
            </a:endParaRP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Credit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Untested models and algorithms</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Adverse selection</a:t>
            </a: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Compliance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Consumer protection</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Bank Secrecy Act/Anti-Money Laundering</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Vendor risk management</a:t>
            </a: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Operational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Challenges integrating innovations</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Vendor risk management</a:t>
            </a:r>
          </a:p>
        </p:txBody>
      </p:sp>
    </p:spTree>
    <p:extLst>
      <p:ext uri="{BB962C8B-B14F-4D97-AF65-F5344CB8AC3E}">
        <p14:creationId xmlns:p14="http://schemas.microsoft.com/office/powerpoint/2010/main" val="4053313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solidFill>
                <a:schemeClr val="bg1"/>
              </a:solidFill>
              <a:latin typeface="Söhne"/>
            </a:endParaRPr>
          </a:p>
        </p:txBody>
      </p:sp>
      <p:sp>
        <p:nvSpPr>
          <p:cNvPr id="6" name="TextBox 5">
            <a:extLst>
              <a:ext uri="{FF2B5EF4-FFF2-40B4-BE49-F238E27FC236}">
                <a16:creationId xmlns:a16="http://schemas.microsoft.com/office/drawing/2014/main" id="{317CB9B0-77BB-297E-87CA-86F3C92E71F2}"/>
              </a:ext>
            </a:extLst>
          </p:cNvPr>
          <p:cNvSpPr txBox="1"/>
          <p:nvPr/>
        </p:nvSpPr>
        <p:spPr>
          <a:xfrm>
            <a:off x="1099494" y="1828927"/>
            <a:ext cx="7075294" cy="4585871"/>
          </a:xfrm>
          <a:prstGeom prst="rect">
            <a:avLst/>
          </a:prstGeom>
          <a:noFill/>
        </p:spPr>
        <p:txBody>
          <a:bodyPr wrap="square">
            <a:spAutoFit/>
          </a:bodyPr>
          <a:lstStyle/>
          <a:p>
            <a:pPr algn="l">
              <a:spcBef>
                <a:spcPts val="600"/>
              </a:spcBef>
            </a:pPr>
            <a:r>
              <a:rPr lang="en-US" sz="2800" b="1" i="0" dirty="0">
                <a:solidFill>
                  <a:srgbClr val="FFC000"/>
                </a:solidFill>
                <a:effectLst/>
                <a:latin typeface="Söhne"/>
              </a:rPr>
              <a:t>New Risks</a:t>
            </a:r>
            <a:endParaRPr lang="en-US" sz="2800" b="0" i="0" dirty="0">
              <a:solidFill>
                <a:srgbClr val="FFC000"/>
              </a:solidFill>
              <a:effectLst/>
              <a:latin typeface="Söhne"/>
            </a:endParaRPr>
          </a:p>
          <a:p>
            <a:pPr algn="l">
              <a:spcBef>
                <a:spcPts val="600"/>
              </a:spcBef>
              <a:buFont typeface="Arial" panose="020B0604020202020204" pitchFamily="34" charset="0"/>
              <a:buChar char="•"/>
            </a:pPr>
            <a:r>
              <a:rPr lang="en-US" sz="2800" b="1" i="0" dirty="0">
                <a:solidFill>
                  <a:schemeClr val="accent5">
                    <a:lumMod val="20000"/>
                    <a:lumOff val="80000"/>
                  </a:schemeClr>
                </a:solidFill>
                <a:effectLst/>
                <a:latin typeface="Söhne"/>
              </a:rPr>
              <a:t> Data</a:t>
            </a:r>
            <a:endParaRPr lang="en-US" sz="28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Cybersecurity</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Privacy concerns</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Data ownership</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Algorithm impacts</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Data governance</a:t>
            </a:r>
          </a:p>
          <a:p>
            <a:pPr algn="l">
              <a:spcBef>
                <a:spcPts val="600"/>
              </a:spcBef>
              <a:buFont typeface="Arial" panose="020B0604020202020204" pitchFamily="34" charset="0"/>
              <a:buChar char="•"/>
            </a:pPr>
            <a:r>
              <a:rPr lang="en-US" sz="2800" b="1" i="0" dirty="0">
                <a:solidFill>
                  <a:schemeClr val="accent5">
                    <a:lumMod val="20000"/>
                    <a:lumOff val="80000"/>
                  </a:schemeClr>
                </a:solidFill>
                <a:effectLst/>
                <a:latin typeface="Söhne"/>
              </a:rPr>
              <a:t> Unknown Risks</a:t>
            </a:r>
            <a:endParaRPr lang="en-US" sz="28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Activities beyond supervisory scope</a:t>
            </a:r>
          </a:p>
        </p:txBody>
      </p:sp>
    </p:spTree>
    <p:extLst>
      <p:ext uri="{BB962C8B-B14F-4D97-AF65-F5344CB8AC3E}">
        <p14:creationId xmlns:p14="http://schemas.microsoft.com/office/powerpoint/2010/main" val="3440687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solidFill>
                  <a:srgbClr val="FFFF00"/>
                </a:solidFill>
                <a:latin typeface="Söhne"/>
              </a:rPr>
              <a:t>US Banks and FinTech</a:t>
            </a:r>
            <a:endParaRPr lang="en-US" sz="4400" dirty="0">
              <a:solidFill>
                <a:srgbClr val="FFFF00"/>
              </a:solidFill>
            </a:endParaRPr>
          </a:p>
        </p:txBody>
      </p:sp>
      <p:sp>
        <p:nvSpPr>
          <p:cNvPr id="5" name="TextBox 4">
            <a:extLst>
              <a:ext uri="{FF2B5EF4-FFF2-40B4-BE49-F238E27FC236}">
                <a16:creationId xmlns:a16="http://schemas.microsoft.com/office/drawing/2014/main" id="{2C7185D9-38CE-577C-C212-0CCA63ADFA44}"/>
              </a:ext>
            </a:extLst>
          </p:cNvPr>
          <p:cNvSpPr txBox="1"/>
          <p:nvPr/>
        </p:nvSpPr>
        <p:spPr>
          <a:xfrm>
            <a:off x="889279" y="1917787"/>
            <a:ext cx="9033468" cy="4339650"/>
          </a:xfrm>
          <a:prstGeom prst="rect">
            <a:avLst/>
          </a:prstGeom>
          <a:noFill/>
        </p:spPr>
        <p:txBody>
          <a:bodyPr wrap="square">
            <a:spAutoFit/>
          </a:bodyPr>
          <a:lstStyle/>
          <a:p>
            <a:pPr algn="l">
              <a:buFont typeface="Arial" panose="020B0604020202020204" pitchFamily="34" charset="0"/>
              <a:buChar char="•"/>
            </a:pPr>
            <a:r>
              <a:rPr lang="en-US" sz="2800" b="1" i="0" dirty="0">
                <a:solidFill>
                  <a:srgbClr val="FFC000"/>
                </a:solidFill>
                <a:effectLst/>
                <a:latin typeface="Söhne"/>
              </a:rPr>
              <a:t> Major Banks Embrace FinTech</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Goldman Sachs, Citigroup, J.P. Morgan, and others</a:t>
            </a:r>
          </a:p>
          <a:p>
            <a:pPr marL="742950" lvl="1" indent="-285750" algn="l">
              <a:buFont typeface="Arial" panose="020B0604020202020204" pitchFamily="34" charset="0"/>
              <a:buChar char="•"/>
            </a:pPr>
            <a:r>
              <a:rPr lang="en-US" sz="2400" b="0" i="0" dirty="0">
                <a:solidFill>
                  <a:schemeClr val="bg1"/>
                </a:solidFill>
                <a:effectLst/>
                <a:latin typeface="Söhne"/>
              </a:rPr>
              <a:t>Focus on payments, settlements, markets, analytics</a:t>
            </a:r>
          </a:p>
          <a:p>
            <a:pPr lvl="1" algn="l"/>
            <a:endParaRPr lang="en-US" sz="2400" b="0" i="0" dirty="0">
              <a:solidFill>
                <a:schemeClr val="bg1"/>
              </a:solidFill>
              <a:effectLst/>
              <a:latin typeface="Söhne"/>
            </a:endParaRPr>
          </a:p>
          <a:p>
            <a:pPr algn="l">
              <a:buFont typeface="Arial" panose="020B0604020202020204" pitchFamily="34" charset="0"/>
              <a:buChar char="•"/>
            </a:pPr>
            <a:r>
              <a:rPr lang="en-US" sz="2800" b="1" i="0" dirty="0">
                <a:solidFill>
                  <a:srgbClr val="FFC000"/>
                </a:solidFill>
                <a:effectLst/>
                <a:latin typeface="Söhne"/>
              </a:rPr>
              <a:t> Investment Drivers</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High ROI potential</a:t>
            </a:r>
          </a:p>
          <a:p>
            <a:pPr marL="742950" lvl="1" indent="-285750" algn="l">
              <a:buFont typeface="Arial" panose="020B0604020202020204" pitchFamily="34" charset="0"/>
              <a:buChar char="•"/>
            </a:pPr>
            <a:r>
              <a:rPr lang="en-US" sz="2400" b="0" i="0" dirty="0">
                <a:solidFill>
                  <a:schemeClr val="bg1"/>
                </a:solidFill>
                <a:effectLst/>
                <a:latin typeface="Söhne"/>
              </a:rPr>
              <a:t>Strategic partnerships</a:t>
            </a:r>
            <a:endParaRPr lang="en-US" sz="2400" dirty="0">
              <a:solidFill>
                <a:schemeClr val="bg1"/>
              </a:solidFill>
              <a:latin typeface="Söhne"/>
            </a:endParaRPr>
          </a:p>
          <a:p>
            <a:pPr lvl="1" algn="l"/>
            <a:endParaRPr lang="en-US" sz="2400" b="0" i="0" dirty="0">
              <a:solidFill>
                <a:schemeClr val="bg1"/>
              </a:solidFill>
              <a:effectLst/>
              <a:latin typeface="Söhne"/>
            </a:endParaRPr>
          </a:p>
          <a:p>
            <a:pPr algn="l">
              <a:buFont typeface="Arial" panose="020B0604020202020204" pitchFamily="34" charset="0"/>
              <a:buChar char="•"/>
            </a:pPr>
            <a:r>
              <a:rPr lang="en-US" sz="2800" b="1" i="0" dirty="0">
                <a:solidFill>
                  <a:srgbClr val="FFC000"/>
                </a:solidFill>
                <a:effectLst/>
                <a:latin typeface="Söhne"/>
              </a:rPr>
              <a:t> Banking Landscape Transformation</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Technology-driven change</a:t>
            </a:r>
          </a:p>
          <a:p>
            <a:pPr marL="742950" lvl="1" indent="-285750" algn="l">
              <a:buFont typeface="Arial" panose="020B0604020202020204" pitchFamily="34" charset="0"/>
              <a:buChar char="•"/>
            </a:pPr>
            <a:r>
              <a:rPr lang="en-US" sz="2400" b="0" i="0" dirty="0">
                <a:solidFill>
                  <a:schemeClr val="bg1"/>
                </a:solidFill>
                <a:effectLst/>
                <a:latin typeface="Söhne"/>
              </a:rPr>
              <a:t>Shifting customer preferences</a:t>
            </a:r>
          </a:p>
        </p:txBody>
      </p:sp>
    </p:spTree>
    <p:extLst>
      <p:ext uri="{BB962C8B-B14F-4D97-AF65-F5344CB8AC3E}">
        <p14:creationId xmlns:p14="http://schemas.microsoft.com/office/powerpoint/2010/main" val="3664957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11329B6-2EF4-5494-453B-7F90773F0F98}"/>
              </a:ext>
            </a:extLst>
          </p:cNvPr>
          <p:cNvPicPr>
            <a:picLocks noChangeAspect="1"/>
          </p:cNvPicPr>
          <p:nvPr/>
        </p:nvPicPr>
        <p:blipFill>
          <a:blip r:embed="rId3"/>
          <a:stretch>
            <a:fillRect/>
          </a:stretch>
        </p:blipFill>
        <p:spPr>
          <a:xfrm>
            <a:off x="513346" y="132843"/>
            <a:ext cx="11502189" cy="6592314"/>
          </a:xfrm>
          <a:prstGeom prst="rect">
            <a:avLst/>
          </a:prstGeom>
        </p:spPr>
      </p:pic>
    </p:spTree>
    <p:extLst>
      <p:ext uri="{BB962C8B-B14F-4D97-AF65-F5344CB8AC3E}">
        <p14:creationId xmlns:p14="http://schemas.microsoft.com/office/powerpoint/2010/main" val="1583911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81572" y="670867"/>
            <a:ext cx="8629323" cy="1410658"/>
          </a:xfrm>
        </p:spPr>
        <p:txBody>
          <a:bodyPr>
            <a:noAutofit/>
          </a:bodyPr>
          <a:lstStyle/>
          <a:p>
            <a:r>
              <a:rPr lang="en-US" sz="4400" b="1" dirty="0">
                <a:solidFill>
                  <a:srgbClr val="FFFF00"/>
                </a:solidFill>
              </a:rPr>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50" y="2202741"/>
            <a:ext cx="9738968" cy="4442435"/>
          </a:xfrm>
          <a:prstGeom prst="rect">
            <a:avLst/>
          </a:prstGeom>
          <a:noFill/>
        </p:spPr>
        <p:txBody>
          <a:bodyPr wrap="square">
            <a:spAutoFit/>
          </a:bodyPr>
          <a:lstStyle/>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Service Improvements</a:t>
            </a:r>
            <a:r>
              <a:rPr lang="en-US" altLang="en-US" sz="2800" dirty="0">
                <a:solidFill>
                  <a:srgbClr val="FFC000"/>
                </a:solidFill>
                <a:latin typeface="Söhne"/>
              </a:rPr>
              <a:t>:</a:t>
            </a:r>
          </a:p>
          <a:p>
            <a:pPr marL="800100" lvl="1" indent="-342900" eaLnBrk="0" fontAlgn="base" hangingPunct="0">
              <a:lnSpc>
                <a:spcPct val="120000"/>
              </a:lnSpc>
              <a:spcBef>
                <a:spcPts val="600"/>
              </a:spcBef>
              <a:buFont typeface="Arial" panose="020B0604020202020204" pitchFamily="34" charset="0"/>
              <a:buChar char="•"/>
            </a:pPr>
            <a:r>
              <a:rPr lang="en-US" altLang="en-US" sz="2400" dirty="0">
                <a:solidFill>
                  <a:schemeClr val="bg1"/>
                </a:solidFill>
                <a:latin typeface="Söhne"/>
              </a:rPr>
              <a:t> </a:t>
            </a:r>
            <a:r>
              <a:rPr kumimoji="0" lang="en-US" altLang="en-US" sz="2400" b="0" i="0" u="none" strike="noStrike" cap="none" normalizeH="0" baseline="0" dirty="0">
                <a:ln>
                  <a:noFill/>
                </a:ln>
                <a:solidFill>
                  <a:schemeClr val="bg1"/>
                </a:solidFill>
                <a:effectLst/>
                <a:latin typeface="Söhne"/>
              </a:rPr>
              <a:t>Enhances banking, accounting, payment systems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Innovative Technologies</a:t>
            </a:r>
            <a:r>
              <a:rPr lang="en-US" altLang="en-US" sz="2800" b="1" dirty="0">
                <a:solidFill>
                  <a:srgbClr val="FFC000"/>
                </a:solidFill>
                <a:latin typeface="Söhne"/>
              </a:rPr>
              <a:t>: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Utilizes cryptography, cloud solutions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Digital Economy Drivers: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Influenced by people, behaviors, values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Banking Industry Disruption: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24%-28% business loss to non-financial firms</a:t>
            </a:r>
          </a:p>
        </p:txBody>
      </p:sp>
    </p:spTree>
    <p:extLst>
      <p:ext uri="{BB962C8B-B14F-4D97-AF65-F5344CB8AC3E}">
        <p14:creationId xmlns:p14="http://schemas.microsoft.com/office/powerpoint/2010/main" val="212750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00853"/>
            <a:ext cx="8629323" cy="1295782"/>
          </a:xfrm>
        </p:spPr>
        <p:txBody>
          <a:bodyPr>
            <a:noAutofit/>
          </a:bodyPr>
          <a:lstStyle/>
          <a:p>
            <a:r>
              <a:rPr lang="en-US" sz="4400" b="1" dirty="0">
                <a:solidFill>
                  <a:srgbClr val="FFFF00"/>
                </a:solidFill>
              </a:rPr>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48" y="2198146"/>
            <a:ext cx="9601119" cy="3747436"/>
          </a:xfrm>
          <a:prstGeom prst="rect">
            <a:avLst/>
          </a:prstGeom>
          <a:noFill/>
        </p:spPr>
        <p:txBody>
          <a:bodyPr wrap="square">
            <a:spAutoFit/>
          </a:bodyPr>
          <a:lstStyle/>
          <a:p>
            <a:pPr marR="0" lvl="0" algn="l" defTabSz="914400" rtl="0" eaLnBrk="0" fontAlgn="base" latinLnBrk="0" hangingPunct="0">
              <a:lnSpc>
                <a:spcPct val="120000"/>
              </a:lnSpc>
              <a:spcBef>
                <a:spcPts val="600"/>
              </a:spcBef>
              <a:spcAft>
                <a:spcPts val="600"/>
              </a:spcAft>
              <a:buClrTx/>
              <a:buSzTx/>
              <a:tabLst/>
            </a:pPr>
            <a:r>
              <a:rPr kumimoji="0" lang="en-US" altLang="en-US" sz="2800" b="1" i="0" u="none" strike="noStrike" cap="none" normalizeH="0" baseline="0" dirty="0">
                <a:ln>
                  <a:noFill/>
                </a:ln>
                <a:solidFill>
                  <a:srgbClr val="FFC000"/>
                </a:solidFill>
                <a:effectLst/>
                <a:latin typeface="Söhne"/>
              </a:rPr>
              <a:t>Future FinTech Scenarios</a:t>
            </a:r>
            <a:endParaRPr kumimoji="0" lang="en-US" altLang="en-US" sz="2800" b="0" i="0" u="none" strike="noStrike" cap="none" normalizeH="0" baseline="0" dirty="0">
              <a:ln>
                <a:noFill/>
              </a:ln>
              <a:solidFill>
                <a:srgbClr val="FFC000"/>
              </a:solidFill>
              <a:effectLst/>
              <a:latin typeface="Söhne"/>
            </a:endParaRP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Better Banks: Enhanced traditional banking</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New Banks: Entirely digital banking models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Distributed Banks: Decentralized banking operations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Relegated Banks: Banks as utilities serving FinTechs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Disintermediated Banks: Elimination of banking middlemen</a:t>
            </a:r>
          </a:p>
        </p:txBody>
      </p:sp>
    </p:spTree>
    <p:extLst>
      <p:ext uri="{BB962C8B-B14F-4D97-AF65-F5344CB8AC3E}">
        <p14:creationId xmlns:p14="http://schemas.microsoft.com/office/powerpoint/2010/main" val="1229639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96686" y="451878"/>
            <a:ext cx="8727232" cy="1312591"/>
          </a:xfrm>
        </p:spPr>
        <p:txBody>
          <a:bodyPr>
            <a:noAutofit/>
          </a:bodyPr>
          <a:lstStyle/>
          <a:p>
            <a:r>
              <a:rPr lang="en-US" sz="4400" b="1" dirty="0">
                <a:solidFill>
                  <a:srgbClr val="FFFF00"/>
                </a:solidFill>
              </a:rPr>
              <a:t>Understanding Virtual Banks</a:t>
            </a:r>
          </a:p>
        </p:txBody>
      </p:sp>
      <p:sp>
        <p:nvSpPr>
          <p:cNvPr id="5" name="TextBox 4">
            <a:extLst>
              <a:ext uri="{FF2B5EF4-FFF2-40B4-BE49-F238E27FC236}">
                <a16:creationId xmlns:a16="http://schemas.microsoft.com/office/drawing/2014/main" id="{A3DED93E-3896-A24A-FAEC-0C2AE6AE3BDB}"/>
              </a:ext>
            </a:extLst>
          </p:cNvPr>
          <p:cNvSpPr txBox="1"/>
          <p:nvPr/>
        </p:nvSpPr>
        <p:spPr>
          <a:xfrm>
            <a:off x="696686" y="2268445"/>
            <a:ext cx="11130779" cy="3477875"/>
          </a:xfrm>
          <a:prstGeom prst="rect">
            <a:avLst/>
          </a:prstGeom>
          <a:noFill/>
        </p:spPr>
        <p:txBody>
          <a:bodyPr wrap="square">
            <a:spAutoFit/>
          </a:bodyPr>
          <a:lstStyle/>
          <a:p>
            <a:pPr algn="l">
              <a:lnSpc>
                <a:spcPct val="125000"/>
              </a:lnSpc>
              <a:spcBef>
                <a:spcPts val="600"/>
              </a:spcBef>
              <a:spcAft>
                <a:spcPts val="600"/>
              </a:spcAft>
            </a:pPr>
            <a:r>
              <a:rPr lang="en-US" sz="2800" b="1" i="0" dirty="0">
                <a:solidFill>
                  <a:srgbClr val="FFC000"/>
                </a:solidFill>
                <a:effectLst/>
                <a:latin typeface="Söhne"/>
              </a:rPr>
              <a:t>Definition</a:t>
            </a:r>
            <a:r>
              <a:rPr lang="en-US" sz="2400" b="0" i="0" dirty="0">
                <a:solidFill>
                  <a:schemeClr val="bg1"/>
                </a:solidFill>
                <a:effectLst/>
                <a:latin typeface="Söhne"/>
              </a:rPr>
              <a:t>: Fully licensed banks operating exclusively via digital platforms.</a:t>
            </a:r>
          </a:p>
          <a:p>
            <a:pPr algn="l">
              <a:lnSpc>
                <a:spcPct val="125000"/>
              </a:lnSpc>
              <a:spcBef>
                <a:spcPts val="600"/>
              </a:spcBef>
              <a:spcAft>
                <a:spcPts val="600"/>
              </a:spcAft>
            </a:pPr>
            <a:r>
              <a:rPr lang="en-US" sz="2800" b="1" i="0" dirty="0">
                <a:solidFill>
                  <a:srgbClr val="FFC000"/>
                </a:solidFill>
                <a:effectLst/>
                <a:latin typeface="Söhne"/>
              </a:rPr>
              <a:t>Technology-Driven</a:t>
            </a:r>
            <a:r>
              <a:rPr lang="en-US" sz="2400" b="0" i="0" dirty="0">
                <a:solidFill>
                  <a:schemeClr val="bg1"/>
                </a:solidFill>
                <a:effectLst/>
                <a:latin typeface="Söhne"/>
              </a:rPr>
              <a:t>: Uses cutting-edge tech for seamless, intuitive user experiences.</a:t>
            </a:r>
          </a:p>
          <a:p>
            <a:pPr algn="l">
              <a:spcBef>
                <a:spcPts val="600"/>
              </a:spcBef>
              <a:spcAft>
                <a:spcPts val="600"/>
              </a:spcAft>
            </a:pPr>
            <a:r>
              <a:rPr lang="en-US" sz="2800" b="1" i="0" dirty="0">
                <a:solidFill>
                  <a:srgbClr val="FFC000"/>
                </a:solidFill>
                <a:effectLst/>
                <a:latin typeface="Söhne"/>
              </a:rPr>
              <a:t>Regulatory Stance</a:t>
            </a:r>
            <a:r>
              <a:rPr lang="en-US" sz="2800" b="0" i="0" dirty="0">
                <a:solidFill>
                  <a:srgbClr val="FFC000"/>
                </a:solidFill>
                <a:effectLst/>
                <a:latin typeface="Söhne"/>
              </a:rPr>
              <a:t>:</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Distinct from traditional banks.</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Not an extension of current licensed banks.</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Separate from partnerships with non-bank financing entities.</a:t>
            </a:r>
          </a:p>
        </p:txBody>
      </p:sp>
    </p:spTree>
    <p:extLst>
      <p:ext uri="{BB962C8B-B14F-4D97-AF65-F5344CB8AC3E}">
        <p14:creationId xmlns:p14="http://schemas.microsoft.com/office/powerpoint/2010/main" val="930926640"/>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2200993"/>
            <a:ext cx="11011503" cy="4576594"/>
          </a:xfrm>
        </p:spPr>
        <p:txBody>
          <a:bodyPr>
            <a:noAutofit/>
          </a:bodyPr>
          <a:lstStyle/>
          <a:p>
            <a:pPr>
              <a:lnSpc>
                <a:spcPct val="110000"/>
              </a:lnSpc>
              <a:spcBef>
                <a:spcPts val="600"/>
              </a:spcBef>
            </a:pPr>
            <a:r>
              <a:rPr lang="en-US" b="1" dirty="0">
                <a:solidFill>
                  <a:srgbClr val="FFC000"/>
                </a:solidFill>
              </a:rPr>
              <a:t>Mobile Internet Access</a:t>
            </a:r>
          </a:p>
          <a:p>
            <a:pPr lvl="1">
              <a:lnSpc>
                <a:spcPct val="110000"/>
              </a:lnSpc>
              <a:spcBef>
                <a:spcPts val="600"/>
              </a:spcBef>
            </a:pPr>
            <a:r>
              <a:rPr lang="en-US" b="1" dirty="0">
                <a:solidFill>
                  <a:schemeClr val="bg1">
                    <a:lumMod val="95000"/>
                  </a:schemeClr>
                </a:solidFill>
              </a:rPr>
              <a:t>Widespread adoption of mobile banking services.</a:t>
            </a:r>
          </a:p>
          <a:p>
            <a:pPr lvl="1">
              <a:lnSpc>
                <a:spcPct val="110000"/>
              </a:lnSpc>
              <a:spcBef>
                <a:spcPts val="600"/>
              </a:spcBef>
            </a:pPr>
            <a:r>
              <a:rPr lang="en-US" b="1" dirty="0">
                <a:solidFill>
                  <a:schemeClr val="bg1">
                    <a:lumMod val="95000"/>
                  </a:schemeClr>
                </a:solidFill>
              </a:rPr>
              <a:t>Accessibility for over 750 million internet users.</a:t>
            </a:r>
          </a:p>
          <a:p>
            <a:pPr>
              <a:lnSpc>
                <a:spcPct val="110000"/>
              </a:lnSpc>
              <a:spcBef>
                <a:spcPts val="600"/>
              </a:spcBef>
            </a:pPr>
            <a:r>
              <a:rPr lang="en-US" b="1" dirty="0">
                <a:solidFill>
                  <a:srgbClr val="FFC000"/>
                </a:solidFill>
              </a:rPr>
              <a:t>Big Data</a:t>
            </a:r>
          </a:p>
          <a:p>
            <a:pPr lvl="1">
              <a:lnSpc>
                <a:spcPct val="110000"/>
              </a:lnSpc>
              <a:spcBef>
                <a:spcPts val="600"/>
              </a:spcBef>
            </a:pPr>
            <a:r>
              <a:rPr lang="en-US" b="1" dirty="0">
                <a:solidFill>
                  <a:schemeClr val="bg1">
                    <a:lumMod val="95000"/>
                  </a:schemeClr>
                </a:solidFill>
              </a:rPr>
              <a:t>Enhanced decision-making through data analytics.</a:t>
            </a:r>
          </a:p>
          <a:p>
            <a:pPr lvl="1">
              <a:lnSpc>
                <a:spcPct val="110000"/>
              </a:lnSpc>
              <a:spcBef>
                <a:spcPts val="600"/>
              </a:spcBef>
            </a:pPr>
            <a:r>
              <a:rPr lang="en-US" b="1" dirty="0">
                <a:solidFill>
                  <a:schemeClr val="bg1">
                    <a:lumMod val="95000"/>
                  </a:schemeClr>
                </a:solidFill>
              </a:rPr>
              <a:t>Personalized financial products and risk assessment.</a:t>
            </a:r>
          </a:p>
          <a:p>
            <a:pPr>
              <a:lnSpc>
                <a:spcPct val="110000"/>
              </a:lnSpc>
              <a:spcBef>
                <a:spcPts val="600"/>
              </a:spcBef>
            </a:pPr>
            <a:r>
              <a:rPr lang="en-US" b="1" dirty="0">
                <a:solidFill>
                  <a:srgbClr val="FFC000"/>
                </a:solidFill>
              </a:rPr>
              <a:t>Platform Ecosystems</a:t>
            </a:r>
          </a:p>
          <a:p>
            <a:pPr lvl="1">
              <a:lnSpc>
                <a:spcPct val="110000"/>
              </a:lnSpc>
              <a:spcBef>
                <a:spcPts val="600"/>
              </a:spcBef>
            </a:pPr>
            <a:r>
              <a:rPr lang="en-US" b="1" dirty="0">
                <a:solidFill>
                  <a:schemeClr val="bg1">
                    <a:lumMod val="95000"/>
                  </a:schemeClr>
                </a:solidFill>
              </a:rPr>
              <a:t>Synergy between banking services and digital platforms.</a:t>
            </a:r>
          </a:p>
          <a:p>
            <a:pPr lvl="1">
              <a:lnSpc>
                <a:spcPct val="110000"/>
              </a:lnSpc>
              <a:spcBef>
                <a:spcPts val="600"/>
              </a:spcBef>
            </a:pPr>
            <a:r>
              <a:rPr lang="en-US" b="1" dirty="0">
                <a:solidFill>
                  <a:schemeClr val="bg1">
                    <a:lumMod val="95000"/>
                  </a:schemeClr>
                </a:solidFill>
              </a:rPr>
              <a:t>Growth of direct banks and e-commerce.</a:t>
            </a:r>
            <a:endParaRPr lang="en-US" sz="2000" b="1" dirty="0">
              <a:solidFill>
                <a:schemeClr val="bg1">
                  <a:lumMod val="95000"/>
                </a:schemeClr>
              </a:solidFill>
            </a:endParaRPr>
          </a:p>
        </p:txBody>
      </p:sp>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solidFill>
                  <a:srgbClr val="FFFF00"/>
                </a:solidFill>
              </a:rPr>
              <a:t>Technological Transformation of Banking Sector</a:t>
            </a:r>
          </a:p>
        </p:txBody>
      </p:sp>
    </p:spTree>
    <p:extLst>
      <p:ext uri="{BB962C8B-B14F-4D97-AF65-F5344CB8AC3E}">
        <p14:creationId xmlns:p14="http://schemas.microsoft.com/office/powerpoint/2010/main" val="3049161088"/>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2202023"/>
            <a:ext cx="11011503" cy="4204097"/>
          </a:xfrm>
        </p:spPr>
        <p:txBody>
          <a:bodyPr>
            <a:noAutofit/>
          </a:bodyPr>
          <a:lstStyle/>
          <a:p>
            <a:pPr>
              <a:lnSpc>
                <a:spcPct val="150000"/>
              </a:lnSpc>
            </a:pPr>
            <a:r>
              <a:rPr lang="en-US" sz="3200" b="1" dirty="0">
                <a:solidFill>
                  <a:srgbClr val="FFC000"/>
                </a:solidFill>
              </a:rPr>
              <a:t>Regulatory Implications:</a:t>
            </a:r>
          </a:p>
          <a:p>
            <a:pPr lvl="1">
              <a:lnSpc>
                <a:spcPct val="150000"/>
              </a:lnSpc>
            </a:pPr>
            <a:r>
              <a:rPr lang="en-US" sz="2800" b="1" dirty="0">
                <a:solidFill>
                  <a:schemeClr val="bg1">
                    <a:lumMod val="95000"/>
                  </a:schemeClr>
                </a:solidFill>
              </a:rPr>
              <a:t>Need for a global regulatory review.</a:t>
            </a:r>
          </a:p>
          <a:p>
            <a:pPr lvl="1">
              <a:lnSpc>
                <a:spcPct val="150000"/>
              </a:lnSpc>
            </a:pPr>
            <a:r>
              <a:rPr lang="en-US" sz="2800" b="1" dirty="0">
                <a:solidFill>
                  <a:schemeClr val="bg1">
                    <a:lumMod val="95000"/>
                  </a:schemeClr>
                </a:solidFill>
              </a:rPr>
              <a:t>Reevaluation and adaptation of banking regulations.</a:t>
            </a:r>
          </a:p>
          <a:p>
            <a:pPr lvl="1">
              <a:lnSpc>
                <a:spcPct val="150000"/>
              </a:lnSpc>
            </a:pPr>
            <a:r>
              <a:rPr lang="en-US" sz="2800" b="1" dirty="0">
                <a:solidFill>
                  <a:schemeClr val="bg1">
                    <a:lumMod val="95000"/>
                  </a:schemeClr>
                </a:solidFill>
              </a:rPr>
              <a:t>Evolution of licensing regimes for virtual banks to reflect diverse country needs.</a:t>
            </a:r>
          </a:p>
        </p:txBody>
      </p:sp>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solidFill>
                  <a:srgbClr val="FFFF00"/>
                </a:solidFill>
              </a:rPr>
              <a:t>Technological Transformation of Banking Sector</a:t>
            </a:r>
          </a:p>
        </p:txBody>
      </p:sp>
    </p:spTree>
    <p:extLst>
      <p:ext uri="{BB962C8B-B14F-4D97-AF65-F5344CB8AC3E}">
        <p14:creationId xmlns:p14="http://schemas.microsoft.com/office/powerpoint/2010/main" val="368225748"/>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297487"/>
            <a:ext cx="10653579" cy="4305492"/>
          </a:xfrm>
        </p:spPr>
        <p:txBody>
          <a:bodyPr>
            <a:normAutofit/>
          </a:bodyPr>
          <a:lstStyle/>
          <a:p>
            <a:pPr>
              <a:lnSpc>
                <a:spcPct val="100000"/>
              </a:lnSpc>
              <a:spcAft>
                <a:spcPts val="1200"/>
              </a:spcAft>
            </a:pPr>
            <a:r>
              <a:rPr lang="en-US" b="1" dirty="0">
                <a:solidFill>
                  <a:srgbClr val="FFC000"/>
                </a:solidFill>
                <a:latin typeface="+mn-lt"/>
                <a:cs typeface="+mn-cs"/>
              </a:rPr>
              <a:t>Definition &amp; Operation</a:t>
            </a:r>
            <a:r>
              <a:rPr lang="en-US" sz="2400" b="1" dirty="0">
                <a:solidFill>
                  <a:schemeClr val="bg1">
                    <a:lumMod val="95000"/>
                  </a:schemeClr>
                </a:solidFill>
                <a:latin typeface="+mn-lt"/>
                <a:cs typeface="+mn-cs"/>
              </a:rPr>
              <a:t>: Neobanks are fintech entities offering digital-only financial services without traditional physical branches.</a:t>
            </a:r>
          </a:p>
          <a:p>
            <a:pPr>
              <a:lnSpc>
                <a:spcPct val="100000"/>
              </a:lnSpc>
              <a:spcAft>
                <a:spcPts val="1200"/>
              </a:spcAft>
            </a:pPr>
            <a:r>
              <a:rPr lang="en-US" b="1" dirty="0">
                <a:solidFill>
                  <a:srgbClr val="FFC000"/>
                </a:solidFill>
                <a:latin typeface="+mn-lt"/>
                <a:cs typeface="+mn-cs"/>
              </a:rPr>
              <a:t>Licensing Model</a:t>
            </a:r>
            <a:r>
              <a:rPr lang="en-US" sz="2400" b="1" dirty="0">
                <a:solidFill>
                  <a:schemeClr val="bg1">
                    <a:lumMod val="95000"/>
                  </a:schemeClr>
                </a:solidFill>
                <a:latin typeface="+mn-lt"/>
                <a:cs typeface="+mn-cs"/>
              </a:rPr>
              <a:t>: Often partner with established banks for services due to lack of a full banking license.</a:t>
            </a:r>
          </a:p>
          <a:p>
            <a:pPr>
              <a:lnSpc>
                <a:spcPct val="100000"/>
              </a:lnSpc>
              <a:spcAft>
                <a:spcPts val="1200"/>
              </a:spcAft>
            </a:pPr>
            <a:r>
              <a:rPr lang="en-US" b="1" dirty="0">
                <a:solidFill>
                  <a:srgbClr val="FFC000"/>
                </a:solidFill>
                <a:latin typeface="+mn-lt"/>
                <a:cs typeface="+mn-cs"/>
              </a:rPr>
              <a:t>Customer Experience</a:t>
            </a:r>
            <a:r>
              <a:rPr lang="en-US" sz="2400" b="1" dirty="0">
                <a:solidFill>
                  <a:schemeClr val="bg1">
                    <a:lumMod val="95000"/>
                  </a:schemeClr>
                </a:solidFill>
                <a:latin typeface="+mn-lt"/>
                <a:cs typeface="+mn-cs"/>
              </a:rPr>
              <a:t>: Focus on superior user experience with innovative features and customer-centric design.</a:t>
            </a:r>
          </a:p>
          <a:p>
            <a:pPr>
              <a:lnSpc>
                <a:spcPct val="100000"/>
              </a:lnSpc>
              <a:spcAft>
                <a:spcPts val="1200"/>
              </a:spcAft>
            </a:pPr>
            <a:r>
              <a:rPr lang="en-US" b="1" dirty="0">
                <a:solidFill>
                  <a:srgbClr val="FFC000"/>
                </a:solidFill>
                <a:latin typeface="+mn-lt"/>
                <a:cs typeface="+mn-cs"/>
              </a:rPr>
              <a:t>Target Market</a:t>
            </a:r>
            <a:r>
              <a:rPr lang="en-US" sz="2400" b="1" dirty="0">
                <a:solidFill>
                  <a:schemeClr val="bg1">
                    <a:lumMod val="95000"/>
                  </a:schemeClr>
                </a:solidFill>
                <a:latin typeface="+mn-lt"/>
                <a:cs typeface="+mn-cs"/>
              </a:rPr>
              <a:t>: Typically serve niche markets with specialized financial needs not addressed by traditional banks.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9427333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66411"/>
            <a:ext cx="10653579" cy="4236567"/>
          </a:xfrm>
        </p:spPr>
        <p:txBody>
          <a:bodyPr>
            <a:normAutofit/>
          </a:bodyPr>
          <a:lstStyle/>
          <a:p>
            <a:pPr>
              <a:lnSpc>
                <a:spcPct val="125000"/>
              </a:lnSpc>
              <a:spcAft>
                <a:spcPts val="1200"/>
              </a:spcAft>
            </a:pPr>
            <a:r>
              <a:rPr lang="en-US" b="1" dirty="0">
                <a:solidFill>
                  <a:srgbClr val="FFC000"/>
                </a:solidFill>
                <a:latin typeface="+mn-lt"/>
                <a:cs typeface="+mn-cs"/>
              </a:rPr>
              <a:t>Technology-Driven: </a:t>
            </a:r>
            <a:r>
              <a:rPr lang="en-US" sz="2400" b="1" dirty="0">
                <a:solidFill>
                  <a:schemeClr val="bg1">
                    <a:lumMod val="95000"/>
                  </a:schemeClr>
                </a:solidFill>
                <a:latin typeface="+mn-lt"/>
                <a:cs typeface="+mn-cs"/>
              </a:rPr>
              <a:t>Leverage cutting-edge technology such as AI, machine learning, and big data to offer personalized services.</a:t>
            </a:r>
          </a:p>
          <a:p>
            <a:pPr>
              <a:lnSpc>
                <a:spcPct val="125000"/>
              </a:lnSpc>
              <a:spcAft>
                <a:spcPts val="1200"/>
              </a:spcAft>
            </a:pPr>
            <a:r>
              <a:rPr lang="en-US" b="1" dirty="0">
                <a:solidFill>
                  <a:srgbClr val="FFC000"/>
                </a:solidFill>
                <a:latin typeface="+mn-lt"/>
                <a:cs typeface="+mn-cs"/>
              </a:rPr>
              <a:t>Global Reach: </a:t>
            </a:r>
            <a:r>
              <a:rPr lang="en-US" sz="2400" b="1" dirty="0">
                <a:solidFill>
                  <a:schemeClr val="bg1">
                    <a:lumMod val="95000"/>
                  </a:schemeClr>
                </a:solidFill>
                <a:latin typeface="+mn-lt"/>
                <a:cs typeface="+mn-cs"/>
              </a:rPr>
              <a:t>Operate on a global scale, providing access to banking services for unbanked or underbanked populations.</a:t>
            </a:r>
          </a:p>
          <a:p>
            <a:pPr>
              <a:lnSpc>
                <a:spcPct val="125000"/>
              </a:lnSpc>
              <a:spcAft>
                <a:spcPts val="1200"/>
              </a:spcAft>
            </a:pPr>
            <a:r>
              <a:rPr lang="en-US" b="1" dirty="0">
                <a:solidFill>
                  <a:srgbClr val="FFC000"/>
                </a:solidFill>
                <a:latin typeface="+mn-lt"/>
                <a:cs typeface="+mn-cs"/>
              </a:rPr>
              <a:t>Regulatory Adaptation:</a:t>
            </a:r>
            <a:r>
              <a:rPr lang="en-US" b="1" dirty="0">
                <a:solidFill>
                  <a:schemeClr val="bg1">
                    <a:lumMod val="95000"/>
                  </a:schemeClr>
                </a:solidFill>
                <a:latin typeface="+mn-lt"/>
                <a:cs typeface="+mn-cs"/>
              </a:rPr>
              <a:t> </a:t>
            </a:r>
            <a:r>
              <a:rPr lang="en-US" sz="2400" b="1" dirty="0">
                <a:solidFill>
                  <a:schemeClr val="bg1">
                    <a:lumMod val="95000"/>
                  </a:schemeClr>
                </a:solidFill>
                <a:latin typeface="+mn-lt"/>
                <a:cs typeface="+mn-cs"/>
              </a:rPr>
              <a:t>Agile adaptation to regulatory changes to streamline compliance and risk management.</a:t>
            </a:r>
            <a:endParaRPr lang="en-US" b="1" dirty="0">
              <a:solidFill>
                <a:schemeClr val="bg1">
                  <a:lumMod val="95000"/>
                </a:schemeClr>
              </a:solidFill>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2044508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71006"/>
            <a:ext cx="10653579" cy="4231973"/>
          </a:xfrm>
        </p:spPr>
        <p:txBody>
          <a:bodyPr>
            <a:normAutofit lnSpcReduction="10000"/>
          </a:bodyPr>
          <a:lstStyle/>
          <a:p>
            <a:r>
              <a:rPr lang="en-US" b="1" dirty="0">
                <a:solidFill>
                  <a:srgbClr val="FFC000"/>
                </a:solidFill>
                <a:latin typeface="+mn-lt"/>
                <a:cs typeface="+mn-cs"/>
              </a:rPr>
              <a:t>Neobanks Emergence: </a:t>
            </a:r>
            <a:r>
              <a:rPr lang="en-US" sz="2400" b="1" dirty="0">
                <a:solidFill>
                  <a:schemeClr val="bg1">
                    <a:lumMod val="95000"/>
                  </a:schemeClr>
                </a:solidFill>
                <a:latin typeface="+mn-lt"/>
                <a:cs typeface="+mn-cs"/>
              </a:rPr>
              <a:t>Digital-first banks pioneering the transformation in financial services.</a:t>
            </a:r>
          </a:p>
          <a:p>
            <a:r>
              <a:rPr lang="en-US" b="1" dirty="0">
                <a:solidFill>
                  <a:srgbClr val="FFC000"/>
                </a:solidFill>
                <a:latin typeface="+mn-lt"/>
                <a:cs typeface="+mn-cs"/>
              </a:rPr>
              <a:t>Funding and Growth</a:t>
            </a:r>
            <a:r>
              <a:rPr lang="en-US" sz="2400" b="1" dirty="0">
                <a:solidFill>
                  <a:schemeClr val="bg1">
                    <a:lumMod val="95000"/>
                  </a:schemeClr>
                </a:solidFill>
                <a:latin typeface="+mn-lt"/>
                <a:cs typeface="+mn-cs"/>
              </a:rPr>
              <a:t>: Attraction of $3 billion by over 5,000 startups in 2019 reflects rapid industry expansion.</a:t>
            </a:r>
          </a:p>
          <a:p>
            <a:r>
              <a:rPr lang="en-US" b="1" dirty="0">
                <a:solidFill>
                  <a:srgbClr val="FFC000"/>
                </a:solidFill>
                <a:latin typeface="+mn-lt"/>
                <a:cs typeface="+mn-cs"/>
              </a:rPr>
              <a:t>Market Differentiation</a:t>
            </a:r>
            <a:r>
              <a:rPr lang="en-US" sz="2400" b="1" dirty="0">
                <a:solidFill>
                  <a:schemeClr val="bg1">
                    <a:lumMod val="95000"/>
                  </a:schemeClr>
                </a:solidFill>
                <a:latin typeface="+mn-lt"/>
                <a:cs typeface="+mn-cs"/>
              </a:rPr>
              <a:t>: Unique focus on niche markets and specific customer segments sets them apart from legacy institutions.</a:t>
            </a:r>
          </a:p>
          <a:p>
            <a:r>
              <a:rPr lang="en-US" b="1" dirty="0">
                <a:solidFill>
                  <a:srgbClr val="FFC000"/>
                </a:solidFill>
                <a:latin typeface="+mn-lt"/>
                <a:cs typeface="+mn-cs"/>
              </a:rPr>
              <a:t>Impact on FinTech</a:t>
            </a:r>
            <a:r>
              <a:rPr lang="en-US" sz="2400" b="1" dirty="0">
                <a:solidFill>
                  <a:schemeClr val="bg1">
                    <a:lumMod val="95000"/>
                  </a:schemeClr>
                </a:solidFill>
                <a:latin typeface="+mn-lt"/>
                <a:cs typeface="+mn-cs"/>
              </a:rPr>
              <a:t>: Their entry has spurred competition and ongoing innovation within the FinTech landscape.</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223920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178018"/>
            <a:ext cx="10653579" cy="4452531"/>
          </a:xfrm>
        </p:spPr>
        <p:txBody>
          <a:bodyPr>
            <a:normAutofit lnSpcReduction="10000"/>
          </a:bodyPr>
          <a:lstStyle/>
          <a:p>
            <a:pPr>
              <a:lnSpc>
                <a:spcPct val="100000"/>
              </a:lnSpc>
            </a:pPr>
            <a:r>
              <a:rPr lang="en-US" b="1" dirty="0" err="1">
                <a:solidFill>
                  <a:srgbClr val="FFC000"/>
                </a:solidFill>
                <a:latin typeface="+mn-lt"/>
                <a:cs typeface="+mn-cs"/>
              </a:rPr>
              <a:t>MoneyLion</a:t>
            </a:r>
            <a:r>
              <a:rPr lang="en-US" b="1" dirty="0">
                <a:solidFill>
                  <a:srgbClr val="FFC000"/>
                </a:solidFill>
                <a:latin typeface="+mn-lt"/>
                <a:cs typeface="+mn-cs"/>
              </a:rPr>
              <a:t>:</a:t>
            </a:r>
          </a:p>
          <a:p>
            <a:pPr lvl="1">
              <a:lnSpc>
                <a:spcPct val="100000"/>
              </a:lnSpc>
            </a:pPr>
            <a:r>
              <a:rPr lang="en-US" b="1" dirty="0">
                <a:solidFill>
                  <a:schemeClr val="bg1">
                    <a:lumMod val="95000"/>
                  </a:schemeClr>
                </a:solidFill>
                <a:latin typeface="+mn-lt"/>
                <a:cs typeface="+mn-cs"/>
              </a:rPr>
              <a:t>Offers free checking accounts, debit cards, and managed ETF portfolios.</a:t>
            </a:r>
          </a:p>
          <a:p>
            <a:pPr>
              <a:lnSpc>
                <a:spcPct val="100000"/>
              </a:lnSpc>
            </a:pPr>
            <a:r>
              <a:rPr lang="en-US" b="1" dirty="0">
                <a:solidFill>
                  <a:srgbClr val="FFC000"/>
                </a:solidFill>
                <a:latin typeface="+mn-lt"/>
                <a:cs typeface="+mn-cs"/>
              </a:rPr>
              <a:t>Dave:</a:t>
            </a:r>
          </a:p>
          <a:p>
            <a:pPr lvl="1">
              <a:lnSpc>
                <a:spcPct val="100000"/>
              </a:lnSpc>
            </a:pPr>
            <a:r>
              <a:rPr lang="en-US" b="1" dirty="0">
                <a:solidFill>
                  <a:schemeClr val="bg1">
                    <a:lumMod val="95000"/>
                  </a:schemeClr>
                </a:solidFill>
                <a:latin typeface="+mn-lt"/>
                <a:cs typeface="+mn-cs"/>
              </a:rPr>
              <a:t>Provides free checking accounts, debit cards, and assistance in avoiding overdraft fees.</a:t>
            </a:r>
          </a:p>
          <a:p>
            <a:pPr>
              <a:lnSpc>
                <a:spcPct val="100000"/>
              </a:lnSpc>
            </a:pPr>
            <a:r>
              <a:rPr lang="en-US" sz="2600" b="1" dirty="0">
                <a:solidFill>
                  <a:srgbClr val="FFC000"/>
                </a:solidFill>
                <a:latin typeface="+mn-lt"/>
                <a:cs typeface="+mn-cs"/>
              </a:rPr>
              <a:t>Ethos:</a:t>
            </a:r>
          </a:p>
          <a:p>
            <a:pPr lvl="1">
              <a:lnSpc>
                <a:spcPct val="100000"/>
              </a:lnSpc>
            </a:pPr>
            <a:r>
              <a:rPr lang="en-US" b="1" dirty="0">
                <a:solidFill>
                  <a:schemeClr val="bg1">
                    <a:lumMod val="95000"/>
                  </a:schemeClr>
                </a:solidFill>
                <a:latin typeface="+mn-lt"/>
                <a:cs typeface="+mn-cs"/>
              </a:rPr>
              <a:t>Disrupts the insurance technology sector with predictive technology for term-life insurance quotes.</a:t>
            </a:r>
          </a:p>
          <a:p>
            <a:pPr lvl="1">
              <a:lnSpc>
                <a:spcPct val="100000"/>
              </a:lnSpc>
            </a:pPr>
            <a:r>
              <a:rPr lang="en-US" b="1" dirty="0">
                <a:solidFill>
                  <a:schemeClr val="bg1">
                    <a:lumMod val="95000"/>
                  </a:schemeClr>
                </a:solidFill>
                <a:latin typeface="+mn-lt"/>
                <a:cs typeface="+mn-cs"/>
              </a:rPr>
              <a:t>These </a:t>
            </a:r>
            <a:r>
              <a:rPr lang="en-US" b="1" dirty="0" err="1">
                <a:solidFill>
                  <a:schemeClr val="bg1">
                    <a:lumMod val="95000"/>
                  </a:schemeClr>
                </a:solidFill>
                <a:latin typeface="+mn-lt"/>
                <a:cs typeface="+mn-cs"/>
              </a:rPr>
              <a:t>neobanks</a:t>
            </a:r>
            <a:r>
              <a:rPr lang="en-US" b="1" dirty="0">
                <a:solidFill>
                  <a:schemeClr val="bg1">
                    <a:lumMod val="95000"/>
                  </a:schemeClr>
                </a:solidFill>
                <a:latin typeface="+mn-lt"/>
                <a:cs typeface="+mn-cs"/>
              </a:rPr>
              <a:t> showcase innovation and customer-centric services.</a:t>
            </a:r>
          </a:p>
          <a:p>
            <a:pPr lvl="1">
              <a:lnSpc>
                <a:spcPct val="100000"/>
              </a:lnSpc>
            </a:pPr>
            <a:r>
              <a:rPr lang="en-US" b="1" dirty="0">
                <a:solidFill>
                  <a:schemeClr val="bg1">
                    <a:lumMod val="95000"/>
                  </a:schemeClr>
                </a:solidFill>
                <a:latin typeface="+mn-lt"/>
                <a:cs typeface="+mn-cs"/>
              </a:rPr>
              <a:t>They reshape the financial services landscape and challenge traditional banking models.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416760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845475" y="2150448"/>
            <a:ext cx="10420751" cy="4452531"/>
          </a:xfrm>
        </p:spPr>
        <p:txBody>
          <a:bodyPr>
            <a:normAutofit fontScale="92500" lnSpcReduction="10000"/>
          </a:bodyPr>
          <a:lstStyle/>
          <a:p>
            <a:pPr>
              <a:lnSpc>
                <a:spcPct val="100000"/>
              </a:lnSpc>
            </a:pPr>
            <a:r>
              <a:rPr lang="en-US" sz="2600" b="1" dirty="0">
                <a:solidFill>
                  <a:srgbClr val="FFC000"/>
                </a:solidFill>
                <a:latin typeface="+mn-lt"/>
                <a:cs typeface="+mn-cs"/>
              </a:rPr>
              <a:t>Customized User Experience</a:t>
            </a:r>
            <a:r>
              <a:rPr lang="en-US" sz="2400" b="1" dirty="0">
                <a:solidFill>
                  <a:srgbClr val="FFC000"/>
                </a:solidFill>
                <a:latin typeface="+mn-lt"/>
                <a:cs typeface="+mn-cs"/>
              </a:rPr>
              <a:t>: </a:t>
            </a:r>
            <a:r>
              <a:rPr lang="en-US" sz="2400" b="1" dirty="0">
                <a:latin typeface="+mn-lt"/>
                <a:cs typeface="+mn-cs"/>
              </a:rPr>
              <a:t>Personalized banking interfaces with real-time insights.</a:t>
            </a:r>
          </a:p>
          <a:p>
            <a:pPr>
              <a:lnSpc>
                <a:spcPct val="100000"/>
              </a:lnSpc>
            </a:pPr>
            <a:r>
              <a:rPr lang="en-US" sz="2600" b="1" dirty="0">
                <a:solidFill>
                  <a:srgbClr val="FFC000"/>
                </a:solidFill>
                <a:latin typeface="+mn-lt"/>
                <a:cs typeface="+mn-cs"/>
              </a:rPr>
              <a:t>Instant Payment Services</a:t>
            </a:r>
            <a:r>
              <a:rPr lang="en-US" sz="2400" b="1" dirty="0">
                <a:solidFill>
                  <a:srgbClr val="FFC000"/>
                </a:solidFill>
                <a:latin typeface="+mn-lt"/>
                <a:cs typeface="+mn-cs"/>
              </a:rPr>
              <a:t>: </a:t>
            </a:r>
            <a:r>
              <a:rPr lang="en-US" sz="2400" b="1" dirty="0">
                <a:latin typeface="+mn-lt"/>
                <a:cs typeface="+mn-cs"/>
              </a:rPr>
              <a:t>Real-time payment and money transfer services across various currencies.</a:t>
            </a:r>
          </a:p>
          <a:p>
            <a:pPr>
              <a:lnSpc>
                <a:spcPct val="100000"/>
              </a:lnSpc>
            </a:pPr>
            <a:r>
              <a:rPr lang="en-US" sz="2600" b="1" dirty="0">
                <a:solidFill>
                  <a:srgbClr val="FFC000"/>
                </a:solidFill>
                <a:latin typeface="+mn-lt"/>
                <a:cs typeface="+mn-cs"/>
              </a:rPr>
              <a:t>Robo-Advisory</a:t>
            </a:r>
            <a:r>
              <a:rPr lang="en-US" sz="2400" b="1" dirty="0">
                <a:solidFill>
                  <a:srgbClr val="FFC000"/>
                </a:solidFill>
                <a:latin typeface="+mn-lt"/>
                <a:cs typeface="+mn-cs"/>
              </a:rPr>
              <a:t>: </a:t>
            </a:r>
            <a:r>
              <a:rPr lang="en-US" sz="2400" b="1" dirty="0">
                <a:latin typeface="+mn-lt"/>
                <a:cs typeface="+mn-cs"/>
              </a:rPr>
              <a:t>Automated investment advice tailored to individual financial goals.</a:t>
            </a:r>
          </a:p>
          <a:p>
            <a:pPr>
              <a:lnSpc>
                <a:spcPct val="100000"/>
              </a:lnSpc>
            </a:pPr>
            <a:r>
              <a:rPr lang="en-US" sz="2600" b="1" dirty="0">
                <a:solidFill>
                  <a:srgbClr val="FFC000"/>
                </a:solidFill>
                <a:latin typeface="+mn-lt"/>
                <a:cs typeface="+mn-cs"/>
              </a:rPr>
              <a:t>Alternative Credit Scoring</a:t>
            </a:r>
            <a:r>
              <a:rPr lang="en-US" sz="2400" b="1" dirty="0">
                <a:solidFill>
                  <a:srgbClr val="FFC000"/>
                </a:solidFill>
                <a:latin typeface="+mn-lt"/>
                <a:cs typeface="+mn-cs"/>
              </a:rPr>
              <a:t>: </a:t>
            </a:r>
            <a:r>
              <a:rPr lang="en-US" sz="2400" b="1" dirty="0">
                <a:latin typeface="+mn-lt"/>
                <a:cs typeface="+mn-cs"/>
              </a:rPr>
              <a:t>Utilization of non-traditional data for creditworthiness assessment.</a:t>
            </a:r>
          </a:p>
          <a:p>
            <a:pPr>
              <a:lnSpc>
                <a:spcPct val="100000"/>
              </a:lnSpc>
            </a:pPr>
            <a:r>
              <a:rPr lang="en-US" sz="2600" b="1" dirty="0">
                <a:solidFill>
                  <a:srgbClr val="FFC000"/>
                </a:solidFill>
                <a:latin typeface="+mn-lt"/>
                <a:cs typeface="+mn-cs"/>
              </a:rPr>
              <a:t>Blockchain-Based Security</a:t>
            </a:r>
            <a:r>
              <a:rPr lang="en-US" sz="2400" b="1" dirty="0">
                <a:solidFill>
                  <a:srgbClr val="FFC000"/>
                </a:solidFill>
                <a:latin typeface="+mn-lt"/>
                <a:cs typeface="+mn-cs"/>
              </a:rPr>
              <a:t>: </a:t>
            </a:r>
            <a:r>
              <a:rPr lang="en-US" sz="2400" b="1" dirty="0">
                <a:latin typeface="+mn-lt"/>
                <a:cs typeface="+mn-cs"/>
              </a:rPr>
              <a:t>Enhanced transaction security using blockchain technology.</a:t>
            </a:r>
          </a:p>
          <a:p>
            <a:pPr>
              <a:lnSpc>
                <a:spcPct val="100000"/>
              </a:lnSpc>
            </a:pPr>
            <a:r>
              <a:rPr lang="en-US" sz="2600" b="1" dirty="0">
                <a:solidFill>
                  <a:srgbClr val="FFC000"/>
                </a:solidFill>
                <a:latin typeface="+mn-lt"/>
                <a:cs typeface="+mn-cs"/>
              </a:rPr>
              <a:t>Crowdfunding Platforms: </a:t>
            </a:r>
            <a:r>
              <a:rPr lang="en-US" sz="2400" b="1" dirty="0">
                <a:latin typeface="+mn-lt"/>
                <a:cs typeface="+mn-cs"/>
              </a:rPr>
              <a:t>Direct connection between investors and startups or projects.</a:t>
            </a:r>
            <a:endParaRPr lang="en-US" sz="2000" b="1" dirty="0">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Innovative Services by FinTechs and Neobanks</a:t>
            </a:r>
          </a:p>
        </p:txBody>
      </p:sp>
    </p:spTree>
    <p:extLst>
      <p:ext uri="{BB962C8B-B14F-4D97-AF65-F5344CB8AC3E}">
        <p14:creationId xmlns:p14="http://schemas.microsoft.com/office/powerpoint/2010/main" val="12827196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288758"/>
            <a:ext cx="8629323" cy="1395576"/>
          </a:xfrm>
        </p:spPr>
        <p:txBody>
          <a:bodyPr>
            <a:noAutofit/>
          </a:bodyPr>
          <a:lstStyle/>
          <a:p>
            <a:r>
              <a:rPr lang="en-US" sz="4400" b="1" dirty="0">
                <a:solidFill>
                  <a:srgbClr val="FFFF00"/>
                </a:solidFill>
              </a:rPr>
              <a:t>Neobanks ― threats to banks and FinTech companies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85028"/>
            <a:ext cx="10225344" cy="440027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solidFill>
                  <a:schemeClr val="bg1"/>
                </a:solidFill>
                <a:latin typeface="Söhne"/>
              </a:rPr>
              <a:t>Neobanks, offering new and traditional financial services, pose a threat to banks and FinTech companies. </a:t>
            </a:r>
          </a:p>
          <a:p>
            <a:pPr>
              <a:spcAft>
                <a:spcPts val="1200"/>
              </a:spcAft>
            </a:pPr>
            <a:r>
              <a:rPr lang="en-US" sz="2400" b="1" dirty="0">
                <a:solidFill>
                  <a:schemeClr val="bg1"/>
                </a:solidFill>
                <a:latin typeface="Söhne"/>
              </a:rPr>
              <a:t>In 2019, there were 5,000 startups offering these services, which tripled in three years. </a:t>
            </a:r>
          </a:p>
          <a:p>
            <a:pPr>
              <a:spcAft>
                <a:spcPts val="1200"/>
              </a:spcAft>
            </a:pPr>
            <a:r>
              <a:rPr lang="en-US" sz="2400" b="1" dirty="0">
                <a:solidFill>
                  <a:schemeClr val="bg1"/>
                </a:solidFill>
                <a:latin typeface="Söhne"/>
              </a:rPr>
              <a:t>These startups attracted over $3 billion in venture capital funding.</a:t>
            </a:r>
          </a:p>
          <a:p>
            <a:pPr>
              <a:spcAft>
                <a:spcPts val="1200"/>
              </a:spcAft>
            </a:pPr>
            <a:r>
              <a:rPr lang="en-US" sz="2400" b="1" dirty="0">
                <a:solidFill>
                  <a:schemeClr val="bg1"/>
                </a:solidFill>
                <a:latin typeface="Söhne"/>
              </a:rPr>
              <a:t> With less than $500,000 in capital, they can offer big-bank products like savings accounts, checking accounts, ATM access, credit cards, currency transactions, and paper checks.</a:t>
            </a:r>
          </a:p>
        </p:txBody>
      </p:sp>
    </p:spTree>
    <p:extLst>
      <p:ext uri="{BB962C8B-B14F-4D97-AF65-F5344CB8AC3E}">
        <p14:creationId xmlns:p14="http://schemas.microsoft.com/office/powerpoint/2010/main" val="1334986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r>
              <a:rPr lang="en-US" sz="2400" b="1" dirty="0">
                <a:solidFill>
                  <a:schemeClr val="bg1">
                    <a:lumMod val="95000"/>
                  </a:schemeClr>
                </a:solidFill>
                <a:latin typeface="+mn-lt"/>
                <a:cs typeface="+mn-cs"/>
              </a:rPr>
              <a:t>FinTech enhances financial activities and profitability by improving banking services, accounting, and payment systems.</a:t>
            </a:r>
          </a:p>
          <a:p>
            <a:r>
              <a:rPr lang="en-US" sz="2400" b="1" dirty="0">
                <a:solidFill>
                  <a:schemeClr val="bg1">
                    <a:lumMod val="95000"/>
                  </a:schemeClr>
                </a:solidFill>
                <a:latin typeface="+mn-lt"/>
                <a:cs typeface="+mn-cs"/>
              </a:rPr>
              <a:t> It adapts to the digital economy, influencing people's behaviors and values. However, banking institutions face threats from non-financial companies and mobile app borrowing. </a:t>
            </a:r>
          </a:p>
          <a:p>
            <a:r>
              <a:rPr lang="en-US" sz="2400" b="1" dirty="0">
                <a:solidFill>
                  <a:schemeClr val="bg1">
                    <a:lumMod val="95000"/>
                  </a:schemeClr>
                </a:solidFill>
                <a:latin typeface="+mn-lt"/>
                <a:cs typeface="+mn-cs"/>
              </a:rPr>
              <a:t>To remain competitive, commercial banks implement digital banking and online platforms.</a:t>
            </a:r>
          </a:p>
          <a:p>
            <a:r>
              <a:rPr lang="en-US" sz="2400" b="1" dirty="0">
                <a:solidFill>
                  <a:schemeClr val="bg1">
                    <a:lumMod val="95000"/>
                  </a:schemeClr>
                </a:solidFill>
                <a:latin typeface="+mn-lt"/>
                <a:cs typeface="+mn-cs"/>
              </a:rPr>
              <a:t> Five potential FinTech development scenarios include Better Bank, New Bank, Distributed Bank, Relegated Bank, and Disintermediated Bank.</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solidFill>
                  <a:srgbClr val="FFFF00"/>
                </a:solidFill>
              </a:rPr>
              <a:t>FinTech Impact and Evolving Bank Models</a:t>
            </a:r>
          </a:p>
        </p:txBody>
      </p:sp>
    </p:spTree>
    <p:extLst>
      <p:ext uri="{BB962C8B-B14F-4D97-AF65-F5344CB8AC3E}">
        <p14:creationId xmlns:p14="http://schemas.microsoft.com/office/powerpoint/2010/main" val="5189550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fontScale="70000" lnSpcReduction="20000"/>
          </a:bodyPr>
          <a:lstStyle/>
          <a:p>
            <a:r>
              <a:rPr lang="en-US" sz="2400" b="1" dirty="0">
                <a:solidFill>
                  <a:schemeClr val="bg1">
                    <a:lumMod val="95000"/>
                  </a:schemeClr>
                </a:solidFill>
                <a:latin typeface="+mn-lt"/>
                <a:cs typeface="+mn-cs"/>
              </a:rPr>
              <a:t>Grasp FinTech Influence: Understand the interaction between the traditional banking ecosystem and the transformative influence of FinTech.</a:t>
            </a:r>
          </a:p>
          <a:p>
            <a:r>
              <a:rPr lang="en-US" sz="2400" b="1" dirty="0">
                <a:solidFill>
                  <a:schemeClr val="bg1">
                    <a:lumMod val="95000"/>
                  </a:schemeClr>
                </a:solidFill>
                <a:latin typeface="+mn-lt"/>
                <a:cs typeface="+mn-cs"/>
              </a:rPr>
              <a:t>Embrace Open Banking: Drive financial data exchange innovation through Open Banking principles and address retail banking's pre-innovation challenges.</a:t>
            </a:r>
          </a:p>
          <a:p>
            <a:r>
              <a:rPr lang="en-US" sz="2400" b="1" dirty="0">
                <a:solidFill>
                  <a:schemeClr val="bg1">
                    <a:lumMod val="95000"/>
                  </a:schemeClr>
                </a:solidFill>
                <a:latin typeface="+mn-lt"/>
                <a:cs typeface="+mn-cs"/>
              </a:rPr>
              <a:t>Evaluate Impacts and Strategies: Assess the impacts and challenges introduced by FinTech in modern banking, and implement strategic insights for managerial success.</a:t>
            </a:r>
          </a:p>
          <a:p>
            <a:r>
              <a:rPr lang="en-US" sz="2400" b="1" dirty="0">
                <a:solidFill>
                  <a:schemeClr val="bg1">
                    <a:lumMod val="95000"/>
                  </a:schemeClr>
                </a:solidFill>
                <a:latin typeface="+mn-lt"/>
                <a:cs typeface="+mn-cs"/>
              </a:rPr>
              <a:t>Optimize Open Banking Platforms: Apply fundamental principles to ensure the success of Open Banking platforms and make FinTech integration in banking effective.</a:t>
            </a:r>
          </a:p>
          <a:p>
            <a:r>
              <a:rPr lang="en-US" sz="2400" b="1" dirty="0">
                <a:solidFill>
                  <a:schemeClr val="bg1">
                    <a:lumMod val="95000"/>
                  </a:schemeClr>
                </a:solidFill>
                <a:latin typeface="+mn-lt"/>
                <a:cs typeface="+mn-cs"/>
              </a:rPr>
              <a:t>Digital Currency Integration: Navigate the integration of banking operations with digital currencies and the prospects and challenges this presents.</a:t>
            </a:r>
          </a:p>
          <a:p>
            <a:r>
              <a:rPr lang="en-US" sz="2400" b="1" dirty="0">
                <a:solidFill>
                  <a:schemeClr val="bg1">
                    <a:lumMod val="95000"/>
                  </a:schemeClr>
                </a:solidFill>
                <a:latin typeface="+mn-lt"/>
                <a:cs typeface="+mn-cs"/>
              </a:rPr>
              <a:t>Transformation and Response: Analyze the transformation within financial services through innovations and investigate U.S. banks' strategic responses to FinTech disruptions.</a:t>
            </a:r>
          </a:p>
          <a:p>
            <a:r>
              <a:rPr lang="en-US" sz="2400" b="1" dirty="0">
                <a:solidFill>
                  <a:schemeClr val="bg1">
                    <a:lumMod val="95000"/>
                  </a:schemeClr>
                </a:solidFill>
                <a:latin typeface="+mn-lt"/>
                <a:cs typeface="+mn-cs"/>
              </a:rPr>
              <a:t>Innovative Banking Models: Understand the operations and impact of virtual banks and </a:t>
            </a:r>
            <a:r>
              <a:rPr lang="en-US" sz="2400" b="1" dirty="0" err="1">
                <a:solidFill>
                  <a:schemeClr val="bg1">
                    <a:lumMod val="95000"/>
                  </a:schemeClr>
                </a:solidFill>
                <a:latin typeface="+mn-lt"/>
                <a:cs typeface="+mn-cs"/>
              </a:rPr>
              <a:t>Neobanks</a:t>
            </a:r>
            <a:r>
              <a:rPr lang="en-US" sz="2400" b="1" dirty="0">
                <a:solidFill>
                  <a:schemeClr val="bg1">
                    <a:lumMod val="95000"/>
                  </a:schemeClr>
                </a:solidFill>
                <a:latin typeface="+mn-lt"/>
                <a:cs typeface="+mn-cs"/>
              </a:rPr>
              <a:t>, representing the forefront of technological transformation and innovation in the sector.</a:t>
            </a: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solidFill>
                  <a:srgbClr val="FFFF00"/>
                </a:solidFill>
              </a:rPr>
              <a:t>Summary:</a:t>
            </a:r>
          </a:p>
        </p:txBody>
      </p:sp>
    </p:spTree>
    <p:extLst>
      <p:ext uri="{BB962C8B-B14F-4D97-AF65-F5344CB8AC3E}">
        <p14:creationId xmlns:p14="http://schemas.microsoft.com/office/powerpoint/2010/main" val="3294146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1908928"/>
            <a:ext cx="10653579" cy="4400432"/>
          </a:xfrm>
        </p:spPr>
        <p:txBody>
          <a:bodyPr>
            <a:normAutofit/>
          </a:bodyPr>
          <a:lstStyle/>
          <a:p>
            <a:pPr>
              <a:spcAft>
                <a:spcPts val="600"/>
              </a:spcAft>
            </a:pPr>
            <a:r>
              <a:rPr lang="en-US" sz="3200" b="1" dirty="0">
                <a:solidFill>
                  <a:schemeClr val="bg1">
                    <a:lumMod val="95000"/>
                  </a:schemeClr>
                </a:solidFill>
                <a:latin typeface="+mn-lt"/>
                <a:cs typeface="+mn-cs"/>
              </a:rPr>
              <a:t>How is FinTech enhancing security and efficiency in modern banking?</a:t>
            </a:r>
          </a:p>
          <a:p>
            <a:pPr>
              <a:spcAft>
                <a:spcPts val="600"/>
              </a:spcAft>
            </a:pPr>
            <a:r>
              <a:rPr lang="en-US" sz="3200" b="1" dirty="0">
                <a:solidFill>
                  <a:schemeClr val="bg1">
                    <a:lumMod val="95000"/>
                  </a:schemeClr>
                </a:solidFill>
                <a:latin typeface="+mn-lt"/>
                <a:cs typeface="+mn-cs"/>
              </a:rPr>
              <a:t>What are the key aspects of the technological revolution transforming financial services?</a:t>
            </a:r>
          </a:p>
          <a:p>
            <a:pPr>
              <a:spcAft>
                <a:spcPts val="600"/>
              </a:spcAft>
            </a:pPr>
            <a:r>
              <a:rPr lang="en-US" sz="3200" b="1" dirty="0">
                <a:solidFill>
                  <a:schemeClr val="bg1">
                    <a:lumMod val="95000"/>
                  </a:schemeClr>
                </a:solidFill>
                <a:latin typeface="+mn-lt"/>
                <a:cs typeface="+mn-cs"/>
              </a:rPr>
              <a:t>How do </a:t>
            </a:r>
            <a:r>
              <a:rPr lang="en-US" sz="3200" b="1" dirty="0" err="1">
                <a:solidFill>
                  <a:schemeClr val="bg1">
                    <a:lumMod val="95000"/>
                  </a:schemeClr>
                </a:solidFill>
                <a:latin typeface="+mn-lt"/>
                <a:cs typeface="+mn-cs"/>
              </a:rPr>
              <a:t>FinTechs</a:t>
            </a:r>
            <a:r>
              <a:rPr lang="en-US" sz="3200" b="1" dirty="0">
                <a:solidFill>
                  <a:schemeClr val="bg1">
                    <a:lumMod val="95000"/>
                  </a:schemeClr>
                </a:solidFill>
                <a:latin typeface="+mn-lt"/>
                <a:cs typeface="+mn-cs"/>
              </a:rPr>
              <a:t> and </a:t>
            </a:r>
            <a:r>
              <a:rPr lang="en-US" sz="3200" b="1" dirty="0" err="1">
                <a:solidFill>
                  <a:schemeClr val="bg1">
                    <a:lumMod val="95000"/>
                  </a:schemeClr>
                </a:solidFill>
                <a:latin typeface="+mn-lt"/>
                <a:cs typeface="+mn-cs"/>
              </a:rPr>
              <a:t>Neobanks</a:t>
            </a:r>
            <a:r>
              <a:rPr lang="en-US" sz="3200" b="1" dirty="0">
                <a:solidFill>
                  <a:schemeClr val="bg1">
                    <a:lumMod val="95000"/>
                  </a:schemeClr>
                </a:solidFill>
                <a:latin typeface="+mn-lt"/>
                <a:cs typeface="+mn-cs"/>
              </a:rPr>
              <a:t> differentiate their services from traditional banking institutions?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400" dirty="0">
                <a:solidFill>
                  <a:srgbClr val="FFFF00"/>
                </a:solidFill>
              </a:rPr>
              <a:t>Discussion:</a:t>
            </a:r>
          </a:p>
        </p:txBody>
      </p:sp>
    </p:spTree>
    <p:extLst>
      <p:ext uri="{BB962C8B-B14F-4D97-AF65-F5344CB8AC3E}">
        <p14:creationId xmlns:p14="http://schemas.microsoft.com/office/powerpoint/2010/main" val="430364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B7678A-E480-44A2-88EB-0958FE9E6E9D}"/>
</file>

<file path=customXml/itemProps2.xml><?xml version="1.0" encoding="utf-8"?>
<ds:datastoreItem xmlns:ds="http://schemas.openxmlformats.org/officeDocument/2006/customXml" ds:itemID="{880FE0FA-3A2D-4718-83DA-F79F1CC8324A}"/>
</file>

<file path=docProps/app.xml><?xml version="1.0" encoding="utf-8"?>
<Properties xmlns="http://schemas.openxmlformats.org/officeDocument/2006/extended-properties" xmlns:vt="http://schemas.openxmlformats.org/officeDocument/2006/docPropsVTypes">
  <TotalTime>5133</TotalTime>
  <Words>2379</Words>
  <Application>Microsoft Office PowerPoint</Application>
  <PresentationFormat>Widescreen</PresentationFormat>
  <Paragraphs>322</Paragraphs>
  <Slides>43</Slides>
  <Notes>43</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43</vt:i4>
      </vt:variant>
    </vt:vector>
  </HeadingPairs>
  <TitlesOfParts>
    <vt:vector size="51" baseType="lpstr">
      <vt:lpstr>Arial</vt:lpstr>
      <vt:lpstr>Calibri</vt:lpstr>
      <vt:lpstr>Calibri Light</vt:lpstr>
      <vt:lpstr>Söhne</vt:lpstr>
      <vt:lpstr>Times New Roman</vt:lpstr>
      <vt:lpstr>VanillaVTI</vt:lpstr>
      <vt:lpstr>Office Theme</vt:lpstr>
      <vt:lpstr>Office Theme</vt:lpstr>
      <vt:lpstr>PowerPoint Presentation</vt:lpstr>
      <vt:lpstr>PowerPoint Presentation</vt:lpstr>
      <vt:lpstr>Discussion: </vt:lpstr>
      <vt:lpstr>Discussion: </vt:lpstr>
      <vt:lpstr>Discussion: </vt:lpstr>
      <vt:lpstr>Objectives: </vt:lpstr>
      <vt:lpstr>Objectives: </vt:lpstr>
      <vt:lpstr>Why Banks Need FinTech</vt:lpstr>
      <vt:lpstr>Why Banks Need FinTech</vt:lpstr>
      <vt:lpstr>FinTech Revolutionizing Traditional Banking</vt:lpstr>
      <vt:lpstr>Dynamics of Business Ecosystems in Banking through a FinTech Lens</vt:lpstr>
      <vt:lpstr>Dynamics of Business Ecosystems in Banking through a FinTech Lens </vt:lpstr>
      <vt:lpstr>Unbundling and re-bundling banking around FinTechs</vt:lpstr>
      <vt:lpstr>Unbundling and re-bundling banking around FinTechs</vt:lpstr>
      <vt:lpstr>Open Banking: Revolutionizing Financial Data Exchange</vt:lpstr>
      <vt:lpstr>Open Banking: Revolutionizing Financial Data Exchange</vt:lpstr>
      <vt:lpstr>Challenges in Retail Banking Pre-Open Innovation</vt:lpstr>
      <vt:lpstr>FinTech's Impact and Challenges in Modern Banking</vt:lpstr>
      <vt:lpstr>FinTech's Impact and Challenges in Modern Banking</vt:lpstr>
      <vt:lpstr>Some Strategic and Managerial Implications From Open Banking</vt:lpstr>
      <vt:lpstr>Key Principles for Platform Success in Open Banking</vt:lpstr>
      <vt:lpstr>How can we make FinTech work in Banking?</vt:lpstr>
      <vt:lpstr>Banking and Digital Currencies</vt:lpstr>
      <vt:lpstr>Banking Prospects and Challenges in FinTech</vt:lpstr>
      <vt:lpstr>Banking Prospects and Challenges in FinTech</vt:lpstr>
      <vt:lpstr>Banking Prospects and Challenges in FinTech</vt:lpstr>
      <vt:lpstr>US Banks and FinTech</vt:lpstr>
      <vt:lpstr>PowerPoint Presentation</vt:lpstr>
      <vt:lpstr>FinTech's Impact on the Financial System</vt:lpstr>
      <vt:lpstr>FinTech's Impact on the Financial System</vt:lpstr>
      <vt:lpstr>Understanding Virtual Banks</vt:lpstr>
      <vt:lpstr>Technological Transformation of Banking Sector</vt:lpstr>
      <vt:lpstr>Technological Transformation of Banking Sector</vt:lpstr>
      <vt:lpstr>Neobanks: Transforming the Financial Services Landscape</vt:lpstr>
      <vt:lpstr>Neobanks: Transforming the Financial Services Landscape</vt:lpstr>
      <vt:lpstr>Neobanks: Transforming the Financial Services Landscape</vt:lpstr>
      <vt:lpstr>Neobanks: Transforming the Financial Services Landscape</vt:lpstr>
      <vt:lpstr>Innovative Services by FinTechs and Neobanks</vt:lpstr>
      <vt:lpstr>Neobanks ― threats to banks and FinTech companies</vt:lpstr>
      <vt:lpstr>FinTech Impact and Evolving Bank Models</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56</cp:revision>
  <dcterms:created xsi:type="dcterms:W3CDTF">2023-09-15T16:04:41Z</dcterms:created>
  <dcterms:modified xsi:type="dcterms:W3CDTF">2023-11-07T19:34:27Z</dcterms:modified>
</cp:coreProperties>
</file>