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0"/>
  </p:notesMasterIdLst>
  <p:sldIdLst>
    <p:sldId id="480" r:id="rId5"/>
    <p:sldId id="303" r:id="rId6"/>
    <p:sldId id="271" r:id="rId7"/>
    <p:sldId id="313" r:id="rId8"/>
    <p:sldId id="505" r:id="rId9"/>
    <p:sldId id="508" r:id="rId10"/>
    <p:sldId id="276" r:id="rId11"/>
    <p:sldId id="506" r:id="rId12"/>
    <p:sldId id="507" r:id="rId13"/>
    <p:sldId id="500" r:id="rId14"/>
    <p:sldId id="509" r:id="rId15"/>
    <p:sldId id="510" r:id="rId16"/>
    <p:sldId id="306" r:id="rId17"/>
    <p:sldId id="503"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5"/>
            <p14:sldId id="508"/>
            <p14:sldId id="276"/>
            <p14:sldId id="506"/>
            <p14:sldId id="507"/>
            <p14:sldId id="500"/>
            <p14:sldId id="509"/>
            <p14:sldId id="510"/>
            <p14:sldId id="306"/>
            <p14:sldId id="503"/>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userDrawn="1">
          <p15:clr>
            <a:srgbClr val="A4A3A4"/>
          </p15:clr>
        </p15:guide>
        <p15:guide id="2" pos="384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showGuides="1">
      <p:cViewPr>
        <p:scale>
          <a:sx n="70" d="100"/>
          <a:sy n="70" d="100"/>
        </p:scale>
        <p:origin x="-618" y="-72"/>
      </p:cViewPr>
      <p:guideLst>
        <p:guide orient="horz" pos="2160"/>
        <p:guide pos="38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88493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8.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l"/>
            <a:r>
              <a:rPr lang="ar-SA" sz="2400" b="1" dirty="0">
                <a:solidFill>
                  <a:schemeClr val="tx1"/>
                </a:solidFill>
                <a:latin typeface="Sakkal Majalla" panose="02000000000000000000" pitchFamily="2" charset="-78"/>
                <a:cs typeface="Sakkal Majalla" panose="02000000000000000000" pitchFamily="2" charset="-78"/>
              </a:rPr>
              <a:t>م. </a:t>
            </a:r>
            <a:r>
              <a:rPr lang="ar-SA" sz="2400" b="1" dirty="0">
                <a:latin typeface="Sakkal Majalla" panose="02000000000000000000" pitchFamily="2" charset="-78"/>
                <a:cs typeface="Sakkal Majalla" panose="02000000000000000000" pitchFamily="2" charset="-78"/>
              </a:rPr>
              <a:t>أحمد عبد القادر السقّاف </a:t>
            </a:r>
            <a:endParaRPr lang="en-US" sz="2400" b="1" dirty="0">
              <a:solidFill>
                <a:schemeClr val="tx1"/>
              </a:solidFill>
              <a:latin typeface="Sakkal Majalla" panose="02000000000000000000" pitchFamily="2" charset="-78"/>
              <a:cs typeface="Sakkal Majalla" panose="02000000000000000000" pitchFamily="2" charset="-78"/>
            </a:endParaRPr>
          </a:p>
        </p:txBody>
      </p:sp>
      <p:sp>
        <p:nvSpPr>
          <p:cNvPr id="31" name="TextBox 30"/>
          <p:cNvSpPr txBox="1"/>
          <p:nvPr/>
        </p:nvSpPr>
        <p:spPr>
          <a:xfrm>
            <a:off x="466724" y="2462137"/>
            <a:ext cx="5981701" cy="707886"/>
          </a:xfrm>
          <a:prstGeom prst="rect">
            <a:avLst/>
          </a:prstGeom>
          <a:noFill/>
        </p:spPr>
        <p:txBody>
          <a:bodyPr wrap="square" rtlCol="0">
            <a:spAutoFit/>
          </a:bodyPr>
          <a:lstStyle/>
          <a:p>
            <a:r>
              <a:rPr lang="ar-SA" sz="4000" b="1" dirty="0" smtClean="0">
                <a:solidFill>
                  <a:schemeClr val="accent1">
                    <a:lumMod val="50000"/>
                  </a:schemeClr>
                </a:solidFill>
                <a:latin typeface="Sakkal Majalla" panose="02000000000000000000" pitchFamily="2" charset="-78"/>
                <a:cs typeface="Sakkal Majalla" panose="02000000000000000000" pitchFamily="2" charset="-78"/>
              </a:rPr>
              <a:t>مناقشة رسالة الدكتوراه</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cstate="screen"/>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screen"/>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120"/>
              </a:lnSpc>
            </a:pPr>
            <a:r>
              <a:rPr lang="ar-SA" sz="2400" b="1" dirty="0" smtClean="0">
                <a:solidFill>
                  <a:schemeClr val="tx1"/>
                </a:solidFill>
                <a:latin typeface="Sakkal Majalla" panose="02000000000000000000" pitchFamily="2" charset="-78"/>
                <a:cs typeface="Sakkal Majalla" panose="02000000000000000000" pitchFamily="2" charset="-78"/>
              </a:rPr>
              <a:t>دكتوراه الفلسفة في الإدارة </a:t>
            </a:r>
            <a:endParaRPr lang="en-US" sz="2400" b="1" dirty="0">
              <a:solidFill>
                <a:schemeClr val="tx1"/>
              </a:solidFill>
              <a:latin typeface="Sakkal Majalla" panose="02000000000000000000" pitchFamily="2" charset="-78"/>
              <a:cs typeface="Sakkal Majalla" panose="02000000000000000000"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srcRect/>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01648" y="4963519"/>
            <a:ext cx="4747323" cy="1254446"/>
          </a:xfrm>
          <a:prstGeom prst="rect">
            <a:avLst/>
          </a:prstGeom>
          <a:noFill/>
        </p:spPr>
        <p:txBody>
          <a:bodyPr wrap="square">
            <a:spAutoFit/>
          </a:bodyPr>
          <a:lstStyle/>
          <a:p>
            <a:pPr algn="just" rtl="1">
              <a:lnSpc>
                <a:spcPct val="120000"/>
              </a:lnSpc>
            </a:pPr>
            <a:r>
              <a:rPr lang="ar-SA" sz="1600" dirty="0" smtClean="0">
                <a:latin typeface="+mj-lt"/>
                <a:cs typeface="Calibri" panose="020F0502020204030204" pitchFamily="34" charset="0"/>
              </a:rPr>
              <a:t>يتضمن هذا العرض </a:t>
            </a:r>
            <a:r>
              <a:rPr lang="ar-SA" sz="1600" kern="100" dirty="0" smtClean="0">
                <a:latin typeface="Calibri" panose="020F0502020204030204" pitchFamily="34" charset="0"/>
                <a:ea typeface="Calibri" panose="020F0502020204030204" pitchFamily="34" charset="0"/>
                <a:cs typeface="Calibri" panose="020F0502020204030204" pitchFamily="34" charset="0"/>
              </a:rPr>
              <a:t>موجز لرسالة الدكتوراه بداية مكن مشكلة الدراسة وتساؤلاتها </a:t>
            </a:r>
            <a:r>
              <a:rPr lang="ar-SA" sz="1600" kern="100" dirty="0" err="1" smtClean="0">
                <a:latin typeface="Calibri" panose="020F0502020204030204" pitchFamily="34" charset="0"/>
                <a:ea typeface="Calibri" panose="020F0502020204030204" pitchFamily="34" charset="0"/>
                <a:cs typeface="Calibri" panose="020F0502020204030204" pitchFamily="34" charset="0"/>
              </a:rPr>
              <a:t>وانتهاءاً</a:t>
            </a:r>
            <a:r>
              <a:rPr lang="ar-SA" sz="1600" kern="100" dirty="0" smtClean="0">
                <a:latin typeface="Calibri" panose="020F0502020204030204" pitchFamily="34" charset="0"/>
                <a:ea typeface="Calibri" panose="020F0502020204030204" pitchFamily="34" charset="0"/>
                <a:cs typeface="Calibri" panose="020F0502020204030204" pitchFamily="34" charset="0"/>
              </a:rPr>
              <a:t> بالنتائج التي توصلت إليها الدراسة والتوصيات والمقترحات المستقبلية، إضافة إلى إسهامات الدراسة التطبيقية في تحسين جودة خدمة التراخيص البلدية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1" name="TextBox 40"/>
          <p:cNvSpPr txBox="1"/>
          <p:nvPr/>
        </p:nvSpPr>
        <p:spPr>
          <a:xfrm>
            <a:off x="6301339" y="1259391"/>
            <a:ext cx="968535"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مقدمة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383457"/>
            <a:ext cx="7088836" cy="677108"/>
          </a:xfrm>
          <a:prstGeom prst="rect">
            <a:avLst/>
          </a:prstGeom>
          <a:noFill/>
        </p:spPr>
        <p:txBody>
          <a:bodyPr wrap="square" rtlCol="0">
            <a:spAutoFit/>
          </a:bodyPr>
          <a:lstStyle/>
          <a:p>
            <a:pPr algn="ctr"/>
            <a:r>
              <a:rPr lang="ar-SA" sz="3800" b="1" dirty="0">
                <a:solidFill>
                  <a:srgbClr val="00B0F0"/>
                </a:solidFill>
                <a:latin typeface="Sakkal Majalla" panose="02000000000000000000" pitchFamily="2" charset="-78"/>
                <a:cs typeface="Sakkal Majalla" panose="02000000000000000000" pitchFamily="2" charset="-78"/>
              </a:rPr>
              <a:t>تأثير الحوكمة على جودة خدمة التراخيص البلدية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422970"/>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3973281" y="1937025"/>
            <a:ext cx="7822159" cy="4503797"/>
          </a:xfrm>
          <a:prstGeom prst="rect">
            <a:avLst/>
          </a:prstGeom>
          <a:noFill/>
        </p:spPr>
        <p:txBody>
          <a:bodyPr wrap="square">
            <a:spAutoFit/>
          </a:bodyPr>
          <a:lstStyle/>
          <a:p>
            <a:pPr marR="0" lvl="0" algn="ctr" rtl="1">
              <a:spcAft>
                <a:spcPts val="800"/>
              </a:spcAft>
            </a:pPr>
            <a:r>
              <a:rPr lang="ar-SA" sz="2400" kern="100" dirty="0" smtClean="0">
                <a:latin typeface="Sakkal Majalla" panose="02000000000000000000" pitchFamily="2" charset="-78"/>
                <a:ea typeface="Calibri" panose="020F0502020204030204" pitchFamily="34" charset="0"/>
                <a:cs typeface="Sakkal Majalla" panose="02000000000000000000" pitchFamily="2" charset="-78"/>
              </a:rPr>
              <a:t>دراسة </a:t>
            </a:r>
            <a:r>
              <a:rPr lang="ar-SA" sz="2400" kern="100" dirty="0">
                <a:latin typeface="Sakkal Majalla" panose="02000000000000000000" pitchFamily="2" charset="-78"/>
                <a:ea typeface="Calibri" panose="020F0502020204030204" pitchFamily="34" charset="0"/>
                <a:cs typeface="Sakkal Majalla" panose="02000000000000000000" pitchFamily="2" charset="-78"/>
              </a:rPr>
              <a:t>تطبيقية في أمانة محافظة </a:t>
            </a:r>
            <a:r>
              <a:rPr lang="ar-SA" sz="2400" kern="100" dirty="0" smtClean="0">
                <a:latin typeface="Sakkal Majalla" panose="02000000000000000000" pitchFamily="2" charset="-78"/>
                <a:ea typeface="Calibri" panose="020F0502020204030204" pitchFamily="34" charset="0"/>
                <a:cs typeface="Sakkal Majalla" panose="02000000000000000000" pitchFamily="2" charset="-78"/>
              </a:rPr>
              <a:t>جدة</a:t>
            </a:r>
          </a:p>
          <a:p>
            <a:pPr marR="0" lvl="0" algn="ctr" rtl="1">
              <a:spcAft>
                <a:spcPts val="800"/>
              </a:spcAft>
            </a:pPr>
            <a:r>
              <a:rPr lang="ar-SA" sz="1600" kern="100" dirty="0">
                <a:latin typeface="Sakkal Majalla" panose="02000000000000000000" pitchFamily="2" charset="-78"/>
                <a:ea typeface="Calibri" panose="020F0502020204030204" pitchFamily="34" charset="0"/>
                <a:cs typeface="Sakkal Majalla" panose="02000000000000000000" pitchFamily="2" charset="-78"/>
              </a:rPr>
              <a:t>هدفت هذه الدراسة إلى معرفة تأثير الحوكمة على جودة خدمة التراخيص البلدية في أمانة محافظة جدة، من خلال قياس تأثير تطبيق مبادئ الحوكمة (الشفافية، والمساءلة، ومبدأ المشاركة والكفاءة) على تحسين جودة خدمة التراخيص البلدية من حيث معايير جودة الخدمات (السرعة، الكفاءة، رضا العملاء)، واعتمدت الدراسة على المنهج الاستقرائي بآليتيه الوصفي والتحليلي لملاءمته لهذا النوع من الدراسات، تمثّل مجتمع الدراسة في فئات مختلفة من القوى البشرية من العاملين في إدارة التراخيص البلدية تتوزع بين الإدارات العليا والوسطى والتنفيذية، تم تحديد حجم عينة الدراسة باستخدام برنامج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SPSS،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وتم اختيارها بأسلوب العينة العشوائية الطبقية البسيطة بما يضمن تمثيل متنوع للمستويات الإدارية بلغ عددها (231) موظف، تم استبعاد عدد (7) استمارات غير صالحة للتحليل الإحصائي، ليكون العدد النهائي لعينة الدراسة (224) موظف، ما يمثّل نسبة 40.7% من مجتمع الدراسة الكلي وهي نسبة مرتفعة ومقبولة، تم استخدام أداة الاستبيان كأداة رئيسية في الدراسة لجمع البيانات من خلال توزيعها على أفراد عينة الدراسة إلكترونياً وورقياً، واعتمدت الدراسة الأساليب الإحصائية الوصفية والاستدلالية التي تتناسب مع طبيعة الدراسة ومتغيراتها، تم الاعتماد على برنامج الحزم الإحصائية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SPSS V26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وبرنامج مايكروسوفت اكسل 2019، في التحليل الإحصائي للبيانات بهدف الحصول على النتائج الكمية، توصلت الدراسة إلى عدة نتائج واستنتاجات أهمها: وجود علاقة ارتباط ذات دلالة إحصائية بين تطبيق مبادئ الحوكمة وجودة خدمة التراخيص البلدية، كما أظهرت النتائج وجود تأثير إيجابي معنوي لمبادئ الحوكمة مجتمعة على جودة خدمة التراخيص البلدية، حيث أسهمت أبعاد الحوكمة في تفسير نسبة معتبرة من التغيّر في جودة الخدمة. وأكّدت النتائج على أن تعزيز تطبيق مبادئ الحوكمة يسهم في رفع مستوى سرعة الإنجاز والكفاءة التشغيلية ورضا المستفيدين، </a:t>
            </a:r>
            <a:r>
              <a:rPr lang="ar-SA" sz="1600" kern="100" dirty="0" err="1">
                <a:latin typeface="Sakkal Majalla" panose="02000000000000000000" pitchFamily="2" charset="-78"/>
                <a:ea typeface="Calibri" panose="020F0502020204030204" pitchFamily="34" charset="0"/>
                <a:cs typeface="Sakkal Majalla" panose="02000000000000000000" pitchFamily="2" charset="-78"/>
              </a:rPr>
              <a:t>وبناءاً</a:t>
            </a:r>
            <a:r>
              <a:rPr lang="ar-SA" sz="1600" kern="100" dirty="0">
                <a:latin typeface="Sakkal Majalla" panose="02000000000000000000" pitchFamily="2" charset="-78"/>
                <a:ea typeface="Calibri" panose="020F0502020204030204" pitchFamily="34" charset="0"/>
                <a:cs typeface="Sakkal Majalla" panose="02000000000000000000" pitchFamily="2" charset="-78"/>
              </a:rPr>
              <a:t> على ذلك، توصي الدراسة بتعزيز مستوى الشفافية، والاستمرار بتطوير آليات المساءلة والرقابة الإدارية، إضافة إلى توصيات أخرى ركزت على الجوانب الأكثر تأثيرًا في تحسين جودة خدمة التراخيص البلدية، مع مراعاة إمكانية التطبيق العملي داخل أمانة محافظة جدة.</a:t>
            </a:r>
            <a:endParaRPr lang="ar-SA" sz="1600" kern="100" dirty="0">
              <a:latin typeface="Sakkal Majalla" panose="02000000000000000000" pitchFamily="2" charset="-78"/>
              <a:ea typeface="Calibri" panose="020F0502020204030204" pitchFamily="34" charset="0"/>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مشكلة الدراسة وتساؤلاتها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214180" y="2276606"/>
            <a:ext cx="9713526" cy="3200876"/>
          </a:xfrm>
          <a:prstGeom prst="rect">
            <a:avLst/>
          </a:prstGeom>
          <a:noFill/>
        </p:spPr>
        <p:txBody>
          <a:bodyPr wrap="square">
            <a:spAutoFit/>
          </a:bodyPr>
          <a:lstStyle/>
          <a:p>
            <a:pPr algn="just" rtl="1">
              <a:spcAft>
                <a:spcPts val="800"/>
              </a:spcAft>
            </a:pPr>
            <a:r>
              <a:rPr lang="ar-SA" b="1" kern="100" dirty="0" smtClean="0">
                <a:solidFill>
                  <a:srgbClr val="00B050"/>
                </a:solidFill>
                <a:latin typeface="Sakkal Majalla" panose="02000000000000000000" pitchFamily="2" charset="-78"/>
                <a:ea typeface="Calibri" panose="020F0502020204030204" pitchFamily="34" charset="0"/>
                <a:cs typeface="Sakkal Majalla" panose="02000000000000000000" pitchFamily="2" charset="-78"/>
              </a:rPr>
              <a:t>تمثلت </a:t>
            </a:r>
            <a:r>
              <a:rPr lang="ar-SA" b="1" kern="100" dirty="0">
                <a:solidFill>
                  <a:srgbClr val="00B050"/>
                </a:solidFill>
                <a:latin typeface="Sakkal Majalla" panose="02000000000000000000" pitchFamily="2" charset="-78"/>
                <a:ea typeface="Calibri" panose="020F0502020204030204" pitchFamily="34" charset="0"/>
                <a:cs typeface="Sakkal Majalla" panose="02000000000000000000" pitchFamily="2" charset="-78"/>
              </a:rPr>
              <a:t>مشكلة الدراسة في التساؤل الرئيس</a:t>
            </a:r>
            <a:r>
              <a:rPr lang="ar-SA" kern="100" dirty="0">
                <a:latin typeface="Sakkal Majalla" panose="02000000000000000000" pitchFamily="2" charset="-78"/>
                <a:ea typeface="Calibri" panose="020F0502020204030204" pitchFamily="34" charset="0"/>
                <a:cs typeface="Sakkal Majalla" panose="02000000000000000000" pitchFamily="2" charset="-78"/>
              </a:rPr>
              <a:t>: ما تأثير تطبيق مبادئ الحوكمة (الشفافية، المساءلة، المشاركة، الكفاءة) على جودة خدمة التراخيص البلدية (السرعة، الكفاءة، رضا العملاء) في أمانة محافظة جدة؟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وتنبع </a:t>
            </a:r>
            <a:r>
              <a:rPr lang="ar-SA" kern="100" dirty="0">
                <a:latin typeface="Sakkal Majalla" panose="02000000000000000000" pitchFamily="2" charset="-78"/>
                <a:ea typeface="Calibri" panose="020F0502020204030204" pitchFamily="34" charset="0"/>
                <a:cs typeface="Sakkal Majalla" panose="02000000000000000000" pitchFamily="2" charset="-78"/>
              </a:rPr>
              <a:t>أهمية المشكلة من ارتباط جودة التراخيص بكفاءة الخدمة وتجربة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المستفيد</a:t>
            </a:r>
          </a:p>
          <a:p>
            <a:pPr algn="just" rtl="1">
              <a:spcAft>
                <a:spcPts val="800"/>
              </a:spcAft>
            </a:pPr>
            <a:r>
              <a:rPr lang="ar-SA" kern="100" dirty="0" smtClean="0">
                <a:effectLst/>
                <a:latin typeface="Sakkal Majalla" panose="02000000000000000000" pitchFamily="2" charset="-78"/>
                <a:ea typeface="Calibri" panose="020F0502020204030204" pitchFamily="34" charset="0"/>
                <a:cs typeface="Sakkal Majalla" panose="02000000000000000000" pitchFamily="2" charset="-78"/>
              </a:rPr>
              <a:t>انبثق من السؤال الرئيسي عدة تساؤلات وهي </a:t>
            </a:r>
          </a:p>
          <a:p>
            <a:pPr algn="just" rtl="1">
              <a:spcAft>
                <a:spcPts val="800"/>
              </a:spcAft>
            </a:pPr>
            <a:r>
              <a:rPr lang="ar-SA" kern="100" dirty="0">
                <a:latin typeface="Sakkal Majalla" panose="02000000000000000000" pitchFamily="2" charset="-78"/>
                <a:ea typeface="Calibri" panose="020F0502020204030204" pitchFamily="34" charset="0"/>
                <a:cs typeface="Sakkal Majalla" panose="02000000000000000000" pitchFamily="2" charset="-78"/>
              </a:rPr>
              <a:t>لإجابة على التساؤل الرئيس تسعى الدراسة للإجابة على التساؤلات الفرعية التالية: </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علاقة بين تعزيز الشفافية وبين تحسين جودة خدمة التراخيص البلدية (السرعة، الكفاءة، رضا العملاء) في أمانة محافظة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جدة؟</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علاقة بين تطبيق آليات المساءلة والتدقيق وبين تحسين جودة خدمة التراخيص البلدية (السرعة، الكفاءة، رضا العملاء) في أمانة محافظة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جدة؟</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علاقة بين تطبيق مبدأ المشاركة وبين تحسين جودة خدمة التراخيص البلدية (السرعة، الكفاءة، رضا العملاء) في أمانة محافظة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جدة؟</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علاقة بين مبدأ الكفاءة وبين تحسين جودة خدمة التراخيص البلدية (السرعة، الكفاءة، رضا العملاء) في أمانة محافظة جدة</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a:t>
            </a:r>
            <a:endParaRPr lang="en-US"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أهمية الدراسة العلمية والنظرية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214180" y="2055386"/>
            <a:ext cx="9713526" cy="3652282"/>
          </a:xfrm>
          <a:prstGeom prst="rect">
            <a:avLst/>
          </a:prstGeom>
          <a:noFill/>
        </p:spPr>
        <p:txBody>
          <a:bodyPr wrap="square">
            <a:spAutoFit/>
          </a:bodyPr>
          <a:lstStyle/>
          <a:p>
            <a:pPr algn="just" rtl="1">
              <a:spcAft>
                <a:spcPts val="800"/>
              </a:spcAft>
            </a:pPr>
            <a:r>
              <a:rPr lang="ar-SA" b="1" kern="100" dirty="0">
                <a:solidFill>
                  <a:srgbClr val="00B050"/>
                </a:solidFill>
                <a:latin typeface="Sakkal Majalla" panose="02000000000000000000" pitchFamily="2" charset="-78"/>
                <a:ea typeface="Calibri" panose="020F0502020204030204" pitchFamily="34" charset="0"/>
                <a:cs typeface="Sakkal Majalla" panose="02000000000000000000" pitchFamily="2" charset="-78"/>
              </a:rPr>
              <a:t>تكمن أهمية الدراسة </a:t>
            </a:r>
            <a:r>
              <a:rPr lang="ar-SA" b="1" kern="100" dirty="0" smtClean="0">
                <a:solidFill>
                  <a:srgbClr val="00B050"/>
                </a:solidFill>
                <a:latin typeface="Sakkal Majalla" panose="02000000000000000000" pitchFamily="2" charset="-78"/>
                <a:ea typeface="Calibri" panose="020F0502020204030204" pitchFamily="34" charset="0"/>
                <a:cs typeface="Sakkal Majalla" panose="02000000000000000000" pitchFamily="2" charset="-78"/>
              </a:rPr>
              <a:t>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كونها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تسهم في تعزيز المعرفة حول الحوكمة وتطبيق مبادئها في القطاع البلدي باعتباره من القطاعات الحيوية التي تتسم بالديناميكية والحركة المستمرة،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إضافة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إلى أهمية تأثير الحوكمة على جودة الخدمات وخصوصاً خدمة التراخيص البلدية التي تقدمها أمانة محافظة جدة للمواطنين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والمستفيدين. وتتمثل الأهمية النظرية فيما يلي:</a:t>
            </a:r>
          </a:p>
          <a:p>
            <a:pPr marL="1227138"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بشكل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عام في أهمية موضوع الحوكمة كونه توجّه عالمي هام ومتطلب لتحقيق الشفافية والمساءلة في القطاع الحكومي الخدمي. </a:t>
            </a:r>
          </a:p>
          <a:p>
            <a:pPr marL="1227138"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وتبرز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أهمية الدراسة في أهمية موضوع تأثير الحوكمة على تحسين جودة خدمة التراخيص البلدية في أمانة مدينة جدة.</a:t>
            </a:r>
          </a:p>
          <a:p>
            <a:pPr marL="1227138"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تعتبر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مثل هذه الدراسات قيمة مضافة للدراسات التي تدعم أهداف رؤية 2030، وأيضاً للباحثين في هذا المجال، حيث أنها تساهم في ملائمة المؤسسات الحكومية الخدمية وبشكل خاص الأمانات والمؤسسات البلدية العصر الجديد للأعمال.</a:t>
            </a:r>
          </a:p>
          <a:p>
            <a:pPr marL="1227138"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قلة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الدراسات التي تناولت خدمة التراخيص البلدية وربطها بموضوع الحوكمة؛ حيث أن الحوكمة من المصطلحات الحديثة وهي ضرورة ملحّة؛ لتحسين جودة الخدمات في المؤسسات الحكومية وخاصة القطاع البلدي، باعتبارها المسؤولة عن التطور العمراني والاقتصادي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والاستثماري</a:t>
            </a:r>
          </a:p>
          <a:p>
            <a:pPr algn="just" rtl="1">
              <a:spcAft>
                <a:spcPts val="800"/>
              </a:spcAft>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كما تتمثل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الأهمية التطبيقية 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أهمية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موضوع التراخيص البلدية باعتبارها خدمة تُقدّم للمواطنين وتضمن توفير احتياجات المجتمع من الخدمات وفرص العمل وجذب المستثمرين، وتعزّز تنمية التطوير العمراني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الحضري،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وأيضاً 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النتائج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التي سوف تتوصل إليها الدراسة الحالية حول تأثير تطبيق الحوكمة على جودة خدمة التراخيص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البلدية، والإسهامات التطبيقية  التي يمكن </a:t>
            </a:r>
            <a:r>
              <a:rPr lang="ar-SA" sz="1600" kern="100" dirty="0" err="1" smtClean="0">
                <a:latin typeface="Sakkal Majalla" panose="02000000000000000000" pitchFamily="2" charset="-78"/>
                <a:ea typeface="Calibri" panose="020F0502020204030204" pitchFamily="34" charset="0"/>
                <a:cs typeface="Sakkal Majalla" panose="02000000000000000000" pitchFamily="2" charset="-78"/>
              </a:rPr>
              <a:t>الإستفادة</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 منها.</a:t>
            </a:r>
            <a:endParaRPr lang="en-US" sz="1600"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1729295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الدراسات السابقة والفجوة البحثية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292767" y="2215509"/>
            <a:ext cx="9669780" cy="3724096"/>
          </a:xfrm>
          <a:prstGeom prst="rect">
            <a:avLst/>
          </a:prstGeom>
          <a:solidFill>
            <a:schemeClr val="bg1"/>
          </a:solidFill>
        </p:spPr>
        <p:txBody>
          <a:bodyPr wrap="square">
            <a:spAutoFit/>
          </a:bodyPr>
          <a:lstStyle/>
          <a:p>
            <a:pPr algn="just" rtl="1">
              <a:spcAft>
                <a:spcPts val="800"/>
              </a:spcAft>
            </a:pP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أن الدراسات السابقة العربية والأجنبية أولت اهتمامًا متزايداً بموضوع الحوكمة ودورها في تحسين جودة الخدمات الحكومية ورفع كفاءة الأداء المؤسسي، وقد اتفقت جميعها على وجود أثر إيجابي لتطبيق مبادئ الحوكمة، </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ولاسيما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الشفافية والمساءلة والمشاركة والكفاءة في تعزيز جودة الخدمات ورفع مستوى رضا المستفيدين. </a:t>
            </a:r>
            <a:endParaRPr lang="ar-SA" altLang="en-US" kern="100" dirty="0" smtClean="0">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800"/>
              </a:spcAft>
            </a:pP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كما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أظهرت هذه الدراسات تنوعاً في البيئات التطبيقية التي أجريت فيها، حيث شملت قطاعات حكومية وتعليمية وخدمية مختلفة، الأمر الذي يعكس الأهمية المتزايدة للحوكمة بوصفها مدخلاً لتحسين الأداء المؤسسي وجودة الخدمات. </a:t>
            </a:r>
            <a:endParaRPr lang="ar-SA" altLang="en-US" kern="100" dirty="0" smtClean="0">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800"/>
              </a:spcAft>
            </a:pPr>
            <a:r>
              <a:rPr lang="ar-SA" altLang="en-US" kern="100" dirty="0" smtClean="0">
                <a:solidFill>
                  <a:srgbClr val="00B050"/>
                </a:solidFill>
                <a:latin typeface="Sakkal Majalla" panose="02000000000000000000" pitchFamily="2" charset="-78"/>
                <a:ea typeface="Calibri" panose="020F0502020204030204" pitchFamily="34" charset="0"/>
                <a:cs typeface="Sakkal Majalla" panose="02000000000000000000" pitchFamily="2" charset="-78"/>
              </a:rPr>
              <a:t>وفي </a:t>
            </a:r>
            <a:r>
              <a:rPr lang="ar-SA" altLang="en-US" kern="100" dirty="0">
                <a:solidFill>
                  <a:srgbClr val="00B050"/>
                </a:solidFill>
                <a:latin typeface="Sakkal Majalla" panose="02000000000000000000" pitchFamily="2" charset="-78"/>
                <a:ea typeface="Calibri" panose="020F0502020204030204" pitchFamily="34" charset="0"/>
                <a:cs typeface="Sakkal Majalla" panose="02000000000000000000" pitchFamily="2" charset="-78"/>
              </a:rPr>
              <a:t>المقابل، يلاحظ أن الدراسات السابقة لم تتناول بصورة مباشرة أثر تطبيق مبادئ الحوكمة على جودة خدمة التراخيص البلدية في أمانة محافظة جدة،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كما لم تربط بين أبعاد الحوكمة مجتمعة وأبعاد جودة خدمة التراخيص البلدية في البيئة البلدية السعودية، الأمر الذي استدعى إجراء دراسة استطلاعية للتأكد من واقع المشكلة وتحديد </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أبعادها</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a:t>
            </a:r>
            <a:endParaRPr lang="ar-SA" altLang="en-US" kern="100" dirty="0" smtClean="0">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800"/>
              </a:spcAft>
            </a:pP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وتتمثل الفجوة البحثية في غياب دراسات تطبيقية – في حدود علم الباحث – تناولت قياس أثر تطبيق مبادئ الحوكمة (الشفافية، والمساءلة، والمشاركة، والكفاءة) على جودة خدمة التراخيص البلدية (السرعة، والكفاءة، ورضا العملاء) في أمانة محافظة جدة، باستخدام نموذج يجمع بين هذه المتغيرات ويقيس طبيعة العلاقة والتأثير بينها في البيئة البلدية السعودية</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 لذا جاءت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الدراسة الحالية لربط مبادئ الحوكمة بجودة التراخيص البلدية ضمن نموذج تطبيقي </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واحد. </a:t>
            </a:r>
            <a:endParaRPr lang="en-US" altLang="en-US"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فرضيات ونموذج الدراسة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3788229" y="1732917"/>
            <a:ext cx="7518400" cy="4272965"/>
          </a:xfrm>
          <a:prstGeom prst="rect">
            <a:avLst/>
          </a:prstGeom>
          <a:solidFill>
            <a:schemeClr val="bg1"/>
          </a:solidFill>
        </p:spPr>
        <p:txBody>
          <a:bodyPr wrap="square">
            <a:spAutoFit/>
          </a:bodyPr>
          <a:lstStyle/>
          <a:p>
            <a:pPr algn="just" rtl="1">
              <a:spcAft>
                <a:spcPts val="800"/>
              </a:spcAft>
            </a:pP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بناءً على العلاقة بين متغيرات الدراسة وتساؤلاتها تم صياغة فرضيات الدراسة وهي كما يلي: </a:t>
            </a:r>
          </a:p>
          <a:p>
            <a:pPr algn="just" rtl="1">
              <a:spcAft>
                <a:spcPts val="800"/>
              </a:spcAft>
            </a:pP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ف1: توجد علاقة ارتباط معنوية بين تطبيق مبادئ الحوكمة (الشفافية، المساءلة، المشاركة، الكفاءة) وجودة خدمة التراخيص البلدية (الكفاءة، السرعة، رضا العملاء) من وجهة نظر موظفي أمانة محافظة جدة. </a:t>
            </a:r>
          </a:p>
          <a:p>
            <a:pPr algn="just" rtl="1">
              <a:spcAft>
                <a:spcPts val="800"/>
              </a:spcAft>
            </a:pP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ف2: يوجد تأثير ذو دلالة إحصائية بين تطبيق مبادئ الحوكمة (الشفافية، المساءلة، المشاركة، الكفاءة) وجودة خدمة التراخيص البلدية (الكفاءة، السرعة، رضا العملاء) من وجهة نظر موظفي أمانة محافظة جدة. وينبثق منها أربع فرضيات فرعية وهي كما يلي: </a:t>
            </a:r>
          </a:p>
          <a:p>
            <a:pPr marL="363538" algn="just" rtl="1">
              <a:spcAft>
                <a:spcPts val="800"/>
              </a:spcAft>
            </a:pPr>
            <a:r>
              <a:rPr lang="ar-SA" altLang="en-US" sz="1500" kern="100" dirty="0" smtClean="0">
                <a:latin typeface="Sakkal Majalla" panose="02000000000000000000" pitchFamily="2" charset="-78"/>
                <a:ea typeface="Calibri" panose="020F0502020204030204" pitchFamily="34" charset="0"/>
                <a:cs typeface="Sakkal Majalla" panose="02000000000000000000" pitchFamily="2" charset="-78"/>
              </a:rPr>
              <a:t>ف2-1</a:t>
            </a: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 يوجد تأثير معنوي ذو دلالة إحصائية بين تطبيق مبدأ الشفافية وتحسين جودة خدمة التراخيص البلدية من وجهة نظر موظفي أمانة محافظة جدة. </a:t>
            </a:r>
          </a:p>
          <a:p>
            <a:pPr marL="363538" algn="just" rtl="1">
              <a:spcAft>
                <a:spcPts val="800"/>
              </a:spcAft>
            </a:pPr>
            <a:r>
              <a:rPr lang="ar-SA" altLang="en-US" sz="1500" kern="100" dirty="0" smtClean="0">
                <a:latin typeface="Sakkal Majalla" panose="02000000000000000000" pitchFamily="2" charset="-78"/>
                <a:ea typeface="Calibri" panose="020F0502020204030204" pitchFamily="34" charset="0"/>
                <a:cs typeface="Sakkal Majalla" panose="02000000000000000000" pitchFamily="2" charset="-78"/>
              </a:rPr>
              <a:t>ف2-2</a:t>
            </a: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 </a:t>
            </a:r>
            <a:r>
              <a:rPr lang="ar-SA" altLang="en-US" sz="1500" kern="100" dirty="0" smtClean="0">
                <a:latin typeface="Sakkal Majalla" panose="02000000000000000000" pitchFamily="2" charset="-78"/>
                <a:ea typeface="Calibri" panose="020F0502020204030204" pitchFamily="34" charset="0"/>
                <a:cs typeface="Sakkal Majalla" panose="02000000000000000000" pitchFamily="2" charset="-78"/>
              </a:rPr>
              <a:t>يود </a:t>
            </a: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تأثير معنوي ذو دلالة إحصائية بين تطبيق آليات المساءلة والتدقيق على تحسين جودة خدمة التراخيص البلدية من وجهة نظر موظفي أمانة جدة </a:t>
            </a:r>
          </a:p>
          <a:p>
            <a:pPr marL="363538" algn="just" rtl="1">
              <a:spcAft>
                <a:spcPts val="800"/>
              </a:spcAft>
            </a:pPr>
            <a:r>
              <a:rPr lang="ar-SA" altLang="en-US" sz="1500" kern="100" dirty="0" smtClean="0">
                <a:latin typeface="Sakkal Majalla" panose="02000000000000000000" pitchFamily="2" charset="-78"/>
                <a:ea typeface="Calibri" panose="020F0502020204030204" pitchFamily="34" charset="0"/>
                <a:cs typeface="Sakkal Majalla" panose="02000000000000000000" pitchFamily="2" charset="-78"/>
              </a:rPr>
              <a:t>ف2- </a:t>
            </a: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3: يوجد تأثير معنوي ذو دلالة إحصائية بين تطبيق مبدأ المشاركة على تحسين جودة خدمة التراخيص البلدية من وجهة نظر موظفي أمانة جدة.</a:t>
            </a:r>
          </a:p>
          <a:p>
            <a:pPr marL="363538" algn="just" rtl="1">
              <a:spcAft>
                <a:spcPts val="800"/>
              </a:spcAft>
            </a:pPr>
            <a:r>
              <a:rPr lang="ar-SA" altLang="en-US" sz="1500" kern="100" dirty="0" smtClean="0">
                <a:latin typeface="Sakkal Majalla" panose="02000000000000000000" pitchFamily="2" charset="-78"/>
                <a:ea typeface="Calibri" panose="020F0502020204030204" pitchFamily="34" charset="0"/>
                <a:cs typeface="Sakkal Majalla" panose="02000000000000000000" pitchFamily="2" charset="-78"/>
              </a:rPr>
              <a:t>ف2- </a:t>
            </a: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4: يوجد تأثير معنوي ذو دلالة إحصائية بين تطبيق مبدأ الكفاءة على تحسين جودة خدمة التراخيص البلدية من وجهة نظر موظفي أمانة جدة</a:t>
            </a:r>
          </a:p>
          <a:p>
            <a:pPr algn="just" rtl="1">
              <a:spcAft>
                <a:spcPts val="800"/>
              </a:spcAft>
            </a:pPr>
            <a:r>
              <a:rPr lang="ar-SA" altLang="en-US" sz="1500" kern="100" dirty="0">
                <a:latin typeface="Sakkal Majalla" panose="02000000000000000000" pitchFamily="2" charset="-78"/>
                <a:ea typeface="Calibri" panose="020F0502020204030204" pitchFamily="34" charset="0"/>
                <a:cs typeface="Sakkal Majalla" panose="02000000000000000000" pitchFamily="2" charset="-78"/>
              </a:rPr>
              <a:t>ف3: توجد فروق معنوية في إدراك العاملين حول تطبيق مبادئ الحوكمة وجودة خدمة التراخيص البلدية تعزى للمتغيرات الديموغرافية (الجنس، المؤهل العلمي، سنوات الخبرة، المستوى الوظيفي). </a:t>
            </a:r>
            <a:endParaRPr lang="ar-SA" altLang="en-US" sz="1500" kern="100" dirty="0">
              <a:latin typeface="Sakkal Majalla" panose="02000000000000000000" pitchFamily="2" charset="-78"/>
              <a:ea typeface="Calibri" panose="020F0502020204030204" pitchFamily="34" charset="0"/>
              <a:cs typeface="Sakkal Majalla" panose="02000000000000000000" pitchFamily="2" charset="-78"/>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4139" t="39683" r="32151" b="35119"/>
          <a:stretch/>
        </p:blipFill>
        <p:spPr bwMode="auto">
          <a:xfrm>
            <a:off x="649178" y="2901551"/>
            <a:ext cx="3170949" cy="16593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2206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71929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2115820" y="946785"/>
            <a:ext cx="5241290" cy="706755"/>
          </a:xfrm>
          <a:prstGeom prst="rect">
            <a:avLst/>
          </a:prstGeom>
          <a:noFill/>
        </p:spPr>
        <p:txBody>
          <a:bodyPr vert="horz" wrap="square" rtlCol="0">
            <a:spAutoFit/>
          </a:bodyPr>
          <a:lstStyle/>
          <a:p>
            <a:pPr algn="ctr"/>
            <a:r>
              <a:rPr lang="ar-SA" altLang="ar-KW" sz="4000" b="1" dirty="0" smtClean="0">
                <a:latin typeface="Sakkal Majalla" panose="02000000000000000000" pitchFamily="2" charset="-78"/>
                <a:cs typeface="Sakkal Majalla" panose="02000000000000000000" pitchFamily="2" charset="-78"/>
              </a:rPr>
              <a:t>منهجية الدراسة وإجراءاتها</a:t>
            </a:r>
            <a:endParaRPr lang="ar-SA" altLang="ar-KW" sz="4000" b="1" dirty="0">
              <a:latin typeface="Sakkal Majalla" panose="02000000000000000000" pitchFamily="2" charset="-78"/>
              <a:cs typeface="Sakkal Majalla" panose="02000000000000000000" pitchFamily="2" charset="-78"/>
            </a:endParaRPr>
          </a:p>
        </p:txBody>
      </p:sp>
      <p:pic>
        <p:nvPicPr>
          <p:cNvPr id="12"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7002" y="2444767"/>
            <a:ext cx="9080240" cy="2504167"/>
          </a:xfrm>
          <a:prstGeom prst="rect">
            <a:avLst/>
          </a:prstGeom>
        </p:spPr>
      </p:pic>
      <p:sp>
        <p:nvSpPr>
          <p:cNvPr id="6" name="مربع نص 5"/>
          <p:cNvSpPr txBox="1"/>
          <p:nvPr/>
        </p:nvSpPr>
        <p:spPr>
          <a:xfrm>
            <a:off x="1897031" y="3875121"/>
            <a:ext cx="1293889" cy="2062103"/>
          </a:xfrm>
          <a:prstGeom prst="rect">
            <a:avLst/>
          </a:prstGeom>
          <a:noFill/>
        </p:spPr>
        <p:txBody>
          <a:bodyPr wrap="square" rtlCol="1">
            <a:spAutoFit/>
          </a:bodyPr>
          <a:lstStyle/>
          <a:p>
            <a:pPr algn="ctr"/>
            <a:r>
              <a:rPr lang="ar-SA" sz="1600" dirty="0" smtClean="0">
                <a:latin typeface="Sakkal Majalla" panose="02000000000000000000" pitchFamily="2" charset="-78"/>
                <a:cs typeface="Sakkal Majalla" panose="02000000000000000000" pitchFamily="2" charset="-78"/>
              </a:rPr>
              <a:t>مجتمع الدراسة 550 </a:t>
            </a:r>
            <a:r>
              <a:rPr lang="ar-SA" sz="1600" dirty="0">
                <a:latin typeface="Sakkal Majalla" panose="02000000000000000000" pitchFamily="2" charset="-78"/>
                <a:cs typeface="Sakkal Majalla" panose="02000000000000000000" pitchFamily="2" charset="-78"/>
              </a:rPr>
              <a:t>موظفاً  العاملون في إدارة التراخيص البلدية، موزعون على المستويات الإدارية العليا والوسطى والتنفيذية</a:t>
            </a:r>
            <a:r>
              <a:rPr lang="ar-SA" sz="1600" dirty="0" smtClean="0">
                <a:latin typeface="Sakkal Majalla" panose="02000000000000000000" pitchFamily="2" charset="-78"/>
                <a:cs typeface="Sakkal Majalla" panose="02000000000000000000" pitchFamily="2" charset="-78"/>
              </a:rPr>
              <a:t>.</a:t>
            </a:r>
            <a:endParaRPr lang="ar-SA" sz="1600" dirty="0">
              <a:latin typeface="Sakkal Majalla" panose="02000000000000000000" pitchFamily="2" charset="-78"/>
              <a:cs typeface="Sakkal Majalla" panose="02000000000000000000" pitchFamily="2" charset="-78"/>
            </a:endParaRPr>
          </a:p>
        </p:txBody>
      </p:sp>
      <p:sp>
        <p:nvSpPr>
          <p:cNvPr id="8" name="مربع نص 7"/>
          <p:cNvSpPr txBox="1"/>
          <p:nvPr/>
        </p:nvSpPr>
        <p:spPr>
          <a:xfrm>
            <a:off x="1501254" y="1937982"/>
            <a:ext cx="8611737" cy="830997"/>
          </a:xfrm>
          <a:prstGeom prst="rect">
            <a:avLst/>
          </a:prstGeom>
          <a:noFill/>
        </p:spPr>
        <p:txBody>
          <a:bodyPr wrap="square" rtlCol="1">
            <a:spAutoFit/>
          </a:bodyPr>
          <a:lstStyle/>
          <a:p>
            <a:pPr algn="just" rtl="1"/>
            <a:r>
              <a:rPr lang="ar-SA" sz="1600" dirty="0">
                <a:latin typeface="Sakkal Majalla" panose="02000000000000000000" pitchFamily="2" charset="-78"/>
                <a:cs typeface="Sakkal Majalla" panose="02000000000000000000" pitchFamily="2" charset="-78"/>
              </a:rPr>
              <a:t>اعتمدت هذه الدراسة على المنهج الوصفي التحليلي، لملاءمته لطبيعة متغيرات الدراسة وأهدافها، حيث يهدف هذا المنهج إلى وصف الظاهرة كما هي في الواقع بشكل دقيق ومن ثم تحليلها لفهم أبعادها وعلاقاتها، </a:t>
            </a:r>
            <a:r>
              <a:rPr lang="ar-SA" sz="1600" dirty="0" smtClean="0">
                <a:latin typeface="Sakkal Majalla" panose="02000000000000000000" pitchFamily="2" charset="-78"/>
                <a:cs typeface="Sakkal Majalla" panose="02000000000000000000" pitchFamily="2" charset="-78"/>
              </a:rPr>
              <a:t>وتهدف </a:t>
            </a:r>
            <a:r>
              <a:rPr lang="ar-SA" sz="1600" dirty="0">
                <a:latin typeface="Sakkal Majalla" panose="02000000000000000000" pitchFamily="2" charset="-78"/>
                <a:cs typeface="Sakkal Majalla" panose="02000000000000000000" pitchFamily="2" charset="-78"/>
              </a:rPr>
              <a:t>هذه الدراسة إلى وصف الظاهرة المدروسة (تأثير الحوكمة على جودة خدمة التراخيص البلدية)، مع تحليل وبيان العلاقات الارتباطية بين المتغيرات الأساسية وأبعادها</a:t>
            </a:r>
            <a:endParaRPr lang="ar-SA" sz="1600" dirty="0">
              <a:latin typeface="Sakkal Majalla" panose="02000000000000000000" pitchFamily="2" charset="-78"/>
              <a:cs typeface="Sakkal Majalla" panose="02000000000000000000" pitchFamily="2" charset="-78"/>
            </a:endParaRPr>
          </a:p>
        </p:txBody>
      </p:sp>
      <p:sp>
        <p:nvSpPr>
          <p:cNvPr id="15" name="مربع نص 14"/>
          <p:cNvSpPr txBox="1"/>
          <p:nvPr/>
        </p:nvSpPr>
        <p:spPr>
          <a:xfrm>
            <a:off x="3960118" y="3863107"/>
            <a:ext cx="1293889" cy="2062103"/>
          </a:xfrm>
          <a:prstGeom prst="rect">
            <a:avLst/>
          </a:prstGeom>
          <a:noFill/>
        </p:spPr>
        <p:txBody>
          <a:bodyPr wrap="square" rtlCol="1">
            <a:spAutoFit/>
          </a:bodyPr>
          <a:lstStyle/>
          <a:p>
            <a:pPr algn="ctr" rtl="1"/>
            <a:r>
              <a:rPr lang="ar-SA" sz="1600" dirty="0" smtClean="0">
                <a:latin typeface="Sakkal Majalla" panose="02000000000000000000" pitchFamily="2" charset="-78"/>
                <a:cs typeface="Sakkal Majalla" panose="02000000000000000000" pitchFamily="2" charset="-78"/>
              </a:rPr>
              <a:t>عينة الدراسة</a:t>
            </a:r>
          </a:p>
          <a:p>
            <a:pPr algn="ctr" rtl="1"/>
            <a:r>
              <a:rPr lang="ar-SA" sz="1600" dirty="0">
                <a:latin typeface="Sakkal Majalla" panose="02000000000000000000" pitchFamily="2" charset="-78"/>
                <a:cs typeface="Sakkal Majalla" panose="02000000000000000000" pitchFamily="2" charset="-78"/>
              </a:rPr>
              <a:t> حجم العينة المستهدف 231 موظفًا؛ استُبعدت 7 استبانات غير صالحة، وأصبح العدد النهائي 224 موظفًا</a:t>
            </a:r>
            <a:r>
              <a:rPr lang="ar-SA" sz="1600" dirty="0" smtClean="0">
                <a:latin typeface="Sakkal Majalla" panose="02000000000000000000" pitchFamily="2" charset="-78"/>
                <a:cs typeface="Sakkal Majalla" panose="02000000000000000000" pitchFamily="2" charset="-78"/>
              </a:rPr>
              <a:t>.</a:t>
            </a:r>
            <a:endParaRPr lang="ar-SA" sz="1600" dirty="0">
              <a:latin typeface="Sakkal Majalla" panose="02000000000000000000" pitchFamily="2" charset="-78"/>
              <a:cs typeface="Sakkal Majalla" panose="02000000000000000000" pitchFamily="2" charset="-78"/>
            </a:endParaRPr>
          </a:p>
        </p:txBody>
      </p:sp>
      <p:sp>
        <p:nvSpPr>
          <p:cNvPr id="16" name="مربع نص 15"/>
          <p:cNvSpPr txBox="1"/>
          <p:nvPr/>
        </p:nvSpPr>
        <p:spPr>
          <a:xfrm>
            <a:off x="6104165" y="3919130"/>
            <a:ext cx="1293889" cy="1815882"/>
          </a:xfrm>
          <a:prstGeom prst="rect">
            <a:avLst/>
          </a:prstGeom>
          <a:noFill/>
        </p:spPr>
        <p:txBody>
          <a:bodyPr wrap="square" rtlCol="1">
            <a:spAutoFit/>
          </a:bodyPr>
          <a:lstStyle/>
          <a:p>
            <a:pPr algn="ctr" rtl="1"/>
            <a:r>
              <a:rPr lang="ar-SA" sz="1600" dirty="0" smtClean="0">
                <a:latin typeface="Sakkal Majalla" panose="02000000000000000000" pitchFamily="2" charset="-78"/>
                <a:cs typeface="Sakkal Majalla" panose="02000000000000000000" pitchFamily="2" charset="-78"/>
              </a:rPr>
              <a:t>أداة الدراسة</a:t>
            </a:r>
          </a:p>
          <a:p>
            <a:pPr algn="ctr" rtl="1"/>
            <a:r>
              <a:rPr lang="ar-SA" sz="1600" dirty="0">
                <a:latin typeface="Sakkal Majalla" panose="02000000000000000000" pitchFamily="2" charset="-78"/>
                <a:cs typeface="Sakkal Majalla" panose="02000000000000000000" pitchFamily="2" charset="-78"/>
              </a:rPr>
              <a:t> استبانة لجمع البيانات إلكترونيًا وورقيًا، مع التحقق من صدقها وثباتها قبل التطبيق النهائي</a:t>
            </a:r>
            <a:r>
              <a:rPr lang="ar-SA" sz="1600" dirty="0" smtClean="0">
                <a:latin typeface="Sakkal Majalla" panose="02000000000000000000" pitchFamily="2" charset="-78"/>
                <a:cs typeface="Sakkal Majalla" panose="02000000000000000000" pitchFamily="2" charset="-78"/>
              </a:rPr>
              <a:t>.</a:t>
            </a:r>
            <a:endParaRPr lang="ar-SA" sz="1600" dirty="0">
              <a:latin typeface="Sakkal Majalla" panose="02000000000000000000" pitchFamily="2" charset="-78"/>
              <a:cs typeface="Sakkal Majalla" panose="02000000000000000000" pitchFamily="2" charset="-78"/>
            </a:endParaRPr>
          </a:p>
        </p:txBody>
      </p:sp>
      <p:sp>
        <p:nvSpPr>
          <p:cNvPr id="17" name="مربع نص 16"/>
          <p:cNvSpPr txBox="1"/>
          <p:nvPr/>
        </p:nvSpPr>
        <p:spPr>
          <a:xfrm>
            <a:off x="8276433" y="3881252"/>
            <a:ext cx="1293889" cy="1569660"/>
          </a:xfrm>
          <a:prstGeom prst="rect">
            <a:avLst/>
          </a:prstGeom>
          <a:noFill/>
        </p:spPr>
        <p:txBody>
          <a:bodyPr wrap="square" rtlCol="1">
            <a:spAutoFit/>
          </a:bodyPr>
          <a:lstStyle/>
          <a:p>
            <a:pPr algn="ctr" rtl="1"/>
            <a:r>
              <a:rPr lang="ar-SA" sz="1600" dirty="0">
                <a:latin typeface="Sakkal Majalla" panose="02000000000000000000" pitchFamily="2" charset="-78"/>
                <a:cs typeface="Sakkal Majalla" panose="02000000000000000000" pitchFamily="2" charset="-78"/>
              </a:rPr>
              <a:t>إحصاء وصفي واستدلالي باستخدام </a:t>
            </a:r>
            <a:r>
              <a:rPr lang="en-US" sz="1600" dirty="0">
                <a:latin typeface="Sakkal Majalla" panose="02000000000000000000" pitchFamily="2" charset="-78"/>
                <a:cs typeface="Sakkal Majalla" panose="02000000000000000000" pitchFamily="2" charset="-78"/>
              </a:rPr>
              <a:t>SPSS V26، </a:t>
            </a:r>
            <a:r>
              <a:rPr lang="ar-SA" sz="1600" dirty="0">
                <a:latin typeface="Sakkal Majalla" panose="02000000000000000000" pitchFamily="2" charset="-78"/>
                <a:cs typeface="Sakkal Majalla" panose="02000000000000000000" pitchFamily="2" charset="-78"/>
              </a:rPr>
              <a:t>بما يتناسب مع طبيعة المتغيرات والفرضيات.</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2937160"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نتائج الدراسة </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622036" y="1682008"/>
            <a:ext cx="8479984" cy="3688189"/>
          </a:xfrm>
          <a:prstGeom prst="rect">
            <a:avLst/>
          </a:prstGeom>
          <a:noFill/>
        </p:spPr>
        <p:txBody>
          <a:bodyPr wrap="square">
            <a:spAutoFit/>
          </a:bodyPr>
          <a:lstStyle/>
          <a:p>
            <a:pPr marR="0" algn="just" rtl="1">
              <a:spcAft>
                <a:spcPts val="800"/>
              </a:spcAft>
            </a:pPr>
            <a:r>
              <a:rPr lang="ar-SA" sz="1600" b="1" kern="100" dirty="0" smtClean="0">
                <a:solidFill>
                  <a:schemeClr val="accent1">
                    <a:lumMod val="75000"/>
                  </a:schemeClr>
                </a:solidFill>
                <a:latin typeface="Sakkal Majalla" panose="02000000000000000000" pitchFamily="2" charset="-78"/>
                <a:ea typeface="Calibri" panose="020F0502020204030204" pitchFamily="34" charset="0"/>
                <a:cs typeface="Sakkal Majalla" panose="02000000000000000000" pitchFamily="2" charset="-78"/>
              </a:rPr>
              <a:t>يمكن إيجاز أهم نتائج الدراسة فيما يلي: </a:t>
            </a:r>
            <a:endParaRPr lang="en-US" sz="1600" b="1" kern="100" dirty="0" smtClean="0">
              <a:solidFill>
                <a:schemeClr val="accent1">
                  <a:lumMod val="75000"/>
                </a:schemeClr>
              </a:solidFill>
              <a:effectLst/>
              <a:latin typeface="Sakkal Majalla" panose="02000000000000000000" pitchFamily="2" charset="-78"/>
              <a:ea typeface="Calibri" panose="020F0502020204030204" pitchFamily="34" charset="0"/>
              <a:cs typeface="Sakkal Majalla" panose="02000000000000000000" pitchFamily="2" charset="-78"/>
            </a:endParaRPr>
          </a:p>
          <a:p>
            <a:pPr marL="342900" indent="-342900" algn="just" rtl="1">
              <a:spcAft>
                <a:spcPts val="1400"/>
              </a:spcAft>
              <a:buFont typeface="+mj-lt"/>
              <a:buAutoNum type="arabicPeriod"/>
              <a:defRPr sz="1500">
                <a:solidFill>
                  <a:srgbClr val="232B33"/>
                </a:solidFill>
                <a:latin typeface="Arial" panose="020B0604020202020204"/>
              </a:defRPr>
            </a:pP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خصائص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العينة</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 توزعت العينة على الإدارات العليا والوسطى والتنفيذية؛ </a:t>
            </a: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وكان منهم 32% بخبرة 15 ستة فأكثر ، ويعكس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توزيع الخبرة وجود تمثيل للعاملين ذوي الخبرات المتباينة، بما يسمح </a:t>
            </a: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بقراءة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النتائج في ضوء اختلاف الخبرة العملية</a:t>
            </a: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 كما يُفسَّر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ارتفاع نسبة ذوي الخبرة الطويلة بارتباط الدراسة ببيئة عمل تتطلب معرفة تراكمية بالإجراءات البلدية والخدمات</a:t>
            </a:r>
            <a:r>
              <a:rPr lang="ar-SA" sz="1600" dirty="0" smtClean="0">
                <a:latin typeface="Sakkal Majalla" panose="02000000000000000000" pitchFamily="2" charset="-78"/>
                <a:ea typeface="Calibri" panose="020F0502020204030204" pitchFamily="34" charset="0"/>
                <a:cs typeface="Sakkal Majalla" panose="02000000000000000000" pitchFamily="2" charset="-78"/>
              </a:rPr>
              <a:t>.</a:t>
            </a:r>
          </a:p>
          <a:p>
            <a:pPr marL="342900" indent="-342900" algn="just" rtl="1">
              <a:spcAft>
                <a:spcPts val="1400"/>
              </a:spcAft>
              <a:buFont typeface="+mj-lt"/>
              <a:buAutoNum type="arabicPeriod"/>
              <a:defRPr sz="1500">
                <a:solidFill>
                  <a:srgbClr val="232B33"/>
                </a:solidFill>
                <a:latin typeface="Arial" panose="020B0604020202020204"/>
              </a:defRPr>
            </a:pPr>
            <a:r>
              <a:rPr lang="ar-SA" sz="1600" dirty="0" smtClean="0">
                <a:latin typeface="Sakkal Majalla" panose="02000000000000000000" pitchFamily="2" charset="-78"/>
                <a:ea typeface="Calibri" panose="020F0502020204030204" pitchFamily="34" charset="0"/>
                <a:cs typeface="Sakkal Majalla" panose="02000000000000000000" pitchFamily="2" charset="-78"/>
              </a:rPr>
              <a:t>أظهرت </a:t>
            </a:r>
            <a:r>
              <a:rPr lang="ar-SA" sz="1600" dirty="0">
                <a:latin typeface="Sakkal Majalla" panose="02000000000000000000" pitchFamily="2" charset="-78"/>
                <a:ea typeface="Calibri" panose="020F0502020204030204" pitchFamily="34" charset="0"/>
                <a:cs typeface="Sakkal Majalla" panose="02000000000000000000" pitchFamily="2" charset="-78"/>
              </a:rPr>
              <a:t>النتائج وجود علاقة ارتباط معنوية موجبة بين تطبيق مبادئ الحوكمة (الشفافية، المساءلة، المشاركة، الكفاءة) وجودة خدمة التراخيص البلدية (السرعة، الكفاءة، رضا العملاء) من وجهة نظر موظفي أمانة محافظة جدة. أي أنه كلما ارتفع مستوى تطبيق مبادئ الحوكمة ارتفع مستوى جودة خدمة التراخيص البلدية. وتتفق هذه النتيجة مع نتائج العديد من الدراسات السابقة </a:t>
            </a:r>
            <a:endParaRPr lang="ar-SA" sz="1600" dirty="0" smtClean="0">
              <a:latin typeface="Sakkal Majalla" panose="02000000000000000000" pitchFamily="2" charset="-78"/>
              <a:ea typeface="Calibri" panose="020F0502020204030204" pitchFamily="34" charset="0"/>
              <a:cs typeface="Sakkal Majalla" panose="02000000000000000000" pitchFamily="2" charset="-78"/>
            </a:endParaRPr>
          </a:p>
          <a:p>
            <a:pPr marL="342900" indent="-342900" algn="just" rtl="1">
              <a:spcAft>
                <a:spcPts val="1400"/>
              </a:spcAft>
              <a:buFont typeface="+mj-lt"/>
              <a:buAutoNum type="arabicPeriod"/>
              <a:defRPr sz="1500">
                <a:solidFill>
                  <a:srgbClr val="232B33"/>
                </a:solidFill>
                <a:latin typeface="Arial" panose="020B0604020202020204"/>
              </a:defRPr>
            </a:pP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وأوضحت نتائج الانحدار المتعدد وجود تأثير إيجابي معنوي لمبادئ الحوكمة مجتمعة على جودة خدمة التراخيص البلدية، حيث أسهمت أبعاد الحوكمة في تفسير نسبة 55.1% من التغير في جودة الخدمة</a:t>
            </a:r>
            <a:r>
              <a:rPr lang="en-US"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تشير هذه النتيجة إلى أن تطبيق مبادئ الحوكمة بشكل متكامل يؤدي إلى تحسين جودة خدمة التراخيص البلدية، حيث تعمل هذه المبادئ كنظام إداري متكامل يعزز كفاءة الأداء وجودة </a:t>
            </a: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المخرجات.</a:t>
            </a:r>
          </a:p>
          <a:p>
            <a:pPr marL="342900" indent="-342900" algn="just" rtl="1">
              <a:spcAft>
                <a:spcPts val="1400"/>
              </a:spcAft>
              <a:buFont typeface="+mj-lt"/>
              <a:buAutoNum type="arabicPeriod"/>
              <a:defRPr sz="1500">
                <a:solidFill>
                  <a:srgbClr val="232B33"/>
                </a:solidFill>
                <a:latin typeface="Arial" panose="020B0604020202020204"/>
              </a:defRPr>
            </a:pPr>
            <a:r>
              <a:rPr lang="ar-SA" sz="1600" dirty="0">
                <a:latin typeface="Sakkal Majalla" panose="02000000000000000000" pitchFamily="2" charset="-78"/>
                <a:ea typeface="Calibri" panose="020F0502020204030204" pitchFamily="34" charset="0"/>
                <a:cs typeface="Sakkal Majalla" panose="02000000000000000000" pitchFamily="2" charset="-78"/>
              </a:rPr>
              <a:t>نتائج هذه الدراسة على أن تعزيز تطبيق مبادئ الحوكمة يسهم في رفع مستوى سرعة الإنجاز، والكفاءة التشغيلية، ورضا المستفيدين، وهي الأبعاد الرئيسة لجودة خدمة التراخيص البلدية. </a:t>
            </a:r>
            <a:endParaRPr lang="ar-SA" sz="1600"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2937160"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نتائج الدراسة وإسهاماتها </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622036" y="1545528"/>
            <a:ext cx="8479984" cy="3919022"/>
          </a:xfrm>
          <a:prstGeom prst="rect">
            <a:avLst/>
          </a:prstGeom>
          <a:noFill/>
        </p:spPr>
        <p:txBody>
          <a:bodyPr wrap="square">
            <a:spAutoFit/>
          </a:bodyPr>
          <a:lstStyle/>
          <a:p>
            <a:pPr marR="0" algn="just" rtl="1">
              <a:spcAft>
                <a:spcPts val="800"/>
              </a:spcAft>
            </a:pPr>
            <a:r>
              <a:rPr lang="ar-SA" sz="1600" b="1" kern="100" dirty="0" smtClean="0">
                <a:solidFill>
                  <a:srgbClr val="00B050"/>
                </a:solidFill>
                <a:latin typeface="Sakkal Majalla" panose="02000000000000000000" pitchFamily="2" charset="-78"/>
                <a:ea typeface="Calibri" panose="020F0502020204030204" pitchFamily="34" charset="0"/>
                <a:cs typeface="Sakkal Majalla" panose="02000000000000000000" pitchFamily="2" charset="-78"/>
              </a:rPr>
              <a:t>يمكن إيجاز نتائج التحليل الإحصائي فيما يلي: </a:t>
            </a:r>
            <a:endParaRPr lang="en-US" sz="1600" b="1" kern="100" dirty="0" smtClean="0">
              <a:solidFill>
                <a:srgbClr val="00B050"/>
              </a:solidFill>
              <a:effectLst/>
              <a:latin typeface="Sakkal Majalla" panose="02000000000000000000" pitchFamily="2" charset="-78"/>
              <a:ea typeface="Calibri" panose="020F0502020204030204" pitchFamily="34" charset="0"/>
              <a:cs typeface="Sakkal Majalla" panose="02000000000000000000" pitchFamily="2" charset="-78"/>
            </a:endParaRPr>
          </a:p>
          <a:p>
            <a:pPr marL="342900" indent="-342900" algn="just" rtl="1">
              <a:spcAft>
                <a:spcPts val="1400"/>
              </a:spcAft>
              <a:buFont typeface="+mj-lt"/>
              <a:buAutoNum type="arabicPeriod" startAt="4"/>
              <a:defRPr sz="1500">
                <a:solidFill>
                  <a:srgbClr val="232B33"/>
                </a:solidFill>
                <a:latin typeface="Arial" panose="020B0604020202020204"/>
              </a:defRPr>
            </a:pPr>
            <a:r>
              <a:rPr lang="ar-SA" sz="1600" dirty="0" smtClean="0">
                <a:solidFill>
                  <a:srgbClr val="232B33"/>
                </a:solidFill>
                <a:latin typeface="Sakkal Majalla" panose="02000000000000000000" pitchFamily="2" charset="-78"/>
                <a:ea typeface="Calibri" panose="020F0502020204030204" pitchFamily="34" charset="0"/>
                <a:cs typeface="Sakkal Majalla" panose="02000000000000000000" pitchFamily="2" charset="-78"/>
              </a:rPr>
              <a:t>وجود تجانس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كبير في إدراك </a:t>
            </a:r>
            <a:r>
              <a:rPr lang="ar-SA" sz="1600" dirty="0" err="1">
                <a:solidFill>
                  <a:srgbClr val="232B33"/>
                </a:solidFill>
                <a:latin typeface="Sakkal Majalla" panose="02000000000000000000" pitchFamily="2" charset="-78"/>
                <a:ea typeface="Calibri" panose="020F0502020204030204" pitchFamily="34" charset="0"/>
                <a:cs typeface="Sakkal Majalla" panose="02000000000000000000" pitchFamily="2" charset="-78"/>
              </a:rPr>
              <a:t>المبحوثين</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 من العاملين لأهمية تطبيق مبادئ الحوكمة وجودة خدمة التراخيص البلدية، حيث أكدت نتائج اختبار تحليل التباين الأحادي </a:t>
            </a:r>
            <a:r>
              <a:rPr lang="en-US"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ANOVA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واختبار </a:t>
            </a:r>
            <a:r>
              <a:rPr lang="en-US"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t- test </a:t>
            </a:r>
            <a:r>
              <a:rPr lang="ar-SA" sz="1600" dirty="0">
                <a:solidFill>
                  <a:srgbClr val="232B33"/>
                </a:solidFill>
                <a:latin typeface="Sakkal Majalla" panose="02000000000000000000" pitchFamily="2" charset="-78"/>
                <a:ea typeface="Calibri" panose="020F0502020204030204" pitchFamily="34" charset="0"/>
                <a:cs typeface="Sakkal Majalla" panose="02000000000000000000" pitchFamily="2" charset="-78"/>
              </a:rPr>
              <a:t>أنه لا توجد فروق ذات دلالة إحصائية في استجابات أفراد عينة الدراسة حول تطبيق مبادئ الحوكمة (الشفافية، المساءلة، المشاركة، الكفاءة) وجودة خدمة التراخيص البلدية تعزى للمتغيرات الديموغرافية (الجنس، المؤهل العلمي، سنوات الخبرة، المستوى الوظيفي)</a:t>
            </a:r>
            <a:r>
              <a:rPr lang="ar-SA" sz="1600" dirty="0" smtClean="0">
                <a:latin typeface="Sakkal Majalla" panose="02000000000000000000" pitchFamily="2" charset="-78"/>
                <a:ea typeface="Calibri" panose="020F0502020204030204" pitchFamily="34" charset="0"/>
                <a:cs typeface="Sakkal Majalla" panose="02000000000000000000" pitchFamily="2" charset="-78"/>
              </a:rPr>
              <a:t>.</a:t>
            </a:r>
          </a:p>
          <a:p>
            <a:pPr algn="just" rtl="1">
              <a:spcAft>
                <a:spcPts val="1400"/>
              </a:spcAft>
              <a:defRPr sz="1500">
                <a:solidFill>
                  <a:srgbClr val="232B33"/>
                </a:solidFill>
                <a:latin typeface="Arial" panose="020B0604020202020204"/>
              </a:defRPr>
            </a:pPr>
            <a:r>
              <a:rPr lang="ar-SA" b="1" kern="100" dirty="0">
                <a:solidFill>
                  <a:srgbClr val="00B050"/>
                </a:solidFill>
                <a:latin typeface="Sakkal Majalla" panose="02000000000000000000" pitchFamily="2" charset="-78"/>
                <a:ea typeface="Calibri" panose="020F0502020204030204" pitchFamily="34" charset="0"/>
                <a:cs typeface="Sakkal Majalla" panose="02000000000000000000" pitchFamily="2" charset="-78"/>
              </a:rPr>
              <a:t>إسهامات نتائج الدراسة في تحسين جودة خدمة التراخيص البلدية</a:t>
            </a:r>
            <a:r>
              <a:rPr lang="ar-SA" b="1" kern="100" dirty="0">
                <a:solidFill>
                  <a:srgbClr val="00B050"/>
                </a:solidFill>
                <a:latin typeface="Sakkal Majalla" panose="02000000000000000000" pitchFamily="2" charset="-78"/>
                <a:ea typeface="Calibri" panose="020F0502020204030204" pitchFamily="34" charset="0"/>
                <a:cs typeface="Sakkal Majalla" panose="02000000000000000000" pitchFamily="2" charset="-78"/>
              </a:rPr>
              <a:t> </a:t>
            </a:r>
            <a:endParaRPr lang="ar-SA" b="1" kern="100" dirty="0" smtClean="0">
              <a:solidFill>
                <a:srgbClr val="00B050"/>
              </a:solidFill>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1400"/>
              </a:spcAft>
              <a:defRPr sz="1500">
                <a:solidFill>
                  <a:srgbClr val="232B33"/>
                </a:solidFill>
                <a:latin typeface="Arial" panose="020B0604020202020204"/>
              </a:defRPr>
            </a:pPr>
            <a:r>
              <a:rPr lang="ar-SA" sz="1400" b="1" kern="100" dirty="0">
                <a:latin typeface="Sakkal Majalla" panose="02000000000000000000" pitchFamily="2" charset="-78"/>
                <a:ea typeface="Calibri" panose="020F0502020204030204" pitchFamily="34" charset="0"/>
                <a:cs typeface="Sakkal Majalla" panose="02000000000000000000" pitchFamily="2" charset="-78"/>
              </a:rPr>
              <a:t>تسهم نتائج الدراسة الحالية في تقديم إطار تطبيقي يمكن الاستفادة منه في تطوير جودة خدمة التراخيص البلدية في أمانة محافظة جدة، وذلك من خلال تحويل نتائج اختبار فرضيات الدراسة إلى مجموعة من المسارات العملية التي تستهدف تحسين سرعة تقديم الخدمة، ورفع كفاءة إجراءاتها، وتعزيز رضا المستفيدين. فقد أظهرت النتائج وجود تأثير إيجابي ذي دلالة إحصائية لتطبيق مبادئ الحوكمة مجتمعة على جودة خدمة التراخيص البلدية، بما يؤكد أن تحسين جودة الخدمة لا يرتبط بعامل إجرائي منفرد، وإنما يتطلّب تكامل مجموعة من الممارسات الإدارية المرتبطة بالشفافية والمساءلة والمشاركة والكفاءة</a:t>
            </a:r>
            <a:r>
              <a:rPr lang="ar-SA" sz="1400" b="1" kern="100" dirty="0" smtClean="0">
                <a:latin typeface="Sakkal Majalla" panose="02000000000000000000" pitchFamily="2" charset="-78"/>
                <a:ea typeface="Calibri" panose="020F0502020204030204" pitchFamily="34" charset="0"/>
                <a:cs typeface="Sakkal Majalla" panose="02000000000000000000" pitchFamily="2" charset="-78"/>
              </a:rPr>
              <a:t>. </a:t>
            </a:r>
            <a:endParaRPr lang="ar-SA" sz="1400" b="1" kern="100" dirty="0">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1400"/>
              </a:spcAft>
              <a:defRPr sz="1500">
                <a:solidFill>
                  <a:srgbClr val="232B33"/>
                </a:solidFill>
                <a:latin typeface="Arial" panose="020B0604020202020204"/>
              </a:defRPr>
            </a:pPr>
            <a:r>
              <a:rPr lang="ar-SA" sz="1400" b="1" kern="100" dirty="0">
                <a:latin typeface="Sakkal Majalla" panose="02000000000000000000" pitchFamily="2" charset="-78"/>
                <a:ea typeface="Calibri" panose="020F0502020204030204" pitchFamily="34" charset="0"/>
                <a:cs typeface="Sakkal Majalla" panose="02000000000000000000" pitchFamily="2" charset="-78"/>
              </a:rPr>
              <a:t>وتتمثل الإسهامات التطبيقية للدراسة في أن نتائجها توفر أساساً يمكن للإدارة البلدية الاستناد إليه في تحديد أولويات تطوير خدمات التراخيص، بحيث لا يقتصر تحسين الخدمة على تسريع إنجاز المعاملات، وإنما يمتد إلى تطوير الإجراءات والرقابة عليها، وتحسين وضوح المعلومات، وإشراك العاملين والمستفيدين في تطوير الخدمة، ورفع كفاءة استخدام الموارد. كما تساعد النتائج في توجيه جهود التحسين نحو الأبعاد التي أظهرت تأثيراً أكبر في جودة الخدمة، بما يسمح بتخصيص الموارد والبرامج التطويرية وفقًا للأولويات التي كشفت عنها النتائج الإحصائية. ويمكن تفصيل مساهمة كل بعد من أبعاد الحوكمة في تحسين جودة خدمة التراخيص البلدية </a:t>
            </a:r>
            <a:endParaRPr lang="ar-SA" b="1"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34935222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2937160"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توصيات الدراسة</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622036" y="2500888"/>
            <a:ext cx="8479984" cy="2041585"/>
          </a:xfrm>
          <a:prstGeom prst="rect">
            <a:avLst/>
          </a:prstGeom>
          <a:noFill/>
        </p:spPr>
        <p:txBody>
          <a:bodyPr wrap="square">
            <a:spAutoFit/>
          </a:bodyPr>
          <a:lstStyle/>
          <a:p>
            <a:pPr marL="342900" indent="-342900" algn="just" rtl="1">
              <a:spcAft>
                <a:spcPts val="1400"/>
              </a:spcAft>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تعزيز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الشفافية من خلال تحديث متطلبات وإجراءات التراخيص وإتاحة معلومات واضحة ومحدثة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للمستفيدين.</a:t>
            </a:r>
          </a:p>
          <a:p>
            <a:pPr marL="342900" indent="-342900" algn="just" rtl="1">
              <a:spcAft>
                <a:spcPts val="1400"/>
              </a:spcAft>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تطوير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آليات المساءلة والرقابة الإدارية وربطها بمؤشرات أداء قابلة للقياس</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a:t>
            </a:r>
          </a:p>
          <a:p>
            <a:pPr marL="342900" indent="-342900" algn="just" rtl="1">
              <a:spcAft>
                <a:spcPts val="1400"/>
              </a:spcAft>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رفع كفاءة إجراءات التراخيص من خلال مراجعة دورة المعاملة وتحديد أسباب التأخير والاختناقات</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a:t>
            </a:r>
          </a:p>
          <a:p>
            <a:pPr marL="342900" indent="-342900" algn="just" rtl="1">
              <a:spcAft>
                <a:spcPts val="1400"/>
              </a:spcAft>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تفعيل مشاركة العاملين والمستفيدين في تحديد جوانب القصور وتطوير إجراءات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الخدمة.</a:t>
            </a:r>
          </a:p>
          <a:p>
            <a:pPr marL="342900" indent="-342900" algn="just" rtl="1">
              <a:spcAft>
                <a:spcPts val="1400"/>
              </a:spcAft>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ربط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برامج تحسين الخدمة بنتائج قياس رضا العملاء وسرعة الإنجاز والكفاءة التشغيلية</a:t>
            </a:r>
            <a:endParaRPr lang="ar-SA" sz="1600" b="1"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25922806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screen"/>
          <a:srcRect/>
          <a:stretch>
            <a:fillRect/>
          </a:stretch>
        </p:blipFill>
        <p:spPr>
          <a:xfrm>
            <a:off x="6096000" y="1397680"/>
            <a:ext cx="4962146" cy="2495550"/>
          </a:xfrm>
        </p:spPr>
      </p:pic>
      <p:sp>
        <p:nvSpPr>
          <p:cNvPr id="7" name="Rectangle 6"/>
          <p:cNvSpPr/>
          <p:nvPr/>
        </p:nvSpPr>
        <p:spPr>
          <a:xfrm>
            <a:off x="1347171" y="2151712"/>
            <a:ext cx="4289357" cy="2677656"/>
          </a:xfrm>
          <a:prstGeom prst="rect">
            <a:avLst/>
          </a:prstGeom>
        </p:spPr>
        <p:txBody>
          <a:bodyPr wrap="square">
            <a:spAutoFit/>
          </a:bodyPr>
          <a:lstStyle/>
          <a:p>
            <a:pPr algn="ctr" rtl="1">
              <a:lnSpc>
                <a:spcPct val="120000"/>
              </a:lnSpc>
            </a:pPr>
            <a:r>
              <a:rPr lang="ar-SA" sz="2000" b="1" dirty="0">
                <a:latin typeface="Sakkal Majalla" panose="02000000000000000000" pitchFamily="2" charset="-78"/>
                <a:cs typeface="Sakkal Majalla" panose="02000000000000000000" pitchFamily="2" charset="-78"/>
              </a:rPr>
              <a:t>قدمت الدراسة نموذجًا تطبيقيًا لقياس العلاقة بين مبادئ الحوكمة وجودة خدمة التراخيص </a:t>
            </a:r>
            <a:r>
              <a:rPr lang="ar-SA" sz="2000" b="1" dirty="0" smtClean="0">
                <a:latin typeface="Sakkal Majalla" panose="02000000000000000000" pitchFamily="2" charset="-78"/>
                <a:cs typeface="Sakkal Majalla" panose="02000000000000000000" pitchFamily="2" charset="-78"/>
              </a:rPr>
              <a:t>البلدية</a:t>
            </a:r>
          </a:p>
          <a:p>
            <a:pPr algn="ctr" rtl="1">
              <a:lnSpc>
                <a:spcPct val="120000"/>
              </a:lnSpc>
            </a:pPr>
            <a:r>
              <a:rPr lang="ar-SA" sz="2000" b="1" dirty="0" smtClean="0">
                <a:latin typeface="Sakkal Majalla" panose="02000000000000000000" pitchFamily="2" charset="-78"/>
                <a:cs typeface="Sakkal Majalla" panose="02000000000000000000" pitchFamily="2" charset="-78"/>
              </a:rPr>
              <a:t> </a:t>
            </a:r>
            <a:r>
              <a:rPr lang="ar-SA" sz="2000" b="1" dirty="0">
                <a:latin typeface="Sakkal Majalla" panose="02000000000000000000" pitchFamily="2" charset="-78"/>
                <a:cs typeface="Sakkal Majalla" panose="02000000000000000000" pitchFamily="2" charset="-78"/>
              </a:rPr>
              <a:t>في أمانة محافظة جدة.</a:t>
            </a:r>
          </a:p>
          <a:p>
            <a:pPr algn="ctr" rtl="1">
              <a:lnSpc>
                <a:spcPct val="120000"/>
              </a:lnSpc>
            </a:pPr>
            <a:r>
              <a:rPr lang="ar-SA" sz="2000" b="1" dirty="0" smtClean="0">
                <a:latin typeface="Sakkal Majalla" panose="02000000000000000000" pitchFamily="2" charset="-78"/>
                <a:cs typeface="Sakkal Majalla" panose="02000000000000000000" pitchFamily="2" charset="-78"/>
              </a:rPr>
              <a:t>جمعت </a:t>
            </a:r>
            <a:r>
              <a:rPr lang="ar-SA" sz="2000" b="1" dirty="0">
                <a:latin typeface="Sakkal Majalla" panose="02000000000000000000" pitchFamily="2" charset="-78"/>
                <a:cs typeface="Sakkal Majalla" panose="02000000000000000000" pitchFamily="2" charset="-78"/>
              </a:rPr>
              <a:t>الدراسة بين التحليل الوصفي والاستدلالي للوصول إلى نتائج قابلة للتفسير في سياق الخدمة البلدية.</a:t>
            </a:r>
          </a:p>
          <a:p>
            <a:pPr algn="ctr" rtl="1">
              <a:lnSpc>
                <a:spcPct val="120000"/>
              </a:lnSpc>
            </a:pPr>
            <a:r>
              <a:rPr lang="ar-SA" sz="2000" b="1" dirty="0" smtClean="0">
                <a:latin typeface="Sakkal Majalla" panose="02000000000000000000" pitchFamily="2" charset="-78"/>
                <a:cs typeface="Sakkal Majalla" panose="02000000000000000000" pitchFamily="2" charset="-78"/>
              </a:rPr>
              <a:t>   ترجمة </a:t>
            </a:r>
            <a:r>
              <a:rPr lang="ar-SA" sz="2000" b="1" dirty="0">
                <a:latin typeface="Sakkal Majalla" panose="02000000000000000000" pitchFamily="2" charset="-78"/>
                <a:cs typeface="Sakkal Majalla" panose="02000000000000000000" pitchFamily="2" charset="-78"/>
              </a:rPr>
              <a:t>النتائج إلى مسارات عملية لتحسين سرعة الإنجاز والكفاءة التشغيلية ورضا العملاء</a:t>
            </a:r>
            <a:r>
              <a:rPr lang="ar-SA" sz="2000" b="1" dirty="0" smtClean="0">
                <a:latin typeface="Sakkal Majalla" panose="02000000000000000000" pitchFamily="2" charset="-78"/>
                <a:cs typeface="Sakkal Majalla" panose="02000000000000000000" pitchFamily="2" charset="-78"/>
              </a:rPr>
              <a:t>.</a:t>
            </a:r>
            <a:endParaRPr lang="ar-SA" sz="2000" b="1" dirty="0">
              <a:latin typeface="Sakkal Majalla" panose="02000000000000000000" pitchFamily="2" charset="-78"/>
              <a:cs typeface="Sakkal Majalla" panose="02000000000000000000" pitchFamily="2" charset="-78"/>
            </a:endParaRP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ar-SA" sz="2800" b="1" dirty="0" smtClean="0">
                <a:solidFill>
                  <a:srgbClr val="00B0F0"/>
                </a:solidFill>
                <a:latin typeface="Sakkal Majalla" panose="02000000000000000000" pitchFamily="2" charset="-78"/>
                <a:cs typeface="Sakkal Majalla" panose="02000000000000000000" pitchFamily="2" charset="-78"/>
              </a:rPr>
              <a:t>الخلاصة </a:t>
            </a:r>
            <a:endParaRPr lang="en-US" sz="2800" b="1" dirty="0">
              <a:solidFill>
                <a:srgbClr val="00B0F0"/>
              </a:solidFill>
              <a:latin typeface="Sakkal Majalla" panose="02000000000000000000" pitchFamily="2" charset="-78"/>
              <a:cs typeface="Sakkal Majalla" panose="02000000000000000000"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853239" y="3660712"/>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cstate="screen"/>
          <a:srcRect/>
          <a:stretch>
            <a:fillRect/>
          </a:stretch>
        </p:blipFill>
        <p:spPr>
          <a:xfrm>
            <a:off x="6096000" y="1397680"/>
            <a:ext cx="4962146" cy="2495550"/>
          </a:xfrm>
        </p:spPr>
      </p:pic>
      <p:sp>
        <p:nvSpPr>
          <p:cNvPr id="7" name="Rectangle 6"/>
          <p:cNvSpPr/>
          <p:nvPr/>
        </p:nvSpPr>
        <p:spPr>
          <a:xfrm>
            <a:off x="1333001" y="2821760"/>
            <a:ext cx="4747323" cy="1126462"/>
          </a:xfrm>
          <a:prstGeom prst="rect">
            <a:avLst/>
          </a:prstGeom>
        </p:spPr>
        <p:txBody>
          <a:bodyPr wrap="square">
            <a:spAutoFit/>
          </a:bodyPr>
          <a:lstStyle/>
          <a:p>
            <a:pPr algn="ctr" rtl="1">
              <a:lnSpc>
                <a:spcPct val="120000"/>
              </a:lnSpc>
            </a:pPr>
            <a:r>
              <a:rPr lang="ar-SA" sz="2800" b="1" dirty="0">
                <a:latin typeface="Sakkal Majalla" panose="02000000000000000000" pitchFamily="2" charset="-78"/>
                <a:cs typeface="Sakkal Majalla" panose="02000000000000000000" pitchFamily="2" charset="-78"/>
              </a:rPr>
              <a:t>في الختام </a:t>
            </a:r>
          </a:p>
          <a:p>
            <a:pPr algn="ctr" rtl="1">
              <a:lnSpc>
                <a:spcPct val="120000"/>
              </a:lnSpc>
            </a:pPr>
            <a:r>
              <a:rPr lang="ar-SA" sz="2800" b="1" dirty="0">
                <a:latin typeface="Sakkal Majalla" panose="02000000000000000000" pitchFamily="2" charset="-78"/>
                <a:cs typeface="Sakkal Majalla" panose="02000000000000000000" pitchFamily="2" charset="-78"/>
              </a:rPr>
              <a:t>أشكر جميع الحاضرين </a:t>
            </a:r>
            <a:endParaRPr lang="en-US" sz="2800" dirty="0">
              <a:latin typeface="Times New Roman" panose="02020603050405020304" pitchFamily="18" charset="0"/>
              <a:cs typeface="Times New Roman" panose="02020603050405020304" pitchFamily="18"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datastoreItem>
</file>

<file path=customXml/itemProps2.xml><?xml version="1.0" encoding="utf-8"?>
<ds:datastoreItem xmlns:ds="http://schemas.openxmlformats.org/officeDocument/2006/customXml" ds:itemID="{AD599591-6074-4741-9024-CE0BB133890F}">
  <ds:schemaRefs/>
</ds:datastoreItem>
</file>

<file path=customXml/itemProps3.xml><?xml version="1.0" encoding="utf-8"?>
<ds:datastoreItem xmlns:ds="http://schemas.openxmlformats.org/officeDocument/2006/customXml" ds:itemID="{8D76652D-945C-4BBB-93EC-AAA9B94F6AE3}">
  <ds:schemaRefs/>
</ds:datastoreItem>
</file>

<file path=docProps/app.xml><?xml version="1.0" encoding="utf-8"?>
<Properties xmlns="http://schemas.openxmlformats.org/officeDocument/2006/extended-properties" xmlns:vt="http://schemas.openxmlformats.org/officeDocument/2006/docPropsVTypes">
  <TotalTime>76</TotalTime>
  <Words>2032</Words>
  <Application>Microsoft Office PowerPoint</Application>
  <PresentationFormat>مخصص</PresentationFormat>
  <Paragraphs>99</Paragraphs>
  <Slides>15</Slides>
  <Notes>7</Notes>
  <HiddenSlides>0</HiddenSlides>
  <MMClips>0</MMClips>
  <ScaleCrop>false</ScaleCrop>
  <HeadingPairs>
    <vt:vector size="4" baseType="variant">
      <vt:variant>
        <vt:lpstr>نسق</vt:lpstr>
      </vt:variant>
      <vt:variant>
        <vt:i4>1</vt:i4>
      </vt:variant>
      <vt:variant>
        <vt:lpstr>عناوين الشرائح</vt:lpstr>
      </vt:variant>
      <vt:variant>
        <vt:i4>15</vt:i4>
      </vt:variant>
    </vt:vector>
  </HeadingPairs>
  <TitlesOfParts>
    <vt:vector size="1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GHAREEB</cp:lastModifiedBy>
  <cp:revision>298</cp:revision>
  <dcterms:created xsi:type="dcterms:W3CDTF">2023-04-29T09:08:00Z</dcterms:created>
  <dcterms:modified xsi:type="dcterms:W3CDTF">2026-09-24T15:23:07Z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A4DD9C194A744FAEBB0EEE9E5988FC4A_13</vt:lpwstr>
  </property>
  <property fmtid="{D5CDD505-2E9C-101B-9397-08002B2CF9AE}" pid="3" name="KSOProductBuildVer">
    <vt:lpwstr>1033-12.1.0.25242</vt:lpwstr>
  </property>
  <property fmtid="{D5CDD505-2E9C-101B-9397-08002B2CF9AE}" pid="4" name="ContentTypeId">
    <vt:lpwstr>0x0101006A254F5D6A14094B8840E79896A2F150</vt:lpwstr>
  </property>
</Properties>
</file>