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7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480" r:id="rId2"/>
    <p:sldId id="303" r:id="rId3"/>
    <p:sldId id="1108" r:id="rId4"/>
    <p:sldId id="1107" r:id="rId5"/>
    <p:sldId id="1154" r:id="rId6"/>
    <p:sldId id="1386" r:id="rId7"/>
    <p:sldId id="1349" r:id="rId8"/>
    <p:sldId id="1351" r:id="rId9"/>
    <p:sldId id="1331" r:id="rId10"/>
    <p:sldId id="1157" r:id="rId11"/>
    <p:sldId id="1346" r:id="rId12"/>
    <p:sldId id="1347" r:id="rId13"/>
    <p:sldId id="1350" r:id="rId14"/>
    <p:sldId id="1359" r:id="rId15"/>
    <p:sldId id="1353" r:id="rId16"/>
    <p:sldId id="1387" r:id="rId17"/>
    <p:sldId id="1354" r:id="rId18"/>
    <p:sldId id="1326" r:id="rId19"/>
    <p:sldId id="1355" r:id="rId20"/>
    <p:sldId id="1357" r:id="rId21"/>
    <p:sldId id="1356" r:id="rId22"/>
    <p:sldId id="1334" r:id="rId23"/>
    <p:sldId id="1358" r:id="rId24"/>
    <p:sldId id="1360" r:id="rId25"/>
    <p:sldId id="1361" r:id="rId26"/>
    <p:sldId id="1362" r:id="rId27"/>
    <p:sldId id="1363" r:id="rId28"/>
    <p:sldId id="1364" r:id="rId29"/>
    <p:sldId id="1365" r:id="rId30"/>
    <p:sldId id="1366" r:id="rId31"/>
    <p:sldId id="1367" r:id="rId32"/>
    <p:sldId id="1369" r:id="rId33"/>
    <p:sldId id="1370" r:id="rId34"/>
    <p:sldId id="1371" r:id="rId35"/>
    <p:sldId id="1375" r:id="rId36"/>
    <p:sldId id="1372" r:id="rId37"/>
    <p:sldId id="1374" r:id="rId38"/>
    <p:sldId id="1373" r:id="rId39"/>
    <p:sldId id="1376" r:id="rId40"/>
    <p:sldId id="1377" r:id="rId41"/>
    <p:sldId id="1379" r:id="rId42"/>
    <p:sldId id="1380" r:id="rId43"/>
    <p:sldId id="1381" r:id="rId44"/>
    <p:sldId id="1382" r:id="rId45"/>
    <p:sldId id="1383" r:id="rId46"/>
    <p:sldId id="1384" r:id="rId47"/>
    <p:sldId id="1385" r:id="rId48"/>
    <p:sldId id="1127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1108"/>
            <p14:sldId id="1107"/>
            <p14:sldId id="1154"/>
            <p14:sldId id="1386"/>
            <p14:sldId id="1349"/>
            <p14:sldId id="1351"/>
            <p14:sldId id="1331"/>
            <p14:sldId id="1157"/>
            <p14:sldId id="1346"/>
            <p14:sldId id="1347"/>
            <p14:sldId id="1350"/>
            <p14:sldId id="1359"/>
            <p14:sldId id="1353"/>
            <p14:sldId id="1387"/>
            <p14:sldId id="1354"/>
            <p14:sldId id="1326"/>
            <p14:sldId id="1355"/>
            <p14:sldId id="1357"/>
            <p14:sldId id="1356"/>
            <p14:sldId id="1334"/>
            <p14:sldId id="1358"/>
            <p14:sldId id="1360"/>
            <p14:sldId id="1361"/>
            <p14:sldId id="1362"/>
            <p14:sldId id="1363"/>
            <p14:sldId id="1364"/>
            <p14:sldId id="1365"/>
            <p14:sldId id="1366"/>
            <p14:sldId id="1367"/>
            <p14:sldId id="1369"/>
            <p14:sldId id="1370"/>
            <p14:sldId id="1371"/>
            <p14:sldId id="1375"/>
            <p14:sldId id="1372"/>
            <p14:sldId id="1374"/>
            <p14:sldId id="1373"/>
            <p14:sldId id="1376"/>
            <p14:sldId id="1377"/>
            <p14:sldId id="1379"/>
            <p14:sldId id="1380"/>
            <p14:sldId id="1381"/>
            <p14:sldId id="1382"/>
            <p14:sldId id="1383"/>
            <p14:sldId id="1384"/>
            <p14:sldId id="1385"/>
            <p14:sldId id="112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2D3956"/>
    <a:srgbClr val="000000"/>
    <a:srgbClr val="852F4A"/>
    <a:srgbClr val="8E5A6D"/>
    <a:srgbClr val="4472C4"/>
    <a:srgbClr val="669BBC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617" autoAdjust="0"/>
    <p:restoredTop sz="93738" autoAdjust="0"/>
  </p:normalViewPr>
  <p:slideViewPr>
    <p:cSldViewPr snapToGrid="0">
      <p:cViewPr varScale="1">
        <p:scale>
          <a:sx n="69" d="100"/>
          <a:sy n="69" d="100"/>
        </p:scale>
        <p:origin x="73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8" Type="http://schemas.openxmlformats.org/officeDocument/2006/relationships/customXml" Target="../customXml/item3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ustomXml" Target="../customXml/item1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2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7960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3726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1198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6270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6190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2890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7752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0764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7258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417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 cstate="screen">
            <a:alphaModFix amt="7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eIyPj-tQpK8?feature=oembed" TargetMode="Externa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FZ1KHzFj0xk?feature=oembed" TargetMode="Externa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jpeg"/><Relationship Id="rId4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7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v-jKon7q_Pk?feature=oembed" TargetMode="External"/><Relationship Id="rId4" Type="http://schemas.openxmlformats.org/officeDocument/2006/relationships/image" Target="../media/image78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452677" y="389917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752" y="1794460"/>
            <a:ext cx="554831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Digital</a:t>
            </a:r>
          </a:p>
          <a:p>
            <a:pPr algn="ctr"/>
            <a:r>
              <a:rPr lang="en-US" sz="44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Consumer Behavior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244655" y="4773679"/>
            <a:ext cx="33025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MKT713</a:t>
            </a:r>
          </a:p>
          <a:p>
            <a:pPr algn="ctr"/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Digital Marketing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CE816D2-9C38-4D8C-919A-794F5AC3213B}"/>
              </a:ext>
            </a:extLst>
          </p:cNvPr>
          <p:cNvSpPr/>
          <p:nvPr/>
        </p:nvSpPr>
        <p:spPr>
          <a:xfrm>
            <a:off x="1866615" y="5894401"/>
            <a:ext cx="4799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F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16999"/>
    </mc:Choice>
    <mc:Fallback xmlns="">
      <p:transition spd="slow" advTm="591699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25450" y="2632727"/>
            <a:ext cx="55773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Consumer Personality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7159057" y="4273384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266107" y="4877011"/>
            <a:ext cx="33025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MKT713</a:t>
            </a:r>
          </a:p>
          <a:p>
            <a:pPr algn="ctr"/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Master of Digital Marketing 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268637" y="2133777"/>
            <a:ext cx="8500476" cy="4193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800" b="1" dirty="0"/>
              <a:t>To understand the scope of personality and theories of its development.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800" b="1" dirty="0"/>
              <a:t>To understand how innovativeness and other personality traits influence consumer behavior.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800" b="1" dirty="0"/>
              <a:t>To understand the personification of products and brands and its strategic applications.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800" b="1" dirty="0"/>
              <a:t>To understand self-image and its impact on consumer behavior.</a:t>
            </a:r>
          </a:p>
        </p:txBody>
      </p:sp>
    </p:spTree>
    <p:extLst>
      <p:ext uri="{BB962C8B-B14F-4D97-AF65-F5344CB8AC3E}">
        <p14:creationId xmlns:p14="http://schemas.microsoft.com/office/powerpoint/2010/main" val="312088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1937479" y="222425"/>
            <a:ext cx="5547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/>
              <a:t>Consumer Personality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4980B6-B620-4FE0-B2B9-DE3BA4D41E3B}"/>
              </a:ext>
            </a:extLst>
          </p:cNvPr>
          <p:cNvSpPr txBox="1"/>
          <p:nvPr/>
        </p:nvSpPr>
        <p:spPr>
          <a:xfrm>
            <a:off x="1632661" y="4354648"/>
            <a:ext cx="1551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39144B-840F-40AF-AF77-E2B824E0C1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514" y="2109575"/>
            <a:ext cx="7721600" cy="4143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165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59" y="1328206"/>
            <a:ext cx="10644747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3025570" y="234776"/>
            <a:ext cx="39096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/>
              <a:t>Consumer Personality</a:t>
            </a:r>
          </a:p>
        </p:txBody>
      </p:sp>
      <p:sp>
        <p:nvSpPr>
          <p:cNvPr id="9" name="Google Shape;215;p33">
            <a:extLst>
              <a:ext uri="{FF2B5EF4-FFF2-40B4-BE49-F238E27FC236}">
                <a16:creationId xmlns:a16="http://schemas.microsoft.com/office/drawing/2014/main" id="{83A34A97-81AD-4D47-AEDA-C87FC167DE59}"/>
              </a:ext>
            </a:extLst>
          </p:cNvPr>
          <p:cNvSpPr txBox="1">
            <a:spLocks/>
          </p:cNvSpPr>
          <p:nvPr/>
        </p:nvSpPr>
        <p:spPr>
          <a:xfrm>
            <a:off x="420840" y="2163499"/>
            <a:ext cx="5415203" cy="3782969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The inner psychological characteristics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The specific qualities, attributes, traits, factors, and mannerisms that distinguish one individual from other individuals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Both determine and reflect how we think and act.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A5AE81-2EAA-413B-ADF0-E2ACEBB284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1023" y="1808414"/>
            <a:ext cx="4645555" cy="4493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0764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59" y="1328206"/>
            <a:ext cx="10644747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3025570" y="249290"/>
            <a:ext cx="39096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/>
              <a:t>Consumer Personality</a:t>
            </a:r>
          </a:p>
        </p:txBody>
      </p:sp>
      <p:sp>
        <p:nvSpPr>
          <p:cNvPr id="9" name="Google Shape;215;p33">
            <a:extLst>
              <a:ext uri="{FF2B5EF4-FFF2-40B4-BE49-F238E27FC236}">
                <a16:creationId xmlns:a16="http://schemas.microsoft.com/office/drawing/2014/main" id="{83A34A97-81AD-4D47-AEDA-C87FC167DE59}"/>
              </a:ext>
            </a:extLst>
          </p:cNvPr>
          <p:cNvSpPr txBox="1">
            <a:spLocks/>
          </p:cNvSpPr>
          <p:nvPr/>
        </p:nvSpPr>
        <p:spPr>
          <a:xfrm>
            <a:off x="1340115" y="1746825"/>
            <a:ext cx="9144000" cy="3782969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Personality reflects individual differences;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Personality is generally consistent and enduring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Personality can sometimes change. (by my will)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67F72E-9F77-4BF5-B684-64785E8443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43856" y="3562562"/>
            <a:ext cx="9144000" cy="2522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490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234684" y="70688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322158" y="106272"/>
            <a:ext cx="55476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/>
              <a:t>Theories of Personality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4980B6-B620-4FE0-B2B9-DE3BA4D41E3B}"/>
              </a:ext>
            </a:extLst>
          </p:cNvPr>
          <p:cNvSpPr txBox="1"/>
          <p:nvPr/>
        </p:nvSpPr>
        <p:spPr>
          <a:xfrm>
            <a:off x="1632661" y="4354648"/>
            <a:ext cx="1551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9D90E00-3463-4BBD-9761-8F66254B536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2" y="1617053"/>
            <a:ext cx="8031501" cy="4986947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4E9D566-A270-4DF1-96E3-3777788221AE}"/>
              </a:ext>
            </a:extLst>
          </p:cNvPr>
          <p:cNvSpPr/>
          <p:nvPr/>
        </p:nvSpPr>
        <p:spPr>
          <a:xfrm>
            <a:off x="9065593" y="2988363"/>
            <a:ext cx="234817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/>
              <a:t>1. Sigmund Freud</a:t>
            </a:r>
          </a:p>
        </p:txBody>
      </p:sp>
    </p:spTree>
    <p:extLst>
      <p:ext uri="{BB962C8B-B14F-4D97-AF65-F5344CB8AC3E}">
        <p14:creationId xmlns:p14="http://schemas.microsoft.com/office/powerpoint/2010/main" val="41565397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2440402" y="183664"/>
            <a:ext cx="5547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/>
              <a:t>Theories of Personality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9D90E00-3463-4BBD-9761-8F66254B536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3339" y="3877069"/>
            <a:ext cx="2433445" cy="2433445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4E9D566-A270-4DF1-96E3-3777788221AE}"/>
              </a:ext>
            </a:extLst>
          </p:cNvPr>
          <p:cNvSpPr/>
          <p:nvPr/>
        </p:nvSpPr>
        <p:spPr>
          <a:xfrm>
            <a:off x="9505283" y="2230700"/>
            <a:ext cx="176955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/>
              <a:t>1. Sigmund Freud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545E1F9-F3AB-4E42-ABB8-B6C785D70CCA}"/>
              </a:ext>
            </a:extLst>
          </p:cNvPr>
          <p:cNvSpPr txBox="1"/>
          <p:nvPr/>
        </p:nvSpPr>
        <p:spPr>
          <a:xfrm>
            <a:off x="670843" y="1738121"/>
            <a:ext cx="7230172" cy="46597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None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Freud suggests unconscious needs or drives are at the heart of human motivation.  </a:t>
            </a:r>
          </a:p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None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191818"/>
              </a:solidFill>
              <a:effectLst/>
              <a:uLnTx/>
              <a:uFillTx/>
              <a:latin typeface="Lato"/>
              <a:ea typeface="Lato"/>
              <a:cs typeface="Lato"/>
              <a:sym typeface="Lato"/>
            </a:endParaRPr>
          </a:p>
          <a:p>
            <a:pPr lvl="1" indent="-457200" algn="l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800" b="1" dirty="0">
                <a:solidFill>
                  <a:srgbClr val="FF0000"/>
                </a:solidFill>
              </a:rPr>
              <a:t>The Id </a:t>
            </a:r>
            <a:r>
              <a:rPr lang="en-US" altLang="en-US" sz="2800" dirty="0"/>
              <a:t>is the “warehouse” of </a:t>
            </a:r>
            <a:r>
              <a:rPr lang="en-US" alt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primitive drives</a:t>
            </a:r>
            <a:r>
              <a:rPr lang="en-US" altLang="en-US" sz="2800" dirty="0"/>
              <a:t>, </a:t>
            </a:r>
            <a:r>
              <a:rPr lang="en-US" altLang="en-US" sz="2800" u="sng" dirty="0"/>
              <a:t>basic physiological needs such as hunge</a:t>
            </a:r>
            <a:r>
              <a:rPr lang="en-US" altLang="en-US" sz="2800" dirty="0"/>
              <a:t>r, thirst, and sex.  </a:t>
            </a:r>
          </a:p>
          <a:p>
            <a:pPr lvl="1" indent="-457200" algn="l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800" dirty="0"/>
              <a:t>The </a:t>
            </a:r>
            <a:r>
              <a:rPr lang="en-US" altLang="en-US" sz="2800" b="1" dirty="0">
                <a:solidFill>
                  <a:srgbClr val="FF0000"/>
                </a:solidFill>
              </a:rPr>
              <a:t>superego</a:t>
            </a:r>
            <a:r>
              <a:rPr lang="en-US" altLang="en-US" sz="2800" dirty="0"/>
              <a:t> drives the individual to fulfill their needs in a </a:t>
            </a:r>
            <a:r>
              <a:rPr lang="en-US" altLang="en-US" sz="2800" u="sng" dirty="0"/>
              <a:t>socially acceptable function</a:t>
            </a:r>
            <a:r>
              <a:rPr lang="en-US" altLang="en-US" sz="2800" dirty="0"/>
              <a:t>.  </a:t>
            </a:r>
          </a:p>
          <a:p>
            <a:pPr lvl="1" indent="-457200" algn="l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800" dirty="0"/>
              <a:t>The </a:t>
            </a:r>
            <a:r>
              <a:rPr lang="en-US" altLang="en-US" sz="2800" b="1" dirty="0">
                <a:solidFill>
                  <a:srgbClr val="FF0000"/>
                </a:solidFill>
              </a:rPr>
              <a:t>ego</a:t>
            </a:r>
            <a:r>
              <a:rPr lang="en-US" altLang="en-US" sz="2800" dirty="0"/>
              <a:t> is the internal monitor that </a:t>
            </a:r>
            <a:r>
              <a:rPr lang="en-US" altLang="en-US" sz="2800" u="sng" dirty="0"/>
              <a:t>balances the needs of the id and the superego.</a:t>
            </a:r>
          </a:p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None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191818"/>
              </a:solidFill>
              <a:effectLst/>
              <a:uLnTx/>
              <a:uFillTx/>
              <a:latin typeface="Lato"/>
              <a:ea typeface="Lato"/>
              <a:cs typeface="Lato"/>
              <a:sym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22589470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940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Theories of Personality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0D56E0-E9AC-4DB5-9D68-54DA4B7313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35045" y="2023698"/>
            <a:ext cx="4730873" cy="47485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0EF4E76-1A4D-423E-8458-1CFFAD86AF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1513" y="2796940"/>
            <a:ext cx="5846555" cy="269759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CCA28FE-C92A-4B03-9A95-57290B6C620C}"/>
              </a:ext>
            </a:extLst>
          </p:cNvPr>
          <p:cNvSpPr/>
          <p:nvPr/>
        </p:nvSpPr>
        <p:spPr>
          <a:xfrm>
            <a:off x="8710564" y="1297689"/>
            <a:ext cx="3379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1. Freudian Theory</a:t>
            </a:r>
          </a:p>
        </p:txBody>
      </p:sp>
      <p:sp>
        <p:nvSpPr>
          <p:cNvPr id="12" name="Google Shape;560;p48">
            <a:extLst>
              <a:ext uri="{FF2B5EF4-FFF2-40B4-BE49-F238E27FC236}">
                <a16:creationId xmlns:a16="http://schemas.microsoft.com/office/drawing/2014/main" id="{3AD07816-FCD7-4675-9465-A98CECF7E3B4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155893" y="5494534"/>
            <a:ext cx="1896027" cy="11502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/>
              <a:t>Energy constantly striving to satisfy basic drives </a:t>
            </a:r>
            <a:br>
              <a:rPr lang="en" sz="1800" dirty="0"/>
            </a:br>
            <a:r>
              <a:rPr lang="en" sz="1800" i="1" dirty="0"/>
              <a:t>Pleasure Principle</a:t>
            </a:r>
            <a:endParaRPr sz="1800" i="1" dirty="0"/>
          </a:p>
        </p:txBody>
      </p:sp>
      <p:sp>
        <p:nvSpPr>
          <p:cNvPr id="13" name="Google Shape;565;p48">
            <a:extLst>
              <a:ext uri="{FF2B5EF4-FFF2-40B4-BE49-F238E27FC236}">
                <a16:creationId xmlns:a16="http://schemas.microsoft.com/office/drawing/2014/main" id="{81DBC192-4005-49DC-8213-1574ED147921}"/>
              </a:ext>
            </a:extLst>
          </p:cNvPr>
          <p:cNvSpPr txBox="1">
            <a:spLocks/>
          </p:cNvSpPr>
          <p:nvPr/>
        </p:nvSpPr>
        <p:spPr>
          <a:xfrm>
            <a:off x="3371142" y="5494534"/>
            <a:ext cx="1774385" cy="11502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800" dirty="0"/>
              <a:t>Seeks to gratify the ID in realistic ways </a:t>
            </a:r>
            <a:br>
              <a:rPr lang="en-US" sz="1800" dirty="0"/>
            </a:br>
            <a:r>
              <a:rPr lang="en-US" sz="1800" i="1" dirty="0"/>
              <a:t>Reality Principle</a:t>
            </a:r>
          </a:p>
        </p:txBody>
      </p:sp>
      <p:sp>
        <p:nvSpPr>
          <p:cNvPr id="14" name="Google Shape;561;p48">
            <a:extLst>
              <a:ext uri="{FF2B5EF4-FFF2-40B4-BE49-F238E27FC236}">
                <a16:creationId xmlns:a16="http://schemas.microsoft.com/office/drawing/2014/main" id="{7DF5EFCB-44C9-46C6-A053-3797CC50B2E9}"/>
              </a:ext>
            </a:extLst>
          </p:cNvPr>
          <p:cNvSpPr txBox="1">
            <a:spLocks/>
          </p:cNvSpPr>
          <p:nvPr/>
        </p:nvSpPr>
        <p:spPr>
          <a:xfrm>
            <a:off x="5495664" y="5499244"/>
            <a:ext cx="2168885" cy="11502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</a:pPr>
            <a:r>
              <a:rPr lang="en-US" sz="1800" dirty="0"/>
              <a:t>Voice of conscience that focuses on how we </a:t>
            </a:r>
            <a:r>
              <a:rPr lang="en-US" sz="1800" i="1" dirty="0"/>
              <a:t>ought to behave</a:t>
            </a:r>
            <a:endParaRPr lang="en-US" sz="1800" i="1" dirty="0">
              <a:latin typeface="Prata"/>
              <a:ea typeface="Prata"/>
              <a:cs typeface="Prata"/>
              <a:sym typeface="Prata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507796A-A1E6-482D-9F94-1421FBBE690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004" y="1549117"/>
            <a:ext cx="6179580" cy="1470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5402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59" y="1286080"/>
            <a:ext cx="10295425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379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1. Freudian Theory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0B3E639C-9D2E-4E5D-A1F1-26C5B8EA101D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588008" y="1359071"/>
            <a:ext cx="8883446" cy="492118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/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hat are some products that are  usually sold by telling you that the use of the  product will make you attractive to the opposite gender?</a:t>
            </a:r>
            <a:endParaRPr lang="en-US" altLang="en-US" sz="2400" dirty="0">
              <a:solidFill>
                <a:srgbClr val="2D3956"/>
              </a:solidFill>
              <a:latin typeface="Arial" charset="0"/>
              <a:cs typeface="Arial" charset="0"/>
              <a:sym typeface="Arial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altLang="en-US" sz="2400" dirty="0">
              <a:solidFill>
                <a:srgbClr val="2D3956"/>
              </a:solidFill>
              <a:latin typeface="Arial" charset="0"/>
              <a:cs typeface="Arial" charset="0"/>
              <a:sym typeface="Arial" charset="0"/>
            </a:endParaRPr>
          </a:p>
        </p:txBody>
      </p:sp>
      <p:sp>
        <p:nvSpPr>
          <p:cNvPr id="12" name="object 3">
            <a:extLst>
              <a:ext uri="{FF2B5EF4-FFF2-40B4-BE49-F238E27FC236}">
                <a16:creationId xmlns:a16="http://schemas.microsoft.com/office/drawing/2014/main" id="{AA563389-E086-469B-9E1B-277B2B9052EB}"/>
              </a:ext>
            </a:extLst>
          </p:cNvPr>
          <p:cNvSpPr/>
          <p:nvPr/>
        </p:nvSpPr>
        <p:spPr>
          <a:xfrm>
            <a:off x="7243219" y="2895193"/>
            <a:ext cx="2673076" cy="35805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BA2D3E90-26AD-4B66-8A06-F89A555C724B}"/>
              </a:ext>
            </a:extLst>
          </p:cNvPr>
          <p:cNvSpPr/>
          <p:nvPr/>
        </p:nvSpPr>
        <p:spPr>
          <a:xfrm>
            <a:off x="4023763" y="2627597"/>
            <a:ext cx="3048381" cy="37002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2E13B76-E325-4276-A37F-9D522A1FF4B1}"/>
              </a:ext>
            </a:extLst>
          </p:cNvPr>
          <p:cNvSpPr/>
          <p:nvPr/>
        </p:nvSpPr>
        <p:spPr>
          <a:xfrm>
            <a:off x="10826517" y="3539608"/>
            <a:ext cx="101341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200" b="1" dirty="0">
                <a:solidFill>
                  <a:schemeClr val="bg1"/>
                </a:solidFill>
              </a:rPr>
              <a:t>ID</a:t>
            </a:r>
          </a:p>
        </p:txBody>
      </p:sp>
      <p:pic>
        <p:nvPicPr>
          <p:cNvPr id="1026" name="Picture 2" descr="Tobacco Products Poster Stock Illustration - Download Image Now - Cigarette,  Advertisement, Box - Container - iStock">
            <a:extLst>
              <a:ext uri="{FF2B5EF4-FFF2-40B4-BE49-F238E27FC236}">
                <a16:creationId xmlns:a16="http://schemas.microsoft.com/office/drawing/2014/main" id="{317E9FCC-85DB-21EE-A664-AE85D93772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07" y="2610123"/>
            <a:ext cx="3341914" cy="3756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820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379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1. Freudian Theory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2E13B76-E325-4276-A37F-9D522A1FF4B1}"/>
              </a:ext>
            </a:extLst>
          </p:cNvPr>
          <p:cNvSpPr/>
          <p:nvPr/>
        </p:nvSpPr>
        <p:spPr>
          <a:xfrm>
            <a:off x="9974749" y="3158492"/>
            <a:ext cx="101341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200" b="1" dirty="0">
                <a:solidFill>
                  <a:schemeClr val="bg1"/>
                </a:solidFill>
              </a:rPr>
              <a:t>ID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C94F0B-6CF9-4C7B-BD70-24E0E42986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5493" y="1548070"/>
            <a:ext cx="3907538" cy="22105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5A642D1-F0A1-4B4C-A65B-E7EB0D5750F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8781" y="3956903"/>
            <a:ext cx="2968504" cy="265180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3EDF16D-0227-8218-D6E9-D98CF0378C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0275" y="2194778"/>
            <a:ext cx="3524250" cy="35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1625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379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1. Freudian Theory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2E13B76-E325-4276-A37F-9D522A1FF4B1}"/>
              </a:ext>
            </a:extLst>
          </p:cNvPr>
          <p:cNvSpPr/>
          <p:nvPr/>
        </p:nvSpPr>
        <p:spPr>
          <a:xfrm>
            <a:off x="8738526" y="2213714"/>
            <a:ext cx="337194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>
                <a:solidFill>
                  <a:schemeClr val="bg1"/>
                </a:solidFill>
              </a:rPr>
              <a:t>Super ego</a:t>
            </a:r>
          </a:p>
        </p:txBody>
      </p:sp>
      <p:sp>
        <p:nvSpPr>
          <p:cNvPr id="13" name="object 3">
            <a:extLst>
              <a:ext uri="{FF2B5EF4-FFF2-40B4-BE49-F238E27FC236}">
                <a16:creationId xmlns:a16="http://schemas.microsoft.com/office/drawing/2014/main" id="{C68A0451-F8A1-4986-A68A-A66837477400}"/>
              </a:ext>
            </a:extLst>
          </p:cNvPr>
          <p:cNvSpPr/>
          <p:nvPr/>
        </p:nvSpPr>
        <p:spPr>
          <a:xfrm>
            <a:off x="5124992" y="1841064"/>
            <a:ext cx="3227271" cy="1795477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r>
              <a:rPr lang="en-US" dirty="0">
                <a:solidFill>
                  <a:srgbClr val="191818"/>
                </a:solidFill>
                <a:latin typeface="Arial"/>
                <a:sym typeface="Arial"/>
              </a:rPr>
              <a:t> </a:t>
            </a:r>
            <a:endParaRPr dirty="0">
              <a:solidFill>
                <a:srgbClr val="191818"/>
              </a:solidFill>
              <a:latin typeface="Arial"/>
              <a:sym typeface="Arial"/>
            </a:endParaRPr>
          </a:p>
        </p:txBody>
      </p:sp>
      <p:sp>
        <p:nvSpPr>
          <p:cNvPr id="14" name="object 3">
            <a:extLst>
              <a:ext uri="{FF2B5EF4-FFF2-40B4-BE49-F238E27FC236}">
                <a16:creationId xmlns:a16="http://schemas.microsoft.com/office/drawing/2014/main" id="{9ECC2946-205E-41AB-B5AB-79C315FBCE63}"/>
              </a:ext>
            </a:extLst>
          </p:cNvPr>
          <p:cNvSpPr/>
          <p:nvPr/>
        </p:nvSpPr>
        <p:spPr>
          <a:xfrm>
            <a:off x="595440" y="2328881"/>
            <a:ext cx="4339996" cy="1800993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endParaRPr>
              <a:solidFill>
                <a:srgbClr val="191818"/>
              </a:solidFill>
              <a:latin typeface="Arial"/>
              <a:sym typeface="Arial"/>
            </a:endParaRPr>
          </a:p>
        </p:txBody>
      </p:sp>
      <p:sp>
        <p:nvSpPr>
          <p:cNvPr id="16" name="object 3">
            <a:extLst>
              <a:ext uri="{FF2B5EF4-FFF2-40B4-BE49-F238E27FC236}">
                <a16:creationId xmlns:a16="http://schemas.microsoft.com/office/drawing/2014/main" id="{C61C7FF5-1261-4119-B268-7F90FA3A5AAA}"/>
              </a:ext>
            </a:extLst>
          </p:cNvPr>
          <p:cNvSpPr/>
          <p:nvPr/>
        </p:nvSpPr>
        <p:spPr>
          <a:xfrm>
            <a:off x="5247657" y="4054378"/>
            <a:ext cx="2959642" cy="241856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endParaRPr>
              <a:solidFill>
                <a:srgbClr val="191818"/>
              </a:solidFill>
              <a:latin typeface="Arial"/>
              <a:sym typeface="Arial"/>
            </a:endParaRPr>
          </a:p>
        </p:txBody>
      </p:sp>
      <p:sp>
        <p:nvSpPr>
          <p:cNvPr id="17" name="object 3">
            <a:extLst>
              <a:ext uri="{FF2B5EF4-FFF2-40B4-BE49-F238E27FC236}">
                <a16:creationId xmlns:a16="http://schemas.microsoft.com/office/drawing/2014/main" id="{641F29A8-8213-4665-9ADA-0E667B00269B}"/>
              </a:ext>
            </a:extLst>
          </p:cNvPr>
          <p:cNvSpPr/>
          <p:nvPr/>
        </p:nvSpPr>
        <p:spPr>
          <a:xfrm>
            <a:off x="358504" y="4375359"/>
            <a:ext cx="4813868" cy="1848505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endParaRPr>
              <a:solidFill>
                <a:srgbClr val="191818"/>
              </a:solidFill>
              <a:latin typeface="Arial"/>
              <a:sym typeface="Arial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CA5B52A-B28B-4BF5-851F-9D8E3080D0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76369" y="4037130"/>
            <a:ext cx="3096261" cy="2186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3778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379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1. Freudian Theory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2E13B76-E325-4276-A37F-9D522A1FF4B1}"/>
              </a:ext>
            </a:extLst>
          </p:cNvPr>
          <p:cNvSpPr/>
          <p:nvPr/>
        </p:nvSpPr>
        <p:spPr>
          <a:xfrm>
            <a:off x="9513648" y="2909539"/>
            <a:ext cx="186942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dirty="0">
                <a:solidFill>
                  <a:schemeClr val="bg1"/>
                </a:solidFill>
              </a:rPr>
              <a:t>EGO </a:t>
            </a:r>
          </a:p>
          <a:p>
            <a:pPr algn="ctr"/>
            <a:r>
              <a:rPr lang="en-US" sz="6000" b="1" dirty="0">
                <a:solidFill>
                  <a:schemeClr val="bg1"/>
                </a:solidFill>
              </a:rPr>
              <a:t>(CSR)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F3BD46-813F-4BE5-A255-9502418AD8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592" y="3879035"/>
            <a:ext cx="2661178" cy="26611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65A50A9-BFB7-4377-BC84-3E2D420126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5701" y="2406895"/>
            <a:ext cx="5231269" cy="34959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83D88B7-11C7-452B-9465-23B6374A58D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592" y="2096792"/>
            <a:ext cx="2661178" cy="1850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2986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379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1. Freudian Theory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2E13B76-E325-4276-A37F-9D522A1FF4B1}"/>
              </a:ext>
            </a:extLst>
          </p:cNvPr>
          <p:cNvSpPr/>
          <p:nvPr/>
        </p:nvSpPr>
        <p:spPr>
          <a:xfrm>
            <a:off x="9591706" y="2553690"/>
            <a:ext cx="186942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dirty="0">
                <a:solidFill>
                  <a:schemeClr val="bg1"/>
                </a:solidFill>
              </a:rPr>
              <a:t>EGO </a:t>
            </a:r>
          </a:p>
          <a:p>
            <a:pPr algn="ctr"/>
            <a:r>
              <a:rPr lang="en-US" sz="6000" b="1" dirty="0">
                <a:solidFill>
                  <a:schemeClr val="bg1"/>
                </a:solidFill>
              </a:rPr>
              <a:t>(CSR)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72D943-D1C1-4152-B34A-FE05925826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220" y="3979410"/>
            <a:ext cx="3968755" cy="2629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45C4762-E90A-4EA3-A9AD-8CEE3F6E4B8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2096" y="1810109"/>
            <a:ext cx="3555637" cy="204788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13D9574-E339-4582-B65E-27F544D123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8897" y="1810109"/>
            <a:ext cx="32385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5622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25501" y="96497"/>
            <a:ext cx="3379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1. Freudian Theory</a:t>
            </a:r>
          </a:p>
        </p:txBody>
      </p:sp>
      <p:pic>
        <p:nvPicPr>
          <p:cNvPr id="3" name="Online Media 2" title="&quot;رمضان احلى بيمعتنا&quot; اعلان مجموعة QNB لشهر رمضان المبارك">
            <a:hlinkClick r:id="" action="ppaction://media"/>
            <a:extLst>
              <a:ext uri="{FF2B5EF4-FFF2-40B4-BE49-F238E27FC236}">
                <a16:creationId xmlns:a16="http://schemas.microsoft.com/office/drawing/2014/main" id="{D5E9CBA9-DD5B-40D4-8E87-48A78839E33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03604" y="914400"/>
            <a:ext cx="11784791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538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379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1. Freudian Theory</a:t>
            </a:r>
          </a:p>
        </p:txBody>
      </p:sp>
      <p:pic>
        <p:nvPicPr>
          <p:cNvPr id="3" name="Online Media 2" title="شيبسي مابينا رايح جاى">
            <a:hlinkClick r:id="" action="ppaction://media"/>
            <a:extLst>
              <a:ext uri="{FF2B5EF4-FFF2-40B4-BE49-F238E27FC236}">
                <a16:creationId xmlns:a16="http://schemas.microsoft.com/office/drawing/2014/main" id="{A5DEC6CD-EF37-49C2-878E-8A0C7EB642F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26411" y="1121888"/>
            <a:ext cx="11419729" cy="5736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506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867667" y="103398"/>
            <a:ext cx="5547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/>
              <a:t>Theories of Personality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4E9D566-A270-4DF1-96E3-3777788221AE}"/>
              </a:ext>
            </a:extLst>
          </p:cNvPr>
          <p:cNvSpPr/>
          <p:nvPr/>
        </p:nvSpPr>
        <p:spPr>
          <a:xfrm>
            <a:off x="938669" y="917691"/>
            <a:ext cx="71816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2. Neo-Freudian Personality Theory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D79C3E-9363-4CCE-9009-99BB845CB50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105" y="1634100"/>
            <a:ext cx="7453199" cy="4968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4503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940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Theories of Personality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253888-EDF0-462E-BAC0-D212A418CA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242" y="1593666"/>
            <a:ext cx="7181157" cy="496076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8C838FE-3707-4D73-8E80-921D7E50BFF0}"/>
              </a:ext>
            </a:extLst>
          </p:cNvPr>
          <p:cNvSpPr/>
          <p:nvPr/>
        </p:nvSpPr>
        <p:spPr>
          <a:xfrm>
            <a:off x="8896914" y="2796776"/>
            <a:ext cx="303251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</a:rPr>
              <a:t>2. Neo-Freudian Personality Theory</a:t>
            </a:r>
          </a:p>
        </p:txBody>
      </p:sp>
    </p:spTree>
    <p:extLst>
      <p:ext uri="{BB962C8B-B14F-4D97-AF65-F5344CB8AC3E}">
        <p14:creationId xmlns:p14="http://schemas.microsoft.com/office/powerpoint/2010/main" val="6538069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940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Theories of Personality</a:t>
            </a:r>
          </a:p>
        </p:txBody>
      </p:sp>
      <p:sp>
        <p:nvSpPr>
          <p:cNvPr id="9" name="Google Shape;560;p48">
            <a:extLst>
              <a:ext uri="{FF2B5EF4-FFF2-40B4-BE49-F238E27FC236}">
                <a16:creationId xmlns:a16="http://schemas.microsoft.com/office/drawing/2014/main" id="{06F6293D-D600-4029-A9E8-FC8552D22872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575844" y="1680253"/>
            <a:ext cx="8075512" cy="474946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Suggests </a:t>
            </a:r>
            <a:r>
              <a:rPr lang="en-US" altLang="en-US" sz="2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relationships are fundamental </a:t>
            </a:r>
            <a:r>
              <a:rPr lang="en-US" altLang="en-US" sz="2800" dirty="0"/>
              <a:t>to the formation and development of personality. </a:t>
            </a:r>
          </a:p>
          <a:p>
            <a:pPr marL="342900" indent="-342900" algn="l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Social relationships are fundamental to personality (vs. Freud’s theories, which were based heavily on development).  </a:t>
            </a:r>
          </a:p>
        </p:txBody>
      </p:sp>
      <p:pic>
        <p:nvPicPr>
          <p:cNvPr id="10" name="Picture 4" descr="C:\Users\Dr.Mayar\Desktop\to-be-whole-learn-to-be-detached.jpg">
            <a:extLst>
              <a:ext uri="{FF2B5EF4-FFF2-40B4-BE49-F238E27FC236}">
                <a16:creationId xmlns:a16="http://schemas.microsoft.com/office/drawing/2014/main" id="{F11FA036-83F4-414E-BDC9-D39F73A5A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7272" y="4320483"/>
            <a:ext cx="302895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Dr.Mayar\Desktop\download.jpg">
            <a:extLst>
              <a:ext uri="{FF2B5EF4-FFF2-40B4-BE49-F238E27FC236}">
                <a16:creationId xmlns:a16="http://schemas.microsoft.com/office/drawing/2014/main" id="{32C492A3-6C90-459A-AD9E-F70B4F8CC0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6509" y="4512679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Dr.Mayar\Desktop\kindness.png">
            <a:extLst>
              <a:ext uri="{FF2B5EF4-FFF2-40B4-BE49-F238E27FC236}">
                <a16:creationId xmlns:a16="http://schemas.microsoft.com/office/drawing/2014/main" id="{FA736C6E-06FD-45FC-8036-9FE7346C58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34530" y="4054984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7E8A182-996E-4E3F-9EE3-C6FD34545FFB}"/>
              </a:ext>
            </a:extLst>
          </p:cNvPr>
          <p:cNvSpPr/>
          <p:nvPr/>
        </p:nvSpPr>
        <p:spPr>
          <a:xfrm>
            <a:off x="9163477" y="2777712"/>
            <a:ext cx="262336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</a:rPr>
              <a:t>2. Neo-Freudian Personality Theory</a:t>
            </a:r>
          </a:p>
        </p:txBody>
      </p:sp>
    </p:spTree>
    <p:extLst>
      <p:ext uri="{BB962C8B-B14F-4D97-AF65-F5344CB8AC3E}">
        <p14:creationId xmlns:p14="http://schemas.microsoft.com/office/powerpoint/2010/main" val="32908814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940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Theories of Personality</a:t>
            </a:r>
          </a:p>
        </p:txBody>
      </p:sp>
      <p:sp>
        <p:nvSpPr>
          <p:cNvPr id="9" name="Google Shape;560;p48">
            <a:extLst>
              <a:ext uri="{FF2B5EF4-FFF2-40B4-BE49-F238E27FC236}">
                <a16:creationId xmlns:a16="http://schemas.microsoft.com/office/drawing/2014/main" id="{06F6293D-D600-4029-A9E8-FC8552D22872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491155" y="1699317"/>
            <a:ext cx="7736440" cy="474946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People can be classified :(According to </a:t>
            </a:r>
            <a:r>
              <a:rPr lang="en-US" altLang="en-US" sz="2800" b="1" dirty="0"/>
              <a:t>Horney</a:t>
            </a:r>
            <a:r>
              <a:rPr lang="en-US" altLang="en-US" sz="2800" dirty="0"/>
              <a:t>).  </a:t>
            </a:r>
          </a:p>
          <a:p>
            <a:pPr marL="914400" lvl="1" indent="-457200" algn="l">
              <a:buFont typeface="+mj-lt"/>
              <a:buAutoNum type="arabicPeriod"/>
            </a:pP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</a:rPr>
              <a:t>A </a:t>
            </a:r>
            <a:r>
              <a:rPr lang="en-US" altLang="en-US" sz="2400" b="1" dirty="0">
                <a:solidFill>
                  <a:schemeClr val="accent1">
                    <a:lumMod val="75000"/>
                  </a:schemeClr>
                </a:solidFill>
              </a:rPr>
              <a:t>compliant</a:t>
            </a: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</a:rPr>
              <a:t> individual desires </a:t>
            </a: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attention</a:t>
            </a:r>
          </a:p>
          <a:p>
            <a:pPr marL="914400" lvl="1" indent="-457200" algn="l">
              <a:buFont typeface="+mj-lt"/>
              <a:buAutoNum type="arabicPeriod"/>
            </a:pP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</a:rPr>
              <a:t>an </a:t>
            </a:r>
            <a:r>
              <a:rPr lang="en-US" altLang="en-US" sz="2400" b="1" dirty="0">
                <a:solidFill>
                  <a:schemeClr val="accent1">
                    <a:lumMod val="75000"/>
                  </a:schemeClr>
                </a:solidFill>
              </a:rPr>
              <a:t>aggressive</a:t>
            </a: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</a:rPr>
              <a:t> desires </a:t>
            </a: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admirations</a:t>
            </a:r>
          </a:p>
          <a:p>
            <a:pPr marL="914400" lvl="1" indent="-457200" algn="l">
              <a:buFont typeface="+mj-lt"/>
              <a:buAutoNum type="arabicPeriod"/>
            </a:pP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</a:rPr>
              <a:t>a </a:t>
            </a:r>
            <a:r>
              <a:rPr lang="en-US" altLang="en-US" sz="2400" b="1" dirty="0">
                <a:solidFill>
                  <a:schemeClr val="accent1">
                    <a:lumMod val="75000"/>
                  </a:schemeClr>
                </a:solidFill>
              </a:rPr>
              <a:t>detached</a:t>
            </a: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</a:rPr>
              <a:t> person desires </a:t>
            </a: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independence and freedom from obligation</a:t>
            </a: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lvl="1" algn="l"/>
            <a:r>
              <a:rPr lang="en-US" altLang="en-US" sz="2400" dirty="0">
                <a:solidFill>
                  <a:srgbClr val="2D3956"/>
                </a:solidFill>
              </a:rPr>
              <a:t>Horney focused on the surrounding effects</a:t>
            </a:r>
          </a:p>
        </p:txBody>
      </p:sp>
      <p:pic>
        <p:nvPicPr>
          <p:cNvPr id="10" name="Picture 4" descr="C:\Users\Dr.Mayar\Desktop\to-be-whole-learn-to-be-detached.jpg">
            <a:extLst>
              <a:ext uri="{FF2B5EF4-FFF2-40B4-BE49-F238E27FC236}">
                <a16:creationId xmlns:a16="http://schemas.microsoft.com/office/drawing/2014/main" id="{F11FA036-83F4-414E-BDC9-D39F73A5A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8483" y="4763163"/>
            <a:ext cx="302895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Dr.Mayar\Desktop\kindness.png">
            <a:extLst>
              <a:ext uri="{FF2B5EF4-FFF2-40B4-BE49-F238E27FC236}">
                <a16:creationId xmlns:a16="http://schemas.microsoft.com/office/drawing/2014/main" id="{FA736C6E-06FD-45FC-8036-9FE7346C58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31251" y="4267531"/>
            <a:ext cx="2381250" cy="21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Dr.Mayar\Desktop\download.jpg">
            <a:extLst>
              <a:ext uri="{FF2B5EF4-FFF2-40B4-BE49-F238E27FC236}">
                <a16:creationId xmlns:a16="http://schemas.microsoft.com/office/drawing/2014/main" id="{32C492A3-6C90-459A-AD9E-F70B4F8CC0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7433" y="4512679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A1F6DD7-29E3-4FD7-955F-90FF738A2E73}"/>
              </a:ext>
            </a:extLst>
          </p:cNvPr>
          <p:cNvSpPr/>
          <p:nvPr/>
        </p:nvSpPr>
        <p:spPr>
          <a:xfrm>
            <a:off x="8650626" y="2990258"/>
            <a:ext cx="337138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000" b="1" dirty="0">
                <a:solidFill>
                  <a:prstClr val="white"/>
                </a:solidFill>
              </a:rPr>
              <a:t>2. Neo-Freudian Personality Theory</a:t>
            </a:r>
          </a:p>
        </p:txBody>
      </p:sp>
    </p:spTree>
    <p:extLst>
      <p:ext uri="{BB962C8B-B14F-4D97-AF65-F5344CB8AC3E}">
        <p14:creationId xmlns:p14="http://schemas.microsoft.com/office/powerpoint/2010/main" val="18405323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940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Theories of Personality</a:t>
            </a:r>
          </a:p>
        </p:txBody>
      </p:sp>
      <p:sp>
        <p:nvSpPr>
          <p:cNvPr id="9" name="Google Shape;560;p48">
            <a:extLst>
              <a:ext uri="{FF2B5EF4-FFF2-40B4-BE49-F238E27FC236}">
                <a16:creationId xmlns:a16="http://schemas.microsoft.com/office/drawing/2014/main" id="{06F6293D-D600-4029-A9E8-FC8552D22872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513457" y="1859246"/>
            <a:ext cx="4304872" cy="474946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Quantitative approach to personality as a set of psychological traits. </a:t>
            </a:r>
          </a:p>
          <a:p>
            <a:pPr marL="342900" indent="-342900" algn="l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A trait is any distinguishing, relatively enduring way in which one individual differs from another.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0DBD76-86AD-4A76-AF67-D2AE276859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3601" y="1881060"/>
            <a:ext cx="3615241" cy="393835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1BA202F-E35A-451F-BB61-95C0C9708554}"/>
              </a:ext>
            </a:extLst>
          </p:cNvPr>
          <p:cNvSpPr/>
          <p:nvPr/>
        </p:nvSpPr>
        <p:spPr>
          <a:xfrm>
            <a:off x="8781941" y="3496296"/>
            <a:ext cx="32591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4000" b="1" dirty="0">
                <a:solidFill>
                  <a:prstClr val="white"/>
                </a:solidFill>
              </a:rPr>
              <a:t>3. Trait Theory</a:t>
            </a:r>
          </a:p>
        </p:txBody>
      </p:sp>
    </p:spTree>
    <p:extLst>
      <p:ext uri="{BB962C8B-B14F-4D97-AF65-F5344CB8AC3E}">
        <p14:creationId xmlns:p14="http://schemas.microsoft.com/office/powerpoint/2010/main" val="1150575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818543" y="1549116"/>
            <a:ext cx="7611851" cy="107131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>
                <a:latin typeface="Arial" charset="0"/>
                <a:cs typeface="Arial" charset="0"/>
                <a:sym typeface="Arial" charset="0"/>
              </a:rPr>
              <a:t>C</a:t>
            </a:r>
            <a:r>
              <a:rPr lang="en-US" altLang="en-US" sz="2400" dirty="0">
                <a:latin typeface="Arial" charset="0"/>
                <a:cs typeface="Arial" charset="0"/>
                <a:sym typeface="Arial" charset="0"/>
              </a:rPr>
              <a:t>losed-mindedness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rial" charset="0"/>
                <a:cs typeface="Arial" charset="0"/>
                <a:sym typeface="Arial" charset="0"/>
              </a:rPr>
              <a:t>Dogmatic individuals are less likely to be innovators.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altLang="en-US" sz="2400" dirty="0">
              <a:latin typeface="Arial" charset="0"/>
              <a:cs typeface="Arial" charset="0"/>
              <a:sym typeface="Arial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altLang="en-US" sz="2400" dirty="0">
              <a:latin typeface="Arial" charset="0"/>
              <a:cs typeface="Arial" charset="0"/>
              <a:sym typeface="Arial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46AA70-AC2F-402A-8B80-5EE71021659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28903" y="1080475"/>
            <a:ext cx="2321803" cy="20085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15D596D-E1B1-4E60-8FEE-9A3AF5E27B6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36932" y="4556686"/>
            <a:ext cx="2905747" cy="20085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41EDC3A-06A8-4BB7-AB82-B8C872EB83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321" y="2978670"/>
            <a:ext cx="7967312" cy="358661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B63D7D0-63F2-4D59-BCE3-C9C2FF79A127}"/>
              </a:ext>
            </a:extLst>
          </p:cNvPr>
          <p:cNvSpPr/>
          <p:nvPr/>
        </p:nvSpPr>
        <p:spPr>
          <a:xfrm>
            <a:off x="8472805" y="3315048"/>
            <a:ext cx="383399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6000" b="1" dirty="0">
                <a:solidFill>
                  <a:prstClr val="white"/>
                </a:solidFill>
              </a:rPr>
              <a:t>Dogmatism</a:t>
            </a:r>
          </a:p>
        </p:txBody>
      </p:sp>
    </p:spTree>
    <p:extLst>
      <p:ext uri="{BB962C8B-B14F-4D97-AF65-F5344CB8AC3E}">
        <p14:creationId xmlns:p14="http://schemas.microsoft.com/office/powerpoint/2010/main" val="40818413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503487" y="1691742"/>
            <a:ext cx="3732909" cy="50595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/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Inner-directed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C</a:t>
            </a:r>
            <a:r>
              <a:rPr lang="en-US" sz="2400" dirty="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onsumers rely on their own inner values or standards in evaluating new products.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C00000"/>
                </a:solidFill>
                <a:latin typeface="Lato"/>
                <a:ea typeface="Lato"/>
                <a:cs typeface="Lato"/>
                <a:sym typeface="Lato"/>
              </a:rPr>
              <a:t>More likely </a:t>
            </a:r>
            <a:r>
              <a:rPr lang="en-US" dirty="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to be </a:t>
            </a:r>
            <a:r>
              <a:rPr lang="en-US" sz="2400" dirty="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innovators.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chemeClr val="accent1"/>
                </a:solidFill>
                <a:latin typeface="Arial" charset="0"/>
                <a:cs typeface="Arial" charset="0"/>
                <a:sym typeface="Arial" charset="0"/>
              </a:rPr>
              <a:t>Tend to prefer ads that stress on product’s benefits and features.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687BA8-6EB3-4260-A41D-01BE4383D1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0259" y="3276315"/>
            <a:ext cx="4157832" cy="347502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0D5A63E-E2F2-4A89-9043-A5B4CA8349E6}"/>
              </a:ext>
            </a:extLst>
          </p:cNvPr>
          <p:cNvSpPr/>
          <p:nvPr/>
        </p:nvSpPr>
        <p:spPr>
          <a:xfrm>
            <a:off x="8496413" y="2969445"/>
            <a:ext cx="355949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6000" b="1" dirty="0">
                <a:solidFill>
                  <a:prstClr val="white"/>
                </a:solidFill>
              </a:rPr>
              <a:t>Social Character</a:t>
            </a:r>
          </a:p>
        </p:txBody>
      </p:sp>
    </p:spTree>
    <p:extLst>
      <p:ext uri="{BB962C8B-B14F-4D97-AF65-F5344CB8AC3E}">
        <p14:creationId xmlns:p14="http://schemas.microsoft.com/office/powerpoint/2010/main" val="36095202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603848" y="1525188"/>
            <a:ext cx="3732909" cy="50595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/>
            <a:r>
              <a:rPr lang="en-US" b="1" kern="0" dirty="0">
                <a:solidFill>
                  <a:schemeClr val="accent1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Other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-directed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Consumers look to others for guidance . They are influenced by others.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C00000"/>
                </a:solidFill>
                <a:latin typeface="Lato"/>
                <a:ea typeface="Lato"/>
                <a:cs typeface="Lato"/>
                <a:sym typeface="Lato"/>
              </a:rPr>
              <a:t>Unlikely</a:t>
            </a:r>
            <a:r>
              <a:rPr lang="en-US" dirty="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to be consumer innovators.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chemeClr val="accent1"/>
                </a:solidFill>
                <a:latin typeface="Arial" charset="0"/>
                <a:cs typeface="Arial" charset="0"/>
                <a:sym typeface="Arial" charset="0"/>
              </a:rPr>
              <a:t>Tend to prefer ads that feature </a:t>
            </a:r>
            <a:r>
              <a:rPr lang="en-US" altLang="en-US" sz="2400" dirty="0">
                <a:solidFill>
                  <a:srgbClr val="C00000"/>
                </a:solidFill>
                <a:latin typeface="Arial" charset="0"/>
                <a:cs typeface="Arial" charset="0"/>
                <a:sym typeface="Arial" charset="0"/>
              </a:rPr>
              <a:t>social acceptance.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687BA8-6EB3-4260-A41D-01BE4383D1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5908" y="3276315"/>
            <a:ext cx="4157832" cy="347502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29603A-CD07-4A7C-97F5-6E436D12A39A}"/>
              </a:ext>
            </a:extLst>
          </p:cNvPr>
          <p:cNvSpPr/>
          <p:nvPr/>
        </p:nvSpPr>
        <p:spPr>
          <a:xfrm>
            <a:off x="8752891" y="2891454"/>
            <a:ext cx="343910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6000" b="1" dirty="0">
                <a:solidFill>
                  <a:prstClr val="white"/>
                </a:solidFill>
              </a:rPr>
              <a:t>Social Character</a:t>
            </a:r>
          </a:p>
        </p:txBody>
      </p:sp>
    </p:spTree>
    <p:extLst>
      <p:ext uri="{BB962C8B-B14F-4D97-AF65-F5344CB8AC3E}">
        <p14:creationId xmlns:p14="http://schemas.microsoft.com/office/powerpoint/2010/main" val="6525199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603848" y="1525188"/>
            <a:ext cx="8149043" cy="50595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/>
            <a:r>
              <a:rPr lang="en-US" kern="0" dirty="0">
                <a:solidFill>
                  <a:schemeClr val="accent1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Acquisition of consumer goods in order to enhance one’s personal and social identity.</a:t>
            </a:r>
          </a:p>
        </p:txBody>
      </p:sp>
      <p:pic>
        <p:nvPicPr>
          <p:cNvPr id="10" name="Google Shape;573;p49">
            <a:extLst>
              <a:ext uri="{FF2B5EF4-FFF2-40B4-BE49-F238E27FC236}">
                <a16:creationId xmlns:a16="http://schemas.microsoft.com/office/drawing/2014/main" id="{DD08F370-B7E1-4CE2-9079-07E7F4A418F2}"/>
              </a:ext>
            </a:extLst>
          </p:cNvPr>
          <p:cNvPicPr preferRelativeResize="0"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11116" y="3232980"/>
            <a:ext cx="4128422" cy="33518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69462EA-3074-4263-BE49-C3CC66FB30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353" y="3256908"/>
            <a:ext cx="3810330" cy="335180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F5AB552-BAB3-4E0D-9405-E982ADB7DDC3}"/>
              </a:ext>
            </a:extLst>
          </p:cNvPr>
          <p:cNvSpPr/>
          <p:nvPr/>
        </p:nvSpPr>
        <p:spPr>
          <a:xfrm>
            <a:off x="8112423" y="3147316"/>
            <a:ext cx="449470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800" b="1" dirty="0">
                <a:solidFill>
                  <a:prstClr val="white"/>
                </a:solidFill>
              </a:rPr>
              <a:t>Need For Uniqueness</a:t>
            </a:r>
          </a:p>
        </p:txBody>
      </p:sp>
    </p:spTree>
    <p:extLst>
      <p:ext uri="{BB962C8B-B14F-4D97-AF65-F5344CB8AC3E}">
        <p14:creationId xmlns:p14="http://schemas.microsoft.com/office/powerpoint/2010/main" val="36605267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603849" y="1525188"/>
            <a:ext cx="4245554" cy="50595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The degree to which people like novel, complex, and unusual experiences (i.e</a:t>
            </a:r>
            <a:r>
              <a:rPr lang="en-US" kern="0" dirty="0">
                <a:solidFill>
                  <a:srgbClr val="C00000"/>
                </a:solidFill>
                <a:latin typeface="Lato"/>
                <a:ea typeface="Lato"/>
                <a:cs typeface="Lato"/>
                <a:sym typeface="Lato"/>
              </a:rPr>
              <a:t>., high OSL</a:t>
            </a: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)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Or prefer a simple, uncluttered, and calm existence (i.e., </a:t>
            </a:r>
            <a:r>
              <a:rPr lang="en-US" kern="0" dirty="0">
                <a:solidFill>
                  <a:srgbClr val="C00000"/>
                </a:solidFill>
                <a:latin typeface="Lato"/>
                <a:ea typeface="Lato"/>
                <a:cs typeface="Lato"/>
                <a:sym typeface="Lato"/>
              </a:rPr>
              <a:t>low OSL</a:t>
            </a: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04E59C-0BD2-459B-8BCB-78B020C3A6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9402" y="3598036"/>
            <a:ext cx="3573615" cy="298674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EA1C6E5-8D42-4478-B2DB-1A50F4D79D95}"/>
              </a:ext>
            </a:extLst>
          </p:cNvPr>
          <p:cNvSpPr/>
          <p:nvPr/>
        </p:nvSpPr>
        <p:spPr>
          <a:xfrm>
            <a:off x="8618384" y="2644170"/>
            <a:ext cx="35736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800" b="1" dirty="0">
                <a:solidFill>
                  <a:prstClr val="white"/>
                </a:solidFill>
              </a:rPr>
              <a:t>Optimum Stimulation Level (OSL)</a:t>
            </a:r>
          </a:p>
        </p:txBody>
      </p:sp>
    </p:spTree>
    <p:extLst>
      <p:ext uri="{BB962C8B-B14F-4D97-AF65-F5344CB8AC3E}">
        <p14:creationId xmlns:p14="http://schemas.microsoft.com/office/powerpoint/2010/main" val="8679087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4048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517711" y="1377339"/>
            <a:ext cx="4245554" cy="50595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One’s need for varied, novel, and complex sensations and experiences, and the willingness to take </a:t>
            </a:r>
            <a:r>
              <a:rPr lang="en-US" kern="0" dirty="0">
                <a:solidFill>
                  <a:srgbClr val="C00000"/>
                </a:solidFill>
                <a:latin typeface="Lato"/>
                <a:ea typeface="Lato"/>
                <a:cs typeface="Lato"/>
                <a:sym typeface="Lato"/>
              </a:rPr>
              <a:t>risks</a:t>
            </a: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 for the sake of such experiences.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397461-0A30-4DED-8DB6-235EE3BCF7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6310" y="4208120"/>
            <a:ext cx="3349310" cy="22288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2278E5C-2DF0-47C8-AD5A-56B040BACC9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711" y="4126942"/>
            <a:ext cx="4412032" cy="2481768"/>
          </a:xfrm>
          <a:prstGeom prst="rect">
            <a:avLst/>
          </a:prstGeom>
        </p:spPr>
      </p:pic>
      <p:pic>
        <p:nvPicPr>
          <p:cNvPr id="2050" name="Picture 2" descr="Sensation Seeking - IResearchNet">
            <a:extLst>
              <a:ext uri="{FF2B5EF4-FFF2-40B4-BE49-F238E27FC236}">
                <a16:creationId xmlns:a16="http://schemas.microsoft.com/office/drawing/2014/main" id="{96B7BD2C-C85D-6372-17FD-6AB0D4D6A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03" y="1678323"/>
            <a:ext cx="2447529" cy="222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0EC3355-1E89-4507-AE41-172E45BE41E4}"/>
              </a:ext>
            </a:extLst>
          </p:cNvPr>
          <p:cNvSpPr/>
          <p:nvPr/>
        </p:nvSpPr>
        <p:spPr>
          <a:xfrm>
            <a:off x="8843740" y="3122306"/>
            <a:ext cx="31101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800" b="1" dirty="0">
                <a:solidFill>
                  <a:prstClr val="white"/>
                </a:solidFill>
              </a:rPr>
              <a:t>Sensation Seeking</a:t>
            </a:r>
          </a:p>
        </p:txBody>
      </p:sp>
    </p:spTree>
    <p:extLst>
      <p:ext uri="{BB962C8B-B14F-4D97-AF65-F5344CB8AC3E}">
        <p14:creationId xmlns:p14="http://schemas.microsoft.com/office/powerpoint/2010/main" val="10535211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310852" y="2626029"/>
            <a:ext cx="4245554" cy="327685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Prefer promotional messages containing a lot of written, textual, and verbal information.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8DF881-CB44-4097-967F-83487546CB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6406" y="1832800"/>
            <a:ext cx="3853006" cy="444436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B0892B3-A119-4FD6-946F-4699507574DC}"/>
              </a:ext>
            </a:extLst>
          </p:cNvPr>
          <p:cNvSpPr/>
          <p:nvPr/>
        </p:nvSpPr>
        <p:spPr>
          <a:xfrm>
            <a:off x="8898408" y="3639485"/>
            <a:ext cx="298274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>
                <a:solidFill>
                  <a:prstClr val="white"/>
                </a:solidFill>
              </a:rPr>
              <a:t>Verbalizers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29031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88900" y="215837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478363" y="1625096"/>
            <a:ext cx="4245554" cy="221341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Gauges, preoccupied with purchasing and showing off physical possessions that are mostly nonessential and often conspicuous luxury goods.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78E567-6D85-42F3-9D9D-4907879281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7413" y="1722837"/>
            <a:ext cx="3353091" cy="3657917"/>
          </a:xfrm>
          <a:prstGeom prst="rect">
            <a:avLst/>
          </a:prstGeom>
        </p:spPr>
      </p:pic>
      <p:pic>
        <p:nvPicPr>
          <p:cNvPr id="11" name="Google Shape;573;p49">
            <a:extLst>
              <a:ext uri="{FF2B5EF4-FFF2-40B4-BE49-F238E27FC236}">
                <a16:creationId xmlns:a16="http://schemas.microsoft.com/office/drawing/2014/main" id="{6DDF390E-EAAB-42D5-81FC-69AFE3A3F7FC}"/>
              </a:ext>
            </a:extLst>
          </p:cNvPr>
          <p:cNvPicPr preferRelativeResize="0"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94320" y="4054985"/>
            <a:ext cx="3353092" cy="265153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561271D-9BC9-445D-ACC0-CC05C85379A0}"/>
              </a:ext>
            </a:extLst>
          </p:cNvPr>
          <p:cNvSpPr/>
          <p:nvPr/>
        </p:nvSpPr>
        <p:spPr>
          <a:xfrm>
            <a:off x="8897849" y="3639486"/>
            <a:ext cx="298274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>
                <a:solidFill>
                  <a:prstClr val="white"/>
                </a:solidFill>
              </a:rPr>
              <a:t>Verbalizers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8864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6779" y="1428065"/>
            <a:ext cx="8637625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478363" y="1625096"/>
            <a:ext cx="4245554" cy="221341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Willingness to buy or not buy foreign-made products.</a:t>
            </a:r>
          </a:p>
        </p:txBody>
      </p:sp>
      <p:pic>
        <p:nvPicPr>
          <p:cNvPr id="12" name="Google Shape;573;p49">
            <a:extLst>
              <a:ext uri="{FF2B5EF4-FFF2-40B4-BE49-F238E27FC236}">
                <a16:creationId xmlns:a16="http://schemas.microsoft.com/office/drawing/2014/main" id="{FE722E54-61A8-4BB1-807F-D03E8985751F}"/>
              </a:ext>
            </a:extLst>
          </p:cNvPr>
          <p:cNvPicPr preferRelativeResize="0"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582"/>
          <a:stretch/>
        </p:blipFill>
        <p:spPr>
          <a:xfrm>
            <a:off x="4395737" y="2328881"/>
            <a:ext cx="4157472" cy="34803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6BACD0A-6195-40A0-B632-B6C68B4B9E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188" y="3697079"/>
            <a:ext cx="3645724" cy="2566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E9EBCC3-944F-4192-AB88-5189DF429940}"/>
              </a:ext>
            </a:extLst>
          </p:cNvPr>
          <p:cNvSpPr/>
          <p:nvPr/>
        </p:nvSpPr>
        <p:spPr>
          <a:xfrm>
            <a:off x="8784404" y="3484569"/>
            <a:ext cx="328545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prstClr val="white"/>
                </a:solidFill>
              </a:rPr>
              <a:t>Ethnocentrism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2423108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6779" y="1428065"/>
            <a:ext cx="8637625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45859" y="1552684"/>
            <a:ext cx="7942643" cy="224826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Refers to collectors’ and hobbyists’ tendency to accumulate items that are related to their interests and show them off to friends and others with similar interests.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55941C-0244-4786-B791-F9A1CCB94BC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8535" y="3688765"/>
            <a:ext cx="3647226" cy="29704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C47EE15-5077-4978-A41B-F936791B78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860" y="3688765"/>
            <a:ext cx="4752675" cy="297042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FBBA1F1-6ADA-4328-8F4E-2C6FEE0E7EB1}"/>
              </a:ext>
            </a:extLst>
          </p:cNvPr>
          <p:cNvSpPr/>
          <p:nvPr/>
        </p:nvSpPr>
        <p:spPr>
          <a:xfrm>
            <a:off x="8784404" y="2965490"/>
            <a:ext cx="336307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400" b="1" dirty="0">
                <a:solidFill>
                  <a:prstClr val="white"/>
                </a:solidFill>
              </a:rPr>
              <a:t>Fixated Consumption</a:t>
            </a:r>
          </a:p>
        </p:txBody>
      </p:sp>
    </p:spTree>
    <p:extLst>
      <p:ext uri="{BB962C8B-B14F-4D97-AF65-F5344CB8AC3E}">
        <p14:creationId xmlns:p14="http://schemas.microsoft.com/office/powerpoint/2010/main" val="40027120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6779" y="1428065"/>
            <a:ext cx="8873931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Personality Traits</a:t>
            </a:r>
          </a:p>
        </p:txBody>
      </p:sp>
      <p:sp>
        <p:nvSpPr>
          <p:cNvPr id="9" name="Google Shape;4283;p51">
            <a:extLst>
              <a:ext uri="{FF2B5EF4-FFF2-40B4-BE49-F238E27FC236}">
                <a16:creationId xmlns:a16="http://schemas.microsoft.com/office/drawing/2014/main" id="{61366B8A-5A62-4B84-8184-5ABF69B912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45859" y="1552684"/>
            <a:ext cx="7942643" cy="224826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kern="0" dirty="0">
                <a:latin typeface="Lato"/>
                <a:ea typeface="Lato"/>
                <a:cs typeface="Lato"/>
                <a:sym typeface="Lato"/>
              </a:rPr>
              <a:t>Addictive and out-of-control buying that often has damaging consequences for both the compulsive shopper and those around him or her. (Shopaholics)</a:t>
            </a:r>
          </a:p>
        </p:txBody>
      </p:sp>
      <p:pic>
        <p:nvPicPr>
          <p:cNvPr id="11" name="Picture 2" descr="Target Removes 'Nightmare' Kids' Shopping Carts">
            <a:extLst>
              <a:ext uri="{FF2B5EF4-FFF2-40B4-BE49-F238E27FC236}">
                <a16:creationId xmlns:a16="http://schemas.microsoft.com/office/drawing/2014/main" id="{485FA8E4-7CA3-4E7A-B47D-35A61A04B2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70642" y="4352905"/>
            <a:ext cx="2691561" cy="2441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6B0D5A5-C790-4CCD-B3B1-919DABD30E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6722" y="2907260"/>
            <a:ext cx="2792282" cy="185813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5F2A792-3D87-4CE7-8397-15D6C6D142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677" y="5056135"/>
            <a:ext cx="2792283" cy="15525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E087BF7-8CBF-44FC-98A1-9352892B378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6603" y="4476651"/>
            <a:ext cx="2899397" cy="224826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5FCFB66-0879-44D9-863B-B597CC71A557}"/>
              </a:ext>
            </a:extLst>
          </p:cNvPr>
          <p:cNvSpPr/>
          <p:nvPr/>
        </p:nvSpPr>
        <p:spPr>
          <a:xfrm>
            <a:off x="8693124" y="3113053"/>
            <a:ext cx="374681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400" b="1" dirty="0">
                <a:solidFill>
                  <a:prstClr val="white"/>
                </a:solidFill>
              </a:rPr>
              <a:t>Compulsive Consumption</a:t>
            </a:r>
          </a:p>
        </p:txBody>
      </p:sp>
    </p:spTree>
    <p:extLst>
      <p:ext uri="{BB962C8B-B14F-4D97-AF65-F5344CB8AC3E}">
        <p14:creationId xmlns:p14="http://schemas.microsoft.com/office/powerpoint/2010/main" val="39423950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6779" y="1428065"/>
            <a:ext cx="8873931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10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Personality Traits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EBD50E-DB2E-4C0B-B071-F432680765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3995" y="2264359"/>
            <a:ext cx="8199497" cy="371923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E5DBA32-C8B9-4379-B71D-EBFC919DB5C1}"/>
              </a:ext>
            </a:extLst>
          </p:cNvPr>
          <p:cNvSpPr/>
          <p:nvPr/>
        </p:nvSpPr>
        <p:spPr>
          <a:xfrm>
            <a:off x="7564244" y="3140623"/>
            <a:ext cx="609600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US" sz="4400" b="1" dirty="0">
                <a:solidFill>
                  <a:prstClr val="white"/>
                </a:solidFill>
              </a:rPr>
              <a:t>Compulsive Consumption</a:t>
            </a:r>
          </a:p>
        </p:txBody>
      </p:sp>
    </p:spTree>
    <p:extLst>
      <p:ext uri="{BB962C8B-B14F-4D97-AF65-F5344CB8AC3E}">
        <p14:creationId xmlns:p14="http://schemas.microsoft.com/office/powerpoint/2010/main" val="19966487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234684" y="70688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79476" y="-535489"/>
            <a:ext cx="2036258" cy="180099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E4980B6-B620-4FE0-B2B9-DE3BA4D41E3B}"/>
              </a:ext>
            </a:extLst>
          </p:cNvPr>
          <p:cNvSpPr txBox="1"/>
          <p:nvPr/>
        </p:nvSpPr>
        <p:spPr>
          <a:xfrm>
            <a:off x="1632661" y="4354648"/>
            <a:ext cx="1551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C0F3DA8-D024-4F3F-95D5-A9A85C6B77B2}"/>
              </a:ext>
            </a:extLst>
          </p:cNvPr>
          <p:cNvGrpSpPr/>
          <p:nvPr/>
        </p:nvGrpSpPr>
        <p:grpSpPr>
          <a:xfrm>
            <a:off x="0" y="-6285"/>
            <a:ext cx="12192000" cy="6815504"/>
            <a:chOff x="0" y="-6285"/>
            <a:chExt cx="12192000" cy="6815504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07CA89EF-0BFC-4DE1-9D5C-CF51B96C800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-6285"/>
              <a:ext cx="12192000" cy="6815504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7D93291-4ED0-4337-8692-C9675582A6A3}"/>
                </a:ext>
              </a:extLst>
            </p:cNvPr>
            <p:cNvSpPr/>
            <p:nvPr/>
          </p:nvSpPr>
          <p:spPr>
            <a:xfrm>
              <a:off x="3322158" y="2739747"/>
              <a:ext cx="5547684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4000" b="1" dirty="0">
                  <a:solidFill>
                    <a:schemeClr val="bg1"/>
                  </a:solidFill>
                </a:rPr>
                <a:t>Brand </a:t>
              </a:r>
            </a:p>
            <a:p>
              <a:pPr algn="ctr"/>
              <a:r>
                <a:rPr lang="en-US" sz="4000" b="1" dirty="0">
                  <a:solidFill>
                    <a:schemeClr val="bg1"/>
                  </a:solidFill>
                </a:rPr>
                <a:t>Personality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494950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2886360" y="214910"/>
            <a:ext cx="5547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/>
              <a:t>Brand Personality Dimensions </a:t>
            </a:r>
          </a:p>
        </p:txBody>
      </p:sp>
      <p:pic>
        <p:nvPicPr>
          <p:cNvPr id="1026" name="Picture 2" descr="Brand Personality: Understanding Aaker's 5 Dimension Model -  LiveInnovation.org">
            <a:extLst>
              <a:ext uri="{FF2B5EF4-FFF2-40B4-BE49-F238E27FC236}">
                <a16:creationId xmlns:a16="http://schemas.microsoft.com/office/drawing/2014/main" id="{FDC2179A-832F-491C-9F71-3672FD0878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9863" y="2237345"/>
            <a:ext cx="7677549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21241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2696789" y="226061"/>
            <a:ext cx="5547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/>
              <a:t>Brand Personality Dimensions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A12DFC6-5BB4-413E-8718-EE9CFAE2CC20}"/>
              </a:ext>
            </a:extLst>
          </p:cNvPr>
          <p:cNvGrpSpPr/>
          <p:nvPr/>
        </p:nvGrpSpPr>
        <p:grpSpPr>
          <a:xfrm>
            <a:off x="534870" y="1957115"/>
            <a:ext cx="7917753" cy="4488289"/>
            <a:chOff x="3456489" y="1723994"/>
            <a:chExt cx="8659245" cy="3927281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998A879F-F4A4-4961-A1E2-52788AA1CD8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456489" y="1723994"/>
              <a:ext cx="8659245" cy="3927281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0F53859-D38F-482D-8BD4-AC515656773E}"/>
                </a:ext>
              </a:extLst>
            </p:cNvPr>
            <p:cNvSpPr txBox="1"/>
            <p:nvPr/>
          </p:nvSpPr>
          <p:spPr>
            <a:xfrm>
              <a:off x="4109768" y="5137672"/>
              <a:ext cx="966323" cy="369332"/>
            </a:xfrm>
            <a:prstGeom prst="rect">
              <a:avLst/>
            </a:prstGeom>
            <a:noFill/>
            <a:ln>
              <a:solidFill>
                <a:srgbClr val="92D05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Trust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142985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2696789" y="192608"/>
            <a:ext cx="5547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/>
              <a:t>Brand Personality Dimensions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F43D348-E0F7-4620-A80C-7CC7FD24854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205" y="1726002"/>
            <a:ext cx="6980713" cy="4839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87023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2707940" y="148763"/>
            <a:ext cx="5547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/>
              <a:t>Brand Personality Dimensions </a:t>
            </a:r>
          </a:p>
        </p:txBody>
      </p:sp>
      <p:pic>
        <p:nvPicPr>
          <p:cNvPr id="2050" name="Picture 2" descr="Brand Personality: Traits of Top Brands">
            <a:extLst>
              <a:ext uri="{FF2B5EF4-FFF2-40B4-BE49-F238E27FC236}">
                <a16:creationId xmlns:a16="http://schemas.microsoft.com/office/drawing/2014/main" id="{F2CA2A90-301E-4048-93CC-2A46D2E000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0746" y="1584367"/>
            <a:ext cx="6810143" cy="454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83629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2674487" y="233054"/>
            <a:ext cx="5547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/>
              <a:t>Brand Personality Dimensions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E89F3F-B041-4A56-BCA4-6BB23C87FA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073" y="1580022"/>
            <a:ext cx="7459588" cy="5044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9660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87346" y="174377"/>
            <a:ext cx="31966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Brand Archetypes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F7AEE3D-51B8-44B6-9ACF-20E696B443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54230" y="2374341"/>
            <a:ext cx="3991681" cy="3724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3AC0BDF-D3C1-42E8-861A-AEE26CE685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551" y="2172752"/>
            <a:ext cx="4665679" cy="412768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A09FBBA-C1F3-4E6A-8ACC-8F8F8CB15DA1}"/>
              </a:ext>
            </a:extLst>
          </p:cNvPr>
          <p:cNvSpPr/>
          <p:nvPr/>
        </p:nvSpPr>
        <p:spPr>
          <a:xfrm>
            <a:off x="2121266" y="1744798"/>
            <a:ext cx="452880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/>
              <a:t>Giving a non-living thing a living character</a:t>
            </a:r>
          </a:p>
        </p:txBody>
      </p:sp>
    </p:spTree>
    <p:extLst>
      <p:ext uri="{BB962C8B-B14F-4D97-AF65-F5344CB8AC3E}">
        <p14:creationId xmlns:p14="http://schemas.microsoft.com/office/powerpoint/2010/main" val="54949036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08668" y="252907"/>
            <a:ext cx="31966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Brand Archetypes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A07B81-945B-4213-A162-9B0F31F202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349" y="2136122"/>
            <a:ext cx="4653218" cy="405280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F7AEE3D-51B8-44B6-9ACF-20E696B443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43709" y="2430751"/>
            <a:ext cx="3711999" cy="3463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05545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49013" y="216746"/>
            <a:ext cx="19820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Self-Image</a:t>
            </a:r>
          </a:p>
        </p:txBody>
      </p:sp>
      <p:sp>
        <p:nvSpPr>
          <p:cNvPr id="10" name="Google Shape;604;p51">
            <a:extLst>
              <a:ext uri="{FF2B5EF4-FFF2-40B4-BE49-F238E27FC236}">
                <a16:creationId xmlns:a16="http://schemas.microsoft.com/office/drawing/2014/main" id="{7A2B4E4B-139A-41B2-BD91-67B94F8FFD60}"/>
              </a:ext>
            </a:extLst>
          </p:cNvPr>
          <p:cNvSpPr txBox="1">
            <a:spLocks/>
          </p:cNvSpPr>
          <p:nvPr/>
        </p:nvSpPr>
        <p:spPr>
          <a:xfrm>
            <a:off x="8792965" y="1121889"/>
            <a:ext cx="3153175" cy="22675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Cormorant Garamond Medium"/>
              <a:buNone/>
              <a:defRPr sz="3000" b="0" i="0" u="none" strike="noStrike" cap="none">
                <a:solidFill>
                  <a:schemeClr val="dk2"/>
                </a:solidFill>
                <a:latin typeface="Cormorant Garamond Medium"/>
                <a:ea typeface="Cormorant Garamond Medium"/>
                <a:cs typeface="Cormorant Garamond Medium"/>
                <a:sym typeface="Cormorant Garamond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ormorant Garamond Medium"/>
              <a:buNone/>
              <a:defRPr sz="3000" b="0" i="0" u="none" strike="noStrike" cap="none">
                <a:solidFill>
                  <a:schemeClr val="dk2"/>
                </a:solidFill>
                <a:latin typeface="Cormorant Garamond Medium"/>
                <a:ea typeface="Cormorant Garamond Medium"/>
                <a:cs typeface="Cormorant Garamond Medium"/>
                <a:sym typeface="Cormorant Garamond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ormorant Garamond Medium"/>
              <a:buNone/>
              <a:defRPr sz="3000" b="0" i="0" u="none" strike="noStrike" cap="none">
                <a:solidFill>
                  <a:schemeClr val="dk2"/>
                </a:solidFill>
                <a:latin typeface="Cormorant Garamond Medium"/>
                <a:ea typeface="Cormorant Garamond Medium"/>
                <a:cs typeface="Cormorant Garamond Medium"/>
                <a:sym typeface="Cormorant Garamond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ormorant Garamond Medium"/>
              <a:buNone/>
              <a:defRPr sz="3000" b="0" i="0" u="none" strike="noStrike" cap="none">
                <a:solidFill>
                  <a:schemeClr val="dk2"/>
                </a:solidFill>
                <a:latin typeface="Cormorant Garamond Medium"/>
                <a:ea typeface="Cormorant Garamond Medium"/>
                <a:cs typeface="Cormorant Garamond Medium"/>
                <a:sym typeface="Cormorant Garamond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ormorant Garamond Medium"/>
              <a:buNone/>
              <a:defRPr sz="3000" b="0" i="0" u="none" strike="noStrike" cap="none">
                <a:solidFill>
                  <a:schemeClr val="dk2"/>
                </a:solidFill>
                <a:latin typeface="Cormorant Garamond Medium"/>
                <a:ea typeface="Cormorant Garamond Medium"/>
                <a:cs typeface="Cormorant Garamond Medium"/>
                <a:sym typeface="Cormorant Garamond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ormorant Garamond Medium"/>
              <a:buNone/>
              <a:defRPr sz="3000" b="0" i="0" u="none" strike="noStrike" cap="none">
                <a:solidFill>
                  <a:schemeClr val="dk2"/>
                </a:solidFill>
                <a:latin typeface="Cormorant Garamond Medium"/>
                <a:ea typeface="Cormorant Garamond Medium"/>
                <a:cs typeface="Cormorant Garamond Medium"/>
                <a:sym typeface="Cormorant Garamond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ormorant Garamond Medium"/>
              <a:buNone/>
              <a:defRPr sz="3000" b="0" i="0" u="none" strike="noStrike" cap="none">
                <a:solidFill>
                  <a:schemeClr val="dk2"/>
                </a:solidFill>
                <a:latin typeface="Cormorant Garamond Medium"/>
                <a:ea typeface="Cormorant Garamond Medium"/>
                <a:cs typeface="Cormorant Garamond Medium"/>
                <a:sym typeface="Cormorant Garamond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ormorant Garamond Medium"/>
              <a:buNone/>
              <a:defRPr sz="3000" b="0" i="0" u="none" strike="noStrike" cap="none">
                <a:solidFill>
                  <a:schemeClr val="dk2"/>
                </a:solidFill>
                <a:latin typeface="Cormorant Garamond Medium"/>
                <a:ea typeface="Cormorant Garamond Medium"/>
                <a:cs typeface="Cormorant Garamond Medium"/>
                <a:sym typeface="Cormorant Garamond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ormorant Garamond Medium"/>
              <a:buNone/>
              <a:defRPr sz="3000" b="0" i="0" u="none" strike="noStrike" cap="none">
                <a:solidFill>
                  <a:schemeClr val="dk2"/>
                </a:solidFill>
                <a:latin typeface="Cormorant Garamond Medium"/>
                <a:ea typeface="Cormorant Garamond Medium"/>
                <a:cs typeface="Cormorant Garamond Medium"/>
                <a:sym typeface="Cormorant Garamond Medium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FA667"/>
              </a:buClr>
              <a:buSzPts val="2700"/>
              <a:buFont typeface="Cormorant Garamond Medium"/>
              <a:buNone/>
              <a:tabLst/>
              <a:defRPr/>
            </a:pPr>
            <a:r>
              <a:rPr kumimoji="0" lang="en-US" sz="360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rmorant Garamond Medium"/>
                <a:ea typeface="Cormorant Garamond Medium"/>
                <a:sym typeface="Cormorant Garamond Medium"/>
              </a:rPr>
              <a:t>Four Components of Self-Image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3093499-BD08-4AC4-B941-60716FA7FE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3242" y="1699354"/>
            <a:ext cx="6941559" cy="475514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EAB1A7E-5BE4-4950-87A4-0F78221BEA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1751" y="3211552"/>
            <a:ext cx="3395601" cy="3031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76405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955976" y="225810"/>
            <a:ext cx="25040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Vanity (Pride)</a:t>
            </a:r>
          </a:p>
        </p:txBody>
      </p:sp>
      <p:pic>
        <p:nvPicPr>
          <p:cNvPr id="3074" name="Picture 2" descr="Personality and Consumer Behavior - ppt video online download">
            <a:extLst>
              <a:ext uri="{FF2B5EF4-FFF2-40B4-BE49-F238E27FC236}">
                <a16:creationId xmlns:a16="http://schemas.microsoft.com/office/drawing/2014/main" id="{A338EF87-59A9-40D7-97B7-B495EA00F6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05656" y="1694985"/>
            <a:ext cx="6378497" cy="4783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158264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44465" y="210507"/>
            <a:ext cx="4824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Two Types of Vanity (Pride)</a:t>
            </a:r>
          </a:p>
        </p:txBody>
      </p:sp>
      <p:pic>
        <p:nvPicPr>
          <p:cNvPr id="13" name="Google Shape;576;p49">
            <a:extLst>
              <a:ext uri="{FF2B5EF4-FFF2-40B4-BE49-F238E27FC236}">
                <a16:creationId xmlns:a16="http://schemas.microsoft.com/office/drawing/2014/main" id="{388A8646-1BCB-404F-B061-DA696313072B}"/>
              </a:ext>
            </a:extLst>
          </p:cNvPr>
          <p:cNvPicPr preferRelativeResize="0"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822" y="1746999"/>
            <a:ext cx="3875698" cy="2502876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578;p49">
            <a:extLst>
              <a:ext uri="{FF2B5EF4-FFF2-40B4-BE49-F238E27FC236}">
                <a16:creationId xmlns:a16="http://schemas.microsoft.com/office/drawing/2014/main" id="{C21123D0-C6A4-450A-BC44-E1E88CE4BA1F}"/>
              </a:ext>
            </a:extLst>
          </p:cNvPr>
          <p:cNvSpPr txBox="1"/>
          <p:nvPr/>
        </p:nvSpPr>
        <p:spPr>
          <a:xfrm>
            <a:off x="960099" y="4530955"/>
            <a:ext cx="2863840" cy="50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" sz="2800" b="1" kern="0" dirty="0">
                <a:solidFill>
                  <a:srgbClr val="CFA6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morant Garamond"/>
                <a:ea typeface="Cormorant Garamond"/>
                <a:cs typeface="Cormorant Garamond"/>
                <a:sym typeface="Cormorant Garamond"/>
              </a:rPr>
              <a:t>Physical Vanity</a:t>
            </a:r>
            <a:endParaRPr sz="2800" b="1" kern="0" dirty="0">
              <a:solidFill>
                <a:srgbClr val="CFA66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morant Garamond"/>
              <a:ea typeface="Cormorant Garamond"/>
              <a:cs typeface="Cormorant Garamond"/>
              <a:sym typeface="Cormorant Garamond"/>
            </a:endParaRPr>
          </a:p>
        </p:txBody>
      </p:sp>
      <p:sp>
        <p:nvSpPr>
          <p:cNvPr id="15" name="Google Shape;580;p49">
            <a:extLst>
              <a:ext uri="{FF2B5EF4-FFF2-40B4-BE49-F238E27FC236}">
                <a16:creationId xmlns:a16="http://schemas.microsoft.com/office/drawing/2014/main" id="{31753255-BE5B-47CB-9CFC-DA894FFB30E0}"/>
              </a:ext>
            </a:extLst>
          </p:cNvPr>
          <p:cNvSpPr txBox="1"/>
          <p:nvPr/>
        </p:nvSpPr>
        <p:spPr>
          <a:xfrm>
            <a:off x="891893" y="5201591"/>
            <a:ext cx="2780450" cy="1402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sz="2400" kern="0" dirty="0">
                <a:latin typeface="Lato"/>
                <a:ea typeface="Lato"/>
                <a:cs typeface="Lato"/>
                <a:sym typeface="Lato"/>
              </a:rPr>
              <a:t>which is excessive concern physical appearance</a:t>
            </a:r>
          </a:p>
        </p:txBody>
      </p:sp>
      <p:pic>
        <p:nvPicPr>
          <p:cNvPr id="16" name="Google Shape;573;p49">
            <a:extLst>
              <a:ext uri="{FF2B5EF4-FFF2-40B4-BE49-F238E27FC236}">
                <a16:creationId xmlns:a16="http://schemas.microsoft.com/office/drawing/2014/main" id="{5C838A29-B397-4C60-B0C2-39C027005E06}"/>
              </a:ext>
            </a:extLst>
          </p:cNvPr>
          <p:cNvPicPr preferRelativeResize="0"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42287" y="1734852"/>
            <a:ext cx="3560009" cy="2536084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579;p49">
            <a:extLst>
              <a:ext uri="{FF2B5EF4-FFF2-40B4-BE49-F238E27FC236}">
                <a16:creationId xmlns:a16="http://schemas.microsoft.com/office/drawing/2014/main" id="{480281D0-D53A-4C32-B4DF-E4AF78FCCAE4}"/>
              </a:ext>
            </a:extLst>
          </p:cNvPr>
          <p:cNvSpPr txBox="1"/>
          <p:nvPr/>
        </p:nvSpPr>
        <p:spPr>
          <a:xfrm>
            <a:off x="4956659" y="4466582"/>
            <a:ext cx="3713546" cy="618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" sz="2800" b="1" kern="0" dirty="0">
                <a:solidFill>
                  <a:srgbClr val="CFA6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morant Garamond"/>
                <a:ea typeface="Cormorant Garamond"/>
                <a:cs typeface="Cormorant Garamond"/>
                <a:sym typeface="Cormorant Garamond"/>
              </a:rPr>
              <a:t>Achievement Vanity</a:t>
            </a:r>
            <a:endParaRPr sz="2800" b="1" kern="0" dirty="0">
              <a:solidFill>
                <a:srgbClr val="CFA66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morant Garamond"/>
              <a:ea typeface="Cormorant Garamond"/>
              <a:cs typeface="Cormorant Garamond"/>
              <a:sym typeface="Cormorant Garamond"/>
            </a:endParaRPr>
          </a:p>
        </p:txBody>
      </p:sp>
      <p:sp>
        <p:nvSpPr>
          <p:cNvPr id="20" name="Google Shape;581;p49">
            <a:extLst>
              <a:ext uri="{FF2B5EF4-FFF2-40B4-BE49-F238E27FC236}">
                <a16:creationId xmlns:a16="http://schemas.microsoft.com/office/drawing/2014/main" id="{0BF6D01D-6FAC-414F-AD23-7F5E3178CB41}"/>
              </a:ext>
            </a:extLst>
          </p:cNvPr>
          <p:cNvSpPr txBox="1"/>
          <p:nvPr/>
        </p:nvSpPr>
        <p:spPr>
          <a:xfrm>
            <a:off x="4956659" y="5095110"/>
            <a:ext cx="3331267" cy="1402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sz="2400" kern="0" dirty="0">
                <a:latin typeface="Lato"/>
                <a:ea typeface="Lato"/>
                <a:cs typeface="Lato"/>
                <a:sym typeface="Lato"/>
              </a:rPr>
              <a:t>which is excessive concern one’s personal achievements.</a:t>
            </a:r>
          </a:p>
        </p:txBody>
      </p:sp>
    </p:spTree>
    <p:extLst>
      <p:ext uri="{BB962C8B-B14F-4D97-AF65-F5344CB8AC3E}">
        <p14:creationId xmlns:p14="http://schemas.microsoft.com/office/powerpoint/2010/main" val="12087553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0650" y="200953"/>
            <a:ext cx="4824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Two Types of Vanity (Pride)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774FD1-40F0-400F-BB8E-5B7B77806C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496" t="6902" r="414" b="18973"/>
          <a:stretch/>
        </p:blipFill>
        <p:spPr>
          <a:xfrm>
            <a:off x="1263989" y="2142541"/>
            <a:ext cx="6364247" cy="376034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49944FF-7288-4CF3-B567-283A44591AC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97951" y="2952386"/>
            <a:ext cx="3394858" cy="2043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07047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77919" y="236960"/>
            <a:ext cx="27476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Vain Consumer</a:t>
            </a:r>
          </a:p>
        </p:txBody>
      </p:sp>
      <p:sp>
        <p:nvSpPr>
          <p:cNvPr id="15" name="Google Shape;580;p49">
            <a:extLst>
              <a:ext uri="{FF2B5EF4-FFF2-40B4-BE49-F238E27FC236}">
                <a16:creationId xmlns:a16="http://schemas.microsoft.com/office/drawing/2014/main" id="{31753255-BE5B-47CB-9CFC-DA894FFB30E0}"/>
              </a:ext>
            </a:extLst>
          </p:cNvPr>
          <p:cNvSpPr txBox="1"/>
          <p:nvPr/>
        </p:nvSpPr>
        <p:spPr>
          <a:xfrm>
            <a:off x="418529" y="2154337"/>
            <a:ext cx="8077447" cy="3014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57200" rtl="0">
              <a:spcBef>
                <a:spcPts val="0"/>
              </a:spcBef>
              <a:spcAft>
                <a:spcPts val="0"/>
              </a:spcAft>
              <a:buClr>
                <a:schemeClr val="bg2">
                  <a:lumMod val="75000"/>
                </a:schemeClr>
              </a:buClr>
              <a:buFont typeface="+mj-lt"/>
              <a:buAutoNum type="arabicPeriod"/>
            </a:pPr>
            <a:r>
              <a:rPr lang="en-US" sz="2400" dirty="0">
                <a:latin typeface="Lato"/>
                <a:ea typeface="Lato"/>
                <a:cs typeface="Lato"/>
                <a:sym typeface="Lato"/>
              </a:rPr>
              <a:t>Are a lucrative market for </a:t>
            </a:r>
            <a:r>
              <a:rPr lang="en-US" sz="2400" u="sng" dirty="0">
                <a:latin typeface="Lato"/>
                <a:ea typeface="Lato"/>
                <a:cs typeface="Lato"/>
                <a:sym typeface="Lato"/>
              </a:rPr>
              <a:t>personal care and beauty products; </a:t>
            </a:r>
          </a:p>
          <a:p>
            <a:pPr marL="457200" lvl="0" indent="-457200" rtl="0">
              <a:spcBef>
                <a:spcPts val="0"/>
              </a:spcBef>
              <a:spcAft>
                <a:spcPts val="0"/>
              </a:spcAft>
              <a:buClr>
                <a:schemeClr val="bg2">
                  <a:lumMod val="75000"/>
                </a:schemeClr>
              </a:buClr>
              <a:buFont typeface="+mj-lt"/>
              <a:buAutoNum type="arabicPeriod"/>
            </a:pPr>
            <a:r>
              <a:rPr lang="en-US" sz="2400" dirty="0">
                <a:latin typeface="Lato"/>
                <a:ea typeface="Lato"/>
                <a:cs typeface="Lato"/>
                <a:sym typeface="Lato"/>
              </a:rPr>
              <a:t>Welcome promotional messages showing that </a:t>
            </a:r>
            <a:r>
              <a:rPr lang="en-US" sz="2400" u="sng" dirty="0">
                <a:latin typeface="Lato"/>
                <a:ea typeface="Lato"/>
                <a:cs typeface="Lato"/>
                <a:sym typeface="Lato"/>
              </a:rPr>
              <a:t>they attract others’ attention</a:t>
            </a:r>
            <a:r>
              <a:rPr lang="en-US" sz="2400" dirty="0">
                <a:latin typeface="Lato"/>
                <a:ea typeface="Lato"/>
                <a:cs typeface="Lato"/>
                <a:sym typeface="Lato"/>
              </a:rPr>
              <a:t>;</a:t>
            </a:r>
          </a:p>
          <a:p>
            <a:pPr marL="457200" lvl="0" indent="-457200" rtl="0">
              <a:spcBef>
                <a:spcPts val="0"/>
              </a:spcBef>
              <a:spcAft>
                <a:spcPts val="0"/>
              </a:spcAft>
              <a:buClr>
                <a:schemeClr val="bg2">
                  <a:lumMod val="75000"/>
                </a:schemeClr>
              </a:buClr>
              <a:buFont typeface="+mj-lt"/>
              <a:buAutoNum type="arabicPeriod"/>
            </a:pPr>
            <a:r>
              <a:rPr lang="en-US" sz="2400" dirty="0">
                <a:latin typeface="Lato"/>
                <a:ea typeface="Lato"/>
                <a:cs typeface="Lato"/>
                <a:sym typeface="Lato"/>
              </a:rPr>
              <a:t>Are receptive to promotional messages featuring </a:t>
            </a:r>
            <a:r>
              <a:rPr lang="en-US" sz="2400" u="sng" dirty="0">
                <a:latin typeface="Lato"/>
                <a:ea typeface="Lato"/>
                <a:cs typeface="Lato"/>
                <a:sym typeface="Lato"/>
              </a:rPr>
              <a:t>personal achievement</a:t>
            </a:r>
            <a:r>
              <a:rPr lang="en-US" sz="2400" dirty="0">
                <a:latin typeface="Lato"/>
                <a:ea typeface="Lato"/>
                <a:cs typeface="Lato"/>
                <a:sym typeface="Lato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4766302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18154" y="235271"/>
            <a:ext cx="27476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Vain Consumer</a:t>
            </a:r>
          </a:p>
        </p:txBody>
      </p:sp>
      <p:pic>
        <p:nvPicPr>
          <p:cNvPr id="4" name="Online Media 3" title="2017 Fiat 500 S  Funny  Commercial - Tested For Bad Boys">
            <a:hlinkClick r:id="" action="ppaction://media"/>
            <a:extLst>
              <a:ext uri="{FF2B5EF4-FFF2-40B4-BE49-F238E27FC236}">
                <a16:creationId xmlns:a16="http://schemas.microsoft.com/office/drawing/2014/main" id="{6641B7DA-CFD1-4D5D-A979-815338E9BBD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67269" y="1382039"/>
            <a:ext cx="11778871" cy="5424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689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5675087" y="4170551"/>
            <a:ext cx="1567542" cy="1170511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975744" y="4417732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1315383" y="1691109"/>
            <a:ext cx="4623047" cy="3824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To understand the scope of personality and theories of its development.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To understand how innovativeness and other personality traits influence consumer behavior.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To understand the personification of products and brands and its strategic applications.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To understand self-image and its impact on consumer behavior.</a:t>
            </a:r>
          </a:p>
        </p:txBody>
      </p:sp>
    </p:spTree>
    <p:extLst>
      <p:ext uri="{BB962C8B-B14F-4D97-AF65-F5344CB8AC3E}">
        <p14:creationId xmlns:p14="http://schemas.microsoft.com/office/powerpoint/2010/main" val="87190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7DAF133-B1E1-4046-B136-79BB23A0F6FE}"/>
</file>

<file path=customXml/itemProps2.xml><?xml version="1.0" encoding="utf-8"?>
<ds:datastoreItem xmlns:ds="http://schemas.openxmlformats.org/officeDocument/2006/customXml" ds:itemID="{F7698251-A81B-4878-A4A8-7A8E9423F3A3}"/>
</file>

<file path=customXml/itemProps3.xml><?xml version="1.0" encoding="utf-8"?>
<ds:datastoreItem xmlns:ds="http://schemas.openxmlformats.org/officeDocument/2006/customXml" ds:itemID="{B841B198-CE42-4C67-A156-8B3BD95AC198}"/>
</file>

<file path=docProps/app.xml><?xml version="1.0" encoding="utf-8"?>
<Properties xmlns="http://schemas.openxmlformats.org/officeDocument/2006/extended-properties" xmlns:vt="http://schemas.openxmlformats.org/officeDocument/2006/docPropsVTypes">
  <TotalTime>6997</TotalTime>
  <Words>916</Words>
  <Application>Microsoft Office PowerPoint</Application>
  <PresentationFormat>Widescreen</PresentationFormat>
  <Paragraphs>160</Paragraphs>
  <Slides>49</Slides>
  <Notes>12</Notes>
  <HiddenSlides>0</HiddenSlides>
  <MMClips>3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60" baseType="lpstr">
      <vt:lpstr>Arial</vt:lpstr>
      <vt:lpstr>Calibri</vt:lpstr>
      <vt:lpstr>Calibri Light</vt:lpstr>
      <vt:lpstr>Cormorant Garamond</vt:lpstr>
      <vt:lpstr>Cormorant Garamond Medium</vt:lpstr>
      <vt:lpstr>Lato</vt:lpstr>
      <vt:lpstr>Prata</vt:lpstr>
      <vt:lpstr>Roboto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521</cp:revision>
  <dcterms:created xsi:type="dcterms:W3CDTF">2023-04-29T09:08:23Z</dcterms:created>
  <dcterms:modified xsi:type="dcterms:W3CDTF">2025-01-04T19:15:18Z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