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520" r:id="rId8"/>
    <p:sldId id="313" r:id="rId9"/>
    <p:sldId id="518" r:id="rId10"/>
    <p:sldId id="517" r:id="rId11"/>
    <p:sldId id="530" r:id="rId12"/>
    <p:sldId id="482" r:id="rId13"/>
    <p:sldId id="256" r:id="rId14"/>
    <p:sldId id="486" r:id="rId15"/>
    <p:sldId id="488" r:id="rId16"/>
    <p:sldId id="306" r:id="rId17"/>
    <p:sldId id="487" r:id="rId18"/>
    <p:sldId id="490" r:id="rId19"/>
    <p:sldId id="481" r:id="rId20"/>
    <p:sldId id="492" r:id="rId21"/>
    <p:sldId id="493" r:id="rId22"/>
    <p:sldId id="494" r:id="rId23"/>
    <p:sldId id="495" r:id="rId24"/>
    <p:sldId id="496" r:id="rId25"/>
    <p:sldId id="497" r:id="rId26"/>
    <p:sldId id="498" r:id="rId27"/>
    <p:sldId id="499" r:id="rId28"/>
    <p:sldId id="533" r:id="rId29"/>
    <p:sldId id="501" r:id="rId30"/>
    <p:sldId id="504" r:id="rId31"/>
    <p:sldId id="506" r:id="rId32"/>
    <p:sldId id="509" r:id="rId33"/>
    <p:sldId id="510" r:id="rId34"/>
    <p:sldId id="511" r:id="rId35"/>
    <p:sldId id="512" r:id="rId36"/>
    <p:sldId id="513" r:id="rId37"/>
    <p:sldId id="514" r:id="rId38"/>
    <p:sldId id="516" r:id="rId39"/>
    <p:sldId id="531" r:id="rId40"/>
    <p:sldId id="532" r:id="rId41"/>
    <p:sldId id="528" r:id="rId42"/>
    <p:sldId id="52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8"/>
            <p14:sldId id="517"/>
            <p14:sldId id="530"/>
            <p14:sldId id="482"/>
            <p14:sldId id="256"/>
            <p14:sldId id="486"/>
            <p14:sldId id="488"/>
            <p14:sldId id="306"/>
            <p14:sldId id="487"/>
            <p14:sldId id="490"/>
            <p14:sldId id="481"/>
            <p14:sldId id="492"/>
            <p14:sldId id="493"/>
            <p14:sldId id="494"/>
            <p14:sldId id="495"/>
            <p14:sldId id="496"/>
            <p14:sldId id="497"/>
            <p14:sldId id="498"/>
            <p14:sldId id="499"/>
            <p14:sldId id="533"/>
            <p14:sldId id="501"/>
            <p14:sldId id="504"/>
            <p14:sldId id="506"/>
            <p14:sldId id="509"/>
            <p14:sldId id="510"/>
            <p14:sldId id="511"/>
            <p14:sldId id="512"/>
            <p14:sldId id="513"/>
            <p14:sldId id="514"/>
            <p14:sldId id="516"/>
            <p14:sldId id="531"/>
            <p14:sldId id="532"/>
            <p14:sldId id="528"/>
            <p14:sldId id="529"/>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4" d="100"/>
          <a:sy n="74" d="100"/>
        </p:scale>
        <p:origin x="38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79778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97045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5</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3</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5</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673"/>
    </mc:Choice>
    <mc:Fallback xmlns="">
      <p:transition spd="slow" advTm="767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3</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5</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31"/>
    </mc:Choice>
    <mc:Fallback xmlns="">
      <p:transition spd="slow" advTm="363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1991379"/>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ماهية المقصود بمتغيرات الدراسة وأهميتها في البحث العلمي وكذا خصائصها وأنواعها، والمتغيرات المستقلة والتابعة، وفوائد المتغيرات المستقلة والتابعة والفرق بينهما وكيفية التمييز بينهما وخطوات منهجية تمكنك من التعرف على المتغيرات المستقلة والتابعة وملاحظات مهمة عند تطبيق المتغير الضابط والدخيل.</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6836"/>
    </mc:Choice>
    <mc:Fallback xmlns="">
      <p:transition spd="slow" advTm="468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30306" y="4884389"/>
            <a:ext cx="5444777" cy="698717"/>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في المحاضرة السابقة استعرضنا كيفية صياغة فروض البحث ومصادر اشتقاقها وفوائدها ومكوناتها، وشروطها وخصائصها.</a:t>
            </a:r>
            <a:endParaRPr lang="en-US" sz="1400" dirty="0">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23932"/>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smtClean="0">
                <a:latin typeface="Alexandria" charset="0"/>
                <a:cs typeface="Alexandria" charset="0"/>
              </a:rPr>
              <a:t>ما المقصود بالمتغير</a:t>
            </a:r>
          </a:p>
          <a:p>
            <a:pPr marL="342900" indent="-342900" algn="justLow" rtl="1">
              <a:lnSpc>
                <a:spcPct val="150000"/>
              </a:lnSpc>
              <a:buFontTx/>
              <a:buChar char="-"/>
            </a:pPr>
            <a:r>
              <a:rPr lang="ar-EG" sz="1400" dirty="0" smtClean="0">
                <a:latin typeface="Alexandria" charset="0"/>
                <a:cs typeface="Alexandria" charset="0"/>
              </a:rPr>
              <a:t>أهمية المتغيرات في البحث العلمي</a:t>
            </a:r>
          </a:p>
          <a:p>
            <a:pPr marL="342900" indent="-342900" algn="justLow" rtl="1">
              <a:lnSpc>
                <a:spcPct val="150000"/>
              </a:lnSpc>
              <a:buFontTx/>
              <a:buChar char="-"/>
            </a:pPr>
            <a:r>
              <a:rPr lang="ar-EG" sz="1400" dirty="0" smtClean="0">
                <a:latin typeface="Alexandria" charset="0"/>
                <a:cs typeface="Alexandria" charset="0"/>
              </a:rPr>
              <a:t>خصائص المتغيرات في البحث العلمي</a:t>
            </a:r>
          </a:p>
          <a:p>
            <a:pPr marL="342900" indent="-342900" algn="justLow" rtl="1">
              <a:lnSpc>
                <a:spcPct val="150000"/>
              </a:lnSpc>
              <a:buFontTx/>
              <a:buChar char="-"/>
            </a:pPr>
            <a:r>
              <a:rPr lang="ar-EG" sz="1400" dirty="0" smtClean="0">
                <a:latin typeface="Alexandria" charset="0"/>
                <a:cs typeface="Alexandria" charset="0"/>
              </a:rPr>
              <a:t>أنواع المتغيرات في البحث العلمي</a:t>
            </a:r>
          </a:p>
          <a:p>
            <a:pPr marL="342900" indent="-342900" algn="justLow" rtl="1">
              <a:lnSpc>
                <a:spcPct val="150000"/>
              </a:lnSpc>
              <a:buFontTx/>
              <a:buChar char="-"/>
            </a:pPr>
            <a:r>
              <a:rPr lang="ar-EG" sz="1400" dirty="0" smtClean="0">
                <a:latin typeface="Alexandria" charset="0"/>
                <a:cs typeface="Alexandria" charset="0"/>
              </a:rPr>
              <a:t>فوائد المتغيرات المستقلة والتابعة والتمييز بينهما</a:t>
            </a:r>
          </a:p>
          <a:p>
            <a:pPr marL="342900" indent="-342900" algn="justLow" rtl="1">
              <a:lnSpc>
                <a:spcPct val="150000"/>
              </a:lnSpc>
              <a:buFontTx/>
              <a:buChar char="-"/>
            </a:pPr>
            <a:r>
              <a:rPr lang="ar-EG" sz="1400" dirty="0" smtClean="0">
                <a:latin typeface="Alexandria" charset="0"/>
                <a:cs typeface="Alexandria" charset="0"/>
              </a:rPr>
              <a:t>خطوات منهجية تمكنك من التعرف على المتغيرات المستقلة والتابعة</a:t>
            </a:r>
          </a:p>
          <a:p>
            <a:pPr marL="342900" indent="-342900" algn="justLow" rtl="1">
              <a:lnSpc>
                <a:spcPct val="150000"/>
              </a:lnSpc>
              <a:buFontTx/>
              <a:buChar char="-"/>
            </a:pPr>
            <a:r>
              <a:rPr lang="ar-EG" sz="1400" dirty="0" smtClean="0">
                <a:latin typeface="Alexandria" charset="0"/>
                <a:cs typeface="Alexandria" charset="0"/>
              </a:rPr>
              <a:t>المتغير الضابط وملاحظات مهمة عند تطبيق المتغير الضابط والدخيل.</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280"/>
    </mc:Choice>
    <mc:Fallback xmlns="">
      <p:transition spd="slow" advTm="4928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2759153"/>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ما المقصود بالمتغير</a:t>
            </a:r>
          </a:p>
          <a:p>
            <a:pPr marL="342900" lvl="0" indent="-342900" algn="justLow" rtl="1">
              <a:lnSpc>
                <a:spcPct val="150000"/>
              </a:lnSpc>
              <a:buFontTx/>
              <a:buChar char="-"/>
            </a:pPr>
            <a:r>
              <a:rPr lang="ar-EG" sz="1400" dirty="0">
                <a:solidFill>
                  <a:prstClr val="black"/>
                </a:solidFill>
                <a:latin typeface="Alexandria" charset="0"/>
                <a:cs typeface="Alexandria" charset="0"/>
              </a:rPr>
              <a:t>أهمية المتغيرات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خصائص المتغيرات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أنواع المتغيرات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فوائد المتغيرات المستقلة والتابعة والتمييز بينهما</a:t>
            </a:r>
          </a:p>
          <a:p>
            <a:pPr marL="342900" lvl="0" indent="-342900" algn="justLow" rtl="1">
              <a:lnSpc>
                <a:spcPct val="150000"/>
              </a:lnSpc>
              <a:buFontTx/>
              <a:buChar char="-"/>
            </a:pPr>
            <a:r>
              <a:rPr lang="ar-EG" sz="1400" dirty="0">
                <a:solidFill>
                  <a:prstClr val="black"/>
                </a:solidFill>
                <a:latin typeface="Alexandria" charset="0"/>
                <a:cs typeface="Alexandria" charset="0"/>
              </a:rPr>
              <a:t>خطوات منهجية تمكنك من التعرف على المتغيرات المستقلة والتابعة</a:t>
            </a:r>
          </a:p>
          <a:p>
            <a:pPr marL="342900" lvl="0" indent="-342900" algn="justLow" rtl="1">
              <a:lnSpc>
                <a:spcPct val="150000"/>
              </a:lnSpc>
              <a:buFontTx/>
              <a:buChar char="-"/>
            </a:pPr>
            <a:r>
              <a:rPr lang="ar-EG" sz="1400" dirty="0">
                <a:solidFill>
                  <a:prstClr val="black"/>
                </a:solidFill>
                <a:latin typeface="Alexandria" charset="0"/>
                <a:cs typeface="Alexandria" charset="0"/>
              </a:rPr>
              <a:t>المتغير الضابط وملاحظات مهمة عند تطبيق المتغير الضابط والدخيل.</a:t>
            </a:r>
          </a:p>
          <a:p>
            <a:pPr marL="342900" lvl="0" indent="-342900" algn="justLow" rtl="1">
              <a:lnSpc>
                <a:spcPct val="150000"/>
              </a:lnSpc>
              <a:buFontTx/>
              <a:buChar char="-"/>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52106"/>
    </mc:Choice>
    <mc:Fallback xmlns="">
      <p:transition spd="slow" advTm="5210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متغيرات البحث</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08673"/>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بداية، تستخدم كلمة متغيرات للتعبير عن المفاهيم في البحث الكمي، وهي في الوقت ذاته، تعبر عن المؤشرات، التي يمكن من خلالها قياس المفاهيم. وتستخدم المتغيرات المستقلة منها والتابعة، وغيرها من باقي أنواع المتغيرات في مشكلة البحث وعناصره وفرضياته بشكل منهجي منظم.</a:t>
            </a:r>
          </a:p>
          <a:p>
            <a:pPr algn="justLow" rtl="1">
              <a:lnSpc>
                <a:spcPct val="150000"/>
              </a:lnSpc>
            </a:pPr>
            <a:r>
              <a:rPr lang="ar-EG" sz="1400" dirty="0" smtClean="0">
                <a:latin typeface="Alexandria" charset="0"/>
                <a:cs typeface="Alexandria" charset="0"/>
              </a:rPr>
              <a:t>يستخدم البحث العلمي بكل </a:t>
            </a:r>
            <a:r>
              <a:rPr lang="ar-EG" sz="1400" dirty="0">
                <a:latin typeface="Alexandria" charset="0"/>
                <a:cs typeface="Alexandria" charset="0"/>
              </a:rPr>
              <a:t>أنواعه ومناهجه مصطلح </a:t>
            </a:r>
            <a:r>
              <a:rPr lang="ar-EG" sz="1400" dirty="0" smtClean="0">
                <a:latin typeface="Alexandria" charset="0"/>
                <a:cs typeface="Alexandria" charset="0"/>
              </a:rPr>
              <a:t>المتغيرات، </a:t>
            </a:r>
            <a:r>
              <a:rPr lang="ar-EG" sz="1400" dirty="0">
                <a:latin typeface="Alexandria" charset="0"/>
                <a:cs typeface="Alexandria" charset="0"/>
              </a:rPr>
              <a:t>وهو مصطلح تم اشتقاقه لغويا من </a:t>
            </a:r>
            <a:r>
              <a:rPr lang="ar-EG" sz="1400" dirty="0" smtClean="0">
                <a:latin typeface="Alexandria" charset="0"/>
                <a:cs typeface="Alexandria" charset="0"/>
              </a:rPr>
              <a:t>مصطلح </a:t>
            </a:r>
            <a:r>
              <a:rPr lang="ar-EG" sz="1400" dirty="0">
                <a:latin typeface="Alexandria" charset="0"/>
                <a:cs typeface="Alexandria" charset="0"/>
              </a:rPr>
              <a:t>التغير. ويأخذ هذا المتغير قيما مختلفة وهو ما يميزه عن القيم الثابتة. ففي البحوث العلمية في مجالات العلوم التربوية بشكل خاص و الإنسانية بشكل </a:t>
            </a:r>
            <a:r>
              <a:rPr lang="ar-EG" sz="1400" dirty="0" smtClean="0">
                <a:latin typeface="Alexandria" charset="0"/>
                <a:cs typeface="Alexandria" charset="0"/>
              </a:rPr>
              <a:t>عام، </a:t>
            </a:r>
            <a:r>
              <a:rPr lang="ar-EG" sz="1400" dirty="0">
                <a:latin typeface="Alexandria" charset="0"/>
                <a:cs typeface="Alexandria" charset="0"/>
              </a:rPr>
              <a:t>يتم </a:t>
            </a:r>
            <a:r>
              <a:rPr lang="ar-EG" sz="1400" dirty="0" smtClean="0">
                <a:latin typeface="Alexandria" charset="0"/>
                <a:cs typeface="Alexandria" charset="0"/>
              </a:rPr>
              <a:t>الاعتماد على المتغيرات بشكل مكثف، أيا كانت منهجية البحث العلمي وانواعه </a:t>
            </a:r>
            <a:r>
              <a:rPr lang="ar-EG" sz="1600" dirty="0" smtClean="0">
                <a:latin typeface="Alexandria" charset="0"/>
                <a:cs typeface="Alexandria" charset="0"/>
              </a:rPr>
              <a:t>.</a:t>
            </a: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93398"/>
    </mc:Choice>
    <mc:Fallback xmlns="">
      <p:transition spd="slow" advTm="9339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متغيرات البحث</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84435"/>
            <a:ext cx="8309245" cy="3323987"/>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لا يتشابه مخلوقان تشابهاً تاماً من النواحي الجسمية او المعرفية او الانفعالية او </a:t>
            </a:r>
            <a:r>
              <a:rPr lang="ar-EG" sz="1400" dirty="0" smtClean="0">
                <a:latin typeface="Alexandria" charset="0"/>
                <a:cs typeface="Alexandria" charset="0"/>
              </a:rPr>
              <a:t>السلوكية، </a:t>
            </a:r>
            <a:r>
              <a:rPr lang="ar-EG" sz="1400" dirty="0">
                <a:latin typeface="Alexandria" charset="0"/>
                <a:cs typeface="Alexandria" charset="0"/>
              </a:rPr>
              <a:t>ويهتم الباحثون بفهم </a:t>
            </a:r>
            <a:r>
              <a:rPr lang="ar-EG" sz="1400" dirty="0" smtClean="0">
                <a:latin typeface="Alexandria" charset="0"/>
                <a:cs typeface="Alexandria" charset="0"/>
              </a:rPr>
              <a:t>الاختلافات </a:t>
            </a:r>
            <a:r>
              <a:rPr lang="ar-EG" sz="1400" dirty="0">
                <a:latin typeface="Alexandria" charset="0"/>
                <a:cs typeface="Alexandria" charset="0"/>
              </a:rPr>
              <a:t>النفسية والسلوكية والمعرفية، ولفهم السلوك فهما عميقاً مثل العدوان او الانانية او </a:t>
            </a:r>
            <a:r>
              <a:rPr lang="ar-EG" sz="1400" dirty="0" smtClean="0">
                <a:latin typeface="Alexandria" charset="0"/>
                <a:cs typeface="Alexandria" charset="0"/>
              </a:rPr>
              <a:t>الايثار، ينبغي طرح التساؤل: لماذا </a:t>
            </a:r>
            <a:r>
              <a:rPr lang="ar-EG" sz="1400" dirty="0">
                <a:latin typeface="Alexandria" charset="0"/>
                <a:cs typeface="Alexandria" charset="0"/>
              </a:rPr>
              <a:t>يكون </a:t>
            </a:r>
            <a:r>
              <a:rPr lang="ar-EG" sz="1400" dirty="0" smtClean="0">
                <a:latin typeface="Alexandria" charset="0"/>
                <a:cs typeface="Alexandria" charset="0"/>
              </a:rPr>
              <a:t>فرد ما  </a:t>
            </a:r>
            <a:r>
              <a:rPr lang="ar-EG" sz="1400" dirty="0">
                <a:latin typeface="Alexandria" charset="0"/>
                <a:cs typeface="Alexandria" charset="0"/>
              </a:rPr>
              <a:t>أكثر </a:t>
            </a:r>
            <a:r>
              <a:rPr lang="ar-EG" sz="1400" dirty="0" smtClean="0">
                <a:latin typeface="Alexandria" charset="0"/>
                <a:cs typeface="Alexandria" charset="0"/>
              </a:rPr>
              <a:t>عدوانية من الاخرين؟</a:t>
            </a:r>
          </a:p>
          <a:p>
            <a:pPr algn="justLow" rtl="1">
              <a:lnSpc>
                <a:spcPct val="150000"/>
              </a:lnSpc>
            </a:pPr>
            <a:r>
              <a:rPr lang="ar-EG" sz="1400" dirty="0" smtClean="0">
                <a:latin typeface="Alexandria" charset="0"/>
                <a:cs typeface="Alexandria" charset="0"/>
              </a:rPr>
              <a:t>ولماذا </a:t>
            </a:r>
            <a:r>
              <a:rPr lang="ar-EG" sz="1400" dirty="0">
                <a:latin typeface="Alexandria" charset="0"/>
                <a:cs typeface="Alexandria" charset="0"/>
              </a:rPr>
              <a:t>يكون عدوانياً في </a:t>
            </a:r>
            <a:r>
              <a:rPr lang="ar-EG" sz="1400" dirty="0" smtClean="0">
                <a:latin typeface="Alexandria" charset="0"/>
                <a:cs typeface="Alexandria" charset="0"/>
              </a:rPr>
              <a:t>موقف ما ومسالما تماما </a:t>
            </a:r>
            <a:r>
              <a:rPr lang="ar-EG" sz="1400" dirty="0">
                <a:latin typeface="Alexandria" charset="0"/>
                <a:cs typeface="Alexandria" charset="0"/>
              </a:rPr>
              <a:t>في موقف اخر، ولماذا هذا الرجل أكثر ايثاراً من </a:t>
            </a:r>
            <a:r>
              <a:rPr lang="ar-EG" sz="1400" dirty="0" smtClean="0">
                <a:latin typeface="Alexandria" charset="0"/>
                <a:cs typeface="Alexandria" charset="0"/>
              </a:rPr>
              <a:t>اخر</a:t>
            </a:r>
            <a:r>
              <a:rPr lang="ar-EG" sz="1400" dirty="0">
                <a:latin typeface="Alexandria" charset="0"/>
                <a:cs typeface="Alexandria" charset="0"/>
              </a:rPr>
              <a:t>، والمتغير قد يؤثر او يحتمل ان يؤثر في الظاهرة المدروسة، </a:t>
            </a:r>
            <a:r>
              <a:rPr lang="ar-EG" sz="1400" dirty="0" smtClean="0">
                <a:latin typeface="Alexandria" charset="0"/>
                <a:cs typeface="Alexandria" charset="0"/>
              </a:rPr>
              <a:t>فالنوع </a:t>
            </a:r>
            <a:r>
              <a:rPr lang="ar-EG" sz="1400" dirty="0">
                <a:latin typeface="Alexandria" charset="0"/>
                <a:cs typeface="Alexandria" charset="0"/>
              </a:rPr>
              <a:t>هو متغير قد يؤثر في اختيار التخصص </a:t>
            </a:r>
            <a:r>
              <a:rPr lang="ar-EG" sz="1400" dirty="0" smtClean="0">
                <a:latin typeface="Alexandria" charset="0"/>
                <a:cs typeface="Alexandria" charset="0"/>
              </a:rPr>
              <a:t>الدراسي،  </a:t>
            </a:r>
            <a:r>
              <a:rPr lang="ar-EG" sz="1400" dirty="0">
                <a:latin typeface="Alexandria" charset="0"/>
                <a:cs typeface="Alexandria" charset="0"/>
              </a:rPr>
              <a:t>بمعنى ان الاناث قد يكن اكثر اقبالاً على تخصصات معينة مقارنة بالذكور او بالعكس، كما ان المستوى التعليمي للأبوين قد يؤثر في أولادهم، والمتغير في البحث العلمي </a:t>
            </a:r>
            <a:r>
              <a:rPr lang="ar-EG" sz="1400" dirty="0" smtClean="0">
                <a:latin typeface="Alexandria" charset="0"/>
                <a:cs typeface="Alexandria" charset="0"/>
              </a:rPr>
              <a:t>يقبل </a:t>
            </a:r>
            <a:r>
              <a:rPr lang="ar-EG" sz="1400" dirty="0">
                <a:latin typeface="Alexandria" charset="0"/>
                <a:cs typeface="Alexandria" charset="0"/>
              </a:rPr>
              <a:t>القياس الكمي أو الكيفي، </a:t>
            </a:r>
            <a:r>
              <a:rPr lang="ar-EG" sz="1400" dirty="0" smtClean="0">
                <a:latin typeface="Alexandria" charset="0"/>
                <a:cs typeface="Alexandria" charset="0"/>
              </a:rPr>
              <a:t>فكل </a:t>
            </a:r>
            <a:r>
              <a:rPr lang="ar-EG" sz="1400" dirty="0">
                <a:latin typeface="Alexandria" charset="0"/>
                <a:cs typeface="Alexandria" charset="0"/>
              </a:rPr>
              <a:t>شيء يقبل التغيير يعرف باسم المتغير، وذلك بحسب التعريف الإحصائي للمتغير، ومن أبرز سمات المتغيرات الكمية والكيفية التأثير والتأثر، ويجب أن يقوم الباحث بتحديد تلك العلاقات ومن ثم يقوم بضبطها، ويلعب تحديد المتغيرات بشكل صحيح دورا كبيرا في الوصول إلى النتائج الصحيحة للبحث </a:t>
            </a:r>
            <a:r>
              <a:rPr lang="ar-EG" sz="1400" dirty="0" smtClean="0">
                <a:latin typeface="Alexandria" charset="0"/>
                <a:cs typeface="Alexandria" charset="0"/>
              </a:rPr>
              <a:t>العلمي.</a:t>
            </a:r>
          </a:p>
          <a:p>
            <a:pPr algn="justLow" rtl="1">
              <a:lnSpc>
                <a:spcPct val="150000"/>
              </a:lnSpc>
            </a:pPr>
            <a:r>
              <a:rPr lang="ar-EG" sz="1400" dirty="0" smtClean="0">
                <a:latin typeface="Alexandria" charset="0"/>
                <a:cs typeface="Alexandria" charset="0"/>
              </a:rPr>
              <a:t> </a:t>
            </a:r>
            <a:r>
              <a:rPr lang="ar-EG" sz="1400" dirty="0">
                <a:latin typeface="Alexandria" charset="0"/>
                <a:cs typeface="Alexandria" charset="0"/>
              </a:rPr>
              <a:t>ويعرف المتغير بانه عبارة عن ظاهرة تظهر اختلاف بين </a:t>
            </a:r>
            <a:r>
              <a:rPr lang="ar-EG" sz="1400" dirty="0" smtClean="0">
                <a:latin typeface="Alexandria" charset="0"/>
                <a:cs typeface="Alexandria" charset="0"/>
              </a:rPr>
              <a:t>مفرداتها </a:t>
            </a:r>
            <a:r>
              <a:rPr lang="ar-EG" sz="1400" dirty="0">
                <a:latin typeface="Alexandria" charset="0"/>
                <a:cs typeface="Alexandria" charset="0"/>
              </a:rPr>
              <a:t>كما انه مصطلح يدل على صفة محددة تتناول عدداً من الحالات او الصفات التي يتدخل الباحث فيها ويضبطها ويلاحظها او </a:t>
            </a:r>
            <a:r>
              <a:rPr lang="ar-EG" sz="1400" dirty="0" smtClean="0">
                <a:latin typeface="Alexandria" charset="0"/>
                <a:cs typeface="Alexandria" charset="0"/>
              </a:rPr>
              <a:t>يعرفها.</a:t>
            </a:r>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601390" y="1107301"/>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030486"/>
      </p:ext>
    </p:extLst>
  </p:cSld>
  <p:clrMapOvr>
    <a:masterClrMapping/>
  </p:clrMapOvr>
  <mc:AlternateContent xmlns:mc="http://schemas.openxmlformats.org/markup-compatibility/2006" xmlns:p14="http://schemas.microsoft.com/office/powerpoint/2010/main">
    <mc:Choice Requires="p14">
      <p:transition spd="slow" p14:dur="2000" advTm="295188"/>
    </mc:Choice>
    <mc:Fallback xmlns="">
      <p:transition spd="slow" advTm="29518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6523849" y="1212613"/>
            <a:ext cx="3006517" cy="584775"/>
          </a:xfrm>
          <a:prstGeom prst="rect">
            <a:avLst/>
          </a:prstGeom>
          <a:noFill/>
        </p:spPr>
        <p:txBody>
          <a:bodyPr wrap="square" rtlCol="1">
            <a:spAutoFit/>
          </a:bodyPr>
          <a:lstStyle/>
          <a:p>
            <a:r>
              <a:rPr lang="ar-EG" sz="3200" b="1" dirty="0" smtClean="0">
                <a:solidFill>
                  <a:srgbClr val="00AEEF"/>
                </a:solidFill>
              </a:rPr>
              <a:t>ما المقصود بالمتغير؟</a:t>
            </a:r>
            <a:endParaRPr lang="ar-EG" sz="3200" b="1" dirty="0">
              <a:solidFill>
                <a:srgbClr val="00AEEF"/>
              </a:solidFill>
            </a:endParaRPr>
          </a:p>
        </p:txBody>
      </p:sp>
      <p:sp>
        <p:nvSpPr>
          <p:cNvPr id="7" name="TextBox 6"/>
          <p:cNvSpPr txBox="1"/>
          <p:nvPr/>
        </p:nvSpPr>
        <p:spPr>
          <a:xfrm>
            <a:off x="4691478" y="1868245"/>
            <a:ext cx="6671257" cy="3970318"/>
          </a:xfrm>
          <a:prstGeom prst="rect">
            <a:avLst/>
          </a:prstGeom>
          <a:noFill/>
        </p:spPr>
        <p:txBody>
          <a:bodyPr wrap="square" rtlCol="1">
            <a:spAutoFit/>
          </a:bodyPr>
          <a:lstStyle/>
          <a:p>
            <a:pPr algn="justLow" rtl="1"/>
            <a:r>
              <a:rPr lang="ar-EG" sz="1400" dirty="0" smtClean="0">
                <a:latin typeface="Alexandria"/>
              </a:rPr>
              <a:t>يعرف المتغير في البحث العلمي بأنه خاصية أو سمة تظهر بحالات أو متغيرات نوعية متعددة أو بمقادير كمية ( متغيرات كمية)، فالطول متغير، والوزن متغير، والحالة الاجتماعية وغيرها متغيرات ( التل، 2005).</a:t>
            </a:r>
          </a:p>
          <a:p>
            <a:pPr algn="justLow" rtl="1"/>
            <a:r>
              <a:rPr lang="ar-EG" sz="1400" dirty="0" smtClean="0">
                <a:latin typeface="Alexandria"/>
              </a:rPr>
              <a:t> فالمتغير هو ذلك الحدث أو تلك الظاهرة التي تتغير نتيجة ارتباطها بمتغير آخر، ولذلك فان البحث العلمي في أصله وتفاصيله يمثل علاقة موضوعية شاملة بين متغيرات البحث ( ساعاتي، 1991).</a:t>
            </a:r>
          </a:p>
          <a:p>
            <a:pPr algn="justLow" rtl="1"/>
            <a:r>
              <a:rPr lang="ar-EG" sz="1400" dirty="0" smtClean="0">
                <a:latin typeface="Alexandria"/>
              </a:rPr>
              <a:t>كما يعرف المتغير بأنه خاصية أو صفة لظاهرة قابلة للملاحظة، تأخذ قيما مختلفة أو صيغا متباينة، وكذلك نعنى به مصطلحا يدل على صفة محددة تتناول عددا من الحالات أو القيم، وهو  يشير الى مفهوم معين يجري تعريفه اجرائيا بدلالة إجراءات البحث، ويتم قياسه كميا أو وصفه كيفيا ( </a:t>
            </a:r>
            <a:r>
              <a:rPr lang="ar-EG" sz="1400" dirty="0" err="1" smtClean="0">
                <a:latin typeface="Alexandria"/>
              </a:rPr>
              <a:t>عبدالمؤمن</a:t>
            </a:r>
            <a:r>
              <a:rPr lang="ar-EG" sz="1400" dirty="0" smtClean="0">
                <a:latin typeface="Alexandria"/>
              </a:rPr>
              <a:t>، 2008). </a:t>
            </a:r>
          </a:p>
          <a:p>
            <a:pPr algn="justLow" rtl="1"/>
            <a:r>
              <a:rPr lang="ar-EG" sz="1400" dirty="0" smtClean="0">
                <a:latin typeface="Alexandria"/>
              </a:rPr>
              <a:t>وعليه، يستدل من هذين التعريفين، أن:-</a:t>
            </a:r>
          </a:p>
          <a:p>
            <a:pPr marL="285750" indent="-285750" algn="justLow" rtl="1">
              <a:buFontTx/>
              <a:buChar char="-"/>
            </a:pPr>
            <a:r>
              <a:rPr lang="ar-EG" sz="1400" dirty="0" smtClean="0">
                <a:latin typeface="Alexandria"/>
              </a:rPr>
              <a:t>المتغير يمثل خاصية يمكن ملاحظتها وقياسها.</a:t>
            </a:r>
          </a:p>
          <a:p>
            <a:pPr marL="285750" indent="-285750" algn="justLow" rtl="1">
              <a:buFontTx/>
              <a:buChar char="-"/>
            </a:pPr>
            <a:r>
              <a:rPr lang="ar-EG" sz="1400" dirty="0" smtClean="0">
                <a:latin typeface="Alexandria"/>
              </a:rPr>
              <a:t>المتغير خاصية متباينة القيم او العناصر او المستويات.</a:t>
            </a:r>
          </a:p>
          <a:p>
            <a:pPr marL="285750" indent="-285750" algn="justLow" rtl="1">
              <a:buFontTx/>
              <a:buChar char="-"/>
            </a:pPr>
            <a:r>
              <a:rPr lang="ar-EG" sz="1400" dirty="0" smtClean="0">
                <a:latin typeface="Alexandria"/>
              </a:rPr>
              <a:t>المتغير خاصية تمكن الباحث من جمع بيانات عنها لتحقيق الغرض من البحث. </a:t>
            </a:r>
          </a:p>
          <a:p>
            <a:pPr algn="justLow" rtl="1"/>
            <a:r>
              <a:rPr lang="ar-EG" sz="1400" dirty="0" smtClean="0">
                <a:latin typeface="Alexandria"/>
              </a:rPr>
              <a:t>والخاصية قد تعبر عن قدرة ( كالذكاء، التحصيل، ....) أو سمة ( كالانبساطية، الاجتماعية.....)، وقد تعبر عن اتجاه أو رأي أو ميل.</a:t>
            </a:r>
          </a:p>
          <a:p>
            <a:pPr algn="justLow" rtl="1"/>
            <a:r>
              <a:rPr lang="ar-EG" sz="1400" dirty="0" smtClean="0">
                <a:latin typeface="Alexandria"/>
              </a:rPr>
              <a:t>فمثلا: متغير المستوى التعليمي ( يشمل أولئك الحاصلين على ماجستير او دكتوراه، ذوي مستوى تعليمي متوسط، والحاصلين على مؤهل تعليمي عالي).</a:t>
            </a:r>
          </a:p>
          <a:p>
            <a:pPr algn="justLow" rtl="1"/>
            <a:r>
              <a:rPr lang="ar-EG" sz="1400" dirty="0" smtClean="0">
                <a:latin typeface="Alexandria"/>
              </a:rPr>
              <a:t>أي أن قيمة متغيره وعناصره متباينة، فالمستوى التعليمي يتكون من عناصر مختلفة، قد حددها الباحث مسبقا، وهي مستوى تعليم عالي، ومستوى الماجستير والدكتوراه، والمستوى المتوسط، ومن هنا نستنتج أن عكس المتغير هو « الثابت»، وهو الذي يأخذ صفة ثابتة لا تتغير.</a:t>
            </a:r>
            <a:endParaRPr lang="ar-EG" sz="1400" dirty="0">
              <a:latin typeface="Alexandria"/>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474487"/>
    </mc:Choice>
    <mc:Fallback xmlns="">
      <p:transition spd="slow" advTm="47448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55140" y="1687133"/>
            <a:ext cx="4128422" cy="43197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687132"/>
            <a:ext cx="6943016" cy="4319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481070" y="2434107"/>
            <a:ext cx="5112913" cy="2677656"/>
          </a:xfrm>
          <a:prstGeom prst="rect">
            <a:avLst/>
          </a:prstGeom>
          <a:noFill/>
        </p:spPr>
        <p:txBody>
          <a:bodyPr wrap="square" rtlCol="1">
            <a:spAutoFit/>
          </a:bodyPr>
          <a:lstStyle/>
          <a:p>
            <a:pPr algn="justLow" rtl="1"/>
            <a:r>
              <a:rPr lang="ar-EG" sz="1400" dirty="0" smtClean="0">
                <a:latin typeface="Alexandria"/>
              </a:rPr>
              <a:t>ويعبر المتغير عن مفهوم او اسم يشير الى صفة أو خاصية محددة تتباين قيمتها بين الأفراد او الأشياء، فالنوع ولون الأعين والديانة والاتجاهات والطول والوزن  تعد متغيرات، لاختلاف قيمتها من فرد لآخر.</a:t>
            </a:r>
          </a:p>
          <a:p>
            <a:pPr algn="justLow" rtl="1"/>
            <a:r>
              <a:rPr lang="ar-EG" sz="1400" dirty="0">
                <a:latin typeface="Alexandria"/>
              </a:rPr>
              <a:t>المتغيرات في البحث العلمي هي عبارة عن كل ما يقبل القياس ونعني بالقياس هنا القياس الكمي والكيفي, ويطلق علي كل أمر يقبل التغيير مسمى المتغير ، وأهم ما يميز المتغيرات هي عنصرا التأثر و التأثير.</a:t>
            </a:r>
          </a:p>
          <a:p>
            <a:pPr algn="justLow" rtl="1"/>
            <a:r>
              <a:rPr lang="ar-EG" sz="1400" dirty="0">
                <a:latin typeface="Alexandria"/>
              </a:rPr>
              <a:t>كما يعرف المتغير </a:t>
            </a:r>
            <a:r>
              <a:rPr lang="ar-EG" sz="1400" dirty="0" smtClean="0">
                <a:latin typeface="Alexandria"/>
              </a:rPr>
              <a:t>في البحث </a:t>
            </a:r>
            <a:r>
              <a:rPr lang="ar-EG" sz="1400" dirty="0">
                <a:latin typeface="Alexandria"/>
              </a:rPr>
              <a:t>العلمي بأنه صفة محددة لها خصائص أو معايير وقيم محددة تتباين قيمتها بين الأفراد والأشياء.</a:t>
            </a:r>
          </a:p>
          <a:p>
            <a:pPr algn="justLow" rtl="1"/>
            <a:r>
              <a:rPr lang="ar-EG" sz="1400" dirty="0">
                <a:latin typeface="Alexandria"/>
              </a:rPr>
              <a:t>يستخدم الباحث العلمي المتغيرات في البحث العلمي من أجل إيجاد العلاقة التي تربط بين الأشياء المدروسة.</a:t>
            </a:r>
          </a:p>
          <a:p>
            <a:pPr algn="justLow" rtl="1"/>
            <a:r>
              <a:rPr lang="ar-EG" sz="1400" dirty="0">
                <a:latin typeface="Alexandria"/>
              </a:rPr>
              <a:t>يجب أن يقوم الباحث العلمي بتحديد تلك العلاقات ومن ثم يقوم بضبطها وتحديد المتغيرات بشكل صحيح </a:t>
            </a:r>
            <a:r>
              <a:rPr lang="ar-EG" sz="1400" dirty="0" smtClean="0">
                <a:latin typeface="Alexandria"/>
              </a:rPr>
              <a:t>حتي يمكن الوصول الى نتائج صحيحة وموثوقة </a:t>
            </a:r>
            <a:r>
              <a:rPr lang="ar-EG" sz="1400" dirty="0">
                <a:latin typeface="Alexandria"/>
              </a:rPr>
              <a:t>للبحث العلمي</a:t>
            </a:r>
            <a:r>
              <a:rPr lang="ar-EG" sz="1400" dirty="0" smtClean="0">
                <a:latin typeface="Alexandria"/>
              </a:rPr>
              <a:t>. </a:t>
            </a:r>
            <a:endParaRPr lang="ar-EG" sz="1400" dirty="0">
              <a:latin typeface="Alexandria"/>
            </a:endParaRPr>
          </a:p>
        </p:txBody>
      </p:sp>
    </p:spTree>
  </p:cSld>
  <p:clrMapOvr>
    <a:masterClrMapping/>
  </p:clrMapOvr>
  <mc:AlternateContent xmlns:mc="http://schemas.openxmlformats.org/markup-compatibility/2006" xmlns:p14="http://schemas.microsoft.com/office/powerpoint/2010/main">
    <mc:Choice Requires="p14">
      <p:transition spd="slow" p14:dur="2000" advTm="206870"/>
    </mc:Choice>
    <mc:Fallback xmlns="">
      <p:transition spd="slow" advTm="20687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032779" y="1540377"/>
            <a:ext cx="3910885" cy="447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745263"/>
            <a:ext cx="5699778" cy="4064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35654" y="2563235"/>
            <a:ext cx="5094472" cy="2554545"/>
          </a:xfrm>
          <a:prstGeom prst="rect">
            <a:avLst/>
          </a:prstGeom>
          <a:noFill/>
        </p:spPr>
        <p:txBody>
          <a:bodyPr wrap="square" rtlCol="0">
            <a:spAutoFit/>
          </a:bodyPr>
          <a:lstStyle/>
          <a:p>
            <a:pPr algn="r" rtl="1"/>
            <a:r>
              <a:rPr lang="ar-EG" sz="2000" b="1" dirty="0" smtClean="0">
                <a:solidFill>
                  <a:srgbClr val="00AEEF"/>
                </a:solidFill>
                <a:latin typeface="Alexandria" charset="0"/>
                <a:cs typeface="Alexandria" charset="0"/>
              </a:rPr>
              <a:t>أهمية المتغيرات في البحث العلمي</a:t>
            </a:r>
            <a:r>
              <a:rPr lang="ar-EG" sz="1400" dirty="0" smtClean="0">
                <a:solidFill>
                  <a:srgbClr val="2D3956"/>
                </a:solidFill>
                <a:latin typeface="Alexandria" charset="0"/>
                <a:cs typeface="Alexandria" charset="0"/>
              </a:rPr>
              <a:t>:-</a:t>
            </a:r>
          </a:p>
          <a:p>
            <a:pPr algn="justLow" rtl="1"/>
            <a:r>
              <a:rPr lang="ar-EG" sz="1400" dirty="0" smtClean="0">
                <a:solidFill>
                  <a:srgbClr val="2D3956"/>
                </a:solidFill>
                <a:latin typeface="Alexandria" charset="0"/>
                <a:cs typeface="Alexandria" charset="0"/>
              </a:rPr>
              <a:t>للمتغيرات </a:t>
            </a:r>
            <a:r>
              <a:rPr lang="ar-EG" sz="1400" dirty="0">
                <a:solidFill>
                  <a:srgbClr val="2D3956"/>
                </a:solidFill>
                <a:latin typeface="Alexandria" charset="0"/>
                <a:cs typeface="Alexandria" charset="0"/>
              </a:rPr>
              <a:t>في البحث العلمي </a:t>
            </a:r>
            <a:r>
              <a:rPr lang="ar-EG" sz="1400" dirty="0" smtClean="0">
                <a:solidFill>
                  <a:srgbClr val="2D3956"/>
                </a:solidFill>
                <a:latin typeface="Alexandria" charset="0"/>
                <a:cs typeface="Alexandria" charset="0"/>
              </a:rPr>
              <a:t>أهمية </a:t>
            </a:r>
            <a:r>
              <a:rPr lang="ar-EG" sz="1400" dirty="0">
                <a:solidFill>
                  <a:srgbClr val="2D3956"/>
                </a:solidFill>
                <a:latin typeface="Alexandria" charset="0"/>
                <a:cs typeface="Alexandria" charset="0"/>
              </a:rPr>
              <a:t>كبيرة تتمثل في النقاط التالية:</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يعد </a:t>
            </a:r>
            <a:r>
              <a:rPr lang="ar-EG" sz="1400" dirty="0">
                <a:solidFill>
                  <a:srgbClr val="2D3956"/>
                </a:solidFill>
                <a:latin typeface="Alexandria" charset="0"/>
                <a:cs typeface="Alexandria" charset="0"/>
              </a:rPr>
              <a:t>المتغير التابع المفهوم الأساسي في تحديد مشكلة </a:t>
            </a:r>
            <a:r>
              <a:rPr lang="ar-EG" sz="1400" dirty="0" smtClean="0">
                <a:solidFill>
                  <a:srgbClr val="2D3956"/>
                </a:solidFill>
                <a:latin typeface="Alexandria" charset="0"/>
                <a:cs typeface="Alexandria" charset="0"/>
              </a:rPr>
              <a:t>البحث، و </a:t>
            </a:r>
            <a:r>
              <a:rPr lang="ar-EG" sz="1400" dirty="0">
                <a:solidFill>
                  <a:srgbClr val="2D3956"/>
                </a:solidFill>
                <a:latin typeface="Alexandria" charset="0"/>
                <a:cs typeface="Alexandria" charset="0"/>
              </a:rPr>
              <a:t>التي </a:t>
            </a:r>
            <a:r>
              <a:rPr lang="ar-EG" sz="1400" dirty="0" smtClean="0">
                <a:solidFill>
                  <a:srgbClr val="2D3956"/>
                </a:solidFill>
                <a:latin typeface="Alexandria" charset="0"/>
                <a:cs typeface="Alexandria" charset="0"/>
              </a:rPr>
              <a:t>تعتبر بمثابة </a:t>
            </a:r>
            <a:r>
              <a:rPr lang="ar-EG" sz="1400" dirty="0">
                <a:solidFill>
                  <a:srgbClr val="2D3956"/>
                </a:solidFill>
                <a:latin typeface="Alexandria" charset="0"/>
                <a:cs typeface="Alexandria" charset="0"/>
              </a:rPr>
              <a:t>المنطلق الضروري لكل أنواع </a:t>
            </a:r>
            <a:r>
              <a:rPr lang="ar-EG" sz="1400" dirty="0" smtClean="0">
                <a:solidFill>
                  <a:srgbClr val="2D3956"/>
                </a:solidFill>
                <a:latin typeface="Alexandria" charset="0"/>
                <a:cs typeface="Alexandria" charset="0"/>
              </a:rPr>
              <a:t>البحوث العلمية </a:t>
            </a:r>
            <a:r>
              <a:rPr lang="ar-EG" sz="1400" dirty="0">
                <a:solidFill>
                  <a:srgbClr val="2D3956"/>
                </a:solidFill>
                <a:latin typeface="Alexandria" charset="0"/>
                <a:cs typeface="Alexandria" charset="0"/>
              </a:rPr>
              <a:t>في مختلف التخصصات.</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لا </a:t>
            </a:r>
            <a:r>
              <a:rPr lang="ar-EG" sz="1400" dirty="0">
                <a:solidFill>
                  <a:srgbClr val="2D3956"/>
                </a:solidFill>
                <a:latin typeface="Alexandria" charset="0"/>
                <a:cs typeface="Alexandria" charset="0"/>
              </a:rPr>
              <a:t>تأخذ الدراسات </a:t>
            </a:r>
            <a:r>
              <a:rPr lang="ar-EG" sz="1400" dirty="0" smtClean="0">
                <a:solidFill>
                  <a:srgbClr val="2D3956"/>
                </a:solidFill>
                <a:latin typeface="Alexandria" charset="0"/>
                <a:cs typeface="Alexandria" charset="0"/>
              </a:rPr>
              <a:t>البحثية شكلها العلمي، </a:t>
            </a:r>
            <a:r>
              <a:rPr lang="ar-EG" sz="1400" dirty="0">
                <a:solidFill>
                  <a:srgbClr val="2D3956"/>
                </a:solidFill>
                <a:latin typeface="Alexandria" charset="0"/>
                <a:cs typeface="Alexandria" charset="0"/>
              </a:rPr>
              <a:t>إلا إذا وضح الباحث متغيرات بحثه وعلاقتها </a:t>
            </a:r>
            <a:r>
              <a:rPr lang="ar-EG" sz="1400" dirty="0" smtClean="0">
                <a:solidFill>
                  <a:srgbClr val="2D3956"/>
                </a:solidFill>
                <a:latin typeface="Alexandria" charset="0"/>
                <a:cs typeface="Alexandria" charset="0"/>
              </a:rPr>
              <a:t>ببعضها، </a:t>
            </a:r>
            <a:r>
              <a:rPr lang="ar-EG" sz="1400" dirty="0">
                <a:solidFill>
                  <a:srgbClr val="2D3956"/>
                </a:solidFill>
                <a:latin typeface="Alexandria" charset="0"/>
                <a:cs typeface="Alexandria" charset="0"/>
              </a:rPr>
              <a:t>وإدراكه لكل ذلك.</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المتغيرات </a:t>
            </a:r>
            <a:r>
              <a:rPr lang="ar-EG" sz="1400" dirty="0">
                <a:solidFill>
                  <a:srgbClr val="2D3956"/>
                </a:solidFill>
                <a:latin typeface="Alexandria" charset="0"/>
                <a:cs typeface="Alexandria" charset="0"/>
              </a:rPr>
              <a:t>هي محور المعلومات الواردة في نتيجة البحث </a:t>
            </a:r>
            <a:r>
              <a:rPr lang="ar-EG" sz="1400" dirty="0" smtClean="0">
                <a:solidFill>
                  <a:srgbClr val="2D3956"/>
                </a:solidFill>
                <a:latin typeface="Alexandria" charset="0"/>
                <a:cs typeface="Alexandria" charset="0"/>
              </a:rPr>
              <a:t>العلمي، </a:t>
            </a:r>
            <a:r>
              <a:rPr lang="ar-EG" sz="1400" dirty="0">
                <a:solidFill>
                  <a:srgbClr val="2D3956"/>
                </a:solidFill>
                <a:latin typeface="Alexandria" charset="0"/>
                <a:cs typeface="Alexandria" charset="0"/>
              </a:rPr>
              <a:t>فيذكر فيه تلك </a:t>
            </a:r>
            <a:r>
              <a:rPr lang="ar-EG" sz="1400" dirty="0" smtClean="0">
                <a:solidFill>
                  <a:srgbClr val="2D3956"/>
                </a:solidFill>
                <a:latin typeface="Alexandria" charset="0"/>
                <a:cs typeface="Alexandria" charset="0"/>
              </a:rPr>
              <a:t>المتغيرات، وعلاقتها ببعضها البعض.</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يقوم </a:t>
            </a:r>
            <a:r>
              <a:rPr lang="ar-EG" sz="1400" dirty="0">
                <a:solidFill>
                  <a:srgbClr val="2D3956"/>
                </a:solidFill>
                <a:latin typeface="Alexandria" charset="0"/>
                <a:cs typeface="Alexandria" charset="0"/>
              </a:rPr>
              <a:t>الباحث العلمي بمناقشة الدراسات السابقة وأدبيات مشكلة البحث، ويدرس علاقة هذه الدراسات السابقة مع الدراسة الحالية بناءً على ما اعتمده الباحث من متغيرات في دراسته.</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129007"/>
    </mc:Choice>
    <mc:Fallback xmlns="">
      <p:transition spd="slow" advTm="12900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2246769"/>
          </a:xfrm>
          <a:prstGeom prst="rect">
            <a:avLst/>
          </a:prstGeom>
          <a:noFill/>
        </p:spPr>
        <p:txBody>
          <a:bodyPr wrap="square" rtlCol="0">
            <a:spAutoFit/>
          </a:bodyPr>
          <a:lstStyle/>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يمكن اعتبار المتغيرات التابعة المفهوم الرئيسي في تحديد المشكلة البحثية، وهي التي تعتبر المنطلق الأساسي لجميع أنواع الدراسات البحثية في التخصصات والمجالات العلمية المختلفة.</a:t>
            </a:r>
          </a:p>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تتم مناقشة أدبيات الموضوع والدراسات السابقة وعلاقتها بالدراسة الحالية في ضوء متغيرات البحث العلمي التي اعتمدها الباحث في بحثه.</a:t>
            </a:r>
          </a:p>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إن اختبار فرضيات البحث يعتمد بشكل رئيسي على دراسة متغيرات البحث المعتمدة في الدراسة، والتأكد من العلاقات التي تربطها </a:t>
            </a:r>
            <a:r>
              <a:rPr lang="ar-EG" sz="1400" dirty="0" smtClean="0">
                <a:solidFill>
                  <a:srgbClr val="2D3956"/>
                </a:solidFill>
                <a:latin typeface="Alexandria" charset="0"/>
                <a:cs typeface="Alexandria" charset="0"/>
              </a:rPr>
              <a:t>ببعضها، </a:t>
            </a:r>
            <a:r>
              <a:rPr lang="ar-EG" sz="1400" dirty="0">
                <a:solidFill>
                  <a:srgbClr val="2D3956"/>
                </a:solidFill>
                <a:latin typeface="Alexandria" charset="0"/>
                <a:cs typeface="Alexandria" charset="0"/>
              </a:rPr>
              <a:t>وهل هي علاقات سلبية أم إيجابية.</a:t>
            </a:r>
          </a:p>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تعتبر المتغيرات المستقلة المنطلق الأساسي لكل فرضية من الفرضيات البحثية، </a:t>
            </a:r>
            <a:r>
              <a:rPr lang="ar-EG" sz="1400" dirty="0" smtClean="0">
                <a:solidFill>
                  <a:srgbClr val="2D3956"/>
                </a:solidFill>
                <a:latin typeface="Alexandria" charset="0"/>
                <a:cs typeface="Alexandria" charset="0"/>
              </a:rPr>
              <a:t>لأنها </a:t>
            </a:r>
            <a:r>
              <a:rPr lang="ar-EG" sz="1400" dirty="0">
                <a:solidFill>
                  <a:srgbClr val="2D3956"/>
                </a:solidFill>
                <a:latin typeface="Alexandria" charset="0"/>
                <a:cs typeface="Alexandria" charset="0"/>
              </a:rPr>
              <a:t>المتغير الذي يؤثر على المتغيرات التابعة، وهو المسبب للإشكالية البحثية.</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145146"/>
    </mc:Choice>
    <mc:Fallback xmlns="">
      <p:transition spd="slow" advTm="14514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354491"/>
          </a:xfrm>
          <a:prstGeom prst="rect">
            <a:avLst/>
          </a:prstGeom>
        </p:spPr>
        <p:txBody>
          <a:bodyPr wrap="square">
            <a:spAutoFit/>
          </a:bodyPr>
          <a:lstStyle/>
          <a:p>
            <a:pPr algn="justLow" rtl="1">
              <a:lnSpc>
                <a:spcPct val="150000"/>
              </a:lnSpc>
            </a:pPr>
            <a:r>
              <a:rPr lang="ar-EG" sz="1400" b="1" dirty="0">
                <a:latin typeface="Simplified Arabic" panose="02020603050405020304" pitchFamily="18" charset="-78"/>
                <a:cs typeface="Simplified Arabic" panose="02020603050405020304" pitchFamily="18" charset="-78"/>
              </a:rPr>
              <a:t>تتميز المتغيرات في البحث العلمي بمجموعة من الخصائص وهي:</a:t>
            </a:r>
          </a:p>
          <a:p>
            <a:pPr marL="285750" indent="-285750" algn="justLow" rtl="1">
              <a:lnSpc>
                <a:spcPct val="150000"/>
              </a:lnSpc>
              <a:buFont typeface="Wingdings" panose="05000000000000000000" pitchFamily="2" charset="2"/>
              <a:buChar char="v"/>
            </a:pPr>
            <a:r>
              <a:rPr lang="ar-EG" sz="1400" dirty="0" smtClean="0">
                <a:latin typeface="Simplified Arabic" panose="02020603050405020304" pitchFamily="18" charset="-78"/>
                <a:cs typeface="Simplified Arabic" panose="02020603050405020304" pitchFamily="18" charset="-78"/>
              </a:rPr>
              <a:t>اختلافها حسب </a:t>
            </a:r>
            <a:r>
              <a:rPr lang="ar-EG" sz="1400" dirty="0">
                <a:latin typeface="Simplified Arabic" panose="02020603050405020304" pitchFamily="18" charset="-78"/>
                <a:cs typeface="Simplified Arabic" panose="02020603050405020304" pitchFamily="18" charset="-78"/>
              </a:rPr>
              <a:t>نوع هذه المتغيرات, فخصائص كل متغير ترتبط بنوع المتغير سواء كانت متغيراً تابعاً أو متغيراً مستقلاً.</a:t>
            </a:r>
          </a:p>
          <a:p>
            <a:pPr marL="285750" indent="-285750" algn="justLow" rtl="1">
              <a:lnSpc>
                <a:spcPct val="150000"/>
              </a:lnSpc>
              <a:buFont typeface="Wingdings" panose="05000000000000000000" pitchFamily="2" charset="2"/>
              <a:buChar char="v"/>
            </a:pPr>
            <a:r>
              <a:rPr lang="ar-EG" sz="1400" dirty="0" smtClean="0">
                <a:latin typeface="Simplified Arabic" panose="02020603050405020304" pitchFamily="18" charset="-78"/>
                <a:cs typeface="Simplified Arabic" panose="02020603050405020304" pitchFamily="18" charset="-78"/>
              </a:rPr>
              <a:t>كونها عبارة </a:t>
            </a:r>
            <a:r>
              <a:rPr lang="ar-EG" sz="1400" dirty="0">
                <a:latin typeface="Simplified Arabic" panose="02020603050405020304" pitchFamily="18" charset="-78"/>
                <a:cs typeface="Simplified Arabic" panose="02020603050405020304" pitchFamily="18" charset="-78"/>
              </a:rPr>
              <a:t>عن مجموعة من الأشياء أو القيم يتم قياسها وكذلك معالجتها، </a:t>
            </a:r>
            <a:r>
              <a:rPr lang="ar-EG" sz="1400" dirty="0" smtClean="0">
                <a:latin typeface="Simplified Arabic" panose="02020603050405020304" pitchFamily="18" charset="-78"/>
                <a:cs typeface="Simplified Arabic" panose="02020603050405020304" pitchFamily="18" charset="-78"/>
              </a:rPr>
              <a:t>ومن خلالها يتم </a:t>
            </a:r>
            <a:r>
              <a:rPr lang="ar-EG" sz="1400" dirty="0">
                <a:latin typeface="Simplified Arabic" panose="02020603050405020304" pitchFamily="18" charset="-78"/>
                <a:cs typeface="Simplified Arabic" panose="02020603050405020304" pitchFamily="18" charset="-78"/>
              </a:rPr>
              <a:t>تحليل جميع الدراسات.</a:t>
            </a:r>
          </a:p>
          <a:p>
            <a:pPr marL="285750" indent="-285750" algn="justLow" rtl="1">
              <a:lnSpc>
                <a:spcPct val="150000"/>
              </a:lnSpc>
              <a:buFont typeface="Wingdings" panose="05000000000000000000" pitchFamily="2" charset="2"/>
              <a:buChar char="v"/>
            </a:pPr>
            <a:r>
              <a:rPr lang="ar-EG" sz="1400" dirty="0">
                <a:latin typeface="Simplified Arabic" panose="02020603050405020304" pitchFamily="18" charset="-78"/>
                <a:cs typeface="Simplified Arabic" panose="02020603050405020304" pitchFamily="18" charset="-78"/>
              </a:rPr>
              <a:t>يمكن للمتغيرات أن تساعد في وصف شخص أو مكان، ويمكنها أن تصف شيئاً أو فكرة.</a:t>
            </a:r>
            <a:endParaRPr lang="ar-EG" sz="1400" dirty="0" smtClean="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خصائص المتغيرات في البحث العلمي: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1200329"/>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p>
          <a:p>
            <a:pPr algn="ct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98609">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2354491"/>
          </a:xfrm>
          <a:prstGeom prst="rect">
            <a:avLst/>
          </a:prstGeom>
        </p:spPr>
        <p:txBody>
          <a:bodyPr wrap="square">
            <a:spAutoFit/>
          </a:bodyPr>
          <a:lstStyle/>
          <a:p>
            <a:pPr marL="285750" indent="-285750" algn="justLow" rtl="1">
              <a:lnSpc>
                <a:spcPct val="150000"/>
              </a:lnSpc>
              <a:buFont typeface="Wingdings" panose="05000000000000000000" pitchFamily="2" charset="2"/>
              <a:buChar char="Ø"/>
            </a:pPr>
            <a:r>
              <a:rPr lang="ar-EG" sz="1400" dirty="0" smtClean="0">
                <a:latin typeface="Alexandria"/>
                <a:cs typeface="Simplified Arabic" panose="02020603050405020304" pitchFamily="18" charset="-78"/>
              </a:rPr>
              <a:t>على </a:t>
            </a:r>
            <a:r>
              <a:rPr lang="ar-EG" sz="1400" dirty="0">
                <a:latin typeface="Alexandria"/>
                <a:cs typeface="Simplified Arabic" panose="02020603050405020304" pitchFamily="18" charset="-78"/>
              </a:rPr>
              <a:t>الباحث معرفة خصائص متغيرات الدراسة جيدًا, مما </a:t>
            </a:r>
            <a:r>
              <a:rPr lang="ar-EG" sz="1400" dirty="0" smtClean="0">
                <a:latin typeface="Alexandria"/>
                <a:cs typeface="Simplified Arabic" panose="02020603050405020304" pitchFamily="18" charset="-78"/>
              </a:rPr>
              <a:t>يتيح </a:t>
            </a:r>
            <a:r>
              <a:rPr lang="ar-EG" sz="1400" dirty="0">
                <a:latin typeface="Alexandria"/>
                <a:cs typeface="Simplified Arabic" panose="02020603050405020304" pitchFamily="18" charset="-78"/>
              </a:rPr>
              <a:t>له </a:t>
            </a:r>
            <a:r>
              <a:rPr lang="ar-EG" sz="1400" dirty="0" smtClean="0">
                <a:latin typeface="Alexandria"/>
                <a:cs typeface="Simplified Arabic" panose="02020603050405020304" pitchFamily="18" charset="-78"/>
              </a:rPr>
              <a:t>استخدامها </a:t>
            </a:r>
            <a:r>
              <a:rPr lang="ar-EG" sz="1400" dirty="0">
                <a:latin typeface="Alexandria"/>
                <a:cs typeface="Simplified Arabic" panose="02020603050405020304" pitchFamily="18" charset="-78"/>
              </a:rPr>
              <a:t>بالشكل الأمثل الذي يؤدي إلى النتائج العلمية الدقيقة.</a:t>
            </a:r>
          </a:p>
          <a:p>
            <a:pPr marL="285750" indent="-285750" algn="justLow" rtl="1">
              <a:lnSpc>
                <a:spcPct val="150000"/>
              </a:lnSpc>
              <a:buFont typeface="Wingdings" panose="05000000000000000000" pitchFamily="2" charset="2"/>
              <a:buChar char="Ø"/>
            </a:pPr>
            <a:r>
              <a:rPr lang="ar-EG" sz="1400" dirty="0">
                <a:latin typeface="Alexandria"/>
                <a:cs typeface="Simplified Arabic" panose="02020603050405020304" pitchFamily="18" charset="-78"/>
              </a:rPr>
              <a:t>تختلف خصائص المتغيرات في البحث العلمي باختلاف نوع المتغير, لذلك لا بد من معرفة أنواع المتغيرات للتمكن من معرفة </a:t>
            </a:r>
            <a:r>
              <a:rPr lang="ar-EG" sz="1400" dirty="0" smtClean="0">
                <a:latin typeface="Alexandria"/>
                <a:cs typeface="Simplified Arabic" panose="02020603050405020304" pitchFamily="18" charset="-78"/>
              </a:rPr>
              <a:t>خصائصها، فمثلًا من </a:t>
            </a:r>
            <a:r>
              <a:rPr lang="ar-EG" sz="1400" dirty="0">
                <a:latin typeface="Alexandria"/>
                <a:cs typeface="Simplified Arabic" panose="02020603050405020304" pitchFamily="18" charset="-78"/>
              </a:rPr>
              <a:t>خصائص المتغير المستقل أنه يؤثر </a:t>
            </a:r>
            <a:r>
              <a:rPr lang="ar-EG" sz="1400" dirty="0" smtClean="0">
                <a:latin typeface="Alexandria"/>
                <a:cs typeface="Simplified Arabic" panose="02020603050405020304" pitchFamily="18" charset="-78"/>
              </a:rPr>
              <a:t>على المتغيرات </a:t>
            </a:r>
            <a:r>
              <a:rPr lang="ar-EG" sz="1400" dirty="0">
                <a:latin typeface="Alexandria"/>
                <a:cs typeface="Simplified Arabic" panose="02020603050405020304" pitchFamily="18" charset="-78"/>
              </a:rPr>
              <a:t>التابعة دون </a:t>
            </a:r>
            <a:r>
              <a:rPr lang="ar-EG" sz="1400" dirty="0" smtClean="0">
                <a:latin typeface="Alexandria"/>
                <a:cs typeface="Simplified Arabic" panose="02020603050405020304" pitchFamily="18" charset="-78"/>
              </a:rPr>
              <a:t>أن يتأثر </a:t>
            </a:r>
            <a:r>
              <a:rPr lang="ar-EG" sz="1400" dirty="0">
                <a:latin typeface="Alexandria"/>
                <a:cs typeface="Simplified Arabic" panose="02020603050405020304" pitchFamily="18" charset="-78"/>
              </a:rPr>
              <a:t>بأي متغير </a:t>
            </a:r>
            <a:r>
              <a:rPr lang="ar-EG" sz="1400" dirty="0" smtClean="0">
                <a:latin typeface="Alexandria"/>
                <a:cs typeface="Simplified Arabic" panose="02020603050405020304" pitchFamily="18" charset="-78"/>
              </a:rPr>
              <a:t>أخر.</a:t>
            </a:r>
            <a:r>
              <a:rPr lang="ar-EG" sz="1400" dirty="0" smtClean="0">
                <a:latin typeface="Simplified Arabic" panose="02020603050405020304" pitchFamily="18" charset="-78"/>
                <a:cs typeface="Simplified Arabic" panose="02020603050405020304" pitchFamily="18" charset="-78"/>
              </a:rPr>
              <a:t>  </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تابع خصائص المتغيرات في البحث العلمي</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4983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841679" y="1549486"/>
            <a:ext cx="3850743" cy="2123658"/>
          </a:xfrm>
          <a:prstGeom prst="rect">
            <a:avLst/>
          </a:prstGeom>
        </p:spPr>
        <p:txBody>
          <a:bodyPr wrap="square">
            <a:spAutoFit/>
          </a:bodyPr>
          <a:lstStyle/>
          <a:p>
            <a:pPr algn="justLow" rtl="1">
              <a:lnSpc>
                <a:spcPct val="150000"/>
              </a:lnSpc>
            </a:pPr>
            <a:r>
              <a:rPr lang="ar-EG" b="1" dirty="0" smtClean="0">
                <a:solidFill>
                  <a:srgbClr val="00AEEF"/>
                </a:solidFill>
                <a:latin typeface="Alexandria"/>
                <a:cs typeface="Simplified Arabic" panose="02020603050405020304" pitchFamily="18" charset="-78"/>
              </a:rPr>
              <a:t>أنواع المتغيرات في البحث العلمي</a:t>
            </a:r>
            <a:r>
              <a:rPr lang="ar-EG" sz="1400" b="1" dirty="0" smtClean="0">
                <a:solidFill>
                  <a:srgbClr val="00AEEF"/>
                </a:solidFill>
                <a:latin typeface="Alexandria"/>
                <a:cs typeface="Simplified Arabic" panose="02020603050405020304" pitchFamily="18" charset="-78"/>
              </a:rPr>
              <a:t>:-</a:t>
            </a:r>
          </a:p>
          <a:p>
            <a:pPr algn="justLow" rtl="1">
              <a:lnSpc>
                <a:spcPct val="150000"/>
              </a:lnSpc>
            </a:pPr>
            <a:r>
              <a:rPr lang="ar-EG" sz="1400" dirty="0" smtClean="0">
                <a:latin typeface="Alexandria"/>
                <a:cs typeface="Simplified Arabic" panose="02020603050405020304" pitchFamily="18" charset="-78"/>
              </a:rPr>
              <a:t> يمكن تصنيف المتغيرات في البحث العلمي الى الأنواع التالية:-</a:t>
            </a: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المتغيرات المستقلة</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المتغيرات التابعة</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المتغيرات الضابطة</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المتغيرات الدخيلة</a:t>
            </a: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25781656"/>
      </p:ext>
    </p:extLst>
  </p:cSld>
  <p:clrMapOvr>
    <a:masterClrMapping/>
  </p:clrMapOvr>
  <p:transition spd="slow" advTm="21152">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261" y="1397680"/>
            <a:ext cx="4458977" cy="3815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75552"/>
          </a:xfrm>
          <a:prstGeom prst="rect">
            <a:avLst/>
          </a:prstGeom>
        </p:spPr>
        <p:txBody>
          <a:bodyPr wrap="square">
            <a:spAutoFit/>
          </a:bodyPr>
          <a:lstStyle/>
          <a:p>
            <a:pPr algn="justLow" rtl="1">
              <a:lnSpc>
                <a:spcPct val="150000"/>
              </a:lnSpc>
            </a:pP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المتغيرات المستقلة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918952" y="1809072"/>
            <a:ext cx="3721160" cy="1384995"/>
          </a:xfrm>
          <a:prstGeom prst="rect">
            <a:avLst/>
          </a:prstGeom>
          <a:noFill/>
        </p:spPr>
        <p:txBody>
          <a:bodyPr wrap="square" rtlCol="1">
            <a:spAutoFit/>
          </a:bodyPr>
          <a:lstStyle/>
          <a:p>
            <a:pPr algn="justLow" rtl="1"/>
            <a:r>
              <a:rPr lang="ar-EG" sz="1400" dirty="0" smtClean="0"/>
              <a:t>هي المتغيرات التي تؤثر على المتغيرات الأخرى، ولكن </a:t>
            </a:r>
            <a:r>
              <a:rPr lang="ar-EG" sz="1400" dirty="0"/>
              <a:t>دون التأثر بها، </a:t>
            </a:r>
            <a:r>
              <a:rPr lang="ar-EG" sz="1400" dirty="0" smtClean="0"/>
              <a:t>فهي </a:t>
            </a:r>
            <a:r>
              <a:rPr lang="ar-EG" sz="1400" dirty="0"/>
              <a:t>صفة من الصفات التي يمكن قياسها كمياً </a:t>
            </a:r>
            <a:r>
              <a:rPr lang="ar-EG" sz="1400" dirty="0" smtClean="0"/>
              <a:t>وكيفياً، وتؤثر على المتغيرات الأخرى في البحث </a:t>
            </a:r>
            <a:r>
              <a:rPr lang="ar-EG" sz="1400" dirty="0"/>
              <a:t>العلمي، كما ان </a:t>
            </a:r>
            <a:r>
              <a:rPr lang="ar-EG" sz="1400" dirty="0" smtClean="0"/>
              <a:t>متغيرات معينة </a:t>
            </a:r>
            <a:r>
              <a:rPr lang="ar-EG" sz="1400" dirty="0"/>
              <a:t>يمكن ان </a:t>
            </a:r>
            <a:r>
              <a:rPr lang="ar-EG" sz="1400" dirty="0" smtClean="0"/>
              <a:t>يرصدها </a:t>
            </a:r>
            <a:r>
              <a:rPr lang="ar-EG" sz="1400" dirty="0"/>
              <a:t>الباحث او </a:t>
            </a:r>
            <a:r>
              <a:rPr lang="ar-EG" sz="1400" dirty="0" smtClean="0"/>
              <a:t>يقيسها </a:t>
            </a:r>
            <a:r>
              <a:rPr lang="ar-EG" sz="1400" dirty="0"/>
              <a:t>ويتعامل </a:t>
            </a:r>
            <a:r>
              <a:rPr lang="ar-EG" sz="1400" dirty="0" smtClean="0"/>
              <a:t>معها كمتغيرات مستقلة </a:t>
            </a:r>
            <a:r>
              <a:rPr lang="ar-EG" sz="1400" dirty="0"/>
              <a:t>بناء على أسس </a:t>
            </a:r>
            <a:r>
              <a:rPr lang="ar-EG" sz="1400" dirty="0" smtClean="0"/>
              <a:t>موضوعية، يمكن </a:t>
            </a:r>
            <a:r>
              <a:rPr lang="ar-EG" sz="1400" dirty="0"/>
              <a:t>ان </a:t>
            </a:r>
            <a:r>
              <a:rPr lang="ar-EG" sz="1400" dirty="0" smtClean="0"/>
              <a:t>تؤثر </a:t>
            </a:r>
            <a:r>
              <a:rPr lang="ar-EG" sz="1400" dirty="0"/>
              <a:t>في الظاهرة مجال </a:t>
            </a:r>
            <a:r>
              <a:rPr lang="ar-EG" sz="1400" dirty="0" smtClean="0"/>
              <a:t>الدراسة. </a:t>
            </a:r>
            <a:endParaRPr lang="ar-EG" sz="1400" dirty="0"/>
          </a:p>
        </p:txBody>
      </p:sp>
    </p:spTree>
    <p:extLst>
      <p:ext uri="{BB962C8B-B14F-4D97-AF65-F5344CB8AC3E}">
        <p14:creationId xmlns:p14="http://schemas.microsoft.com/office/powerpoint/2010/main" val="1043909239"/>
      </p:ext>
    </p:extLst>
  </p:cSld>
  <p:clrMapOvr>
    <a:masterClrMapping/>
  </p:clrMapOvr>
  <p:transition spd="slow" advTm="150969">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المتغيرات المستقلة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2816156"/>
          </a:xfrm>
          <a:prstGeom prst="rect">
            <a:avLst/>
          </a:prstGeom>
          <a:noFill/>
        </p:spPr>
        <p:txBody>
          <a:bodyPr wrap="square" rtlCol="1">
            <a:spAutoFit/>
          </a:bodyPr>
          <a:lstStyle/>
          <a:p>
            <a:pPr lvl="0" algn="justLow" rtl="1">
              <a:lnSpc>
                <a:spcPct val="150000"/>
              </a:lnSpc>
            </a:pPr>
            <a:r>
              <a:rPr lang="ar-EG" sz="1400" dirty="0">
                <a:latin typeface="Alexandria"/>
              </a:rPr>
              <a:t>ويعد </a:t>
            </a:r>
            <a:r>
              <a:rPr lang="ar-EG" sz="1400" dirty="0" smtClean="0">
                <a:latin typeface="Alexandria"/>
              </a:rPr>
              <a:t>المتغير </a:t>
            </a:r>
            <a:r>
              <a:rPr lang="ar-EG" sz="1400" dirty="0">
                <a:latin typeface="Alexandria"/>
              </a:rPr>
              <a:t>المستقل </a:t>
            </a:r>
            <a:r>
              <a:rPr lang="ar-EG" sz="1400" dirty="0" smtClean="0">
                <a:latin typeface="Alexandria"/>
              </a:rPr>
              <a:t>أحد أهم أنواع متغيرات البحث </a:t>
            </a:r>
            <a:r>
              <a:rPr lang="ar-EG" sz="1400" dirty="0">
                <a:latin typeface="Alexandria"/>
              </a:rPr>
              <a:t>العلمي. وذلك </a:t>
            </a:r>
            <a:r>
              <a:rPr lang="ar-EG" sz="1400" dirty="0" smtClean="0">
                <a:latin typeface="Alexandria"/>
              </a:rPr>
              <a:t>لأنه يعد بمثابة الأساس للتفاعل مع </a:t>
            </a:r>
            <a:r>
              <a:rPr lang="ar-EG" sz="1400" dirty="0">
                <a:latin typeface="Alexandria"/>
              </a:rPr>
              <a:t>المتغيرات الأخرى</a:t>
            </a:r>
            <a:r>
              <a:rPr lang="ar-EG" sz="1400" dirty="0" smtClean="0">
                <a:latin typeface="Alexandria"/>
              </a:rPr>
              <a:t>.</a:t>
            </a:r>
            <a:endParaRPr lang="ar-EG" sz="1400" dirty="0">
              <a:latin typeface="Alexandria"/>
            </a:endParaRPr>
          </a:p>
          <a:p>
            <a:pPr lvl="0" algn="justLow" rtl="1">
              <a:lnSpc>
                <a:spcPct val="150000"/>
              </a:lnSpc>
            </a:pPr>
            <a:r>
              <a:rPr lang="ar-EG" sz="1400" dirty="0">
                <a:latin typeface="Alexandria"/>
              </a:rPr>
              <a:t>كما أنه يترك أثراً واضحاً على محتوى البحث من حيث طريقة صياغة المعلومات والوصول للنتائج</a:t>
            </a:r>
            <a:r>
              <a:rPr lang="ar-EG" sz="1400" dirty="0" smtClean="0">
                <a:latin typeface="Alexandria"/>
              </a:rPr>
              <a:t>.</a:t>
            </a:r>
            <a:endParaRPr lang="ar-EG" sz="1400" dirty="0">
              <a:latin typeface="Alexandria"/>
            </a:endParaRPr>
          </a:p>
          <a:p>
            <a:pPr lvl="0" algn="justLow" rtl="1">
              <a:lnSpc>
                <a:spcPct val="150000"/>
              </a:lnSpc>
            </a:pPr>
            <a:r>
              <a:rPr lang="ar-EG" sz="1400" dirty="0">
                <a:latin typeface="Alexandria"/>
              </a:rPr>
              <a:t>ويتم تعريفه على أنه متغير ذو حالة منفردة يدخل على المتغيرات </a:t>
            </a:r>
            <a:r>
              <a:rPr lang="ar-EG" sz="1400" dirty="0" smtClean="0">
                <a:latin typeface="Alexandria"/>
              </a:rPr>
              <a:t>الأخرى، </a:t>
            </a:r>
            <a:r>
              <a:rPr lang="ar-EG" sz="1400" dirty="0">
                <a:latin typeface="Alexandria"/>
              </a:rPr>
              <a:t>ليكشف طبيعة تفاعل تلك المتغيرات معه دون تغير في حالته المستقلة.</a:t>
            </a:r>
            <a:endParaRPr lang="ar-EG" sz="1400" dirty="0" smtClean="0">
              <a:latin typeface="Alexandria"/>
            </a:endParaRPr>
          </a:p>
          <a:p>
            <a:pPr algn="justLow" rtl="1">
              <a:lnSpc>
                <a:spcPct val="150000"/>
              </a:lnSpc>
            </a:pPr>
            <a:endParaRPr lang="ar-EG" sz="2000" dirty="0">
              <a:latin typeface="Alexandria"/>
            </a:endParaRPr>
          </a:p>
        </p:txBody>
      </p:sp>
      <p:sp>
        <p:nvSpPr>
          <p:cNvPr id="9" name="TextBox 8"/>
          <p:cNvSpPr txBox="1"/>
          <p:nvPr/>
        </p:nvSpPr>
        <p:spPr>
          <a:xfrm>
            <a:off x="6944248" y="4597757"/>
            <a:ext cx="4208855" cy="1668214"/>
          </a:xfrm>
          <a:prstGeom prst="rect">
            <a:avLst/>
          </a:prstGeom>
          <a:noFill/>
        </p:spPr>
        <p:txBody>
          <a:bodyPr wrap="square" rtlCol="1">
            <a:spAutoFit/>
          </a:bodyPr>
          <a:lstStyle/>
          <a:p>
            <a:pPr algn="justLow" rtl="1">
              <a:lnSpc>
                <a:spcPct val="150000"/>
              </a:lnSpc>
            </a:pPr>
            <a:r>
              <a:rPr lang="ar-EG" sz="1400" dirty="0" smtClean="0">
                <a:latin typeface="Alexandria"/>
              </a:rPr>
              <a:t>مثال</a:t>
            </a:r>
            <a:r>
              <a:rPr lang="ar-EG" sz="1400" dirty="0">
                <a:latin typeface="Alexandria"/>
              </a:rPr>
              <a:t>: قراءة الصحف اليومية بانتظام يمكن ان يعتبر متغيراً مستقلاً يؤثر في معرفة الجمهور بالقضايا العامة، او انه توجد فروق جوهرية في المعرفة بالقضايا العامة بناء على مستوى الانتظام في قراءة الصحف اليومية، ويتم معالجة المتغير المستقبل من خلال استخدام عدد من الضوابط والخطوات </a:t>
            </a:r>
            <a:r>
              <a:rPr lang="ar-EG" sz="1400" dirty="0" err="1">
                <a:latin typeface="Alexandria"/>
              </a:rPr>
              <a:t>الممنهجة</a:t>
            </a:r>
            <a:r>
              <a:rPr lang="ar-EG" sz="1400" dirty="0">
                <a:latin typeface="Alexandria"/>
              </a:rPr>
              <a:t> ليتم ضبطها من قبل الباحث العلمي. </a:t>
            </a:r>
            <a:endParaRPr lang="ar-EG" sz="1400" dirty="0" smtClean="0">
              <a:latin typeface="Alexandria"/>
            </a:endParaRPr>
          </a:p>
        </p:txBody>
      </p:sp>
    </p:spTree>
    <p:extLst>
      <p:ext uri="{BB962C8B-B14F-4D97-AF65-F5344CB8AC3E}">
        <p14:creationId xmlns:p14="http://schemas.microsoft.com/office/powerpoint/2010/main" val="2585290677"/>
      </p:ext>
    </p:extLst>
  </p:cSld>
  <p:clrMapOvr>
    <a:masterClrMapping/>
  </p:clrMapOvr>
  <p:transition spd="slow" advTm="109908">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0375"/>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المتغيرات المستقلة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1345048"/>
          </a:xfrm>
          <a:prstGeom prst="rect">
            <a:avLst/>
          </a:prstGeom>
          <a:noFill/>
        </p:spPr>
        <p:txBody>
          <a:bodyPr wrap="square" rtlCol="1">
            <a:spAutoFit/>
          </a:bodyPr>
          <a:lstStyle/>
          <a:p>
            <a:pPr algn="justLow" rtl="1">
              <a:lnSpc>
                <a:spcPct val="150000"/>
              </a:lnSpc>
            </a:pPr>
            <a:r>
              <a:rPr lang="ar-EG" sz="1400" dirty="0" smtClean="0">
                <a:latin typeface="Alexandria"/>
              </a:rPr>
              <a:t>على </a:t>
            </a:r>
            <a:r>
              <a:rPr lang="ar-EG" sz="1400" dirty="0">
                <a:latin typeface="Alexandria"/>
              </a:rPr>
              <a:t>سبيل المثال توصل </a:t>
            </a:r>
            <a:r>
              <a:rPr lang="ar-EG" sz="1400" dirty="0" smtClean="0">
                <a:latin typeface="Alexandria"/>
              </a:rPr>
              <a:t>احد الباحثين </a:t>
            </a:r>
            <a:r>
              <a:rPr lang="ar-EG" sz="1400" dirty="0">
                <a:latin typeface="Alexandria"/>
              </a:rPr>
              <a:t>إلى أن الألعاب الإلكترونية التعليمية تزيد من قدرة الطالب على استيعاب دروسه، إذاً هنا نرى أن الشيء المستقل الذي يؤثر في الأشياء الأخرى هو (الألعاب الالكترونية التعليمية) فيكون هذا هو المتغير المستقل، وأما المتغيرات الأخرى فهي التي تحتمل التغير في الحالة مثل (نعم يؤثر أو لا يؤثر).</a:t>
            </a:r>
            <a:endParaRPr lang="ar-EG" sz="1400" dirty="0" smtClean="0">
              <a:solidFill>
                <a:srgbClr val="FF0000"/>
              </a:solidFill>
              <a:latin typeface="Alexandria"/>
            </a:endParaRPr>
          </a:p>
        </p:txBody>
      </p:sp>
    </p:spTree>
    <p:extLst>
      <p:ext uri="{BB962C8B-B14F-4D97-AF65-F5344CB8AC3E}">
        <p14:creationId xmlns:p14="http://schemas.microsoft.com/office/powerpoint/2010/main" val="1960232574"/>
      </p:ext>
    </p:extLst>
  </p:cSld>
  <p:clrMapOvr>
    <a:masterClrMapping/>
  </p:clrMapOvr>
  <p:transition spd="slow" advTm="53395">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646331"/>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لماذا يعتبر المتغير المستقل أهم نوع من بين أنواع المتغيرات في البحث العلمي؟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3323987"/>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latin typeface="Alexandria"/>
              </a:rPr>
              <a:t> </a:t>
            </a:r>
            <a:r>
              <a:rPr lang="ar-EG" sz="1400" dirty="0" smtClean="0">
                <a:latin typeface="Alexandria"/>
              </a:rPr>
              <a:t>هو </a:t>
            </a:r>
            <a:r>
              <a:rPr lang="ar-EG" sz="1400" dirty="0">
                <a:latin typeface="Alexandria"/>
              </a:rPr>
              <a:t>المؤثر في باقي أنواع المتغيرات في البحث العلمي. فمن غير المتغير المستقل لن تكون هناك أي نتائج لمتغيرات </a:t>
            </a:r>
            <a:r>
              <a:rPr lang="ar-EG" sz="1400" dirty="0" smtClean="0">
                <a:latin typeface="Alexandria"/>
              </a:rPr>
              <a:t>أخرى.</a:t>
            </a:r>
          </a:p>
          <a:p>
            <a:pPr marL="285750" indent="-285750" algn="justLow" rtl="1">
              <a:lnSpc>
                <a:spcPct val="150000"/>
              </a:lnSpc>
              <a:buFont typeface="Wingdings" panose="05000000000000000000" pitchFamily="2" charset="2"/>
              <a:buChar char="q"/>
            </a:pPr>
            <a:r>
              <a:rPr lang="ar-EG" sz="1400" dirty="0" smtClean="0">
                <a:latin typeface="Alexandria"/>
              </a:rPr>
              <a:t>يرتكز محور الاهتمام في المتغير المستقل في </a:t>
            </a:r>
            <a:r>
              <a:rPr lang="ar-EG" sz="1400" dirty="0">
                <a:latin typeface="Alexandria"/>
              </a:rPr>
              <a:t>الكشف عن طبيعة تأثيره في الأمور الأخرى</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dirty="0">
                <a:latin typeface="Alexandria"/>
              </a:rPr>
              <a:t>يتحكم في الحالات والصفات للمتغيرات الأخرى، و بالتالي معرفته تعني تكوين صورة منطقية عن النتائج التي يمكن الحصول عليها.</a:t>
            </a:r>
          </a:p>
          <a:p>
            <a:pPr marL="285750" indent="-285750" algn="justLow" rtl="1">
              <a:lnSpc>
                <a:spcPct val="150000"/>
              </a:lnSpc>
              <a:buFont typeface="Wingdings" panose="05000000000000000000" pitchFamily="2" charset="2"/>
              <a:buChar char="q"/>
            </a:pPr>
            <a:r>
              <a:rPr lang="ar-EG" sz="1400" dirty="0">
                <a:latin typeface="Alexandria"/>
              </a:rPr>
              <a:t>من أساسيات كتابة الفرضيات هو العثور على المتغير المستقل، كما أن نتائج الفرضيات يتم الكشف عنها بالكشف عن طبيعة الروابط بين المتغير المستقل والمتغيرات الأخرى.</a:t>
            </a:r>
          </a:p>
        </p:txBody>
      </p:sp>
      <p:sp>
        <p:nvSpPr>
          <p:cNvPr id="6" name="TextBox 5"/>
          <p:cNvSpPr txBox="1"/>
          <p:nvPr/>
        </p:nvSpPr>
        <p:spPr>
          <a:xfrm>
            <a:off x="6645669" y="4842456"/>
            <a:ext cx="4412477" cy="1015663"/>
          </a:xfrm>
          <a:prstGeom prst="rect">
            <a:avLst/>
          </a:prstGeom>
          <a:noFill/>
        </p:spPr>
        <p:txBody>
          <a:bodyPr wrap="square" rtlCol="1">
            <a:spAutoFit/>
          </a:bodyPr>
          <a:lstStyle/>
          <a:p>
            <a:pPr algn="r" rtl="1"/>
            <a:r>
              <a:rPr lang="ar-EG" sz="1400" dirty="0" smtClean="0">
                <a:latin typeface="Alexandria"/>
              </a:rPr>
              <a:t>يدفعنا </a:t>
            </a:r>
            <a:r>
              <a:rPr lang="ar-EG" sz="1400" dirty="0">
                <a:latin typeface="Alexandria"/>
              </a:rPr>
              <a:t>هذا السؤال للحديث عن أهمية المتغير </a:t>
            </a:r>
            <a:r>
              <a:rPr lang="ar-EG" sz="1400" dirty="0" smtClean="0">
                <a:latin typeface="Alexandria"/>
              </a:rPr>
              <a:t>المستقل، </a:t>
            </a:r>
            <a:r>
              <a:rPr lang="ar-EG" sz="1400" dirty="0">
                <a:latin typeface="Alexandria"/>
              </a:rPr>
              <a:t>والذي تنعكس أهميته على باقي أنواع المتغيرات في البحث </a:t>
            </a:r>
            <a:r>
              <a:rPr lang="ar-EG" sz="1400" dirty="0" smtClean="0">
                <a:latin typeface="Alexandria"/>
              </a:rPr>
              <a:t>العلمي، </a:t>
            </a:r>
            <a:r>
              <a:rPr lang="ar-EG" sz="1400" dirty="0">
                <a:latin typeface="Alexandria"/>
              </a:rPr>
              <a:t>وأبرز وجوه الأهمية للمتغير المستقل هي:</a:t>
            </a:r>
          </a:p>
          <a:p>
            <a:pPr algn="r" rtl="1"/>
            <a:endParaRPr lang="ar-EG" dirty="0"/>
          </a:p>
        </p:txBody>
      </p:sp>
    </p:spTree>
    <p:extLst>
      <p:ext uri="{BB962C8B-B14F-4D97-AF65-F5344CB8AC3E}">
        <p14:creationId xmlns:p14="http://schemas.microsoft.com/office/powerpoint/2010/main" val="3774102064"/>
      </p:ext>
    </p:extLst>
  </p:cSld>
  <p:clrMapOvr>
    <a:masterClrMapping/>
  </p:clrMapOvr>
  <p:transition spd="slow" advTm="94179">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637173" y="3996751"/>
            <a:ext cx="3271234"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 التابع</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92428" y="1532586"/>
            <a:ext cx="5099993" cy="2569934"/>
          </a:xfrm>
          <a:prstGeom prst="rect">
            <a:avLst/>
          </a:prstGeom>
          <a:noFill/>
        </p:spPr>
        <p:txBody>
          <a:bodyPr wrap="square" rtlCol="1">
            <a:spAutoFit/>
          </a:bodyPr>
          <a:lstStyle/>
          <a:p>
            <a:pPr algn="justLow" rtl="1">
              <a:lnSpc>
                <a:spcPct val="150000"/>
              </a:lnSpc>
            </a:pPr>
            <a:r>
              <a:rPr lang="ar-EG" sz="1400" dirty="0"/>
              <a:t>  هو المتغير الذي يقع تحت وطأة ضغط وتأثير المتغير المستقل، فهو يستخدم كأساس يتم الاعتماد عليه لتوضيح المتغيرات المستقلة في البحث العلمي، ويتم تحديده بناء على أسس منطقية او حقائق موجودة، على سبيل المثال: توجد فروق دالة احصائياً بين </a:t>
            </a:r>
            <a:r>
              <a:rPr lang="ar-EG" sz="1400" dirty="0" smtClean="0"/>
              <a:t>النوعين </a:t>
            </a:r>
            <a:r>
              <a:rPr lang="ar-EG" sz="1400" dirty="0"/>
              <a:t>(ذكور ، واناث) ومشاهدة التلفزيون</a:t>
            </a:r>
            <a:r>
              <a:rPr lang="ar-EG" sz="1400" dirty="0" smtClean="0"/>
              <a:t>، ومن هنا، فان </a:t>
            </a:r>
            <a:r>
              <a:rPr lang="ar-EG" sz="1400" dirty="0"/>
              <a:t>متغير </a:t>
            </a:r>
            <a:r>
              <a:rPr lang="ar-EG" sz="1400" dirty="0" smtClean="0"/>
              <a:t>النوع </a:t>
            </a:r>
            <a:r>
              <a:rPr lang="ar-EG" sz="1400" dirty="0"/>
              <a:t>هو المتغير المستقل اما مشاهدة التلفزيون فهي المتغير التابع، اذ ان المشاهدة لا يترتب عليها التغير في </a:t>
            </a:r>
            <a:r>
              <a:rPr lang="ar-EG" sz="1400" dirty="0" smtClean="0"/>
              <a:t>النوع، وانما </a:t>
            </a:r>
            <a:r>
              <a:rPr lang="ar-EG" sz="1400" dirty="0"/>
              <a:t>العكس هو الصحيح بمعنى ان الاختلاف في </a:t>
            </a:r>
            <a:r>
              <a:rPr lang="ar-EG" sz="1400" dirty="0" smtClean="0"/>
              <a:t>النوع </a:t>
            </a:r>
            <a:r>
              <a:rPr lang="ar-EG" sz="1400" dirty="0"/>
              <a:t>(ذكور ، اناث) قد يترتب عليه اختلاف في المشاهدة. </a:t>
            </a:r>
            <a:endParaRPr lang="ar-EG" sz="1400" dirty="0" smtClean="0"/>
          </a:p>
          <a:p>
            <a:pPr algn="justLow" rtl="1"/>
            <a:endParaRPr lang="ar-EG" sz="1400" dirty="0"/>
          </a:p>
        </p:txBody>
      </p:sp>
    </p:spTree>
    <p:extLst>
      <p:ext uri="{BB962C8B-B14F-4D97-AF65-F5344CB8AC3E}">
        <p14:creationId xmlns:p14="http://schemas.microsoft.com/office/powerpoint/2010/main" val="2284065067"/>
      </p:ext>
    </p:extLst>
  </p:cSld>
  <p:clrMapOvr>
    <a:masterClrMapping/>
  </p:clrMapOvr>
  <p:transition spd="slow" advTm="226013">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 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2677656"/>
          </a:xfrm>
          <a:prstGeom prst="rect">
            <a:avLst/>
          </a:prstGeom>
          <a:noFill/>
        </p:spPr>
        <p:txBody>
          <a:bodyPr wrap="square" rtlCol="1">
            <a:spAutoFit/>
          </a:bodyPr>
          <a:lstStyle/>
          <a:p>
            <a:pPr algn="justLow" rtl="1">
              <a:lnSpc>
                <a:spcPct val="150000"/>
              </a:lnSpc>
            </a:pPr>
            <a:r>
              <a:rPr lang="ar-EG" sz="1400" dirty="0">
                <a:latin typeface="Alexandria"/>
              </a:rPr>
              <a:t>فالمتغير التابع يتبع المتغير المستقل، ولهذا سمي متغيراً تابعاً، حيث تأتي حالته وفقاً لما تفرضه عليه حالة المتغير المستقل.</a:t>
            </a:r>
          </a:p>
          <a:p>
            <a:pPr algn="justLow" rtl="1">
              <a:lnSpc>
                <a:spcPct val="150000"/>
              </a:lnSpc>
            </a:pPr>
            <a:endParaRPr lang="ar-EG" sz="1400" dirty="0">
              <a:latin typeface="Alexandria"/>
            </a:endParaRPr>
          </a:p>
          <a:p>
            <a:pPr algn="justLow" rtl="1">
              <a:lnSpc>
                <a:spcPct val="150000"/>
              </a:lnSpc>
            </a:pPr>
            <a:r>
              <a:rPr lang="ar-EG" sz="1400" dirty="0">
                <a:latin typeface="Alexandria"/>
              </a:rPr>
              <a:t>والتعريف الاصطلاحي للمتغير التابع أنه متغير متأثر بالمتغير المستقل ويتبع الحالة التي يفرضها عليها المتغير المستقل وفقاً لطبيعة المعلومات وخصائصها على أرض الواقع.</a:t>
            </a:r>
          </a:p>
          <a:p>
            <a:pPr algn="justLow" rtl="1">
              <a:lnSpc>
                <a:spcPct val="150000"/>
              </a:lnSpc>
            </a:pPr>
            <a:endParaRPr lang="ar-EG" sz="1400" b="1" dirty="0">
              <a:solidFill>
                <a:srgbClr val="FF0000"/>
              </a:solidFill>
              <a:latin typeface="Alexandria"/>
            </a:endParaRPr>
          </a:p>
          <a:p>
            <a:pPr algn="justLow" rtl="1">
              <a:lnSpc>
                <a:spcPct val="150000"/>
              </a:lnSpc>
            </a:pPr>
            <a:endParaRPr lang="ar-EG" sz="1400" dirty="0">
              <a:latin typeface="Alexandria"/>
            </a:endParaRPr>
          </a:p>
        </p:txBody>
      </p:sp>
      <p:sp>
        <p:nvSpPr>
          <p:cNvPr id="2" name="TextBox 1"/>
          <p:cNvSpPr txBox="1"/>
          <p:nvPr/>
        </p:nvSpPr>
        <p:spPr>
          <a:xfrm>
            <a:off x="7212169" y="4675031"/>
            <a:ext cx="3845977" cy="1015663"/>
          </a:xfrm>
          <a:prstGeom prst="rect">
            <a:avLst/>
          </a:prstGeom>
          <a:noFill/>
        </p:spPr>
        <p:txBody>
          <a:bodyPr wrap="square" rtlCol="1">
            <a:spAutoFit/>
          </a:bodyPr>
          <a:lstStyle/>
          <a:p>
            <a:pPr algn="justLow" rtl="1"/>
            <a:r>
              <a:rPr lang="en-US" sz="1400" dirty="0" smtClean="0">
                <a:latin typeface="Alexandria"/>
              </a:rPr>
              <a:t> </a:t>
            </a:r>
            <a:r>
              <a:rPr lang="ar-EG" sz="1400" dirty="0">
                <a:latin typeface="Alexandria"/>
              </a:rPr>
              <a:t>المتغير التابع يأتي مفهومه موافقاً للمتغير المستقل، فالمتغير المستقل هو المنفرد بصفاته وحالته، والمتغير التابع هو الذي يتبع ويتأثر بالمتغير المستقل.</a:t>
            </a:r>
          </a:p>
          <a:p>
            <a:pPr algn="justLow" rtl="1"/>
            <a:endParaRPr lang="ar-EG" dirty="0"/>
          </a:p>
        </p:txBody>
      </p:sp>
    </p:spTree>
    <p:extLst>
      <p:ext uri="{BB962C8B-B14F-4D97-AF65-F5344CB8AC3E}">
        <p14:creationId xmlns:p14="http://schemas.microsoft.com/office/powerpoint/2010/main" val="4219323202"/>
      </p:ext>
    </p:extLst>
  </p:cSld>
  <p:clrMapOvr>
    <a:masterClrMapping/>
  </p:clrMapOvr>
  <p:transition spd="slow" advTm="60419">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54073" cy="249149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 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772732" y="1854557"/>
            <a:ext cx="4731032" cy="2354491"/>
          </a:xfrm>
          <a:prstGeom prst="rect">
            <a:avLst/>
          </a:prstGeom>
          <a:noFill/>
        </p:spPr>
        <p:txBody>
          <a:bodyPr wrap="square" rtlCol="1">
            <a:spAutoFit/>
          </a:bodyPr>
          <a:lstStyle/>
          <a:p>
            <a:pPr algn="justLow" rtl="1">
              <a:lnSpc>
                <a:spcPct val="150000"/>
              </a:lnSpc>
            </a:pPr>
            <a:r>
              <a:rPr lang="ar-EG" sz="1400" dirty="0">
                <a:latin typeface="Alexandria"/>
              </a:rPr>
              <a:t>  والمتغير المستقل يؤثر بشكل كبير على المتغير التابع. فإما بجعل هذا المتغير في حالة المتغير التابع زيادة أو نقصان. أو تغيير حالة المتغير التابع بناءً على الصفات التي يفرضها </a:t>
            </a:r>
            <a:r>
              <a:rPr lang="ar-EG" sz="1400" dirty="0" smtClean="0">
                <a:latin typeface="Alexandria"/>
              </a:rPr>
              <a:t>عليه المتغير </a:t>
            </a:r>
            <a:r>
              <a:rPr lang="ar-EG" sz="1400" dirty="0">
                <a:latin typeface="Alexandria"/>
              </a:rPr>
              <a:t>المستقل</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أما بالنسبة للمتغير التابع فلا تستطيع أن </a:t>
            </a:r>
            <a:r>
              <a:rPr lang="ar-EG" sz="1400" dirty="0" smtClean="0">
                <a:latin typeface="Alexandria"/>
              </a:rPr>
              <a:t>تفهمه، </a:t>
            </a:r>
            <a:r>
              <a:rPr lang="ar-EG" sz="1400" dirty="0">
                <a:latin typeface="Alexandria"/>
              </a:rPr>
              <a:t>إلا أن تكون قد فهمت المتغيرات المستقلة نظراً لكونها </a:t>
            </a:r>
            <a:r>
              <a:rPr lang="ar-EG" sz="1400" dirty="0" smtClean="0">
                <a:latin typeface="Alexandria"/>
              </a:rPr>
              <a:t>هي </a:t>
            </a:r>
            <a:r>
              <a:rPr lang="ar-EG" sz="1400" dirty="0">
                <a:latin typeface="Alexandria"/>
              </a:rPr>
              <a:t>المؤثر الأساسي في المتغيرات التابعة. وهذا يدل على وجود علاقة واضحة بين المتغير المستقل والمتغير </a:t>
            </a:r>
            <a:r>
              <a:rPr lang="ar-EG" sz="1400" dirty="0" smtClean="0">
                <a:latin typeface="Alexandria"/>
              </a:rPr>
              <a:t>التابع، </a:t>
            </a:r>
            <a:r>
              <a:rPr lang="ar-EG" sz="1400" dirty="0">
                <a:latin typeface="Alexandria"/>
              </a:rPr>
              <a:t>لذا يأخذ المتغير المستقل صفة </a:t>
            </a:r>
            <a:r>
              <a:rPr lang="ar-EG" sz="1400" dirty="0" smtClean="0">
                <a:latin typeface="Alexandria"/>
              </a:rPr>
              <a:t>الاستقلالية، </a:t>
            </a:r>
            <a:r>
              <a:rPr lang="ar-EG" sz="1400" dirty="0">
                <a:latin typeface="Alexandria"/>
              </a:rPr>
              <a:t>و كذلك يأخذ المتغير التابع صفة التأثر والتبعية.</a:t>
            </a:r>
          </a:p>
        </p:txBody>
      </p:sp>
      <p:sp>
        <p:nvSpPr>
          <p:cNvPr id="9" name="TextBox 8"/>
          <p:cNvSpPr txBox="1"/>
          <p:nvPr/>
        </p:nvSpPr>
        <p:spPr>
          <a:xfrm>
            <a:off x="7323272" y="4597757"/>
            <a:ext cx="4108361" cy="2031325"/>
          </a:xfrm>
          <a:prstGeom prst="rect">
            <a:avLst/>
          </a:prstGeom>
          <a:noFill/>
        </p:spPr>
        <p:txBody>
          <a:bodyPr wrap="square" rtlCol="1">
            <a:spAutoFit/>
          </a:bodyPr>
          <a:lstStyle/>
          <a:p>
            <a:pPr algn="justLow" rtl="1">
              <a:lnSpc>
                <a:spcPct val="150000"/>
              </a:lnSpc>
            </a:pPr>
            <a:r>
              <a:rPr lang="en-US" sz="1400" dirty="0" smtClean="0">
                <a:latin typeface="Alexandria"/>
              </a:rPr>
              <a:t> </a:t>
            </a:r>
            <a:r>
              <a:rPr lang="ar-EG" sz="1400" dirty="0">
                <a:latin typeface="Alexandria"/>
              </a:rPr>
              <a:t>وبهذا يكون المتغير التابع متغيراً في حالته تبعاً لحالة المتغير المستقل</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ويحتمل المتغير التابع عدة حالات لمتغير واحد مستقل، على سبيل المثال </a:t>
            </a:r>
            <a:r>
              <a:rPr lang="ar-EG" sz="1400" dirty="0" smtClean="0">
                <a:latin typeface="Alexandria"/>
              </a:rPr>
              <a:t> اذا كان </a:t>
            </a:r>
            <a:r>
              <a:rPr lang="ar-EG" sz="1400" dirty="0">
                <a:latin typeface="Alexandria"/>
              </a:rPr>
              <a:t>المتغير المستقل هو (التعليم عن بعد)، فيمكن أن تتبعه متغيرات تابعة ذات حالات متعددة مثل ( تقبل الأطفال للتعليم عن بعد، كفاءة تقنيات التعليم عن بعد، التحصيل الدراسي). </a:t>
            </a:r>
          </a:p>
          <a:p>
            <a:pPr algn="justLow" rtl="1">
              <a:lnSpc>
                <a:spcPct val="150000"/>
              </a:lnSpc>
            </a:pPr>
            <a:r>
              <a:rPr lang="en-US" sz="1400" dirty="0" smtClean="0">
                <a:latin typeface="Alexandria"/>
              </a:rPr>
              <a:t> </a:t>
            </a:r>
            <a:endParaRPr lang="ar-EG" sz="1400" dirty="0">
              <a:latin typeface="Alexandria"/>
            </a:endParaRPr>
          </a:p>
        </p:txBody>
      </p:sp>
    </p:spTree>
    <p:extLst>
      <p:ext uri="{BB962C8B-B14F-4D97-AF65-F5344CB8AC3E}">
        <p14:creationId xmlns:p14="http://schemas.microsoft.com/office/powerpoint/2010/main" val="1624335510"/>
      </p:ext>
    </p:extLst>
  </p:cSld>
  <p:clrMapOvr>
    <a:masterClrMapping/>
  </p:clrMapOvr>
  <p:transition spd="slow" advTm="94803">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المتغير 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2031325"/>
          </a:xfrm>
          <a:prstGeom prst="rect">
            <a:avLst/>
          </a:prstGeom>
          <a:noFill/>
        </p:spPr>
        <p:txBody>
          <a:bodyPr wrap="square" rtlCol="1">
            <a:spAutoFit/>
          </a:bodyPr>
          <a:lstStyle/>
          <a:p>
            <a:pPr lvl="0" algn="justLow" rtl="1">
              <a:lnSpc>
                <a:spcPct val="150000"/>
              </a:lnSpc>
            </a:pPr>
            <a:r>
              <a:rPr lang="ar-EG" sz="1400" dirty="0">
                <a:solidFill>
                  <a:prstClr val="black"/>
                </a:solidFill>
                <a:latin typeface="Alexandria"/>
              </a:rPr>
              <a:t>ويعرف المتغير التابع بأنه المتغير الذي يخضع لتأثير المتغير </a:t>
            </a:r>
            <a:r>
              <a:rPr lang="ar-EG" sz="1400" dirty="0" smtClean="0">
                <a:solidFill>
                  <a:prstClr val="black"/>
                </a:solidFill>
                <a:latin typeface="Alexandria"/>
              </a:rPr>
              <a:t>المستقل، </a:t>
            </a:r>
            <a:r>
              <a:rPr lang="ar-EG" sz="1400" dirty="0">
                <a:solidFill>
                  <a:prstClr val="black"/>
                </a:solidFill>
                <a:latin typeface="Alexandria"/>
              </a:rPr>
              <a:t>والمتغير التابع قد يكون له أكثر من حالة بناءً على تأثره بالمتغير </a:t>
            </a:r>
            <a:r>
              <a:rPr lang="ar-EG" sz="1400" dirty="0" smtClean="0">
                <a:solidFill>
                  <a:prstClr val="black"/>
                </a:solidFill>
                <a:latin typeface="Alexandria"/>
              </a:rPr>
              <a:t>المستقل، </a:t>
            </a:r>
            <a:r>
              <a:rPr lang="ar-EG" sz="1400" dirty="0">
                <a:solidFill>
                  <a:prstClr val="black"/>
                </a:solidFill>
                <a:latin typeface="Alexandria"/>
              </a:rPr>
              <a:t>وتكون العلاقة بين المتغير التابع </a:t>
            </a:r>
            <a:r>
              <a:rPr lang="ar-EG" sz="1400" dirty="0" smtClean="0">
                <a:solidFill>
                  <a:prstClr val="black"/>
                </a:solidFill>
                <a:latin typeface="Alexandria"/>
              </a:rPr>
              <a:t>والمتغير </a:t>
            </a:r>
            <a:r>
              <a:rPr lang="ar-EG" sz="1400" dirty="0">
                <a:solidFill>
                  <a:prstClr val="black"/>
                </a:solidFill>
                <a:latin typeface="Alexandria"/>
              </a:rPr>
              <a:t>المستقل علاقة علمية </a:t>
            </a:r>
            <a:r>
              <a:rPr lang="ar-EG" sz="1400" dirty="0" err="1" smtClean="0">
                <a:solidFill>
                  <a:prstClr val="black"/>
                </a:solidFill>
                <a:latin typeface="Alexandria"/>
              </a:rPr>
              <a:t>يتطلبها</a:t>
            </a:r>
            <a:r>
              <a:rPr lang="ar-EG" sz="1400" dirty="0" smtClean="0">
                <a:solidFill>
                  <a:prstClr val="black"/>
                </a:solidFill>
                <a:latin typeface="Alexandria"/>
              </a:rPr>
              <a:t> </a:t>
            </a:r>
            <a:r>
              <a:rPr lang="ar-EG" sz="1400" dirty="0">
                <a:solidFill>
                  <a:prstClr val="black"/>
                </a:solidFill>
                <a:latin typeface="Alexandria"/>
              </a:rPr>
              <a:t>متن البحث العلمي </a:t>
            </a:r>
            <a:r>
              <a:rPr lang="ar-EG" sz="1400" dirty="0" smtClean="0">
                <a:solidFill>
                  <a:prstClr val="black"/>
                </a:solidFill>
                <a:latin typeface="Alexandria"/>
              </a:rPr>
              <a:t>،وذلك </a:t>
            </a:r>
            <a:r>
              <a:rPr lang="ar-EG" sz="1400" dirty="0">
                <a:solidFill>
                  <a:prstClr val="black"/>
                </a:solidFill>
                <a:latin typeface="Alexandria"/>
              </a:rPr>
              <a:t>من أجل </a:t>
            </a:r>
            <a:r>
              <a:rPr lang="ar-EG" sz="1400" dirty="0" smtClean="0">
                <a:solidFill>
                  <a:prstClr val="black"/>
                </a:solidFill>
                <a:latin typeface="Alexandria"/>
              </a:rPr>
              <a:t>نفي </a:t>
            </a:r>
            <a:r>
              <a:rPr lang="ar-EG" sz="1400" dirty="0">
                <a:solidFill>
                  <a:prstClr val="black"/>
                </a:solidFill>
                <a:latin typeface="Alexandria"/>
              </a:rPr>
              <a:t>وإثبات الفرضيات. </a:t>
            </a:r>
            <a:endParaRPr lang="ar-EG" sz="1400" dirty="0" smtClean="0">
              <a:solidFill>
                <a:prstClr val="black"/>
              </a:solidFill>
              <a:latin typeface="Alexandria"/>
            </a:endParaRPr>
          </a:p>
          <a:p>
            <a:pPr lvl="0" algn="justLow" rtl="1">
              <a:lnSpc>
                <a:spcPct val="150000"/>
              </a:lnSpc>
            </a:pPr>
            <a:r>
              <a:rPr lang="ar-EG" sz="1400" dirty="0" smtClean="0">
                <a:solidFill>
                  <a:prstClr val="black"/>
                </a:solidFill>
                <a:latin typeface="Alexandria"/>
              </a:rPr>
              <a:t>ويخضع </a:t>
            </a:r>
            <a:r>
              <a:rPr lang="ar-EG" sz="1400" dirty="0">
                <a:solidFill>
                  <a:prstClr val="black"/>
                </a:solidFill>
                <a:latin typeface="Alexandria"/>
              </a:rPr>
              <a:t>المنهج الدراسي للبحث العلمي لطبيعة المتغيرات التابعة.</a:t>
            </a:r>
          </a:p>
        </p:txBody>
      </p:sp>
      <p:sp>
        <p:nvSpPr>
          <p:cNvPr id="9" name="TextBox 8"/>
          <p:cNvSpPr txBox="1"/>
          <p:nvPr/>
        </p:nvSpPr>
        <p:spPr>
          <a:xfrm>
            <a:off x="7212168" y="4597757"/>
            <a:ext cx="3940935" cy="1345048"/>
          </a:xfrm>
          <a:prstGeom prst="rect">
            <a:avLst/>
          </a:prstGeom>
          <a:noFill/>
        </p:spPr>
        <p:txBody>
          <a:bodyPr wrap="square" rtlCol="1">
            <a:spAutoFit/>
          </a:bodyPr>
          <a:lstStyle/>
          <a:p>
            <a:pPr algn="justLow" rtl="1">
              <a:lnSpc>
                <a:spcPct val="150000"/>
              </a:lnSpc>
            </a:pPr>
            <a:r>
              <a:rPr lang="ar-EG" sz="1400" dirty="0" smtClean="0">
                <a:latin typeface="Alexandria"/>
              </a:rPr>
              <a:t>و في ضوء ما سبق، يمكن تعريف المتغيرات </a:t>
            </a:r>
            <a:r>
              <a:rPr lang="ar-EG" sz="1400" dirty="0">
                <a:latin typeface="Alexandria"/>
              </a:rPr>
              <a:t>التابعة </a:t>
            </a:r>
            <a:r>
              <a:rPr lang="ar-EG" sz="1400" dirty="0" smtClean="0">
                <a:latin typeface="Alexandria"/>
              </a:rPr>
              <a:t>بأنها تلك المتغيرات التي تخضع </a:t>
            </a:r>
            <a:r>
              <a:rPr lang="ar-EG" sz="1400" dirty="0">
                <a:latin typeface="Alexandria"/>
              </a:rPr>
              <a:t>لتأثير المتغيرات </a:t>
            </a:r>
            <a:r>
              <a:rPr lang="ar-EG" sz="1400" dirty="0" smtClean="0">
                <a:latin typeface="Alexandria"/>
              </a:rPr>
              <a:t>المستقلة، </a:t>
            </a:r>
            <a:r>
              <a:rPr lang="ar-EG" sz="1400" dirty="0">
                <a:latin typeface="Alexandria"/>
              </a:rPr>
              <a:t>وذلك بناءً على الظروف والحالة التي يقوم الباحث بوضعها حسب مقتضى متن البحث </a:t>
            </a:r>
            <a:r>
              <a:rPr lang="ar-EG" sz="1400" dirty="0" smtClean="0">
                <a:latin typeface="Alexandria"/>
              </a:rPr>
              <a:t>العلمي.</a:t>
            </a:r>
            <a:endParaRPr lang="ar-EG" sz="1400" dirty="0">
              <a:latin typeface="Alexandria"/>
            </a:endParaRPr>
          </a:p>
        </p:txBody>
      </p:sp>
    </p:spTree>
    <p:extLst>
      <p:ext uri="{BB962C8B-B14F-4D97-AF65-F5344CB8AC3E}">
        <p14:creationId xmlns:p14="http://schemas.microsoft.com/office/powerpoint/2010/main" val="4284327934"/>
      </p:ext>
    </p:extLst>
  </p:cSld>
  <p:clrMapOvr>
    <a:masterClrMapping/>
  </p:clrMapOvr>
  <p:transition spd="slow" advTm="104363">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       فوائد </a:t>
            </a:r>
            <a:r>
              <a:rPr lang="ar-EG" sz="2400" b="1" dirty="0">
                <a:solidFill>
                  <a:srgbClr val="00B0F0"/>
                </a:solidFill>
                <a:latin typeface="Alexandria" charset="0"/>
                <a:cs typeface="Alexandria" charset="0"/>
              </a:rPr>
              <a:t>المتغير 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96316" cy="3970318"/>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latin typeface="Alexandria"/>
              </a:rPr>
              <a:t>فرضيات الدراسة تتضح أكثر بوجود المتغير التابع.</a:t>
            </a:r>
          </a:p>
          <a:p>
            <a:pPr marL="285750" indent="-285750" algn="justLow" rtl="1">
              <a:lnSpc>
                <a:spcPct val="150000"/>
              </a:lnSpc>
              <a:buFont typeface="Wingdings" panose="05000000000000000000" pitchFamily="2" charset="2"/>
              <a:buChar char="q"/>
            </a:pPr>
            <a:r>
              <a:rPr lang="ar-EG" sz="1400" dirty="0">
                <a:latin typeface="Alexandria"/>
              </a:rPr>
              <a:t>يمكن </a:t>
            </a:r>
            <a:r>
              <a:rPr lang="ar-EG" sz="1400" dirty="0" smtClean="0">
                <a:latin typeface="Alexandria"/>
              </a:rPr>
              <a:t>توضيح </a:t>
            </a:r>
            <a:r>
              <a:rPr lang="ar-EG" sz="1400" dirty="0">
                <a:latin typeface="Alexandria"/>
              </a:rPr>
              <a:t>العديد من المعلومات المعقدة وتبسيطها من خلال </a:t>
            </a:r>
            <a:r>
              <a:rPr lang="ar-EG" sz="1400" dirty="0" smtClean="0">
                <a:latin typeface="Alexandria"/>
              </a:rPr>
              <a:t>بيان العلاقة بين </a:t>
            </a:r>
            <a:r>
              <a:rPr lang="ar-EG" sz="1400" dirty="0">
                <a:latin typeface="Alexandria"/>
              </a:rPr>
              <a:t>المتغير المستقل والمتغيرات التابعة.</a:t>
            </a:r>
          </a:p>
          <a:p>
            <a:pPr marL="285750" indent="-285750" algn="justLow" rtl="1">
              <a:lnSpc>
                <a:spcPct val="150000"/>
              </a:lnSpc>
              <a:buFont typeface="Wingdings" panose="05000000000000000000" pitchFamily="2" charset="2"/>
              <a:buChar char="q"/>
            </a:pPr>
            <a:r>
              <a:rPr lang="ar-EG" sz="1400" dirty="0">
                <a:latin typeface="Alexandria"/>
              </a:rPr>
              <a:t>يعبر المتغير التابع عن جوانب مهمة ترتبط بالموضوع، ولهذا يعتبر أداة شارحة لتلك الجوانب</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dirty="0" smtClean="0">
                <a:latin typeface="Alexandria"/>
              </a:rPr>
              <a:t>يحدد </a:t>
            </a:r>
            <a:r>
              <a:rPr lang="ar-EG" sz="1400" dirty="0">
                <a:latin typeface="Alexandria"/>
              </a:rPr>
              <a:t>المتغير التابع العديد من عمليات خطة البحث، أهمها الفرضيات ومناهج الدراسة التي سيتبعها الباحث في أسلوب صياغة المعلومات بعد جمعها من العينة.</a:t>
            </a:r>
          </a:p>
          <a:p>
            <a:pPr marL="285750" indent="-285750" algn="justLow" rtl="1">
              <a:lnSpc>
                <a:spcPct val="150000"/>
              </a:lnSpc>
              <a:buFont typeface="Wingdings" panose="05000000000000000000" pitchFamily="2" charset="2"/>
              <a:buChar char="q"/>
            </a:pPr>
            <a:r>
              <a:rPr lang="ar-EG" sz="1400" dirty="0">
                <a:latin typeface="Alexandria"/>
              </a:rPr>
              <a:t>المتغير المستقل بحاجة إلى ما يحركه للكشف عن طبيعته وكيفية تأثيره</a:t>
            </a:r>
            <a:r>
              <a:rPr lang="ar-EG" sz="1400" dirty="0" smtClean="0">
                <a:latin typeface="Alexandria"/>
              </a:rPr>
              <a:t>، </a:t>
            </a:r>
            <a:r>
              <a:rPr lang="ar-EG" sz="1400" dirty="0">
                <a:latin typeface="Alexandria"/>
              </a:rPr>
              <a:t>مما يساعد </a:t>
            </a:r>
            <a:r>
              <a:rPr lang="ar-EG" sz="1400" dirty="0" smtClean="0">
                <a:latin typeface="Alexandria"/>
              </a:rPr>
              <a:t>في </a:t>
            </a:r>
            <a:r>
              <a:rPr lang="ar-EG" sz="1400" dirty="0">
                <a:latin typeface="Alexandria"/>
              </a:rPr>
              <a:t>الحصول على معلومات أكثر حصرية وأهمية</a:t>
            </a:r>
            <a:r>
              <a:rPr lang="ar-EG" sz="1400" dirty="0" smtClean="0">
                <a:latin typeface="Alexandria"/>
              </a:rPr>
              <a:t>.</a:t>
            </a:r>
          </a:p>
          <a:p>
            <a:pPr marL="285750" indent="-285750" algn="justLow" rtl="1">
              <a:lnSpc>
                <a:spcPct val="150000"/>
              </a:lnSpc>
              <a:buFont typeface="Wingdings" panose="05000000000000000000" pitchFamily="2" charset="2"/>
              <a:buChar char="q"/>
            </a:pPr>
            <a:endParaRPr lang="ar-EG" sz="1400" dirty="0">
              <a:latin typeface="Alexandria"/>
            </a:endParaRPr>
          </a:p>
        </p:txBody>
      </p:sp>
      <p:sp>
        <p:nvSpPr>
          <p:cNvPr id="9" name="TextBox 8"/>
          <p:cNvSpPr txBox="1"/>
          <p:nvPr/>
        </p:nvSpPr>
        <p:spPr>
          <a:xfrm>
            <a:off x="7117211" y="4611400"/>
            <a:ext cx="3940935" cy="1021883"/>
          </a:xfrm>
          <a:prstGeom prst="rect">
            <a:avLst/>
          </a:prstGeom>
          <a:noFill/>
        </p:spPr>
        <p:txBody>
          <a:bodyPr wrap="square" rtlCol="1">
            <a:spAutoFit/>
          </a:bodyPr>
          <a:lstStyle/>
          <a:p>
            <a:pPr algn="justLow" rtl="1">
              <a:lnSpc>
                <a:spcPct val="150000"/>
              </a:lnSpc>
            </a:pPr>
            <a:r>
              <a:rPr lang="ar-EG" sz="1400" dirty="0" smtClean="0">
                <a:latin typeface="Alexandria"/>
              </a:rPr>
              <a:t>يحقق </a:t>
            </a:r>
            <a:r>
              <a:rPr lang="ar-EG" sz="1400" dirty="0">
                <a:latin typeface="Alexandria"/>
              </a:rPr>
              <a:t>المتغير التابع العديد من الفوائد على محتوى </a:t>
            </a:r>
            <a:r>
              <a:rPr lang="ar-EG" sz="1400" dirty="0" smtClean="0">
                <a:latin typeface="Alexandria"/>
              </a:rPr>
              <a:t>البحث العلمي، </a:t>
            </a:r>
            <a:r>
              <a:rPr lang="ar-EG" sz="1400" dirty="0">
                <a:latin typeface="Alexandria"/>
              </a:rPr>
              <a:t>وأهمها:</a:t>
            </a:r>
          </a:p>
          <a:p>
            <a:pPr algn="justLow" rtl="1">
              <a:lnSpc>
                <a:spcPct val="150000"/>
              </a:lnSpc>
            </a:pPr>
            <a:endParaRPr lang="ar-EG" sz="1400" dirty="0">
              <a:solidFill>
                <a:srgbClr val="C00000"/>
              </a:solidFill>
              <a:latin typeface="Alexandria"/>
            </a:endParaRPr>
          </a:p>
        </p:txBody>
      </p:sp>
    </p:spTree>
    <p:extLst>
      <p:ext uri="{BB962C8B-B14F-4D97-AF65-F5344CB8AC3E}">
        <p14:creationId xmlns:p14="http://schemas.microsoft.com/office/powerpoint/2010/main" val="2641180975"/>
      </p:ext>
    </p:extLst>
  </p:cSld>
  <p:clrMapOvr>
    <a:masterClrMapping/>
  </p:clrMapOvr>
  <p:transition spd="slow" advTm="103927">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       تابع فوائد </a:t>
            </a:r>
            <a:r>
              <a:rPr lang="ar-EG" sz="2400" b="1" dirty="0">
                <a:solidFill>
                  <a:srgbClr val="00B0F0"/>
                </a:solidFill>
                <a:latin typeface="Alexandria" charset="0"/>
                <a:cs typeface="Alexandria" charset="0"/>
              </a:rPr>
              <a:t>المتغير 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96316" cy="3647152"/>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smtClean="0">
                <a:latin typeface="Alexandria"/>
              </a:rPr>
              <a:t>تعمل </a:t>
            </a:r>
            <a:r>
              <a:rPr lang="ar-EG" sz="1400" dirty="0">
                <a:latin typeface="Alexandria"/>
              </a:rPr>
              <a:t>المتغيرات التابعة على توضيح الروابط المتشابكة في مضمون البحث العلمي.</a:t>
            </a:r>
          </a:p>
          <a:p>
            <a:pPr marL="285750" indent="-285750" algn="justLow" rtl="1">
              <a:lnSpc>
                <a:spcPct val="150000"/>
              </a:lnSpc>
              <a:buFont typeface="Wingdings" panose="05000000000000000000" pitchFamily="2" charset="2"/>
              <a:buChar char="q"/>
            </a:pPr>
            <a:r>
              <a:rPr lang="ar-EG" sz="1400" dirty="0">
                <a:latin typeface="Alexandria"/>
              </a:rPr>
              <a:t>يكون المتغير التابع مرتبط بمحتوى البحث العلمي مباشرة، ويعتبر البعض المتغيرات التابعة هي موضوع البحث العلمي</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dirty="0">
                <a:latin typeface="Alexandria"/>
              </a:rPr>
              <a:t>تستطيع من خلال المتغيرات التابعة أن تصل إلى فرضيات جديدة لم يكن الباحث قد حددها.</a:t>
            </a:r>
          </a:p>
          <a:p>
            <a:pPr marL="285750" indent="-285750" algn="justLow" rtl="1">
              <a:lnSpc>
                <a:spcPct val="150000"/>
              </a:lnSpc>
              <a:buFont typeface="Wingdings" panose="05000000000000000000" pitchFamily="2" charset="2"/>
              <a:buChar char="q"/>
            </a:pPr>
            <a:r>
              <a:rPr lang="ar-EG" sz="1400" dirty="0">
                <a:latin typeface="Alexandria"/>
              </a:rPr>
              <a:t>تبقى المتغيرات المستقلة متجمدة طالما لم يتم تحديد متغير تابع لها، ومن خلال ذلك يكون لدى الباحث مادة علمية متفاعلة مع بعضها البعض لكي يدعم موضوع البحث العلمي.</a:t>
            </a:r>
          </a:p>
          <a:p>
            <a:pPr algn="justLow" rtl="1">
              <a:lnSpc>
                <a:spcPct val="150000"/>
              </a:lnSpc>
            </a:pPr>
            <a:endParaRPr lang="ar-EG" sz="1400" dirty="0">
              <a:latin typeface="Alexandria"/>
            </a:endParaRPr>
          </a:p>
          <a:p>
            <a:pPr algn="justLow" rtl="1">
              <a:lnSpc>
                <a:spcPct val="150000"/>
              </a:lnSpc>
            </a:pPr>
            <a:r>
              <a:rPr lang="ar-EG" sz="1400" dirty="0" smtClean="0">
                <a:latin typeface="Alexandria"/>
              </a:rPr>
              <a:t> </a:t>
            </a:r>
          </a:p>
        </p:txBody>
      </p:sp>
    </p:spTree>
    <p:extLst>
      <p:ext uri="{BB962C8B-B14F-4D97-AF65-F5344CB8AC3E}">
        <p14:creationId xmlns:p14="http://schemas.microsoft.com/office/powerpoint/2010/main" val="802553939"/>
      </p:ext>
    </p:extLst>
  </p:cSld>
  <p:clrMapOvr>
    <a:masterClrMapping/>
  </p:clrMapOvr>
  <p:transition spd="slow" advTm="50211">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2339102"/>
          </a:xfrm>
          <a:prstGeom prst="rect">
            <a:avLst/>
          </a:prstGeom>
          <a:noFill/>
        </p:spPr>
        <p:txBody>
          <a:bodyPr wrap="square" rtlCol="0">
            <a:spAutoFit/>
          </a:bodyPr>
          <a:lstStyle/>
          <a:p>
            <a:pPr algn="justLow" rtl="1"/>
            <a:r>
              <a:rPr lang="ar-EG" sz="2000" b="1" dirty="0">
                <a:solidFill>
                  <a:srgbClr val="669BBC"/>
                </a:solidFill>
                <a:latin typeface="Alexandria" charset="0"/>
                <a:cs typeface="Alexandria" charset="0"/>
              </a:rPr>
              <a:t>ما هي فوائد </a:t>
            </a:r>
            <a:r>
              <a:rPr lang="ar-EG" sz="2000" b="1" dirty="0" smtClean="0">
                <a:solidFill>
                  <a:srgbClr val="669BBC"/>
                </a:solidFill>
                <a:latin typeface="Alexandria" charset="0"/>
                <a:cs typeface="Alexandria" charset="0"/>
              </a:rPr>
              <a:t>المتغير </a:t>
            </a:r>
            <a:r>
              <a:rPr lang="ar-EG" sz="2000" b="1" dirty="0">
                <a:solidFill>
                  <a:srgbClr val="669BBC"/>
                </a:solidFill>
                <a:latin typeface="Alexandria" charset="0"/>
                <a:cs typeface="Alexandria" charset="0"/>
              </a:rPr>
              <a:t>المستقل؟ </a:t>
            </a:r>
            <a:endParaRPr lang="ar-EG" sz="2000" b="1" dirty="0" smtClean="0">
              <a:solidFill>
                <a:srgbClr val="669BBC"/>
              </a:solidFill>
              <a:latin typeface="Alexandria" charset="0"/>
              <a:cs typeface="Alexandria" charset="0"/>
            </a:endParaRPr>
          </a:p>
          <a:p>
            <a:pPr algn="justLow" rtl="1"/>
            <a:r>
              <a:rPr lang="ar-EG" sz="1400" dirty="0" smtClean="0">
                <a:latin typeface="Alexandria" charset="0"/>
                <a:cs typeface="Alexandria" charset="0"/>
              </a:rPr>
              <a:t>يعتبر المتغير </a:t>
            </a:r>
            <a:r>
              <a:rPr lang="ar-EG" sz="1400" dirty="0">
                <a:latin typeface="Alexandria" charset="0"/>
                <a:cs typeface="Alexandria" charset="0"/>
              </a:rPr>
              <a:t>المستقل من أهم المتغيرات الموجودة في البحث </a:t>
            </a:r>
            <a:r>
              <a:rPr lang="ar-EG" sz="1400" dirty="0" smtClean="0">
                <a:latin typeface="Alexandria" charset="0"/>
                <a:cs typeface="Alexandria" charset="0"/>
              </a:rPr>
              <a:t>العلمي، </a:t>
            </a:r>
            <a:r>
              <a:rPr lang="ar-EG" sz="1400" dirty="0">
                <a:latin typeface="Alexandria" charset="0"/>
                <a:cs typeface="Alexandria" charset="0"/>
              </a:rPr>
              <a:t>وذلك نظراً للفوائد التي </a:t>
            </a:r>
            <a:r>
              <a:rPr lang="ar-EG" sz="1400" dirty="0" smtClean="0">
                <a:latin typeface="Alexandria" charset="0"/>
                <a:cs typeface="Alexandria" charset="0"/>
              </a:rPr>
              <a:t>يحققها </a:t>
            </a:r>
            <a:r>
              <a:rPr lang="ar-EG" sz="1400" dirty="0">
                <a:latin typeface="Alexandria" charset="0"/>
                <a:cs typeface="Alexandria" charset="0"/>
              </a:rPr>
              <a:t>هذا </a:t>
            </a:r>
            <a:r>
              <a:rPr lang="ar-EG" sz="1400" dirty="0" smtClean="0">
                <a:latin typeface="Alexandria" charset="0"/>
                <a:cs typeface="Alexandria" charset="0"/>
              </a:rPr>
              <a:t>المتغير، </a:t>
            </a:r>
            <a:r>
              <a:rPr lang="ar-EG" sz="1400" dirty="0">
                <a:latin typeface="Alexandria" charset="0"/>
                <a:cs typeface="Alexandria" charset="0"/>
              </a:rPr>
              <a:t>والتي نذكر منها على النحو التالي</a:t>
            </a:r>
            <a:r>
              <a:rPr lang="ar-EG" sz="1400" dirty="0" smtClean="0">
                <a:latin typeface="Alexandria" charset="0"/>
                <a:cs typeface="Alexandria" charset="0"/>
              </a:rPr>
              <a:t>:-</a:t>
            </a:r>
            <a:endParaRPr lang="ar-EG" sz="1400" dirty="0">
              <a:latin typeface="Alexandria" charset="0"/>
              <a:cs typeface="Alexandria" charset="0"/>
            </a:endParaRPr>
          </a:p>
          <a:p>
            <a:pPr marL="342900" indent="-342900" algn="justLow" rtl="1">
              <a:buFont typeface="Wingdings" panose="05000000000000000000" pitchFamily="2" charset="2"/>
              <a:buChar char="q"/>
            </a:pPr>
            <a:r>
              <a:rPr lang="ar-EG" sz="1400" dirty="0" smtClean="0">
                <a:latin typeface="Alexandria" charset="0"/>
                <a:cs typeface="Alexandria" charset="0"/>
              </a:rPr>
              <a:t>يتحكم المتغير المستقل </a:t>
            </a:r>
            <a:r>
              <a:rPr lang="ar-EG" sz="1400" dirty="0">
                <a:latin typeface="Alexandria" charset="0"/>
                <a:cs typeface="Alexandria" charset="0"/>
              </a:rPr>
              <a:t>بحالة وطبيعة المتغير </a:t>
            </a:r>
            <a:r>
              <a:rPr lang="ar-EG" sz="1400" dirty="0" smtClean="0">
                <a:latin typeface="Alexandria" charset="0"/>
                <a:cs typeface="Alexandria" charset="0"/>
              </a:rPr>
              <a:t>التابع، </a:t>
            </a:r>
            <a:r>
              <a:rPr lang="ar-EG" sz="1400" dirty="0">
                <a:latin typeface="Alexandria" charset="0"/>
                <a:cs typeface="Alexandria" charset="0"/>
              </a:rPr>
              <a:t>وذلك يؤدي إلى تغير كامل في محتوى البحث العلمي بناءً على التغير الذي يفرضه المتغير المستقل.</a:t>
            </a:r>
          </a:p>
          <a:p>
            <a:pPr marL="285750" indent="-285750" algn="justLow" rtl="1">
              <a:buFont typeface="Wingdings" panose="05000000000000000000" pitchFamily="2" charset="2"/>
              <a:buChar char="q"/>
            </a:pPr>
            <a:r>
              <a:rPr lang="ar-EG" sz="1400" dirty="0">
                <a:latin typeface="Alexandria" charset="0"/>
                <a:cs typeface="Alexandria" charset="0"/>
              </a:rPr>
              <a:t>يتم استخدام المتغير المستقل من أجل معرفة </a:t>
            </a:r>
            <a:r>
              <a:rPr lang="ar-EG" sz="1400" dirty="0" smtClean="0">
                <a:latin typeface="Alexandria" charset="0"/>
                <a:cs typeface="Alexandria" charset="0"/>
              </a:rPr>
              <a:t>الأسباب التي أدت الى حدوث تغيرات في المتغير التابع.</a:t>
            </a:r>
            <a:endParaRPr lang="ar-EG" sz="1400" dirty="0">
              <a:latin typeface="Alexandria" charset="0"/>
              <a:cs typeface="Alexandria" charset="0"/>
            </a:endParaRPr>
          </a:p>
          <a:p>
            <a:pPr marL="285750" indent="-285750" algn="justLow" rtl="1">
              <a:buFont typeface="Wingdings" panose="05000000000000000000" pitchFamily="2" charset="2"/>
              <a:buChar char="q"/>
            </a:pPr>
            <a:r>
              <a:rPr lang="ar-EG" sz="1400" dirty="0" smtClean="0">
                <a:latin typeface="Alexandria" charset="0"/>
                <a:cs typeface="Alexandria" charset="0"/>
              </a:rPr>
              <a:t>وكما ذكر سابقا ، فان المتغير المستقل يعتبر بمثابة كيان </a:t>
            </a:r>
            <a:r>
              <a:rPr lang="ar-EG" sz="1400" dirty="0">
                <a:latin typeface="Alexandria" charset="0"/>
                <a:cs typeface="Alexandria" charset="0"/>
              </a:rPr>
              <a:t>موحد في </a:t>
            </a:r>
            <a:r>
              <a:rPr lang="ar-EG" sz="1400" dirty="0" smtClean="0">
                <a:latin typeface="Alexandria" charset="0"/>
                <a:cs typeface="Alexandria" charset="0"/>
              </a:rPr>
              <a:t>ذاته، </a:t>
            </a:r>
            <a:r>
              <a:rPr lang="ar-EG" sz="1400" dirty="0">
                <a:latin typeface="Alexandria" charset="0"/>
                <a:cs typeface="Alexandria" charset="0"/>
              </a:rPr>
              <a:t>وعندما يدخل على غيره من المتغيرات يعمل على تغيير حالة المتغيرات </a:t>
            </a:r>
            <a:r>
              <a:rPr lang="ar-EG" sz="1400" dirty="0" smtClean="0">
                <a:latin typeface="Alexandria" charset="0"/>
                <a:cs typeface="Alexandria" charset="0"/>
              </a:rPr>
              <a:t>الأخرى، </a:t>
            </a:r>
            <a:r>
              <a:rPr lang="ar-EG" sz="1400" dirty="0">
                <a:latin typeface="Alexandria" charset="0"/>
                <a:cs typeface="Alexandria" charset="0"/>
              </a:rPr>
              <a:t>ومن خلال هذا تستطيع أن تقوم بدراسة </a:t>
            </a:r>
            <a:r>
              <a:rPr lang="ar-EG" sz="1400" dirty="0" smtClean="0">
                <a:latin typeface="Alexandria" charset="0"/>
                <a:cs typeface="Alexandria" charset="0"/>
              </a:rPr>
              <a:t>وفهم </a:t>
            </a:r>
            <a:r>
              <a:rPr lang="ar-EG" sz="1400" dirty="0">
                <a:latin typeface="Alexandria" charset="0"/>
                <a:cs typeface="Alexandria" charset="0"/>
              </a:rPr>
              <a:t>الفرضيات فهماً دقيقاً.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741886"/>
      </p:ext>
    </p:extLst>
  </p:cSld>
  <p:clrMapOvr>
    <a:masterClrMapping/>
  </p:clrMapOvr>
  <mc:AlternateContent xmlns:mc="http://schemas.openxmlformats.org/markup-compatibility/2006" xmlns:p14="http://schemas.microsoft.com/office/powerpoint/2010/main">
    <mc:Choice Requires="p14">
      <p:transition spd="slow" p14:dur="2000" advTm="64471"/>
    </mc:Choice>
    <mc:Fallback xmlns="">
      <p:transition spd="slow" advTm="6447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000821"/>
          </a:xfrm>
          <a:prstGeom prst="rect">
            <a:avLst/>
          </a:prstGeom>
        </p:spPr>
        <p:txBody>
          <a:bodyPr wrap="square">
            <a:spAutoFit/>
          </a:bodyPr>
          <a:lstStyle/>
          <a:p>
            <a:pPr algn="justLow" rtl="1">
              <a:lnSpc>
                <a:spcPct val="150000"/>
              </a:lnSpc>
            </a:pPr>
            <a:r>
              <a:rPr lang="ar-EG" sz="1400" dirty="0">
                <a:latin typeface="Alexandria"/>
                <a:cs typeface="Simplified Arabic" panose="02020603050405020304" pitchFamily="18" charset="-78"/>
              </a:rPr>
              <a:t>يمكنك تحديد المؤثر والمتأثر عن طريق معطيات البحث العلمي. فيكون المتغير المؤثر هو المستقل </a:t>
            </a:r>
            <a:r>
              <a:rPr lang="ar-EG" sz="1400" dirty="0" smtClean="0">
                <a:latin typeface="Alexandria"/>
                <a:cs typeface="Simplified Arabic" panose="02020603050405020304" pitchFamily="18" charset="-78"/>
              </a:rPr>
              <a:t>والمتأثر هو </a:t>
            </a:r>
            <a:r>
              <a:rPr lang="ar-EG" sz="1400" dirty="0">
                <a:latin typeface="Alexandria"/>
                <a:cs typeface="Simplified Arabic" panose="02020603050405020304" pitchFamily="18" charset="-78"/>
              </a:rPr>
              <a:t>التابع.</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في الغالب المتغيرات المستقلة </a:t>
            </a:r>
            <a:r>
              <a:rPr lang="ar-EG" sz="1400" dirty="0" smtClean="0">
                <a:latin typeface="Alexandria"/>
                <a:cs typeface="Simplified Arabic" panose="02020603050405020304" pitchFamily="18" charset="-78"/>
              </a:rPr>
              <a:t>تؤثر في المتغير </a:t>
            </a:r>
            <a:r>
              <a:rPr lang="ar-EG" sz="1400" dirty="0">
                <a:latin typeface="Alexandria"/>
                <a:cs typeface="Simplified Arabic" panose="02020603050405020304" pitchFamily="18" charset="-78"/>
              </a:rPr>
              <a:t>التابع في متن البحث العلمي.</a:t>
            </a: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يخضع </a:t>
            </a:r>
            <a:r>
              <a:rPr lang="ar-EG" sz="1400" dirty="0">
                <a:latin typeface="Alexandria"/>
                <a:cs typeface="Simplified Arabic" panose="02020603050405020304" pitchFamily="18" charset="-78"/>
              </a:rPr>
              <a:t>المستقل </a:t>
            </a:r>
            <a:r>
              <a:rPr lang="ar-EG" sz="1400" dirty="0" smtClean="0">
                <a:latin typeface="Alexandria"/>
                <a:cs typeface="Simplified Arabic" panose="02020603050405020304" pitchFamily="18" charset="-78"/>
              </a:rPr>
              <a:t>لتحكم </a:t>
            </a:r>
            <a:r>
              <a:rPr lang="ar-EG" sz="1400" dirty="0">
                <a:latin typeface="Alexandria"/>
                <a:cs typeface="Simplified Arabic" panose="02020603050405020304" pitchFamily="18" charset="-78"/>
              </a:rPr>
              <a:t>الباحث </a:t>
            </a:r>
            <a:r>
              <a:rPr lang="ar-EG" sz="1400" dirty="0" smtClean="0">
                <a:latin typeface="Alexandria"/>
                <a:cs typeface="Simplified Arabic" panose="02020603050405020304" pitchFamily="18" charset="-78"/>
              </a:rPr>
              <a:t>واختياره، في </a:t>
            </a:r>
            <a:r>
              <a:rPr lang="ar-EG" sz="1400" dirty="0">
                <a:latin typeface="Alexandria"/>
                <a:cs typeface="Simplified Arabic" panose="02020603050405020304" pitchFamily="18" charset="-78"/>
              </a:rPr>
              <a:t>حين أن التابع </a:t>
            </a:r>
            <a:r>
              <a:rPr lang="ar-EG" sz="1400" dirty="0" smtClean="0">
                <a:latin typeface="Alexandria"/>
                <a:cs typeface="Simplified Arabic" panose="02020603050405020304" pitchFamily="18" charset="-78"/>
              </a:rPr>
              <a:t>لا يخضع لاختيار الباحث </a:t>
            </a:r>
            <a:r>
              <a:rPr lang="ar-EG" sz="1400" dirty="0">
                <a:latin typeface="Alexandria"/>
                <a:cs typeface="Simplified Arabic" panose="02020603050405020304" pitchFamily="18" charset="-78"/>
              </a:rPr>
              <a:t>وتحكمه. وذلك لكون المتغير التابع ينتمي إلى موضوع البحث العلمي بشكل وثيق ومباشر.</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في الغالب </a:t>
            </a:r>
            <a:r>
              <a:rPr lang="ar-EG" sz="1400" dirty="0" smtClean="0">
                <a:latin typeface="Alexandria"/>
                <a:cs typeface="Simplified Arabic" panose="02020603050405020304" pitchFamily="18" charset="-78"/>
              </a:rPr>
              <a:t>يكون المتغير </a:t>
            </a:r>
            <a:r>
              <a:rPr lang="ar-EG" sz="1400" dirty="0">
                <a:latin typeface="Alexandria"/>
                <a:cs typeface="Simplified Arabic" panose="02020603050405020304" pitchFamily="18" charset="-78"/>
              </a:rPr>
              <a:t>المستقل خاص بالأسباب </a:t>
            </a:r>
            <a:r>
              <a:rPr lang="ar-EG" sz="1400" dirty="0" smtClean="0">
                <a:latin typeface="Alexandria"/>
                <a:cs typeface="Simplified Arabic" panose="02020603050405020304" pitchFamily="18" charset="-78"/>
              </a:rPr>
              <a:t>و بينما يكون </a:t>
            </a:r>
            <a:r>
              <a:rPr lang="ar-EG" sz="1400" dirty="0">
                <a:latin typeface="Alexandria"/>
                <a:cs typeface="Simplified Arabic" panose="02020603050405020304" pitchFamily="18" charset="-78"/>
              </a:rPr>
              <a:t>التابع </a:t>
            </a:r>
            <a:r>
              <a:rPr lang="ar-EG" sz="1400" dirty="0" smtClean="0">
                <a:latin typeface="Alexandria"/>
                <a:cs typeface="Simplified Arabic" panose="02020603050405020304" pitchFamily="18" charset="-78"/>
              </a:rPr>
              <a:t>مختصا بالأثار.</a:t>
            </a: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التمييز بين المتغير المستقل والتابع</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6181308"/>
      </p:ext>
    </p:extLst>
  </p:cSld>
  <p:clrMapOvr>
    <a:masterClrMapping/>
  </p:clrMapOvr>
  <p:transition spd="slow" advTm="48933">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45465" y="1764406"/>
            <a:ext cx="5396248" cy="3739485"/>
          </a:xfrm>
          <a:prstGeom prst="rect">
            <a:avLst/>
          </a:prstGeom>
          <a:noFill/>
        </p:spPr>
        <p:txBody>
          <a:bodyPr wrap="square" rtlCol="0">
            <a:spAutoFit/>
          </a:bodyPr>
          <a:lstStyle/>
          <a:p>
            <a:pPr lvl="0" algn="justLow" rtl="1">
              <a:lnSpc>
                <a:spcPct val="150000"/>
              </a:lnSpc>
            </a:pPr>
            <a:r>
              <a:rPr lang="ar-EG" b="1" dirty="0">
                <a:solidFill>
                  <a:srgbClr val="00AEEF"/>
                </a:solidFill>
                <a:latin typeface="Alexandria" charset="0"/>
                <a:cs typeface="Alexandria" charset="0"/>
              </a:rPr>
              <a:t>   خطوات منهجية تمكنك من معرفة المتغير المستقل والمتغير </a:t>
            </a:r>
            <a:r>
              <a:rPr lang="ar-EG" b="1" dirty="0" smtClean="0">
                <a:solidFill>
                  <a:srgbClr val="00AEEF"/>
                </a:solidFill>
                <a:latin typeface="Alexandria" charset="0"/>
                <a:cs typeface="Alexandria" charset="0"/>
              </a:rPr>
              <a:t>التابع</a:t>
            </a:r>
            <a:r>
              <a:rPr lang="ar-EG" sz="1400" dirty="0" smtClean="0">
                <a:solidFill>
                  <a:srgbClr val="2D3956"/>
                </a:solidFill>
                <a:latin typeface="Alexandria" charset="0"/>
                <a:cs typeface="Alexandria" charset="0"/>
              </a:rPr>
              <a:t>:-</a:t>
            </a:r>
          </a:p>
          <a:p>
            <a:pPr lvl="0" algn="justLow" rtl="1">
              <a:lnSpc>
                <a:spcPct val="150000"/>
              </a:lnSpc>
            </a:pPr>
            <a:r>
              <a:rPr lang="ar-EG" sz="1400" dirty="0" smtClean="0">
                <a:solidFill>
                  <a:srgbClr val="2D3956"/>
                </a:solidFill>
                <a:latin typeface="Alexandria" charset="0"/>
                <a:cs typeface="Alexandria" charset="0"/>
              </a:rPr>
              <a:t>أن </a:t>
            </a:r>
            <a:r>
              <a:rPr lang="ar-EG" sz="1400" dirty="0">
                <a:solidFill>
                  <a:srgbClr val="2D3956"/>
                </a:solidFill>
                <a:latin typeface="Alexandria" charset="0"/>
                <a:cs typeface="Alexandria" charset="0"/>
              </a:rPr>
              <a:t>تقول هذا متغير مستقل وذاك متغير تابع يتطلب منك الانتباه أولاً والمنطقية في التفكير، وأن تتبع خطوات منهجية نضعها بين يديك</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marL="285750" lvl="0" indent="-285750" algn="justLow" rtl="1">
              <a:lnSpc>
                <a:spcPct val="150000"/>
              </a:lnSpc>
              <a:buFont typeface="Wingdings" panose="05000000000000000000" pitchFamily="2" charset="2"/>
              <a:buChar char="q"/>
            </a:pPr>
            <a:r>
              <a:rPr lang="ar-EG" sz="1400" dirty="0">
                <a:solidFill>
                  <a:srgbClr val="2D3956"/>
                </a:solidFill>
                <a:latin typeface="Alexandria" charset="0"/>
                <a:cs typeface="Alexandria" charset="0"/>
              </a:rPr>
              <a:t>النظر أولاً في موضوع البحث وفرضياته والمعلومات التي تم تجميعها، ومعرفة </a:t>
            </a:r>
            <a:r>
              <a:rPr lang="ar-EG" sz="1400" dirty="0" smtClean="0">
                <a:solidFill>
                  <a:srgbClr val="2D3956"/>
                </a:solidFill>
                <a:latin typeface="Alexandria" charset="0"/>
                <a:cs typeface="Alexandria" charset="0"/>
              </a:rPr>
              <a:t>الغرض من  </a:t>
            </a:r>
            <a:r>
              <a:rPr lang="ar-EG" sz="1400" dirty="0">
                <a:solidFill>
                  <a:srgbClr val="2D3956"/>
                </a:solidFill>
                <a:latin typeface="Alexandria" charset="0"/>
                <a:cs typeface="Alexandria" charset="0"/>
              </a:rPr>
              <a:t>ودلائل كل معلومة.</a:t>
            </a: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تميز بين </a:t>
            </a:r>
            <a:r>
              <a:rPr lang="ar-EG" sz="1400" dirty="0">
                <a:solidFill>
                  <a:srgbClr val="2D3956"/>
                </a:solidFill>
                <a:latin typeface="Alexandria" charset="0"/>
                <a:cs typeface="Alexandria" charset="0"/>
              </a:rPr>
              <a:t>ما هو المؤثر وما هو المتأثر، فالمؤثر هو المتغير المستقل، أما المتأثر فهو المتغير </a:t>
            </a:r>
            <a:r>
              <a:rPr lang="ar-EG" sz="1400" dirty="0" smtClean="0">
                <a:solidFill>
                  <a:srgbClr val="2D3956"/>
                </a:solidFill>
                <a:latin typeface="Alexandria" charset="0"/>
                <a:cs typeface="Alexandria" charset="0"/>
              </a:rPr>
              <a:t>التابع. </a:t>
            </a: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تحدد </a:t>
            </a:r>
            <a:r>
              <a:rPr lang="ar-EG" sz="1400" dirty="0">
                <a:solidFill>
                  <a:srgbClr val="2D3956"/>
                </a:solidFill>
                <a:latin typeface="Alexandria" charset="0"/>
                <a:cs typeface="Alexandria" charset="0"/>
              </a:rPr>
              <a:t>المتغيرات المستقلة قبل تحديد المتغيرات التابعة، لأنه من المنطقي أن نضع المؤثر ثم الشيء الذي يتأثر به.</a:t>
            </a:r>
          </a:p>
          <a:p>
            <a:pPr marL="285750" lvl="0" indent="-285750" algn="justLow" rtl="1">
              <a:lnSpc>
                <a:spcPct val="150000"/>
              </a:lnSpc>
              <a:buFont typeface="Wingdings" panose="05000000000000000000" pitchFamily="2" charset="2"/>
              <a:buChar char="q"/>
            </a:pPr>
            <a:r>
              <a:rPr lang="ar-EG" sz="1400" dirty="0">
                <a:solidFill>
                  <a:srgbClr val="2D3956"/>
                </a:solidFill>
                <a:latin typeface="Alexandria" charset="0"/>
                <a:cs typeface="Alexandria" charset="0"/>
              </a:rPr>
              <a:t>النظر إلى جوانب الموضوع من كل الزوايا، فعادة ما تنبثق المتغيرات التابعة من هذه الجوانب، وغالباً يكون المتغير المستقل هو ذاته أهم جزء من موضوع البحث.</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93174"/>
    </mc:Choice>
    <mc:Fallback xmlns="">
      <p:transition spd="slow" advTm="9317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958622" y="51377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708160"/>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تتناول </a:t>
            </a:r>
            <a:r>
              <a:rPr lang="ar-EG" sz="1400" dirty="0">
                <a:latin typeface="Alexandria" charset="0"/>
                <a:cs typeface="Alexandria" charset="0"/>
              </a:rPr>
              <a:t>المتغيرات المستقلة غالباً </a:t>
            </a:r>
            <a:r>
              <a:rPr lang="ar-EG" sz="1400" dirty="0" smtClean="0">
                <a:latin typeface="Alexandria" charset="0"/>
                <a:cs typeface="Alexandria" charset="0"/>
              </a:rPr>
              <a:t>الشيء </a:t>
            </a:r>
            <a:r>
              <a:rPr lang="ar-EG" sz="1400" dirty="0">
                <a:latin typeface="Alexandria" charset="0"/>
                <a:cs typeface="Alexandria" charset="0"/>
              </a:rPr>
              <a:t>المسبب، </a:t>
            </a:r>
            <a:r>
              <a:rPr lang="ar-EG" sz="1400" dirty="0" smtClean="0">
                <a:latin typeface="Alexandria" charset="0"/>
                <a:cs typeface="Alexandria" charset="0"/>
              </a:rPr>
              <a:t>بينما تركز </a:t>
            </a:r>
            <a:r>
              <a:rPr lang="ar-EG" sz="1400" dirty="0">
                <a:latin typeface="Alexandria" charset="0"/>
                <a:cs typeface="Alexandria" charset="0"/>
              </a:rPr>
              <a:t>المتغيرات التابعة </a:t>
            </a:r>
            <a:r>
              <a:rPr lang="ar-EG" sz="1400" dirty="0" smtClean="0">
                <a:latin typeface="Alexandria" charset="0"/>
                <a:cs typeface="Alexandria" charset="0"/>
              </a:rPr>
              <a:t>على الآثار</a:t>
            </a:r>
            <a:r>
              <a:rPr lang="ar-EG" sz="1400" dirty="0">
                <a:latin typeface="Alexandria" charset="0"/>
                <a:cs typeface="Alexandria" charset="0"/>
              </a:rPr>
              <a:t>.</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يمكن أن يحدد الباحث المتغير المستقل لما هو بين يديه من موضوع البحث، ومن ثم يختار الباحث ما سيدخل على هذا الموضوع من متغيرات </a:t>
            </a:r>
            <a:r>
              <a:rPr lang="ar-EG" sz="1400" dirty="0" smtClean="0">
                <a:latin typeface="Alexandria" charset="0"/>
                <a:cs typeface="Alexandria" charset="0"/>
              </a:rPr>
              <a:t>تابعة، </a:t>
            </a:r>
            <a:r>
              <a:rPr lang="ar-EG" sz="1400" dirty="0">
                <a:latin typeface="Alexandria" charset="0"/>
                <a:cs typeface="Alexandria" charset="0"/>
              </a:rPr>
              <a:t>وفقاً لما يراه في مصلحة السرد للمعلومات للوصول </a:t>
            </a:r>
            <a:r>
              <a:rPr lang="ar-EG" sz="1400" dirty="0" smtClean="0">
                <a:latin typeface="Alexandria" charset="0"/>
                <a:cs typeface="Alexandria" charset="0"/>
              </a:rPr>
              <a:t>للنتائج.</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32625"/>
    </mc:Choice>
    <mc:Fallback xmlns="">
      <p:transition spd="slow" advTm="3262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378039"/>
            <a:ext cx="6031107" cy="4765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61375" y="1790163"/>
            <a:ext cx="5241701" cy="3585597"/>
          </a:xfrm>
          <a:prstGeom prst="rect">
            <a:avLst/>
          </a:prstGeom>
          <a:noFill/>
        </p:spPr>
        <p:txBody>
          <a:bodyPr wrap="square" rtlCol="1">
            <a:spAutoFit/>
          </a:bodyPr>
          <a:lstStyle/>
          <a:p>
            <a:pPr algn="ctr" rtl="1"/>
            <a:r>
              <a:rPr lang="ar-EG" sz="2000" b="1" dirty="0" smtClean="0">
                <a:solidFill>
                  <a:srgbClr val="00AEEF"/>
                </a:solidFill>
                <a:latin typeface="Alexandria"/>
              </a:rPr>
              <a:t> المتغير الضابط:-</a:t>
            </a:r>
          </a:p>
          <a:p>
            <a:pPr algn="justLow" rtl="1">
              <a:lnSpc>
                <a:spcPct val="150000"/>
              </a:lnSpc>
            </a:pPr>
            <a:r>
              <a:rPr lang="ar-EG" sz="1400" dirty="0">
                <a:latin typeface="Alexandria"/>
              </a:rPr>
              <a:t>يعتبر المتغير الضابط أحد أنواع </a:t>
            </a:r>
            <a:r>
              <a:rPr lang="ar-EG" sz="1400" dirty="0" smtClean="0">
                <a:latin typeface="Alexandria"/>
              </a:rPr>
              <a:t>المتغيرات  </a:t>
            </a:r>
            <a:r>
              <a:rPr lang="ar-EG" sz="1400" dirty="0">
                <a:latin typeface="Alexandria"/>
              </a:rPr>
              <a:t>في البحث العلمي. ويرتبط المتغير الضابط بشكل كبير بالمنهج التجريبي للبحث العلمي. فالبعض يعتبره جزء من أجزاء المنهج التجريبي</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والمنهج التجريبي بحاجة ماسة لضبط مجريات الاختبارات والتجارب </a:t>
            </a:r>
            <a:r>
              <a:rPr lang="ar-EG" sz="1400" dirty="0" smtClean="0">
                <a:latin typeface="Alexandria"/>
              </a:rPr>
              <a:t>التي </a:t>
            </a:r>
            <a:r>
              <a:rPr lang="ar-EG" sz="1400" dirty="0">
                <a:latin typeface="Alexandria"/>
              </a:rPr>
              <a:t>يتم إجراءها لكي يتم جمع معلومات البحث العلمي</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والمتغير الضابط لا يتفاعل مع مكونات التجربة نفسها ولكنه يأتي من أجل ضبط التجربة والعمل على تقليل نسبة الخطأ فيها</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وللمتغير الضابط مجموعة من المعايير التي لا بد لك أن تقوم باتباعها حتى يتمكن المتغير الضابط من القيام بدوره على أكمل وجه. </a:t>
            </a:r>
            <a:r>
              <a:rPr lang="ar-EG" sz="1400" b="1" dirty="0">
                <a:solidFill>
                  <a:srgbClr val="00AEEF"/>
                </a:solidFill>
                <a:latin typeface="Alexandria"/>
              </a:rPr>
              <a:t>وهذه المعايير هي</a:t>
            </a:r>
            <a:r>
              <a:rPr lang="ar-EG" sz="1400" dirty="0">
                <a:latin typeface="Alexandria"/>
              </a:rPr>
              <a:t>:-</a:t>
            </a:r>
            <a:endParaRPr lang="ar-EG" sz="1400" dirty="0" smtClean="0">
              <a:latin typeface="Alexandria"/>
            </a:endParaRPr>
          </a:p>
          <a:p>
            <a:pPr algn="justLow" rtl="1"/>
            <a:endParaRPr lang="ar-EG" dirty="0"/>
          </a:p>
        </p:txBody>
      </p:sp>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600925"/>
    </mc:Choice>
    <mc:Fallback xmlns="">
      <p:transition spd="slow" advTm="60092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769989"/>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dirty="0">
                <a:solidFill>
                  <a:srgbClr val="0070C0"/>
                </a:solidFill>
                <a:latin typeface="Alexandria" charset="0"/>
                <a:cs typeface="Alexandria" charset="0"/>
              </a:rPr>
              <a:t> </a:t>
            </a:r>
            <a:r>
              <a:rPr lang="ar-EG" dirty="0" smtClean="0">
                <a:solidFill>
                  <a:srgbClr val="0070C0"/>
                </a:solidFill>
                <a:latin typeface="Alexandria" charset="0"/>
                <a:cs typeface="Alexandria" charset="0"/>
              </a:rPr>
              <a:t> </a:t>
            </a:r>
            <a:r>
              <a:rPr lang="ar-EG" sz="1400" dirty="0">
                <a:latin typeface="Alexandria" charset="0"/>
                <a:cs typeface="Alexandria" charset="0"/>
              </a:rPr>
              <a:t>لا بد أن يكون للمتغير </a:t>
            </a:r>
            <a:r>
              <a:rPr lang="ar-EG" sz="1400" dirty="0" smtClean="0">
                <a:latin typeface="Alexandria" charset="0"/>
                <a:cs typeface="Alexandria" charset="0"/>
              </a:rPr>
              <a:t>الضابط </a:t>
            </a:r>
            <a:r>
              <a:rPr lang="ar-EG" sz="1400" dirty="0">
                <a:latin typeface="Alexandria" charset="0"/>
                <a:cs typeface="Alexandria" charset="0"/>
              </a:rPr>
              <a:t>جزء مهم من المنهج التجريبي الذي تستخدمه في البحث العلمي. وذلك لكون المتغير </a:t>
            </a:r>
            <a:r>
              <a:rPr lang="ar-EG" sz="1400" dirty="0" smtClean="0">
                <a:latin typeface="Alexandria" charset="0"/>
                <a:cs typeface="Alexandria" charset="0"/>
              </a:rPr>
              <a:t>الضابط </a:t>
            </a:r>
            <a:r>
              <a:rPr lang="ar-EG" sz="1400" dirty="0">
                <a:latin typeface="Alexandria" charset="0"/>
                <a:cs typeface="Alexandria" charset="0"/>
              </a:rPr>
              <a:t>بحاجة ماسة لضبطه والتحكم فيه ومن هنا فإنه يجب عليك أن تقوم بإدراج المتغير الضابط من ضمن المتغيرات </a:t>
            </a:r>
            <a:r>
              <a:rPr lang="ar-EG" sz="1400" dirty="0" smtClean="0">
                <a:latin typeface="Alexandria" charset="0"/>
                <a:cs typeface="Alexandria" charset="0"/>
              </a:rPr>
              <a:t>العلمية </a:t>
            </a:r>
            <a:r>
              <a:rPr lang="ar-EG" sz="1400" dirty="0">
                <a:latin typeface="Alexandria" charset="0"/>
                <a:cs typeface="Alexandria" charset="0"/>
              </a:rPr>
              <a:t>في البحث العلمي الذي تقوم به فهنا يصبح المتغير الضابط متغير مستقل للبحث العلمي.</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يعمل المتغير الضابط على التركيز على المتغيرات واستخلاص نتائج قابلة </a:t>
            </a:r>
            <a:r>
              <a:rPr lang="ar-EG" sz="1400" dirty="0" smtClean="0">
                <a:latin typeface="Alexandria" charset="0"/>
                <a:cs typeface="Alexandria" charset="0"/>
              </a:rPr>
              <a:t>للتعميم، </a:t>
            </a:r>
            <a:r>
              <a:rPr lang="ar-EG" sz="1400" dirty="0">
                <a:latin typeface="Alexandria" charset="0"/>
                <a:cs typeface="Alexandria" charset="0"/>
              </a:rPr>
              <a:t>ومن الأمثلة على ذلك أن البحث العلمي إذا كان له متغير تابع يتأثر بالتغير الحاصل في الفئة العمرية (طفل، شاب) </a:t>
            </a:r>
            <a:r>
              <a:rPr lang="ar-EG" sz="1400" dirty="0" smtClean="0">
                <a:latin typeface="Alexandria" charset="0"/>
                <a:cs typeface="Alexandria" charset="0"/>
              </a:rPr>
              <a:t>فانه </a:t>
            </a:r>
            <a:r>
              <a:rPr lang="ar-EG" sz="1400" dirty="0">
                <a:latin typeface="Alexandria" charset="0"/>
                <a:cs typeface="Alexandria" charset="0"/>
              </a:rPr>
              <a:t>عن طريق المتغير الضابط يمكنك أن تقوم بعملية دراسة المتغيرات داخل الاختبارات والتجارب.</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69878"/>
    </mc:Choice>
    <mc:Fallback xmlns="">
      <p:transition spd="slow" advTm="6987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354491"/>
          </a:xfrm>
          <a:prstGeom prst="rect">
            <a:avLst/>
          </a:prstGeom>
          <a:noFill/>
        </p:spPr>
        <p:txBody>
          <a:bodyPr wrap="square" rtlCol="0">
            <a:spAutoFit/>
          </a:bodyPr>
          <a:lstStyle/>
          <a:p>
            <a:pPr algn="justLow" rtl="1">
              <a:lnSpc>
                <a:spcPct val="150000"/>
              </a:lnSpc>
            </a:pPr>
            <a:r>
              <a:rPr lang="ar-EG" sz="1400" b="1" dirty="0">
                <a:solidFill>
                  <a:srgbClr val="00AEEF"/>
                </a:solidFill>
                <a:latin typeface="Alexandria" charset="0"/>
                <a:cs typeface="Alexandria" charset="0"/>
              </a:rPr>
              <a:t> </a:t>
            </a:r>
            <a:r>
              <a:rPr lang="ar-EG" sz="1400" dirty="0">
                <a:latin typeface="Alexandria" charset="0"/>
                <a:cs typeface="Alexandria" charset="0"/>
              </a:rPr>
              <a:t>أخذ المتغير الضابط اسمه من وظيفته التي </a:t>
            </a:r>
            <a:r>
              <a:rPr lang="ar-EG" sz="1400" dirty="0" smtClean="0">
                <a:latin typeface="Alexandria" charset="0"/>
                <a:cs typeface="Alexandria" charset="0"/>
              </a:rPr>
              <a:t>توصف بأنها متحكمة </a:t>
            </a:r>
            <a:r>
              <a:rPr lang="ar-EG" sz="1400" dirty="0">
                <a:latin typeface="Alexandria" charset="0"/>
                <a:cs typeface="Alexandria" charset="0"/>
              </a:rPr>
              <a:t>وضابطة لإجراءات معينة في البحث، وهذه الاجراءات تكون عبارة عن تدخلات يمكن السيطرة عليها من قبل الباحث</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ولا يفهم المتغير الضابط إلا بفهم المنهج التجريبي، حيث يعتبر المتغير الضابط أداة من أدوات هذا المنهج</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وعلى سبيل المثال في مختبر العلوم ستجد أن القائم بالتجربة قد وضع أمامه المواد الكيميائية وأنابيب الاختبار ومشعل النار وغيرها من هذه الأمور، ونجد أنه يقوم بتنفيذ التجربة وفقاً لما </a:t>
            </a:r>
            <a:r>
              <a:rPr lang="ar-EG" sz="1400" dirty="0" smtClean="0">
                <a:latin typeface="Alexandria" charset="0"/>
                <a:cs typeface="Alexandria" charset="0"/>
              </a:rPr>
              <a:t>يحدده من </a:t>
            </a:r>
            <a:r>
              <a:rPr lang="ar-EG" sz="1400" dirty="0">
                <a:latin typeface="Alexandria" charset="0"/>
                <a:cs typeface="Alexandria" charset="0"/>
              </a:rPr>
              <a:t>ضبط وإحكام.</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58104"/>
    </mc:Choice>
    <mc:Fallback xmlns="">
      <p:transition spd="slow" advTm="5810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708160"/>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وهذا  ينطبق </a:t>
            </a:r>
            <a:r>
              <a:rPr lang="ar-EG" sz="1400" dirty="0">
                <a:latin typeface="Alexandria" charset="0"/>
                <a:cs typeface="Alexandria" charset="0"/>
              </a:rPr>
              <a:t>تماماً على المتغير الضابط الذي يقوم فيه الباحث بتنفيذ تجربة داخل البحث ويكون كل عنصر من العناصر الداخلة في هذه التجربة </a:t>
            </a:r>
            <a:r>
              <a:rPr lang="ar-EG" sz="1400" dirty="0" smtClean="0">
                <a:latin typeface="Alexandria" charset="0"/>
                <a:cs typeface="Alexandria" charset="0"/>
              </a:rPr>
              <a:t>هو </a:t>
            </a:r>
            <a:r>
              <a:rPr lang="ar-EG" sz="1400" dirty="0">
                <a:latin typeface="Alexandria" charset="0"/>
                <a:cs typeface="Alexandria" charset="0"/>
              </a:rPr>
              <a:t>متغير ضابط</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على سبيل المثال يكون المتغير الضابط في بحث </a:t>
            </a:r>
            <a:r>
              <a:rPr lang="ar-EG" sz="1400" dirty="0" smtClean="0">
                <a:latin typeface="Alexandria" charset="0"/>
                <a:cs typeface="Alexandria" charset="0"/>
              </a:rPr>
              <a:t>يتناول التلوث </a:t>
            </a:r>
            <a:r>
              <a:rPr lang="ar-EG" sz="1400" dirty="0">
                <a:latin typeface="Alexandria" charset="0"/>
                <a:cs typeface="Alexandria" charset="0"/>
              </a:rPr>
              <a:t>الهوائي </a:t>
            </a:r>
            <a:r>
              <a:rPr lang="ar-EG" sz="1400" dirty="0" smtClean="0">
                <a:latin typeface="Alexandria" charset="0"/>
                <a:cs typeface="Alexandria" charset="0"/>
              </a:rPr>
              <a:t>اشتمل </a:t>
            </a:r>
            <a:r>
              <a:rPr lang="ar-EG" sz="1400" dirty="0">
                <a:latin typeface="Alexandria" charset="0"/>
                <a:cs typeface="Alexandria" charset="0"/>
              </a:rPr>
              <a:t>على تجربة التدخين في غرفة محكمة، فتكون الظروف التي هيأها الباحث لإجراء التجربة مثل الغرفة المغلقة وكمية السجائر وغيرها هي متغيرات ضابطة.</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7631691"/>
      </p:ext>
    </p:extLst>
  </p:cSld>
  <p:clrMapOvr>
    <a:masterClrMapping/>
  </p:clrMapOvr>
  <mc:AlternateContent xmlns:mc="http://schemas.openxmlformats.org/markup-compatibility/2006" xmlns:p14="http://schemas.microsoft.com/office/powerpoint/2010/main">
    <mc:Choice Requires="p14">
      <p:transition spd="slow" p14:dur="2000" advTm="38237"/>
    </mc:Choice>
    <mc:Fallback xmlns="">
      <p:transition spd="slow" advTm="3823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446824"/>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ملاحظات مهمة عند تطبيق المتغير الضابط:-</a:t>
            </a:r>
          </a:p>
          <a:p>
            <a:pPr algn="justLow" rtl="1">
              <a:lnSpc>
                <a:spcPct val="150000"/>
              </a:lnSpc>
            </a:pPr>
            <a:r>
              <a:rPr lang="ar-EG" sz="1400" dirty="0">
                <a:solidFill>
                  <a:srgbClr val="2D3956"/>
                </a:solidFill>
                <a:latin typeface="Alexandria" charset="0"/>
                <a:cs typeface="Alexandria" charset="0"/>
              </a:rPr>
              <a:t>لابد أن يتم استخدام المتغير الضابط وفقاً لمعايير تحكم طريقة أداؤه، لضمان النتائج الصحيحة من خلاله، </a:t>
            </a:r>
            <a:r>
              <a:rPr lang="ar-EG" sz="1400" b="1" dirty="0">
                <a:solidFill>
                  <a:srgbClr val="00AEEF"/>
                </a:solidFill>
                <a:latin typeface="Alexandria" charset="0"/>
                <a:cs typeface="Alexandria" charset="0"/>
              </a:rPr>
              <a:t>وأهم </a:t>
            </a:r>
            <a:r>
              <a:rPr lang="ar-EG" sz="1400" b="1" dirty="0" smtClean="0">
                <a:solidFill>
                  <a:srgbClr val="00AEEF"/>
                </a:solidFill>
                <a:latin typeface="Alexandria" charset="0"/>
                <a:cs typeface="Alexandria" charset="0"/>
              </a:rPr>
              <a:t>هذه الملاحظات ما </a:t>
            </a:r>
            <a:r>
              <a:rPr lang="ar-EG" sz="1400" b="1" dirty="0">
                <a:solidFill>
                  <a:srgbClr val="00AEEF"/>
                </a:solidFill>
                <a:latin typeface="Alexandria" charset="0"/>
                <a:cs typeface="Alexandria" charset="0"/>
              </a:rPr>
              <a:t>يلي</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algn="justLow" rtl="1">
              <a:lnSpc>
                <a:spcPct val="150000"/>
              </a:lnSpc>
            </a:pPr>
            <a:r>
              <a:rPr lang="ar-EG" sz="1400" dirty="0">
                <a:solidFill>
                  <a:srgbClr val="2D3956"/>
                </a:solidFill>
                <a:latin typeface="Alexandria" charset="0"/>
                <a:cs typeface="Alexandria" charset="0"/>
              </a:rPr>
              <a:t>أولاً: لابد من تحديد المتغير الضابط وفقاً لإجراءات المنهج التجريبي، فيكون هذا المتغير ضابط للمنهج التجريبي ومتحكماً فيه</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algn="justLow" rtl="1">
              <a:lnSpc>
                <a:spcPct val="150000"/>
              </a:lnSpc>
            </a:pPr>
            <a:r>
              <a:rPr lang="ar-EG" sz="1400" dirty="0">
                <a:solidFill>
                  <a:srgbClr val="2D3956"/>
                </a:solidFill>
                <a:latin typeface="Alexandria" charset="0"/>
                <a:cs typeface="Alexandria" charset="0"/>
              </a:rPr>
              <a:t>ثانياً: الايضاح المفصل أمر مطلوب في المتغيرات الضابطة، على سبيل المثال لا يكفي القول (طالب) بل لابد من القول (طالب في الصف الثاني الابتدائي).</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43505"/>
    </mc:Choice>
    <mc:Fallback xmlns="">
      <p:transition spd="slow" advTm="4350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354491"/>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 ثالثاً: هناك تقارب بين المتغير الضابط والمتغير المستقل، كونهما منفردان، ولكن ما يميزهما هو التجربة المحكمة التي ترتبط بالمتغير الضابط.</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رابعاً: يرتبط المتغير الضابط بالمتغيرات الأخرى من خلال الإيضاح المفصل للعناصر، على سبيل المثال إيضاح المستويات التحصيلية (ممتاز، جيد جيداً، مقبول).</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خامساً: أسلوب التعميم </a:t>
            </a:r>
            <a:r>
              <a:rPr lang="ar-EG" sz="1400" dirty="0" smtClean="0">
                <a:latin typeface="Alexandria" charset="0"/>
                <a:cs typeface="Alexandria" charset="0"/>
              </a:rPr>
              <a:t>يعمم </a:t>
            </a:r>
            <a:r>
              <a:rPr lang="ar-EG" sz="1400" dirty="0">
                <a:latin typeface="Alexandria" charset="0"/>
                <a:cs typeface="Alexandria" charset="0"/>
              </a:rPr>
              <a:t>نتائج الجزء </a:t>
            </a:r>
            <a:r>
              <a:rPr lang="ar-EG" sz="1400" dirty="0" smtClean="0">
                <a:latin typeface="Alexandria" charset="0"/>
                <a:cs typeface="Alexandria" charset="0"/>
              </a:rPr>
              <a:t>على الكل.</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47245"/>
    </mc:Choice>
    <mc:Fallback xmlns="">
      <p:transition spd="slow" advTm="4724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169825"/>
          </a:xfrm>
          <a:prstGeom prst="rect">
            <a:avLst/>
          </a:prstGeom>
          <a:noFill/>
        </p:spPr>
        <p:txBody>
          <a:bodyPr wrap="square" rtlCol="0">
            <a:spAutoFit/>
          </a:bodyPr>
          <a:lstStyle/>
          <a:p>
            <a:pPr algn="justLow" rtl="1">
              <a:lnSpc>
                <a:spcPct val="150000"/>
              </a:lnSpc>
            </a:pPr>
            <a:r>
              <a:rPr lang="ar-EG" sz="2000" b="1" dirty="0" smtClean="0">
                <a:solidFill>
                  <a:srgbClr val="0070C0"/>
                </a:solidFill>
                <a:latin typeface="Alexandria" charset="0"/>
                <a:cs typeface="Alexandria" charset="0"/>
              </a:rPr>
              <a:t>المتغير الدخيل:.</a:t>
            </a:r>
          </a:p>
          <a:p>
            <a:pPr algn="justLow" rtl="1">
              <a:lnSpc>
                <a:spcPct val="150000"/>
              </a:lnSpc>
            </a:pPr>
            <a:r>
              <a:rPr lang="ar-EG" sz="1400" dirty="0">
                <a:latin typeface="Alexandria" charset="0"/>
                <a:cs typeface="Alexandria" charset="0"/>
              </a:rPr>
              <a:t>معنى كلمة الدخيل أي الغريب أو الخارج عن النطاق أو المندمج بشكل مفاجئ</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وهذا المفهوم يطلق على المتغير الدخيل ويصف حالته وصفاً دقيقاً. بحيث تكون المتغيرات الداخلة غير موجودة في خطة البحث. وتتولد من خلال التفاعل المعلوماتي</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وأبرز الحالات التي يتم فيها الكشف عن المتغير الدخيل هي دخوله على المتغيرات التابعة بعد تأثرها بالمتغير المستقل</a:t>
            </a:r>
            <a:r>
              <a:rPr lang="ar-EG" sz="1400" dirty="0" smtClean="0">
                <a:latin typeface="Alexandria" charset="0"/>
                <a:cs typeface="Alexandria"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4084"/>
      </p:ext>
    </p:extLst>
  </p:cSld>
  <p:clrMapOvr>
    <a:masterClrMapping/>
  </p:clrMapOvr>
  <mc:AlternateContent xmlns:mc="http://schemas.openxmlformats.org/markup-compatibility/2006" xmlns:p14="http://schemas.microsoft.com/office/powerpoint/2010/main">
    <mc:Choice Requires="p14">
      <p:transition spd="slow" p14:dur="2000" advTm="186521"/>
    </mc:Choice>
    <mc:Fallback xmlns="">
      <p:transition spd="slow" advTm="18652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323987"/>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على سبيل المثال كان المتغير المستقل هو (التعليم باللعب) والمتغير التابع هو (التحصيل الدراسي للطالب)، فيمكن أن يدخل على المتغير التابع متغير آخر وهو (التحصيل الدراسي للطالب من ذوي الاحتياجات الخاصة</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والمتغير الدخيل يتم الكشف عنه أثناء بروز الروابط بين المتغيرات المستقلة والتابعة. وذلك وفقاً لأطروحات </a:t>
            </a:r>
            <a:r>
              <a:rPr lang="ar-EG" sz="1400" dirty="0" smtClean="0">
                <a:latin typeface="Alexandria" charset="0"/>
                <a:cs typeface="Alexandria" charset="0"/>
              </a:rPr>
              <a:t>البحث، </a:t>
            </a:r>
            <a:r>
              <a:rPr lang="ar-EG" sz="1400" dirty="0">
                <a:latin typeface="Alexandria" charset="0"/>
                <a:cs typeface="Alexandria" charset="0"/>
              </a:rPr>
              <a:t>وما تحمله معها من </a:t>
            </a:r>
            <a:r>
              <a:rPr lang="ar-EG" sz="1400" dirty="0" smtClean="0">
                <a:latin typeface="Alexandria" charset="0"/>
                <a:cs typeface="Alexandria" charset="0"/>
              </a:rPr>
              <a:t>مستجدات.</a:t>
            </a:r>
          </a:p>
          <a:p>
            <a:pPr algn="justLow" rtl="1">
              <a:lnSpc>
                <a:spcPct val="150000"/>
              </a:lnSpc>
            </a:pPr>
            <a:r>
              <a:rPr lang="ar-EG" sz="1400" dirty="0">
                <a:latin typeface="Alexandria" charset="0"/>
                <a:cs typeface="Alexandria" charset="0"/>
              </a:rPr>
              <a:t>المتغير الدخيل هو أي عامل إضافي قد يؤثر على نتيجة التجربة، على الرغم من أنه ليس محور التجربة، وهو المتغير غير المقصود في الدراسة في التجارب والاختبارات.</a:t>
            </a:r>
          </a:p>
          <a:p>
            <a:pPr algn="justLow" rtl="1">
              <a:lnSpc>
                <a:spcPct val="150000"/>
              </a:lnSpc>
            </a:pPr>
            <a:r>
              <a:rPr lang="ar-EG" sz="1400" dirty="0">
                <a:latin typeface="Alexandria" charset="0"/>
                <a:cs typeface="Alexandria" charset="0"/>
              </a:rPr>
              <a:t>عند إجراء تجربة، يكون الهدف منها هو معرفة مدى تأثير متغير ما (المتغير المستقل) على متغير آخر (المتغير التابع)، هناك بعض المتغيرات الأخرى التي يمكن أن تؤثر على التجربة وتغير من نتائج التجربة (المتغير الدخيل</a:t>
            </a:r>
            <a:r>
              <a:rPr lang="ar-EG" sz="1400" dirty="0" smtClean="0">
                <a:latin typeface="Alexandria" charset="0"/>
                <a:cs typeface="Alexandria" charset="0"/>
              </a:rPr>
              <a:t>).</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5790667"/>
      </p:ext>
    </p:extLst>
  </p:cSld>
  <p:clrMapOvr>
    <a:masterClrMapping/>
  </p:clrMapOvr>
  <mc:AlternateContent xmlns:mc="http://schemas.openxmlformats.org/markup-compatibility/2006" xmlns:p14="http://schemas.microsoft.com/office/powerpoint/2010/main">
    <mc:Choice Requires="p14">
      <p:transition spd="slow" p14:dur="2000" advTm="74170"/>
    </mc:Choice>
    <mc:Fallback xmlns="">
      <p:transition spd="slow" advTm="7417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4099" y="566670"/>
            <a:ext cx="9837901" cy="510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769989"/>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ما المقصود بالمتغير، كما تم تناول أهمية المتغيرات في البحث العلمي وكذا خصائص المتغيرات في البحث العلمي وأنواع المتغيرات، المتغيرات المستقلة والتابعة وفوائد المتغيرات التابعة، وماهية فوائد المتغيرات التابعة والمستقلة وتوضيح الفرق بين المتغير المستقل والتابع، والتمييز بينهما، كما تم عرض عدد من الخطوات المنهجية التي تمكن من التعرف عل كل من المتغير المستقل والتابع، وكذا المتغير الضابط، كما جرى عرض عددا من الملاحظات المهمة عند تطبيق كل من المتغيرين الضابط والدخيل.</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0490222"/>
      </p:ext>
    </p:extLst>
  </p:cSld>
  <p:clrMapOvr>
    <a:masterClrMapping/>
  </p:clrMapOvr>
  <mc:AlternateContent xmlns:mc="http://schemas.openxmlformats.org/markup-compatibility/2006" xmlns:p14="http://schemas.microsoft.com/office/powerpoint/2010/main">
    <mc:Choice Requires="p14">
      <p:transition spd="slow" p14:dur="2000" advTm="51921"/>
    </mc:Choice>
    <mc:Fallback xmlns="">
      <p:transition spd="slow" advTm="5192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954655"/>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المهمة المطلوبة </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في ضوء دراستك للأمور التي ينبغي أن تنطوي عليها </a:t>
            </a:r>
            <a:r>
              <a:rPr lang="ar-EG" sz="1400" b="1" dirty="0" smtClean="0">
                <a:solidFill>
                  <a:srgbClr val="00AEEF"/>
                </a:solidFill>
                <a:latin typeface="Alexandria" charset="0"/>
                <a:cs typeface="Alexandria" charset="0"/>
              </a:rPr>
              <a:t>مقدمة الدراسة</a:t>
            </a:r>
            <a:r>
              <a:rPr lang="ar-EG" sz="1400" dirty="0" smtClean="0">
                <a:solidFill>
                  <a:srgbClr val="2D3956"/>
                </a:solidFill>
                <a:latin typeface="Alexandria" charset="0"/>
                <a:cs typeface="Alexandria" charset="0"/>
              </a:rPr>
              <a:t>، والتي تضمنت : تغطيتها لموضوع البحث، والجديد الذي سيضيفه البحث، والفجوة البحثية والدور الذي سيلعبه البحث في سدها، والمبررات التي دفعت الباحث لإجراء دراسته، وضرورة اشتمالها على الجهة او المؤسسة التي سيجري عليها الباحث دراسته، وضرورة أن تختم بأهداف الدراسة، يرجي استعراض مقدمة لأحد البحوث او الرسائل العلمية، ثم التعليق على مدى استيفائها للشروط او الأمور السابقة، على أن يتم عرض اجابتكم في صيغة ملف </a:t>
            </a:r>
            <a:r>
              <a:rPr lang="en-US" sz="1400" dirty="0" smtClean="0">
                <a:solidFill>
                  <a:srgbClr val="2D3956"/>
                </a:solidFill>
                <a:latin typeface="Alexandria" charset="0"/>
                <a:cs typeface="Alexandria" charset="0"/>
              </a:rPr>
              <a:t>PDF</a:t>
            </a:r>
            <a:r>
              <a:rPr lang="ar-EG" sz="1400" dirty="0" smtClean="0">
                <a:solidFill>
                  <a:srgbClr val="2D3956"/>
                </a:solidFill>
                <a:latin typeface="Alexandria" charset="0"/>
                <a:cs typeface="Alexandria" charset="0"/>
              </a:rPr>
              <a:t> وأيضا فيديو</a:t>
            </a:r>
            <a:r>
              <a:rPr lang="ar-EG" dirty="0" smtClean="0">
                <a:solidFill>
                  <a:srgbClr val="2D3956"/>
                </a:solidFill>
                <a:latin typeface="Alexandria" charset="0"/>
                <a:cs typeface="Alexandria" charset="0"/>
              </a:rPr>
              <a:t>.</a:t>
            </a:r>
          </a:p>
          <a:p>
            <a:pPr algn="justLow" rtl="1">
              <a:lnSpc>
                <a:spcPct val="150000"/>
              </a:lnSpc>
            </a:pPr>
            <a:r>
              <a:rPr lang="ar-EG" dirty="0" smtClean="0">
                <a:solidFill>
                  <a:srgbClr val="00AEEF"/>
                </a:solidFill>
                <a:latin typeface="Alexandria" charset="0"/>
                <a:cs typeface="Alexandria" charset="0"/>
              </a:rPr>
              <a:t>مع أطيب التمنيات بالتوفيق،،</a:t>
            </a:r>
            <a:endParaRPr lang="en-US"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36"/>
    </mc:Choice>
    <mc:Fallback xmlns="">
      <p:transition spd="slow" advTm="513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EA24C9F-0999-41F5-BE69-4084F2789713}"/>
</file>

<file path=customXml/itemProps2.xml><?xml version="1.0" encoding="utf-8"?>
<ds:datastoreItem xmlns:ds="http://schemas.openxmlformats.org/officeDocument/2006/customXml" ds:itemID="{ACC9A911-23AF-4D6B-960B-1A780C58D828}">
  <ds:schemaRefs>
    <ds:schemaRef ds:uri="http://purl.org/dc/dcmitype/"/>
    <ds:schemaRef ds:uri="aca13214-df29-4e3c-a050-857c0bf7bd8e"/>
    <ds:schemaRef ds:uri="http://schemas.microsoft.com/office/2006/documentManagement/types"/>
    <ds:schemaRef ds:uri="http://purl.org/dc/elements/1.1/"/>
    <ds:schemaRef ds:uri="http://schemas.microsoft.com/office/2006/metadata/properties"/>
    <ds:schemaRef ds:uri="http://purl.org/dc/terms/"/>
    <ds:schemaRef ds:uri="http://schemas.microsoft.com/office/infopath/2007/PartnerControls"/>
    <ds:schemaRef ds:uri="http://schemas.openxmlformats.org/package/2006/metadata/core-properties"/>
    <ds:schemaRef ds:uri="688354b5-287c-4cda-825e-1d7935aea40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8775</TotalTime>
  <Words>3589</Words>
  <Application>Microsoft Office PowerPoint</Application>
  <PresentationFormat>Widescreen</PresentationFormat>
  <Paragraphs>265</Paragraphs>
  <Slides>40</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Simplified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4B</cp:lastModifiedBy>
  <cp:revision>446</cp:revision>
  <dcterms:created xsi:type="dcterms:W3CDTF">2023-04-29T09:08:00Z</dcterms:created>
  <dcterms:modified xsi:type="dcterms:W3CDTF">2024-07-04T21:05:13Z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