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303" r:id="rId6"/>
    <p:sldId id="271" r:id="rId7"/>
    <p:sldId id="541" r:id="rId8"/>
    <p:sldId id="313" r:id="rId9"/>
    <p:sldId id="615" r:id="rId10"/>
    <p:sldId id="616" r:id="rId11"/>
    <p:sldId id="617" r:id="rId12"/>
    <p:sldId id="618" r:id="rId13"/>
    <p:sldId id="619" r:id="rId14"/>
    <p:sldId id="620" r:id="rId15"/>
    <p:sldId id="528" r:id="rId16"/>
    <p:sldId id="621" r:id="rId17"/>
    <p:sldId id="602" r:id="rId18"/>
    <p:sldId id="622" r:id="rId19"/>
    <p:sldId id="539" r:id="rId20"/>
    <p:sldId id="623" r:id="rId21"/>
    <p:sldId id="624" r:id="rId22"/>
    <p:sldId id="552" r:id="rId23"/>
    <p:sldId id="593" r:id="rId24"/>
    <p:sldId id="610" r:id="rId25"/>
    <p:sldId id="625" r:id="rId26"/>
    <p:sldId id="626" r:id="rId27"/>
    <p:sldId id="627" r:id="rId28"/>
    <p:sldId id="628" r:id="rId29"/>
    <p:sldId id="629" r:id="rId30"/>
    <p:sldId id="630"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615"/>
            <p14:sldId id="616"/>
            <p14:sldId id="617"/>
            <p14:sldId id="618"/>
            <p14:sldId id="619"/>
            <p14:sldId id="620"/>
            <p14:sldId id="528"/>
            <p14:sldId id="621"/>
            <p14:sldId id="602"/>
            <p14:sldId id="622"/>
            <p14:sldId id="539"/>
            <p14:sldId id="623"/>
            <p14:sldId id="624"/>
            <p14:sldId id="552"/>
            <p14:sldId id="593"/>
            <p14:sldId id="610"/>
            <p14:sldId id="625"/>
            <p14:sldId id="626"/>
            <p14:sldId id="627"/>
            <p14:sldId id="628"/>
            <p14:sldId id="629"/>
            <p14:sldId id="6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2026-03-27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08386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28628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92304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5828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99647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09981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70683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6245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2026-03-27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2026-03-27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2026-03-27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2026-03-27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54799" y="2423897"/>
            <a:ext cx="5041433"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Law</a:t>
            </a:r>
            <a:r>
              <a:rPr lang="ar-JO" sz="4400" b="1" dirty="0">
                <a:solidFill>
                  <a:srgbClr val="00B0F0"/>
                </a:solidFill>
                <a:latin typeface="Alexandria" charset="0"/>
                <a:cs typeface="Alexandria" charset="0"/>
              </a:rPr>
              <a:t> </a:t>
            </a:r>
            <a:r>
              <a:rPr lang="en-US" sz="4400" b="1" dirty="0">
                <a:solidFill>
                  <a:srgbClr val="00B0F0"/>
                </a:solidFill>
                <a:latin typeface="Alexandria" charset="0"/>
                <a:cs typeface="Alexandria" charset="0"/>
              </a:rPr>
              <a:t>and</a:t>
            </a:r>
            <a:r>
              <a:rPr lang="ar-JO" sz="4400" b="1" dirty="0">
                <a:solidFill>
                  <a:srgbClr val="00B0F0"/>
                </a:solidFill>
                <a:latin typeface="Alexandria" charset="0"/>
                <a:cs typeface="Alexandria" charset="0"/>
              </a:rPr>
              <a:t> </a:t>
            </a:r>
            <a:r>
              <a:rPr lang="en-US" sz="4400" b="1" dirty="0">
                <a:solidFill>
                  <a:srgbClr val="00B0F0"/>
                </a:solidFill>
                <a:latin typeface="Alexandria" charset="0"/>
                <a:cs typeface="Alexandria" charset="0"/>
              </a:rPr>
              <a:t>Policy</a:t>
            </a: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CBE77626-2C64-74D0-B048-E121E4F88CBE}"/>
              </a:ext>
            </a:extLst>
          </p:cNvPr>
          <p:cNvSpPr txBox="1"/>
          <p:nvPr/>
        </p:nvSpPr>
        <p:spPr>
          <a:xfrm>
            <a:off x="454799" y="4395386"/>
            <a:ext cx="691716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charset="0"/>
                <a:ea typeface="+mn-ea"/>
                <a:cs typeface="Alexandria" charset="0"/>
              </a:rPr>
              <a:t>Prepared by</a:t>
            </a:r>
          </a:p>
        </p:txBody>
      </p:sp>
      <p:sp>
        <p:nvSpPr>
          <p:cNvPr id="9" name="TextBox 8">
            <a:extLst>
              <a:ext uri="{FF2B5EF4-FFF2-40B4-BE49-F238E27FC236}">
                <a16:creationId xmlns:a16="http://schemas.microsoft.com/office/drawing/2014/main" id="{C8089911-F561-CF89-2A9C-2BEB514EFF02}"/>
              </a:ext>
            </a:extLst>
          </p:cNvPr>
          <p:cNvSpPr txBox="1"/>
          <p:nvPr/>
        </p:nvSpPr>
        <p:spPr>
          <a:xfrm>
            <a:off x="454799" y="4858770"/>
            <a:ext cx="691716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charset="0"/>
                <a:ea typeface="+mn-ea"/>
                <a:cs typeface="Alexandria" charset="0"/>
              </a:rPr>
              <a:t>Dr. Kamal </a:t>
            </a:r>
            <a:r>
              <a:rPr kumimoji="0" lang="en-US" sz="2800" b="1" i="0" u="none" strike="noStrike" kern="1200" cap="none" spc="0" normalizeH="0" baseline="0" noProof="0" dirty="0" err="1">
                <a:ln>
                  <a:noFill/>
                </a:ln>
                <a:effectLst/>
                <a:uLnTx/>
                <a:uFillTx/>
                <a:latin typeface="Alexandria" charset="0"/>
                <a:ea typeface="+mn-ea"/>
                <a:cs typeface="Alexandria" charset="0"/>
              </a:rPr>
              <a:t>Alieyan</a:t>
            </a:r>
            <a:endParaRPr kumimoji="0" lang="en-US" sz="2800" b="1" i="0" u="none" strike="noStrike" kern="1200" cap="none" spc="0" normalizeH="0" baseline="0" noProof="0" dirty="0">
              <a:ln>
                <a:noFill/>
              </a:ln>
              <a:effectLst/>
              <a:uLnTx/>
              <a:uFillTx/>
              <a:latin typeface="Alexandria" charset="0"/>
              <a:ea typeface="+mn-ea"/>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93499" y="2740412"/>
            <a:ext cx="5351369"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Cybersecurity Policies (1)</a:t>
            </a:r>
          </a:p>
        </p:txBody>
      </p:sp>
      <p:sp>
        <p:nvSpPr>
          <p:cNvPr id="10" name="Rectangle: Rounded Corners 9"/>
          <p:cNvSpPr/>
          <p:nvPr/>
        </p:nvSpPr>
        <p:spPr>
          <a:xfrm>
            <a:off x="661087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JO" sz="2800" b="1" dirty="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946967"/>
            <a:ext cx="9936480" cy="3013709"/>
          </a:xfrm>
        </p:spPr>
      </p:pic>
      <p:sp>
        <p:nvSpPr>
          <p:cNvPr id="6" name="Rectangle 5"/>
          <p:cNvSpPr/>
          <p:nvPr/>
        </p:nvSpPr>
        <p:spPr>
          <a:xfrm>
            <a:off x="2626178" y="40258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3869767"/>
            <a:ext cx="9510506" cy="28623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overall idea of policies in cyberspace.</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know the role of people who are associated with cybersecurity policies like policymakers and policy audiences.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Different types of policies.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Some very famous cybersecurity policy frameworks.</a:t>
            </a:r>
          </a:p>
        </p:txBody>
      </p:sp>
      <p:sp>
        <p:nvSpPr>
          <p:cNvPr id="41" name="TextBox 40"/>
          <p:cNvSpPr txBox="1"/>
          <p:nvPr/>
        </p:nvSpPr>
        <p:spPr>
          <a:xfrm>
            <a:off x="6726265" y="717283"/>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86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852443"/>
            <a:ext cx="9936480" cy="3013709"/>
          </a:xfrm>
        </p:spPr>
      </p:pic>
      <p:sp>
        <p:nvSpPr>
          <p:cNvPr id="6" name="Rectangle 5"/>
          <p:cNvSpPr/>
          <p:nvPr/>
        </p:nvSpPr>
        <p:spPr>
          <a:xfrm>
            <a:off x="2626178" y="25193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26265" y="61993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04768"/>
            <a:ext cx="2305141" cy="1076343"/>
          </a:xfrm>
          <a:prstGeom prst="rect">
            <a:avLst/>
          </a:prstGeom>
        </p:spPr>
      </p:pic>
      <p:sp>
        <p:nvSpPr>
          <p:cNvPr id="8" name="TextBox 7">
            <a:extLst>
              <a:ext uri="{FF2B5EF4-FFF2-40B4-BE49-F238E27FC236}">
                <a16:creationId xmlns:a16="http://schemas.microsoft.com/office/drawing/2014/main" id="{3EF342D5-0F49-D2AF-C80C-20BEC97BA644}"/>
              </a:ext>
            </a:extLst>
          </p:cNvPr>
          <p:cNvSpPr txBox="1"/>
          <p:nvPr/>
        </p:nvSpPr>
        <p:spPr>
          <a:xfrm>
            <a:off x="306704" y="3342939"/>
            <a:ext cx="6320006" cy="3754874"/>
          </a:xfrm>
          <a:prstGeom prst="rect">
            <a:avLst/>
          </a:prstGeom>
          <a:noFill/>
        </p:spPr>
        <p:txBody>
          <a:bodyPr wrap="square">
            <a:spAutoFit/>
          </a:bodyPr>
          <a:lstStyle/>
          <a:p>
            <a:r>
              <a:rPr lang="en-US" sz="2000" b="1" dirty="0">
                <a:solidFill>
                  <a:schemeClr val="accent5"/>
                </a:solidFill>
              </a:rPr>
              <a:t>8.1</a:t>
            </a:r>
            <a:r>
              <a:rPr lang="en-US" sz="2000" b="1" dirty="0"/>
              <a:t> </a:t>
            </a:r>
            <a:r>
              <a:rPr lang="en-US" sz="2000" dirty="0"/>
              <a:t>CYBERSECURITY POLICIES</a:t>
            </a:r>
            <a:br>
              <a:rPr lang="en-US" sz="2000" dirty="0"/>
            </a:br>
            <a:endParaRPr lang="en-US" sz="2000" dirty="0"/>
          </a:p>
          <a:p>
            <a:r>
              <a:rPr lang="en-US" sz="2000" b="1" dirty="0">
                <a:solidFill>
                  <a:schemeClr val="accent5"/>
                </a:solidFill>
              </a:rPr>
              <a:t>8.2</a:t>
            </a:r>
            <a:r>
              <a:rPr lang="en-US" sz="2000" b="1" dirty="0"/>
              <a:t> </a:t>
            </a:r>
            <a:r>
              <a:rPr lang="en-US" sz="2000" dirty="0"/>
              <a:t>CYBERSECURITY POLICY MAKERS</a:t>
            </a:r>
            <a:br>
              <a:rPr lang="en-US" sz="2000" dirty="0"/>
            </a:br>
            <a:endParaRPr lang="en-US" sz="2000" dirty="0"/>
          </a:p>
          <a:p>
            <a:r>
              <a:rPr lang="en-US" sz="2000" b="1" dirty="0">
                <a:solidFill>
                  <a:schemeClr val="accent5"/>
                </a:solidFill>
              </a:rPr>
              <a:t>8.3</a:t>
            </a:r>
            <a:r>
              <a:rPr lang="en-US" sz="2000" b="1" dirty="0"/>
              <a:t> </a:t>
            </a:r>
            <a:r>
              <a:rPr lang="en-US" sz="2000" dirty="0"/>
              <a:t>UPDATING AND AUDITING CYBERSECURITY PROCEDURES</a:t>
            </a:r>
            <a:br>
              <a:rPr lang="en-US" sz="2000" dirty="0"/>
            </a:br>
            <a:endParaRPr lang="en-US" sz="2000" dirty="0"/>
          </a:p>
          <a:p>
            <a:r>
              <a:rPr lang="en-US" sz="2000" b="1" dirty="0">
                <a:solidFill>
                  <a:schemeClr val="accent5"/>
                </a:solidFill>
              </a:rPr>
              <a:t>8.4</a:t>
            </a:r>
            <a:r>
              <a:rPr lang="en-US" sz="2000" b="1" dirty="0"/>
              <a:t> </a:t>
            </a:r>
            <a:r>
              <a:rPr lang="en-US" sz="2000" dirty="0"/>
              <a:t>CYBERSECURITY POLICY AUDIENCE</a:t>
            </a:r>
            <a:br>
              <a:rPr lang="en-US" sz="2000" dirty="0"/>
            </a:br>
            <a:endParaRPr lang="en-US" sz="2000" dirty="0"/>
          </a:p>
          <a:p>
            <a:r>
              <a:rPr lang="en-US" sz="2000" b="1" dirty="0">
                <a:solidFill>
                  <a:schemeClr val="accent5"/>
                </a:solidFill>
              </a:rPr>
              <a:t>8.5</a:t>
            </a:r>
            <a:r>
              <a:rPr lang="en-US" sz="2000" b="1" dirty="0"/>
              <a:t> </a:t>
            </a:r>
            <a:r>
              <a:rPr lang="en-US" sz="2000" dirty="0"/>
              <a:t>CYBERSECURITY POLICY</a:t>
            </a:r>
            <a:r>
              <a:rPr lang="en-US" sz="2000" b="1" dirty="0"/>
              <a:t> </a:t>
            </a:r>
            <a:r>
              <a:rPr lang="en-US" sz="2000" dirty="0"/>
              <a:t>CLASSIFICATION</a:t>
            </a:r>
          </a:p>
          <a:p>
            <a:r>
              <a:rPr lang="en-US" sz="2000" b="1" dirty="0">
                <a:solidFill>
                  <a:schemeClr val="accent5"/>
                </a:solidFill>
              </a:rPr>
              <a:t>8.6</a:t>
            </a:r>
            <a:r>
              <a:rPr lang="en-US" sz="2000" b="1" dirty="0"/>
              <a:t> </a:t>
            </a:r>
            <a:r>
              <a:rPr lang="en-US" sz="2000" dirty="0"/>
              <a:t>CYBERSECURITY POLICY AUDIT</a:t>
            </a:r>
          </a:p>
          <a:p>
            <a:endParaRPr lang="en-US" dirty="0"/>
          </a:p>
        </p:txBody>
      </p:sp>
      <p:sp>
        <p:nvSpPr>
          <p:cNvPr id="11" name="TextBox 10">
            <a:extLst>
              <a:ext uri="{FF2B5EF4-FFF2-40B4-BE49-F238E27FC236}">
                <a16:creationId xmlns:a16="http://schemas.microsoft.com/office/drawing/2014/main" id="{DE53E541-5AAF-64F4-5150-2536CB1CAFB6}"/>
              </a:ext>
            </a:extLst>
          </p:cNvPr>
          <p:cNvSpPr txBox="1"/>
          <p:nvPr/>
        </p:nvSpPr>
        <p:spPr>
          <a:xfrm>
            <a:off x="6096000" y="3913339"/>
            <a:ext cx="6623956" cy="2862322"/>
          </a:xfrm>
          <a:prstGeom prst="rect">
            <a:avLst/>
          </a:prstGeom>
          <a:noFill/>
        </p:spPr>
        <p:txBody>
          <a:bodyPr wrap="square">
            <a:spAutoFit/>
          </a:bodyPr>
          <a:lstStyle/>
          <a:p>
            <a:r>
              <a:rPr lang="en-US" sz="2000" b="1" dirty="0">
                <a:solidFill>
                  <a:schemeClr val="accent5"/>
                </a:solidFill>
              </a:rPr>
              <a:t>8.7</a:t>
            </a:r>
            <a:r>
              <a:rPr lang="en-US" sz="2000" b="1" dirty="0"/>
              <a:t> </a:t>
            </a:r>
            <a:r>
              <a:rPr lang="en-US" sz="2000" dirty="0"/>
              <a:t>CYBERSECURITY POLICY ENFORCEMENT</a:t>
            </a:r>
            <a:br>
              <a:rPr lang="en-US" sz="2000" dirty="0"/>
            </a:br>
            <a:endParaRPr lang="en-US" sz="2000" dirty="0"/>
          </a:p>
          <a:p>
            <a:r>
              <a:rPr lang="en-US" sz="2000" b="1" dirty="0">
                <a:solidFill>
                  <a:schemeClr val="accent5"/>
                </a:solidFill>
              </a:rPr>
              <a:t>8.8</a:t>
            </a:r>
            <a:r>
              <a:rPr lang="en-US" sz="2000" dirty="0"/>
              <a:t> CYBERSECURITY POLICY AWARENESS</a:t>
            </a:r>
            <a:br>
              <a:rPr lang="en-US" sz="2000" dirty="0"/>
            </a:br>
            <a:endParaRPr lang="en-US" sz="2000" dirty="0"/>
          </a:p>
          <a:p>
            <a:r>
              <a:rPr lang="en-US" sz="2000" b="1" dirty="0">
                <a:solidFill>
                  <a:schemeClr val="accent5"/>
                </a:solidFill>
              </a:rPr>
              <a:t>8.9</a:t>
            </a:r>
            <a:r>
              <a:rPr lang="en-US" sz="2000" dirty="0"/>
              <a:t> WRITING AND DEVELOPING EFFECTIVE CYBERSECURITY POLICIES</a:t>
            </a:r>
          </a:p>
          <a:p>
            <a:r>
              <a:rPr lang="en-US" sz="2000" b="1" dirty="0">
                <a:solidFill>
                  <a:schemeClr val="accent5"/>
                </a:solidFill>
              </a:rPr>
              <a:t>8.10</a:t>
            </a:r>
            <a:r>
              <a:rPr lang="en-US" sz="2000" dirty="0"/>
              <a:t> TYPES OF CYBERSECURITY POLICIES </a:t>
            </a:r>
          </a:p>
          <a:p>
            <a:r>
              <a:rPr lang="en-US" sz="2000" b="1" dirty="0">
                <a:solidFill>
                  <a:schemeClr val="accent5"/>
                </a:solidFill>
              </a:rPr>
              <a:t>8.11</a:t>
            </a:r>
            <a:r>
              <a:rPr lang="en-US" sz="2000" dirty="0"/>
              <a:t> CYBERSECURITY FRAMEWORKS (CSFS)</a:t>
            </a:r>
          </a:p>
          <a:p>
            <a:r>
              <a:rPr lang="en-US" sz="2000" b="1" dirty="0">
                <a:solidFill>
                  <a:schemeClr val="accent5"/>
                </a:solidFill>
              </a:rPr>
              <a:t>8.12</a:t>
            </a:r>
            <a:r>
              <a:rPr lang="en-US" sz="2000" dirty="0"/>
              <a:t> SOME CYBERSECURITY FRAMEWORKS (CSFS)</a:t>
            </a:r>
          </a:p>
        </p:txBody>
      </p:sp>
    </p:spTree>
    <p:extLst>
      <p:ext uri="{BB962C8B-B14F-4D97-AF65-F5344CB8AC3E}">
        <p14:creationId xmlns:p14="http://schemas.microsoft.com/office/powerpoint/2010/main" val="4057551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12384" y="1128567"/>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9216" y="2064795"/>
            <a:ext cx="841732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Cybersecurity is a global issue. </a:t>
            </a:r>
          </a:p>
          <a:p>
            <a:pPr marL="342900" indent="-342900" algn="just">
              <a:buFont typeface="Arial" panose="020B0604020202020204" pitchFamily="34" charset="0"/>
              <a:buChar char="•"/>
            </a:pPr>
            <a:endParaRPr lang="en-US" sz="4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Risk management at the enterprise level is a big concern, hence every employee in an organization including IT professionals and managers must be concerned about security.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One of the effective ways of educating employees on the significance of security is a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cybersecurity strategy </a:t>
            </a:r>
            <a:r>
              <a:rPr lang="en-US" dirty="0">
                <a:solidFill>
                  <a:srgbClr val="0A1F61"/>
                </a:solidFill>
                <a:cs typeface="Tajawal ExtraBold" panose="00000800000000000000" pitchFamily="2" charset="-78"/>
              </a:rPr>
              <a:t>that clarifies an individual’s responsibilities for protecting IT systems and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Cybersecurity policies </a:t>
            </a:r>
            <a:r>
              <a:rPr lang="en-US" dirty="0">
                <a:solidFill>
                  <a:srgbClr val="0A1F61"/>
                </a:solidFill>
                <a:cs typeface="Tajawal ExtraBold" panose="00000800000000000000" pitchFamily="2" charset="-78"/>
              </a:rPr>
              <a:t>are responsible for setting the standards of behavior for activities like </a:t>
            </a:r>
            <a:r>
              <a:rPr lang="en-US" u="sng" dirty="0">
                <a:solidFill>
                  <a:srgbClr val="0A1F61"/>
                </a:solidFill>
                <a:cs typeface="Tajawal ExtraBold" panose="00000800000000000000" pitchFamily="2" charset="-78"/>
              </a:rPr>
              <a:t>encrypting email attachments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restricting the use of social media</a:t>
            </a:r>
            <a:r>
              <a:rPr lang="en-US"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policies are significant as cyberattacks and data breaches are potentially costly.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Many times, </a:t>
            </a:r>
            <a:r>
              <a:rPr lang="en-US" u="sng" dirty="0">
                <a:solidFill>
                  <a:srgbClr val="0A1F61"/>
                </a:solidFill>
                <a:cs typeface="Tajawal ExtraBold" panose="00000800000000000000" pitchFamily="2" charset="-78"/>
              </a:rPr>
              <a:t>employees are the weak links in an organization’s security</a:t>
            </a:r>
            <a:r>
              <a:rPr lang="en-US" dirty="0">
                <a:solidFill>
                  <a:srgbClr val="0A1F61"/>
                </a:solidFill>
                <a:cs typeface="Tajawal ExtraBold" panose="00000800000000000000" pitchFamily="2" charset="-78"/>
              </a:rPr>
              <a:t>. This is because employees may share passwords, click on malignant URLs and links, use unapproved cloud applications, and disregard to encode confidential records. </a:t>
            </a:r>
          </a:p>
        </p:txBody>
      </p:sp>
      <p:sp>
        <p:nvSpPr>
          <p:cNvPr id="32" name="Rectangle 31"/>
          <p:cNvSpPr/>
          <p:nvPr/>
        </p:nvSpPr>
        <p:spPr>
          <a:xfrm>
            <a:off x="3385830" y="91196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3262" y="109600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59216" y="1284512"/>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186810"/>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21448"/>
            <a:ext cx="8417320" cy="44319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All this may lead to catastrophic effects in cyberspace.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However,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improved cybersecurity policies </a:t>
            </a:r>
            <a:r>
              <a:rPr lang="en-US" dirty="0">
                <a:solidFill>
                  <a:srgbClr val="0A1F61"/>
                </a:solidFill>
                <a:cs typeface="Tajawal ExtraBold" panose="00000800000000000000" pitchFamily="2" charset="-78"/>
              </a:rPr>
              <a:t>may be useful for a better understanding of </a:t>
            </a:r>
            <a:r>
              <a:rPr lang="en-US" u="sng" dirty="0">
                <a:solidFill>
                  <a:srgbClr val="0A1F61"/>
                </a:solidFill>
                <a:cs typeface="Tajawal ExtraBold" panose="00000800000000000000" pitchFamily="2" charset="-78"/>
              </a:rPr>
              <a:t>how to maintain the security of data and applications </a:t>
            </a:r>
            <a:r>
              <a:rPr lang="en-US" dirty="0">
                <a:solidFill>
                  <a:srgbClr val="0A1F61"/>
                </a:solidFill>
                <a:cs typeface="Tajawal ExtraBold" panose="00000800000000000000" pitchFamily="2" charset="-78"/>
              </a:rPr>
              <a:t>by the employees and consultants.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Cybersecurity policies are a must in organizations </a:t>
            </a:r>
            <a:r>
              <a:rPr lang="en-US" dirty="0">
                <a:solidFill>
                  <a:srgbClr val="0A1F61"/>
                </a:solidFill>
                <a:cs typeface="Tajawal ExtraBold" panose="00000800000000000000" pitchFamily="2" charset="-78"/>
              </a:rPr>
              <a:t>and </a:t>
            </a:r>
            <a:r>
              <a:rPr lang="en-US" b="1" dirty="0">
                <a:solidFill>
                  <a:srgbClr val="0A1F61"/>
                </a:solidFill>
                <a:cs typeface="Tajawal ExtraBold" panose="00000800000000000000" pitchFamily="2" charset="-78"/>
              </a:rPr>
              <a:t>public companies </a:t>
            </a:r>
            <a:r>
              <a:rPr lang="en-US" u="sng" dirty="0">
                <a:solidFill>
                  <a:srgbClr val="0A1F61"/>
                </a:solidFill>
                <a:cs typeface="Tajawal ExtraBold" panose="00000800000000000000" pitchFamily="2" charset="-78"/>
              </a:rPr>
              <a:t>that are associated with industries like healthcare, finance, or insurance.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In these organizations, cost as well as </a:t>
            </a:r>
            <a:r>
              <a:rPr lang="en-US" u="sng" dirty="0">
                <a:solidFill>
                  <a:srgbClr val="0A1F61"/>
                </a:solidFill>
                <a:cs typeface="Tajawal ExtraBold" panose="00000800000000000000" pitchFamily="2" charset="-78"/>
              </a:rPr>
              <a:t>reputation</a:t>
            </a:r>
            <a:r>
              <a:rPr lang="en-US" dirty="0">
                <a:solidFill>
                  <a:srgbClr val="0A1F61"/>
                </a:solidFill>
                <a:cs typeface="Tajawal ExtraBold" panose="00000800000000000000" pitchFamily="2" charset="-78"/>
              </a:rPr>
              <a:t> are at stake, and there are heavy penalties paid if their security infrastructure and procedures are found to be inadequate.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policies promote </a:t>
            </a:r>
            <a:r>
              <a:rPr lang="en-US" u="sng" dirty="0">
                <a:solidFill>
                  <a:srgbClr val="0A1F61"/>
                </a:solidFill>
                <a:cs typeface="Tajawal ExtraBold" panose="00000800000000000000" pitchFamily="2" charset="-78"/>
              </a:rPr>
              <a:t>the public image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credibility of an organization</a:t>
            </a:r>
            <a:r>
              <a:rPr lang="en-US" dirty="0">
                <a:solidFill>
                  <a:srgbClr val="0A1F61"/>
                </a:solidFill>
                <a:cs typeface="Tajawal ExtraBold" panose="00000800000000000000" pitchFamily="2" charset="-78"/>
              </a:rPr>
              <a:t>. Often customers, partners, shareholders, and prospective employees demand evidence that the organization is capable of protecting its sensitive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might be hard for an association to demonstrate its capacity if it does not have a cybersecurity policy.</a:t>
            </a:r>
          </a:p>
        </p:txBody>
      </p:sp>
      <p:sp>
        <p:nvSpPr>
          <p:cNvPr id="32" name="Rectangle 31"/>
          <p:cNvSpPr/>
          <p:nvPr/>
        </p:nvSpPr>
        <p:spPr>
          <a:xfrm>
            <a:off x="3386537" y="10007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17230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403302"/>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8062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819537"/>
            <a:ext cx="8417320" cy="3185487"/>
          </a:xfrm>
          <a:prstGeom prst="rect">
            <a:avLst/>
          </a:prstGeom>
          <a:noFill/>
        </p:spPr>
        <p:txBody>
          <a:bodyPr wrap="square" rtlCol="0">
            <a:spAutoFit/>
          </a:bodyPr>
          <a:lstStyle/>
          <a:p>
            <a:pPr algn="just"/>
            <a:r>
              <a:rPr lang="en-US" sz="2000" b="1" u="sng" dirty="0">
                <a:solidFill>
                  <a:srgbClr val="0A1F61"/>
                </a:solidFill>
                <a:cs typeface="Tajawal ExtraBold" panose="00000800000000000000" pitchFamily="2" charset="-78"/>
              </a:rPr>
              <a:t>Definition of Cybersecurity Policy:</a:t>
            </a:r>
          </a:p>
          <a:p>
            <a:pPr algn="just"/>
            <a:endParaRPr lang="en-US" sz="700" b="1"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cybersecurity policy is the statement of responsible decision-makers about the protection methodology of an organization’s vital physical and data resources.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may be thought of as a document that describes a company’s security controls and activities.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Although security policies do not determine technological solutions, they characterize sets of expectations and conditions that may assist in protecting assets along with its proficiency to organize business.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5462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937525"/>
            <a:ext cx="8417320" cy="3185487"/>
          </a:xfrm>
          <a:prstGeom prst="rect">
            <a:avLst/>
          </a:prstGeom>
          <a:noFill/>
        </p:spPr>
        <p:txBody>
          <a:bodyPr wrap="square" rtlCol="0">
            <a:spAutoFit/>
          </a:bodyPr>
          <a:lstStyle/>
          <a:p>
            <a:pPr algn="just"/>
            <a:r>
              <a:rPr lang="en-US" sz="2000" b="1" u="sng" dirty="0">
                <a:solidFill>
                  <a:srgbClr val="0A1F61"/>
                </a:solidFill>
                <a:cs typeface="Tajawal ExtraBold" panose="00000800000000000000" pitchFamily="2" charset="-78"/>
              </a:rPr>
              <a:t>Definition of Cybersecurity Policy(2):</a:t>
            </a:r>
          </a:p>
          <a:p>
            <a:pPr algn="just"/>
            <a:endParaRPr lang="en-US" sz="700" b="1"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Ideally, a </a:t>
            </a:r>
            <a:r>
              <a:rPr lang="en-US" sz="2000" b="1" dirty="0">
                <a:solidFill>
                  <a:srgbClr val="0A1F61"/>
                </a:solidFill>
                <a:cs typeface="Tajawal ExtraBold" panose="00000800000000000000" pitchFamily="2" charset="-78"/>
              </a:rPr>
              <a:t>security policy </a:t>
            </a:r>
            <a:r>
              <a:rPr lang="en-US" sz="2000" dirty="0">
                <a:solidFill>
                  <a:srgbClr val="0A1F61"/>
                </a:solidFill>
                <a:cs typeface="Tajawal ExtraBold" panose="00000800000000000000" pitchFamily="2" charset="-78"/>
              </a:rPr>
              <a:t>defined as </a:t>
            </a:r>
            <a:r>
              <a:rPr lang="en-US" sz="2000" u="sng" dirty="0">
                <a:solidFill>
                  <a:srgbClr val="0A1F61"/>
                </a:solidFill>
                <a:cs typeface="Tajawal ExtraBold" panose="00000800000000000000" pitchFamily="2" charset="-78"/>
              </a:rPr>
              <a:t>the essential manner by which organization prospects for security are converted into explicit, quantifiable objectives</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These policies are used to assist users in building, installing, and maintaining systems, so that they do not have to make those decisions by themselves.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Policies are written to offer guidance about the kind of behavior and resource uses may be required in acceptable from the employees of an organization. It also states what is forbidden to wield.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3983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216539"/>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Cybersecurity procedures </a:t>
            </a:r>
            <a:r>
              <a:rPr lang="en-US" sz="2000" dirty="0">
                <a:solidFill>
                  <a:srgbClr val="0A1F61"/>
                </a:solidFill>
                <a:cs typeface="Tajawal ExtraBold" panose="00000800000000000000" pitchFamily="2" charset="-78"/>
              </a:rPr>
              <a:t>define the rules for the number of employees, consultants, partners, board members, and other end-users who access online applications and web assets, send information over communication networks, and in any case practice dependable security.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Usually, the first part of a cybersecurity policy defines the overall security expectations, jobs, and duties in the association. Stakeholders incorporate outside consultants, IT staff, financial staff, etc.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section characterizes the jobs and obligations or information responsibility along with accountability of the policy.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policy may also include sections with respect to other areas of cybersecurity. These sections may highlight requirements for </a:t>
            </a:r>
            <a:r>
              <a:rPr lang="en-US" sz="2000" u="sng" dirty="0">
                <a:solidFill>
                  <a:srgbClr val="0A1F61"/>
                </a:solidFill>
                <a:cs typeface="Tajawal ExtraBold" panose="00000800000000000000" pitchFamily="2" charset="-78"/>
              </a:rPr>
              <a:t>antivirus software </a:t>
            </a:r>
            <a:r>
              <a:rPr lang="en-US" sz="2000" dirty="0">
                <a:solidFill>
                  <a:srgbClr val="0A1F61"/>
                </a:solidFill>
                <a:cs typeface="Tajawal ExtraBold" panose="00000800000000000000" pitchFamily="2" charset="-78"/>
              </a:rPr>
              <a:t>or the use of </a:t>
            </a:r>
            <a:r>
              <a:rPr lang="en-US" sz="2000" u="sng" dirty="0">
                <a:solidFill>
                  <a:srgbClr val="0A1F61"/>
                </a:solidFill>
                <a:cs typeface="Tajawal ExtraBold" panose="00000800000000000000" pitchFamily="2" charset="-78"/>
              </a:rPr>
              <a:t>cloud applications</a:t>
            </a:r>
            <a:r>
              <a:rPr lang="en-US" sz="20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6321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147486"/>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50946"/>
            <a:ext cx="8417320" cy="4801314"/>
          </a:xfrm>
          <a:prstGeom prst="rect">
            <a:avLst/>
          </a:prstGeom>
          <a:noFill/>
        </p:spPr>
        <p:txBody>
          <a:bodyPr wrap="square" rtlCol="0">
            <a:spAutoFit/>
          </a:bodyPr>
          <a:lstStyle/>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In order to incorporate guidelines and procedures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large organizations </a:t>
            </a:r>
            <a:r>
              <a:rPr lang="en-US" sz="2200" dirty="0">
                <a:solidFill>
                  <a:srgbClr val="0A1F61"/>
                </a:solidFill>
                <a:cs typeface="Tajawal ExtraBold" panose="00000800000000000000" pitchFamily="2" charset="-78"/>
              </a:rPr>
              <a:t>or those in regulated industries, a </a:t>
            </a:r>
            <a:r>
              <a:rPr lang="en-US" sz="2200" u="sng" dirty="0">
                <a:solidFill>
                  <a:srgbClr val="0A1F61"/>
                </a:solidFill>
                <a:cs typeface="Tajawal ExtraBold" panose="00000800000000000000" pitchFamily="2" charset="-78"/>
              </a:rPr>
              <a:t>cybersecurity policy may be several pages long</a:t>
            </a:r>
            <a:r>
              <a:rPr lang="en-US" sz="2200"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In the case of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small organizations</a:t>
            </a:r>
            <a:r>
              <a:rPr lang="en-US" sz="2200" dirty="0">
                <a:solidFill>
                  <a:srgbClr val="0A1F61"/>
                </a:solidFill>
                <a:cs typeface="Tajawal ExtraBold" panose="00000800000000000000" pitchFamily="2" charset="-78"/>
              </a:rPr>
              <a:t>, it may be only a </a:t>
            </a:r>
            <a:r>
              <a:rPr lang="en-US" sz="2200" u="sng" dirty="0">
                <a:solidFill>
                  <a:srgbClr val="0A1F61"/>
                </a:solidFill>
                <a:cs typeface="Tajawal ExtraBold" panose="00000800000000000000" pitchFamily="2" charset="-78"/>
              </a:rPr>
              <a:t>few pages long and must cover fundamental security best practices</a:t>
            </a:r>
            <a:r>
              <a:rPr lang="en-US" sz="22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u="sng" dirty="0">
                <a:solidFill>
                  <a:srgbClr val="0A1F61"/>
                </a:solidFill>
                <a:cs typeface="Tajawal ExtraBold" panose="00000800000000000000" pitchFamily="2" charset="-78"/>
              </a:rPr>
              <a:t>Such </a:t>
            </a:r>
            <a:r>
              <a:rPr lang="en-US" sz="2400" b="1" u="sng" dirty="0">
                <a:solidFill>
                  <a:srgbClr val="0A1F61"/>
                </a:solidFill>
                <a:cs typeface="Tajawal ExtraBold" panose="00000800000000000000" pitchFamily="2" charset="-78"/>
              </a:rPr>
              <a:t>practices</a:t>
            </a:r>
            <a:r>
              <a:rPr lang="en-US" sz="2400" u="sng" dirty="0">
                <a:solidFill>
                  <a:srgbClr val="0A1F61"/>
                </a:solidFill>
                <a:cs typeface="Tajawal ExtraBold" panose="00000800000000000000" pitchFamily="2" charset="-78"/>
              </a:rPr>
              <a:t> may incorporate: </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utilizing email encryption.</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Steps for accessing work applications remotely.</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making and securing passwords.</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on the use of social media.</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
        <p:nvSpPr>
          <p:cNvPr id="32" name="Rectangle 31"/>
          <p:cNvSpPr/>
          <p:nvPr/>
        </p:nvSpPr>
        <p:spPr>
          <a:xfrm>
            <a:off x="3386537" y="103027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201799"/>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413132"/>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23673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078656"/>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42787"/>
            <a:ext cx="8417320" cy="4447371"/>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 Cybersecurity policies must be irrespective of their length and </a:t>
            </a:r>
            <a:r>
              <a:rPr lang="en-US" sz="2000" u="sng" dirty="0">
                <a:solidFill>
                  <a:srgbClr val="0A1F61"/>
                </a:solidFill>
                <a:cs typeface="Tajawal ExtraBold" panose="00000800000000000000" pitchFamily="2" charset="-78"/>
              </a:rPr>
              <a:t>must highlight the areas of primary importance in the organization</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might incorporate security for the </a:t>
            </a:r>
            <a:r>
              <a:rPr lang="en-US" sz="2000" u="sng" dirty="0">
                <a:solidFill>
                  <a:srgbClr val="0A1F61"/>
                </a:solidFill>
                <a:cs typeface="Tajawal ExtraBold" panose="00000800000000000000" pitchFamily="2" charset="-78"/>
              </a:rPr>
              <a:t>most delicate or managed information</a:t>
            </a:r>
            <a:r>
              <a:rPr lang="en-US" sz="2000" dirty="0">
                <a:solidFill>
                  <a:srgbClr val="0A1F61"/>
                </a:solidFill>
                <a:cs typeface="Tajawal ExtraBold" panose="00000800000000000000" pitchFamily="2" charset="-78"/>
              </a:rPr>
              <a:t>, or security to address the reasons for earlier information breaches.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Risk analysis </a:t>
            </a:r>
            <a:r>
              <a:rPr lang="en-US" sz="2000" dirty="0">
                <a:solidFill>
                  <a:srgbClr val="0A1F61"/>
                </a:solidFill>
                <a:cs typeface="Tajawal ExtraBold" panose="00000800000000000000" pitchFamily="2" charset="-78"/>
              </a:rPr>
              <a:t>may be used to </a:t>
            </a:r>
            <a:r>
              <a:rPr lang="en-US" sz="2000" u="sng" dirty="0">
                <a:solidFill>
                  <a:srgbClr val="0A1F61"/>
                </a:solidFill>
                <a:cs typeface="Tajawal ExtraBold" panose="00000800000000000000" pitchFamily="2" charset="-78"/>
              </a:rPr>
              <a:t>highlight areas to prioritize in the policy</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policy must be simple and easy to read.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policy encompass technical information for referred to reports, particularly if that information requires periodic updating.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In a situation where policy must specify employees encrypting all personally identifiable information (PII), it does not have to highlight the particular encryption programming to utilize or the means for encoding the information.</a:t>
            </a:r>
          </a:p>
        </p:txBody>
      </p:sp>
      <p:sp>
        <p:nvSpPr>
          <p:cNvPr id="32" name="Rectangle 31"/>
          <p:cNvSpPr/>
          <p:nvPr/>
        </p:nvSpPr>
        <p:spPr>
          <a:xfrm>
            <a:off x="3386537" y="87295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064145"/>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23615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6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54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243449"/>
            <a:ext cx="9875252" cy="3877985"/>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Security policy development is undertaken by different entities in an organization who collectively provide inputs for the policymaking process.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Anyone who has a stake in the security policy must be involved in the process of policymaking. This is because policies must be developed according to the requirements of various people in an association.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Creation of policy is witnessed by the following entities: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b="1" dirty="0">
                <a:solidFill>
                  <a:srgbClr val="0A1F61"/>
                </a:solidFill>
                <a:cs typeface="Tajawal ExtraBold" panose="00000800000000000000" pitchFamily="2" charset="-78"/>
              </a:rPr>
              <a:t>Board:</a:t>
            </a:r>
            <a:r>
              <a:rPr lang="en-US" dirty="0">
                <a:solidFill>
                  <a:srgbClr val="0A1F61"/>
                </a:solidFill>
                <a:cs typeface="Tajawal ExtraBold" panose="00000800000000000000" pitchFamily="2" charset="-78"/>
              </a:rPr>
              <a:t> Company board members need to present their expertise for reviewing existing policies and suggesting new ones. Keeping in mind the running conditions of business of the organization, policies can be drafted. </a:t>
            </a:r>
          </a:p>
          <a:p>
            <a:pPr marL="800100" lvl="1" indent="-342900">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b="1" dirty="0">
                <a:solidFill>
                  <a:srgbClr val="0A1F61"/>
                </a:solidFill>
                <a:cs typeface="Tajawal ExtraBold" panose="00000800000000000000" pitchFamily="2" charset="-78"/>
              </a:rPr>
              <a:t>IT Team:</a:t>
            </a:r>
            <a:r>
              <a:rPr lang="en-US" dirty="0">
                <a:solidFill>
                  <a:srgbClr val="0A1F61"/>
                </a:solidFill>
                <a:cs typeface="Tajawal ExtraBold" panose="00000800000000000000" pitchFamily="2" charset="-78"/>
              </a:rPr>
              <a:t> Since policy involves developing standards around the usage of computer systems, especially security controls, IT team members happen to be the biggest consumers of the policy information in an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23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263118"/>
            <a:ext cx="9875252" cy="4062651"/>
          </a:xfrm>
          <a:prstGeom prst="rect">
            <a:avLst/>
          </a:prstGeom>
          <a:noFill/>
        </p:spPr>
        <p:txBody>
          <a:bodyPr wrap="square" rtlCol="0">
            <a:spAutoFit/>
          </a:bodyPr>
          <a:lstStyle/>
          <a:p>
            <a:pPr marL="800100" lvl="1" indent="-342900">
              <a:buFont typeface="Wingdings" panose="05000000000000000000" pitchFamily="2" charset="2"/>
              <a:buChar char="q"/>
            </a:pPr>
            <a:r>
              <a:rPr lang="en-US" sz="2200" b="1" dirty="0">
                <a:solidFill>
                  <a:srgbClr val="0A1F61"/>
                </a:solidFill>
                <a:cs typeface="Tajawal ExtraBold" panose="00000800000000000000" pitchFamily="2" charset="-78"/>
              </a:rPr>
              <a:t>Legal Team: </a:t>
            </a:r>
            <a:r>
              <a:rPr lang="en-US" sz="2200" dirty="0">
                <a:solidFill>
                  <a:srgbClr val="0A1F61"/>
                </a:solidFill>
                <a:cs typeface="Tajawal ExtraBold" panose="00000800000000000000" pitchFamily="2" charset="-78"/>
              </a:rPr>
              <a:t>This team ensures the legal points in the document and also guides a specific purpose of appropriateness in the organization.</a:t>
            </a:r>
          </a:p>
          <a:p>
            <a:pPr marL="800100" lvl="1" indent="-342900">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200" b="1" dirty="0">
                <a:solidFill>
                  <a:srgbClr val="0A1F61"/>
                </a:solidFill>
                <a:cs typeface="Tajawal ExtraBold" panose="00000800000000000000" pitchFamily="2" charset="-78"/>
              </a:rPr>
              <a:t>Human Resources (HR) Team:</a:t>
            </a:r>
            <a:r>
              <a:rPr lang="en-US" sz="2200" dirty="0">
                <a:solidFill>
                  <a:srgbClr val="0A1F61"/>
                </a:solidFill>
                <a:cs typeface="Tajawal ExtraBold" panose="00000800000000000000" pitchFamily="2" charset="-78"/>
              </a:rPr>
              <a:t> This team is responsible for obtaining a certified Terms and Conditions certificate from every representative that they have perused and perceived the specified policy. This is on the grounds that the HR group manages prize and discipline-related issues of workers to execute discipline.</a:t>
            </a:r>
          </a:p>
          <a:p>
            <a:pPr marL="342900" indent="-342900">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Security policymakers must know that </a:t>
            </a:r>
            <a:r>
              <a:rPr lang="en-US" sz="2200" u="sng" dirty="0">
                <a:solidFill>
                  <a:srgbClr val="0A1F61"/>
                </a:solidFill>
                <a:cs typeface="Tajawal ExtraBold" panose="00000800000000000000" pitchFamily="2" charset="-78"/>
              </a:rPr>
              <a:t>picking a policy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validating</a:t>
            </a:r>
            <a:r>
              <a:rPr lang="en-US" sz="2200" dirty="0">
                <a:solidFill>
                  <a:srgbClr val="0A1F61"/>
                </a:solidFill>
                <a:cs typeface="Tajawal ExtraBold" panose="00000800000000000000" pitchFamily="2" charset="-78"/>
              </a:rPr>
              <a:t> it are two different things. Choosing a policy is a simple task with respect to analyzing the effectiveness of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575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94735" y="1285191"/>
            <a:ext cx="9590619" cy="5154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9.2 CYBERSECURITY POLICY MAKERS</a:t>
            </a:r>
          </a:p>
        </p:txBody>
      </p:sp>
      <p:pic>
        <p:nvPicPr>
          <p:cNvPr id="9" name="Picture 8">
            <a:extLst>
              <a:ext uri="{FF2B5EF4-FFF2-40B4-BE49-F238E27FC236}">
                <a16:creationId xmlns:a16="http://schemas.microsoft.com/office/drawing/2014/main" id="{EE3A2B97-BB71-4B87-A377-9974D4047647}"/>
              </a:ext>
            </a:extLst>
          </p:cNvPr>
          <p:cNvPicPr>
            <a:picLocks noChangeAspect="1"/>
          </p:cNvPicPr>
          <p:nvPr/>
        </p:nvPicPr>
        <p:blipFill>
          <a:blip r:embed="rId3"/>
          <a:stretch>
            <a:fillRect/>
          </a:stretch>
        </p:blipFill>
        <p:spPr>
          <a:xfrm>
            <a:off x="1238865" y="1405104"/>
            <a:ext cx="8898193" cy="4906275"/>
          </a:xfrm>
          <a:prstGeom prst="rect">
            <a:avLst/>
          </a:prstGeom>
        </p:spPr>
      </p:pic>
    </p:spTree>
    <p:extLst>
      <p:ext uri="{BB962C8B-B14F-4D97-AF65-F5344CB8AC3E}">
        <p14:creationId xmlns:p14="http://schemas.microsoft.com/office/powerpoint/2010/main" val="3979491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243449"/>
            <a:ext cx="9875252" cy="4401205"/>
          </a:xfrm>
          <a:prstGeom prst="rect">
            <a:avLst/>
          </a:prstGeom>
          <a:noFill/>
        </p:spPr>
        <p:txBody>
          <a:bodyPr wrap="square" rtlCol="0">
            <a:spAutoFit/>
          </a:bodyPr>
          <a:lstStyle/>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The IT department, often the </a:t>
            </a:r>
            <a:r>
              <a:rPr lang="en-US" sz="2200" b="1" dirty="0">
                <a:solidFill>
                  <a:srgbClr val="0A1F61"/>
                </a:solidFill>
                <a:cs typeface="Tajawal ExtraBold" panose="00000800000000000000" pitchFamily="2" charset="-78"/>
              </a:rPr>
              <a:t>Chief Information Officer (CIO) </a:t>
            </a:r>
            <a:r>
              <a:rPr lang="en-US" sz="2200" dirty="0">
                <a:solidFill>
                  <a:srgbClr val="0A1F61"/>
                </a:solidFill>
                <a:cs typeface="Tajawal ExtraBold" panose="00000800000000000000" pitchFamily="2" charset="-78"/>
              </a:rPr>
              <a:t>or </a:t>
            </a:r>
            <a:r>
              <a:rPr lang="en-US" sz="2200" b="1" dirty="0">
                <a:solidFill>
                  <a:srgbClr val="0A1F61"/>
                </a:solidFill>
                <a:cs typeface="Tajawal ExtraBold" panose="00000800000000000000" pitchFamily="2" charset="-78"/>
              </a:rPr>
              <a:t>Chief Information Security Office</a:t>
            </a:r>
            <a:r>
              <a:rPr lang="en-US" sz="2200" dirty="0">
                <a:solidFill>
                  <a:srgbClr val="0A1F61"/>
                </a:solidFill>
                <a:cs typeface="Tajawal ExtraBold" panose="00000800000000000000" pitchFamily="2" charset="-78"/>
              </a:rPr>
              <a:t>, is fundamentally liable for all information security policies.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On the other hand, stakeholders add to the policy, contingent upon their aptitude and jobs inside the association. </a:t>
            </a:r>
          </a:p>
          <a:p>
            <a:pPr marL="342900" indent="-342900">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In situations where personnel are invited to participate in policy development, it is important to consider who is the most critical to the success of the policy.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A department manager or business executive who enforces policy or provides resources for implementing it may be an ideal participant.</a:t>
            </a:r>
          </a:p>
          <a:p>
            <a:pPr marL="342900" indent="-342900">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algn="just"/>
            <a:endParaRPr lang="en-US" sz="22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47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43897" y="1285191"/>
            <a:ext cx="95414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1139604" y="1789962"/>
            <a:ext cx="8982073" cy="3600986"/>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policy</a:t>
            </a:r>
            <a:r>
              <a:rPr lang="en-US" sz="2000" dirty="0">
                <a:solidFill>
                  <a:srgbClr val="0A1F61"/>
                </a:solidFill>
                <a:cs typeface="Tajawal ExtraBold" panose="00000800000000000000" pitchFamily="2" charset="-78"/>
              </a:rPr>
              <a:t> may be defined as a </a:t>
            </a:r>
            <a:r>
              <a:rPr lang="en-US" sz="2000" u="sng" dirty="0">
                <a:solidFill>
                  <a:srgbClr val="0A1F61"/>
                </a:solidFill>
                <a:cs typeface="Tajawal ExtraBold" panose="00000800000000000000" pitchFamily="2" charset="-78"/>
              </a:rPr>
              <a:t>guiding principle that may be used to set direction in an organization. </a:t>
            </a:r>
          </a:p>
          <a:p>
            <a:pPr marL="342900" indent="-342900">
              <a:buFont typeface="Arial" panose="020B0604020202020204" pitchFamily="34" charset="0"/>
              <a:buChar char="•"/>
            </a:pPr>
            <a:endParaRPr lang="en-US" sz="700"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policy is a course of action for guiding and influencing decisions.</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Policies are used for making decisions with respect to specific circumstances.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Policymaking must take into account the overall framework of </a:t>
            </a:r>
            <a:r>
              <a:rPr lang="en-US" sz="2000" u="sng" dirty="0">
                <a:solidFill>
                  <a:srgbClr val="0A1F61"/>
                </a:solidFill>
                <a:cs typeface="Tajawal ExtraBold" panose="00000800000000000000" pitchFamily="2" charset="-78"/>
              </a:rPr>
              <a:t>objectives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goals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management philosophies </a:t>
            </a:r>
            <a:r>
              <a:rPr lang="en-US" sz="2000" dirty="0">
                <a:solidFill>
                  <a:srgbClr val="0A1F61"/>
                </a:solidFill>
                <a:cs typeface="Tajawal ExtraBold" panose="00000800000000000000" pitchFamily="2" charset="-78"/>
              </a:rPr>
              <a:t>as stated by the senior management.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procedure</a:t>
            </a:r>
            <a:r>
              <a:rPr lang="en-US" sz="2000" dirty="0">
                <a:solidFill>
                  <a:srgbClr val="0A1F61"/>
                </a:solidFill>
                <a:cs typeface="Tajawal ExtraBold" panose="00000800000000000000" pitchFamily="2" charset="-78"/>
              </a:rPr>
              <a:t> is a </a:t>
            </a:r>
            <a:r>
              <a:rPr lang="en-US" sz="2000" u="sng" dirty="0">
                <a:solidFill>
                  <a:srgbClr val="0A1F61"/>
                </a:solidFill>
                <a:cs typeface="Tajawal ExtraBold" panose="00000800000000000000" pitchFamily="2" charset="-78"/>
              </a:rPr>
              <a:t>specific method of achieving something</a:t>
            </a:r>
            <a:r>
              <a:rPr lang="en-US" sz="2000" dirty="0">
                <a:solidFill>
                  <a:srgbClr val="0A1F61"/>
                </a:solidFill>
                <a:cs typeface="Tajawal ExtraBold" panose="00000800000000000000" pitchFamily="2" charset="-78"/>
              </a:rPr>
              <a:t>. It ought to be planned as a progression of steps to be followed as a steady and monotonous methodology or cycle to achieve a final product.</a:t>
            </a:r>
          </a:p>
          <a:p>
            <a:pPr marL="342900" indent="-342900" algn="just">
              <a:buFont typeface="Arial" panose="020B0604020202020204" pitchFamily="34" charset="0"/>
              <a:buChar char="•"/>
            </a:pPr>
            <a:endParaRPr lang="ar-JO"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66741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4903" y="1285191"/>
            <a:ext cx="960045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1139604" y="1839120"/>
            <a:ext cx="8982073" cy="3293209"/>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Since technology is consistently changing, there is a need to update cybersecurity procedures regularly, ideally once a year.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Also, establishing an annual review and update process and involving key stakeholders is a must. When reviewing an information security policy, an organization must contrast the policy’s rules and the real acts of the association.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A policy audit or survey can be helpful in pinpointing rules that no longer address current work processes.</a:t>
            </a:r>
          </a:p>
        </p:txBody>
      </p:sp>
    </p:spTree>
    <p:extLst>
      <p:ext uri="{BB962C8B-B14F-4D97-AF65-F5344CB8AC3E}">
        <p14:creationId xmlns:p14="http://schemas.microsoft.com/office/powerpoint/2010/main" val="1669651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9935" y="1285191"/>
            <a:ext cx="9895419" cy="4378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806246" y="1721134"/>
            <a:ext cx="9315432" cy="3600986"/>
          </a:xfrm>
          <a:prstGeom prst="rect">
            <a:avLst/>
          </a:prstGeom>
        </p:spPr>
        <p:txBody>
          <a:bodyPr wrap="square">
            <a:spAutoFit/>
          </a:bodyPr>
          <a:lstStyle/>
          <a:p>
            <a:pPr marL="342900" indent="-342900">
              <a:buFont typeface="Arial" panose="020B0604020202020204" pitchFamily="34" charset="0"/>
              <a:buChar char="•"/>
            </a:pPr>
            <a:r>
              <a:rPr lang="en-US" b="1" dirty="0">
                <a:solidFill>
                  <a:srgbClr val="0A1F61"/>
                </a:solidFill>
                <a:cs typeface="Tajawal ExtraBold" panose="00000800000000000000" pitchFamily="2" charset="-78"/>
              </a:rPr>
              <a:t>Audit</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assist in identifying where better enforcement of the cybersecurity policy is needed.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Three important </a:t>
            </a:r>
            <a:r>
              <a:rPr lang="en-US" b="1" u="sng" dirty="0">
                <a:solidFill>
                  <a:srgbClr val="0A1F61"/>
                </a:solidFill>
                <a:cs typeface="Tajawal ExtraBold" panose="00000800000000000000" pitchFamily="2" charset="-78"/>
              </a:rPr>
              <a:t>policy audit goals </a:t>
            </a:r>
            <a:r>
              <a:rPr lang="en-US" u="sng" dirty="0">
                <a:solidFill>
                  <a:srgbClr val="0A1F61"/>
                </a:solidFill>
                <a:cs typeface="Tajawal ExtraBold" panose="00000800000000000000" pitchFamily="2" charset="-78"/>
              </a:rPr>
              <a:t>are as follows: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Comparing the organization’s cybersecurity policy to actual practices.</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Determining the organization’s exposure to internal threats.</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Evaluating the risk of external security threats.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An updated cybersecurity policy may be an essential security resource for all organizations without which it is possible for end-users to make mistakes that may result in data breaches.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An irresponsible attitude may cost an organization significantly in terms of fees, fines, loss of public trust, settlements, and brand degradation.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Hence it is mandatory to create and maintain policies that can help prevent such adverse outcomes.</a:t>
            </a:r>
          </a:p>
        </p:txBody>
      </p:sp>
    </p:spTree>
    <p:extLst>
      <p:ext uri="{BB962C8B-B14F-4D97-AF65-F5344CB8AC3E}">
        <p14:creationId xmlns:p14="http://schemas.microsoft.com/office/powerpoint/2010/main" val="1548044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9.4 CYBERSECURITY POLICY AUDIENCE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009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policy holds true </a:t>
            </a:r>
            <a:r>
              <a:rPr lang="en-US" sz="2000" dirty="0">
                <a:solidFill>
                  <a:srgbClr val="0A1F61"/>
                </a:solidFill>
                <a:cs typeface="Tajawal ExtraBold" panose="00000800000000000000" pitchFamily="2" charset="-78"/>
              </a:rPr>
              <a:t>for all </a:t>
            </a:r>
            <a:r>
              <a:rPr lang="en-US" sz="2000" u="sng" dirty="0">
                <a:solidFill>
                  <a:srgbClr val="0A1F61"/>
                </a:solidFill>
                <a:cs typeface="Tajawal ExtraBold" panose="00000800000000000000" pitchFamily="2" charset="-78"/>
              </a:rPr>
              <a:t>senior administration</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workers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investors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experts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service providers </a:t>
            </a:r>
            <a:r>
              <a:rPr lang="en-US" sz="2000" dirty="0">
                <a:solidFill>
                  <a:srgbClr val="0A1F61"/>
                </a:solidFill>
                <a:cs typeface="Tajawal ExtraBold" panose="00000800000000000000" pitchFamily="2" charset="-78"/>
              </a:rPr>
              <a:t>who use organization resources.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security policy must be understandable to its audience. This may be achieved by ensuring that the policies are concise and readable.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will make it easier for employees to adhere to the policies and fulfill their defined roles.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In other words, the security policy incorporates all employees, hardware, software, consultants, service providers who use company assets.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These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assets</a:t>
            </a:r>
            <a:r>
              <a:rPr lang="en-US" sz="2000" dirty="0">
                <a:solidFill>
                  <a:srgbClr val="0A1F61"/>
                </a:solidFill>
                <a:cs typeface="Tajawal ExtraBold" panose="00000800000000000000" pitchFamily="2" charset="-78"/>
              </a:rPr>
              <a:t> may be in the form of </a:t>
            </a:r>
            <a:r>
              <a:rPr lang="en-US" sz="2000" u="sng" dirty="0">
                <a:solidFill>
                  <a:srgbClr val="0A1F61"/>
                </a:solidFill>
                <a:cs typeface="Tajawal ExtraBold" panose="00000800000000000000" pitchFamily="2" charset="-78"/>
              </a:rPr>
              <a:t>computer networks,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data information </a:t>
            </a:r>
            <a:r>
              <a:rPr lang="en-US" sz="2000" dirty="0">
                <a:solidFill>
                  <a:srgbClr val="0A1F61"/>
                </a:solidFill>
                <a:cs typeface="Tajawal ExtraBold" panose="00000800000000000000" pitchFamily="2" charset="-78"/>
              </a:rPr>
              <a:t>or </a:t>
            </a:r>
            <a:r>
              <a:rPr lang="en-US" sz="2000" u="sng" dirty="0">
                <a:solidFill>
                  <a:srgbClr val="0A1F61"/>
                </a:solidFill>
                <a:cs typeface="Tajawal ExtraBold" panose="00000800000000000000" pitchFamily="2" charset="-78"/>
              </a:rPr>
              <a:t>any information that may prove to be valuable to the business</a:t>
            </a:r>
            <a:r>
              <a:rPr lang="en-US" sz="2000" dirty="0">
                <a:solidFill>
                  <a:srgbClr val="0A1F61"/>
                </a:solidFill>
                <a:cs typeface="Tajawal ExtraBold" panose="00000800000000000000"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9432" y="1285190"/>
            <a:ext cx="9865922" cy="4973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9.4 CYBERSECURITY POLICY AUDIENCE</a:t>
            </a:r>
          </a:p>
        </p:txBody>
      </p:sp>
      <p:pic>
        <p:nvPicPr>
          <p:cNvPr id="10" name="Picture 9">
            <a:extLst>
              <a:ext uri="{FF2B5EF4-FFF2-40B4-BE49-F238E27FC236}">
                <a16:creationId xmlns:a16="http://schemas.microsoft.com/office/drawing/2014/main" id="{3D430190-C192-498B-5B52-CE7EDA400CB4}"/>
              </a:ext>
            </a:extLst>
          </p:cNvPr>
          <p:cNvPicPr>
            <a:picLocks noChangeAspect="1"/>
          </p:cNvPicPr>
          <p:nvPr/>
        </p:nvPicPr>
        <p:blipFill>
          <a:blip r:embed="rId3"/>
          <a:stretch>
            <a:fillRect/>
          </a:stretch>
        </p:blipFill>
        <p:spPr>
          <a:xfrm>
            <a:off x="766916" y="1610200"/>
            <a:ext cx="9596285" cy="4294954"/>
          </a:xfrm>
          <a:prstGeom prst="rect">
            <a:avLst/>
          </a:prstGeom>
        </p:spPr>
      </p:pic>
    </p:spTree>
    <p:extLst>
      <p:ext uri="{BB962C8B-B14F-4D97-AF65-F5344CB8AC3E}">
        <p14:creationId xmlns:p14="http://schemas.microsoft.com/office/powerpoint/2010/main" val="1699891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9.5 CYBERSECURITY POLICY CLASSIFICATION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95232"/>
            <a:ext cx="9875252" cy="3293209"/>
          </a:xfrm>
          <a:prstGeom prst="rect">
            <a:avLst/>
          </a:prstGeom>
          <a:noFill/>
        </p:spPr>
        <p:txBody>
          <a:bodyPr wrap="square" rtlCol="0">
            <a:spAutoFit/>
          </a:bodyPr>
          <a:lstStyle/>
          <a:p>
            <a:pPr marL="342900" indent="-342900">
              <a:buFont typeface="Arial" panose="020B0604020202020204" pitchFamily="34" charset="0"/>
              <a:buChar char="•"/>
            </a:pPr>
            <a:r>
              <a:rPr lang="en-US" sz="2000" u="sng" dirty="0">
                <a:solidFill>
                  <a:srgbClr val="0A1F61"/>
                </a:solidFill>
                <a:cs typeface="Tajawal ExtraBold" panose="00000800000000000000" pitchFamily="2" charset="-78"/>
              </a:rPr>
              <a:t>Each association commonly has </a:t>
            </a:r>
            <a:r>
              <a:rPr lang="en-US" sz="2000" b="1" u="sng" dirty="0">
                <a:solidFill>
                  <a:srgbClr val="0A1F61"/>
                </a:solidFill>
                <a:cs typeface="Tajawal ExtraBold" panose="00000800000000000000" pitchFamily="2" charset="-78"/>
              </a:rPr>
              <a:t>three policies</a:t>
            </a:r>
            <a:r>
              <a:rPr lang="en-US" sz="2000" u="sng"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first</a:t>
            </a:r>
            <a:r>
              <a:rPr lang="en-US" sz="2000" dirty="0">
                <a:solidFill>
                  <a:srgbClr val="0A1F61"/>
                </a:solidFill>
                <a:cs typeface="Tajawal ExtraBold" panose="00000800000000000000" pitchFamily="2" charset="-78"/>
              </a:rPr>
              <a:t> one is </a:t>
            </a:r>
            <a:r>
              <a:rPr lang="en-US" sz="2000" u="sng" dirty="0">
                <a:solidFill>
                  <a:srgbClr val="0A1F61"/>
                </a:solidFill>
                <a:cs typeface="Tajawal ExtraBold" panose="00000800000000000000" pitchFamily="2" charset="-78"/>
              </a:rPr>
              <a:t>drafted on paper</a:t>
            </a: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second</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one is in employees minds</a:t>
            </a:r>
            <a:r>
              <a:rPr lang="en-US" sz="2000" dirty="0">
                <a:solidFill>
                  <a:srgbClr val="0A1F61"/>
                </a:solidFill>
                <a:cs typeface="Tajawal ExtraBold" panose="00000800000000000000" pitchFamily="2" charset="-78"/>
              </a:rPr>
              <a:t>, and the </a:t>
            </a:r>
            <a:r>
              <a:rPr lang="en-US" sz="2000" b="1" dirty="0">
                <a:solidFill>
                  <a:srgbClr val="0A1F61"/>
                </a:solidFill>
                <a:cs typeface="Tajawal ExtraBold" panose="00000800000000000000" pitchFamily="2" charset="-78"/>
              </a:rPr>
              <a:t>last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one is executed.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security policies are essential to the hierarchy of management control that addresses its audience regarding what must be conducted by the specified terms and requirements of an organization.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policy generally requires what must be done. However, it does not address how it should be done.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Security policies may be informative, regulative, and advisory.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943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5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9.5 CYBERSECURITY POLICY CLASSIFICATION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862596"/>
          </a:xfrm>
          <a:prstGeom prst="rect">
            <a:avLst/>
          </a:prstGeom>
          <a:noFill/>
        </p:spPr>
        <p:txBody>
          <a:bodyPr wrap="square" rtlCol="0">
            <a:spAutoFit/>
          </a:bodyPr>
          <a:lstStyle/>
          <a:p>
            <a:pPr marL="342900" indent="-342900">
              <a:buFont typeface="Arial" panose="020B0604020202020204" pitchFamily="34" charset="0"/>
              <a:buChar char="•"/>
            </a:pPr>
            <a:r>
              <a:rPr lang="en-US" sz="2000" u="sng" dirty="0">
                <a:solidFill>
                  <a:srgbClr val="0A1F61"/>
                </a:solidFill>
                <a:cs typeface="Tajawal ExtraBold" panose="00000800000000000000" pitchFamily="2" charset="-78"/>
              </a:rPr>
              <a:t>The </a:t>
            </a:r>
            <a:r>
              <a:rPr lang="en-US" sz="2000" b="1" u="sng" dirty="0">
                <a:solidFill>
                  <a:srgbClr val="0A1F61"/>
                </a:solidFill>
                <a:cs typeface="Tajawal ExtraBold" panose="00000800000000000000" pitchFamily="2" charset="-78"/>
              </a:rPr>
              <a:t>policy subdivided </a:t>
            </a:r>
            <a:r>
              <a:rPr lang="en-US" sz="2000" u="sng" dirty="0">
                <a:solidFill>
                  <a:srgbClr val="0A1F61"/>
                </a:solidFill>
                <a:cs typeface="Tajawal ExtraBold" panose="00000800000000000000" pitchFamily="2" charset="-78"/>
              </a:rPr>
              <a:t>into the following categories as:</a:t>
            </a:r>
          </a:p>
          <a:p>
            <a:pPr marL="342900" indent="-342900">
              <a:buFont typeface="Arial" panose="020B0604020202020204" pitchFamily="34" charset="0"/>
              <a:buChar char="•"/>
            </a:pPr>
            <a:endParaRPr lang="en-US" sz="11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b="1" dirty="0">
                <a:solidFill>
                  <a:srgbClr val="0A1F61"/>
                </a:solidFill>
                <a:cs typeface="Tajawal ExtraBold" panose="00000800000000000000" pitchFamily="2" charset="-78"/>
              </a:rPr>
              <a:t>Physical Security:</a:t>
            </a:r>
            <a:r>
              <a:rPr lang="en-US" sz="2000" dirty="0">
                <a:solidFill>
                  <a:srgbClr val="0A1F61"/>
                </a:solidFill>
                <a:cs typeface="Tajawal ExtraBold" panose="00000800000000000000" pitchFamily="2" charset="-78"/>
              </a:rPr>
              <a:t> It mandates what protection mechanisms must be enforced to safeguard the physical asset of both employees and management. </a:t>
            </a:r>
            <a:r>
              <a:rPr lang="en-US" sz="2000" u="sng" dirty="0">
                <a:solidFill>
                  <a:srgbClr val="0A1F61"/>
                </a:solidFill>
                <a:cs typeface="Tajawal ExtraBold" panose="00000800000000000000" pitchFamily="2" charset="-78"/>
              </a:rPr>
              <a:t>It applies to the prevailing facilities that include doors, entry points, surveillance, alarm</a:t>
            </a:r>
            <a:r>
              <a:rPr lang="en-US" sz="2000" dirty="0">
                <a:solidFill>
                  <a:srgbClr val="0A1F61"/>
                </a:solidFill>
                <a:cs typeface="Tajawal ExtraBold" panose="00000800000000000000" pitchFamily="2" charset="-78"/>
              </a:rPr>
              <a:t>, etc.</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b="1" dirty="0">
                <a:solidFill>
                  <a:srgbClr val="0A1F61"/>
                </a:solidFill>
                <a:cs typeface="Tajawal ExtraBold" panose="00000800000000000000" pitchFamily="2" charset="-78"/>
              </a:rPr>
              <a:t>Personnel Management: </a:t>
            </a:r>
            <a:r>
              <a:rPr lang="en-US" sz="2000" dirty="0">
                <a:solidFill>
                  <a:srgbClr val="0A1F61"/>
                </a:solidFill>
                <a:cs typeface="Tajawal ExtraBold" panose="00000800000000000000" pitchFamily="2" charset="-78"/>
              </a:rPr>
              <a:t>These are responsible for telling their workers how to lead or work every day and conduct business exercises in a safe way. It may take into account </a:t>
            </a:r>
            <a:r>
              <a:rPr lang="en-US" sz="2000" u="sng" dirty="0">
                <a:solidFill>
                  <a:srgbClr val="0A1F61"/>
                </a:solidFill>
                <a:cs typeface="Tajawal ExtraBold" panose="00000800000000000000" pitchFamily="2" charset="-78"/>
              </a:rPr>
              <a:t>password management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confidential information security</a:t>
            </a:r>
            <a:r>
              <a:rPr lang="en-US" sz="2000" dirty="0">
                <a:solidFill>
                  <a:srgbClr val="0A1F61"/>
                </a:solidFill>
                <a:cs typeface="Tajawal ExtraBold" panose="00000800000000000000" pitchFamily="2" charset="-78"/>
              </a:rPr>
              <a:t>, etc., and it may apply to individual employees. </a:t>
            </a:r>
          </a:p>
          <a:p>
            <a:pPr marL="800100" lvl="1" indent="-342900">
              <a:buFont typeface="Wingdings" panose="05000000000000000000" pitchFamily="2" charset="2"/>
              <a:buChar char="q"/>
            </a:pPr>
            <a:endParaRPr lang="en-US" sz="700" b="1"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b="1" dirty="0">
                <a:solidFill>
                  <a:srgbClr val="0A1F61"/>
                </a:solidFill>
                <a:cs typeface="Tajawal ExtraBold" panose="00000800000000000000" pitchFamily="2" charset="-78"/>
              </a:rPr>
              <a:t>Hardware and Software: </a:t>
            </a:r>
            <a:r>
              <a:rPr lang="en-US" sz="2000" dirty="0">
                <a:solidFill>
                  <a:srgbClr val="0A1F61"/>
                </a:solidFill>
                <a:cs typeface="Tajawal ExtraBold" panose="00000800000000000000" pitchFamily="2" charset="-78"/>
              </a:rPr>
              <a:t>It specifies the administrator about the type of technology that may be used. It also defines how network control ought to be arranged and applies to framework and system managers.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3212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05511" y="1285191"/>
            <a:ext cx="965944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9.4 CYBERSECURITY POLICY CLASSIFICATION</a:t>
            </a:r>
          </a:p>
        </p:txBody>
      </p:sp>
      <p:pic>
        <p:nvPicPr>
          <p:cNvPr id="8" name="Picture 7">
            <a:extLst>
              <a:ext uri="{FF2B5EF4-FFF2-40B4-BE49-F238E27FC236}">
                <a16:creationId xmlns:a16="http://schemas.microsoft.com/office/drawing/2014/main" id="{9105710E-5D03-CFAC-2FF8-A2309EA930F9}"/>
              </a:ext>
            </a:extLst>
          </p:cNvPr>
          <p:cNvPicPr>
            <a:picLocks noChangeAspect="1"/>
          </p:cNvPicPr>
          <p:nvPr/>
        </p:nvPicPr>
        <p:blipFill>
          <a:blip r:embed="rId3"/>
          <a:stretch>
            <a:fillRect/>
          </a:stretch>
        </p:blipFill>
        <p:spPr>
          <a:xfrm>
            <a:off x="924232" y="1724060"/>
            <a:ext cx="9411259" cy="3617961"/>
          </a:xfrm>
          <a:prstGeom prst="rect">
            <a:avLst/>
          </a:prstGeom>
        </p:spPr>
      </p:pic>
    </p:spTree>
    <p:extLst>
      <p:ext uri="{BB962C8B-B14F-4D97-AF65-F5344CB8AC3E}">
        <p14:creationId xmlns:p14="http://schemas.microsoft.com/office/powerpoint/2010/main" val="35613412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9.6 CYBERSECURITY POLICY AUDIT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04901"/>
            <a:ext cx="8417320" cy="3754874"/>
          </a:xfrm>
          <a:prstGeom prst="rect">
            <a:avLst/>
          </a:prstGeom>
          <a:noFill/>
        </p:spPr>
        <p:txBody>
          <a:bodyPr wrap="square" rtlCol="0">
            <a:spAutoFit/>
          </a:bodyPr>
          <a:lstStyle/>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Security documents may be thought of as living documents. Hence, it is mandatory to update them at specific intervals with respect to altering business and customer specifications.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After the establishment of policies, they become operational, following which an audit may be performed.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b="1" dirty="0">
                <a:solidFill>
                  <a:srgbClr val="0A1F61"/>
                </a:solidFill>
                <a:cs typeface="Tajawal ExtraBold" panose="00000800000000000000" pitchFamily="2" charset="-78"/>
              </a:rPr>
              <a:t>Audits</a:t>
            </a:r>
            <a:r>
              <a:rPr lang="en-US" sz="1600" dirty="0">
                <a:solidFill>
                  <a:srgbClr val="0A1F61"/>
                </a:solidFill>
                <a:cs typeface="Tajawal ExtraBold" panose="00000800000000000000" pitchFamily="2" charset="-78"/>
              </a:rPr>
              <a:t> are </a:t>
            </a:r>
            <a:r>
              <a:rPr lang="en-US" sz="1600" u="sng" dirty="0">
                <a:solidFill>
                  <a:srgbClr val="0A1F61"/>
                </a:solidFill>
                <a:cs typeface="Tajawal ExtraBold" panose="00000800000000000000" pitchFamily="2" charset="-78"/>
              </a:rPr>
              <a:t>usually performed by outsiders or insider agencies </a:t>
            </a:r>
            <a:r>
              <a:rPr lang="en-US" sz="1600" dirty="0">
                <a:solidFill>
                  <a:srgbClr val="0A1F61"/>
                </a:solidFill>
                <a:cs typeface="Tajawal ExtraBold" panose="00000800000000000000" pitchFamily="2" charset="-78"/>
              </a:rPr>
              <a:t>for </a:t>
            </a:r>
            <a:r>
              <a:rPr lang="en-US" sz="1600" u="sng" dirty="0">
                <a:solidFill>
                  <a:srgbClr val="0A1F61"/>
                </a:solidFill>
                <a:cs typeface="Tajawal ExtraBold" panose="00000800000000000000" pitchFamily="2" charset="-78"/>
              </a:rPr>
              <a:t>comparing existing practices to the intentions of the policy.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Security policy audits to help the organization to see better the threat the organization is prone to and the adequacy of the current protection.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The primary goal of the security audit is to bring all the security policies as closely as possible.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b="1" dirty="0">
                <a:solidFill>
                  <a:srgbClr val="0A1F61"/>
                </a:solidFill>
                <a:cs typeface="Tajawal ExtraBold" panose="00000800000000000000" pitchFamily="2" charset="-78"/>
              </a:rPr>
              <a:t>Security auditing </a:t>
            </a:r>
            <a:r>
              <a:rPr lang="en-US" sz="1600" dirty="0">
                <a:solidFill>
                  <a:srgbClr val="0A1F61"/>
                </a:solidFill>
                <a:cs typeface="Tajawal ExtraBold" panose="00000800000000000000" pitchFamily="2" charset="-78"/>
              </a:rPr>
              <a:t>may be thought of as </a:t>
            </a:r>
            <a:r>
              <a:rPr lang="en-US" sz="1600" u="sng" dirty="0">
                <a:solidFill>
                  <a:srgbClr val="0A1F61"/>
                </a:solidFill>
                <a:cs typeface="Tajawal ExtraBold" panose="00000800000000000000" pitchFamily="2" charset="-78"/>
              </a:rPr>
              <a:t>a high-level investigation of the current project progress. </a:t>
            </a:r>
          </a:p>
          <a:p>
            <a:pPr marL="342900" indent="-342900">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It also </a:t>
            </a:r>
            <a:r>
              <a:rPr lang="en-US" sz="1600" dirty="0">
                <a:solidFill>
                  <a:srgbClr val="0A1F61"/>
                </a:solidFill>
                <a:effectLst>
                  <a:outerShdw blurRad="38100" dist="38100" dir="2700000" algn="tl">
                    <a:srgbClr val="000000">
                      <a:alpha val="43137"/>
                    </a:srgbClr>
                  </a:outerShdw>
                </a:effectLst>
                <a:cs typeface="Tajawal ExtraBold" panose="00000800000000000000" pitchFamily="2" charset="-78"/>
              </a:rPr>
              <a:t>analyzes the company posture </a:t>
            </a:r>
            <a:r>
              <a:rPr lang="en-US" sz="1600" dirty="0">
                <a:solidFill>
                  <a:srgbClr val="0A1F61"/>
                </a:solidFill>
                <a:cs typeface="Tajawal ExtraBold" panose="00000800000000000000" pitchFamily="2" charset="-78"/>
              </a:rPr>
              <a:t>by </a:t>
            </a:r>
            <a:r>
              <a:rPr lang="en-US" sz="1600" u="sng" dirty="0">
                <a:solidFill>
                  <a:srgbClr val="0A1F61"/>
                </a:solidFill>
                <a:cs typeface="Tajawal ExtraBold" panose="00000800000000000000" pitchFamily="2" charset="-78"/>
              </a:rPr>
              <a:t>testing information security related to existing policy compliance.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1968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196642"/>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9.6 CYBERSECURITY POLICY AUDIT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70609"/>
            <a:ext cx="8417320" cy="4616648"/>
          </a:xfrm>
          <a:prstGeom prst="rect">
            <a:avLst/>
          </a:prstGeom>
          <a:noFill/>
        </p:spPr>
        <p:txBody>
          <a:bodyPr wrap="square" rtlCol="0">
            <a:spAutoFit/>
          </a:bodyPr>
          <a:lstStyle/>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Auditing is performed from time to time because it is necessary to contrast existing practices against a security strategy. This may be useful for </a:t>
            </a:r>
            <a:r>
              <a:rPr lang="en-US" sz="2200" u="sng" dirty="0">
                <a:solidFill>
                  <a:srgbClr val="0A1F61"/>
                </a:solidFill>
                <a:cs typeface="Tajawal ExtraBold" panose="00000800000000000000" pitchFamily="2" charset="-78"/>
              </a:rPr>
              <a:t>substantiating and verifying the effectiveness of security measures</a:t>
            </a:r>
            <a:r>
              <a:rPr lang="en-US" sz="2200"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b="1" dirty="0">
                <a:solidFill>
                  <a:srgbClr val="0A1F61"/>
                </a:solidFill>
                <a:cs typeface="Tajawal ExtraBold" panose="00000800000000000000" pitchFamily="2" charset="-78"/>
              </a:rPr>
              <a:t>Security reviews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helpful for giving the organization confirmation of best practices that already exist.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u="sng" dirty="0">
                <a:solidFill>
                  <a:srgbClr val="0A1F61"/>
                </a:solidFill>
                <a:cs typeface="Tajawal ExtraBold" panose="00000800000000000000" pitchFamily="2" charset="-78"/>
              </a:rPr>
              <a:t>A </a:t>
            </a:r>
            <a:r>
              <a:rPr lang="en-US" sz="2400" b="1" u="sng" dirty="0">
                <a:solidFill>
                  <a:srgbClr val="0A1F61"/>
                </a:solidFill>
                <a:cs typeface="Tajawal ExtraBold" panose="00000800000000000000" pitchFamily="2" charset="-78"/>
              </a:rPr>
              <a:t>successful security audit focuses </a:t>
            </a:r>
            <a:r>
              <a:rPr lang="en-US" sz="2400" u="sng" dirty="0">
                <a:solidFill>
                  <a:srgbClr val="0A1F61"/>
                </a:solidFill>
                <a:cs typeface="Tajawal ExtraBold" panose="00000800000000000000" pitchFamily="2" charset="-78"/>
              </a:rPr>
              <a:t>on:</a:t>
            </a:r>
          </a:p>
          <a:p>
            <a:pPr marL="342900" indent="-342900">
              <a:buFont typeface="Arial" panose="020B0604020202020204" pitchFamily="34" charset="0"/>
              <a:buChar char="•"/>
            </a:pPr>
            <a:endParaRPr lang="en-US" sz="100" u="sng" dirty="0">
              <a:solidFill>
                <a:srgbClr val="0A1F61"/>
              </a:solidFill>
              <a:cs typeface="Tajawal ExtraBold" panose="00000800000000000000" pitchFamily="2" charset="-78"/>
            </a:endParaRP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Comparing security policy with the actual practice in place.</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an organization’s exposure to threats internally.</a:t>
            </a:r>
          </a:p>
          <a:p>
            <a:pPr marL="800100" lvl="1" indent="-342900">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the exposure of an organization externally.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
        <p:nvSpPr>
          <p:cNvPr id="32" name="Rectangle 31"/>
          <p:cNvSpPr/>
          <p:nvPr/>
        </p:nvSpPr>
        <p:spPr>
          <a:xfrm>
            <a:off x="3386537" y="112859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23129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442629"/>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446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9.7 CYBERSECURITY POLICY ENFORCEMENT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139595"/>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Upholding security policies may ensure consistency with the standards and practices directed by the organization. This is because policy, procedures do not work if they are violated.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b="1" dirty="0">
                <a:solidFill>
                  <a:srgbClr val="0A1F61"/>
                </a:solidFill>
                <a:cs typeface="Tajawal ExtraBold" panose="00000800000000000000" pitchFamily="2" charset="-78"/>
              </a:rPr>
              <a:t>Enforcement</a:t>
            </a:r>
            <a:r>
              <a:rPr lang="en-US" sz="2400" dirty="0">
                <a:solidFill>
                  <a:srgbClr val="0A1F61"/>
                </a:solidFill>
                <a:cs typeface="Tajawal ExtraBold" panose="00000800000000000000" pitchFamily="2" charset="-78"/>
              </a:rPr>
              <a:t> consider </a:t>
            </a:r>
            <a:r>
              <a:rPr lang="en-US" sz="2400" dirty="0">
                <a:solidFill>
                  <a:srgbClr val="0A1F61"/>
                </a:solidFill>
                <a:effectLst>
                  <a:outerShdw blurRad="38100" dist="38100" dir="2700000" algn="tl">
                    <a:srgbClr val="000000">
                      <a:alpha val="43137"/>
                    </a:srgbClr>
                  </a:outerShdw>
                </a:effectLst>
                <a:cs typeface="Tajawal ExtraBold" panose="00000800000000000000" pitchFamily="2" charset="-78"/>
              </a:rPr>
              <a:t>the most significant aspect of a company since </a:t>
            </a:r>
            <a:r>
              <a:rPr lang="en-US" sz="2400" dirty="0">
                <a:solidFill>
                  <a:srgbClr val="0A1F61"/>
                </a:solidFill>
                <a:cs typeface="Tajawal ExtraBold" panose="00000800000000000000" pitchFamily="2" charset="-78"/>
              </a:rPr>
              <a:t>it is </a:t>
            </a:r>
            <a:r>
              <a:rPr lang="en-US" sz="2400" u="sng" dirty="0">
                <a:solidFill>
                  <a:srgbClr val="0A1F61"/>
                </a:solidFill>
                <a:cs typeface="Tajawal ExtraBold" panose="00000800000000000000" pitchFamily="2" charset="-78"/>
              </a:rPr>
              <a:t>responsible for dissuading anyone from deliberately, accidentally violating policy rules.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System administrator-level enforcement guarantees appropriate support and forestalls privilege escalation, and employees level enforcement monitors whether assurance of daily working activities actually comply with the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0647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017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9.7 CYBERSECURITY POLICY ENFORCEMENT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224728"/>
            <a:ext cx="9875252" cy="2954655"/>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Nonetheless, there is a need to keep up an appropriate balance between positive and negative reinforcement.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The best employees that abide by rules are rewarded from time to time for increasing their motivation and boosting up their morale high in positive enforcement.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On the other hand, in negative enforcement, strict compliance of policies takes the form of threat to the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7101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29854e94aa2cfdd2172ee4325da4a86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d868357d49d4ac658a553e8803680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مشتركة مع تفاصيل"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98D144-E1E8-4264-8A49-E0EB4F807AA9}"/>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342</TotalTime>
  <Words>2423</Words>
  <Application>Microsoft Office PowerPoint</Application>
  <PresentationFormat>Widescreen</PresentationFormat>
  <Paragraphs>265</Paragraphs>
  <Slides>28</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Alexandria</vt:lpstr>
      <vt:lpstr>Arial</vt:lpstr>
      <vt:lpstr>Calibri</vt:lpstr>
      <vt:lpstr>Calibri Light</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Qaddoumi</cp:lastModifiedBy>
  <cp:revision>46</cp:revision>
  <dcterms:created xsi:type="dcterms:W3CDTF">2023-04-29T09:08:00Z</dcterms:created>
  <dcterms:modified xsi:type="dcterms:W3CDTF">2026-03-27T12:36:18Z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