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6" r:id="rId2"/>
    <p:sldMasterId id="2147483722" r:id="rId3"/>
    <p:sldMasterId id="2147483738" r:id="rId4"/>
  </p:sldMasterIdLst>
  <p:notesMasterIdLst>
    <p:notesMasterId r:id="rId42"/>
  </p:notesMasterIdLst>
  <p:sldIdLst>
    <p:sldId id="315" r:id="rId5"/>
    <p:sldId id="317" r:id="rId6"/>
    <p:sldId id="257" r:id="rId7"/>
    <p:sldId id="367" r:id="rId8"/>
    <p:sldId id="368" r:id="rId9"/>
    <p:sldId id="318" r:id="rId10"/>
    <p:sldId id="276" r:id="rId11"/>
    <p:sldId id="375" r:id="rId12"/>
    <p:sldId id="376" r:id="rId13"/>
    <p:sldId id="374" r:id="rId14"/>
    <p:sldId id="277" r:id="rId15"/>
    <p:sldId id="386" r:id="rId16"/>
    <p:sldId id="380" r:id="rId17"/>
    <p:sldId id="387" r:id="rId18"/>
    <p:sldId id="381" r:id="rId19"/>
    <p:sldId id="383" r:id="rId20"/>
    <p:sldId id="382" r:id="rId21"/>
    <p:sldId id="337" r:id="rId22"/>
    <p:sldId id="338" r:id="rId23"/>
    <p:sldId id="339" r:id="rId24"/>
    <p:sldId id="340" r:id="rId25"/>
    <p:sldId id="341" r:id="rId26"/>
    <p:sldId id="342" r:id="rId27"/>
    <p:sldId id="343" r:id="rId28"/>
    <p:sldId id="344" r:id="rId29"/>
    <p:sldId id="395" r:id="rId30"/>
    <p:sldId id="350" r:id="rId31"/>
    <p:sldId id="354" r:id="rId32"/>
    <p:sldId id="355" r:id="rId33"/>
    <p:sldId id="393" r:id="rId34"/>
    <p:sldId id="356" r:id="rId35"/>
    <p:sldId id="357" r:id="rId36"/>
    <p:sldId id="358" r:id="rId37"/>
    <p:sldId id="359" r:id="rId38"/>
    <p:sldId id="360" r:id="rId39"/>
    <p:sldId id="364" r:id="rId40"/>
    <p:sldId id="39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FA3E2BD-16DB-4411-9000-CC5C3FB14524}">
          <p14:sldIdLst>
            <p14:sldId id="315"/>
            <p14:sldId id="317"/>
            <p14:sldId id="257"/>
            <p14:sldId id="367"/>
            <p14:sldId id="368"/>
            <p14:sldId id="318"/>
            <p14:sldId id="276"/>
            <p14:sldId id="375"/>
            <p14:sldId id="376"/>
            <p14:sldId id="374"/>
            <p14:sldId id="277"/>
            <p14:sldId id="386"/>
            <p14:sldId id="380"/>
            <p14:sldId id="387"/>
            <p14:sldId id="381"/>
            <p14:sldId id="383"/>
            <p14:sldId id="382"/>
            <p14:sldId id="337"/>
            <p14:sldId id="338"/>
            <p14:sldId id="339"/>
            <p14:sldId id="340"/>
            <p14:sldId id="341"/>
            <p14:sldId id="342"/>
            <p14:sldId id="343"/>
            <p14:sldId id="344"/>
            <p14:sldId id="395"/>
            <p14:sldId id="350"/>
            <p14:sldId id="354"/>
            <p14:sldId id="355"/>
            <p14:sldId id="393"/>
            <p14:sldId id="356"/>
            <p14:sldId id="357"/>
            <p14:sldId id="358"/>
            <p14:sldId id="359"/>
            <p14:sldId id="360"/>
            <p14:sldId id="364"/>
            <p14:sldId id="390"/>
          </p14:sldIdLst>
        </p14:section>
        <p14:section name="extras" id="{993B2267-6D9D-47C7-BDBB-131F867B83A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573F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084953-6863-49AA-9F8A-598962532D56}" type="datetimeFigureOut">
              <a:rPr lang="en-US" smtClean="0"/>
              <a:t>7/13/2023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02A21-BDFC-45F7-8861-E72D8FA74F27}" type="slidenum">
              <a:rPr lang="en-US" smtClean="0"/>
              <a:t>‹#›</a:t>
            </a:fld>
            <a:endParaRPr lang="en-US" dirty="0"/>
          </a:p>
        </p:txBody>
      </p:sp>
    </p:spTree>
    <p:extLst>
      <p:ext uri="{BB962C8B-B14F-4D97-AF65-F5344CB8AC3E}">
        <p14:creationId xmlns:p14="http://schemas.microsoft.com/office/powerpoint/2010/main" val="3789911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34586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1360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8076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3873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803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5913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3641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2743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4664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2254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4589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2825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21462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0287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08802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29030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43323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5620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65183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90230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2080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42033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04876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74850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28232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3635443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75498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4093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0052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51198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85969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84963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15841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58255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905182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62498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35951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17467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601975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17822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41499589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99843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2506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69823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434354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0856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529229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08856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508795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472265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901183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925148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524719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650857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784049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5069325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5476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222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2088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1.jpg"/><Relationship Id="rId2" Type="http://schemas.openxmlformats.org/officeDocument/2006/relationships/slideLayout" Target="../slideLayouts/slideLayout14.xml"/><Relationship Id="rId16"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image" Target="../media/image1.jpg"/><Relationship Id="rId2" Type="http://schemas.openxmlformats.org/officeDocument/2006/relationships/slideLayout" Target="../slideLayouts/slideLayout29.xml"/><Relationship Id="rId16" Type="http://schemas.openxmlformats.org/officeDocument/2006/relationships/theme" Target="../theme/theme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17" Type="http://schemas.openxmlformats.org/officeDocument/2006/relationships/image" Target="../media/image1.jpg"/><Relationship Id="rId2" Type="http://schemas.openxmlformats.org/officeDocument/2006/relationships/slideLayout" Target="../slideLayouts/slideLayout44.xml"/><Relationship Id="rId16" Type="http://schemas.openxmlformats.org/officeDocument/2006/relationships/theme" Target="../theme/theme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5" Type="http://schemas.openxmlformats.org/officeDocument/2006/relationships/slideLayout" Target="../slideLayouts/slideLayout5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56936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143793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3947654"/>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7/13/2023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8619044"/>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39.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9.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4.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130.sv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7.png"/><Relationship Id="rId2" Type="http://schemas.openxmlformats.org/officeDocument/2006/relationships/image" Target="../media/image15.png"/><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image" Target="../media/image17.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s>
</file>

<file path=ppt/slides/_rels/slide1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39.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130.svg"/></Relationships>
</file>

<file path=ppt/slides/_rels/slide3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3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3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3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3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3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3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s>
</file>

<file path=ppt/slides/_rels/slide3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6.png"/><Relationship Id="rId7" Type="http://schemas.openxmlformats.org/officeDocument/2006/relationships/image" Target="../media/image4.png"/><Relationship Id="rId2" Type="http://schemas.openxmlformats.org/officeDocument/2006/relationships/image" Target="../media/image45.jpeg"/><Relationship Id="rId1" Type="http://schemas.openxmlformats.org/officeDocument/2006/relationships/slideLayout" Target="../slideLayouts/slideLayout57.xml"/><Relationship Id="rId6" Type="http://schemas.openxmlformats.org/officeDocument/2006/relationships/image" Target="../media/image10.svg"/><Relationship Id="rId5" Type="http://schemas.openxmlformats.org/officeDocument/2006/relationships/image" Target="../media/image47.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213235" y="4393038"/>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rPr>
              <a:t>Prepared by Dr. </a:t>
            </a:r>
            <a:r>
              <a:rPr kumimoji="0" lang="en-US" sz="2000" b="0" i="0" u="none" strike="noStrike" kern="1200" cap="none" spc="0" normalizeH="0" baseline="0" noProof="0" dirty="0" smtClean="0">
                <a:ln>
                  <a:noFill/>
                </a:ln>
                <a:solidFill>
                  <a:srgbClr val="2D3956"/>
                </a:solidFill>
                <a:effectLst/>
                <a:uLnTx/>
                <a:uFillTx/>
                <a:latin typeface="Stencil" panose="040409050D0802020404" pitchFamily="82" charset="0"/>
                <a:ea typeface="+mn-ea"/>
                <a:cs typeface="Tajawal Medium" panose="00000600000000000000" pitchFamily="2" charset="-78"/>
              </a:rPr>
              <a:t>HEBA ZIAD</a:t>
            </a:r>
            <a:endParaRPr kumimoji="0" lang="en-US" sz="2000" b="0"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641134"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8E5A6D"/>
                </a:solidFill>
                <a:effectLst/>
                <a:uLnTx/>
                <a:uFillTx/>
                <a:latin typeface="Tajawal Medium" panose="00000600000000000000" pitchFamily="2" charset="-78"/>
                <a:ea typeface="+mn-ea"/>
                <a:cs typeface="Tajawal Medium" panose="00000600000000000000" pitchFamily="2" charset="-78"/>
              </a:rPr>
              <a:t>DIGITAL MARKETING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8E5A6D"/>
                </a:solidFill>
                <a:effectLst/>
                <a:uLnTx/>
                <a:uFillTx/>
                <a:latin typeface="Tajawal Medium" panose="00000600000000000000" pitchFamily="2" charset="-78"/>
                <a:ea typeface="+mn-ea"/>
                <a:cs typeface="Tajawal Medium" panose="00000600000000000000" pitchFamily="2" charset="-78"/>
              </a:rPr>
              <a:t>APPLICATIONS</a:t>
            </a:r>
            <a:endPar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lecture 5</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195569" y="4256637"/>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39134" y="1752222"/>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a:t>
            </a:r>
            <a:r>
              <a:rPr kumimoji="0" lang="en-US" sz="2000" b="0"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MKT720</a:t>
            </a:r>
            <a:endPar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350801192"/>
      </p:ext>
    </p:extLst>
  </p:cSld>
  <p:clrMapOvr>
    <a:masterClrMapping/>
  </p:clrMapOvr>
  <mc:AlternateContent xmlns:mc="http://schemas.openxmlformats.org/markup-compatibility/2006" xmlns:p14="http://schemas.microsoft.com/office/powerpoint/2010/main">
    <mc:Choice Requires="p14">
      <p:transition spd="slow" p14:dur="2000" advTm="3958"/>
    </mc:Choice>
    <mc:Fallback xmlns="">
      <p:transition spd="slow" advTm="395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263543" y="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083866" y="2053103"/>
            <a:ext cx="5795152" cy="2646878"/>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kumimoji="0" lang="en-US" b="1" i="0" u="none" strike="noStrike" kern="1200" cap="none" spc="0" normalizeH="0" baseline="0" noProof="0" dirty="0" smtClean="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Chapter at a glance</a:t>
            </a:r>
          </a:p>
          <a:p>
            <a:pPr marR="0" lvl="0" algn="l" defTabSz="914400" rtl="0" eaLnBrk="1" fontAlgn="auto" latinLnBrk="0" hangingPunct="1">
              <a:lnSpc>
                <a:spcPct val="100000"/>
              </a:lnSpc>
              <a:spcBef>
                <a:spcPts val="0"/>
              </a:spcBef>
              <a:spcAft>
                <a:spcPts val="0"/>
              </a:spcAft>
              <a:buClrTx/>
              <a:buSzTx/>
              <a:tabLst/>
              <a:defRPr/>
            </a:pPr>
            <a:endParaRPr kumimoji="0" lang="en-US" b="1" i="0" u="none" strike="noStrike" kern="1200" cap="none" spc="0" normalizeH="0" baseline="0" noProof="0" dirty="0" smtClean="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endParaRPr>
          </a:p>
          <a:p>
            <a:pPr marL="285750" marR="0" lvl="0" indent="-28575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600" b="1" i="0" u="none" strike="noStrike" kern="1200" cap="none" spc="0" normalizeH="0" baseline="0" noProof="0" dirty="0" smtClean="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Main topics</a:t>
            </a:r>
          </a:p>
          <a:p>
            <a:pPr marR="0" lvl="0" defTabSz="914400" rtl="0" eaLnBrk="1" fontAlgn="auto" latinLnBrk="0" hangingPunct="1">
              <a:lnSpc>
                <a:spcPct val="100000"/>
              </a:lnSpc>
              <a:spcBef>
                <a:spcPts val="0"/>
              </a:spcBef>
              <a:spcAft>
                <a:spcPts val="0"/>
              </a:spcAft>
              <a:buClrTx/>
              <a:buSzTx/>
              <a:tabLst/>
              <a:defRPr/>
            </a:pPr>
            <a:endParaRPr kumimoji="0" lang="en-US" sz="1600" b="1" i="0" u="none" strike="noStrike" kern="1200" cap="none" spc="0" normalizeH="0" baseline="0" noProof="0" dirty="0" smtClean="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kumimoji="0" lang="en-US" sz="1400"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Using social media</a:t>
            </a:r>
            <a:r>
              <a:rPr kumimoji="0" lang="en-US" sz="1400" i="0" u="none" strike="noStrike" kern="1200" cap="none" spc="0" normalizeH="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 to improve customer loyalty and advocacy </a:t>
            </a:r>
            <a:endParaRPr kumimoji="0" lang="en-US" sz="1400"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400" dirty="0" smtClean="0">
                <a:solidFill>
                  <a:srgbClr val="2D3956"/>
                </a:solidFill>
                <a:latin typeface="Times New Roman" panose="02020603050405020304" pitchFamily="18" charset="0"/>
                <a:cs typeface="Times New Roman" panose="02020603050405020304" pitchFamily="18" charset="0"/>
              </a:rPr>
              <a:t>Using big data and artificial intelligence to support data </a:t>
            </a:r>
            <a:endParaRPr lang="en-US" sz="1400" dirty="0">
              <a:solidFill>
                <a:srgbClr val="2D3956"/>
              </a:solidFill>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400" dirty="0" smtClean="0">
                <a:solidFill>
                  <a:srgbClr val="2D3956"/>
                </a:solidFill>
                <a:latin typeface="Times New Roman" panose="02020603050405020304" pitchFamily="18" charset="0"/>
                <a:cs typeface="Times New Roman" panose="02020603050405020304" pitchFamily="18" charset="0"/>
              </a:rPr>
              <a:t>Applications of artificial intelligence in marketing</a:t>
            </a:r>
            <a:endParaRPr kumimoji="0" lang="en-US" sz="1400"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100000"/>
              </a:lnSpc>
              <a:spcBef>
                <a:spcPts val="0"/>
              </a:spcBef>
              <a:spcAft>
                <a:spcPts val="0"/>
              </a:spcAft>
              <a:buClrTx/>
              <a:buSzTx/>
              <a:tabLst/>
              <a:defRPr/>
            </a:pPr>
            <a:endParaRPr kumimoji="0" lang="en-US" sz="1400"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6651607"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890829" y="1329266"/>
            <a:ext cx="596730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852F4A"/>
                </a:solidFill>
                <a:effectLst/>
                <a:uLnTx/>
                <a:uFillTx/>
                <a:latin typeface="Times New Roman" panose="02020603050405020304" pitchFamily="18" charset="0"/>
                <a:ea typeface="+mn-ea"/>
                <a:cs typeface="Times New Roman" panose="02020603050405020304" pitchFamily="18" charset="0"/>
              </a:rPr>
              <a:t>Relationship</a:t>
            </a:r>
            <a:r>
              <a:rPr kumimoji="0" lang="en-US" sz="2000" b="1" i="0" u="none" strike="noStrike" kern="1200" cap="none" spc="0" normalizeH="0" noProof="0" dirty="0" smtClean="0">
                <a:ln>
                  <a:noFill/>
                </a:ln>
                <a:solidFill>
                  <a:srgbClr val="852F4A"/>
                </a:solidFill>
                <a:effectLst/>
                <a:uLnTx/>
                <a:uFillTx/>
                <a:latin typeface="Times New Roman" panose="02020603050405020304" pitchFamily="18" charset="0"/>
                <a:ea typeface="+mn-ea"/>
                <a:cs typeface="Times New Roman" panose="02020603050405020304" pitchFamily="18" charset="0"/>
              </a:rPr>
              <a:t> marketing using digital platforms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852F4A"/>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0081" y="6137461"/>
            <a:ext cx="3516608" cy="42740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Lecture 5</a:t>
            </a:r>
            <a:endParaRPr kumimoji="0" lang="en-US" sz="24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81442" y="-701267"/>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148190" y="4249383"/>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0377" y="1714500"/>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985553" y="6307667"/>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a:t>
            </a:r>
            <a:r>
              <a:rPr kumimoji="0" lang="en-US" sz="2000" b="0"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MKT720</a:t>
            </a:r>
            <a:endPar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196813973"/>
      </p:ext>
    </p:extLst>
  </p:cSld>
  <p:clrMapOvr>
    <a:masterClrMapping/>
  </p:clrMapOvr>
  <mc:AlternateContent xmlns:mc="http://schemas.openxmlformats.org/markup-compatibility/2006" xmlns:p14="http://schemas.microsoft.com/office/powerpoint/2010/main">
    <mc:Choice Requires="p14">
      <p:transition spd="slow" p14:dur="2000" advTm="3958"/>
    </mc:Choice>
    <mc:Fallback xmlns="">
      <p:transition spd="slow" advTm="395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45860" y="607421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useBgFill="1">
        <p:nvSpPr>
          <p:cNvPr id="2" name="Rectangle 1">
            <a:extLst>
              <a:ext uri="{FF2B5EF4-FFF2-40B4-BE49-F238E27FC236}">
                <a16:creationId xmlns:a16="http://schemas.microsoft.com/office/drawing/2014/main" id="{40AD33B2-84DB-498D-99BC-48015ABD3174}"/>
              </a:ext>
            </a:extLst>
          </p:cNvPr>
          <p:cNvSpPr/>
          <p:nvPr/>
        </p:nvSpPr>
        <p:spPr>
          <a:xfrm>
            <a:off x="342234" y="997899"/>
            <a:ext cx="5134007" cy="11416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ar-JO" dirty="0" smtClean="0">
                <a:solidFill>
                  <a:prstClr val="white"/>
                </a:solidFill>
                <a:latin typeface="Times New Roman" panose="02020603050405020304" pitchFamily="18" charset="0"/>
                <a:cs typeface="Times New Roman" panose="02020603050405020304" pitchFamily="18" charset="0"/>
              </a:rPr>
              <a:t> </a:t>
            </a:r>
            <a:endParaRPr kumimoji="0" lang="id-ID" sz="1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369013" y="1057252"/>
            <a:ext cx="6337664" cy="5539978"/>
          </a:xfrm>
          <a:prstGeom prst="rect">
            <a:avLst/>
          </a:prstGeom>
          <a:noFill/>
        </p:spPr>
        <p:txBody>
          <a:bodyPr wrap="square" rtlCol="0">
            <a:spAutoFit/>
          </a:bodyPr>
          <a:lstStyle/>
          <a:p>
            <a:r>
              <a:rPr lang="en-US" b="1" dirty="0" smtClean="0">
                <a:solidFill>
                  <a:schemeClr val="accent1">
                    <a:lumMod val="50000"/>
                  </a:schemeClr>
                </a:solidFill>
                <a:latin typeface="Times New Roman" panose="02020603050405020304" pitchFamily="18" charset="0"/>
                <a:cs typeface="Times New Roman" panose="02020603050405020304" pitchFamily="18" charset="0"/>
              </a:rPr>
              <a:t>Relationship marketing using digital platform</a:t>
            </a:r>
            <a:endParaRPr lang="ar-JO" b="1" dirty="0" smtClean="0">
              <a:solidFill>
                <a:schemeClr val="accent1">
                  <a:lumMod val="50000"/>
                </a:schemeClr>
              </a:solidFill>
              <a:latin typeface="Times New Roman" panose="02020603050405020304" pitchFamily="18" charset="0"/>
              <a:cs typeface="Times New Roman" panose="02020603050405020304" pitchFamily="18" charset="0"/>
            </a:endParaRPr>
          </a:p>
          <a:p>
            <a:endParaRPr lang="en-US" sz="1600" b="1" dirty="0" smtClean="0">
              <a:solidFill>
                <a:schemeClr val="accent2">
                  <a:lumMod val="50000"/>
                </a:schemeClr>
              </a:solidFill>
              <a:latin typeface="Times New Roman" panose="02020603050405020304" pitchFamily="18" charset="0"/>
              <a:cs typeface="Times New Roman" panose="02020603050405020304" pitchFamily="18" charset="0"/>
            </a:endParaRPr>
          </a:p>
          <a:p>
            <a:endParaRPr lang="en-US" sz="1600" dirty="0">
              <a:solidFill>
                <a:schemeClr val="accent2">
                  <a:lumMod val="50000"/>
                </a:schemeClr>
              </a:solidFill>
              <a:latin typeface="Times New Roman" panose="02020603050405020304" pitchFamily="18" charset="0"/>
              <a:cs typeface="Times New Roman" panose="02020603050405020304" pitchFamily="18" charset="0"/>
            </a:endParaRP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building long-term relationships with customers is essential for any sustainable business , the advent of digital marketing means that comparing and switching providers of  different services is easier than previously. yet improved insights about our audience and new personalized messaging channels give new opportunities to build relationship  and encourage loyalty and decrease churn rates. failure to build relationships repeat visitors and sales has caused the failure of many online startups, which have forfeited large expenditure on customer acquisition.</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relationship marketing, direct marketing and database marketing have combined to enable </a:t>
            </a:r>
            <a:r>
              <a:rPr lang="en-US" b="1" dirty="0">
                <a:solidFill>
                  <a:schemeClr val="accent1">
                    <a:lumMod val="50000"/>
                  </a:schemeClr>
                </a:solidFill>
                <a:latin typeface="Times New Roman" panose="02020603050405020304" pitchFamily="18" charset="0"/>
                <a:cs typeface="Times New Roman" panose="02020603050405020304" pitchFamily="18" charset="0"/>
              </a:rPr>
              <a:t>customer relationship management (CRM). </a:t>
            </a:r>
            <a:r>
              <a:rPr lang="en-US" dirty="0">
                <a:solidFill>
                  <a:schemeClr val="accent1">
                    <a:lumMod val="50000"/>
                  </a:schemeClr>
                </a:solidFill>
                <a:latin typeface="Times New Roman" panose="02020603050405020304" pitchFamily="18" charset="0"/>
                <a:cs typeface="Times New Roman" panose="02020603050405020304" pitchFamily="18" charset="0"/>
              </a:rPr>
              <a:t>More recently, marketing automation technology has been widely used across businesses to create rules that schedule more relevant emails and </a:t>
            </a:r>
            <a:r>
              <a:rPr lang="en-US" dirty="0" smtClean="0">
                <a:solidFill>
                  <a:schemeClr val="accent1">
                    <a:lumMod val="50000"/>
                  </a:schemeClr>
                </a:solidFill>
                <a:latin typeface="Times New Roman" panose="02020603050405020304" pitchFamily="18" charset="0"/>
                <a:cs typeface="Times New Roman" panose="02020603050405020304" pitchFamily="18" charset="0"/>
              </a:rPr>
              <a:t>personalized </a:t>
            </a:r>
            <a:r>
              <a:rPr lang="en-US" dirty="0">
                <a:solidFill>
                  <a:schemeClr val="accent1">
                    <a:lumMod val="50000"/>
                  </a:schemeClr>
                </a:solidFill>
                <a:latin typeface="Times New Roman" panose="02020603050405020304" pitchFamily="18" charset="0"/>
                <a:cs typeface="Times New Roman" panose="02020603050405020304" pitchFamily="18" charset="0"/>
              </a:rPr>
              <a:t>communications on company websites</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p>
          <a:p>
            <a:pPr algn="just"/>
            <a:endParaRPr lang="en-US" sz="1600"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6837889" y="5065434"/>
            <a:ext cx="4610408" cy="1600438"/>
          </a:xfrm>
          <a:prstGeom prst="rect">
            <a:avLst/>
          </a:prstGeom>
          <a:noFill/>
        </p:spPr>
        <p:txBody>
          <a:bodyPr wrap="square" rtlCol="0">
            <a:spAutoFit/>
          </a:bodyPr>
          <a:lstStyle/>
          <a:p>
            <a:pPr algn="just"/>
            <a:r>
              <a:rPr lang="en-US" sz="1400" b="1" dirty="0">
                <a:solidFill>
                  <a:srgbClr val="8E5A6D"/>
                </a:solidFill>
                <a:latin typeface="Times New Roman" panose="02020603050405020304" pitchFamily="18" charset="0"/>
                <a:cs typeface="Times New Roman" panose="02020603050405020304" pitchFamily="18" charset="0"/>
              </a:rPr>
              <a:t>Churn </a:t>
            </a:r>
            <a:r>
              <a:rPr lang="en-US" sz="1400" b="1" dirty="0" smtClean="0">
                <a:solidFill>
                  <a:srgbClr val="8E5A6D"/>
                </a:solidFill>
                <a:latin typeface="Times New Roman" panose="02020603050405020304" pitchFamily="18" charset="0"/>
                <a:cs typeface="Times New Roman" panose="02020603050405020304" pitchFamily="18" charset="0"/>
              </a:rPr>
              <a:t>rates </a:t>
            </a:r>
            <a:r>
              <a:rPr lang="en-US" sz="1400" dirty="0" smtClean="0">
                <a:solidFill>
                  <a:srgbClr val="8E5A6D"/>
                </a:solidFill>
                <a:latin typeface="Times New Roman" panose="02020603050405020304" pitchFamily="18" charset="0"/>
                <a:cs typeface="Times New Roman" panose="02020603050405020304" pitchFamily="18" charset="0"/>
              </a:rPr>
              <a:t>The </a:t>
            </a:r>
            <a:r>
              <a:rPr lang="en-US" sz="1400" dirty="0">
                <a:solidFill>
                  <a:srgbClr val="8E5A6D"/>
                </a:solidFill>
                <a:latin typeface="Times New Roman" panose="02020603050405020304" pitchFamily="18" charset="0"/>
                <a:cs typeface="Times New Roman" panose="02020603050405020304" pitchFamily="18" charset="0"/>
              </a:rPr>
              <a:t>percentage of customers who end their relationship with a company, typically calculated as the number of customers who left a company during a period divided by total customers at the beginning of the period. It is straightforward to calculate for subscription businesses, but requires a definition </a:t>
            </a:r>
            <a:r>
              <a:rPr lang="en-US" sz="1400" dirty="0" smtClean="0">
                <a:solidFill>
                  <a:srgbClr val="8E5A6D"/>
                </a:solidFill>
                <a:latin typeface="Times New Roman" panose="02020603050405020304" pitchFamily="18" charset="0"/>
                <a:cs typeface="Times New Roman" panose="02020603050405020304" pitchFamily="18" charset="0"/>
              </a:rPr>
              <a:t>of‘ active </a:t>
            </a:r>
            <a:r>
              <a:rPr lang="en-US" sz="1400" dirty="0">
                <a:solidFill>
                  <a:srgbClr val="8E5A6D"/>
                </a:solidFill>
                <a:latin typeface="Times New Roman" panose="02020603050405020304" pitchFamily="18" charset="0"/>
                <a:cs typeface="Times New Roman" panose="02020603050405020304" pitchFamily="18" charset="0"/>
              </a:rPr>
              <a:t>customers' for other types of business, such as retailing.</a:t>
            </a:r>
          </a:p>
        </p:txBody>
      </p:sp>
      <p:pic>
        <p:nvPicPr>
          <p:cNvPr id="6" name="Picture Placeholder 5"/>
          <p:cNvPicPr>
            <a:picLocks noGrp="1" noChangeAspect="1"/>
          </p:cNvPicPr>
          <p:nvPr>
            <p:ph type="pic" sz="quarter" idx="10"/>
          </p:nvPr>
        </p:nvPicPr>
        <p:blipFill>
          <a:blip r:embed="rId12"/>
          <a:srcRect l="599" r="599"/>
          <a:stretch>
            <a:fillRect/>
          </a:stretch>
        </p:blipFill>
        <p:spPr>
          <a:xfrm>
            <a:off x="7558722" y="1257013"/>
            <a:ext cx="3734068" cy="2495550"/>
          </a:xfrm>
          <a:prstGeom prst="rect">
            <a:avLst/>
          </a:prstGeom>
        </p:spPr>
      </p:pic>
      <p:pic>
        <p:nvPicPr>
          <p:cNvPr id="8" name="Picture 7"/>
          <p:cNvPicPr>
            <a:picLocks noChangeAspect="1"/>
          </p:cNvPicPr>
          <p:nvPr/>
        </p:nvPicPr>
        <p:blipFill>
          <a:blip r:embed="rId13"/>
          <a:stretch>
            <a:fillRect/>
          </a:stretch>
        </p:blipFill>
        <p:spPr>
          <a:xfrm>
            <a:off x="7496943" y="3828972"/>
            <a:ext cx="3857625" cy="1181100"/>
          </a:xfrm>
          <a:prstGeom prst="rect">
            <a:avLst/>
          </a:prstGeom>
        </p:spPr>
      </p:pic>
    </p:spTree>
    <p:extLst>
      <p:ext uri="{BB962C8B-B14F-4D97-AF65-F5344CB8AC3E}">
        <p14:creationId xmlns:p14="http://schemas.microsoft.com/office/powerpoint/2010/main" val="4100684626"/>
      </p:ext>
    </p:extLst>
  </p:cSld>
  <p:clrMapOvr>
    <a:masterClrMapping/>
  </p:clrMapOvr>
  <p:transition spd="slow" advTm="7132">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45860" y="607421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useBgFill="1">
        <p:nvSpPr>
          <p:cNvPr id="2" name="Rectangle 1">
            <a:extLst>
              <a:ext uri="{FF2B5EF4-FFF2-40B4-BE49-F238E27FC236}">
                <a16:creationId xmlns:a16="http://schemas.microsoft.com/office/drawing/2014/main" id="{40AD33B2-84DB-498D-99BC-48015ABD3174}"/>
              </a:ext>
            </a:extLst>
          </p:cNvPr>
          <p:cNvSpPr/>
          <p:nvPr/>
        </p:nvSpPr>
        <p:spPr>
          <a:xfrm>
            <a:off x="342234" y="997899"/>
            <a:ext cx="7316626" cy="11416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ar-JO" dirty="0" smtClean="0">
                <a:solidFill>
                  <a:prstClr val="white"/>
                </a:solidFill>
                <a:latin typeface="Times New Roman" panose="02020603050405020304" pitchFamily="18" charset="0"/>
                <a:cs typeface="Times New Roman" panose="02020603050405020304" pitchFamily="18" charset="0"/>
              </a:rPr>
              <a:t> </a:t>
            </a:r>
            <a:endParaRPr kumimoji="0" lang="id-ID" sz="1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293598" y="1133254"/>
            <a:ext cx="6901800" cy="4524315"/>
          </a:xfrm>
          <a:prstGeom prst="rect">
            <a:avLst/>
          </a:prstGeom>
          <a:noFill/>
        </p:spPr>
        <p:txBody>
          <a:bodyPr wrap="square" rtlCol="0">
            <a:spAutoFit/>
          </a:bodyP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Marketing automation </a:t>
            </a:r>
            <a:r>
              <a:rPr lang="en-US" dirty="0">
                <a:solidFill>
                  <a:schemeClr val="accent1">
                    <a:lumMod val="50000"/>
                  </a:schemeClr>
                </a:solidFill>
                <a:latin typeface="Times New Roman" panose="02020603050405020304" pitchFamily="18" charset="0"/>
                <a:cs typeface="Times New Roman" panose="02020603050405020304" pitchFamily="18" charset="0"/>
              </a:rPr>
              <a:t>is a potentially powerful digitally-enabled technique since it can provide more relevant, more contextual messaging to customers, which has an improved response and value to customers because of its relevance. Marketing automation can support different touch-points across the lifecycle </a:t>
            </a:r>
            <a:r>
              <a:rPr lang="en-US" dirty="0" smtClean="0">
                <a:solidFill>
                  <a:schemeClr val="accent1">
                    <a:lumMod val="50000"/>
                  </a:schemeClr>
                </a:solidFill>
                <a:latin typeface="Times New Roman" panose="02020603050405020304" pitchFamily="18" charset="0"/>
                <a:cs typeface="Times New Roman" panose="02020603050405020304" pitchFamily="18" charset="0"/>
              </a:rPr>
              <a:t>For </a:t>
            </a:r>
            <a:r>
              <a:rPr lang="en-US" dirty="0">
                <a:solidFill>
                  <a:schemeClr val="accent1">
                    <a:lumMod val="50000"/>
                  </a:schemeClr>
                </a:solidFill>
                <a:latin typeface="Times New Roman" panose="02020603050405020304" pitchFamily="18" charset="0"/>
                <a:cs typeface="Times New Roman" panose="02020603050405020304" pitchFamily="18" charset="0"/>
              </a:rPr>
              <a:t>prospect and customer communications in larger enterprises, the management of these messages is now often known as </a:t>
            </a:r>
            <a:r>
              <a:rPr lang="en-US" b="1" dirty="0">
                <a:solidFill>
                  <a:schemeClr val="accent1">
                    <a:lumMod val="50000"/>
                  </a:schemeClr>
                </a:solidFill>
                <a:latin typeface="Times New Roman" panose="02020603050405020304" pitchFamily="18" charset="0"/>
                <a:cs typeface="Times New Roman" panose="02020603050405020304" pitchFamily="18" charset="0"/>
              </a:rPr>
              <a:t>marketing orchestration </a:t>
            </a:r>
            <a:r>
              <a:rPr lang="en-US" dirty="0">
                <a:solidFill>
                  <a:schemeClr val="accent1">
                    <a:lumMod val="50000"/>
                  </a:schemeClr>
                </a:solidFill>
                <a:latin typeface="Times New Roman" panose="02020603050405020304" pitchFamily="18" charset="0"/>
                <a:cs typeface="Times New Roman" panose="02020603050405020304" pitchFamily="18" charset="0"/>
              </a:rPr>
              <a:t>- part of the 'always-on' approach to communications used to deliver relevant messages</a:t>
            </a:r>
            <a:r>
              <a:rPr lang="en-US" dirty="0" smtClean="0">
                <a:solidFill>
                  <a:schemeClr val="accent1">
                    <a:lumMod val="50000"/>
                  </a:schemeClr>
                </a:solidFill>
                <a:latin typeface="Times New Roman" panose="02020603050405020304" pitchFamily="18" charset="0"/>
                <a:cs typeface="Times New Roman" panose="02020603050405020304" pitchFamily="18" charset="0"/>
              </a:rPr>
              <a:t>, The </a:t>
            </a:r>
            <a:r>
              <a:rPr lang="en-US" dirty="0">
                <a:solidFill>
                  <a:schemeClr val="accent1">
                    <a:lumMod val="50000"/>
                  </a:schemeClr>
                </a:solidFill>
                <a:latin typeface="Times New Roman" panose="02020603050405020304" pitchFamily="18" charset="0"/>
                <a:cs typeface="Times New Roman" panose="02020603050405020304" pitchFamily="18" charset="0"/>
              </a:rPr>
              <a:t>analogy of a conductor and their orchestra is appropriate since it suggests the large number of people who need to be aligned in their actions at the right time</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Given the challenge of churn and the difficulty in achieving customer engagement with the increase in media fragmentation and the development of high-attention media such as social networks, the need for developing a structured, automated approach to communicating with customers across the lifecycle has become more urgent. </a:t>
            </a:r>
          </a:p>
        </p:txBody>
      </p:sp>
      <p:sp>
        <p:nvSpPr>
          <p:cNvPr id="3" name="TextBox 2"/>
          <p:cNvSpPr txBox="1"/>
          <p:nvPr/>
        </p:nvSpPr>
        <p:spPr>
          <a:xfrm>
            <a:off x="8192732" y="4623053"/>
            <a:ext cx="3721593" cy="1815882"/>
          </a:xfrm>
          <a:prstGeom prst="rect">
            <a:avLst/>
          </a:prstGeom>
          <a:noFill/>
        </p:spPr>
        <p:txBody>
          <a:bodyPr wrap="square" rtlCol="0">
            <a:spAutoFit/>
          </a:bodyPr>
          <a:lstStyle/>
          <a:p>
            <a:r>
              <a:rPr lang="en-US" sz="1400" b="1" dirty="0">
                <a:solidFill>
                  <a:srgbClr val="8E5A6D"/>
                </a:solidFill>
                <a:latin typeface="Times New Roman" panose="02020603050405020304" pitchFamily="18" charset="0"/>
                <a:cs typeface="Times New Roman" panose="02020603050405020304" pitchFamily="18" charset="0"/>
              </a:rPr>
              <a:t>Customer relationship management (CRM</a:t>
            </a:r>
            <a:r>
              <a:rPr lang="en-US" sz="1400" b="1" dirty="0" smtClean="0">
                <a:solidFill>
                  <a:srgbClr val="8E5A6D"/>
                </a:solidFill>
                <a:latin typeface="Times New Roman" panose="02020603050405020304" pitchFamily="18" charset="0"/>
                <a:cs typeface="Times New Roman" panose="02020603050405020304" pitchFamily="18" charset="0"/>
              </a:rPr>
              <a:t>) </a:t>
            </a:r>
            <a:r>
              <a:rPr lang="en-US" sz="1400" dirty="0" smtClean="0">
                <a:solidFill>
                  <a:srgbClr val="8E5A6D"/>
                </a:solidFill>
                <a:latin typeface="Times New Roman" panose="02020603050405020304" pitchFamily="18" charset="0"/>
                <a:cs typeface="Times New Roman" panose="02020603050405020304" pitchFamily="18" charset="0"/>
              </a:rPr>
              <a:t>A </a:t>
            </a:r>
            <a:r>
              <a:rPr lang="en-US" sz="1400" dirty="0">
                <a:solidFill>
                  <a:srgbClr val="8E5A6D"/>
                </a:solidFill>
                <a:latin typeface="Times New Roman" panose="02020603050405020304" pitchFamily="18" charset="0"/>
                <a:cs typeface="Times New Roman" panose="02020603050405020304" pitchFamily="18" charset="0"/>
              </a:rPr>
              <a:t>marketing-led approach to building and sustaining long-term business with customers</a:t>
            </a:r>
            <a:r>
              <a:rPr lang="en-US" sz="1400" dirty="0" smtClean="0">
                <a:solidFill>
                  <a:srgbClr val="8E5A6D"/>
                </a:solidFill>
                <a:latin typeface="Times New Roman" panose="02020603050405020304" pitchFamily="18" charset="0"/>
                <a:cs typeface="Times New Roman" panose="02020603050405020304" pitchFamily="18" charset="0"/>
              </a:rPr>
              <a:t>.</a:t>
            </a:r>
          </a:p>
          <a:p>
            <a:r>
              <a:rPr lang="en-US" sz="1400" b="1" dirty="0" smtClean="0">
                <a:solidFill>
                  <a:srgbClr val="8E5A6D"/>
                </a:solidFill>
                <a:latin typeface="Times New Roman" panose="02020603050405020304" pitchFamily="18" charset="0"/>
                <a:cs typeface="Times New Roman" panose="02020603050405020304" pitchFamily="18" charset="0"/>
              </a:rPr>
              <a:t>Marketing </a:t>
            </a:r>
            <a:r>
              <a:rPr lang="en-US" sz="1400" b="1" dirty="0">
                <a:solidFill>
                  <a:srgbClr val="8E5A6D"/>
                </a:solidFill>
                <a:latin typeface="Times New Roman" panose="02020603050405020304" pitchFamily="18" charset="0"/>
                <a:cs typeface="Times New Roman" panose="02020603050405020304" pitchFamily="18" charset="0"/>
              </a:rPr>
              <a:t>automation </a:t>
            </a:r>
            <a:r>
              <a:rPr lang="en-US" sz="1400" dirty="0" smtClean="0">
                <a:solidFill>
                  <a:srgbClr val="8E5A6D"/>
                </a:solidFill>
                <a:latin typeface="Times New Roman" panose="02020603050405020304" pitchFamily="18" charset="0"/>
                <a:cs typeface="Times New Roman" panose="02020603050405020304" pitchFamily="18" charset="0"/>
              </a:rPr>
              <a:t>technology Enables </a:t>
            </a:r>
            <a:r>
              <a:rPr lang="en-US" sz="1400" dirty="0">
                <a:solidFill>
                  <a:srgbClr val="8E5A6D"/>
                </a:solidFill>
                <a:latin typeface="Times New Roman" panose="02020603050405020304" pitchFamily="18" charset="0"/>
                <a:cs typeface="Times New Roman" panose="02020603050405020304" pitchFamily="18" charset="0"/>
              </a:rPr>
              <a:t>businesses to automate tasks in the marketing and sales process to deliver more relevant communications, typically delivered as </a:t>
            </a:r>
            <a:r>
              <a:rPr lang="en-US" sz="1400" dirty="0" smtClean="0">
                <a:solidFill>
                  <a:srgbClr val="8E5A6D"/>
                </a:solidFill>
                <a:latin typeface="Times New Roman" panose="02020603050405020304" pitchFamily="18" charset="0"/>
                <a:cs typeface="Times New Roman" panose="02020603050405020304" pitchFamily="18" charset="0"/>
              </a:rPr>
              <a:t>personalized </a:t>
            </a:r>
            <a:r>
              <a:rPr lang="en-US" sz="1400" dirty="0">
                <a:solidFill>
                  <a:srgbClr val="8E5A6D"/>
                </a:solidFill>
                <a:latin typeface="Times New Roman" panose="02020603050405020304" pitchFamily="18" charset="0"/>
                <a:cs typeface="Times New Roman" panose="02020603050405020304" pitchFamily="18" charset="0"/>
              </a:rPr>
              <a:t>emails and website messages.</a:t>
            </a:r>
          </a:p>
        </p:txBody>
      </p:sp>
      <p:pic>
        <p:nvPicPr>
          <p:cNvPr id="5" name="Picture 4"/>
          <p:cNvPicPr>
            <a:picLocks noChangeAspect="1"/>
          </p:cNvPicPr>
          <p:nvPr/>
        </p:nvPicPr>
        <p:blipFill>
          <a:blip r:embed="rId12"/>
          <a:stretch>
            <a:fillRect/>
          </a:stretch>
        </p:blipFill>
        <p:spPr>
          <a:xfrm>
            <a:off x="7843101" y="1566915"/>
            <a:ext cx="4071224" cy="2750561"/>
          </a:xfrm>
          <a:prstGeom prst="rect">
            <a:avLst/>
          </a:prstGeom>
        </p:spPr>
      </p:pic>
    </p:spTree>
    <p:extLst>
      <p:ext uri="{BB962C8B-B14F-4D97-AF65-F5344CB8AC3E}">
        <p14:creationId xmlns:p14="http://schemas.microsoft.com/office/powerpoint/2010/main" val="909014225"/>
      </p:ext>
    </p:extLst>
  </p:cSld>
  <p:clrMapOvr>
    <a:masterClrMapping/>
  </p:clrMapOvr>
  <p:transition spd="slow" advTm="7132">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45860" y="607421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4" name="TextBox 3"/>
          <p:cNvSpPr txBox="1"/>
          <p:nvPr/>
        </p:nvSpPr>
        <p:spPr>
          <a:xfrm>
            <a:off x="327007" y="1196593"/>
            <a:ext cx="7078062" cy="5109091"/>
          </a:xfrm>
          <a:prstGeom prst="rect">
            <a:avLst/>
          </a:prstGeom>
          <a:noFill/>
        </p:spPr>
        <p:txBody>
          <a:bodyPr wrap="square" rtlCol="0">
            <a:spAutoFit/>
          </a:bodyPr>
          <a:lstStyle/>
          <a:p>
            <a:pPr algn="just"/>
            <a:r>
              <a:rPr lang="en-US" sz="2000" dirty="0">
                <a:solidFill>
                  <a:srgbClr val="8E5A6D"/>
                </a:solidFill>
                <a:latin typeface="Times New Roman" panose="02020603050405020304" pitchFamily="18" charset="0"/>
                <a:cs typeface="Times New Roman" panose="02020603050405020304" pitchFamily="18" charset="0"/>
              </a:rPr>
              <a:t>E</a:t>
            </a:r>
            <a:r>
              <a:rPr lang="en-US" sz="1600" dirty="0">
                <a:solidFill>
                  <a:srgbClr val="8E5A6D"/>
                </a:solidFill>
                <a:latin typeface="Times New Roman" panose="02020603050405020304" pitchFamily="18" charset="0"/>
                <a:cs typeface="Times New Roman" panose="02020603050405020304" pitchFamily="18" charset="0"/>
              </a:rPr>
              <a:t>very customer interaction or response to a communication should be followed up by a series of relevant communications delivered by the right combinations of channel (web, email, phone, direct mail) to elicit a response or further dialogue. This is </a:t>
            </a:r>
            <a:r>
              <a:rPr lang="en-US" sz="1600" b="1" dirty="0">
                <a:solidFill>
                  <a:srgbClr val="8E5A6D"/>
                </a:solidFill>
                <a:latin typeface="Times New Roman" panose="02020603050405020304" pitchFamily="18" charset="0"/>
                <a:cs typeface="Times New Roman" panose="02020603050405020304" pitchFamily="18" charset="0"/>
              </a:rPr>
              <a:t>contextual marketing,</a:t>
            </a:r>
            <a:r>
              <a:rPr lang="en-US" sz="1600" dirty="0">
                <a:solidFill>
                  <a:srgbClr val="8E5A6D"/>
                </a:solidFill>
                <a:latin typeface="Times New Roman" panose="02020603050405020304" pitchFamily="18" charset="0"/>
                <a:cs typeface="Times New Roman" panose="02020603050405020304" pitchFamily="18" charset="0"/>
              </a:rPr>
              <a:t> where the aim is to deliver relevant messages that fit the current context of what the customer is interested in according to the searches they have performed, the type of content they have viewed or the products they have recently purchased</a:t>
            </a:r>
            <a:r>
              <a:rPr lang="en-US" sz="1600" dirty="0" smtClean="0">
                <a:solidFill>
                  <a:srgbClr val="8E5A6D"/>
                </a:solidFill>
                <a:latin typeface="Times New Roman" panose="02020603050405020304" pitchFamily="18" charset="0"/>
                <a:cs typeface="Times New Roman" panose="02020603050405020304" pitchFamily="18" charset="0"/>
              </a:rPr>
              <a:t>. </a:t>
            </a:r>
          </a:p>
          <a:p>
            <a:pPr algn="just"/>
            <a:endParaRPr lang="en-US" sz="1600" dirty="0" smtClean="0">
              <a:solidFill>
                <a:srgbClr val="8E5A6D"/>
              </a:solidFill>
              <a:latin typeface="Times New Roman" panose="02020603050405020304" pitchFamily="18" charset="0"/>
              <a:cs typeface="Times New Roman" panose="02020603050405020304" pitchFamily="18" charset="0"/>
            </a:endParaRPr>
          </a:p>
          <a:p>
            <a:pPr algn="ctr"/>
            <a:r>
              <a:rPr lang="en-US" b="1" dirty="0">
                <a:solidFill>
                  <a:srgbClr val="8E5A6D"/>
                </a:solidFill>
              </a:rPr>
              <a:t>Why is context marketing important</a:t>
            </a:r>
            <a:r>
              <a:rPr lang="en-US" b="1" dirty="0" smtClean="0">
                <a:solidFill>
                  <a:srgbClr val="8E5A6D"/>
                </a:solidFill>
              </a:rPr>
              <a:t>?</a:t>
            </a:r>
          </a:p>
          <a:p>
            <a:pPr algn="ctr"/>
            <a:endParaRPr lang="en-US" b="1" dirty="0" smtClean="0">
              <a:solidFill>
                <a:srgbClr val="8E5A6D"/>
              </a:solidFill>
            </a:endParaRPr>
          </a:p>
          <a:p>
            <a:pPr marL="285750" indent="-285750">
              <a:buFont typeface="Wingdings" panose="05000000000000000000" pitchFamily="2" charset="2"/>
              <a:buChar char="Ø"/>
            </a:pPr>
            <a:r>
              <a:rPr lang="en-US" b="1" dirty="0">
                <a:solidFill>
                  <a:srgbClr val="8E5A6D"/>
                </a:solidFill>
              </a:rPr>
              <a:t>Context marketing converts better.</a:t>
            </a:r>
          </a:p>
          <a:p>
            <a:pPr algn="just"/>
            <a:r>
              <a:rPr lang="en-US" sz="1600" dirty="0">
                <a:solidFill>
                  <a:srgbClr val="8E5A6D"/>
                </a:solidFill>
                <a:latin typeface="Times New Roman" panose="02020603050405020304" pitchFamily="18" charset="0"/>
                <a:cs typeface="Times New Roman" panose="02020603050405020304" pitchFamily="18" charset="0"/>
              </a:rPr>
              <a:t>When you're creating marketing that's targeted at people's point of need, it stands to reason that marketing will perform much better for you, because you aren't delivering marketing content that's misaligned with their interests or stage in the buyer’s journey</a:t>
            </a:r>
            <a:r>
              <a:rPr lang="en-US" sz="1600" dirty="0" smtClean="0">
                <a:solidFill>
                  <a:srgbClr val="8E5A6D"/>
                </a:solidFill>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Ø"/>
            </a:pPr>
            <a:r>
              <a:rPr lang="en-US" sz="1600" b="1" dirty="0">
                <a:solidFill>
                  <a:srgbClr val="8E5A6D"/>
                </a:solidFill>
                <a:latin typeface="Times New Roman" panose="02020603050405020304" pitchFamily="18" charset="0"/>
                <a:cs typeface="Times New Roman" panose="02020603050405020304" pitchFamily="18" charset="0"/>
              </a:rPr>
              <a:t>Context marketing increases retention.</a:t>
            </a:r>
          </a:p>
          <a:p>
            <a:pPr algn="just"/>
            <a:r>
              <a:rPr lang="en-US" sz="1600" dirty="0">
                <a:solidFill>
                  <a:srgbClr val="8E5A6D"/>
                </a:solidFill>
                <a:latin typeface="Times New Roman" panose="02020603050405020304" pitchFamily="18" charset="0"/>
                <a:cs typeface="Times New Roman" panose="02020603050405020304" pitchFamily="18" charset="0"/>
              </a:rPr>
              <a:t>When you have context around your relationship with a contact, you're able to provide more personalized and relevant marketing content that's targeted to their needs.</a:t>
            </a:r>
          </a:p>
          <a:p>
            <a:pPr algn="just"/>
            <a:endParaRPr lang="en-US" sz="1200"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7854256" y="4431049"/>
            <a:ext cx="4155492" cy="2308324"/>
          </a:xfrm>
          <a:prstGeom prst="rect">
            <a:avLst/>
          </a:prstGeom>
          <a:noFill/>
        </p:spPr>
        <p:txBody>
          <a:bodyPr wrap="square" rtlCol="0">
            <a:spAutoFit/>
          </a:bodyPr>
          <a:lstStyle/>
          <a:p>
            <a:r>
              <a:rPr lang="en-US" sz="1200" b="1" dirty="0">
                <a:solidFill>
                  <a:srgbClr val="8E5A6D"/>
                </a:solidFill>
                <a:latin typeface="Times New Roman" panose="02020603050405020304" pitchFamily="18" charset="0"/>
                <a:cs typeface="Times New Roman" panose="02020603050405020304" pitchFamily="18" charset="0"/>
              </a:rPr>
              <a:t>Marketing </a:t>
            </a:r>
            <a:r>
              <a:rPr lang="en-US" sz="1200" b="1" dirty="0" smtClean="0">
                <a:solidFill>
                  <a:srgbClr val="8E5A6D"/>
                </a:solidFill>
                <a:latin typeface="Times New Roman" panose="02020603050405020304" pitchFamily="18" charset="0"/>
                <a:cs typeface="Times New Roman" panose="02020603050405020304" pitchFamily="18" charset="0"/>
              </a:rPr>
              <a:t>orchestration </a:t>
            </a:r>
            <a:r>
              <a:rPr lang="en-US" sz="1200" dirty="0" smtClean="0">
                <a:solidFill>
                  <a:srgbClr val="8E5A6D"/>
                </a:solidFill>
                <a:latin typeface="Times New Roman" panose="02020603050405020304" pitchFamily="18" charset="0"/>
                <a:cs typeface="Times New Roman" panose="02020603050405020304" pitchFamily="18" charset="0"/>
              </a:rPr>
              <a:t>Designing </a:t>
            </a:r>
            <a:r>
              <a:rPr lang="en-US" sz="1200" dirty="0">
                <a:solidFill>
                  <a:srgbClr val="8E5A6D"/>
                </a:solidFill>
                <a:latin typeface="Times New Roman" panose="02020603050405020304" pitchFamily="18" charset="0"/>
                <a:cs typeface="Times New Roman" panose="02020603050405020304" pitchFamily="18" charset="0"/>
              </a:rPr>
              <a:t>customer contact strategies to deliver the most relevant, most responsive messages integrated across different communications channels based on customer context. Communications strategies are managed by marketing automation systems using rules </a:t>
            </a:r>
            <a:r>
              <a:rPr lang="en-US" sz="1200" dirty="0" smtClean="0">
                <a:solidFill>
                  <a:srgbClr val="8E5A6D"/>
                </a:solidFill>
                <a:latin typeface="Times New Roman" panose="02020603050405020304" pitchFamily="18" charset="0"/>
                <a:cs typeface="Times New Roman" panose="02020603050405020304" pitchFamily="18" charset="0"/>
              </a:rPr>
              <a:t>or Artificial </a:t>
            </a:r>
            <a:r>
              <a:rPr lang="en-US" sz="1200" dirty="0">
                <a:solidFill>
                  <a:srgbClr val="8E5A6D"/>
                </a:solidFill>
                <a:latin typeface="Times New Roman" panose="02020603050405020304" pitchFamily="18" charset="0"/>
                <a:cs typeface="Times New Roman" panose="02020603050405020304" pitchFamily="18" charset="0"/>
              </a:rPr>
              <a:t>Intelligence based on Big Data analysis rather than manually created campaigns</a:t>
            </a:r>
            <a:r>
              <a:rPr lang="en-US" sz="1200" dirty="0" smtClean="0">
                <a:solidFill>
                  <a:srgbClr val="8E5A6D"/>
                </a:solidFill>
                <a:latin typeface="Times New Roman" panose="02020603050405020304" pitchFamily="18" charset="0"/>
                <a:cs typeface="Times New Roman" panose="02020603050405020304" pitchFamily="18" charset="0"/>
              </a:rPr>
              <a:t>.</a:t>
            </a:r>
          </a:p>
          <a:p>
            <a:pPr algn="just"/>
            <a:r>
              <a:rPr lang="en-US" sz="1200" b="1" dirty="0" smtClean="0">
                <a:solidFill>
                  <a:srgbClr val="8E5A6D"/>
                </a:solidFill>
                <a:latin typeface="Times New Roman" panose="02020603050405020304" pitchFamily="18" charset="0"/>
                <a:cs typeface="Times New Roman" panose="02020603050405020304" pitchFamily="18" charset="0"/>
              </a:rPr>
              <a:t>Contextual marketing </a:t>
            </a:r>
            <a:r>
              <a:rPr lang="en-US" sz="1200" dirty="0" smtClean="0">
                <a:solidFill>
                  <a:srgbClr val="8E5A6D"/>
                </a:solidFill>
                <a:latin typeface="Times New Roman" panose="02020603050405020304" pitchFamily="18" charset="0"/>
                <a:cs typeface="Times New Roman" panose="02020603050405020304" pitchFamily="18" charset="0"/>
              </a:rPr>
              <a:t>refers to online and mobile marketing that provides targeted advertising based upon user information, such as the search terms they’re using or recent web-browsing activity ,The goal is to present ads to customers representing products and services they are already interested in. </a:t>
            </a:r>
            <a:endParaRPr lang="en-US" sz="1200" dirty="0">
              <a:solidFill>
                <a:srgbClr val="8E5A6D"/>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12"/>
          <a:stretch>
            <a:fillRect/>
          </a:stretch>
        </p:blipFill>
        <p:spPr>
          <a:xfrm>
            <a:off x="7854256" y="1553068"/>
            <a:ext cx="3561309" cy="2754981"/>
          </a:xfrm>
          <a:prstGeom prst="rect">
            <a:avLst/>
          </a:prstGeom>
        </p:spPr>
      </p:pic>
    </p:spTree>
    <p:extLst>
      <p:ext uri="{BB962C8B-B14F-4D97-AF65-F5344CB8AC3E}">
        <p14:creationId xmlns:p14="http://schemas.microsoft.com/office/powerpoint/2010/main" val="4058229364"/>
      </p:ext>
    </p:extLst>
  </p:cSld>
  <p:clrMapOvr>
    <a:masterClrMapping/>
  </p:clrMapOvr>
  <p:transition spd="slow" advTm="7132">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45860" y="607421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useBgFill="1">
        <p:nvSpPr>
          <p:cNvPr id="2" name="Rectangle 1">
            <a:extLst>
              <a:ext uri="{FF2B5EF4-FFF2-40B4-BE49-F238E27FC236}">
                <a16:creationId xmlns:a16="http://schemas.microsoft.com/office/drawing/2014/main" id="{40AD33B2-84DB-498D-99BC-48015ABD3174}"/>
              </a:ext>
            </a:extLst>
          </p:cNvPr>
          <p:cNvSpPr/>
          <p:nvPr/>
        </p:nvSpPr>
        <p:spPr>
          <a:xfrm>
            <a:off x="342234" y="997899"/>
            <a:ext cx="7316626" cy="11416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ar-JO" dirty="0" smtClean="0">
                <a:solidFill>
                  <a:prstClr val="white"/>
                </a:solidFill>
                <a:latin typeface="Times New Roman" panose="02020603050405020304" pitchFamily="18" charset="0"/>
                <a:cs typeface="Times New Roman" panose="02020603050405020304" pitchFamily="18" charset="0"/>
              </a:rPr>
              <a:t> </a:t>
            </a:r>
            <a:endParaRPr kumimoji="0" lang="id-ID" sz="1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342233" y="1748479"/>
            <a:ext cx="7613989" cy="2862322"/>
          </a:xfrm>
          <a:prstGeom prst="rect">
            <a:avLst/>
          </a:prstGeom>
          <a:noFill/>
        </p:spPr>
        <p:txBody>
          <a:bodyPr wrap="square" rtlCol="0">
            <a:spAutoFit/>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Marketing automation </a:t>
            </a:r>
            <a:r>
              <a:rPr lang="en-US" dirty="0">
                <a:solidFill>
                  <a:schemeClr val="accent1">
                    <a:lumMod val="50000"/>
                  </a:schemeClr>
                </a:solidFill>
                <a:latin typeface="Times New Roman" panose="02020603050405020304" pitchFamily="18" charset="0"/>
                <a:cs typeface="Times New Roman" panose="02020603050405020304" pitchFamily="18" charset="0"/>
              </a:rPr>
              <a:t>is the term currently used to describe a closely related approach known as one-to-one marketing. However, owing to the costs of managing relationships on an individual level, many companies will apply marketing automation to tailor communications and offers to customer segments or groups, rather than individuals</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a:p>
            <a:r>
              <a:rPr lang="en-US" b="1" dirty="0" smtClean="0">
                <a:solidFill>
                  <a:schemeClr val="accent1">
                    <a:lumMod val="50000"/>
                  </a:schemeClr>
                </a:solidFill>
                <a:latin typeface="Times New Roman" panose="02020603050405020304" pitchFamily="18" charset="0"/>
                <a:cs typeface="Times New Roman" panose="02020603050405020304" pitchFamily="18" charset="0"/>
              </a:rPr>
              <a:t>(Marketing </a:t>
            </a:r>
            <a:r>
              <a:rPr lang="en-US" b="1" dirty="0">
                <a:solidFill>
                  <a:schemeClr val="accent1">
                    <a:lumMod val="50000"/>
                  </a:schemeClr>
                </a:solidFill>
                <a:latin typeface="Times New Roman" panose="02020603050405020304" pitchFamily="18" charset="0"/>
                <a:cs typeface="Times New Roman" panose="02020603050405020304" pitchFamily="18" charset="0"/>
              </a:rPr>
              <a:t>automation is all about getting more done with fewer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resources)</a:t>
            </a:r>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smtClean="0">
              <a:solidFill>
                <a:schemeClr val="accent2">
                  <a:lumMod val="50000"/>
                </a:schemeClr>
              </a:solidFill>
              <a:latin typeface="Times New Roman" panose="02020603050405020304" pitchFamily="18" charset="0"/>
              <a:cs typeface="Times New Roman" panose="02020603050405020304" pitchFamily="18" charset="0"/>
            </a:endParaRPr>
          </a:p>
          <a:p>
            <a:endParaRPr lang="en-US"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094957" y="4142104"/>
            <a:ext cx="3763964" cy="2523768"/>
          </a:xfrm>
          <a:prstGeom prst="rect">
            <a:avLst/>
          </a:prstGeom>
          <a:noFill/>
        </p:spPr>
        <p:txBody>
          <a:bodyPr wrap="square" rtlCol="0">
            <a:spAutoFit/>
          </a:bodyPr>
          <a:lstStyle/>
          <a:p>
            <a:r>
              <a:rPr lang="en-US" sz="1200" b="1" dirty="0">
                <a:solidFill>
                  <a:srgbClr val="8E5A6D"/>
                </a:solidFill>
                <a:latin typeface="Times New Roman" panose="02020603050405020304" pitchFamily="18" charset="0"/>
                <a:cs typeface="Times New Roman" panose="02020603050405020304" pitchFamily="18" charset="0"/>
              </a:rPr>
              <a:t>One-to-one </a:t>
            </a:r>
            <a:r>
              <a:rPr lang="en-US" sz="1200" b="1" dirty="0" smtClean="0">
                <a:solidFill>
                  <a:srgbClr val="8E5A6D"/>
                </a:solidFill>
                <a:latin typeface="Times New Roman" panose="02020603050405020304" pitchFamily="18" charset="0"/>
                <a:cs typeface="Times New Roman" panose="02020603050405020304" pitchFamily="18" charset="0"/>
              </a:rPr>
              <a:t>marketing </a:t>
            </a:r>
            <a:r>
              <a:rPr lang="en-US" sz="1200" dirty="0" smtClean="0">
                <a:solidFill>
                  <a:srgbClr val="8E5A6D"/>
                </a:solidFill>
                <a:latin typeface="Times New Roman" panose="02020603050405020304" pitchFamily="18" charset="0"/>
                <a:cs typeface="Times New Roman" panose="02020603050405020304" pitchFamily="18" charset="0"/>
              </a:rPr>
              <a:t>A </a:t>
            </a:r>
            <a:r>
              <a:rPr lang="en-US" sz="1200" dirty="0">
                <a:solidFill>
                  <a:srgbClr val="8E5A6D"/>
                </a:solidFill>
                <a:latin typeface="Times New Roman" panose="02020603050405020304" pitchFamily="18" charset="0"/>
                <a:cs typeface="Times New Roman" panose="02020603050405020304" pitchFamily="18" charset="0"/>
              </a:rPr>
              <a:t>unique dialogue occurs between a company and individual customers (or groups of customers with similar needs) using automation and </a:t>
            </a:r>
            <a:r>
              <a:rPr lang="en-US" sz="1200" dirty="0" smtClean="0">
                <a:solidFill>
                  <a:srgbClr val="8E5A6D"/>
                </a:solidFill>
                <a:latin typeface="Times New Roman" panose="02020603050405020304" pitchFamily="18" charset="0"/>
                <a:cs typeface="Times New Roman" panose="02020603050405020304" pitchFamily="18" charset="0"/>
              </a:rPr>
              <a:t>personalization </a:t>
            </a:r>
            <a:r>
              <a:rPr lang="en-US" sz="1200" dirty="0">
                <a:solidFill>
                  <a:srgbClr val="8E5A6D"/>
                </a:solidFill>
                <a:latin typeface="Times New Roman" panose="02020603050405020304" pitchFamily="18" charset="0"/>
                <a:cs typeface="Times New Roman" panose="02020603050405020304" pitchFamily="18" charset="0"/>
              </a:rPr>
              <a:t>to increase relevance</a:t>
            </a:r>
            <a:r>
              <a:rPr lang="en-US" sz="1200" dirty="0" smtClean="0">
                <a:solidFill>
                  <a:srgbClr val="8E5A6D"/>
                </a:solidFill>
                <a:latin typeface="Times New Roman" panose="02020603050405020304" pitchFamily="18" charset="0"/>
                <a:cs typeface="Times New Roman" panose="02020603050405020304" pitchFamily="18" charset="0"/>
              </a:rPr>
              <a:t>.</a:t>
            </a:r>
          </a:p>
          <a:p>
            <a:endParaRPr lang="en-US" sz="1200" dirty="0" smtClean="0">
              <a:solidFill>
                <a:srgbClr val="8E5A6D"/>
              </a:solidFill>
              <a:latin typeface="Times New Roman" panose="02020603050405020304" pitchFamily="18" charset="0"/>
              <a:cs typeface="Times New Roman" panose="02020603050405020304" pitchFamily="18" charset="0"/>
            </a:endParaRPr>
          </a:p>
          <a:p>
            <a:r>
              <a:rPr lang="en-US" sz="1200" b="1" dirty="0">
                <a:solidFill>
                  <a:srgbClr val="8E5A6D"/>
                </a:solidFill>
                <a:latin typeface="Times New Roman" panose="02020603050405020304" pitchFamily="18" charset="0"/>
                <a:cs typeface="Times New Roman" panose="02020603050405020304" pitchFamily="18" charset="0"/>
              </a:rPr>
              <a:t>Electronic customer relationship management </a:t>
            </a:r>
            <a:endParaRPr lang="en-US" sz="1200" b="1" dirty="0" smtClean="0">
              <a:solidFill>
                <a:srgbClr val="8E5A6D"/>
              </a:solidFill>
              <a:latin typeface="Times New Roman" panose="02020603050405020304" pitchFamily="18" charset="0"/>
              <a:cs typeface="Times New Roman" panose="02020603050405020304" pitchFamily="18" charset="0"/>
            </a:endParaRPr>
          </a:p>
          <a:p>
            <a:r>
              <a:rPr lang="en-US" sz="1200" b="1" dirty="0" smtClean="0">
                <a:solidFill>
                  <a:srgbClr val="8E5A6D"/>
                </a:solidFill>
                <a:latin typeface="Times New Roman" panose="02020603050405020304" pitchFamily="18" charset="0"/>
                <a:cs typeface="Times New Roman" panose="02020603050405020304" pitchFamily="18" charset="0"/>
              </a:rPr>
              <a:t>(</a:t>
            </a:r>
            <a:r>
              <a:rPr lang="en-US" sz="1200" b="1" dirty="0">
                <a:solidFill>
                  <a:srgbClr val="8E5A6D"/>
                </a:solidFill>
                <a:latin typeface="Times New Roman" panose="02020603050405020304" pitchFamily="18" charset="0"/>
                <a:cs typeface="Times New Roman" panose="02020603050405020304" pitchFamily="18" charset="0"/>
              </a:rPr>
              <a:t>E-CRM)</a:t>
            </a:r>
            <a:r>
              <a:rPr lang="en-US" sz="1200" dirty="0">
                <a:solidFill>
                  <a:srgbClr val="8E5A6D"/>
                </a:solidFill>
                <a:latin typeface="Times New Roman" panose="02020603050405020304" pitchFamily="18" charset="0"/>
                <a:cs typeface="Times New Roman" panose="02020603050405020304" pitchFamily="18" charset="0"/>
              </a:rPr>
              <a:t>Using </a:t>
            </a:r>
            <a:r>
              <a:rPr lang="en-US" sz="1200" dirty="0" smtClean="0">
                <a:solidFill>
                  <a:srgbClr val="8E5A6D"/>
                </a:solidFill>
                <a:latin typeface="Times New Roman" panose="02020603050405020304" pitchFamily="18" charset="0"/>
                <a:cs typeface="Times New Roman" panose="02020603050405020304" pitchFamily="18" charset="0"/>
              </a:rPr>
              <a:t>digital communications technologies </a:t>
            </a:r>
            <a:r>
              <a:rPr lang="en-US" sz="1200" dirty="0">
                <a:solidFill>
                  <a:srgbClr val="8E5A6D"/>
                </a:solidFill>
                <a:latin typeface="Times New Roman" panose="02020603050405020304" pitchFamily="18" charset="0"/>
                <a:cs typeface="Times New Roman" panose="02020603050405020304" pitchFamily="18" charset="0"/>
              </a:rPr>
              <a:t>to </a:t>
            </a:r>
            <a:r>
              <a:rPr lang="en-US" sz="1200" dirty="0" smtClean="0">
                <a:solidFill>
                  <a:srgbClr val="8E5A6D"/>
                </a:solidFill>
                <a:latin typeface="Times New Roman" panose="02020603050405020304" pitchFamily="18" charset="0"/>
                <a:cs typeface="Times New Roman" panose="02020603050405020304" pitchFamily="18" charset="0"/>
              </a:rPr>
              <a:t>maximize </a:t>
            </a:r>
            <a:r>
              <a:rPr lang="en-US" sz="1200" dirty="0">
                <a:solidFill>
                  <a:srgbClr val="8E5A6D"/>
                </a:solidFill>
                <a:latin typeface="Times New Roman" panose="02020603050405020304" pitchFamily="18" charset="0"/>
                <a:cs typeface="Times New Roman" panose="02020603050405020304" pitchFamily="18" charset="0"/>
              </a:rPr>
              <a:t>sales to existing customers and encourage continued usage of online services through techniques including database, </a:t>
            </a:r>
            <a:r>
              <a:rPr lang="en-US" sz="1200" dirty="0" smtClean="0">
                <a:solidFill>
                  <a:srgbClr val="8E5A6D"/>
                </a:solidFill>
                <a:latin typeface="Times New Roman" panose="02020603050405020304" pitchFamily="18" charset="0"/>
                <a:cs typeface="Times New Roman" panose="02020603050405020304" pitchFamily="18" charset="0"/>
              </a:rPr>
              <a:t>personalized </a:t>
            </a:r>
            <a:r>
              <a:rPr lang="en-US" sz="1200" dirty="0">
                <a:solidFill>
                  <a:srgbClr val="8E5A6D"/>
                </a:solidFill>
                <a:latin typeface="Times New Roman" panose="02020603050405020304" pitchFamily="18" charset="0"/>
                <a:cs typeface="Times New Roman" panose="02020603050405020304" pitchFamily="18" charset="0"/>
              </a:rPr>
              <a:t>web messages, customer services, email and social media marketing. Today, CRM is synonymous with E-CRM.</a:t>
            </a:r>
            <a:endParaRPr lang="en-US" sz="1200" dirty="0" smtClean="0">
              <a:solidFill>
                <a:srgbClr val="8E5A6D"/>
              </a:solidFill>
              <a:latin typeface="Times New Roman" panose="02020603050405020304" pitchFamily="18" charset="0"/>
              <a:cs typeface="Times New Roman" panose="02020603050405020304" pitchFamily="18" charset="0"/>
            </a:endParaRPr>
          </a:p>
          <a:p>
            <a:endParaRPr lang="en-US" sz="1400" dirty="0">
              <a:solidFill>
                <a:srgbClr val="8E5A6D"/>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12"/>
          <a:stretch>
            <a:fillRect/>
          </a:stretch>
        </p:blipFill>
        <p:spPr>
          <a:xfrm>
            <a:off x="8094957" y="1499914"/>
            <a:ext cx="3594279" cy="2143125"/>
          </a:xfrm>
          <a:prstGeom prst="rect">
            <a:avLst/>
          </a:prstGeom>
        </p:spPr>
      </p:pic>
    </p:spTree>
    <p:extLst>
      <p:ext uri="{BB962C8B-B14F-4D97-AF65-F5344CB8AC3E}">
        <p14:creationId xmlns:p14="http://schemas.microsoft.com/office/powerpoint/2010/main" val="2220840438"/>
      </p:ext>
    </p:extLst>
  </p:cSld>
  <p:clrMapOvr>
    <a:masterClrMapping/>
  </p:clrMapOvr>
  <p:transition spd="slow" advTm="7132">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45860" y="607421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pic>
        <p:nvPicPr>
          <p:cNvPr id="3" name="Picture 2"/>
          <p:cNvPicPr>
            <a:picLocks noChangeAspect="1"/>
          </p:cNvPicPr>
          <p:nvPr/>
        </p:nvPicPr>
        <p:blipFill>
          <a:blip r:embed="rId12"/>
          <a:stretch>
            <a:fillRect/>
          </a:stretch>
        </p:blipFill>
        <p:spPr>
          <a:xfrm>
            <a:off x="7454074" y="1428065"/>
            <a:ext cx="4092606" cy="2504743"/>
          </a:xfrm>
          <a:prstGeom prst="rect">
            <a:avLst/>
          </a:prstGeom>
        </p:spPr>
      </p:pic>
      <p:sp>
        <p:nvSpPr>
          <p:cNvPr id="5" name="Rectangle 4"/>
          <p:cNvSpPr/>
          <p:nvPr/>
        </p:nvSpPr>
        <p:spPr>
          <a:xfrm>
            <a:off x="455720" y="4419692"/>
            <a:ext cx="11524916" cy="1477328"/>
          </a:xfrm>
          <a:prstGeom prst="rect">
            <a:avLst/>
          </a:prstGeom>
        </p:spPr>
        <p:txBody>
          <a:bodyPr wrap="square">
            <a:spAutoFit/>
          </a:bodyPr>
          <a:lstStyle/>
          <a:p>
            <a:r>
              <a:rPr lang="en-US" dirty="0">
                <a:solidFill>
                  <a:srgbClr val="8E5A6D"/>
                </a:solidFill>
                <a:latin typeface="Times New Roman" panose="02020603050405020304" pitchFamily="18" charset="0"/>
                <a:cs typeface="Times New Roman" panose="02020603050405020304" pitchFamily="18" charset="0"/>
              </a:rPr>
              <a:t>Organic social media marketing</a:t>
            </a:r>
          </a:p>
          <a:p>
            <a:pPr algn="just"/>
            <a:r>
              <a:rPr lang="en-US" dirty="0">
                <a:solidFill>
                  <a:srgbClr val="8E5A6D"/>
                </a:solidFill>
                <a:latin typeface="Times New Roman" panose="02020603050405020304" pitchFamily="18" charset="0"/>
                <a:cs typeface="Times New Roman" panose="02020603050405020304" pitchFamily="18" charset="0"/>
              </a:rPr>
              <a:t>It's common practice to distinguish between organic and paid social media marketing activities in a similar way to organic and paid search marketing. Organic social involves using social networks and customer communities to develop relationships, share positive opinions through social media amplification and manage negative social media comments</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p:txBody>
      </p:sp>
      <p:sp>
        <p:nvSpPr>
          <p:cNvPr id="2" name="Rectangle 1"/>
          <p:cNvSpPr/>
          <p:nvPr/>
        </p:nvSpPr>
        <p:spPr>
          <a:xfrm>
            <a:off x="455720" y="995898"/>
            <a:ext cx="6744070" cy="3416320"/>
          </a:xfrm>
          <a:prstGeom prst="rect">
            <a:avLst/>
          </a:prstGeom>
        </p:spPr>
        <p:txBody>
          <a:bodyPr wrap="square">
            <a:spAutoFit/>
          </a:bodyPr>
          <a:lstStyle/>
          <a:p>
            <a:r>
              <a:rPr lang="en-US" dirty="0">
                <a:solidFill>
                  <a:srgbClr val="8E5A6D"/>
                </a:solidFill>
                <a:latin typeface="Times New Roman" panose="02020603050405020304" pitchFamily="18" charset="0"/>
                <a:cs typeface="Times New Roman" panose="02020603050405020304" pitchFamily="18" charset="0"/>
              </a:rPr>
              <a:t>Social media marketing has many applications throughout the customer lifecycle, but </a:t>
            </a:r>
            <a:r>
              <a:rPr lang="en-US" dirty="0" smtClean="0">
                <a:solidFill>
                  <a:srgbClr val="8E5A6D"/>
                </a:solidFill>
                <a:latin typeface="Times New Roman" panose="02020603050405020304" pitchFamily="18" charset="0"/>
                <a:cs typeface="Times New Roman" panose="02020603050405020304" pitchFamily="18" charset="0"/>
              </a:rPr>
              <a:t>arguably</a:t>
            </a:r>
            <a:r>
              <a:rPr lang="en-US" dirty="0">
                <a:solidFill>
                  <a:srgbClr val="8E5A6D"/>
                </a:solidFill>
                <a:latin typeface="Times New Roman" panose="02020603050405020304" pitchFamily="18" charset="0"/>
                <a:cs typeface="Times New Roman" panose="02020603050405020304" pitchFamily="18" charset="0"/>
              </a:rPr>
              <a:t>, it is most effective when it is used to develop existing relationships and encourage advocacy to create brand awareness and </a:t>
            </a:r>
            <a:r>
              <a:rPr lang="en-US" dirty="0" smtClean="0">
                <a:solidFill>
                  <a:srgbClr val="8E5A6D"/>
                </a:solidFill>
                <a:latin typeface="Times New Roman" panose="02020603050405020304" pitchFamily="18" charset="0"/>
                <a:cs typeface="Times New Roman" panose="02020603050405020304" pitchFamily="18" charset="0"/>
              </a:rPr>
              <a:t>favorability. </a:t>
            </a:r>
            <a:r>
              <a:rPr lang="en-US" dirty="0">
                <a:solidFill>
                  <a:srgbClr val="8E5A6D"/>
                </a:solidFill>
                <a:latin typeface="Times New Roman" panose="02020603050405020304" pitchFamily="18" charset="0"/>
                <a:cs typeface="Times New Roman" panose="02020603050405020304" pitchFamily="18" charset="0"/>
              </a:rPr>
              <a:t>This advocacy is not limited to </a:t>
            </a:r>
            <a:r>
              <a:rPr lang="en-US" dirty="0" smtClean="0">
                <a:solidFill>
                  <a:srgbClr val="8E5A6D"/>
                </a:solidFill>
                <a:latin typeface="Times New Roman" panose="02020603050405020304" pitchFamily="18" charset="0"/>
                <a:cs typeface="Times New Roman" panose="02020603050405020304" pitchFamily="18" charset="0"/>
              </a:rPr>
              <a:t>customers</a:t>
            </a:r>
            <a:r>
              <a:rPr lang="en-US" dirty="0">
                <a:solidFill>
                  <a:srgbClr val="8E5A6D"/>
                </a:solidFill>
                <a:latin typeface="Times New Roman" panose="02020603050405020304" pitchFamily="18" charset="0"/>
                <a:cs typeface="Times New Roman" panose="02020603050405020304" pitchFamily="18" charset="0"/>
              </a:rPr>
              <a:t>, it can also involve influencers, partners and employees</a:t>
            </a:r>
            <a:r>
              <a:rPr lang="en-US" dirty="0" smtClean="0">
                <a:solidFill>
                  <a:srgbClr val="8E5A6D"/>
                </a:solidFill>
                <a:latin typeface="Times New Roman" panose="02020603050405020304" pitchFamily="18" charset="0"/>
                <a:cs typeface="Times New Roman" panose="02020603050405020304" pitchFamily="18" charset="0"/>
              </a:rPr>
              <a:t>.</a:t>
            </a:r>
          </a:p>
          <a:p>
            <a:endParaRPr lang="en-US"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What is Organic Reach?</a:t>
            </a:r>
          </a:p>
          <a:p>
            <a:endParaRPr lang="en-US" dirty="0">
              <a:solidFill>
                <a:srgbClr val="8E5A6D"/>
              </a:solidFill>
              <a:latin typeface="Times New Roman" panose="02020603050405020304" pitchFamily="18" charset="0"/>
              <a:cs typeface="Times New Roman" panose="02020603050405020304" pitchFamily="18" charset="0"/>
            </a:endParaRPr>
          </a:p>
          <a:p>
            <a:r>
              <a:rPr lang="en-US" dirty="0" smtClean="0">
                <a:solidFill>
                  <a:srgbClr val="8E5A6D"/>
                </a:solidFill>
                <a:latin typeface="Times New Roman" panose="02020603050405020304" pitchFamily="18" charset="0"/>
                <a:cs typeface="Times New Roman" panose="02020603050405020304" pitchFamily="18" charset="0"/>
              </a:rPr>
              <a:t>“</a:t>
            </a:r>
            <a:r>
              <a:rPr lang="en-US" dirty="0">
                <a:solidFill>
                  <a:srgbClr val="8E5A6D"/>
                </a:solidFill>
                <a:latin typeface="Times New Roman" panose="02020603050405020304" pitchFamily="18" charset="0"/>
                <a:cs typeface="Times New Roman" panose="02020603050405020304" pitchFamily="18" charset="0"/>
              </a:rPr>
              <a:t>organic” social media is distinct from “paid” social media. “Organic reach” is the number of people you can reach for free by simply posting to your company’s social media. “Paid reach” is when you pay for ads to reach a targeted group of users on a social platform. </a:t>
            </a:r>
          </a:p>
        </p:txBody>
      </p:sp>
    </p:spTree>
    <p:extLst>
      <p:ext uri="{BB962C8B-B14F-4D97-AF65-F5344CB8AC3E}">
        <p14:creationId xmlns:p14="http://schemas.microsoft.com/office/powerpoint/2010/main" val="4165182389"/>
      </p:ext>
    </p:extLst>
  </p:cSld>
  <p:clrMapOvr>
    <a:masterClrMapping/>
  </p:clrMapOvr>
  <p:transition spd="slow" advTm="7132">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45860" y="607421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4" name="TextBox 3"/>
          <p:cNvSpPr txBox="1"/>
          <p:nvPr/>
        </p:nvSpPr>
        <p:spPr>
          <a:xfrm>
            <a:off x="364534" y="1428065"/>
            <a:ext cx="5913718" cy="4524315"/>
          </a:xfrm>
          <a:prstGeom prst="rect">
            <a:avLst/>
          </a:prstGeom>
          <a:noFill/>
        </p:spPr>
        <p:txBody>
          <a:bodyPr wrap="square" rtlCol="0">
            <a:spAutoFit/>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What is social media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marketing &amp; why it is important?</a:t>
            </a:r>
          </a:p>
          <a:p>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Social media marketing is based on how we can use consumer-to-consumer (</a:t>
            </a:r>
            <a:r>
              <a:rPr lang="en-US" dirty="0" smtClean="0">
                <a:solidFill>
                  <a:schemeClr val="accent1">
                    <a:lumMod val="50000"/>
                  </a:schemeClr>
                </a:solidFill>
                <a:latin typeface="Times New Roman" panose="02020603050405020304" pitchFamily="18" charset="0"/>
                <a:cs typeface="Times New Roman" panose="02020603050405020304" pitchFamily="18" charset="0"/>
              </a:rPr>
              <a:t>C2C) </a:t>
            </a:r>
            <a:r>
              <a:rPr lang="en-US" dirty="0">
                <a:solidFill>
                  <a:schemeClr val="accent1">
                    <a:lumMod val="50000"/>
                  </a:schemeClr>
                </a:solidFill>
                <a:latin typeface="Times New Roman" panose="02020603050405020304" pitchFamily="18" charset="0"/>
                <a:cs typeface="Times New Roman" panose="02020603050405020304" pitchFamily="18" charset="0"/>
              </a:rPr>
              <a:t>interactions to increase awareness of our brand through social media amplification while </a:t>
            </a:r>
            <a:r>
              <a:rPr lang="en-US" dirty="0" smtClean="0">
                <a:solidFill>
                  <a:schemeClr val="accent1">
                    <a:lumMod val="50000"/>
                  </a:schemeClr>
                </a:solidFill>
                <a:latin typeface="Times New Roman" panose="02020603050405020304" pitchFamily="18" charset="0"/>
                <a:cs typeface="Times New Roman" panose="02020603050405020304" pitchFamily="18" charset="0"/>
              </a:rPr>
              <a:t>minimizing </a:t>
            </a:r>
            <a:r>
              <a:rPr lang="en-US" dirty="0">
                <a:solidFill>
                  <a:schemeClr val="accent1">
                    <a:lumMod val="50000"/>
                  </a:schemeClr>
                </a:solidFill>
                <a:latin typeface="Times New Roman" panose="02020603050405020304" pitchFamily="18" charset="0"/>
                <a:cs typeface="Times New Roman" panose="02020603050405020304" pitchFamily="18" charset="0"/>
              </a:rPr>
              <a:t>negative mentions. To apply this effectively for communications, we have to </a:t>
            </a:r>
            <a:r>
              <a:rPr lang="en-US" dirty="0" smtClean="0">
                <a:solidFill>
                  <a:schemeClr val="accent1">
                    <a:lumMod val="50000"/>
                  </a:schemeClr>
                </a:solidFill>
                <a:latin typeface="Times New Roman" panose="02020603050405020304" pitchFamily="18" charset="0"/>
                <a:cs typeface="Times New Roman" panose="02020603050405020304" pitchFamily="18" charset="0"/>
              </a:rPr>
              <a:t>recognize </a:t>
            </a:r>
            <a:r>
              <a:rPr lang="en-US" dirty="0">
                <a:solidFill>
                  <a:schemeClr val="accent1">
                    <a:lumMod val="50000"/>
                  </a:schemeClr>
                </a:solidFill>
                <a:latin typeface="Times New Roman" panose="02020603050405020304" pitchFamily="18" charset="0"/>
                <a:cs typeface="Times New Roman" panose="02020603050405020304" pitchFamily="18" charset="0"/>
              </a:rPr>
              <a:t>that social media involves participation in discussions and sharing of ideas and content, which is often facilitated by social networks but can occur in other locations</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Social media is the term commonly given to Internet and mobile-based channels and tools that allow users to interact with each other and share opinions and content. As the name implies, social media involves the building of communities or networks and encouraging participation and engagement</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7525216" y="1559423"/>
            <a:ext cx="4021464" cy="3230596"/>
          </a:xfrm>
          <a:prstGeom prst="rect">
            <a:avLst/>
          </a:prstGeom>
        </p:spPr>
      </p:pic>
      <p:sp>
        <p:nvSpPr>
          <p:cNvPr id="5" name="TextBox 4"/>
          <p:cNvSpPr txBox="1"/>
          <p:nvPr/>
        </p:nvSpPr>
        <p:spPr>
          <a:xfrm>
            <a:off x="7525216" y="4949072"/>
            <a:ext cx="4021464" cy="1169551"/>
          </a:xfrm>
          <a:prstGeom prst="rect">
            <a:avLst/>
          </a:prstGeom>
          <a:noFill/>
        </p:spPr>
        <p:txBody>
          <a:bodyPr wrap="square" rtlCol="0">
            <a:spAutoFit/>
          </a:bodyPr>
          <a:lstStyle/>
          <a:p>
            <a:r>
              <a:rPr lang="en-US" sz="1400" b="1" dirty="0">
                <a:solidFill>
                  <a:srgbClr val="8E5A6D"/>
                </a:solidFill>
                <a:latin typeface="Times New Roman" panose="02020603050405020304" pitchFamily="18" charset="0"/>
                <a:cs typeface="Times New Roman" panose="02020603050405020304" pitchFamily="18" charset="0"/>
              </a:rPr>
              <a:t>Social media amplification</a:t>
            </a:r>
          </a:p>
          <a:p>
            <a:r>
              <a:rPr lang="en-US" sz="1400" dirty="0">
                <a:solidFill>
                  <a:srgbClr val="8E5A6D"/>
                </a:solidFill>
                <a:latin typeface="Times New Roman" panose="02020603050405020304" pitchFamily="18" charset="0"/>
                <a:cs typeface="Times New Roman" panose="02020603050405020304" pitchFamily="18" charset="0"/>
              </a:rPr>
              <a:t>A method of increasing awareness of a brand through organic and paid sharing of social media updates via social networks as organic social posts and adverts are displayed in the stream of social network users,</a:t>
            </a:r>
            <a:endParaRPr lang="en-US"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9153000"/>
      </p:ext>
    </p:extLst>
  </p:cSld>
  <p:clrMapOvr>
    <a:masterClrMapping/>
  </p:clrMapOvr>
  <p:transition spd="slow" advTm="7132">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8983" y="1187306"/>
            <a:ext cx="7732081" cy="8894743"/>
          </a:xfrm>
          <a:prstGeom prst="rect">
            <a:avLst/>
          </a:prstGeom>
          <a:noFill/>
        </p:spPr>
        <p:txBody>
          <a:bodyPr wrap="square" rtlCol="0">
            <a:spAutoFit/>
          </a:bodyPr>
          <a:lstStyle/>
          <a:p>
            <a:r>
              <a:rPr lang="en-US" b="1" dirty="0">
                <a:solidFill>
                  <a:srgbClr val="8E5A6D"/>
                </a:solidFill>
                <a:latin typeface="Times New Roman" panose="02020603050405020304" pitchFamily="18" charset="0"/>
                <a:cs typeface="Times New Roman" panose="02020603050405020304" pitchFamily="18" charset="0"/>
              </a:rPr>
              <a:t>Benefits of social media marketing</a:t>
            </a:r>
          </a:p>
          <a:p>
            <a:r>
              <a:rPr lang="en-US" sz="1600" dirty="0">
                <a:solidFill>
                  <a:srgbClr val="8E5A6D"/>
                </a:solidFill>
                <a:latin typeface="Times New Roman" panose="02020603050405020304" pitchFamily="18" charset="0"/>
                <a:cs typeface="Times New Roman" panose="02020603050405020304" pitchFamily="18" charset="0"/>
              </a:rPr>
              <a:t>With such widespread usage and versatility, social media is one of the most effective free channels for marketing your business today. Here are some of the specific benefits of social media marketing:</a:t>
            </a:r>
          </a:p>
          <a:p>
            <a:endParaRPr lang="en-US" sz="1600"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Humanize your business: </a:t>
            </a:r>
            <a:r>
              <a:rPr lang="en-US" sz="1600" dirty="0">
                <a:solidFill>
                  <a:srgbClr val="8E5A6D"/>
                </a:solidFill>
                <a:latin typeface="Times New Roman" panose="02020603050405020304" pitchFamily="18" charset="0"/>
                <a:cs typeface="Times New Roman" panose="02020603050405020304" pitchFamily="18" charset="0"/>
              </a:rPr>
              <a:t>Social media enables you to turn your business into an active participant in your market. Your profile, posts, and interactions with users form an approachable persona that your audience can familiarize and connect with, and come to trust.</a:t>
            </a:r>
          </a:p>
          <a:p>
            <a:r>
              <a:rPr lang="en-US" sz="1600" b="1" dirty="0">
                <a:solidFill>
                  <a:srgbClr val="8E5A6D"/>
                </a:solidFill>
                <a:latin typeface="Times New Roman" panose="02020603050405020304" pitchFamily="18" charset="0"/>
                <a:cs typeface="Times New Roman" panose="02020603050405020304" pitchFamily="18" charset="0"/>
              </a:rPr>
              <a:t>Drive traffic: </a:t>
            </a:r>
            <a:r>
              <a:rPr lang="en-US" sz="1600" dirty="0">
                <a:solidFill>
                  <a:srgbClr val="8E5A6D"/>
                </a:solidFill>
                <a:latin typeface="Times New Roman" panose="02020603050405020304" pitchFamily="18" charset="0"/>
                <a:cs typeface="Times New Roman" panose="02020603050405020304" pitchFamily="18" charset="0"/>
              </a:rPr>
              <a:t>Between the link in your profile, blog post links in your posts, and your ads, social media is a top channel for increasing traffic to your website where you can convert visitors into customers. Plus, social signals are an indirect SEO factor.</a:t>
            </a:r>
          </a:p>
          <a:p>
            <a:r>
              <a:rPr lang="en-US" sz="1600" b="1" dirty="0">
                <a:solidFill>
                  <a:srgbClr val="8E5A6D"/>
                </a:solidFill>
                <a:latin typeface="Times New Roman" panose="02020603050405020304" pitchFamily="18" charset="0"/>
                <a:cs typeface="Times New Roman" panose="02020603050405020304" pitchFamily="18" charset="0"/>
              </a:rPr>
              <a:t>Generate leads and customers: </a:t>
            </a:r>
            <a:r>
              <a:rPr lang="en-US" sz="1600" dirty="0">
                <a:solidFill>
                  <a:srgbClr val="8E5A6D"/>
                </a:solidFill>
                <a:latin typeface="Times New Roman" panose="02020603050405020304" pitchFamily="18" charset="0"/>
                <a:cs typeface="Times New Roman" panose="02020603050405020304" pitchFamily="18" charset="0"/>
              </a:rPr>
              <a:t>You can also generate leads and conversions directly on these platforms, through features like Instagram/Facebook shops, direct messaging, call to action buttons on profiles, and appointment booking capabilities.</a:t>
            </a:r>
          </a:p>
          <a:p>
            <a:r>
              <a:rPr lang="en-US" sz="1600" b="1" dirty="0">
                <a:solidFill>
                  <a:srgbClr val="8E5A6D"/>
                </a:solidFill>
                <a:latin typeface="Times New Roman" panose="02020603050405020304" pitchFamily="18" charset="0"/>
                <a:cs typeface="Times New Roman" panose="02020603050405020304" pitchFamily="18" charset="0"/>
              </a:rPr>
              <a:t>Increase brand awareness: </a:t>
            </a:r>
            <a:r>
              <a:rPr lang="en-US" sz="1600" dirty="0">
                <a:solidFill>
                  <a:srgbClr val="8E5A6D"/>
                </a:solidFill>
                <a:latin typeface="Times New Roman" panose="02020603050405020304" pitchFamily="18" charset="0"/>
                <a:cs typeface="Times New Roman" panose="02020603050405020304" pitchFamily="18" charset="0"/>
              </a:rPr>
              <a:t>The visual nature of social media platforms allows you to build your visual identity across vast audiences and improve brand awareness. And better brand awareness means better results with all your other campaigns.</a:t>
            </a:r>
          </a:p>
          <a:p>
            <a:r>
              <a:rPr lang="en-US" sz="1600" b="1" dirty="0">
                <a:solidFill>
                  <a:srgbClr val="8E5A6D"/>
                </a:solidFill>
                <a:latin typeface="Times New Roman" panose="02020603050405020304" pitchFamily="18" charset="0"/>
                <a:cs typeface="Times New Roman" panose="02020603050405020304" pitchFamily="18" charset="0"/>
              </a:rPr>
              <a:t>Build relationships: </a:t>
            </a:r>
            <a:r>
              <a:rPr lang="en-US" sz="1600" dirty="0">
                <a:solidFill>
                  <a:srgbClr val="8E5A6D"/>
                </a:solidFill>
                <a:latin typeface="Times New Roman" panose="02020603050405020304" pitchFamily="18" charset="0"/>
                <a:cs typeface="Times New Roman" panose="02020603050405020304" pitchFamily="18" charset="0"/>
              </a:rPr>
              <a:t>These platforms open up both direct and indirect lines of communication with your followers through which you can network, gather feedback, hold discussions, and connect directly with individuals.</a:t>
            </a:r>
            <a:endParaRPr lang="en-US" sz="1600"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a:p>
        </p:txBody>
      </p:sp>
      <p:pic>
        <p:nvPicPr>
          <p:cNvPr id="5" name="Picture 4"/>
          <p:cNvPicPr>
            <a:picLocks noChangeAspect="1"/>
          </p:cNvPicPr>
          <p:nvPr/>
        </p:nvPicPr>
        <p:blipFill>
          <a:blip r:embed="rId2"/>
          <a:stretch>
            <a:fillRect/>
          </a:stretch>
        </p:blipFill>
        <p:spPr>
          <a:xfrm>
            <a:off x="149145" y="-459896"/>
            <a:ext cx="2036240" cy="1798476"/>
          </a:xfrm>
          <a:prstGeom prst="rect">
            <a:avLst/>
          </a:prstGeom>
        </p:spPr>
      </p:pic>
      <p:pic>
        <p:nvPicPr>
          <p:cNvPr id="6" name="Picture 5"/>
          <p:cNvPicPr>
            <a:picLocks noChangeAspect="1"/>
          </p:cNvPicPr>
          <p:nvPr/>
        </p:nvPicPr>
        <p:blipFill>
          <a:blip r:embed="rId3"/>
          <a:stretch>
            <a:fillRect/>
          </a:stretch>
        </p:blipFill>
        <p:spPr>
          <a:xfrm>
            <a:off x="9511587" y="439342"/>
            <a:ext cx="2365453" cy="140220"/>
          </a:xfrm>
          <a:prstGeom prst="rect">
            <a:avLst/>
          </a:prstGeom>
        </p:spPr>
      </p:pic>
      <p:pic>
        <p:nvPicPr>
          <p:cNvPr id="7" name="Picture 6"/>
          <p:cNvPicPr>
            <a:picLocks noChangeAspect="1"/>
          </p:cNvPicPr>
          <p:nvPr/>
        </p:nvPicPr>
        <p:blipFill>
          <a:blip r:embed="rId4"/>
          <a:stretch>
            <a:fillRect/>
          </a:stretch>
        </p:blipFill>
        <p:spPr>
          <a:xfrm>
            <a:off x="2589891" y="509420"/>
            <a:ext cx="6517189" cy="48772"/>
          </a:xfrm>
          <a:prstGeom prst="rect">
            <a:avLst/>
          </a:prstGeom>
        </p:spPr>
      </p:pic>
      <p:pic>
        <p:nvPicPr>
          <p:cNvPr id="8" name="Picture 7"/>
          <p:cNvPicPr>
            <a:picLocks noChangeAspect="1"/>
          </p:cNvPicPr>
          <p:nvPr/>
        </p:nvPicPr>
        <p:blipFill>
          <a:blip r:embed="rId5"/>
          <a:stretch>
            <a:fillRect/>
          </a:stretch>
        </p:blipFill>
        <p:spPr>
          <a:xfrm>
            <a:off x="9755447" y="803609"/>
            <a:ext cx="1877731" cy="310923"/>
          </a:xfrm>
          <a:prstGeom prst="rect">
            <a:avLst/>
          </a:prstGeom>
        </p:spPr>
      </p:pic>
      <p:pic>
        <p:nvPicPr>
          <p:cNvPr id="9" name="Picture 8"/>
          <p:cNvPicPr>
            <a:picLocks noChangeAspect="1"/>
          </p:cNvPicPr>
          <p:nvPr/>
        </p:nvPicPr>
        <p:blipFill>
          <a:blip r:embed="rId6"/>
          <a:stretch>
            <a:fillRect/>
          </a:stretch>
        </p:blipFill>
        <p:spPr>
          <a:xfrm>
            <a:off x="9462814" y="6018758"/>
            <a:ext cx="2170364" cy="591363"/>
          </a:xfrm>
          <a:prstGeom prst="rect">
            <a:avLst/>
          </a:prstGeom>
        </p:spPr>
      </p:pic>
      <p:pic>
        <p:nvPicPr>
          <p:cNvPr id="10" name="Picture 9"/>
          <p:cNvPicPr>
            <a:picLocks noChangeAspect="1"/>
          </p:cNvPicPr>
          <p:nvPr/>
        </p:nvPicPr>
        <p:blipFill>
          <a:blip r:embed="rId7"/>
          <a:stretch>
            <a:fillRect/>
          </a:stretch>
        </p:blipFill>
        <p:spPr>
          <a:xfrm>
            <a:off x="8200902" y="1338579"/>
            <a:ext cx="3561169" cy="3980665"/>
          </a:xfrm>
          <a:prstGeom prst="rect">
            <a:avLst/>
          </a:prstGeom>
        </p:spPr>
      </p:pic>
    </p:spTree>
    <p:extLst>
      <p:ext uri="{BB962C8B-B14F-4D97-AF65-F5344CB8AC3E}">
        <p14:creationId xmlns:p14="http://schemas.microsoft.com/office/powerpoint/2010/main" val="30951268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45860" y="607421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4" name="TextBox 3"/>
          <p:cNvSpPr txBox="1"/>
          <p:nvPr/>
        </p:nvSpPr>
        <p:spPr>
          <a:xfrm>
            <a:off x="613505" y="1265276"/>
            <a:ext cx="7201316" cy="2554545"/>
          </a:xfrm>
          <a:prstGeom prst="rect">
            <a:avLst/>
          </a:prstGeom>
          <a:noFill/>
        </p:spPr>
        <p:txBody>
          <a:bodyPr wrap="square" rtlCol="0">
            <a:spAutoFit/>
          </a:bodyPr>
          <a:lstStyle/>
          <a:p>
            <a:pPr algn="ctr"/>
            <a:r>
              <a:rPr lang="en-US" sz="2000" b="1" dirty="0">
                <a:solidFill>
                  <a:srgbClr val="8E5A6D"/>
                </a:solidFill>
                <a:latin typeface="Times New Roman" panose="02020603050405020304" pitchFamily="18" charset="0"/>
                <a:cs typeface="Times New Roman" panose="02020603050405020304" pitchFamily="18" charset="0"/>
              </a:rPr>
              <a:t>What is social CRM</a:t>
            </a:r>
            <a:r>
              <a:rPr lang="en-US" sz="2000" b="1" dirty="0" smtClean="0">
                <a:solidFill>
                  <a:srgbClr val="8E5A6D"/>
                </a:solidFill>
                <a:latin typeface="Times New Roman" panose="02020603050405020304" pitchFamily="18" charset="0"/>
                <a:cs typeface="Times New Roman" panose="02020603050405020304" pitchFamily="18" charset="0"/>
              </a:rPr>
              <a:t>?</a:t>
            </a:r>
          </a:p>
          <a:p>
            <a:pPr algn="ctr"/>
            <a:endParaRPr lang="en-US" b="1" dirty="0">
              <a:solidFill>
                <a:srgbClr val="8E5A6D"/>
              </a:solidFill>
              <a:latin typeface="Times New Roman" panose="02020603050405020304" pitchFamily="18" charset="0"/>
              <a:cs typeface="Times New Roman" panose="02020603050405020304" pitchFamily="18" charset="0"/>
            </a:endParaRPr>
          </a:p>
          <a:p>
            <a:pPr algn="ctr"/>
            <a:r>
              <a:rPr lang="en-US" dirty="0">
                <a:solidFill>
                  <a:srgbClr val="8E5A6D"/>
                </a:solidFill>
                <a:latin typeface="Times New Roman" panose="02020603050405020304" pitchFamily="18" charset="0"/>
                <a:cs typeface="Times New Roman" panose="02020603050405020304" pitchFamily="18" charset="0"/>
              </a:rPr>
              <a:t>Social CRM is a philosophy and way of looking at business in which, as well as putting the client at the </a:t>
            </a:r>
            <a:r>
              <a:rPr lang="en-US" dirty="0" smtClean="0">
                <a:solidFill>
                  <a:srgbClr val="8E5A6D"/>
                </a:solidFill>
                <a:latin typeface="Times New Roman" panose="02020603050405020304" pitchFamily="18" charset="0"/>
                <a:cs typeface="Times New Roman" panose="02020603050405020304" pitchFamily="18" charset="0"/>
              </a:rPr>
              <a:t>center </a:t>
            </a:r>
            <a:r>
              <a:rPr lang="en-US" dirty="0">
                <a:solidFill>
                  <a:srgbClr val="8E5A6D"/>
                </a:solidFill>
                <a:latin typeface="Times New Roman" panose="02020603050405020304" pitchFamily="18" charset="0"/>
                <a:cs typeface="Times New Roman" panose="02020603050405020304" pitchFamily="18" charset="0"/>
              </a:rPr>
              <a:t>of the </a:t>
            </a:r>
            <a:r>
              <a:rPr lang="en-US" dirty="0" smtClean="0">
                <a:solidFill>
                  <a:srgbClr val="8E5A6D"/>
                </a:solidFill>
                <a:latin typeface="Times New Roman" panose="02020603050405020304" pitchFamily="18" charset="0"/>
                <a:cs typeface="Times New Roman" panose="02020603050405020304" pitchFamily="18" charset="0"/>
              </a:rPr>
              <a:t>organization, </a:t>
            </a:r>
            <a:r>
              <a:rPr lang="en-US" dirty="0">
                <a:solidFill>
                  <a:srgbClr val="8E5A6D"/>
                </a:solidFill>
                <a:latin typeface="Times New Roman" panose="02020603050405020304" pitchFamily="18" charset="0"/>
                <a:cs typeface="Times New Roman" panose="02020603050405020304" pitchFamily="18" charset="0"/>
              </a:rPr>
              <a:t>the </a:t>
            </a:r>
            <a:r>
              <a:rPr lang="en-US" dirty="0" smtClean="0">
                <a:solidFill>
                  <a:srgbClr val="8E5A6D"/>
                </a:solidFill>
                <a:latin typeface="Times New Roman" panose="02020603050405020304" pitchFamily="18" charset="0"/>
                <a:cs typeface="Times New Roman" panose="02020603050405020304" pitchFamily="18" charset="0"/>
              </a:rPr>
              <a:t>organization </a:t>
            </a:r>
            <a:r>
              <a:rPr lang="en-US" dirty="0">
                <a:solidFill>
                  <a:srgbClr val="8E5A6D"/>
                </a:solidFill>
                <a:latin typeface="Times New Roman" panose="02020603050405020304" pitchFamily="18" charset="0"/>
                <a:cs typeface="Times New Roman" panose="02020603050405020304" pitchFamily="18" charset="0"/>
              </a:rPr>
              <a:t>is involved in communication with the client in all media, including, of course, social networks</a:t>
            </a:r>
            <a:r>
              <a:rPr lang="en-US" dirty="0" smtClean="0">
                <a:solidFill>
                  <a:srgbClr val="8E5A6D"/>
                </a:solidFill>
                <a:latin typeface="Times New Roman" panose="02020603050405020304" pitchFamily="18" charset="0"/>
                <a:cs typeface="Times New Roman" panose="02020603050405020304" pitchFamily="18" charset="0"/>
              </a:rPr>
              <a:t>.</a:t>
            </a:r>
          </a:p>
          <a:p>
            <a:pPr algn="ctr"/>
            <a:endParaRPr lang="en-US" dirty="0">
              <a:solidFill>
                <a:schemeClr val="accent2">
                  <a:lumMod val="50000"/>
                </a:schemeClr>
              </a:solidFill>
              <a:latin typeface="Times New Roman" panose="02020603050405020304" pitchFamily="18" charset="0"/>
              <a:cs typeface="Times New Roman" panose="02020603050405020304" pitchFamily="18" charset="0"/>
            </a:endParaRPr>
          </a:p>
          <a:p>
            <a:endParaRPr lang="en-US" sz="1600" dirty="0" smtClean="0">
              <a:solidFill>
                <a:schemeClr val="accent2">
                  <a:lumMod val="50000"/>
                </a:schemeClr>
              </a:solidFill>
              <a:latin typeface="Times New Roman" panose="02020603050405020304" pitchFamily="18" charset="0"/>
              <a:cs typeface="Times New Roman" panose="02020603050405020304" pitchFamily="18" charset="0"/>
            </a:endParaRPr>
          </a:p>
          <a:p>
            <a:endParaRPr lang="en-US" sz="1600" dirty="0" smtClean="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2" name="Rectangle 1"/>
          <p:cNvSpPr/>
          <p:nvPr/>
        </p:nvSpPr>
        <p:spPr>
          <a:xfrm>
            <a:off x="613505" y="3544035"/>
            <a:ext cx="7361571" cy="1107996"/>
          </a:xfrm>
          <a:prstGeom prst="rect">
            <a:avLst/>
          </a:prstGeom>
        </p:spPr>
        <p:txBody>
          <a:bodyPr wrap="square">
            <a:spAutoFit/>
          </a:bodyPr>
          <a:lstStyle/>
          <a:p>
            <a:pPr algn="ctr"/>
            <a:r>
              <a:rPr lang="en-US" b="1" dirty="0">
                <a:solidFill>
                  <a:srgbClr val="8E5A6D"/>
                </a:solidFill>
                <a:latin typeface="Times New Roman" panose="02020603050405020304" pitchFamily="18" charset="0"/>
                <a:cs typeface="Times New Roman" panose="02020603050405020304" pitchFamily="18" charset="0"/>
              </a:rPr>
              <a:t>Social CRM</a:t>
            </a:r>
          </a:p>
          <a:p>
            <a:pPr algn="ctr"/>
            <a:r>
              <a:rPr lang="en-US" sz="1600" dirty="0">
                <a:solidFill>
                  <a:srgbClr val="8E5A6D"/>
                </a:solidFill>
                <a:latin typeface="Times New Roman" panose="02020603050405020304" pitchFamily="18" charset="0"/>
                <a:cs typeface="Times New Roman" panose="02020603050405020304" pitchFamily="18" charset="0"/>
              </a:rPr>
              <a:t>The process of managing customer-to-customer conversations to engage existing customers, prospects and other stakeholders with a brand and so enhance customer relationship management.</a:t>
            </a:r>
          </a:p>
        </p:txBody>
      </p:sp>
      <p:pic>
        <p:nvPicPr>
          <p:cNvPr id="3" name="Picture 2"/>
          <p:cNvPicPr>
            <a:picLocks noChangeAspect="1"/>
          </p:cNvPicPr>
          <p:nvPr/>
        </p:nvPicPr>
        <p:blipFill>
          <a:blip r:embed="rId12"/>
          <a:stretch>
            <a:fillRect/>
          </a:stretch>
        </p:blipFill>
        <p:spPr>
          <a:xfrm>
            <a:off x="7975076" y="1743810"/>
            <a:ext cx="3656485" cy="3024835"/>
          </a:xfrm>
          <a:prstGeom prst="rect">
            <a:avLst/>
          </a:prstGeom>
        </p:spPr>
      </p:pic>
    </p:spTree>
    <p:extLst>
      <p:ext uri="{BB962C8B-B14F-4D97-AF65-F5344CB8AC3E}">
        <p14:creationId xmlns:p14="http://schemas.microsoft.com/office/powerpoint/2010/main" val="1111258512"/>
      </p:ext>
    </p:extLst>
  </p:cSld>
  <p:clrMapOvr>
    <a:masterClrMapping/>
  </p:clrMapOvr>
  <p:transition spd="slow" advTm="7132">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677740" y="5995225"/>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4" name="TextBox 3"/>
          <p:cNvSpPr txBox="1"/>
          <p:nvPr/>
        </p:nvSpPr>
        <p:spPr>
          <a:xfrm>
            <a:off x="142568" y="1428065"/>
            <a:ext cx="5638800" cy="2308324"/>
          </a:xfrm>
          <a:prstGeom prst="rect">
            <a:avLst/>
          </a:prstGeom>
          <a:noFill/>
        </p:spPr>
        <p:txBody>
          <a:bodyPr wrap="square" rtlCol="0">
            <a:spAutoFit/>
          </a:bodyPr>
          <a:lstStyle/>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smtClean="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smtClean="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smtClean="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smtClean="0">
              <a:solidFill>
                <a:schemeClr val="accent2">
                  <a:lumMod val="50000"/>
                </a:schemeClr>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677740" y="1110495"/>
            <a:ext cx="9753600" cy="4322759"/>
          </a:xfrm>
          <a:prstGeom prst="rect">
            <a:avLst/>
          </a:prstGeom>
        </p:spPr>
      </p:pic>
    </p:spTree>
    <p:extLst>
      <p:ext uri="{BB962C8B-B14F-4D97-AF65-F5344CB8AC3E}">
        <p14:creationId xmlns:p14="http://schemas.microsoft.com/office/powerpoint/2010/main" val="3059847804"/>
      </p:ext>
    </p:extLst>
  </p:cSld>
  <p:clrMapOvr>
    <a:masterClrMapping/>
  </p:clrMapOvr>
  <p:transition spd="slow" advTm="7132">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458709" y="6113212"/>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4" name="TextBox 3"/>
          <p:cNvSpPr txBox="1"/>
          <p:nvPr/>
        </p:nvSpPr>
        <p:spPr>
          <a:xfrm>
            <a:off x="279168" y="1067181"/>
            <a:ext cx="10655926" cy="6524863"/>
          </a:xfrm>
          <a:prstGeom prst="rect">
            <a:avLst/>
          </a:prstGeom>
          <a:noFill/>
        </p:spPr>
        <p:txBody>
          <a:bodyPr wrap="square" rtlCol="0">
            <a:spAutoFit/>
          </a:bodyPr>
          <a:lstStyle/>
          <a:p>
            <a:pPr algn="just"/>
            <a:r>
              <a:rPr lang="en-US" sz="2400" b="1" dirty="0" smtClean="0">
                <a:solidFill>
                  <a:srgbClr val="8E5A6D"/>
                </a:solidFill>
                <a:latin typeface="Times New Roman" panose="02020603050405020304" pitchFamily="18" charset="0"/>
                <a:cs typeface="Times New Roman" panose="02020603050405020304" pitchFamily="18" charset="0"/>
              </a:rPr>
              <a:t>T</a:t>
            </a:r>
            <a:r>
              <a:rPr lang="en-US" sz="1600" b="1" dirty="0" smtClean="0">
                <a:solidFill>
                  <a:srgbClr val="8E5A6D"/>
                </a:solidFill>
                <a:latin typeface="Times New Roman" panose="02020603050405020304" pitchFamily="18" charset="0"/>
                <a:cs typeface="Times New Roman" panose="02020603050405020304" pitchFamily="18" charset="0"/>
              </a:rPr>
              <a:t>he </a:t>
            </a:r>
            <a:r>
              <a:rPr lang="en-US" sz="1600" b="1" dirty="0">
                <a:solidFill>
                  <a:srgbClr val="8E5A6D"/>
                </a:solidFill>
                <a:latin typeface="Times New Roman" panose="02020603050405020304" pitchFamily="18" charset="0"/>
                <a:cs typeface="Times New Roman" panose="02020603050405020304" pitchFamily="18" charset="0"/>
              </a:rPr>
              <a:t>value of social media in collecting customer insights across different business function. </a:t>
            </a:r>
            <a:endParaRPr lang="en-US" sz="1600" b="1" dirty="0" smtClean="0">
              <a:solidFill>
                <a:srgbClr val="8E5A6D"/>
              </a:solidFill>
              <a:latin typeface="Times New Roman" panose="02020603050405020304" pitchFamily="18" charset="0"/>
              <a:cs typeface="Times New Roman" panose="02020603050405020304" pitchFamily="18" charset="0"/>
            </a:endParaRPr>
          </a:p>
          <a:p>
            <a:pPr algn="just"/>
            <a:endParaRPr lang="en-US" sz="1600" b="1" dirty="0">
              <a:solidFill>
                <a:srgbClr val="8E5A6D"/>
              </a:solidFill>
              <a:latin typeface="Times New Roman" panose="02020603050405020304" pitchFamily="18" charset="0"/>
              <a:cs typeface="Times New Roman" panose="02020603050405020304" pitchFamily="18" charset="0"/>
            </a:endParaRPr>
          </a:p>
          <a:p>
            <a:pPr marL="342900" indent="-342900" algn="just">
              <a:lnSpc>
                <a:spcPct val="150000"/>
              </a:lnSpc>
              <a:buFont typeface="+mj-lt"/>
              <a:buAutoNum type="arabicPeriod"/>
            </a:pPr>
            <a:r>
              <a:rPr lang="en-US" b="1" dirty="0" smtClean="0">
                <a:solidFill>
                  <a:srgbClr val="8E5A6D"/>
                </a:solidFill>
                <a:latin typeface="Times New Roman" panose="02020603050405020304" pitchFamily="18" charset="0"/>
                <a:cs typeface="Times New Roman" panose="02020603050405020304" pitchFamily="18" charset="0"/>
              </a:rPr>
              <a:t>Marketing</a:t>
            </a:r>
            <a:r>
              <a:rPr lang="en-US" b="1" dirty="0">
                <a:solidFill>
                  <a:srgbClr val="8E5A6D"/>
                </a:solidFill>
                <a:latin typeface="Times New Roman" panose="02020603050405020304" pitchFamily="18" charset="0"/>
                <a:cs typeface="Times New Roman" panose="02020603050405020304" pitchFamily="18" charset="0"/>
              </a:rPr>
              <a:t>. Monitoring</a:t>
            </a:r>
            <a:r>
              <a:rPr lang="en-US" dirty="0">
                <a:solidFill>
                  <a:srgbClr val="8E5A6D"/>
                </a:solidFill>
                <a:latin typeface="Times New Roman" panose="02020603050405020304" pitchFamily="18" charset="0"/>
                <a:cs typeface="Times New Roman" panose="02020603050405020304" pitchFamily="18" charset="0"/>
              </a:rPr>
              <a:t>, analysis and response of customer conversations through social listening </a:t>
            </a:r>
            <a:r>
              <a:rPr lang="en-US" dirty="0" smtClean="0">
                <a:solidFill>
                  <a:srgbClr val="8E5A6D"/>
                </a:solidFill>
                <a:latin typeface="Times New Roman" panose="02020603050405020304" pitchFamily="18" charset="0"/>
                <a:cs typeface="Times New Roman" panose="02020603050405020304" pitchFamily="18" charset="0"/>
              </a:rPr>
              <a:t>tools.</a:t>
            </a:r>
          </a:p>
          <a:p>
            <a:pPr marL="342900" indent="-342900" algn="just">
              <a:lnSpc>
                <a:spcPct val="150000"/>
              </a:lnSpc>
              <a:buFont typeface="+mj-lt"/>
              <a:buAutoNum type="arabicPeriod"/>
            </a:pPr>
            <a:r>
              <a:rPr lang="en-US" b="1" dirty="0" smtClean="0">
                <a:solidFill>
                  <a:srgbClr val="8E5A6D"/>
                </a:solidFill>
                <a:latin typeface="Times New Roman" panose="02020603050405020304" pitchFamily="18" charset="0"/>
                <a:cs typeface="Times New Roman" panose="02020603050405020304" pitchFamily="18" charset="0"/>
              </a:rPr>
              <a:t>Sales</a:t>
            </a:r>
            <a:r>
              <a:rPr lang="en-US" b="1" dirty="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Understanding where prospects are discussing selection of products and services offered by you and competitors and determining the best way to get involved in the conversation to influence sales and generate leads. </a:t>
            </a:r>
          </a:p>
          <a:p>
            <a:pPr marL="342900" indent="-342900" algn="just">
              <a:lnSpc>
                <a:spcPct val="150000"/>
              </a:lnSpc>
              <a:buFont typeface="+mj-lt"/>
              <a:buAutoNum type="arabicPeriod"/>
            </a:pPr>
            <a:r>
              <a:rPr lang="en-US" dirty="0" smtClean="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Service and support</a:t>
            </a:r>
            <a:r>
              <a:rPr lang="en-US" dirty="0">
                <a:solidFill>
                  <a:srgbClr val="8E5A6D"/>
                </a:solidFill>
                <a:latin typeface="Times New Roman" panose="02020603050405020304" pitchFamily="18" charset="0"/>
                <a:cs typeface="Times New Roman" panose="02020603050405020304" pitchFamily="18" charset="0"/>
              </a:rPr>
              <a:t>. Customer self-help through forums provided by you and neutral sites</a:t>
            </a:r>
            <a:r>
              <a:rPr lang="en-US" dirty="0" smtClean="0">
                <a:solidFill>
                  <a:srgbClr val="8E5A6D"/>
                </a:solidFill>
                <a:latin typeface="Times New Roman" panose="02020603050405020304" pitchFamily="18" charset="0"/>
                <a:cs typeface="Times New Roman" panose="02020603050405020304" pitchFamily="18" charset="0"/>
              </a:rPr>
              <a:t>.</a:t>
            </a:r>
          </a:p>
          <a:p>
            <a:pPr marL="342900" indent="-342900" algn="just">
              <a:lnSpc>
                <a:spcPct val="150000"/>
              </a:lnSpc>
              <a:buFont typeface="+mj-lt"/>
              <a:buAutoNum type="arabicPeriod"/>
            </a:pPr>
            <a:r>
              <a:rPr lang="en-US" dirty="0" smtClean="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Innovation. </a:t>
            </a:r>
            <a:r>
              <a:rPr lang="en-US" dirty="0">
                <a:solidFill>
                  <a:srgbClr val="8E5A6D"/>
                </a:solidFill>
                <a:latin typeface="Times New Roman" panose="02020603050405020304" pitchFamily="18" charset="0"/>
                <a:cs typeface="Times New Roman" panose="02020603050405020304" pitchFamily="18" charset="0"/>
              </a:rPr>
              <a:t>Using conversations to foster new product development or enhance online offerings is one of the most exciting forms of social </a:t>
            </a:r>
            <a:r>
              <a:rPr lang="en-US" dirty="0" smtClean="0">
                <a:solidFill>
                  <a:srgbClr val="8E5A6D"/>
                </a:solidFill>
                <a:latin typeface="Times New Roman" panose="02020603050405020304" pitchFamily="18" charset="0"/>
                <a:cs typeface="Times New Roman" panose="02020603050405020304" pitchFamily="18" charset="0"/>
              </a:rPr>
              <a:t>CRM.</a:t>
            </a:r>
          </a:p>
          <a:p>
            <a:pPr marL="342900" indent="-342900" algn="just">
              <a:lnSpc>
                <a:spcPct val="150000"/>
              </a:lnSpc>
              <a:buFont typeface="+mj-lt"/>
              <a:buAutoNum type="arabicPeriod"/>
            </a:pPr>
            <a:r>
              <a:rPr lang="en-US" b="1" dirty="0" smtClean="0">
                <a:solidFill>
                  <a:srgbClr val="8E5A6D"/>
                </a:solidFill>
                <a:latin typeface="Times New Roman" panose="02020603050405020304" pitchFamily="18" charset="0"/>
                <a:cs typeface="Times New Roman" panose="02020603050405020304" pitchFamily="18" charset="0"/>
              </a:rPr>
              <a:t>Collaboration</a:t>
            </a:r>
            <a:r>
              <a:rPr lang="en-US" b="1" dirty="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This is e-business collaboration within an </a:t>
            </a:r>
            <a:r>
              <a:rPr lang="en-US" dirty="0" smtClean="0">
                <a:solidFill>
                  <a:srgbClr val="8E5A6D"/>
                </a:solidFill>
                <a:latin typeface="Times New Roman" panose="02020603050405020304" pitchFamily="18" charset="0"/>
                <a:cs typeface="Times New Roman" panose="02020603050405020304" pitchFamily="18" charset="0"/>
              </a:rPr>
              <a:t>organization </a:t>
            </a:r>
            <a:r>
              <a:rPr lang="en-US" dirty="0">
                <a:solidFill>
                  <a:srgbClr val="8E5A6D"/>
                </a:solidFill>
                <a:latin typeface="Times New Roman" panose="02020603050405020304" pitchFamily="18" charset="0"/>
                <a:cs typeface="Times New Roman" panose="02020603050405020304" pitchFamily="18" charset="0"/>
              </a:rPr>
              <a:t>through an intranet and other software tools to encourage all forms of collaboration that support business </a:t>
            </a:r>
            <a:r>
              <a:rPr lang="en-US" dirty="0" smtClean="0">
                <a:solidFill>
                  <a:srgbClr val="8E5A6D"/>
                </a:solidFill>
                <a:latin typeface="Times New Roman" panose="02020603050405020304" pitchFamily="18" charset="0"/>
                <a:cs typeface="Times New Roman" panose="02020603050405020304" pitchFamily="18" charset="0"/>
              </a:rPr>
              <a:t>process.</a:t>
            </a:r>
          </a:p>
          <a:p>
            <a:pPr marL="342900" indent="-342900" algn="just">
              <a:lnSpc>
                <a:spcPct val="150000"/>
              </a:lnSpc>
              <a:buFont typeface="+mj-lt"/>
              <a:buAutoNum type="arabicPeriod"/>
            </a:pPr>
            <a:r>
              <a:rPr lang="en-US" b="1" dirty="0" smtClean="0">
                <a:solidFill>
                  <a:srgbClr val="8E5A6D"/>
                </a:solidFill>
                <a:latin typeface="Times New Roman" panose="02020603050405020304" pitchFamily="18" charset="0"/>
                <a:cs typeface="Times New Roman" panose="02020603050405020304" pitchFamily="18" charset="0"/>
              </a:rPr>
              <a:t>Customer </a:t>
            </a:r>
            <a:r>
              <a:rPr lang="en-US" b="1" dirty="0">
                <a:solidFill>
                  <a:srgbClr val="8E5A6D"/>
                </a:solidFill>
                <a:latin typeface="Times New Roman" panose="02020603050405020304" pitchFamily="18" charset="0"/>
                <a:cs typeface="Times New Roman" panose="02020603050405020304" pitchFamily="18" charset="0"/>
              </a:rPr>
              <a:t>experience</a:t>
            </a:r>
            <a:r>
              <a:rPr lang="en-US" dirty="0">
                <a:solidFill>
                  <a:srgbClr val="8E5A6D"/>
                </a:solidFill>
                <a:latin typeface="Times New Roman" panose="02020603050405020304" pitchFamily="18" charset="0"/>
                <a:cs typeface="Times New Roman" panose="02020603050405020304" pitchFamily="18" charset="0"/>
              </a:rPr>
              <a:t>. </a:t>
            </a:r>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enhance the customer experience and add value to a </a:t>
            </a:r>
            <a:r>
              <a:rPr lang="en-US" dirty="0" smtClean="0">
                <a:solidFill>
                  <a:srgbClr val="8E5A6D"/>
                </a:solidFill>
                <a:latin typeface="Times New Roman" panose="02020603050405020304" pitchFamily="18" charset="0"/>
                <a:cs typeface="Times New Roman" panose="02020603050405020304" pitchFamily="18" charset="0"/>
              </a:rPr>
              <a:t>brand</a:t>
            </a: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smtClean="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smtClean="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smtClean="0">
              <a:solidFill>
                <a:schemeClr val="accent2">
                  <a:lumMod val="50000"/>
                </a:schemeClr>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12"/>
          <a:stretch>
            <a:fillRect/>
          </a:stretch>
        </p:blipFill>
        <p:spPr>
          <a:xfrm>
            <a:off x="8959031" y="5095148"/>
            <a:ext cx="2828925" cy="1609725"/>
          </a:xfrm>
          <a:prstGeom prst="rect">
            <a:avLst/>
          </a:prstGeom>
        </p:spPr>
      </p:pic>
    </p:spTree>
    <p:extLst>
      <p:ext uri="{BB962C8B-B14F-4D97-AF65-F5344CB8AC3E}">
        <p14:creationId xmlns:p14="http://schemas.microsoft.com/office/powerpoint/2010/main" val="4112724967"/>
      </p:ext>
    </p:extLst>
  </p:cSld>
  <p:clrMapOvr>
    <a:masterClrMapping/>
  </p:clrMapOvr>
  <p:transition spd="slow" advTm="7132">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5860" y="912564"/>
            <a:ext cx="9753600" cy="5658535"/>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689335" y="613405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Tree>
    <p:extLst>
      <p:ext uri="{BB962C8B-B14F-4D97-AF65-F5344CB8AC3E}">
        <p14:creationId xmlns:p14="http://schemas.microsoft.com/office/powerpoint/2010/main" val="310052062"/>
      </p:ext>
    </p:extLst>
  </p:cSld>
  <p:clrMapOvr>
    <a:masterClrMapping/>
  </p:clrMapOvr>
  <p:transition spd="slow" advTm="7132">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620486" y="577838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4" name="TextBox 3"/>
          <p:cNvSpPr txBox="1"/>
          <p:nvPr/>
        </p:nvSpPr>
        <p:spPr>
          <a:xfrm>
            <a:off x="328518" y="1014729"/>
            <a:ext cx="7938790" cy="5355312"/>
          </a:xfrm>
          <a:prstGeom prst="rect">
            <a:avLst/>
          </a:prstGeom>
          <a:noFill/>
        </p:spPr>
        <p:txBody>
          <a:bodyPr wrap="square" rtlCol="0">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1 Social networks</a:t>
            </a:r>
            <a:r>
              <a:rPr lang="en-US" dirty="0">
                <a:solidFill>
                  <a:srgbClr val="8E5A6D"/>
                </a:solidFill>
                <a:latin typeface="Times New Roman" panose="02020603050405020304" pitchFamily="18" charset="0"/>
                <a:cs typeface="Times New Roman" panose="02020603050405020304" pitchFamily="18" charset="0"/>
              </a:rPr>
              <a:t>. In </a:t>
            </a:r>
            <a:r>
              <a:rPr lang="en-US" dirty="0" smtClean="0">
                <a:solidFill>
                  <a:srgbClr val="8E5A6D"/>
                </a:solidFill>
                <a:latin typeface="Times New Roman" panose="02020603050405020304" pitchFamily="18" charset="0"/>
                <a:cs typeface="Times New Roman" panose="02020603050405020304" pitchFamily="18" charset="0"/>
              </a:rPr>
              <a:t>some countries the core social platforms where people interact through social networks are Facebook ,Instagram, and snapchat for consumer audiences LinkedIn </a:t>
            </a:r>
            <a:r>
              <a:rPr lang="en-US" dirty="0">
                <a:solidFill>
                  <a:srgbClr val="8E5A6D"/>
                </a:solidFill>
                <a:latin typeface="Times New Roman" panose="02020603050405020304" pitchFamily="18" charset="0"/>
                <a:cs typeface="Times New Roman" panose="02020603050405020304" pitchFamily="18" charset="0"/>
              </a:rPr>
              <a:t>for business audiences and Twitter for both</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2 </a:t>
            </a:r>
            <a:r>
              <a:rPr lang="en-US" b="1" dirty="0">
                <a:solidFill>
                  <a:srgbClr val="8E5A6D"/>
                </a:solidFill>
                <a:latin typeface="Times New Roman" panose="02020603050405020304" pitchFamily="18" charset="0"/>
                <a:cs typeface="Times New Roman" panose="02020603050405020304" pitchFamily="18" charset="0"/>
              </a:rPr>
              <a:t>Social publishing </a:t>
            </a:r>
            <a:r>
              <a:rPr lang="en-US" dirty="0">
                <a:solidFill>
                  <a:srgbClr val="8E5A6D"/>
                </a:solidFill>
                <a:latin typeface="Times New Roman" panose="02020603050405020304" pitchFamily="18" charset="0"/>
                <a:cs typeface="Times New Roman" panose="02020603050405020304" pitchFamily="18" charset="0"/>
              </a:rPr>
              <a:t>and news. Nearly all newspapers and magazines, whether broad or niche, now have an online presence with the option to participate through comments on articles, blogs or communities</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3 </a:t>
            </a:r>
            <a:r>
              <a:rPr lang="en-US" b="1" dirty="0">
                <a:solidFill>
                  <a:srgbClr val="8E5A6D"/>
                </a:solidFill>
                <a:latin typeface="Times New Roman" panose="02020603050405020304" pitchFamily="18" charset="0"/>
                <a:cs typeface="Times New Roman" panose="02020603050405020304" pitchFamily="18" charset="0"/>
              </a:rPr>
              <a:t>Social commenting in blogs</a:t>
            </a:r>
            <a:r>
              <a:rPr lang="en-US" dirty="0">
                <a:solidFill>
                  <a:srgbClr val="8E5A6D"/>
                </a:solidFill>
                <a:latin typeface="Times New Roman" panose="02020603050405020304" pitchFamily="18" charset="0"/>
                <a:cs typeface="Times New Roman" panose="02020603050405020304" pitchFamily="18" charset="0"/>
              </a:rPr>
              <a:t>. A company blog can form the hub of your social media strategy and you can look at tapping into others' blogs, whether company or personal or through blog outreach</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4 </a:t>
            </a:r>
            <a:r>
              <a:rPr lang="en-US" b="1" dirty="0">
                <a:solidFill>
                  <a:srgbClr val="8E5A6D"/>
                </a:solidFill>
                <a:latin typeface="Times New Roman" panose="02020603050405020304" pitchFamily="18" charset="0"/>
                <a:cs typeface="Times New Roman" panose="02020603050405020304" pitchFamily="18" charset="0"/>
              </a:rPr>
              <a:t>Social niche communities</a:t>
            </a:r>
            <a:r>
              <a:rPr lang="en-US" dirty="0">
                <a:solidFill>
                  <a:srgbClr val="8E5A6D"/>
                </a:solidFill>
                <a:latin typeface="Times New Roman" panose="02020603050405020304" pitchFamily="18" charset="0"/>
                <a:cs typeface="Times New Roman" panose="02020603050405020304" pitchFamily="18" charset="0"/>
              </a:rPr>
              <a:t>. These are communities and forums independent of the main networks</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5 </a:t>
            </a:r>
            <a:r>
              <a:rPr lang="en-US" b="1" dirty="0">
                <a:solidFill>
                  <a:srgbClr val="8E5A6D"/>
                </a:solidFill>
                <a:latin typeface="Times New Roman" panose="02020603050405020304" pitchFamily="18" charset="0"/>
                <a:cs typeface="Times New Roman" panose="02020603050405020304" pitchFamily="18" charset="0"/>
              </a:rPr>
              <a:t>Social customer service</a:t>
            </a:r>
            <a:r>
              <a:rPr lang="en-US" dirty="0">
                <a:solidFill>
                  <a:srgbClr val="8E5A6D"/>
                </a:solidFill>
                <a:latin typeface="Times New Roman" panose="02020603050405020304" pitchFamily="18" charset="0"/>
                <a:cs typeface="Times New Roman" panose="02020603050405020304" pitchFamily="18" charset="0"/>
              </a:rPr>
              <a:t>. Services </a:t>
            </a:r>
            <a:r>
              <a:rPr lang="en-US" dirty="0" smtClean="0">
                <a:solidFill>
                  <a:srgbClr val="8E5A6D"/>
                </a:solidFill>
                <a:latin typeface="Times New Roman" panose="02020603050405020304" pitchFamily="18" charset="0"/>
                <a:cs typeface="Times New Roman" panose="02020603050405020304" pitchFamily="18" charset="0"/>
              </a:rPr>
              <a:t>as </a:t>
            </a:r>
            <a:r>
              <a:rPr lang="en-US" dirty="0">
                <a:solidFill>
                  <a:srgbClr val="8E5A6D"/>
                </a:solidFill>
                <a:latin typeface="Times New Roman" panose="02020603050405020304" pitchFamily="18" charset="0"/>
                <a:cs typeface="Times New Roman" panose="02020603050405020304" pitchFamily="18" charset="0"/>
              </a:rPr>
              <a:t>well as companies' own customer-support forums, are increasingly important for responding to customer </a:t>
            </a:r>
            <a:r>
              <a:rPr lang="en-US" b="1" dirty="0">
                <a:solidFill>
                  <a:srgbClr val="8E5A6D"/>
                </a:solidFill>
                <a:latin typeface="Times New Roman" panose="02020603050405020304" pitchFamily="18" charset="0"/>
                <a:cs typeface="Times New Roman" panose="02020603050405020304" pitchFamily="18" charset="0"/>
              </a:rPr>
              <a:t>complaints, </a:t>
            </a:r>
            <a:r>
              <a:rPr lang="en-US" dirty="0">
                <a:solidFill>
                  <a:srgbClr val="8E5A6D"/>
                </a:solidFill>
                <a:latin typeface="Times New Roman" panose="02020603050405020304" pitchFamily="18" charset="0"/>
                <a:cs typeface="Times New Roman" panose="02020603050405020304" pitchFamily="18" charset="0"/>
              </a:rPr>
              <a:t>particularly in some sectors such as mobile phone and network providers</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8470232" y="1517933"/>
            <a:ext cx="3218697" cy="3708585"/>
          </a:xfrm>
          <a:prstGeom prst="rect">
            <a:avLst/>
          </a:prstGeom>
        </p:spPr>
      </p:pic>
    </p:spTree>
    <p:extLst>
      <p:ext uri="{BB962C8B-B14F-4D97-AF65-F5344CB8AC3E}">
        <p14:creationId xmlns:p14="http://schemas.microsoft.com/office/powerpoint/2010/main" val="1415241981"/>
      </p:ext>
    </p:extLst>
  </p:cSld>
  <p:clrMapOvr>
    <a:masterClrMapping/>
  </p:clrMapOvr>
  <p:transition spd="slow" advTm="7132">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45860" y="607421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3" name="Rectangle 2"/>
          <p:cNvSpPr/>
          <p:nvPr/>
        </p:nvSpPr>
        <p:spPr>
          <a:xfrm>
            <a:off x="663018" y="1135659"/>
            <a:ext cx="7444034" cy="4801314"/>
          </a:xfrm>
          <a:prstGeom prst="rect">
            <a:avLst/>
          </a:prstGeom>
        </p:spPr>
        <p:txBody>
          <a:bodyPr wrap="square">
            <a:spAutoFit/>
          </a:bodyPr>
          <a:lstStyle/>
          <a:p>
            <a:pPr algn="just"/>
            <a:r>
              <a:rPr lang="en-US" dirty="0">
                <a:solidFill>
                  <a:srgbClr val="8E5A6D"/>
                </a:solidFill>
                <a:latin typeface="Times New Roman" panose="02020603050405020304" pitchFamily="18" charset="0"/>
                <a:cs typeface="Times New Roman" panose="02020603050405020304" pitchFamily="18" charset="0"/>
              </a:rPr>
              <a:t>6 </a:t>
            </a:r>
            <a:r>
              <a:rPr lang="en-US" b="1" dirty="0">
                <a:solidFill>
                  <a:srgbClr val="8E5A6D"/>
                </a:solidFill>
                <a:latin typeface="Times New Roman" panose="02020603050405020304" pitchFamily="18" charset="0"/>
                <a:cs typeface="Times New Roman" panose="02020603050405020304" pitchFamily="18" charset="0"/>
              </a:rPr>
              <a:t>Social knowledge. </a:t>
            </a:r>
            <a:r>
              <a:rPr lang="en-US" dirty="0">
                <a:solidFill>
                  <a:srgbClr val="8E5A6D"/>
                </a:solidFill>
                <a:latin typeface="Times New Roman" panose="02020603050405020304" pitchFamily="18" charset="0"/>
                <a:cs typeface="Times New Roman" panose="02020603050405020304" pitchFamily="18" charset="0"/>
              </a:rPr>
              <a:t>These are reference social networks such as Yahoo! Answers, and Wikipedia. They show how any business can engage its audience by solving their problems and subtly showing how products have helped others.</a:t>
            </a:r>
          </a:p>
          <a:p>
            <a:pPr algn="just"/>
            <a:r>
              <a:rPr lang="en-US" dirty="0">
                <a:solidFill>
                  <a:srgbClr val="8E5A6D"/>
                </a:solidFill>
                <a:latin typeface="Times New Roman" panose="02020603050405020304" pitchFamily="18" charset="0"/>
                <a:cs typeface="Times New Roman" panose="02020603050405020304" pitchFamily="18" charset="0"/>
              </a:rPr>
              <a:t>7 </a:t>
            </a:r>
            <a:r>
              <a:rPr lang="en-US" b="1" dirty="0">
                <a:solidFill>
                  <a:srgbClr val="8E5A6D"/>
                </a:solidFill>
                <a:latin typeface="Times New Roman" panose="02020603050405020304" pitchFamily="18" charset="0"/>
                <a:cs typeface="Times New Roman" panose="02020603050405020304" pitchFamily="18" charset="0"/>
              </a:rPr>
              <a:t>Social bookmarking. </a:t>
            </a:r>
            <a:r>
              <a:rPr lang="en-US" dirty="0">
                <a:solidFill>
                  <a:srgbClr val="8E5A6D"/>
                </a:solidFill>
                <a:latin typeface="Times New Roman" panose="02020603050405020304" pitchFamily="18" charset="0"/>
                <a:cs typeface="Times New Roman" panose="02020603050405020304" pitchFamily="18" charset="0"/>
              </a:rPr>
              <a:t>Bookmarking sites such as Delicious™ (www.del.icio.us.com) are today relatively unimportant</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8 </a:t>
            </a:r>
            <a:r>
              <a:rPr lang="en-US" b="1" dirty="0">
                <a:solidFill>
                  <a:srgbClr val="8E5A6D"/>
                </a:solidFill>
                <a:latin typeface="Times New Roman" panose="02020603050405020304" pitchFamily="18" charset="0"/>
                <a:cs typeface="Times New Roman" panose="02020603050405020304" pitchFamily="18" charset="0"/>
              </a:rPr>
              <a:t>Social streaming</a:t>
            </a:r>
            <a:r>
              <a:rPr lang="en-US" dirty="0">
                <a:solidFill>
                  <a:srgbClr val="8E5A6D"/>
                </a:solidFill>
                <a:latin typeface="Times New Roman" panose="02020603050405020304" pitchFamily="18" charset="0"/>
                <a:cs typeface="Times New Roman" panose="02020603050405020304" pitchFamily="18" charset="0"/>
              </a:rPr>
              <a:t>. Rich and streaming media sites including photos (e.g. Pinterest), video and podcasting</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9 </a:t>
            </a:r>
            <a:r>
              <a:rPr lang="en-US" b="1" dirty="0">
                <a:solidFill>
                  <a:srgbClr val="8E5A6D"/>
                </a:solidFill>
                <a:latin typeface="Times New Roman" panose="02020603050405020304" pitchFamily="18" charset="0"/>
                <a:cs typeface="Times New Roman" panose="02020603050405020304" pitchFamily="18" charset="0"/>
              </a:rPr>
              <a:t>Social search. </a:t>
            </a:r>
            <a:r>
              <a:rPr lang="en-US" dirty="0">
                <a:solidFill>
                  <a:srgbClr val="8E5A6D"/>
                </a:solidFill>
                <a:latin typeface="Times New Roman" panose="02020603050405020304" pitchFamily="18" charset="0"/>
                <a:cs typeface="Times New Roman" panose="02020603050405020304" pitchFamily="18" charset="0"/>
              </a:rPr>
              <a:t>When Google+ was launched search engines incorporated more social features such as voting for sites via a Google+ 1. With the wane in popularity of Google+ in recent years, these features are seen less commonly today</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10 </a:t>
            </a:r>
            <a:r>
              <a:rPr lang="en-US" b="1" dirty="0">
                <a:solidFill>
                  <a:srgbClr val="8E5A6D"/>
                </a:solidFill>
                <a:latin typeface="Times New Roman" panose="02020603050405020304" pitchFamily="18" charset="0"/>
                <a:cs typeface="Times New Roman" panose="02020603050405020304" pitchFamily="18" charset="0"/>
              </a:rPr>
              <a:t>Social commerce. </a:t>
            </a:r>
            <a:r>
              <a:rPr lang="en-US" dirty="0" smtClean="0">
                <a:solidFill>
                  <a:srgbClr val="8E5A6D"/>
                </a:solidFill>
                <a:latin typeface="Times New Roman" panose="02020603050405020304" pitchFamily="18" charset="0"/>
                <a:cs typeface="Times New Roman" panose="02020603050405020304" pitchFamily="18" charset="0"/>
              </a:rPr>
              <a:t>involves </a:t>
            </a:r>
            <a:r>
              <a:rPr lang="en-US" dirty="0">
                <a:solidFill>
                  <a:srgbClr val="8E5A6D"/>
                </a:solidFill>
                <a:latin typeface="Times New Roman" panose="02020603050405020304" pitchFamily="18" charset="0"/>
                <a:cs typeface="Times New Roman" panose="02020603050405020304" pitchFamily="18" charset="0"/>
              </a:rPr>
              <a:t>reviews and ratings on products and sharing of coupons on deals.</a:t>
            </a:r>
          </a:p>
        </p:txBody>
      </p:sp>
      <p:pic>
        <p:nvPicPr>
          <p:cNvPr id="2" name="Picture 1"/>
          <p:cNvPicPr>
            <a:picLocks noChangeAspect="1"/>
          </p:cNvPicPr>
          <p:nvPr/>
        </p:nvPicPr>
        <p:blipFill>
          <a:blip r:embed="rId12"/>
          <a:stretch>
            <a:fillRect/>
          </a:stretch>
        </p:blipFill>
        <p:spPr>
          <a:xfrm>
            <a:off x="8296977" y="1688466"/>
            <a:ext cx="3619099" cy="3720932"/>
          </a:xfrm>
          <a:prstGeom prst="rect">
            <a:avLst/>
          </a:prstGeom>
        </p:spPr>
      </p:pic>
    </p:spTree>
    <p:extLst>
      <p:ext uri="{BB962C8B-B14F-4D97-AF65-F5344CB8AC3E}">
        <p14:creationId xmlns:p14="http://schemas.microsoft.com/office/powerpoint/2010/main" val="3349549783"/>
      </p:ext>
    </p:extLst>
  </p:cSld>
  <p:clrMapOvr>
    <a:masterClrMapping/>
  </p:clrMapOvr>
  <p:transition spd="slow" advTm="7132">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60440" y="-314164"/>
            <a:ext cx="2036240" cy="1798476"/>
          </a:xfrm>
          <a:prstGeom prst="rect">
            <a:avLst/>
          </a:prstGeom>
        </p:spPr>
      </p:pic>
      <p:pic>
        <p:nvPicPr>
          <p:cNvPr id="7" name="Picture 6"/>
          <p:cNvPicPr>
            <a:picLocks noChangeAspect="1"/>
          </p:cNvPicPr>
          <p:nvPr/>
        </p:nvPicPr>
        <p:blipFill>
          <a:blip r:embed="rId3"/>
          <a:stretch>
            <a:fillRect/>
          </a:stretch>
        </p:blipFill>
        <p:spPr>
          <a:xfrm>
            <a:off x="9318942" y="514964"/>
            <a:ext cx="2365453" cy="140220"/>
          </a:xfrm>
          <a:prstGeom prst="rect">
            <a:avLst/>
          </a:prstGeom>
        </p:spPr>
      </p:pic>
      <p:pic>
        <p:nvPicPr>
          <p:cNvPr id="8" name="Picture 7"/>
          <p:cNvPicPr>
            <a:picLocks noChangeAspect="1"/>
          </p:cNvPicPr>
          <p:nvPr/>
        </p:nvPicPr>
        <p:blipFill>
          <a:blip r:embed="rId4"/>
          <a:stretch>
            <a:fillRect/>
          </a:stretch>
        </p:blipFill>
        <p:spPr>
          <a:xfrm>
            <a:off x="9806664" y="871344"/>
            <a:ext cx="1877731" cy="310923"/>
          </a:xfrm>
          <a:prstGeom prst="rect">
            <a:avLst/>
          </a:prstGeom>
        </p:spPr>
      </p:pic>
      <p:pic>
        <p:nvPicPr>
          <p:cNvPr id="9" name="Picture 8"/>
          <p:cNvPicPr>
            <a:picLocks noChangeAspect="1"/>
          </p:cNvPicPr>
          <p:nvPr/>
        </p:nvPicPr>
        <p:blipFill>
          <a:blip r:embed="rId5"/>
          <a:stretch>
            <a:fillRect/>
          </a:stretch>
        </p:blipFill>
        <p:spPr>
          <a:xfrm>
            <a:off x="2499216" y="606412"/>
            <a:ext cx="6517189" cy="48772"/>
          </a:xfrm>
          <a:prstGeom prst="rect">
            <a:avLst/>
          </a:prstGeom>
        </p:spPr>
      </p:pic>
      <p:pic>
        <p:nvPicPr>
          <p:cNvPr id="10" name="Picture 9"/>
          <p:cNvPicPr>
            <a:picLocks noChangeAspect="1"/>
          </p:cNvPicPr>
          <p:nvPr/>
        </p:nvPicPr>
        <p:blipFill>
          <a:blip r:embed="rId6"/>
          <a:stretch>
            <a:fillRect/>
          </a:stretch>
        </p:blipFill>
        <p:spPr>
          <a:xfrm>
            <a:off x="9355521" y="5866358"/>
            <a:ext cx="2170364" cy="591363"/>
          </a:xfrm>
          <a:prstGeom prst="rect">
            <a:avLst/>
          </a:prstGeom>
        </p:spPr>
      </p:pic>
      <p:sp>
        <p:nvSpPr>
          <p:cNvPr id="2" name="Rectangle 1"/>
          <p:cNvSpPr/>
          <p:nvPr/>
        </p:nvSpPr>
        <p:spPr>
          <a:xfrm>
            <a:off x="160440" y="1077856"/>
            <a:ext cx="8672475" cy="5786199"/>
          </a:xfrm>
          <a:prstGeom prst="rect">
            <a:avLst/>
          </a:prstGeom>
        </p:spPr>
        <p:txBody>
          <a:bodyPr wrap="square">
            <a:spAutoFit/>
          </a:bodyPr>
          <a:lstStyle/>
          <a:p>
            <a:pPr algn="just"/>
            <a:r>
              <a:rPr lang="en-US" sz="2800" dirty="0">
                <a:solidFill>
                  <a:srgbClr val="8E5A6D"/>
                </a:solidFill>
                <a:latin typeface="Times New Roman" panose="02020603050405020304" pitchFamily="18" charset="0"/>
                <a:cs typeface="Times New Roman" panose="02020603050405020304" pitchFamily="18" charset="0"/>
              </a:rPr>
              <a:t>e</a:t>
            </a:r>
            <a:r>
              <a:rPr lang="en-US" dirty="0">
                <a:solidFill>
                  <a:srgbClr val="8E5A6D"/>
                </a:solidFill>
                <a:latin typeface="Times New Roman" panose="02020603050405020304" pitchFamily="18" charset="0"/>
                <a:cs typeface="Times New Roman" panose="02020603050405020304" pitchFamily="18" charset="0"/>
              </a:rPr>
              <a:t>ngagement as 'marketing's new key metric, given the rapidly increasing </a:t>
            </a:r>
            <a:r>
              <a:rPr lang="en-US" b="1" dirty="0">
                <a:solidFill>
                  <a:srgbClr val="8E5A6D"/>
                </a:solidFill>
                <a:latin typeface="Times New Roman" panose="02020603050405020304" pitchFamily="18" charset="0"/>
                <a:cs typeface="Times New Roman" panose="02020603050405020304" pitchFamily="18" charset="0"/>
              </a:rPr>
              <a:t>online media fragmentation </a:t>
            </a:r>
            <a:r>
              <a:rPr lang="en-US" dirty="0">
                <a:solidFill>
                  <a:srgbClr val="8E5A6D"/>
                </a:solidFill>
                <a:latin typeface="Times New Roman" panose="02020603050405020304" pitchFamily="18" charset="0"/>
                <a:cs typeface="Times New Roman" panose="02020603050405020304" pitchFamily="18" charset="0"/>
              </a:rPr>
              <a:t>and the challenges of keeping customers engaged with brands given the proliferation of choice. Customer engagement is sometimes used to refer to engaging customers in the short term, on a single touchpoint, such as whether someone dwells on the site for a significant time or whether they interact with an email. Instead, customer engagement really refers to the long-term ability of a brand to gain a customer's attention on an ongoing basis.</a:t>
            </a:r>
          </a:p>
          <a:p>
            <a:r>
              <a:rPr lang="en-US" b="1" dirty="0">
                <a:solidFill>
                  <a:srgbClr val="8E5A6D"/>
                </a:solidFill>
                <a:latin typeface="Times New Roman" panose="02020603050405020304" pitchFamily="18" charset="0"/>
                <a:cs typeface="Times New Roman" panose="02020603050405020304" pitchFamily="18" charset="0"/>
              </a:rPr>
              <a:t>The commercial aim of engagement is </a:t>
            </a:r>
            <a:r>
              <a:rPr lang="en-US" dirty="0">
                <a:solidFill>
                  <a:srgbClr val="8E5A6D"/>
                </a:solidFill>
                <a:latin typeface="Times New Roman" panose="02020603050405020304" pitchFamily="18" charset="0"/>
                <a:cs typeface="Times New Roman" panose="02020603050405020304" pitchFamily="18" charset="0"/>
              </a:rPr>
              <a:t>to </a:t>
            </a:r>
            <a:r>
              <a:rPr lang="en-US" dirty="0" smtClean="0">
                <a:solidFill>
                  <a:srgbClr val="8E5A6D"/>
                </a:solidFill>
                <a:latin typeface="Times New Roman" panose="02020603050405020304" pitchFamily="18" charset="0"/>
                <a:cs typeface="Times New Roman" panose="02020603050405020304" pitchFamily="18" charset="0"/>
              </a:rPr>
              <a:t>maximize </a:t>
            </a:r>
            <a:r>
              <a:rPr lang="en-US" dirty="0">
                <a:solidFill>
                  <a:srgbClr val="8E5A6D"/>
                </a:solidFill>
                <a:latin typeface="Times New Roman" panose="02020603050405020304" pitchFamily="18" charset="0"/>
                <a:cs typeface="Times New Roman" panose="02020603050405020304" pitchFamily="18" charset="0"/>
              </a:rPr>
              <a:t>customer value through using customer interactions to lead to more profitable relationships</a:t>
            </a:r>
            <a:r>
              <a:rPr lang="en-US" dirty="0" smtClean="0">
                <a:solidFill>
                  <a:srgbClr val="8E5A6D"/>
                </a:solidFill>
                <a:latin typeface="Times New Roman" panose="02020603050405020304" pitchFamily="18" charset="0"/>
                <a:cs typeface="Times New Roman" panose="02020603050405020304" pitchFamily="18" charset="0"/>
              </a:rPr>
              <a:t>.</a:t>
            </a:r>
          </a:p>
          <a:p>
            <a:endParaRPr lang="en-US" dirty="0">
              <a:solidFill>
                <a:srgbClr val="8E5A6D"/>
              </a:solidFill>
              <a:latin typeface="Times New Roman" panose="02020603050405020304" pitchFamily="18" charset="0"/>
              <a:cs typeface="Times New Roman" panose="02020603050405020304" pitchFamily="18" charset="0"/>
            </a:endParaRPr>
          </a:p>
          <a:p>
            <a:pPr algn="ctr"/>
            <a:r>
              <a:rPr lang="en-US" b="1" dirty="0" smtClean="0">
                <a:solidFill>
                  <a:srgbClr val="8E5A6D"/>
                </a:solidFill>
                <a:latin typeface="Times New Roman" panose="02020603050405020304" pitchFamily="18" charset="0"/>
                <a:cs typeface="Times New Roman" panose="02020603050405020304" pitchFamily="18" charset="0"/>
              </a:rPr>
              <a:t>WHAT IS Customer engagement?</a:t>
            </a:r>
            <a:endParaRPr lang="en-US" b="1" dirty="0">
              <a:solidFill>
                <a:srgbClr val="8E5A6D"/>
              </a:solidFill>
              <a:latin typeface="Times New Roman" panose="02020603050405020304" pitchFamily="18" charset="0"/>
              <a:cs typeface="Times New Roman" panose="02020603050405020304" pitchFamily="18" charset="0"/>
            </a:endParaRPr>
          </a:p>
          <a:p>
            <a:pPr algn="ctr"/>
            <a:r>
              <a:rPr lang="en-US" dirty="0">
                <a:solidFill>
                  <a:srgbClr val="8E5A6D"/>
                </a:solidFill>
                <a:latin typeface="Times New Roman" panose="02020603050405020304" pitchFamily="18" charset="0"/>
                <a:cs typeface="Times New Roman" panose="02020603050405020304" pitchFamily="18" charset="0"/>
              </a:rPr>
              <a:t>Repeated interactions through the customer lifecycle prompted by online and offline communications aimed at strengthening the long-term emotional, psychological and physical investment a customer has with a brand</a:t>
            </a:r>
            <a:r>
              <a:rPr lang="en-US" dirty="0" smtClean="0">
                <a:solidFill>
                  <a:srgbClr val="8E5A6D"/>
                </a:solidFill>
                <a:latin typeface="Times New Roman" panose="02020603050405020304" pitchFamily="18" charset="0"/>
                <a:cs typeface="Times New Roman" panose="02020603050405020304" pitchFamily="18" charset="0"/>
              </a:rPr>
              <a:t>.</a:t>
            </a:r>
          </a:p>
          <a:p>
            <a:pPr algn="ctr"/>
            <a:endParaRPr lang="en-US" dirty="0">
              <a:solidFill>
                <a:srgbClr val="8E5A6D"/>
              </a:solidFill>
              <a:latin typeface="Times New Roman" panose="02020603050405020304" pitchFamily="18" charset="0"/>
              <a:cs typeface="Times New Roman" panose="02020603050405020304" pitchFamily="18" charset="0"/>
            </a:endParaRPr>
          </a:p>
          <a:p>
            <a:pPr algn="ctr"/>
            <a:r>
              <a:rPr lang="en-US" b="1" dirty="0" smtClean="0">
                <a:solidFill>
                  <a:srgbClr val="8E5A6D"/>
                </a:solidFill>
                <a:latin typeface="Times New Roman" panose="02020603050405020304" pitchFamily="18" charset="0"/>
                <a:cs typeface="Times New Roman" panose="02020603050405020304" pitchFamily="18" charset="0"/>
              </a:rPr>
              <a:t>WHAT IS Media </a:t>
            </a:r>
            <a:r>
              <a:rPr lang="en-US" b="1" dirty="0">
                <a:solidFill>
                  <a:srgbClr val="8E5A6D"/>
                </a:solidFill>
                <a:latin typeface="Times New Roman" panose="02020603050405020304" pitchFamily="18" charset="0"/>
                <a:cs typeface="Times New Roman" panose="02020603050405020304" pitchFamily="18" charset="0"/>
              </a:rPr>
              <a:t>fragmentation</a:t>
            </a:r>
          </a:p>
          <a:p>
            <a:pPr algn="ctr"/>
            <a:r>
              <a:rPr lang="en-US" dirty="0">
                <a:solidFill>
                  <a:srgbClr val="8E5A6D"/>
                </a:solidFill>
                <a:latin typeface="Times New Roman" panose="02020603050405020304" pitchFamily="18" charset="0"/>
                <a:cs typeface="Times New Roman" panose="02020603050405020304" pitchFamily="18" charset="0"/>
              </a:rPr>
              <a:t>Describes a trend towards increasing choice and consumption of a range of media in terms of different channels such as web and mobile and also within channels - for example, more TV channels, radio stations, magazines, more websites. Media fragmentation implies increased difficulty in reaching target audiences.</a:t>
            </a:r>
          </a:p>
        </p:txBody>
      </p:sp>
      <p:pic>
        <p:nvPicPr>
          <p:cNvPr id="11" name="Picture 10"/>
          <p:cNvPicPr>
            <a:picLocks noChangeAspect="1"/>
          </p:cNvPicPr>
          <p:nvPr/>
        </p:nvPicPr>
        <p:blipFill>
          <a:blip r:embed="rId7"/>
          <a:stretch>
            <a:fillRect/>
          </a:stretch>
        </p:blipFill>
        <p:spPr>
          <a:xfrm>
            <a:off x="9191980" y="1614781"/>
            <a:ext cx="2619375" cy="3569961"/>
          </a:xfrm>
          <a:prstGeom prst="rect">
            <a:avLst/>
          </a:prstGeom>
        </p:spPr>
      </p:pic>
    </p:spTree>
    <p:extLst>
      <p:ext uri="{BB962C8B-B14F-4D97-AF65-F5344CB8AC3E}">
        <p14:creationId xmlns:p14="http://schemas.microsoft.com/office/powerpoint/2010/main" val="13468448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26533" y="-332381"/>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458709" y="6100208"/>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458709" y="5607080"/>
            <a:ext cx="1879649" cy="309233"/>
          </a:xfrm>
          <a:prstGeom prst="rect">
            <a:avLst/>
          </a:prstGeom>
        </p:spPr>
      </p:pic>
      <p:sp>
        <p:nvSpPr>
          <p:cNvPr id="5" name="Rectangle 4"/>
          <p:cNvSpPr/>
          <p:nvPr/>
        </p:nvSpPr>
        <p:spPr>
          <a:xfrm>
            <a:off x="551370" y="1452867"/>
            <a:ext cx="4251490" cy="3970318"/>
          </a:xfrm>
          <a:prstGeom prst="rect">
            <a:avLst/>
          </a:prstGeom>
        </p:spPr>
        <p:txBody>
          <a:bodyPr wrap="square">
            <a:spAutoFit/>
          </a:bodyPr>
          <a:lstStyle/>
          <a:p>
            <a:endParaRPr lang="en-US" dirty="0"/>
          </a:p>
          <a:p>
            <a:pPr algn="ctr"/>
            <a:r>
              <a:rPr lang="en-US" dirty="0" smtClean="0">
                <a:solidFill>
                  <a:srgbClr val="573F6A"/>
                </a:solidFill>
                <a:latin typeface="Times New Roman" panose="02020603050405020304" pitchFamily="18" charset="0"/>
                <a:cs typeface="Times New Roman" panose="02020603050405020304" pitchFamily="18" charset="0"/>
              </a:rPr>
              <a:t>Forrester created </a:t>
            </a:r>
            <a:r>
              <a:rPr lang="en-US" dirty="0">
                <a:solidFill>
                  <a:srgbClr val="573F6A"/>
                </a:solidFill>
                <a:latin typeface="Times New Roman" panose="02020603050405020304" pitchFamily="18" charset="0"/>
                <a:cs typeface="Times New Roman" panose="02020603050405020304" pitchFamily="18" charset="0"/>
              </a:rPr>
              <a:t>a measure of engagement has four parts which can be measured both online and </a:t>
            </a:r>
            <a:r>
              <a:rPr lang="en-US" dirty="0" smtClean="0">
                <a:solidFill>
                  <a:srgbClr val="573F6A"/>
                </a:solidFill>
                <a:latin typeface="Times New Roman" panose="02020603050405020304" pitchFamily="18" charset="0"/>
                <a:cs typeface="Times New Roman" panose="02020603050405020304" pitchFamily="18" charset="0"/>
              </a:rPr>
              <a:t>offline, was </a:t>
            </a:r>
            <a:r>
              <a:rPr lang="en-US" dirty="0">
                <a:solidFill>
                  <a:srgbClr val="573F6A"/>
                </a:solidFill>
                <a:latin typeface="Times New Roman" panose="02020603050405020304" pitchFamily="18" charset="0"/>
                <a:cs typeface="Times New Roman" panose="02020603050405020304" pitchFamily="18" charset="0"/>
              </a:rPr>
              <a:t>termed the 5Is although their focus was on 4 specific elements beginning with the letter </a:t>
            </a:r>
            <a:r>
              <a:rPr lang="en-US" dirty="0" smtClean="0">
                <a:solidFill>
                  <a:srgbClr val="573F6A"/>
                </a:solidFill>
                <a:latin typeface="Times New Roman" panose="02020603050405020304" pitchFamily="18" charset="0"/>
                <a:cs typeface="Times New Roman" panose="02020603050405020304" pitchFamily="18" charset="0"/>
              </a:rPr>
              <a:t>‘I’.</a:t>
            </a:r>
          </a:p>
          <a:p>
            <a:pPr algn="ctr"/>
            <a:endParaRPr lang="en-US" dirty="0">
              <a:solidFill>
                <a:srgbClr val="573F6A"/>
              </a:solidFill>
              <a:latin typeface="Times New Roman" panose="02020603050405020304" pitchFamily="18" charset="0"/>
              <a:cs typeface="Times New Roman" panose="02020603050405020304" pitchFamily="18" charset="0"/>
            </a:endParaRPr>
          </a:p>
          <a:p>
            <a:pPr algn="ctr"/>
            <a:endParaRPr lang="en-US" dirty="0" smtClean="0">
              <a:solidFill>
                <a:srgbClr val="573F6A"/>
              </a:solidFill>
            </a:endParaRPr>
          </a:p>
          <a:p>
            <a:pPr algn="ctr"/>
            <a:r>
              <a:rPr lang="en-US" b="1" dirty="0" smtClean="0">
                <a:solidFill>
                  <a:srgbClr val="573F6A"/>
                </a:solidFill>
                <a:latin typeface="Times New Roman" panose="02020603050405020304" pitchFamily="18" charset="0"/>
                <a:cs typeface="Times New Roman" panose="02020603050405020304" pitchFamily="18" charset="0"/>
              </a:rPr>
              <a:t>What </a:t>
            </a:r>
            <a:r>
              <a:rPr lang="en-US" b="1" dirty="0">
                <a:solidFill>
                  <a:srgbClr val="573F6A"/>
                </a:solidFill>
                <a:latin typeface="Times New Roman" panose="02020603050405020304" pitchFamily="18" charset="0"/>
                <a:cs typeface="Times New Roman" panose="02020603050405020304" pitchFamily="18" charset="0"/>
              </a:rPr>
              <a:t>are the 5Is?</a:t>
            </a:r>
          </a:p>
          <a:p>
            <a:pPr algn="ctr"/>
            <a:r>
              <a:rPr lang="en-US" dirty="0">
                <a:solidFill>
                  <a:srgbClr val="573F6A"/>
                </a:solidFill>
                <a:latin typeface="Times New Roman" panose="02020603050405020304" pitchFamily="18" charset="0"/>
                <a:cs typeface="Times New Roman" panose="02020603050405020304" pitchFamily="18" charset="0"/>
              </a:rPr>
              <a:t>The 5Is stand for the level of involvement, interaction, intimacy, and influence an individual has with a brand over time</a:t>
            </a:r>
            <a:r>
              <a:rPr lang="en-US" dirty="0" smtClean="0">
                <a:solidFill>
                  <a:srgbClr val="573F6A"/>
                </a:solidFill>
                <a:latin typeface="Times New Roman" panose="02020603050405020304" pitchFamily="18" charset="0"/>
                <a:cs typeface="Times New Roman" panose="02020603050405020304" pitchFamily="18" charset="0"/>
              </a:rPr>
              <a:t>.</a:t>
            </a:r>
          </a:p>
          <a:p>
            <a:pPr algn="ctr"/>
            <a:endParaRPr lang="en-US" dirty="0">
              <a:solidFill>
                <a:srgbClr val="8E5A6D"/>
              </a:solidFill>
              <a:latin typeface="Times New Roman" panose="02020603050405020304" pitchFamily="18" charset="0"/>
              <a:cs typeface="Times New Roman" panose="02020603050405020304" pitchFamily="18" charset="0"/>
            </a:endParaRPr>
          </a:p>
          <a:p>
            <a:pPr algn="ctr"/>
            <a:endParaRPr lang="en-US" dirty="0">
              <a:solidFill>
                <a:srgbClr val="8E5A6D"/>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12"/>
          <a:stretch>
            <a:fillRect/>
          </a:stretch>
        </p:blipFill>
        <p:spPr>
          <a:xfrm>
            <a:off x="5156463" y="0"/>
            <a:ext cx="6999910" cy="6691869"/>
          </a:xfrm>
          <a:prstGeom prst="rect">
            <a:avLst/>
          </a:prstGeom>
        </p:spPr>
      </p:pic>
    </p:spTree>
    <p:extLst>
      <p:ext uri="{BB962C8B-B14F-4D97-AF65-F5344CB8AC3E}">
        <p14:creationId xmlns:p14="http://schemas.microsoft.com/office/powerpoint/2010/main" val="3653971903"/>
      </p:ext>
    </p:extLst>
  </p:cSld>
  <p:clrMapOvr>
    <a:masterClrMapping/>
  </p:clrMapOvr>
  <p:transition spd="slow" advTm="7132">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2" name="Rectangle 1"/>
          <p:cNvSpPr/>
          <p:nvPr/>
        </p:nvSpPr>
        <p:spPr>
          <a:xfrm>
            <a:off x="626647" y="1627736"/>
            <a:ext cx="7407645" cy="4939814"/>
          </a:xfrm>
          <a:prstGeom prst="rect">
            <a:avLst/>
          </a:prstGeom>
        </p:spPr>
        <p:txBody>
          <a:bodyPr wrap="square">
            <a:spAutoFit/>
          </a:bodyPr>
          <a:lstStyle/>
          <a:p>
            <a:pPr algn="just"/>
            <a:r>
              <a:rPr lang="en-US" dirty="0">
                <a:solidFill>
                  <a:srgbClr val="8E5A6D"/>
                </a:solidFill>
                <a:latin typeface="Times New Roman" panose="02020603050405020304" pitchFamily="18" charset="0"/>
                <a:cs typeface="Times New Roman" panose="02020603050405020304" pitchFamily="18" charset="0"/>
              </a:rPr>
              <a:t>Using digital platforms for relationship marketing involves integrating the customer database with websites and messaging to make the relationship targeted and </a:t>
            </a:r>
            <a:r>
              <a:rPr lang="en-US" dirty="0" smtClean="0">
                <a:solidFill>
                  <a:srgbClr val="8E5A6D"/>
                </a:solidFill>
                <a:latin typeface="Times New Roman" panose="02020603050405020304" pitchFamily="18" charset="0"/>
                <a:cs typeface="Times New Roman" panose="02020603050405020304" pitchFamily="18" charset="0"/>
              </a:rPr>
              <a:t>personalized .</a:t>
            </a:r>
            <a:r>
              <a:rPr lang="en-US" dirty="0">
                <a:solidFill>
                  <a:srgbClr val="8E5A6D"/>
                </a:solidFill>
                <a:latin typeface="Times New Roman" panose="02020603050405020304" pitchFamily="18" charset="0"/>
                <a:cs typeface="Times New Roman" panose="02020603050405020304" pitchFamily="18" charset="0"/>
              </a:rPr>
              <a:t>Through doing this, marketing can be improved by</a:t>
            </a:r>
            <a:r>
              <a:rPr lang="en-US" dirty="0" smtClean="0">
                <a:solidFill>
                  <a:srgbClr val="8E5A6D"/>
                </a:solidFill>
                <a:latin typeface="Times New Roman" panose="02020603050405020304" pitchFamily="18" charset="0"/>
                <a:cs typeface="Times New Roman" panose="02020603050405020304" pitchFamily="18" charset="0"/>
              </a:rPr>
              <a:t>:</a:t>
            </a:r>
          </a:p>
          <a:p>
            <a:endParaRPr lang="ar-JO" dirty="0" smtClean="0">
              <a:solidFill>
                <a:srgbClr val="8E5A6D"/>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smtClean="0">
                <a:solidFill>
                  <a:srgbClr val="8E5A6D"/>
                </a:solidFill>
              </a:rPr>
              <a:t> </a:t>
            </a:r>
            <a:r>
              <a:rPr lang="en-US" dirty="0">
                <a:solidFill>
                  <a:srgbClr val="8E5A6D"/>
                </a:solidFill>
                <a:latin typeface="Times New Roman" panose="02020603050405020304" pitchFamily="18" charset="0"/>
                <a:cs typeface="Times New Roman" panose="02020603050405020304" pitchFamily="18" charset="0"/>
              </a:rPr>
              <a:t>Targeting more cost-effectively. Lower cost. </a:t>
            </a:r>
          </a:p>
          <a:p>
            <a:pPr marL="28575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Gamification</a:t>
            </a:r>
            <a:endParaRPr lang="ar-JO" dirty="0" smtClean="0">
              <a:solidFill>
                <a:srgbClr val="8E5A6D"/>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 Permission marketing</a:t>
            </a:r>
            <a:r>
              <a:rPr lang="en-US" dirty="0" smtClean="0">
                <a:solidFill>
                  <a:srgbClr val="8E5A6D"/>
                </a:solidFill>
                <a:latin typeface="Times New Roman" panose="02020603050405020304" pitchFamily="18" charset="0"/>
                <a:cs typeface="Times New Roman" panose="02020603050405020304" pitchFamily="18" charset="0"/>
              </a:rPr>
              <a:t>. </a:t>
            </a:r>
          </a:p>
          <a:p>
            <a:pPr marL="285750" indent="-285750">
              <a:lnSpc>
                <a:spcPct val="150000"/>
              </a:lnSpc>
              <a:buFont typeface="Wingdings" panose="05000000000000000000" pitchFamily="2" charset="2"/>
              <a:buChar char="Ø"/>
            </a:pPr>
            <a:r>
              <a:rPr lang="en-US" dirty="0" smtClean="0">
                <a:solidFill>
                  <a:srgbClr val="8E5A6D"/>
                </a:solidFill>
                <a:latin typeface="Times New Roman" panose="02020603050405020304" pitchFamily="18" charset="0"/>
                <a:cs typeface="Times New Roman" panose="02020603050405020304" pitchFamily="18" charset="0"/>
              </a:rPr>
              <a:t>Mass customization </a:t>
            </a:r>
            <a:r>
              <a:rPr lang="en-US" dirty="0">
                <a:solidFill>
                  <a:srgbClr val="8E5A6D"/>
                </a:solidFill>
                <a:latin typeface="Times New Roman" panose="02020603050405020304" pitchFamily="18" charset="0"/>
                <a:cs typeface="Times New Roman" panose="02020603050405020304" pitchFamily="18" charset="0"/>
              </a:rPr>
              <a:t>of the marketing messages (and possibly </a:t>
            </a:r>
            <a:r>
              <a:rPr lang="en-US" dirty="0" smtClean="0">
                <a:solidFill>
                  <a:srgbClr val="8E5A6D"/>
                </a:solidFill>
                <a:latin typeface="Times New Roman" panose="02020603050405020304" pitchFamily="18" charset="0"/>
                <a:cs typeface="Times New Roman" panose="02020603050405020304" pitchFamily="18" charset="0"/>
              </a:rPr>
              <a:t>the </a:t>
            </a:r>
            <a:r>
              <a:rPr lang="en-US" dirty="0">
                <a:solidFill>
                  <a:srgbClr val="8E5A6D"/>
                </a:solidFill>
                <a:latin typeface="Times New Roman" panose="02020603050405020304" pitchFamily="18" charset="0"/>
                <a:cs typeface="Times New Roman" panose="02020603050405020304" pitchFamily="18" charset="0"/>
              </a:rPr>
              <a:t>product). </a:t>
            </a:r>
            <a:endParaRPr lang="en-US" dirty="0" smtClean="0">
              <a:solidFill>
                <a:srgbClr val="8E5A6D"/>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smtClean="0">
                <a:solidFill>
                  <a:srgbClr val="8E5A6D"/>
                </a:solidFill>
                <a:latin typeface="Times New Roman" panose="02020603050405020304" pitchFamily="18" charset="0"/>
                <a:cs typeface="Times New Roman" panose="02020603050405020304" pitchFamily="18" charset="0"/>
              </a:rPr>
              <a:t>Increased </a:t>
            </a:r>
            <a:r>
              <a:rPr lang="en-US" dirty="0">
                <a:solidFill>
                  <a:srgbClr val="8E5A6D"/>
                </a:solidFill>
                <a:latin typeface="Times New Roman" panose="02020603050405020304" pitchFamily="18" charset="0"/>
                <a:cs typeface="Times New Roman" panose="02020603050405020304" pitchFamily="18" charset="0"/>
              </a:rPr>
              <a:t>depth and breadth of information (and improved nature of relationship). </a:t>
            </a:r>
            <a:endParaRPr lang="en-US" dirty="0" smtClean="0">
              <a:solidFill>
                <a:srgbClr val="8E5A6D"/>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smtClean="0">
                <a:solidFill>
                  <a:srgbClr val="8E5A6D"/>
                </a:solidFill>
                <a:latin typeface="Times New Roman" panose="02020603050405020304" pitchFamily="18" charset="0"/>
                <a:cs typeface="Times New Roman" panose="02020603050405020304" pitchFamily="18" charset="0"/>
              </a:rPr>
              <a:t>Deeper </a:t>
            </a:r>
            <a:r>
              <a:rPr lang="en-US" dirty="0">
                <a:solidFill>
                  <a:srgbClr val="8E5A6D"/>
                </a:solidFill>
                <a:latin typeface="Times New Roman" panose="02020603050405020304" pitchFamily="18" charset="0"/>
                <a:cs typeface="Times New Roman" panose="02020603050405020304" pitchFamily="18" charset="0"/>
              </a:rPr>
              <a:t>customer understanding and more relevant communications can be delivered through a sense-and-respond approach. </a:t>
            </a:r>
            <a:endParaRPr lang="en-US" dirty="0" smtClean="0">
              <a:solidFill>
                <a:srgbClr val="8E5A6D"/>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smtClean="0">
                <a:solidFill>
                  <a:srgbClr val="8E5A6D"/>
                </a:solidFill>
                <a:latin typeface="Times New Roman" panose="02020603050405020304" pitchFamily="18" charset="0"/>
                <a:cs typeface="Times New Roman" panose="02020603050405020304" pitchFamily="18" charset="0"/>
              </a:rPr>
              <a:t>Delivering </a:t>
            </a:r>
            <a:r>
              <a:rPr lang="en-US" dirty="0">
                <a:solidFill>
                  <a:srgbClr val="8E5A6D"/>
                </a:solidFill>
                <a:latin typeface="Times New Roman" panose="02020603050405020304" pitchFamily="18" charset="0"/>
                <a:cs typeface="Times New Roman" panose="02020603050405020304" pitchFamily="18" charset="0"/>
              </a:rPr>
              <a:t>loyalty </a:t>
            </a:r>
            <a:r>
              <a:rPr lang="en-US" dirty="0" smtClean="0">
                <a:solidFill>
                  <a:srgbClr val="8E5A6D"/>
                </a:solidFill>
                <a:latin typeface="Times New Roman" panose="02020603050405020304" pitchFamily="18" charset="0"/>
                <a:cs typeface="Times New Roman" panose="02020603050405020304" pitchFamily="18" charset="0"/>
              </a:rPr>
              <a:t>programmer . </a:t>
            </a:r>
            <a:endParaRPr lang="en-US" dirty="0">
              <a:solidFill>
                <a:srgbClr val="8E5A6D"/>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70012" y="912564"/>
            <a:ext cx="6445188" cy="646331"/>
          </a:xfrm>
          <a:prstGeom prst="rect">
            <a:avLst/>
          </a:prstGeom>
          <a:noFill/>
        </p:spPr>
        <p:txBody>
          <a:bodyPr wrap="square" rtlCol="0">
            <a:spAutoFit/>
          </a:bodyPr>
          <a:lstStyle/>
          <a:p>
            <a:pPr algn="ctr"/>
            <a:r>
              <a:rPr lang="en-US" b="1" dirty="0" smtClean="0">
                <a:solidFill>
                  <a:srgbClr val="8E5A6D"/>
                </a:solidFill>
                <a:latin typeface="Times New Roman" panose="02020603050405020304" pitchFamily="18" charset="0"/>
                <a:cs typeface="Times New Roman" panose="02020603050405020304" pitchFamily="18" charset="0"/>
              </a:rPr>
              <a:t>BENEFITS OF USING CRM TO SUPPORT CUSTOMER ENGAGEMENT</a:t>
            </a:r>
            <a:endParaRPr lang="en-US" b="1" dirty="0">
              <a:solidFill>
                <a:srgbClr val="8E5A6D"/>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12"/>
          <a:stretch>
            <a:fillRect/>
          </a:stretch>
        </p:blipFill>
        <p:spPr>
          <a:xfrm>
            <a:off x="8034292" y="1558895"/>
            <a:ext cx="4039339" cy="2089079"/>
          </a:xfrm>
          <a:prstGeom prst="rect">
            <a:avLst/>
          </a:prstGeom>
        </p:spPr>
      </p:pic>
      <p:sp>
        <p:nvSpPr>
          <p:cNvPr id="4" name="Rectangle 3"/>
          <p:cNvSpPr/>
          <p:nvPr/>
        </p:nvSpPr>
        <p:spPr>
          <a:xfrm>
            <a:off x="8298588" y="3908768"/>
            <a:ext cx="3510747" cy="2862322"/>
          </a:xfrm>
          <a:prstGeom prst="rect">
            <a:avLst/>
          </a:prstGeom>
        </p:spPr>
        <p:txBody>
          <a:bodyPr wrap="square">
            <a:spAutoFit/>
          </a:bodyPr>
          <a:lstStyle/>
          <a:p>
            <a:r>
              <a:rPr lang="en-US" sz="1200" b="1" dirty="0">
                <a:solidFill>
                  <a:srgbClr val="8E5A6D"/>
                </a:solidFill>
                <a:latin typeface="Times New Roman" panose="02020603050405020304" pitchFamily="18" charset="0"/>
                <a:cs typeface="Times New Roman" panose="02020603050405020304" pitchFamily="18" charset="0"/>
              </a:rPr>
              <a:t>Inbound </a:t>
            </a:r>
            <a:r>
              <a:rPr lang="en-US" sz="1200" b="1" dirty="0" smtClean="0">
                <a:solidFill>
                  <a:srgbClr val="8E5A6D"/>
                </a:solidFill>
                <a:latin typeface="Times New Roman" panose="02020603050405020304" pitchFamily="18" charset="0"/>
                <a:cs typeface="Times New Roman" panose="02020603050405020304" pitchFamily="18" charset="0"/>
              </a:rPr>
              <a:t>marketing </a:t>
            </a:r>
            <a:r>
              <a:rPr lang="en-US" sz="1200" dirty="0" smtClean="0">
                <a:solidFill>
                  <a:srgbClr val="8E5A6D"/>
                </a:solidFill>
                <a:latin typeface="Times New Roman" panose="02020603050405020304" pitchFamily="18" charset="0"/>
                <a:cs typeface="Times New Roman" panose="02020603050405020304" pitchFamily="18" charset="0"/>
              </a:rPr>
              <a:t>The </a:t>
            </a:r>
            <a:r>
              <a:rPr lang="en-US" sz="1200" dirty="0">
                <a:solidFill>
                  <a:srgbClr val="8E5A6D"/>
                </a:solidFill>
                <a:latin typeface="Times New Roman" panose="02020603050405020304" pitchFamily="18" charset="0"/>
                <a:cs typeface="Times New Roman" panose="02020603050405020304" pitchFamily="18" charset="0"/>
              </a:rPr>
              <a:t>customer is proactive in actively seeking out a solution and interactions with brands are attracted through content, search and social media marketing</a:t>
            </a:r>
            <a:r>
              <a:rPr lang="en-US" sz="1200" dirty="0" smtClean="0">
                <a:solidFill>
                  <a:srgbClr val="8E5A6D"/>
                </a:solidFill>
                <a:latin typeface="Times New Roman" panose="02020603050405020304" pitchFamily="18" charset="0"/>
                <a:cs typeface="Times New Roman" panose="02020603050405020304" pitchFamily="18" charset="0"/>
              </a:rPr>
              <a:t>.</a:t>
            </a:r>
          </a:p>
          <a:p>
            <a:endParaRPr lang="en-US" sz="1200" dirty="0">
              <a:solidFill>
                <a:srgbClr val="8E5A6D"/>
              </a:solidFill>
              <a:latin typeface="Times New Roman" panose="02020603050405020304" pitchFamily="18" charset="0"/>
              <a:cs typeface="Times New Roman" panose="02020603050405020304" pitchFamily="18" charset="0"/>
            </a:endParaRPr>
          </a:p>
          <a:p>
            <a:r>
              <a:rPr lang="en-US" sz="1200" b="1" dirty="0" smtClean="0">
                <a:solidFill>
                  <a:srgbClr val="8E5A6D"/>
                </a:solidFill>
                <a:latin typeface="Times New Roman" panose="02020603050405020304" pitchFamily="18" charset="0"/>
                <a:cs typeface="Times New Roman" panose="02020603050405020304" pitchFamily="18" charset="0"/>
              </a:rPr>
              <a:t>Gamification </a:t>
            </a:r>
            <a:r>
              <a:rPr lang="en-US" sz="1200" dirty="0" smtClean="0">
                <a:solidFill>
                  <a:srgbClr val="8E5A6D"/>
                </a:solidFill>
                <a:latin typeface="Times New Roman" panose="02020603050405020304" pitchFamily="18" charset="0"/>
                <a:cs typeface="Times New Roman" panose="02020603050405020304" pitchFamily="18" charset="0"/>
              </a:rPr>
              <a:t>The </a:t>
            </a:r>
            <a:r>
              <a:rPr lang="en-US" sz="1200" dirty="0">
                <a:solidFill>
                  <a:srgbClr val="8E5A6D"/>
                </a:solidFill>
                <a:latin typeface="Times New Roman" panose="02020603050405020304" pitchFamily="18" charset="0"/>
                <a:cs typeface="Times New Roman" panose="02020603050405020304" pitchFamily="18" charset="0"/>
              </a:rPr>
              <a:t>process of applying game thinking and mechanics to engage an audience by rewarding them for achievements and sharing</a:t>
            </a:r>
            <a:r>
              <a:rPr lang="en-US" sz="1200" dirty="0" smtClean="0">
                <a:solidFill>
                  <a:srgbClr val="8E5A6D"/>
                </a:solidFill>
                <a:latin typeface="Times New Roman" panose="02020603050405020304" pitchFamily="18" charset="0"/>
                <a:cs typeface="Times New Roman" panose="02020603050405020304" pitchFamily="18" charset="0"/>
              </a:rPr>
              <a:t>.</a:t>
            </a:r>
          </a:p>
          <a:p>
            <a:endParaRPr lang="en-US" sz="1200" dirty="0" smtClean="0">
              <a:solidFill>
                <a:srgbClr val="8E5A6D"/>
              </a:solidFill>
              <a:latin typeface="Times New Roman" panose="02020603050405020304" pitchFamily="18" charset="0"/>
              <a:cs typeface="Times New Roman" panose="02020603050405020304" pitchFamily="18" charset="0"/>
            </a:endParaRPr>
          </a:p>
          <a:p>
            <a:r>
              <a:rPr lang="en-US" sz="1200" b="1" dirty="0">
                <a:solidFill>
                  <a:srgbClr val="8E5A6D"/>
                </a:solidFill>
                <a:latin typeface="Times New Roman" panose="02020603050405020304" pitchFamily="18" charset="0"/>
                <a:cs typeface="Times New Roman" panose="02020603050405020304" pitchFamily="18" charset="0"/>
              </a:rPr>
              <a:t>Sense-and-respond </a:t>
            </a:r>
            <a:r>
              <a:rPr lang="en-US" sz="1200" b="1" dirty="0" smtClean="0">
                <a:solidFill>
                  <a:srgbClr val="8E5A6D"/>
                </a:solidFill>
                <a:latin typeface="Times New Roman" panose="02020603050405020304" pitchFamily="18" charset="0"/>
                <a:cs typeface="Times New Roman" panose="02020603050405020304" pitchFamily="18" charset="0"/>
              </a:rPr>
              <a:t>communications </a:t>
            </a:r>
            <a:r>
              <a:rPr lang="en-US" sz="1200" dirty="0" smtClean="0">
                <a:solidFill>
                  <a:srgbClr val="8E5A6D"/>
                </a:solidFill>
                <a:latin typeface="Times New Roman" panose="02020603050405020304" pitchFamily="18" charset="0"/>
                <a:cs typeface="Times New Roman" panose="02020603050405020304" pitchFamily="18" charset="0"/>
              </a:rPr>
              <a:t>Delivering </a:t>
            </a:r>
            <a:r>
              <a:rPr lang="en-US" sz="1200" dirty="0">
                <a:solidFill>
                  <a:srgbClr val="8E5A6D"/>
                </a:solidFill>
                <a:latin typeface="Times New Roman" panose="02020603050405020304" pitchFamily="18" charset="0"/>
                <a:cs typeface="Times New Roman" panose="02020603050405020304" pitchFamily="18" charset="0"/>
              </a:rPr>
              <a:t>timely, relevant communications to customers as part of a contact strategy based on assessment of their position in the customer lifecycle and monitoring specific interactions with a company's website, emails and staff.</a:t>
            </a:r>
          </a:p>
        </p:txBody>
      </p:sp>
    </p:spTree>
    <p:extLst>
      <p:ext uri="{BB962C8B-B14F-4D97-AF65-F5344CB8AC3E}">
        <p14:creationId xmlns:p14="http://schemas.microsoft.com/office/powerpoint/2010/main" val="2520050013"/>
      </p:ext>
    </p:extLst>
  </p:cSld>
  <p:clrMapOvr>
    <a:masterClrMapping/>
  </p:clrMapOvr>
  <p:transition spd="slow" advTm="7132">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523120" y="616144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5" name="TextBox 4"/>
          <p:cNvSpPr txBox="1"/>
          <p:nvPr/>
        </p:nvSpPr>
        <p:spPr>
          <a:xfrm>
            <a:off x="133165" y="948075"/>
            <a:ext cx="7984503" cy="5509200"/>
          </a:xfrm>
          <a:prstGeom prst="rect">
            <a:avLst/>
          </a:prstGeom>
          <a:noFill/>
        </p:spPr>
        <p:txBody>
          <a:bodyPr wrap="square" rtlCol="0">
            <a:spAutoFit/>
          </a:bodyPr>
          <a:lstStyle/>
          <a:p>
            <a:r>
              <a:rPr lang="en-US" sz="1600" b="1" dirty="0" smtClean="0">
                <a:solidFill>
                  <a:srgbClr val="002060"/>
                </a:solidFill>
                <a:latin typeface="Times New Roman" panose="02020603050405020304" pitchFamily="18" charset="0"/>
                <a:cs typeface="Times New Roman" panose="02020603050405020304" pitchFamily="18" charset="0"/>
              </a:rPr>
              <a:t>MARKETING APPLICATIONS OF CRM</a:t>
            </a:r>
          </a:p>
          <a:p>
            <a:r>
              <a:rPr lang="en-US" sz="1600" dirty="0" smtClean="0">
                <a:solidFill>
                  <a:srgbClr val="002060"/>
                </a:solidFill>
                <a:latin typeface="Times New Roman" panose="02020603050405020304" pitchFamily="18" charset="0"/>
                <a:cs typeface="Times New Roman" panose="02020603050405020304" pitchFamily="18" charset="0"/>
              </a:rPr>
              <a:t>CRM </a:t>
            </a:r>
            <a:r>
              <a:rPr lang="en-US" sz="1600" dirty="0">
                <a:solidFill>
                  <a:srgbClr val="002060"/>
                </a:solidFill>
                <a:latin typeface="Times New Roman" panose="02020603050405020304" pitchFamily="18" charset="0"/>
                <a:cs typeface="Times New Roman" panose="02020603050405020304" pitchFamily="18" charset="0"/>
              </a:rPr>
              <a:t>systems support the following marketing applications</a:t>
            </a:r>
            <a:r>
              <a:rPr lang="en-US" sz="1600" dirty="0" smtClean="0">
                <a:solidFill>
                  <a:srgbClr val="002060"/>
                </a:solidFill>
                <a:latin typeface="Times New Roman" panose="02020603050405020304" pitchFamily="18" charset="0"/>
                <a:cs typeface="Times New Roman" panose="02020603050405020304" pitchFamily="18" charset="0"/>
              </a:rPr>
              <a:t>:</a:t>
            </a:r>
          </a:p>
          <a:p>
            <a:endParaRPr lang="en-US" sz="1600" dirty="0" smtClean="0">
              <a:solidFill>
                <a:srgbClr val="002060"/>
              </a:solidFill>
              <a:latin typeface="Times New Roman" panose="02020603050405020304" pitchFamily="18" charset="0"/>
              <a:cs typeface="Times New Roman" panose="02020603050405020304" pitchFamily="18" charset="0"/>
            </a:endParaRPr>
          </a:p>
          <a:p>
            <a:pPr algn="just"/>
            <a:r>
              <a:rPr lang="en-US" sz="1600" dirty="0" smtClean="0">
                <a:solidFill>
                  <a:srgbClr val="002060"/>
                </a:solidFill>
                <a:latin typeface="Times New Roman" panose="02020603050405020304" pitchFamily="18" charset="0"/>
                <a:cs typeface="Times New Roman" panose="02020603050405020304" pitchFamily="18" charset="0"/>
              </a:rPr>
              <a:t>1 </a:t>
            </a:r>
            <a:r>
              <a:rPr lang="en-US" sz="1600" dirty="0">
                <a:solidFill>
                  <a:srgbClr val="002060"/>
                </a:solidFill>
                <a:latin typeface="Times New Roman" panose="02020603050405020304" pitchFamily="18" charset="0"/>
                <a:cs typeface="Times New Roman" panose="02020603050405020304" pitchFamily="18" charset="0"/>
              </a:rPr>
              <a:t>Sales force automation (SFA). Sales representatives are supported in their account management through tools to arrange and record customer </a:t>
            </a:r>
            <a:r>
              <a:rPr lang="en-US" sz="1600" dirty="0" smtClean="0">
                <a:solidFill>
                  <a:srgbClr val="002060"/>
                </a:solidFill>
                <a:latin typeface="Times New Roman" panose="02020603050405020304" pitchFamily="18" charset="0"/>
                <a:cs typeface="Times New Roman" panose="02020603050405020304" pitchFamily="18" charset="0"/>
              </a:rPr>
              <a:t>visits</a:t>
            </a:r>
          </a:p>
          <a:p>
            <a:pPr algn="just"/>
            <a:endParaRPr lang="en-US" sz="1600" dirty="0" smtClean="0">
              <a:solidFill>
                <a:srgbClr val="002060"/>
              </a:solidFill>
              <a:latin typeface="Times New Roman" panose="02020603050405020304" pitchFamily="18" charset="0"/>
              <a:cs typeface="Times New Roman" panose="02020603050405020304" pitchFamily="18" charset="0"/>
            </a:endParaRPr>
          </a:p>
          <a:p>
            <a:pPr algn="just"/>
            <a:r>
              <a:rPr lang="en-US" sz="1600" dirty="0" smtClean="0">
                <a:solidFill>
                  <a:srgbClr val="002060"/>
                </a:solidFill>
                <a:latin typeface="Times New Roman" panose="02020603050405020304" pitchFamily="18" charset="0"/>
                <a:cs typeface="Times New Roman" panose="02020603050405020304" pitchFamily="18" charset="0"/>
              </a:rPr>
              <a:t>2 </a:t>
            </a:r>
            <a:r>
              <a:rPr lang="en-US" sz="1600" dirty="0">
                <a:solidFill>
                  <a:srgbClr val="002060"/>
                </a:solidFill>
                <a:latin typeface="Times New Roman" panose="02020603050405020304" pitchFamily="18" charset="0"/>
                <a:cs typeface="Times New Roman" panose="02020603050405020304" pitchFamily="18" charset="0"/>
              </a:rPr>
              <a:t>Customer service management. Representatives in contact </a:t>
            </a:r>
            <a:r>
              <a:rPr lang="en-US" sz="1600" dirty="0" smtClean="0">
                <a:solidFill>
                  <a:srgbClr val="002060"/>
                </a:solidFill>
                <a:latin typeface="Times New Roman" panose="02020603050405020304" pitchFamily="18" charset="0"/>
                <a:cs typeface="Times New Roman" panose="02020603050405020304" pitchFamily="18" charset="0"/>
              </a:rPr>
              <a:t>Centre's </a:t>
            </a:r>
            <a:r>
              <a:rPr lang="en-US" sz="1600" dirty="0">
                <a:solidFill>
                  <a:srgbClr val="002060"/>
                </a:solidFill>
                <a:latin typeface="Times New Roman" panose="02020603050405020304" pitchFamily="18" charset="0"/>
                <a:cs typeface="Times New Roman" panose="02020603050405020304" pitchFamily="18" charset="0"/>
              </a:rPr>
              <a:t>respond to customer requests for information by using an intranet to access databases containing information on the customer, products and previous queries. It is more efficient and may increase customer convenience if customers are given the option of web self-service, i.e. accessing support data through a web </a:t>
            </a:r>
            <a:r>
              <a:rPr lang="en-US" sz="1600" dirty="0" smtClean="0">
                <a:solidFill>
                  <a:srgbClr val="002060"/>
                </a:solidFill>
                <a:latin typeface="Times New Roman" panose="02020603050405020304" pitchFamily="18" charset="0"/>
                <a:cs typeface="Times New Roman" panose="02020603050405020304" pitchFamily="18" charset="0"/>
              </a:rPr>
              <a:t>interface</a:t>
            </a:r>
          </a:p>
          <a:p>
            <a:pPr algn="just"/>
            <a:endParaRPr lang="en-US" sz="1600" dirty="0" smtClean="0">
              <a:solidFill>
                <a:srgbClr val="002060"/>
              </a:solidFill>
              <a:latin typeface="Times New Roman" panose="02020603050405020304" pitchFamily="18" charset="0"/>
              <a:cs typeface="Times New Roman" panose="02020603050405020304" pitchFamily="18" charset="0"/>
            </a:endParaRPr>
          </a:p>
          <a:p>
            <a:pPr algn="just"/>
            <a:r>
              <a:rPr lang="en-US" sz="1600" dirty="0" smtClean="0">
                <a:solidFill>
                  <a:srgbClr val="002060"/>
                </a:solidFill>
                <a:latin typeface="Times New Roman" panose="02020603050405020304" pitchFamily="18" charset="0"/>
                <a:cs typeface="Times New Roman" panose="02020603050405020304" pitchFamily="18" charset="0"/>
              </a:rPr>
              <a:t>3 </a:t>
            </a:r>
            <a:r>
              <a:rPr lang="en-US" sz="1600" dirty="0">
                <a:solidFill>
                  <a:srgbClr val="002060"/>
                </a:solidFill>
                <a:latin typeface="Times New Roman" panose="02020603050405020304" pitchFamily="18" charset="0"/>
                <a:cs typeface="Times New Roman" panose="02020603050405020304" pitchFamily="18" charset="0"/>
              </a:rPr>
              <a:t>Managing the sales process. This can be achieved through e-commerce sites, or in a B2B context by supporting sales representatives by recording the sales process (SFA</a:t>
            </a:r>
            <a:r>
              <a:rPr lang="en-US" sz="1600" dirty="0" smtClean="0">
                <a:solidFill>
                  <a:srgbClr val="002060"/>
                </a:solidFill>
                <a:latin typeface="Times New Roman" panose="02020603050405020304" pitchFamily="18" charset="0"/>
                <a:cs typeface="Times New Roman" panose="02020603050405020304" pitchFamily="18" charset="0"/>
              </a:rPr>
              <a:t>).</a:t>
            </a:r>
          </a:p>
          <a:p>
            <a:pPr algn="just"/>
            <a:endParaRPr lang="en-US" sz="1600" dirty="0" smtClean="0">
              <a:solidFill>
                <a:srgbClr val="002060"/>
              </a:solidFill>
              <a:latin typeface="Times New Roman" panose="02020603050405020304" pitchFamily="18" charset="0"/>
              <a:cs typeface="Times New Roman" panose="02020603050405020304" pitchFamily="18" charset="0"/>
            </a:endParaRPr>
          </a:p>
          <a:p>
            <a:pPr algn="just"/>
            <a:r>
              <a:rPr lang="en-US" sz="1600" dirty="0" smtClean="0">
                <a:solidFill>
                  <a:srgbClr val="002060"/>
                </a:solidFill>
                <a:latin typeface="Times New Roman" panose="02020603050405020304" pitchFamily="18" charset="0"/>
                <a:cs typeface="Times New Roman" panose="02020603050405020304" pitchFamily="18" charset="0"/>
              </a:rPr>
              <a:t>4 </a:t>
            </a:r>
            <a:r>
              <a:rPr lang="en-US" sz="1600" dirty="0">
                <a:solidFill>
                  <a:srgbClr val="002060"/>
                </a:solidFill>
                <a:latin typeface="Times New Roman" panose="02020603050405020304" pitchFamily="18" charset="0"/>
                <a:cs typeface="Times New Roman" panose="02020603050405020304" pitchFamily="18" charset="0"/>
              </a:rPr>
              <a:t>Customer communications management. Managing communications integrated across different channels including direct mail, email, mobile messaging, </a:t>
            </a:r>
            <a:r>
              <a:rPr lang="en-US" sz="1600" dirty="0" smtClean="0">
                <a:solidFill>
                  <a:srgbClr val="002060"/>
                </a:solidFill>
                <a:latin typeface="Times New Roman" panose="02020603050405020304" pitchFamily="18" charset="0"/>
                <a:cs typeface="Times New Roman" panose="02020603050405020304" pitchFamily="18" charset="0"/>
              </a:rPr>
              <a:t>personalized </a:t>
            </a:r>
            <a:r>
              <a:rPr lang="en-US" sz="1600" dirty="0">
                <a:solidFill>
                  <a:srgbClr val="002060"/>
                </a:solidFill>
                <a:latin typeface="Times New Roman" panose="02020603050405020304" pitchFamily="18" charset="0"/>
                <a:cs typeface="Times New Roman" panose="02020603050405020304" pitchFamily="18" charset="0"/>
              </a:rPr>
              <a:t>web messages and social networks</a:t>
            </a:r>
            <a:r>
              <a:rPr lang="en-US" sz="1600" dirty="0" smtClean="0">
                <a:solidFill>
                  <a:srgbClr val="002060"/>
                </a:solidFill>
                <a:latin typeface="Times New Roman" panose="02020603050405020304" pitchFamily="18" charset="0"/>
                <a:cs typeface="Times New Roman" panose="02020603050405020304" pitchFamily="18" charset="0"/>
              </a:rPr>
              <a:t>.</a:t>
            </a:r>
          </a:p>
          <a:p>
            <a:pPr algn="just"/>
            <a:endParaRPr lang="en-US" sz="1600" dirty="0" smtClean="0">
              <a:solidFill>
                <a:srgbClr val="002060"/>
              </a:solidFill>
              <a:latin typeface="Times New Roman" panose="02020603050405020304" pitchFamily="18" charset="0"/>
              <a:cs typeface="Times New Roman" panose="02020603050405020304" pitchFamily="18" charset="0"/>
            </a:endParaRPr>
          </a:p>
          <a:p>
            <a:pPr algn="just"/>
            <a:r>
              <a:rPr lang="en-US" sz="1600" dirty="0" smtClean="0">
                <a:solidFill>
                  <a:srgbClr val="002060"/>
                </a:solidFill>
                <a:latin typeface="Times New Roman" panose="02020603050405020304" pitchFamily="18" charset="0"/>
                <a:cs typeface="Times New Roman" panose="02020603050405020304" pitchFamily="18" charset="0"/>
              </a:rPr>
              <a:t>5 </a:t>
            </a:r>
            <a:r>
              <a:rPr lang="en-US" sz="1600" dirty="0">
                <a:solidFill>
                  <a:srgbClr val="002060"/>
                </a:solidFill>
                <a:latin typeface="Times New Roman" panose="02020603050405020304" pitchFamily="18" charset="0"/>
                <a:cs typeface="Times New Roman" panose="02020603050405020304" pitchFamily="18" charset="0"/>
              </a:rPr>
              <a:t>Analysis. Through technologies such as data warehouses and approaches such as data mining, which are explained further later in the chapter, customers' characteristics, their purchase </a:t>
            </a:r>
            <a:r>
              <a:rPr lang="en-US" sz="1600" dirty="0" smtClean="0">
                <a:solidFill>
                  <a:srgbClr val="002060"/>
                </a:solidFill>
                <a:latin typeface="Times New Roman" panose="02020603050405020304" pitchFamily="18" charset="0"/>
                <a:cs typeface="Times New Roman" panose="02020603050405020304" pitchFamily="18" charset="0"/>
              </a:rPr>
              <a:t>behavior </a:t>
            </a:r>
            <a:r>
              <a:rPr lang="en-US" sz="1600" dirty="0">
                <a:solidFill>
                  <a:srgbClr val="002060"/>
                </a:solidFill>
                <a:latin typeface="Times New Roman" panose="02020603050405020304" pitchFamily="18" charset="0"/>
                <a:cs typeface="Times New Roman" panose="02020603050405020304" pitchFamily="18" charset="0"/>
              </a:rPr>
              <a:t>and campaigns can be </a:t>
            </a:r>
            <a:r>
              <a:rPr lang="en-US" sz="1600" dirty="0" smtClean="0">
                <a:solidFill>
                  <a:srgbClr val="002060"/>
                </a:solidFill>
                <a:latin typeface="Times New Roman" panose="02020603050405020304" pitchFamily="18" charset="0"/>
                <a:cs typeface="Times New Roman" panose="02020603050405020304" pitchFamily="18" charset="0"/>
              </a:rPr>
              <a:t>analyzed </a:t>
            </a:r>
            <a:r>
              <a:rPr lang="en-US" sz="1600" dirty="0">
                <a:solidFill>
                  <a:srgbClr val="002060"/>
                </a:solidFill>
                <a:latin typeface="Times New Roman" panose="02020603050405020304" pitchFamily="18" charset="0"/>
                <a:cs typeface="Times New Roman" panose="02020603050405020304" pitchFamily="18" charset="0"/>
              </a:rPr>
              <a:t>in order to </a:t>
            </a:r>
            <a:r>
              <a:rPr lang="en-US" sz="1600" dirty="0" smtClean="0">
                <a:solidFill>
                  <a:srgbClr val="002060"/>
                </a:solidFill>
                <a:latin typeface="Times New Roman" panose="02020603050405020304" pitchFamily="18" charset="0"/>
                <a:cs typeface="Times New Roman" panose="02020603050405020304" pitchFamily="18" charset="0"/>
              </a:rPr>
              <a:t>optimize </a:t>
            </a:r>
            <a:r>
              <a:rPr lang="en-US" sz="1600" dirty="0">
                <a:solidFill>
                  <a:srgbClr val="002060"/>
                </a:solidFill>
                <a:latin typeface="Times New Roman" panose="02020603050405020304" pitchFamily="18" charset="0"/>
                <a:cs typeface="Times New Roman" panose="02020603050405020304" pitchFamily="18" charset="0"/>
              </a:rPr>
              <a:t>the marketing mix</a:t>
            </a:r>
            <a:r>
              <a:rPr lang="en-US" sz="1600" dirty="0" smtClean="0">
                <a:solidFill>
                  <a:srgbClr val="002060"/>
                </a:solidFill>
                <a:latin typeface="Times New Roman" panose="02020603050405020304" pitchFamily="18" charset="0"/>
                <a:cs typeface="Times New Roman" panose="02020603050405020304" pitchFamily="18" charset="0"/>
              </a:rPr>
              <a:t>.</a:t>
            </a:r>
          </a:p>
        </p:txBody>
      </p:sp>
      <p:sp>
        <p:nvSpPr>
          <p:cNvPr id="3" name="TextBox 2"/>
          <p:cNvSpPr txBox="1"/>
          <p:nvPr/>
        </p:nvSpPr>
        <p:spPr>
          <a:xfrm>
            <a:off x="8566483" y="4639143"/>
            <a:ext cx="3259895" cy="1169551"/>
          </a:xfrm>
          <a:prstGeom prst="rect">
            <a:avLst/>
          </a:prstGeom>
          <a:noFill/>
        </p:spPr>
        <p:txBody>
          <a:bodyPr wrap="square" rtlCol="0">
            <a:spAutoFit/>
          </a:bodyPr>
          <a:lstStyle/>
          <a:p>
            <a:r>
              <a:rPr lang="en-US" sz="1400" b="1" dirty="0">
                <a:solidFill>
                  <a:srgbClr val="8E5A6D"/>
                </a:solidFill>
                <a:latin typeface="Times New Roman" panose="02020603050405020304" pitchFamily="18" charset="0"/>
                <a:cs typeface="Times New Roman" panose="02020603050405020304" pitchFamily="18" charset="0"/>
              </a:rPr>
              <a:t>Web </a:t>
            </a:r>
            <a:r>
              <a:rPr lang="en-US" sz="1400" b="1" dirty="0" smtClean="0">
                <a:solidFill>
                  <a:srgbClr val="8E5A6D"/>
                </a:solidFill>
                <a:latin typeface="Times New Roman" panose="02020603050405020304" pitchFamily="18" charset="0"/>
                <a:cs typeface="Times New Roman" panose="02020603050405020304" pitchFamily="18" charset="0"/>
              </a:rPr>
              <a:t>self-service </a:t>
            </a:r>
            <a:r>
              <a:rPr lang="en-US" sz="1400" dirty="0" smtClean="0">
                <a:solidFill>
                  <a:srgbClr val="8E5A6D"/>
                </a:solidFill>
                <a:latin typeface="Times New Roman" panose="02020603050405020304" pitchFamily="18" charset="0"/>
                <a:cs typeface="Times New Roman" panose="02020603050405020304" pitchFamily="18" charset="0"/>
              </a:rPr>
              <a:t>Customers </a:t>
            </a:r>
            <a:r>
              <a:rPr lang="en-US" sz="1400" dirty="0">
                <a:solidFill>
                  <a:srgbClr val="8E5A6D"/>
                </a:solidFill>
                <a:latin typeface="Times New Roman" panose="02020603050405020304" pitchFamily="18" charset="0"/>
                <a:cs typeface="Times New Roman" panose="02020603050405020304" pitchFamily="18" charset="0"/>
              </a:rPr>
              <a:t>perform </a:t>
            </a:r>
            <a:r>
              <a:rPr lang="en-US" sz="1400" dirty="0" smtClean="0">
                <a:solidFill>
                  <a:srgbClr val="8E5A6D"/>
                </a:solidFill>
                <a:latin typeface="Times New Roman" panose="02020603050405020304" pitchFamily="18" charset="0"/>
                <a:cs typeface="Times New Roman" panose="02020603050405020304" pitchFamily="18" charset="0"/>
              </a:rPr>
              <a:t>information Requests and web </a:t>
            </a:r>
            <a:r>
              <a:rPr lang="en-US" sz="1400" dirty="0">
                <a:solidFill>
                  <a:srgbClr val="8E5A6D"/>
                </a:solidFill>
                <a:latin typeface="Times New Roman" panose="02020603050405020304" pitchFamily="18" charset="0"/>
                <a:cs typeface="Times New Roman" panose="02020603050405020304" pitchFamily="18" charset="0"/>
              </a:rPr>
              <a:t>interface rather than by contact with customer support staff.</a:t>
            </a:r>
          </a:p>
          <a:p>
            <a:endParaRPr lang="en-US" sz="1400" dirty="0">
              <a:solidFill>
                <a:srgbClr val="8E5A6D"/>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12"/>
          <a:stretch>
            <a:fillRect/>
          </a:stretch>
        </p:blipFill>
        <p:spPr>
          <a:xfrm>
            <a:off x="8117668" y="1468637"/>
            <a:ext cx="4009285" cy="3067050"/>
          </a:xfrm>
          <a:prstGeom prst="rect">
            <a:avLst/>
          </a:prstGeom>
        </p:spPr>
      </p:pic>
    </p:spTree>
    <p:extLst>
      <p:ext uri="{BB962C8B-B14F-4D97-AF65-F5344CB8AC3E}">
        <p14:creationId xmlns:p14="http://schemas.microsoft.com/office/powerpoint/2010/main" val="1085932696"/>
      </p:ext>
    </p:extLst>
  </p:cSld>
  <p:clrMapOvr>
    <a:masterClrMapping/>
  </p:clrMapOvr>
  <p:transition spd="slow" advTm="7132">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523120" y="601652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5" name="TextBox 4"/>
          <p:cNvSpPr txBox="1"/>
          <p:nvPr/>
        </p:nvSpPr>
        <p:spPr>
          <a:xfrm>
            <a:off x="918829" y="1413829"/>
            <a:ext cx="5331144" cy="5940088"/>
          </a:xfrm>
          <a:prstGeom prst="rect">
            <a:avLst/>
          </a:prstGeom>
          <a:noFill/>
        </p:spPr>
        <p:txBody>
          <a:bodyPr wrap="square" rtlCol="0">
            <a:spAutoFit/>
          </a:bodyPr>
          <a:lstStyle/>
          <a:p>
            <a:pPr algn="just">
              <a:lnSpc>
                <a:spcPct val="150000"/>
              </a:lnSpc>
            </a:pPr>
            <a:r>
              <a:rPr lang="en-US" sz="1600" dirty="0">
                <a:solidFill>
                  <a:srgbClr val="002060"/>
                </a:solidFill>
                <a:latin typeface="Times New Roman" panose="02020603050405020304" pitchFamily="18" charset="0"/>
                <a:cs typeface="Times New Roman" panose="02020603050405020304" pitchFamily="18" charset="0"/>
              </a:rPr>
              <a:t>Database technology is at the heart of delivering these CRM applications. Often the database is accessible through an intranet website by employees or an extranet by customers or partners, providing an interface onto the entire customer relationship management system. Email is used to manage many of the inbound, outbound and internal communications managed by the CRM system. </a:t>
            </a:r>
            <a:endParaRPr lang="en-US" sz="1600" dirty="0" smtClean="0">
              <a:solidFill>
                <a:srgbClr val="002060"/>
              </a:solidFill>
              <a:latin typeface="Times New Roman" panose="02020603050405020304" pitchFamily="18" charset="0"/>
              <a:cs typeface="Times New Roman" panose="02020603050405020304" pitchFamily="18" charset="0"/>
            </a:endParaRPr>
          </a:p>
          <a:p>
            <a:pPr algn="just">
              <a:lnSpc>
                <a:spcPct val="150000"/>
              </a:lnSpc>
            </a:pPr>
            <a:r>
              <a:rPr lang="en-US" sz="1600" dirty="0" smtClean="0">
                <a:solidFill>
                  <a:srgbClr val="002060"/>
                </a:solidFill>
                <a:latin typeface="Times New Roman" panose="02020603050405020304" pitchFamily="18" charset="0"/>
                <a:cs typeface="Times New Roman" panose="02020603050405020304" pitchFamily="18" charset="0"/>
              </a:rPr>
              <a:t>A </a:t>
            </a:r>
            <a:r>
              <a:rPr lang="en-US" sz="1600" dirty="0">
                <a:solidFill>
                  <a:srgbClr val="002060"/>
                </a:solidFill>
                <a:latin typeface="Times New Roman" panose="02020603050405020304" pitchFamily="18" charset="0"/>
                <a:cs typeface="Times New Roman" panose="02020603050405020304" pitchFamily="18" charset="0"/>
              </a:rPr>
              <a:t>workflow system is often used for automating CRM processes. For </a:t>
            </a:r>
            <a:r>
              <a:rPr lang="en-US" sz="1600" dirty="0" smtClean="0">
                <a:solidFill>
                  <a:srgbClr val="002060"/>
                </a:solidFill>
                <a:latin typeface="Times New Roman" panose="02020603050405020304" pitchFamily="18" charset="0"/>
                <a:cs typeface="Times New Roman" panose="02020603050405020304" pitchFamily="18" charset="0"/>
              </a:rPr>
              <a:t>example</a:t>
            </a:r>
            <a:r>
              <a:rPr lang="en-US" sz="1600" dirty="0">
                <a:solidFill>
                  <a:srgbClr val="002060"/>
                </a:solidFill>
                <a:latin typeface="Times New Roman" panose="02020603050405020304" pitchFamily="18" charset="0"/>
                <a:cs typeface="Times New Roman" panose="02020603050405020304" pitchFamily="18" charset="0"/>
              </a:rPr>
              <a:t>, a workflow system can remind sales representatives about customer contacts or can be used to manage service delivery, such as the many stages of arranging a mortgage</a:t>
            </a:r>
            <a:r>
              <a:rPr lang="en-US" sz="1600" dirty="0" smtClean="0">
                <a:solidFill>
                  <a:srgbClr val="002060"/>
                </a:solidFill>
                <a:latin typeface="Times New Roman" panose="02020603050405020304" pitchFamily="18" charset="0"/>
                <a:cs typeface="Times New Roman" panose="02020603050405020304" pitchFamily="18" charset="0"/>
              </a:rPr>
              <a:t>.</a:t>
            </a:r>
          </a:p>
          <a:p>
            <a:pPr algn="just"/>
            <a:endParaRPr lang="en-US" sz="1600" dirty="0" smtClean="0">
              <a:solidFill>
                <a:srgbClr val="002060"/>
              </a:solidFill>
              <a:latin typeface="Times New Roman" panose="02020603050405020304" pitchFamily="18" charset="0"/>
              <a:cs typeface="Times New Roman" panose="02020603050405020304" pitchFamily="18" charset="0"/>
            </a:endParaRPr>
          </a:p>
          <a:p>
            <a:r>
              <a:rPr lang="en-US" sz="1600" dirty="0" smtClean="0">
                <a:solidFill>
                  <a:srgbClr val="002060"/>
                </a:solidFill>
                <a:latin typeface="Times New Roman" panose="02020603050405020304" pitchFamily="18" charset="0"/>
                <a:cs typeface="Times New Roman" panose="02020603050405020304" pitchFamily="18" charset="0"/>
              </a:rPr>
              <a:t> </a:t>
            </a:r>
            <a:endParaRPr lang="en-US" sz="2400" b="1" dirty="0" smtClean="0">
              <a:solidFill>
                <a:srgbClr val="002060"/>
              </a:solidFill>
              <a:latin typeface="Times New Roman" panose="02020603050405020304" pitchFamily="18" charset="0"/>
              <a:cs typeface="Times New Roman" panose="02020603050405020304" pitchFamily="18" charset="0"/>
            </a:endParaRPr>
          </a:p>
          <a:p>
            <a:endParaRPr lang="en-US" sz="2000" b="1" dirty="0">
              <a:solidFill>
                <a:srgbClr val="002060"/>
              </a:solidFill>
              <a:latin typeface="Times New Roman" panose="02020603050405020304" pitchFamily="18" charset="0"/>
              <a:cs typeface="Times New Roman" panose="02020603050405020304" pitchFamily="18" charset="0"/>
            </a:endParaRPr>
          </a:p>
          <a:p>
            <a:endParaRPr lang="en-US" sz="2000" b="1" dirty="0" smtClean="0">
              <a:solidFill>
                <a:srgbClr val="002060"/>
              </a:solidFill>
              <a:latin typeface="Times New Roman" panose="02020603050405020304" pitchFamily="18" charset="0"/>
              <a:cs typeface="Times New Roman" panose="02020603050405020304" pitchFamily="18" charset="0"/>
            </a:endParaRPr>
          </a:p>
          <a:p>
            <a:endParaRPr lang="en-US" sz="2000" b="1" dirty="0" smtClean="0">
              <a:solidFill>
                <a:srgbClr val="002060"/>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12"/>
          <a:stretch>
            <a:fillRect/>
          </a:stretch>
        </p:blipFill>
        <p:spPr>
          <a:xfrm>
            <a:off x="6922942" y="1717796"/>
            <a:ext cx="4342089" cy="2891911"/>
          </a:xfrm>
          <a:prstGeom prst="rect">
            <a:avLst/>
          </a:prstGeom>
        </p:spPr>
      </p:pic>
    </p:spTree>
    <p:extLst>
      <p:ext uri="{BB962C8B-B14F-4D97-AF65-F5344CB8AC3E}">
        <p14:creationId xmlns:p14="http://schemas.microsoft.com/office/powerpoint/2010/main" val="501046320"/>
      </p:ext>
    </p:extLst>
  </p:cSld>
  <p:clrMapOvr>
    <a:masterClrMapping/>
  </p:clrMapOvr>
  <p:transition spd="slow" advTm="7132">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891305" y="597588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5" name="TextBox 4"/>
          <p:cNvSpPr txBox="1"/>
          <p:nvPr/>
        </p:nvSpPr>
        <p:spPr>
          <a:xfrm>
            <a:off x="146563" y="912564"/>
            <a:ext cx="8250186" cy="6001643"/>
          </a:xfrm>
          <a:prstGeom prst="rect">
            <a:avLst/>
          </a:prstGeom>
          <a:noFill/>
        </p:spPr>
        <p:txBody>
          <a:bodyPr wrap="square" rtlCol="0">
            <a:spAutoFit/>
          </a:bodyPr>
          <a:lstStyle/>
          <a:p>
            <a:r>
              <a:rPr lang="en-US" sz="1600" b="1" dirty="0">
                <a:solidFill>
                  <a:srgbClr val="002060"/>
                </a:solidFill>
                <a:latin typeface="Times New Roman" panose="02020603050405020304" pitchFamily="18" charset="0"/>
                <a:cs typeface="Times New Roman" panose="02020603050405020304" pitchFamily="18" charset="0"/>
              </a:rPr>
              <a:t>The three main types of customer data held as tables in customer databases for CRM are typically</a:t>
            </a:r>
            <a:r>
              <a:rPr lang="en-US" sz="1600" b="1" dirty="0" smtClean="0">
                <a:solidFill>
                  <a:srgbClr val="002060"/>
                </a:solidFill>
                <a:latin typeface="Times New Roman" panose="02020603050405020304" pitchFamily="18" charset="0"/>
                <a:cs typeface="Times New Roman" panose="02020603050405020304" pitchFamily="18" charset="0"/>
              </a:rPr>
              <a:t>:</a:t>
            </a:r>
          </a:p>
          <a:p>
            <a:endParaRPr lang="en-US" sz="1600" b="1"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mj-lt"/>
              <a:buAutoNum type="arabicPeriod"/>
            </a:pPr>
            <a:r>
              <a:rPr lang="en-US" sz="1600" dirty="0" smtClean="0">
                <a:solidFill>
                  <a:srgbClr val="002060"/>
                </a:solidFill>
                <a:latin typeface="Times New Roman" panose="02020603050405020304" pitchFamily="18" charset="0"/>
                <a:cs typeface="Times New Roman" panose="02020603050405020304" pitchFamily="18" charset="0"/>
              </a:rPr>
              <a:t>Personal </a:t>
            </a:r>
            <a:r>
              <a:rPr lang="en-US" sz="1600" dirty="0">
                <a:solidFill>
                  <a:srgbClr val="002060"/>
                </a:solidFill>
                <a:latin typeface="Times New Roman" panose="02020603050405020304" pitchFamily="18" charset="0"/>
                <a:cs typeface="Times New Roman" panose="02020603050405020304" pitchFamily="18" charset="0"/>
              </a:rPr>
              <a:t>and profile data. These include contact details and characteristics for profiling customers, such as age and gender (B2C), and business size, industry sector and the individual's role in the buying decision (B2B</a:t>
            </a:r>
            <a:r>
              <a:rPr lang="en-US" sz="1600" dirty="0" smtClean="0">
                <a:solidFill>
                  <a:srgbClr val="002060"/>
                </a:solidFill>
                <a:latin typeface="Times New Roman" panose="02020603050405020304" pitchFamily="18" charset="0"/>
                <a:cs typeface="Times New Roman" panose="02020603050405020304" pitchFamily="18" charset="0"/>
              </a:rPr>
              <a:t>).</a:t>
            </a:r>
          </a:p>
          <a:p>
            <a:pPr marL="342900" indent="-342900" algn="just">
              <a:lnSpc>
                <a:spcPct val="150000"/>
              </a:lnSpc>
              <a:buFont typeface="+mj-lt"/>
              <a:buAutoNum type="arabicPeriod"/>
            </a:pPr>
            <a:r>
              <a:rPr lang="en-US" sz="1600" dirty="0" smtClean="0">
                <a:solidFill>
                  <a:srgbClr val="002060"/>
                </a:solidFill>
                <a:latin typeface="Times New Roman" panose="02020603050405020304" pitchFamily="18" charset="0"/>
                <a:cs typeface="Times New Roman" panose="02020603050405020304" pitchFamily="18" charset="0"/>
              </a:rPr>
              <a:t> </a:t>
            </a:r>
            <a:r>
              <a:rPr lang="en-US" sz="1600" dirty="0">
                <a:solidFill>
                  <a:srgbClr val="002060"/>
                </a:solidFill>
                <a:latin typeface="Times New Roman" panose="02020603050405020304" pitchFamily="18" charset="0"/>
                <a:cs typeface="Times New Roman" panose="02020603050405020304" pitchFamily="18" charset="0"/>
              </a:rPr>
              <a:t>Transaction data. A record of each purchase transaction including specific product </a:t>
            </a:r>
            <a:r>
              <a:rPr lang="en-US" sz="1600" dirty="0" smtClean="0">
                <a:solidFill>
                  <a:srgbClr val="002060"/>
                </a:solidFill>
                <a:latin typeface="Times New Roman" panose="02020603050405020304" pitchFamily="18" charset="0"/>
                <a:cs typeface="Times New Roman" panose="02020603050405020304" pitchFamily="18" charset="0"/>
              </a:rPr>
              <a:t>purchased</a:t>
            </a:r>
            <a:r>
              <a:rPr lang="en-US" sz="1600" dirty="0">
                <a:solidFill>
                  <a:srgbClr val="002060"/>
                </a:solidFill>
                <a:latin typeface="Times New Roman" panose="02020603050405020304" pitchFamily="18" charset="0"/>
                <a:cs typeface="Times New Roman" panose="02020603050405020304" pitchFamily="18" charset="0"/>
              </a:rPr>
              <a:t>, quantities, category, location, date and time and channel where purchased</a:t>
            </a:r>
            <a:r>
              <a:rPr lang="en-US" sz="1600" dirty="0" smtClean="0">
                <a:solidFill>
                  <a:srgbClr val="002060"/>
                </a:solidFill>
                <a:latin typeface="Times New Roman" panose="02020603050405020304" pitchFamily="18" charset="0"/>
                <a:cs typeface="Times New Roman" panose="02020603050405020304" pitchFamily="18" charset="0"/>
              </a:rPr>
              <a:t>.</a:t>
            </a:r>
          </a:p>
          <a:p>
            <a:pPr marL="342900" indent="-342900" algn="just">
              <a:lnSpc>
                <a:spcPct val="150000"/>
              </a:lnSpc>
              <a:buFont typeface="+mj-lt"/>
              <a:buAutoNum type="arabicPeriod"/>
            </a:pPr>
            <a:r>
              <a:rPr lang="en-US" sz="1600" dirty="0" smtClean="0">
                <a:solidFill>
                  <a:srgbClr val="002060"/>
                </a:solidFill>
                <a:latin typeface="Times New Roman" panose="02020603050405020304" pitchFamily="18" charset="0"/>
                <a:cs typeface="Times New Roman" panose="02020603050405020304" pitchFamily="18" charset="0"/>
              </a:rPr>
              <a:t> </a:t>
            </a:r>
            <a:r>
              <a:rPr lang="en-US" sz="1600" dirty="0">
                <a:solidFill>
                  <a:srgbClr val="002060"/>
                </a:solidFill>
                <a:latin typeface="Times New Roman" panose="02020603050405020304" pitchFamily="18" charset="0"/>
                <a:cs typeface="Times New Roman" panose="02020603050405020304" pitchFamily="18" charset="0"/>
              </a:rPr>
              <a:t>Communications interactions data. A record of which customers have been targeted by campaigns and their response to them (outbound communications). Also includes a record of inbound visits to a website, customer service and support enquiries and sales representative interactions</a:t>
            </a:r>
            <a:r>
              <a:rPr lang="en-US" sz="1600" dirty="0" smtClean="0">
                <a:solidFill>
                  <a:srgbClr val="002060"/>
                </a:solidFill>
                <a:latin typeface="Times New Roman" panose="02020603050405020304" pitchFamily="18" charset="0"/>
                <a:cs typeface="Times New Roman" panose="02020603050405020304" pitchFamily="18" charset="0"/>
              </a:rPr>
              <a:t>.</a:t>
            </a:r>
          </a:p>
          <a:p>
            <a:endParaRPr lang="en-US" sz="1600" b="1"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The </a:t>
            </a:r>
            <a:r>
              <a:rPr lang="en-US" sz="1600" dirty="0" smtClean="0">
                <a:solidFill>
                  <a:srgbClr val="002060"/>
                </a:solidFill>
                <a:latin typeface="Times New Roman" panose="02020603050405020304" pitchFamily="18" charset="0"/>
                <a:cs typeface="Times New Roman" panose="02020603050405020304" pitchFamily="18" charset="0"/>
              </a:rPr>
              <a:t>behavioral </a:t>
            </a:r>
            <a:r>
              <a:rPr lang="en-US" sz="1600" dirty="0">
                <a:solidFill>
                  <a:srgbClr val="002060"/>
                </a:solidFill>
                <a:latin typeface="Times New Roman" panose="02020603050405020304" pitchFamily="18" charset="0"/>
                <a:cs typeface="Times New Roman" panose="02020603050405020304" pitchFamily="18" charset="0"/>
              </a:rPr>
              <a:t>data available through 2 and 3 are very important for targeting customers to more closely meet their needs. Initially, simple automation approaches to send a series of customer-nurturing emails, for example, were used. Today, analysis of complex data sets and applying Artificial Intelligence enables us to deliver far more relevant one-to-one communications.</a:t>
            </a:r>
          </a:p>
          <a:p>
            <a:pPr algn="just"/>
            <a:endParaRPr lang="en-US" sz="2000" b="1" dirty="0" smtClean="0">
              <a:solidFill>
                <a:srgbClr val="002060"/>
              </a:solidFill>
              <a:latin typeface="Times New Roman" panose="02020603050405020304" pitchFamily="18" charset="0"/>
              <a:cs typeface="Times New Roman" panose="02020603050405020304" pitchFamily="18" charset="0"/>
            </a:endParaRPr>
          </a:p>
          <a:p>
            <a:endParaRPr lang="en-US" sz="2000" b="1" dirty="0" smtClean="0">
              <a:solidFill>
                <a:srgbClr val="00206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12"/>
          <a:stretch>
            <a:fillRect/>
          </a:stretch>
        </p:blipFill>
        <p:spPr>
          <a:xfrm>
            <a:off x="8823489" y="1428065"/>
            <a:ext cx="2723191" cy="3737824"/>
          </a:xfrm>
          <a:prstGeom prst="rect">
            <a:avLst/>
          </a:prstGeom>
        </p:spPr>
      </p:pic>
    </p:spTree>
    <p:extLst>
      <p:ext uri="{BB962C8B-B14F-4D97-AF65-F5344CB8AC3E}">
        <p14:creationId xmlns:p14="http://schemas.microsoft.com/office/powerpoint/2010/main" val="207035682"/>
      </p:ext>
    </p:extLst>
  </p:cSld>
  <p:clrMapOvr>
    <a:masterClrMapping/>
  </p:clrMapOvr>
  <p:transition spd="slow" advTm="7132">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891305" y="597588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5" name="TextBox 4"/>
          <p:cNvSpPr txBox="1"/>
          <p:nvPr/>
        </p:nvSpPr>
        <p:spPr>
          <a:xfrm>
            <a:off x="452487" y="1889739"/>
            <a:ext cx="6451109" cy="4524315"/>
          </a:xfrm>
          <a:prstGeom prst="rect">
            <a:avLst/>
          </a:prstGeom>
          <a:noFill/>
        </p:spPr>
        <p:txBody>
          <a:bodyPr wrap="square" rtlCol="0">
            <a:spAutoFit/>
          </a:bodyPr>
          <a:lstStyle/>
          <a:p>
            <a:pPr algn="just"/>
            <a:r>
              <a:rPr lang="en-US" dirty="0">
                <a:solidFill>
                  <a:srgbClr val="002060"/>
                </a:solidFill>
                <a:latin typeface="Times New Roman" panose="02020603050405020304" pitchFamily="18" charset="0"/>
                <a:cs typeface="Times New Roman" panose="02020603050405020304" pitchFamily="18" charset="0"/>
              </a:rPr>
              <a:t>Big Data' is a high-level term used to describe analysis techniques and systems that </a:t>
            </a:r>
            <a:r>
              <a:rPr lang="en-US" dirty="0" smtClean="0">
                <a:solidFill>
                  <a:srgbClr val="002060"/>
                </a:solidFill>
                <a:latin typeface="Times New Roman" panose="02020603050405020304" pitchFamily="18" charset="0"/>
                <a:cs typeface="Times New Roman" panose="02020603050405020304" pitchFamily="18" charset="0"/>
              </a:rPr>
              <a:t>explore. </a:t>
            </a:r>
            <a:r>
              <a:rPr lang="en-US" dirty="0">
                <a:solidFill>
                  <a:srgbClr val="002060"/>
                </a:solidFill>
                <a:latin typeface="Times New Roman" panose="02020603050405020304" pitchFamily="18" charset="0"/>
                <a:cs typeface="Times New Roman" panose="02020603050405020304" pitchFamily="18" charset="0"/>
              </a:rPr>
              <a:t>the large volumes of data that are now captured by businesses. </a:t>
            </a:r>
            <a:endParaRPr lang="en-US" dirty="0" smtClean="0">
              <a:solidFill>
                <a:srgbClr val="002060"/>
              </a:solidFill>
              <a:latin typeface="Times New Roman" panose="02020603050405020304" pitchFamily="18" charset="0"/>
              <a:cs typeface="Times New Roman" panose="02020603050405020304" pitchFamily="18" charset="0"/>
            </a:endParaRP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dirty="0" smtClean="0">
                <a:solidFill>
                  <a:srgbClr val="002060"/>
                </a:solidFill>
                <a:latin typeface="Times New Roman" panose="02020603050405020304" pitchFamily="18" charset="0"/>
                <a:cs typeface="Times New Roman" panose="02020603050405020304" pitchFamily="18" charset="0"/>
              </a:rPr>
              <a:t>Marketing </a:t>
            </a:r>
            <a:r>
              <a:rPr lang="en-US" dirty="0">
                <a:solidFill>
                  <a:srgbClr val="002060"/>
                </a:solidFill>
                <a:latin typeface="Times New Roman" panose="02020603050405020304" pitchFamily="18" charset="0"/>
                <a:cs typeface="Times New Roman" panose="02020603050405020304" pitchFamily="18" charset="0"/>
              </a:rPr>
              <a:t>application of Big Data exploit the different types of data now collected when businesses interact was their audiences. </a:t>
            </a:r>
            <a:endParaRPr lang="en-US" dirty="0" smtClean="0">
              <a:solidFill>
                <a:srgbClr val="002060"/>
              </a:solidFill>
              <a:latin typeface="Times New Roman" panose="02020603050405020304" pitchFamily="18" charset="0"/>
              <a:cs typeface="Times New Roman" panose="02020603050405020304" pitchFamily="18" charset="0"/>
            </a:endParaRPr>
          </a:p>
          <a:p>
            <a:pPr algn="ctr"/>
            <a:endParaRPr lang="en-US" b="1" dirty="0" smtClean="0">
              <a:solidFill>
                <a:srgbClr val="002060"/>
              </a:solidFill>
              <a:latin typeface="Times New Roman" panose="02020603050405020304" pitchFamily="18" charset="0"/>
              <a:cs typeface="Times New Roman" panose="02020603050405020304" pitchFamily="18" charset="0"/>
            </a:endParaRPr>
          </a:p>
          <a:p>
            <a:pPr algn="ctr"/>
            <a:r>
              <a:rPr lang="en-US" b="1" dirty="0" smtClean="0">
                <a:solidFill>
                  <a:srgbClr val="002060"/>
                </a:solidFill>
                <a:latin typeface="Times New Roman" panose="02020603050405020304" pitchFamily="18" charset="0"/>
                <a:cs typeface="Times New Roman" panose="02020603050405020304" pitchFamily="18" charset="0"/>
              </a:rPr>
              <a:t>What </a:t>
            </a:r>
            <a:r>
              <a:rPr lang="en-US" b="1" dirty="0">
                <a:solidFill>
                  <a:srgbClr val="002060"/>
                </a:solidFill>
                <a:latin typeface="Times New Roman" panose="02020603050405020304" pitchFamily="18" charset="0"/>
                <a:cs typeface="Times New Roman" panose="02020603050405020304" pitchFamily="18" charset="0"/>
              </a:rPr>
              <a:t>is big data</a:t>
            </a:r>
            <a:r>
              <a:rPr lang="en-US" b="1" dirty="0" smtClean="0">
                <a:solidFill>
                  <a:srgbClr val="002060"/>
                </a:solidFill>
                <a:latin typeface="Times New Roman" panose="02020603050405020304" pitchFamily="18" charset="0"/>
                <a:cs typeface="Times New Roman" panose="02020603050405020304" pitchFamily="18" charset="0"/>
              </a:rPr>
              <a:t>?</a:t>
            </a:r>
          </a:p>
          <a:p>
            <a:pPr algn="ctr"/>
            <a:endParaRPr lang="en-US" b="1" dirty="0">
              <a:solidFill>
                <a:srgbClr val="002060"/>
              </a:solidFill>
              <a:latin typeface="Times New Roman" panose="02020603050405020304" pitchFamily="18" charset="0"/>
              <a:cs typeface="Times New Roman" panose="02020603050405020304" pitchFamily="18" charset="0"/>
            </a:endParaRPr>
          </a:p>
          <a:p>
            <a:pPr algn="just"/>
            <a:r>
              <a:rPr lang="en-US" dirty="0">
                <a:solidFill>
                  <a:srgbClr val="002060"/>
                </a:solidFill>
                <a:latin typeface="Times New Roman" panose="02020603050405020304" pitchFamily="18" charset="0"/>
                <a:cs typeface="Times New Roman" panose="02020603050405020304" pitchFamily="18" charset="0"/>
              </a:rPr>
              <a:t>Big data is the large volume of structured and unstructured information that gets flooded into a company on a daily basis. The importance of big data is not the amount of information a company receives but rather how they choose to organize the data to understand the actions, needs, wants, and buying habits of their consumers.</a:t>
            </a:r>
            <a:endParaRPr lang="en-US" dirty="0" smtClean="0">
              <a:solidFill>
                <a:srgbClr val="002060"/>
              </a:solidFill>
              <a:latin typeface="Times New Roman" panose="02020603050405020304" pitchFamily="18" charset="0"/>
              <a:cs typeface="Times New Roman" panose="02020603050405020304" pitchFamily="18" charset="0"/>
            </a:endParaRPr>
          </a:p>
          <a:p>
            <a:pPr algn="just"/>
            <a:endParaRPr lang="en-US" dirty="0" smtClean="0">
              <a:solidFill>
                <a:srgbClr val="002060"/>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7511845" y="4601497"/>
            <a:ext cx="4424516" cy="1384995"/>
          </a:xfrm>
          <a:prstGeom prst="rect">
            <a:avLst/>
          </a:prstGeom>
          <a:noFill/>
        </p:spPr>
        <p:txBody>
          <a:bodyPr wrap="square" rtlCol="0">
            <a:spAutoFit/>
          </a:bodyPr>
          <a:lstStyle/>
          <a:p>
            <a:r>
              <a:rPr lang="en-US" sz="1400" b="1" dirty="0">
                <a:solidFill>
                  <a:srgbClr val="8E5A6D"/>
                </a:solidFill>
                <a:latin typeface="Times New Roman" panose="02020603050405020304" pitchFamily="18" charset="0"/>
                <a:cs typeface="Times New Roman" panose="02020603050405020304" pitchFamily="18" charset="0"/>
              </a:rPr>
              <a:t>Big Data' for </a:t>
            </a:r>
            <a:r>
              <a:rPr lang="en-US" sz="1400" b="1" dirty="0" smtClean="0">
                <a:solidFill>
                  <a:srgbClr val="8E5A6D"/>
                </a:solidFill>
                <a:latin typeface="Times New Roman" panose="02020603050405020304" pitchFamily="18" charset="0"/>
                <a:cs typeface="Times New Roman" panose="02020603050405020304" pitchFamily="18" charset="0"/>
              </a:rPr>
              <a:t>marketing </a:t>
            </a:r>
            <a:r>
              <a:rPr lang="en-US" sz="1400" dirty="0" smtClean="0">
                <a:solidFill>
                  <a:srgbClr val="8E5A6D"/>
                </a:solidFill>
                <a:latin typeface="Times New Roman" panose="02020603050405020304" pitchFamily="18" charset="0"/>
                <a:cs typeface="Times New Roman" panose="02020603050405020304" pitchFamily="18" charset="0"/>
              </a:rPr>
              <a:t>"</a:t>
            </a:r>
            <a:r>
              <a:rPr lang="en-US" sz="1400" dirty="0">
                <a:solidFill>
                  <a:srgbClr val="8E5A6D"/>
                </a:solidFill>
                <a:latin typeface="Times New Roman" panose="02020603050405020304" pitchFamily="18" charset="0"/>
                <a:cs typeface="Times New Roman" panose="02020603050405020304" pitchFamily="18" charset="0"/>
              </a:rPr>
              <a:t>Big Data' refers to applications to gain value from the increasing Volume, Velocity and Variety of data integrated from different </a:t>
            </a:r>
            <a:r>
              <a:rPr lang="en-US" sz="1400" dirty="0" smtClean="0">
                <a:solidFill>
                  <a:srgbClr val="8E5A6D"/>
                </a:solidFill>
                <a:latin typeface="Times New Roman" panose="02020603050405020304" pitchFamily="18" charset="0"/>
                <a:cs typeface="Times New Roman" panose="02020603050405020304" pitchFamily="18" charset="0"/>
              </a:rPr>
              <a:t>sources These </a:t>
            </a:r>
            <a:r>
              <a:rPr lang="en-US" sz="1400" dirty="0">
                <a:solidFill>
                  <a:srgbClr val="8E5A6D"/>
                </a:solidFill>
                <a:latin typeface="Times New Roman" panose="02020603050405020304" pitchFamily="18" charset="0"/>
                <a:cs typeface="Times New Roman" panose="02020603050405020304" pitchFamily="18" charset="0"/>
              </a:rPr>
              <a:t>enhance insight to deliver more relevant communications through techniques such as marketing automation and social CRM..</a:t>
            </a:r>
          </a:p>
        </p:txBody>
      </p:sp>
      <p:pic>
        <p:nvPicPr>
          <p:cNvPr id="2" name="Picture 1"/>
          <p:cNvPicPr>
            <a:picLocks noChangeAspect="1"/>
          </p:cNvPicPr>
          <p:nvPr/>
        </p:nvPicPr>
        <p:blipFill>
          <a:blip r:embed="rId12"/>
          <a:stretch>
            <a:fillRect/>
          </a:stretch>
        </p:blipFill>
        <p:spPr>
          <a:xfrm>
            <a:off x="7635711" y="1523992"/>
            <a:ext cx="3704734" cy="2859472"/>
          </a:xfrm>
          <a:prstGeom prst="rect">
            <a:avLst/>
          </a:prstGeom>
        </p:spPr>
      </p:pic>
      <p:sp>
        <p:nvSpPr>
          <p:cNvPr id="3" name="TextBox 2"/>
          <p:cNvSpPr txBox="1"/>
          <p:nvPr/>
        </p:nvSpPr>
        <p:spPr>
          <a:xfrm>
            <a:off x="452487" y="1067181"/>
            <a:ext cx="6730738" cy="646331"/>
          </a:xfrm>
          <a:prstGeom prst="rect">
            <a:avLst/>
          </a:prstGeom>
          <a:noFill/>
        </p:spPr>
        <p:txBody>
          <a:bodyPr wrap="square" rtlCol="0">
            <a:spAutoFit/>
          </a:bodyPr>
          <a:lstStyle/>
          <a:p>
            <a:pPr algn="ctr"/>
            <a:r>
              <a:rPr lang="en-US" b="1" i="1" dirty="0" smtClean="0">
                <a:solidFill>
                  <a:srgbClr val="8E5A6D"/>
                </a:solidFill>
                <a:latin typeface="Times New Roman" panose="02020603050405020304" pitchFamily="18" charset="0"/>
                <a:cs typeface="Times New Roman" panose="02020603050405020304" pitchFamily="18" charset="0"/>
              </a:rPr>
              <a:t>USING BIG DATA AND ARTIFICAL INTELLIGENCE TO SUPPORT DATA – DRIVEN MARKETING</a:t>
            </a:r>
            <a:endParaRPr lang="en-US" b="1" i="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9095412"/>
      </p:ext>
    </p:extLst>
  </p:cSld>
  <p:clrMapOvr>
    <a:masterClrMapping/>
  </p:clrMapOvr>
  <p:transition spd="slow" advTm="7132">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891305" y="597588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5" name="TextBox 4"/>
          <p:cNvSpPr txBox="1"/>
          <p:nvPr/>
        </p:nvSpPr>
        <p:spPr>
          <a:xfrm>
            <a:off x="362646" y="1428065"/>
            <a:ext cx="5723522" cy="4708981"/>
          </a:xfrm>
          <a:prstGeom prst="rect">
            <a:avLst/>
          </a:prstGeom>
          <a:noFill/>
        </p:spPr>
        <p:txBody>
          <a:bodyPr wrap="square" rtlCol="0">
            <a:spAutoFit/>
          </a:bodyPr>
          <a:lstStyle/>
          <a:p>
            <a:endParaRPr lang="en-US" sz="2000" b="1" dirty="0" smtClean="0">
              <a:solidFill>
                <a:srgbClr val="002060"/>
              </a:solidFill>
              <a:latin typeface="Times New Roman" panose="02020603050405020304" pitchFamily="18" charset="0"/>
              <a:cs typeface="Times New Roman" panose="02020603050405020304" pitchFamily="18" charset="0"/>
            </a:endParaRPr>
          </a:p>
          <a:p>
            <a:pPr algn="ctr"/>
            <a:r>
              <a:rPr lang="en-US" sz="2000" b="1" i="1" dirty="0">
                <a:solidFill>
                  <a:srgbClr val="002060"/>
                </a:solidFill>
                <a:latin typeface="Times New Roman" panose="02020603050405020304" pitchFamily="18" charset="0"/>
                <a:cs typeface="Times New Roman" panose="02020603050405020304" pitchFamily="18" charset="0"/>
              </a:rPr>
              <a:t>The two main benefits of Big Data for marketing are:</a:t>
            </a:r>
          </a:p>
          <a:p>
            <a:endParaRPr lang="en-US" sz="2000" dirty="0">
              <a:solidFill>
                <a:srgbClr val="002060"/>
              </a:solidFill>
              <a:latin typeface="Times New Roman" panose="02020603050405020304" pitchFamily="18" charset="0"/>
              <a:cs typeface="Times New Roman" panose="02020603050405020304" pitchFamily="18" charset="0"/>
            </a:endParaRPr>
          </a:p>
          <a:p>
            <a:pPr algn="just"/>
            <a:r>
              <a:rPr lang="en-US" sz="2000" dirty="0">
                <a:solidFill>
                  <a:srgbClr val="002060"/>
                </a:solidFill>
                <a:latin typeface="Times New Roman" panose="02020603050405020304" pitchFamily="18" charset="0"/>
                <a:cs typeface="Times New Roman" panose="02020603050405020304" pitchFamily="18" charset="0"/>
              </a:rPr>
              <a:t>• identifying insights such as trends and patterns through analysis of large, complex interrelated data sets, which can inform future strategies and tactics.</a:t>
            </a:r>
          </a:p>
          <a:p>
            <a:pPr algn="just"/>
            <a:endParaRPr lang="en-US" sz="2000" dirty="0">
              <a:solidFill>
                <a:srgbClr val="002060"/>
              </a:solidFill>
              <a:latin typeface="Times New Roman" panose="02020603050405020304" pitchFamily="18" charset="0"/>
              <a:cs typeface="Times New Roman" panose="02020603050405020304" pitchFamily="18" charset="0"/>
            </a:endParaRPr>
          </a:p>
          <a:p>
            <a:pPr algn="just"/>
            <a:r>
              <a:rPr lang="en-US" sz="2000" dirty="0">
                <a:solidFill>
                  <a:srgbClr val="002060"/>
                </a:solidFill>
                <a:latin typeface="Times New Roman" panose="02020603050405020304" pitchFamily="18" charset="0"/>
                <a:cs typeface="Times New Roman" panose="02020603050405020304" pitchFamily="18" charset="0"/>
              </a:rPr>
              <a:t>• identifying success factors to make communications more relevant by improving messaging - for example, by selecting the best timing, copy or offers.</a:t>
            </a:r>
          </a:p>
          <a:p>
            <a:pPr algn="just"/>
            <a:endParaRPr lang="en-US" sz="2000" b="1" dirty="0">
              <a:solidFill>
                <a:srgbClr val="002060"/>
              </a:solidFill>
              <a:latin typeface="Times New Roman" panose="02020603050405020304" pitchFamily="18" charset="0"/>
              <a:cs typeface="Times New Roman" panose="02020603050405020304" pitchFamily="18" charset="0"/>
            </a:endParaRPr>
          </a:p>
          <a:p>
            <a:endParaRPr lang="en-US" sz="2000" b="1" dirty="0" smtClean="0">
              <a:solidFill>
                <a:srgbClr val="002060"/>
              </a:solidFill>
              <a:latin typeface="Times New Roman" panose="02020603050405020304" pitchFamily="18" charset="0"/>
              <a:cs typeface="Times New Roman" panose="02020603050405020304" pitchFamily="18" charset="0"/>
            </a:endParaRPr>
          </a:p>
          <a:p>
            <a:endParaRPr lang="en-US" sz="2000" b="1" dirty="0">
              <a:solidFill>
                <a:srgbClr val="002060"/>
              </a:solidFill>
              <a:latin typeface="Times New Roman" panose="02020603050405020304" pitchFamily="18" charset="0"/>
              <a:cs typeface="Times New Roman" panose="02020603050405020304" pitchFamily="18" charset="0"/>
            </a:endParaRPr>
          </a:p>
          <a:p>
            <a:endParaRPr lang="en-US" sz="2000" b="1" dirty="0" smtClean="0">
              <a:solidFill>
                <a:srgbClr val="00206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12"/>
          <a:stretch>
            <a:fillRect/>
          </a:stretch>
        </p:blipFill>
        <p:spPr>
          <a:xfrm>
            <a:off x="7598760" y="1639430"/>
            <a:ext cx="3395945" cy="2893241"/>
          </a:xfrm>
          <a:prstGeom prst="rect">
            <a:avLst/>
          </a:prstGeom>
        </p:spPr>
      </p:pic>
    </p:spTree>
    <p:extLst>
      <p:ext uri="{BB962C8B-B14F-4D97-AF65-F5344CB8AC3E}">
        <p14:creationId xmlns:p14="http://schemas.microsoft.com/office/powerpoint/2010/main" val="475253630"/>
      </p:ext>
    </p:extLst>
  </p:cSld>
  <p:clrMapOvr>
    <a:masterClrMapping/>
  </p:clrMapOvr>
  <p:transition spd="slow" advTm="7132">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891305" y="597588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5" name="TextBox 4"/>
          <p:cNvSpPr txBox="1"/>
          <p:nvPr/>
        </p:nvSpPr>
        <p:spPr>
          <a:xfrm>
            <a:off x="160763" y="1175001"/>
            <a:ext cx="4981508" cy="4524315"/>
          </a:xfrm>
          <a:prstGeom prst="rect">
            <a:avLst/>
          </a:prstGeom>
          <a:noFill/>
        </p:spPr>
        <p:txBody>
          <a:bodyPr wrap="square" rtlCol="0">
            <a:spAutoFit/>
          </a:bodyPr>
          <a:lstStyle/>
          <a:p>
            <a:pPr algn="ctr"/>
            <a:r>
              <a:rPr lang="en-US" sz="1600" b="1" dirty="0">
                <a:solidFill>
                  <a:srgbClr val="002060"/>
                </a:solidFill>
                <a:latin typeface="Times New Roman" panose="02020603050405020304" pitchFamily="18" charset="0"/>
                <a:cs typeface="Times New Roman" panose="02020603050405020304" pitchFamily="18" charset="0"/>
              </a:rPr>
              <a:t>The opportunity and challenge of Big Data for marketing is often described from a technical point-of-view using the three dimensions, or </a:t>
            </a:r>
            <a:r>
              <a:rPr lang="en-US" sz="1600" b="1" dirty="0" smtClean="0">
                <a:solidFill>
                  <a:srgbClr val="002060"/>
                </a:solidFill>
                <a:latin typeface="Times New Roman" panose="02020603050405020304" pitchFamily="18" charset="0"/>
                <a:cs typeface="Times New Roman" panose="02020603050405020304" pitchFamily="18" charset="0"/>
              </a:rPr>
              <a:t>vectors</a:t>
            </a:r>
          </a:p>
          <a:p>
            <a:pPr algn="ctr"/>
            <a:endParaRPr lang="en-US" sz="1600" b="1"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 Data Volume refers to the increase in data that is now available for online interactions with websites and social media.</a:t>
            </a:r>
          </a:p>
          <a:p>
            <a:pPr algn="just"/>
            <a:endParaRPr lang="en-US" sz="1600"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 Data Velocity shows how marketers now have access to real-time data, such as real time analytics of interactions on web and mobile sites and also social media interactions.</a:t>
            </a:r>
          </a:p>
          <a:p>
            <a:pPr algn="just"/>
            <a:endParaRPr lang="en-US" sz="1600"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 Data Variety shows how new types of unstructured data, including, again, social media interactions, offer potential too. This also suggests the potential of integrating different sources of data to gain more customer insight.</a:t>
            </a:r>
          </a:p>
          <a:p>
            <a:endParaRPr lang="en-US" sz="1600" b="1" dirty="0">
              <a:solidFill>
                <a:srgbClr val="00206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12"/>
          <a:stretch>
            <a:fillRect/>
          </a:stretch>
        </p:blipFill>
        <p:spPr>
          <a:xfrm>
            <a:off x="5314937" y="1175001"/>
            <a:ext cx="6473019" cy="4667935"/>
          </a:xfrm>
          <a:prstGeom prst="rect">
            <a:avLst/>
          </a:prstGeom>
        </p:spPr>
      </p:pic>
    </p:spTree>
    <p:extLst>
      <p:ext uri="{BB962C8B-B14F-4D97-AF65-F5344CB8AC3E}">
        <p14:creationId xmlns:p14="http://schemas.microsoft.com/office/powerpoint/2010/main" val="1226944354"/>
      </p:ext>
    </p:extLst>
  </p:cSld>
  <p:clrMapOvr>
    <a:masterClrMapping/>
  </p:clrMapOvr>
  <p:transition spd="slow" advTm="7132">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891305" y="597588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pic>
        <p:nvPicPr>
          <p:cNvPr id="2" name="Picture 1"/>
          <p:cNvPicPr>
            <a:picLocks noChangeAspect="1"/>
          </p:cNvPicPr>
          <p:nvPr/>
        </p:nvPicPr>
        <p:blipFill>
          <a:blip r:embed="rId12"/>
          <a:stretch>
            <a:fillRect/>
          </a:stretch>
        </p:blipFill>
        <p:spPr>
          <a:xfrm>
            <a:off x="8268929" y="1661652"/>
            <a:ext cx="3277751" cy="2998838"/>
          </a:xfrm>
          <a:prstGeom prst="rect">
            <a:avLst/>
          </a:prstGeom>
        </p:spPr>
      </p:pic>
      <p:sp>
        <p:nvSpPr>
          <p:cNvPr id="4" name="Rectangle 3"/>
          <p:cNvSpPr/>
          <p:nvPr/>
        </p:nvSpPr>
        <p:spPr>
          <a:xfrm>
            <a:off x="526181" y="1174575"/>
            <a:ext cx="7087402" cy="5355312"/>
          </a:xfrm>
          <a:prstGeom prst="rect">
            <a:avLst/>
          </a:prstGeom>
        </p:spPr>
        <p:txBody>
          <a:bodyPr wrap="square">
            <a:spAutoFit/>
          </a:bodyPr>
          <a:lstStyle/>
          <a:p>
            <a:pPr algn="just"/>
            <a:r>
              <a:rPr lang="en-US" dirty="0">
                <a:solidFill>
                  <a:srgbClr val="8E5A6D"/>
                </a:solidFill>
                <a:latin typeface="Times New Roman" panose="02020603050405020304" pitchFamily="18" charset="0"/>
                <a:cs typeface="Times New Roman" panose="02020603050405020304" pitchFamily="18" charset="0"/>
              </a:rPr>
              <a:t>The key question for marketers given access to the potential new types of data is: how do we harness it? Through integrating new types of data from different systems and sources there is clearly the option to mine new data about how businesses interact with customers to encourage purchase. </a:t>
            </a:r>
            <a:endParaRPr lang="en-US" dirty="0" smtClean="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Ultimately</a:t>
            </a:r>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the main application of Big Data in marketing is </a:t>
            </a:r>
            <a:r>
              <a:rPr lang="en-US" dirty="0">
                <a:solidFill>
                  <a:srgbClr val="8E5A6D"/>
                </a:solidFill>
                <a:latin typeface="Times New Roman" panose="02020603050405020304" pitchFamily="18" charset="0"/>
                <a:cs typeface="Times New Roman" panose="02020603050405020304" pitchFamily="18" charset="0"/>
              </a:rPr>
              <a:t>used </a:t>
            </a:r>
            <a:r>
              <a:rPr lang="en-US" dirty="0" smtClean="0">
                <a:solidFill>
                  <a:srgbClr val="8E5A6D"/>
                </a:solidFill>
                <a:latin typeface="Times New Roman" panose="02020603050405020304" pitchFamily="18" charset="0"/>
                <a:cs typeface="Times New Roman" panose="02020603050405020304" pitchFamily="18" charset="0"/>
              </a:rPr>
              <a:t>to</a:t>
            </a: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increase the relevance of communications using the marketing automation </a:t>
            </a:r>
            <a:r>
              <a:rPr lang="en-US" dirty="0" smtClean="0">
                <a:solidFill>
                  <a:srgbClr val="8E5A6D"/>
                </a:solidFill>
                <a:latin typeface="Times New Roman" panose="02020603050405020304" pitchFamily="18" charset="0"/>
                <a:cs typeface="Times New Roman" panose="02020603050405020304" pitchFamily="18" charset="0"/>
              </a:rPr>
              <a:t>techniques.</a:t>
            </a:r>
          </a:p>
          <a:p>
            <a:pPr algn="just"/>
            <a:endParaRPr lang="en-US" dirty="0" smtClean="0">
              <a:solidFill>
                <a:srgbClr val="8E5A6D"/>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Techniques such as predictive modelling are used to send more relevant, contextual emails or web </a:t>
            </a:r>
            <a:r>
              <a:rPr lang="en-US" dirty="0" smtClean="0">
                <a:solidFill>
                  <a:srgbClr val="8E5A6D"/>
                </a:solidFill>
                <a:latin typeface="Times New Roman" panose="02020603050405020304" pitchFamily="18" charset="0"/>
                <a:cs typeface="Times New Roman" panose="02020603050405020304" pitchFamily="18" charset="0"/>
              </a:rPr>
              <a:t>personalized </a:t>
            </a:r>
            <a:r>
              <a:rPr lang="en-US" dirty="0">
                <a:solidFill>
                  <a:srgbClr val="8E5A6D"/>
                </a:solidFill>
                <a:latin typeface="Times New Roman" panose="02020603050405020304" pitchFamily="18" charset="0"/>
                <a:cs typeface="Times New Roman" panose="02020603050405020304" pitchFamily="18" charset="0"/>
              </a:rPr>
              <a:t>banners to customers in order to generate response</a:t>
            </a:r>
            <a:r>
              <a:rPr lang="en-US" dirty="0" smtClean="0">
                <a:solidFill>
                  <a:srgbClr val="8E5A6D"/>
                </a:solidFill>
                <a:latin typeface="Times New Roman" panose="02020603050405020304" pitchFamily="18" charset="0"/>
                <a:cs typeface="Times New Roman" panose="02020603050405020304" pitchFamily="18" charset="0"/>
              </a:rPr>
              <a:t>.</a:t>
            </a:r>
          </a:p>
          <a:p>
            <a:endParaRPr lang="en-US" dirty="0" smtClean="0">
              <a:solidFill>
                <a:srgbClr val="8E5A6D"/>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en-US" dirty="0" smtClean="0">
                <a:solidFill>
                  <a:srgbClr val="8E5A6D"/>
                </a:solidFill>
                <a:latin typeface="Times New Roman" panose="02020603050405020304" pitchFamily="18" charset="0"/>
                <a:cs typeface="Times New Roman" panose="02020603050405020304" pitchFamily="18" charset="0"/>
              </a:rPr>
              <a:t>Some </a:t>
            </a:r>
            <a:r>
              <a:rPr lang="en-US" dirty="0">
                <a:solidFill>
                  <a:srgbClr val="8E5A6D"/>
                </a:solidFill>
                <a:latin typeface="Times New Roman" panose="02020603050405020304" pitchFamily="18" charset="0"/>
                <a:cs typeface="Times New Roman" panose="02020603050405020304" pitchFamily="18" charset="0"/>
              </a:rPr>
              <a:t>have argued that 'Big Data' </a:t>
            </a:r>
            <a:r>
              <a:rPr lang="en-US" dirty="0" smtClean="0">
                <a:solidFill>
                  <a:srgbClr val="8E5A6D"/>
                </a:solidFill>
                <a:latin typeface="Times New Roman" panose="02020603050405020304" pitchFamily="18" charset="0"/>
                <a:cs typeface="Times New Roman" panose="02020603050405020304" pitchFamily="18" charset="0"/>
              </a:rPr>
              <a:t>it </a:t>
            </a:r>
            <a:r>
              <a:rPr lang="en-US" dirty="0">
                <a:solidFill>
                  <a:srgbClr val="8E5A6D"/>
                </a:solidFill>
                <a:latin typeface="Times New Roman" panose="02020603050405020304" pitchFamily="18" charset="0"/>
                <a:cs typeface="Times New Roman" panose="02020603050405020304" pitchFamily="18" charset="0"/>
              </a:rPr>
              <a:t>is a term created by systems vendors and consultants to generate demand for services that have been previously available under another label. </a:t>
            </a:r>
            <a:endParaRPr lang="en-US" dirty="0" smtClean="0">
              <a:solidFill>
                <a:srgbClr val="8E5A6D"/>
              </a:solidFill>
              <a:latin typeface="Times New Roman" panose="02020603050405020304" pitchFamily="18" charset="0"/>
              <a:cs typeface="Times New Roman" panose="02020603050405020304" pitchFamily="18" charset="0"/>
            </a:endParaRPr>
          </a:p>
          <a:p>
            <a:endParaRPr lang="en-US" dirty="0" smtClean="0">
              <a:solidFill>
                <a:srgbClr val="8E5A6D"/>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en-US" dirty="0" smtClean="0">
                <a:solidFill>
                  <a:srgbClr val="8E5A6D"/>
                </a:solidFill>
                <a:latin typeface="Times New Roman" panose="02020603050405020304" pitchFamily="18" charset="0"/>
                <a:cs typeface="Times New Roman" panose="02020603050405020304" pitchFamily="18" charset="0"/>
              </a:rPr>
              <a:t>Since </a:t>
            </a:r>
            <a:r>
              <a:rPr lang="en-US" dirty="0">
                <a:solidFill>
                  <a:srgbClr val="8E5A6D"/>
                </a:solidFill>
                <a:latin typeface="Times New Roman" panose="02020603050405020304" pitchFamily="18" charset="0"/>
                <a:cs typeface="Times New Roman" panose="02020603050405020304" pitchFamily="18" charset="0"/>
              </a:rPr>
              <a:t>initial launch of the Big Data concept, new Artificial Intelligence and machine learning technologies have developed to help marketers </a:t>
            </a:r>
            <a:r>
              <a:rPr lang="en-US" dirty="0" smtClean="0">
                <a:solidFill>
                  <a:srgbClr val="8E5A6D"/>
                </a:solidFill>
                <a:latin typeface="Times New Roman" panose="02020603050405020304" pitchFamily="18" charset="0"/>
                <a:cs typeface="Times New Roman" panose="02020603050405020304" pitchFamily="18" charset="0"/>
              </a:rPr>
              <a:t>analyze </a:t>
            </a:r>
            <a:r>
              <a:rPr lang="en-US" dirty="0">
                <a:solidFill>
                  <a:srgbClr val="8E5A6D"/>
                </a:solidFill>
                <a:latin typeface="Times New Roman" panose="02020603050405020304" pitchFamily="18" charset="0"/>
                <a:cs typeface="Times New Roman" panose="02020603050405020304" pitchFamily="18" charset="0"/>
              </a:rPr>
              <a:t>and apply the insights.</a:t>
            </a:r>
          </a:p>
        </p:txBody>
      </p:sp>
    </p:spTree>
    <p:extLst>
      <p:ext uri="{BB962C8B-B14F-4D97-AF65-F5344CB8AC3E}">
        <p14:creationId xmlns:p14="http://schemas.microsoft.com/office/powerpoint/2010/main" val="2018709330"/>
      </p:ext>
    </p:extLst>
  </p:cSld>
  <p:clrMapOvr>
    <a:masterClrMapping/>
  </p:clrMapOvr>
  <p:transition spd="slow" advTm="7132">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45860" y="6081767"/>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5" name="TextBox 4"/>
          <p:cNvSpPr txBox="1"/>
          <p:nvPr/>
        </p:nvSpPr>
        <p:spPr>
          <a:xfrm>
            <a:off x="245860" y="1530184"/>
            <a:ext cx="5577424" cy="3970318"/>
          </a:xfrm>
          <a:prstGeom prst="rect">
            <a:avLst/>
          </a:prstGeom>
          <a:noFill/>
        </p:spPr>
        <p:txBody>
          <a:bodyPr wrap="square" rtlCol="0">
            <a:spAutoFit/>
          </a:bodyPr>
          <a:lstStyle/>
          <a:p>
            <a:r>
              <a:rPr lang="en-US" b="1" dirty="0">
                <a:solidFill>
                  <a:srgbClr val="002060"/>
                </a:solidFill>
                <a:latin typeface="Times New Roman" panose="02020603050405020304" pitchFamily="18" charset="0"/>
                <a:cs typeface="Times New Roman" panose="02020603050405020304" pitchFamily="18" charset="0"/>
              </a:rPr>
              <a:t>What Is Artificial Intelligence in Marketing</a:t>
            </a:r>
            <a:r>
              <a:rPr lang="en-US" b="1" dirty="0" smtClean="0">
                <a:solidFill>
                  <a:srgbClr val="002060"/>
                </a:solidFill>
                <a:latin typeface="Times New Roman" panose="02020603050405020304" pitchFamily="18" charset="0"/>
                <a:cs typeface="Times New Roman" panose="02020603050405020304" pitchFamily="18" charset="0"/>
              </a:rPr>
              <a:t>?</a:t>
            </a:r>
          </a:p>
          <a:p>
            <a:endParaRPr lang="en-US" b="1" dirty="0">
              <a:solidFill>
                <a:srgbClr val="002060"/>
              </a:solidFill>
              <a:latin typeface="Times New Roman" panose="02020603050405020304" pitchFamily="18" charset="0"/>
              <a:cs typeface="Times New Roman" panose="02020603050405020304" pitchFamily="18" charset="0"/>
            </a:endParaRPr>
          </a:p>
          <a:p>
            <a:pPr algn="just"/>
            <a:r>
              <a:rPr lang="en-US" dirty="0">
                <a:solidFill>
                  <a:srgbClr val="002060"/>
                </a:solidFill>
                <a:latin typeface="Times New Roman" panose="02020603050405020304" pitchFamily="18" charset="0"/>
                <a:cs typeface="Times New Roman" panose="02020603050405020304" pitchFamily="18" charset="0"/>
              </a:rPr>
              <a:t>Artificial intelligence marketing (AI Marketing) is leveraging customer data and AI concepts like machine learning to anticipate your customer’s next move and improve the customer journey.</a:t>
            </a:r>
          </a:p>
          <a:p>
            <a:pPr algn="just"/>
            <a:endParaRPr lang="en-US" dirty="0">
              <a:solidFill>
                <a:srgbClr val="002060"/>
              </a:solidFill>
              <a:latin typeface="Times New Roman" panose="02020603050405020304" pitchFamily="18" charset="0"/>
              <a:cs typeface="Times New Roman" panose="02020603050405020304" pitchFamily="18" charset="0"/>
            </a:endParaRPr>
          </a:p>
          <a:p>
            <a:pPr algn="just"/>
            <a:r>
              <a:rPr lang="en-US" dirty="0">
                <a:solidFill>
                  <a:srgbClr val="002060"/>
                </a:solidFill>
                <a:latin typeface="Times New Roman" panose="02020603050405020304" pitchFamily="18" charset="0"/>
                <a:cs typeface="Times New Roman" panose="02020603050405020304" pitchFamily="18" charset="0"/>
              </a:rPr>
              <a:t>Advancements in artificial intelligence offer companies better ways to do that. AI can help build more effective marketing strategies, improve the customer journey, and change how businesses attract, nurture, and convert prospects. The graphic below shows how marketers can incorporate AI and machine learning into every customer lifecycle step.</a:t>
            </a:r>
            <a:endParaRPr lang="en-US" dirty="0" smtClean="0">
              <a:solidFill>
                <a:srgbClr val="00206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12"/>
          <a:stretch>
            <a:fillRect/>
          </a:stretch>
        </p:blipFill>
        <p:spPr>
          <a:xfrm>
            <a:off x="6189044" y="1421907"/>
            <a:ext cx="5467149" cy="2149066"/>
          </a:xfrm>
          <a:prstGeom prst="rect">
            <a:avLst/>
          </a:prstGeom>
        </p:spPr>
      </p:pic>
      <p:sp>
        <p:nvSpPr>
          <p:cNvPr id="3" name="Rectangle 2"/>
          <p:cNvSpPr/>
          <p:nvPr/>
        </p:nvSpPr>
        <p:spPr>
          <a:xfrm>
            <a:off x="6448282" y="3780328"/>
            <a:ext cx="5098398" cy="2893100"/>
          </a:xfrm>
          <a:prstGeom prst="rect">
            <a:avLst/>
          </a:prstGeom>
        </p:spPr>
        <p:txBody>
          <a:bodyPr wrap="square">
            <a:spAutoFit/>
          </a:bodyPr>
          <a:lstStyle/>
          <a:p>
            <a:r>
              <a:rPr lang="en-US" sz="1400" b="1" dirty="0">
                <a:solidFill>
                  <a:srgbClr val="8E5A6D"/>
                </a:solidFill>
                <a:latin typeface="Times New Roman" panose="02020603050405020304" pitchFamily="18" charset="0"/>
                <a:cs typeface="Times New Roman" panose="02020603050405020304" pitchFamily="18" charset="0"/>
              </a:rPr>
              <a:t>Artificial </a:t>
            </a:r>
            <a:r>
              <a:rPr lang="en-US" sz="1400" b="1" dirty="0" smtClean="0">
                <a:solidFill>
                  <a:srgbClr val="8E5A6D"/>
                </a:solidFill>
                <a:latin typeface="Times New Roman" panose="02020603050405020304" pitchFamily="18" charset="0"/>
                <a:cs typeface="Times New Roman" panose="02020603050405020304" pitchFamily="18" charset="0"/>
              </a:rPr>
              <a:t>Intelligence </a:t>
            </a:r>
            <a:r>
              <a:rPr lang="en-US" sz="1400" dirty="0" smtClean="0">
                <a:solidFill>
                  <a:srgbClr val="8E5A6D"/>
                </a:solidFill>
                <a:latin typeface="Times New Roman" panose="02020603050405020304" pitchFamily="18" charset="0"/>
                <a:cs typeface="Times New Roman" panose="02020603050405020304" pitchFamily="18" charset="0"/>
              </a:rPr>
              <a:t>Software </a:t>
            </a:r>
            <a:r>
              <a:rPr lang="en-US" sz="1400" dirty="0">
                <a:solidFill>
                  <a:srgbClr val="8E5A6D"/>
                </a:solidFill>
                <a:latin typeface="Times New Roman" panose="02020603050405020304" pitchFamily="18" charset="0"/>
                <a:cs typeface="Times New Roman" panose="02020603050405020304" pitchFamily="18" charset="0"/>
              </a:rPr>
              <a:t>and services that perform tasks previously requiring human analysis and interaction. Marketing applications of Al typically aim to improve business-to-customer communications including targeting media, </a:t>
            </a:r>
            <a:r>
              <a:rPr lang="en-US" sz="1400" dirty="0" smtClean="0">
                <a:solidFill>
                  <a:srgbClr val="8E5A6D"/>
                </a:solidFill>
                <a:latin typeface="Times New Roman" panose="02020603050405020304" pitchFamily="18" charset="0"/>
                <a:cs typeface="Times New Roman" panose="02020603050405020304" pitchFamily="18" charset="0"/>
              </a:rPr>
              <a:t>personalized </a:t>
            </a:r>
            <a:r>
              <a:rPr lang="en-US" sz="1400" dirty="0">
                <a:solidFill>
                  <a:srgbClr val="8E5A6D"/>
                </a:solidFill>
                <a:latin typeface="Times New Roman" panose="02020603050405020304" pitchFamily="18" charset="0"/>
                <a:cs typeface="Times New Roman" panose="02020603050405020304" pitchFamily="18" charset="0"/>
              </a:rPr>
              <a:t>messaging and customer service </a:t>
            </a:r>
            <a:r>
              <a:rPr lang="en-US" sz="1400" dirty="0" smtClean="0">
                <a:solidFill>
                  <a:srgbClr val="8E5A6D"/>
                </a:solidFill>
                <a:latin typeface="Times New Roman" panose="02020603050405020304" pitchFamily="18" charset="0"/>
                <a:cs typeface="Times New Roman" panose="02020603050405020304" pitchFamily="18" charset="0"/>
              </a:rPr>
              <a:t>interactions</a:t>
            </a:r>
          </a:p>
          <a:p>
            <a:endParaRPr lang="en-US" sz="1400" dirty="0">
              <a:solidFill>
                <a:srgbClr val="8E5A6D"/>
              </a:solidFill>
              <a:latin typeface="Times New Roman" panose="02020603050405020304" pitchFamily="18" charset="0"/>
              <a:cs typeface="Times New Roman" panose="02020603050405020304" pitchFamily="18" charset="0"/>
            </a:endParaRPr>
          </a:p>
          <a:p>
            <a:pPr algn="just"/>
            <a:r>
              <a:rPr lang="en-US" sz="1400" b="1" dirty="0">
                <a:solidFill>
                  <a:srgbClr val="8E5A6D"/>
                </a:solidFill>
                <a:latin typeface="Times New Roman" panose="02020603050405020304" pitchFamily="18" charset="0"/>
                <a:cs typeface="Times New Roman" panose="02020603050405020304" pitchFamily="18" charset="0"/>
              </a:rPr>
              <a:t>Machine </a:t>
            </a:r>
            <a:r>
              <a:rPr lang="en-US" sz="1400" b="1" dirty="0" smtClean="0">
                <a:solidFill>
                  <a:srgbClr val="8E5A6D"/>
                </a:solidFill>
                <a:latin typeface="Times New Roman" panose="02020603050405020304" pitchFamily="18" charset="0"/>
                <a:cs typeface="Times New Roman" panose="02020603050405020304" pitchFamily="18" charset="0"/>
              </a:rPr>
              <a:t>learning </a:t>
            </a:r>
            <a:r>
              <a:rPr lang="en-US" sz="1400" dirty="0" smtClean="0">
                <a:solidFill>
                  <a:srgbClr val="8E5A6D"/>
                </a:solidFill>
                <a:latin typeface="Times New Roman" panose="02020603050405020304" pitchFamily="18" charset="0"/>
                <a:cs typeface="Times New Roman" panose="02020603050405020304" pitchFamily="18" charset="0"/>
              </a:rPr>
              <a:t>Creating </a:t>
            </a:r>
            <a:r>
              <a:rPr lang="en-US" sz="1400" dirty="0">
                <a:solidFill>
                  <a:srgbClr val="8E5A6D"/>
                </a:solidFill>
                <a:latin typeface="Times New Roman" panose="02020603050405020304" pitchFamily="18" charset="0"/>
                <a:cs typeface="Times New Roman" panose="02020603050405020304" pitchFamily="18" charset="0"/>
              </a:rPr>
              <a:t>and applying predictive models and algorithms with the ability to learn without being explicitly programmed</a:t>
            </a:r>
            <a:r>
              <a:rPr lang="en-US" sz="1400" dirty="0" smtClean="0">
                <a:solidFill>
                  <a:srgbClr val="8E5A6D"/>
                </a:solidFill>
                <a:latin typeface="Times New Roman" panose="02020603050405020304" pitchFamily="18" charset="0"/>
                <a:cs typeface="Times New Roman" panose="02020603050405020304" pitchFamily="18" charset="0"/>
              </a:rPr>
              <a:t>. The </a:t>
            </a:r>
            <a:r>
              <a:rPr lang="en-US" sz="1400" dirty="0">
                <a:solidFill>
                  <a:srgbClr val="8E5A6D"/>
                </a:solidFill>
                <a:latin typeface="Times New Roman" panose="02020603050405020304" pitchFamily="18" charset="0"/>
                <a:cs typeface="Times New Roman" panose="02020603050405020304" pitchFamily="18" charset="0"/>
              </a:rPr>
              <a:t>computer models then make predictions of success based on patterns extracted from historical data. These are used to define rules, which are implemented to automate tasks such as targeting media or emails to the most valuable </a:t>
            </a:r>
            <a:r>
              <a:rPr lang="en-US" sz="1400" dirty="0" smtClean="0">
                <a:solidFill>
                  <a:srgbClr val="8E5A6D"/>
                </a:solidFill>
                <a:latin typeface="Times New Roman" panose="02020603050405020304" pitchFamily="18" charset="0"/>
                <a:cs typeface="Times New Roman" panose="02020603050405020304" pitchFamily="18" charset="0"/>
              </a:rPr>
              <a:t>segments </a:t>
            </a:r>
            <a:r>
              <a:rPr lang="en-US" sz="1400" dirty="0">
                <a:solidFill>
                  <a:srgbClr val="8E5A6D"/>
                </a:solidFill>
                <a:latin typeface="Times New Roman" panose="02020603050405020304" pitchFamily="18" charset="0"/>
                <a:cs typeface="Times New Roman" panose="02020603050405020304" pitchFamily="18" charset="0"/>
              </a:rPr>
              <a:t>with the most relevant creative offer </a:t>
            </a:r>
            <a:r>
              <a:rPr lang="en-US" sz="1400" dirty="0" smtClean="0">
                <a:solidFill>
                  <a:srgbClr val="8E5A6D"/>
                </a:solidFill>
                <a:latin typeface="Times New Roman" panose="02020603050405020304" pitchFamily="18" charset="0"/>
                <a:cs typeface="Times New Roman" panose="02020603050405020304" pitchFamily="18" charset="0"/>
              </a:rPr>
              <a:t>and timing</a:t>
            </a:r>
            <a:r>
              <a:rPr lang="en-US" sz="1400" dirty="0">
                <a:solidFill>
                  <a:srgbClr val="8E5A6D"/>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35596536"/>
      </p:ext>
    </p:extLst>
  </p:cSld>
  <p:clrMapOvr>
    <a:masterClrMapping/>
  </p:clrMapOvr>
  <p:transition spd="slow" advTm="7132">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006402" y="6034883"/>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2" name="TextBox 1"/>
          <p:cNvSpPr txBox="1"/>
          <p:nvPr/>
        </p:nvSpPr>
        <p:spPr>
          <a:xfrm>
            <a:off x="408163" y="1067181"/>
            <a:ext cx="7202005" cy="1200329"/>
          </a:xfrm>
          <a:prstGeom prst="rect">
            <a:avLst/>
          </a:prstGeom>
          <a:noFill/>
        </p:spPr>
        <p:txBody>
          <a:bodyPr wrap="square" rtlCol="0">
            <a:spAutoFit/>
          </a:bodyPr>
          <a:lstStyle/>
          <a:p>
            <a:endParaRPr lang="en-US" b="1" dirty="0">
              <a:solidFill>
                <a:srgbClr val="8E5A6D"/>
              </a:solidFill>
              <a:latin typeface="Times New Roman" panose="02020603050405020304" pitchFamily="18" charset="0"/>
              <a:cs typeface="Times New Roman" panose="02020603050405020304" pitchFamily="18" charset="0"/>
            </a:endParaRPr>
          </a:p>
          <a:p>
            <a:endParaRPr lang="en-US" dirty="0">
              <a:solidFill>
                <a:srgbClr val="8E5A6D"/>
              </a:solidFill>
              <a:latin typeface="Times New Roman" panose="02020603050405020304" pitchFamily="18" charset="0"/>
              <a:cs typeface="Times New Roman" panose="02020603050405020304" pitchFamily="18" charset="0"/>
            </a:endParaRPr>
          </a:p>
          <a:p>
            <a:endParaRPr lang="en-US" b="1" dirty="0" smtClean="0">
              <a:solidFill>
                <a:srgbClr val="8E5A6D"/>
              </a:solidFill>
              <a:latin typeface="Times New Roman" panose="02020603050405020304" pitchFamily="18" charset="0"/>
              <a:cs typeface="Times New Roman" panose="02020603050405020304" pitchFamily="18" charset="0"/>
            </a:endParaRPr>
          </a:p>
          <a:p>
            <a:endParaRPr lang="en-US" b="1" dirty="0">
              <a:solidFill>
                <a:srgbClr val="8E5A6D"/>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12"/>
          <a:stretch>
            <a:fillRect/>
          </a:stretch>
        </p:blipFill>
        <p:spPr>
          <a:xfrm>
            <a:off x="0" y="1170039"/>
            <a:ext cx="12123174" cy="5850193"/>
          </a:xfrm>
          <a:prstGeom prst="rect">
            <a:avLst/>
          </a:prstGeom>
        </p:spPr>
      </p:pic>
    </p:spTree>
    <p:extLst>
      <p:ext uri="{BB962C8B-B14F-4D97-AF65-F5344CB8AC3E}">
        <p14:creationId xmlns:p14="http://schemas.microsoft.com/office/powerpoint/2010/main" val="420215655"/>
      </p:ext>
    </p:extLst>
  </p:cSld>
  <p:clrMapOvr>
    <a:masterClrMapping/>
  </p:clrMapOvr>
  <p:transition spd="slow" advTm="7132">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43093" y="6043126"/>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2" name="TextBox 1"/>
          <p:cNvSpPr txBox="1"/>
          <p:nvPr/>
        </p:nvSpPr>
        <p:spPr>
          <a:xfrm>
            <a:off x="334296" y="1179871"/>
            <a:ext cx="6508955" cy="584775"/>
          </a:xfrm>
          <a:prstGeom prst="rect">
            <a:avLst/>
          </a:prstGeom>
          <a:noFill/>
        </p:spPr>
        <p:txBody>
          <a:bodyPr wrap="square" rtlCol="0">
            <a:spAutoFit/>
          </a:bodyPr>
          <a:lstStyle/>
          <a:p>
            <a:pPr algn="ctr"/>
            <a:r>
              <a:rPr lang="en-US" sz="1600" b="1" dirty="0">
                <a:solidFill>
                  <a:srgbClr val="8E5A6D"/>
                </a:solidFill>
                <a:latin typeface="Times New Roman" panose="02020603050405020304" pitchFamily="18" charset="0"/>
                <a:cs typeface="Times New Roman" panose="02020603050405020304" pitchFamily="18" charset="0"/>
              </a:rPr>
              <a:t>15 Applications of Artificial Intelligence in Marketing. The most effective AI technologies for marketing across the customer life-cycle</a:t>
            </a:r>
          </a:p>
        </p:txBody>
      </p:sp>
      <p:sp>
        <p:nvSpPr>
          <p:cNvPr id="3" name="TextBox 2"/>
          <p:cNvSpPr txBox="1"/>
          <p:nvPr/>
        </p:nvSpPr>
        <p:spPr>
          <a:xfrm>
            <a:off x="334296" y="2037271"/>
            <a:ext cx="7101185" cy="4278094"/>
          </a:xfrm>
          <a:prstGeom prst="rect">
            <a:avLst/>
          </a:prstGeom>
          <a:noFill/>
        </p:spPr>
        <p:txBody>
          <a:bodyPr wrap="square" rtlCol="0">
            <a:spAutoFit/>
          </a:bodyPr>
          <a:lstStyle/>
          <a:p>
            <a:pPr algn="just"/>
            <a:r>
              <a:rPr lang="en-US" sz="1600" dirty="0">
                <a:solidFill>
                  <a:srgbClr val="8E5A6D"/>
                </a:solidFill>
                <a:latin typeface="Times New Roman" panose="02020603050405020304" pitchFamily="18" charset="0"/>
                <a:cs typeface="Times New Roman" panose="02020603050405020304" pitchFamily="18" charset="0"/>
              </a:rPr>
              <a:t>Artificial intelligence innovation is an intriguing issue in advertising right now, however AI is a wide term covering a wide scope of various advances. Man-made consciousness implies any innovation that tries to copy human knowledge, which covers an immense scope of capacities, for example, voice and picture recognition, machine learning strategies and semantic search. Advertisers like to play with the most recent energizing innovations and hit into about AI for picture recognition, speech recognition, preventing data leaks, or even targeting drones at remote communities. All well and good. But how are marketers supposed to do anything with that information? It's just hype, you can't implement it.</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That is the reason in our AI and Machine Learning briefing for individuals we have recognized fifteen AI systems that organizations of all sizes can execute, as opposed to strategies which just real tech goliaths can commit assets to. We've plotted the methods over the customer lifecycle so you can perceive how every AI strategy can help bring your clients down the marketing funnel</a:t>
            </a:r>
            <a:r>
              <a:rPr lang="en-US" sz="1600" dirty="0" smtClean="0">
                <a:solidFill>
                  <a:srgbClr val="8E5A6D"/>
                </a:solidFill>
                <a:latin typeface="Times New Roman" panose="02020603050405020304" pitchFamily="18" charset="0"/>
                <a:cs typeface="Times New Roman" panose="02020603050405020304" pitchFamily="18" charset="0"/>
              </a:rPr>
              <a:t>.</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endParaRPr lang="en-US" sz="1600" dirty="0" smtClean="0">
              <a:solidFill>
                <a:srgbClr val="8E5A6D"/>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12"/>
          <a:stretch>
            <a:fillRect/>
          </a:stretch>
        </p:blipFill>
        <p:spPr>
          <a:xfrm>
            <a:off x="7904481" y="2115502"/>
            <a:ext cx="3642200" cy="3076258"/>
          </a:xfrm>
          <a:prstGeom prst="rect">
            <a:avLst/>
          </a:prstGeom>
        </p:spPr>
      </p:pic>
    </p:spTree>
    <p:extLst>
      <p:ext uri="{BB962C8B-B14F-4D97-AF65-F5344CB8AC3E}">
        <p14:creationId xmlns:p14="http://schemas.microsoft.com/office/powerpoint/2010/main" val="4011574656"/>
      </p:ext>
    </p:extLst>
  </p:cSld>
  <p:clrMapOvr>
    <a:masterClrMapping/>
  </p:clrMapOvr>
  <p:transition spd="slow" advTm="7132">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143092" y="1627950"/>
            <a:ext cx="2644863" cy="3729904"/>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379210" y="600636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143092" y="5048621"/>
            <a:ext cx="1879649" cy="309233"/>
          </a:xfrm>
          <a:prstGeom prst="rect">
            <a:avLst/>
          </a:prstGeom>
        </p:spPr>
      </p:pic>
      <p:sp>
        <p:nvSpPr>
          <p:cNvPr id="2" name="TextBox 1"/>
          <p:cNvSpPr txBox="1"/>
          <p:nvPr/>
        </p:nvSpPr>
        <p:spPr>
          <a:xfrm>
            <a:off x="334297" y="1179871"/>
            <a:ext cx="11346426" cy="584775"/>
          </a:xfrm>
          <a:prstGeom prst="rect">
            <a:avLst/>
          </a:prstGeom>
          <a:noFill/>
        </p:spPr>
        <p:txBody>
          <a:bodyPr wrap="square" rtlCol="0">
            <a:spAutoFit/>
          </a:bodyPr>
          <a:lstStyle/>
          <a:p>
            <a:endParaRPr lang="en-US" sz="1600" b="1" dirty="0" smtClean="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334297" y="1015301"/>
            <a:ext cx="8445910" cy="4955203"/>
          </a:xfrm>
          <a:prstGeom prst="rect">
            <a:avLst/>
          </a:prstGeom>
          <a:noFill/>
        </p:spPr>
        <p:txBody>
          <a:bodyPr wrap="square" rtlCol="0">
            <a:spAutoFit/>
          </a:bodyPr>
          <a:lstStyle/>
          <a:p>
            <a:r>
              <a:rPr lang="en-US" sz="2800" b="1" dirty="0">
                <a:solidFill>
                  <a:srgbClr val="8E5A6D"/>
                </a:solidFill>
                <a:latin typeface="Times New Roman" panose="02020603050405020304" pitchFamily="18" charset="0"/>
                <a:cs typeface="Times New Roman" panose="02020603050405020304" pitchFamily="18" charset="0"/>
              </a:rPr>
              <a:t>Reach - </a:t>
            </a:r>
            <a:r>
              <a:rPr lang="en-US" sz="1600" dirty="0">
                <a:solidFill>
                  <a:srgbClr val="8E5A6D"/>
                </a:solidFill>
                <a:latin typeface="Times New Roman" panose="02020603050405020304" pitchFamily="18" charset="0"/>
                <a:cs typeface="Times New Roman" panose="02020603050405020304" pitchFamily="18" charset="0"/>
              </a:rPr>
              <a:t>Attract visitors with a range of inbound techniques</a:t>
            </a:r>
          </a:p>
          <a:p>
            <a:r>
              <a:rPr lang="en-US" sz="1600" dirty="0">
                <a:solidFill>
                  <a:srgbClr val="8E5A6D"/>
                </a:solidFill>
                <a:latin typeface="Times New Roman" panose="02020603050405020304" pitchFamily="18" charset="0"/>
                <a:cs typeface="Times New Roman" panose="02020603050405020304" pitchFamily="18" charset="0"/>
              </a:rPr>
              <a:t>Reach involves using techniques such as content marketing, SEO and other 'earned media' to bring visitors to your site and start them on the buyer's journey. AI &amp; applied propensity models can be used at this stage to attract more visitors and provide those that do reach your site with a more engaging experience.</a:t>
            </a:r>
          </a:p>
          <a:p>
            <a:endParaRPr lang="en-US" sz="1600" dirty="0">
              <a:solidFill>
                <a:srgbClr val="8E5A6D"/>
              </a:solidFill>
              <a:latin typeface="Times New Roman" panose="02020603050405020304" pitchFamily="18" charset="0"/>
              <a:cs typeface="Times New Roman" panose="02020603050405020304" pitchFamily="18" charset="0"/>
            </a:endParaRPr>
          </a:p>
          <a:p>
            <a:pPr marL="342900" indent="-342900">
              <a:buAutoNum type="arabicPeriod"/>
            </a:pPr>
            <a:r>
              <a:rPr lang="en-US" sz="1600" b="1" dirty="0" smtClean="0">
                <a:solidFill>
                  <a:srgbClr val="8E5A6D"/>
                </a:solidFill>
                <a:latin typeface="Times New Roman" panose="02020603050405020304" pitchFamily="18" charset="0"/>
                <a:cs typeface="Times New Roman" panose="02020603050405020304" pitchFamily="18" charset="0"/>
              </a:rPr>
              <a:t>AI </a:t>
            </a:r>
            <a:r>
              <a:rPr lang="en-US" sz="1600" b="1" dirty="0">
                <a:solidFill>
                  <a:srgbClr val="8E5A6D"/>
                </a:solidFill>
                <a:latin typeface="Times New Roman" panose="02020603050405020304" pitchFamily="18" charset="0"/>
                <a:cs typeface="Times New Roman" panose="02020603050405020304" pitchFamily="18" charset="0"/>
              </a:rPr>
              <a:t>generated </a:t>
            </a:r>
            <a:r>
              <a:rPr lang="en-US" sz="1600" b="1" dirty="0" smtClean="0">
                <a:solidFill>
                  <a:srgbClr val="8E5A6D"/>
                </a:solidFill>
                <a:latin typeface="Times New Roman" panose="02020603050405020304" pitchFamily="18" charset="0"/>
                <a:cs typeface="Times New Roman" panose="02020603050405020304" pitchFamily="18" charset="0"/>
              </a:rPr>
              <a:t>content</a:t>
            </a:r>
          </a:p>
          <a:p>
            <a:endParaRPr lang="en-US" sz="1600" b="1"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This is a really interesting area for AI. AI can't write a political opinion column or a blog post on industry-specific best practice advice, but there are certain areas where AI generated content can be useful and help draw visitors to your site.</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For certain functions AI content writing programs are able to pick elements from a dataset and structure a ‘human sounding’ article. </a:t>
            </a:r>
            <a:endParaRPr lang="en-US" sz="1600" dirty="0" smtClean="0">
              <a:solidFill>
                <a:srgbClr val="8E5A6D"/>
              </a:solidFill>
              <a:latin typeface="Times New Roman" panose="02020603050405020304" pitchFamily="18" charset="0"/>
              <a:cs typeface="Times New Roman" panose="02020603050405020304" pitchFamily="18" charset="0"/>
            </a:endParaRPr>
          </a:p>
          <a:p>
            <a:pPr algn="just"/>
            <a:r>
              <a:rPr lang="en-US" sz="1600" dirty="0" smtClean="0">
                <a:solidFill>
                  <a:srgbClr val="8E5A6D"/>
                </a:solidFill>
                <a:latin typeface="Times New Roman" panose="02020603050405020304" pitchFamily="18" charset="0"/>
                <a:cs typeface="Times New Roman" panose="02020603050405020304" pitchFamily="18" charset="0"/>
              </a:rPr>
              <a:t>AI </a:t>
            </a:r>
            <a:r>
              <a:rPr lang="en-US" sz="1600" dirty="0">
                <a:solidFill>
                  <a:srgbClr val="8E5A6D"/>
                </a:solidFill>
                <a:latin typeface="Times New Roman" panose="02020603050405020304" pitchFamily="18" charset="0"/>
                <a:cs typeface="Times New Roman" panose="02020603050405020304" pitchFamily="18" charset="0"/>
              </a:rPr>
              <a:t>writers are useful for reporting on regular, data-focused events. Examples include quarterly earnings reports, sports matches, and market data. If you operate in a relevant niche such as financial services, then AI generated content could form a useful component of your content marketing strategy. There are now solutions from vendors available and returning good results in copywriting for Facebook Ads, Email subject lines and nurturing emails.</a:t>
            </a:r>
            <a:endParaRPr lang="en-US" sz="1600" dirty="0" smtClean="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1130601"/>
      </p:ext>
    </p:extLst>
  </p:cSld>
  <p:clrMapOvr>
    <a:masterClrMapping/>
  </p:clrMapOvr>
  <p:transition spd="slow" advTm="7132">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513253" y="6016417"/>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2" name="TextBox 1"/>
          <p:cNvSpPr txBox="1"/>
          <p:nvPr/>
        </p:nvSpPr>
        <p:spPr>
          <a:xfrm>
            <a:off x="334297" y="1179871"/>
            <a:ext cx="11346426" cy="584775"/>
          </a:xfrm>
          <a:prstGeom prst="rect">
            <a:avLst/>
          </a:prstGeom>
          <a:noFill/>
        </p:spPr>
        <p:txBody>
          <a:bodyPr wrap="square" rtlCol="0">
            <a:spAutoFit/>
          </a:bodyPr>
          <a:lstStyle/>
          <a:p>
            <a:endParaRPr lang="en-US" sz="1600" b="1" dirty="0" smtClean="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645062" y="1522879"/>
            <a:ext cx="5239574" cy="4493538"/>
          </a:xfrm>
          <a:prstGeom prst="rect">
            <a:avLst/>
          </a:prstGeom>
          <a:noFill/>
        </p:spPr>
        <p:txBody>
          <a:bodyPr wrap="square" rtlCol="0">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2. Smart Content </a:t>
            </a:r>
            <a:r>
              <a:rPr lang="en-US" b="1" dirty="0" smtClean="0">
                <a:solidFill>
                  <a:srgbClr val="8E5A6D"/>
                </a:solidFill>
                <a:latin typeface="Times New Roman" panose="02020603050405020304" pitchFamily="18" charset="0"/>
                <a:cs typeface="Times New Roman" panose="02020603050405020304" pitchFamily="18" charset="0"/>
              </a:rPr>
              <a:t>Curation</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AI powered content curation allows you to better engage visitors on your </a:t>
            </a:r>
            <a:r>
              <a:rPr lang="en-US" dirty="0" smtClean="0">
                <a:solidFill>
                  <a:srgbClr val="8E5A6D"/>
                </a:solidFill>
                <a:latin typeface="Times New Roman" panose="02020603050405020304" pitchFamily="18" charset="0"/>
                <a:cs typeface="Times New Roman" panose="02020603050405020304" pitchFamily="18" charset="0"/>
              </a:rPr>
              <a:t>site </a:t>
            </a:r>
            <a:r>
              <a:rPr lang="en-US" dirty="0">
                <a:solidFill>
                  <a:srgbClr val="8E5A6D"/>
                </a:solidFill>
                <a:latin typeface="Times New Roman" panose="02020603050405020304" pitchFamily="18" charset="0"/>
                <a:cs typeface="Times New Roman" panose="02020603050405020304" pitchFamily="18" charset="0"/>
              </a:rPr>
              <a:t>by showing them content relevant to them. This technique is most commonly found in the 'customers who bought X also bought Y' section on many sites, but can also be applied to blog content and personalizing site messaging more widely. It's also a great technique for subscription businesses, where the more someone uses the service, more data the machine learning algorithm has to use and the better the recommendations of content become. Think of Netflix's recommendation system being able to consistently recommend you shows you'd be interested it.</a:t>
            </a:r>
          </a:p>
          <a:p>
            <a:endParaRPr lang="en-US" sz="1600" b="1" dirty="0">
              <a:solidFill>
                <a:srgbClr val="8E5A6D"/>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12"/>
          <a:stretch>
            <a:fillRect/>
          </a:stretch>
        </p:blipFill>
        <p:spPr>
          <a:xfrm>
            <a:off x="6738076" y="1522879"/>
            <a:ext cx="4394191" cy="4058190"/>
          </a:xfrm>
          <a:prstGeom prst="rect">
            <a:avLst/>
          </a:prstGeom>
        </p:spPr>
      </p:pic>
    </p:spTree>
    <p:extLst>
      <p:ext uri="{BB962C8B-B14F-4D97-AF65-F5344CB8AC3E}">
        <p14:creationId xmlns:p14="http://schemas.microsoft.com/office/powerpoint/2010/main" val="1833942683"/>
      </p:ext>
    </p:extLst>
  </p:cSld>
  <p:clrMapOvr>
    <a:masterClrMapping/>
  </p:clrMapOvr>
  <p:transition spd="slow" advTm="7132">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513253" y="6016417"/>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2" name="TextBox 1"/>
          <p:cNvSpPr txBox="1"/>
          <p:nvPr/>
        </p:nvSpPr>
        <p:spPr>
          <a:xfrm>
            <a:off x="334297" y="1179871"/>
            <a:ext cx="11346426" cy="584775"/>
          </a:xfrm>
          <a:prstGeom prst="rect">
            <a:avLst/>
          </a:prstGeom>
          <a:noFill/>
        </p:spPr>
        <p:txBody>
          <a:bodyPr wrap="square" rtlCol="0">
            <a:spAutoFit/>
          </a:bodyPr>
          <a:lstStyle/>
          <a:p>
            <a:endParaRPr lang="en-US" sz="1600" b="1" dirty="0" smtClean="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433640" y="1179871"/>
            <a:ext cx="6920890" cy="5016758"/>
          </a:xfrm>
          <a:prstGeom prst="rect">
            <a:avLst/>
          </a:prstGeom>
          <a:noFill/>
        </p:spPr>
        <p:txBody>
          <a:bodyPr wrap="square" rtlCol="0">
            <a:spAutoFit/>
          </a:bodyPr>
          <a:lstStyle/>
          <a:p>
            <a:endParaRPr lang="en-US" sz="1600" b="1"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3. Voice search</a:t>
            </a:r>
          </a:p>
          <a:p>
            <a:pPr algn="just"/>
            <a:r>
              <a:rPr lang="en-US" dirty="0">
                <a:solidFill>
                  <a:srgbClr val="8E5A6D"/>
                </a:solidFill>
                <a:latin typeface="Times New Roman" panose="02020603050405020304" pitchFamily="18" charset="0"/>
                <a:cs typeface="Times New Roman" panose="02020603050405020304" pitchFamily="18" charset="0"/>
              </a:rPr>
              <a:t>Voice search is another AI technology, but when it comes to using it for marketing, it's about utilizing the technology developed by the major players (Google, Amazon, Apple) rather than developing your own capability. Voice search will change future SEO strategies, and brands need to keep up. Brand that nail voice search will leverage gains in organic traffic with high purchase intent thanks to increased voice search traffic due to AI driven virtual personal assistants.</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4. Programmatic Media Buying</a:t>
            </a:r>
          </a:p>
          <a:p>
            <a:pPr algn="just"/>
            <a:r>
              <a:rPr lang="en-US" dirty="0">
                <a:solidFill>
                  <a:srgbClr val="8E5A6D"/>
                </a:solidFill>
                <a:latin typeface="Times New Roman" panose="02020603050405020304" pitchFamily="18" charset="0"/>
                <a:cs typeface="Times New Roman" panose="02020603050405020304" pitchFamily="18" charset="0"/>
              </a:rPr>
              <a:t>Programmatic Media buying can use propensity models generated by machine learning algorithms to more effectively target ads at the most relevant customers. Programmatic ads need to get smarter in the wake of Google's recent brand safety scandal. It was revealed ads placed programmatically through Google's ad network were appearing on terrorist's websites. AI can help here by recognizing questionable sites and removing them from the list of sites ad's can be placed on.</a:t>
            </a:r>
            <a:endParaRPr lang="en-US" dirty="0" smtClean="0">
              <a:solidFill>
                <a:srgbClr val="8E5A6D"/>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12"/>
          <a:stretch>
            <a:fillRect/>
          </a:stretch>
        </p:blipFill>
        <p:spPr>
          <a:xfrm>
            <a:off x="7469935" y="1678936"/>
            <a:ext cx="4394191" cy="4058190"/>
          </a:xfrm>
          <a:prstGeom prst="rect">
            <a:avLst/>
          </a:prstGeom>
        </p:spPr>
      </p:pic>
    </p:spTree>
    <p:extLst>
      <p:ext uri="{BB962C8B-B14F-4D97-AF65-F5344CB8AC3E}">
        <p14:creationId xmlns:p14="http://schemas.microsoft.com/office/powerpoint/2010/main" val="3809296291"/>
      </p:ext>
    </p:extLst>
  </p:cSld>
  <p:clrMapOvr>
    <a:masterClrMapping/>
  </p:clrMapOvr>
  <p:transition spd="slow" advTm="7132">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891305" y="597588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2" name="TextBox 1"/>
          <p:cNvSpPr txBox="1"/>
          <p:nvPr/>
        </p:nvSpPr>
        <p:spPr>
          <a:xfrm>
            <a:off x="301362" y="1229033"/>
            <a:ext cx="11346426" cy="584775"/>
          </a:xfrm>
          <a:prstGeom prst="rect">
            <a:avLst/>
          </a:prstGeom>
          <a:noFill/>
        </p:spPr>
        <p:txBody>
          <a:bodyPr wrap="square" rtlCol="0">
            <a:spAutoFit/>
          </a:bodyPr>
          <a:lstStyle/>
          <a:p>
            <a:endParaRPr lang="en-US" sz="1600" b="1" dirty="0" smtClean="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373626" y="1229033"/>
            <a:ext cx="6302477" cy="5786199"/>
          </a:xfrm>
          <a:prstGeom prst="rect">
            <a:avLst/>
          </a:prstGeom>
          <a:noFill/>
        </p:spPr>
        <p:txBody>
          <a:bodyPr wrap="square" rtlCol="0">
            <a:spAutoFit/>
          </a:bodyPr>
          <a:lstStyle/>
          <a:p>
            <a:r>
              <a:rPr lang="en-US" sz="2000" b="1" dirty="0">
                <a:solidFill>
                  <a:srgbClr val="8E5A6D"/>
                </a:solidFill>
                <a:latin typeface="Times New Roman" panose="02020603050405020304" pitchFamily="18" charset="0"/>
                <a:cs typeface="Times New Roman" panose="02020603050405020304" pitchFamily="18" charset="0"/>
              </a:rPr>
              <a:t>Act - </a:t>
            </a:r>
            <a:r>
              <a:rPr lang="en-US" sz="2000" dirty="0">
                <a:solidFill>
                  <a:srgbClr val="8E5A6D"/>
                </a:solidFill>
                <a:latin typeface="Times New Roman" panose="02020603050405020304" pitchFamily="18" charset="0"/>
                <a:cs typeface="Times New Roman" panose="02020603050405020304" pitchFamily="18" charset="0"/>
              </a:rPr>
              <a:t>Draw visitors in and make them aware of your </a:t>
            </a:r>
            <a:r>
              <a:rPr lang="en-US" sz="2000" dirty="0" smtClean="0">
                <a:solidFill>
                  <a:srgbClr val="8E5A6D"/>
                </a:solidFill>
                <a:latin typeface="Times New Roman" panose="02020603050405020304" pitchFamily="18" charset="0"/>
                <a:cs typeface="Times New Roman" panose="02020603050405020304" pitchFamily="18" charset="0"/>
              </a:rPr>
              <a:t>product</a:t>
            </a:r>
          </a:p>
          <a:p>
            <a:endParaRPr lang="en-US" sz="2000"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5. Propensity modeling</a:t>
            </a:r>
            <a:endParaRPr lang="en-US" sz="1600" b="1" dirty="0">
              <a:solidFill>
                <a:srgbClr val="8E5A6D"/>
              </a:solidFill>
              <a:latin typeface="Times New Roman" panose="02020603050405020304" pitchFamily="18" charset="0"/>
              <a:cs typeface="Times New Roman" panose="02020603050405020304" pitchFamily="18" charset="0"/>
            </a:endParaRPr>
          </a:p>
          <a:p>
            <a:pPr algn="just"/>
            <a:r>
              <a:rPr lang="en-US" sz="1600" dirty="0" smtClean="0">
                <a:solidFill>
                  <a:srgbClr val="8E5A6D"/>
                </a:solidFill>
                <a:latin typeface="Times New Roman" panose="02020603050405020304" pitchFamily="18" charset="0"/>
                <a:cs typeface="Times New Roman" panose="02020603050405020304" pitchFamily="18" charset="0"/>
              </a:rPr>
              <a:t>propensity </a:t>
            </a:r>
            <a:r>
              <a:rPr lang="en-US" sz="1600" dirty="0">
                <a:solidFill>
                  <a:srgbClr val="8E5A6D"/>
                </a:solidFill>
                <a:latin typeface="Times New Roman" panose="02020603050405020304" pitchFamily="18" charset="0"/>
                <a:cs typeface="Times New Roman" panose="02020603050405020304" pitchFamily="18" charset="0"/>
              </a:rPr>
              <a:t>modeling is the goal of a machine learning project. The machine learning algorithm is fed large amounts of historical data, and it uses this data to create a propensity model which (in theory) is able to make accurate predictions about the real world. The simple diagram below shows the stages of this process</a:t>
            </a:r>
            <a:r>
              <a:rPr lang="en-US" sz="1600" dirty="0" smtClean="0">
                <a:solidFill>
                  <a:srgbClr val="8E5A6D"/>
                </a:solidFill>
                <a:latin typeface="Times New Roman" panose="02020603050405020304" pitchFamily="18" charset="0"/>
                <a:cs typeface="Times New Roman" panose="02020603050405020304" pitchFamily="18" charset="0"/>
              </a:rPr>
              <a:t>.</a:t>
            </a:r>
          </a:p>
          <a:p>
            <a:endParaRPr lang="en-US" sz="1600" dirty="0" smtClean="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6. Predictive analytics</a:t>
            </a:r>
          </a:p>
          <a:p>
            <a:pPr algn="just"/>
            <a:r>
              <a:rPr lang="en-US" sz="1600" dirty="0">
                <a:solidFill>
                  <a:srgbClr val="8E5A6D"/>
                </a:solidFill>
                <a:latin typeface="Times New Roman" panose="02020603050405020304" pitchFamily="18" charset="0"/>
                <a:cs typeface="Times New Roman" panose="02020603050405020304" pitchFamily="18" charset="0"/>
              </a:rPr>
              <a:t>Propensity modeling can be applied to a number of different areas, such as predicting the likely hood of a given customer to convert, predicting what price a customer is likely to convert at, or what customers are most likely to make repeat purchases. This application is called predictive analytics, because it uses analytics data to make predictions about how customers behave. The key thing to remember is that a propensity model is only as good as the data provided to create it, so if there are errors in your data or a high level of randomness, it will be unable to make accurate predictions.</a:t>
            </a:r>
          </a:p>
          <a:p>
            <a:endParaRPr lang="en-US" sz="1600" dirty="0">
              <a:solidFill>
                <a:srgbClr val="8E5A6D"/>
              </a:solidFill>
              <a:latin typeface="Times New Roman" panose="02020603050405020304" pitchFamily="18" charset="0"/>
              <a:cs typeface="Times New Roman" panose="02020603050405020304" pitchFamily="18" charset="0"/>
            </a:endParaRPr>
          </a:p>
          <a:p>
            <a:endParaRPr lang="en-US" sz="1600" dirty="0">
              <a:solidFill>
                <a:srgbClr val="8E5A6D"/>
              </a:solidFill>
              <a:latin typeface="Times New Roman" panose="02020603050405020304" pitchFamily="18" charset="0"/>
              <a:cs typeface="Times New Roman" panose="02020603050405020304" pitchFamily="18" charset="0"/>
            </a:endParaRPr>
          </a:p>
          <a:p>
            <a:endParaRPr lang="en-US" dirty="0" smtClean="0">
              <a:solidFill>
                <a:srgbClr val="8E5A6D"/>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12"/>
          <a:stretch>
            <a:fillRect/>
          </a:stretch>
        </p:blipFill>
        <p:spPr>
          <a:xfrm>
            <a:off x="6676103" y="2015945"/>
            <a:ext cx="5348749" cy="2821526"/>
          </a:xfrm>
          <a:prstGeom prst="rect">
            <a:avLst/>
          </a:prstGeom>
        </p:spPr>
      </p:pic>
    </p:spTree>
    <p:extLst>
      <p:ext uri="{BB962C8B-B14F-4D97-AF65-F5344CB8AC3E}">
        <p14:creationId xmlns:p14="http://schemas.microsoft.com/office/powerpoint/2010/main" val="340610638"/>
      </p:ext>
    </p:extLst>
  </p:cSld>
  <p:clrMapOvr>
    <a:masterClrMapping/>
  </p:clrMapOvr>
  <p:transition spd="slow" advTm="7132">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891305" y="597588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2" name="TextBox 1"/>
          <p:cNvSpPr txBox="1"/>
          <p:nvPr/>
        </p:nvSpPr>
        <p:spPr>
          <a:xfrm>
            <a:off x="-442452" y="1047626"/>
            <a:ext cx="11346426" cy="584775"/>
          </a:xfrm>
          <a:prstGeom prst="rect">
            <a:avLst/>
          </a:prstGeom>
          <a:noFill/>
        </p:spPr>
        <p:txBody>
          <a:bodyPr wrap="square" rtlCol="0">
            <a:spAutoFit/>
          </a:bodyPr>
          <a:lstStyle/>
          <a:p>
            <a:endParaRPr lang="en-US" sz="1600" b="1" dirty="0" smtClean="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Rectangle 2"/>
          <p:cNvSpPr/>
          <p:nvPr/>
        </p:nvSpPr>
        <p:spPr>
          <a:xfrm>
            <a:off x="550606" y="3913786"/>
            <a:ext cx="6096000" cy="2062103"/>
          </a:xfrm>
          <a:prstGeom prst="rect">
            <a:avLst/>
          </a:prstGeom>
        </p:spPr>
        <p:txBody>
          <a:bodyPr>
            <a:spAutoFit/>
          </a:bodyPr>
          <a:lstStyle/>
          <a:p>
            <a:r>
              <a:rPr lang="en-US" sz="1600" b="1" dirty="0">
                <a:solidFill>
                  <a:srgbClr val="8E5A6D"/>
                </a:solidFill>
                <a:latin typeface="Times New Roman" panose="02020603050405020304" pitchFamily="18" charset="0"/>
                <a:cs typeface="Times New Roman" panose="02020603050405020304" pitchFamily="18" charset="0"/>
              </a:rPr>
              <a:t>8. Ad targeting</a:t>
            </a:r>
          </a:p>
          <a:p>
            <a:pPr algn="just"/>
            <a:r>
              <a:rPr lang="en-US" sz="1600" dirty="0">
                <a:solidFill>
                  <a:srgbClr val="8E5A6D"/>
                </a:solidFill>
                <a:latin typeface="Times New Roman" panose="02020603050405020304" pitchFamily="18" charset="0"/>
                <a:cs typeface="Times New Roman" panose="02020603050405020304" pitchFamily="18" charset="0"/>
              </a:rPr>
              <a:t>Machine learning algorithms can run through vast amounts of historical data to establish which ads perform best on which people and at what stage in the buying process. Using this data they can serve them with the most effective content at the right time. By using machine learning to constantly optimize thousands of variables you can achieve more effective ad placement and content than traditional methods. However, you'll still need humans to do the creative parts!</a:t>
            </a:r>
          </a:p>
        </p:txBody>
      </p:sp>
      <p:sp>
        <p:nvSpPr>
          <p:cNvPr id="6" name="Rectangle 5"/>
          <p:cNvSpPr/>
          <p:nvPr/>
        </p:nvSpPr>
        <p:spPr>
          <a:xfrm>
            <a:off x="550606" y="1286950"/>
            <a:ext cx="6096000" cy="2554545"/>
          </a:xfrm>
          <a:prstGeom prst="rect">
            <a:avLst/>
          </a:prstGeom>
        </p:spPr>
        <p:txBody>
          <a:bodyPr>
            <a:spAutoFit/>
          </a:bodyPr>
          <a:lstStyle/>
          <a:p>
            <a:r>
              <a:rPr lang="en-US" sz="1600" b="1" dirty="0">
                <a:solidFill>
                  <a:srgbClr val="8E5A6D"/>
                </a:solidFill>
                <a:latin typeface="Times New Roman" panose="02020603050405020304" pitchFamily="18" charset="0"/>
                <a:cs typeface="Times New Roman" panose="02020603050405020304" pitchFamily="18" charset="0"/>
              </a:rPr>
              <a:t>7. Lead scoring</a:t>
            </a:r>
          </a:p>
          <a:p>
            <a:pPr algn="just"/>
            <a:r>
              <a:rPr lang="en-US" sz="1600" dirty="0">
                <a:solidFill>
                  <a:srgbClr val="8E5A6D"/>
                </a:solidFill>
                <a:latin typeface="Times New Roman" panose="02020603050405020304" pitchFamily="18" charset="0"/>
                <a:cs typeface="Times New Roman" panose="02020603050405020304" pitchFamily="18" charset="0"/>
              </a:rPr>
              <a:t>Propensity models generated by machine learning can be trained to score leads based on certain criteria so that your sales team can establish how 'hot' a given lead is, and if they are worth devoting time to. This can be particularly important in B2B businesses with consultative sales processes, where each sale takes a considerable amount of time on the part of the sales team. By contacting the most relevant leads, the sales team can save time and concentrate their energy where it is most effective. The insights into a leads propensity to buy can also be used to target sales and discounts where they are most effective.</a:t>
            </a:r>
          </a:p>
        </p:txBody>
      </p:sp>
      <p:pic>
        <p:nvPicPr>
          <p:cNvPr id="4" name="Picture 3"/>
          <p:cNvPicPr>
            <a:picLocks noChangeAspect="1"/>
          </p:cNvPicPr>
          <p:nvPr/>
        </p:nvPicPr>
        <p:blipFill>
          <a:blip r:embed="rId12"/>
          <a:stretch>
            <a:fillRect/>
          </a:stretch>
        </p:blipFill>
        <p:spPr>
          <a:xfrm>
            <a:off x="8153024" y="1837196"/>
            <a:ext cx="3028014" cy="2803458"/>
          </a:xfrm>
          <a:prstGeom prst="rect">
            <a:avLst/>
          </a:prstGeom>
        </p:spPr>
      </p:pic>
    </p:spTree>
    <p:extLst>
      <p:ext uri="{BB962C8B-B14F-4D97-AF65-F5344CB8AC3E}">
        <p14:creationId xmlns:p14="http://schemas.microsoft.com/office/powerpoint/2010/main" val="1250228328"/>
      </p:ext>
    </p:extLst>
  </p:cSld>
  <p:clrMapOvr>
    <a:masterClrMapping/>
  </p:clrMapOvr>
  <p:transition spd="slow" advTm="7132">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891305" y="597588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2" name="TextBox 1"/>
          <p:cNvSpPr txBox="1"/>
          <p:nvPr/>
        </p:nvSpPr>
        <p:spPr>
          <a:xfrm>
            <a:off x="334297" y="1179871"/>
            <a:ext cx="11346426" cy="5016758"/>
          </a:xfrm>
          <a:prstGeom prst="rect">
            <a:avLst/>
          </a:prstGeom>
          <a:noFill/>
        </p:spPr>
        <p:txBody>
          <a:bodyPr wrap="square" rtlCol="0">
            <a:spAutoFit/>
          </a:bodyPr>
          <a:lstStyle/>
          <a:p>
            <a:r>
              <a:rPr lang="en-US" sz="1600" b="1" dirty="0">
                <a:solidFill>
                  <a:srgbClr val="8E5A6D"/>
                </a:solidFill>
                <a:latin typeface="Times New Roman" panose="02020603050405020304" pitchFamily="18" charset="0"/>
                <a:cs typeface="Times New Roman" panose="02020603050405020304" pitchFamily="18" charset="0"/>
              </a:rPr>
              <a:t>Convert - nudge interested consumers into becoming </a:t>
            </a:r>
            <a:r>
              <a:rPr lang="en-US" sz="1600" b="1" dirty="0" smtClean="0">
                <a:solidFill>
                  <a:srgbClr val="8E5A6D"/>
                </a:solidFill>
                <a:latin typeface="Times New Roman" panose="02020603050405020304" pitchFamily="18" charset="0"/>
                <a:cs typeface="Times New Roman" panose="02020603050405020304" pitchFamily="18" charset="0"/>
              </a:rPr>
              <a:t>customers</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9. Dynamic pricing</a:t>
            </a:r>
          </a:p>
          <a:p>
            <a:r>
              <a:rPr lang="en-US" sz="1600" dirty="0">
                <a:solidFill>
                  <a:srgbClr val="8E5A6D"/>
                </a:solidFill>
                <a:latin typeface="Times New Roman" panose="02020603050405020304" pitchFamily="18" charset="0"/>
                <a:cs typeface="Times New Roman" panose="02020603050405020304" pitchFamily="18" charset="0"/>
              </a:rPr>
              <a:t>All marketers know that sales are effective at shifting more product. Discounts are extremely powerful, but they can also hurt your bottom line. If you make twice as many sales with a two-thirds smaller margin, you've made less profit than you would have if you didn't have a sale.</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dirty="0">
                <a:solidFill>
                  <a:srgbClr val="8E5A6D"/>
                </a:solidFill>
                <a:latin typeface="Times New Roman" panose="02020603050405020304" pitchFamily="18" charset="0"/>
                <a:cs typeface="Times New Roman" panose="02020603050405020304" pitchFamily="18" charset="0"/>
              </a:rPr>
              <a:t>Sales are so effective because they get people to buy your product that previously wouldn't have considered themselves able to justify the cost of the purchase. But they also mean people that would have paid the higher price pay less than they would have.</a:t>
            </a:r>
          </a:p>
          <a:p>
            <a:endParaRPr lang="en-US" sz="1600" b="1"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Dynamic pricing can avoid this problem, by targeting only special offers only at those likely to need them in order to convert. Machine learning can build a propensity model of which traits show a customer is likely to need an offer to convert, and which are likely to convert without the need for an offer. This means you can increase sales whilst not reducing your profit margins by much, thus maximizing profits.</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10. Web &amp; App </a:t>
            </a:r>
            <a:r>
              <a:rPr lang="en-US" sz="1600" b="1" dirty="0" smtClean="0">
                <a:solidFill>
                  <a:srgbClr val="8E5A6D"/>
                </a:solidFill>
                <a:latin typeface="Times New Roman" panose="02020603050405020304" pitchFamily="18" charset="0"/>
                <a:cs typeface="Times New Roman" panose="02020603050405020304" pitchFamily="18" charset="0"/>
              </a:rPr>
              <a:t>Personalization</a:t>
            </a:r>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dirty="0">
                <a:solidFill>
                  <a:srgbClr val="8E5A6D"/>
                </a:solidFill>
                <a:latin typeface="Times New Roman" panose="02020603050405020304" pitchFamily="18" charset="0"/>
                <a:cs typeface="Times New Roman" panose="02020603050405020304" pitchFamily="18" charset="0"/>
              </a:rPr>
              <a:t>Using a propensity model to predict a customer's stage in the buyer's journey can let you serve that customer, either on an app or on a web page, with the most relevant content. If someone is still new to a site, content that informs them and keeps them interested will be most effective, whilst if they have visited many times and are clearly interested in the product then more in-depth content about a product's benefits will perform better.</a:t>
            </a:r>
          </a:p>
        </p:txBody>
      </p:sp>
    </p:spTree>
    <p:extLst>
      <p:ext uri="{BB962C8B-B14F-4D97-AF65-F5344CB8AC3E}">
        <p14:creationId xmlns:p14="http://schemas.microsoft.com/office/powerpoint/2010/main" val="2264439515"/>
      </p:ext>
    </p:extLst>
  </p:cSld>
  <p:clrMapOvr>
    <a:masterClrMapping/>
  </p:clrMapOvr>
  <p:transition spd="slow" advTm="7132">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560438" y="606187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2" name="TextBox 1"/>
          <p:cNvSpPr txBox="1"/>
          <p:nvPr/>
        </p:nvSpPr>
        <p:spPr>
          <a:xfrm>
            <a:off x="334297" y="1179871"/>
            <a:ext cx="11346426" cy="584775"/>
          </a:xfrm>
          <a:prstGeom prst="rect">
            <a:avLst/>
          </a:prstGeom>
          <a:noFill/>
        </p:spPr>
        <p:txBody>
          <a:bodyPr wrap="square" rtlCol="0">
            <a:spAutoFit/>
          </a:bodyPr>
          <a:lstStyle/>
          <a:p>
            <a:endParaRPr lang="en-US" sz="1600" b="1" dirty="0" smtClean="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560438" y="1735650"/>
            <a:ext cx="7944465" cy="4031873"/>
          </a:xfrm>
          <a:prstGeom prst="rect">
            <a:avLst/>
          </a:prstGeom>
          <a:noFill/>
        </p:spPr>
        <p:txBody>
          <a:bodyPr wrap="square" rtlCol="0">
            <a:spAutoFit/>
          </a:bodyPr>
          <a:lstStyle/>
          <a:p>
            <a:r>
              <a:rPr lang="en-US" sz="1600" b="1" dirty="0">
                <a:solidFill>
                  <a:srgbClr val="8E5A6D"/>
                </a:solidFill>
                <a:latin typeface="Times New Roman" panose="02020603050405020304" pitchFamily="18" charset="0"/>
                <a:cs typeface="Times New Roman" panose="02020603050405020304" pitchFamily="18" charset="0"/>
              </a:rPr>
              <a:t>11. </a:t>
            </a:r>
            <a:r>
              <a:rPr lang="en-US" sz="1600" b="1" dirty="0" smtClean="0">
                <a:solidFill>
                  <a:srgbClr val="8E5A6D"/>
                </a:solidFill>
                <a:latin typeface="Times New Roman" panose="02020603050405020304" pitchFamily="18" charset="0"/>
                <a:cs typeface="Times New Roman" panose="02020603050405020304" pitchFamily="18" charset="0"/>
              </a:rPr>
              <a:t>Chat bots</a:t>
            </a:r>
          </a:p>
          <a:p>
            <a:endParaRPr lang="en-US" sz="1600" b="1" dirty="0">
              <a:solidFill>
                <a:srgbClr val="8E5A6D"/>
              </a:solidFill>
              <a:latin typeface="Times New Roman" panose="02020603050405020304" pitchFamily="18" charset="0"/>
              <a:cs typeface="Times New Roman" panose="02020603050405020304" pitchFamily="18" charset="0"/>
            </a:endParaRPr>
          </a:p>
          <a:p>
            <a:pPr algn="just"/>
            <a:r>
              <a:rPr lang="en-US" sz="1600" dirty="0" smtClean="0">
                <a:solidFill>
                  <a:srgbClr val="8E5A6D"/>
                </a:solidFill>
                <a:latin typeface="Times New Roman" panose="02020603050405020304" pitchFamily="18" charset="0"/>
                <a:cs typeface="Times New Roman" panose="02020603050405020304" pitchFamily="18" charset="0"/>
              </a:rPr>
              <a:t>Chabot's </a:t>
            </a:r>
            <a:r>
              <a:rPr lang="en-US" sz="1600" dirty="0">
                <a:solidFill>
                  <a:srgbClr val="8E5A6D"/>
                </a:solidFill>
                <a:latin typeface="Times New Roman" panose="02020603050405020304" pitchFamily="18" charset="0"/>
                <a:cs typeface="Times New Roman" panose="02020603050405020304" pitchFamily="18" charset="0"/>
              </a:rPr>
              <a:t>mimic human intelligence by being able to interpret consumer’s queries and complete orders for them. You might think </a:t>
            </a:r>
            <a:r>
              <a:rPr lang="en-US" sz="1600" dirty="0" smtClean="0">
                <a:solidFill>
                  <a:srgbClr val="8E5A6D"/>
                </a:solidFill>
                <a:latin typeface="Times New Roman" panose="02020603050405020304" pitchFamily="18" charset="0"/>
                <a:cs typeface="Times New Roman" panose="02020603050405020304" pitchFamily="18" charset="0"/>
              </a:rPr>
              <a:t>chat bots </a:t>
            </a:r>
            <a:r>
              <a:rPr lang="en-US" sz="1600" dirty="0">
                <a:solidFill>
                  <a:srgbClr val="8E5A6D"/>
                </a:solidFill>
                <a:latin typeface="Times New Roman" panose="02020603050405020304" pitchFamily="18" charset="0"/>
                <a:cs typeface="Times New Roman" panose="02020603050405020304" pitchFamily="18" charset="0"/>
              </a:rPr>
              <a:t>are extremely difficult to develop and only huge brands with massive budgets will be able to develop them. But actually, using open </a:t>
            </a:r>
            <a:r>
              <a:rPr lang="en-US" sz="1600" dirty="0" smtClean="0">
                <a:solidFill>
                  <a:srgbClr val="8E5A6D"/>
                </a:solidFill>
                <a:latin typeface="Times New Roman" panose="02020603050405020304" pitchFamily="18" charset="0"/>
                <a:cs typeface="Times New Roman" panose="02020603050405020304" pitchFamily="18" charset="0"/>
              </a:rPr>
              <a:t>chat bot </a:t>
            </a:r>
            <a:r>
              <a:rPr lang="en-US" sz="1600" dirty="0">
                <a:solidFill>
                  <a:srgbClr val="8E5A6D"/>
                </a:solidFill>
                <a:latin typeface="Times New Roman" panose="02020603050405020304" pitchFamily="18" charset="0"/>
                <a:cs typeface="Times New Roman" panose="02020603050405020304" pitchFamily="18" charset="0"/>
              </a:rPr>
              <a:t>development platforms, it's relatively easy to create your own </a:t>
            </a:r>
            <a:r>
              <a:rPr lang="en-US" sz="1600" dirty="0" smtClean="0">
                <a:solidFill>
                  <a:srgbClr val="8E5A6D"/>
                </a:solidFill>
                <a:latin typeface="Times New Roman" panose="02020603050405020304" pitchFamily="18" charset="0"/>
                <a:cs typeface="Times New Roman" panose="02020603050405020304" pitchFamily="18" charset="0"/>
              </a:rPr>
              <a:t>chat bot </a:t>
            </a:r>
            <a:r>
              <a:rPr lang="en-US" sz="1600" dirty="0">
                <a:solidFill>
                  <a:srgbClr val="8E5A6D"/>
                </a:solidFill>
                <a:latin typeface="Times New Roman" panose="02020603050405020304" pitchFamily="18" charset="0"/>
                <a:cs typeface="Times New Roman" panose="02020603050405020304" pitchFamily="18" charset="0"/>
              </a:rPr>
              <a:t>without a big team of developers.</a:t>
            </a:r>
          </a:p>
          <a:p>
            <a:endParaRPr lang="en-US" sz="1600" dirty="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12. </a:t>
            </a:r>
            <a:r>
              <a:rPr lang="en-US" sz="1600" b="1" dirty="0" smtClean="0">
                <a:solidFill>
                  <a:srgbClr val="8E5A6D"/>
                </a:solidFill>
                <a:latin typeface="Times New Roman" panose="02020603050405020304" pitchFamily="18" charset="0"/>
                <a:cs typeface="Times New Roman" panose="02020603050405020304" pitchFamily="18" charset="0"/>
              </a:rPr>
              <a:t>Re-targeting</a:t>
            </a:r>
          </a:p>
          <a:p>
            <a:endParaRPr lang="en-US" sz="1600" b="1"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Much like with ad targeting, machine learning can be used to establish what content is most likely to bring customers back to the site based on historical data. My building an accurate prediction model of what content works best to win back different types of customers, machine learning can be used to optimize your retargeting ads to make them as effective as possible.</a:t>
            </a:r>
          </a:p>
          <a:p>
            <a:endParaRPr lang="en-US" sz="1600" b="1" dirty="0">
              <a:solidFill>
                <a:srgbClr val="8E5A6D"/>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12"/>
          <a:stretch>
            <a:fillRect/>
          </a:stretch>
        </p:blipFill>
        <p:spPr>
          <a:xfrm>
            <a:off x="9009247" y="1977358"/>
            <a:ext cx="2671476" cy="2748646"/>
          </a:xfrm>
          <a:prstGeom prst="rect">
            <a:avLst/>
          </a:prstGeom>
        </p:spPr>
      </p:pic>
      <p:sp>
        <p:nvSpPr>
          <p:cNvPr id="5" name="Rectangle 4"/>
          <p:cNvSpPr/>
          <p:nvPr/>
        </p:nvSpPr>
        <p:spPr>
          <a:xfrm>
            <a:off x="8393228" y="5730202"/>
            <a:ext cx="3394727" cy="954107"/>
          </a:xfrm>
          <a:prstGeom prst="rect">
            <a:avLst/>
          </a:prstGeom>
        </p:spPr>
        <p:txBody>
          <a:bodyPr wrap="square">
            <a:spAutoFit/>
          </a:bodyPr>
          <a:lstStyle/>
          <a:p>
            <a:pPr algn="just"/>
            <a:r>
              <a:rPr lang="en-US" sz="1400" b="1" dirty="0">
                <a:solidFill>
                  <a:srgbClr val="8E5A6D"/>
                </a:solidFill>
                <a:latin typeface="Times New Roman" panose="02020603050405020304" pitchFamily="18" charset="0"/>
                <a:cs typeface="Times New Roman" panose="02020603050405020304" pitchFamily="18" charset="0"/>
              </a:rPr>
              <a:t>Predictive </a:t>
            </a:r>
            <a:r>
              <a:rPr lang="en-US" sz="1400" b="1" dirty="0" smtClean="0">
                <a:solidFill>
                  <a:srgbClr val="8E5A6D"/>
                </a:solidFill>
                <a:latin typeface="Times New Roman" panose="02020603050405020304" pitchFamily="18" charset="0"/>
                <a:cs typeface="Times New Roman" panose="02020603050405020304" pitchFamily="18" charset="0"/>
              </a:rPr>
              <a:t>analytics </a:t>
            </a:r>
            <a:r>
              <a:rPr lang="en-US" sz="1400" dirty="0" smtClean="0">
                <a:solidFill>
                  <a:srgbClr val="8E5A6D"/>
                </a:solidFill>
                <a:latin typeface="Times New Roman" panose="02020603050405020304" pitchFamily="18" charset="0"/>
                <a:cs typeface="Times New Roman" panose="02020603050405020304" pitchFamily="18" charset="0"/>
              </a:rPr>
              <a:t>Using </a:t>
            </a:r>
            <a:r>
              <a:rPr lang="en-US" sz="1400" dirty="0">
                <a:solidFill>
                  <a:srgbClr val="8E5A6D"/>
                </a:solidFill>
                <a:latin typeface="Times New Roman" panose="02020603050405020304" pitchFamily="18" charset="0"/>
                <a:cs typeface="Times New Roman" panose="02020603050405020304" pitchFamily="18" charset="0"/>
              </a:rPr>
              <a:t>data mining and statistical modelling to predict future outcomes, for example by scoring customer propensity to respond to a specific offer.</a:t>
            </a:r>
          </a:p>
        </p:txBody>
      </p:sp>
    </p:spTree>
    <p:extLst>
      <p:ext uri="{BB962C8B-B14F-4D97-AF65-F5344CB8AC3E}">
        <p14:creationId xmlns:p14="http://schemas.microsoft.com/office/powerpoint/2010/main" val="639866224"/>
      </p:ext>
    </p:extLst>
  </p:cSld>
  <p:clrMapOvr>
    <a:masterClrMapping/>
  </p:clrMapOvr>
  <p:transition spd="slow" advTm="7132">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xmlns="" r:embed="rId11"/>
              </a:ext>
            </a:extLst>
          </a:blip>
          <a:stretch>
            <a:fillRect/>
          </a:stretch>
        </p:blipFill>
        <p:spPr>
          <a:xfrm>
            <a:off x="9667031" y="757948"/>
            <a:ext cx="1879649" cy="309233"/>
          </a:xfrm>
          <a:prstGeom prst="rect">
            <a:avLst/>
          </a:prstGeom>
        </p:spPr>
      </p:pic>
      <p:sp>
        <p:nvSpPr>
          <p:cNvPr id="2" name="TextBox 1"/>
          <p:cNvSpPr txBox="1"/>
          <p:nvPr/>
        </p:nvSpPr>
        <p:spPr>
          <a:xfrm>
            <a:off x="245860" y="862145"/>
            <a:ext cx="9081020" cy="5755422"/>
          </a:xfrm>
          <a:prstGeom prst="rect">
            <a:avLst/>
          </a:prstGeom>
          <a:noFill/>
        </p:spPr>
        <p:txBody>
          <a:bodyPr wrap="square" rtlCol="0">
            <a:spAutoFit/>
          </a:bodyPr>
          <a:lstStyle/>
          <a:p>
            <a:r>
              <a:rPr lang="en-US" sz="1600" b="1" dirty="0">
                <a:solidFill>
                  <a:srgbClr val="8E5A6D"/>
                </a:solidFill>
                <a:latin typeface="Times New Roman" panose="02020603050405020304" pitchFamily="18" charset="0"/>
                <a:cs typeface="Times New Roman" panose="02020603050405020304" pitchFamily="18" charset="0"/>
              </a:rPr>
              <a:t>Engage - Keep your customers </a:t>
            </a:r>
            <a:r>
              <a:rPr lang="en-US" sz="1600" b="1" dirty="0" smtClean="0">
                <a:solidFill>
                  <a:srgbClr val="8E5A6D"/>
                </a:solidFill>
                <a:latin typeface="Times New Roman" panose="02020603050405020304" pitchFamily="18" charset="0"/>
                <a:cs typeface="Times New Roman" panose="02020603050405020304" pitchFamily="18" charset="0"/>
              </a:rPr>
              <a:t>returning</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13. Predictive customer service</a:t>
            </a:r>
          </a:p>
          <a:p>
            <a:pPr algn="just"/>
            <a:r>
              <a:rPr lang="en-US" sz="1600" dirty="0">
                <a:solidFill>
                  <a:srgbClr val="8E5A6D"/>
                </a:solidFill>
                <a:latin typeface="Times New Roman" panose="02020603050405020304" pitchFamily="18" charset="0"/>
                <a:cs typeface="Times New Roman" panose="02020603050405020304" pitchFamily="18" charset="0"/>
              </a:rPr>
              <a:t>It's far easier to make repeat sales to your existing customer base than it is to attract new customers. So keeping your existing customers happy is key to your bottom line. This is particularly true in subscription-based business, where a high churn rate can be extremely costly. Predictive analytics can be used to work out which customers are most likely to unsubscribe from a service, by assessing what features are most common in customers who do unsubscribe. It's then possible to reach out to these customers with offers, prompts or assistance to prevent them from churning.</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14. Marketing automation</a:t>
            </a:r>
          </a:p>
          <a:p>
            <a:pPr algn="just"/>
            <a:r>
              <a:rPr lang="en-US" sz="1600" dirty="0">
                <a:solidFill>
                  <a:srgbClr val="8E5A6D"/>
                </a:solidFill>
                <a:latin typeface="Times New Roman" panose="02020603050405020304" pitchFamily="18" charset="0"/>
                <a:cs typeface="Times New Roman" panose="02020603050405020304" pitchFamily="18" charset="0"/>
              </a:rPr>
              <a:t>Marketing automation techniques generally involve a series of rules, which when triggered initiative interactions with the customer. But who decided these rules? Generally, a marketer who's basically guessing what will be most effective. Machine learning can run through billions of points of customer data and establish when are the most effective times to make contact, what words in subject lines are most effective and much more. These insights can then be applied to boost the effectiveness of your marketing automation efforts.</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15. </a:t>
            </a:r>
            <a:r>
              <a:rPr lang="en-US" sz="1600" b="1" dirty="0" smtClean="0">
                <a:solidFill>
                  <a:srgbClr val="8E5A6D"/>
                </a:solidFill>
                <a:latin typeface="Times New Roman" panose="02020603050405020304" pitchFamily="18" charset="0"/>
                <a:cs typeface="Times New Roman" panose="02020603050405020304" pitchFamily="18" charset="0"/>
              </a:rPr>
              <a:t>dynamic </a:t>
            </a:r>
            <a:r>
              <a:rPr lang="en-US" sz="1600" b="1" dirty="0">
                <a:solidFill>
                  <a:srgbClr val="8E5A6D"/>
                </a:solidFill>
                <a:latin typeface="Times New Roman" panose="02020603050405020304" pitchFamily="18" charset="0"/>
                <a:cs typeface="Times New Roman" panose="02020603050405020304" pitchFamily="18" charset="0"/>
              </a:rPr>
              <a:t>emails</a:t>
            </a:r>
          </a:p>
          <a:p>
            <a:pPr algn="just"/>
            <a:r>
              <a:rPr lang="en-US" sz="1600" dirty="0" smtClean="0">
                <a:solidFill>
                  <a:srgbClr val="8E5A6D"/>
                </a:solidFill>
                <a:latin typeface="Times New Roman" panose="02020603050405020304" pitchFamily="18" charset="0"/>
                <a:cs typeface="Times New Roman" panose="02020603050405020304" pitchFamily="18" charset="0"/>
              </a:rPr>
              <a:t>applying </a:t>
            </a:r>
            <a:r>
              <a:rPr lang="en-US" sz="1600" dirty="0">
                <a:solidFill>
                  <a:srgbClr val="8E5A6D"/>
                </a:solidFill>
                <a:latin typeface="Times New Roman" panose="02020603050405020304" pitchFamily="18" charset="0"/>
                <a:cs typeface="Times New Roman" panose="02020603050405020304" pitchFamily="18" charset="0"/>
              </a:rPr>
              <a:t>insights generated from machine learning can create extremely effective </a:t>
            </a:r>
            <a:r>
              <a:rPr lang="en-US" sz="1600" dirty="0" smtClean="0">
                <a:solidFill>
                  <a:srgbClr val="8E5A6D"/>
                </a:solidFill>
                <a:latin typeface="Times New Roman" panose="02020603050405020304" pitchFamily="18" charset="0"/>
                <a:cs typeface="Times New Roman" panose="02020603050405020304" pitchFamily="18" charset="0"/>
              </a:rPr>
              <a:t>1 </a:t>
            </a:r>
            <a:r>
              <a:rPr lang="en-US" sz="1600" dirty="0">
                <a:solidFill>
                  <a:srgbClr val="8E5A6D"/>
                </a:solidFill>
                <a:latin typeface="Times New Roman" panose="02020603050405020304" pitchFamily="18" charset="0"/>
                <a:cs typeface="Times New Roman" panose="02020603050405020304" pitchFamily="18" charset="0"/>
              </a:rPr>
              <a:t>dynamic emails. Predictive analytics using a propensity model can establish a subscribers propensity to buy certain categories, sizes and colors through their previous behavior and displays the most relevant products in newsletters. The product stock, deals, pricing is all correct at the time of opening the email.</a:t>
            </a:r>
          </a:p>
        </p:txBody>
      </p:sp>
      <p:pic>
        <p:nvPicPr>
          <p:cNvPr id="4" name="Picture 3"/>
          <p:cNvPicPr>
            <a:picLocks noChangeAspect="1"/>
          </p:cNvPicPr>
          <p:nvPr/>
        </p:nvPicPr>
        <p:blipFill>
          <a:blip r:embed="rId12"/>
          <a:stretch>
            <a:fillRect/>
          </a:stretch>
        </p:blipFill>
        <p:spPr>
          <a:xfrm>
            <a:off x="9326880" y="1281314"/>
            <a:ext cx="2461075" cy="4804854"/>
          </a:xfrm>
          <a:prstGeom prst="rect">
            <a:avLst/>
          </a:prstGeom>
        </p:spPr>
      </p:pic>
    </p:spTree>
    <p:extLst>
      <p:ext uri="{BB962C8B-B14F-4D97-AF65-F5344CB8AC3E}">
        <p14:creationId xmlns:p14="http://schemas.microsoft.com/office/powerpoint/2010/main" val="1055242378"/>
      </p:ext>
    </p:extLst>
  </p:cSld>
  <p:clrMapOvr>
    <a:masterClrMapping/>
  </p:clrMapOvr>
  <p:transition spd="slow" advTm="7132">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870224" y="340573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11450123"/>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3564</TotalTime>
  <Words>5517</Words>
  <Application>Microsoft Office PowerPoint</Application>
  <PresentationFormat>Widescreen</PresentationFormat>
  <Paragraphs>285</Paragraphs>
  <Slides>37</Slides>
  <Notes>2</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37</vt:i4>
      </vt:variant>
    </vt:vector>
  </HeadingPairs>
  <TitlesOfParts>
    <vt:vector size="49" baseType="lpstr">
      <vt:lpstr>Arial</vt:lpstr>
      <vt:lpstr>Calibri</vt:lpstr>
      <vt:lpstr>Calibri Light</vt:lpstr>
      <vt:lpstr>Courier New</vt:lpstr>
      <vt:lpstr>Stencil</vt:lpstr>
      <vt:lpstr>Tajawal Medium</vt:lpstr>
      <vt:lpstr>Times New Roman</vt:lpstr>
      <vt:lpstr>Wingdings</vt:lpstr>
      <vt:lpstr>1_Office Theme</vt:lpstr>
      <vt:lpstr>4_Office Theme</vt:lpstr>
      <vt:lpstr>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618</cp:revision>
  <dcterms:created xsi:type="dcterms:W3CDTF">2023-06-21T15:27:01Z</dcterms:created>
  <dcterms:modified xsi:type="dcterms:W3CDTF">2023-07-13T09:20:07Z</dcterms:modified>
</cp:coreProperties>
</file>