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theme/themeOverride1.xml" ContentType="application/vnd.openxmlformats-officedocument.themeOverride+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07" r:id="rId3"/>
    <p:sldId id="512" r:id="rId4"/>
    <p:sldId id="484" r:id="rId5"/>
    <p:sldId id="552" r:id="rId6"/>
    <p:sldId id="498" r:id="rId7"/>
    <p:sldId id="513" r:id="rId8"/>
    <p:sldId id="542" r:id="rId9"/>
    <p:sldId id="541" r:id="rId10"/>
    <p:sldId id="556" r:id="rId11"/>
    <p:sldId id="527" r:id="rId12"/>
    <p:sldId id="521" r:id="rId13"/>
    <p:sldId id="524" r:id="rId14"/>
    <p:sldId id="502" r:id="rId15"/>
    <p:sldId id="553" r:id="rId16"/>
    <p:sldId id="554" r:id="rId17"/>
    <p:sldId id="537" r:id="rId18"/>
    <p:sldId id="525" r:id="rId19"/>
    <p:sldId id="515" r:id="rId20"/>
    <p:sldId id="501" r:id="rId21"/>
    <p:sldId id="511" r:id="rId22"/>
    <p:sldId id="528" r:id="rId23"/>
    <p:sldId id="548" r:id="rId24"/>
    <p:sldId id="529" r:id="rId25"/>
    <p:sldId id="549" r:id="rId26"/>
    <p:sldId id="482" r:id="rId27"/>
    <p:sldId id="550" r:id="rId28"/>
    <p:sldId id="531" r:id="rId29"/>
    <p:sldId id="530" r:id="rId30"/>
    <p:sldId id="271" r:id="rId31"/>
    <p:sldId id="490" r:id="rId32"/>
    <p:sldId id="547" r:id="rId33"/>
    <p:sldId id="485" r:id="rId34"/>
    <p:sldId id="555" r:id="rId35"/>
    <p:sldId id="532" r:id="rId36"/>
    <p:sldId id="500" r:id="rId37"/>
    <p:sldId id="540" r:id="rId38"/>
    <p:sldId id="551" r:id="rId39"/>
    <p:sldId id="514" r:id="rId40"/>
    <p:sldId id="49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12"/>
            <p14:sldId id="484"/>
            <p14:sldId id="552"/>
            <p14:sldId id="498"/>
            <p14:sldId id="513"/>
            <p14:sldId id="542"/>
            <p14:sldId id="541"/>
            <p14:sldId id="556"/>
            <p14:sldId id="527"/>
            <p14:sldId id="521"/>
            <p14:sldId id="524"/>
            <p14:sldId id="502"/>
            <p14:sldId id="553"/>
            <p14:sldId id="554"/>
            <p14:sldId id="537"/>
            <p14:sldId id="525"/>
            <p14:sldId id="515"/>
            <p14:sldId id="501"/>
            <p14:sldId id="511"/>
            <p14:sldId id="528"/>
            <p14:sldId id="548"/>
            <p14:sldId id="529"/>
            <p14:sldId id="549"/>
            <p14:sldId id="482"/>
            <p14:sldId id="550"/>
            <p14:sldId id="531"/>
            <p14:sldId id="530"/>
            <p14:sldId id="271"/>
            <p14:sldId id="490"/>
            <p14:sldId id="547"/>
            <p14:sldId id="485"/>
            <p14:sldId id="555"/>
            <p14:sldId id="532"/>
            <p14:sldId id="500"/>
            <p14:sldId id="540"/>
            <p14:sldId id="551"/>
            <p14:sldId id="514"/>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800" dirty="0"/>
            <a:t>نشأة التعليم الحديث</a:t>
          </a:r>
          <a:endParaRPr lang="en-US" sz="1800" dirty="0"/>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43C79C30-734A-41ED-9237-ABDA92AF45F3}">
      <dgm:prSet phldrT="[Text]" custT="1"/>
      <dgm:spPr/>
      <dgm:t>
        <a:bodyPr/>
        <a:lstStyle/>
        <a:p>
          <a:r>
            <a:rPr lang="ar-JO" sz="2400" b="1" dirty="0">
              <a:solidFill>
                <a:schemeClr val="bg1"/>
              </a:solidFill>
            </a:rPr>
            <a:t>نشأة التعليم الحديث</a:t>
          </a:r>
          <a:endParaRPr lang="en-US" sz="2400" b="1" dirty="0">
            <a:solidFill>
              <a:schemeClr val="bg1"/>
            </a:solidFill>
          </a:endParaRPr>
        </a:p>
      </dgm:t>
    </dgm:pt>
    <dgm:pt modelId="{911D5EEE-D636-467F-96EE-13869D7136F9}" type="parTrans" cxnId="{7A10ACA6-784F-4230-A870-53A2925A29F2}">
      <dgm:prSet/>
      <dgm:spPr/>
      <dgm:t>
        <a:bodyPr/>
        <a:lstStyle/>
        <a:p>
          <a:endParaRPr lang="en-US"/>
        </a:p>
      </dgm:t>
    </dgm:pt>
    <dgm:pt modelId="{7FE15032-85D2-4B23-89DB-03AC14C0CF5C}" type="sibTrans" cxnId="{7A10ACA6-784F-4230-A870-53A2925A29F2}">
      <dgm:prSet/>
      <dgm:spPr/>
      <dgm:t>
        <a:bodyPr/>
        <a:lstStyle/>
        <a:p>
          <a:endParaRPr lang="en-US"/>
        </a:p>
      </dgm:t>
    </dgm:pt>
    <dgm:pt modelId="{0B48E2DC-DC23-450C-A1F5-930B15E5CFA1}">
      <dgm:prSet phldrT="[Text]" custT="1"/>
      <dgm:spPr/>
      <dgm:t>
        <a:bodyPr/>
        <a:lstStyle/>
        <a:p>
          <a:r>
            <a:rPr lang="ar-JO" sz="1800" dirty="0"/>
            <a:t>التعليم في العالم الغربي والوطن العربي</a:t>
          </a:r>
          <a:endParaRPr lang="en-US" sz="1800" dirty="0"/>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custT="1"/>
      <dgm:spPr/>
      <dgm:t>
        <a:bodyPr/>
        <a:lstStyle/>
        <a:p>
          <a:r>
            <a:rPr lang="ar-JO" sz="1500" dirty="0"/>
            <a:t>تحديات ومشكلات  التعليم في الوطن </a:t>
          </a:r>
          <a:r>
            <a:rPr lang="ar-JO" sz="1600" dirty="0"/>
            <a:t>العربي</a:t>
          </a:r>
          <a:endParaRPr lang="en-US" sz="1500" dirty="0"/>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custT="1"/>
      <dgm:spPr/>
      <dgm:t>
        <a:bodyPr/>
        <a:lstStyle/>
        <a:p>
          <a:r>
            <a:rPr lang="ar-JO" sz="1800" dirty="0"/>
            <a:t>دواعي تطوير سياسات التعليم</a:t>
          </a:r>
          <a:endParaRPr lang="en-US" sz="1800" dirty="0"/>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custT="1"/>
      <dgm:spPr/>
      <dgm:t>
        <a:bodyPr/>
        <a:lstStyle/>
        <a:p>
          <a:r>
            <a:rPr lang="ar-JO" sz="1800" dirty="0"/>
            <a:t>مفهوم تطوير سياسات التعليم</a:t>
          </a:r>
          <a:endParaRPr lang="en-US" sz="1800" dirty="0"/>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453708">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B4194C5F-7A54-4109-9CC7-9A96F751A044}" type="presOf" srcId="{43C79C30-734A-41ED-9237-ABDA92AF45F3}" destId="{89960AC2-0694-4799-87D3-3CEE9BDADCE4}"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7A10ACA6-784F-4230-A870-53A2925A29F2}" srcId="{3149DEB9-4BE9-4918-9D3A-4524A6A0CC27}" destId="{43C79C30-734A-41ED-9237-ABDA92AF45F3}" srcOrd="0" destOrd="0" parTransId="{911D5EEE-D636-467F-96EE-13869D7136F9}" sibTransId="{7FE15032-85D2-4B23-89DB-03AC14C0CF5C}"/>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النظرية وتاريخ نشأتها</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أنواع النظريات بشكل عام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000" dirty="0"/>
            <a:t>أبعاد السياسات </a:t>
          </a:r>
          <a:r>
            <a:rPr lang="ar-JO" sz="2400" dirty="0"/>
            <a:t>التعليمية</a:t>
          </a:r>
          <a:endParaRPr lang="en-US" sz="1800" dirty="0"/>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400" dirty="0"/>
            <a:t>نظريات السياسات التعليمية</a:t>
          </a:r>
          <a:endParaRPr lang="en-US" sz="2400" dirty="0"/>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400"/>
            <a:t>نظريات التعلم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994DDA-456B-4D74-A98F-1D3E762C760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FBF4F451-7587-423E-A5F6-195CA9C43A9A}">
      <dgm:prSet phldrT="[Text]" phldr="1"/>
      <dgm:spPr/>
      <dgm:t>
        <a:bodyPr/>
        <a:lstStyle/>
        <a:p>
          <a:endParaRPr lang="en-US"/>
        </a:p>
      </dgm:t>
    </dgm:pt>
    <dgm:pt modelId="{FDB0C65C-E329-46BB-A72C-A564E2EDD0D6}" type="parTrans" cxnId="{43C24740-C107-4D4C-AACA-ED59D2594177}">
      <dgm:prSet/>
      <dgm:spPr/>
      <dgm:t>
        <a:bodyPr/>
        <a:lstStyle/>
        <a:p>
          <a:endParaRPr lang="en-US"/>
        </a:p>
      </dgm:t>
    </dgm:pt>
    <dgm:pt modelId="{78FBF4D9-8572-4122-BC1E-ADF8C9577B1D}" type="sibTrans" cxnId="{43C24740-C107-4D4C-AACA-ED59D2594177}">
      <dgm:prSet/>
      <dgm:spPr/>
      <dgm:t>
        <a:bodyPr/>
        <a:lstStyle/>
        <a:p>
          <a:endParaRPr lang="en-US"/>
        </a:p>
      </dgm:t>
    </dgm:pt>
    <dgm:pt modelId="{9EDDAB16-EDA6-490F-930F-7CD54AE5B34B}">
      <dgm:prSet phldrT="[Text]" custT="1"/>
      <dgm:spPr/>
      <dgm:t>
        <a:bodyPr/>
        <a:lstStyle/>
        <a:p>
          <a:pPr algn="ctr"/>
          <a:endParaRPr lang="ar-JO" sz="2800" dirty="0"/>
        </a:p>
        <a:p>
          <a:pPr algn="ctr"/>
          <a:endParaRPr lang="ar-JO" sz="1100" b="1" dirty="0"/>
        </a:p>
        <a:p>
          <a:pPr algn="ctr"/>
          <a:r>
            <a:rPr lang="ar-JO" sz="2800" b="1" dirty="0"/>
            <a:t>النظرية السياسية</a:t>
          </a:r>
          <a:endParaRPr lang="en-US" sz="2800" b="1" dirty="0"/>
        </a:p>
      </dgm:t>
    </dgm:pt>
    <dgm:pt modelId="{B5DBEF2B-6B0A-4CBA-AB30-C12DE88BA058}" type="parTrans" cxnId="{B3B682C9-DEB9-4586-AD85-6A4E5EA9BAD0}">
      <dgm:prSet/>
      <dgm:spPr/>
      <dgm:t>
        <a:bodyPr/>
        <a:lstStyle/>
        <a:p>
          <a:endParaRPr lang="en-US"/>
        </a:p>
      </dgm:t>
    </dgm:pt>
    <dgm:pt modelId="{F3C4B5BD-0238-4593-81A1-9B3932F185EC}" type="sibTrans" cxnId="{B3B682C9-DEB9-4586-AD85-6A4E5EA9BAD0}">
      <dgm:prSet/>
      <dgm:spPr/>
      <dgm:t>
        <a:bodyPr/>
        <a:lstStyle/>
        <a:p>
          <a:endParaRPr lang="en-US"/>
        </a:p>
      </dgm:t>
    </dgm:pt>
    <dgm:pt modelId="{89DCAAC6-0F3C-49FA-8165-7618421F01CC}">
      <dgm:prSet phldrT="[Text]" phldr="1"/>
      <dgm:spPr/>
      <dgm:t>
        <a:bodyPr/>
        <a:lstStyle/>
        <a:p>
          <a:endParaRPr lang="en-US"/>
        </a:p>
      </dgm:t>
    </dgm:pt>
    <dgm:pt modelId="{CBDD7A3C-D5C5-4B90-B58F-4E1F83992C40}" type="parTrans" cxnId="{863B599D-B564-41E4-BE3D-81E9B15E108D}">
      <dgm:prSet/>
      <dgm:spPr/>
      <dgm:t>
        <a:bodyPr/>
        <a:lstStyle/>
        <a:p>
          <a:endParaRPr lang="en-US"/>
        </a:p>
      </dgm:t>
    </dgm:pt>
    <dgm:pt modelId="{C8B5F0BC-44A0-4CF1-A46F-004E46E5A414}" type="sibTrans" cxnId="{863B599D-B564-41E4-BE3D-81E9B15E108D}">
      <dgm:prSet/>
      <dgm:spPr/>
      <dgm:t>
        <a:bodyPr/>
        <a:lstStyle/>
        <a:p>
          <a:endParaRPr lang="en-US"/>
        </a:p>
      </dgm:t>
    </dgm:pt>
    <dgm:pt modelId="{E31D70C5-3F20-4A99-8363-AD3766E527F1}">
      <dgm:prSet phldrT="[Text]" custT="1"/>
      <dgm:spPr/>
      <dgm:t>
        <a:bodyPr/>
        <a:lstStyle/>
        <a:p>
          <a:pPr algn="r"/>
          <a:endParaRPr lang="ar-JO" sz="2000" b="1" dirty="0"/>
        </a:p>
        <a:p>
          <a:pPr algn="r"/>
          <a:r>
            <a:rPr lang="ar-JO" sz="2800" b="1" dirty="0"/>
            <a:t> </a:t>
          </a:r>
        </a:p>
        <a:p>
          <a:pPr algn="r"/>
          <a:r>
            <a:rPr lang="ar-JO" sz="2800" b="1" dirty="0"/>
            <a:t>النظرية العلمية</a:t>
          </a:r>
          <a:endParaRPr lang="en-US" sz="2800" b="1" dirty="0"/>
        </a:p>
      </dgm:t>
    </dgm:pt>
    <dgm:pt modelId="{99288FB4-9DF2-438C-9BBD-B148D7F3A0AF}" type="parTrans" cxnId="{1AA5F781-46D7-41CC-A402-F54A65EAE11F}">
      <dgm:prSet/>
      <dgm:spPr/>
      <dgm:t>
        <a:bodyPr/>
        <a:lstStyle/>
        <a:p>
          <a:endParaRPr lang="en-US"/>
        </a:p>
      </dgm:t>
    </dgm:pt>
    <dgm:pt modelId="{4E1BA5CB-64A2-4B31-8114-0C27C6DF0235}" type="sibTrans" cxnId="{1AA5F781-46D7-41CC-A402-F54A65EAE11F}">
      <dgm:prSet/>
      <dgm:spPr/>
      <dgm:t>
        <a:bodyPr/>
        <a:lstStyle/>
        <a:p>
          <a:endParaRPr lang="en-US"/>
        </a:p>
      </dgm:t>
    </dgm:pt>
    <dgm:pt modelId="{7CB9E60F-5F6F-492F-8875-3C254FA6C33B}">
      <dgm:prSet phldrT="[Text]" phldr="1"/>
      <dgm:spPr/>
      <dgm:t>
        <a:bodyPr/>
        <a:lstStyle/>
        <a:p>
          <a:endParaRPr lang="en-US"/>
        </a:p>
      </dgm:t>
    </dgm:pt>
    <dgm:pt modelId="{9BA434AC-3ED5-4B39-B772-32B18EE2F207}" type="parTrans" cxnId="{7BA6EDC8-46CC-4677-8E2C-12AE1195442D}">
      <dgm:prSet/>
      <dgm:spPr/>
      <dgm:t>
        <a:bodyPr/>
        <a:lstStyle/>
        <a:p>
          <a:endParaRPr lang="en-US"/>
        </a:p>
      </dgm:t>
    </dgm:pt>
    <dgm:pt modelId="{2F3894B7-703F-4E9C-BD8D-8035F76ABCC9}" type="sibTrans" cxnId="{7BA6EDC8-46CC-4677-8E2C-12AE1195442D}">
      <dgm:prSet/>
      <dgm:spPr/>
      <dgm:t>
        <a:bodyPr/>
        <a:lstStyle/>
        <a:p>
          <a:endParaRPr lang="en-US"/>
        </a:p>
      </dgm:t>
    </dgm:pt>
    <dgm:pt modelId="{FDCEE278-3730-48CC-90F7-C97B0943A678}">
      <dgm:prSet phldrT="[Text]" custT="1"/>
      <dgm:spPr/>
      <dgm:t>
        <a:bodyPr/>
        <a:lstStyle/>
        <a:p>
          <a:pPr rtl="1"/>
          <a:endParaRPr lang="ar-JO" sz="2800" b="1" dirty="0"/>
        </a:p>
        <a:p>
          <a:pPr rtl="1"/>
          <a:endParaRPr lang="ar-JO" sz="1400" b="1" dirty="0"/>
        </a:p>
        <a:p>
          <a:pPr rtl="1"/>
          <a:r>
            <a:rPr lang="ar-JO" sz="2800" b="1" dirty="0"/>
            <a:t>النظرية الفلسفسية</a:t>
          </a:r>
          <a:endParaRPr lang="en-US" sz="2800" b="1" dirty="0"/>
        </a:p>
      </dgm:t>
    </dgm:pt>
    <dgm:pt modelId="{E0BB60C2-5431-4FF4-9867-F5CBB2913158}" type="parTrans" cxnId="{9735A7F4-F2FA-4824-B51D-5CC435FA04F4}">
      <dgm:prSet/>
      <dgm:spPr/>
      <dgm:t>
        <a:bodyPr/>
        <a:lstStyle/>
        <a:p>
          <a:endParaRPr lang="en-US"/>
        </a:p>
      </dgm:t>
    </dgm:pt>
    <dgm:pt modelId="{423ECECE-5351-42DA-82B5-7BFC5CCCE6D3}" type="sibTrans" cxnId="{9735A7F4-F2FA-4824-B51D-5CC435FA04F4}">
      <dgm:prSet/>
      <dgm:spPr/>
      <dgm:t>
        <a:bodyPr/>
        <a:lstStyle/>
        <a:p>
          <a:endParaRPr lang="en-US"/>
        </a:p>
      </dgm:t>
    </dgm:pt>
    <dgm:pt modelId="{114B0049-1493-4217-BCF5-CD0C977588A8}" type="pres">
      <dgm:prSet presAssocID="{B7994DDA-456B-4D74-A98F-1D3E762C7600}" presName="Name0" presStyleCnt="0">
        <dgm:presLayoutVars>
          <dgm:dir/>
          <dgm:animLvl val="lvl"/>
          <dgm:resizeHandles val="exact"/>
        </dgm:presLayoutVars>
      </dgm:prSet>
      <dgm:spPr/>
    </dgm:pt>
    <dgm:pt modelId="{F0B82BF7-624B-4D02-97EB-5CBF3CA72017}" type="pres">
      <dgm:prSet presAssocID="{FBF4F451-7587-423E-A5F6-195CA9C43A9A}" presName="compositeNode" presStyleCnt="0">
        <dgm:presLayoutVars>
          <dgm:bulletEnabled val="1"/>
        </dgm:presLayoutVars>
      </dgm:prSet>
      <dgm:spPr/>
    </dgm:pt>
    <dgm:pt modelId="{52A20657-237D-48A7-9D0A-E45751AD8C20}" type="pres">
      <dgm:prSet presAssocID="{FBF4F451-7587-423E-A5F6-195CA9C43A9A}" presName="bgRect" presStyleLbl="node1" presStyleIdx="0" presStyleCnt="3"/>
      <dgm:spPr/>
    </dgm:pt>
    <dgm:pt modelId="{2C9A631C-FB65-4601-AAE1-BD54E0D302D4}" type="pres">
      <dgm:prSet presAssocID="{FBF4F451-7587-423E-A5F6-195CA9C43A9A}" presName="parentNode" presStyleLbl="node1" presStyleIdx="0" presStyleCnt="3">
        <dgm:presLayoutVars>
          <dgm:chMax val="0"/>
          <dgm:bulletEnabled val="1"/>
        </dgm:presLayoutVars>
      </dgm:prSet>
      <dgm:spPr/>
    </dgm:pt>
    <dgm:pt modelId="{A7EAD34C-646B-4E50-AF1B-60FDC60A6D29}" type="pres">
      <dgm:prSet presAssocID="{FBF4F451-7587-423E-A5F6-195CA9C43A9A}" presName="childNode" presStyleLbl="node1" presStyleIdx="0" presStyleCnt="3">
        <dgm:presLayoutVars>
          <dgm:bulletEnabled val="1"/>
        </dgm:presLayoutVars>
      </dgm:prSet>
      <dgm:spPr/>
    </dgm:pt>
    <dgm:pt modelId="{9F32BF64-2840-4514-A489-F9C348DFB816}" type="pres">
      <dgm:prSet presAssocID="{78FBF4D9-8572-4122-BC1E-ADF8C9577B1D}" presName="hSp" presStyleCnt="0"/>
      <dgm:spPr/>
    </dgm:pt>
    <dgm:pt modelId="{E00E258A-247B-4546-90EE-A841493373EE}" type="pres">
      <dgm:prSet presAssocID="{78FBF4D9-8572-4122-BC1E-ADF8C9577B1D}" presName="vProcSp" presStyleCnt="0"/>
      <dgm:spPr/>
    </dgm:pt>
    <dgm:pt modelId="{AC5EF002-87A3-4D6B-8348-C6A066691822}" type="pres">
      <dgm:prSet presAssocID="{78FBF4D9-8572-4122-BC1E-ADF8C9577B1D}" presName="vSp1" presStyleCnt="0"/>
      <dgm:spPr/>
    </dgm:pt>
    <dgm:pt modelId="{94CAE38F-7546-433E-AE1E-48D94FDB5E2A}" type="pres">
      <dgm:prSet presAssocID="{78FBF4D9-8572-4122-BC1E-ADF8C9577B1D}" presName="simulatedConn" presStyleLbl="solidFgAcc1" presStyleIdx="0" presStyleCnt="2"/>
      <dgm:spPr/>
    </dgm:pt>
    <dgm:pt modelId="{F2BC9871-AED3-4EC9-AF73-44C0D4B59C38}" type="pres">
      <dgm:prSet presAssocID="{78FBF4D9-8572-4122-BC1E-ADF8C9577B1D}" presName="vSp2" presStyleCnt="0"/>
      <dgm:spPr/>
    </dgm:pt>
    <dgm:pt modelId="{17B643AD-0DD8-4FF5-85FB-593E0C5B413F}" type="pres">
      <dgm:prSet presAssocID="{78FBF4D9-8572-4122-BC1E-ADF8C9577B1D}" presName="sibTrans" presStyleCnt="0"/>
      <dgm:spPr/>
    </dgm:pt>
    <dgm:pt modelId="{2F9885DF-9C96-4F96-9396-EC383BBB102A}" type="pres">
      <dgm:prSet presAssocID="{89DCAAC6-0F3C-49FA-8165-7618421F01CC}" presName="compositeNode" presStyleCnt="0">
        <dgm:presLayoutVars>
          <dgm:bulletEnabled val="1"/>
        </dgm:presLayoutVars>
      </dgm:prSet>
      <dgm:spPr/>
    </dgm:pt>
    <dgm:pt modelId="{C806B4EE-D727-4E58-9EB4-955CAD9AB523}" type="pres">
      <dgm:prSet presAssocID="{89DCAAC6-0F3C-49FA-8165-7618421F01CC}" presName="bgRect" presStyleLbl="node1" presStyleIdx="1" presStyleCnt="3" custScaleX="113153"/>
      <dgm:spPr/>
    </dgm:pt>
    <dgm:pt modelId="{74182950-5F6F-45C1-904B-CFBD89D60FC7}" type="pres">
      <dgm:prSet presAssocID="{89DCAAC6-0F3C-49FA-8165-7618421F01CC}" presName="parentNode" presStyleLbl="node1" presStyleIdx="1" presStyleCnt="3">
        <dgm:presLayoutVars>
          <dgm:chMax val="0"/>
          <dgm:bulletEnabled val="1"/>
        </dgm:presLayoutVars>
      </dgm:prSet>
      <dgm:spPr/>
    </dgm:pt>
    <dgm:pt modelId="{1AD999EA-7E1C-4757-867A-D6B4FF24905C}" type="pres">
      <dgm:prSet presAssocID="{89DCAAC6-0F3C-49FA-8165-7618421F01CC}" presName="childNode" presStyleLbl="node1" presStyleIdx="1" presStyleCnt="3">
        <dgm:presLayoutVars>
          <dgm:bulletEnabled val="1"/>
        </dgm:presLayoutVars>
      </dgm:prSet>
      <dgm:spPr/>
    </dgm:pt>
    <dgm:pt modelId="{1AD7EE53-5D7B-49FF-9370-DCA7A061E7CB}" type="pres">
      <dgm:prSet presAssocID="{C8B5F0BC-44A0-4CF1-A46F-004E46E5A414}" presName="hSp" presStyleCnt="0"/>
      <dgm:spPr/>
    </dgm:pt>
    <dgm:pt modelId="{5375A0ED-7901-4942-8A3A-471FC8EA7DEB}" type="pres">
      <dgm:prSet presAssocID="{C8B5F0BC-44A0-4CF1-A46F-004E46E5A414}" presName="vProcSp" presStyleCnt="0"/>
      <dgm:spPr/>
    </dgm:pt>
    <dgm:pt modelId="{80A15A55-52E3-4514-846E-9C4FED5E390C}" type="pres">
      <dgm:prSet presAssocID="{C8B5F0BC-44A0-4CF1-A46F-004E46E5A414}" presName="vSp1" presStyleCnt="0"/>
      <dgm:spPr/>
    </dgm:pt>
    <dgm:pt modelId="{05EEC79A-9798-4019-A28C-8AEDCED3D076}" type="pres">
      <dgm:prSet presAssocID="{C8B5F0BC-44A0-4CF1-A46F-004E46E5A414}" presName="simulatedConn" presStyleLbl="solidFgAcc1" presStyleIdx="1" presStyleCnt="2"/>
      <dgm:spPr/>
    </dgm:pt>
    <dgm:pt modelId="{F869C702-F59A-46AD-BCAB-93FEC266296A}" type="pres">
      <dgm:prSet presAssocID="{C8B5F0BC-44A0-4CF1-A46F-004E46E5A414}" presName="vSp2" presStyleCnt="0"/>
      <dgm:spPr/>
    </dgm:pt>
    <dgm:pt modelId="{94DBE8F5-685A-4ED0-9721-084076365362}" type="pres">
      <dgm:prSet presAssocID="{C8B5F0BC-44A0-4CF1-A46F-004E46E5A414}" presName="sibTrans" presStyleCnt="0"/>
      <dgm:spPr/>
    </dgm:pt>
    <dgm:pt modelId="{289039AA-30FF-486E-9FF0-28E5C89B0F9B}" type="pres">
      <dgm:prSet presAssocID="{7CB9E60F-5F6F-492F-8875-3C254FA6C33B}" presName="compositeNode" presStyleCnt="0">
        <dgm:presLayoutVars>
          <dgm:bulletEnabled val="1"/>
        </dgm:presLayoutVars>
      </dgm:prSet>
      <dgm:spPr/>
    </dgm:pt>
    <dgm:pt modelId="{2A96E764-9791-48C4-BB70-67D9162A93D7}" type="pres">
      <dgm:prSet presAssocID="{7CB9E60F-5F6F-492F-8875-3C254FA6C33B}" presName="bgRect" presStyleLbl="node1" presStyleIdx="2" presStyleCnt="3" custScaleX="115494"/>
      <dgm:spPr/>
    </dgm:pt>
    <dgm:pt modelId="{47AABC0D-7A13-42E1-8C45-5141C989E849}" type="pres">
      <dgm:prSet presAssocID="{7CB9E60F-5F6F-492F-8875-3C254FA6C33B}" presName="parentNode" presStyleLbl="node1" presStyleIdx="2" presStyleCnt="3">
        <dgm:presLayoutVars>
          <dgm:chMax val="0"/>
          <dgm:bulletEnabled val="1"/>
        </dgm:presLayoutVars>
      </dgm:prSet>
      <dgm:spPr/>
    </dgm:pt>
    <dgm:pt modelId="{890E5C89-44DD-4B1D-984A-DD6A8FE8ED2E}" type="pres">
      <dgm:prSet presAssocID="{7CB9E60F-5F6F-492F-8875-3C254FA6C33B}" presName="childNode" presStyleLbl="node1" presStyleIdx="2" presStyleCnt="3">
        <dgm:presLayoutVars>
          <dgm:bulletEnabled val="1"/>
        </dgm:presLayoutVars>
      </dgm:prSet>
      <dgm:spPr/>
    </dgm:pt>
  </dgm:ptLst>
  <dgm:cxnLst>
    <dgm:cxn modelId="{43C24740-C107-4D4C-AACA-ED59D2594177}" srcId="{B7994DDA-456B-4D74-A98F-1D3E762C7600}" destId="{FBF4F451-7587-423E-A5F6-195CA9C43A9A}" srcOrd="0" destOrd="0" parTransId="{FDB0C65C-E329-46BB-A72C-A564E2EDD0D6}" sibTransId="{78FBF4D9-8572-4122-BC1E-ADF8C9577B1D}"/>
    <dgm:cxn modelId="{ABD3FC5F-05B9-45AA-889B-F708CB44E98D}" type="presOf" srcId="{FDCEE278-3730-48CC-90F7-C97B0943A678}" destId="{890E5C89-44DD-4B1D-984A-DD6A8FE8ED2E}" srcOrd="0" destOrd="0" presId="urn:microsoft.com/office/officeart/2005/8/layout/hProcess7"/>
    <dgm:cxn modelId="{681A804A-8BC0-48EA-BECB-6C52F1F0A67D}" type="presOf" srcId="{E31D70C5-3F20-4A99-8363-AD3766E527F1}" destId="{1AD999EA-7E1C-4757-867A-D6B4FF24905C}" srcOrd="0" destOrd="0" presId="urn:microsoft.com/office/officeart/2005/8/layout/hProcess7"/>
    <dgm:cxn modelId="{F0A1A96E-2834-40C4-BBDF-C96A353230F1}" type="presOf" srcId="{FBF4F451-7587-423E-A5F6-195CA9C43A9A}" destId="{52A20657-237D-48A7-9D0A-E45751AD8C20}" srcOrd="0" destOrd="0" presId="urn:microsoft.com/office/officeart/2005/8/layout/hProcess7"/>
    <dgm:cxn modelId="{1CE66059-29F5-4400-8826-EAA90086F36B}" type="presOf" srcId="{89DCAAC6-0F3C-49FA-8165-7618421F01CC}" destId="{C806B4EE-D727-4E58-9EB4-955CAD9AB523}" srcOrd="0" destOrd="0" presId="urn:microsoft.com/office/officeart/2005/8/layout/hProcess7"/>
    <dgm:cxn modelId="{0C8BBA7D-7D3C-445A-8864-5C40DCC5BFAF}" type="presOf" srcId="{9EDDAB16-EDA6-490F-930F-7CD54AE5B34B}" destId="{A7EAD34C-646B-4E50-AF1B-60FDC60A6D29}" srcOrd="0" destOrd="0" presId="urn:microsoft.com/office/officeart/2005/8/layout/hProcess7"/>
    <dgm:cxn modelId="{1AA5F781-46D7-41CC-A402-F54A65EAE11F}" srcId="{89DCAAC6-0F3C-49FA-8165-7618421F01CC}" destId="{E31D70C5-3F20-4A99-8363-AD3766E527F1}" srcOrd="0" destOrd="0" parTransId="{99288FB4-9DF2-438C-9BBD-B148D7F3A0AF}" sibTransId="{4E1BA5CB-64A2-4B31-8114-0C27C6DF0235}"/>
    <dgm:cxn modelId="{863B599D-B564-41E4-BE3D-81E9B15E108D}" srcId="{B7994DDA-456B-4D74-A98F-1D3E762C7600}" destId="{89DCAAC6-0F3C-49FA-8165-7618421F01CC}" srcOrd="1" destOrd="0" parTransId="{CBDD7A3C-D5C5-4B90-B58F-4E1F83992C40}" sibTransId="{C8B5F0BC-44A0-4CF1-A46F-004E46E5A414}"/>
    <dgm:cxn modelId="{E16FC5BF-4696-4D03-B229-9EFC62CE37FF}" type="presOf" srcId="{FBF4F451-7587-423E-A5F6-195CA9C43A9A}" destId="{2C9A631C-FB65-4601-AAE1-BD54E0D302D4}" srcOrd="1" destOrd="0" presId="urn:microsoft.com/office/officeart/2005/8/layout/hProcess7"/>
    <dgm:cxn modelId="{F0EB58C6-B6A5-4295-A4CB-1B10C156C207}" type="presOf" srcId="{B7994DDA-456B-4D74-A98F-1D3E762C7600}" destId="{114B0049-1493-4217-BCF5-CD0C977588A8}" srcOrd="0" destOrd="0" presId="urn:microsoft.com/office/officeart/2005/8/layout/hProcess7"/>
    <dgm:cxn modelId="{7BA6EDC8-46CC-4677-8E2C-12AE1195442D}" srcId="{B7994DDA-456B-4D74-A98F-1D3E762C7600}" destId="{7CB9E60F-5F6F-492F-8875-3C254FA6C33B}" srcOrd="2" destOrd="0" parTransId="{9BA434AC-3ED5-4B39-B772-32B18EE2F207}" sibTransId="{2F3894B7-703F-4E9C-BD8D-8035F76ABCC9}"/>
    <dgm:cxn modelId="{B3B682C9-DEB9-4586-AD85-6A4E5EA9BAD0}" srcId="{FBF4F451-7587-423E-A5F6-195CA9C43A9A}" destId="{9EDDAB16-EDA6-490F-930F-7CD54AE5B34B}" srcOrd="0" destOrd="0" parTransId="{B5DBEF2B-6B0A-4CBA-AB30-C12DE88BA058}" sibTransId="{F3C4B5BD-0238-4593-81A1-9B3932F185EC}"/>
    <dgm:cxn modelId="{BAEDD8CF-FE37-49B0-BA26-1A8408E38228}" type="presOf" srcId="{7CB9E60F-5F6F-492F-8875-3C254FA6C33B}" destId="{2A96E764-9791-48C4-BB70-67D9162A93D7}" srcOrd="0" destOrd="0" presId="urn:microsoft.com/office/officeart/2005/8/layout/hProcess7"/>
    <dgm:cxn modelId="{816908E0-FBFB-44D0-90D5-83B605FCAE13}" type="presOf" srcId="{89DCAAC6-0F3C-49FA-8165-7618421F01CC}" destId="{74182950-5F6F-45C1-904B-CFBD89D60FC7}" srcOrd="1" destOrd="0" presId="urn:microsoft.com/office/officeart/2005/8/layout/hProcess7"/>
    <dgm:cxn modelId="{F99CCEE7-CFDE-4457-B653-FB9FE4C9271D}" type="presOf" srcId="{7CB9E60F-5F6F-492F-8875-3C254FA6C33B}" destId="{47AABC0D-7A13-42E1-8C45-5141C989E849}" srcOrd="1" destOrd="0" presId="urn:microsoft.com/office/officeart/2005/8/layout/hProcess7"/>
    <dgm:cxn modelId="{9735A7F4-F2FA-4824-B51D-5CC435FA04F4}" srcId="{7CB9E60F-5F6F-492F-8875-3C254FA6C33B}" destId="{FDCEE278-3730-48CC-90F7-C97B0943A678}" srcOrd="0" destOrd="0" parTransId="{E0BB60C2-5431-4FF4-9867-F5CBB2913158}" sibTransId="{423ECECE-5351-42DA-82B5-7BFC5CCCE6D3}"/>
    <dgm:cxn modelId="{A8D1901D-5A71-4283-BEA9-D0472D0B2E5C}" type="presParOf" srcId="{114B0049-1493-4217-BCF5-CD0C977588A8}" destId="{F0B82BF7-624B-4D02-97EB-5CBF3CA72017}" srcOrd="0" destOrd="0" presId="urn:microsoft.com/office/officeart/2005/8/layout/hProcess7"/>
    <dgm:cxn modelId="{317C2702-9ACD-44B6-9766-E8867C582138}" type="presParOf" srcId="{F0B82BF7-624B-4D02-97EB-5CBF3CA72017}" destId="{52A20657-237D-48A7-9D0A-E45751AD8C20}" srcOrd="0" destOrd="0" presId="urn:microsoft.com/office/officeart/2005/8/layout/hProcess7"/>
    <dgm:cxn modelId="{62832311-99EE-4055-A7C7-A4C19C15578B}" type="presParOf" srcId="{F0B82BF7-624B-4D02-97EB-5CBF3CA72017}" destId="{2C9A631C-FB65-4601-AAE1-BD54E0D302D4}" srcOrd="1" destOrd="0" presId="urn:microsoft.com/office/officeart/2005/8/layout/hProcess7"/>
    <dgm:cxn modelId="{F2ACA036-7BB9-485D-9790-DE3AB7EE6391}" type="presParOf" srcId="{F0B82BF7-624B-4D02-97EB-5CBF3CA72017}" destId="{A7EAD34C-646B-4E50-AF1B-60FDC60A6D29}" srcOrd="2" destOrd="0" presId="urn:microsoft.com/office/officeart/2005/8/layout/hProcess7"/>
    <dgm:cxn modelId="{2B323099-BA31-4C78-968C-E96829E8DF46}" type="presParOf" srcId="{114B0049-1493-4217-BCF5-CD0C977588A8}" destId="{9F32BF64-2840-4514-A489-F9C348DFB816}" srcOrd="1" destOrd="0" presId="urn:microsoft.com/office/officeart/2005/8/layout/hProcess7"/>
    <dgm:cxn modelId="{4CACAC03-6D3B-4E15-9B55-EE8E6AF49DA5}" type="presParOf" srcId="{114B0049-1493-4217-BCF5-CD0C977588A8}" destId="{E00E258A-247B-4546-90EE-A841493373EE}" srcOrd="2" destOrd="0" presId="urn:microsoft.com/office/officeart/2005/8/layout/hProcess7"/>
    <dgm:cxn modelId="{69AF42CC-F073-4C02-B8C6-04AC30BB2060}" type="presParOf" srcId="{E00E258A-247B-4546-90EE-A841493373EE}" destId="{AC5EF002-87A3-4D6B-8348-C6A066691822}" srcOrd="0" destOrd="0" presId="urn:microsoft.com/office/officeart/2005/8/layout/hProcess7"/>
    <dgm:cxn modelId="{BD526C14-210D-45AF-8016-1824CCBFC408}" type="presParOf" srcId="{E00E258A-247B-4546-90EE-A841493373EE}" destId="{94CAE38F-7546-433E-AE1E-48D94FDB5E2A}" srcOrd="1" destOrd="0" presId="urn:microsoft.com/office/officeart/2005/8/layout/hProcess7"/>
    <dgm:cxn modelId="{1014BFF3-C11F-44C5-8A02-04E0A593AB46}" type="presParOf" srcId="{E00E258A-247B-4546-90EE-A841493373EE}" destId="{F2BC9871-AED3-4EC9-AF73-44C0D4B59C38}" srcOrd="2" destOrd="0" presId="urn:microsoft.com/office/officeart/2005/8/layout/hProcess7"/>
    <dgm:cxn modelId="{538927F3-0643-44C3-BE6A-6F4B66A61950}" type="presParOf" srcId="{114B0049-1493-4217-BCF5-CD0C977588A8}" destId="{17B643AD-0DD8-4FF5-85FB-593E0C5B413F}" srcOrd="3" destOrd="0" presId="urn:microsoft.com/office/officeart/2005/8/layout/hProcess7"/>
    <dgm:cxn modelId="{2DED33ED-2DBB-44CD-B62E-C406195A79C3}" type="presParOf" srcId="{114B0049-1493-4217-BCF5-CD0C977588A8}" destId="{2F9885DF-9C96-4F96-9396-EC383BBB102A}" srcOrd="4" destOrd="0" presId="urn:microsoft.com/office/officeart/2005/8/layout/hProcess7"/>
    <dgm:cxn modelId="{AF222D0F-3363-4738-9BFF-EC1FF85319AC}" type="presParOf" srcId="{2F9885DF-9C96-4F96-9396-EC383BBB102A}" destId="{C806B4EE-D727-4E58-9EB4-955CAD9AB523}" srcOrd="0" destOrd="0" presId="urn:microsoft.com/office/officeart/2005/8/layout/hProcess7"/>
    <dgm:cxn modelId="{69146344-FB29-43AA-B883-8E90E7DBB874}" type="presParOf" srcId="{2F9885DF-9C96-4F96-9396-EC383BBB102A}" destId="{74182950-5F6F-45C1-904B-CFBD89D60FC7}" srcOrd="1" destOrd="0" presId="urn:microsoft.com/office/officeart/2005/8/layout/hProcess7"/>
    <dgm:cxn modelId="{496133B3-CE11-4DFD-85D6-AF7D929EC18C}" type="presParOf" srcId="{2F9885DF-9C96-4F96-9396-EC383BBB102A}" destId="{1AD999EA-7E1C-4757-867A-D6B4FF24905C}" srcOrd="2" destOrd="0" presId="urn:microsoft.com/office/officeart/2005/8/layout/hProcess7"/>
    <dgm:cxn modelId="{0FE5E191-3B83-4190-9D3E-A9AA0C7C5510}" type="presParOf" srcId="{114B0049-1493-4217-BCF5-CD0C977588A8}" destId="{1AD7EE53-5D7B-49FF-9370-DCA7A061E7CB}" srcOrd="5" destOrd="0" presId="urn:microsoft.com/office/officeart/2005/8/layout/hProcess7"/>
    <dgm:cxn modelId="{25A69E3F-2967-45CC-B4DF-1782CD0F86F3}" type="presParOf" srcId="{114B0049-1493-4217-BCF5-CD0C977588A8}" destId="{5375A0ED-7901-4942-8A3A-471FC8EA7DEB}" srcOrd="6" destOrd="0" presId="urn:microsoft.com/office/officeart/2005/8/layout/hProcess7"/>
    <dgm:cxn modelId="{A6B37F72-DBDC-49F4-A1F8-3D5C3E76D90D}" type="presParOf" srcId="{5375A0ED-7901-4942-8A3A-471FC8EA7DEB}" destId="{80A15A55-52E3-4514-846E-9C4FED5E390C}" srcOrd="0" destOrd="0" presId="urn:microsoft.com/office/officeart/2005/8/layout/hProcess7"/>
    <dgm:cxn modelId="{824B63A6-B5E3-40DC-B68B-1BB33F17A359}" type="presParOf" srcId="{5375A0ED-7901-4942-8A3A-471FC8EA7DEB}" destId="{05EEC79A-9798-4019-A28C-8AEDCED3D076}" srcOrd="1" destOrd="0" presId="urn:microsoft.com/office/officeart/2005/8/layout/hProcess7"/>
    <dgm:cxn modelId="{4EABDFCE-E1E4-48D5-9669-BCCCA5C6A9B5}" type="presParOf" srcId="{5375A0ED-7901-4942-8A3A-471FC8EA7DEB}" destId="{F869C702-F59A-46AD-BCAB-93FEC266296A}" srcOrd="2" destOrd="0" presId="urn:microsoft.com/office/officeart/2005/8/layout/hProcess7"/>
    <dgm:cxn modelId="{4E2488F7-17E2-47AA-B46C-8FB68AC3BBF8}" type="presParOf" srcId="{114B0049-1493-4217-BCF5-CD0C977588A8}" destId="{94DBE8F5-685A-4ED0-9721-084076365362}" srcOrd="7" destOrd="0" presId="urn:microsoft.com/office/officeart/2005/8/layout/hProcess7"/>
    <dgm:cxn modelId="{D770EC11-83D7-4BBE-9647-3BDD5FAD031E}" type="presParOf" srcId="{114B0049-1493-4217-BCF5-CD0C977588A8}" destId="{289039AA-30FF-486E-9FF0-28E5C89B0F9B}" srcOrd="8" destOrd="0" presId="urn:microsoft.com/office/officeart/2005/8/layout/hProcess7"/>
    <dgm:cxn modelId="{0729C748-5F8D-46B2-B779-61BA65F94E6E}" type="presParOf" srcId="{289039AA-30FF-486E-9FF0-28E5C89B0F9B}" destId="{2A96E764-9791-48C4-BB70-67D9162A93D7}" srcOrd="0" destOrd="0" presId="urn:microsoft.com/office/officeart/2005/8/layout/hProcess7"/>
    <dgm:cxn modelId="{4CD87DE4-262F-4292-B4D1-21720417260D}" type="presParOf" srcId="{289039AA-30FF-486E-9FF0-28E5C89B0F9B}" destId="{47AABC0D-7A13-42E1-8C45-5141C989E849}" srcOrd="1" destOrd="0" presId="urn:microsoft.com/office/officeart/2005/8/layout/hProcess7"/>
    <dgm:cxn modelId="{8E81D32A-CCE1-4E30-A12B-8CFD478FEBA3}" type="presParOf" srcId="{289039AA-30FF-486E-9FF0-28E5C89B0F9B}" destId="{890E5C89-44DD-4B1D-984A-DD6A8FE8ED2E}"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النظرية وتاريخ نشأتها</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أنواع النظريات بشكل عام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400" kern="1200" dirty="0">
              <a:solidFill>
                <a:prstClr val="white"/>
              </a:solidFill>
              <a:latin typeface="Calibri" panose="020F0502020204030204"/>
              <a:ea typeface="+mn-ea"/>
              <a:cs typeface="Arial" panose="020B0604020202020204" pitchFamily="34" charset="0"/>
            </a:rPr>
            <a:t>أبعاد السياسات </a:t>
          </a:r>
          <a:r>
            <a:rPr lang="ar-JO" sz="2400" kern="1200" dirty="0"/>
            <a:t>التعليمية</a:t>
          </a:r>
          <a:endParaRPr lang="en-US" sz="1800" kern="1200" dirty="0"/>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400" dirty="0"/>
            <a:t>نظريات السياسات التعليمية</a:t>
          </a:r>
          <a:endParaRPr lang="en-US" sz="2400" dirty="0"/>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400"/>
            <a:t>نظريات التعلم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t>نشأة التعليم الحديث</a:t>
          </a:r>
          <a:endParaRPr lang="en-US" sz="1800" kern="1200" dirty="0"/>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ar-JO" sz="2400" b="1" kern="1200" dirty="0">
              <a:solidFill>
                <a:schemeClr val="bg1"/>
              </a:solidFill>
            </a:rPr>
            <a:t>نشأة التعليم الحديث</a:t>
          </a:r>
          <a:endParaRPr lang="en-US" sz="2400" b="1" kern="1200" dirty="0">
            <a:solidFill>
              <a:schemeClr val="bg1"/>
            </a:solidFill>
          </a:endParaRPr>
        </a:p>
      </dsp:txBody>
      <dsp:txXfrm>
        <a:off x="2622474" y="560191"/>
        <a:ext cx="2197698" cy="398848"/>
      </dsp:txXfrm>
    </dsp:sp>
    <dsp:sp modelId="{D2B7CAAA-B227-4E0A-8B83-DCF53DE5FF8C}">
      <dsp:nvSpPr>
        <dsp:cNvPr id="0" name=""/>
        <dsp:cNvSpPr/>
      </dsp:nvSpPr>
      <dsp:spPr>
        <a:xfrm rot="5400000">
          <a:off x="2665168"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3198628"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t>التعليم في العالم الغربي والوطن العربي</a:t>
          </a:r>
          <a:endParaRPr lang="en-US" sz="1800" kern="1200" dirty="0"/>
        </a:p>
      </dsp:txBody>
      <dsp:txXfrm>
        <a:off x="1331492" y="1225083"/>
        <a:ext cx="3150440" cy="445287"/>
      </dsp:txXfrm>
    </dsp:sp>
    <dsp:sp modelId="{6EDD9BAD-0086-421D-8F3A-65C576AA67DC}">
      <dsp:nvSpPr>
        <dsp:cNvPr id="0" name=""/>
        <dsp:cNvSpPr/>
      </dsp:nvSpPr>
      <dsp:spPr>
        <a:xfrm>
          <a:off x="3259211"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t>تحديات ومشكلات  التعليم في الوطن </a:t>
          </a:r>
          <a:r>
            <a:rPr lang="ar-JO" sz="1600" kern="1200" dirty="0"/>
            <a:t>العربي</a:t>
          </a:r>
          <a:endParaRPr lang="en-US" sz="1500" kern="1200" dirty="0"/>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t>مفهوم تطوير سياسات التعليم</a:t>
          </a:r>
          <a:endParaRPr lang="en-US" sz="1800" kern="1200" dirty="0"/>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t>دواعي تطوير سياسات التعليم</a:t>
          </a:r>
          <a:endParaRPr lang="en-US" sz="1800" kern="1200" dirty="0"/>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النظرية وتاريخ نشأتها</a:t>
          </a:r>
          <a:endParaRPr lang="en-US" sz="2400" kern="1200" dirty="0"/>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أنواع النظريات بشكل عام</a:t>
          </a:r>
          <a:endParaRPr lang="en-US" sz="2400" kern="1200" dirty="0"/>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a:t>نظريات التعلم</a:t>
          </a:r>
          <a:endParaRPr lang="en-US" sz="2400" kern="1200" dirty="0"/>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نظريات السياسات التعليمية</a:t>
          </a:r>
          <a:endParaRPr lang="en-US" sz="2400" kern="1200" dirty="0"/>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t>أبعاد السياسات </a:t>
          </a:r>
          <a:r>
            <a:rPr lang="ar-JO" sz="2400" kern="1200" dirty="0"/>
            <a:t>التعليمية</a:t>
          </a:r>
          <a:endParaRPr lang="en-US" sz="1800" kern="1200" dirty="0"/>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A20657-237D-48A7-9D0A-E45751AD8C20}">
      <dsp:nvSpPr>
        <dsp:cNvPr id="0" name=""/>
        <dsp:cNvSpPr/>
      </dsp:nvSpPr>
      <dsp:spPr>
        <a:xfrm>
          <a:off x="1280" y="0"/>
          <a:ext cx="2823066"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n-US" sz="3200" kern="1200"/>
        </a:p>
      </dsp:txBody>
      <dsp:txXfrm rot="16200000">
        <a:off x="-677465" y="678745"/>
        <a:ext cx="1922104" cy="564613"/>
      </dsp:txXfrm>
    </dsp:sp>
    <dsp:sp modelId="{A7EAD34C-646B-4E50-AF1B-60FDC60A6D29}">
      <dsp:nvSpPr>
        <dsp:cNvPr id="0" name=""/>
        <dsp:cNvSpPr/>
      </dsp:nvSpPr>
      <dsp:spPr>
        <a:xfrm>
          <a:off x="565893" y="0"/>
          <a:ext cx="2103184"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ctr" defTabSz="1244600">
            <a:lnSpc>
              <a:spcPct val="90000"/>
            </a:lnSpc>
            <a:spcBef>
              <a:spcPct val="0"/>
            </a:spcBef>
            <a:spcAft>
              <a:spcPct val="35000"/>
            </a:spcAft>
            <a:buNone/>
          </a:pPr>
          <a:endParaRPr lang="ar-JO" sz="2800" kern="1200" dirty="0"/>
        </a:p>
        <a:p>
          <a:pPr marL="0" lvl="0" indent="0" algn="ctr" defTabSz="1244600">
            <a:lnSpc>
              <a:spcPct val="90000"/>
            </a:lnSpc>
            <a:spcBef>
              <a:spcPct val="0"/>
            </a:spcBef>
            <a:spcAft>
              <a:spcPct val="35000"/>
            </a:spcAft>
            <a:buNone/>
          </a:pPr>
          <a:endParaRPr lang="ar-JO" sz="1100" b="1" kern="1200" dirty="0"/>
        </a:p>
        <a:p>
          <a:pPr marL="0" lvl="0" indent="0" algn="ctr" defTabSz="1244600">
            <a:lnSpc>
              <a:spcPct val="90000"/>
            </a:lnSpc>
            <a:spcBef>
              <a:spcPct val="0"/>
            </a:spcBef>
            <a:spcAft>
              <a:spcPct val="35000"/>
            </a:spcAft>
            <a:buNone/>
          </a:pPr>
          <a:r>
            <a:rPr lang="ar-JO" sz="2800" b="1" kern="1200" dirty="0"/>
            <a:t>النظرية السياسية</a:t>
          </a:r>
          <a:endParaRPr lang="en-US" sz="2800" b="1" kern="1200" dirty="0"/>
        </a:p>
      </dsp:txBody>
      <dsp:txXfrm>
        <a:off x="565893" y="0"/>
        <a:ext cx="2103184" cy="2344030"/>
      </dsp:txXfrm>
    </dsp:sp>
    <dsp:sp modelId="{C806B4EE-D727-4E58-9EB4-955CAD9AB523}">
      <dsp:nvSpPr>
        <dsp:cNvPr id="0" name=""/>
        <dsp:cNvSpPr/>
      </dsp:nvSpPr>
      <dsp:spPr>
        <a:xfrm>
          <a:off x="2923154" y="0"/>
          <a:ext cx="3194384"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3444" rIns="160020" bIns="0" numCol="1" spcCol="1270" anchor="t" anchorCtr="0">
          <a:noAutofit/>
        </a:bodyPr>
        <a:lstStyle/>
        <a:p>
          <a:pPr marL="0" lvl="0" indent="0" algn="r" defTabSz="1600200">
            <a:lnSpc>
              <a:spcPct val="90000"/>
            </a:lnSpc>
            <a:spcBef>
              <a:spcPct val="0"/>
            </a:spcBef>
            <a:spcAft>
              <a:spcPct val="35000"/>
            </a:spcAft>
            <a:buNone/>
          </a:pPr>
          <a:endParaRPr lang="en-US" sz="3600" kern="1200"/>
        </a:p>
      </dsp:txBody>
      <dsp:txXfrm rot="16200000">
        <a:off x="2281540" y="641613"/>
        <a:ext cx="1922104" cy="638876"/>
      </dsp:txXfrm>
    </dsp:sp>
    <dsp:sp modelId="{94CAE38F-7546-433E-AE1E-48D94FDB5E2A}">
      <dsp:nvSpPr>
        <dsp:cNvPr id="0" name=""/>
        <dsp:cNvSpPr/>
      </dsp:nvSpPr>
      <dsp:spPr>
        <a:xfrm rot="5400000">
          <a:off x="2764935"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D999EA-7E1C-4757-867A-D6B4FF24905C}">
      <dsp:nvSpPr>
        <dsp:cNvPr id="0" name=""/>
        <dsp:cNvSpPr/>
      </dsp:nvSpPr>
      <dsp:spPr>
        <a:xfrm>
          <a:off x="3535110" y="0"/>
          <a:ext cx="2379816"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a:lnSpc>
              <a:spcPct val="90000"/>
            </a:lnSpc>
            <a:spcBef>
              <a:spcPct val="0"/>
            </a:spcBef>
            <a:spcAft>
              <a:spcPct val="35000"/>
            </a:spcAft>
            <a:buNone/>
          </a:pPr>
          <a:endParaRPr lang="ar-JO" sz="2000" b="1" kern="1200" dirty="0"/>
        </a:p>
        <a:p>
          <a:pPr marL="0" lvl="0" indent="0" algn="r" defTabSz="889000">
            <a:lnSpc>
              <a:spcPct val="90000"/>
            </a:lnSpc>
            <a:spcBef>
              <a:spcPct val="0"/>
            </a:spcBef>
            <a:spcAft>
              <a:spcPct val="35000"/>
            </a:spcAft>
            <a:buNone/>
          </a:pPr>
          <a:r>
            <a:rPr lang="ar-JO" sz="2800" b="1" kern="1200" dirty="0"/>
            <a:t> </a:t>
          </a:r>
        </a:p>
        <a:p>
          <a:pPr marL="0" lvl="0" indent="0" algn="r" defTabSz="889000">
            <a:lnSpc>
              <a:spcPct val="90000"/>
            </a:lnSpc>
            <a:spcBef>
              <a:spcPct val="0"/>
            </a:spcBef>
            <a:spcAft>
              <a:spcPct val="35000"/>
            </a:spcAft>
            <a:buNone/>
          </a:pPr>
          <a:r>
            <a:rPr lang="ar-JO" sz="2800" b="1" kern="1200" dirty="0"/>
            <a:t>النظرية العلمية</a:t>
          </a:r>
          <a:endParaRPr lang="en-US" sz="2800" b="1" kern="1200" dirty="0"/>
        </a:p>
      </dsp:txBody>
      <dsp:txXfrm>
        <a:off x="3535110" y="0"/>
        <a:ext cx="2379816" cy="2344030"/>
      </dsp:txXfrm>
    </dsp:sp>
    <dsp:sp modelId="{2A96E764-9791-48C4-BB70-67D9162A93D7}">
      <dsp:nvSpPr>
        <dsp:cNvPr id="0" name=""/>
        <dsp:cNvSpPr/>
      </dsp:nvSpPr>
      <dsp:spPr>
        <a:xfrm>
          <a:off x="6216346" y="0"/>
          <a:ext cx="3260472"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en-US" sz="3700" kern="1200"/>
        </a:p>
      </dsp:txBody>
      <dsp:txXfrm rot="16200000">
        <a:off x="5581341" y="635005"/>
        <a:ext cx="1922104" cy="652094"/>
      </dsp:txXfrm>
    </dsp:sp>
    <dsp:sp modelId="{05EEC79A-9798-4019-A28C-8AEDCED3D076}">
      <dsp:nvSpPr>
        <dsp:cNvPr id="0" name=""/>
        <dsp:cNvSpPr/>
      </dsp:nvSpPr>
      <dsp:spPr>
        <a:xfrm rot="5400000">
          <a:off x="6058127"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0E5C89-44DD-4B1D-984A-DD6A8FE8ED2E}">
      <dsp:nvSpPr>
        <dsp:cNvPr id="0" name=""/>
        <dsp:cNvSpPr/>
      </dsp:nvSpPr>
      <dsp:spPr>
        <a:xfrm>
          <a:off x="6836729" y="0"/>
          <a:ext cx="2429052"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r" defTabSz="1244600" rtl="1">
            <a:lnSpc>
              <a:spcPct val="90000"/>
            </a:lnSpc>
            <a:spcBef>
              <a:spcPct val="0"/>
            </a:spcBef>
            <a:spcAft>
              <a:spcPct val="35000"/>
            </a:spcAft>
            <a:buNone/>
          </a:pPr>
          <a:endParaRPr lang="ar-JO" sz="2800" b="1" kern="1200" dirty="0"/>
        </a:p>
        <a:p>
          <a:pPr marL="0" lvl="0" indent="0" algn="r" defTabSz="1244600" rtl="1">
            <a:lnSpc>
              <a:spcPct val="90000"/>
            </a:lnSpc>
            <a:spcBef>
              <a:spcPct val="0"/>
            </a:spcBef>
            <a:spcAft>
              <a:spcPct val="35000"/>
            </a:spcAft>
            <a:buNone/>
          </a:pPr>
          <a:endParaRPr lang="ar-JO" sz="1400" b="1" kern="1200" dirty="0"/>
        </a:p>
        <a:p>
          <a:pPr marL="0" lvl="0" indent="0" algn="r" defTabSz="1244600" rtl="1">
            <a:lnSpc>
              <a:spcPct val="90000"/>
            </a:lnSpc>
            <a:spcBef>
              <a:spcPct val="0"/>
            </a:spcBef>
            <a:spcAft>
              <a:spcPct val="35000"/>
            </a:spcAft>
            <a:buNone/>
          </a:pPr>
          <a:r>
            <a:rPr lang="ar-JO" sz="2800" b="1" kern="1200" dirty="0"/>
            <a:t>النظرية الفلسفسية</a:t>
          </a:r>
          <a:endParaRPr lang="en-US" sz="2800" b="1" kern="1200" dirty="0"/>
        </a:p>
      </dsp:txBody>
      <dsp:txXfrm>
        <a:off x="6836729" y="0"/>
        <a:ext cx="2429052" cy="2344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النظرية وتاريخ نشأتها</a:t>
          </a:r>
          <a:endParaRPr lang="en-US" sz="2400" kern="1200" dirty="0"/>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أنواع النظريات بشكل عام</a:t>
          </a:r>
          <a:endParaRPr lang="en-US" sz="2400" kern="1200" dirty="0"/>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a:t>نظريات التعلم</a:t>
          </a:r>
          <a:endParaRPr lang="en-US" sz="2400" kern="1200" dirty="0"/>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نظريات السياسات التعليمية</a:t>
          </a:r>
          <a:endParaRPr lang="en-US" sz="2400" kern="1200" dirty="0"/>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solidFill>
                <a:prstClr val="white"/>
              </a:solidFill>
              <a:latin typeface="Calibri" panose="020F0502020204030204"/>
              <a:ea typeface="+mn-ea"/>
              <a:cs typeface="Arial" panose="020B0604020202020204" pitchFamily="34" charset="0"/>
            </a:rPr>
            <a:t>أبعاد السياسات </a:t>
          </a:r>
          <a:r>
            <a:rPr lang="ar-JO" sz="2400" kern="1200" dirty="0"/>
            <a:t>التعليمية</a:t>
          </a:r>
          <a:endParaRPr lang="en-US" sz="1800" kern="1200" dirty="0"/>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slideLayout" Target="../slideLayouts/slideLayout14.xml"/><Relationship Id="rId1" Type="http://schemas.openxmlformats.org/officeDocument/2006/relationships/tags" Target="../tags/tag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3" Type="http://schemas.openxmlformats.org/officeDocument/2006/relationships/hyperlink" Target="https://mawdoo3.com/%D9%85%D9%81%D9%87%D9%88%D9%85_%D8%A7%D9%84%D9%86%D8%B8%D8%B1%D9%8A%D8%A9_%D9%84%D8%BA%D8%A9_%D9%88%D8%A7%D8%B5%D8%B7%D9%84%D8%A7%D8%AD%D8%A7%D9%8B"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s://drasah.com/Description.aspx?id=6307&#1610;&#1581;&#1610;&#1609;"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 Id="rId9" Type="http://schemas.openxmlformats.org/officeDocument/2006/relationships/image" Target="../media/image2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32438">
        <p14:prism isInverted="1"/>
      </p:transition>
    </mc:Choice>
    <mc:Fallback xmlns="">
      <p:transition spd="slow" advTm="3243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31916">
        <p14:prism isInverted="1"/>
      </p:transition>
    </mc:Choice>
    <mc:Fallback xmlns="">
      <p:transition spd="slow" advTm="31916">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2456827400"/>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مراجعة لأهم مواضيع </a:t>
            </a:r>
            <a:r>
              <a:rPr lang="ar-JO" altLang="en-US" sz="3200" b="1" u="sng" dirty="0">
                <a:solidFill>
                  <a:srgbClr val="00B0F0"/>
                </a:solidFill>
                <a:latin typeface="Arial" panose="020B0604020202020204" pitchFamily="34" charset="0"/>
                <a:cs typeface="Times New Roman" panose="02020603050405020304" pitchFamily="18" charset="0"/>
              </a:rPr>
              <a:t>المحاضرة السابقة</a:t>
            </a:r>
          </a:p>
        </p:txBody>
      </p:sp>
    </p:spTree>
    <p:custDataLst>
      <p:tags r:id="rId1"/>
    </p:custDataLst>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1600" advTm="122813">
        <p14:prism isInverted="1"/>
      </p:transition>
    </mc:Choice>
    <mc:Fallback xmlns="">
      <p:transition spd="slow" advTm="1228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081865358"/>
              </p:ext>
            </p:extLst>
          </p:nvPr>
        </p:nvGraphicFramePr>
        <p:xfrm>
          <a:off x="2176847" y="2158764"/>
          <a:ext cx="7785920" cy="378156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31649">
        <p14:prism isInverted="1"/>
      </p:transition>
    </mc:Choice>
    <mc:Fallback xmlns="">
      <p:transition spd="slow" advTm="13164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نتاجات المحاضرة الرابعة</a:t>
            </a:r>
            <a:endParaRPr lang="ar-JO" altLang="en-US" sz="3200" b="1" u="sng" dirty="0">
              <a:solidFill>
                <a:srgbClr val="00B0F0"/>
              </a:solidFill>
              <a:latin typeface="Arial" panose="020B0604020202020204" pitchFamily="34"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1A59E8D7-3AF8-47AB-E297-064B1DB7F91E}"/>
              </a:ext>
            </a:extLst>
          </p:cNvPr>
          <p:cNvGraphicFramePr/>
          <p:nvPr>
            <p:extLst>
              <p:ext uri="{D42A27DB-BD31-4B8C-83A1-F6EECF244321}">
                <p14:modId xmlns:p14="http://schemas.microsoft.com/office/powerpoint/2010/main" val="1912862559"/>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73379">
        <p14:prism isInverted="1"/>
      </p:transition>
    </mc:Choice>
    <mc:Fallback xmlns="">
      <p:transition spd="slow" advTm="733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3677" y="1594418"/>
            <a:ext cx="10497357" cy="3432222"/>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kern="100" dirty="0">
                <a:effectLst/>
                <a:latin typeface="Calibri" panose="020F0502020204030204" pitchFamily="34" charset="0"/>
                <a:ea typeface="Calibri" panose="020F0502020204030204" pitchFamily="34"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rial" panose="020B0604020202020204" pitchFamily="34" charset="0"/>
              </a:rPr>
              <a:t>         </a:t>
            </a:r>
            <a:r>
              <a:rPr lang="ar-YE" sz="2000" b="0" i="0" dirty="0">
                <a:solidFill>
                  <a:srgbClr val="333333"/>
                </a:solidFill>
                <a:effectLst/>
              </a:rPr>
              <a:t>تُمثِّل السياسة التعليمة أحد أهم أركان السياسة العامة في جميع الدول، </a:t>
            </a:r>
            <a:r>
              <a:rPr lang="ar-JO" sz="2000" b="0" i="0" dirty="0">
                <a:solidFill>
                  <a:srgbClr val="333333"/>
                </a:solidFill>
                <a:effectLst/>
              </a:rPr>
              <a:t>ل</a:t>
            </a:r>
            <a:r>
              <a:rPr lang="ar-JO" sz="2000" dirty="0">
                <a:solidFill>
                  <a:srgbClr val="333333"/>
                </a:solidFill>
              </a:rPr>
              <a:t>أنها تتعامل </a:t>
            </a:r>
            <a:r>
              <a:rPr lang="ar-YE" sz="2000" b="0" i="0" dirty="0">
                <a:solidFill>
                  <a:srgbClr val="333333"/>
                </a:solidFill>
                <a:effectLst/>
              </a:rPr>
              <a:t>مع </a:t>
            </a:r>
            <a:r>
              <a:rPr lang="ar-JO" sz="2000" b="0" i="0" dirty="0">
                <a:solidFill>
                  <a:srgbClr val="333333"/>
                </a:solidFill>
                <a:effectLst/>
              </a:rPr>
              <a:t>رأس المال البشري</a:t>
            </a:r>
            <a:r>
              <a:rPr lang="ar-YE" sz="2000" b="0" i="0" dirty="0">
                <a:solidFill>
                  <a:srgbClr val="333333"/>
                </a:solidFill>
                <a:effectLst/>
              </a:rPr>
              <a:t> بصفته العامل المؤثر والفعّال داخل المجتمع، كما أنّ النظام التعليمي يستمد قوّته وجودة مخرجاته من انطلاقه من سياسة تعليمية ثابتة </a:t>
            </a:r>
            <a:r>
              <a:rPr lang="ar-JO" sz="2000" b="0" i="0" dirty="0">
                <a:solidFill>
                  <a:srgbClr val="333333"/>
                </a:solidFill>
                <a:effectLst/>
              </a:rPr>
              <a:t>ونظريات لها أسس واضحة </a:t>
            </a:r>
            <a:r>
              <a:rPr lang="ar-YE" sz="2000" b="0" i="0" dirty="0">
                <a:solidFill>
                  <a:srgbClr val="333333"/>
                </a:solidFill>
                <a:effectLst/>
              </a:rPr>
              <a:t>تعمل على تحديد الإطار </a:t>
            </a:r>
            <a:r>
              <a:rPr lang="ar-JO" sz="2000" b="0" i="0" dirty="0">
                <a:solidFill>
                  <a:srgbClr val="333333"/>
                </a:solidFill>
                <a:effectLst/>
              </a:rPr>
              <a:t>العام للتربية</a:t>
            </a:r>
            <a:r>
              <a:rPr lang="ar-YE" sz="2000" b="0" i="0" dirty="0">
                <a:solidFill>
                  <a:srgbClr val="333333"/>
                </a:solidFill>
                <a:effectLst/>
              </a:rPr>
              <a:t> </a:t>
            </a:r>
            <a:r>
              <a:rPr lang="ar-JO" sz="2000" b="0" i="0" dirty="0">
                <a:solidFill>
                  <a:srgbClr val="333333"/>
                </a:solidFill>
                <a:effectLst/>
              </a:rPr>
              <a:t>وت</a:t>
            </a:r>
            <a:r>
              <a:rPr lang="ar-YE" sz="2000" b="0" i="0" dirty="0">
                <a:solidFill>
                  <a:srgbClr val="333333"/>
                </a:solidFill>
                <a:effectLst/>
              </a:rPr>
              <a:t>ساعد في توجيه الخطط والبرامج التربوية </a:t>
            </a:r>
            <a:r>
              <a:rPr lang="ar-JO" sz="2000" b="0" i="0" dirty="0">
                <a:solidFill>
                  <a:srgbClr val="333333"/>
                </a:solidFill>
                <a:effectLst/>
              </a:rPr>
              <a:t>من أجل </a:t>
            </a:r>
            <a:r>
              <a:rPr lang="ar-YE" sz="2000" b="0" i="0" dirty="0">
                <a:solidFill>
                  <a:srgbClr val="333333"/>
                </a:solidFill>
                <a:effectLst/>
              </a:rPr>
              <a:t>تطوير العملية التعليمية، مما يكسب أفراد المجتمع </a:t>
            </a:r>
            <a:r>
              <a:rPr lang="ar-JO" sz="2000" b="0" i="0" dirty="0">
                <a:solidFill>
                  <a:srgbClr val="333333"/>
                </a:solidFill>
                <a:effectLst/>
              </a:rPr>
              <a:t>المعرفة و</a:t>
            </a:r>
            <a:r>
              <a:rPr lang="ar-YE" sz="2000" b="0" i="0" dirty="0">
                <a:solidFill>
                  <a:srgbClr val="333333"/>
                </a:solidFill>
                <a:effectLst/>
              </a:rPr>
              <a:t>القيم والمعارف والمهارات </a:t>
            </a:r>
            <a:r>
              <a:rPr lang="ar-JO" sz="2000" b="0" i="0" dirty="0">
                <a:solidFill>
                  <a:srgbClr val="333333"/>
                </a:solidFill>
                <a:effectLst/>
              </a:rPr>
              <a:t>الحديثة </a:t>
            </a:r>
            <a:r>
              <a:rPr lang="ar-YE" sz="2000" b="0" i="0" dirty="0">
                <a:solidFill>
                  <a:srgbClr val="333333"/>
                </a:solidFill>
                <a:effectLst/>
              </a:rPr>
              <a:t>التي تساعدهم على تطوير أنفسهم </a:t>
            </a:r>
            <a:r>
              <a:rPr lang="ar-JO" sz="2000" b="0" i="0" dirty="0">
                <a:solidFill>
                  <a:srgbClr val="333333"/>
                </a:solidFill>
                <a:effectLst/>
              </a:rPr>
              <a:t>وتنمية</a:t>
            </a:r>
            <a:r>
              <a:rPr lang="ar-YE" sz="2000" b="0" i="0" dirty="0">
                <a:solidFill>
                  <a:srgbClr val="333333"/>
                </a:solidFill>
                <a:effectLst/>
              </a:rPr>
              <a:t> مجتمعهم</a:t>
            </a:r>
            <a:r>
              <a:rPr lang="ar-JO" sz="2000" b="0" i="0" dirty="0">
                <a:solidFill>
                  <a:srgbClr val="333333"/>
                </a:solidFill>
                <a:effectLst/>
              </a:rPr>
              <a:t> تنمية مستدامة</a:t>
            </a:r>
          </a:p>
          <a:p>
            <a:pPr marL="0" marR="0" algn="just"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هي أهم النظريات التي أثرت في السياسات التعليمية ؟</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الرابعة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85620">
        <p14:prism isInverted="1"/>
      </p:transition>
    </mc:Choice>
    <mc:Fallback xmlns="">
      <p:transition spd="slow" advTm="856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مفهوم النظرية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3497561"/>
          </a:xfrm>
          <a:prstGeom prst="rect">
            <a:avLst/>
          </a:prstGeom>
          <a:noFill/>
        </p:spPr>
        <p:txBody>
          <a:bodyPr wrap="square" rtlCol="0">
            <a:spAutoFit/>
          </a:bodyPr>
          <a:lstStyle/>
          <a:p>
            <a:pPr algn="just" rtl="1" fontAlgn="base">
              <a:lnSpc>
                <a:spcPct val="150000"/>
              </a:lnSpc>
            </a:pPr>
            <a:r>
              <a:rPr lang="ar-JO" sz="14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u="sng" dirty="0">
                <a:solidFill>
                  <a:srgbClr val="333333"/>
                </a:solidFill>
                <a:effectLst/>
                <a:ea typeface="Calibri" panose="020F0502020204030204" pitchFamily="34" charset="0"/>
                <a:cs typeface="Calibri" panose="020F0502020204030204" pitchFamily="34" charset="0"/>
              </a:rPr>
              <a:t>تُ</a:t>
            </a:r>
            <a:r>
              <a:rPr lang="ar-SA" sz="2400" b="1" u="sng" dirty="0">
                <a:solidFill>
                  <a:srgbClr val="333333"/>
                </a:solidFill>
                <a:effectLst/>
                <a:ea typeface="Calibri" panose="020F0502020204030204" pitchFamily="34" charset="0"/>
                <a:cs typeface="Calibri" panose="020F0502020204030204" pitchFamily="34" charset="0"/>
              </a:rPr>
              <a:t>عرفُ النظريّة لغةً</a:t>
            </a:r>
            <a:r>
              <a:rPr lang="ar-SA" sz="2400" dirty="0">
                <a:solidFill>
                  <a:srgbClr val="333333"/>
                </a:solidFill>
                <a:effectLst/>
                <a:ea typeface="Calibri" panose="020F0502020204030204" pitchFamily="34" charset="0"/>
                <a:cs typeface="Calibri" panose="020F0502020204030204" pitchFamily="34" charset="0"/>
              </a:rPr>
              <a:t>: بأنّها </a:t>
            </a:r>
            <a:r>
              <a:rPr lang="ar-JO" sz="2400" dirty="0">
                <a:solidFill>
                  <a:srgbClr val="333333"/>
                </a:solidFill>
                <a:effectLst/>
                <a:ea typeface="Calibri" panose="020F0502020204030204" pitchFamily="34" charset="0"/>
                <a:cs typeface="Calibri" panose="020F0502020204030204" pitchFamily="34" charset="0"/>
              </a:rPr>
              <a:t>مفهوم</a:t>
            </a:r>
            <a:r>
              <a:rPr lang="ar-SA" sz="2400" dirty="0">
                <a:solidFill>
                  <a:srgbClr val="333333"/>
                </a:solidFill>
                <a:effectLst/>
                <a:ea typeface="Calibri" panose="020F0502020204030204" pitchFamily="34" charset="0"/>
                <a:cs typeface="Calibri" panose="020F0502020204030204" pitchFamily="34" charset="0"/>
              </a:rPr>
              <a:t> مشتق من </a:t>
            </a:r>
            <a:r>
              <a:rPr lang="ar-JO" sz="2400" dirty="0">
                <a:solidFill>
                  <a:srgbClr val="333333"/>
                </a:solidFill>
                <a:effectLst/>
                <a:ea typeface="Calibri" panose="020F0502020204030204" pitchFamily="34" charset="0"/>
                <a:cs typeface="Calibri" panose="020F0502020204030204" pitchFamily="34" charset="0"/>
              </a:rPr>
              <a:t>المصدر </a:t>
            </a:r>
            <a:r>
              <a:rPr lang="ar-SA" sz="2400" dirty="0">
                <a:solidFill>
                  <a:srgbClr val="333333"/>
                </a:solidFill>
                <a:effectLst/>
                <a:ea typeface="Calibri" panose="020F0502020204030204" pitchFamily="34" charset="0"/>
                <a:cs typeface="Calibri" panose="020F0502020204030204" pitchFamily="34" charset="0"/>
              </a:rPr>
              <a:t>الثلاثيّ </a:t>
            </a:r>
            <a:r>
              <a:rPr lang="ar-JO" sz="2400" dirty="0">
                <a:solidFill>
                  <a:srgbClr val="333333"/>
                </a:solidFill>
                <a:effectLst/>
                <a:ea typeface="Calibri" panose="020F0502020204030204" pitchFamily="34" charset="0"/>
                <a:cs typeface="Calibri" panose="020F0502020204030204" pitchFamily="34" charset="0"/>
              </a:rPr>
              <a:t>(</a:t>
            </a:r>
            <a:r>
              <a:rPr lang="ar-SA" sz="2400" dirty="0">
                <a:solidFill>
                  <a:srgbClr val="333333"/>
                </a:solidFill>
                <a:effectLst/>
                <a:ea typeface="Calibri" panose="020F0502020204030204" pitchFamily="34" charset="0"/>
                <a:cs typeface="Calibri" panose="020F0502020204030204" pitchFamily="34" charset="0"/>
              </a:rPr>
              <a:t>نَظَرَ</a:t>
            </a:r>
            <a:r>
              <a:rPr lang="ar-JO" sz="2400" dirty="0">
                <a:solidFill>
                  <a:srgbClr val="333333"/>
                </a:solidFill>
                <a:effectLst/>
                <a:ea typeface="Calibri" panose="020F0502020204030204" pitchFamily="34" charset="0"/>
                <a:cs typeface="Calibri" panose="020F0502020204030204" pitchFamily="34" charset="0"/>
              </a:rPr>
              <a:t>)</a:t>
            </a:r>
            <a:r>
              <a:rPr lang="ar-SA" sz="2400" dirty="0">
                <a:solidFill>
                  <a:srgbClr val="333333"/>
                </a:solidFill>
                <a:effectLst/>
                <a:ea typeface="Calibri" panose="020F0502020204030204" pitchFamily="34" charset="0"/>
                <a:cs typeface="Calibri" panose="020F0502020204030204" pitchFamily="34" charset="0"/>
              </a:rPr>
              <a:t>، ومعناها التأمّل </a:t>
            </a:r>
            <a:r>
              <a:rPr lang="ar-JO" sz="2400" dirty="0">
                <a:solidFill>
                  <a:srgbClr val="333333"/>
                </a:solidFill>
                <a:effectLst/>
                <a:ea typeface="Calibri" panose="020F0502020204030204" pitchFamily="34" charset="0"/>
                <a:cs typeface="Calibri" panose="020F0502020204030204" pitchFamily="34" charset="0"/>
              </a:rPr>
              <a:t>عند</a:t>
            </a:r>
            <a:r>
              <a:rPr lang="ar-SA" sz="2400" dirty="0">
                <a:solidFill>
                  <a:srgbClr val="333333"/>
                </a:solidFill>
                <a:effectLst/>
                <a:ea typeface="Calibri" panose="020F0502020204030204" pitchFamily="34" charset="0"/>
                <a:cs typeface="Calibri" panose="020F0502020204030204" pitchFamily="34" charset="0"/>
              </a:rPr>
              <a:t> التفكير بشيء ما</a:t>
            </a:r>
            <a:r>
              <a:rPr lang="ar-JO" sz="2400" dirty="0">
                <a:solidFill>
                  <a:srgbClr val="333333"/>
                </a:solidFill>
                <a:effectLst/>
                <a:ea typeface="Calibri" panose="020F0502020204030204" pitchFamily="34" charset="0"/>
                <a:cs typeface="Calibri" panose="020F0502020204030204" pitchFamily="34" charset="0"/>
              </a:rPr>
              <a:t>.</a:t>
            </a:r>
            <a:r>
              <a:rPr lang="ar-SA" sz="2400" dirty="0">
                <a:solidFill>
                  <a:srgbClr val="333333"/>
                </a:solidFill>
                <a:effectLst/>
                <a:ea typeface="Calibri" panose="020F0502020204030204" pitchFamily="34" charset="0"/>
                <a:cs typeface="Calibri" panose="020F0502020204030204" pitchFamily="34" charset="0"/>
              </a:rPr>
              <a:t> </a:t>
            </a:r>
            <a:endParaRPr lang="ar-JO" sz="2400" dirty="0">
              <a:solidFill>
                <a:srgbClr val="333333"/>
              </a:solidFill>
              <a:effectLst/>
              <a:ea typeface="Calibri" panose="020F0502020204030204" pitchFamily="34" charset="0"/>
              <a:cs typeface="Calibri" panose="020F0502020204030204" pitchFamily="34" charset="0"/>
            </a:endParaRPr>
          </a:p>
          <a:p>
            <a:pPr algn="just" rtl="1" fontAlgn="base">
              <a:lnSpc>
                <a:spcPct val="200000"/>
              </a:lnSpc>
            </a:pPr>
            <a:r>
              <a:rPr lang="ar-SA" sz="2400" b="1" u="sng" dirty="0">
                <a:solidFill>
                  <a:srgbClr val="333333"/>
                </a:solidFill>
                <a:effectLst/>
                <a:ea typeface="Calibri" panose="020F0502020204030204" pitchFamily="34" charset="0"/>
                <a:cs typeface="Calibri" panose="020F0502020204030204" pitchFamily="34" charset="0"/>
              </a:rPr>
              <a:t>أمّا اصطلاحاً: </a:t>
            </a:r>
            <a:r>
              <a:rPr lang="ar-JO" sz="2400" dirty="0">
                <a:solidFill>
                  <a:srgbClr val="333333"/>
                </a:solidFill>
                <a:effectLst/>
                <a:ea typeface="Calibri" panose="020F0502020204030204" pitchFamily="34" charset="0"/>
                <a:cs typeface="Calibri" panose="020F0502020204030204" pitchFamily="34" charset="0"/>
              </a:rPr>
              <a:t>فهي </a:t>
            </a:r>
            <a:r>
              <a:rPr lang="ar-SA" sz="2400" dirty="0">
                <a:solidFill>
                  <a:srgbClr val="333333"/>
                </a:solidFill>
                <a:effectLst/>
                <a:ea typeface="Calibri" panose="020F0502020204030204" pitchFamily="34" charset="0"/>
                <a:cs typeface="Calibri" panose="020F0502020204030204" pitchFamily="34" charset="0"/>
              </a:rPr>
              <a:t>قواعد ومبادئ تُستخدمُ لوصفِ شيء ما، سواء أكان علمياً، أم فلسفياً، أم معرفياً، أم أدبياً، وقد تثبتُ هذه النظرية حقيقة معيّنة، أو تساهمُ في بناءِ فكر جديد</a:t>
            </a:r>
            <a:r>
              <a:rPr lang="ar-JO" sz="2400" dirty="0">
                <a:solidFill>
                  <a:srgbClr val="333333"/>
                </a:solidFill>
                <a:effectLst/>
                <a:ea typeface="Calibri" panose="020F0502020204030204" pitchFamily="34" charset="0"/>
                <a:cs typeface="Calibri" panose="020F0502020204030204" pitchFamily="34" charset="0"/>
              </a:rPr>
              <a:t>.</a:t>
            </a:r>
          </a:p>
          <a:p>
            <a:pPr algn="just" rtl="1" fontAlgn="base">
              <a:lnSpc>
                <a:spcPct val="200000"/>
              </a:lnSpc>
            </a:pPr>
            <a:r>
              <a:rPr lang="ar-SA" sz="2400" dirty="0">
                <a:solidFill>
                  <a:srgbClr val="333333"/>
                </a:solidFill>
                <a:effectLst/>
                <a:ea typeface="Calibri" panose="020F0502020204030204" pitchFamily="34" charset="0"/>
                <a:cs typeface="Calibri" panose="020F0502020204030204" pitchFamily="34" charset="0"/>
              </a:rPr>
              <a:t>ومن التعريفات الأخرى للنظريّة: هي دراسة لموضوع معين دراسة عقلانيّة ومنطقيّة، من أجل استنتاجِ مجموعة من الخلُاصات والنتائج التي تساهمُ في تعزيز الفكرة الرئيسيّة التي تُبنى عليها النظريّة</a:t>
            </a: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94431">
        <p14:prism isInverted="1"/>
      </p:transition>
    </mc:Choice>
    <mc:Fallback xmlns="">
      <p:transition spd="slow" advTm="944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49086" y="1577715"/>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تاريخ نشأة النظرية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2319041"/>
            <a:ext cx="10054903" cy="2941190"/>
          </a:xfrm>
          <a:prstGeom prst="rect">
            <a:avLst/>
          </a:prstGeom>
          <a:noFill/>
        </p:spPr>
        <p:txBody>
          <a:bodyPr wrap="square" rtlCol="0">
            <a:spAutoFit/>
          </a:bodyPr>
          <a:lstStyle/>
          <a:p>
            <a:pPr algn="just" rtl="1" fontAlgn="base">
              <a:lnSpc>
                <a:spcPct val="200000"/>
              </a:lnSpc>
            </a:pPr>
            <a:r>
              <a:rPr lang="ar-JO" sz="2400" dirty="0">
                <a:solidFill>
                  <a:srgbClr val="333333"/>
                </a:solidFill>
                <a:effectLst/>
                <a:ea typeface="Calibri" panose="020F0502020204030204" pitchFamily="34" charset="0"/>
                <a:cs typeface="Calibri" panose="020F0502020204030204" pitchFamily="34" charset="0"/>
              </a:rPr>
              <a:t>تم </a:t>
            </a:r>
            <a:r>
              <a:rPr lang="ar-SA" sz="2400" dirty="0">
                <a:solidFill>
                  <a:srgbClr val="333333"/>
                </a:solidFill>
                <a:effectLst/>
                <a:ea typeface="Calibri" panose="020F0502020204030204" pitchFamily="34" charset="0"/>
                <a:cs typeface="Calibri" panose="020F0502020204030204" pitchFamily="34" charset="0"/>
              </a:rPr>
              <a:t>استخْ</a:t>
            </a:r>
            <a:r>
              <a:rPr lang="ar-JO" sz="2400" dirty="0">
                <a:solidFill>
                  <a:srgbClr val="333333"/>
                </a:solidFill>
                <a:effectLst/>
                <a:ea typeface="Calibri" panose="020F0502020204030204" pitchFamily="34" charset="0"/>
                <a:cs typeface="Calibri" panose="020F0502020204030204" pitchFamily="34" charset="0"/>
              </a:rPr>
              <a:t>دا</a:t>
            </a:r>
            <a:r>
              <a:rPr lang="ar-SA" sz="2400" dirty="0">
                <a:solidFill>
                  <a:srgbClr val="333333"/>
                </a:solidFill>
                <a:effectLst/>
                <a:ea typeface="Calibri" panose="020F0502020204030204" pitchFamily="34" charset="0"/>
                <a:cs typeface="Calibri" panose="020F0502020204030204" pitchFamily="34" charset="0"/>
              </a:rPr>
              <a:t>مَ مفهوم النظريّة للمرة الأولى في الفلسفة اليونانيّة للإشارة إلى المُصطلحات، والمفاهيم التي تخالفُ التطبيقات العمليّة الواقعيّة، واعتُبر الفيلسوف اليونانيّ أرسطو أولَ مَنْ اعتمدَ على تطبيق فكرة النظريّة للتفريق بين الحقائق المُطبقة فعليّاً والنظريات الفكريّة، ثمّ أصبح مصطلح النظريّة من </a:t>
            </a:r>
            <a:r>
              <a:rPr lang="ar-JO" sz="2400" dirty="0">
                <a:solidFill>
                  <a:srgbClr val="333333"/>
                </a:solidFill>
                <a:effectLst/>
                <a:ea typeface="Calibri" panose="020F0502020204030204" pitchFamily="34" charset="0"/>
                <a:cs typeface="Calibri" panose="020F0502020204030204" pitchFamily="34" charset="0"/>
              </a:rPr>
              <a:t>المفاهيم </a:t>
            </a:r>
            <a:r>
              <a:rPr lang="ar-SA" sz="2400" dirty="0">
                <a:solidFill>
                  <a:srgbClr val="333333"/>
                </a:solidFill>
                <a:effectLst/>
                <a:ea typeface="Calibri" panose="020F0502020204030204" pitchFamily="34" charset="0"/>
                <a:cs typeface="Calibri" panose="020F0502020204030204" pitchFamily="34" charset="0"/>
              </a:rPr>
              <a:t>المعرفيّة التي تُستخدمُ في العديدِ مِن المجالات سواء الفلسفيّة، أم العلميّة.</a:t>
            </a:r>
            <a:endParaRPr lang="ar-YE" b="0" i="0" dirty="0">
              <a:solidFill>
                <a:srgbClr val="232323"/>
              </a:solidFill>
              <a:effectLst/>
              <a:latin typeface="IBM Plex Sans Arabic"/>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095">
        <p14:prism isInverted="1"/>
      </p:transition>
    </mc:Choice>
    <mc:Fallback xmlns="">
      <p:transition spd="slow" advTm="1000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92018" y="1841064"/>
            <a:ext cx="10333091" cy="3682226"/>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و</a:t>
            </a:r>
            <a:r>
              <a:rPr lang="ar-SA" sz="2400" dirty="0">
                <a:solidFill>
                  <a:srgbClr val="333333"/>
                </a:solidFill>
                <a:effectLst/>
                <a:ea typeface="Calibri" panose="020F0502020204030204" pitchFamily="34" charset="0"/>
                <a:cs typeface="Calibri" panose="020F0502020204030204" pitchFamily="34" charset="0"/>
              </a:rPr>
              <a:t>في القرن السادس عشر للميلاد أصبح مفهوم النظريّة أكثر استخداماً للدلالةِ على العديد من أنواع الدراسات التي اعتمدتْ على مصادر ومراجع موثوقة، وقابلة للتحليل والتفسير، والتي مِن الممكن تطبيقها ضمن المجال الخاص بها، وساهمتْ في تحقيقِ إضافة متطورة إلى مجموعة من المجالات الدراسيّة، وهكذا أصبحتْ النظريّات جُزءاً مهماً من الدراسات الإنسانيّة، والعلميّة، والطبيّة، والأدبيّة، والفلسفيّة، والتي دُرّست في العديد من المدارس والجامعات</a:t>
            </a:r>
            <a:r>
              <a:rPr lang="ar-JO" sz="2400" dirty="0">
                <a:solidFill>
                  <a:srgbClr val="333333"/>
                </a:solidFill>
                <a:effectLst/>
                <a:ea typeface="Calibri" panose="020F0502020204030204" pitchFamily="34" charset="0"/>
                <a:cs typeface="Calibri" panose="020F0502020204030204" pitchFamily="34" charset="0"/>
              </a:rPr>
              <a:t>.</a:t>
            </a:r>
            <a:endParaRPr lang="en-US" sz="2400" dirty="0"/>
          </a:p>
        </p:txBody>
      </p:sp>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1703">
        <p14:prism isInverted="1"/>
      </p:transition>
    </mc:Choice>
    <mc:Fallback xmlns="">
      <p:transition spd="slow" advTm="917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068548" y="1735315"/>
            <a:ext cx="10054904" cy="584775"/>
          </a:xfrm>
          <a:prstGeom prst="rect">
            <a:avLst/>
          </a:prstGeom>
          <a:noFill/>
        </p:spPr>
        <p:txBody>
          <a:bodyPr wrap="square" rtlCol="0">
            <a:spAutoFit/>
          </a:bodyPr>
          <a:lstStyle/>
          <a:p>
            <a:pPr algn="ctr" rtl="1"/>
            <a:r>
              <a:rPr lang="ar-JO" sz="3200" b="1" i="0" u="none" strike="noStrike" baseline="0" dirty="0">
                <a:solidFill>
                  <a:srgbClr val="00B0F0"/>
                </a:solidFill>
                <a:latin typeface="TraditionalArabic"/>
              </a:rPr>
              <a:t>أنواع النظريات بشكل العام</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581441" y="3626168"/>
            <a:ext cx="10333091" cy="727571"/>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endParaRPr lang="en-US" sz="2400" dirty="0"/>
          </a:p>
        </p:txBody>
      </p:sp>
      <p:graphicFrame>
        <p:nvGraphicFramePr>
          <p:cNvPr id="4" name="Diagram 3">
            <a:extLst>
              <a:ext uri="{FF2B5EF4-FFF2-40B4-BE49-F238E27FC236}">
                <a16:creationId xmlns:a16="http://schemas.microsoft.com/office/drawing/2014/main" id="{6E14F889-0CFA-2FB6-81AC-AC6EA16B15A0}"/>
              </a:ext>
            </a:extLst>
          </p:cNvPr>
          <p:cNvGraphicFramePr/>
          <p:nvPr>
            <p:extLst>
              <p:ext uri="{D42A27DB-BD31-4B8C-83A1-F6EECF244321}">
                <p14:modId xmlns:p14="http://schemas.microsoft.com/office/powerpoint/2010/main" val="3306152813"/>
              </p:ext>
            </p:extLst>
          </p:nvPr>
        </p:nvGraphicFramePr>
        <p:xfrm>
          <a:off x="1581440" y="2961564"/>
          <a:ext cx="9478100" cy="23440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66451">
        <p14:prism isInverted="1"/>
      </p:transition>
    </mc:Choice>
    <mc:Fallback xmlns="">
      <p:transition spd="slow" advTm="664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800769" y="1461479"/>
            <a:ext cx="5220956" cy="523220"/>
          </a:xfrm>
          <a:prstGeom prst="rect">
            <a:avLst/>
          </a:prstGeom>
          <a:noFill/>
        </p:spPr>
        <p:txBody>
          <a:bodyPr wrap="square" rtlCol="0">
            <a:spAutoFit/>
          </a:bodyPr>
          <a:lstStyle/>
          <a:p>
            <a:pPr algn="ctr"/>
            <a:r>
              <a:rPr lang="ar-SA" sz="2800" dirty="0">
                <a:solidFill>
                  <a:srgbClr val="00B0F0"/>
                </a:solidFill>
                <a:effectLst/>
                <a:ea typeface="Calibri" panose="020F0502020204030204" pitchFamily="34" charset="0"/>
                <a:cs typeface="Calibri" panose="020F0502020204030204" pitchFamily="34" charset="0"/>
              </a:rPr>
              <a:t>أنواع النظريّات</a:t>
            </a:r>
            <a:r>
              <a:rPr lang="ar-JO" sz="2800" dirty="0">
                <a:solidFill>
                  <a:srgbClr val="00B0F0"/>
                </a:solidFill>
                <a:effectLst/>
                <a:ea typeface="Calibri" panose="020F0502020204030204" pitchFamily="34" charset="0"/>
                <a:cs typeface="Calibri" panose="020F0502020204030204" pitchFamily="34" charset="0"/>
              </a:rPr>
              <a:t> بشكلٍ عام</a:t>
            </a:r>
            <a:r>
              <a:rPr lang="ar-SA" sz="2800" dirty="0">
                <a:solidFill>
                  <a:srgbClr val="00B0F0"/>
                </a:solidFill>
                <a:effectLst/>
                <a:ea typeface="Calibri" panose="020F0502020204030204" pitchFamily="34" charset="0"/>
                <a:cs typeface="Calibri" panose="020F0502020204030204" pitchFamily="34" charset="0"/>
              </a:rPr>
              <a:t> </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1888102"/>
            <a:ext cx="10054904" cy="3900748"/>
          </a:xfrm>
          <a:prstGeom prst="rect">
            <a:avLst/>
          </a:prstGeom>
          <a:noFill/>
        </p:spPr>
        <p:txBody>
          <a:bodyPr wrap="square" rtlCol="0">
            <a:spAutoFit/>
          </a:bodyPr>
          <a:lstStyle/>
          <a:p>
            <a:pPr algn="just" rtl="1">
              <a:lnSpc>
                <a:spcPct val="150000"/>
              </a:lnSpc>
            </a:pPr>
            <a:r>
              <a:rPr lang="ar-JO" sz="2800" dirty="0">
                <a:solidFill>
                  <a:srgbClr val="333333"/>
                </a:solidFill>
                <a:effectLst/>
                <a:ea typeface="Calibri" panose="020F0502020204030204" pitchFamily="34" charset="0"/>
                <a:cs typeface="Calibri" panose="020F0502020204030204" pitchFamily="34" charset="0"/>
              </a:rPr>
              <a:t>أولًا: </a:t>
            </a:r>
            <a:r>
              <a:rPr lang="ar-SA" sz="2800" dirty="0">
                <a:solidFill>
                  <a:srgbClr val="333333"/>
                </a:solidFill>
                <a:effectLst/>
                <a:ea typeface="Calibri" panose="020F0502020204030204" pitchFamily="34" charset="0"/>
                <a:cs typeface="Calibri" panose="020F0502020204030204" pitchFamily="34" charset="0"/>
              </a:rPr>
              <a:t>النظريّة الفلسفيّة </a:t>
            </a:r>
            <a:r>
              <a:rPr lang="ar-JO" sz="2800" dirty="0">
                <a:solidFill>
                  <a:srgbClr val="333333"/>
                </a:solidFill>
                <a:effectLst/>
                <a:ea typeface="Calibri" panose="020F0502020204030204" pitchFamily="34" charset="0"/>
                <a:cs typeface="Calibri" panose="020F0502020204030204" pitchFamily="34" charset="0"/>
              </a:rPr>
              <a:t>:</a:t>
            </a:r>
          </a:p>
          <a:p>
            <a:pPr algn="just" rtl="1">
              <a:lnSpc>
                <a:spcPct val="150000"/>
              </a:lnSpc>
            </a:pPr>
            <a:r>
              <a:rPr lang="ar-JO" sz="2800" dirty="0">
                <a:solidFill>
                  <a:srgbClr val="333333"/>
                </a:solidFill>
                <a:ea typeface="Calibri" panose="020F0502020204030204" pitchFamily="34" charset="0"/>
                <a:cs typeface="Calibri" panose="020F0502020204030204" pitchFamily="34" charset="0"/>
              </a:rPr>
              <a:t>     </a:t>
            </a:r>
            <a:r>
              <a:rPr lang="ar-JO" sz="2800" dirty="0">
                <a:solidFill>
                  <a:srgbClr val="333333"/>
                </a:solidFill>
                <a:effectLst/>
                <a:ea typeface="Calibri" panose="020F0502020204030204" pitchFamily="34" charset="0"/>
                <a:cs typeface="Calibri" panose="020F0502020204030204" pitchFamily="34" charset="0"/>
              </a:rPr>
              <a:t>تُعدُّ</a:t>
            </a:r>
            <a:r>
              <a:rPr lang="ar-SA" sz="2800" dirty="0">
                <a:solidFill>
                  <a:srgbClr val="333333"/>
                </a:solidFill>
                <a:effectLst/>
                <a:ea typeface="Calibri" panose="020F0502020204030204" pitchFamily="34" charset="0"/>
                <a:cs typeface="Calibri" panose="020F0502020204030204" pitchFamily="34" charset="0"/>
              </a:rPr>
              <a:t> أول وأقدم النظريّات التي ارتبطتْ بِمَفهومِ النظريّة؛ إذ حرصَ الفلاسفة في العصر اليونانيّ على ربطِ كافة الموضوعات، والدراسات، والأفكار التي صاغوها بمجموعة من النظريات التي تُقدمُ الدعم لآرائهم الفلسفيّة، وتُحولها إلى حقائق واقعيّة، وهكذا أصبحت أغلب الدراسات في مجال الفلسفة تعتمدُ على مجموعة من النظريّات، مثل: نظريّة نشأة الأرض التي اهتمّ العديد من الفلاسفة بدراستها. </a:t>
            </a:r>
            <a:endParaRPr lang="ar-JO" sz="4000" b="0" i="0" u="none" strike="noStrike" baseline="0" dirty="0">
              <a:latin typeface="TraditionalArabic"/>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523">
        <p14:prism isInverted="1"/>
      </p:transition>
    </mc:Choice>
    <mc:Fallback xmlns="">
      <p:transition spd="slow" advTm="166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294336" y="1542703"/>
            <a:ext cx="9921909" cy="3589894"/>
          </a:xfrm>
          <a:prstGeom prst="rect">
            <a:avLst/>
          </a:prstGeom>
          <a:noFill/>
        </p:spPr>
        <p:txBody>
          <a:bodyPr wrap="square" rtlCol="0">
            <a:spAutoFit/>
          </a:bodyPr>
          <a:lstStyle/>
          <a:p>
            <a:pPr algn="just" rtl="1">
              <a:lnSpc>
                <a:spcPct val="150000"/>
              </a:lnSpc>
            </a:pPr>
            <a:r>
              <a:rPr lang="ar-JO" sz="2800" dirty="0">
                <a:solidFill>
                  <a:srgbClr val="333333"/>
                </a:solidFill>
                <a:cs typeface="Calibri" panose="020F0502020204030204" pitchFamily="34" charset="0"/>
              </a:rPr>
              <a:t>ثانيًا: </a:t>
            </a:r>
            <a:r>
              <a:rPr lang="ar-SA" sz="2800" dirty="0">
                <a:solidFill>
                  <a:srgbClr val="333333"/>
                </a:solidFill>
                <a:cs typeface="Calibri" panose="020F0502020204030204" pitchFamily="34" charset="0"/>
              </a:rPr>
              <a:t>النظريات العلميّة</a:t>
            </a:r>
            <a:r>
              <a:rPr lang="ar-JO" sz="2800" dirty="0">
                <a:solidFill>
                  <a:srgbClr val="333333"/>
                </a:solidFill>
                <a:cs typeface="Calibri" panose="020F0502020204030204" pitchFamily="34" charset="0"/>
              </a:rPr>
              <a:t>:</a:t>
            </a:r>
          </a:p>
          <a:p>
            <a:pPr algn="just" rtl="1">
              <a:lnSpc>
                <a:spcPct val="200000"/>
              </a:lnSpc>
            </a:pPr>
            <a:r>
              <a:rPr lang="ar-SA" sz="2400" dirty="0">
                <a:solidFill>
                  <a:srgbClr val="333333"/>
                </a:solidFill>
                <a:effectLst/>
                <a:ea typeface="Calibri" panose="020F0502020204030204" pitchFamily="34" charset="0"/>
                <a:cs typeface="Calibri" panose="020F0502020204030204" pitchFamily="34" charset="0"/>
              </a:rPr>
              <a:t> </a:t>
            </a:r>
            <a:r>
              <a:rPr lang="ar-JO" sz="2400" dirty="0">
                <a:solidFill>
                  <a:srgbClr val="333333"/>
                </a:solidFill>
                <a:effectLst/>
                <a:ea typeface="Calibri" panose="020F0502020204030204" pitchFamily="34" charset="0"/>
                <a:cs typeface="Calibri" panose="020F0502020204030204" pitchFamily="34" charset="0"/>
              </a:rPr>
              <a:t>و</a:t>
            </a:r>
            <a:r>
              <a:rPr lang="ar-SA" sz="2400" dirty="0">
                <a:solidFill>
                  <a:srgbClr val="333333"/>
                </a:solidFill>
                <a:effectLst/>
                <a:ea typeface="Calibri" panose="020F0502020204030204" pitchFamily="34" charset="0"/>
                <a:cs typeface="Calibri" panose="020F0502020204030204" pitchFamily="34" charset="0"/>
              </a:rPr>
              <a:t>تستخدمُ في أغلبِ مجالات العلوم، وتعتبرُ نظريّة علم الطبيعة مِن أول النظريّات العلمية التي اهتمتْ بدراسةِ مُكوّنات الطبيعة بالاعتمادِ على مجموعة مِن المُلاحظات، والدراسات العلميّة المُحتوية على أبحاث واكتشافات أدّت إلى ظهورِ مجموعة مِن النظريّات العلميّة في العديد من أنواع العلوم، مثل: النظريات الطبيّة التي تهتمُ بالبحث في الأمراضِ وطرق علاجها. </a:t>
            </a:r>
            <a:endParaRPr lang="en-US" sz="4800" dirty="0"/>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44662">
        <p14:prism isInverted="1"/>
      </p:transition>
    </mc:Choice>
    <mc:Fallback xmlns="">
      <p:transition spd="slow" advTm="1446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1648369"/>
            <a:ext cx="10213530" cy="4550285"/>
          </a:xfrm>
          <a:prstGeom prst="rect">
            <a:avLst/>
          </a:prstGeom>
          <a:noFill/>
        </p:spPr>
        <p:txBody>
          <a:bodyPr wrap="square" rtlCol="0">
            <a:spAutoFit/>
          </a:bodyPr>
          <a:lstStyle/>
          <a:p>
            <a:pPr algn="just" rtl="1">
              <a:lnSpc>
                <a:spcPct val="150000"/>
              </a:lnSpc>
            </a:pPr>
            <a:r>
              <a:rPr lang="ar-JO" sz="2400" dirty="0">
                <a:latin typeface="TraditionalArabic"/>
              </a:rPr>
              <a:t>     </a:t>
            </a:r>
            <a:r>
              <a:rPr lang="ar-JO" sz="2800" dirty="0">
                <a:solidFill>
                  <a:srgbClr val="333333"/>
                </a:solidFill>
                <a:cs typeface="Calibri" panose="020F0502020204030204" pitchFamily="34" charset="0"/>
              </a:rPr>
              <a:t>ثالثًا: </a:t>
            </a:r>
            <a:r>
              <a:rPr lang="ar-SA" sz="2800" dirty="0">
                <a:solidFill>
                  <a:srgbClr val="333333"/>
                </a:solidFill>
                <a:cs typeface="Calibri" panose="020F0502020204030204" pitchFamily="34" charset="0"/>
              </a:rPr>
              <a:t>النظريات السياسيّة</a:t>
            </a:r>
            <a:r>
              <a:rPr lang="ar-JO" sz="2800" dirty="0">
                <a:solidFill>
                  <a:srgbClr val="333333"/>
                </a:solidFill>
                <a:cs typeface="Calibri" panose="020F0502020204030204" pitchFamily="34" charset="0"/>
              </a:rPr>
              <a:t>:</a:t>
            </a:r>
          </a:p>
          <a:p>
            <a:pPr algn="just" rtl="1">
              <a:lnSpc>
                <a:spcPct val="150000"/>
              </a:lnSpc>
            </a:pPr>
            <a:r>
              <a:rPr lang="ar-JO" dirty="0">
                <a:solidFill>
                  <a:srgbClr val="333333"/>
                </a:solidFill>
                <a:ea typeface="Calibri" panose="020F0502020204030204" pitchFamily="34" charset="0"/>
                <a:cs typeface="Calibri" panose="020F0502020204030204" pitchFamily="34" charset="0"/>
              </a:rPr>
              <a:t>    </a:t>
            </a:r>
            <a:r>
              <a:rPr lang="ar-SA" sz="1800" dirty="0">
                <a:solidFill>
                  <a:srgbClr val="333333"/>
                </a:solidFill>
                <a:effectLst/>
                <a:ea typeface="Calibri" panose="020F0502020204030204" pitchFamily="34" charset="0"/>
                <a:cs typeface="Calibri" panose="020F0502020204030204" pitchFamily="34" charset="0"/>
              </a:rPr>
              <a:t> </a:t>
            </a:r>
            <a:r>
              <a:rPr lang="ar-SA" sz="2400" dirty="0">
                <a:solidFill>
                  <a:srgbClr val="333333"/>
                </a:solidFill>
                <a:effectLst/>
                <a:ea typeface="Calibri" panose="020F0502020204030204" pitchFamily="34" charset="0"/>
                <a:cs typeface="Calibri" panose="020F0502020204030204" pitchFamily="34" charset="0"/>
              </a:rPr>
              <a:t>وهي التي اعتمدتْ على الفكر السياسيّ الذي ظهرَ منذُ عصر النظريّات الفلسفيّة، وتطوّرت في القرن التاسع عشر الميلاديّ، واستمر تطوّرها حتى نهاية القرن العشرين للميلاد، وتعتمدُ النظريّات السياسيّة على الآراء والأفكار التي أطلقها عدد من الفلاسفة والسياسيّين، وأصبحتْ مع الوقت حقائق أدّت إلى تأسيسِ مجموعة من المدارس الفكريّة السياسيّة، والتي أثرت في كافةِ دول العالم تقريباً، ومن الأمثلة على النظريات السياسيّة: الأفكار الاشتراكيّة، والأفكار الرأسماليّة بصفتهما من أشهر المجالاتِ الفكريّة التي احتوتْ على نظريّات سياسيّة</a:t>
            </a:r>
            <a:r>
              <a:rPr lang="en-US" sz="2400" dirty="0">
                <a:solidFill>
                  <a:srgbClr val="333333"/>
                </a:solidFill>
                <a:effectLst/>
                <a:latin typeface="Calibri" panose="020F0502020204030204" pitchFamily="34" charset="0"/>
                <a:ea typeface="Calibri" panose="020F0502020204030204" pitchFamily="34" charset="0"/>
              </a:rPr>
              <a:t>.</a:t>
            </a:r>
            <a:br>
              <a:rPr lang="en-US" sz="2400" dirty="0">
                <a:solidFill>
                  <a:srgbClr val="333333"/>
                </a:solidFill>
                <a:effectLst/>
                <a:latin typeface="Calibri" panose="020F0502020204030204" pitchFamily="34" charset="0"/>
                <a:ea typeface="Calibri" panose="020F0502020204030204" pitchFamily="34" charset="0"/>
              </a:rPr>
            </a:br>
            <a:endParaRPr lang="en-US" sz="2400" b="1" i="0" u="none" strike="noStrike" baseline="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18945">
        <p14:prism isInverted="1"/>
      </p:transition>
    </mc:Choice>
    <mc:Fallback xmlns="">
      <p:transition spd="slow" advTm="1189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605567" y="1643896"/>
            <a:ext cx="9931779" cy="4199611"/>
          </a:xfrm>
          <a:prstGeom prst="rect">
            <a:avLst/>
          </a:prstGeom>
          <a:noFill/>
        </p:spPr>
        <p:txBody>
          <a:bodyPr wrap="square" rtlCol="0">
            <a:spAutoFit/>
          </a:bodyPr>
          <a:lstStyle/>
          <a:p>
            <a:pPr algn="just" rtl="1">
              <a:lnSpc>
                <a:spcPct val="150000"/>
              </a:lnSpc>
            </a:pPr>
            <a:r>
              <a:rPr lang="ar-SA" sz="2000" kern="0" dirty="0">
                <a:solidFill>
                  <a:srgbClr val="000000"/>
                </a:solidFill>
                <a:effectLst/>
                <a:ea typeface="Times New Roman" panose="02020603050405020304" pitchFamily="18" charset="0"/>
                <a:cs typeface="Calibri" panose="020F0502020204030204" pitchFamily="34" charset="0"/>
              </a:rPr>
              <a:t>وفي إطار صنع السياسات التعليمية وفقا لهذه النظرية  فهناك مجموعة من المعايير والإجراءات والمستويات والتي تحدد قواعد العلاقات بين الوحدات المختلفة والأفراد، ودراسة العمليات السياسية القائمة في المؤسسات الحكومية مع التأكيد على الجانب السلوكي الخاص بالمشاركين في عملية صنع السياسات التعليمية في مختلف المستويات الإدارية، كما أن النظرية تؤكد على توحيد الاليات ومراقبتها وذلك من قبل المنظمات العامة ومدى احترام القانون وتنفيذه لتسوية الصراعات الاجتماعية والسياسية، </a:t>
            </a:r>
            <a:r>
              <a:rPr lang="ar-SA" sz="2000" kern="0" dirty="0">
                <a:solidFill>
                  <a:srgbClr val="000000"/>
                </a:solidFill>
                <a:cs typeface="Calibri" panose="020F0502020204030204" pitchFamily="34" charset="0"/>
              </a:rPr>
              <a:t>كما تهتم أيضا بالعلاقات بين القوى الاجتماعية والسياسية من خلال المجتمع ومؤسساته</a:t>
            </a:r>
            <a:r>
              <a:rPr lang="ar-JO" sz="2000" kern="0" dirty="0">
                <a:solidFill>
                  <a:srgbClr val="000000"/>
                </a:solidFill>
                <a:cs typeface="Calibri" panose="020F0502020204030204" pitchFamily="34" charset="0"/>
              </a:rPr>
              <a:t> </a:t>
            </a:r>
            <a:r>
              <a:rPr lang="ar-SA" sz="2000" kern="0" dirty="0">
                <a:solidFill>
                  <a:srgbClr val="000000"/>
                </a:solidFill>
                <a:cs typeface="Calibri" panose="020F0502020204030204" pitchFamily="34" charset="0"/>
              </a:rPr>
              <a:t>كذلك فعملية صنع القرار في ضوء هذه النظرية يعتمد على أدوار مؤسسية وهي عبارة عن مسألة تشريعية تحكمها مجموعة من القوانين والإجراءات، كما أنها مجموعة من الإجراءات التقويمية والتنفيذية وتعتمد صناعة السياسية التعليمية على النظام السياسي للدولة والنظام الاقتصادي والاجتماعي </a:t>
            </a:r>
            <a:br>
              <a:rPr lang="ar-YE" sz="2000" kern="0" dirty="0">
                <a:solidFill>
                  <a:srgbClr val="000000"/>
                </a:solidFill>
                <a:cs typeface="Calibri" panose="020F0502020204030204" pitchFamily="34" charset="0"/>
              </a:rPr>
            </a:br>
            <a:endParaRPr lang="ar-YE" sz="20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80936">
        <p14:prism isInverted="1"/>
      </p:transition>
    </mc:Choice>
    <mc:Fallback xmlns="">
      <p:transition spd="slow" advTm="809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pic>
        <p:nvPicPr>
          <p:cNvPr id="16" name="Picture 15">
            <a:extLst>
              <a:ext uri="{FF2B5EF4-FFF2-40B4-BE49-F238E27FC236}">
                <a16:creationId xmlns:a16="http://schemas.microsoft.com/office/drawing/2014/main" id="{5FFBCE2A-8E57-5EF5-6575-61DFAA142C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7791" y="2633791"/>
            <a:ext cx="6578637" cy="3384872"/>
          </a:xfrm>
          <a:prstGeom prst="rect">
            <a:avLst/>
          </a:prstGeom>
        </p:spPr>
      </p:pic>
      <p:sp>
        <p:nvSpPr>
          <p:cNvPr id="18" name="TextBox 17">
            <a:extLst>
              <a:ext uri="{FF2B5EF4-FFF2-40B4-BE49-F238E27FC236}">
                <a16:creationId xmlns:a16="http://schemas.microsoft.com/office/drawing/2014/main" id="{895D895A-C544-381F-36FD-E6E4DA144EED}"/>
              </a:ext>
            </a:extLst>
          </p:cNvPr>
          <p:cNvSpPr txBox="1"/>
          <p:nvPr/>
        </p:nvSpPr>
        <p:spPr>
          <a:xfrm>
            <a:off x="3957851" y="1433015"/>
            <a:ext cx="3998794" cy="707886"/>
          </a:xfrm>
          <a:prstGeom prst="rect">
            <a:avLst/>
          </a:prstGeom>
          <a:noFill/>
        </p:spPr>
        <p:txBody>
          <a:bodyPr wrap="square" rtlCol="0">
            <a:spAutoFit/>
          </a:bodyPr>
          <a:lstStyle/>
          <a:p>
            <a:pPr algn="ctr"/>
            <a:r>
              <a:rPr lang="ar-JO" sz="4000" dirty="0">
                <a:solidFill>
                  <a:srgbClr val="00B0F0"/>
                </a:solidFill>
              </a:rPr>
              <a:t>نظريات التعلم</a:t>
            </a:r>
            <a:endParaRPr lang="en-US" sz="4000" dirty="0">
              <a:solidFill>
                <a:srgbClr val="00B0F0"/>
              </a:solidFill>
            </a:endParaRPr>
          </a:p>
        </p:txBody>
      </p:sp>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59052">
        <p14:prism isInverted="1"/>
      </p:transition>
    </mc:Choice>
    <mc:Fallback xmlns="">
      <p:transition spd="slow" advTm="590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pic>
        <p:nvPicPr>
          <p:cNvPr id="3" name="Picture 2">
            <a:extLst>
              <a:ext uri="{FF2B5EF4-FFF2-40B4-BE49-F238E27FC236}">
                <a16:creationId xmlns:a16="http://schemas.microsoft.com/office/drawing/2014/main" id="{E5F28BC8-A7B2-106F-7B5F-A29138CAAA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333502"/>
            <a:ext cx="11292840" cy="4767260"/>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2901">
        <p14:prism isInverted="1"/>
      </p:transition>
    </mc:Choice>
    <mc:Fallback xmlns="">
      <p:transition spd="slow" advTm="29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pic>
        <p:nvPicPr>
          <p:cNvPr id="3" name="Picture 2">
            <a:extLst>
              <a:ext uri="{FF2B5EF4-FFF2-40B4-BE49-F238E27FC236}">
                <a16:creationId xmlns:a16="http://schemas.microsoft.com/office/drawing/2014/main" id="{90ACB823-15B9-4767-02AB-65E33E5F80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9294" y="1542377"/>
            <a:ext cx="8213412" cy="4326159"/>
          </a:xfrm>
          <a:prstGeom prst="rect">
            <a:avLst/>
          </a:prstGeom>
        </p:spPr>
      </p:pic>
    </p:spTree>
    <p:extLst>
      <p:ext uri="{BB962C8B-B14F-4D97-AF65-F5344CB8AC3E}">
        <p14:creationId xmlns:p14="http://schemas.microsoft.com/office/powerpoint/2010/main" val="3268138689"/>
      </p:ext>
    </p:extLst>
  </p:cSld>
  <p:clrMapOvr>
    <a:masterClrMapping/>
  </p:clrMapOvr>
  <mc:AlternateContent xmlns:mc="http://schemas.openxmlformats.org/markup-compatibility/2006" xmlns:p14="http://schemas.microsoft.com/office/powerpoint/2010/main">
    <mc:Choice Requires="p14">
      <p:transition spd="slow" p14:dur="1600" advTm="44406">
        <p14:prism isInverted="1"/>
      </p:transition>
    </mc:Choice>
    <mc:Fallback xmlns="">
      <p:transition spd="slow" advTm="444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868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551855"/>
            <a:ext cx="6459794" cy="671851"/>
          </a:xfrm>
          <a:prstGeom prst="rect">
            <a:avLst/>
          </a:prstGeom>
          <a:noFill/>
        </p:spPr>
        <p:txBody>
          <a:bodyPr wrap="square" rtlCol="0">
            <a:spAutoFit/>
          </a:bodyPr>
          <a:lstStyle/>
          <a:p>
            <a:pPr marL="0" marR="0" algn="ctr" rtl="1">
              <a:lnSpc>
                <a:spcPct val="150000"/>
              </a:lnSpc>
              <a:spcBef>
                <a:spcPts val="0"/>
              </a:spcBef>
              <a:spcAft>
                <a:spcPts val="800"/>
              </a:spcAft>
            </a:pPr>
            <a:r>
              <a:rPr lang="ar-JO" sz="2800" b="1" kern="10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نظريات السياسات التعليمية</a:t>
            </a:r>
            <a:endParaRPr lang="en-US" sz="28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03026" y="2817398"/>
            <a:ext cx="10385947" cy="2251065"/>
          </a:xfrm>
          <a:prstGeom prst="rect">
            <a:avLst/>
          </a:prstGeom>
          <a:noFill/>
        </p:spPr>
        <p:txBody>
          <a:bodyPr wrap="square" rtlCol="0">
            <a:spAutoFit/>
          </a:bodyPr>
          <a:lstStyle/>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 </a:t>
            </a:r>
            <a:r>
              <a:rPr lang="ar-JO" sz="2400" kern="0" dirty="0">
                <a:solidFill>
                  <a:srgbClr val="000000"/>
                </a:solidFill>
                <a:effectLst/>
                <a:ea typeface="Times New Roman" panose="02020603050405020304" pitchFamily="18" charset="0"/>
                <a:cs typeface="Calibri" panose="020F0502020204030204" pitchFamily="34" charset="0"/>
              </a:rPr>
              <a:t>عندما </a:t>
            </a:r>
            <a:r>
              <a:rPr lang="ar-SA" sz="2400" kern="0" dirty="0">
                <a:solidFill>
                  <a:srgbClr val="000000"/>
                </a:solidFill>
                <a:effectLst/>
                <a:ea typeface="Times New Roman" panose="02020603050405020304" pitchFamily="18" charset="0"/>
                <a:cs typeface="Calibri" panose="020F0502020204030204" pitchFamily="34" charset="0"/>
              </a:rPr>
              <a:t>يتم دراسة السياسات التعليمية وتحليلها فلا بد من الرجوع إلى </a:t>
            </a:r>
            <a:r>
              <a:rPr lang="ar-SA" sz="2400" u="sng" kern="0" dirty="0">
                <a:solidFill>
                  <a:srgbClr val="000000"/>
                </a:solidFill>
                <a:effectLst/>
                <a:ea typeface="Times New Roman" panose="02020603050405020304" pitchFamily="18" charset="0"/>
                <a:cs typeface="Calibri" panose="020F0502020204030204" pitchFamily="34" charset="0"/>
              </a:rPr>
              <a:t>التوجهات الفكرية والفلسفية </a:t>
            </a:r>
            <a:r>
              <a:rPr lang="ar-SA" sz="2400" kern="0" dirty="0">
                <a:solidFill>
                  <a:srgbClr val="000000"/>
                </a:solidFill>
                <a:effectLst/>
                <a:ea typeface="Times New Roman" panose="02020603050405020304" pitchFamily="18" charset="0"/>
                <a:cs typeface="Calibri" panose="020F0502020204030204" pitchFamily="34" charset="0"/>
              </a:rPr>
              <a:t>والأخلاقية التي توجه عمليات صن</a:t>
            </a:r>
            <a:r>
              <a:rPr lang="ar-JO" sz="2400" kern="0" dirty="0">
                <a:solidFill>
                  <a:srgbClr val="000000"/>
                </a:solidFill>
                <a:effectLst/>
                <a:ea typeface="Times New Roman" panose="02020603050405020304" pitchFamily="18" charset="0"/>
                <a:cs typeface="Calibri" panose="020F0502020204030204" pitchFamily="34" charset="0"/>
              </a:rPr>
              <a:t>ع</a:t>
            </a:r>
            <a:r>
              <a:rPr lang="ar-SA" sz="2400" kern="0" dirty="0">
                <a:solidFill>
                  <a:srgbClr val="000000"/>
                </a:solidFill>
                <a:effectLst/>
                <a:ea typeface="Times New Roman" panose="02020603050405020304" pitchFamily="18" charset="0"/>
                <a:cs typeface="Calibri" panose="020F0502020204030204" pitchFamily="34" charset="0"/>
              </a:rPr>
              <a:t> السياسة التعليمية، وبمراجعة الدراسات السابقة وأدبيات الفكر الإداري والتربوي يتضح لنا أن هناك العديد من النظريات التي من الممكن الاستفادة منها في صنع السياسات التعليمية ومن أبرز هذه النظريات ما </a:t>
            </a:r>
            <a:r>
              <a:rPr lang="ar-JO" sz="2400" kern="0" dirty="0">
                <a:solidFill>
                  <a:srgbClr val="000000"/>
                </a:solidFill>
                <a:effectLst/>
                <a:ea typeface="Times New Roman" panose="02020603050405020304" pitchFamily="18" charset="0"/>
                <a:cs typeface="Calibri" panose="020F0502020204030204" pitchFamily="34" charset="0"/>
              </a:rPr>
              <a:t>يأتي</a:t>
            </a:r>
            <a:r>
              <a:rPr lang="ar-SA" sz="2400" kern="0" dirty="0">
                <a:solidFill>
                  <a:srgbClr val="000000"/>
                </a:solidFill>
                <a:effectLst/>
                <a:ea typeface="Times New Roman" panose="02020603050405020304" pitchFamily="18" charset="0"/>
                <a:cs typeface="Calibri" panose="020F0502020204030204" pitchFamily="34" charset="0"/>
              </a:rPr>
              <a:t>:</a:t>
            </a:r>
            <a:endParaRPr lang="en-US" sz="2800" dirty="0"/>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57044">
        <p14:prism isInverted="1"/>
      </p:transition>
    </mc:Choice>
    <mc:Fallback xmlns="">
      <p:transition spd="slow" advTm="570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496913" y="1507197"/>
            <a:ext cx="4470106"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mj-cs"/>
              </a:rPr>
              <a:t>نظريات السياسات التعليمية</a:t>
            </a:r>
            <a:endParaRPr lang="ar-JO" altLang="en-US" sz="3200" b="1" dirty="0">
              <a:solidFill>
                <a:srgbClr val="00B0F0"/>
              </a:solidFill>
              <a:latin typeface="Times New Roman" panose="02020603050405020304" pitchFamily="18" charset="0"/>
              <a:cs typeface="+mj-cs"/>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586854" y="1768099"/>
            <a:ext cx="10719989" cy="3822585"/>
          </a:xfrm>
          <a:prstGeom prst="rect">
            <a:avLst/>
          </a:prstGeom>
          <a:noFill/>
        </p:spPr>
        <p:txBody>
          <a:bodyPr wrap="square" rtlCol="0">
            <a:spAutoFit/>
          </a:bodyPr>
          <a:lstStyle/>
          <a:p>
            <a:pPr marL="0" marR="0" algn="r" rtl="1">
              <a:lnSpc>
                <a:spcPct val="200000"/>
              </a:lnSpc>
              <a:spcBef>
                <a:spcPts val="0"/>
              </a:spcBef>
              <a:spcAft>
                <a:spcPts val="0"/>
              </a:spcAft>
            </a:pPr>
            <a:r>
              <a:rPr lang="ar-JO" sz="2400" b="1" dirty="0">
                <a:solidFill>
                  <a:srgbClr val="000000"/>
                </a:solidFill>
                <a:effectLst/>
                <a:latin typeface="Calibri" panose="020F0502020204030204" pitchFamily="34" charset="0"/>
                <a:ea typeface="Times New Roman" panose="02020603050405020304" pitchFamily="18" charset="0"/>
              </a:rPr>
              <a:t>أولًا: نظرية النُّظم:</a:t>
            </a:r>
          </a:p>
          <a:p>
            <a:pPr marL="0" marR="0" algn="r" rtl="1">
              <a:lnSpc>
                <a:spcPct val="200000"/>
              </a:lnSpc>
              <a:spcBef>
                <a:spcPts val="0"/>
              </a:spcBef>
              <a:spcAft>
                <a:spcPts val="0"/>
              </a:spcAft>
            </a:pPr>
            <a:r>
              <a:rPr lang="ar-SA" sz="2000" kern="0" dirty="0">
                <a:solidFill>
                  <a:srgbClr val="000000"/>
                </a:solidFill>
                <a:effectLst/>
                <a:ea typeface="Times New Roman" panose="02020603050405020304" pitchFamily="18" charset="0"/>
                <a:cs typeface="Calibri" panose="020F0502020204030204" pitchFamily="34" charset="0"/>
              </a:rPr>
              <a:t>وتم صياغة نظرية النظم العامة في فترة الخمسينيات من القرن الماضي للتعامل مع مشاكل المنظمات، وبالتالي فهناك مجموعة من المبادئ والقوانين والنماذج التي تنطبق على أي نظام يتبع هذه النظرية، حيث تراعي طبيعة العناصر الخاصة به والعلاقات فيما بينها، وتؤكد نظرية النظم مقولة أن العالم منظم في شكل نظم معقدة أو كليات، كما أن النظم الديناميكية كالمدارس تظل موجودة في ظل العلاقات المتوازنة بين مكوناتها، وبالرغم من ذلك هناك حاجة ضرورية للتعرف على الجزيئات وذلك للوصول إلى المعرفة الشاملة عن الكل</a:t>
            </a:r>
            <a:r>
              <a:rPr lang="ar-JO" sz="2000" kern="0" dirty="0">
                <a:solidFill>
                  <a:srgbClr val="000000"/>
                </a:solidFill>
                <a:effectLst/>
                <a:ea typeface="Times New Roman" panose="02020603050405020304" pitchFamily="18" charset="0"/>
                <a:cs typeface="Calibri" panose="020F0502020204030204" pitchFamily="34" charset="0"/>
              </a:rPr>
              <a:t>.</a:t>
            </a:r>
            <a:endParaRPr lang="en-US" sz="2400" dirty="0">
              <a:solidFill>
                <a:srgbClr val="000000"/>
              </a:solidFill>
              <a:latin typeface="Calibri" panose="020F0502020204030204" pitchFamily="34" charset="0"/>
            </a:endParaRPr>
          </a:p>
        </p:txBody>
      </p:sp>
      <p:pic>
        <p:nvPicPr>
          <p:cNvPr id="12" name="Picture 11">
            <a:extLst>
              <a:ext uri="{FF2B5EF4-FFF2-40B4-BE49-F238E27FC236}">
                <a16:creationId xmlns:a16="http://schemas.microsoft.com/office/drawing/2014/main" id="{756BB68D-57FB-AD11-C1E2-1880C7E636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854" y="5104364"/>
            <a:ext cx="2253641" cy="1072635"/>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1600" advTm="105109">
        <p14:prism isInverted="1"/>
      </p:transition>
    </mc:Choice>
    <mc:Fallback xmlns="">
      <p:transition spd="slow" advTm="1051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4787900" y="1602696"/>
            <a:ext cx="6271640" cy="4798237"/>
          </a:xfrm>
          <a:prstGeom prst="rect">
            <a:avLst/>
          </a:prstGeom>
          <a:noFill/>
        </p:spPr>
        <p:txBody>
          <a:bodyPr wrap="square" rtlCol="0">
            <a:spAutoFit/>
          </a:bodyPr>
          <a:lstStyle/>
          <a:p>
            <a:pPr algn="just" rtl="1">
              <a:lnSpc>
                <a:spcPct val="150000"/>
              </a:lnSpc>
            </a:pPr>
            <a:r>
              <a:rPr lang="ar-SA" sz="2400" kern="0" dirty="0">
                <a:solidFill>
                  <a:srgbClr val="000000"/>
                </a:solidFill>
                <a:effectLst/>
                <a:ea typeface="Times New Roman" panose="02020603050405020304" pitchFamily="18" charset="0"/>
                <a:cs typeface="Calibri" panose="020F0502020204030204" pitchFamily="34" charset="0"/>
              </a:rPr>
              <a:t>والنظام يتكون من مجموعة من العناصر التي تعمل بشكل كلي لتحقيق هدف عام، وتعرف مكونات النظام بالعناصر، وبناء عليه لا يمكن للنظام أن يحقق أهدافه بدون العناصر التي يتكون منها، كما أن كل عنصر بذاته لا يستطيع أن يحاكي وظيفة النظام، وتتميز النظم بخاصية أن الكل أكبر من مجموع الأجزاء المكونة له، وبالتالي فهذه النظرية تتضمن الوعي بجميع التفاعلات الموجودة بين أجزاء النظام </a:t>
            </a:r>
            <a:br>
              <a:rPr lang="ar-YE" sz="2800" dirty="0"/>
            </a:br>
            <a:endParaRPr lang="en-US" sz="4000" dirty="0"/>
          </a:p>
        </p:txBody>
      </p:sp>
      <p:pic>
        <p:nvPicPr>
          <p:cNvPr id="13" name="Picture 12">
            <a:extLst>
              <a:ext uri="{FF2B5EF4-FFF2-40B4-BE49-F238E27FC236}">
                <a16:creationId xmlns:a16="http://schemas.microsoft.com/office/drawing/2014/main" id="{69891318-E794-0025-5C62-1A473D5656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376" y="1774209"/>
            <a:ext cx="3922247" cy="3899521"/>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8254">
        <p14:prism isInverted="1"/>
      </p:transition>
    </mc:Choice>
    <mc:Fallback xmlns="">
      <p:transition spd="slow" advTm="1382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865041"/>
            <a:ext cx="10066266" cy="5057667"/>
          </a:xfrm>
          <a:prstGeom prst="rect">
            <a:avLst/>
          </a:prstGeom>
          <a:noFill/>
        </p:spPr>
        <p:txBody>
          <a:bodyPr wrap="square" rtlCol="0">
            <a:spAutoFit/>
          </a:bodyPr>
          <a:lstStyle/>
          <a:p>
            <a:pPr marL="0" marR="0" algn="just" rtl="1">
              <a:lnSpc>
                <a:spcPct val="150000"/>
              </a:lnSpc>
              <a:spcBef>
                <a:spcPts val="0"/>
              </a:spcBef>
              <a:spcAft>
                <a:spcPts val="0"/>
              </a:spcAft>
            </a:pP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فهذه النظرية يتم من خلالها تناول السياسة العامة على اعتبار أنها مخرج من مخرجات النظام السياسي وأحد جزيئاته، والذي يتم من خلال مؤسساته تحويل قيم ومتطلبات المجتمع إلى سياسات عامة كما </a:t>
            </a:r>
            <a:r>
              <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يأتي</a:t>
            </a: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أن المدخلات تمثل رغبات ومطالب </a:t>
            </a:r>
            <a:r>
              <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a:t>
            </a: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لجماعات والأفراد التي تتكون وفقا لإطار البيئة الاجتماعية والموارد المتاحة لدى المجتمع.</a:t>
            </a:r>
            <a:endParaRPr lang="en-US" sz="18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أثناء عملية التحويل يتم استقبال المدخلات في شكل مطالب أو تأييد من خلال مؤسسات النظام السياسي وتتحول بعد ذلك إلى نواتج ومخرجات وتتشكل المخرجات في إطار البيئة الاجتماعية والنمط السياسي، وتتمثل في شكل سياسات عامة لمختلف النظم داخل المجتمع.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800" kern="0" dirty="0">
                <a:effectLst/>
                <a:latin typeface="Calibri" panose="020F0502020204030204" pitchFamily="34" charset="0"/>
                <a:ea typeface="Times New Roman" panose="02020603050405020304" pitchFamily="18" charset="0"/>
                <a:cs typeface="Calibri" panose="020F0502020204030204" pitchFamily="34" charset="0"/>
              </a:rPr>
              <a:t> نظام التغذية العكسية ويتم من خلاله معرفة مدى تأثير السياسات المحددة على المجتمع ومدى تحقيقها للأهداف التي صنعت من أجلها وطريقة إشباعها لحاجات المجتمع أو أن يترتب عليها مطالب جديدة، الأمر الذي يشكل مدخلات جديدة للسياسة وبالتالي تبقى هذه العملية في دائرة متصلة ما بين المدخلات والمخرجات.</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br>
              <a:rPr lang="ar-YE" sz="2800" dirty="0"/>
            </a:br>
            <a:endParaRPr lang="en-US" sz="2800" dirty="0"/>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5465">
        <p14:prism isInverted="1"/>
      </p:transition>
    </mc:Choice>
    <mc:Fallback xmlns="">
      <p:transition spd="slow" advTm="2054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pic>
        <p:nvPicPr>
          <p:cNvPr id="3" name="Picture 2">
            <a:extLst>
              <a:ext uri="{FF2B5EF4-FFF2-40B4-BE49-F238E27FC236}">
                <a16:creationId xmlns:a16="http://schemas.microsoft.com/office/drawing/2014/main" id="{058A3DEA-83FE-5EFA-054D-4E2B5A332E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5594" y="1723324"/>
            <a:ext cx="9662615" cy="4368835"/>
          </a:xfrm>
          <a:prstGeom prst="rect">
            <a:avLst/>
          </a:prstGeom>
        </p:spPr>
      </p:pic>
      <p:sp>
        <p:nvSpPr>
          <p:cNvPr id="2" name="TextBox 1">
            <a:extLst>
              <a:ext uri="{FF2B5EF4-FFF2-40B4-BE49-F238E27FC236}">
                <a16:creationId xmlns:a16="http://schemas.microsoft.com/office/drawing/2014/main" id="{B3005F66-4963-5249-AF44-6666A630DE03}"/>
              </a:ext>
            </a:extLst>
          </p:cNvPr>
          <p:cNvSpPr txBox="1"/>
          <p:nvPr/>
        </p:nvSpPr>
        <p:spPr>
          <a:xfrm>
            <a:off x="2674961" y="1583140"/>
            <a:ext cx="5172503" cy="461665"/>
          </a:xfrm>
          <a:prstGeom prst="rect">
            <a:avLst/>
          </a:prstGeom>
          <a:noFill/>
        </p:spPr>
        <p:txBody>
          <a:bodyPr wrap="square" rtlCol="0">
            <a:spAutoFit/>
          </a:bodyPr>
          <a:lstStyle/>
          <a:p>
            <a:pPr algn="ctr"/>
            <a:r>
              <a:rPr lang="ar-JO" sz="2400" b="1" dirty="0">
                <a:solidFill>
                  <a:srgbClr val="00B0F0"/>
                </a:solidFill>
              </a:rPr>
              <a:t>ملخص نظرية النظم واثرها في سياسات التعليم</a:t>
            </a:r>
            <a:endParaRPr lang="en-US" sz="2400" b="1" dirty="0">
              <a:solidFill>
                <a:srgbClr val="00B0F0"/>
              </a:solidFill>
            </a:endParaRPr>
          </a:p>
        </p:txBody>
      </p:sp>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39688">
        <p14:prism isInverted="1"/>
      </p:transition>
    </mc:Choice>
    <mc:Fallback xmlns="">
      <p:transition spd="slow" advTm="1396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914400" y="1642914"/>
            <a:ext cx="10538933" cy="4241033"/>
          </a:xfrm>
          <a:prstGeom prst="rect">
            <a:avLst/>
          </a:prstGeom>
          <a:noFill/>
        </p:spPr>
        <p:txBody>
          <a:bodyPr wrap="square" rtlCol="0">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400" b="1" dirty="0">
                <a:solidFill>
                  <a:srgbClr val="000000"/>
                </a:solidFill>
                <a:latin typeface="Calibri" panose="020F0502020204030204" pitchFamily="34" charset="0"/>
              </a:rPr>
              <a:t>ثانيًا: النظرية المؤسسية</a:t>
            </a:r>
          </a:p>
          <a:p>
            <a:pPr algn="just" rtl="1">
              <a:lnSpc>
                <a:spcPct val="150000"/>
              </a:lnSpc>
            </a:pPr>
            <a:r>
              <a:rPr lang="ar-JO" sz="2200" kern="0" dirty="0">
                <a:solidFill>
                  <a:srgbClr val="000000"/>
                </a:solidFill>
                <a:effectLst/>
                <a:ea typeface="Times New Roman" panose="02020603050405020304" pitchFamily="18" charset="0"/>
                <a:cs typeface="Calibri" panose="020F0502020204030204" pitchFamily="34" charset="0"/>
              </a:rPr>
              <a:t>     تقوم </a:t>
            </a:r>
            <a:r>
              <a:rPr lang="ar-SA" sz="2200" kern="0" dirty="0">
                <a:solidFill>
                  <a:srgbClr val="000000"/>
                </a:solidFill>
                <a:effectLst/>
                <a:ea typeface="Times New Roman" panose="02020603050405020304" pitchFamily="18" charset="0"/>
                <a:cs typeface="Calibri" panose="020F0502020204030204" pitchFamily="34" charset="0"/>
              </a:rPr>
              <a:t>هذه النظرية </a:t>
            </a:r>
            <a:r>
              <a:rPr lang="ar-JO" sz="2200" kern="0" dirty="0">
                <a:solidFill>
                  <a:srgbClr val="000000"/>
                </a:solidFill>
                <a:effectLst/>
                <a:ea typeface="Times New Roman" panose="02020603050405020304" pitchFamily="18" charset="0"/>
                <a:cs typeface="Calibri" panose="020F0502020204030204" pitchFamily="34" charset="0"/>
              </a:rPr>
              <a:t>على تعريف</a:t>
            </a:r>
            <a:r>
              <a:rPr lang="ar-SA" sz="2200" kern="0" dirty="0">
                <a:solidFill>
                  <a:srgbClr val="000000"/>
                </a:solidFill>
                <a:effectLst/>
                <a:ea typeface="Times New Roman" panose="02020603050405020304" pitchFamily="18" charset="0"/>
                <a:cs typeface="Calibri" panose="020F0502020204030204" pitchFamily="34" charset="0"/>
              </a:rPr>
              <a:t> المؤسسات ومن أبرزها تعريف دوغلاس والذي يعرف المؤسسات على أنها القيود الموضوعة من قبل البشر، فهي تشكل التفاعل الاجتماعي والبشري وتعمل على تنظيم المجتمع، كما تقوم بتحديد أنماط السلوكيات المختلفة في مجتمع معين أو منظمة حكومية </a:t>
            </a:r>
            <a:r>
              <a:rPr lang="ar-JO" sz="2200" kern="0" dirty="0">
                <a:solidFill>
                  <a:srgbClr val="000000"/>
                </a:solidFill>
                <a:effectLst/>
                <a:ea typeface="Times New Roman" panose="02020603050405020304" pitchFamily="18" charset="0"/>
                <a:cs typeface="Calibri" panose="020F0502020204030204" pitchFamily="34" charset="0"/>
              </a:rPr>
              <a:t>.</a:t>
            </a:r>
            <a:r>
              <a:rPr lang="ar-SA" sz="2200" kern="0" dirty="0">
                <a:solidFill>
                  <a:srgbClr val="000000"/>
                </a:solidFill>
                <a:effectLst/>
                <a:ea typeface="Times New Roman" panose="02020603050405020304" pitchFamily="18" charset="0"/>
                <a:cs typeface="Calibri" panose="020F0502020204030204" pitchFamily="34" charset="0"/>
              </a:rPr>
              <a:t>والتي ينضم إليها أفراد محددين، و</a:t>
            </a:r>
            <a:r>
              <a:rPr lang="ar-JO" sz="2200" kern="0" dirty="0">
                <a:solidFill>
                  <a:srgbClr val="000000"/>
                </a:solidFill>
                <a:effectLst/>
                <a:ea typeface="Times New Roman" panose="02020603050405020304" pitchFamily="18" charset="0"/>
                <a:cs typeface="Calibri" panose="020F0502020204030204" pitchFamily="34" charset="0"/>
              </a:rPr>
              <a:t>ال</a:t>
            </a:r>
            <a:r>
              <a:rPr lang="ar-SA" sz="2200" kern="0" dirty="0">
                <a:solidFill>
                  <a:srgbClr val="000000"/>
                </a:solidFill>
                <a:effectLst/>
                <a:ea typeface="Times New Roman" panose="02020603050405020304" pitchFamily="18" charset="0"/>
                <a:cs typeface="Calibri" panose="020F0502020204030204" pitchFamily="34" charset="0"/>
              </a:rPr>
              <a:t>قواعد قد تكون رسمية أو غير رسمية وفي العادة ينظر إلى المؤسسات الرسمية على أنها تشبه القواعد المحددة في هياكل رسمية كالدساتير أو المؤسسات السياسية والنظم الرسمية والقوانين والحقوق القانونية، كما أن المؤسسات الرسمية تفرض من قبل الجهات الرسمية والمحاكم والقضاء والحكومات  والوزارات، </a:t>
            </a:r>
            <a:r>
              <a:rPr lang="ar-JO" sz="2200" kern="0" dirty="0">
                <a:solidFill>
                  <a:srgbClr val="000000"/>
                </a:solidFill>
                <a:ea typeface="Times New Roman" panose="02020603050405020304" pitchFamily="18" charset="0"/>
                <a:cs typeface="Calibri" panose="020F0502020204030204" pitchFamily="34" charset="0"/>
              </a:rPr>
              <a:t>ت</a:t>
            </a:r>
            <a:r>
              <a:rPr lang="ar-SA" sz="2200" kern="0" dirty="0">
                <a:solidFill>
                  <a:srgbClr val="000000"/>
                </a:solidFill>
                <a:effectLst/>
                <a:ea typeface="Times New Roman" panose="02020603050405020304" pitchFamily="18" charset="0"/>
                <a:cs typeface="Calibri" panose="020F0502020204030204" pitchFamily="34" charset="0"/>
              </a:rPr>
              <a:t>ستخدم المؤسسات الرسمية كأدوات للمسؤولية والتفاعل والتعامل</a:t>
            </a:r>
            <a:r>
              <a:rPr lang="ar-JO" sz="2200" kern="0" dirty="0">
                <a:solidFill>
                  <a:srgbClr val="000000"/>
                </a:solidFill>
                <a:effectLst/>
                <a:ea typeface="Times New Roman" panose="02020603050405020304" pitchFamily="18" charset="0"/>
                <a:cs typeface="Calibri" panose="020F0502020204030204" pitchFamily="34" charset="0"/>
              </a:rPr>
              <a:t> </a:t>
            </a:r>
            <a:r>
              <a:rPr lang="ar-SA" sz="2200" kern="0" dirty="0">
                <a:solidFill>
                  <a:srgbClr val="000000"/>
                </a:solidFill>
                <a:ea typeface="Times New Roman" panose="02020603050405020304" pitchFamily="18" charset="0"/>
                <a:cs typeface="Calibri" panose="020F0502020204030204" pitchFamily="34" charset="0"/>
              </a:rPr>
              <a:t>وهذه المؤسسات ذات مشروعية حيث لها مجموعة من القواعد المنظمة للعمل</a:t>
            </a:r>
            <a:endParaRPr lang="en-US" sz="2200" dirty="0"/>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30742">
        <p14:prism isInverted="1"/>
      </p:transition>
    </mc:Choice>
    <mc:Fallback xmlns="">
      <p:transition spd="slow" advTm="1307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06971" y="1779990"/>
            <a:ext cx="10012680" cy="4609723"/>
          </a:xfrm>
          <a:prstGeom prst="rect">
            <a:avLst/>
          </a:prstGeom>
          <a:noFill/>
        </p:spPr>
        <p:txBody>
          <a:bodyPr wrap="square" rtlCol="0">
            <a:spAutoFit/>
          </a:bodyPr>
          <a:lstStyle/>
          <a:p>
            <a:pPr algn="r" rtl="1"/>
            <a:r>
              <a:rPr lang="ar-JO" sz="2400" b="1" dirty="0">
                <a:solidFill>
                  <a:srgbClr val="000000"/>
                </a:solidFill>
                <a:latin typeface="Calibri" panose="020F0502020204030204" pitchFamily="34" charset="0"/>
              </a:rPr>
              <a:t>ثالثًا: النظرية العقلانية</a:t>
            </a:r>
            <a:endParaRPr lang="ar-YE" sz="2400" b="1" dirty="0">
              <a:solidFill>
                <a:srgbClr val="000000"/>
              </a:solidFill>
              <a:latin typeface="Calibri" panose="020F0502020204030204" pitchFamily="34" charset="0"/>
            </a:endParaRPr>
          </a:p>
          <a:p>
            <a:pPr algn="just" rtl="1"/>
            <a:r>
              <a:rPr lang="ar-JO" sz="2800" dirty="0">
                <a:solidFill>
                  <a:srgbClr val="2C2F34"/>
                </a:solidFill>
                <a:latin typeface="-apple-system"/>
              </a:rPr>
              <a:t>   </a:t>
            </a:r>
          </a:p>
          <a:p>
            <a:pPr algn="just" rtl="1">
              <a:lnSpc>
                <a:spcPct val="150000"/>
              </a:lnSpc>
            </a:pPr>
            <a:r>
              <a:rPr lang="ar-JO" sz="2000" kern="0" dirty="0">
                <a:solidFill>
                  <a:srgbClr val="000000"/>
                </a:solidFill>
                <a:effectLst/>
                <a:ea typeface="Times New Roman" panose="02020603050405020304" pitchFamily="18" charset="0"/>
                <a:cs typeface="Calibri" panose="020F0502020204030204" pitchFamily="34" charset="0"/>
              </a:rPr>
              <a:t>     </a:t>
            </a:r>
            <a:r>
              <a:rPr lang="ar-SA" sz="2000" kern="0" dirty="0">
                <a:solidFill>
                  <a:srgbClr val="000000"/>
                </a:solidFill>
                <a:effectLst/>
                <a:ea typeface="Times New Roman" panose="02020603050405020304" pitchFamily="18" charset="0"/>
                <a:cs typeface="Calibri" panose="020F0502020204030204" pitchFamily="34" charset="0"/>
              </a:rPr>
              <a:t>وتعتبر هذه النظرية من أحدث النظريات التي ظهرت على ساحة الفكر الاقتصادي وذلك لتحليل النظرية الاقتصادية الكلية بالاعتماد على منهج التوازن العام الديناميكي متركزة في مبادئها على الشكل الأساسي والرؤية المستقبلية للحاضر، </a:t>
            </a:r>
            <a:endParaRPr lang="ar-JO" sz="20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SA" sz="2000" kern="0" dirty="0">
                <a:solidFill>
                  <a:srgbClr val="000000"/>
                </a:solidFill>
                <a:effectLst/>
                <a:ea typeface="Times New Roman" panose="02020603050405020304" pitchFamily="18" charset="0"/>
                <a:cs typeface="Calibri" panose="020F0502020204030204" pitchFamily="34" charset="0"/>
              </a:rPr>
              <a:t>مما يعطي هذه النظرية بعد مميز وحيوية يتجلى في استخدامها للنماذج المتطورة التي تحاول تفسير الظواهر الاقتصادية وتحقيق الاستقرار الاقتصادي</a:t>
            </a:r>
            <a:r>
              <a:rPr lang="ar-JO" sz="2000" kern="0" dirty="0">
                <a:solidFill>
                  <a:srgbClr val="000000"/>
                </a:solidFill>
                <a:effectLst/>
                <a:ea typeface="Times New Roman" panose="02020603050405020304" pitchFamily="18" charset="0"/>
                <a:cs typeface="Calibri" panose="020F0502020204030204" pitchFamily="34" charset="0"/>
              </a:rPr>
              <a:t> </a:t>
            </a:r>
            <a:r>
              <a:rPr lang="ar-SA" sz="2000" kern="0" dirty="0">
                <a:solidFill>
                  <a:srgbClr val="000000"/>
                </a:solidFill>
                <a:effectLst/>
                <a:ea typeface="Times New Roman" panose="02020603050405020304" pitchFamily="18" charset="0"/>
                <a:cs typeface="Calibri" panose="020F0502020204030204" pitchFamily="34" charset="0"/>
              </a:rPr>
              <a:t>كما تعتبر أن السياسة العامة هي السياسة العقلانية الرشيدة، حيث أن صانعي السياسات المنطقية التي تحدد أفضل الطرق التي يمكن من خلالها وضع الأهداف وطريقة تحقيقها من الممكن أن يحتاجون إلى وضع سياسات واتخاذ قرارات فورية</a:t>
            </a:r>
            <a:r>
              <a:rPr lang="ar-JO" sz="2000" kern="0" dirty="0">
                <a:solidFill>
                  <a:srgbClr val="000000"/>
                </a:solidFill>
                <a:effectLst/>
                <a:ea typeface="Times New Roman" panose="02020603050405020304" pitchFamily="18" charset="0"/>
                <a:cs typeface="Calibri" panose="020F0502020204030204" pitchFamily="34" charset="0"/>
              </a:rPr>
              <a:t>.</a:t>
            </a:r>
          </a:p>
          <a:p>
            <a:pPr algn="just" rtl="1">
              <a:lnSpc>
                <a:spcPct val="150000"/>
              </a:lnSpc>
            </a:pPr>
            <a:r>
              <a:rPr lang="ar-SA" sz="2000" kern="0" dirty="0">
                <a:solidFill>
                  <a:srgbClr val="000000"/>
                </a:solidFill>
                <a:effectLst/>
                <a:ea typeface="Times New Roman" panose="02020603050405020304" pitchFamily="18" charset="0"/>
                <a:cs typeface="Calibri" panose="020F0502020204030204" pitchFamily="34" charset="0"/>
              </a:rPr>
              <a:t>وبالتالي عليهم أن يقوموا بعقد تسويات أو عمل موازنات لتقديم سياسة تنال القبول بناء على أساس منطقي</a:t>
            </a:r>
            <a:br>
              <a:rPr lang="ar-YE" dirty="0"/>
            </a:br>
            <a:endParaRPr lang="ar-YE" sz="2400" b="1" i="0" u="none" strike="noStrike" baseline="0" dirty="0">
              <a:latin typeface="TraditionalArabic"/>
            </a:endParaRPr>
          </a:p>
        </p:txBody>
      </p:sp>
      <p:pic>
        <p:nvPicPr>
          <p:cNvPr id="3" name="Picture 2">
            <a:extLst>
              <a:ext uri="{FF2B5EF4-FFF2-40B4-BE49-F238E27FC236}">
                <a16:creationId xmlns:a16="http://schemas.microsoft.com/office/drawing/2014/main" id="{352A287F-51D2-D8D6-D1E2-7229121446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7760" y="1541074"/>
            <a:ext cx="2590800" cy="946927"/>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62243">
        <p14:prism isInverted="1"/>
      </p:transition>
    </mc:Choice>
    <mc:Fallback xmlns="">
      <p:transition spd="slow" advTm="1622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761572" y="2012888"/>
            <a:ext cx="9408160" cy="3356688"/>
          </a:xfrm>
          <a:prstGeom prst="rect">
            <a:avLst/>
          </a:prstGeom>
          <a:noFill/>
        </p:spPr>
        <p:txBody>
          <a:bodyPr wrap="square" rtlCol="0">
            <a:spAutoFit/>
          </a:bodyPr>
          <a:lstStyle/>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ويمكن من خلال هذه النظرية  التمييز بين المشكلات التي تتعلق بالسياسة والمشكلات الاخرى، و دراسة ترتيب  القيم والاهداف وفقاً لأهميتها، ودراسة الاختيارات المتاحة والتي ترتبط بالمشكلة المحددة وتحديد النتائج التي تتعلق بالسياسة المعلنة من حيث تكلفتها وفوائدها ومميزاتها ومقارنة الاختيارات والنتائج الحالية مع البدائل والاختيارات والنتائج السابقة للسياسة، وبعد ذلك يتم وضع السياسات وتحديد الاختيارات والنتائج  التي تحقق أهداف السياسة بأعلى كفاءة ممكنة، وبالتالي ينتج عن  هذه العمليات  سياسة عقلانية رشيدة</a:t>
            </a:r>
            <a:endParaRPr lang="ar-YE" sz="3200" b="1" i="0" u="none" strike="noStrike" baseline="0" dirty="0">
              <a:solidFill>
                <a:srgbClr val="00B0F0"/>
              </a:solidFill>
              <a:latin typeface="TraditionalArabic"/>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20502">
        <p14:prism isInverted="1"/>
      </p:transition>
    </mc:Choice>
    <mc:Fallback xmlns="">
      <p:transition spd="slow" advTm="1205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dirty="0"/>
              <a:t>:</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996287" y="1925624"/>
            <a:ext cx="10282583" cy="4146520"/>
          </a:xfrm>
          <a:prstGeom prst="rect">
            <a:avLst/>
          </a:prstGeom>
          <a:noFill/>
        </p:spPr>
        <p:txBody>
          <a:bodyPr wrap="square" rtlCol="0">
            <a:spAutoFit/>
          </a:bodyPr>
          <a:lstStyle/>
          <a:p>
            <a:pPr algn="r" rtl="1"/>
            <a:r>
              <a:rPr lang="ar-JO" sz="2400" b="1" dirty="0">
                <a:solidFill>
                  <a:srgbClr val="000000"/>
                </a:solidFill>
                <a:latin typeface="Calibri" panose="020F0502020204030204" pitchFamily="34" charset="0"/>
              </a:rPr>
              <a:t>رابعًا: نظرية الجماعة</a:t>
            </a:r>
          </a:p>
          <a:p>
            <a:pPr algn="r" rtl="1"/>
            <a:endParaRPr lang="ar-JO" sz="900" b="0" i="0" u="none" strike="noStrike" baseline="0" dirty="0">
              <a:latin typeface="TraditionalArabic"/>
            </a:endParaRPr>
          </a:p>
          <a:p>
            <a:pPr algn="just" rtl="1">
              <a:lnSpc>
                <a:spcPct val="150000"/>
              </a:lnSpc>
            </a:pPr>
            <a:r>
              <a:rPr lang="ar-JO" sz="2400" b="0" i="0" dirty="0">
                <a:solidFill>
                  <a:srgbClr val="2C2F34"/>
                </a:solidFill>
                <a:effectLst/>
                <a:latin typeface="-apple-system"/>
              </a:rPr>
              <a:t>    </a:t>
            </a:r>
            <a:r>
              <a:rPr lang="ar-SA" sz="2200" kern="0" dirty="0">
                <a:solidFill>
                  <a:srgbClr val="000000"/>
                </a:solidFill>
                <a:effectLst/>
                <a:ea typeface="Times New Roman" panose="02020603050405020304" pitchFamily="18" charset="0"/>
                <a:cs typeface="Calibri" panose="020F0502020204030204" pitchFamily="34" charset="0"/>
              </a:rPr>
              <a:t>وتستند إلى أن عملية صناعة السياسات هي نتائج للتنافس بين جماعات المصالح للتأثير على صنع السياسات التعليمية، الأمر الذي يدعو للدفاع عن حقوق ومصالح الأفراد،  ويعد إجراء تحليل لأصحاب المصالح  من الخطوات التي لابد من الاهتمام بها من قبل الصناعي القرار ومسؤولي التخطيط أثناء وضع السياسات المؤسسية، كذلك فمهمة النظام السياسي تتمثل في وضع قواعد التفاعل بين جماعات المصالح المختلفة وتنظيم الأولويات وإصدار الحلول الفعالة في شكل سياسة عامة، وبالتالي تكون السياسة النهائية للمؤسسة نتيجة للاختيار الافضل من بين البدائل المتعددة لتحقق التوافق بين الدولة وبين الجماعات وبين عملية صنع القرار التي تنشأ عن هذا الحل وبالتالي تكون مستقرة و قائمة على الديمقراطية</a:t>
            </a:r>
            <a:r>
              <a:rPr lang="ar-JO" sz="2200" kern="0" dirty="0">
                <a:solidFill>
                  <a:srgbClr val="000000"/>
                </a:solidFill>
                <a:effectLst/>
                <a:ea typeface="Times New Roman" panose="02020603050405020304" pitchFamily="18" charset="0"/>
                <a:cs typeface="Calibri" panose="020F0502020204030204" pitchFamily="34" charset="0"/>
              </a:rPr>
              <a:t>.</a:t>
            </a: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80C6CEA7-667F-582E-BCBB-75EAD7B0F9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73182"/>
            <a:ext cx="2466975" cy="1350287"/>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242285">
        <p14:prism isInverted="1"/>
      </p:transition>
    </mc:Choice>
    <mc:Fallback xmlns="">
      <p:transition spd="slow" advTm="2422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885982"/>
            <a:ext cx="10255288" cy="3971408"/>
          </a:xfrm>
          <a:prstGeom prst="rect">
            <a:avLst/>
          </a:prstGeom>
          <a:noFill/>
        </p:spPr>
        <p:txBody>
          <a:bodyPr wrap="square" rtlCol="0">
            <a:spAutoFit/>
          </a:bodyPr>
          <a:lstStyle/>
          <a:p>
            <a:pPr algn="r" rtl="1"/>
            <a:r>
              <a:rPr lang="ar-JO" sz="2400" b="1" kern="0" dirty="0">
                <a:solidFill>
                  <a:srgbClr val="000000"/>
                </a:solidFill>
                <a:latin typeface="Calibri" panose="020F0502020204030204" pitchFamily="34" charset="0"/>
                <a:cs typeface="Calibri" panose="020F0502020204030204" pitchFamily="34" charset="0"/>
              </a:rPr>
              <a:t>خامسًا: </a:t>
            </a:r>
            <a:r>
              <a:rPr lang="ar-SA" sz="2400" b="1"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نظرية التراكم التدريجي أو التدرج البسيط</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JO" b="1" dirty="0">
              <a:latin typeface="TraditionalArabic-Bold"/>
            </a:endParaRPr>
          </a:p>
          <a:p>
            <a:pPr algn="just" rtl="1">
              <a:lnSpc>
                <a:spcPct val="150000"/>
              </a:lnSpc>
            </a:pPr>
            <a:r>
              <a:rPr lang="ar-YE" sz="3200" dirty="0">
                <a:latin typeface="TraditionalArabic"/>
              </a:rPr>
              <a:t> </a:t>
            </a:r>
            <a:r>
              <a:rPr lang="ar-JO" sz="3200" dirty="0">
                <a:latin typeface="TraditionalArabic"/>
              </a:rPr>
              <a:t>  </a:t>
            </a:r>
            <a:r>
              <a:rPr lang="ar-SA" sz="2000" kern="0" dirty="0">
                <a:solidFill>
                  <a:srgbClr val="000000"/>
                </a:solidFill>
                <a:effectLst/>
                <a:ea typeface="Times New Roman" panose="02020603050405020304" pitchFamily="18" charset="0"/>
                <a:cs typeface="Calibri" panose="020F0502020204030204" pitchFamily="34" charset="0"/>
              </a:rPr>
              <a:t>تستند إلى أن عملية صناعة السياسات تتضمن جميع القرارات التدريجية والأساسية مستقبلا، وذلك استمرارا للسياسات السابقة</a:t>
            </a:r>
            <a:r>
              <a:rPr lang="ar-JO" sz="2000" kern="0" dirty="0">
                <a:solidFill>
                  <a:srgbClr val="000000"/>
                </a:solidFill>
                <a:ea typeface="Times New Roman" panose="02020603050405020304" pitchFamily="18" charset="0"/>
                <a:cs typeface="Calibri" panose="020F0502020204030204" pitchFamily="34" charset="0"/>
              </a:rPr>
              <a:t> </a:t>
            </a:r>
            <a:r>
              <a:rPr lang="ar-SA" sz="2000" kern="0" dirty="0">
                <a:solidFill>
                  <a:srgbClr val="000000"/>
                </a:solidFill>
                <a:effectLst/>
                <a:ea typeface="Times New Roman" panose="02020603050405020304" pitchFamily="18" charset="0"/>
                <a:cs typeface="Calibri" panose="020F0502020204030204" pitchFamily="34" charset="0"/>
              </a:rPr>
              <a:t>فالسياسة العامة الحالية هي عبارة عن استمرار للأنشطة الحكومية السابقة يتخللها مجموعة من التعديلات الجزئية التي تتم بالتدرج البطيء وتحدث تغيرات جوهرية في السياسة، وتتم من خلال خطوات تتمثل في اختيار الأهداف و دراسة نمط وأسلوب الأداء، واختيار أقرب الأهداف التي تتصل مع المشكلة المطروحة وإضافتها بشكل تدريجي لتنفيذها ضمن الأهداف التي تتعلق بالسياسة، وإجراء تقييم ل</a:t>
            </a:r>
            <a:r>
              <a:rPr lang="ar-JO" sz="2000" kern="0" dirty="0">
                <a:solidFill>
                  <a:srgbClr val="000000"/>
                </a:solidFill>
                <a:effectLst/>
                <a:ea typeface="Times New Roman" panose="02020603050405020304" pitchFamily="18" charset="0"/>
                <a:cs typeface="Calibri" panose="020F0502020204030204" pitchFamily="34" charset="0"/>
              </a:rPr>
              <a:t>ل</a:t>
            </a:r>
            <a:r>
              <a:rPr lang="ar-SA" sz="2000" kern="0" dirty="0">
                <a:solidFill>
                  <a:srgbClr val="000000"/>
                </a:solidFill>
                <a:effectLst/>
                <a:ea typeface="Times New Roman" panose="02020603050405020304" pitchFamily="18" charset="0"/>
                <a:cs typeface="Calibri" panose="020F0502020204030204" pitchFamily="34" charset="0"/>
              </a:rPr>
              <a:t>نتائج، والمراجعة </a:t>
            </a:r>
            <a:r>
              <a:rPr lang="ar-JO" sz="2000" kern="0" dirty="0">
                <a:solidFill>
                  <a:srgbClr val="000000"/>
                </a:solidFill>
                <a:effectLst/>
                <a:ea typeface="Times New Roman" panose="02020603050405020304" pitchFamily="18" charset="0"/>
                <a:cs typeface="Calibri" panose="020F0502020204030204" pitchFamily="34" charset="0"/>
              </a:rPr>
              <a:t>ال</a:t>
            </a:r>
            <a:r>
              <a:rPr lang="ar-SA" sz="2000" kern="0" dirty="0">
                <a:solidFill>
                  <a:srgbClr val="000000"/>
                </a:solidFill>
                <a:effectLst/>
                <a:ea typeface="Times New Roman" panose="02020603050405020304" pitchFamily="18" charset="0"/>
                <a:cs typeface="Calibri" panose="020F0502020204030204" pitchFamily="34" charset="0"/>
              </a:rPr>
              <a:t>دورية للمشكلات القائمة ومناقشة النتائج</a:t>
            </a:r>
            <a:br>
              <a:rPr lang="ar-YE" sz="3200" dirty="0"/>
            </a:br>
            <a:endParaRPr lang="ar-YE" sz="3200" b="0" i="0" u="none" strike="noStrike" baseline="0" dirty="0">
              <a:latin typeface="TraditionalArabic"/>
            </a:endParaRPr>
          </a:p>
        </p:txBody>
      </p:sp>
      <p:pic>
        <p:nvPicPr>
          <p:cNvPr id="15" name="Picture 14">
            <a:extLst>
              <a:ext uri="{FF2B5EF4-FFF2-40B4-BE49-F238E27FC236}">
                <a16:creationId xmlns:a16="http://schemas.microsoft.com/office/drawing/2014/main" id="{67F463C1-BE36-F6E5-E657-65FA711D96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387" y="1000610"/>
            <a:ext cx="2828925" cy="1619250"/>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85667">
        <p14:prism isInverted="1"/>
      </p:transition>
    </mc:Choice>
    <mc:Fallback xmlns="">
      <p:transition spd="slow" advTm="1856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6659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39326" y="1458248"/>
            <a:ext cx="10320214" cy="4289957"/>
          </a:xfrm>
          <a:prstGeom prst="rect">
            <a:avLst/>
          </a:prstGeom>
          <a:noFill/>
        </p:spPr>
        <p:txBody>
          <a:bodyPr wrap="square" rtlCol="0">
            <a:spAutoFit/>
          </a:bodyPr>
          <a:lstStyle/>
          <a:p>
            <a:pPr algn="just" rtl="1">
              <a:lnSpc>
                <a:spcPct val="150000"/>
              </a:lnSpc>
            </a:pPr>
            <a:r>
              <a:rPr lang="ar-JO" sz="2400" b="1" kern="0" dirty="0">
                <a:solidFill>
                  <a:srgbClr val="000000"/>
                </a:solidFill>
                <a:latin typeface="Calibri" panose="020F0502020204030204" pitchFamily="34" charset="0"/>
                <a:cs typeface="Calibri" panose="020F0502020204030204" pitchFamily="34" charset="0"/>
              </a:rPr>
              <a:t>سادسًا: </a:t>
            </a:r>
            <a:r>
              <a:rPr lang="ar-SA" sz="2400" b="1"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النظرية التعددية</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تعرف هذه النظرية على أنها التقليد النظري الذي يستخدم لتحليل الإجراءات السياسية في الدول الديمقراطية الحديثة، وتستند النظرية بشكل أساسي إلى منظور أن المواطنون يشاركون بشكل فعال في المجالات السياسية وذلك من خلال مجموعات المصالح المختلفة، كما أنه لابد من تشتيت السلطة السياسية لتأمين مصالحها المشروعة ولا يمكن لأي من هذه المجموعات أن تسيطر على النظام</a:t>
            </a:r>
            <a:endParaRPr lang="ar-JO"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r>
              <a:rPr lang="ar-SA" sz="2000" kern="0" dirty="0">
                <a:solidFill>
                  <a:srgbClr val="000000"/>
                </a:solidFill>
                <a:effectLst/>
                <a:ea typeface="Times New Roman" panose="02020603050405020304" pitchFamily="18" charset="0"/>
                <a:cs typeface="Calibri" panose="020F0502020204030204" pitchFamily="34" charset="0"/>
              </a:rPr>
              <a:t>       كما تركز على أهمية دور الدولة في صناعة السياسات التعليمية وكذلك دور السلطات والجماعات المحلية والمنظمات الاخرى وهذا التحليل يتضمن مبدأ أساسي يتمثل في أن السياسة التعليمية في العديد من الدول تنتج من خلال الشراكة بين الدولة وبين السلطات المحلية ونقابات المعلمين والأحزاب السياسية، مما يضمن توزيع السلطة وممارستها كل شريك لاختصاصه بدرجة من الاستقلالية، </a:t>
            </a:r>
            <a:endParaRPr lang="ar-YE" sz="3200" b="0" i="0" u="none" strike="noStrike" baseline="0" dirty="0">
              <a:latin typeface="TraditionalArabic"/>
            </a:endParaRPr>
          </a:p>
        </p:txBody>
      </p:sp>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213143">
        <p14:prism isInverted="1"/>
      </p:transition>
    </mc:Choice>
    <mc:Fallback xmlns="">
      <p:transition spd="slow" advTm="2131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374406" y="1686279"/>
            <a:ext cx="10012680" cy="4455835"/>
          </a:xfrm>
          <a:prstGeom prst="rect">
            <a:avLst/>
          </a:prstGeom>
          <a:noFill/>
        </p:spPr>
        <p:txBody>
          <a:bodyPr wrap="square" rtlCol="0">
            <a:spAutoFit/>
          </a:bodyPr>
          <a:lstStyle/>
          <a:p>
            <a:pPr algn="r" rtl="1"/>
            <a:r>
              <a:rPr lang="ar-JO" sz="2400" b="1" dirty="0">
                <a:latin typeface="TraditionalArabic-Bold"/>
              </a:rPr>
              <a:t>  </a:t>
            </a:r>
            <a:endParaRPr lang="ar-JO" sz="3200" b="1" dirty="0">
              <a:latin typeface="TraditionalArabic-Bold"/>
            </a:endParaRPr>
          </a:p>
          <a:p>
            <a:pPr algn="just" rtl="1">
              <a:lnSpc>
                <a:spcPct val="150000"/>
              </a:lnSpc>
            </a:pPr>
            <a:r>
              <a:rPr lang="ar-JO" sz="3200" b="1" i="0" u="none" strike="noStrike" baseline="0" dirty="0">
                <a:latin typeface="TraditionalArabic-Bold"/>
              </a:rPr>
              <a:t>     </a:t>
            </a:r>
            <a:r>
              <a:rPr lang="ar-SA" sz="2400" kern="0" dirty="0">
                <a:solidFill>
                  <a:srgbClr val="000000"/>
                </a:solidFill>
                <a:effectLst/>
                <a:ea typeface="Times New Roman" panose="02020603050405020304" pitchFamily="18" charset="0"/>
                <a:cs typeface="Calibri" panose="020F0502020204030204" pitchFamily="34" charset="0"/>
              </a:rPr>
              <a:t>وتعتبر هذه النظرية من النظريات التي تنال قبول واسع في النظم التعددية، حيث توفر الفرصة للمشاركة الفعالة في تقديم الحلول العملية المحددة والمتفق عليها، كما أنها تتسم بالواقعية حيث من الممكن تعديلها بناء على ظروف وواقع المجتمع، كما أنها تتيح الوقت لصناعة السياسة وجمع المعلومات اللازمة وذلك للتأكد من صلاحية البدائل المطروحة ودراسة النتائج  التي تتعلق بآثار هذه البدائل</a:t>
            </a:r>
            <a:r>
              <a:rPr lang="ar-JO" sz="2400" kern="0" dirty="0">
                <a:solidFill>
                  <a:srgbClr val="000000"/>
                </a:solidFill>
                <a:effectLst/>
                <a:ea typeface="Times New Roman" panose="02020603050405020304" pitchFamily="18" charset="0"/>
                <a:cs typeface="Calibri" panose="020F0502020204030204" pitchFamily="34" charset="0"/>
              </a:rPr>
              <a:t>.</a:t>
            </a:r>
            <a:r>
              <a:rPr lang="ar-SA" sz="2400" kern="0" dirty="0">
                <a:solidFill>
                  <a:srgbClr val="000000"/>
                </a:solidFill>
                <a:effectLst/>
                <a:ea typeface="Times New Roman" panose="02020603050405020304" pitchFamily="18" charset="0"/>
                <a:cs typeface="Calibri" panose="020F0502020204030204" pitchFamily="34" charset="0"/>
              </a:rPr>
              <a:t> </a:t>
            </a:r>
            <a:r>
              <a:rPr lang="ar-JO" sz="2400" b="0" i="0" dirty="0">
                <a:solidFill>
                  <a:srgbClr val="2C2F34"/>
                </a:solidFill>
                <a:effectLst/>
                <a:latin typeface="-apple-system"/>
              </a:rPr>
              <a:t>.</a:t>
            </a:r>
            <a:br>
              <a:rPr lang="ar-YE" sz="2400" dirty="0"/>
            </a:br>
            <a:br>
              <a:rPr lang="ar-YE" sz="2400" dirty="0"/>
            </a:br>
            <a:endParaRPr lang="ar-YE" sz="2400" b="0" i="0" u="none" strike="noStrike" baseline="0" dirty="0">
              <a:latin typeface="TraditionalArabic"/>
            </a:endParaRPr>
          </a:p>
        </p:txBody>
      </p:sp>
      <p:pic>
        <p:nvPicPr>
          <p:cNvPr id="3" name="Picture 2">
            <a:extLst>
              <a:ext uri="{FF2B5EF4-FFF2-40B4-BE49-F238E27FC236}">
                <a16:creationId xmlns:a16="http://schemas.microsoft.com/office/drawing/2014/main" id="{2BC593FA-8DC6-C006-9FFC-93DAFA06D2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0655" y="4574515"/>
            <a:ext cx="4078323" cy="1552575"/>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58147">
        <p14:prism isInverted="1"/>
      </p:transition>
    </mc:Choice>
    <mc:Fallback xmlns="">
      <p:transition spd="slow" advTm="581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59809" y="1679991"/>
            <a:ext cx="10454185" cy="4418517"/>
          </a:xfrm>
          <a:prstGeom prst="rect">
            <a:avLst/>
          </a:prstGeom>
          <a:noFill/>
        </p:spPr>
        <p:txBody>
          <a:bodyPr wrap="square" rtlCol="0">
            <a:spAutoFit/>
          </a:bodyPr>
          <a:lstStyle/>
          <a:p>
            <a:pPr algn="just" rtl="1">
              <a:lnSpc>
                <a:spcPct val="20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كذلك فالأساس الفلسفي لها يستند إلى فكرة وجود أكثر من مبدأ أساسي للوجود وهي الفكرة التي يتفق عليها عدد من الأنظمة السياسية كالولايات المتحدة الأمريكية والمملكة المتحدة</a:t>
            </a:r>
            <a:r>
              <a:rPr lang="ar-SA" sz="2400" kern="0" dirty="0">
                <a:solidFill>
                  <a:srgbClr val="000000"/>
                </a:solidFill>
                <a:effectLst/>
                <a:latin typeface="Calibri" panose="020F0502020204030204" pitchFamily="34" charset="0"/>
                <a:ea typeface="Times New Roman" panose="02020603050405020304" pitchFamily="18" charset="0"/>
              </a:rPr>
              <a:t>،  كما ان هذه النظرية تركز على مبدأ التوازن بين الطبقة الرأسمالية والدولة وذلك من خلال وجود المنظمات اللامركزية الصغيرة، و تركز على الحرية والديمقراطية واستقلال المنظمات، وتركز في صنع السياسة التعليمية على مبدأ المنافسة بين الجماعات الاجتماعية وجماعات المصالح، كما أن هذا الاسلوب يهتم بالخبرة والعلم والتخطيط</a:t>
            </a:r>
            <a:r>
              <a:rPr lang="ar-JO" sz="2400" kern="0" dirty="0">
                <a:solidFill>
                  <a:srgbClr val="000000"/>
                </a:solidFill>
                <a:effectLst/>
                <a:latin typeface="Calibri" panose="020F0502020204030204" pitchFamily="34" charset="0"/>
                <a:ea typeface="Times New Roman" panose="02020603050405020304" pitchFamily="18" charset="0"/>
              </a:rPr>
              <a:t>.</a:t>
            </a:r>
            <a:endParaRPr lang="en-US" sz="48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46396">
        <p14:prism isInverted="1"/>
      </p:transition>
    </mc:Choice>
    <mc:Fallback xmlns="">
      <p:transition spd="slow" advTm="1463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pic>
        <p:nvPicPr>
          <p:cNvPr id="3" name="Picture 2">
            <a:extLst>
              <a:ext uri="{FF2B5EF4-FFF2-40B4-BE49-F238E27FC236}">
                <a16:creationId xmlns:a16="http://schemas.microsoft.com/office/drawing/2014/main" id="{CF737F36-BB9A-352B-E3BE-4F0DBD06ED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9618" y="2014538"/>
            <a:ext cx="8147713" cy="3719512"/>
          </a:xfrm>
          <a:prstGeom prst="rect">
            <a:avLst/>
          </a:prstGeom>
        </p:spPr>
      </p:pic>
      <p:sp>
        <p:nvSpPr>
          <p:cNvPr id="11" name="TextBox 10">
            <a:extLst>
              <a:ext uri="{FF2B5EF4-FFF2-40B4-BE49-F238E27FC236}">
                <a16:creationId xmlns:a16="http://schemas.microsoft.com/office/drawing/2014/main" id="{633687B6-F7BB-A52C-36B6-38EF49E178DF}"/>
              </a:ext>
            </a:extLst>
          </p:cNvPr>
          <p:cNvSpPr txBox="1"/>
          <p:nvPr/>
        </p:nvSpPr>
        <p:spPr>
          <a:xfrm>
            <a:off x="5020651" y="3581906"/>
            <a:ext cx="2947917" cy="584775"/>
          </a:xfrm>
          <a:prstGeom prst="rect">
            <a:avLst/>
          </a:prstGeom>
          <a:noFill/>
        </p:spPr>
        <p:txBody>
          <a:bodyPr wrap="square" rtlCol="0">
            <a:spAutoFit/>
          </a:bodyPr>
          <a:lstStyle/>
          <a:p>
            <a:pPr algn="r"/>
            <a:r>
              <a:rPr lang="ar-JO" sz="3200" b="1" dirty="0">
                <a:solidFill>
                  <a:srgbClr val="00B0F0"/>
                </a:solidFill>
              </a:rPr>
              <a:t>أبعاد سياسات التعليم</a:t>
            </a:r>
            <a:endParaRPr lang="en-US" sz="3200" b="1" dirty="0">
              <a:solidFill>
                <a:srgbClr val="00B0F0"/>
              </a:solidFill>
            </a:endParaRPr>
          </a:p>
        </p:txBody>
      </p:sp>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32854">
        <p14:prism isInverted="1"/>
      </p:transition>
    </mc:Choice>
    <mc:Fallback xmlns="">
      <p:transition spd="slow" advTm="32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3200" i="0" u="none" strike="noStrike" baseline="0" dirty="0">
                <a:latin typeface="Arial-BoldMT"/>
              </a:rPr>
              <a:t>   </a:t>
            </a:r>
            <a:r>
              <a:rPr lang="ar-JO" sz="3200" b="1" i="0" u="none" strike="noStrike" baseline="0" dirty="0">
                <a:solidFill>
                  <a:srgbClr val="00B0F0"/>
                </a:solidFill>
                <a:latin typeface="Arial-BoldMT"/>
              </a:rPr>
              <a:t>أبعاد سياسات التعليم</a:t>
            </a:r>
            <a:endParaRPr lang="en-US" sz="4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306640" y="2112594"/>
            <a:ext cx="9931780" cy="3523400"/>
          </a:xfrm>
          <a:prstGeom prst="rect">
            <a:avLst/>
          </a:prstGeom>
          <a:noFill/>
        </p:spPr>
        <p:txBody>
          <a:bodyPr wrap="square" rtlCol="0">
            <a:spAutoFit/>
          </a:bodyPr>
          <a:lstStyle/>
          <a:p>
            <a:pPr algn="just" rtl="1">
              <a:lnSpc>
                <a:spcPct val="200000"/>
              </a:lnSpc>
            </a:pPr>
            <a:r>
              <a:rPr lang="ar-JO" sz="2400" b="1" dirty="0">
                <a:effectLst/>
                <a:ea typeface="Calibri" panose="020F0502020204030204" pitchFamily="34" charset="0"/>
              </a:rPr>
              <a:t>أولًا: البعد الدولي</a:t>
            </a:r>
          </a:p>
          <a:p>
            <a:pPr algn="just" rtl="1">
              <a:lnSpc>
                <a:spcPct val="200000"/>
              </a:lnSpc>
            </a:pPr>
            <a:r>
              <a:rPr lang="ar-JO" sz="1800" dirty="0">
                <a:effectLst/>
                <a:ea typeface="Calibri" panose="020F0502020204030204" pitchFamily="34" charset="0"/>
                <a:cs typeface="Calibri" panose="020F0502020204030204" pitchFamily="34" charset="0"/>
              </a:rPr>
              <a:t>تسعى كل </a:t>
            </a:r>
            <a:r>
              <a:rPr lang="ar-SA" sz="1800" dirty="0">
                <a:effectLst/>
                <a:ea typeface="Calibri" panose="020F0502020204030204" pitchFamily="34" charset="0"/>
                <a:cs typeface="Calibri" panose="020F0502020204030204" pitchFamily="34" charset="0"/>
              </a:rPr>
              <a:t>دولة </a:t>
            </a:r>
            <a:r>
              <a:rPr lang="ar-JO" sz="1800" dirty="0">
                <a:effectLst/>
                <a:ea typeface="Calibri" panose="020F0502020204030204" pitchFamily="34" charset="0"/>
                <a:cs typeface="Calibri" panose="020F0502020204030204" pitchFamily="34" charset="0"/>
              </a:rPr>
              <a:t>لتحقيق </a:t>
            </a:r>
            <a:r>
              <a:rPr lang="ar-SA" sz="1800" dirty="0">
                <a:effectLst/>
                <a:ea typeface="Calibri" panose="020F0502020204030204" pitchFamily="34" charset="0"/>
                <a:cs typeface="Calibri" panose="020F0502020204030204" pitchFamily="34" charset="0"/>
              </a:rPr>
              <a:t>مصالحها </a:t>
            </a:r>
            <a:r>
              <a:rPr lang="ar-JO" sz="1800" dirty="0">
                <a:effectLst/>
                <a:ea typeface="Calibri" panose="020F0502020204030204" pitchFamily="34" charset="0"/>
                <a:cs typeface="Calibri" panose="020F0502020204030204" pitchFamily="34" charset="0"/>
              </a:rPr>
              <a:t>وتحارب</a:t>
            </a:r>
            <a:r>
              <a:rPr lang="ar-SA" sz="1800" dirty="0">
                <a:effectLst/>
                <a:ea typeface="Calibri" panose="020F0502020204030204" pitchFamily="34" charset="0"/>
                <a:cs typeface="Calibri" panose="020F0502020204030204" pitchFamily="34" charset="0"/>
              </a:rPr>
              <a:t> من يحاول </a:t>
            </a:r>
            <a:r>
              <a:rPr lang="ar-JO" sz="1800" dirty="0">
                <a:effectLst/>
                <a:ea typeface="Calibri" panose="020F0502020204030204" pitchFamily="34" charset="0"/>
                <a:cs typeface="Calibri" panose="020F0502020204030204" pitchFamily="34" charset="0"/>
              </a:rPr>
              <a:t>الإ</a:t>
            </a:r>
            <a:r>
              <a:rPr lang="ar-SA" sz="1800" dirty="0">
                <a:effectLst/>
                <a:ea typeface="Calibri" panose="020F0502020204030204" pitchFamily="34" charset="0"/>
                <a:cs typeface="Calibri" panose="020F0502020204030204" pitchFamily="34" charset="0"/>
              </a:rPr>
              <a:t>ضرار بها </a:t>
            </a:r>
            <a:r>
              <a:rPr lang="ar-JO" sz="1800" dirty="0">
                <a:effectLst/>
                <a:ea typeface="Calibri" panose="020F0502020204030204" pitchFamily="34" charset="0"/>
                <a:cs typeface="Calibri" panose="020F0502020204030204" pitchFamily="34" charset="0"/>
              </a:rPr>
              <a:t>ومن امثلة</a:t>
            </a:r>
            <a:r>
              <a:rPr lang="ar-SA" sz="1800" dirty="0">
                <a:effectLst/>
                <a:ea typeface="Calibri" panose="020F0502020204030204" pitchFamily="34" charset="0"/>
                <a:cs typeface="Calibri" panose="020F0502020204030204" pitchFamily="34" charset="0"/>
              </a:rPr>
              <a:t> ذلك </a:t>
            </a:r>
            <a:r>
              <a:rPr lang="ar-JO" sz="1800" dirty="0">
                <a:effectLst/>
                <a:ea typeface="Calibri" panose="020F0502020204030204" pitchFamily="34" charset="0"/>
                <a:cs typeface="Calibri" panose="020F0502020204030204" pitchFamily="34" charset="0"/>
              </a:rPr>
              <a:t>: </a:t>
            </a:r>
            <a:r>
              <a:rPr lang="ar-SA" sz="1800" dirty="0">
                <a:effectLst/>
                <a:ea typeface="Calibri" panose="020F0502020204030204" pitchFamily="34" charset="0"/>
                <a:cs typeface="Calibri" panose="020F0502020204030204" pitchFamily="34" charset="0"/>
              </a:rPr>
              <a:t>قامت بعض الدول في العالم النامي بتضمين مناهجها التي وضعتها بعد </a:t>
            </a:r>
            <a:r>
              <a:rPr lang="ar-JO" sz="1800" dirty="0">
                <a:effectLst/>
                <a:ea typeface="Calibri" panose="020F0502020204030204" pitchFamily="34" charset="0"/>
                <a:cs typeface="Calibri" panose="020F0502020204030204" pitchFamily="34" charset="0"/>
              </a:rPr>
              <a:t>استقلالها</a:t>
            </a:r>
            <a:r>
              <a:rPr lang="ar-SA" sz="1800" dirty="0">
                <a:effectLst/>
                <a:ea typeface="Calibri" panose="020F0502020204030204" pitchFamily="34" charset="0"/>
                <a:cs typeface="Calibri" panose="020F0502020204030204" pitchFamily="34" charset="0"/>
              </a:rPr>
              <a:t> ما يعزز الروح الوطنية لدى أبنائها، عن طريق بث روح العداء للدول </a:t>
            </a:r>
            <a:r>
              <a:rPr lang="ar-JO" sz="1800" dirty="0">
                <a:effectLst/>
                <a:ea typeface="Calibri" panose="020F0502020204030204" pitchFamily="34" charset="0"/>
                <a:cs typeface="Calibri" panose="020F0502020204030204" pitchFamily="34" charset="0"/>
              </a:rPr>
              <a:t>الاستعمارية</a:t>
            </a:r>
            <a:r>
              <a:rPr lang="ar-SA" sz="1800" dirty="0">
                <a:effectLst/>
                <a:ea typeface="Calibri" panose="020F0502020204030204" pitchFamily="34" charset="0"/>
                <a:cs typeface="Calibri" panose="020F0502020204030204" pitchFamily="34" charset="0"/>
              </a:rPr>
              <a:t> عامة فاعتبر</a:t>
            </a:r>
            <a:r>
              <a:rPr lang="ar-JO" sz="1800" dirty="0">
                <a:effectLst/>
                <a:ea typeface="Calibri" panose="020F0502020204030204" pitchFamily="34" charset="0"/>
                <a:cs typeface="Calibri" panose="020F0502020204030204" pitchFamily="34" charset="0"/>
              </a:rPr>
              <a:t>ت</a:t>
            </a:r>
            <a:r>
              <a:rPr lang="ar-SA" sz="1800" dirty="0">
                <a:effectLst/>
                <a:ea typeface="Calibri" panose="020F0502020204030204" pitchFamily="34" charset="0"/>
                <a:cs typeface="Calibri" panose="020F0502020204030204" pitchFamily="34" charset="0"/>
              </a:rPr>
              <a:t> </a:t>
            </a:r>
            <a:r>
              <a:rPr lang="ar-JO" sz="1800" dirty="0">
                <a:effectLst/>
                <a:ea typeface="Calibri" panose="020F0502020204030204" pitchFamily="34" charset="0"/>
                <a:cs typeface="Calibri" panose="020F0502020204030204" pitchFamily="34" charset="0"/>
              </a:rPr>
              <a:t>هذه السياسة مخالفة وتعكر</a:t>
            </a:r>
            <a:r>
              <a:rPr lang="ar-SA" sz="1800" dirty="0">
                <a:effectLst/>
                <a:ea typeface="Calibri" panose="020F0502020204030204" pitchFamily="34" charset="0"/>
                <a:cs typeface="Calibri" panose="020F0502020204030204" pitchFamily="34" charset="0"/>
              </a:rPr>
              <a:t> الع</a:t>
            </a:r>
            <a:r>
              <a:rPr lang="ar-JO" sz="1800" dirty="0">
                <a:effectLst/>
                <a:ea typeface="Calibri" panose="020F0502020204030204" pitchFamily="34" charset="0"/>
                <a:cs typeface="Calibri" panose="020F0502020204030204" pitchFamily="34" charset="0"/>
              </a:rPr>
              <a:t>لا</a:t>
            </a:r>
            <a:r>
              <a:rPr lang="ar-SA" sz="1800" dirty="0">
                <a:effectLst/>
                <a:ea typeface="Calibri" panose="020F0502020204030204" pitchFamily="34" charset="0"/>
                <a:cs typeface="Calibri" panose="020F0502020204030204" pitchFamily="34" charset="0"/>
              </a:rPr>
              <a:t>قات </a:t>
            </a:r>
            <a:r>
              <a:rPr lang="ar-JO" sz="1800" dirty="0">
                <a:effectLst/>
                <a:ea typeface="Calibri" panose="020F0502020204030204" pitchFamily="34" charset="0"/>
                <a:cs typeface="Calibri" panose="020F0502020204030204" pitchFamily="34" charset="0"/>
              </a:rPr>
              <a:t>بين الدول</a:t>
            </a:r>
            <a:r>
              <a:rPr lang="ar-SA" sz="1800" dirty="0">
                <a:effectLst/>
                <a:ea typeface="Calibri" panose="020F0502020204030204" pitchFamily="34" charset="0"/>
                <a:cs typeface="Calibri" panose="020F0502020204030204" pitchFamily="34" charset="0"/>
              </a:rPr>
              <a:t>. كما أن هناك دول تحتاج إلى معونات مادية أو بشرية أو علمية من دول أخرى وهذا من شأنه أن </a:t>
            </a:r>
            <a:r>
              <a:rPr lang="ar-JO" sz="1800" dirty="0">
                <a:effectLst/>
                <a:ea typeface="Calibri" panose="020F0502020204030204" pitchFamily="34" charset="0"/>
                <a:cs typeface="Calibri" panose="020F0502020204030204" pitchFamily="34" charset="0"/>
              </a:rPr>
              <a:t>يؤثر</a:t>
            </a:r>
            <a:r>
              <a:rPr lang="ar-SA" sz="1800" dirty="0">
                <a:effectLst/>
                <a:ea typeface="Calibri" panose="020F0502020204030204" pitchFamily="34" charset="0"/>
                <a:cs typeface="Calibri" panose="020F0502020204030204" pitchFamily="34" charset="0"/>
              </a:rPr>
              <a:t> على ما يتصل بالدول المانحة في سياسة التعليم كفتح مدارس لهذه الدول أو تدريس لغتها أو إرسال بعثات تعليمية لها أو غير هذا </a:t>
            </a:r>
            <a:r>
              <a:rPr lang="ar-JO" sz="1800" dirty="0">
                <a:effectLst/>
                <a:ea typeface="Calibri" panose="020F0502020204030204" pitchFamily="34" charset="0"/>
                <a:cs typeface="Calibri" panose="020F0502020204030204" pitchFamily="34" charset="0"/>
              </a:rPr>
              <a:t>من الأمور </a:t>
            </a:r>
            <a:r>
              <a:rPr lang="ar-SA" sz="1800" dirty="0">
                <a:effectLst/>
                <a:ea typeface="Calibri" panose="020F0502020204030204" pitchFamily="34" charset="0"/>
                <a:cs typeface="Calibri" panose="020F0502020204030204" pitchFamily="34" charset="0"/>
              </a:rPr>
              <a:t>التي تتصل بالسياسة التعليمية للدولة المتلقية للمنح </a:t>
            </a:r>
            <a:endParaRPr lang="en-US" sz="2400" dirty="0"/>
          </a:p>
        </p:txBody>
      </p:sp>
      <p:pic>
        <p:nvPicPr>
          <p:cNvPr id="10" name="Picture 9">
            <a:extLst>
              <a:ext uri="{FF2B5EF4-FFF2-40B4-BE49-F238E27FC236}">
                <a16:creationId xmlns:a16="http://schemas.microsoft.com/office/drawing/2014/main" id="{5BB41B11-8FAC-7C8F-9A36-750D0B7005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373" y="1263466"/>
            <a:ext cx="2857500" cy="1600200"/>
          </a:xfrm>
          <a:prstGeom prst="rect">
            <a:avLst/>
          </a:prstGeom>
        </p:spPr>
      </p:pic>
    </p:spTree>
    <p:extLst>
      <p:ext uri="{BB962C8B-B14F-4D97-AF65-F5344CB8AC3E}">
        <p14:creationId xmlns:p14="http://schemas.microsoft.com/office/powerpoint/2010/main" val="107129622"/>
      </p:ext>
    </p:extLst>
  </p:cSld>
  <p:clrMapOvr>
    <a:masterClrMapping/>
  </p:clrMapOvr>
  <mc:AlternateContent xmlns:mc="http://schemas.openxmlformats.org/markup-compatibility/2006" xmlns:p14="http://schemas.microsoft.com/office/powerpoint/2010/main">
    <mc:Choice Requires="p14">
      <p:transition spd="slow" p14:dur="1600" advTm="153496">
        <p14:prism isInverted="1"/>
      </p:transition>
    </mc:Choice>
    <mc:Fallback xmlns="">
      <p:transition spd="slow" advTm="1534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941695" y="1390933"/>
            <a:ext cx="10662319" cy="2897396"/>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000" kern="0" dirty="0">
                <a:solidFill>
                  <a:srgbClr val="000000"/>
                </a:solidFill>
                <a:cs typeface="Arial" panose="020B0604020202020204" pitchFamily="34" charset="0"/>
              </a:rPr>
              <a:t>     </a:t>
            </a:r>
            <a:r>
              <a:rPr lang="ar-JO" sz="2800" kern="0" dirty="0">
                <a:solidFill>
                  <a:srgbClr val="000000"/>
                </a:solidFill>
                <a:cs typeface="Arial" panose="020B0604020202020204" pitchFamily="34" charset="0"/>
              </a:rPr>
              <a:t>ثانيًا: البعد الإقليمي</a:t>
            </a:r>
          </a:p>
          <a:p>
            <a:pPr marL="342900" marR="285750" lvl="0" indent="-342900" algn="just" rtl="1">
              <a:lnSpc>
                <a:spcPct val="150000"/>
              </a:lnSpc>
              <a:spcBef>
                <a:spcPts val="0"/>
              </a:spcBef>
              <a:spcAft>
                <a:spcPts val="0"/>
              </a:spcAft>
              <a:tabLst>
                <a:tab pos="457200" algn="l"/>
              </a:tabLst>
            </a:pPr>
            <a:r>
              <a:rPr lang="ar-JO" sz="1800" dirty="0">
                <a:effectLst/>
                <a:ea typeface="Calibri" panose="020F0502020204030204" pitchFamily="34" charset="0"/>
                <a:cs typeface="Calibri" panose="020F0502020204030204" pitchFamily="34" charset="0"/>
              </a:rPr>
              <a:t>               </a:t>
            </a:r>
            <a:r>
              <a:rPr lang="ar-JO" sz="1600" dirty="0">
                <a:ea typeface="Calibri" panose="020F0502020204030204" pitchFamily="34" charset="0"/>
                <a:cs typeface="Calibri" panose="020F0502020204030204" pitchFamily="34" charset="0"/>
              </a:rPr>
              <a:t> </a:t>
            </a:r>
            <a:r>
              <a:rPr lang="ar-JO" sz="2400" dirty="0">
                <a:effectLst/>
                <a:ea typeface="Calibri" panose="020F0502020204030204" pitchFamily="34" charset="0"/>
                <a:cs typeface="Calibri" panose="020F0502020204030204" pitchFamily="34" charset="0"/>
              </a:rPr>
              <a:t>وي</a:t>
            </a:r>
            <a:r>
              <a:rPr lang="ar-SA" sz="2400" dirty="0">
                <a:effectLst/>
                <a:ea typeface="Calibri" panose="020F0502020204030204" pitchFamily="34" charset="0"/>
                <a:cs typeface="Calibri" panose="020F0502020204030204" pitchFamily="34" charset="0"/>
              </a:rPr>
              <a:t>ظهر </a:t>
            </a:r>
            <a:r>
              <a:rPr lang="ar-JO" sz="2400" dirty="0">
                <a:effectLst/>
                <a:ea typeface="Calibri" panose="020F0502020204030204" pitchFamily="34" charset="0"/>
                <a:cs typeface="Calibri" panose="020F0502020204030204" pitchFamily="34" charset="0"/>
              </a:rPr>
              <a:t>البعد الإقليمي واضحًا</a:t>
            </a:r>
            <a:r>
              <a:rPr lang="ar-SA" sz="2400" dirty="0">
                <a:effectLst/>
                <a:ea typeface="Calibri" panose="020F0502020204030204" pitchFamily="34" charset="0"/>
                <a:cs typeface="Calibri" panose="020F0502020204030204" pitchFamily="34" charset="0"/>
              </a:rPr>
              <a:t> في </a:t>
            </a:r>
            <a:r>
              <a:rPr lang="ar-JO" sz="2400" dirty="0">
                <a:effectLst/>
                <a:ea typeface="Calibri" panose="020F0502020204030204" pitchFamily="34" charset="0"/>
                <a:cs typeface="Calibri" panose="020F0502020204030204" pitchFamily="34" charset="0"/>
              </a:rPr>
              <a:t>الا</a:t>
            </a:r>
            <a:r>
              <a:rPr lang="ar-SA" sz="2400" dirty="0">
                <a:effectLst/>
                <a:ea typeface="Calibri" panose="020F0502020204030204" pitchFamily="34" charset="0"/>
                <a:cs typeface="Calibri" panose="020F0502020204030204" pitchFamily="34" charset="0"/>
              </a:rPr>
              <a:t>تفاقيات والمعاهدات التي تمت بين الدول العربية للتقريب تعليمي</a:t>
            </a:r>
            <a:r>
              <a:rPr lang="ar-JO" sz="2400" dirty="0">
                <a:effectLst/>
                <a:ea typeface="Calibri" panose="020F0502020204030204" pitchFamily="34" charset="0"/>
                <a:cs typeface="Calibri" panose="020F0502020204030204" pitchFamily="34" charset="0"/>
              </a:rPr>
              <a:t>ً</a:t>
            </a:r>
            <a:r>
              <a:rPr lang="ar-SA" sz="2400" dirty="0">
                <a:effectLst/>
                <a:ea typeface="Calibri" panose="020F0502020204030204" pitchFamily="34" charset="0"/>
                <a:cs typeface="Calibri" panose="020F0502020204030204" pitchFamily="34" charset="0"/>
              </a:rPr>
              <a:t>ا فيما بينها منذ إنشاء الجامعة العربية، وما تم </a:t>
            </a:r>
            <a:r>
              <a:rPr lang="ar-JO" sz="2400" dirty="0">
                <a:effectLst/>
                <a:ea typeface="Calibri" panose="020F0502020204030204" pitchFamily="34" charset="0"/>
                <a:cs typeface="Calibri" panose="020F0502020204030204" pitchFamily="34" charset="0"/>
              </a:rPr>
              <a:t>الا</a:t>
            </a:r>
            <a:r>
              <a:rPr lang="ar-SA" sz="2400" dirty="0">
                <a:effectLst/>
                <a:ea typeface="Calibri" panose="020F0502020204030204" pitchFamily="34" charset="0"/>
                <a:cs typeface="Calibri" panose="020F0502020204030204" pitchFamily="34" charset="0"/>
              </a:rPr>
              <a:t>تفاق عليه بين </a:t>
            </a:r>
            <a:r>
              <a:rPr lang="ar-JO" sz="2400" dirty="0">
                <a:effectLst/>
                <a:ea typeface="Calibri" panose="020F0502020204030204" pitchFamily="34" charset="0"/>
                <a:cs typeface="Calibri" panose="020F0502020204030204" pitchFamily="34" charset="0"/>
              </a:rPr>
              <a:t>ال</a:t>
            </a:r>
            <a:r>
              <a:rPr lang="ar-SA" sz="2400" dirty="0">
                <a:effectLst/>
                <a:ea typeface="Calibri" panose="020F0502020204030204" pitchFamily="34" charset="0"/>
                <a:cs typeface="Calibri" panose="020F0502020204030204" pitchFamily="34" charset="0"/>
              </a:rPr>
              <a:t>دول </a:t>
            </a:r>
            <a:r>
              <a:rPr lang="ar-JO" sz="2400" dirty="0">
                <a:effectLst/>
                <a:ea typeface="Calibri" panose="020F0502020204030204" pitchFamily="34" charset="0"/>
                <a:cs typeface="Calibri" panose="020F0502020204030204" pitchFamily="34" charset="0"/>
              </a:rPr>
              <a:t>التي شكلت مجالس إقليمية مثل </a:t>
            </a:r>
            <a:r>
              <a:rPr lang="ar-SA" sz="2400" dirty="0">
                <a:effectLst/>
                <a:ea typeface="Calibri" panose="020F0502020204030204" pitchFamily="34" charset="0"/>
                <a:cs typeface="Calibri" panose="020F0502020204030204" pitchFamily="34" charset="0"/>
              </a:rPr>
              <a:t>مجلس التعاون الخليجي </a:t>
            </a:r>
            <a:r>
              <a:rPr lang="ar-JO" sz="2400" dirty="0">
                <a:effectLst/>
                <a:ea typeface="Calibri" panose="020F0502020204030204" pitchFamily="34" charset="0"/>
                <a:cs typeface="Calibri" panose="020F0502020204030204" pitchFamily="34" charset="0"/>
              </a:rPr>
              <a:t>ودول المغرب العربي </a:t>
            </a:r>
            <a:r>
              <a:rPr lang="ar-SA" sz="2400" dirty="0">
                <a:effectLst/>
                <a:ea typeface="Calibri" panose="020F0502020204030204" pitchFamily="34" charset="0"/>
                <a:cs typeface="Calibri" panose="020F0502020204030204" pitchFamily="34" charset="0"/>
              </a:rPr>
              <a:t>فيما يخص أهداف التعليم المختلفة، ومناهجه في هذه الدول وهذا فرض عليها أن تتقارب في سياسات التعليم إلى حد</a:t>
            </a:r>
            <a:r>
              <a:rPr lang="ar-JO" sz="2400" dirty="0">
                <a:effectLst/>
                <a:ea typeface="Calibri" panose="020F0502020204030204" pitchFamily="34" charset="0"/>
                <a:cs typeface="Calibri" panose="020F0502020204030204" pitchFamily="34" charset="0"/>
              </a:rPr>
              <a:t>ٍ</a:t>
            </a:r>
            <a:r>
              <a:rPr lang="ar-SA" sz="2400" dirty="0">
                <a:effectLst/>
                <a:ea typeface="Calibri" panose="020F0502020204030204" pitchFamily="34" charset="0"/>
                <a:cs typeface="Calibri" panose="020F0502020204030204" pitchFamily="34" charset="0"/>
              </a:rPr>
              <a:t> كبير</a:t>
            </a:r>
            <a:r>
              <a:rPr lang="ar-JO" sz="2400" dirty="0">
                <a:effectLst/>
                <a:ea typeface="Calibri" panose="020F0502020204030204" pitchFamily="34" charset="0"/>
                <a:cs typeface="Calibri" panose="020F0502020204030204" pitchFamily="34" charset="0"/>
              </a:rPr>
              <a:t>.</a:t>
            </a:r>
            <a:endParaRPr lang="en-US" sz="2000" kern="0" dirty="0">
              <a:solidFill>
                <a:srgbClr val="000000"/>
              </a:solidFill>
              <a:cs typeface="Arial" panose="020B0604020202020204" pitchFamily="34" charset="0"/>
            </a:endParaRPr>
          </a:p>
        </p:txBody>
      </p:sp>
      <p:pic>
        <p:nvPicPr>
          <p:cNvPr id="11" name="Picture 10">
            <a:extLst>
              <a:ext uri="{FF2B5EF4-FFF2-40B4-BE49-F238E27FC236}">
                <a16:creationId xmlns:a16="http://schemas.microsoft.com/office/drawing/2014/main" id="{CA127971-9063-19FA-309C-42606B70D0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885" y="4283919"/>
            <a:ext cx="2476500" cy="1514475"/>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1600" advTm="83035">
        <p14:prism isInverted="1"/>
      </p:transition>
    </mc:Choice>
    <mc:Fallback xmlns="">
      <p:transition spd="slow" advTm="830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311175" y="1390933"/>
            <a:ext cx="11292839" cy="2073966"/>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800" kern="0" dirty="0">
                <a:solidFill>
                  <a:srgbClr val="000000"/>
                </a:solidFill>
                <a:cs typeface="Arial" panose="020B0604020202020204" pitchFamily="34" charset="0"/>
              </a:rPr>
              <a:t>    البعد الإقليمي</a:t>
            </a:r>
          </a:p>
          <a:p>
            <a:pPr marL="342900" marR="285750" lvl="0" indent="-342900" algn="just" rtl="1">
              <a:lnSpc>
                <a:spcPct val="150000"/>
              </a:lnSpc>
              <a:spcBef>
                <a:spcPts val="0"/>
              </a:spcBef>
              <a:spcAft>
                <a:spcPts val="0"/>
              </a:spcAft>
              <a:tabLst>
                <a:tab pos="457200" algn="l"/>
              </a:tabLst>
            </a:pPr>
            <a:r>
              <a:rPr lang="ar-JO" sz="1800" dirty="0">
                <a:effectLst/>
                <a:ea typeface="Calibri" panose="020F0502020204030204" pitchFamily="34" charset="0"/>
                <a:cs typeface="Calibri" panose="020F0502020204030204" pitchFamily="34" charset="0"/>
              </a:rPr>
              <a:t>            </a:t>
            </a:r>
            <a:r>
              <a:rPr lang="ar-JO" sz="2000" dirty="0">
                <a:solidFill>
                  <a:srgbClr val="040C28"/>
                </a:solidFill>
                <a:latin typeface="Helvetica Neue"/>
              </a:rPr>
              <a:t>يظهر البعد الإقليمي واضحًا من خلال خريطة الدول العربية، فالإقليم </a:t>
            </a:r>
            <a:r>
              <a:rPr lang="ar-YE" sz="2000" dirty="0">
                <a:solidFill>
                  <a:srgbClr val="040C28"/>
                </a:solidFill>
                <a:latin typeface="Helvetica Neue"/>
              </a:rPr>
              <a:t> </a:t>
            </a:r>
            <a:r>
              <a:rPr lang="ar-YE" sz="2000" b="0" i="0" dirty="0">
                <a:solidFill>
                  <a:srgbClr val="040C28"/>
                </a:solidFill>
                <a:effectLst/>
                <a:latin typeface="Helvetica Neue"/>
              </a:rPr>
              <a:t>عبارة عن رقعة من الأرض تتسم بخصائص معينة تميزها عما يجاورها من أقاليم أخرى</a:t>
            </a:r>
            <a:r>
              <a:rPr lang="ar-YE" sz="2000" b="0" i="0" dirty="0">
                <a:solidFill>
                  <a:srgbClr val="202124"/>
                </a:solidFill>
                <a:effectLst/>
                <a:latin typeface="Helvetica Neue"/>
              </a:rPr>
              <a:t>، والإقليم قد يكون مناخيا</a:t>
            </a:r>
            <a:r>
              <a:rPr lang="ar-JO" sz="2000" b="0" i="0" dirty="0">
                <a:solidFill>
                  <a:srgbClr val="202124"/>
                </a:solidFill>
                <a:effectLst/>
                <a:latin typeface="Helvetica Neue"/>
              </a:rPr>
              <a:t>،</a:t>
            </a:r>
            <a:r>
              <a:rPr lang="ar-YE" sz="2000" b="0" i="0" dirty="0">
                <a:solidFill>
                  <a:srgbClr val="202124"/>
                </a:solidFill>
                <a:effectLst/>
                <a:latin typeface="Helvetica Neue"/>
              </a:rPr>
              <a:t> وقد يكون الإقليم نباتيا أو طبيعيا بصورة عامة، بمعنى أن تتجانس فيه العناصر الطبيعية المختلفة من موقع جغرافي وتضاريس ومناخ وتربة</a:t>
            </a:r>
            <a:endParaRPr lang="en-US" sz="2000" kern="0" dirty="0">
              <a:solidFill>
                <a:srgbClr val="000000"/>
              </a:solidFill>
              <a:cs typeface="Arial" panose="020B0604020202020204" pitchFamily="34" charset="0"/>
            </a:endParaRPr>
          </a:p>
        </p:txBody>
      </p:sp>
      <p:pic>
        <p:nvPicPr>
          <p:cNvPr id="4" name="Picture 3">
            <a:extLst>
              <a:ext uri="{FF2B5EF4-FFF2-40B4-BE49-F238E27FC236}">
                <a16:creationId xmlns:a16="http://schemas.microsoft.com/office/drawing/2014/main" id="{DBE480B0-A801-E5E6-F871-2A62DD639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7606" y="3667470"/>
            <a:ext cx="9103057" cy="2470407"/>
          </a:xfrm>
          <a:prstGeom prst="rect">
            <a:avLst/>
          </a:prstGeom>
        </p:spPr>
      </p:pic>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3">
        <p14:prism isInverted="1"/>
      </p:transition>
    </mc:Choice>
    <mc:Fallback xmlns="">
      <p:transition spd="slow" advTm="1364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953195" y="1386840"/>
            <a:ext cx="10193085" cy="3903504"/>
          </a:xfrm>
          <a:prstGeom prst="rect">
            <a:avLst/>
          </a:prstGeom>
          <a:noFill/>
        </p:spPr>
        <p:txBody>
          <a:bodyPr wrap="square" rtlCol="0">
            <a:spAutoFit/>
          </a:bodyPr>
          <a:lstStyle/>
          <a:p>
            <a:pPr algn="just" rtl="1">
              <a:lnSpc>
                <a:spcPct val="150000"/>
              </a:lnSpc>
            </a:pPr>
            <a:r>
              <a:rPr lang="ar-JO" sz="2800" dirty="0">
                <a:cs typeface="Calibri" panose="020F0502020204030204" pitchFamily="34" charset="0"/>
              </a:rPr>
              <a:t>ثالثًا: البعد الحكومي</a:t>
            </a:r>
            <a:endParaRPr lang="ar-JO" sz="2800" b="1" kern="0" dirty="0">
              <a:solidFill>
                <a:srgbClr val="000000"/>
              </a:solidFill>
              <a:cs typeface="Arial" panose="020B0604020202020204" pitchFamily="34" charset="0"/>
            </a:endParaRPr>
          </a:p>
          <a:p>
            <a:pPr algn="just" rtl="1">
              <a:lnSpc>
                <a:spcPct val="150000"/>
              </a:lnSpc>
            </a:pPr>
            <a:r>
              <a:rPr lang="ar-JO" sz="1800" dirty="0">
                <a:effectLst/>
                <a:ea typeface="Calibri" panose="020F0502020204030204" pitchFamily="34" charset="0"/>
                <a:cs typeface="Calibri" panose="020F0502020204030204" pitchFamily="34" charset="0"/>
              </a:rPr>
              <a:t>   </a:t>
            </a:r>
            <a:r>
              <a:rPr lang="ar-SA" sz="2800" dirty="0">
                <a:effectLst/>
                <a:ea typeface="Calibri" panose="020F0502020204030204" pitchFamily="34" charset="0"/>
                <a:cs typeface="Calibri" panose="020F0502020204030204" pitchFamily="34" charset="0"/>
              </a:rPr>
              <a:t>وهذا البعد يظهر </a:t>
            </a:r>
            <a:r>
              <a:rPr lang="ar-JO" sz="2800" dirty="0">
                <a:effectLst/>
                <a:ea typeface="Calibri" panose="020F0502020204030204" pitchFamily="34" charset="0"/>
                <a:cs typeface="Calibri" panose="020F0502020204030204" pitchFamily="34" charset="0"/>
              </a:rPr>
              <a:t>واضحًا</a:t>
            </a:r>
            <a:r>
              <a:rPr lang="ar-SA" sz="2800" dirty="0">
                <a:effectLst/>
                <a:ea typeface="Calibri" panose="020F0502020204030204" pitchFamily="34" charset="0"/>
                <a:cs typeface="Calibri" panose="020F0502020204030204" pitchFamily="34" charset="0"/>
              </a:rPr>
              <a:t> في الدول النامية </a:t>
            </a:r>
            <a:r>
              <a:rPr lang="ar-JO" sz="2800" dirty="0">
                <a:effectLst/>
                <a:ea typeface="Calibri" panose="020F0502020204030204" pitchFamily="34" charset="0"/>
                <a:cs typeface="Calibri" panose="020F0502020204030204" pitchFamily="34" charset="0"/>
              </a:rPr>
              <a:t>والفقيرة </a:t>
            </a:r>
            <a:r>
              <a:rPr lang="ar-SA" sz="2800" dirty="0">
                <a:effectLst/>
                <a:ea typeface="Calibri" panose="020F0502020204030204" pitchFamily="34" charset="0"/>
                <a:cs typeface="Calibri" panose="020F0502020204030204" pitchFamily="34" charset="0"/>
              </a:rPr>
              <a:t>بصفة خاصة من أقوى </a:t>
            </a:r>
            <a:r>
              <a:rPr lang="ar-JO" sz="2800" dirty="0">
                <a:effectLst/>
                <a:ea typeface="Calibri" panose="020F0502020204030204" pitchFamily="34" charset="0"/>
                <a:cs typeface="Calibri" panose="020F0502020204030204" pitchFamily="34" charset="0"/>
              </a:rPr>
              <a:t>الأبعاد</a:t>
            </a:r>
            <a:r>
              <a:rPr lang="ar-SA" sz="2800" dirty="0">
                <a:effectLst/>
                <a:ea typeface="Calibri" panose="020F0502020204030204" pitchFamily="34" charset="0"/>
                <a:cs typeface="Calibri" panose="020F0502020204030204" pitchFamily="34" charset="0"/>
              </a:rPr>
              <a:t> ل</a:t>
            </a:r>
            <a:r>
              <a:rPr lang="ar-JO" sz="2800" dirty="0">
                <a:effectLst/>
                <a:ea typeface="Calibri" panose="020F0502020204030204" pitchFamily="34" charset="0"/>
                <a:cs typeface="Calibri" panose="020F0502020204030204" pitchFamily="34" charset="0"/>
              </a:rPr>
              <a:t>عظم</a:t>
            </a:r>
            <a:r>
              <a:rPr lang="ar-SA" sz="2800" dirty="0">
                <a:effectLst/>
                <a:ea typeface="Calibri" panose="020F0502020204030204" pitchFamily="34" charset="0"/>
                <a:cs typeface="Calibri" panose="020F0502020204030204" pitchFamily="34" charset="0"/>
              </a:rPr>
              <a:t> دور الدولة وأجهزتها في مقابل الضعف الواضح للمؤسسات والتنظيمات غير الحكومية أو اختفائها أو شكليتها فإن السياسة التعليمية تأتي لتلبية أهداف وطموحات هذه الحكومة لتحقيق طموحات وأهداف المجتمع ككل</a:t>
            </a:r>
            <a:r>
              <a:rPr lang="en-US" sz="2800" dirty="0">
                <a:effectLst/>
                <a:latin typeface="Calibri" panose="020F0502020204030204" pitchFamily="34" charset="0"/>
                <a:ea typeface="Calibri" panose="020F0502020204030204" pitchFamily="34" charset="0"/>
              </a:rPr>
              <a:t> </a:t>
            </a:r>
            <a:r>
              <a:rPr lang="en-US" sz="2800" dirty="0">
                <a:cs typeface="Calibri" panose="020F0502020204030204" pitchFamily="34" charset="0"/>
              </a:rPr>
              <a:t>. </a:t>
            </a:r>
            <a:r>
              <a:rPr lang="ar-JO" sz="2800" dirty="0">
                <a:cs typeface="Calibri" panose="020F0502020204030204" pitchFamily="34" charset="0"/>
              </a:rPr>
              <a:t>فالحكومة تشرف على التعليم وتقوم بتمويله ووضع سياساته والتحكم بها. وبالتالي قدمت الدعم للتعليم وعززت مجانية التعليم.</a:t>
            </a:r>
            <a:endParaRPr lang="en-US" sz="2800" dirty="0">
              <a:cs typeface="Calibri" panose="020F0502020204030204" pitchFamily="34" charset="0"/>
            </a:endParaRPr>
          </a:p>
        </p:txBody>
      </p:sp>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09469">
        <p14:prism isInverted="1"/>
      </p:transition>
    </mc:Choice>
    <mc:Fallback xmlns="">
      <p:transition spd="slow" advTm="1094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0047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768070" y="1594433"/>
            <a:ext cx="10603473" cy="3866892"/>
          </a:xfrm>
          <a:prstGeom prst="rect">
            <a:avLst/>
          </a:prstGeom>
          <a:noFill/>
        </p:spPr>
        <p:txBody>
          <a:bodyPr wrap="square" rtlCol="0">
            <a:spAutoFit/>
          </a:bodyPr>
          <a:lstStyle/>
          <a:p>
            <a:pPr algn="r" rtl="1">
              <a:lnSpc>
                <a:spcPct val="150000"/>
              </a:lnSpc>
            </a:pPr>
            <a:r>
              <a:rPr lang="ar-YE" sz="2400" dirty="0">
                <a:latin typeface="Dubai" panose="020B0503030403030204" pitchFamily="34" charset="-78"/>
              </a:rPr>
              <a:t>  </a:t>
            </a:r>
            <a:r>
              <a:rPr lang="ar-JO" sz="2800" dirty="0">
                <a:cs typeface="Calibri" panose="020F0502020204030204" pitchFamily="34" charset="0"/>
              </a:rPr>
              <a:t>رابعًا: البعد الاجتماعي </a:t>
            </a:r>
          </a:p>
          <a:p>
            <a:pPr algn="r" rtl="1">
              <a:lnSpc>
                <a:spcPct val="150000"/>
              </a:lnSpc>
            </a:pPr>
            <a:endParaRPr lang="ar-JO" sz="1800" dirty="0">
              <a:effectLst/>
              <a:ea typeface="Calibri" panose="020F0502020204030204" pitchFamily="34" charset="0"/>
              <a:cs typeface="Calibri" panose="020F0502020204030204" pitchFamily="34" charset="0"/>
            </a:endParaRPr>
          </a:p>
          <a:p>
            <a:pPr algn="r" rtl="1">
              <a:lnSpc>
                <a:spcPct val="150000"/>
              </a:lnSpc>
            </a:pPr>
            <a:r>
              <a:rPr lang="ar-JO" dirty="0">
                <a:ea typeface="Calibri" panose="020F0502020204030204" pitchFamily="34" charset="0"/>
                <a:cs typeface="Calibri" panose="020F0502020204030204" pitchFamily="34" charset="0"/>
              </a:rPr>
              <a:t>   </a:t>
            </a:r>
            <a:r>
              <a:rPr lang="ar-SA" sz="2400" dirty="0">
                <a:effectLst/>
                <a:ea typeface="Calibri" panose="020F0502020204030204" pitchFamily="34" charset="0"/>
                <a:cs typeface="Calibri" panose="020F0502020204030204" pitchFamily="34" charset="0"/>
              </a:rPr>
              <a:t>تأتي السياسة التعليمية انعكاس</a:t>
            </a:r>
            <a:r>
              <a:rPr lang="ar-JO" sz="2400" dirty="0">
                <a:effectLst/>
                <a:ea typeface="Calibri" panose="020F0502020204030204" pitchFamily="34" charset="0"/>
                <a:cs typeface="Calibri" panose="020F0502020204030204" pitchFamily="34" charset="0"/>
              </a:rPr>
              <a:t>ً</a:t>
            </a:r>
            <a:r>
              <a:rPr lang="ar-SA" sz="2400" dirty="0">
                <a:effectLst/>
                <a:ea typeface="Calibri" panose="020F0502020204030204" pitchFamily="34" charset="0"/>
                <a:cs typeface="Calibri" panose="020F0502020204030204" pitchFamily="34" charset="0"/>
              </a:rPr>
              <a:t>ا </a:t>
            </a:r>
            <a:r>
              <a:rPr lang="ar-JO" sz="2400" dirty="0">
                <a:effectLst/>
                <a:ea typeface="Calibri" panose="020F0502020204030204" pitchFamily="34" charset="0"/>
                <a:cs typeface="Calibri" panose="020F0502020204030204" pitchFamily="34" charset="0"/>
              </a:rPr>
              <a:t>للقيم والأ</a:t>
            </a:r>
            <a:r>
              <a:rPr lang="ar-SA" sz="2400" dirty="0">
                <a:effectLst/>
                <a:ea typeface="Calibri" panose="020F0502020204030204" pitchFamily="34" charset="0"/>
                <a:cs typeface="Calibri" panose="020F0502020204030204" pitchFamily="34" charset="0"/>
              </a:rPr>
              <a:t>عراف والتقاليد السائدة </a:t>
            </a:r>
            <a:r>
              <a:rPr lang="ar-JO" sz="2400" dirty="0">
                <a:effectLst/>
                <a:ea typeface="Calibri" panose="020F0502020204030204" pitchFamily="34" charset="0"/>
                <a:cs typeface="Calibri" panose="020F0502020204030204" pitchFamily="34" charset="0"/>
              </a:rPr>
              <a:t>في المجتمع ومثال ذلك </a:t>
            </a:r>
            <a:r>
              <a:rPr lang="ar-SA" sz="2400" dirty="0">
                <a:effectLst/>
                <a:ea typeface="Calibri" panose="020F0502020204030204" pitchFamily="34" charset="0"/>
                <a:cs typeface="Calibri" panose="020F0502020204030204" pitchFamily="34" charset="0"/>
              </a:rPr>
              <a:t>إذا كان من تقاليد وأعراف المجتمع الفصل بين الجنسين ، </a:t>
            </a:r>
            <a:r>
              <a:rPr lang="ar-JO" sz="2400" dirty="0">
                <a:effectLst/>
                <a:ea typeface="Calibri" panose="020F0502020204030204" pitchFamily="34" charset="0"/>
                <a:cs typeface="Calibri" panose="020F0502020204030204" pitchFamily="34" charset="0"/>
              </a:rPr>
              <a:t>ف</a:t>
            </a:r>
            <a:r>
              <a:rPr lang="ar-SA" sz="2400" dirty="0">
                <a:effectLst/>
                <a:ea typeface="Calibri" panose="020F0502020204030204" pitchFamily="34" charset="0"/>
                <a:cs typeface="Calibri" panose="020F0502020204030204" pitchFamily="34" charset="0"/>
              </a:rPr>
              <a:t>تراعى السياسة التعليمية </a:t>
            </a:r>
            <a:r>
              <a:rPr lang="ar-JO" sz="2400" dirty="0">
                <a:effectLst/>
                <a:ea typeface="Calibri" panose="020F0502020204030204" pitchFamily="34" charset="0"/>
                <a:cs typeface="Calibri" panose="020F0502020204030204" pitchFamily="34" charset="0"/>
              </a:rPr>
              <a:t>ذلك من خلال</a:t>
            </a:r>
            <a:r>
              <a:rPr lang="ar-SA" sz="2400" dirty="0">
                <a:effectLst/>
                <a:ea typeface="Calibri" panose="020F0502020204030204" pitchFamily="34" charset="0"/>
                <a:cs typeface="Calibri" panose="020F0502020204030204" pitchFamily="34" charset="0"/>
              </a:rPr>
              <a:t> إنشاء المد ارس </a:t>
            </a:r>
            <a:r>
              <a:rPr lang="ar-JO" sz="2400" dirty="0">
                <a:effectLst/>
                <a:ea typeface="Calibri" panose="020F0502020204030204" pitchFamily="34" charset="0"/>
                <a:cs typeface="Calibri" panose="020F0502020204030204" pitchFamily="34" charset="0"/>
              </a:rPr>
              <a:t>غير المختلطة وبعيدة مكانيًاعن بعضها البعض، </a:t>
            </a:r>
            <a:r>
              <a:rPr lang="ar-SA" sz="2400" dirty="0">
                <a:effectLst/>
                <a:ea typeface="Calibri" panose="020F0502020204030204" pitchFamily="34" charset="0"/>
                <a:cs typeface="Calibri" panose="020F0502020204030204" pitchFamily="34" charset="0"/>
              </a:rPr>
              <a:t> و</a:t>
            </a:r>
            <a:r>
              <a:rPr lang="ar-JO" sz="2400" dirty="0">
                <a:effectLst/>
                <a:ea typeface="Calibri" panose="020F0502020204030204" pitchFamily="34" charset="0"/>
                <a:cs typeface="Calibri" panose="020F0502020204030204" pitchFamily="34" charset="0"/>
              </a:rPr>
              <a:t>يظهر ذلك أيضًا </a:t>
            </a:r>
            <a:r>
              <a:rPr lang="ar-SA" sz="2400" dirty="0">
                <a:effectLst/>
                <a:ea typeface="Calibri" panose="020F0502020204030204" pitchFamily="34" charset="0"/>
                <a:cs typeface="Calibri" panose="020F0502020204030204" pitchFamily="34" charset="0"/>
              </a:rPr>
              <a:t>في تصميم ووضع مناهج التعليم</a:t>
            </a:r>
            <a:r>
              <a:rPr lang="ar-JO" sz="2400" dirty="0">
                <a:effectLst/>
                <a:ea typeface="Calibri" panose="020F0502020204030204" pitchFamily="34" charset="0"/>
                <a:cs typeface="Calibri" panose="020F0502020204030204" pitchFamily="34" charset="0"/>
              </a:rPr>
              <a:t>.</a:t>
            </a:r>
          </a:p>
          <a:p>
            <a:pPr algn="r" rtl="1">
              <a:lnSpc>
                <a:spcPct val="150000"/>
              </a:lnSpc>
            </a:pPr>
            <a:r>
              <a:rPr lang="ar-SA" sz="2400" dirty="0">
                <a:effectLst/>
                <a:ea typeface="Calibri" panose="020F0502020204030204" pitchFamily="34" charset="0"/>
                <a:cs typeface="Calibri" panose="020F0502020204030204" pitchFamily="34" charset="0"/>
              </a:rPr>
              <a:t>أما في </a:t>
            </a:r>
            <a:r>
              <a:rPr lang="ar-JO" sz="2400" dirty="0">
                <a:effectLst/>
                <a:ea typeface="Calibri" panose="020F0502020204030204" pitchFamily="34" charset="0"/>
                <a:cs typeface="Calibri" panose="020F0502020204030204" pitchFamily="34" charset="0"/>
              </a:rPr>
              <a:t>البلدان</a:t>
            </a:r>
            <a:r>
              <a:rPr lang="ar-SA" sz="2400" dirty="0">
                <a:effectLst/>
                <a:ea typeface="Calibri" panose="020F0502020204030204" pitchFamily="34" charset="0"/>
                <a:cs typeface="Calibri" panose="020F0502020204030204" pitchFamily="34" charset="0"/>
              </a:rPr>
              <a:t> التي تغيب فيها الممارسة الديمقراطية بشكل كلي أو جزئي </a:t>
            </a:r>
            <a:r>
              <a:rPr lang="ar-JO" sz="2400" dirty="0">
                <a:effectLst/>
                <a:ea typeface="Calibri" panose="020F0502020204030204" pitchFamily="34" charset="0"/>
                <a:cs typeface="Calibri" panose="020F0502020204030204" pitchFamily="34" charset="0"/>
              </a:rPr>
              <a:t>فلن</a:t>
            </a:r>
            <a:r>
              <a:rPr lang="ar-SA" sz="2400" dirty="0">
                <a:effectLst/>
                <a:ea typeface="Calibri" panose="020F0502020204030204" pitchFamily="34" charset="0"/>
                <a:cs typeface="Calibri" panose="020F0502020204030204" pitchFamily="34" charset="0"/>
              </a:rPr>
              <a:t> يكون لهذا البعد أثر ذو قيمة </a:t>
            </a:r>
            <a:r>
              <a:rPr lang="ar-JO" sz="2400" dirty="0">
                <a:effectLst/>
                <a:ea typeface="Calibri" panose="020F0502020204030204" pitchFamily="34" charset="0"/>
                <a:cs typeface="Calibri" panose="020F0502020204030204" pitchFamily="34" charset="0"/>
              </a:rPr>
              <a:t>في المدارس ولن يتم تضمين المناهج لمفاهيم الديمقراطية والتشاركية.</a:t>
            </a:r>
            <a:endParaRPr lang="en-US" sz="3200" dirty="0"/>
          </a:p>
        </p:txBody>
      </p:sp>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1600" advTm="121399">
        <p14:prism isInverted="1"/>
      </p:transition>
    </mc:Choice>
    <mc:Fallback xmlns="">
      <p:transition spd="slow" advTm="12139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7" y="1719618"/>
            <a:ext cx="10117844" cy="3910686"/>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lnSpc>
                <a:spcPct val="150000"/>
              </a:lnSpc>
            </a:pPr>
            <a:r>
              <a:rPr lang="ar-JO" sz="2400" dirty="0"/>
              <a:t>     </a:t>
            </a:r>
            <a:r>
              <a:rPr lang="ar-YE" sz="2400" dirty="0"/>
              <a:t>إن </a:t>
            </a:r>
            <a:r>
              <a:rPr lang="ar-JO" sz="2400" dirty="0"/>
              <a:t>ازدياد الطلب على </a:t>
            </a:r>
            <a:r>
              <a:rPr lang="ar-YE" sz="2400" dirty="0"/>
              <a:t>التعليم في جميع المجتمعات ومن بينها </a:t>
            </a:r>
            <a:r>
              <a:rPr lang="ar-JO" sz="2400" dirty="0"/>
              <a:t>دول</a:t>
            </a:r>
            <a:r>
              <a:rPr lang="ar-YE" sz="2400" dirty="0"/>
              <a:t> الوطن العربي </a:t>
            </a:r>
            <a:r>
              <a:rPr lang="ar-JO" sz="2400" dirty="0"/>
              <a:t>حتم عليها اتخاذ قرار</a:t>
            </a:r>
            <a:r>
              <a:rPr lang="ar-YE" sz="2400" dirty="0"/>
              <a:t> التوسع في أنظمة التعليم وتوفير الفرص المتكافئة لكل فرد في جميع المجتمعات كحق من حقوق المواطنة ومن أجل تحقيق المشاركة المجتمعية الشاملة في عمليات التنمية، </a:t>
            </a:r>
            <a:endParaRPr lang="ar-JO" sz="2400" dirty="0"/>
          </a:p>
          <a:p>
            <a:pPr algn="just" rtl="1">
              <a:lnSpc>
                <a:spcPct val="150000"/>
              </a:lnSpc>
            </a:pPr>
            <a:r>
              <a:rPr lang="ar-JO" sz="2400" dirty="0"/>
              <a:t>أن ال</a:t>
            </a:r>
            <a:r>
              <a:rPr lang="ar-YE" sz="2400" dirty="0"/>
              <a:t>تحسين والتجديد التربوي عملية مستمرة </a:t>
            </a:r>
            <a:r>
              <a:rPr lang="ar-JO" sz="2400" dirty="0"/>
              <a:t>وهذا </a:t>
            </a:r>
            <a:r>
              <a:rPr lang="ar-YE" sz="2400" dirty="0"/>
              <a:t>يتطلب تعزيز عناصر</a:t>
            </a:r>
            <a:r>
              <a:rPr lang="ar-JO" sz="2400" dirty="0"/>
              <a:t>التعليم</a:t>
            </a:r>
            <a:r>
              <a:rPr lang="ar-YE" sz="2400" dirty="0"/>
              <a:t> و</a:t>
            </a:r>
            <a:r>
              <a:rPr lang="ar-JO" sz="2400" dirty="0"/>
              <a:t>دعم</a:t>
            </a:r>
            <a:r>
              <a:rPr lang="ar-YE" sz="2400" dirty="0"/>
              <a:t> </a:t>
            </a:r>
            <a:r>
              <a:rPr lang="ar-JO" sz="2400" dirty="0"/>
              <a:t>المُناخ التعليمي ليحقق الجودة</a:t>
            </a:r>
            <a:r>
              <a:rPr lang="ar-YE" sz="2400" dirty="0"/>
              <a:t>، مما يتطلب تحسين السياسات التعليمية </a:t>
            </a:r>
            <a:r>
              <a:rPr lang="ar-JO" sz="2400" dirty="0"/>
              <a:t>بالمدلرس والجامعات</a:t>
            </a:r>
            <a:r>
              <a:rPr lang="ar-YE" sz="2400" dirty="0"/>
              <a:t>، </a:t>
            </a:r>
            <a:r>
              <a:rPr lang="ar-JO" sz="2400" dirty="0"/>
              <a:t>لذلك يجب الا</a:t>
            </a:r>
            <a:r>
              <a:rPr lang="ar-YE" sz="2400" dirty="0"/>
              <a:t>هتمام بوضع السياسات </a:t>
            </a:r>
            <a:r>
              <a:rPr lang="ar-JO" sz="2400" dirty="0"/>
              <a:t>التعليمية </a:t>
            </a:r>
            <a:r>
              <a:rPr lang="ar-YE" sz="2400" dirty="0"/>
              <a:t>المتكاملة و</a:t>
            </a:r>
            <a:r>
              <a:rPr lang="ar-JO" sz="2400" dirty="0"/>
              <a:t>العقلانية</a:t>
            </a:r>
            <a:r>
              <a:rPr lang="ar-YE" sz="2400" dirty="0"/>
              <a:t> عند </a:t>
            </a:r>
            <a:r>
              <a:rPr lang="ar-JO" sz="2400" dirty="0"/>
              <a:t>الإشراف على التعليم لضمان تحقيق الأهداف المتفق عليها.</a:t>
            </a:r>
            <a:endParaRPr lang="en-US" sz="2400" dirty="0"/>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78076">
        <p14:prism isInverted="1"/>
      </p:transition>
    </mc:Choice>
    <mc:Fallback xmlns="">
      <p:transition spd="slow" advTm="1780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1691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0" name="TextBox 19">
            <a:extLst>
              <a:ext uri="{FF2B5EF4-FFF2-40B4-BE49-F238E27FC236}">
                <a16:creationId xmlns:a16="http://schemas.microsoft.com/office/drawing/2014/main" id="{54830403-E990-F3FA-DBB4-38F3C4883622}"/>
              </a:ext>
            </a:extLst>
          </p:cNvPr>
          <p:cNvSpPr txBox="1"/>
          <p:nvPr/>
        </p:nvSpPr>
        <p:spPr>
          <a:xfrm>
            <a:off x="2058194" y="1514060"/>
            <a:ext cx="7563478"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rPr>
              <a:t> وأخيرًا نستذكر أهم نتاجات محاضرة اليوم المحاضرة الرابعة</a:t>
            </a:r>
            <a:endParaRPr lang="en-US" sz="2800" b="1" dirty="0">
              <a:ln w="0"/>
              <a:solidFill>
                <a:srgbClr val="00B0F0"/>
              </a:solidFill>
              <a:effectLst>
                <a:outerShdw blurRad="38100" dist="19050" dir="2700000" algn="tl" rotWithShape="0">
                  <a:schemeClr val="dk1">
                    <a:alpha val="40000"/>
                  </a:schemeClr>
                </a:outerShdw>
              </a:effectLst>
            </a:endParaRPr>
          </a:p>
        </p:txBody>
      </p:sp>
      <p:graphicFrame>
        <p:nvGraphicFramePr>
          <p:cNvPr id="2" name="Diagram 1">
            <a:extLst>
              <a:ext uri="{FF2B5EF4-FFF2-40B4-BE49-F238E27FC236}">
                <a16:creationId xmlns:a16="http://schemas.microsoft.com/office/drawing/2014/main" id="{385FF69E-AC34-FEBE-3EA6-344248C7BCAB}"/>
              </a:ext>
            </a:extLst>
          </p:cNvPr>
          <p:cNvGraphicFramePr/>
          <p:nvPr>
            <p:extLst>
              <p:ext uri="{D42A27DB-BD31-4B8C-83A1-F6EECF244321}">
                <p14:modId xmlns:p14="http://schemas.microsoft.com/office/powerpoint/2010/main" val="1910078517"/>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4181479772"/>
      </p:ext>
    </p:extLst>
  </p:cSld>
  <p:clrMapOvr>
    <a:masterClrMapping/>
  </p:clrMapOvr>
  <mc:AlternateContent xmlns:mc="http://schemas.openxmlformats.org/markup-compatibility/2006" xmlns:p14="http://schemas.microsoft.com/office/powerpoint/2010/main">
    <mc:Choice Requires="p14">
      <p:transition spd="slow" p14:dur="1600" advTm="228329">
        <p14:prism isInverted="1"/>
      </p:transition>
    </mc:Choice>
    <mc:Fallback xmlns="">
      <p:transition spd="slow" advTm="2283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894473" y="2051447"/>
            <a:ext cx="8427349" cy="4273734"/>
          </a:xfrm>
          <a:prstGeom prst="rect">
            <a:avLst/>
          </a:prstGeom>
          <a:noFill/>
        </p:spPr>
        <p:txBody>
          <a:bodyPr wrap="square" rtlCol="0">
            <a:spAutoFit/>
          </a:bodyPr>
          <a:lstStyle/>
          <a:p>
            <a:pPr marL="361950" marR="0" algn="just" rtl="1">
              <a:lnSpc>
                <a:spcPts val="2250"/>
              </a:lnSpc>
              <a:spcBef>
                <a:spcPts val="0"/>
              </a:spcBef>
              <a:spcAft>
                <a:spcPts val="0"/>
              </a:spcAft>
            </a:pPr>
            <a:r>
              <a:rPr lang="ar-SA" sz="1800" dirty="0">
                <a:solidFill>
                  <a:srgbClr val="000000"/>
                </a:solidFill>
                <a:effectLst/>
                <a:latin typeface="Times New Roman" panose="02020603050405020304" pitchFamily="18" charset="0"/>
                <a:ea typeface="Times New Roman" panose="02020603050405020304" pitchFamily="18" charset="0"/>
              </a:rPr>
              <a:t>السهلي، محمد بن علي بن محمد. (2019). تطوير السياسات التربوية في الجامعات السعودية في ضوء متطلبات القدرة التنافسية "استراتيجية مقترحة</a:t>
            </a:r>
            <a:r>
              <a:rPr lang="en-US" sz="1800" dirty="0">
                <a:solidFill>
                  <a:srgbClr val="000000"/>
                </a:solidFill>
                <a:effectLst/>
                <a:latin typeface="Dubai" panose="020B0503030403030204" pitchFamily="34" charset="-78"/>
                <a:ea typeface="Times New Roman" panose="02020603050405020304" pitchFamily="18" charset="0"/>
              </a:rPr>
              <a:t>"</a:t>
            </a:r>
            <a:r>
              <a:rPr lang="ar-SA" sz="1800" dirty="0">
                <a:solidFill>
                  <a:srgbClr val="000000"/>
                </a:solidFill>
                <a:effectLst/>
                <a:latin typeface="Times New Roman" panose="02020603050405020304" pitchFamily="18" charset="0"/>
                <a:ea typeface="Times New Roman" panose="02020603050405020304" pitchFamily="18" charset="0"/>
              </a:rPr>
              <a:t>(رسالة دكتوراه غير منشورة). جامعة الملك سعود.</a:t>
            </a:r>
            <a:endParaRPr lang="en-US" sz="1800" dirty="0">
              <a:effectLst/>
              <a:latin typeface="Times New Roman" panose="02020603050405020304" pitchFamily="18" charset="0"/>
              <a:ea typeface="Times New Roman" panose="02020603050405020304" pitchFamily="18" charset="0"/>
            </a:endParaRPr>
          </a:p>
          <a:p>
            <a:pPr marL="361950" marR="0" algn="just" rtl="1">
              <a:lnSpc>
                <a:spcPts val="2250"/>
              </a:lnSpc>
              <a:spcBef>
                <a:spcPts val="0"/>
              </a:spcBef>
              <a:spcAft>
                <a:spcPts val="0"/>
              </a:spcAft>
            </a:pPr>
            <a:r>
              <a:rPr lang="ar-SA" sz="1800" dirty="0">
                <a:solidFill>
                  <a:srgbClr val="000000"/>
                </a:solidFill>
                <a:effectLst/>
                <a:latin typeface="Times New Roman" panose="02020603050405020304" pitchFamily="18" charset="0"/>
                <a:ea typeface="Times New Roman" panose="02020603050405020304" pitchFamily="18" charset="0"/>
              </a:rPr>
              <a:t>الشرقاوي، سعدية يوسف حسن. (2002). استخدام نظرية النظم العامة في الإدارة التعليمية بمحافظة الدقهلية. المؤتمر السنوي السابع - إدارة الأزمة التعليمية في مصر، القاهرة: كلية التجارة. جامعة عين شمس، 374 - 413.</a:t>
            </a:r>
            <a:endParaRPr lang="en-US" sz="1800" dirty="0">
              <a:effectLst/>
              <a:latin typeface="Times New Roman" panose="02020603050405020304" pitchFamily="18" charset="0"/>
              <a:ea typeface="Times New Roman" panose="02020603050405020304" pitchFamily="18" charset="0"/>
            </a:endParaRPr>
          </a:p>
          <a:p>
            <a:pPr marL="361950" marR="0" algn="just">
              <a:lnSpc>
                <a:spcPts val="2250"/>
              </a:lnSpc>
              <a:spcBef>
                <a:spcPts val="0"/>
              </a:spcBef>
              <a:spcAft>
                <a:spcPts val="0"/>
              </a:spcAft>
            </a:pPr>
            <a:r>
              <a:rPr lang="en-US" sz="1800" dirty="0" err="1">
                <a:solidFill>
                  <a:srgbClr val="000000"/>
                </a:solidFill>
                <a:effectLst/>
                <a:latin typeface="Dubai" panose="020B0503030403030204" pitchFamily="34" charset="-78"/>
                <a:ea typeface="Times New Roman" panose="02020603050405020304" pitchFamily="18" charset="0"/>
              </a:rPr>
              <a:t>Rohman</a:t>
            </a:r>
            <a:r>
              <a:rPr lang="en-US" sz="1800" dirty="0">
                <a:solidFill>
                  <a:srgbClr val="000000"/>
                </a:solidFill>
                <a:effectLst/>
                <a:latin typeface="Dubai" panose="020B0503030403030204" pitchFamily="34" charset="-78"/>
                <a:ea typeface="Times New Roman" panose="02020603050405020304" pitchFamily="18" charset="0"/>
              </a:rPr>
              <a:t>, A. (2014). The Strengths and Weakness of Pluralism Theory. </a:t>
            </a:r>
            <a:r>
              <a:rPr lang="en-US" sz="1800" i="1" dirty="0">
                <a:solidFill>
                  <a:srgbClr val="000000"/>
                </a:solidFill>
                <a:effectLst/>
                <a:latin typeface="Dubai" panose="020B0503030403030204" pitchFamily="34" charset="-78"/>
                <a:ea typeface="Times New Roman" panose="02020603050405020304" pitchFamily="18" charset="0"/>
              </a:rPr>
              <a:t>Available at SSRN 2304600</a:t>
            </a:r>
            <a:r>
              <a:rPr lang="en-US" sz="1800" dirty="0">
                <a:solidFill>
                  <a:srgbClr val="000000"/>
                </a:solidFill>
                <a:effectLst/>
                <a:latin typeface="Dubai" panose="020B0503030403030204" pitchFamily="34" charset="-78"/>
                <a:ea typeface="Times New Roman" panose="02020603050405020304" pitchFamily="18" charset="0"/>
              </a:rPr>
              <a:t>.</a:t>
            </a:r>
            <a:r>
              <a:rPr lang="ar-SA" sz="1800" dirty="0">
                <a:solidFill>
                  <a:srgbClr val="000000"/>
                </a:solidFill>
                <a:effectLst/>
                <a:latin typeface="Dubai" panose="020B0503030403030204" pitchFamily="34" charset="-78"/>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361950" marR="0" algn="just">
              <a:lnSpc>
                <a:spcPts val="2250"/>
              </a:lnSpc>
              <a:spcBef>
                <a:spcPts val="0"/>
              </a:spcBef>
              <a:spcAft>
                <a:spcPts val="0"/>
              </a:spcAft>
            </a:pPr>
            <a:r>
              <a:rPr lang="en-US" sz="1800" dirty="0" err="1">
                <a:solidFill>
                  <a:srgbClr val="000000"/>
                </a:solidFill>
                <a:effectLst/>
                <a:latin typeface="Dubai" panose="020B0503030403030204" pitchFamily="34" charset="-78"/>
                <a:ea typeface="Times New Roman" panose="02020603050405020304" pitchFamily="18" charset="0"/>
              </a:rPr>
              <a:t>Veugelers</a:t>
            </a:r>
            <a:r>
              <a:rPr lang="en-US" sz="1800" dirty="0">
                <a:solidFill>
                  <a:srgbClr val="000000"/>
                </a:solidFill>
                <a:effectLst/>
                <a:latin typeface="Dubai" panose="020B0503030403030204" pitchFamily="34" charset="-78"/>
                <a:ea typeface="Times New Roman" panose="02020603050405020304" pitchFamily="18" charset="0"/>
              </a:rPr>
              <a:t>, W., de Groot, I., </a:t>
            </a:r>
            <a:r>
              <a:rPr lang="en-US" sz="1800" dirty="0" err="1">
                <a:solidFill>
                  <a:srgbClr val="000000"/>
                </a:solidFill>
                <a:effectLst/>
                <a:latin typeface="Dubai" panose="020B0503030403030204" pitchFamily="34" charset="-78"/>
                <a:ea typeface="Times New Roman" panose="02020603050405020304" pitchFamily="18" charset="0"/>
              </a:rPr>
              <a:t>Llomovatte</a:t>
            </a:r>
            <a:r>
              <a:rPr lang="en-US" sz="1800" dirty="0">
                <a:solidFill>
                  <a:srgbClr val="000000"/>
                </a:solidFill>
                <a:effectLst/>
                <a:latin typeface="Dubai" panose="020B0503030403030204" pitchFamily="34" charset="-78"/>
                <a:ea typeface="Times New Roman" panose="02020603050405020304" pitchFamily="18" charset="0"/>
              </a:rPr>
              <a:t>, S., &amp; </a:t>
            </a:r>
            <a:r>
              <a:rPr lang="en-US" sz="1800" dirty="0" err="1">
                <a:solidFill>
                  <a:srgbClr val="000000"/>
                </a:solidFill>
                <a:effectLst/>
                <a:latin typeface="Dubai" panose="020B0503030403030204" pitchFamily="34" charset="-78"/>
                <a:ea typeface="Times New Roman" panose="02020603050405020304" pitchFamily="18" charset="0"/>
              </a:rPr>
              <a:t>Naidorf</a:t>
            </a:r>
            <a:r>
              <a:rPr lang="en-US" sz="1800" dirty="0">
                <a:solidFill>
                  <a:srgbClr val="000000"/>
                </a:solidFill>
                <a:effectLst/>
                <a:latin typeface="Dubai" panose="020B0503030403030204" pitchFamily="34" charset="-78"/>
                <a:ea typeface="Times New Roman" panose="02020603050405020304" pitchFamily="18" charset="0"/>
              </a:rPr>
              <a:t>, J. (2017). Higher education, educational policy and citizenship development. </a:t>
            </a:r>
            <a:r>
              <a:rPr lang="en-US" sz="1800" i="1" dirty="0">
                <a:solidFill>
                  <a:srgbClr val="000000"/>
                </a:solidFill>
                <a:effectLst/>
                <a:latin typeface="Dubai" panose="020B0503030403030204" pitchFamily="34" charset="-78"/>
                <a:ea typeface="Times New Roman" panose="02020603050405020304" pitchFamily="18" charset="0"/>
              </a:rPr>
              <a:t>Education and Society</a:t>
            </a:r>
            <a:r>
              <a:rPr lang="en-US" sz="1800" dirty="0">
                <a:solidFill>
                  <a:srgbClr val="000000"/>
                </a:solidFill>
                <a:effectLst/>
                <a:latin typeface="Dubai" panose="020B0503030403030204" pitchFamily="34" charset="-78"/>
                <a:ea typeface="Times New Roman" panose="02020603050405020304" pitchFamily="18" charset="0"/>
              </a:rPr>
              <a:t>, </a:t>
            </a:r>
            <a:r>
              <a:rPr lang="en-US" sz="1800" i="1" dirty="0">
                <a:solidFill>
                  <a:srgbClr val="000000"/>
                </a:solidFill>
                <a:effectLst/>
                <a:latin typeface="Dubai" panose="020B0503030403030204" pitchFamily="34" charset="-78"/>
                <a:ea typeface="Times New Roman" panose="02020603050405020304" pitchFamily="18" charset="0"/>
              </a:rPr>
              <a:t>35</a:t>
            </a:r>
            <a:r>
              <a:rPr lang="en-US" sz="1800" dirty="0">
                <a:solidFill>
                  <a:srgbClr val="000000"/>
                </a:solidFill>
                <a:effectLst/>
                <a:latin typeface="Dubai" panose="020B0503030403030204" pitchFamily="34" charset="-78"/>
                <a:ea typeface="Times New Roman" panose="02020603050405020304" pitchFamily="18" charset="0"/>
              </a:rPr>
              <a:t>(1), 27-42.</a:t>
            </a:r>
            <a:r>
              <a:rPr lang="ar-SA" sz="1800" dirty="0">
                <a:solidFill>
                  <a:srgbClr val="000000"/>
                </a:solidFill>
                <a:effectLst/>
                <a:latin typeface="Dubai" panose="020B0503030403030204" pitchFamily="34" charset="-78"/>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361950" marR="0" algn="just">
              <a:lnSpc>
                <a:spcPts val="2250"/>
              </a:lnSpc>
              <a:spcBef>
                <a:spcPts val="0"/>
              </a:spcBef>
              <a:spcAft>
                <a:spcPts val="0"/>
              </a:spcAft>
            </a:pPr>
            <a:r>
              <a:rPr lang="en-US" sz="1800" dirty="0">
                <a:solidFill>
                  <a:srgbClr val="000000"/>
                </a:solidFill>
                <a:effectLst/>
                <a:latin typeface="Dubai" panose="020B0503030403030204" pitchFamily="34" charset="-78"/>
                <a:ea typeface="Times New Roman" panose="02020603050405020304" pitchFamily="18" charset="0"/>
              </a:rPr>
              <a:t>Lovett, F. (2006). Rational choice theory and explanation. Rationality and Society, 18(2), 237-272.</a:t>
            </a:r>
            <a:r>
              <a:rPr lang="ar-SA" sz="1800" dirty="0">
                <a:solidFill>
                  <a:srgbClr val="000000"/>
                </a:solidFill>
                <a:effectLst/>
                <a:latin typeface="Dubai" panose="020B0503030403030204" pitchFamily="34" charset="-78"/>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a:lnSpc>
                <a:spcPct val="115000"/>
              </a:lnSpc>
            </a:pPr>
            <a:r>
              <a:rPr lang="ar-YE" sz="1800" b="0" i="0" u="none" strike="noStrike" baseline="0" dirty="0">
                <a:latin typeface="TraditionalArabic"/>
              </a:rPr>
              <a:t>.</a:t>
            </a:r>
            <a:r>
              <a:rPr lang="en-US" sz="1800" dirty="0">
                <a:solidFill>
                  <a:srgbClr val="333333"/>
                </a:solidFill>
                <a:effectLst/>
                <a:latin typeface="Calibri" panose="020F0502020204030204" pitchFamily="34" charset="0"/>
                <a:ea typeface="Calibri" panose="020F0502020204030204" pitchFamily="34" charset="0"/>
              </a:rPr>
              <a:t>  </a:t>
            </a:r>
            <a:r>
              <a:rPr lang="en-US"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https://mawdoo3.com/</a:t>
            </a:r>
            <a:endParaRPr lang="ar-JO"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endParaRPr>
          </a:p>
          <a:p>
            <a:pPr>
              <a:lnSpc>
                <a:spcPct val="115000"/>
              </a:lnSpc>
            </a:pPr>
            <a:r>
              <a:rPr lang="en-US" sz="1800" b="1"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4"/>
              </a:rPr>
              <a:t>https://drasah.com/Description.aspx?id=6307</a:t>
            </a:r>
            <a:r>
              <a:rPr lang="ar-JO" sz="1800" b="1"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4"/>
              </a:rPr>
              <a:t>يحيى</a:t>
            </a:r>
            <a:r>
              <a:rPr lang="ar-JO" sz="1800" b="1"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سعد 18/7/2022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pPr>
            <a:endParaRPr lang="ar-JO"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endParaRPr>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21699">
        <p14:prism isInverted="1"/>
      </p:transition>
    </mc:Choice>
    <mc:Fallback xmlns="">
      <p:transition spd="slow" advTm="12169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45414">
        <p14:prism isInverted="1"/>
      </p:transition>
    </mc:Choice>
    <mc:Fallback xmlns="">
      <p:transition spd="slow" advTm="454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127143">
        <p14:prism isInverted="1"/>
      </p:transition>
    </mc:Choice>
    <mc:Fallback xmlns="">
      <p:transition spd="slow" advTm="127143">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
</p:tagLst>
</file>

<file path=ppt/tags/tag3.xml><?xml version="1.0" encoding="utf-8"?>
<p:tagLst xmlns:a="http://schemas.openxmlformats.org/drawingml/2006/main" xmlns:r="http://schemas.openxmlformats.org/officeDocument/2006/relationships" xmlns:p="http://schemas.openxmlformats.org/presentationml/2006/main">
  <p:tag name="TIMING" val="|5.1"/>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4362</TotalTime>
  <Words>3967</Words>
  <Application>Microsoft Office PowerPoint</Application>
  <PresentationFormat>Widescreen</PresentationFormat>
  <Paragraphs>323</Paragraphs>
  <Slides>41</Slides>
  <Notes>5</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41</vt:i4>
      </vt:variant>
    </vt:vector>
  </HeadingPairs>
  <TitlesOfParts>
    <vt:vector size="60" baseType="lpstr">
      <vt:lpstr>Aldhabi</vt:lpstr>
      <vt:lpstr>-apple-system</vt:lpstr>
      <vt:lpstr>Arabic Typesetting</vt:lpstr>
      <vt:lpstr>Arial</vt:lpstr>
      <vt:lpstr>arial black</vt:lpstr>
      <vt:lpstr>Arial-BoldMT</vt:lpstr>
      <vt:lpstr>Calibri</vt:lpstr>
      <vt:lpstr>Calibri Light</vt:lpstr>
      <vt:lpstr>DroidArabicKufi-Regular</vt:lpstr>
      <vt:lpstr>Dubai</vt:lpstr>
      <vt:lpstr>Helvetica Neue</vt:lpstr>
      <vt:lpstr>IBM Plex Sans Arabic</vt:lpstr>
      <vt:lpstr>Rockwell Condensed</vt:lpstr>
      <vt:lpstr>Simplified Arabic</vt:lpstr>
      <vt:lpstr>Symbol</vt:lpstr>
      <vt:lpstr>Times New Roman</vt:lpstr>
      <vt:lpstr>TraditionalArabic</vt:lpstr>
      <vt:lpstr>TraditionalArabic-Bold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577</cp:revision>
  <dcterms:created xsi:type="dcterms:W3CDTF">2023-04-29T09:08:23Z</dcterms:created>
  <dcterms:modified xsi:type="dcterms:W3CDTF">2023-10-26T02:14:28Z</dcterms:modified>
</cp:coreProperties>
</file>