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303" r:id="rId6"/>
    <p:sldId id="256" r:id="rId7"/>
    <p:sldId id="271" r:id="rId8"/>
    <p:sldId id="502" r:id="rId9"/>
    <p:sldId id="313" r:id="rId10"/>
    <p:sldId id="276" r:id="rId11"/>
    <p:sldId id="496" r:id="rId12"/>
    <p:sldId id="497" r:id="rId13"/>
    <p:sldId id="499" r:id="rId14"/>
    <p:sldId id="500" r:id="rId15"/>
    <p:sldId id="306" r:id="rId16"/>
    <p:sldId id="501" r:id="rId17"/>
    <p:sldId id="503" r:id="rId18"/>
    <p:sldId id="504" r:id="rId19"/>
    <p:sldId id="505" r:id="rId20"/>
    <p:sldId id="498"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271"/>
            <p14:sldId id="502"/>
            <p14:sldId id="313"/>
            <p14:sldId id="276"/>
            <p14:sldId id="496"/>
            <p14:sldId id="497"/>
            <p14:sldId id="499"/>
            <p14:sldId id="500"/>
            <p14:sldId id="306"/>
            <p14:sldId id="501"/>
            <p14:sldId id="503"/>
            <p14:sldId id="504"/>
            <p14:sldId id="505"/>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3CBCE0"/>
    <a:srgbClr val="4EBBE4"/>
    <a:srgbClr val="00AEEF"/>
    <a:srgbClr val="FFD200"/>
    <a:srgbClr val="203E5F"/>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2" d="100"/>
          <a:sy n="82" d="100"/>
        </p:scale>
        <p:origin x="7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5-05-30T16:49:42.271" idx="1">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03247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39720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73054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60272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comments" Target="../comments/commen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6.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325696" y="3998327"/>
            <a:ext cx="2929063" cy="461665"/>
          </a:xfrm>
          <a:prstGeom prst="rect">
            <a:avLst/>
          </a:prstGeom>
          <a:noFill/>
        </p:spPr>
        <p:txBody>
          <a:bodyPr wrap="square" rtlCol="0">
            <a:spAutoFit/>
          </a:bodyPr>
          <a:lstStyle/>
          <a:p>
            <a:r>
              <a:rPr lang="ar-SA" sz="2400" b="1" dirty="0" smtClean="0">
                <a:latin typeface="Al Qabas Bold" panose="00000800000000000000" pitchFamily="2" charset="-78"/>
                <a:cs typeface="Al Qabas Bold" panose="00000800000000000000" pitchFamily="2" charset="-78"/>
              </a:rPr>
              <a:t>د.أسامةأحمد </a:t>
            </a:r>
            <a:endParaRPr lang="en-US" sz="2400" b="1" dirty="0">
              <a:latin typeface="Al Qabas Bold" panose="00000800000000000000" pitchFamily="2" charset="-78"/>
              <a:cs typeface="Al Qabas Bold" panose="00000800000000000000"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 y="5843657"/>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1913036" y="3295962"/>
            <a:ext cx="1236236" cy="369332"/>
          </a:xfrm>
          <a:prstGeom prst="rect">
            <a:avLst/>
          </a:prstGeom>
          <a:noFill/>
        </p:spPr>
        <p:txBody>
          <a:bodyPr wrap="none" rtlCol="0">
            <a:spAutoFit/>
          </a:bodyPr>
          <a:lstStyle/>
          <a:p>
            <a:r>
              <a:rPr lang="en-US" b="1" dirty="0">
                <a:latin typeface="Arial Black" panose="020B0A04020102020204" pitchFamily="34" charset="0"/>
              </a:rPr>
              <a:t>DGM331</a:t>
            </a:r>
            <a:endParaRPr lang="tr-TR" sz="2000" b="1" dirty="0">
              <a:latin typeface="Arial Black" panose="020B0A04020102020204" pitchFamily="34"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204843" y="2501264"/>
            <a:ext cx="2558714" cy="830997"/>
          </a:xfrm>
          <a:prstGeom prst="rect">
            <a:avLst/>
          </a:prstGeom>
          <a:noFill/>
        </p:spPr>
        <p:txBody>
          <a:bodyPr wrap="none" rtlCol="0">
            <a:spAutoFit/>
          </a:bodyPr>
          <a:lstStyle/>
          <a:p>
            <a:pPr algn="ctr" rtl="1"/>
            <a:r>
              <a:rPr lang="ar-SA" sz="4800" b="1" dirty="0" smtClean="0">
                <a:solidFill>
                  <a:srgbClr val="00B0F0"/>
                </a:solidFill>
                <a:latin typeface="Al Qabas Bold" panose="00000800000000000000" pitchFamily="2" charset="-78"/>
                <a:cs typeface="+mj-cs"/>
              </a:rPr>
              <a:t>المونتــــــاج</a:t>
            </a:r>
            <a:endParaRPr lang="en-US" sz="4800" b="1" dirty="0">
              <a:solidFill>
                <a:srgbClr val="00B0F0"/>
              </a:solidFill>
              <a:latin typeface="Al Qabas Bold" panose="00000800000000000000" pitchFamily="2" charset="-78"/>
              <a:cs typeface="+mj-cs"/>
            </a:endParaRPr>
          </a:p>
        </p:txBody>
      </p:sp>
      <p:sp>
        <p:nvSpPr>
          <p:cNvPr id="2" name="Rectangle 1"/>
          <p:cNvSpPr/>
          <p:nvPr/>
        </p:nvSpPr>
        <p:spPr>
          <a:xfrm>
            <a:off x="261257" y="5384581"/>
            <a:ext cx="2715085" cy="369332"/>
          </a:xfrm>
          <a:prstGeom prst="rect">
            <a:avLst/>
          </a:prstGeom>
        </p:spPr>
        <p:txBody>
          <a:bodyPr wrap="square">
            <a:spAutoFit/>
          </a:bodyPr>
          <a:lstStyle/>
          <a:p>
            <a:r>
              <a:rPr lang="ar-SA" b="1" dirty="0">
                <a:latin typeface="Tahoma" panose="020B0604030504040204" pitchFamily="34" charset="0"/>
                <a:ea typeface="Tahoma" panose="020B0604030504040204" pitchFamily="34" charset="0"/>
                <a:cs typeface="Tahoma" panose="020B0604030504040204" pitchFamily="34" charset="0"/>
              </a:rPr>
              <a:t>كلية </a:t>
            </a:r>
            <a:r>
              <a:rPr lang="ar-SA" b="1" dirty="0" smtClean="0">
                <a:latin typeface="Tahoma" panose="020B0604030504040204" pitchFamily="34" charset="0"/>
                <a:ea typeface="Tahoma" panose="020B0604030504040204" pitchFamily="34" charset="0"/>
                <a:cs typeface="Tahoma" panose="020B0604030504040204" pitchFamily="34" charset="0"/>
              </a:rPr>
              <a:t>الإعلام </a:t>
            </a:r>
            <a:r>
              <a:rPr lang="ar-SA" b="1" dirty="0">
                <a:latin typeface="Tahoma" panose="020B0604030504040204" pitchFamily="34" charset="0"/>
                <a:ea typeface="Tahoma" panose="020B0604030504040204" pitchFamily="34" charset="0"/>
                <a:cs typeface="Tahoma" panose="020B0604030504040204" pitchFamily="34" charset="0"/>
              </a:rPr>
              <a:t>والتسويق </a:t>
            </a:r>
            <a:endParaRPr lang="en-US" dirty="0">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9" y="3379500"/>
            <a:ext cx="4654263" cy="707886"/>
          </a:xfrm>
          <a:prstGeom prst="rect">
            <a:avLst/>
          </a:prstGeom>
          <a:noFill/>
        </p:spPr>
        <p:txBody>
          <a:bodyPr wrap="square" rtlCol="0">
            <a:spAutoFit/>
          </a:bodyPr>
          <a:lstStyle/>
          <a:p>
            <a:pPr algn="ctr"/>
            <a:r>
              <a:rPr lang="ar-SA" sz="4000" b="1" dirty="0" smtClean="0">
                <a:solidFill>
                  <a:srgbClr val="00B0F0"/>
                </a:solidFill>
                <a:latin typeface="Al Qabas" panose="00000500000000000000" pitchFamily="2" charset="-78"/>
                <a:cs typeface="Al Qabas" panose="00000500000000000000" pitchFamily="2" charset="-78"/>
              </a:rPr>
              <a:t>محاضرة تعريفية</a:t>
            </a:r>
            <a:endParaRPr lang="en-US" sz="4000" b="1" dirty="0">
              <a:solidFill>
                <a:srgbClr val="00B0F0"/>
              </a:solidFill>
              <a:latin typeface="Al Qabas" panose="00000500000000000000" pitchFamily="2" charset="-78"/>
              <a:cs typeface="Al Qabas" panose="00000500000000000000" pitchFamily="2" charset="-78"/>
            </a:endParaRPr>
          </a:p>
        </p:txBody>
      </p:sp>
      <p:sp>
        <p:nvSpPr>
          <p:cNvPr id="11" name="TextBox 10"/>
          <p:cNvSpPr txBox="1"/>
          <p:nvPr/>
        </p:nvSpPr>
        <p:spPr>
          <a:xfrm>
            <a:off x="6271884" y="5270426"/>
            <a:ext cx="1353256" cy="400110"/>
          </a:xfrm>
          <a:prstGeom prst="rect">
            <a:avLst/>
          </a:prstGeom>
          <a:noFill/>
        </p:spPr>
        <p:txBody>
          <a:bodyPr wrap="none" rtlCol="0">
            <a:spAutoFit/>
          </a:bodyPr>
          <a:lstStyle/>
          <a:p>
            <a:r>
              <a:rPr lang="en-US" sz="2000" b="1" dirty="0">
                <a:latin typeface="Arial Black" panose="020B0A04020102020204" pitchFamily="34" charset="0"/>
              </a:rPr>
              <a:t>DGM331</a:t>
            </a:r>
            <a:endParaRPr lang="tr-TR" sz="2000" dirty="0" smtClean="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tr-TR" sz="2800" b="1" dirty="0" smtClean="0">
                <a:solidFill>
                  <a:srgbClr val="00B0F0"/>
                </a:solidFill>
                <a:latin typeface="Alexandria" charset="0"/>
                <a:cs typeface="Alexandria" charset="0"/>
              </a:rPr>
              <a:t>OSAMA AHMED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p:cNvSpPr/>
          <p:nvPr/>
        </p:nvSpPr>
        <p:spPr>
          <a:xfrm>
            <a:off x="7231484" y="4691277"/>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bg1"/>
                </a:solidFill>
                <a:latin typeface="Alexandria" charset="0"/>
                <a:cs typeface="Alexandria" charset="0"/>
              </a:rPr>
              <a:t>المونتـــــــاج</a:t>
            </a:r>
            <a:endParaRPr lang="en-US" sz="2800" b="1" dirty="0">
              <a:solidFill>
                <a:schemeClr val="bg1"/>
              </a:solidFill>
              <a:latin typeface="Alexandria" charset="0"/>
              <a:cs typeface="Alexandria" charset="0"/>
            </a:endParaRPr>
          </a:p>
        </p:txBody>
      </p:sp>
      <p:sp>
        <p:nvSpPr>
          <p:cNvPr id="15" name="Rectangle: Rounded Corners 33"/>
          <p:cNvSpPr/>
          <p:nvPr/>
        </p:nvSpPr>
        <p:spPr>
          <a:xfrm>
            <a:off x="7221918" y="4123406"/>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bg1"/>
                </a:solidFill>
                <a:latin typeface="Alexandria" charset="0"/>
                <a:cs typeface="Alexandria" charset="0"/>
              </a:rPr>
              <a:t>الأسبوع الأول</a:t>
            </a:r>
            <a:endParaRPr lang="en-US" sz="2800" b="1" dirty="0">
              <a:solidFill>
                <a:schemeClr val="bg1"/>
              </a:solidFill>
              <a:latin typeface="Alexandria" charset="0"/>
              <a:cs typeface="Alexandria"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8590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933737" y="1585084"/>
            <a:ext cx="6407237" cy="400110"/>
          </a:xfrm>
          <a:prstGeom prst="rect">
            <a:avLst/>
          </a:prstGeom>
          <a:noFill/>
        </p:spPr>
        <p:txBody>
          <a:bodyPr wrap="square" rtlCol="0">
            <a:spAutoFit/>
          </a:bodyPr>
          <a:lstStyle/>
          <a:p>
            <a:pPr algn="r" rtl="1"/>
            <a:r>
              <a:rPr lang="ar-SA" sz="2000" b="1" dirty="0" smtClean="0">
                <a:solidFill>
                  <a:srgbClr val="2D3956"/>
                </a:solidFill>
                <a:latin typeface="29LT Bukra Bold Italic" panose="000B0903020204020204" pitchFamily="34" charset="-78"/>
                <a:cs typeface="29LT Bukra Bold Italic" panose="000B0903020204020204" pitchFamily="34" charset="-78"/>
              </a:rPr>
              <a:t>الملف التعريفي </a:t>
            </a:r>
            <a:endParaRPr lang="en-US" sz="2000" b="1" dirty="0">
              <a:solidFill>
                <a:srgbClr val="2D3956"/>
              </a:solidFill>
              <a:latin typeface="29LT Bukra Bold Italic" panose="000B0903020204020204" pitchFamily="34" charset="-78"/>
              <a:cs typeface="29LT Bukra Bold Italic" panose="000B0903020204020204" pitchFamily="34"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8643;p58"/>
          <p:cNvGrpSpPr/>
          <p:nvPr/>
        </p:nvGrpSpPr>
        <p:grpSpPr>
          <a:xfrm>
            <a:off x="9370314" y="1487757"/>
            <a:ext cx="439912" cy="438757"/>
            <a:chOff x="4629125" y="3235150"/>
            <a:chExt cx="295375" cy="294600"/>
          </a:xfrm>
        </p:grpSpPr>
        <p:sp>
          <p:nvSpPr>
            <p:cNvPr id="8" name="Google Shape;8644;p58"/>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45;p58"/>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46;p58"/>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47;p58"/>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648;p58"/>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1363851" y="1402597"/>
            <a:ext cx="1387098" cy="1472339"/>
          </a:xfrm>
          <a:prstGeom prst="rect">
            <a:avLst/>
          </a:prstGeom>
          <a:solidFill>
            <a:srgbClr val="4EBBE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1440" y="1381762"/>
            <a:ext cx="1531919" cy="1531919"/>
          </a:xfrm>
          <a:prstGeom prst="rect">
            <a:avLst/>
          </a:prstGeom>
          <a:ln>
            <a:noFill/>
          </a:ln>
          <a:effectLst>
            <a:softEdge rad="112500"/>
          </a:effectLst>
        </p:spPr>
      </p:pic>
      <p:sp>
        <p:nvSpPr>
          <p:cNvPr id="15" name="TextBox 14"/>
          <p:cNvSpPr txBox="1"/>
          <p:nvPr/>
        </p:nvSpPr>
        <p:spPr>
          <a:xfrm>
            <a:off x="3090359" y="1995053"/>
            <a:ext cx="6986702" cy="3462486"/>
          </a:xfrm>
          <a:prstGeom prst="rect">
            <a:avLst/>
          </a:prstGeom>
          <a:noFill/>
        </p:spPr>
        <p:txBody>
          <a:bodyPr wrap="square" rtlCol="0">
            <a:spAutoFit/>
          </a:bodyPr>
          <a:lstStyle/>
          <a:p>
            <a:pPr algn="r" rtl="1">
              <a:lnSpc>
                <a:spcPct val="150000"/>
              </a:lnSpc>
            </a:pPr>
            <a:r>
              <a:rPr lang="ar-SA" b="1" dirty="0" smtClean="0">
                <a:latin typeface="Tahoma" panose="020B0604030504040204" pitchFamily="34" charset="0"/>
                <a:ea typeface="Tahoma" panose="020B0604030504040204" pitchFamily="34" charset="0"/>
                <a:cs typeface="Tahoma" panose="020B0604030504040204" pitchFamily="34" charset="0"/>
              </a:rPr>
              <a:t>د.أسامة أحمد </a:t>
            </a:r>
          </a:p>
          <a:p>
            <a:pPr marL="342900" indent="-342900" algn="just" rtl="1">
              <a:lnSpc>
                <a:spcPct val="150000"/>
              </a:lnSpc>
              <a:buFont typeface="Arial" panose="020B0604020202020204" pitchFamily="34" charset="0"/>
              <a:buChar char="•"/>
            </a:pPr>
            <a:r>
              <a:rPr lang="ar-SA" sz="1600" dirty="0" smtClean="0">
                <a:latin typeface="Tahoma" panose="020B0604030504040204" pitchFamily="34" charset="0"/>
                <a:ea typeface="Tahoma" panose="020B0604030504040204" pitchFamily="34" charset="0"/>
                <a:cs typeface="Tahoma" panose="020B0604030504040204" pitchFamily="34" charset="0"/>
              </a:rPr>
              <a:t>دكتوراه </a:t>
            </a:r>
            <a:r>
              <a:rPr lang="ar-SA" sz="1600" dirty="0" smtClean="0">
                <a:latin typeface="Tahoma" panose="020B0604030504040204" pitchFamily="34" charset="0"/>
                <a:ea typeface="Tahoma" panose="020B0604030504040204" pitchFamily="34" charset="0"/>
                <a:cs typeface="Tahoma" panose="020B0604030504040204" pitchFamily="34" charset="0"/>
              </a:rPr>
              <a:t>الفلسفة في علوم </a:t>
            </a:r>
            <a:r>
              <a:rPr lang="ar-SA" sz="1600" dirty="0" smtClean="0">
                <a:latin typeface="Tahoma" panose="020B0604030504040204" pitchFamily="34" charset="0"/>
                <a:ea typeface="Tahoma" panose="020B0604030504040204" pitchFamily="34" charset="0"/>
                <a:cs typeface="Tahoma" panose="020B0604030504040204" pitchFamily="34" charset="0"/>
              </a:rPr>
              <a:t>الاتصال </a:t>
            </a:r>
            <a:r>
              <a:rPr lang="ar-SA" sz="1600" dirty="0" smtClean="0">
                <a:latin typeface="Tahoma" panose="020B0604030504040204" pitchFamily="34" charset="0"/>
                <a:ea typeface="Tahoma" panose="020B0604030504040204" pitchFamily="34" charset="0"/>
                <a:cs typeface="Tahoma" panose="020B0604030504040204" pitchFamily="34" charset="0"/>
              </a:rPr>
              <a:t>– تخصص الوسائط المتعددة.</a:t>
            </a:r>
          </a:p>
          <a:p>
            <a:pPr marL="342900" indent="-342900" algn="just" rtl="1">
              <a:lnSpc>
                <a:spcPct val="150000"/>
              </a:lnSpc>
              <a:buFont typeface="Arial" panose="020B0604020202020204" pitchFamily="34" charset="0"/>
              <a:buChar char="•"/>
            </a:pPr>
            <a:r>
              <a:rPr lang="ar-SA" sz="1600" dirty="0" smtClean="0">
                <a:latin typeface="Tahoma" panose="020B0604030504040204" pitchFamily="34" charset="0"/>
                <a:ea typeface="Tahoma" panose="020B0604030504040204" pitchFamily="34" charset="0"/>
                <a:cs typeface="Tahoma" panose="020B0604030504040204" pitchFamily="34" charset="0"/>
              </a:rPr>
              <a:t>دكتوارة في </a:t>
            </a:r>
            <a:r>
              <a:rPr lang="ar-SA" sz="1600" dirty="0">
                <a:latin typeface="Tahoma" panose="020B0604030504040204" pitchFamily="34" charset="0"/>
                <a:ea typeface="Tahoma" panose="020B0604030504040204" pitchFamily="34" charset="0"/>
                <a:cs typeface="Tahoma" panose="020B0604030504040204" pitchFamily="34" charset="0"/>
              </a:rPr>
              <a:t>الإعلام </a:t>
            </a:r>
            <a:r>
              <a:rPr lang="ar-SA" sz="1600" dirty="0" smtClean="0">
                <a:latin typeface="Tahoma" panose="020B0604030504040204" pitchFamily="34" charset="0"/>
                <a:ea typeface="Tahoma" panose="020B0604030504040204" pitchFamily="34" charset="0"/>
                <a:cs typeface="Tahoma" panose="020B0604030504040204" pitchFamily="34" charset="0"/>
              </a:rPr>
              <a:t>– تخصص راديو وتلفزيون وسينما .</a:t>
            </a:r>
          </a:p>
          <a:p>
            <a:pPr marL="342900" indent="-342900" algn="just" rtl="1">
              <a:lnSpc>
                <a:spcPct val="150000"/>
              </a:lnSpc>
              <a:buFont typeface="Arial" panose="020B0604020202020204" pitchFamily="34" charset="0"/>
              <a:buChar char="•"/>
            </a:pPr>
            <a:r>
              <a:rPr lang="ar-SA" sz="1600" dirty="0">
                <a:latin typeface="Tahoma" panose="020B0604030504040204" pitchFamily="34" charset="0"/>
                <a:ea typeface="Tahoma" panose="020B0604030504040204" pitchFamily="34" charset="0"/>
                <a:cs typeface="Tahoma" panose="020B0604030504040204" pitchFamily="34" charset="0"/>
              </a:rPr>
              <a:t>عضو هيئة تدريس بكلية الإعلام والتسويق – جامعة </a:t>
            </a:r>
            <a:r>
              <a:rPr lang="ar-SA" sz="1600" dirty="0" smtClean="0">
                <a:latin typeface="Tahoma" panose="020B0604030504040204" pitchFamily="34" charset="0"/>
                <a:ea typeface="Tahoma" panose="020B0604030504040204" pitchFamily="34" charset="0"/>
                <a:cs typeface="Tahoma" panose="020B0604030504040204" pitchFamily="34" charset="0"/>
              </a:rPr>
              <a:t>ميد أوشن -</a:t>
            </a:r>
            <a:r>
              <a:rPr lang="en-US" sz="1600" b="1" dirty="0" err="1">
                <a:latin typeface="Tahoma" panose="020B0604030504040204" pitchFamily="34" charset="0"/>
                <a:ea typeface="Tahoma" panose="020B0604030504040204" pitchFamily="34" charset="0"/>
                <a:cs typeface="Tahoma" panose="020B0604030504040204" pitchFamily="34" charset="0"/>
              </a:rPr>
              <a:t>MidOcean</a:t>
            </a:r>
            <a:endParaRPr lang="ar-SA" sz="1600" b="1" dirty="0" smtClean="0">
              <a:latin typeface="Tahoma" panose="020B0604030504040204" pitchFamily="34" charset="0"/>
              <a:ea typeface="Tahoma" panose="020B0604030504040204" pitchFamily="34" charset="0"/>
              <a:cs typeface="Tahoma" panose="020B0604030504040204" pitchFamily="34" charset="0"/>
            </a:endParaRPr>
          </a:p>
          <a:p>
            <a:pPr marL="342900" indent="-342900" algn="just" rtl="1">
              <a:lnSpc>
                <a:spcPct val="150000"/>
              </a:lnSpc>
              <a:buFont typeface="Arial" panose="020B0604020202020204" pitchFamily="34" charset="0"/>
              <a:buChar char="•"/>
            </a:pPr>
            <a:r>
              <a:rPr lang="ar-SA" sz="1600" dirty="0" smtClean="0">
                <a:latin typeface="Tahoma" panose="020B0604030504040204" pitchFamily="34" charset="0"/>
                <a:ea typeface="Tahoma" panose="020B0604030504040204" pitchFamily="34" charset="0"/>
                <a:cs typeface="Tahoma" panose="020B0604030504040204" pitchFamily="34" charset="0"/>
              </a:rPr>
              <a:t>خبرة أكاديمية متنوعة في العمل في جامعات عديدة في مجال الإعلام الرقمي.</a:t>
            </a:r>
          </a:p>
          <a:p>
            <a:pPr marL="342900" indent="-342900" algn="just" rtl="1">
              <a:lnSpc>
                <a:spcPct val="150000"/>
              </a:lnSpc>
              <a:buFont typeface="Arial" panose="020B0604020202020204" pitchFamily="34" charset="0"/>
              <a:buChar char="•"/>
            </a:pPr>
            <a:r>
              <a:rPr lang="ar-SA" sz="1600" dirty="0" smtClean="0">
                <a:latin typeface="Tahoma" panose="020B0604030504040204" pitchFamily="34" charset="0"/>
                <a:ea typeface="Tahoma" panose="020B0604030504040204" pitchFamily="34" charset="0"/>
                <a:cs typeface="Tahoma" panose="020B0604030504040204" pitchFamily="34" charset="0"/>
              </a:rPr>
              <a:t>حاصل على شهادات تدريب </a:t>
            </a:r>
            <a:r>
              <a:rPr lang="ar-SA" sz="1600" dirty="0" smtClean="0">
                <a:latin typeface="Tahoma" panose="020B0604030504040204" pitchFamily="34" charset="0"/>
                <a:ea typeface="Tahoma" panose="020B0604030504040204" pitchFamily="34" charset="0"/>
                <a:cs typeface="Tahoma" panose="020B0604030504040204" pitchFamily="34" charset="0"/>
              </a:rPr>
              <a:t>مدربين (</a:t>
            </a:r>
            <a:r>
              <a:rPr lang="tr-TR" sz="1600" dirty="0" smtClean="0">
                <a:latin typeface="Tahoma" panose="020B0604030504040204" pitchFamily="34" charset="0"/>
                <a:ea typeface="Tahoma" panose="020B0604030504040204" pitchFamily="34" charset="0"/>
                <a:cs typeface="Tahoma" panose="020B0604030504040204" pitchFamily="34" charset="0"/>
              </a:rPr>
              <a:t>TOT</a:t>
            </a:r>
            <a:r>
              <a:rPr lang="ar-SA" sz="1600" dirty="0" smtClean="0">
                <a:latin typeface="Tahoma" panose="020B0604030504040204" pitchFamily="34" charset="0"/>
                <a:ea typeface="Tahoma" panose="020B0604030504040204" pitchFamily="34" charset="0"/>
                <a:cs typeface="Tahoma" panose="020B0604030504040204" pitchFamily="34" charset="0"/>
              </a:rPr>
              <a:t>) </a:t>
            </a:r>
            <a:r>
              <a:rPr lang="ar-SA" sz="1600" dirty="0" smtClean="0">
                <a:latin typeface="Tahoma" panose="020B0604030504040204" pitchFamily="34" charset="0"/>
                <a:ea typeface="Tahoma" panose="020B0604030504040204" pitchFamily="34" charset="0"/>
                <a:cs typeface="Tahoma" panose="020B0604030504040204" pitchFamily="34" charset="0"/>
              </a:rPr>
              <a:t>ومدرب معتمد في مجال الإعلام الرقمي.</a:t>
            </a:r>
          </a:p>
          <a:p>
            <a:pPr marL="342900" indent="-342900" algn="just" rtl="1">
              <a:lnSpc>
                <a:spcPct val="150000"/>
              </a:lnSpc>
              <a:buFont typeface="Arial" panose="020B0604020202020204" pitchFamily="34" charset="0"/>
              <a:buChar char="•"/>
            </a:pPr>
            <a:r>
              <a:rPr lang="ar-SA" sz="1600" dirty="0">
                <a:latin typeface="Tahoma" panose="020B0604030504040204" pitchFamily="34" charset="0"/>
                <a:ea typeface="Tahoma" panose="020B0604030504040204" pitchFamily="34" charset="0"/>
                <a:cs typeface="Tahoma" panose="020B0604030504040204" pitchFamily="34" charset="0"/>
              </a:rPr>
              <a:t>حاصل على شهادة تدريب في مجال الذكاء </a:t>
            </a:r>
            <a:r>
              <a:rPr lang="ar-SA" sz="1600" dirty="0" smtClean="0">
                <a:latin typeface="Tahoma" panose="020B0604030504040204" pitchFamily="34" charset="0"/>
                <a:ea typeface="Tahoma" panose="020B0604030504040204" pitchFamily="34" charset="0"/>
                <a:cs typeface="Tahoma" panose="020B0604030504040204" pitchFamily="34" charset="0"/>
              </a:rPr>
              <a:t>الاصطناعي.</a:t>
            </a:r>
          </a:p>
          <a:p>
            <a:pPr marL="342900" indent="-342900" algn="just" rtl="1">
              <a:lnSpc>
                <a:spcPct val="150000"/>
              </a:lnSpc>
              <a:buFont typeface="Arial" panose="020B0604020202020204" pitchFamily="34" charset="0"/>
              <a:buChar char="•"/>
            </a:pPr>
            <a:r>
              <a:rPr lang="ar-SA" sz="1600" dirty="0">
                <a:latin typeface="Tahoma" panose="020B0604030504040204" pitchFamily="34" charset="0"/>
                <a:ea typeface="Tahoma" panose="020B0604030504040204" pitchFamily="34" charset="0"/>
                <a:cs typeface="Tahoma" panose="020B0604030504040204" pitchFamily="34" charset="0"/>
              </a:rPr>
              <a:t>مهتم بمجال التنمية البشرية والإعلام الرقمي والتقنيات الحديثة في الاتصال</a:t>
            </a:r>
            <a:endParaRPr lang="ar-SA" sz="1600" dirty="0" smtClean="0">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058636"/>
            <a:ext cx="8893318" cy="4126118"/>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84731" cy="523220"/>
          </a:xfrm>
          <a:prstGeom prst="rect">
            <a:avLst/>
          </a:prstGeom>
          <a:noFill/>
        </p:spPr>
        <p:txBody>
          <a:bodyPr wrap="none" rtlCol="0">
            <a:spAutoFit/>
          </a:bodyPr>
          <a:lstStyle/>
          <a:p>
            <a:endParaRPr lang="en-US" sz="2800" b="1" dirty="0">
              <a:solidFill>
                <a:srgbClr val="00B0F0"/>
              </a:solidFill>
              <a:latin typeface="Alexandria" charset="0"/>
              <a:cs typeface="Alexandria" charset="0"/>
            </a:endParaRPr>
          </a:p>
        </p:txBody>
      </p:sp>
      <p:sp>
        <p:nvSpPr>
          <p:cNvPr id="43" name="TextBox 42"/>
          <p:cNvSpPr txBox="1"/>
          <p:nvPr/>
        </p:nvSpPr>
        <p:spPr>
          <a:xfrm>
            <a:off x="5038182"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40">
            <a:extLst>
              <a:ext uri="{FF2B5EF4-FFF2-40B4-BE49-F238E27FC236}">
                <a16:creationId xmlns:a16="http://schemas.microsoft.com/office/drawing/2014/main" id="{C7D257D7-D9C6-8F63-F8F8-E2BE53F2E2DB}"/>
              </a:ext>
            </a:extLst>
          </p:cNvPr>
          <p:cNvSpPr txBox="1"/>
          <p:nvPr/>
        </p:nvSpPr>
        <p:spPr>
          <a:xfrm>
            <a:off x="6858004" y="1368145"/>
            <a:ext cx="2997937" cy="523220"/>
          </a:xfrm>
          <a:prstGeom prst="rect">
            <a:avLst/>
          </a:prstGeom>
          <a:noFill/>
        </p:spPr>
        <p:txBody>
          <a:bodyPr wrap="none" rtlCol="0">
            <a:spAutoFit/>
          </a:bodyPr>
          <a:lstStyle/>
          <a:p>
            <a:pPr algn="just" rtl="1"/>
            <a:r>
              <a:rPr lang="ar-EG" sz="2800" b="1" dirty="0" smtClean="0">
                <a:solidFill>
                  <a:srgbClr val="00B0F0"/>
                </a:solidFill>
                <a:effectLst>
                  <a:outerShdw blurRad="38100" dist="38100" dir="2700000" algn="tl">
                    <a:srgbClr val="000000">
                      <a:alpha val="43137"/>
                    </a:srgbClr>
                  </a:outerShdw>
                </a:effectLst>
                <a:latin typeface="Al Qabas" panose="00000500000000000000" pitchFamily="2" charset="-78"/>
                <a:cs typeface="Al Qabas" panose="00000500000000000000" pitchFamily="2" charset="-78"/>
              </a:rPr>
              <a:t>توصيف</a:t>
            </a:r>
            <a:r>
              <a:rPr lang="ar-SA" sz="2800" b="1" dirty="0" smtClean="0">
                <a:solidFill>
                  <a:srgbClr val="00B0F0"/>
                </a:solidFill>
                <a:effectLst>
                  <a:outerShdw blurRad="38100" dist="38100" dir="2700000" algn="tl">
                    <a:srgbClr val="000000">
                      <a:alpha val="43137"/>
                    </a:srgbClr>
                  </a:outerShdw>
                </a:effectLst>
                <a:latin typeface="Al Qabas" panose="00000500000000000000" pitchFamily="2" charset="-78"/>
                <a:cs typeface="Al Qabas" panose="00000500000000000000" pitchFamily="2" charset="-78"/>
              </a:rPr>
              <a:t> </a:t>
            </a:r>
            <a:r>
              <a:rPr lang="ar-EG" sz="2800" b="1" dirty="0" smtClean="0">
                <a:solidFill>
                  <a:srgbClr val="00B0F0"/>
                </a:solidFill>
                <a:effectLst>
                  <a:outerShdw blurRad="38100" dist="38100" dir="2700000" algn="tl">
                    <a:srgbClr val="000000">
                      <a:alpha val="43137"/>
                    </a:srgbClr>
                  </a:outerShdw>
                </a:effectLst>
                <a:latin typeface="Al Qabas" panose="00000500000000000000" pitchFamily="2" charset="-78"/>
                <a:cs typeface="Al Qabas" panose="00000500000000000000" pitchFamily="2" charset="-78"/>
              </a:rPr>
              <a:t>المقرر </a:t>
            </a:r>
            <a:endParaRPr lang="ar-EG" sz="2800" b="1" dirty="0">
              <a:solidFill>
                <a:srgbClr val="00B0F0"/>
              </a:solidFill>
              <a:effectLst>
                <a:outerShdw blurRad="38100" dist="38100" dir="2700000" algn="tl">
                  <a:srgbClr val="000000">
                    <a:alpha val="43137"/>
                  </a:srgbClr>
                </a:outerShdw>
              </a:effectLst>
              <a:latin typeface="Al Qabas" panose="00000500000000000000" pitchFamily="2" charset="-78"/>
              <a:cs typeface="Al Qabas" panose="000005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46848" y="2256308"/>
            <a:ext cx="8245151" cy="4508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dirty="0">
                <a:solidFill>
                  <a:schemeClr val="tx1"/>
                </a:solidFill>
                <a:latin typeface="Tahoma" panose="020B0604030504040204" pitchFamily="34" charset="0"/>
                <a:ea typeface="Tahoma" panose="020B0604030504040204" pitchFamily="34" charset="0"/>
                <a:cs typeface="Tahoma" panose="020B0604030504040204" pitchFamily="34" charset="0"/>
              </a:rPr>
              <a:t>يهدف هذا المقرر إلى تعريف الطالب بالمفاهيم الأساسية للمونتاج ودوره في الإنتاج الإعلامي والسينمائي، مع التركيز على الأسس الفنية والتقنية لعملية المونتاج، وأنواعه، ومراحله المختلفة. يتضمن المقرر دراسة أدوات وبرامج المونتاج الحديثة، وإكساب الطلاب مهارات عملية في تحرير الفيديو وتصحيح الألوان وإضافة المؤثرات الصوتية والبصرية. كما يشجع المقرر على التفكير النقدي وتحليل أساليب المونتاج في الأعمال التلفزيونية والسينمائية والإعلانات الرقمية.</a:t>
            </a:r>
            <a:endParaRPr lang="en-US" sz="20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5" name="Rectangle 4"/>
          <p:cNvSpPr/>
          <p:nvPr/>
        </p:nvSpPr>
        <p:spPr>
          <a:xfrm>
            <a:off x="11017909" y="1817420"/>
            <a:ext cx="1185343" cy="9671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121558" y="1920387"/>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13128" y="1345975"/>
            <a:ext cx="4113898" cy="523220"/>
          </a:xfrm>
          <a:prstGeom prst="rect">
            <a:avLst/>
          </a:prstGeom>
          <a:noFill/>
        </p:spPr>
        <p:txBody>
          <a:bodyPr wrap="square" rtlCol="0">
            <a:spAutoFit/>
          </a:bodyPr>
          <a:lstStyle/>
          <a:p>
            <a:pPr algn="just" rtl="1"/>
            <a:r>
              <a:rPr lang="ar-EG" sz="2800" b="1" dirty="0">
                <a:solidFill>
                  <a:srgbClr val="00B0F0"/>
                </a:solidFill>
                <a:effectLst>
                  <a:outerShdw blurRad="38100" dist="38100" dir="2700000" algn="tl">
                    <a:srgbClr val="000000">
                      <a:alpha val="43137"/>
                    </a:srgbClr>
                  </a:outerShdw>
                </a:effectLst>
                <a:latin typeface="Arial Black" panose="020B0A04020102020204" pitchFamily="34" charset="0"/>
                <a:cs typeface="+mj-cs"/>
              </a:rPr>
              <a:t>توصيف المقرر </a:t>
            </a:r>
          </a:p>
        </p:txBody>
      </p:sp>
      <p:sp>
        <p:nvSpPr>
          <p:cNvPr id="11" name="Parallelogram 7">
            <a:extLst>
              <a:ext uri="{FF2B5EF4-FFF2-40B4-BE49-F238E27FC236}">
                <a16:creationId xmlns:a16="http://schemas.microsoft.com/office/drawing/2014/main" id="{DE11E73A-D578-2443-F633-347CE39C1F25}"/>
              </a:ext>
            </a:extLst>
          </p:cNvPr>
          <p:cNvSpPr/>
          <p:nvPr/>
        </p:nvSpPr>
        <p:spPr>
          <a:xfrm rot="16200000" flipV="1">
            <a:off x="-168910" y="408497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2" name="Picture Placeholder 4"/>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t="12315" b="12315"/>
          <a:stretch>
            <a:fillRect/>
          </a:stretch>
        </p:blipFill>
        <p:spPr>
          <a:xfrm>
            <a:off x="3645" y="1025803"/>
            <a:ext cx="3863429" cy="1942986"/>
          </a:xfrm>
          <a:prstGeom prst="rect">
            <a:avLst/>
          </a:prstGeom>
        </p:spPr>
      </p:pic>
    </p:spTree>
    <p:extLst>
      <p:ext uri="{BB962C8B-B14F-4D97-AF65-F5344CB8AC3E}">
        <p14:creationId xmlns:p14="http://schemas.microsoft.com/office/powerpoint/2010/main" val="2451354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821671" y="1498209"/>
            <a:ext cx="4113898" cy="590162"/>
          </a:xfrm>
          <a:prstGeom prst="rect">
            <a:avLst/>
          </a:prstGeom>
          <a:noFill/>
        </p:spPr>
        <p:txBody>
          <a:bodyPr wrap="square" rtlCol="0">
            <a:spAutoFit/>
          </a:bodyPr>
          <a:lstStyle/>
          <a:p>
            <a:pPr algn="r" rtl="1">
              <a:lnSpc>
                <a:spcPct val="150000"/>
              </a:lnSpc>
              <a:spcBef>
                <a:spcPct val="20000"/>
              </a:spcBef>
            </a:pPr>
            <a:r>
              <a:rPr lang="ar-EG" sz="2400" b="1" dirty="0">
                <a:solidFill>
                  <a:srgbClr val="00B0F0"/>
                </a:solidFill>
                <a:latin typeface="29LT Bukra Bold Italic" panose="000B0903020204020204" pitchFamily="34" charset="-78"/>
                <a:cs typeface="29LT Bukra Bold Italic" panose="000B0903020204020204" pitchFamily="34" charset="-78"/>
              </a:rPr>
              <a:t>أهداف </a:t>
            </a:r>
            <a:r>
              <a:rPr lang="ar-SA" sz="2400" b="1" dirty="0" smtClean="0">
                <a:solidFill>
                  <a:srgbClr val="00B0F0"/>
                </a:solidFill>
                <a:latin typeface="29LT Bukra Bold Italic" panose="000B0903020204020204" pitchFamily="34" charset="-78"/>
                <a:cs typeface="29LT Bukra Bold Italic" panose="000B0903020204020204" pitchFamily="34" charset="-78"/>
              </a:rPr>
              <a:t>ومخرجات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75922"/>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a:t>
            </a:r>
            <a:r>
              <a:rPr lang="ar-SA" sz="4000" b="1" dirty="0" smtClean="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Dikdörtgen 2"/>
          <p:cNvSpPr/>
          <p:nvPr/>
        </p:nvSpPr>
        <p:spPr>
          <a:xfrm>
            <a:off x="3274442" y="2450448"/>
            <a:ext cx="8784609" cy="3877985"/>
          </a:xfrm>
          <a:prstGeom prst="rect">
            <a:avLst/>
          </a:prstGeom>
        </p:spPr>
        <p:txBody>
          <a:bodyPr wrap="square">
            <a:spAutoFit/>
          </a:bodyPr>
          <a:lstStyle/>
          <a:p>
            <a:pPr algn="r" rtl="1">
              <a:lnSpc>
                <a:spcPct val="150000"/>
              </a:lnSpc>
            </a:pPr>
            <a:r>
              <a:rPr lang="ar-SA" sz="2000" dirty="0">
                <a:solidFill>
                  <a:srgbClr val="C00000"/>
                </a:solidFill>
                <a:latin typeface="Tahoma" panose="020B0604030504040204" pitchFamily="34" charset="0"/>
                <a:ea typeface="Tahoma" panose="020B0604030504040204" pitchFamily="34" charset="0"/>
                <a:cs typeface="Tahoma" panose="020B0604030504040204" pitchFamily="34" charset="0"/>
              </a:rPr>
              <a:t>بنهاية هذا المقرر، سيكون الطالب </a:t>
            </a:r>
            <a:r>
              <a:rPr lang="ar-SA" sz="2000" dirty="0" smtClean="0">
                <a:solidFill>
                  <a:srgbClr val="C00000"/>
                </a:solidFill>
                <a:latin typeface="Tahoma" panose="020B0604030504040204" pitchFamily="34" charset="0"/>
                <a:ea typeface="Tahoma" panose="020B0604030504040204" pitchFamily="34" charset="0"/>
                <a:cs typeface="Tahoma" panose="020B0604030504040204" pitchFamily="34" charset="0"/>
              </a:rPr>
              <a:t>قادراً </a:t>
            </a:r>
            <a:r>
              <a:rPr lang="ar-SA" sz="2000" dirty="0">
                <a:solidFill>
                  <a:srgbClr val="C00000"/>
                </a:solidFill>
                <a:latin typeface="Tahoma" panose="020B0604030504040204" pitchFamily="34" charset="0"/>
                <a:ea typeface="Tahoma" panose="020B0604030504040204" pitchFamily="34" charset="0"/>
                <a:cs typeface="Tahoma" panose="020B0604030504040204" pitchFamily="34" charset="0"/>
              </a:rPr>
              <a:t>على</a:t>
            </a:r>
            <a:r>
              <a:rPr lang="en-US" sz="2000" dirty="0">
                <a:latin typeface="Tahoma" panose="020B0604030504040204" pitchFamily="34" charset="0"/>
                <a:ea typeface="Tahoma" panose="020B0604030504040204" pitchFamily="34" charset="0"/>
                <a:cs typeface="Tahoma" panose="020B0604030504040204" pitchFamily="34" charset="0"/>
              </a:rPr>
              <a:t>:</a:t>
            </a:r>
            <a:endParaRPr lang="ar-SA" sz="2000" dirty="0">
              <a:latin typeface="Tahoma" panose="020B0604030504040204" pitchFamily="34" charset="0"/>
              <a:ea typeface="Tahoma" panose="020B0604030504040204" pitchFamily="34" charset="0"/>
              <a:cs typeface="Tahoma" panose="020B0604030504040204" pitchFamily="34" charset="0"/>
            </a:endParaRPr>
          </a:p>
          <a:p>
            <a:pPr marL="342900" lvl="0" indent="-342900" algn="r" rtl="1">
              <a:lnSpc>
                <a:spcPct val="150000"/>
              </a:lnSpc>
              <a:buFont typeface="+mj-lt"/>
              <a:buAutoNum type="arabicPeriod"/>
            </a:pPr>
            <a:r>
              <a:rPr lang="ar-SA" dirty="0">
                <a:latin typeface="Tahoma" panose="020B0604030504040204" pitchFamily="34" charset="0"/>
                <a:ea typeface="Tahoma" panose="020B0604030504040204" pitchFamily="34" charset="0"/>
                <a:cs typeface="Tahoma" panose="020B0604030504040204" pitchFamily="34" charset="0"/>
              </a:rPr>
              <a:t>تعريف المونتاج وتوضيح أهميته في العمل الإعلامي.</a:t>
            </a:r>
            <a:endParaRPr lang="en-US" dirty="0">
              <a:latin typeface="Tahoma" panose="020B0604030504040204" pitchFamily="34" charset="0"/>
              <a:ea typeface="Tahoma" panose="020B0604030504040204" pitchFamily="34" charset="0"/>
              <a:cs typeface="Tahoma" panose="020B0604030504040204" pitchFamily="34" charset="0"/>
            </a:endParaRPr>
          </a:p>
          <a:p>
            <a:pPr marL="342900" lvl="0" indent="-342900" algn="r" rtl="1">
              <a:lnSpc>
                <a:spcPct val="150000"/>
              </a:lnSpc>
              <a:buFont typeface="+mj-lt"/>
              <a:buAutoNum type="arabicPeriod"/>
            </a:pPr>
            <a:r>
              <a:rPr lang="ar-SA" dirty="0">
                <a:latin typeface="Tahoma" panose="020B0604030504040204" pitchFamily="34" charset="0"/>
                <a:ea typeface="Tahoma" panose="020B0604030504040204" pitchFamily="34" charset="0"/>
                <a:cs typeface="Tahoma" panose="020B0604030504040204" pitchFamily="34" charset="0"/>
              </a:rPr>
              <a:t>تمييز مدارس وأنواع المونتاج المختلفة.</a:t>
            </a:r>
            <a:endParaRPr lang="en-US" dirty="0">
              <a:latin typeface="Tahoma" panose="020B0604030504040204" pitchFamily="34" charset="0"/>
              <a:ea typeface="Tahoma" panose="020B0604030504040204" pitchFamily="34" charset="0"/>
              <a:cs typeface="Tahoma" panose="020B0604030504040204" pitchFamily="34" charset="0"/>
            </a:endParaRPr>
          </a:p>
          <a:p>
            <a:pPr marL="342900" lvl="0" indent="-342900" algn="r" rtl="1">
              <a:lnSpc>
                <a:spcPct val="150000"/>
              </a:lnSpc>
              <a:buFont typeface="+mj-lt"/>
              <a:buAutoNum type="arabicPeriod"/>
            </a:pPr>
            <a:r>
              <a:rPr lang="ar-SA" dirty="0">
                <a:latin typeface="Tahoma" panose="020B0604030504040204" pitchFamily="34" charset="0"/>
                <a:ea typeface="Tahoma" panose="020B0604030504040204" pitchFamily="34" charset="0"/>
                <a:cs typeface="Tahoma" panose="020B0604030504040204" pitchFamily="34" charset="0"/>
              </a:rPr>
              <a:t>التعرف على مراحل المونتاج وأدواته الرقمية.</a:t>
            </a:r>
            <a:endParaRPr lang="en-US" dirty="0">
              <a:latin typeface="Tahoma" panose="020B0604030504040204" pitchFamily="34" charset="0"/>
              <a:ea typeface="Tahoma" panose="020B0604030504040204" pitchFamily="34" charset="0"/>
              <a:cs typeface="Tahoma" panose="020B0604030504040204" pitchFamily="34" charset="0"/>
            </a:endParaRPr>
          </a:p>
          <a:p>
            <a:pPr marL="342900" lvl="0" indent="-342900" algn="r" rtl="1">
              <a:lnSpc>
                <a:spcPct val="150000"/>
              </a:lnSpc>
              <a:buFont typeface="+mj-lt"/>
              <a:buAutoNum type="arabicPeriod"/>
            </a:pPr>
            <a:r>
              <a:rPr lang="ar-SA" dirty="0">
                <a:latin typeface="Tahoma" panose="020B0604030504040204" pitchFamily="34" charset="0"/>
                <a:ea typeface="Tahoma" panose="020B0604030504040204" pitchFamily="34" charset="0"/>
                <a:cs typeface="Tahoma" panose="020B0604030504040204" pitchFamily="34" charset="0"/>
              </a:rPr>
              <a:t>التعرف على ادوات برامج المونتاج الأساسية مثل </a:t>
            </a:r>
            <a:r>
              <a:rPr lang="tr-TR" dirty="0">
                <a:latin typeface="Tahoma" panose="020B0604030504040204" pitchFamily="34" charset="0"/>
                <a:ea typeface="Tahoma" panose="020B0604030504040204" pitchFamily="34" charset="0"/>
                <a:cs typeface="Tahoma" panose="020B0604030504040204" pitchFamily="34" charset="0"/>
              </a:rPr>
              <a:t>Adobe Premiere Pro</a:t>
            </a:r>
            <a:r>
              <a:rPr lang="ar-SA" dirty="0">
                <a:latin typeface="Tahoma" panose="020B0604030504040204" pitchFamily="34" charset="0"/>
                <a:ea typeface="Tahoma" panose="020B0604030504040204" pitchFamily="34" charset="0"/>
                <a:cs typeface="Tahoma" panose="020B0604030504040204" pitchFamily="34" charset="0"/>
              </a:rPr>
              <a:t>.</a:t>
            </a:r>
            <a:endParaRPr lang="en-US" dirty="0">
              <a:latin typeface="Tahoma" panose="020B0604030504040204" pitchFamily="34" charset="0"/>
              <a:ea typeface="Tahoma" panose="020B0604030504040204" pitchFamily="34" charset="0"/>
              <a:cs typeface="Tahoma" panose="020B0604030504040204" pitchFamily="34" charset="0"/>
            </a:endParaRPr>
          </a:p>
          <a:p>
            <a:pPr marL="342900" lvl="0" indent="-342900" algn="r" rtl="1">
              <a:lnSpc>
                <a:spcPct val="150000"/>
              </a:lnSpc>
              <a:buFont typeface="+mj-lt"/>
              <a:buAutoNum type="arabicPeriod"/>
            </a:pPr>
            <a:r>
              <a:rPr lang="ar-SA" dirty="0">
                <a:latin typeface="Tahoma" panose="020B0604030504040204" pitchFamily="34" charset="0"/>
                <a:ea typeface="Tahoma" panose="020B0604030504040204" pitchFamily="34" charset="0"/>
                <a:cs typeface="Tahoma" panose="020B0604030504040204" pitchFamily="34" charset="0"/>
              </a:rPr>
              <a:t>التعرف على مونتاج المحتوى الصوتي (البودكاست)</a:t>
            </a:r>
            <a:endParaRPr lang="en-US" dirty="0">
              <a:latin typeface="Tahoma" panose="020B0604030504040204" pitchFamily="34" charset="0"/>
              <a:ea typeface="Tahoma" panose="020B0604030504040204" pitchFamily="34" charset="0"/>
              <a:cs typeface="Tahoma" panose="020B0604030504040204" pitchFamily="34" charset="0"/>
            </a:endParaRPr>
          </a:p>
          <a:p>
            <a:pPr marL="342900" lvl="0" indent="-342900" algn="r" rtl="1">
              <a:lnSpc>
                <a:spcPct val="150000"/>
              </a:lnSpc>
              <a:buFont typeface="+mj-lt"/>
              <a:buAutoNum type="arabicPeriod"/>
            </a:pPr>
            <a:r>
              <a:rPr lang="ar-SA" dirty="0">
                <a:latin typeface="Tahoma" panose="020B0604030504040204" pitchFamily="34" charset="0"/>
                <a:ea typeface="Tahoma" panose="020B0604030504040204" pitchFamily="34" charset="0"/>
                <a:cs typeface="Tahoma" panose="020B0604030504040204" pitchFamily="34" charset="0"/>
              </a:rPr>
              <a:t>تنفيذ عمليات قص وترتيب اللقطات وإضافة المؤثرات.</a:t>
            </a:r>
            <a:endParaRPr lang="en-US" dirty="0">
              <a:latin typeface="Tahoma" panose="020B0604030504040204" pitchFamily="34" charset="0"/>
              <a:ea typeface="Tahoma" panose="020B0604030504040204" pitchFamily="34" charset="0"/>
              <a:cs typeface="Tahoma" panose="020B0604030504040204" pitchFamily="34" charset="0"/>
            </a:endParaRPr>
          </a:p>
          <a:p>
            <a:pPr marL="342900" lvl="0" indent="-342900" algn="r" rtl="1">
              <a:lnSpc>
                <a:spcPct val="150000"/>
              </a:lnSpc>
              <a:buFont typeface="+mj-lt"/>
              <a:buAutoNum type="arabicPeriod"/>
            </a:pPr>
            <a:r>
              <a:rPr lang="ar-SA" dirty="0">
                <a:latin typeface="Tahoma" panose="020B0604030504040204" pitchFamily="34" charset="0"/>
                <a:ea typeface="Tahoma" panose="020B0604030504040204" pitchFamily="34" charset="0"/>
                <a:cs typeface="Tahoma" panose="020B0604030504040204" pitchFamily="34" charset="0"/>
              </a:rPr>
              <a:t>تطبيق أساسيات تصحيح الألوان ومعالجة الصوت.</a:t>
            </a:r>
            <a:endParaRPr lang="en-US" dirty="0">
              <a:latin typeface="Tahoma" panose="020B0604030504040204" pitchFamily="34" charset="0"/>
              <a:ea typeface="Tahoma" panose="020B0604030504040204" pitchFamily="34" charset="0"/>
              <a:cs typeface="Tahoma" panose="020B0604030504040204" pitchFamily="34" charset="0"/>
            </a:endParaRPr>
          </a:p>
          <a:p>
            <a:pPr marL="342900" lvl="0" indent="-342900" algn="r" rtl="1">
              <a:lnSpc>
                <a:spcPct val="150000"/>
              </a:lnSpc>
              <a:buFont typeface="+mj-lt"/>
              <a:buAutoNum type="arabicPeriod"/>
            </a:pPr>
            <a:r>
              <a:rPr lang="ar-SA" dirty="0">
                <a:latin typeface="Tahoma" panose="020B0604030504040204" pitchFamily="34" charset="0"/>
                <a:ea typeface="Tahoma" panose="020B0604030504040204" pitchFamily="34" charset="0"/>
                <a:cs typeface="Tahoma" panose="020B0604030504040204" pitchFamily="34" charset="0"/>
              </a:rPr>
              <a:t>التعرف على ادوات الذكاء الاصطناعي في المونتاج</a:t>
            </a:r>
            <a:r>
              <a:rPr lang="ar-SA" dirty="0" smtClean="0">
                <a:latin typeface="Tahoma" panose="020B0604030504040204" pitchFamily="34" charset="0"/>
                <a:ea typeface="Tahoma" panose="020B0604030504040204" pitchFamily="34" charset="0"/>
                <a:cs typeface="Tahoma" panose="020B0604030504040204" pitchFamily="34" charset="0"/>
              </a:rPr>
              <a:t>.</a:t>
            </a:r>
            <a:endParaRPr lang="en-US" dirty="0">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1583159535"/>
              </p:ext>
            </p:extLst>
          </p:nvPr>
        </p:nvGraphicFramePr>
        <p:xfrm>
          <a:off x="838199" y="2314039"/>
          <a:ext cx="10407556" cy="3226952"/>
        </p:xfrm>
        <a:graphic>
          <a:graphicData uri="http://schemas.openxmlformats.org/drawingml/2006/table">
            <a:tbl>
              <a:tblPr firstRow="1" firstCol="1" bandRow="1">
                <a:tableStyleId>{5C22544A-7EE6-4342-B048-85BDC9FD1C3A}</a:tableStyleId>
              </a:tblPr>
              <a:tblGrid>
                <a:gridCol w="10407556">
                  <a:extLst>
                    <a:ext uri="{9D8B030D-6E8A-4147-A177-3AD203B41FA5}">
                      <a16:colId xmlns:a16="http://schemas.microsoft.com/office/drawing/2014/main" val="20000"/>
                    </a:ext>
                  </a:extLst>
                </a:gridCol>
              </a:tblGrid>
              <a:tr h="806738">
                <a:tc>
                  <a:txBody>
                    <a:bodyPr/>
                    <a:lstStyle/>
                    <a:p>
                      <a:pPr marL="285750" marR="0" lvl="0" indent="-285750" algn="just"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SA" sz="2000" kern="100" dirty="0" smtClean="0">
                          <a:effectLst/>
                          <a:latin typeface="Al Qabas" panose="00000500000000000000" pitchFamily="2" charset="-78"/>
                          <a:cs typeface="+mj-cs"/>
                        </a:rPr>
                        <a:t> </a:t>
                      </a:r>
                      <a:r>
                        <a:rPr lang="ar-SA" sz="2000" b="1" kern="1200" dirty="0" smtClean="0">
                          <a:solidFill>
                            <a:schemeClr val="lt1"/>
                          </a:solidFill>
                          <a:effectLst/>
                          <a:latin typeface="+mn-lt"/>
                          <a:ea typeface="+mn-ea"/>
                          <a:cs typeface="+mj-cs"/>
                        </a:rPr>
                        <a:t>مدخل إلى المونتاج – تعريف، أهمية، ومجالات الاستخدام.</a:t>
                      </a:r>
                      <a:endParaRPr lang="en-US" sz="2000" b="1" kern="1200" dirty="0" smtClean="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0"/>
                  </a:ext>
                </a:extLst>
              </a:tr>
              <a:tr h="806738">
                <a:tc>
                  <a:txBody>
                    <a:bodyPr/>
                    <a:lstStyle/>
                    <a:p>
                      <a:pPr marL="285750" lvl="0" indent="-285750" algn="r" rtl="1">
                        <a:lnSpc>
                          <a:spcPct val="150000"/>
                        </a:lnSpc>
                        <a:buFont typeface="Arial" panose="020B0604020202020204" pitchFamily="34" charset="0"/>
                        <a:buChar char="•"/>
                      </a:pPr>
                      <a:r>
                        <a:rPr lang="ar-SA" sz="2000" b="1" kern="1200" dirty="0" smtClean="0">
                          <a:solidFill>
                            <a:schemeClr val="lt1"/>
                          </a:solidFill>
                          <a:effectLst/>
                          <a:latin typeface="+mn-lt"/>
                          <a:ea typeface="+mn-ea"/>
                          <a:cs typeface="+mj-cs"/>
                        </a:rPr>
                        <a:t>تاريخ وتطور المونتاج – من المونتاج التقليدي إلى الرقمي.</a:t>
                      </a:r>
                      <a:endParaRPr lang="en-US" sz="2000" b="1" kern="1200" dirty="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1"/>
                  </a:ext>
                </a:extLst>
              </a:tr>
              <a:tr h="806738">
                <a:tc>
                  <a:txBody>
                    <a:bodyPr/>
                    <a:lstStyle/>
                    <a:p>
                      <a:pPr marL="285750" marR="0" lvl="0" indent="-285750" algn="just"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SA" sz="2000" b="1" kern="1200" dirty="0" smtClean="0">
                          <a:solidFill>
                            <a:schemeClr val="lt1"/>
                          </a:solidFill>
                          <a:effectLst/>
                          <a:latin typeface="+mn-lt"/>
                          <a:ea typeface="+mn-ea"/>
                          <a:cs typeface="+mj-cs"/>
                        </a:rPr>
                        <a:t>أنواع وأساليب المونتاج – الخطي، غير الخطي، الموازي، الإيقاعي.</a:t>
                      </a:r>
                      <a:endParaRPr lang="en-US" sz="2000" b="1" kern="1200" dirty="0" smtClean="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2"/>
                  </a:ext>
                </a:extLst>
              </a:tr>
              <a:tr h="806738">
                <a:tc>
                  <a:txBody>
                    <a:bodyPr/>
                    <a:lstStyle/>
                    <a:p>
                      <a:pPr marL="285750" marR="0" lvl="0" indent="-285750" algn="just" defTabSz="914400" rtl="1" eaLnBrk="1" fontAlgn="auto" latinLnBrk="0" hangingPunct="1">
                        <a:lnSpc>
                          <a:spcPct val="150000"/>
                        </a:lnSpc>
                        <a:spcBef>
                          <a:spcPts val="0"/>
                        </a:spcBef>
                        <a:spcAft>
                          <a:spcPts val="800"/>
                        </a:spcAft>
                        <a:buClrTx/>
                        <a:buSzTx/>
                        <a:buFont typeface="Arial" panose="020B0604020202020204" pitchFamily="34" charset="0"/>
                        <a:buChar char="•"/>
                        <a:tabLst/>
                        <a:defRPr/>
                      </a:pPr>
                      <a:r>
                        <a:rPr lang="ar-SA" sz="2000" b="1" kern="1200" dirty="0" smtClean="0">
                          <a:solidFill>
                            <a:schemeClr val="lt1"/>
                          </a:solidFill>
                          <a:effectLst/>
                          <a:latin typeface="+mn-lt"/>
                          <a:ea typeface="+mn-ea"/>
                          <a:cs typeface="+mj-cs"/>
                        </a:rPr>
                        <a:t>مراحل عملية المونتاج – من استيراد المواد الخام إلى التصدير النهائي.</a:t>
                      </a:r>
                      <a:endParaRPr lang="en-US" sz="2000" b="1" kern="1200" dirty="0" smtClean="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3732703350"/>
              </p:ext>
            </p:extLst>
          </p:nvPr>
        </p:nvGraphicFramePr>
        <p:xfrm>
          <a:off x="838199" y="2314039"/>
          <a:ext cx="10407556" cy="3226952"/>
        </p:xfrm>
        <a:graphic>
          <a:graphicData uri="http://schemas.openxmlformats.org/drawingml/2006/table">
            <a:tbl>
              <a:tblPr firstRow="1" firstCol="1" bandRow="1">
                <a:tableStyleId>{5C22544A-7EE6-4342-B048-85BDC9FD1C3A}</a:tableStyleId>
              </a:tblPr>
              <a:tblGrid>
                <a:gridCol w="10407556">
                  <a:extLst>
                    <a:ext uri="{9D8B030D-6E8A-4147-A177-3AD203B41FA5}">
                      <a16:colId xmlns:a16="http://schemas.microsoft.com/office/drawing/2014/main" val="20000"/>
                    </a:ext>
                  </a:extLst>
                </a:gridCol>
              </a:tblGrid>
              <a:tr h="806738">
                <a:tc>
                  <a:txBody>
                    <a:bodyPr/>
                    <a:lstStyle/>
                    <a:p>
                      <a:pPr marL="285750" lvl="0" indent="-285750" algn="r" rtl="1">
                        <a:buFont typeface="Arial" panose="020B0604020202020204" pitchFamily="34" charset="0"/>
                        <a:buChar char="•"/>
                      </a:pPr>
                      <a:r>
                        <a:rPr lang="ar-SA" sz="2000" b="1" kern="1200" dirty="0" smtClean="0">
                          <a:solidFill>
                            <a:schemeClr val="lt1"/>
                          </a:solidFill>
                          <a:effectLst/>
                          <a:latin typeface="+mn-lt"/>
                          <a:ea typeface="+mn-ea"/>
                          <a:cs typeface="+mj-cs"/>
                        </a:rPr>
                        <a:t>برامج المونتاج الرقمية – واجهة وأدوات </a:t>
                      </a:r>
                      <a:r>
                        <a:rPr lang="tr-TR" sz="2000" b="1" kern="1200" dirty="0" smtClean="0">
                          <a:solidFill>
                            <a:schemeClr val="lt1"/>
                          </a:solidFill>
                          <a:effectLst/>
                          <a:latin typeface="+mn-lt"/>
                          <a:ea typeface="+mn-ea"/>
                          <a:cs typeface="+mj-cs"/>
                        </a:rPr>
                        <a:t>Premiere Pro </a:t>
                      </a:r>
                      <a:r>
                        <a:rPr lang="ar-SA" sz="2000" b="1" kern="1200" dirty="0" smtClean="0">
                          <a:solidFill>
                            <a:schemeClr val="lt1"/>
                          </a:solidFill>
                          <a:effectLst/>
                          <a:latin typeface="+mn-lt"/>
                          <a:ea typeface="+mn-ea"/>
                          <a:cs typeface="+mj-cs"/>
                        </a:rPr>
                        <a:t> و </a:t>
                      </a:r>
                      <a:r>
                        <a:rPr lang="tr-TR" sz="2000" b="1" kern="1200" dirty="0" smtClean="0">
                          <a:solidFill>
                            <a:schemeClr val="lt1"/>
                          </a:solidFill>
                          <a:effectLst/>
                          <a:latin typeface="+mn-lt"/>
                          <a:ea typeface="+mn-ea"/>
                          <a:cs typeface="+mj-cs"/>
                        </a:rPr>
                        <a:t>CapCut </a:t>
                      </a:r>
                      <a:endParaRPr lang="en-US" sz="2000" b="1" kern="1200" dirty="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0"/>
                  </a:ext>
                </a:extLst>
              </a:tr>
              <a:tr h="806738">
                <a:tc>
                  <a:txBody>
                    <a:bodyPr/>
                    <a:lstStyle/>
                    <a:p>
                      <a:pPr marL="285750" lvl="0" indent="-285750" algn="r" rtl="1">
                        <a:buFont typeface="Arial" panose="020B0604020202020204" pitchFamily="34" charset="0"/>
                        <a:buChar char="•"/>
                      </a:pPr>
                      <a:r>
                        <a:rPr lang="ar-SA" sz="2000" b="1" kern="1200" dirty="0" smtClean="0">
                          <a:solidFill>
                            <a:schemeClr val="lt1"/>
                          </a:solidFill>
                          <a:effectLst/>
                          <a:latin typeface="+mn-lt"/>
                          <a:ea typeface="+mn-ea"/>
                          <a:cs typeface="+mj-cs"/>
                        </a:rPr>
                        <a:t>مونتاج المحتوى الرقمي الصوتي (البودكاست) وبرنامج </a:t>
                      </a:r>
                      <a:r>
                        <a:rPr lang="tr-TR" sz="2000" b="1" kern="1200" dirty="0" smtClean="0">
                          <a:solidFill>
                            <a:schemeClr val="lt1"/>
                          </a:solidFill>
                          <a:effectLst/>
                          <a:latin typeface="+mn-lt"/>
                          <a:ea typeface="+mn-ea"/>
                          <a:cs typeface="+mj-cs"/>
                        </a:rPr>
                        <a:t>Audacity</a:t>
                      </a:r>
                      <a:endParaRPr lang="en-US" sz="2000" b="1" kern="1200" dirty="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1"/>
                  </a:ext>
                </a:extLst>
              </a:tr>
              <a:tr h="806738">
                <a:tc>
                  <a:txBody>
                    <a:bodyPr/>
                    <a:lstStyle/>
                    <a:p>
                      <a:pPr marL="285750" lvl="0" indent="-285750" algn="r" rtl="1">
                        <a:buFont typeface="Arial" panose="020B0604020202020204" pitchFamily="34" charset="0"/>
                        <a:buChar char="•"/>
                      </a:pPr>
                      <a:r>
                        <a:rPr lang="ar-SA" sz="2000" b="1" kern="1200" dirty="0" smtClean="0">
                          <a:solidFill>
                            <a:schemeClr val="lt1"/>
                          </a:solidFill>
                          <a:effectLst/>
                          <a:latin typeface="+mn-lt"/>
                          <a:ea typeface="+mn-ea"/>
                          <a:cs typeface="+mj-cs"/>
                        </a:rPr>
                        <a:t>تصحيح الألوان ومعالجة الصوت – أساسيات الـ </a:t>
                      </a:r>
                      <a:r>
                        <a:rPr lang="tr-TR" sz="2000" b="1" kern="1200" dirty="0" smtClean="0">
                          <a:solidFill>
                            <a:schemeClr val="lt1"/>
                          </a:solidFill>
                          <a:effectLst/>
                          <a:latin typeface="+mn-lt"/>
                          <a:ea typeface="+mn-ea"/>
                          <a:cs typeface="+mj-cs"/>
                        </a:rPr>
                        <a:t>Color Grading</a:t>
                      </a:r>
                      <a:r>
                        <a:rPr lang="ar-SA" sz="2000" b="1" kern="1200" dirty="0" smtClean="0">
                          <a:solidFill>
                            <a:schemeClr val="lt1"/>
                          </a:solidFill>
                          <a:effectLst/>
                          <a:latin typeface="+mn-lt"/>
                          <a:ea typeface="+mn-ea"/>
                          <a:cs typeface="+mj-cs"/>
                        </a:rPr>
                        <a:t> والمكساج الصوتي.</a:t>
                      </a:r>
                      <a:endParaRPr lang="en-US" sz="2000" b="1" kern="1200" dirty="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2"/>
                  </a:ext>
                </a:extLst>
              </a:tr>
              <a:tr h="806738">
                <a:tc>
                  <a:txBody>
                    <a:bodyPr/>
                    <a:lstStyle/>
                    <a:p>
                      <a:pPr marL="285750" lvl="0" indent="-285750" algn="r" rtl="1">
                        <a:buFont typeface="Arial" panose="020B0604020202020204" pitchFamily="34" charset="0"/>
                        <a:buChar char="•"/>
                      </a:pPr>
                      <a:r>
                        <a:rPr lang="ar-SA" sz="2000" b="1" kern="1200" dirty="0" smtClean="0">
                          <a:solidFill>
                            <a:schemeClr val="lt1"/>
                          </a:solidFill>
                          <a:effectLst/>
                          <a:latin typeface="+mn-lt"/>
                          <a:ea typeface="+mn-ea"/>
                          <a:cs typeface="+mj-cs"/>
                        </a:rPr>
                        <a:t>المونتاج الإعلاني والرقمي – تصميم محتوى بصري جذاب.</a:t>
                      </a:r>
                      <a:endParaRPr lang="en-US" sz="2000" b="1" kern="1200" dirty="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934031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3788629167"/>
              </p:ext>
            </p:extLst>
          </p:nvPr>
        </p:nvGraphicFramePr>
        <p:xfrm>
          <a:off x="838199" y="2436869"/>
          <a:ext cx="10407556" cy="1613476"/>
        </p:xfrm>
        <a:graphic>
          <a:graphicData uri="http://schemas.openxmlformats.org/drawingml/2006/table">
            <a:tbl>
              <a:tblPr firstRow="1" firstCol="1" bandRow="1">
                <a:tableStyleId>{5C22544A-7EE6-4342-B048-85BDC9FD1C3A}</a:tableStyleId>
              </a:tblPr>
              <a:tblGrid>
                <a:gridCol w="10407556">
                  <a:extLst>
                    <a:ext uri="{9D8B030D-6E8A-4147-A177-3AD203B41FA5}">
                      <a16:colId xmlns:a16="http://schemas.microsoft.com/office/drawing/2014/main" val="20000"/>
                    </a:ext>
                  </a:extLst>
                </a:gridCol>
              </a:tblGrid>
              <a:tr h="806738">
                <a:tc>
                  <a:txBody>
                    <a:bodyPr/>
                    <a:lstStyle/>
                    <a:p>
                      <a:pPr marL="285750" lvl="0" indent="-285750" algn="r" rtl="1">
                        <a:buFont typeface="Arial" panose="020B0604020202020204" pitchFamily="34" charset="0"/>
                        <a:buChar char="•"/>
                      </a:pPr>
                      <a:r>
                        <a:rPr lang="ar-SA" sz="2000" b="1" kern="1200" dirty="0" smtClean="0">
                          <a:solidFill>
                            <a:schemeClr val="lt1"/>
                          </a:solidFill>
                          <a:effectLst/>
                          <a:latin typeface="+mn-lt"/>
                          <a:ea typeface="+mn-ea"/>
                          <a:cs typeface="+mj-cs"/>
                        </a:rPr>
                        <a:t>المونتاج الوثائقي والروائي – أساليب بناء السرد البصري.</a:t>
                      </a:r>
                      <a:endParaRPr lang="en-US" sz="2000" b="1" kern="1200" dirty="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0"/>
                  </a:ext>
                </a:extLst>
              </a:tr>
              <a:tr h="806738">
                <a:tc>
                  <a:txBody>
                    <a:bodyPr/>
                    <a:lstStyle/>
                    <a:p>
                      <a:pPr marL="285750" lvl="0" indent="-285750" algn="r" rtl="1">
                        <a:buFont typeface="Arial" panose="020B0604020202020204" pitchFamily="34" charset="0"/>
                        <a:buChar char="•"/>
                      </a:pPr>
                      <a:r>
                        <a:rPr lang="ar-SA" sz="2000" b="1" kern="1200" dirty="0" smtClean="0">
                          <a:solidFill>
                            <a:schemeClr val="lt1"/>
                          </a:solidFill>
                          <a:effectLst/>
                          <a:latin typeface="+mn-lt"/>
                          <a:ea typeface="+mn-ea"/>
                          <a:cs typeface="+mj-cs"/>
                        </a:rPr>
                        <a:t>استخدام ادوات الذكاء الاصطناعي في المونتاج.</a:t>
                      </a:r>
                      <a:endParaRPr lang="en-US" sz="2000" b="1" kern="1200" dirty="0">
                        <a:solidFill>
                          <a:schemeClr val="lt1"/>
                        </a:solidFill>
                        <a:effectLst/>
                        <a:latin typeface="+mn-lt"/>
                        <a:ea typeface="+mn-ea"/>
                        <a:cs typeface="+mj-cs"/>
                      </a:endParaRPr>
                    </a:p>
                  </a:txBody>
                  <a:tcPr marL="9525" marR="9525" marT="9525" marB="9525"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7828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67074" y="2256308"/>
            <a:ext cx="832492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يتكون</a:t>
            </a:r>
            <a:r>
              <a:rPr lang="tr-TR"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هذا المقرر من (10) محاضرات يتم تدريسها خلال (10)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أسابيع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دراسية. </a:t>
            </a:r>
          </a:p>
          <a:p>
            <a:pPr marL="342900" lvl="0" indent="-342900" algn="r" rtl="1">
              <a:lnSpc>
                <a:spcPct val="150000"/>
              </a:lnSpc>
              <a:buFont typeface="Arial" panose="020B0604020202020204" pitchFamily="34" charset="0"/>
              <a:buChar char="•"/>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المحاضرة تشكل موضوعات المقرر والجوانب النظرية والتطبيقية معا .</a:t>
            </a:r>
          </a:p>
          <a:p>
            <a:pPr marL="342900" lvl="0" indent="-342900" algn="r" rtl="1">
              <a:lnSpc>
                <a:spcPct val="150000"/>
              </a:lnSpc>
              <a:buFont typeface="Arial" panose="020B0604020202020204" pitchFamily="34" charset="0"/>
              <a:buChar char="•"/>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تنشر </a:t>
            </a:r>
            <a:r>
              <a:rPr lang="ar-SA" sz="2000" smtClean="0">
                <a:solidFill>
                  <a:schemeClr val="tx1"/>
                </a:solidFill>
                <a:latin typeface="Tahoma" panose="020B0604030504040204" pitchFamily="34" charset="0"/>
                <a:ea typeface="Tahoma" panose="020B0604030504040204" pitchFamily="34" charset="0"/>
                <a:cs typeface="Tahoma" panose="020B0604030504040204" pitchFamily="34" charset="0"/>
              </a:rPr>
              <a:t>المحاضرات </a:t>
            </a:r>
            <a:r>
              <a:rPr lang="ar-SA" sz="2000" smtClean="0">
                <a:solidFill>
                  <a:schemeClr val="tx1"/>
                </a:solidFill>
                <a:latin typeface="Tahoma" panose="020B0604030504040204" pitchFamily="34" charset="0"/>
                <a:ea typeface="Tahoma" panose="020B0604030504040204" pitchFamily="34" charset="0"/>
                <a:cs typeface="Tahoma" panose="020B0604030504040204" pitchFamily="34" charset="0"/>
              </a:rPr>
              <a:t>أسبوعياً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على منصة الجامعة .</a:t>
            </a:r>
            <a:endParaRPr lang="ar-SA" sz="20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lvl="0" algn="r" rtl="1">
              <a:lnSpc>
                <a:spcPct val="150000"/>
              </a:lnSpc>
            </a:pPr>
            <a:r>
              <a:rPr lang="ar-SA" sz="2000" dirty="0" smtClean="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الأنشطة </a:t>
            </a:r>
            <a:r>
              <a:rPr lang="ar-SA" sz="2000" dirty="0" smtClean="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التدريسية (حلقات نقاش </a:t>
            </a:r>
            <a:r>
              <a:rPr lang="ar-SA" sz="2000" dirty="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أ</a:t>
            </a:r>
            <a:r>
              <a:rPr lang="ar-SA" sz="2000" dirty="0" smtClean="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سبوعية </a:t>
            </a:r>
            <a:r>
              <a:rPr lang="ar-SA" sz="2000" dirty="0" smtClean="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a:t>
            </a:r>
          </a:p>
          <a:p>
            <a:pPr marL="342900" lvl="0" indent="-342900" algn="r" rtl="1">
              <a:lnSpc>
                <a:spcPct val="150000"/>
              </a:lnSpc>
              <a:buFont typeface="Arial" panose="020B0604020202020204" pitchFamily="34" charset="0"/>
              <a:buChar char="•"/>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حلقة النقاش فرصة للطلاب لطرح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الأسئلة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والاستفسارات حول المقرر</a:t>
            </a:r>
          </a:p>
        </p:txBody>
      </p:sp>
      <p:sp>
        <p:nvSpPr>
          <p:cNvPr id="5" name="Rectangle 4"/>
          <p:cNvSpPr/>
          <p:nvPr/>
        </p:nvSpPr>
        <p:spPr>
          <a:xfrm>
            <a:off x="11017909" y="1817420"/>
            <a:ext cx="1185343" cy="9671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121558" y="1920387"/>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13128" y="1345975"/>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طريقة التدريس </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sp>
        <p:nvSpPr>
          <p:cNvPr id="11" name="Parallelogram 7">
            <a:extLst>
              <a:ext uri="{FF2B5EF4-FFF2-40B4-BE49-F238E27FC236}">
                <a16:creationId xmlns:a16="http://schemas.microsoft.com/office/drawing/2014/main" id="{DE11E73A-D578-2443-F633-347CE39C1F25}"/>
              </a:ext>
            </a:extLst>
          </p:cNvPr>
          <p:cNvSpPr/>
          <p:nvPr/>
        </p:nvSpPr>
        <p:spPr>
          <a:xfrm rot="16200000" flipV="1">
            <a:off x="-168910" y="408497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2" name="Picture Placeholder 4"/>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tretch>
            <a:fillRect/>
          </a:stretch>
        </p:blipFill>
        <p:spPr>
          <a:xfrm>
            <a:off x="208261" y="1025802"/>
            <a:ext cx="3647561" cy="2051753"/>
          </a:xfrm>
          <a:prstGeom prst="rect">
            <a:avLst/>
          </a:prstGeom>
        </p:spPr>
      </p:pic>
    </p:spTree>
    <p:extLst>
      <p:ext uri="{BB962C8B-B14F-4D97-AF65-F5344CB8AC3E}">
        <p14:creationId xmlns:p14="http://schemas.microsoft.com/office/powerpoint/2010/main" val="3575979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2366" y="1685495"/>
            <a:ext cx="81176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endPar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lvl="0" algn="r" rtl="1">
              <a:lnSpc>
                <a:spcPct val="150000"/>
              </a:lnSpc>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طريقة التقييم المتبعة هي الاختبار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الأسبوعي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والاختبار النهائي </a:t>
            </a:r>
          </a:p>
          <a:p>
            <a:pPr marL="342900" lvl="0" indent="-342900" algn="r" rtl="1">
              <a:lnSpc>
                <a:spcPct val="150000"/>
              </a:lnSpc>
              <a:buFont typeface="Arial" panose="020B0604020202020204" pitchFamily="34" charset="0"/>
              <a:buChar char="•"/>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الاختبار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الأسبوعي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8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أسئلة  </a:t>
            </a: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لكل سؤال درجة .</a:t>
            </a:r>
          </a:p>
          <a:p>
            <a:pPr marL="342900" lvl="0" indent="-342900" algn="r" rtl="1">
              <a:lnSpc>
                <a:spcPct val="150000"/>
              </a:lnSpc>
              <a:buFont typeface="Arial" panose="020B0604020202020204" pitchFamily="34" charset="0"/>
              <a:buChar char="•"/>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مجموع درجات  الاختبارات (80) درجة </a:t>
            </a:r>
          </a:p>
          <a:p>
            <a:pPr lvl="0" algn="r" rtl="1">
              <a:lnSpc>
                <a:spcPct val="150000"/>
              </a:lnSpc>
            </a:pPr>
            <a:endPar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lvl="0" algn="r" rtl="1">
              <a:lnSpc>
                <a:spcPct val="150000"/>
              </a:lnSpc>
            </a:pPr>
            <a:r>
              <a:rPr lang="ar-SA" sz="2000" dirty="0" smtClean="0">
                <a:solidFill>
                  <a:schemeClr val="accent5">
                    <a:lumMod val="75000"/>
                  </a:schemeClr>
                </a:solidFill>
                <a:latin typeface="Tahoma" panose="020B0604030504040204" pitchFamily="34" charset="0"/>
                <a:ea typeface="Tahoma" panose="020B0604030504040204" pitchFamily="34" charset="0"/>
                <a:cs typeface="Tahoma" panose="020B0604030504040204" pitchFamily="34" charset="0"/>
              </a:rPr>
              <a:t>ثانيا ً: الاختبار   النهائي </a:t>
            </a:r>
          </a:p>
          <a:p>
            <a:pPr marL="342900" lvl="0" indent="-342900" algn="r" rtl="1">
              <a:lnSpc>
                <a:spcPct val="150000"/>
              </a:lnSpc>
              <a:buFont typeface="Arial" panose="020B0604020202020204" pitchFamily="34" charset="0"/>
              <a:buChar char="•"/>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يتكون من (20) سؤال لكل سؤال درجة واحدة </a:t>
            </a:r>
          </a:p>
          <a:p>
            <a:pPr marL="342900" lvl="0" indent="-342900" algn="r" rtl="1">
              <a:lnSpc>
                <a:spcPct val="150000"/>
              </a:lnSpc>
              <a:buFont typeface="Arial" panose="020B0604020202020204" pitchFamily="34" charset="0"/>
              <a:buChar char="•"/>
            </a:pPr>
            <a:r>
              <a:rPr lang="ar-SA" sz="2000" dirty="0" smtClean="0">
                <a:solidFill>
                  <a:schemeClr val="tx1"/>
                </a:solidFill>
                <a:latin typeface="Tahoma" panose="020B0604030504040204" pitchFamily="34" charset="0"/>
                <a:ea typeface="Tahoma" panose="020B0604030504040204" pitchFamily="34" charset="0"/>
                <a:cs typeface="Tahoma" panose="020B0604030504040204" pitchFamily="34" charset="0"/>
              </a:rPr>
              <a:t>مجموع الدرجات الاختبارات والاختبار النهائي (100) درجة </a:t>
            </a:r>
          </a:p>
        </p:txBody>
      </p:sp>
      <p:sp>
        <p:nvSpPr>
          <p:cNvPr id="5" name="Rectangle 4"/>
          <p:cNvSpPr/>
          <p:nvPr/>
        </p:nvSpPr>
        <p:spPr>
          <a:xfrm>
            <a:off x="10244657" y="1339484"/>
            <a:ext cx="1185343" cy="9671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0348306" y="1442451"/>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طريقة التقييم </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pic>
        <p:nvPicPr>
          <p:cNvPr id="8" name="Picture Placeholder 4">
            <a:extLst>
              <a:ext uri="{FF2B5EF4-FFF2-40B4-BE49-F238E27FC236}">
                <a16:creationId xmlns:a16="http://schemas.microsoft.com/office/drawing/2014/main" id="{F6D07454-5787-AA21-2E06-E5F1F7C43720}"/>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a:xfrm>
            <a:off x="-1063" y="1404482"/>
            <a:ext cx="3320761" cy="1581314"/>
          </a:xfrm>
          <a:prstGeom prst="rect">
            <a:avLst/>
          </a:prstGeom>
        </p:spPr>
      </p:pic>
      <p:sp>
        <p:nvSpPr>
          <p:cNvPr id="11" name="Parallelogram 7">
            <a:extLst>
              <a:ext uri="{FF2B5EF4-FFF2-40B4-BE49-F238E27FC236}">
                <a16:creationId xmlns:a16="http://schemas.microsoft.com/office/drawing/2014/main" id="{DE11E73A-D578-2443-F633-347CE39C1F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491446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51430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dirty="0">
                <a:solidFill>
                  <a:schemeClr val="tx1"/>
                </a:solidFill>
                <a:cs typeface="+mj-cs"/>
              </a:rPr>
              <a:t>المونتاج هو فن ترتيب وتنسيق اللقطات والمشاهد المصورة بطريقة تضمن عرض الفكرة أو القصة بشكل متكامل ومؤثر. ويُعتبر المونتاج مرحلة أساسية في عملية الإنتاج الإعلامي والسينمائي، حيث يتم من خلاله اختيار أفضل اللقطات، حذف الزوائد، إضافة المؤثرات البصرية والصوتية، وضبط الإيقاع الزمني للعمل ليظهر بصورة متناسقة وجذّابة.</a:t>
            </a:r>
          </a:p>
          <a:p>
            <a:pPr algn="r" rtl="1">
              <a:lnSpc>
                <a:spcPct val="150000"/>
              </a:lnSpc>
            </a:pPr>
            <a:r>
              <a:rPr lang="ar-SA" dirty="0">
                <a:solidFill>
                  <a:schemeClr val="tx1"/>
                </a:solidFill>
                <a:cs typeface="+mj-cs"/>
              </a:rPr>
              <a:t>ولا يقتصر المونتاج على الجانب التقني فقط، بل يتضمن جانباً فنياً يعتمد على الإبداع والقدرة على توظيف الصورة والصوت لإيصال رسالة معينة، وإثارة المشاعر لدى الجمهور. ومن هنا يُنظر إلى المونتاج باعتباره لغة بصرية تُبنى من خلالها الأعمال الإعلامية والدرامية والوثائقية، ليصبح أداة فعّالة في التأثير والإقناع.</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6096000" y="1420742"/>
            <a:ext cx="4962146" cy="2449426"/>
          </a:xfrm>
        </p:spPr>
      </p:pic>
      <p:sp>
        <p:nvSpPr>
          <p:cNvPr id="17" name="TextBox 16"/>
          <p:cNvSpPr txBox="1"/>
          <p:nvPr/>
        </p:nvSpPr>
        <p:spPr>
          <a:xfrm>
            <a:off x="6096000" y="3996751"/>
            <a:ext cx="4962146" cy="461665"/>
          </a:xfrm>
          <a:prstGeom prst="rect">
            <a:avLst/>
          </a:prstGeom>
          <a:noFill/>
        </p:spPr>
        <p:txBody>
          <a:bodyPr wrap="square" rtlCol="0">
            <a:spAutoFit/>
          </a:bodyPr>
          <a:lstStyle/>
          <a:p>
            <a:pPr algn="just" rtl="1"/>
            <a:r>
              <a:rPr lang="ar-EG" sz="2400" b="1" dirty="0">
                <a:solidFill>
                  <a:srgbClr val="3CBCE0"/>
                </a:solidFill>
                <a:latin typeface="29LT Bukra Bold Italic" panose="000B0903020204020204" pitchFamily="34" charset="-78"/>
                <a:cs typeface="29LT Bukra Bold Italic" panose="000B0903020204020204" pitchFamily="34" charset="-78"/>
              </a:rPr>
              <a:t>مقدمة </a:t>
            </a:r>
            <a:r>
              <a:rPr lang="ar-SA" sz="2400" b="1" dirty="0" smtClean="0">
                <a:solidFill>
                  <a:srgbClr val="3CBCE0"/>
                </a:solidFill>
                <a:latin typeface="29LT Bukra Bold Italic" panose="000B0903020204020204" pitchFamily="34" charset="-78"/>
                <a:cs typeface="29LT Bukra Bold Italic" panose="000B0903020204020204" pitchFamily="34" charset="-78"/>
              </a:rPr>
              <a:t>للمونتاج </a:t>
            </a:r>
            <a:endParaRPr lang="ar-EG" sz="2400" b="1" dirty="0">
              <a:solidFill>
                <a:srgbClr val="3CBCE0"/>
              </a:solidFill>
              <a:latin typeface="29LT Bukra Bold Italic" panose="000B0903020204020204" pitchFamily="34" charset="-78"/>
              <a:cs typeface="29LT Bukra Bold Italic" panose="000B0903020204020204" pitchFamily="34"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arn(inVertic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7103776" y="788307"/>
            <a:ext cx="4746365" cy="2495550"/>
          </a:xfrm>
        </p:spPr>
      </p:pic>
      <p:sp>
        <p:nvSpPr>
          <p:cNvPr id="4" name="TextBox 24">
            <a:extLst>
              <a:ext uri="{FF2B5EF4-FFF2-40B4-BE49-F238E27FC236}">
                <a16:creationId xmlns:a16="http://schemas.microsoft.com/office/drawing/2014/main" id="{D801005C-81C0-8978-960E-0D7E31100FDC}"/>
              </a:ext>
            </a:extLst>
          </p:cNvPr>
          <p:cNvSpPr txBox="1"/>
          <p:nvPr/>
        </p:nvSpPr>
        <p:spPr>
          <a:xfrm>
            <a:off x="261257" y="1730687"/>
            <a:ext cx="6648833" cy="5028556"/>
          </a:xfrm>
          <a:prstGeom prst="rect">
            <a:avLst/>
          </a:prstGeom>
          <a:noFill/>
        </p:spPr>
        <p:txBody>
          <a:bodyPr wrap="square" rtlCol="0">
            <a:spAutoFit/>
          </a:bodyPr>
          <a:lstStyle/>
          <a:p>
            <a:pPr algn="r" rtl="1">
              <a:lnSpc>
                <a:spcPct val="150000"/>
              </a:lnSpc>
            </a:pPr>
            <a:r>
              <a:rPr lang="ar-SA" dirty="0" smtClean="0">
                <a:cs typeface="+mj-cs"/>
              </a:rPr>
              <a:t>يُعتبر </a:t>
            </a:r>
            <a:r>
              <a:rPr lang="ar-SA" dirty="0">
                <a:cs typeface="+mj-cs"/>
              </a:rPr>
              <a:t>المونتاج من الفنون الحديثة نسبيًا التي ظهرت مع بداية تطور السينما في أواخر القرن التاسع عشر وبداية القرن العشرين. فقد بدأ كعملية تقنية بسيطة لتوصيل اللقطات ببعضها، لكنه سرعان ما تطور ليصبح أداة فنية للتعبير والإبداع.</a:t>
            </a:r>
          </a:p>
          <a:p>
            <a:pPr algn="r" rtl="1">
              <a:lnSpc>
                <a:spcPct val="150000"/>
              </a:lnSpc>
            </a:pPr>
            <a:r>
              <a:rPr lang="ar-SA" dirty="0">
                <a:cs typeface="+mj-cs"/>
              </a:rPr>
              <a:t>في بدايات السينما (1900م تقريبًا) كان المونتاج بدائيًا يعتمد على قصّ وترتيب المشاهد يدويًا.</a:t>
            </a:r>
          </a:p>
          <a:p>
            <a:pPr algn="r" rtl="1">
              <a:lnSpc>
                <a:spcPct val="150000"/>
              </a:lnSpc>
            </a:pPr>
            <a:r>
              <a:rPr lang="ar-SA" dirty="0">
                <a:cs typeface="+mj-cs"/>
              </a:rPr>
              <a:t>مع تجربة المخرج الروسي </a:t>
            </a:r>
            <a:r>
              <a:rPr lang="ar-SA" b="1" dirty="0">
                <a:cs typeface="+mj-cs"/>
              </a:rPr>
              <a:t>سيرغي أيزنشتاين</a:t>
            </a:r>
            <a:r>
              <a:rPr lang="ar-SA" dirty="0">
                <a:cs typeface="+mj-cs"/>
              </a:rPr>
              <a:t> ظهر ما يُعرف بـ "المونتاج الفكري" الذي يقوم على الربط بين لقطات مختلفة لخلق معنى جديد.</a:t>
            </a:r>
          </a:p>
          <a:p>
            <a:pPr algn="r" rtl="1">
              <a:lnSpc>
                <a:spcPct val="150000"/>
              </a:lnSpc>
            </a:pPr>
            <a:r>
              <a:rPr lang="ar-SA" dirty="0">
                <a:cs typeface="+mj-cs"/>
              </a:rPr>
              <a:t>في هوليوود تطور المونتاج ليأخذ شكلاً سرديًا متماسكًا يخدم القصة، وأصبح جزءًا أساسياً من صناعة السينما العالمية.</a:t>
            </a:r>
          </a:p>
          <a:p>
            <a:pPr algn="r" rtl="1">
              <a:lnSpc>
                <a:spcPct val="150000"/>
              </a:lnSpc>
            </a:pPr>
            <a:r>
              <a:rPr lang="ar-SA" dirty="0">
                <a:cs typeface="+mj-cs"/>
              </a:rPr>
              <a:t>ومع ظهور التلفزيون، ثم البرامج الرقمية في التسعينيات، انتقل المونتاج إلى مرحلة أكثر سهولة وسرعة عبر الحواسيب، وصولاً اليوم إلى برامج الذكاء الاصطناعي التي تسهم في تسريع وتطوير عملية التحرير</a:t>
            </a:r>
          </a:p>
        </p:txBody>
      </p:sp>
      <p:sp>
        <p:nvSpPr>
          <p:cNvPr id="5" name="TextBox 24">
            <a:extLst>
              <a:ext uri="{FF2B5EF4-FFF2-40B4-BE49-F238E27FC236}">
                <a16:creationId xmlns:a16="http://schemas.microsoft.com/office/drawing/2014/main" id="{D801005C-81C0-8978-960E-0D7E31100FDC}"/>
              </a:ext>
            </a:extLst>
          </p:cNvPr>
          <p:cNvSpPr txBox="1"/>
          <p:nvPr/>
        </p:nvSpPr>
        <p:spPr>
          <a:xfrm>
            <a:off x="781022" y="1069217"/>
            <a:ext cx="5815190" cy="523220"/>
          </a:xfrm>
          <a:prstGeom prst="rect">
            <a:avLst/>
          </a:prstGeom>
          <a:noFill/>
        </p:spPr>
        <p:txBody>
          <a:bodyPr wrap="square" rtlCol="0">
            <a:spAutoFit/>
          </a:bodyPr>
          <a:lstStyle/>
          <a:p>
            <a:pPr algn="r" rtl="1"/>
            <a:r>
              <a:rPr lang="ar-SA" sz="2800" b="1" dirty="0">
                <a:solidFill>
                  <a:srgbClr val="00B0F0"/>
                </a:solidFill>
                <a:cs typeface="+mj-cs"/>
              </a:rPr>
              <a:t>تاريخ </a:t>
            </a:r>
            <a:r>
              <a:rPr lang="ar-SA" sz="2800" b="1" dirty="0" smtClean="0">
                <a:solidFill>
                  <a:srgbClr val="00B0F0"/>
                </a:solidFill>
                <a:cs typeface="+mj-cs"/>
              </a:rPr>
              <a:t>المونتاج</a:t>
            </a:r>
            <a:endParaRPr lang="ar-SA" sz="2800" b="1" dirty="0">
              <a:solidFill>
                <a:srgbClr val="00B0F0"/>
              </a:solidFill>
              <a:cs typeface="+mj-cs"/>
            </a:endParaRPr>
          </a:p>
        </p:txBody>
      </p:sp>
    </p:spTree>
    <p:extLst>
      <p:ext uri="{BB962C8B-B14F-4D97-AF65-F5344CB8AC3E}">
        <p14:creationId xmlns:p14="http://schemas.microsoft.com/office/powerpoint/2010/main" val="37723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6928752" y="788306"/>
            <a:ext cx="5145060" cy="5132420"/>
          </a:xfrm>
        </p:spPr>
      </p:pic>
      <p:sp>
        <p:nvSpPr>
          <p:cNvPr id="4" name="TextBox 24">
            <a:extLst>
              <a:ext uri="{FF2B5EF4-FFF2-40B4-BE49-F238E27FC236}">
                <a16:creationId xmlns:a16="http://schemas.microsoft.com/office/drawing/2014/main" id="{D801005C-81C0-8978-960E-0D7E31100FDC}"/>
              </a:ext>
            </a:extLst>
          </p:cNvPr>
          <p:cNvSpPr txBox="1"/>
          <p:nvPr/>
        </p:nvSpPr>
        <p:spPr>
          <a:xfrm>
            <a:off x="279919" y="830517"/>
            <a:ext cx="6648833" cy="6093976"/>
          </a:xfrm>
          <a:prstGeom prst="rect">
            <a:avLst/>
          </a:prstGeom>
          <a:noFill/>
        </p:spPr>
        <p:txBody>
          <a:bodyPr wrap="square" rtlCol="0">
            <a:spAutoFit/>
          </a:bodyPr>
          <a:lstStyle/>
          <a:p>
            <a:pPr algn="r" rtl="1">
              <a:lnSpc>
                <a:spcPct val="150000"/>
              </a:lnSpc>
            </a:pPr>
            <a:r>
              <a:rPr lang="ar-SA" dirty="0">
                <a:solidFill>
                  <a:srgbClr val="00B0F0"/>
                </a:solidFill>
                <a:cs typeface="+mj-cs"/>
              </a:rPr>
              <a:t>تنقسم أنواع المونتاج بحسب الغرض الفني أو التقني إلى عدة أشكال، من أهمها:</a:t>
            </a:r>
          </a:p>
          <a:p>
            <a:pPr algn="r" rtl="1">
              <a:lnSpc>
                <a:spcPct val="150000"/>
              </a:lnSpc>
            </a:pPr>
            <a:r>
              <a:rPr lang="ar-SA" sz="1600" b="1" dirty="0">
                <a:cs typeface="+mj-cs"/>
              </a:rPr>
              <a:t>المونتاج المتوازي (</a:t>
            </a:r>
            <a:r>
              <a:rPr lang="en-US" sz="1600" b="1" dirty="0">
                <a:cs typeface="+mj-cs"/>
              </a:rPr>
              <a:t>Parallel </a:t>
            </a:r>
            <a:r>
              <a:rPr lang="en-US" sz="1600" b="1" dirty="0" smtClean="0">
                <a:cs typeface="+mj-cs"/>
              </a:rPr>
              <a:t>Editing</a:t>
            </a:r>
            <a:r>
              <a:rPr lang="ar-SA" sz="1600" b="1" dirty="0" smtClean="0">
                <a:cs typeface="+mj-cs"/>
              </a:rPr>
              <a:t>)</a:t>
            </a:r>
            <a:r>
              <a:rPr lang="en-US" sz="1600" dirty="0">
                <a:cs typeface="+mj-cs"/>
              </a:rPr>
              <a:t/>
            </a:r>
            <a:br>
              <a:rPr lang="en-US" sz="1600" dirty="0">
                <a:cs typeface="+mj-cs"/>
              </a:rPr>
            </a:br>
            <a:r>
              <a:rPr lang="ar-SA" sz="1600" dirty="0">
                <a:cs typeface="+mj-cs"/>
              </a:rPr>
              <a:t>عرض مشاهد مختلفة تجري في الوقت نفسه، للانتقال بين أحداث متزامنة.</a:t>
            </a:r>
          </a:p>
          <a:p>
            <a:pPr algn="r" rtl="1">
              <a:lnSpc>
                <a:spcPct val="150000"/>
              </a:lnSpc>
            </a:pPr>
            <a:r>
              <a:rPr lang="ar-SA" sz="1600" b="1" dirty="0">
                <a:cs typeface="+mj-cs"/>
              </a:rPr>
              <a:t>المونتاج المتسلسل (</a:t>
            </a:r>
            <a:r>
              <a:rPr lang="en-US" sz="1600" b="1" dirty="0">
                <a:cs typeface="+mj-cs"/>
              </a:rPr>
              <a:t>Sequential </a:t>
            </a:r>
            <a:r>
              <a:rPr lang="en-US" sz="1600" b="1" dirty="0" smtClean="0">
                <a:cs typeface="+mj-cs"/>
              </a:rPr>
              <a:t>Editing</a:t>
            </a:r>
            <a:r>
              <a:rPr lang="ar-SA" sz="1600" b="1" dirty="0" smtClean="0">
                <a:cs typeface="+mj-cs"/>
              </a:rPr>
              <a:t>)</a:t>
            </a:r>
            <a:r>
              <a:rPr lang="en-US" sz="1600" dirty="0">
                <a:cs typeface="+mj-cs"/>
              </a:rPr>
              <a:t/>
            </a:r>
            <a:br>
              <a:rPr lang="en-US" sz="1600" dirty="0">
                <a:cs typeface="+mj-cs"/>
              </a:rPr>
            </a:br>
            <a:r>
              <a:rPr lang="ar-SA" sz="1600" dirty="0">
                <a:cs typeface="+mj-cs"/>
              </a:rPr>
              <a:t>ترتيب المشاهد وفق تسلسل زمني منطقي يعكس تطور القصة.</a:t>
            </a:r>
          </a:p>
          <a:p>
            <a:pPr algn="r" rtl="1">
              <a:lnSpc>
                <a:spcPct val="150000"/>
              </a:lnSpc>
            </a:pPr>
            <a:r>
              <a:rPr lang="ar-SA" sz="1600" b="1" dirty="0">
                <a:cs typeface="+mj-cs"/>
              </a:rPr>
              <a:t>المونتاج المتقاطع (</a:t>
            </a:r>
            <a:r>
              <a:rPr lang="en-US" sz="1600" b="1" dirty="0">
                <a:cs typeface="+mj-cs"/>
              </a:rPr>
              <a:t>Cross </a:t>
            </a:r>
            <a:r>
              <a:rPr lang="en-US" sz="1600" b="1" dirty="0" smtClean="0">
                <a:cs typeface="+mj-cs"/>
              </a:rPr>
              <a:t>Cutting</a:t>
            </a:r>
            <a:r>
              <a:rPr lang="ar-SA" sz="1600" b="1" dirty="0" smtClean="0">
                <a:cs typeface="+mj-cs"/>
              </a:rPr>
              <a:t>)</a:t>
            </a:r>
            <a:r>
              <a:rPr lang="en-US" sz="1600" dirty="0">
                <a:cs typeface="+mj-cs"/>
              </a:rPr>
              <a:t/>
            </a:r>
            <a:br>
              <a:rPr lang="en-US" sz="1600" dirty="0">
                <a:cs typeface="+mj-cs"/>
              </a:rPr>
            </a:br>
            <a:r>
              <a:rPr lang="ar-SA" sz="1600" dirty="0">
                <a:cs typeface="+mj-cs"/>
              </a:rPr>
              <a:t>الانتقال بين مشاهد مختلفة </a:t>
            </a:r>
            <a:r>
              <a:rPr lang="ar-SA" sz="1600" dirty="0" smtClean="0">
                <a:cs typeface="+mj-cs"/>
              </a:rPr>
              <a:t>لإثارة التشويق </a:t>
            </a:r>
            <a:r>
              <a:rPr lang="ar-SA" sz="1600" dirty="0">
                <a:cs typeface="+mj-cs"/>
              </a:rPr>
              <a:t>أو إظهار التناقض.</a:t>
            </a:r>
          </a:p>
          <a:p>
            <a:pPr algn="r" rtl="1">
              <a:lnSpc>
                <a:spcPct val="150000"/>
              </a:lnSpc>
            </a:pPr>
            <a:r>
              <a:rPr lang="ar-SA" sz="1600" b="1" dirty="0">
                <a:cs typeface="+mj-cs"/>
              </a:rPr>
              <a:t>المونتاج الفكري (</a:t>
            </a:r>
            <a:r>
              <a:rPr lang="en-US" sz="1600" b="1" dirty="0">
                <a:cs typeface="+mj-cs"/>
              </a:rPr>
              <a:t>Intellectual </a:t>
            </a:r>
            <a:r>
              <a:rPr lang="en-US" sz="1600" b="1" dirty="0" smtClean="0">
                <a:cs typeface="+mj-cs"/>
              </a:rPr>
              <a:t>Montage</a:t>
            </a:r>
            <a:r>
              <a:rPr lang="ar-SA" sz="1600" b="1" dirty="0" smtClean="0">
                <a:cs typeface="+mj-cs"/>
              </a:rPr>
              <a:t>)</a:t>
            </a:r>
            <a:r>
              <a:rPr lang="en-US" sz="1600" dirty="0">
                <a:cs typeface="+mj-cs"/>
              </a:rPr>
              <a:t/>
            </a:r>
            <a:br>
              <a:rPr lang="en-US" sz="1600" dirty="0">
                <a:cs typeface="+mj-cs"/>
              </a:rPr>
            </a:br>
            <a:r>
              <a:rPr lang="ar-SA" sz="1600" dirty="0">
                <a:cs typeface="+mj-cs"/>
              </a:rPr>
              <a:t>يقوم على الربط بين لقطات غير مرتبطة مباشرة، لكن تجتمع لتعطي معنى أو فكرة جديدة (أشهر من استخدمه أيزنشتاين).</a:t>
            </a:r>
          </a:p>
          <a:p>
            <a:pPr algn="r" rtl="1">
              <a:lnSpc>
                <a:spcPct val="150000"/>
              </a:lnSpc>
            </a:pPr>
            <a:r>
              <a:rPr lang="ar-SA" sz="1600" b="1" dirty="0">
                <a:cs typeface="+mj-cs"/>
              </a:rPr>
              <a:t>المونتاج الإيقاعي (</a:t>
            </a:r>
            <a:r>
              <a:rPr lang="en-US" sz="1600" b="1" dirty="0">
                <a:cs typeface="+mj-cs"/>
              </a:rPr>
              <a:t>Rhythmic </a:t>
            </a:r>
            <a:r>
              <a:rPr lang="en-US" sz="1600" b="1" dirty="0" smtClean="0">
                <a:cs typeface="+mj-cs"/>
              </a:rPr>
              <a:t>Editing</a:t>
            </a:r>
            <a:r>
              <a:rPr lang="ar-SA" sz="1600" b="1" dirty="0" smtClean="0">
                <a:cs typeface="+mj-cs"/>
              </a:rPr>
              <a:t>)</a:t>
            </a:r>
            <a:r>
              <a:rPr lang="en-US" sz="1600" dirty="0">
                <a:cs typeface="+mj-cs"/>
              </a:rPr>
              <a:t/>
            </a:r>
            <a:br>
              <a:rPr lang="en-US" sz="1600" dirty="0">
                <a:cs typeface="+mj-cs"/>
              </a:rPr>
            </a:br>
            <a:r>
              <a:rPr lang="ar-SA" sz="1600" dirty="0">
                <a:cs typeface="+mj-cs"/>
              </a:rPr>
              <a:t>يعتمد على إيقاع اللقطات والزمن بينها بما يتناسب مع الموسيقى أو الحالة الشعورية.</a:t>
            </a:r>
          </a:p>
          <a:p>
            <a:pPr algn="r" rtl="1">
              <a:lnSpc>
                <a:spcPct val="150000"/>
              </a:lnSpc>
            </a:pPr>
            <a:r>
              <a:rPr lang="ar-SA" sz="1600" b="1" dirty="0">
                <a:cs typeface="+mj-cs"/>
              </a:rPr>
              <a:t>المونتاج الموازي العاطفي:</a:t>
            </a:r>
            <a:r>
              <a:rPr lang="ar-SA" sz="1600" dirty="0">
                <a:cs typeface="+mj-cs"/>
              </a:rPr>
              <a:t/>
            </a:r>
            <a:br>
              <a:rPr lang="ar-SA" sz="1600" dirty="0">
                <a:cs typeface="+mj-cs"/>
              </a:rPr>
            </a:br>
            <a:r>
              <a:rPr lang="ar-SA" sz="1600" dirty="0">
                <a:cs typeface="+mj-cs"/>
              </a:rPr>
              <a:t>يهدف إلى إثارة مشاعر محددة عند الجمهور من خلال مزج المشاهد والصوت والمؤثرات.</a:t>
            </a:r>
          </a:p>
          <a:p>
            <a:pPr algn="r" rtl="1">
              <a:lnSpc>
                <a:spcPct val="150000"/>
              </a:lnSpc>
            </a:pPr>
            <a:r>
              <a:rPr lang="ar-SA" sz="1600" b="1" dirty="0">
                <a:cs typeface="+mj-cs"/>
              </a:rPr>
              <a:t>المونتاج الوثائقي والإخباري:</a:t>
            </a:r>
            <a:r>
              <a:rPr lang="ar-SA" sz="1600" dirty="0">
                <a:cs typeface="+mj-cs"/>
              </a:rPr>
              <a:t/>
            </a:r>
            <a:br>
              <a:rPr lang="ar-SA" sz="1600" dirty="0">
                <a:cs typeface="+mj-cs"/>
              </a:rPr>
            </a:br>
            <a:r>
              <a:rPr lang="ar-SA" sz="1600" dirty="0">
                <a:cs typeface="+mj-cs"/>
              </a:rPr>
              <a:t>يستخدم لترتيب اللقطات والمواد المصورة بطريقة تخدم الحقيقة وتوضّح الفكرة للجمهور.</a:t>
            </a:r>
          </a:p>
        </p:txBody>
      </p:sp>
      <p:sp>
        <p:nvSpPr>
          <p:cNvPr id="5" name="TextBox 24">
            <a:extLst>
              <a:ext uri="{FF2B5EF4-FFF2-40B4-BE49-F238E27FC236}">
                <a16:creationId xmlns:a16="http://schemas.microsoft.com/office/drawing/2014/main" id="{D801005C-81C0-8978-960E-0D7E31100FDC}"/>
              </a:ext>
            </a:extLst>
          </p:cNvPr>
          <p:cNvSpPr txBox="1"/>
          <p:nvPr/>
        </p:nvSpPr>
        <p:spPr>
          <a:xfrm>
            <a:off x="778497" y="307297"/>
            <a:ext cx="5815190" cy="523220"/>
          </a:xfrm>
          <a:prstGeom prst="rect">
            <a:avLst/>
          </a:prstGeom>
          <a:noFill/>
        </p:spPr>
        <p:txBody>
          <a:bodyPr wrap="square" rtlCol="0">
            <a:spAutoFit/>
          </a:bodyPr>
          <a:lstStyle/>
          <a:p>
            <a:pPr algn="r" rtl="1"/>
            <a:r>
              <a:rPr lang="ar-SA" sz="2800" dirty="0">
                <a:solidFill>
                  <a:srgbClr val="00B0F0"/>
                </a:solidFill>
              </a:rPr>
              <a:t>أنواع المونتاج</a:t>
            </a:r>
            <a:endParaRPr lang="ar-SA" sz="2800" b="1" dirty="0">
              <a:solidFill>
                <a:srgbClr val="00B0F0"/>
              </a:solidFill>
              <a:cs typeface="+mj-cs"/>
            </a:endParaRPr>
          </a:p>
        </p:txBody>
      </p:sp>
    </p:spTree>
    <p:extLst>
      <p:ext uri="{BB962C8B-B14F-4D97-AF65-F5344CB8AC3E}">
        <p14:creationId xmlns:p14="http://schemas.microsoft.com/office/powerpoint/2010/main" val="344147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21690"/>
            <a:ext cx="5837518" cy="51430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A" sz="2000" b="1" dirty="0" smtClean="0">
                <a:solidFill>
                  <a:srgbClr val="00B0F0"/>
                </a:solidFill>
                <a:cs typeface="+mj-cs"/>
              </a:rPr>
              <a:t>مدخل </a:t>
            </a:r>
            <a:r>
              <a:rPr lang="ar-SA" sz="2000" b="1" dirty="0">
                <a:solidFill>
                  <a:srgbClr val="00B0F0"/>
                </a:solidFill>
                <a:cs typeface="+mj-cs"/>
              </a:rPr>
              <a:t>إلى المونتاج – تعريف، أهمية، ومجالات الاستخدام</a:t>
            </a:r>
            <a:r>
              <a:rPr lang="ar-SA" sz="2000" b="1" dirty="0" smtClean="0">
                <a:solidFill>
                  <a:srgbClr val="00B0F0"/>
                </a:solidFill>
                <a:cs typeface="+mj-cs"/>
              </a:rPr>
              <a:t>.</a:t>
            </a:r>
          </a:p>
          <a:p>
            <a:pPr algn="r" rtl="1">
              <a:lnSpc>
                <a:spcPct val="150000"/>
              </a:lnSpc>
            </a:pPr>
            <a:r>
              <a:rPr lang="ar-SA" b="1" dirty="0">
                <a:solidFill>
                  <a:schemeClr val="tx1"/>
                </a:solidFill>
                <a:cs typeface="+mj-cs"/>
              </a:rPr>
              <a:t>تعريف المونتاج</a:t>
            </a:r>
          </a:p>
          <a:p>
            <a:pPr algn="r" rtl="1">
              <a:lnSpc>
                <a:spcPct val="150000"/>
              </a:lnSpc>
            </a:pPr>
            <a:r>
              <a:rPr lang="ar-SA" dirty="0">
                <a:solidFill>
                  <a:schemeClr val="tx1"/>
                </a:solidFill>
                <a:cs typeface="+mj-cs"/>
              </a:rPr>
              <a:t>المونتاج هو عملية فنية وتقنية تهدف إلى تنظيم وترتيب اللقطات المصوَّرة بطريقة منسجمة لتكوين عمل بصري متكامل. ولا يقتصر على قصّ وتجميع المشاهد، بل يمتد ليشمل إضافة المؤثرات البصرية والصوتية وضبط الإيقاع الزمني للعمل بما يخدم القصة أو الرسالة المراد إيصالها.</a:t>
            </a:r>
          </a:p>
          <a:p>
            <a:pPr algn="r" rtl="1">
              <a:lnSpc>
                <a:spcPct val="150000"/>
              </a:lnSpc>
            </a:pPr>
            <a:r>
              <a:rPr lang="ar-SA" b="1" dirty="0">
                <a:solidFill>
                  <a:schemeClr val="tx1"/>
                </a:solidFill>
                <a:cs typeface="+mj-cs"/>
              </a:rPr>
              <a:t>2- أهمية المونتاج</a:t>
            </a:r>
          </a:p>
          <a:p>
            <a:pPr algn="r" rtl="1">
              <a:lnSpc>
                <a:spcPct val="150000"/>
              </a:lnSpc>
            </a:pPr>
            <a:r>
              <a:rPr lang="ar-SA" b="1" dirty="0">
                <a:solidFill>
                  <a:schemeClr val="tx1"/>
                </a:solidFill>
                <a:cs typeface="+mj-cs"/>
              </a:rPr>
              <a:t>إبراز المعنى:</a:t>
            </a:r>
            <a:r>
              <a:rPr lang="ar-SA" dirty="0">
                <a:solidFill>
                  <a:schemeClr val="tx1"/>
                </a:solidFill>
                <a:cs typeface="+mj-cs"/>
              </a:rPr>
              <a:t> يساعد في تحويل المادة المصوّرة الخام إلى قصة مفهومة ومؤثرة.</a:t>
            </a:r>
          </a:p>
          <a:p>
            <a:pPr algn="r" rtl="1">
              <a:lnSpc>
                <a:spcPct val="150000"/>
              </a:lnSpc>
            </a:pPr>
            <a:r>
              <a:rPr lang="ar-SA" b="1" dirty="0">
                <a:solidFill>
                  <a:schemeClr val="tx1"/>
                </a:solidFill>
                <a:cs typeface="+mj-cs"/>
              </a:rPr>
              <a:t>توضيح الفكرة:</a:t>
            </a:r>
            <a:r>
              <a:rPr lang="ar-SA" dirty="0">
                <a:solidFill>
                  <a:schemeClr val="tx1"/>
                </a:solidFill>
                <a:cs typeface="+mj-cs"/>
              </a:rPr>
              <a:t> يختصر الأحداث ويوصلها للمشاهد بشكل مبسط وسلس.</a:t>
            </a:r>
          </a:p>
          <a:p>
            <a:pPr algn="r" rtl="1">
              <a:lnSpc>
                <a:spcPct val="150000"/>
              </a:lnSpc>
            </a:pPr>
            <a:r>
              <a:rPr lang="ar-SA" b="1" dirty="0">
                <a:solidFill>
                  <a:schemeClr val="tx1"/>
                </a:solidFill>
                <a:cs typeface="+mj-cs"/>
              </a:rPr>
              <a:t>إثارة المشاعر:</a:t>
            </a:r>
            <a:r>
              <a:rPr lang="ar-SA" dirty="0">
                <a:solidFill>
                  <a:schemeClr val="tx1"/>
                </a:solidFill>
                <a:cs typeface="+mj-cs"/>
              </a:rPr>
              <a:t> من خلال الإيقاع البصري والموسيقي والمؤثرات.</a:t>
            </a:r>
          </a:p>
          <a:p>
            <a:pPr algn="r" rtl="1">
              <a:lnSpc>
                <a:spcPct val="150000"/>
              </a:lnSpc>
            </a:pPr>
            <a:r>
              <a:rPr lang="ar-SA" b="1" dirty="0">
                <a:solidFill>
                  <a:schemeClr val="tx1"/>
                </a:solidFill>
                <a:cs typeface="+mj-cs"/>
              </a:rPr>
              <a:t>دعم الرسائل الإعلامية:</a:t>
            </a:r>
            <a:r>
              <a:rPr lang="ar-SA" dirty="0">
                <a:solidFill>
                  <a:schemeClr val="tx1"/>
                </a:solidFill>
                <a:cs typeface="+mj-cs"/>
              </a:rPr>
              <a:t> يعد أداة قوية في التأثير والإقناع سواء في الأعمال السينمائية أو الإعلانات أو الإعلام.</a:t>
            </a:r>
          </a:p>
          <a:p>
            <a:pPr lvl="0" algn="r" rtl="1"/>
            <a:endParaRPr lang="ar-SA" sz="2000" dirty="0">
              <a:solidFill>
                <a:schemeClr val="tx1"/>
              </a:solidFill>
              <a:cs typeface="+mj-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6214188" y="384477"/>
            <a:ext cx="5374432" cy="4034959"/>
          </a:xfrm>
        </p:spPr>
      </p:pic>
      <p:sp>
        <p:nvSpPr>
          <p:cNvPr id="17" name="TextBox 16"/>
          <p:cNvSpPr txBox="1"/>
          <p:nvPr/>
        </p:nvSpPr>
        <p:spPr>
          <a:xfrm>
            <a:off x="6214188" y="4535859"/>
            <a:ext cx="4962146" cy="461665"/>
          </a:xfrm>
          <a:prstGeom prst="rect">
            <a:avLst/>
          </a:prstGeom>
          <a:noFill/>
        </p:spPr>
        <p:txBody>
          <a:bodyPr wrap="square" rtlCol="0">
            <a:spAutoFit/>
          </a:bodyPr>
          <a:lstStyle/>
          <a:p>
            <a:pPr algn="just" rtl="1"/>
            <a:r>
              <a:rPr lang="ar-SA" sz="2400" b="1" dirty="0" smtClean="0">
                <a:solidFill>
                  <a:srgbClr val="00B0F0"/>
                </a:solidFill>
                <a:latin typeface="29LT Bukra Bold Italic" panose="000B0903020204020204" pitchFamily="34" charset="-78"/>
                <a:cs typeface="29LT Bukra Bold Italic" panose="000B0903020204020204" pitchFamily="34" charset="-78"/>
              </a:rPr>
              <a:t>المحاضرة القادمة </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443146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arn(inVertic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21690"/>
            <a:ext cx="5837518" cy="51430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r>
              <a:rPr lang="ar-SA" sz="2000" b="1" dirty="0" smtClean="0">
                <a:solidFill>
                  <a:srgbClr val="00B0F0"/>
                </a:solidFill>
                <a:cs typeface="+mj-cs"/>
              </a:rPr>
              <a:t>مدخل </a:t>
            </a:r>
            <a:r>
              <a:rPr lang="ar-SA" sz="2000" b="1" dirty="0">
                <a:solidFill>
                  <a:srgbClr val="00B0F0"/>
                </a:solidFill>
                <a:cs typeface="+mj-cs"/>
              </a:rPr>
              <a:t>إلى المونتاج – تعريف، أهمية، ومجالات الاستخدام</a:t>
            </a:r>
            <a:r>
              <a:rPr lang="ar-SA" sz="2000" b="1" dirty="0" smtClean="0">
                <a:solidFill>
                  <a:srgbClr val="00B0F0"/>
                </a:solidFill>
                <a:cs typeface="+mj-cs"/>
              </a:rPr>
              <a:t>.</a:t>
            </a:r>
          </a:p>
          <a:p>
            <a:pPr algn="r" rtl="1">
              <a:lnSpc>
                <a:spcPct val="150000"/>
              </a:lnSpc>
            </a:pPr>
            <a:r>
              <a:rPr lang="ar-SA" b="1" dirty="0">
                <a:solidFill>
                  <a:schemeClr val="tx1"/>
                </a:solidFill>
                <a:cs typeface="+mj-cs"/>
              </a:rPr>
              <a:t>3- مجالات استخدام المونتاج</a:t>
            </a:r>
          </a:p>
          <a:p>
            <a:pPr algn="r" rtl="1">
              <a:lnSpc>
                <a:spcPct val="150000"/>
              </a:lnSpc>
            </a:pPr>
            <a:r>
              <a:rPr lang="ar-SA" dirty="0">
                <a:solidFill>
                  <a:schemeClr val="tx1"/>
                </a:solidFill>
                <a:cs typeface="+mj-cs"/>
              </a:rPr>
              <a:t>المونتاج يدخل في مختلف المجالات الإعلامية والإبداعية، ومنها:</a:t>
            </a:r>
          </a:p>
          <a:p>
            <a:pPr algn="r" rtl="1">
              <a:lnSpc>
                <a:spcPct val="150000"/>
              </a:lnSpc>
            </a:pPr>
            <a:r>
              <a:rPr lang="ar-SA" b="1" dirty="0">
                <a:solidFill>
                  <a:schemeClr val="tx1"/>
                </a:solidFill>
                <a:cs typeface="+mj-cs"/>
              </a:rPr>
              <a:t>السينما:</a:t>
            </a:r>
            <a:r>
              <a:rPr lang="ar-SA" dirty="0">
                <a:solidFill>
                  <a:schemeClr val="tx1"/>
                </a:solidFill>
                <a:cs typeface="+mj-cs"/>
              </a:rPr>
              <a:t> لصياغة الأفلام الروائية والوثائقية.</a:t>
            </a:r>
          </a:p>
          <a:p>
            <a:pPr algn="r" rtl="1">
              <a:lnSpc>
                <a:spcPct val="150000"/>
              </a:lnSpc>
            </a:pPr>
            <a:r>
              <a:rPr lang="ar-SA" b="1" dirty="0">
                <a:solidFill>
                  <a:schemeClr val="tx1"/>
                </a:solidFill>
                <a:cs typeface="+mj-cs"/>
              </a:rPr>
              <a:t>التلفزيون:</a:t>
            </a:r>
            <a:r>
              <a:rPr lang="ar-SA" dirty="0">
                <a:solidFill>
                  <a:schemeClr val="tx1"/>
                </a:solidFill>
                <a:cs typeface="+mj-cs"/>
              </a:rPr>
              <a:t> في نشرات الأخبار، البرامج الحوارية، والمسلسلات.</a:t>
            </a:r>
          </a:p>
          <a:p>
            <a:pPr algn="r" rtl="1">
              <a:lnSpc>
                <a:spcPct val="150000"/>
              </a:lnSpc>
            </a:pPr>
            <a:r>
              <a:rPr lang="ar-SA" b="1" dirty="0">
                <a:solidFill>
                  <a:schemeClr val="tx1"/>
                </a:solidFill>
                <a:cs typeface="+mj-cs"/>
              </a:rPr>
              <a:t>الإعلانات التجارية:</a:t>
            </a:r>
            <a:r>
              <a:rPr lang="ar-SA" dirty="0">
                <a:solidFill>
                  <a:schemeClr val="tx1"/>
                </a:solidFill>
                <a:cs typeface="+mj-cs"/>
              </a:rPr>
              <a:t> لإنتاج محتوى جذاب ومؤثر.</a:t>
            </a:r>
          </a:p>
          <a:p>
            <a:pPr algn="r" rtl="1">
              <a:lnSpc>
                <a:spcPct val="150000"/>
              </a:lnSpc>
            </a:pPr>
            <a:r>
              <a:rPr lang="ar-SA" b="1" dirty="0">
                <a:solidFill>
                  <a:schemeClr val="tx1"/>
                </a:solidFill>
                <a:cs typeface="+mj-cs"/>
              </a:rPr>
              <a:t>المجال التعليمي:</a:t>
            </a:r>
            <a:r>
              <a:rPr lang="ar-SA" dirty="0">
                <a:solidFill>
                  <a:schemeClr val="tx1"/>
                </a:solidFill>
                <a:cs typeface="+mj-cs"/>
              </a:rPr>
              <a:t> لإعداد المواد التدريبية والتعليمية.</a:t>
            </a:r>
          </a:p>
          <a:p>
            <a:pPr algn="r" rtl="1">
              <a:lnSpc>
                <a:spcPct val="150000"/>
              </a:lnSpc>
            </a:pPr>
            <a:r>
              <a:rPr lang="ar-SA" b="1" dirty="0">
                <a:solidFill>
                  <a:schemeClr val="tx1"/>
                </a:solidFill>
                <a:cs typeface="+mj-cs"/>
              </a:rPr>
              <a:t>الإعلام الرقمي:</a:t>
            </a:r>
            <a:r>
              <a:rPr lang="ar-SA" dirty="0">
                <a:solidFill>
                  <a:schemeClr val="tx1"/>
                </a:solidFill>
                <a:cs typeface="+mj-cs"/>
              </a:rPr>
              <a:t> في مقاطع الفيديو على المنصات الرقمية ووسائل التواصل الاجتماعي.</a:t>
            </a:r>
          </a:p>
          <a:p>
            <a:pPr lvl="0" algn="r" rtl="1">
              <a:lnSpc>
                <a:spcPct val="150000"/>
              </a:lnSpc>
            </a:pPr>
            <a:endParaRPr lang="ar-SA" sz="2000" dirty="0">
              <a:solidFill>
                <a:schemeClr val="tx1"/>
              </a:solidFill>
              <a:cs typeface="+mj-cs"/>
            </a:endParaRPr>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6096000" y="1783541"/>
            <a:ext cx="5985486" cy="2079332"/>
          </a:xfrm>
        </p:spPr>
      </p:pic>
      <p:sp>
        <p:nvSpPr>
          <p:cNvPr id="17" name="TextBox 16"/>
          <p:cNvSpPr txBox="1"/>
          <p:nvPr/>
        </p:nvSpPr>
        <p:spPr>
          <a:xfrm>
            <a:off x="6096000" y="3996751"/>
            <a:ext cx="4962146" cy="461665"/>
          </a:xfrm>
          <a:prstGeom prst="rect">
            <a:avLst/>
          </a:prstGeom>
          <a:noFill/>
        </p:spPr>
        <p:txBody>
          <a:bodyPr wrap="square" rtlCol="0">
            <a:spAutoFit/>
          </a:bodyPr>
          <a:lstStyle/>
          <a:p>
            <a:pPr algn="just" rtl="1"/>
            <a:r>
              <a:rPr lang="ar-SA" sz="2400" b="1" dirty="0" smtClean="0">
                <a:solidFill>
                  <a:srgbClr val="3CBCE0"/>
                </a:solidFill>
                <a:latin typeface="29LT Bukra Bold Italic" panose="000B0903020204020204" pitchFamily="34" charset="-78"/>
                <a:cs typeface="29LT Bukra Bold Italic" panose="000B0903020204020204" pitchFamily="34" charset="-78"/>
              </a:rPr>
              <a:t>المحاضرة القادمة </a:t>
            </a:r>
            <a:endParaRPr lang="ar-EG" sz="2400" b="1" dirty="0">
              <a:solidFill>
                <a:srgbClr val="3CBCE0"/>
              </a:solidFill>
              <a:latin typeface="29LT Bukra Bold Italic" panose="000B0903020204020204" pitchFamily="34" charset="-78"/>
              <a:cs typeface="29LT Bukra Bold Italic" panose="000B0903020204020204" pitchFamily="34"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52512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arn(inVertic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5064" y="1838962"/>
            <a:ext cx="10515069" cy="4249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mj-lt"/>
              <a:buAutoNum type="arabicPeriod"/>
            </a:pPr>
            <a:r>
              <a:rPr lang="ar-SA" dirty="0">
                <a:solidFill>
                  <a:schemeClr val="tx1"/>
                </a:solidFill>
                <a:cs typeface="+mj-cs"/>
              </a:rPr>
              <a:t>الجمل، </a:t>
            </a:r>
            <a:r>
              <a:rPr lang="ar-SA" dirty="0" smtClean="0">
                <a:solidFill>
                  <a:schemeClr val="tx1"/>
                </a:solidFill>
                <a:cs typeface="+mj-cs"/>
              </a:rPr>
              <a:t>محمد (</a:t>
            </a:r>
            <a:r>
              <a:rPr lang="ar-SA" dirty="0">
                <a:solidFill>
                  <a:schemeClr val="tx1"/>
                </a:solidFill>
                <a:cs typeface="+mj-cs"/>
              </a:rPr>
              <a:t>2017) فن المونتاج السينمائي والتلفزيوني. القاهرة: دار </a:t>
            </a:r>
            <a:r>
              <a:rPr lang="ar-SA" dirty="0" smtClean="0">
                <a:solidFill>
                  <a:schemeClr val="tx1"/>
                </a:solidFill>
                <a:cs typeface="+mj-cs"/>
              </a:rPr>
              <a:t>الفنون.</a:t>
            </a:r>
            <a:endParaRPr lang="en-US" dirty="0">
              <a:solidFill>
                <a:schemeClr val="tx1"/>
              </a:solidFill>
              <a:cs typeface="+mj-cs"/>
            </a:endParaRPr>
          </a:p>
          <a:p>
            <a:pPr marL="342900" lvl="0" indent="-342900" algn="r" rtl="1">
              <a:lnSpc>
                <a:spcPct val="150000"/>
              </a:lnSpc>
              <a:buFont typeface="+mj-lt"/>
              <a:buAutoNum type="arabicPeriod"/>
            </a:pPr>
            <a:r>
              <a:rPr lang="ar-SA" dirty="0">
                <a:solidFill>
                  <a:schemeClr val="tx1"/>
                </a:solidFill>
                <a:cs typeface="+mj-cs"/>
              </a:rPr>
              <a:t>عبد الرحمن، </a:t>
            </a:r>
            <a:r>
              <a:rPr lang="ar-SA" dirty="0" smtClean="0">
                <a:solidFill>
                  <a:schemeClr val="tx1"/>
                </a:solidFill>
                <a:cs typeface="+mj-cs"/>
              </a:rPr>
              <a:t>خالد (</a:t>
            </a:r>
            <a:r>
              <a:rPr lang="ar-SA" dirty="0">
                <a:solidFill>
                  <a:schemeClr val="tx1"/>
                </a:solidFill>
                <a:cs typeface="+mj-cs"/>
              </a:rPr>
              <a:t>2019) المونتاج التلفزيوني والسينمائي: النظرية والتطبيق. الرياض: دار الزهراء،.</a:t>
            </a:r>
            <a:endParaRPr lang="en-US" dirty="0">
              <a:solidFill>
                <a:schemeClr val="tx1"/>
              </a:solidFill>
              <a:cs typeface="+mj-cs"/>
            </a:endParaRPr>
          </a:p>
          <a:p>
            <a:pPr marL="342900" lvl="0" indent="-342900" algn="r" rtl="1">
              <a:lnSpc>
                <a:spcPct val="150000"/>
              </a:lnSpc>
              <a:buFont typeface="+mj-lt"/>
              <a:buAutoNum type="arabicPeriod"/>
            </a:pPr>
            <a:r>
              <a:rPr lang="ar-SA" dirty="0">
                <a:solidFill>
                  <a:schemeClr val="tx1"/>
                </a:solidFill>
                <a:cs typeface="+mj-cs"/>
              </a:rPr>
              <a:t>أبو زيد، أحمد (2020) أساسيات المونتاج الرقمي. القاهرة: مكتبة الأنجلو المصرية،.</a:t>
            </a:r>
            <a:endParaRPr lang="en-US" dirty="0">
              <a:solidFill>
                <a:schemeClr val="tx1"/>
              </a:solidFill>
              <a:cs typeface="+mj-cs"/>
            </a:endParaRPr>
          </a:p>
          <a:p>
            <a:pPr marL="342900" lvl="0" indent="-342900" algn="r" rtl="1">
              <a:lnSpc>
                <a:spcPct val="150000"/>
              </a:lnSpc>
              <a:buFont typeface="+mj-lt"/>
              <a:buAutoNum type="arabicPeriod"/>
            </a:pPr>
            <a:r>
              <a:rPr lang="ar-SA" dirty="0">
                <a:solidFill>
                  <a:schemeClr val="tx1"/>
                </a:solidFill>
                <a:cs typeface="+mj-cs"/>
              </a:rPr>
              <a:t>الشاذلي، حسن (2018) لغة الصورة في المونتاج. الإسكندرية: دار المعرفة الجامعية،.</a:t>
            </a:r>
            <a:endParaRPr lang="en-US" dirty="0">
              <a:solidFill>
                <a:schemeClr val="tx1"/>
              </a:solidFill>
              <a:cs typeface="+mj-cs"/>
            </a:endParaRPr>
          </a:p>
          <a:p>
            <a:pPr marL="342900" lvl="0" indent="-342900" algn="r" rtl="1">
              <a:lnSpc>
                <a:spcPct val="150000"/>
              </a:lnSpc>
              <a:buFont typeface="+mj-lt"/>
              <a:buAutoNum type="arabicPeriod"/>
            </a:pPr>
            <a:r>
              <a:rPr lang="ar-SA" dirty="0">
                <a:solidFill>
                  <a:schemeClr val="tx1"/>
                </a:solidFill>
                <a:cs typeface="+mj-cs"/>
              </a:rPr>
              <a:t>عبد القادر، فؤاد (2021) إنتاج البرامج التلفزيونية والمونتاج. عمان: دار الحامد.</a:t>
            </a:r>
            <a:endParaRPr lang="en-US" dirty="0">
              <a:solidFill>
                <a:schemeClr val="tx1"/>
              </a:solidFill>
              <a:cs typeface="+mj-cs"/>
            </a:endParaRPr>
          </a:p>
        </p:txBody>
      </p:sp>
      <p:sp>
        <p:nvSpPr>
          <p:cNvPr id="24" name="TextBox 23"/>
          <p:cNvSpPr txBox="1"/>
          <p:nvPr/>
        </p:nvSpPr>
        <p:spPr>
          <a:xfrm>
            <a:off x="3874522" y="1297361"/>
            <a:ext cx="6407237" cy="400110"/>
          </a:xfrm>
          <a:prstGeom prst="rect">
            <a:avLst/>
          </a:prstGeom>
          <a:noFill/>
        </p:spPr>
        <p:txBody>
          <a:bodyPr wrap="square" rtlCol="0">
            <a:spAutoFit/>
          </a:bodyPr>
          <a:lstStyle/>
          <a:p>
            <a:pPr algn="r" rtl="1"/>
            <a:r>
              <a:rPr lang="ar-SA" sz="2000" b="1" dirty="0" smtClean="0">
                <a:latin typeface="29LT Bukra Bold Italic" panose="000B0903020204020204" pitchFamily="34" charset="-78"/>
                <a:cs typeface="29LT Bukra Bold Italic" panose="000B0903020204020204" pitchFamily="34" charset="-78"/>
              </a:rPr>
              <a:t>اهم المراجع</a:t>
            </a:r>
            <a:endParaRPr lang="en-US" sz="2000" b="1" dirty="0">
              <a:latin typeface="29LT Bukra Bold Italic" panose="000B0903020204020204" pitchFamily="34" charset="-78"/>
              <a:cs typeface="29LT Bukra Bold Italic" panose="000B0903020204020204" pitchFamily="34"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6"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9"/>
          <p:cNvSpPr txBox="1"/>
          <p:nvPr/>
        </p:nvSpPr>
        <p:spPr>
          <a:xfrm>
            <a:off x="1214179" y="1231789"/>
            <a:ext cx="966228" cy="769441"/>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8713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05668" y="5609527"/>
            <a:ext cx="3590398" cy="829945"/>
          </a:xfrm>
          <a:prstGeom prst="rect">
            <a:avLst/>
          </a:prstGeom>
          <a:noFill/>
        </p:spPr>
        <p:txBody>
          <a:bodyPr wrap="square" rtlCol="0">
            <a:spAutoFit/>
          </a:bodyPr>
          <a:lstStyle/>
          <a:p>
            <a:r>
              <a:rPr lang="ar-SA" sz="4800" b="1" dirty="0" smtClean="0">
                <a:solidFill>
                  <a:schemeClr val="bg1"/>
                </a:solidFill>
                <a:latin typeface="Alexandria" charset="0"/>
                <a:cs typeface="Alawi Shafa" pitchFamily="2" charset="-78"/>
              </a:rPr>
              <a:t>شكراً </a:t>
            </a:r>
            <a:r>
              <a:rPr lang="ar-SA" sz="4800" b="1" dirty="0" smtClean="0">
                <a:solidFill>
                  <a:schemeClr val="bg1"/>
                </a:solidFill>
                <a:latin typeface="Alexandria" charset="0"/>
                <a:cs typeface="Alawi Shafa" pitchFamily="2" charset="-78"/>
              </a:rPr>
              <a:t>لحضوركم </a:t>
            </a:r>
            <a:endParaRPr lang="en-US" sz="4800" b="1" dirty="0">
              <a:solidFill>
                <a:schemeClr val="bg1"/>
              </a:solidFill>
              <a:latin typeface="Alexandria" charset="0"/>
              <a:cs typeface="Alawi Shafa" pitchFamily="2" charset="-78"/>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760f475b14f3d41bd2383d391dae48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2b6e5b836c1b99b039135f5c4934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terms/"/>
    <ds:schemaRef ds:uri="http://purl.org/dc/dcmitype/"/>
    <ds:schemaRef ds:uri="http://schemas.microsoft.com/office/infopath/2007/PartnerControls"/>
    <ds:schemaRef ds:uri="aca13214-df29-4e3c-a050-857c0bf7bd8e"/>
    <ds:schemaRef ds:uri="http://purl.org/dc/elements/1.1/"/>
    <ds:schemaRef ds:uri="688354b5-287c-4cda-825e-1d7935aea40e"/>
    <ds:schemaRef ds:uri="http://schemas.microsoft.com/office/2006/documentManagement/types"/>
    <ds:schemaRef ds:uri="http://schemas.microsoft.com/office/2006/metadata/properties"/>
    <ds:schemaRef ds:uri="http://schemas.openxmlformats.org/package/2006/metadata/core-properties"/>
  </ds:schemaRefs>
</ds:datastoreItem>
</file>

<file path=customXml/itemProps3.xml><?xml version="1.0" encoding="utf-8"?>
<ds:datastoreItem xmlns:ds="http://schemas.openxmlformats.org/officeDocument/2006/customXml" ds:itemID="{7FC7C2DD-DE0A-411E-91A6-14CF44886A6A}"/>
</file>

<file path=docProps/app.xml><?xml version="1.0" encoding="utf-8"?>
<Properties xmlns="http://schemas.openxmlformats.org/officeDocument/2006/extended-properties" xmlns:vt="http://schemas.openxmlformats.org/officeDocument/2006/docPropsVTypes">
  <Template/>
  <TotalTime>381</TotalTime>
  <Words>964</Words>
  <Application>Microsoft Office PowerPoint</Application>
  <PresentationFormat>Widescreen</PresentationFormat>
  <Paragraphs>116</Paragraphs>
  <Slides>18</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18</vt:i4>
      </vt:variant>
    </vt:vector>
  </HeadingPairs>
  <TitlesOfParts>
    <vt:vector size="31" baseType="lpstr">
      <vt:lpstr>29LT Bukra Bold Italic</vt:lpstr>
      <vt:lpstr>Al Qabas</vt:lpstr>
      <vt:lpstr>Al Qabas Bold</vt:lpstr>
      <vt:lpstr>Alawi Shafa</vt:lpstr>
      <vt:lpstr>Alexandria</vt:lpstr>
      <vt:lpstr>Arial</vt:lpstr>
      <vt:lpstr>Arial Black</vt:lpstr>
      <vt:lpstr>Calibri</vt:lpstr>
      <vt:lpstr>Calibri Light</vt:lpstr>
      <vt:lpstr>Roboto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52</cp:revision>
  <dcterms:created xsi:type="dcterms:W3CDTF">2023-04-29T09:08:00Z</dcterms:created>
  <dcterms:modified xsi:type="dcterms:W3CDTF">2025-09-05T12:22:35Z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