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532" r:id="rId5"/>
    <p:sldId id="533" r:id="rId6"/>
    <p:sldId id="480" r:id="rId7"/>
    <p:sldId id="313" r:id="rId8"/>
    <p:sldId id="546" r:id="rId9"/>
    <p:sldId id="496" r:id="rId10"/>
    <p:sldId id="276" r:id="rId11"/>
    <p:sldId id="497" r:id="rId12"/>
    <p:sldId id="498" r:id="rId13"/>
    <p:sldId id="499" r:id="rId14"/>
    <p:sldId id="534" r:id="rId15"/>
    <p:sldId id="539" r:id="rId16"/>
    <p:sldId id="500" r:id="rId17"/>
    <p:sldId id="502" r:id="rId18"/>
    <p:sldId id="536" r:id="rId19"/>
    <p:sldId id="537" r:id="rId20"/>
    <p:sldId id="541" r:id="rId21"/>
    <p:sldId id="535" r:id="rId22"/>
    <p:sldId id="503" r:id="rId23"/>
    <p:sldId id="520" r:id="rId24"/>
    <p:sldId id="505" r:id="rId25"/>
    <p:sldId id="521" r:id="rId26"/>
    <p:sldId id="506" r:id="rId27"/>
    <p:sldId id="542" r:id="rId28"/>
    <p:sldId id="522" r:id="rId29"/>
    <p:sldId id="510" r:id="rId30"/>
    <p:sldId id="543" r:id="rId31"/>
    <p:sldId id="511" r:id="rId32"/>
    <p:sldId id="512" r:id="rId33"/>
    <p:sldId id="513" r:id="rId34"/>
    <p:sldId id="514" r:id="rId35"/>
    <p:sldId id="515" r:id="rId36"/>
    <p:sldId id="516" r:id="rId37"/>
    <p:sldId id="544" r:id="rId38"/>
    <p:sldId id="517" r:id="rId39"/>
    <p:sldId id="523" r:id="rId40"/>
    <p:sldId id="524" r:id="rId41"/>
    <p:sldId id="525" r:id="rId42"/>
    <p:sldId id="526" r:id="rId43"/>
    <p:sldId id="527"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2"/>
            <p14:sldId id="533"/>
            <p14:sldId id="480"/>
            <p14:sldId id="313"/>
            <p14:sldId id="546"/>
            <p14:sldId id="496"/>
            <p14:sldId id="276"/>
            <p14:sldId id="497"/>
            <p14:sldId id="498"/>
            <p14:sldId id="499"/>
            <p14:sldId id="534"/>
            <p14:sldId id="539"/>
            <p14:sldId id="500"/>
            <p14:sldId id="502"/>
            <p14:sldId id="536"/>
            <p14:sldId id="537"/>
            <p14:sldId id="541"/>
            <p14:sldId id="535"/>
            <p14:sldId id="503"/>
            <p14:sldId id="520"/>
            <p14:sldId id="505"/>
            <p14:sldId id="521"/>
            <p14:sldId id="506"/>
            <p14:sldId id="542"/>
            <p14:sldId id="522"/>
            <p14:sldId id="510"/>
            <p14:sldId id="543"/>
            <p14:sldId id="511"/>
            <p14:sldId id="512"/>
            <p14:sldId id="513"/>
            <p14:sldId id="514"/>
            <p14:sldId id="515"/>
            <p14:sldId id="516"/>
            <p14:sldId id="544"/>
            <p14:sldId id="517"/>
            <p14:sldId id="523"/>
            <p14:sldId id="524"/>
            <p14:sldId id="525"/>
            <p14:sldId id="526"/>
            <p14:sldId id="52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BD7E17F-03E0-D418-1593-D5F7A04FADC7}" v="9" dt="2025-02-19T10:33:07.82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27" autoAdjust="0"/>
    <p:restoredTop sz="93741" autoAdjust="0"/>
  </p:normalViewPr>
  <p:slideViewPr>
    <p:cSldViewPr snapToGrid="0">
      <p:cViewPr varScale="1">
        <p:scale>
          <a:sx n="120" d="100"/>
          <a:sy n="120" d="100"/>
        </p:scale>
        <p:origin x="800" y="17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imaa Mansour" userId="S::shimaamansour@midocean.edu.km::f03e7fc3-32df-4d22-8152-7a522396b3e9" providerId="AD" clId="Web-{0BD7E17F-03E0-D418-1593-D5F7A04FADC7}"/>
    <pc:docChg chg="modSld">
      <pc:chgData name="Shimaa Mansour" userId="S::shimaamansour@midocean.edu.km::f03e7fc3-32df-4d22-8152-7a522396b3e9" providerId="AD" clId="Web-{0BD7E17F-03E0-D418-1593-D5F7A04FADC7}" dt="2025-02-19T10:30:26.759" v="7" actId="20577"/>
      <pc:docMkLst>
        <pc:docMk/>
      </pc:docMkLst>
      <pc:sldChg chg="modSp">
        <pc:chgData name="Shimaa Mansour" userId="S::shimaamansour@midocean.edu.km::f03e7fc3-32df-4d22-8152-7a522396b3e9" providerId="AD" clId="Web-{0BD7E17F-03E0-D418-1593-D5F7A04FADC7}" dt="2025-02-19T10:13:43.061" v="3" actId="20577"/>
        <pc:sldMkLst>
          <pc:docMk/>
          <pc:sldMk cId="781872200" sldId="497"/>
        </pc:sldMkLst>
        <pc:spChg chg="mod">
          <ac:chgData name="Shimaa Mansour" userId="S::shimaamansour@midocean.edu.km::f03e7fc3-32df-4d22-8152-7a522396b3e9" providerId="AD" clId="Web-{0BD7E17F-03E0-D418-1593-D5F7A04FADC7}" dt="2025-02-19T10:13:43.061" v="3" actId="20577"/>
          <ac:spMkLst>
            <pc:docMk/>
            <pc:sldMk cId="781872200" sldId="497"/>
            <ac:spMk id="48" creationId="{00000000-0000-0000-0000-000000000000}"/>
          </ac:spMkLst>
        </pc:spChg>
      </pc:sldChg>
      <pc:sldChg chg="modSp">
        <pc:chgData name="Shimaa Mansour" userId="S::shimaamansour@midocean.edu.km::f03e7fc3-32df-4d22-8152-7a522396b3e9" providerId="AD" clId="Web-{0BD7E17F-03E0-D418-1593-D5F7A04FADC7}" dt="2025-02-19T10:30:26.759" v="7" actId="20577"/>
        <pc:sldMkLst>
          <pc:docMk/>
          <pc:sldMk cId="3585625785" sldId="521"/>
        </pc:sldMkLst>
        <pc:spChg chg="mod">
          <ac:chgData name="Shimaa Mansour" userId="S::shimaamansour@midocean.edu.km::f03e7fc3-32df-4d22-8152-7a522396b3e9" providerId="AD" clId="Web-{0BD7E17F-03E0-D418-1593-D5F7A04FADC7}" dt="2025-02-19T10:30:26.759" v="7" actId="20577"/>
          <ac:spMkLst>
            <pc:docMk/>
            <pc:sldMk cId="3585625785" sldId="521"/>
            <ac:spMk id="48"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0BA37F9-AABD-4822-84C1-DE5D7F5C714D}"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3C4E7F0F-99B6-4B63-B3BC-F034E58BB120}">
      <dgm:prSet phldrT="[Text]" custT="1"/>
      <dgm:spPr/>
      <dgm:t>
        <a:bodyPr/>
        <a:lstStyle/>
        <a:p>
          <a:pPr rtl="1">
            <a:lnSpc>
              <a:spcPct val="150000"/>
            </a:lnSpc>
          </a:pPr>
          <a:r>
            <a:rPr lang="ar-QA" sz="1600" dirty="0"/>
            <a:t>ازدياد درجة تعرضهم لوسائل الاتصال.</a:t>
          </a:r>
          <a:endParaRPr lang="en-US" sz="1600" dirty="0"/>
        </a:p>
      </dgm:t>
    </dgm:pt>
    <dgm:pt modelId="{CF77DE14-FE2C-483F-931A-C0301D92827C}" type="parTrans" cxnId="{C8611E33-0E54-4109-8686-9C710633E43E}">
      <dgm:prSet/>
      <dgm:spPr/>
      <dgm:t>
        <a:bodyPr/>
        <a:lstStyle/>
        <a:p>
          <a:endParaRPr lang="en-US"/>
        </a:p>
      </dgm:t>
    </dgm:pt>
    <dgm:pt modelId="{482BC3C0-6AFC-4A6C-81E0-204A446A4562}" type="sibTrans" cxnId="{C8611E33-0E54-4109-8686-9C710633E43E}">
      <dgm:prSet/>
      <dgm:spPr/>
      <dgm:t>
        <a:bodyPr/>
        <a:lstStyle/>
        <a:p>
          <a:endParaRPr lang="en-US"/>
        </a:p>
      </dgm:t>
    </dgm:pt>
    <dgm:pt modelId="{6FF93BA6-E7BF-4E26-9A54-8E54BDF89E98}">
      <dgm:prSet phldrT="[Text]" custT="1"/>
      <dgm:spPr/>
      <dgm:t>
        <a:bodyPr/>
        <a:lstStyle/>
        <a:p>
          <a:pPr rtl="1">
            <a:lnSpc>
              <a:spcPct val="150000"/>
            </a:lnSpc>
          </a:pPr>
          <a:r>
            <a:rPr lang="ar-QA" sz="1600" dirty="0"/>
            <a:t>شدة ميلهم إلى الاطلاع خاصة في مجال رغباتهم. </a:t>
          </a:r>
          <a:endParaRPr lang="en-US" sz="1600" dirty="0"/>
        </a:p>
      </dgm:t>
    </dgm:pt>
    <dgm:pt modelId="{CC9C5266-250F-424B-B8B4-E5ACD366647D}" type="parTrans" cxnId="{2F24A30F-D808-49BA-B32B-2D27C5890098}">
      <dgm:prSet/>
      <dgm:spPr/>
      <dgm:t>
        <a:bodyPr/>
        <a:lstStyle/>
        <a:p>
          <a:endParaRPr lang="en-US"/>
        </a:p>
      </dgm:t>
    </dgm:pt>
    <dgm:pt modelId="{5525331E-A206-4C85-8858-349722AD391C}" type="sibTrans" cxnId="{2F24A30F-D808-49BA-B32B-2D27C5890098}">
      <dgm:prSet/>
      <dgm:spPr/>
      <dgm:t>
        <a:bodyPr/>
        <a:lstStyle/>
        <a:p>
          <a:endParaRPr lang="en-US"/>
        </a:p>
      </dgm:t>
    </dgm:pt>
    <dgm:pt modelId="{FC54B210-F98A-49A3-8AF5-EA32B64E1E5A}">
      <dgm:prSet phldrT="[Text]" custT="1"/>
      <dgm:spPr/>
      <dgm:t>
        <a:bodyPr/>
        <a:lstStyle/>
        <a:p>
          <a:pPr rtl="1">
            <a:lnSpc>
              <a:spcPct val="150000"/>
            </a:lnSpc>
          </a:pPr>
          <a:r>
            <a:rPr lang="ar-QA" sz="1600" dirty="0"/>
            <a:t>قابليتهم للتجديد. </a:t>
          </a:r>
          <a:endParaRPr lang="en-US" sz="1600" dirty="0"/>
        </a:p>
      </dgm:t>
    </dgm:pt>
    <dgm:pt modelId="{224F6082-E6C6-487C-8672-7FC89CA37D02}" type="parTrans" cxnId="{A297394F-1C75-4E07-AAFB-C69C3BB230CC}">
      <dgm:prSet/>
      <dgm:spPr/>
      <dgm:t>
        <a:bodyPr/>
        <a:lstStyle/>
        <a:p>
          <a:endParaRPr lang="en-US"/>
        </a:p>
      </dgm:t>
    </dgm:pt>
    <dgm:pt modelId="{33FBFA04-2742-43D1-84C9-E00B23EE7264}" type="sibTrans" cxnId="{A297394F-1C75-4E07-AAFB-C69C3BB230CC}">
      <dgm:prSet/>
      <dgm:spPr/>
      <dgm:t>
        <a:bodyPr/>
        <a:lstStyle/>
        <a:p>
          <a:endParaRPr lang="en-US"/>
        </a:p>
      </dgm:t>
    </dgm:pt>
    <dgm:pt modelId="{2F5C8272-9BBD-494A-A0FB-7C226EC6601E}">
      <dgm:prSet phldrT="[Text]" custT="1"/>
      <dgm:spPr/>
      <dgm:t>
        <a:bodyPr/>
        <a:lstStyle/>
        <a:p>
          <a:pPr rtl="1">
            <a:lnSpc>
              <a:spcPct val="150000"/>
            </a:lnSpc>
          </a:pPr>
          <a:r>
            <a:rPr lang="ar-QA" sz="1600" dirty="0"/>
            <a:t>مستعدون بصورة أكبر لإعطاء المعلومات. </a:t>
          </a:r>
          <a:endParaRPr lang="en-US" sz="1600" dirty="0"/>
        </a:p>
      </dgm:t>
    </dgm:pt>
    <dgm:pt modelId="{FE5A7BF9-EE89-4F50-9FF6-A8D4A7C11E45}" type="parTrans" cxnId="{2BD12678-C0C2-463C-80FC-8A9C06E68DB5}">
      <dgm:prSet/>
      <dgm:spPr/>
      <dgm:t>
        <a:bodyPr/>
        <a:lstStyle/>
        <a:p>
          <a:endParaRPr lang="en-US"/>
        </a:p>
      </dgm:t>
    </dgm:pt>
    <dgm:pt modelId="{46BFFF6A-80B8-437C-9B90-BCEB47B1E303}" type="sibTrans" cxnId="{2BD12678-C0C2-463C-80FC-8A9C06E68DB5}">
      <dgm:prSet/>
      <dgm:spPr/>
      <dgm:t>
        <a:bodyPr/>
        <a:lstStyle/>
        <a:p>
          <a:endParaRPr lang="en-US"/>
        </a:p>
      </dgm:t>
    </dgm:pt>
    <dgm:pt modelId="{E9678897-BB2D-4B90-B02E-6508BD80F75B}">
      <dgm:prSet phldrT="[Text]" custT="1"/>
      <dgm:spPr/>
      <dgm:t>
        <a:bodyPr/>
        <a:lstStyle/>
        <a:p>
          <a:pPr rtl="1">
            <a:lnSpc>
              <a:spcPct val="150000"/>
            </a:lnSpc>
          </a:pPr>
          <a:r>
            <a:rPr lang="ar-QA" sz="1600" dirty="0"/>
            <a:t>ازدياد درجة حساسيتهم لمصادر المعلومات. ‏</a:t>
          </a:r>
          <a:endParaRPr lang="en-US" sz="1600" dirty="0"/>
        </a:p>
      </dgm:t>
    </dgm:pt>
    <dgm:pt modelId="{1442ABCE-14D9-4395-A6AD-279A214F7FEB}" type="parTrans" cxnId="{9821DE47-3D43-4D1C-A932-E8317C243249}">
      <dgm:prSet/>
      <dgm:spPr/>
      <dgm:t>
        <a:bodyPr/>
        <a:lstStyle/>
        <a:p>
          <a:endParaRPr lang="en-US"/>
        </a:p>
      </dgm:t>
    </dgm:pt>
    <dgm:pt modelId="{B91CC9C5-FDC8-4BD6-A550-8CEBEE715DC5}" type="sibTrans" cxnId="{9821DE47-3D43-4D1C-A932-E8317C243249}">
      <dgm:prSet/>
      <dgm:spPr/>
      <dgm:t>
        <a:bodyPr/>
        <a:lstStyle/>
        <a:p>
          <a:endParaRPr lang="en-US"/>
        </a:p>
      </dgm:t>
    </dgm:pt>
    <dgm:pt modelId="{C5621FE9-69CE-452A-9A6F-9D238D8D9576}">
      <dgm:prSet phldrT="[Text]" custT="1"/>
      <dgm:spPr/>
      <dgm:t>
        <a:bodyPr/>
        <a:lstStyle/>
        <a:p>
          <a:pPr rtl="1">
            <a:lnSpc>
              <a:spcPct val="150000"/>
            </a:lnSpc>
          </a:pPr>
          <a:r>
            <a:rPr lang="ar-QA" sz="1600" dirty="0"/>
            <a:t>معظمهم من ذوي المكانة الاجتماعية المرموقة. </a:t>
          </a:r>
          <a:endParaRPr lang="en-US" sz="1600" dirty="0"/>
        </a:p>
      </dgm:t>
    </dgm:pt>
    <dgm:pt modelId="{0856D8CE-CC6C-4449-A52C-99B1A65FECB3}" type="parTrans" cxnId="{78355924-8ACC-4B8C-B5AC-46130AD65789}">
      <dgm:prSet/>
      <dgm:spPr/>
      <dgm:t>
        <a:bodyPr/>
        <a:lstStyle/>
        <a:p>
          <a:endParaRPr lang="en-US"/>
        </a:p>
      </dgm:t>
    </dgm:pt>
    <dgm:pt modelId="{3849066E-750B-40CC-9D51-24BBF5002034}" type="sibTrans" cxnId="{78355924-8ACC-4B8C-B5AC-46130AD65789}">
      <dgm:prSet/>
      <dgm:spPr/>
      <dgm:t>
        <a:bodyPr/>
        <a:lstStyle/>
        <a:p>
          <a:endParaRPr lang="en-US"/>
        </a:p>
      </dgm:t>
    </dgm:pt>
    <dgm:pt modelId="{912EDAB6-2D7E-4F7D-B91D-FEBB28EA2AAB}" type="pres">
      <dgm:prSet presAssocID="{40BA37F9-AABD-4822-84C1-DE5D7F5C714D}" presName="diagram" presStyleCnt="0">
        <dgm:presLayoutVars>
          <dgm:dir/>
          <dgm:resizeHandles val="exact"/>
        </dgm:presLayoutVars>
      </dgm:prSet>
      <dgm:spPr/>
    </dgm:pt>
    <dgm:pt modelId="{B057E08F-31EF-480D-9A75-18C4967F4707}" type="pres">
      <dgm:prSet presAssocID="{3C4E7F0F-99B6-4B63-B3BC-F034E58BB120}" presName="node" presStyleLbl="node1" presStyleIdx="0" presStyleCnt="6">
        <dgm:presLayoutVars>
          <dgm:bulletEnabled val="1"/>
        </dgm:presLayoutVars>
      </dgm:prSet>
      <dgm:spPr/>
    </dgm:pt>
    <dgm:pt modelId="{736DB36B-7541-43A6-B811-835A2140C044}" type="pres">
      <dgm:prSet presAssocID="{482BC3C0-6AFC-4A6C-81E0-204A446A4562}" presName="sibTrans" presStyleCnt="0"/>
      <dgm:spPr/>
    </dgm:pt>
    <dgm:pt modelId="{0D4EBB4A-DB8A-4148-A3B8-E1C5717EA1CE}" type="pres">
      <dgm:prSet presAssocID="{6FF93BA6-E7BF-4E26-9A54-8E54BDF89E98}" presName="node" presStyleLbl="node1" presStyleIdx="1" presStyleCnt="6">
        <dgm:presLayoutVars>
          <dgm:bulletEnabled val="1"/>
        </dgm:presLayoutVars>
      </dgm:prSet>
      <dgm:spPr/>
    </dgm:pt>
    <dgm:pt modelId="{3033DB45-991D-4B27-BCA2-C1492C591544}" type="pres">
      <dgm:prSet presAssocID="{5525331E-A206-4C85-8858-349722AD391C}" presName="sibTrans" presStyleCnt="0"/>
      <dgm:spPr/>
    </dgm:pt>
    <dgm:pt modelId="{1F800A6F-FA8D-4235-B714-AE651431538D}" type="pres">
      <dgm:prSet presAssocID="{FC54B210-F98A-49A3-8AF5-EA32B64E1E5A}" presName="node" presStyleLbl="node1" presStyleIdx="2" presStyleCnt="6">
        <dgm:presLayoutVars>
          <dgm:bulletEnabled val="1"/>
        </dgm:presLayoutVars>
      </dgm:prSet>
      <dgm:spPr/>
    </dgm:pt>
    <dgm:pt modelId="{EFF4CA50-7F14-4A7D-ACF3-ABBAD81C513E}" type="pres">
      <dgm:prSet presAssocID="{33FBFA04-2742-43D1-84C9-E00B23EE7264}" presName="sibTrans" presStyleCnt="0"/>
      <dgm:spPr/>
    </dgm:pt>
    <dgm:pt modelId="{E127A980-048F-40E6-9BB4-91204B23DBBC}" type="pres">
      <dgm:prSet presAssocID="{2F5C8272-9BBD-494A-A0FB-7C226EC6601E}" presName="node" presStyleLbl="node1" presStyleIdx="3" presStyleCnt="6">
        <dgm:presLayoutVars>
          <dgm:bulletEnabled val="1"/>
        </dgm:presLayoutVars>
      </dgm:prSet>
      <dgm:spPr/>
    </dgm:pt>
    <dgm:pt modelId="{61E1BF2E-E52B-481E-AF93-5485C5EE428F}" type="pres">
      <dgm:prSet presAssocID="{46BFFF6A-80B8-437C-9B90-BCEB47B1E303}" presName="sibTrans" presStyleCnt="0"/>
      <dgm:spPr/>
    </dgm:pt>
    <dgm:pt modelId="{06F2F86A-53D1-4021-A44B-E3E579A7BCA8}" type="pres">
      <dgm:prSet presAssocID="{E9678897-BB2D-4B90-B02E-6508BD80F75B}" presName="node" presStyleLbl="node1" presStyleIdx="4" presStyleCnt="6">
        <dgm:presLayoutVars>
          <dgm:bulletEnabled val="1"/>
        </dgm:presLayoutVars>
      </dgm:prSet>
      <dgm:spPr/>
    </dgm:pt>
    <dgm:pt modelId="{7FD7EEDF-68CB-4063-941C-E472B0DFFF34}" type="pres">
      <dgm:prSet presAssocID="{B91CC9C5-FDC8-4BD6-A550-8CEBEE715DC5}" presName="sibTrans" presStyleCnt="0"/>
      <dgm:spPr/>
    </dgm:pt>
    <dgm:pt modelId="{EC24603C-EB25-4EA6-BF72-A0C6EF00B780}" type="pres">
      <dgm:prSet presAssocID="{C5621FE9-69CE-452A-9A6F-9D238D8D9576}" presName="node" presStyleLbl="node1" presStyleIdx="5" presStyleCnt="6">
        <dgm:presLayoutVars>
          <dgm:bulletEnabled val="1"/>
        </dgm:presLayoutVars>
      </dgm:prSet>
      <dgm:spPr/>
    </dgm:pt>
  </dgm:ptLst>
  <dgm:cxnLst>
    <dgm:cxn modelId="{2F24A30F-D808-49BA-B32B-2D27C5890098}" srcId="{40BA37F9-AABD-4822-84C1-DE5D7F5C714D}" destId="{6FF93BA6-E7BF-4E26-9A54-8E54BDF89E98}" srcOrd="1" destOrd="0" parTransId="{CC9C5266-250F-424B-B8B4-E5ACD366647D}" sibTransId="{5525331E-A206-4C85-8858-349722AD391C}"/>
    <dgm:cxn modelId="{9DE0A415-26B9-4246-95EF-FDDB2F4470B7}" type="presOf" srcId="{C5621FE9-69CE-452A-9A6F-9D238D8D9576}" destId="{EC24603C-EB25-4EA6-BF72-A0C6EF00B780}" srcOrd="0" destOrd="0" presId="urn:microsoft.com/office/officeart/2005/8/layout/default"/>
    <dgm:cxn modelId="{78355924-8ACC-4B8C-B5AC-46130AD65789}" srcId="{40BA37F9-AABD-4822-84C1-DE5D7F5C714D}" destId="{C5621FE9-69CE-452A-9A6F-9D238D8D9576}" srcOrd="5" destOrd="0" parTransId="{0856D8CE-CC6C-4449-A52C-99B1A65FECB3}" sibTransId="{3849066E-750B-40CC-9D51-24BBF5002034}"/>
    <dgm:cxn modelId="{C8611E33-0E54-4109-8686-9C710633E43E}" srcId="{40BA37F9-AABD-4822-84C1-DE5D7F5C714D}" destId="{3C4E7F0F-99B6-4B63-B3BC-F034E58BB120}" srcOrd="0" destOrd="0" parTransId="{CF77DE14-FE2C-483F-931A-C0301D92827C}" sibTransId="{482BC3C0-6AFC-4A6C-81E0-204A446A4562}"/>
    <dgm:cxn modelId="{9821DE47-3D43-4D1C-A932-E8317C243249}" srcId="{40BA37F9-AABD-4822-84C1-DE5D7F5C714D}" destId="{E9678897-BB2D-4B90-B02E-6508BD80F75B}" srcOrd="4" destOrd="0" parTransId="{1442ABCE-14D9-4395-A6AD-279A214F7FEB}" sibTransId="{B91CC9C5-FDC8-4BD6-A550-8CEBEE715DC5}"/>
    <dgm:cxn modelId="{43E1A049-6474-4055-A832-A65ADE4F2F19}" type="presOf" srcId="{3C4E7F0F-99B6-4B63-B3BC-F034E58BB120}" destId="{B057E08F-31EF-480D-9A75-18C4967F4707}" srcOrd="0" destOrd="0" presId="urn:microsoft.com/office/officeart/2005/8/layout/default"/>
    <dgm:cxn modelId="{A297394F-1C75-4E07-AAFB-C69C3BB230CC}" srcId="{40BA37F9-AABD-4822-84C1-DE5D7F5C714D}" destId="{FC54B210-F98A-49A3-8AF5-EA32B64E1E5A}" srcOrd="2" destOrd="0" parTransId="{224F6082-E6C6-487C-8672-7FC89CA37D02}" sibTransId="{33FBFA04-2742-43D1-84C9-E00B23EE7264}"/>
    <dgm:cxn modelId="{2BD12678-C0C2-463C-80FC-8A9C06E68DB5}" srcId="{40BA37F9-AABD-4822-84C1-DE5D7F5C714D}" destId="{2F5C8272-9BBD-494A-A0FB-7C226EC6601E}" srcOrd="3" destOrd="0" parTransId="{FE5A7BF9-EE89-4F50-9FF6-A8D4A7C11E45}" sibTransId="{46BFFF6A-80B8-437C-9B90-BCEB47B1E303}"/>
    <dgm:cxn modelId="{535B897B-ED33-427F-8DCE-46A78ED9D7F0}" type="presOf" srcId="{E9678897-BB2D-4B90-B02E-6508BD80F75B}" destId="{06F2F86A-53D1-4021-A44B-E3E579A7BCA8}" srcOrd="0" destOrd="0" presId="urn:microsoft.com/office/officeart/2005/8/layout/default"/>
    <dgm:cxn modelId="{DE8A399E-C2F2-457E-93C4-46199E9C58A9}" type="presOf" srcId="{6FF93BA6-E7BF-4E26-9A54-8E54BDF89E98}" destId="{0D4EBB4A-DB8A-4148-A3B8-E1C5717EA1CE}" srcOrd="0" destOrd="0" presId="urn:microsoft.com/office/officeart/2005/8/layout/default"/>
    <dgm:cxn modelId="{042E63B6-BA79-4DE0-8BC8-DF41E18974C2}" type="presOf" srcId="{FC54B210-F98A-49A3-8AF5-EA32B64E1E5A}" destId="{1F800A6F-FA8D-4235-B714-AE651431538D}" srcOrd="0" destOrd="0" presId="urn:microsoft.com/office/officeart/2005/8/layout/default"/>
    <dgm:cxn modelId="{F30C6CBC-A8E8-46B4-B9BA-1A8F8875C0D8}" type="presOf" srcId="{2F5C8272-9BBD-494A-A0FB-7C226EC6601E}" destId="{E127A980-048F-40E6-9BB4-91204B23DBBC}" srcOrd="0" destOrd="0" presId="urn:microsoft.com/office/officeart/2005/8/layout/default"/>
    <dgm:cxn modelId="{6992EEE0-0253-4846-B7E6-5DD759E3C1AB}" type="presOf" srcId="{40BA37F9-AABD-4822-84C1-DE5D7F5C714D}" destId="{912EDAB6-2D7E-4F7D-B91D-FEBB28EA2AAB}" srcOrd="0" destOrd="0" presId="urn:microsoft.com/office/officeart/2005/8/layout/default"/>
    <dgm:cxn modelId="{469359EB-B753-458D-A0BE-2A51CD715592}" type="presParOf" srcId="{912EDAB6-2D7E-4F7D-B91D-FEBB28EA2AAB}" destId="{B057E08F-31EF-480D-9A75-18C4967F4707}" srcOrd="0" destOrd="0" presId="urn:microsoft.com/office/officeart/2005/8/layout/default"/>
    <dgm:cxn modelId="{CF1D9F92-4E35-493D-AC14-76366C443F1E}" type="presParOf" srcId="{912EDAB6-2D7E-4F7D-B91D-FEBB28EA2AAB}" destId="{736DB36B-7541-43A6-B811-835A2140C044}" srcOrd="1" destOrd="0" presId="urn:microsoft.com/office/officeart/2005/8/layout/default"/>
    <dgm:cxn modelId="{C56F8842-2420-480E-93C1-9BA0CCCCE5D9}" type="presParOf" srcId="{912EDAB6-2D7E-4F7D-B91D-FEBB28EA2AAB}" destId="{0D4EBB4A-DB8A-4148-A3B8-E1C5717EA1CE}" srcOrd="2" destOrd="0" presId="urn:microsoft.com/office/officeart/2005/8/layout/default"/>
    <dgm:cxn modelId="{108755EC-C0B2-423B-9177-4FD49954C4DF}" type="presParOf" srcId="{912EDAB6-2D7E-4F7D-B91D-FEBB28EA2AAB}" destId="{3033DB45-991D-4B27-BCA2-C1492C591544}" srcOrd="3" destOrd="0" presId="urn:microsoft.com/office/officeart/2005/8/layout/default"/>
    <dgm:cxn modelId="{02976B5E-807E-437E-AE82-A90EB0A0ED55}" type="presParOf" srcId="{912EDAB6-2D7E-4F7D-B91D-FEBB28EA2AAB}" destId="{1F800A6F-FA8D-4235-B714-AE651431538D}" srcOrd="4" destOrd="0" presId="urn:microsoft.com/office/officeart/2005/8/layout/default"/>
    <dgm:cxn modelId="{BF6E92CF-1432-44ED-8156-5FA40E7C2D14}" type="presParOf" srcId="{912EDAB6-2D7E-4F7D-B91D-FEBB28EA2AAB}" destId="{EFF4CA50-7F14-4A7D-ACF3-ABBAD81C513E}" srcOrd="5" destOrd="0" presId="urn:microsoft.com/office/officeart/2005/8/layout/default"/>
    <dgm:cxn modelId="{8FC99142-C92E-4C1C-A845-F23B7E99B30B}" type="presParOf" srcId="{912EDAB6-2D7E-4F7D-B91D-FEBB28EA2AAB}" destId="{E127A980-048F-40E6-9BB4-91204B23DBBC}" srcOrd="6" destOrd="0" presId="urn:microsoft.com/office/officeart/2005/8/layout/default"/>
    <dgm:cxn modelId="{DE4B8D89-9B60-4A93-8DE4-C5F7B834C94F}" type="presParOf" srcId="{912EDAB6-2D7E-4F7D-B91D-FEBB28EA2AAB}" destId="{61E1BF2E-E52B-481E-AF93-5485C5EE428F}" srcOrd="7" destOrd="0" presId="urn:microsoft.com/office/officeart/2005/8/layout/default"/>
    <dgm:cxn modelId="{7AE64E38-3BF5-42A6-B747-27D1A5BD1090}" type="presParOf" srcId="{912EDAB6-2D7E-4F7D-B91D-FEBB28EA2AAB}" destId="{06F2F86A-53D1-4021-A44B-E3E579A7BCA8}" srcOrd="8" destOrd="0" presId="urn:microsoft.com/office/officeart/2005/8/layout/default"/>
    <dgm:cxn modelId="{FDE13B71-96A2-4F87-A66E-94EDFBF4FC97}" type="presParOf" srcId="{912EDAB6-2D7E-4F7D-B91D-FEBB28EA2AAB}" destId="{7FD7EEDF-68CB-4063-941C-E472B0DFFF34}" srcOrd="9" destOrd="0" presId="urn:microsoft.com/office/officeart/2005/8/layout/default"/>
    <dgm:cxn modelId="{67ACE47F-7C7A-48E9-9F4D-841615242AC5}" type="presParOf" srcId="{912EDAB6-2D7E-4F7D-B91D-FEBB28EA2AAB}" destId="{EC24603C-EB25-4EA6-BF72-A0C6EF00B780}"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57E08F-31EF-480D-9A75-18C4967F4707}">
      <dsp:nvSpPr>
        <dsp:cNvPr id="0" name=""/>
        <dsp:cNvSpPr/>
      </dsp:nvSpPr>
      <dsp:spPr>
        <a:xfrm>
          <a:off x="0" y="51281"/>
          <a:ext cx="2534647" cy="152078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QA" sz="1600" kern="1200" dirty="0"/>
            <a:t>ازدياد درجة تعرضهم لوسائل الاتصال.</a:t>
          </a:r>
          <a:endParaRPr lang="en-US" sz="1600" kern="1200" dirty="0"/>
        </a:p>
      </dsp:txBody>
      <dsp:txXfrm>
        <a:off x="0" y="51281"/>
        <a:ext cx="2534647" cy="1520788"/>
      </dsp:txXfrm>
    </dsp:sp>
    <dsp:sp modelId="{0D4EBB4A-DB8A-4148-A3B8-E1C5717EA1CE}">
      <dsp:nvSpPr>
        <dsp:cNvPr id="0" name=""/>
        <dsp:cNvSpPr/>
      </dsp:nvSpPr>
      <dsp:spPr>
        <a:xfrm>
          <a:off x="2788111" y="51281"/>
          <a:ext cx="2534647" cy="152078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QA" sz="1600" kern="1200" dirty="0"/>
            <a:t>شدة ميلهم إلى الاطلاع خاصة في مجال رغباتهم. </a:t>
          </a:r>
          <a:endParaRPr lang="en-US" sz="1600" kern="1200" dirty="0"/>
        </a:p>
      </dsp:txBody>
      <dsp:txXfrm>
        <a:off x="2788111" y="51281"/>
        <a:ext cx="2534647" cy="1520788"/>
      </dsp:txXfrm>
    </dsp:sp>
    <dsp:sp modelId="{1F800A6F-FA8D-4235-B714-AE651431538D}">
      <dsp:nvSpPr>
        <dsp:cNvPr id="0" name=""/>
        <dsp:cNvSpPr/>
      </dsp:nvSpPr>
      <dsp:spPr>
        <a:xfrm>
          <a:off x="5576223" y="51281"/>
          <a:ext cx="2534647" cy="152078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QA" sz="1600" kern="1200" dirty="0"/>
            <a:t>قابليتهم للتجديد. </a:t>
          </a:r>
          <a:endParaRPr lang="en-US" sz="1600" kern="1200" dirty="0"/>
        </a:p>
      </dsp:txBody>
      <dsp:txXfrm>
        <a:off x="5576223" y="51281"/>
        <a:ext cx="2534647" cy="1520788"/>
      </dsp:txXfrm>
    </dsp:sp>
    <dsp:sp modelId="{E127A980-048F-40E6-9BB4-91204B23DBBC}">
      <dsp:nvSpPr>
        <dsp:cNvPr id="0" name=""/>
        <dsp:cNvSpPr/>
      </dsp:nvSpPr>
      <dsp:spPr>
        <a:xfrm>
          <a:off x="0" y="1825534"/>
          <a:ext cx="2534647" cy="152078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QA" sz="1600" kern="1200" dirty="0"/>
            <a:t>مستعدون بصورة أكبر لإعطاء المعلومات. </a:t>
          </a:r>
          <a:endParaRPr lang="en-US" sz="1600" kern="1200" dirty="0"/>
        </a:p>
      </dsp:txBody>
      <dsp:txXfrm>
        <a:off x="0" y="1825534"/>
        <a:ext cx="2534647" cy="1520788"/>
      </dsp:txXfrm>
    </dsp:sp>
    <dsp:sp modelId="{06F2F86A-53D1-4021-A44B-E3E579A7BCA8}">
      <dsp:nvSpPr>
        <dsp:cNvPr id="0" name=""/>
        <dsp:cNvSpPr/>
      </dsp:nvSpPr>
      <dsp:spPr>
        <a:xfrm>
          <a:off x="2788111" y="1825534"/>
          <a:ext cx="2534647" cy="152078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QA" sz="1600" kern="1200" dirty="0"/>
            <a:t>ازدياد درجة حساسيتهم لمصادر المعلومات. ‏</a:t>
          </a:r>
          <a:endParaRPr lang="en-US" sz="1600" kern="1200" dirty="0"/>
        </a:p>
      </dsp:txBody>
      <dsp:txXfrm>
        <a:off x="2788111" y="1825534"/>
        <a:ext cx="2534647" cy="1520788"/>
      </dsp:txXfrm>
    </dsp:sp>
    <dsp:sp modelId="{EC24603C-EB25-4EA6-BF72-A0C6EF00B780}">
      <dsp:nvSpPr>
        <dsp:cNvPr id="0" name=""/>
        <dsp:cNvSpPr/>
      </dsp:nvSpPr>
      <dsp:spPr>
        <a:xfrm>
          <a:off x="5576223" y="1825534"/>
          <a:ext cx="2534647" cy="152078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QA" sz="1600" kern="1200" dirty="0"/>
            <a:t>معظمهم من ذوي المكانة الاجتماعية المرموقة. </a:t>
          </a:r>
          <a:endParaRPr lang="en-US" sz="1600" kern="1200" dirty="0"/>
        </a:p>
      </dsp:txBody>
      <dsp:txXfrm>
        <a:off x="5576223" y="1825534"/>
        <a:ext cx="2534647" cy="1520788"/>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1/24/26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484693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8756075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3992552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4686465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1/24/26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1/24/26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1/24/26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4713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1/24/26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5.xml"/><Relationship Id="rId5" Type="http://schemas.openxmlformats.org/officeDocument/2006/relationships/image" Target="../media/image23.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2" y="440267"/>
            <a:ext cx="5602191" cy="593255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252367" y="3784111"/>
            <a:ext cx="3810659" cy="400110"/>
          </a:xfrm>
          <a:prstGeom prst="rect">
            <a:avLst/>
          </a:prstGeom>
          <a:noFill/>
        </p:spPr>
        <p:txBody>
          <a:bodyPr wrap="square" rtlCol="0">
            <a:spAutoFit/>
          </a:bodyPr>
          <a:lstStyle/>
          <a:p>
            <a:r>
              <a:rPr lang="en-US" sz="2000" dirty="0">
                <a:latin typeface="Alexandria"/>
                <a:cs typeface="Alexandria" charset="0"/>
              </a:rPr>
              <a:t>Prepared by Dr. Ibrahim Siam </a:t>
            </a:r>
          </a:p>
        </p:txBody>
      </p:sp>
      <p:sp>
        <p:nvSpPr>
          <p:cNvPr id="31" name="TextBox 30"/>
          <p:cNvSpPr txBox="1"/>
          <p:nvPr/>
        </p:nvSpPr>
        <p:spPr>
          <a:xfrm>
            <a:off x="1013676" y="2805737"/>
            <a:ext cx="3810659" cy="646331"/>
          </a:xfrm>
          <a:prstGeom prst="rect">
            <a:avLst/>
          </a:prstGeom>
          <a:noFill/>
        </p:spPr>
        <p:txBody>
          <a:bodyPr wrap="none" rtlCol="0">
            <a:spAutoFit/>
          </a:bodyPr>
          <a:lstStyle/>
          <a:p>
            <a:pPr algn="ctr"/>
            <a:r>
              <a:rPr lang="ar-JO" sz="3600" b="1" dirty="0">
                <a:solidFill>
                  <a:srgbClr val="00B0F0"/>
                </a:solidFill>
                <a:latin typeface="Alexandria"/>
                <a:cs typeface="Alexandria" charset="0"/>
              </a:rPr>
              <a:t>الاتصالات الاستراتيجي</a:t>
            </a:r>
            <a:r>
              <a:rPr lang="ar-EG" sz="3600" b="1" dirty="0">
                <a:solidFill>
                  <a:srgbClr val="00B0F0"/>
                </a:solidFill>
                <a:latin typeface="Alexandria"/>
                <a:cs typeface="Alexandria" charset="0"/>
              </a:rPr>
              <a:t>ة</a:t>
            </a:r>
            <a:endParaRPr lang="en-US" sz="3600" b="1" dirty="0">
              <a:solidFill>
                <a:srgbClr val="00B0F0"/>
              </a:solidFill>
              <a:latin typeface="Alexandria"/>
              <a:cs typeface="Alexandria" charset="0"/>
            </a:endParaRPr>
          </a:p>
        </p:txBody>
      </p:sp>
      <p:sp>
        <p:nvSpPr>
          <p:cNvPr id="34" name="Rectangle: Rounded Corners 33"/>
          <p:cNvSpPr/>
          <p:nvPr/>
        </p:nvSpPr>
        <p:spPr>
          <a:xfrm>
            <a:off x="1013676" y="5556193"/>
            <a:ext cx="394046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rgbClr val="2D3956"/>
                </a:solidFill>
                <a:latin typeface="Alexandria"/>
                <a:cs typeface="Tajawal Medium" panose="00000600000000000000" pitchFamily="2" charset="-78"/>
              </a:rPr>
              <a:t>المحاضر</a:t>
            </a:r>
            <a:r>
              <a:rPr lang="ar-EG" sz="2800" b="1" dirty="0">
                <a:solidFill>
                  <a:srgbClr val="2D3956"/>
                </a:solidFill>
                <a:latin typeface="Alexandria"/>
                <a:cs typeface="Tajawal Medium" panose="00000600000000000000" pitchFamily="2" charset="-78"/>
              </a:rPr>
              <a:t>ة</a:t>
            </a:r>
            <a:r>
              <a:rPr lang="ar-JO" sz="2800" b="1" dirty="0">
                <a:solidFill>
                  <a:srgbClr val="2D3956"/>
                </a:solidFill>
                <a:latin typeface="Alexandria"/>
                <a:cs typeface="Tajawal Medium" panose="00000600000000000000" pitchFamily="2" charset="-78"/>
              </a:rPr>
              <a:t> الخامس</a:t>
            </a:r>
            <a:r>
              <a:rPr lang="ar-EG" sz="2800" b="1" dirty="0">
                <a:solidFill>
                  <a:srgbClr val="2D3956"/>
                </a:solidFill>
                <a:latin typeface="Alexandria"/>
                <a:cs typeface="Tajawal Medium" panose="00000600000000000000" pitchFamily="2" charset="-78"/>
              </a:rPr>
              <a:t>ة</a:t>
            </a:r>
            <a:r>
              <a:rPr lang="ar-JO" sz="2800" b="1" dirty="0">
                <a:solidFill>
                  <a:srgbClr val="2D3956"/>
                </a:solidFill>
                <a:latin typeface="Alexandria"/>
                <a:cs typeface="Tajawal Medium" panose="00000600000000000000" pitchFamily="2" charset="-78"/>
              </a:rPr>
              <a:t> </a:t>
            </a:r>
            <a:endParaRPr lang="en-US" sz="2800" b="1" dirty="0">
              <a:solidFill>
                <a:srgbClr val="2D3956"/>
              </a:solidFill>
              <a:latin typeface="Alexandria"/>
              <a:cs typeface="Tajawal Medium" panose="00000600000000000000" pitchFamily="2" charset="-78"/>
            </a:endParaRPr>
          </a:p>
        </p:txBody>
      </p:sp>
      <p:sp>
        <p:nvSpPr>
          <p:cNvPr id="46" name="TextBox 45"/>
          <p:cNvSpPr txBox="1"/>
          <p:nvPr/>
        </p:nvSpPr>
        <p:spPr>
          <a:xfrm>
            <a:off x="1252367" y="4516264"/>
            <a:ext cx="2964274" cy="707886"/>
          </a:xfrm>
          <a:prstGeom prst="rect">
            <a:avLst/>
          </a:prstGeom>
          <a:noFill/>
        </p:spPr>
        <p:txBody>
          <a:bodyPr wrap="none" rtlCol="0">
            <a:spAutoFit/>
          </a:bodyPr>
          <a:lstStyle/>
          <a:p>
            <a:pPr algn="ctr"/>
            <a:r>
              <a:rPr lang="en-US" sz="2000" b="1" dirty="0">
                <a:solidFill>
                  <a:srgbClr val="2D3956"/>
                </a:solidFill>
                <a:latin typeface="Alexandria"/>
                <a:cs typeface="Tajawal Medium" panose="00000600000000000000" pitchFamily="2" charset="-78"/>
              </a:rPr>
              <a:t>PRL633</a:t>
            </a:r>
            <a:endParaRPr lang="ar-JO" sz="2000" b="1" dirty="0">
              <a:solidFill>
                <a:srgbClr val="2D3956"/>
              </a:solidFill>
              <a:latin typeface="Alexandria"/>
              <a:cs typeface="Tajawal Medium" panose="00000600000000000000" pitchFamily="2" charset="-78"/>
            </a:endParaRPr>
          </a:p>
          <a:p>
            <a:pPr algn="ctr"/>
            <a:r>
              <a:rPr lang="ar-JO" sz="2000" b="1" dirty="0">
                <a:latin typeface="Alexandria"/>
                <a:cs typeface="Alexandria" charset="0"/>
              </a:rPr>
              <a:t>الاتصالات الاستراتيجي</a:t>
            </a:r>
            <a:r>
              <a:rPr lang="ar-EG" sz="2000" b="1" dirty="0">
                <a:latin typeface="Alexandria"/>
                <a:cs typeface="Alexandria" charset="0"/>
              </a:rPr>
              <a:t>ة</a:t>
            </a:r>
            <a:endParaRPr lang="ar-JO" sz="2000" b="1" dirty="0">
              <a:latin typeface="Alexandria"/>
              <a:cs typeface="Alexandria" charset="0"/>
            </a:endParaRPr>
          </a:p>
        </p:txBody>
      </p:sp>
      <p:sp>
        <p:nvSpPr>
          <p:cNvPr id="14" name="Oval 13"/>
          <p:cNvSpPr/>
          <p:nvPr/>
        </p:nvSpPr>
        <p:spPr>
          <a:xfrm>
            <a:off x="6200343" y="812799"/>
            <a:ext cx="5602191" cy="556002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06578" y="662616"/>
            <a:ext cx="2954655" cy="1379622"/>
          </a:xfrm>
          <a:prstGeom prst="rect">
            <a:avLst/>
          </a:prstGeom>
        </p:spPr>
      </p:pic>
    </p:spTree>
    <p:extLst>
      <p:ext uri="{BB962C8B-B14F-4D97-AF65-F5344CB8AC3E}">
        <p14:creationId xmlns:p14="http://schemas.microsoft.com/office/powerpoint/2010/main" val="14729214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3990"/>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568103" y="2900875"/>
            <a:ext cx="5186035" cy="646331"/>
          </a:xfrm>
          <a:prstGeom prst="rect">
            <a:avLst/>
          </a:prstGeom>
          <a:noFill/>
        </p:spPr>
        <p:txBody>
          <a:bodyPr wrap="none" rtlCol="0">
            <a:spAutoFit/>
          </a:bodyPr>
          <a:lstStyle/>
          <a:p>
            <a:r>
              <a:rPr lang="ar-JO" sz="3600" b="1" dirty="0">
                <a:solidFill>
                  <a:srgbClr val="00B0F0"/>
                </a:solidFill>
                <a:latin typeface="Alexandria"/>
                <a:cs typeface="Alexandria" charset="0"/>
              </a:rPr>
              <a:t>الاتصالات الاستراتيجي</a:t>
            </a:r>
            <a:r>
              <a:rPr lang="ar-EG" sz="3600" b="1" dirty="0">
                <a:solidFill>
                  <a:srgbClr val="00B0F0"/>
                </a:solidFill>
                <a:latin typeface="Alexandria"/>
                <a:cs typeface="Alexandria" charset="0"/>
              </a:rPr>
              <a:t>ة</a:t>
            </a:r>
            <a:endParaRPr lang="en-US" sz="3600" b="1" dirty="0">
              <a:solidFill>
                <a:srgbClr val="00B0F0"/>
              </a:solidFill>
              <a:latin typeface="Alexandria"/>
              <a:cs typeface="Alexandria" charset="0"/>
            </a:endParaRPr>
          </a:p>
        </p:txBody>
      </p:sp>
      <p:sp>
        <p:nvSpPr>
          <p:cNvPr id="10" name="Rectangle: Rounded Corners 9"/>
          <p:cNvSpPr/>
          <p:nvPr/>
        </p:nvSpPr>
        <p:spPr>
          <a:xfrm>
            <a:off x="6384738" y="3894759"/>
            <a:ext cx="4550831" cy="90779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2D3956"/>
                </a:solidFill>
                <a:latin typeface="Alexandria"/>
                <a:cs typeface="Tajawal Medium" panose="00000600000000000000" pitchFamily="2" charset="-78"/>
              </a:rPr>
              <a:t>PRL633</a:t>
            </a:r>
            <a:endParaRPr lang="ar-JO" sz="2000" b="1" dirty="0">
              <a:solidFill>
                <a:srgbClr val="2D3956"/>
              </a:solidFill>
              <a:latin typeface="Alexandria"/>
              <a:cs typeface="Tajawal Medium" panose="00000600000000000000" pitchFamily="2" charset="-78"/>
            </a:endParaRPr>
          </a:p>
          <a:p>
            <a:pPr algn="ctr"/>
            <a:r>
              <a:rPr lang="ar-JO" sz="2000" b="1" dirty="0">
                <a:solidFill>
                  <a:schemeClr val="tx1"/>
                </a:solidFill>
                <a:latin typeface="Alexandria"/>
                <a:cs typeface="Alexandria" charset="0"/>
              </a:rPr>
              <a:t>الاتصالات الاستراتيجيه</a:t>
            </a:r>
          </a:p>
        </p:txBody>
      </p:sp>
      <p:sp>
        <p:nvSpPr>
          <p:cNvPr id="12" name="TextBox 11"/>
          <p:cNvSpPr txBox="1"/>
          <p:nvPr/>
        </p:nvSpPr>
        <p:spPr>
          <a:xfrm>
            <a:off x="459186" y="6187539"/>
            <a:ext cx="345967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Ibrahim Siam </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err="1">
                <a:solidFill>
                  <a:schemeClr val="bg1"/>
                </a:solidFill>
              </a:rPr>
              <a:t>midocean.edu.km</a:t>
            </a:r>
            <a:endParaRPr lang="en-US" sz="2000" b="1" dirty="0">
              <a:solidFill>
                <a:schemeClr val="bg1"/>
              </a:solidFill>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Rectangle: Rounded Corners 33">
            <a:extLst>
              <a:ext uri="{FF2B5EF4-FFF2-40B4-BE49-F238E27FC236}">
                <a16:creationId xmlns:a16="http://schemas.microsoft.com/office/drawing/2014/main" id="{15C30772-0DD8-7BE1-E943-20DE696CFBEA}"/>
              </a:ext>
            </a:extLst>
          </p:cNvPr>
          <p:cNvSpPr/>
          <p:nvPr/>
        </p:nvSpPr>
        <p:spPr>
          <a:xfrm>
            <a:off x="6384738" y="5011836"/>
            <a:ext cx="4597472"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400" b="1" dirty="0">
                <a:solidFill>
                  <a:srgbClr val="2D3956"/>
                </a:solidFill>
                <a:latin typeface="Alexandria"/>
                <a:cs typeface="Tajawal Medium" panose="00000600000000000000" pitchFamily="2" charset="-78"/>
              </a:rPr>
              <a:t>المحاضره الخامسه </a:t>
            </a:r>
            <a:endParaRPr lang="en-US" sz="2400" b="1" dirty="0">
              <a:solidFill>
                <a:srgbClr val="2D3956"/>
              </a:solidFill>
              <a:latin typeface="Alexandria"/>
              <a:cs typeface="Tajawal Medium" panose="00000600000000000000" pitchFamily="2" charset="-78"/>
            </a:endParaRPr>
          </a:p>
        </p:txBody>
      </p:sp>
    </p:spTree>
    <p:extLst>
      <p:ext uri="{BB962C8B-B14F-4D97-AF65-F5344CB8AC3E}">
        <p14:creationId xmlns:p14="http://schemas.microsoft.com/office/powerpoint/2010/main" val="17134928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656893" y="4450185"/>
            <a:ext cx="4240992" cy="400110"/>
          </a:xfrm>
          <a:prstGeom prst="rect">
            <a:avLst/>
          </a:prstGeom>
          <a:noFill/>
        </p:spPr>
        <p:txBody>
          <a:bodyPr wrap="square" rtlCol="0">
            <a:spAutoFit/>
          </a:bodyPr>
          <a:lstStyle/>
          <a:p>
            <a:pPr algn="ctr"/>
            <a:r>
              <a:rPr lang="en-US" sz="2000" b="1" dirty="0">
                <a:latin typeface="Alexandria" charset="0"/>
                <a:cs typeface="Alexandria" charset="0"/>
              </a:rPr>
              <a:t>Prepared by Dr. Ibrahim Siam</a:t>
            </a:r>
          </a:p>
        </p:txBody>
      </p:sp>
      <p:sp>
        <p:nvSpPr>
          <p:cNvPr id="31" name="TextBox 30"/>
          <p:cNvSpPr txBox="1"/>
          <p:nvPr/>
        </p:nvSpPr>
        <p:spPr>
          <a:xfrm>
            <a:off x="474515" y="2489030"/>
            <a:ext cx="4605748" cy="1446550"/>
          </a:xfrm>
          <a:prstGeom prst="rect">
            <a:avLst/>
          </a:prstGeom>
          <a:noFill/>
        </p:spPr>
        <p:txBody>
          <a:bodyPr wrap="none" rtlCol="0">
            <a:spAutoFit/>
          </a:bodyPr>
          <a:lstStyle/>
          <a:p>
            <a:pPr algn="ctr"/>
            <a:r>
              <a:rPr lang="en-US" sz="4400" b="1" dirty="0">
                <a:solidFill>
                  <a:srgbClr val="00B0F0"/>
                </a:solidFill>
                <a:latin typeface="Alexandria" charset="0"/>
                <a:cs typeface="Alexandria" charset="0"/>
              </a:rPr>
              <a:t>Strategic</a:t>
            </a:r>
          </a:p>
          <a:p>
            <a:pPr algn="ctr"/>
            <a:r>
              <a:rPr lang="en-US" sz="4400" b="1" dirty="0">
                <a:solidFill>
                  <a:srgbClr val="00B0F0"/>
                </a:solidFill>
                <a:latin typeface="Alexandria" charset="0"/>
                <a:cs typeface="Alexandria" charset="0"/>
              </a:rPr>
              <a:t> Communication</a:t>
            </a:r>
          </a:p>
        </p:txBody>
      </p:sp>
      <p:sp>
        <p:nvSpPr>
          <p:cNvPr id="34" name="Rectangle: Rounded Corners 33"/>
          <p:cNvSpPr/>
          <p:nvPr/>
        </p:nvSpPr>
        <p:spPr>
          <a:xfrm>
            <a:off x="1068418" y="5364900"/>
            <a:ext cx="405148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charset="0"/>
                <a:cs typeface="Alexandria" charset="0"/>
              </a:rPr>
              <a:t> </a:t>
            </a:r>
            <a:r>
              <a:rPr lang="en-US" sz="2400" b="1" dirty="0">
                <a:latin typeface="Alexandria" charset="0"/>
                <a:cs typeface="Alexandria" charset="0"/>
              </a:rPr>
              <a:t>PRL622</a:t>
            </a:r>
            <a:r>
              <a:rPr lang="en-US" sz="2400" b="1" dirty="0">
                <a:solidFill>
                  <a:schemeClr val="bg1"/>
                </a:solidFill>
                <a:latin typeface="Alexandria" charset="0"/>
                <a:cs typeface="Alexandria" charset="0"/>
              </a:rPr>
              <a:t>     Lecture 1</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8418" y="594803"/>
            <a:ext cx="2954655" cy="1379622"/>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85658" y="1705390"/>
            <a:ext cx="5968538" cy="3752227"/>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13459" y="3313345"/>
            <a:ext cx="4260978" cy="2736888"/>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solidFill>
                <a:srgbClr val="669BBC"/>
              </a:solidFill>
            </a:endParaRPr>
          </a:p>
        </p:txBody>
      </p:sp>
      <p:sp>
        <p:nvSpPr>
          <p:cNvPr id="25" name="TextBox 24"/>
          <p:cNvSpPr txBox="1"/>
          <p:nvPr/>
        </p:nvSpPr>
        <p:spPr>
          <a:xfrm>
            <a:off x="6096000" y="1598467"/>
            <a:ext cx="4113898" cy="461665"/>
          </a:xfrm>
          <a:prstGeom prst="rect">
            <a:avLst/>
          </a:prstGeom>
          <a:noFill/>
        </p:spPr>
        <p:txBody>
          <a:bodyPr wrap="square" rtlCol="0">
            <a:spAutoFit/>
          </a:bodyPr>
          <a:lstStyle/>
          <a:p>
            <a:pPr algn="ctr"/>
            <a:r>
              <a:rPr lang="ar-QA" sz="2400" dirty="0">
                <a:latin typeface="Alexandria"/>
              </a:rPr>
              <a:t>إستراتيجيات العلاقات العامة </a:t>
            </a:r>
            <a:endParaRPr lang="ar-QA" sz="2400" b="1" dirty="0">
              <a:latin typeface="Alexandria"/>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37433" y="2662455"/>
            <a:ext cx="8551467" cy="3744038"/>
          </a:xfrm>
          <a:prstGeom prst="rect">
            <a:avLst/>
          </a:prstGeom>
          <a:noFill/>
        </p:spPr>
        <p:txBody>
          <a:bodyPr wrap="square" rtlCol="0">
            <a:spAutoFit/>
          </a:bodyPr>
          <a:lstStyle/>
          <a:p>
            <a:pPr algn="just" rtl="1">
              <a:lnSpc>
                <a:spcPct val="150000"/>
              </a:lnSpc>
            </a:pPr>
            <a:r>
              <a:rPr lang="ar-JO" sz="1600" dirty="0">
                <a:latin typeface="Alexandria"/>
              </a:rPr>
              <a:t>يعود اهتمام العلاقات العامة بالمشاركة في إدارة الأزمات إلى فترة مبكرة ، حيت إن رائد العلاقات العامة “إيفي لي” (</a:t>
            </a:r>
            <a:r>
              <a:rPr lang="en-US" sz="1600" dirty="0" err="1">
                <a:latin typeface="Alexandria"/>
              </a:rPr>
              <a:t>Lvy</a:t>
            </a:r>
            <a:r>
              <a:rPr lang="en-US" sz="1600" dirty="0">
                <a:latin typeface="Alexandria"/>
              </a:rPr>
              <a:t> Ledbetter Lee ) </a:t>
            </a:r>
            <a:r>
              <a:rPr lang="ar-JO" sz="1600" dirty="0">
                <a:latin typeface="Alexandria"/>
              </a:rPr>
              <a:t> قام عام 1906م، أثناء عمله بإدارة أزمة نشبت أصحاب الشركة وعمالها أدت إلى إضرابهم عن العمل ، وهذه المهمة هي أول إدارة مهنية للعلاقات العامة في إدارة وحل الأزمات، وهو بذلك يعتبر المؤسس الأول لإستراتيجيات العلاقات العام</a:t>
            </a:r>
          </a:p>
          <a:p>
            <a:pPr algn="just" rtl="1">
              <a:lnSpc>
                <a:spcPct val="150000"/>
              </a:lnSpc>
            </a:pPr>
            <a:endParaRPr lang="ar-JO" sz="1600" dirty="0">
              <a:latin typeface="Alexandria"/>
            </a:endParaRPr>
          </a:p>
          <a:p>
            <a:pPr algn="just" rtl="1">
              <a:lnSpc>
                <a:spcPct val="150000"/>
              </a:lnSpc>
            </a:pPr>
            <a:r>
              <a:rPr lang="ar-JO" sz="1600" dirty="0">
                <a:latin typeface="Alexandria"/>
              </a:rPr>
              <a:t>ت</a:t>
            </a:r>
            <a:r>
              <a:rPr lang="ar-QA" sz="1600" dirty="0">
                <a:latin typeface="Alexandria"/>
              </a:rPr>
              <a:t>عرف استراتيجيات العلاقات العامة بأنها الخطط العامة التي تواجه مراحل المعركة ، فإنها تهدف إلى تبيان أساليب العمل في العلاقات العامة.</a:t>
            </a:r>
            <a:endParaRPr lang="ar-JO" sz="1600" dirty="0">
              <a:latin typeface="Alexandria"/>
            </a:endParaRPr>
          </a:p>
          <a:p>
            <a:pPr algn="just" rtl="1">
              <a:lnSpc>
                <a:spcPct val="150000"/>
              </a:lnSpc>
            </a:pPr>
            <a:r>
              <a:rPr lang="ar-QA" sz="1600" dirty="0">
                <a:latin typeface="Alexandria"/>
              </a:rPr>
              <a:t> كذلك تعرف بأنها مجموعة القرارات المهمة والمستقلة عن بعضها ، والتي تتخذها المؤسسة لتحقيق أهداف معينة باستعمال وسائل اتصال متنوعة</a:t>
            </a:r>
            <a:endParaRPr lang="en-US" sz="1600" b="1" dirty="0">
              <a:latin typeface="Alexandria"/>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956862" cy="706755"/>
          </a:xfrm>
          <a:prstGeom prst="rect">
            <a:avLst/>
          </a:prstGeom>
          <a:noFill/>
        </p:spPr>
        <p:txBody>
          <a:bodyPr wrap="square" rtlCol="0">
            <a:spAutoFit/>
          </a:bodyPr>
          <a:lstStyle/>
          <a:p>
            <a:pPr algn="ctr"/>
            <a:r>
              <a:rPr lang="ar-JO" sz="4000" b="1" dirty="0">
                <a:solidFill>
                  <a:schemeClr val="bg1"/>
                </a:solidFill>
                <a:latin typeface="Alexandria" charset="0"/>
                <a:cs typeface="Alexandria" charset="0"/>
              </a:rPr>
              <a:t>05</a:t>
            </a:r>
            <a:endParaRPr lang="en-US" sz="4000" b="1" dirty="0">
              <a:solidFill>
                <a:schemeClr val="bg1"/>
              </a:solidFill>
              <a:latin typeface="Alexandria" charset="0"/>
              <a:cs typeface="Alexandria" charset="0"/>
            </a:endParaRPr>
          </a:p>
        </p:txBody>
      </p:sp>
      <p:sp>
        <p:nvSpPr>
          <p:cNvPr id="3" name="TextBox 2"/>
          <p:cNvSpPr txBox="1"/>
          <p:nvPr/>
        </p:nvSpPr>
        <p:spPr>
          <a:xfrm>
            <a:off x="9372700" y="6289256"/>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49445" y="1016803"/>
            <a:ext cx="4995954" cy="523220"/>
          </a:xfrm>
          <a:prstGeom prst="rect">
            <a:avLst/>
          </a:prstGeom>
          <a:noFill/>
        </p:spPr>
        <p:txBody>
          <a:bodyPr wrap="square" rtlCol="0">
            <a:spAutoFit/>
          </a:bodyPr>
          <a:lstStyle/>
          <a:p>
            <a:pPr algn="ctr"/>
            <a:r>
              <a:rPr lang="ar-QA" sz="2800" dirty="0"/>
              <a:t>إستراتيجيات العلاقات العامة </a:t>
            </a:r>
            <a:endParaRPr lang="ar-QA" sz="2800" b="1" dirty="0"/>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451633" y="1685495"/>
            <a:ext cx="10045663" cy="4482702"/>
          </a:xfrm>
          <a:prstGeom prst="rect">
            <a:avLst/>
          </a:prstGeom>
          <a:noFill/>
        </p:spPr>
        <p:txBody>
          <a:bodyPr wrap="square" rtlCol="0">
            <a:spAutoFit/>
          </a:bodyPr>
          <a:lstStyle/>
          <a:p>
            <a:pPr algn="just" rtl="1">
              <a:lnSpc>
                <a:spcPct val="150000"/>
              </a:lnSpc>
            </a:pPr>
            <a:r>
              <a:rPr lang="ar-QA" sz="1600" b="1" dirty="0"/>
              <a:t> </a:t>
            </a:r>
            <a:r>
              <a:rPr lang="ar-JO" sz="1600" b="1" dirty="0"/>
              <a:t>1- </a:t>
            </a:r>
            <a:r>
              <a:rPr lang="ar-QA" sz="1600" b="1" dirty="0"/>
              <a:t>إستراتيجية التركيز:</a:t>
            </a:r>
            <a:endParaRPr lang="ar-JO" sz="1600" b="1" dirty="0"/>
          </a:p>
          <a:p>
            <a:pPr algn="just" rtl="1">
              <a:lnSpc>
                <a:spcPct val="150000"/>
              </a:lnSpc>
            </a:pPr>
            <a:r>
              <a:rPr lang="ar-QA" sz="1600" dirty="0"/>
              <a:t> إذا كانت الإستراتيجية هي الخطة العامة التي تواجه مراحل المعركة، فإنها تهدف كذلك إلى تبيان أساليب العمل في العلاقات العامة، ولما كانت طبيعة الأنشطة في هذا المجال متنوعة ومتعددة، فمن الطبيعي أن يكون لكل ميدان إستراتيجية خاصة تلائمه وتحقق أهدافه، فإذا كان الهدف المطلوب تحقيقه عاجلاً، والجماهير المستهدفة منتشرة في أماكن متباعدة بحيث يصعب أن تتعرض للرسالة الموجهة من خلال وسيلة واحدة يكون من الملائم استخدام إستراتيجية التركيز إذا كانت الموارد المالية تسمح بذلك.</a:t>
            </a:r>
            <a:endParaRPr lang="ar-JO" sz="1600" dirty="0"/>
          </a:p>
          <a:p>
            <a:pPr algn="just" rtl="1">
              <a:lnSpc>
                <a:spcPct val="150000"/>
              </a:lnSpc>
            </a:pPr>
            <a:endParaRPr lang="ar-JO" sz="1600" dirty="0"/>
          </a:p>
          <a:p>
            <a:pPr algn="just" rtl="1">
              <a:lnSpc>
                <a:spcPct val="150000"/>
              </a:lnSpc>
            </a:pPr>
            <a:r>
              <a:rPr lang="ar-JO" sz="1600" b="1" u="sng" dirty="0"/>
              <a:t>مثال</a:t>
            </a:r>
            <a:r>
              <a:rPr lang="ar-JO" sz="1600" dirty="0"/>
              <a:t> </a:t>
            </a:r>
            <a:r>
              <a:rPr lang="ar-QA" sz="1600" dirty="0"/>
              <a:t> ولتوضيح هذه الإستراتيجية نفرض أن وباءً خطيراً يهدد إحدى المناطق. وأن وزارة الصحة تريد أن تتحرك بسرعة لتوعية المواطنين وإمدادهم بالإرشادات اللازمة لتجنب انتشار هذا الوباء، فإن الأمر يتطلب استخدام جميع الوسائل الإعلامية المتاحة للتأكد من تعرض الجماهير للرسالة وتفهم محتواها ولو اقتصر نشاط الوزارة على وسيلة اتصال واحدة لكان من المحتمل أن لا تصل هذه الرسالة لبعض الجماعات أو ربما وصلت مشوهة عن طريق الزملاء أو</a:t>
            </a:r>
            <a:r>
              <a:rPr lang="ar-JO" sz="1600" dirty="0"/>
              <a:t> </a:t>
            </a:r>
            <a:r>
              <a:rPr lang="ar-QA" sz="1600" dirty="0"/>
              <a:t>الأقارب أو الجيران".</a:t>
            </a:r>
          </a:p>
        </p:txBody>
      </p:sp>
    </p:spTree>
    <p:extLst>
      <p:ext uri="{BB962C8B-B14F-4D97-AF65-F5344CB8AC3E}">
        <p14:creationId xmlns:p14="http://schemas.microsoft.com/office/powerpoint/2010/main" val="31358393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540023"/>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3744576" y="754686"/>
            <a:ext cx="4995954" cy="523220"/>
          </a:xfrm>
          <a:prstGeom prst="rect">
            <a:avLst/>
          </a:prstGeom>
          <a:noFill/>
        </p:spPr>
        <p:txBody>
          <a:bodyPr wrap="square" rtlCol="0">
            <a:spAutoFit/>
          </a:bodyPr>
          <a:lstStyle/>
          <a:p>
            <a:r>
              <a:rPr lang="ar-QA" sz="2800" dirty="0"/>
              <a:t>إستراتيجيات العلاقات العامة </a:t>
            </a:r>
            <a:endParaRPr lang="ar-QA" sz="2800" b="1" dirty="0"/>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5</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322024" y="1826358"/>
            <a:ext cx="10377889" cy="2923877"/>
          </a:xfrm>
          <a:prstGeom prst="rect">
            <a:avLst/>
          </a:prstGeom>
          <a:noFill/>
        </p:spPr>
        <p:txBody>
          <a:bodyPr wrap="square" rtlCol="0">
            <a:spAutoFit/>
          </a:bodyPr>
          <a:lstStyle/>
          <a:p>
            <a:pPr algn="just" rtl="1"/>
            <a:r>
              <a:rPr lang="ar-QA" sz="1600" b="1" dirty="0"/>
              <a:t>2 </a:t>
            </a:r>
            <a:r>
              <a:rPr lang="ar-JO" sz="1600" b="1" dirty="0"/>
              <a:t>-</a:t>
            </a:r>
            <a:r>
              <a:rPr lang="ar-QA" sz="1600" b="1" dirty="0"/>
              <a:t>إستراتيجية التوقيت</a:t>
            </a:r>
            <a:r>
              <a:rPr lang="ar-JO" sz="1600" b="1" dirty="0"/>
              <a:t>:</a:t>
            </a:r>
          </a:p>
          <a:p>
            <a:pPr algn="just" rtl="1"/>
            <a:endParaRPr lang="ar-JO" sz="1600" dirty="0"/>
          </a:p>
          <a:p>
            <a:pPr algn="just" rtl="1">
              <a:lnSpc>
                <a:spcPct val="150000"/>
              </a:lnSpc>
            </a:pPr>
            <a:r>
              <a:rPr lang="ar-QA" sz="1600" dirty="0"/>
              <a:t>وتعتمد إستراتيجية التوقيت على اختيار الوقت المناسب لإذاعة بيان سياسي أو قرار اقتصادي أو اتخاذ إجراء ما لكسب تأييد جمهور معين أو لتجنب مشكلة متوقعة. وكثيراً ما نلاحظ إعلان بعض القرارات التي تستهدف ارتضاء المواطنين في مناسبات الأعياد، أو افتتاح المشروعات الجديدة في ذكرى حدث قومي بارز ، ومن الضروري في جميع الأحوال دراسة كافة الظروف المحيطة بالموقف، والأطراف المختلفة المؤثرة عليه أو المتأثرة به، ثم اختيار الوقت المناسب للإقدام على أي عمل يتعلق بهذا الموقف.</a:t>
            </a:r>
          </a:p>
          <a:p>
            <a:pPr algn="just" rtl="1"/>
            <a:br>
              <a:rPr lang="ar-QA" sz="1600" dirty="0"/>
            </a:br>
            <a:endParaRPr lang="ar-QA" sz="1600" b="0" i="0" dirty="0">
              <a:solidFill>
                <a:srgbClr val="181818"/>
              </a:solidFill>
              <a:effectLst/>
              <a:latin typeface="cairo"/>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05012" y="4481988"/>
            <a:ext cx="2619375" cy="1437798"/>
          </a:xfrm>
          <a:prstGeom prst="rect">
            <a:avLst/>
          </a:prstGeom>
        </p:spPr>
      </p:pic>
    </p:spTree>
    <p:extLst>
      <p:ext uri="{BB962C8B-B14F-4D97-AF65-F5344CB8AC3E}">
        <p14:creationId xmlns:p14="http://schemas.microsoft.com/office/powerpoint/2010/main" val="4930647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812952" y="1041741"/>
            <a:ext cx="5617976" cy="523220"/>
          </a:xfrm>
          <a:prstGeom prst="rect">
            <a:avLst/>
          </a:prstGeom>
          <a:noFill/>
        </p:spPr>
        <p:txBody>
          <a:bodyPr wrap="square" rtlCol="0">
            <a:spAutoFit/>
          </a:bodyPr>
          <a:lstStyle/>
          <a:p>
            <a:r>
              <a:rPr lang="ar-QA" sz="2800" dirty="0"/>
              <a:t>إستراتيجيات العلاقات العامة </a:t>
            </a:r>
            <a:endParaRPr lang="ar-QA" sz="2800" b="1" dirty="0"/>
          </a:p>
        </p:txBody>
      </p:sp>
      <p:sp>
        <p:nvSpPr>
          <p:cNvPr id="5" name="Rectangle 4"/>
          <p:cNvSpPr/>
          <p:nvPr/>
        </p:nvSpPr>
        <p:spPr>
          <a:xfrm>
            <a:off x="946103" y="651193"/>
            <a:ext cx="1404457" cy="9699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80713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079672" y="96113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8" name="TextBox 47"/>
          <p:cNvSpPr txBox="1"/>
          <p:nvPr/>
        </p:nvSpPr>
        <p:spPr>
          <a:xfrm>
            <a:off x="1079672" y="1942349"/>
            <a:ext cx="10044835" cy="3600986"/>
          </a:xfrm>
          <a:prstGeom prst="rect">
            <a:avLst/>
          </a:prstGeom>
          <a:noFill/>
        </p:spPr>
        <p:txBody>
          <a:bodyPr wrap="square" rtlCol="0">
            <a:spAutoFit/>
          </a:bodyPr>
          <a:lstStyle/>
          <a:p>
            <a:pPr algn="r" rtl="1"/>
            <a:r>
              <a:rPr lang="ar-QA" sz="1600" b="1" dirty="0"/>
              <a:t>3</a:t>
            </a:r>
            <a:r>
              <a:rPr lang="ar-JO" sz="1600" b="1" dirty="0"/>
              <a:t>- </a:t>
            </a:r>
            <a:r>
              <a:rPr lang="ar-QA" sz="1600" b="1" dirty="0"/>
              <a:t>إستراتيجية التريث: </a:t>
            </a:r>
            <a:endParaRPr lang="ar-JO" sz="1600" b="1" dirty="0"/>
          </a:p>
          <a:p>
            <a:pPr algn="r" rtl="1"/>
            <a:endParaRPr lang="ar-JO" sz="1600" dirty="0"/>
          </a:p>
          <a:p>
            <a:pPr algn="just" rtl="1">
              <a:lnSpc>
                <a:spcPct val="200000"/>
              </a:lnSpc>
            </a:pPr>
            <a:r>
              <a:rPr lang="ar-QA" sz="1600" dirty="0"/>
              <a:t>وقد تلجأ المؤسسة إلى إستراتيجية التريث وعدم التورط إذا اكتشف القائمون عليها أن هناك حملة كيدية لإثارة الغبار حولها في صحيفة معينة، وقد يفضل في بعض الأحيان أن يكون الرد على هذا النوع من الحملات ايجابياً يتمثل في بعض الأفعال أو المعلومات التي تقدم للجمهور بأي وسيلة من وسائل الاتصال ويكون ذكرها في حد ذاته نفياً لما أثير. وكثيراً ما نسمع شائعات عن إبعاد شخصية عامة عن موقعها أو إصابتها بمرض خطير أو غير ذلك، ثم تظهر بعد ذلك في وسائل الإعلام لتنفي بطريق غير مباشر ما أثير حولها دون أن تذكر شيئاً عن ذلك</a:t>
            </a:r>
            <a:endParaRPr lang="ar-JO" sz="1600" dirty="0"/>
          </a:p>
          <a:p>
            <a:pPr algn="r" rtl="1"/>
            <a:endParaRPr lang="ar-JO" sz="1600" dirty="0"/>
          </a:p>
          <a:p>
            <a:pPr algn="r" rtl="1"/>
            <a:endParaRPr lang="ar-QA" sz="1600" dirty="0"/>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531915" y="836632"/>
            <a:ext cx="5128170" cy="523220"/>
          </a:xfrm>
          <a:prstGeom prst="rect">
            <a:avLst/>
          </a:prstGeom>
          <a:noFill/>
        </p:spPr>
        <p:txBody>
          <a:bodyPr wrap="square" rtlCol="0">
            <a:spAutoFit/>
          </a:bodyPr>
          <a:lstStyle/>
          <a:p>
            <a:r>
              <a:rPr lang="ar-QA" sz="2800" dirty="0">
                <a:latin typeface="Alexandria"/>
              </a:rPr>
              <a:t>إستراتيجيات العلاقات العامة </a:t>
            </a:r>
            <a:endParaRPr lang="ar-QA" sz="2800" b="1" dirty="0">
              <a:latin typeface="Alexandria"/>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445740" y="1637523"/>
            <a:ext cx="9797606" cy="3354765"/>
          </a:xfrm>
          <a:prstGeom prst="rect">
            <a:avLst/>
          </a:prstGeom>
          <a:noFill/>
        </p:spPr>
        <p:txBody>
          <a:bodyPr wrap="square" lIns="91440" tIns="45720" rIns="91440" bIns="45720" rtlCol="0" anchor="t">
            <a:spAutoFit/>
          </a:bodyPr>
          <a:lstStyle/>
          <a:p>
            <a:pPr algn="r" rtl="1">
              <a:lnSpc>
                <a:spcPct val="200000"/>
              </a:lnSpc>
            </a:pPr>
            <a:r>
              <a:rPr lang="ar-QA" b="1" dirty="0"/>
              <a:t>4- إستراتيجية المفاجأة:</a:t>
            </a:r>
            <a:endParaRPr lang="ar-JO" sz="1600" b="1" dirty="0"/>
          </a:p>
          <a:p>
            <a:pPr algn="just" rtl="1">
              <a:lnSpc>
                <a:spcPct val="200000"/>
              </a:lnSpc>
            </a:pPr>
            <a:r>
              <a:rPr lang="ar-JO" sz="1600" dirty="0">
                <a:latin typeface="Alexandria"/>
              </a:rPr>
              <a:t>وتستخدم إستراتيجية المفاجأة في اللحظات الأخيرة من حدث هام، حين يصبح لأي معلومة جديدة وهامة "تأثيراً حاسماً "، كترجيح كفة احد المرشحين في احد الانتخابات، ويحدث ذلك أيضاً عندما يدلي أحد رجال الدولة بمعلومات على جانب كبير من الأهمية في وقت معين للتأثير على اتجاهات الجماهير أو كسب التأييد لشخص أو قضية أو موقف معين، أو لتحويل الأنظار عن بعض المشكلات القائمة ومن تم توجيه الاهتمام إلى الموقف الجديد، وعلي مسئولي العلاقات العامة عدم استخدام تلك الإستراتيجية بما ينافى مع مصلحة الجماهير، فالهدف من العلاقات العامة هو تحقيق التكيف والتفاهم بين أي فرد أو منظمة وبين الجماهير باستخدام المعلومات الصادقة والكاملة في أي موقف مـن المواقف.</a:t>
            </a:r>
          </a:p>
          <a:p>
            <a:pPr algn="r" rtl="1"/>
            <a:endParaRPr lang="ar-JO" sz="1600" b="1" dirty="0">
              <a:latin typeface="Alexandria"/>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8758" y="5186619"/>
            <a:ext cx="2638425" cy="1095518"/>
          </a:xfrm>
          <a:prstGeom prst="rect">
            <a:avLst/>
          </a:prstGeom>
        </p:spPr>
      </p:pic>
    </p:spTree>
    <p:extLst>
      <p:ext uri="{BB962C8B-B14F-4D97-AF65-F5344CB8AC3E}">
        <p14:creationId xmlns:p14="http://schemas.microsoft.com/office/powerpoint/2010/main" val="7818722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9700" y="1541526"/>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665065" y="823137"/>
            <a:ext cx="5303099" cy="523220"/>
          </a:xfrm>
          <a:prstGeom prst="rect">
            <a:avLst/>
          </a:prstGeom>
          <a:noFill/>
        </p:spPr>
        <p:txBody>
          <a:bodyPr wrap="square" rtlCol="0">
            <a:spAutoFit/>
          </a:bodyPr>
          <a:lstStyle/>
          <a:p>
            <a:r>
              <a:rPr lang="ar-QA" sz="2800" dirty="0"/>
              <a:t>إستراتيجيات العلاقات العامة </a:t>
            </a:r>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968331" y="1936303"/>
            <a:ext cx="10372200" cy="2831544"/>
          </a:xfrm>
          <a:prstGeom prst="rect">
            <a:avLst/>
          </a:prstGeom>
          <a:noFill/>
        </p:spPr>
        <p:txBody>
          <a:bodyPr wrap="square" rtlCol="0">
            <a:spAutoFit/>
          </a:bodyPr>
          <a:lstStyle/>
          <a:p>
            <a:pPr algn="r" rtl="1"/>
            <a:r>
              <a:rPr lang="ar-JO" b="1" dirty="0"/>
              <a:t>5- </a:t>
            </a:r>
            <a:r>
              <a:rPr lang="ar-QA" b="1" dirty="0"/>
              <a:t>إستراتيجية المشاركة</a:t>
            </a:r>
            <a:r>
              <a:rPr lang="ar-JO" b="1" dirty="0"/>
              <a:t>:</a:t>
            </a:r>
            <a:endParaRPr lang="ar-QA" b="1" dirty="0"/>
          </a:p>
          <a:p>
            <a:pPr algn="r" rtl="1"/>
            <a:endParaRPr lang="ar-JO" sz="1600" dirty="0"/>
          </a:p>
          <a:p>
            <a:pPr algn="r" rtl="1">
              <a:lnSpc>
                <a:spcPct val="200000"/>
              </a:lnSpc>
            </a:pPr>
            <a:r>
              <a:rPr lang="ar-QA" dirty="0"/>
              <a:t>وتتبع بعض المؤسسات إستراتيجية المشاركة حيث تشجع الأفراد على تقديم اقتراحاتهم وتسمح للعاملين باختيار ممثليهم في مجلس الإدارة، وتتيح لهم فرصة التعبير عن آرائهم في صحيفة المؤسسة ومطبوعاتها وبهذا يشعر العاملون بانتمائهم الحقيقي إلى المؤسسة</a:t>
            </a:r>
            <a:r>
              <a:rPr lang="ar-JO" dirty="0"/>
              <a:t> </a:t>
            </a:r>
            <a:r>
              <a:rPr lang="ar-QA" dirty="0"/>
              <a:t>ودورهم</a:t>
            </a:r>
            <a:r>
              <a:rPr lang="ar-JO" dirty="0"/>
              <a:t> الفعال في نجاحها </a:t>
            </a:r>
            <a:endParaRPr lang="ar-QA" dirty="0"/>
          </a:p>
          <a:p>
            <a:pPr algn="r" rtl="1"/>
            <a:br>
              <a:rPr lang="ar-QA" sz="1600" dirty="0"/>
            </a:br>
            <a:endParaRPr lang="en-US" sz="1600" b="1" dirty="0">
              <a:latin typeface="Alexandria"/>
              <a:cs typeface="Alexandria"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70559" y="4218685"/>
            <a:ext cx="2838450" cy="1609725"/>
          </a:xfrm>
          <a:prstGeom prst="rect">
            <a:avLst/>
          </a:prstGeom>
        </p:spPr>
      </p:pic>
    </p:spTree>
    <p:extLst>
      <p:ext uri="{BB962C8B-B14F-4D97-AF65-F5344CB8AC3E}">
        <p14:creationId xmlns:p14="http://schemas.microsoft.com/office/powerpoint/2010/main" val="4201705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710450" cy="523220"/>
          </a:xfrm>
          <a:prstGeom prst="rect">
            <a:avLst/>
          </a:prstGeom>
          <a:noFill/>
        </p:spPr>
        <p:txBody>
          <a:bodyPr wrap="square" rtlCol="0">
            <a:spAutoFit/>
          </a:bodyPr>
          <a:lstStyle/>
          <a:p>
            <a:r>
              <a:rPr lang="ar-QA" sz="2800" dirty="0"/>
              <a:t>إستراتيجيات العلاقات العامة </a:t>
            </a:r>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837540" y="1984943"/>
            <a:ext cx="10372200" cy="2184509"/>
          </a:xfrm>
          <a:prstGeom prst="rect">
            <a:avLst/>
          </a:prstGeom>
          <a:noFill/>
        </p:spPr>
        <p:txBody>
          <a:bodyPr wrap="square" rtlCol="0">
            <a:spAutoFit/>
          </a:bodyPr>
          <a:lstStyle/>
          <a:p>
            <a:pPr algn="just" rtl="1"/>
            <a:r>
              <a:rPr lang="ar-JO" sz="1600" b="1" dirty="0"/>
              <a:t>6- إستراتيجية ملتقى الطرق:</a:t>
            </a:r>
          </a:p>
          <a:p>
            <a:pPr algn="r" rtl="1">
              <a:lnSpc>
                <a:spcPct val="200000"/>
              </a:lnSpc>
            </a:pPr>
            <a:r>
              <a:rPr lang="ar-QA" sz="1600" dirty="0">
                <a:latin typeface="Alexandria"/>
                <a:cs typeface="Alexandria" charset="0"/>
              </a:rPr>
              <a:t>وتقضي إستراتيجية ملتقى الطرق بتنفيذ خطة مرسومة لاختيار المواسم والأماكن التي يلتقي فيها أكبر عدد من الناس لتقديم أنشطة العلاقات العامة، بالإضافة إلى التعرف على الشخصيات ذات التأثير المتعدد الاتجاهات وتوثيق الصلة بها لان ذلك يفتح أمام الفرد أو المؤسسة بعض الطرق التي كانت مغلقة أمامه.</a:t>
            </a:r>
          </a:p>
          <a:p>
            <a:pPr algn="r" rtl="1">
              <a:lnSpc>
                <a:spcPct val="150000"/>
              </a:lnSpc>
            </a:pPr>
            <a:endParaRPr lang="en-US" sz="1600" dirty="0">
              <a:latin typeface="Alexandria"/>
              <a:cs typeface="Alexandria"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14512" y="4680103"/>
            <a:ext cx="3076575" cy="1485900"/>
          </a:xfrm>
          <a:prstGeom prst="rect">
            <a:avLst/>
          </a:prstGeom>
        </p:spPr>
      </p:pic>
    </p:spTree>
    <p:extLst>
      <p:ext uri="{BB962C8B-B14F-4D97-AF65-F5344CB8AC3E}">
        <p14:creationId xmlns:p14="http://schemas.microsoft.com/office/powerpoint/2010/main" val="1009191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658022" y="757459"/>
            <a:ext cx="5710450" cy="523220"/>
          </a:xfrm>
          <a:prstGeom prst="rect">
            <a:avLst/>
          </a:prstGeom>
          <a:noFill/>
        </p:spPr>
        <p:txBody>
          <a:bodyPr wrap="square" rtlCol="0">
            <a:spAutoFit/>
          </a:bodyPr>
          <a:lstStyle/>
          <a:p>
            <a:r>
              <a:rPr lang="ar-QA" sz="2800" dirty="0"/>
              <a:t>إستراتيجيات العلاقات العامة </a:t>
            </a:r>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837540" y="1708126"/>
            <a:ext cx="10372200" cy="4200445"/>
          </a:xfrm>
          <a:prstGeom prst="rect">
            <a:avLst/>
          </a:prstGeom>
          <a:noFill/>
        </p:spPr>
        <p:txBody>
          <a:bodyPr wrap="square" rtlCol="0">
            <a:spAutoFit/>
          </a:bodyPr>
          <a:lstStyle/>
          <a:p>
            <a:pPr algn="just" rtl="1">
              <a:lnSpc>
                <a:spcPct val="150000"/>
              </a:lnSpc>
            </a:pPr>
            <a:r>
              <a:rPr lang="ar-JO" sz="1600" b="1" dirty="0"/>
              <a:t>7- إستراتيجية الارتباط أو الاقتران:</a:t>
            </a:r>
          </a:p>
          <a:p>
            <a:pPr algn="just" rtl="1">
              <a:lnSpc>
                <a:spcPct val="150000"/>
              </a:lnSpc>
            </a:pPr>
            <a:endParaRPr lang="ar-JO" sz="1600" dirty="0"/>
          </a:p>
          <a:p>
            <a:pPr algn="just" rtl="1">
              <a:lnSpc>
                <a:spcPct val="150000"/>
              </a:lnSpc>
            </a:pPr>
            <a:r>
              <a:rPr lang="ar-QA" sz="1600" dirty="0"/>
              <a:t>تعتمد هذه الإستراتيجية على استخدام شخصيات مرموقة مشهورة في البرنامج الإعلامي الذي تقوم به المنظمة. أو المشاركة مع هيئات مرموقة ذات سمعة متميزة في برامج وأنشطة مشتركة تؤدي إلى زيادة فهم الرأي العام للأنشطة التي تقوم بها المنظمة. </a:t>
            </a:r>
            <a:endParaRPr lang="ar-JO" sz="1600" dirty="0"/>
          </a:p>
          <a:p>
            <a:pPr algn="just" rtl="1">
              <a:lnSpc>
                <a:spcPct val="150000"/>
              </a:lnSpc>
            </a:pPr>
            <a:endParaRPr lang="ar-JO" sz="1600" dirty="0"/>
          </a:p>
          <a:p>
            <a:pPr algn="just" rtl="1">
              <a:lnSpc>
                <a:spcPct val="150000"/>
              </a:lnSpc>
            </a:pPr>
            <a:r>
              <a:rPr lang="ar-JO" sz="1600" dirty="0"/>
              <a:t>تعتمد هذه الاستراتيجية على شهادات التزكية والثناء والمديح من بعض الشخصيات المشهورة في المجتمع للإشادة بمقومات الجذب السياحية الخاصة ببعض البلدان او ببعض البرامج السياحية البارزة التي تظهر في وسائل الاعلام المتنوعة مما يترك انطباعا جيدا لدى الجمهور السياحي وبالتالي الى ممارسة الانشطة والفعاليات السياحية </a:t>
            </a:r>
          </a:p>
          <a:p>
            <a:pPr algn="just" rtl="1">
              <a:lnSpc>
                <a:spcPct val="150000"/>
              </a:lnSpc>
            </a:pPr>
            <a:br>
              <a:rPr lang="ar-QA" sz="1600" dirty="0"/>
            </a:br>
            <a:endParaRPr lang="en-US" sz="1600" dirty="0">
              <a:latin typeface="Alexandria"/>
              <a:cs typeface="Alexandria" charset="0"/>
            </a:endParaRPr>
          </a:p>
        </p:txBody>
      </p:sp>
    </p:spTree>
    <p:extLst>
      <p:ext uri="{BB962C8B-B14F-4D97-AF65-F5344CB8AC3E}">
        <p14:creationId xmlns:p14="http://schemas.microsoft.com/office/powerpoint/2010/main" val="41868077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710450" cy="523220"/>
          </a:xfrm>
          <a:prstGeom prst="rect">
            <a:avLst/>
          </a:prstGeom>
          <a:noFill/>
        </p:spPr>
        <p:txBody>
          <a:bodyPr wrap="square" rtlCol="0">
            <a:spAutoFit/>
          </a:bodyPr>
          <a:lstStyle/>
          <a:p>
            <a:r>
              <a:rPr lang="ar-QA" sz="2800" dirty="0"/>
              <a:t>إستراتيجيات العلاقات العامة </a:t>
            </a:r>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968331" y="1636179"/>
            <a:ext cx="10406551" cy="2728376"/>
          </a:xfrm>
          <a:prstGeom prst="rect">
            <a:avLst/>
          </a:prstGeom>
          <a:noFill/>
        </p:spPr>
        <p:txBody>
          <a:bodyPr wrap="square" rtlCol="0">
            <a:spAutoFit/>
          </a:bodyPr>
          <a:lstStyle/>
          <a:p>
            <a:pPr algn="r" rtl="1">
              <a:lnSpc>
                <a:spcPct val="150000"/>
              </a:lnSpc>
            </a:pPr>
            <a:r>
              <a:rPr lang="ar-QA" sz="1600" b="1" dirty="0"/>
              <a:t> </a:t>
            </a:r>
            <a:r>
              <a:rPr lang="ar-JO" sz="1600" b="1" dirty="0"/>
              <a:t>8- </a:t>
            </a:r>
            <a:r>
              <a:rPr lang="ar-QA" sz="1600" b="1" dirty="0"/>
              <a:t>إستراتيجية الانفصال أو الانعزال:</a:t>
            </a:r>
            <a:endParaRPr lang="ar-JO" sz="1600" b="1" dirty="0"/>
          </a:p>
          <a:p>
            <a:pPr algn="r" rtl="1">
              <a:lnSpc>
                <a:spcPct val="150000"/>
              </a:lnSpc>
            </a:pPr>
            <a:endParaRPr lang="ar-JO" sz="1600" b="1" dirty="0"/>
          </a:p>
          <a:p>
            <a:pPr algn="r" rtl="1">
              <a:lnSpc>
                <a:spcPct val="200000"/>
              </a:lnSpc>
            </a:pPr>
            <a:r>
              <a:rPr lang="ar-QA" sz="1600" dirty="0"/>
              <a:t>وهي التي تعمل العلاقات العامة بموجبها من خلف الستار ودون أن يظهر ممارسوها على مسرح الأحداث. بحيث يتم القيام بالأنشطة الإعلامية أو الدعاثية عن طريق أفراد أو هيئات أو مؤسسات متخصصة مرموقة وذات سمعة طيبة بينما يقوم خب</a:t>
            </a:r>
            <a:r>
              <a:rPr lang="ar-JO" sz="1600" dirty="0"/>
              <a:t>را</a:t>
            </a:r>
            <a:r>
              <a:rPr lang="ar-QA" sz="1600" dirty="0"/>
              <a:t>ء العلاقات العامة بالإعداد والتوجيه والنصح والتنسيق وتحريك الأحداث حتي تتجه الجهود نحو الأهداف التي أعدت لتحقيقها. </a:t>
            </a:r>
            <a:r>
              <a:rPr lang="ar-QA" sz="1600" b="1" dirty="0"/>
              <a:t> </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8967" y="4209566"/>
            <a:ext cx="4199022" cy="2083065"/>
          </a:xfrm>
          <a:prstGeom prst="rect">
            <a:avLst/>
          </a:prstGeom>
        </p:spPr>
      </p:pic>
    </p:spTree>
    <p:extLst>
      <p:ext uri="{BB962C8B-B14F-4D97-AF65-F5344CB8AC3E}">
        <p14:creationId xmlns:p14="http://schemas.microsoft.com/office/powerpoint/2010/main" val="3010997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627725" y="696488"/>
            <a:ext cx="4791830" cy="523220"/>
          </a:xfrm>
          <a:prstGeom prst="rect">
            <a:avLst/>
          </a:prstGeom>
          <a:noFill/>
        </p:spPr>
        <p:txBody>
          <a:bodyPr wrap="square" rtlCol="0">
            <a:spAutoFit/>
          </a:bodyPr>
          <a:lstStyle/>
          <a:p>
            <a:r>
              <a:rPr lang="ar-QA" sz="2800" dirty="0"/>
              <a:t>إستراتيجيات العلاقات العامة </a:t>
            </a:r>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87446" y="1814442"/>
            <a:ext cx="9960558" cy="3005375"/>
          </a:xfrm>
          <a:prstGeom prst="rect">
            <a:avLst/>
          </a:prstGeom>
          <a:noFill/>
        </p:spPr>
        <p:txBody>
          <a:bodyPr wrap="square" rtlCol="0">
            <a:spAutoFit/>
          </a:bodyPr>
          <a:lstStyle/>
          <a:p>
            <a:pPr algn="just" rtl="1">
              <a:lnSpc>
                <a:spcPct val="150000"/>
              </a:lnSpc>
            </a:pPr>
            <a:r>
              <a:rPr lang="ar-JO" sz="1600" b="1" dirty="0"/>
              <a:t>9- إستراتيجية التظاهر بالانسحاب:</a:t>
            </a:r>
          </a:p>
          <a:p>
            <a:pPr algn="just" rtl="1">
              <a:lnSpc>
                <a:spcPct val="150000"/>
              </a:lnSpc>
            </a:pPr>
            <a:endParaRPr lang="ar-JO" sz="1600" b="1" dirty="0"/>
          </a:p>
          <a:p>
            <a:pPr algn="just" rtl="1">
              <a:lnSpc>
                <a:spcPct val="150000"/>
              </a:lnSpc>
            </a:pPr>
            <a:r>
              <a:rPr lang="ar-QA" sz="1600" dirty="0"/>
              <a:t>وهي الإستراتيجية التي تتبع بصفة مؤقتة في بعض المواقف التي تتطلب عدم ظهور مسئول العلاقات العامة أو الأنشطة التي يقوم بها لفترة معيئة يتاح فيها إعادة ترتيب الموقف بطريقة تسمح بظهور الأنشطة والمسئولين على مسرح الأحداث مرة أخري. </a:t>
            </a:r>
            <a:r>
              <a:rPr lang="ar-JO" sz="1600" dirty="0"/>
              <a:t> </a:t>
            </a:r>
          </a:p>
          <a:p>
            <a:pPr algn="just" rtl="1">
              <a:lnSpc>
                <a:spcPct val="150000"/>
              </a:lnSpc>
            </a:pPr>
            <a:r>
              <a:rPr lang="ar-JO" sz="1600" dirty="0"/>
              <a:t> </a:t>
            </a:r>
            <a:r>
              <a:rPr lang="ar-QA" sz="1600" dirty="0"/>
              <a:t>وتعد هذه بعض الأساليب أو الاستراتيجبات التي يلجأ إليها أو بعضها المشتغلون بالعلاقات العامة لتحقيق أهدافهم. ومن الهم أن نؤكد على ضرورة دراسة الموقف قبل اختيار الأسلوب أو الإستراتيجية المناسبة؛ فما يصلح لموقف معين قد لا يصلح لوقف آخر. بل قد يؤثر أثراً عكسياً لا يتوقعه واضع الإستراتيجية. </a:t>
            </a:r>
            <a:endParaRPr lang="en-US" sz="1600" dirty="0">
              <a:latin typeface="Alexandria" charset="0"/>
              <a:cs typeface="Alexandria" charset="0"/>
            </a:endParaRPr>
          </a:p>
        </p:txBody>
      </p:sp>
    </p:spTree>
    <p:extLst>
      <p:ext uri="{BB962C8B-B14F-4D97-AF65-F5344CB8AC3E}">
        <p14:creationId xmlns:p14="http://schemas.microsoft.com/office/powerpoint/2010/main" val="2412448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07084" y="797085"/>
            <a:ext cx="6972874" cy="523220"/>
          </a:xfrm>
          <a:prstGeom prst="rect">
            <a:avLst/>
          </a:prstGeom>
          <a:noFill/>
        </p:spPr>
        <p:txBody>
          <a:bodyPr wrap="square" rtlCol="0">
            <a:spAutoFit/>
          </a:bodyPr>
          <a:lstStyle/>
          <a:p>
            <a:pPr algn="ctr" rtl="1"/>
            <a:r>
              <a:rPr lang="ar-QA" sz="2800" dirty="0"/>
              <a:t>أسباب فشل المنظمات والبرامج الاتصالية</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1046602" y="1993392"/>
            <a:ext cx="10090790" cy="2974597"/>
          </a:xfrm>
          <a:prstGeom prst="rect">
            <a:avLst/>
          </a:prstGeom>
          <a:noFill/>
        </p:spPr>
        <p:txBody>
          <a:bodyPr wrap="square" rtlCol="0">
            <a:spAutoFit/>
          </a:bodyPr>
          <a:lstStyle/>
          <a:p>
            <a:pPr algn="r" rtl="1">
              <a:lnSpc>
                <a:spcPct val="200000"/>
              </a:lnSpc>
            </a:pPr>
            <a:r>
              <a:rPr lang="ar-QA" sz="1600" dirty="0"/>
              <a:t>أرجعت دراسات عديدة أسباب فشل المنظمات والبرامج الاتصالية إلى التعامل مع البرنامج الاتصالي كما لو كان رسالة تبث عبر وسائل الاتصال المتاحة فقطء أي أن تبدأ العملية وتنتهي بنشر الرسالة. لذلك فلاتصال الفعال لا يتوقف على مجرد نشر رسالة معينة؛ وإنما يمثل عملية متكاملة تبداً برسالة يجب استقبالها من قبل الجماهير المستهدفة. ويجب أن تجذب هذه الرسالة انتباه الجمهور ومن ثم فهمها وتصديقها والاستجابة لها بالطريقة التي يريدها القائم بالبرنامج الاتصالي. ويعد الفشل في أي هد</a:t>
            </a:r>
            <a:r>
              <a:rPr lang="ar-JO" sz="1600" dirty="0"/>
              <a:t>ف </a:t>
            </a:r>
            <a:r>
              <a:rPr lang="ar-QA" sz="1600" dirty="0"/>
              <a:t>من</a:t>
            </a:r>
            <a:r>
              <a:rPr lang="ar-JO" sz="1600" dirty="0"/>
              <a:t> </a:t>
            </a:r>
            <a:r>
              <a:rPr lang="ar-QA" sz="1600" dirty="0"/>
              <a:t>هذه</a:t>
            </a:r>
            <a:r>
              <a:rPr lang="ar-JO" sz="1600" dirty="0"/>
              <a:t> </a:t>
            </a:r>
            <a:r>
              <a:rPr lang="ar-QA" sz="1600" dirty="0"/>
              <a:t>الأهداف</a:t>
            </a:r>
            <a:r>
              <a:rPr lang="ar-JO" sz="1600" dirty="0"/>
              <a:t> </a:t>
            </a:r>
            <a:r>
              <a:rPr lang="ar-QA" sz="1600" dirty="0"/>
              <a:t>فشلاً</a:t>
            </a:r>
            <a:r>
              <a:rPr lang="ar-JO" sz="1600" dirty="0"/>
              <a:t> </a:t>
            </a:r>
            <a:r>
              <a:rPr lang="ar-QA" sz="1600" dirty="0"/>
              <a:t>للرسالة</a:t>
            </a:r>
            <a:r>
              <a:rPr lang="ar-JO" sz="1600" dirty="0"/>
              <a:t> </a:t>
            </a:r>
            <a:r>
              <a:rPr lang="ar-QA" sz="1600" dirty="0"/>
              <a:t>ذاتها. </a:t>
            </a:r>
            <a:br>
              <a:rPr lang="ar-QA" sz="1600" dirty="0"/>
            </a:br>
            <a:endParaRPr lang="en-US" sz="1600" dirty="0"/>
          </a:p>
        </p:txBody>
      </p:sp>
    </p:spTree>
    <p:extLst>
      <p:ext uri="{BB962C8B-B14F-4D97-AF65-F5344CB8AC3E}">
        <p14:creationId xmlns:p14="http://schemas.microsoft.com/office/powerpoint/2010/main" val="12010788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59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846987" y="813842"/>
            <a:ext cx="6048493" cy="461665"/>
          </a:xfrm>
          <a:prstGeom prst="rect">
            <a:avLst/>
          </a:prstGeom>
          <a:noFill/>
        </p:spPr>
        <p:txBody>
          <a:bodyPr wrap="square" rtlCol="0">
            <a:spAutoFit/>
          </a:bodyPr>
          <a:lstStyle/>
          <a:p>
            <a:pPr algn="ctr"/>
            <a:r>
              <a:rPr lang="ar-QA" sz="2400" dirty="0"/>
              <a:t>إدارة البرنامج الاتصالي في العلاقات العامة</a:t>
            </a:r>
            <a:endParaRPr lang="en-US" sz="24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03</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1091256" y="1806509"/>
            <a:ext cx="10082712" cy="3744038"/>
          </a:xfrm>
          <a:prstGeom prst="rect">
            <a:avLst/>
          </a:prstGeom>
          <a:noFill/>
        </p:spPr>
        <p:txBody>
          <a:bodyPr wrap="square" rtlCol="0">
            <a:spAutoFit/>
          </a:bodyPr>
          <a:lstStyle/>
          <a:p>
            <a:pPr algn="just" rtl="1">
              <a:lnSpc>
                <a:spcPct val="150000"/>
              </a:lnSpc>
            </a:pPr>
            <a:r>
              <a:rPr lang="ar-QA" sz="1600" dirty="0"/>
              <a:t>إن إدارة البرنامج الاتصالي في العلاقات العامة يجب أن يرتبط ارتباطاً مباشراً بالخطط الإستراتيجية الموضوعة سلفاً فهذه الخطط, التي تنبني على صياغة مشكلات وضرورة تحقيق أهداف لحل هذه المشكلات تسعي في النهاية إلى التأثير في وعي الجماهير المستهدفة بما يتضمنه من إدراك ومعرفة واتجاهات وسلوكيات وبما يحقق هذه الأهداف ويؤسس سمعة اللنظمة ويجعلها متسقة مع عناصر البيئة الخارجية التي تتبادل معها المصالح والاحتياجات. </a:t>
            </a:r>
            <a:endParaRPr lang="ar-JO" sz="1600" dirty="0"/>
          </a:p>
          <a:p>
            <a:pPr algn="just" rtl="1">
              <a:lnSpc>
                <a:spcPct val="150000"/>
              </a:lnSpc>
            </a:pPr>
            <a:endParaRPr lang="ar-JO" sz="1600" dirty="0"/>
          </a:p>
          <a:p>
            <a:pPr algn="just" rtl="1">
              <a:lnSpc>
                <a:spcPct val="150000"/>
              </a:lnSpc>
            </a:pPr>
            <a:r>
              <a:rPr lang="ar-QA" sz="1600" dirty="0"/>
              <a:t>ولعل ذلك يجعل الاتصال نقطة مركزية لإدارة العلاقات العامة</a:t>
            </a:r>
            <a:r>
              <a:rPr lang="ar-JO" sz="1600" dirty="0"/>
              <a:t> </a:t>
            </a:r>
            <a:r>
              <a:rPr lang="ar-QA" sz="1600" dirty="0"/>
              <a:t>لذلك فالاتصال يمثل إستراتيجية التنفيذ للخطط المحددة سلفاً</a:t>
            </a:r>
            <a:endParaRPr lang="ar-JO" sz="1600" dirty="0"/>
          </a:p>
          <a:p>
            <a:pPr algn="just" rtl="1">
              <a:lnSpc>
                <a:spcPct val="150000"/>
              </a:lnSpc>
            </a:pPr>
            <a:r>
              <a:rPr lang="ar-QA" sz="1600" dirty="0"/>
              <a:t>وأوضح كثير من الباحثين أن فشل الكثير من البرامج الاتصالية في العلاقات العامة يرجع إلى وجود فجوة لدى المديرين في معرفة كيفية التحول من إستراتيجية التخطيط إلى إستراتيجية التنفيذ</a:t>
            </a:r>
            <a:endParaRPr lang="en-US" sz="1600" dirty="0"/>
          </a:p>
        </p:txBody>
      </p:sp>
    </p:spTree>
    <p:extLst>
      <p:ext uri="{BB962C8B-B14F-4D97-AF65-F5344CB8AC3E}">
        <p14:creationId xmlns:p14="http://schemas.microsoft.com/office/powerpoint/2010/main" val="6161623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637055" cy="461665"/>
          </a:xfrm>
          <a:prstGeom prst="rect">
            <a:avLst/>
          </a:prstGeom>
          <a:noFill/>
        </p:spPr>
        <p:txBody>
          <a:bodyPr wrap="square" rtlCol="0">
            <a:spAutoFit/>
          </a:bodyPr>
          <a:lstStyle/>
          <a:p>
            <a:pPr algn="ctr"/>
            <a:r>
              <a:rPr lang="ar-QA" sz="2400" dirty="0"/>
              <a:t>إستراتيجية الاتصال في العلاقات العامة </a:t>
            </a:r>
            <a:endParaRPr lang="en-US" sz="24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1153149" y="1871177"/>
            <a:ext cx="9938456" cy="3374706"/>
          </a:xfrm>
          <a:prstGeom prst="rect">
            <a:avLst/>
          </a:prstGeom>
          <a:noFill/>
        </p:spPr>
        <p:txBody>
          <a:bodyPr wrap="square" rtlCol="0">
            <a:spAutoFit/>
          </a:bodyPr>
          <a:lstStyle/>
          <a:p>
            <a:pPr algn="just" rtl="1">
              <a:lnSpc>
                <a:spcPct val="150000"/>
              </a:lnSpc>
            </a:pPr>
            <a:r>
              <a:rPr lang="ar-QA" sz="1600" dirty="0"/>
              <a:t>وفي هذا السياق قد وضح أرجنتي" و "فرومان نموذجاً يمثل إطاراً للعلاقة الحتمية بين إستراتيجية التخطيط وإستراتيجية التنفيذ أو الاتصال ويركز هذا الاطار على التكامل بين أهداف الخطة من جانب وأهداف البرنامج</a:t>
            </a:r>
            <a:r>
              <a:rPr lang="ar-JO" sz="1600" dirty="0"/>
              <a:t> </a:t>
            </a:r>
            <a:r>
              <a:rPr lang="ar-QA" sz="1600" dirty="0"/>
              <a:t>الاتصالي من جانب ‏</a:t>
            </a:r>
            <a:r>
              <a:rPr lang="ar-JO" sz="1600" dirty="0"/>
              <a:t>اخر  </a:t>
            </a:r>
            <a:r>
              <a:rPr lang="ar-QA" sz="1600" dirty="0"/>
              <a:t>ويعتبر أن الجمهور هو محور البرنامج الاتصالي. فالمنظمة يجب أن تحدد كل برنامج اتصالي. وتتضمن تلك الأمداف الجمهور المقصود. وتحدد ما تريده المنظمة من الجمهور. </a:t>
            </a:r>
            <a:endParaRPr lang="ar-JO" sz="1600" dirty="0"/>
          </a:p>
          <a:p>
            <a:pPr algn="just" rtl="1">
              <a:lnSpc>
                <a:spcPct val="150000"/>
              </a:lnSpc>
            </a:pPr>
            <a:endParaRPr lang="ar-QA" sz="1600" dirty="0"/>
          </a:p>
          <a:p>
            <a:pPr algn="just" rtl="1">
              <a:lnSpc>
                <a:spcPct val="150000"/>
              </a:lnSpc>
            </a:pPr>
            <a:r>
              <a:rPr lang="ar-QA" sz="1600" dirty="0"/>
              <a:t>ويأقي تحديد جماهير المؤسسة وتصنيفها وفقاً لخصائصها وتحديد ما إذا كانت هذه الجماهير لديها حاجات وأجندات متباينة كمتطلب ضروري لبناء الرسالة الاتصالية الفعالة أما استجابة الجمهور للرسالة وفقاً للرؤية التي أرادتها المنظمة فتحدد البحوث بأنواعها المختلفة؛ وعادة ما تؤدي هذه البحوث إلى تعديل بناء الرسالة الاتصالية في ضوء استجابات</a:t>
            </a:r>
            <a:r>
              <a:rPr lang="ar-JO" sz="1600" dirty="0"/>
              <a:t> </a:t>
            </a:r>
            <a:r>
              <a:rPr lang="ar-QA" sz="1600" dirty="0"/>
              <a:t>الجمهور</a:t>
            </a:r>
            <a:r>
              <a:rPr lang="ar-JO" sz="1600" dirty="0"/>
              <a:t> السريعه </a:t>
            </a:r>
            <a:r>
              <a:rPr lang="ar-QA" sz="1600" dirty="0"/>
              <a:t>. </a:t>
            </a:r>
            <a:endParaRPr lang="en-US" sz="1600" dirty="0"/>
          </a:p>
        </p:txBody>
      </p:sp>
    </p:spTree>
    <p:extLst>
      <p:ext uri="{BB962C8B-B14F-4D97-AF65-F5344CB8AC3E}">
        <p14:creationId xmlns:p14="http://schemas.microsoft.com/office/powerpoint/2010/main" val="3397371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839" y="757459"/>
            <a:ext cx="4866389" cy="523220"/>
          </a:xfrm>
          <a:prstGeom prst="rect">
            <a:avLst/>
          </a:prstGeom>
          <a:noFill/>
        </p:spPr>
        <p:txBody>
          <a:bodyPr wrap="square" rtlCol="0">
            <a:spAutoFit/>
          </a:bodyPr>
          <a:lstStyle/>
          <a:p>
            <a:pPr algn="ctr"/>
            <a:r>
              <a:rPr lang="ar-JO" sz="2800" dirty="0"/>
              <a:t>تصنيف </a:t>
            </a:r>
            <a:r>
              <a:rPr lang="ar-QA" sz="2800" dirty="0"/>
              <a:t>إستراتيجية الاتصال</a:t>
            </a:r>
            <a:endParaRPr lang="en-US" sz="28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968331" y="1864408"/>
            <a:ext cx="10213105" cy="4031873"/>
          </a:xfrm>
          <a:prstGeom prst="rect">
            <a:avLst/>
          </a:prstGeom>
          <a:noFill/>
        </p:spPr>
        <p:txBody>
          <a:bodyPr wrap="square" rtlCol="0">
            <a:spAutoFit/>
          </a:bodyPr>
          <a:lstStyle/>
          <a:p>
            <a:pPr algn="r" rtl="1"/>
            <a:r>
              <a:rPr lang="ar-QA" sz="1600" b="1" u="sng" dirty="0"/>
              <a:t>أولاً : إستراتيجيات الاتصال "لرولر </a:t>
            </a:r>
            <a:r>
              <a:rPr lang="en-US" sz="1600" b="1" u="sng" dirty="0"/>
              <a:t>Ruler</a:t>
            </a:r>
            <a:endParaRPr lang="ar-JO" sz="1600" b="1" u="sng" dirty="0"/>
          </a:p>
          <a:p>
            <a:pPr algn="r" rtl="1"/>
            <a:endParaRPr lang="ar-JO" sz="1600" dirty="0"/>
          </a:p>
          <a:p>
            <a:pPr algn="just" rtl="1">
              <a:lnSpc>
                <a:spcPct val="150000"/>
              </a:lnSpc>
            </a:pPr>
            <a:r>
              <a:rPr lang="ar-QA" sz="1600" dirty="0"/>
              <a:t>يقوم نموذج "رولر " على فرضية أساسية مؤداها أنه يصعب استخدام إستراتيجية واحدة للاتصال في العلاقات العامة، وأنه</a:t>
            </a:r>
            <a:r>
              <a:rPr lang="ar-JO" sz="1600" dirty="0"/>
              <a:t> لا</a:t>
            </a:r>
            <a:r>
              <a:rPr lang="ar-QA" sz="1600" dirty="0"/>
              <a:t> توجد إستراتيجية مثلى. وإنما يمكن استخدام الإستراتيجية الأنسب لكل موقف اتصالي. وقد بنى "رولر" رؤيته على ما سبق أن قدمه "جروننج" من وصف لنماذجه التي قدمها، حيث اعتبرها نماذج موقفية، يمكن استخدامها وفقاً لمتطلبات الموقف الذي يواجهه ممارسو العلاقات العامة وعلي ذلك، يمكن استخدام كل من النموذج المتماثل وغير المتماثل في نوعي الاتصال في نفس الوقت</a:t>
            </a:r>
            <a:r>
              <a:rPr lang="ar-JO" sz="1600" dirty="0"/>
              <a:t>.</a:t>
            </a:r>
          </a:p>
          <a:p>
            <a:pPr algn="just" rtl="1">
              <a:lnSpc>
                <a:spcPct val="150000"/>
              </a:lnSpc>
            </a:pPr>
            <a:r>
              <a:rPr lang="ar-QA" sz="1600" dirty="0"/>
              <a:t> لذلك شبه "جروننج" ممارسي العلاقات العامة بمهندسي إنشاء الكباري، حيث يجب عليهم أن يعملوا كآذان وعيون للمنظمة، ومتحدثين باسمها ف نفس الوقت ومن ثم عليهم ممارسة الاتصال في اتجاه واحد مثل تنظيم المؤتمرات ،الصحفية وإصدار البيانات الصحفية، وفي</a:t>
            </a:r>
            <a:r>
              <a:rPr lang="ar-JO" sz="1600" dirty="0"/>
              <a:t> </a:t>
            </a:r>
            <a:r>
              <a:rPr lang="ar-QA" sz="1600" dirty="0"/>
              <a:t>الوقت نفسه ممارسة الاتصال في اتجاهين.</a:t>
            </a:r>
          </a:p>
          <a:p>
            <a:br>
              <a:rPr lang="ar-QA" sz="1600" dirty="0"/>
            </a:br>
            <a:endParaRPr lang="en-US" sz="1600" dirty="0"/>
          </a:p>
        </p:txBody>
      </p:sp>
    </p:spTree>
    <p:extLst>
      <p:ext uri="{BB962C8B-B14F-4D97-AF65-F5344CB8AC3E}">
        <p14:creationId xmlns:p14="http://schemas.microsoft.com/office/powerpoint/2010/main" val="109109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710451" cy="461665"/>
          </a:xfrm>
          <a:prstGeom prst="rect">
            <a:avLst/>
          </a:prstGeom>
          <a:noFill/>
        </p:spPr>
        <p:txBody>
          <a:bodyPr wrap="square" rtlCol="0">
            <a:spAutoFit/>
          </a:bodyPr>
          <a:lstStyle/>
          <a:p>
            <a:pPr algn="ctr"/>
            <a:r>
              <a:rPr lang="ar-QA" sz="2400" dirty="0"/>
              <a:t>إستراتيجية الاتصال في العلاقات العامة </a:t>
            </a:r>
            <a:endParaRPr lang="en-US" sz="24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288203" y="2154908"/>
            <a:ext cx="9864768" cy="3369449"/>
          </a:xfrm>
          <a:prstGeom prst="rect">
            <a:avLst/>
          </a:prstGeom>
          <a:noFill/>
        </p:spPr>
        <p:txBody>
          <a:bodyPr wrap="square" rtlCol="0">
            <a:spAutoFit/>
          </a:bodyPr>
          <a:lstStyle/>
          <a:p>
            <a:pPr algn="r" rtl="1"/>
            <a:r>
              <a:rPr lang="ar-QA" dirty="0"/>
              <a:t>وبناء على ذك يكون لدينا أربع إستراتيجيات اتصالية في العلاقات العامة وهي:-</a:t>
            </a:r>
            <a:endParaRPr lang="ar-JO" dirty="0"/>
          </a:p>
          <a:p>
            <a:pPr algn="r" rtl="1"/>
            <a:endParaRPr lang="ar-QA" dirty="0"/>
          </a:p>
          <a:p>
            <a:pPr marL="457200" indent="-457200" algn="r" rtl="1">
              <a:buFont typeface="+mj-lt"/>
              <a:buAutoNum type="arabicPeriod"/>
            </a:pPr>
            <a:r>
              <a:rPr lang="ar-QA" dirty="0"/>
              <a:t>إستراتيجية الإعلام.</a:t>
            </a:r>
          </a:p>
          <a:p>
            <a:pPr marL="457200" indent="-457200" algn="r" rtl="1">
              <a:buFont typeface="+mj-lt"/>
              <a:buAutoNum type="arabicPeriod"/>
            </a:pPr>
            <a:r>
              <a:rPr lang="ar-QA" dirty="0"/>
              <a:t>إستراتيجية الإقناع.</a:t>
            </a:r>
          </a:p>
          <a:p>
            <a:pPr marL="457200" indent="-457200" algn="r" rtl="1">
              <a:buFont typeface="+mj-lt"/>
              <a:buAutoNum type="arabicPeriod"/>
            </a:pPr>
            <a:r>
              <a:rPr lang="ar-QA" dirty="0"/>
              <a:t>إستراتيجية بناء الإجماع.</a:t>
            </a:r>
          </a:p>
          <a:p>
            <a:pPr marL="457200" indent="-457200" algn="r" rtl="1">
              <a:buFont typeface="+mj-lt"/>
              <a:buAutoNum type="arabicPeriod"/>
            </a:pPr>
            <a:r>
              <a:rPr lang="ar-QA" dirty="0"/>
              <a:t>إستراتيجية الحوار.</a:t>
            </a:r>
            <a:endParaRPr lang="ar-JO" dirty="0"/>
          </a:p>
          <a:p>
            <a:pPr algn="r" rtl="1"/>
            <a:endParaRPr lang="ar-QA" dirty="0"/>
          </a:p>
          <a:p>
            <a:pPr algn="r" rtl="1"/>
            <a:r>
              <a:rPr lang="ar-QA" dirty="0"/>
              <a:t>وتعتبر تلك الاستراتيجيات بمثابة صندوق الأدوات لممارسي العلاقات العامة، والتي يمكن الاستعانة بواحدة منها أو أكثر لبناء مزيج الرسائل الاتصالية.</a:t>
            </a:r>
            <a:endParaRPr lang="ar-JO" sz="1600" dirty="0">
              <a:latin typeface="Alexandria"/>
            </a:endParaRPr>
          </a:p>
          <a:p>
            <a:pPr algn="just" rtl="1">
              <a:lnSpc>
                <a:spcPct val="150000"/>
              </a:lnSpc>
            </a:pPr>
            <a:endParaRPr lang="ar-JO" sz="1600" dirty="0">
              <a:latin typeface="Alexandria"/>
            </a:endParaRPr>
          </a:p>
          <a:p>
            <a:pPr algn="just" rtl="1">
              <a:lnSpc>
                <a:spcPct val="150000"/>
              </a:lnSpc>
            </a:pPr>
            <a:endParaRPr lang="en-US" sz="1600" dirty="0">
              <a:latin typeface="Alexandria"/>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88203" y="4691297"/>
            <a:ext cx="2619375" cy="1386999"/>
          </a:xfrm>
          <a:prstGeom prst="rect">
            <a:avLst/>
          </a:prstGeom>
        </p:spPr>
      </p:pic>
    </p:spTree>
    <p:extLst>
      <p:ext uri="{BB962C8B-B14F-4D97-AF65-F5344CB8AC3E}">
        <p14:creationId xmlns:p14="http://schemas.microsoft.com/office/powerpoint/2010/main" val="1333303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04412" y="1571068"/>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280202" cy="461665"/>
          </a:xfrm>
          <a:prstGeom prst="rect">
            <a:avLst/>
          </a:prstGeom>
          <a:noFill/>
        </p:spPr>
        <p:txBody>
          <a:bodyPr wrap="square" rtlCol="0">
            <a:spAutoFit/>
          </a:bodyPr>
          <a:lstStyle/>
          <a:p>
            <a:pPr algn="ctr" rtl="1"/>
            <a:r>
              <a:rPr lang="ar-QA" sz="2400" b="1" dirty="0"/>
              <a:t>إستراتيجية الاتصال في العلاقات العامة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25188" y="2136190"/>
            <a:ext cx="10171167" cy="2676951"/>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JO" sz="1600" b="1" dirty="0">
                <a:latin typeface="Alexandria"/>
                <a:cs typeface="Alexandria" charset="0"/>
              </a:rPr>
              <a:t>اولا </a:t>
            </a:r>
            <a:r>
              <a:rPr lang="ar-QA" sz="1600" b="1" dirty="0">
                <a:latin typeface="Alexandria"/>
                <a:cs typeface="Alexandria" charset="0"/>
              </a:rPr>
              <a:t>: إستراتيجية الإعلام: </a:t>
            </a:r>
            <a:r>
              <a:rPr lang="en-US" sz="1600" b="1" dirty="0">
                <a:latin typeface="Alexandria"/>
                <a:cs typeface="Alexandria" charset="0"/>
              </a:rPr>
              <a:t>Information</a:t>
            </a:r>
          </a:p>
          <a:p>
            <a:pPr algn="just" rtl="1">
              <a:lnSpc>
                <a:spcPct val="150000"/>
              </a:lnSpc>
            </a:pPr>
            <a:r>
              <a:rPr lang="ar-JO" sz="1600" dirty="0">
                <a:latin typeface="Alexandria"/>
                <a:cs typeface="Alexandria" charset="0"/>
              </a:rPr>
              <a:t> </a:t>
            </a:r>
          </a:p>
          <a:p>
            <a:pPr algn="just" rtl="1">
              <a:lnSpc>
                <a:spcPct val="200000"/>
              </a:lnSpc>
            </a:pPr>
            <a:r>
              <a:rPr lang="ar-QA" sz="1600" dirty="0">
                <a:latin typeface="Alexandria"/>
                <a:cs typeface="Alexandria" charset="0"/>
              </a:rPr>
              <a:t>يكون الاتصال وفقاً لهذه الإستراتيجية في اتجاه واحد </a:t>
            </a:r>
            <a:r>
              <a:rPr lang="en-US" sz="1600" dirty="0">
                <a:latin typeface="Alexandria"/>
                <a:cs typeface="Alexandria" charset="0"/>
              </a:rPr>
              <a:t>Asymmetrical)</a:t>
            </a:r>
            <a:r>
              <a:rPr lang="ar-JO" sz="1600" dirty="0">
                <a:latin typeface="Alexandria"/>
                <a:cs typeface="Alexandria" charset="0"/>
              </a:rPr>
              <a:t>)</a:t>
            </a:r>
            <a:r>
              <a:rPr lang="en-US" sz="1600" dirty="0">
                <a:latin typeface="Alexandria"/>
                <a:cs typeface="Alexandria" charset="0"/>
              </a:rPr>
              <a:t>، </a:t>
            </a:r>
            <a:r>
              <a:rPr lang="ar-QA" sz="1600" dirty="0">
                <a:latin typeface="Alexandria"/>
                <a:cs typeface="Alexandria" charset="0"/>
              </a:rPr>
              <a:t>وفي الوقت نفسه يعبر المضمون الاتصالي عن رؤية المنظمة، ويحمل معاني ودلالات ذات معنى واحد ويتم في هذه الإستراتيجية تقديم المعلومات إلى الجماهير الأساسية لمساعدتهم في تكوين الرأي واتخاذ القرارات.</a:t>
            </a:r>
          </a:p>
          <a:p>
            <a:pPr algn="just" rtl="1">
              <a:lnSpc>
                <a:spcPct val="150000"/>
              </a:lnSpc>
            </a:pPr>
            <a:endParaRPr lang="ar-QA" sz="1600" dirty="0">
              <a:latin typeface="Alexandria"/>
              <a:cs typeface="Alexandria"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43025" y="4604818"/>
            <a:ext cx="3105150" cy="1476375"/>
          </a:xfrm>
          <a:prstGeom prst="rect">
            <a:avLst/>
          </a:prstGeom>
        </p:spPr>
      </p:pic>
    </p:spTree>
    <p:extLst>
      <p:ext uri="{BB962C8B-B14F-4D97-AF65-F5344CB8AC3E}">
        <p14:creationId xmlns:p14="http://schemas.microsoft.com/office/powerpoint/2010/main" val="18721750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72787" y="779752"/>
            <a:ext cx="7267071" cy="461665"/>
          </a:xfrm>
          <a:prstGeom prst="rect">
            <a:avLst/>
          </a:prstGeom>
          <a:noFill/>
        </p:spPr>
        <p:txBody>
          <a:bodyPr wrap="square" rtlCol="0">
            <a:spAutoFit/>
          </a:bodyPr>
          <a:lstStyle/>
          <a:p>
            <a:pPr algn="ctr" rtl="1"/>
            <a:r>
              <a:rPr lang="ar-QA" sz="2400" b="1" dirty="0"/>
              <a:t>إستراتيجية الاتصال في العلاقات العامة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60439" y="1814442"/>
            <a:ext cx="9864768" cy="3008772"/>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JO" sz="1600" dirty="0"/>
              <a:t>ثانيا </a:t>
            </a:r>
            <a:r>
              <a:rPr lang="ar-QA" sz="1600" dirty="0"/>
              <a:t>: إستراتيجية الإقناع: (</a:t>
            </a:r>
            <a:r>
              <a:rPr lang="en-US" sz="1600" dirty="0"/>
              <a:t>Persuasion</a:t>
            </a:r>
            <a:r>
              <a:rPr lang="ar-JO" sz="1600" dirty="0"/>
              <a:t>)</a:t>
            </a:r>
          </a:p>
          <a:p>
            <a:pPr algn="just" rtl="1">
              <a:lnSpc>
                <a:spcPct val="150000"/>
              </a:lnSpc>
            </a:pPr>
            <a:endParaRPr lang="ar-JO" sz="1600" dirty="0"/>
          </a:p>
          <a:p>
            <a:pPr algn="just" rtl="1">
              <a:lnSpc>
                <a:spcPct val="150000"/>
              </a:lnSpc>
            </a:pPr>
            <a:r>
              <a:rPr lang="ar-QA" sz="1600" dirty="0"/>
              <a:t>تجمع هذه الإستراتيجية بين الاتصال في اتجاه واحد والمضمون الاتصالي الذي يعبر عن رؤى كل من المنظمة والجماهير ويجعل دلالات تعكس وجهة نظر الطرفين.</a:t>
            </a:r>
          </a:p>
          <a:p>
            <a:pPr algn="just" rtl="1">
              <a:lnSpc>
                <a:spcPct val="150000"/>
              </a:lnSpc>
            </a:pPr>
            <a:r>
              <a:rPr lang="ar-QA" sz="1600" dirty="0"/>
              <a:t>وتعد إستراتيجية الإقناع هي الإستراتيجية الأساسية في كل من الإعلان والدعاية. وتستخدم هذه الإستراتيجية في اتصالات المنظمة (</a:t>
            </a:r>
            <a:r>
              <a:rPr lang="en-US" sz="1600" dirty="0"/>
              <a:t>Corporate Communication</a:t>
            </a:r>
            <a:r>
              <a:rPr lang="ar-JO" sz="1600" dirty="0"/>
              <a:t>)</a:t>
            </a:r>
            <a:r>
              <a:rPr lang="ar-QA" sz="1600" dirty="0"/>
              <a:t>عندما تسعى إلى خلق قاعدة للعلاقات الإستراتيجية مع الجماهير الأساسية وتسعى هذه الإستراتيجية إلى التغيير المقصود في معارف واتجاهات وسلوكيات جمهور معين وتتطلب إستراتيجية الإقناع أهدافاً واضحة ومحددة ، ومزيجا من الرسائل الاقناعية.</a:t>
            </a:r>
          </a:p>
          <a:p>
            <a:pPr algn="just" rtl="1">
              <a:lnSpc>
                <a:spcPct val="150000"/>
              </a:lnSpc>
            </a:pPr>
            <a:endParaRPr lang="en-US" sz="1600" dirty="0"/>
          </a:p>
        </p:txBody>
      </p:sp>
    </p:spTree>
    <p:extLst>
      <p:ext uri="{BB962C8B-B14F-4D97-AF65-F5344CB8AC3E}">
        <p14:creationId xmlns:p14="http://schemas.microsoft.com/office/powerpoint/2010/main" val="556639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835836" cy="461665"/>
          </a:xfrm>
          <a:prstGeom prst="rect">
            <a:avLst/>
          </a:prstGeom>
          <a:noFill/>
        </p:spPr>
        <p:txBody>
          <a:bodyPr wrap="square" rtlCol="0">
            <a:spAutoFit/>
          </a:bodyPr>
          <a:lstStyle/>
          <a:p>
            <a:pPr algn="ctr"/>
            <a:r>
              <a:rPr lang="ar-QA" sz="2400" dirty="0"/>
              <a:t>إستراتيجية الاتصال في العلاقات العامة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56991" y="2431629"/>
            <a:ext cx="9838860" cy="2353208"/>
          </a:xfrm>
          <a:prstGeom prst="rect">
            <a:avLst/>
          </a:prstGeom>
          <a:noFill/>
        </p:spPr>
        <p:txBody>
          <a:bodyPr wrap="square" rtlCol="0">
            <a:spAutoFit/>
          </a:bodyPr>
          <a:lstStyle/>
          <a:p>
            <a:pPr algn="just" rtl="1">
              <a:lnSpc>
                <a:spcPct val="150000"/>
              </a:lnSpc>
            </a:pPr>
            <a:r>
              <a:rPr lang="ar-JO" sz="1600" b="1" dirty="0"/>
              <a:t>ثالثا </a:t>
            </a:r>
            <a:r>
              <a:rPr lang="ar-QA" sz="1600" b="1" dirty="0"/>
              <a:t>: إستراتيجية بناء الإجماع:</a:t>
            </a:r>
            <a:r>
              <a:rPr lang="en-US" sz="1600" b="1" dirty="0"/>
              <a:t>(consensus building) </a:t>
            </a:r>
          </a:p>
          <a:p>
            <a:pPr algn="just" rtl="1">
              <a:lnSpc>
                <a:spcPct val="150000"/>
              </a:lnSpc>
            </a:pPr>
            <a:endParaRPr lang="en-US" sz="1600" dirty="0"/>
          </a:p>
          <a:p>
            <a:pPr algn="just" rtl="1">
              <a:lnSpc>
                <a:spcPct val="150000"/>
              </a:lnSpc>
            </a:pPr>
            <a:r>
              <a:rPr lang="ar-QA" sz="1600" dirty="0"/>
              <a:t>تجمع هذه الإستراتيجية بين الاتصال في اتجاهين والمضمون الاتصالي الذي يعبر عن رؤى المنظمة؛ وتستخدم هذه الإستراتيجية لبناء علاقات إستراتيجية بين المنظمة وبيئتها الخارجية. أو بين المنظمة والعاملين فيها. </a:t>
            </a:r>
            <a:endParaRPr lang="en-US" sz="1600" dirty="0"/>
          </a:p>
          <a:p>
            <a:pPr algn="just" rtl="1">
              <a:lnSpc>
                <a:spcPct val="150000"/>
              </a:lnSpc>
            </a:pPr>
            <a:r>
              <a:rPr lang="ar-QA" sz="1600" dirty="0"/>
              <a:t>وعادة ما تطبق هذه الإستراتيجية عندما يكون هناك تعارض في المصالح بين أطرف يعتمد كل طرف منهما في وجوده على الطرف ‏</a:t>
            </a:r>
            <a:r>
              <a:rPr lang="ar-JO" sz="1600" dirty="0"/>
              <a:t>الاخر</a:t>
            </a:r>
            <a:endParaRPr lang="en-US" sz="1600" dirty="0"/>
          </a:p>
        </p:txBody>
      </p:sp>
    </p:spTree>
    <p:extLst>
      <p:ext uri="{BB962C8B-B14F-4D97-AF65-F5344CB8AC3E}">
        <p14:creationId xmlns:p14="http://schemas.microsoft.com/office/powerpoint/2010/main" val="22048369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772519" y="797341"/>
            <a:ext cx="4734814" cy="400110"/>
          </a:xfrm>
          <a:prstGeom prst="rect">
            <a:avLst/>
          </a:prstGeom>
          <a:noFill/>
        </p:spPr>
        <p:txBody>
          <a:bodyPr wrap="square" rtlCol="0">
            <a:spAutoFit/>
          </a:bodyPr>
          <a:lstStyle/>
          <a:p>
            <a:pPr algn="ctr"/>
            <a:r>
              <a:rPr lang="ar-QA" sz="2000" dirty="0"/>
              <a:t>إستراتيجية الاتصال في العلاقات العامة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1655586"/>
            <a:ext cx="10343191" cy="2639441"/>
          </a:xfrm>
          <a:prstGeom prst="rect">
            <a:avLst/>
          </a:prstGeom>
          <a:noFill/>
        </p:spPr>
        <p:txBody>
          <a:bodyPr wrap="square" lIns="91440" tIns="45720" rIns="91440" bIns="45720" rtlCol="0" anchor="t">
            <a:spAutoFit/>
          </a:bodyPr>
          <a:lstStyle/>
          <a:p>
            <a:pPr marL="285750" indent="-285750" algn="just" rtl="1">
              <a:lnSpc>
                <a:spcPct val="150000"/>
              </a:lnSpc>
              <a:buFont typeface="Arial" panose="020B0604020202020204" pitchFamily="34" charset="0"/>
              <a:buChar char="•"/>
            </a:pPr>
            <a:r>
              <a:rPr lang="ar-JO" sz="1600" b="1" dirty="0"/>
              <a:t>رابعا </a:t>
            </a:r>
            <a:r>
              <a:rPr lang="ar-QA" sz="1600" b="1" dirty="0"/>
              <a:t>: إستراتيجية الحوار:</a:t>
            </a:r>
            <a:r>
              <a:rPr lang="ar-JO" sz="1600" b="1" dirty="0"/>
              <a:t> </a:t>
            </a:r>
            <a:r>
              <a:rPr lang="en-US" sz="1600" b="1" dirty="0"/>
              <a:t>(dialogue)</a:t>
            </a:r>
            <a:endParaRPr lang="ar-JO" sz="1600" b="1" dirty="0"/>
          </a:p>
          <a:p>
            <a:pPr algn="just" rtl="1">
              <a:lnSpc>
                <a:spcPct val="150000"/>
              </a:lnSpc>
            </a:pPr>
            <a:r>
              <a:rPr lang="ar-QA" sz="1600" dirty="0"/>
              <a:t>تجمع إستراتيجية الحوار بين الاتصال في اتجاهين والمضمون الاتصالي الذي يعبر عن رؤى كل من المنظمة والجمهور. ويحمل دلالات تعكس وجهة نظر الطرفين.</a:t>
            </a:r>
            <a:endParaRPr lang="ar-JO" sz="1600" dirty="0"/>
          </a:p>
          <a:p>
            <a:pPr algn="just" rtl="1">
              <a:lnSpc>
                <a:spcPct val="150000"/>
              </a:lnSpc>
            </a:pPr>
            <a:r>
              <a:rPr lang="ar-QA" sz="1600" dirty="0"/>
              <a:t> وتتضمن هذه الإستراتيجية استشارة الجمهور في سياسات المنظمة أخذ رأيه في القضايا المختلفة بعين الاعتبار ويتم إشراك الجمهور في عملية صنع القرار. </a:t>
            </a:r>
            <a:endParaRPr lang="ar-JO" sz="1600" dirty="0"/>
          </a:p>
          <a:p>
            <a:pPr algn="just" rtl="1">
              <a:lnSpc>
                <a:spcPct val="150000"/>
              </a:lnSpc>
            </a:pPr>
            <a:r>
              <a:rPr lang="ar-QA" sz="1600" dirty="0"/>
              <a:t>ويتم استخدام إستراتيجية الحوار في المناقشات المتعلقة بجانب ممارسة العلاقات العامة وكذلك في المناقشات الفكرية المتعمقة</a:t>
            </a:r>
            <a:r>
              <a:rPr lang="ar-JO" sz="1600" dirty="0"/>
              <a:t> </a:t>
            </a:r>
            <a:r>
              <a:rPr lang="en-US" sz="1600" dirty="0"/>
              <a:t>(brainstorming)</a:t>
            </a:r>
            <a:r>
              <a:rPr lang="ar-JO" sz="1600" dirty="0"/>
              <a:t> </a:t>
            </a:r>
            <a:r>
              <a:rPr lang="ar-QA" sz="1600" dirty="0"/>
              <a:t>حول المشكلات والأزمات المتوقع حدوثها وكيفية الاستجابة لها. وتتطلب هذه الإستراتيجية رسائل اتصالية من أطراف الحوار وعادة ما تتوجه إلى الجمهور المدرك والنشط؛ ويكمن الأساس النظري لإستراتيجية الحوار في نظريات التفاوض. والاتصال الشخصي</a:t>
            </a:r>
            <a:endParaRPr lang="ar-JO" sz="1600" dirty="0"/>
          </a:p>
        </p:txBody>
      </p:sp>
    </p:spTree>
    <p:extLst>
      <p:ext uri="{BB962C8B-B14F-4D97-AF65-F5344CB8AC3E}">
        <p14:creationId xmlns:p14="http://schemas.microsoft.com/office/powerpoint/2010/main" val="3585625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13630" y="718217"/>
            <a:ext cx="3902032" cy="523220"/>
          </a:xfrm>
          <a:prstGeom prst="rect">
            <a:avLst/>
          </a:prstGeom>
          <a:noFill/>
        </p:spPr>
        <p:txBody>
          <a:bodyPr wrap="square" rtlCol="0">
            <a:spAutoFit/>
          </a:bodyPr>
          <a:lstStyle/>
          <a:p>
            <a:pPr algn="ctr"/>
            <a:r>
              <a:rPr lang="ar-QA" sz="2800" dirty="0"/>
              <a:t>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882503" y="2111360"/>
            <a:ext cx="10255844" cy="2639441"/>
          </a:xfrm>
          <a:prstGeom prst="rect">
            <a:avLst/>
          </a:prstGeom>
          <a:noFill/>
        </p:spPr>
        <p:txBody>
          <a:bodyPr wrap="square" rtlCol="0">
            <a:spAutoFit/>
          </a:bodyPr>
          <a:lstStyle/>
          <a:p>
            <a:pPr algn="just" rtl="1">
              <a:lnSpc>
                <a:spcPct val="150000"/>
              </a:lnSpc>
            </a:pPr>
            <a:r>
              <a:rPr lang="ar-QA" sz="1600" dirty="0"/>
              <a:t>العلاقات العامة هي التي تتولي رصد الرأي العام؛ وفي مقدور رجال العلاقات العامة أن يمثلوا اهتمامات الجمهور ويتنبثوا بردود فعله تجاه القرارات التي تتخذها إدارة المنظمة كما أن العلاقات العامة هي التي تتولي نقل وعرض القرارات التي تتخذها المنظمة للجماهير. </a:t>
            </a:r>
            <a:endParaRPr lang="en-US" sz="1600" dirty="0"/>
          </a:p>
          <a:p>
            <a:pPr algn="just" rtl="1">
              <a:lnSpc>
                <a:spcPct val="150000"/>
              </a:lnSpc>
            </a:pPr>
            <a:endParaRPr lang="ar-JO" sz="1600" dirty="0"/>
          </a:p>
          <a:p>
            <a:pPr algn="just" rtl="1">
              <a:lnSpc>
                <a:spcPct val="150000"/>
              </a:lnSpc>
            </a:pPr>
            <a:r>
              <a:rPr lang="ar-QA" sz="1600" dirty="0"/>
              <a:t>والرأي العام بالنسبة لخبير العلاقات العامة هو الفكرة السائدة بين جمهور من الناس تربطهم مصلحة مشتركة إزاء قضية من القضايا العامة التي يثور حولها الجدل ويؤكد هاروود تشيلدز ‏</a:t>
            </a:r>
            <a:r>
              <a:rPr lang="en-US" sz="1600" dirty="0"/>
              <a:t> Childs Harwood</a:t>
            </a:r>
            <a:r>
              <a:rPr lang="ar-QA" sz="1600" dirty="0"/>
              <a:t>أن اصطلاح الرأي العام ينبغي أن يستند إلى جمهور نوعي معين بالنسبة لاتجاهاته إزاء موضوع جدلي محدد بالذات</a:t>
            </a:r>
            <a:endParaRPr lang="ar-JO" sz="1600" dirty="0"/>
          </a:p>
          <a:p>
            <a:pPr algn="just" rtl="1">
              <a:lnSpc>
                <a:spcPct val="150000"/>
              </a:lnSpc>
            </a:pPr>
            <a:endParaRPr lang="ar-JO" sz="1600" b="1" dirty="0">
              <a:latin typeface="Alexandria" charset="0"/>
              <a:cs typeface="Alexandria"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0880" y="4720281"/>
            <a:ext cx="2952750" cy="1344844"/>
          </a:xfrm>
          <a:prstGeom prst="rect">
            <a:avLst/>
          </a:prstGeom>
        </p:spPr>
      </p:pic>
    </p:spTree>
    <p:extLst>
      <p:ext uri="{BB962C8B-B14F-4D97-AF65-F5344CB8AC3E}">
        <p14:creationId xmlns:p14="http://schemas.microsoft.com/office/powerpoint/2010/main" val="4233759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40858" y="663983"/>
            <a:ext cx="5310284" cy="523220"/>
          </a:xfrm>
          <a:prstGeom prst="rect">
            <a:avLst/>
          </a:prstGeom>
          <a:noFill/>
        </p:spPr>
        <p:txBody>
          <a:bodyPr wrap="square" rtlCol="0">
            <a:spAutoFit/>
          </a:bodyPr>
          <a:lstStyle/>
          <a:p>
            <a:pPr algn="ctr"/>
            <a:r>
              <a:rPr lang="ar-QA" sz="2800" dirty="0"/>
              <a:t>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568581" y="2009522"/>
            <a:ext cx="9265024" cy="1500667"/>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sz="1600" dirty="0"/>
              <a:t>والرأي العام تعبير عن اتجاهات الجمهور بعد المناقشة والجدل بين الأفراد فهو ليس اتجاهاً انفعالباً يصدر عن جمهرة الدهما التي تجتمع اجتماعاً مؤقتاً وإنما هو حكم عقلي يصدر عن جمهور مترابط بعد مناقشة عقلية وشتان بين الرأي العام الذي هو ثمرة النقاش الواعي وبين تصرفات الدهما التي تكون نتيجة انفعالات الغضب أو الكراهية أو النزروات الطارئة. </a:t>
            </a:r>
            <a:endParaRPr lang="ar-JO" sz="1600"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21787" y="4182763"/>
            <a:ext cx="2953651" cy="1828800"/>
          </a:xfrm>
          <a:prstGeom prst="rect">
            <a:avLst/>
          </a:prstGeom>
        </p:spPr>
      </p:pic>
    </p:spTree>
    <p:extLst>
      <p:ext uri="{BB962C8B-B14F-4D97-AF65-F5344CB8AC3E}">
        <p14:creationId xmlns:p14="http://schemas.microsoft.com/office/powerpoint/2010/main" val="40238672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119383" y="757459"/>
            <a:ext cx="5321301" cy="523220"/>
          </a:xfrm>
          <a:prstGeom prst="rect">
            <a:avLst/>
          </a:prstGeom>
          <a:noFill/>
        </p:spPr>
        <p:txBody>
          <a:bodyPr wrap="square" rtlCol="0">
            <a:spAutoFit/>
          </a:bodyPr>
          <a:lstStyle/>
          <a:p>
            <a:pPr algn="ctr"/>
            <a:r>
              <a:rPr lang="ar-QA" sz="2800" dirty="0"/>
              <a:t>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53149" y="1966452"/>
            <a:ext cx="9710928" cy="2925096"/>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sz="1600" dirty="0"/>
              <a:t>فجمهور الدهماء ينفعل ويثور ويجري وراء أوهام ومبالغات وخيالات, أما الجمهور المترابط الذي يصدر عنه الرأي العام فلابد أن يفكر ويناقش ويتدبر الأمر وعلي ذلك فيمكن تعريف الرأي العام بأنه حكم الجمهور</a:t>
            </a:r>
            <a:r>
              <a:rPr lang="en-US" sz="1600" dirty="0"/>
              <a:t> </a:t>
            </a:r>
            <a:r>
              <a:rPr lang="ar-QA" sz="1600" dirty="0"/>
              <a:t> أو الحكم الاجتماعي على مسألة عامة بعد مناقشات واعية متبادلة“</a:t>
            </a:r>
            <a:endParaRPr lang="ar-JO" sz="1600" dirty="0"/>
          </a:p>
          <a:p>
            <a:pPr algn="just" rtl="1">
              <a:lnSpc>
                <a:spcPct val="200000"/>
              </a:lnSpc>
            </a:pPr>
            <a:r>
              <a:rPr lang="ar-QA" sz="1600" dirty="0"/>
              <a:t>ولابد من الإشارة بأن وسيلة الإقناع تفوق كافة الوسائل الاخري لتغيير وجهة نظر الرأي العام وأن إقناعه يستند أساساً إلى الإعلام الصادق بإمداد الجماهير بمعلومات وحقائق تحقق مصلحة الجماهير الذاتية وآمالهم ورغباتهم الشخصية؛ وتساهم وساتل الاتصال أو الإعلام سواء أكانت صحافة أو إذاعة أو تليفزيون أو مطبوعات أو غيرها في نشر المعلومات والحقائق بما يكفل التأثير في اتجاهات الرأي العام. </a:t>
            </a:r>
            <a:endParaRPr lang="ar-JO" sz="1600" dirty="0"/>
          </a:p>
          <a:p>
            <a:pPr marL="285750" indent="-285750" algn="just" rtl="1">
              <a:lnSpc>
                <a:spcPct val="200000"/>
              </a:lnSpc>
              <a:buFont typeface="Arial" panose="020B0604020202020204" pitchFamily="34" charset="0"/>
              <a:buChar char="•"/>
            </a:pPr>
            <a:endParaRPr lang="ar-JO" sz="1400" b="1" dirty="0">
              <a:latin typeface="Alexandria" charset="0"/>
              <a:cs typeface="Alexandria" charset="0"/>
            </a:endParaRPr>
          </a:p>
        </p:txBody>
      </p:sp>
    </p:spTree>
    <p:extLst>
      <p:ext uri="{BB962C8B-B14F-4D97-AF65-F5344CB8AC3E}">
        <p14:creationId xmlns:p14="http://schemas.microsoft.com/office/powerpoint/2010/main" val="37962238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72787" y="781337"/>
            <a:ext cx="6166693" cy="523220"/>
          </a:xfrm>
          <a:prstGeom prst="rect">
            <a:avLst/>
          </a:prstGeom>
          <a:noFill/>
        </p:spPr>
        <p:txBody>
          <a:bodyPr wrap="square" rtlCol="0">
            <a:spAutoFit/>
          </a:bodyPr>
          <a:lstStyle/>
          <a:p>
            <a:pPr algn="ctr"/>
            <a:r>
              <a:rPr lang="ar-QA" sz="2800" dirty="0"/>
              <a:t>أنواع 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491370" y="1871177"/>
            <a:ext cx="9435241" cy="3461782"/>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sz="1600" b="1" dirty="0"/>
              <a:t>الرأي العام الكلي أو الاجتماعي </a:t>
            </a:r>
            <a:endParaRPr lang="ar-JO" sz="1600" b="1" dirty="0"/>
          </a:p>
          <a:p>
            <a:pPr algn="just" rtl="1">
              <a:lnSpc>
                <a:spcPct val="150000"/>
              </a:lnSpc>
            </a:pPr>
            <a:r>
              <a:rPr lang="ar-QA" sz="1600" dirty="0"/>
              <a:t>وهو يتعلق بالمسائل والأمور الثابتة التي أستقر عليها الرأي بالإجماع أو شبه إجماع. </a:t>
            </a:r>
            <a:endParaRPr lang="ar-JO" sz="1600" dirty="0"/>
          </a:p>
          <a:p>
            <a:pPr algn="just" rtl="1">
              <a:lnSpc>
                <a:spcPct val="150000"/>
              </a:lnSpc>
            </a:pPr>
            <a:endParaRPr lang="ar-JO" sz="1600" dirty="0"/>
          </a:p>
          <a:p>
            <a:pPr marL="342900" indent="-342900" algn="just" rtl="1">
              <a:lnSpc>
                <a:spcPct val="150000"/>
              </a:lnSpc>
              <a:buFont typeface="Arial" panose="020B0604020202020204" pitchFamily="34" charset="0"/>
              <a:buChar char="•"/>
            </a:pPr>
            <a:r>
              <a:rPr lang="ar-QA" sz="1600" b="1" dirty="0"/>
              <a:t>الرأي العام المؤقت</a:t>
            </a:r>
            <a:endParaRPr lang="ar-JO" sz="1600" b="1" dirty="0"/>
          </a:p>
          <a:p>
            <a:pPr algn="just" rtl="1">
              <a:lnSpc>
                <a:spcPct val="150000"/>
              </a:lnSpc>
            </a:pPr>
            <a:r>
              <a:rPr lang="ar-QA" sz="1600" dirty="0"/>
              <a:t>وهو يتكون الذي تجاه مسألة هدف أو ماء لفترة لوقت أو تتهي معينة؛ ثم بعد تحقيق الهدف منه. وتلجاً إليه المؤسسة عندما تسعي لتحقيق هدف معين في و</a:t>
            </a:r>
            <a:r>
              <a:rPr lang="ar-JO" sz="1600" dirty="0"/>
              <a:t>قت معين</a:t>
            </a:r>
          </a:p>
          <a:p>
            <a:pPr algn="just" rtl="1">
              <a:lnSpc>
                <a:spcPct val="150000"/>
              </a:lnSpc>
            </a:pPr>
            <a:endParaRPr lang="ar-JO" sz="1600" dirty="0"/>
          </a:p>
          <a:p>
            <a:pPr marL="342900" indent="-342900" algn="just" rtl="1">
              <a:lnSpc>
                <a:spcPct val="150000"/>
              </a:lnSpc>
              <a:buFont typeface="Arial" panose="020B0604020202020204" pitchFamily="34" charset="0"/>
              <a:buChar char="•"/>
            </a:pPr>
            <a:r>
              <a:rPr lang="ar-QA" sz="1600" b="1" dirty="0"/>
              <a:t>الرأي العام ا</a:t>
            </a:r>
            <a:r>
              <a:rPr lang="ar-SA" sz="1600" b="1" dirty="0"/>
              <a:t>ل</a:t>
            </a:r>
            <a:r>
              <a:rPr lang="ar-QA" sz="1600" b="1" dirty="0"/>
              <a:t>منقاد أو المتقلب</a:t>
            </a:r>
            <a:endParaRPr lang="ar-JO" sz="1600" b="1" dirty="0"/>
          </a:p>
          <a:p>
            <a:pPr algn="just" rtl="1">
              <a:lnSpc>
                <a:spcPct val="150000"/>
              </a:lnSpc>
            </a:pPr>
            <a:r>
              <a:rPr lang="ar-QA" sz="1600" dirty="0"/>
              <a:t>وهو الذي تؤثر فيه وسائل الاتصال المختلفة والرسالة المحكمة.</a:t>
            </a:r>
          </a:p>
        </p:txBody>
      </p:sp>
    </p:spTree>
    <p:extLst>
      <p:ext uri="{BB962C8B-B14F-4D97-AF65-F5344CB8AC3E}">
        <p14:creationId xmlns:p14="http://schemas.microsoft.com/office/powerpoint/2010/main" val="23486115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72787" y="781337"/>
            <a:ext cx="6166693" cy="523220"/>
          </a:xfrm>
          <a:prstGeom prst="rect">
            <a:avLst/>
          </a:prstGeom>
          <a:noFill/>
        </p:spPr>
        <p:txBody>
          <a:bodyPr wrap="square" rtlCol="0">
            <a:spAutoFit/>
          </a:bodyPr>
          <a:lstStyle/>
          <a:p>
            <a:pPr algn="ctr"/>
            <a:r>
              <a:rPr lang="ar-QA" sz="2800" dirty="0"/>
              <a:t>قادة 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1627094" y="2070847"/>
            <a:ext cx="9036423" cy="1989712"/>
          </a:xfrm>
          <a:prstGeom prst="rect">
            <a:avLst/>
          </a:prstGeom>
          <a:noFill/>
        </p:spPr>
        <p:txBody>
          <a:bodyPr wrap="square" rtlCol="0">
            <a:spAutoFit/>
          </a:bodyPr>
          <a:lstStyle/>
          <a:p>
            <a:pPr algn="just" rtl="1">
              <a:lnSpc>
                <a:spcPct val="200000"/>
              </a:lnSpc>
            </a:pPr>
            <a:r>
              <a:rPr lang="ar-QA" sz="1600" dirty="0"/>
              <a:t>قادة الرأي هي طرفين أحدهما هو قائد الرأي العام </a:t>
            </a:r>
            <a:r>
              <a:rPr lang="ar-JO" sz="1600" dirty="0"/>
              <a:t>(</a:t>
            </a:r>
            <a:r>
              <a:rPr lang="ar-QA" sz="1600" dirty="0"/>
              <a:t>المصدر</a:t>
            </a:r>
            <a:r>
              <a:rPr lang="ar-JO" sz="1600" dirty="0"/>
              <a:t>)</a:t>
            </a:r>
            <a:r>
              <a:rPr lang="ar-QA" sz="1600" dirty="0"/>
              <a:t> الذي يحاول التأثير على طرف ‏</a:t>
            </a:r>
            <a:r>
              <a:rPr lang="ar-JO" sz="1600" dirty="0"/>
              <a:t>ثاني </a:t>
            </a:r>
            <a:r>
              <a:rPr lang="ar-QA" sz="1600" dirty="0"/>
              <a:t>هو تابع الرأي </a:t>
            </a:r>
            <a:r>
              <a:rPr lang="ar-JO" sz="1600" dirty="0"/>
              <a:t>(</a:t>
            </a:r>
            <a:r>
              <a:rPr lang="ar-QA" sz="1600" dirty="0"/>
              <a:t>المستقبل</a:t>
            </a:r>
            <a:r>
              <a:rPr lang="ar-JO" sz="1600" dirty="0"/>
              <a:t>)</a:t>
            </a:r>
            <a:r>
              <a:rPr lang="ar-QA" sz="1600" dirty="0"/>
              <a:t> عن طريق إمداده بالمعلومات أو بالرأي أو النصيحة ويكون دور القائد إما إيجابياً عندما يسعى بنفسه إلى إمداد غيره بالمعلومات أو بالرأي أو بالنصيحة أو أن يكون سلبياً عندما يسعى إليه الغير يسألونه </a:t>
            </a:r>
            <a:r>
              <a:rPr lang="ar-JO" sz="1600" dirty="0"/>
              <a:t>عن </a:t>
            </a:r>
            <a:r>
              <a:rPr lang="ar-QA" sz="1600" dirty="0"/>
              <a:t>بعض ال</a:t>
            </a:r>
            <a:r>
              <a:rPr lang="ar-JO" sz="1600" dirty="0"/>
              <a:t>م</a:t>
            </a:r>
            <a:r>
              <a:rPr lang="ar-QA" sz="1600" dirty="0"/>
              <a:t>علومات أو النصح.</a:t>
            </a:r>
            <a:endParaRPr lang="en-US" sz="1600"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53673" y="4405618"/>
            <a:ext cx="2952750" cy="1552575"/>
          </a:xfrm>
          <a:prstGeom prst="rect">
            <a:avLst/>
          </a:prstGeom>
        </p:spPr>
      </p:pic>
    </p:spTree>
    <p:extLst>
      <p:ext uri="{BB962C8B-B14F-4D97-AF65-F5344CB8AC3E}">
        <p14:creationId xmlns:p14="http://schemas.microsoft.com/office/powerpoint/2010/main" val="38957720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718881" y="555588"/>
            <a:ext cx="4754238" cy="523220"/>
          </a:xfrm>
          <a:prstGeom prst="rect">
            <a:avLst/>
          </a:prstGeom>
          <a:noFill/>
        </p:spPr>
        <p:txBody>
          <a:bodyPr wrap="square" rtlCol="0">
            <a:spAutoFit/>
          </a:bodyPr>
          <a:lstStyle/>
          <a:p>
            <a:pPr algn="ctr"/>
            <a:r>
              <a:rPr lang="ar-JO" sz="2800" dirty="0"/>
              <a:t>خصائص قادة الراي</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06019" y="1608389"/>
            <a:ext cx="9435241" cy="507831"/>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endParaRPr lang="ar-JO" b="1" dirty="0">
              <a:latin typeface="Alexandria" charset="0"/>
              <a:cs typeface="Alexandria" charset="0"/>
            </a:endParaRPr>
          </a:p>
        </p:txBody>
      </p:sp>
      <p:graphicFrame>
        <p:nvGraphicFramePr>
          <p:cNvPr id="8" name="Diagram 7"/>
          <p:cNvGraphicFramePr/>
          <p:nvPr>
            <p:extLst>
              <p:ext uri="{D42A27DB-BD31-4B8C-83A1-F6EECF244321}">
                <p14:modId xmlns:p14="http://schemas.microsoft.com/office/powerpoint/2010/main" val="2223163825"/>
              </p:ext>
            </p:extLst>
          </p:nvPr>
        </p:nvGraphicFramePr>
        <p:xfrm>
          <a:off x="2144148" y="2365445"/>
          <a:ext cx="8110871" cy="33976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395032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02914" y="696488"/>
            <a:ext cx="4754238" cy="523220"/>
          </a:xfrm>
          <a:prstGeom prst="rect">
            <a:avLst/>
          </a:prstGeom>
          <a:noFill/>
        </p:spPr>
        <p:txBody>
          <a:bodyPr wrap="square" rtlCol="0">
            <a:spAutoFit/>
          </a:bodyPr>
          <a:lstStyle/>
          <a:p>
            <a:pPr algn="ctr"/>
            <a:r>
              <a:rPr lang="ar-QA" sz="2800" dirty="0"/>
              <a:t>علاقة الرأي العام بالإعلام: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06019" y="2275884"/>
            <a:ext cx="9435241" cy="1993110"/>
          </a:xfrm>
          <a:prstGeom prst="rect">
            <a:avLst/>
          </a:prstGeom>
          <a:noFill/>
        </p:spPr>
        <p:txBody>
          <a:bodyPr wrap="square" rtlCol="0">
            <a:spAutoFit/>
          </a:bodyPr>
          <a:lstStyle/>
          <a:p>
            <a:pPr algn="just" rtl="1">
              <a:lnSpc>
                <a:spcPct val="200000"/>
              </a:lnSpc>
            </a:pPr>
            <a:r>
              <a:rPr lang="ar-QA" sz="1600" dirty="0"/>
              <a:t>هناك علاقة متبادلة بين كل من الرأي العام والإعلام ودراسة كل منهما مرتبطة بدراسة الآخر ارتباطاً وثيقاً ويؤثر كل منهما على الآخر ويتأثر به.</a:t>
            </a:r>
            <a:endParaRPr lang="ar-JO" sz="1600" dirty="0"/>
          </a:p>
          <a:p>
            <a:pPr algn="just" rtl="1">
              <a:lnSpc>
                <a:spcPct val="200000"/>
              </a:lnSpc>
            </a:pPr>
            <a:endParaRPr lang="ar-JO" sz="1600" dirty="0"/>
          </a:p>
          <a:p>
            <a:pPr algn="just" rtl="1">
              <a:lnSpc>
                <a:spcPct val="200000"/>
              </a:lnSpc>
            </a:pPr>
            <a:r>
              <a:rPr lang="ar-QA" sz="1600" dirty="0"/>
              <a:t> فالرأي العام يؤثر في محتوى الرسالة الاتصالية؛ أما الوسيلة الأخرى التي يؤثر بها الرأي العام على الإعلام فهي وسيلة ضمنية تتمثل في الأيديولوجية التي يدين بها كل من الصفوة القائدة من جهة والجمهور العام من جهة أخرى. </a:t>
            </a:r>
            <a:endParaRPr lang="ar-JO" sz="1600" b="1" dirty="0">
              <a:latin typeface="Alexandria" charset="0"/>
              <a:cs typeface="Alexandria" charset="0"/>
            </a:endParaRPr>
          </a:p>
        </p:txBody>
      </p:sp>
    </p:spTree>
    <p:extLst>
      <p:ext uri="{BB962C8B-B14F-4D97-AF65-F5344CB8AC3E}">
        <p14:creationId xmlns:p14="http://schemas.microsoft.com/office/powerpoint/2010/main" val="30067364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314500" cy="523220"/>
          </a:xfrm>
          <a:prstGeom prst="rect">
            <a:avLst/>
          </a:prstGeom>
          <a:noFill/>
        </p:spPr>
        <p:txBody>
          <a:bodyPr wrap="square" rtlCol="0">
            <a:spAutoFit/>
          </a:bodyPr>
          <a:lstStyle/>
          <a:p>
            <a:pPr algn="ctr"/>
            <a:r>
              <a:rPr lang="ar-QA" sz="2800" dirty="0"/>
              <a:t>علاقة الرأي العام بالعلاقات العامة: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06019" y="2164583"/>
            <a:ext cx="9435241" cy="3088666"/>
          </a:xfrm>
          <a:prstGeom prst="rect">
            <a:avLst/>
          </a:prstGeom>
          <a:noFill/>
        </p:spPr>
        <p:txBody>
          <a:bodyPr wrap="square" rtlCol="0">
            <a:spAutoFit/>
          </a:bodyPr>
          <a:lstStyle/>
          <a:p>
            <a:pPr algn="just" rtl="1">
              <a:lnSpc>
                <a:spcPct val="200000"/>
              </a:lnSpc>
            </a:pPr>
            <a:r>
              <a:rPr lang="ar-JO" sz="1600" b="1" dirty="0"/>
              <a:t>  تؤثر برامج العلاقات العامة في الراي العام باحدى الطرق الاتية:</a:t>
            </a:r>
          </a:p>
          <a:p>
            <a:pPr algn="just" rtl="1">
              <a:lnSpc>
                <a:spcPct val="200000"/>
              </a:lnSpc>
            </a:pPr>
            <a:endParaRPr lang="ar-JO" sz="1600" b="1" dirty="0"/>
          </a:p>
          <a:p>
            <a:pPr marL="342900" indent="-342900" algn="just" rtl="1">
              <a:lnSpc>
                <a:spcPct val="200000"/>
              </a:lnSpc>
              <a:buFont typeface="+mj-lt"/>
              <a:buAutoNum type="arabicPeriod"/>
            </a:pPr>
            <a:r>
              <a:rPr lang="ar-JO" sz="1600" b="1" dirty="0"/>
              <a:t> </a:t>
            </a:r>
            <a:r>
              <a:rPr lang="ar-QA" sz="1600" dirty="0"/>
              <a:t>تغيير أو تبديل وجهات نظر الرأي العام المعارض أو غير المتجاوب. </a:t>
            </a:r>
            <a:endParaRPr lang="ar-JO" sz="1600" dirty="0"/>
          </a:p>
          <a:p>
            <a:pPr marL="342900" indent="-342900" algn="just" rtl="1">
              <a:lnSpc>
                <a:spcPct val="200000"/>
              </a:lnSpc>
              <a:buFont typeface="+mj-lt"/>
              <a:buAutoNum type="arabicPeriod"/>
            </a:pPr>
            <a:r>
              <a:rPr lang="ar-QA" sz="1600" dirty="0"/>
              <a:t>الإقناع بوجهات النظر بالنسبة للرأي العام غير المتشكل </a:t>
            </a:r>
            <a:r>
              <a:rPr lang="ar-JO" sz="1600" dirty="0"/>
              <a:t>(</a:t>
            </a:r>
            <a:r>
              <a:rPr lang="ar-QA" sz="1600" dirty="0"/>
              <a:t>الذي ‏</a:t>
            </a:r>
            <a:r>
              <a:rPr lang="ar-JO" sz="1600" dirty="0"/>
              <a:t>لم </a:t>
            </a:r>
            <a:r>
              <a:rPr lang="ar-QA" sz="1600" dirty="0"/>
              <a:t>يتقرر بعد</a:t>
            </a:r>
            <a:r>
              <a:rPr lang="ar-JO" sz="1600" dirty="0"/>
              <a:t>)</a:t>
            </a:r>
            <a:r>
              <a:rPr lang="ar-QA" sz="1600" dirty="0"/>
              <a:t>.</a:t>
            </a:r>
            <a:endParaRPr lang="ar-JO" sz="1600" dirty="0"/>
          </a:p>
          <a:p>
            <a:pPr marL="342900" indent="-342900" algn="just" rtl="1">
              <a:lnSpc>
                <a:spcPct val="200000"/>
              </a:lnSpc>
              <a:buFont typeface="+mj-lt"/>
              <a:buAutoNum type="arabicPeriod"/>
            </a:pPr>
            <a:r>
              <a:rPr lang="ar-QA" sz="1600" dirty="0"/>
              <a:t>تعزيز وتدعيم المواقف والاتجاهات الإيجابية للرأي العام. </a:t>
            </a:r>
            <a:endParaRPr lang="ar-JO" sz="1600" dirty="0"/>
          </a:p>
          <a:p>
            <a:pPr algn="just" rtl="1">
              <a:lnSpc>
                <a:spcPct val="200000"/>
              </a:lnSpc>
            </a:pPr>
            <a:r>
              <a:rPr lang="ar-QA" sz="1600" dirty="0"/>
              <a:t> </a:t>
            </a:r>
            <a:endParaRPr lang="ar-JO" sz="1600" b="1" dirty="0">
              <a:latin typeface="Alexandria" charset="0"/>
              <a:cs typeface="Alexandria" charset="0"/>
            </a:endParaRPr>
          </a:p>
        </p:txBody>
      </p:sp>
    </p:spTree>
    <p:extLst>
      <p:ext uri="{BB962C8B-B14F-4D97-AF65-F5344CB8AC3E}">
        <p14:creationId xmlns:p14="http://schemas.microsoft.com/office/powerpoint/2010/main" val="2647105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646521" y="696488"/>
            <a:ext cx="4754238" cy="523220"/>
          </a:xfrm>
          <a:prstGeom prst="rect">
            <a:avLst/>
          </a:prstGeom>
          <a:noFill/>
        </p:spPr>
        <p:txBody>
          <a:bodyPr wrap="square" rtlCol="0">
            <a:spAutoFit/>
          </a:bodyPr>
          <a:lstStyle/>
          <a:p>
            <a:pPr algn="ctr"/>
            <a:r>
              <a:rPr lang="ar-QA" sz="2800" dirty="0"/>
              <a:t>كيف يتكون 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53149" y="1871177"/>
            <a:ext cx="10000070" cy="4216539"/>
          </a:xfrm>
          <a:prstGeom prst="rect">
            <a:avLst/>
          </a:prstGeom>
          <a:noFill/>
        </p:spPr>
        <p:txBody>
          <a:bodyPr wrap="square" rtlCol="0">
            <a:spAutoFit/>
          </a:bodyPr>
          <a:lstStyle/>
          <a:p>
            <a:pPr algn="r" rtl="1"/>
            <a:r>
              <a:rPr lang="ar-JO" b="1" dirty="0"/>
              <a:t>1. المرحلة الجنينية: البذور الأولى</a:t>
            </a:r>
          </a:p>
          <a:p>
            <a:pPr algn="r" rtl="1"/>
            <a:r>
              <a:rPr lang="ar-JO" b="1" dirty="0"/>
              <a:t>الخبرة الشخصية المباشرة:</a:t>
            </a:r>
            <a:r>
              <a:rPr lang="ar-JO" dirty="0"/>
              <a:t> الأحداث التي يعيشها الفرد بنفسه.</a:t>
            </a:r>
          </a:p>
          <a:p>
            <a:pPr algn="r" rtl="1"/>
            <a:r>
              <a:rPr lang="ar-JO" b="1" dirty="0"/>
              <a:t>الاحتياجات الأساسية:</a:t>
            </a:r>
            <a:r>
              <a:rPr lang="ar-JO" dirty="0"/>
              <a:t> الشعور بالجوع، الخوف على الأمن، الرغبة في العدل.</a:t>
            </a:r>
          </a:p>
          <a:p>
            <a:pPr algn="r" rtl="1"/>
            <a:r>
              <a:rPr lang="ar-JO" b="1" dirty="0"/>
              <a:t>القيم المُكتسبة:</a:t>
            </a:r>
            <a:r>
              <a:rPr lang="ar-JO" dirty="0"/>
              <a:t> من الأسرة، الدين، الثقافة المجتمعية.</a:t>
            </a:r>
          </a:p>
          <a:p>
            <a:pPr algn="r" rtl="1"/>
            <a:endParaRPr lang="ar-JO" dirty="0"/>
          </a:p>
          <a:p>
            <a:pPr algn="r" rtl="1"/>
            <a:r>
              <a:rPr lang="ar-JO" b="1" dirty="0"/>
              <a:t>2. مرحلة التبلور: بدء التشكيل</a:t>
            </a:r>
          </a:p>
          <a:p>
            <a:pPr algn="r" rtl="1"/>
            <a:r>
              <a:rPr lang="ar-JO" b="1" dirty="0"/>
              <a:t>التفاعل الاجتماعي:</a:t>
            </a:r>
            <a:r>
              <a:rPr lang="ar-JO" dirty="0"/>
              <a:t> المناقشات مع العائلة، الأصدقاء، الزملاء.</a:t>
            </a:r>
          </a:p>
          <a:p>
            <a:pPr algn="r" rtl="1"/>
            <a:r>
              <a:rPr lang="ar-JO" b="1" dirty="0"/>
              <a:t>التعرض للإعلام:</a:t>
            </a:r>
            <a:r>
              <a:rPr lang="ar-JO" dirty="0"/>
              <a:t> وسائل الإعلام التقليدية والرقمية.</a:t>
            </a:r>
          </a:p>
          <a:p>
            <a:pPr algn="r" rtl="1"/>
            <a:r>
              <a:rPr lang="ar-JO" b="1" dirty="0"/>
              <a:t>تأثير القادة:</a:t>
            </a:r>
            <a:r>
              <a:rPr lang="ar-JO" dirty="0"/>
              <a:t> السياسيون، النشطاء، المؤثرون، رجال الدين.</a:t>
            </a:r>
          </a:p>
          <a:p>
            <a:pPr algn="r" rtl="1"/>
            <a:endParaRPr lang="ar-JO" dirty="0"/>
          </a:p>
          <a:p>
            <a:pPr algn="r" rtl="1"/>
            <a:r>
              <a:rPr lang="ar-JO" b="1" dirty="0"/>
              <a:t>3. مرحلة النضج: التبلور والوضوح</a:t>
            </a:r>
          </a:p>
          <a:p>
            <a:pPr algn="r" rtl="1"/>
            <a:r>
              <a:rPr lang="ar-JO" b="1" dirty="0"/>
              <a:t>المناقشة العامة:</a:t>
            </a:r>
            <a:r>
              <a:rPr lang="ar-JO" dirty="0"/>
              <a:t> توسع دائرة النقاش لتصبح قضية مجتمعية.</a:t>
            </a:r>
          </a:p>
          <a:p>
            <a:pPr algn="r" rtl="1"/>
            <a:r>
              <a:rPr lang="ar-JO" b="1" dirty="0"/>
              <a:t>الاستقطاب:</a:t>
            </a:r>
            <a:r>
              <a:rPr lang="ar-JO" dirty="0"/>
              <a:t> ظهور تيارات مؤيدة ومعارضة.</a:t>
            </a:r>
          </a:p>
          <a:p>
            <a:pPr algn="r" rtl="1"/>
            <a:r>
              <a:rPr lang="ar-JO" b="1" dirty="0"/>
              <a:t>البلورة:</a:t>
            </a:r>
            <a:r>
              <a:rPr lang="ar-JO" dirty="0"/>
              <a:t> وصول الرأي إلى درجة من الوضوح والثبات النسبي.</a:t>
            </a:r>
          </a:p>
          <a:p>
            <a:pPr algn="r" rtl="1"/>
            <a:endParaRPr lang="ar-JO" sz="1600" dirty="0"/>
          </a:p>
        </p:txBody>
      </p:sp>
      <p:pic>
        <p:nvPicPr>
          <p:cNvPr id="8" name="Picture 7" descr="A logo with red and black stripes&#10;&#10;AI-generated content may be incorrect.">
            <a:extLst>
              <a:ext uri="{FF2B5EF4-FFF2-40B4-BE49-F238E27FC236}">
                <a16:creationId xmlns:a16="http://schemas.microsoft.com/office/drawing/2014/main" id="{CA08CF0E-3631-302F-A14E-8A4B42B4CDB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8781" y="2575993"/>
            <a:ext cx="3266558" cy="3266558"/>
          </a:xfrm>
          <a:prstGeom prst="rect">
            <a:avLst/>
          </a:prstGeom>
        </p:spPr>
      </p:pic>
    </p:spTree>
    <p:extLst>
      <p:ext uri="{BB962C8B-B14F-4D97-AF65-F5344CB8AC3E}">
        <p14:creationId xmlns:p14="http://schemas.microsoft.com/office/powerpoint/2010/main" val="36765208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كيف يتكون 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2186290"/>
            <a:ext cx="10039629" cy="2974597"/>
          </a:xfrm>
          <a:prstGeom prst="rect">
            <a:avLst/>
          </a:prstGeom>
          <a:noFill/>
        </p:spPr>
        <p:txBody>
          <a:bodyPr wrap="square" rtlCol="0">
            <a:spAutoFit/>
          </a:bodyPr>
          <a:lstStyle/>
          <a:p>
            <a:pPr algn="just" rtl="1">
              <a:lnSpc>
                <a:spcPct val="200000"/>
              </a:lnSpc>
            </a:pPr>
            <a:r>
              <a:rPr lang="ar-QA" sz="1600" dirty="0"/>
              <a:t>ويرى لبمان أن المسائل العامة التي تهمنا في سلوك الناس. والشئون العامة كالسياسة والحكم والتربية والانتخابات والإصلاحات وغرها تتأثر بما يتصوره الناس أو بتلك الصور التي يكونوها في ذهنهم عن أنفسهم وعن حاجاتهم وأهدافهم وعلاقاتهم يبعضهم البعض. ويؤكد لبمان أن تصرفات الناس لا تكون نتيجة لملاحظات موضوعية عن الحالم الخارجيء بل تكون في حقيقة الأمر مبنية على تصوراتهم أو الصور التي في ذهنهم عن العام. وبمعنى آخر« لا يقوم الفرد بالمشاهدة والملاحظة والتحديد قبل إصدار أحكامه وإنما كل ما يحدث هو أن ينظر إلى الأشياء كما يحددها له المجتمع الذي يعيش فيه</a:t>
            </a:r>
            <a:endParaRPr lang="ar-JO" sz="1600" b="1" dirty="0">
              <a:latin typeface="Alexandria" charset="0"/>
              <a:cs typeface="Alexandria" charset="0"/>
            </a:endParaRPr>
          </a:p>
        </p:txBody>
      </p:sp>
    </p:spTree>
    <p:extLst>
      <p:ext uri="{BB962C8B-B14F-4D97-AF65-F5344CB8AC3E}">
        <p14:creationId xmlns:p14="http://schemas.microsoft.com/office/powerpoint/2010/main" val="19197570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الرأي العام والرأي السائد: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1838665"/>
            <a:ext cx="10276851" cy="4530599"/>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sz="1600" dirty="0"/>
              <a:t>يؤكد العلماء من أمثال بارك ‏</a:t>
            </a:r>
            <a:r>
              <a:rPr lang="en-US" sz="1600" dirty="0"/>
              <a:t>Park</a:t>
            </a:r>
            <a:r>
              <a:rPr lang="ar-QA" sz="1600" dirty="0"/>
              <a:t>وبيرجس ‏</a:t>
            </a:r>
            <a:r>
              <a:rPr lang="en-US" sz="1600" dirty="0"/>
              <a:t>Burgess</a:t>
            </a:r>
            <a:r>
              <a:rPr lang="ar-QA" sz="1600" dirty="0"/>
              <a:t>وروس وغيرهم أن الإجماع التام </a:t>
            </a:r>
            <a:r>
              <a:rPr lang="ar-JO" sz="1600" dirty="0"/>
              <a:t> </a:t>
            </a:r>
            <a:r>
              <a:rPr lang="ar-QA" sz="1600" dirty="0"/>
              <a:t>يختلف </a:t>
            </a:r>
            <a:r>
              <a:rPr lang="ar-JO" sz="1600" dirty="0"/>
              <a:t>تمام </a:t>
            </a:r>
            <a:r>
              <a:rPr lang="ar-QA" sz="1600" dirty="0"/>
              <a:t>‏الاختلاف عن الرأي العام؛ ذلك إن الإجماع العام أو الرأي السائد يكون في أغلب الأحوال مبنياً على الأحوال والتقاليد والعادات. أما الرأي العام فأساسه الصراع؛ والنقاش. واحتكاك الأفكار وتفاعلها.</a:t>
            </a:r>
            <a:endParaRPr lang="ar-JO" sz="1600" dirty="0"/>
          </a:p>
          <a:p>
            <a:pPr marL="285750" indent="-285750" algn="just" rtl="1">
              <a:lnSpc>
                <a:spcPct val="200000"/>
              </a:lnSpc>
              <a:buFont typeface="Arial" panose="020B0604020202020204" pitchFamily="34" charset="0"/>
              <a:buChar char="•"/>
            </a:pPr>
            <a:r>
              <a:rPr lang="ar-QA" sz="1600" dirty="0"/>
              <a:t> والرأي السائد أو الرأي الجماعي قد يكون مبنياً على تقاليد موروثة أو عادات كانت آراء في الماضي. ولكنها أصبحت كالبديهيات المسلم بها. </a:t>
            </a:r>
            <a:endParaRPr lang="ar-JO" sz="1600" dirty="0"/>
          </a:p>
          <a:p>
            <a:pPr marL="285750" indent="-285750" algn="just" rtl="1">
              <a:lnSpc>
                <a:spcPct val="200000"/>
              </a:lnSpc>
              <a:buFont typeface="Arial" panose="020B0604020202020204" pitchFamily="34" charset="0"/>
              <a:buChar char="•"/>
            </a:pPr>
            <a:r>
              <a:rPr lang="ar-QA" sz="1600" dirty="0"/>
              <a:t>فالرأي - كما يقول وليم البيج </a:t>
            </a:r>
            <a:r>
              <a:rPr lang="en-US" sz="1600" dirty="0" err="1"/>
              <a:t>Wiliam</a:t>
            </a:r>
            <a:r>
              <a:rPr lang="en-US" sz="1600" dirty="0"/>
              <a:t> </a:t>
            </a:r>
            <a:r>
              <a:rPr lang="en-US" sz="1600" dirty="0" err="1"/>
              <a:t>Albig</a:t>
            </a:r>
            <a:r>
              <a:rPr lang="en-US" sz="1600" dirty="0"/>
              <a:t> - </a:t>
            </a:r>
            <a:r>
              <a:rPr lang="ar-QA" sz="1600" dirty="0"/>
              <a:t>لابد أن يتضمن عنصر الاختيار، أي أنه عكس البديهيات والحقائق المسلم بها، فرأي الفرد هو تعبيره باللفظ أو الإشارة عن ميوله أو اتجاهاته النفسية حول موضوع جدلي، والمقصود بالاتجاهات النفسية ميول الفرد أو استعداده للاستجابة بطريقة معينة حول مسألة جديلة.</a:t>
            </a:r>
            <a:endParaRPr lang="ar-JO" sz="1600" dirty="0"/>
          </a:p>
          <a:p>
            <a:pPr marL="285750" indent="-285750" algn="just" rtl="1">
              <a:lnSpc>
                <a:spcPct val="200000"/>
              </a:lnSpc>
              <a:buFont typeface="Arial" panose="020B0604020202020204" pitchFamily="34" charset="0"/>
              <a:buChar char="•"/>
            </a:pPr>
            <a:endParaRPr lang="ar-JO" dirty="0"/>
          </a:p>
        </p:txBody>
      </p:sp>
    </p:spTree>
    <p:extLst>
      <p:ext uri="{BB962C8B-B14F-4D97-AF65-F5344CB8AC3E}">
        <p14:creationId xmlns:p14="http://schemas.microsoft.com/office/powerpoint/2010/main" val="1229481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فالرأي - كما يقول وليم البيج </a:t>
            </a:r>
            <a:r>
              <a:rPr lang="en-US"/>
              <a:t>Wiliam Albig - </a:t>
            </a:r>
            <a:r>
              <a:rPr lang="ar-QA"/>
              <a:t>لابد أن يتضمن عنصر الاختيار، أي أنه عكس البديهيات والحقائق المسلم بها، فرأي الفرد هو تعبيره باللفظ أو الإشارة عن ميوله أو اتجاهاته النفسية حول موضوع جدلي، والمقصود بالاتجاهات النفسية ميول الفرد أو استعداده للاستجابة بطريقة معينة حول مسألة جديلة.</a:t>
            </a:r>
            <a:endParaRPr lang="ar-QA"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الرأي العام والرأي السائد: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1307395" y="1637523"/>
            <a:ext cx="9493623" cy="4401205"/>
          </a:xfrm>
          <a:prstGeom prst="rect">
            <a:avLst/>
          </a:prstGeom>
          <a:noFill/>
        </p:spPr>
        <p:txBody>
          <a:bodyPr wrap="square" rtlCol="0">
            <a:spAutoFit/>
          </a:bodyPr>
          <a:lstStyle/>
          <a:p>
            <a:pPr algn="just" rtl="1">
              <a:lnSpc>
                <a:spcPct val="150000"/>
              </a:lnSpc>
            </a:pPr>
            <a:r>
              <a:rPr lang="ar-QA" sz="1600" dirty="0"/>
              <a:t>ويلخص ألبيج </a:t>
            </a:r>
            <a:r>
              <a:rPr lang="en-US" sz="1600" dirty="0"/>
              <a:t> </a:t>
            </a:r>
            <a:r>
              <a:rPr lang="en-US" sz="1600" dirty="0" err="1"/>
              <a:t>Albig</a:t>
            </a:r>
            <a:r>
              <a:rPr lang="en-US" sz="1600" dirty="0"/>
              <a:t> </a:t>
            </a:r>
            <a:r>
              <a:rPr lang="ar-QA" sz="1600" dirty="0"/>
              <a:t>مذهبه في تكوين الرأي العام بقوله: إن الرأي العام تعبير حول موضوع جدلي والرأي العام يكون نتيجة للتفاهم بين الأشخاص بعضهم البعض في أي جماعة من الجماعات المختلفة. وتحدث عملية تكوين الرأي في الجماعات التي يتراوح عدد أفرادها ما بين اثنين فأكثر، ماداموا يستجيبون لمؤثرات مشتركة، حول مسألة جدلية. وليست الجماهير إلا جماعات كبيرة. وفي جميع الأوقات، نلاحظ أن هناك وجهات نظر مختلفة في الجماعة وكما نجد وجهة نظر غالبة نجد آراء أخرى مختلفة. وقد تكون هناك أغلبية تمثل رأياً مشتركاً، وقد لا توجد هذه الأغلبية.</a:t>
            </a:r>
            <a:endParaRPr lang="ar-JO" sz="1600" dirty="0"/>
          </a:p>
          <a:p>
            <a:pPr algn="just" rtl="1">
              <a:lnSpc>
                <a:spcPct val="150000"/>
              </a:lnSpc>
            </a:pPr>
            <a:endParaRPr lang="ar-JO" sz="1600" dirty="0"/>
          </a:p>
          <a:p>
            <a:pPr algn="just" rtl="1">
              <a:lnSpc>
                <a:spcPct val="150000"/>
              </a:lnSpc>
            </a:pPr>
            <a:r>
              <a:rPr lang="ar-QA" sz="1600" dirty="0"/>
              <a:t>فعملية تكوين الرأي العام هي التفاعل الذي يحدث داخل الجماعة حول مسألة جدلية. والرأي الجماعي أو الرأي العام هو نتيجة هذا التفاعل. ولا يكون الرأي العام جامد وإنما هو حركة دائمة لأنه يتأثر بالعناصر التي تجد في المناقشة وعملية الوصول إلى الرأي قد تعتمد أحياناً على التفكير والتحليل والدراسة لكنها تتأثر أحياناً أخرى بالعواطف والانفعالات والمؤثرات غير المنطقية. </a:t>
            </a:r>
          </a:p>
          <a:p>
            <a:br>
              <a:rPr lang="ar-QA" sz="1600" dirty="0"/>
            </a:br>
            <a:endParaRPr lang="ar-QA" sz="1600" dirty="0"/>
          </a:p>
          <a:p>
            <a:br>
              <a:rPr lang="ar-QA" sz="1600" dirty="0"/>
            </a:br>
            <a:endParaRPr lang="en-US" sz="1600" dirty="0"/>
          </a:p>
        </p:txBody>
      </p:sp>
    </p:spTree>
    <p:extLst>
      <p:ext uri="{BB962C8B-B14F-4D97-AF65-F5344CB8AC3E}">
        <p14:creationId xmlns:p14="http://schemas.microsoft.com/office/powerpoint/2010/main" val="3325441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الرأي العام والرأي السائد: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1775180"/>
            <a:ext cx="10230129" cy="3962880"/>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sz="1600" dirty="0"/>
              <a:t>ويؤكد العلماء أنه ينبغي التفرقة دائماً بين: </a:t>
            </a:r>
            <a:endParaRPr lang="ar-JO" sz="1600" dirty="0"/>
          </a:p>
          <a:p>
            <a:pPr algn="just" rtl="1">
              <a:lnSpc>
                <a:spcPct val="200000"/>
              </a:lnSpc>
            </a:pPr>
            <a:r>
              <a:rPr lang="ar-QA" sz="1600" dirty="0"/>
              <a:t>1</a:t>
            </a:r>
            <a:r>
              <a:rPr lang="ar-JO" sz="1600" b="1" dirty="0"/>
              <a:t>-</a:t>
            </a:r>
            <a:r>
              <a:rPr lang="ar-QA" sz="1600" b="1" dirty="0"/>
              <a:t>الرأي العام: </a:t>
            </a:r>
            <a:r>
              <a:rPr lang="ar-QA" sz="1600" dirty="0"/>
              <a:t>وهو ما يصل إليه المجتمع الواعي بعد تقليب وجهات النظر المختلفة والآراء المتعارضة.</a:t>
            </a:r>
            <a:endParaRPr lang="ar-JO" sz="1600" dirty="0"/>
          </a:p>
          <a:p>
            <a:pPr algn="just" rtl="1">
              <a:lnSpc>
                <a:spcPct val="200000"/>
              </a:lnSpc>
            </a:pPr>
            <a:endParaRPr lang="ar-JO" sz="1600" dirty="0"/>
          </a:p>
          <a:p>
            <a:pPr algn="just" rtl="1">
              <a:lnSpc>
                <a:spcPct val="200000"/>
              </a:lnSpc>
            </a:pPr>
            <a:r>
              <a:rPr lang="ar-QA" sz="1600" dirty="0"/>
              <a:t> </a:t>
            </a:r>
            <a:r>
              <a:rPr lang="ar-JO" sz="1600" b="1" dirty="0"/>
              <a:t>2-</a:t>
            </a:r>
            <a:r>
              <a:rPr lang="ar-QA" sz="1600" b="1" dirty="0"/>
              <a:t>السخط العام</a:t>
            </a:r>
            <a:r>
              <a:rPr lang="ar-QA" sz="1600" dirty="0"/>
              <a:t>: وهو ما تصل إليه الجماهير بمجرد الإثارة والانفعال برجل واحد فقط« أو فكرة واحدة فقط. أو زاوية واحدة فقط لا تكاد تسمح لغيرها من زوايا النظر الأخرى أن تظهر إلى جانبها.</a:t>
            </a:r>
            <a:endParaRPr lang="ar-JO" sz="1600" dirty="0"/>
          </a:p>
          <a:p>
            <a:pPr algn="just" rtl="1">
              <a:lnSpc>
                <a:spcPct val="200000"/>
              </a:lnSpc>
            </a:pPr>
            <a:endParaRPr lang="ar-JO" sz="1600" dirty="0"/>
          </a:p>
          <a:p>
            <a:pPr algn="just" rtl="1">
              <a:lnSpc>
                <a:spcPct val="200000"/>
              </a:lnSpc>
            </a:pPr>
            <a:r>
              <a:rPr lang="ar-QA" sz="1600" dirty="0"/>
              <a:t> </a:t>
            </a:r>
            <a:r>
              <a:rPr lang="ar-JO" sz="1600" b="1" dirty="0"/>
              <a:t>3-</a:t>
            </a:r>
            <a:r>
              <a:rPr lang="ar-QA" sz="1600" b="1" dirty="0"/>
              <a:t>الاتجاه العام: </a:t>
            </a:r>
            <a:r>
              <a:rPr lang="ar-QA" sz="1600" dirty="0"/>
              <a:t>وهو ما يكون نتيجة لاتفاق الجماهير على شئ معين يرون فيه صيانة للتقاليد. أو دفاعاً عن دينهم« أو محافظة على تراثهم« ونحو ذلك. </a:t>
            </a:r>
            <a:endParaRPr lang="ar-JO" sz="1600" dirty="0"/>
          </a:p>
          <a:p>
            <a:pPr marL="285750" indent="-285750" algn="just" rtl="1">
              <a:lnSpc>
                <a:spcPct val="200000"/>
              </a:lnSpc>
              <a:buFont typeface="Arial" panose="020B0604020202020204" pitchFamily="34" charset="0"/>
              <a:buChar char="•"/>
            </a:pPr>
            <a:endParaRPr lang="ar-JO" sz="1600" dirty="0"/>
          </a:p>
        </p:txBody>
      </p:sp>
    </p:spTree>
    <p:extLst>
      <p:ext uri="{BB962C8B-B14F-4D97-AF65-F5344CB8AC3E}">
        <p14:creationId xmlns:p14="http://schemas.microsoft.com/office/powerpoint/2010/main" val="1054911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مراحل تكوين 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714683" y="1420164"/>
            <a:ext cx="10617913" cy="4455322"/>
          </a:xfrm>
          <a:prstGeom prst="rect">
            <a:avLst/>
          </a:prstGeom>
          <a:noFill/>
        </p:spPr>
        <p:txBody>
          <a:bodyPr wrap="square" rtlCol="0">
            <a:spAutoFit/>
          </a:bodyPr>
          <a:lstStyle/>
          <a:p>
            <a:pPr marL="285750" indent="-285750" algn="r" rtl="1">
              <a:lnSpc>
                <a:spcPct val="200000"/>
              </a:lnSpc>
              <a:buFont typeface="Arial" panose="020B0604020202020204" pitchFamily="34" charset="0"/>
              <a:buChar char="•"/>
            </a:pPr>
            <a:r>
              <a:rPr lang="ar-QA" sz="1600" dirty="0"/>
              <a:t>يمثل الرأي العام سلوكاً اجتماعياً أو استجابة هامة لمثيرات اجتماعية في المجال السلوي للجماعة. وحتي يظهر هذا السلوك أو هذه الاستجابة ويكون ‏</a:t>
            </a:r>
            <a:r>
              <a:rPr lang="ar-JO" sz="1600" dirty="0"/>
              <a:t>رأيا </a:t>
            </a:r>
            <a:r>
              <a:rPr lang="ar-QA" sz="1600" dirty="0"/>
              <a:t>عاماً لابد أن يمر بمراحل متعددة تكون في النهاية عناصر أساسية في تشكيل الرأي العام وهذه العناصر هي:</a:t>
            </a:r>
            <a:endParaRPr lang="ar-JO" sz="1600" dirty="0"/>
          </a:p>
          <a:p>
            <a:pPr marL="285750" indent="-285750" algn="r" rtl="1">
              <a:lnSpc>
                <a:spcPct val="200000"/>
              </a:lnSpc>
              <a:buFont typeface="Arial" panose="020B0604020202020204" pitchFamily="34" charset="0"/>
              <a:buChar char="•"/>
            </a:pPr>
            <a:r>
              <a:rPr lang="ar-QA" sz="1600" dirty="0"/>
              <a:t>. القضية الها</a:t>
            </a:r>
            <a:r>
              <a:rPr lang="ar-JO" sz="1600" dirty="0"/>
              <a:t>مة</a:t>
            </a:r>
          </a:p>
          <a:p>
            <a:pPr marL="285750" indent="-285750" algn="r" rtl="1">
              <a:lnSpc>
                <a:spcPct val="200000"/>
              </a:lnSpc>
              <a:buFont typeface="Arial" panose="020B0604020202020204" pitchFamily="34" charset="0"/>
              <a:buChar char="•"/>
            </a:pPr>
            <a:r>
              <a:rPr lang="ar-JO" sz="1600" dirty="0"/>
              <a:t>الجماعة</a:t>
            </a:r>
          </a:p>
          <a:p>
            <a:pPr marL="285750" indent="-285750" algn="r" rtl="1">
              <a:lnSpc>
                <a:spcPct val="200000"/>
              </a:lnSpc>
              <a:buFont typeface="Arial" panose="020B0604020202020204" pitchFamily="34" charset="0"/>
              <a:buChar char="•"/>
            </a:pPr>
            <a:r>
              <a:rPr lang="ar-JO" sz="1600" dirty="0"/>
              <a:t>روح المناقشة</a:t>
            </a:r>
          </a:p>
          <a:p>
            <a:pPr algn="r" rtl="1">
              <a:lnSpc>
                <a:spcPct val="200000"/>
              </a:lnSpc>
            </a:pPr>
            <a:r>
              <a:rPr lang="ar-QA" sz="1600" dirty="0"/>
              <a:t>القضية قد تكون بسيطة محددة لا تهدد إلا جماعة صغيرة فاعلة. وقد تكون القضية كبيرة تهدد الأمة باجمعهاء والجماعة قد تكون قليلة العدد ولكنها فاعلة وقد تكون كثيرة العدد وغير فاعل</a:t>
            </a:r>
            <a:endParaRPr lang="ar-JO" sz="1600" dirty="0"/>
          </a:p>
          <a:p>
            <a:pPr algn="r" rtl="1">
              <a:lnSpc>
                <a:spcPct val="200000"/>
              </a:lnSpc>
            </a:pPr>
            <a:r>
              <a:rPr lang="ar-QA" sz="1600" dirty="0"/>
              <a:t>أما المناقشة فقد تكون عامة وعلنية وفي نهايتها تتعلق بالآراء ويظهر الرأي </a:t>
            </a:r>
            <a:r>
              <a:rPr lang="ar-QA" sz="1600" dirty="0" err="1"/>
              <a:t>العا</a:t>
            </a:r>
            <a:r>
              <a:rPr lang="ar-JO" sz="1600" dirty="0"/>
              <a:t>م</a:t>
            </a:r>
            <a:r>
              <a:rPr lang="ar-EG" sz="1600" dirty="0"/>
              <a:t> </a:t>
            </a:r>
            <a:endParaRPr lang="ar-JO" sz="1600" dirty="0"/>
          </a:p>
          <a:p>
            <a:pPr algn="r" rtl="1">
              <a:lnSpc>
                <a:spcPct val="200000"/>
              </a:lnSpc>
            </a:pPr>
            <a:r>
              <a:rPr lang="ar-QA" sz="1600" dirty="0"/>
              <a:t>وممر المناقشة بخطوتين. الأولي: اختلاف وجهات النظرء والثانية تقارب وجهات </a:t>
            </a:r>
            <a:r>
              <a:rPr lang="ar-JO" sz="1600" dirty="0"/>
              <a:t> النظر</a:t>
            </a:r>
          </a:p>
        </p:txBody>
      </p:sp>
    </p:spTree>
    <p:extLst>
      <p:ext uri="{BB962C8B-B14F-4D97-AF65-F5344CB8AC3E}">
        <p14:creationId xmlns:p14="http://schemas.microsoft.com/office/powerpoint/2010/main" val="2743877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مراحل تكوين 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1187445" y="1936376"/>
            <a:ext cx="9731567" cy="3539430"/>
          </a:xfrm>
          <a:prstGeom prst="rect">
            <a:avLst/>
          </a:prstGeom>
          <a:noFill/>
        </p:spPr>
        <p:txBody>
          <a:bodyPr wrap="square" rtlCol="0">
            <a:spAutoFit/>
          </a:bodyPr>
          <a:lstStyle/>
          <a:p>
            <a:pPr algn="r" rtl="1"/>
            <a:r>
              <a:rPr lang="ar-QA" sz="1600" dirty="0"/>
              <a:t>حدد العالم "بورود"، أحمد أبوزيد 10 1988 عوامل تشترك في تكوين الرأي العام</a:t>
            </a:r>
            <a:r>
              <a:rPr lang="ar-JO" sz="1600" dirty="0"/>
              <a:t> </a:t>
            </a:r>
            <a:r>
              <a:rPr lang="ar-QA" sz="1600" dirty="0"/>
              <a:t>وهي كالتالي:</a:t>
            </a:r>
            <a:endParaRPr lang="ar-JO" sz="1600" dirty="0"/>
          </a:p>
          <a:p>
            <a:pPr algn="r" rtl="1"/>
            <a:endParaRPr lang="ar-JO" sz="1600" dirty="0"/>
          </a:p>
          <a:p>
            <a:pPr marL="342900" indent="-342900" algn="r" rtl="1">
              <a:buFont typeface="Arial" panose="020B0604020202020204" pitchFamily="34" charset="0"/>
              <a:buChar char="•"/>
            </a:pPr>
            <a:r>
              <a:rPr lang="ar-QA" sz="1600" dirty="0"/>
              <a:t>نشأة المشكلة أو الموضوع</a:t>
            </a:r>
          </a:p>
          <a:p>
            <a:pPr marL="342900" indent="-342900" algn="r" rtl="1">
              <a:buFont typeface="Arial" panose="020B0604020202020204" pitchFamily="34" charset="0"/>
              <a:buChar char="•"/>
            </a:pPr>
            <a:r>
              <a:rPr lang="ar-QA" sz="1600" dirty="0"/>
              <a:t>إدراك المشكلة.</a:t>
            </a:r>
          </a:p>
          <a:p>
            <a:pPr marL="342900" indent="-342900" algn="r" rtl="1">
              <a:buFont typeface="Arial" panose="020B0604020202020204" pitchFamily="34" charset="0"/>
              <a:buChar char="•"/>
            </a:pPr>
            <a:r>
              <a:rPr lang="ar-QA" sz="1600" dirty="0"/>
              <a:t>الاستطلاع بالمناقشة.</a:t>
            </a:r>
          </a:p>
          <a:p>
            <a:pPr marL="342900" indent="-342900" algn="r" rtl="1">
              <a:buFont typeface="Arial" panose="020B0604020202020204" pitchFamily="34" charset="0"/>
              <a:buChar char="•"/>
            </a:pPr>
            <a:r>
              <a:rPr lang="ar-QA" sz="1600" dirty="0"/>
              <a:t>بروز المقترحات والبدائل</a:t>
            </a:r>
          </a:p>
          <a:p>
            <a:pPr marL="342900" indent="-342900" algn="r" rtl="1">
              <a:buFont typeface="Arial" panose="020B0604020202020204" pitchFamily="34" charset="0"/>
              <a:buChar char="•"/>
            </a:pPr>
            <a:r>
              <a:rPr lang="ar-QA" sz="1600" dirty="0"/>
              <a:t>حل المشكلة.</a:t>
            </a:r>
          </a:p>
          <a:p>
            <a:pPr marL="342900" indent="-342900" algn="r" rtl="1">
              <a:buFont typeface="Arial" panose="020B0604020202020204" pitchFamily="34" charset="0"/>
              <a:buChar char="•"/>
            </a:pPr>
            <a:r>
              <a:rPr lang="ar-QA" sz="1600" dirty="0"/>
              <a:t>صراع الآراء.</a:t>
            </a:r>
          </a:p>
          <a:p>
            <a:pPr marL="342900" indent="-342900" algn="r" rtl="1">
              <a:buFont typeface="Arial" panose="020B0604020202020204" pitchFamily="34" charset="0"/>
              <a:buChar char="•"/>
            </a:pPr>
            <a:r>
              <a:rPr lang="ar-QA" sz="1600" dirty="0"/>
              <a:t>تبلور الآراء.</a:t>
            </a:r>
          </a:p>
          <a:p>
            <a:pPr marL="342900" indent="-342900" algn="r" rtl="1">
              <a:buFont typeface="Arial" panose="020B0604020202020204" pitchFamily="34" charset="0"/>
              <a:buChar char="•"/>
            </a:pPr>
            <a:r>
              <a:rPr lang="ar-QA" sz="1600" dirty="0"/>
              <a:t>تقارب الآراء.</a:t>
            </a:r>
          </a:p>
          <a:p>
            <a:pPr marL="342900" indent="-342900" algn="r" rtl="1">
              <a:buFont typeface="Arial" panose="020B0604020202020204" pitchFamily="34" charset="0"/>
              <a:buChar char="•"/>
            </a:pPr>
            <a:r>
              <a:rPr lang="ar-QA" sz="1600" dirty="0"/>
              <a:t>الاتفاق الجماعي.</a:t>
            </a:r>
          </a:p>
          <a:p>
            <a:pPr marL="342900" indent="-342900" algn="r" rtl="1">
              <a:buFont typeface="Arial" panose="020B0604020202020204" pitchFamily="34" charset="0"/>
              <a:buChar char="•"/>
            </a:pPr>
            <a:r>
              <a:rPr lang="ar-QA" sz="1600" dirty="0"/>
              <a:t>السلوك الجماعي.</a:t>
            </a:r>
          </a:p>
          <a:p>
            <a:br>
              <a:rPr lang="ar-QA" sz="1600" dirty="0"/>
            </a:br>
            <a:endParaRPr lang="ar-QA" sz="1600" dirty="0"/>
          </a:p>
        </p:txBody>
      </p:sp>
    </p:spTree>
    <p:extLst>
      <p:ext uri="{BB962C8B-B14F-4D97-AF65-F5344CB8AC3E}">
        <p14:creationId xmlns:p14="http://schemas.microsoft.com/office/powerpoint/2010/main" val="5263008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مراحل تكوين 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1055335" y="1871177"/>
            <a:ext cx="9936609" cy="4493538"/>
          </a:xfrm>
          <a:prstGeom prst="rect">
            <a:avLst/>
          </a:prstGeom>
          <a:noFill/>
        </p:spPr>
        <p:txBody>
          <a:bodyPr wrap="square" rtlCol="0">
            <a:spAutoFit/>
          </a:bodyPr>
          <a:lstStyle/>
          <a:p>
            <a:pPr algn="r" rtl="1"/>
            <a:r>
              <a:rPr lang="ar-JO" b="1" dirty="0"/>
              <a:t>**المرحلة الأولى: ** البداية والتكوين الجنيني</a:t>
            </a:r>
          </a:p>
          <a:p>
            <a:pPr algn="r" rtl="1"/>
            <a:r>
              <a:rPr lang="ar-JO" b="1" dirty="0"/>
              <a:t>الحدث أو القضية</a:t>
            </a:r>
            <a:r>
              <a:rPr lang="ar-JO" dirty="0"/>
              <a:t>: ظهور مشكلة أو موضوع جديد (أزمة اقتصادية، قرار سياسي، حادث كبير).</a:t>
            </a:r>
          </a:p>
          <a:p>
            <a:pPr algn="r" rtl="1"/>
            <a:r>
              <a:rPr lang="ar-JO" b="1" dirty="0"/>
              <a:t>الاستجابة الفردية</a:t>
            </a:r>
            <a:r>
              <a:rPr lang="ar-JO" dirty="0"/>
              <a:t>: تبدأ كردود فعل فردية متناثرة تعتمد على:</a:t>
            </a:r>
          </a:p>
          <a:p>
            <a:pPr lvl="1" algn="r" rtl="1"/>
            <a:r>
              <a:rPr lang="ar-JO" dirty="0"/>
              <a:t>الخبرات الشخصية.</a:t>
            </a:r>
          </a:p>
          <a:p>
            <a:pPr lvl="1" algn="r" rtl="1"/>
            <a:r>
              <a:rPr lang="ar-JO" dirty="0"/>
              <a:t>القيم والمعتقدات المسبقة.</a:t>
            </a:r>
          </a:p>
          <a:p>
            <a:pPr lvl="1" algn="r" rtl="1"/>
            <a:r>
              <a:rPr lang="ar-JO" dirty="0"/>
              <a:t>المصالح الذاتية.</a:t>
            </a:r>
          </a:p>
          <a:p>
            <a:pPr algn="r" rtl="1"/>
            <a:r>
              <a:rPr lang="ar-JO" b="1" dirty="0"/>
              <a:t>الوعي الأولي</a:t>
            </a:r>
            <a:r>
              <a:rPr lang="ar-JO" dirty="0"/>
              <a:t>: بداية انتشار المعلومة عبر وسائل التواصل الشخصي والإعلام.</a:t>
            </a:r>
          </a:p>
          <a:p>
            <a:pPr algn="r" rtl="1"/>
            <a:endParaRPr lang="ar-JO" dirty="0"/>
          </a:p>
          <a:p>
            <a:pPr algn="r" rtl="1"/>
            <a:r>
              <a:rPr lang="ar-JO" b="1" dirty="0"/>
              <a:t>**المرحلة الثانية: ** التفاعل والمناقشة</a:t>
            </a:r>
          </a:p>
          <a:p>
            <a:pPr algn="r" rtl="1"/>
            <a:r>
              <a:rPr lang="ar-JO" b="1" dirty="0"/>
              <a:t>التداول الاجتماعي</a:t>
            </a:r>
            <a:r>
              <a:rPr lang="ar-JO" dirty="0"/>
              <a:t>: تنتقل القضية إلى النقاش في:</a:t>
            </a:r>
          </a:p>
          <a:p>
            <a:pPr lvl="1" algn="r" rtl="1"/>
            <a:r>
              <a:rPr lang="ar-JO" dirty="0"/>
              <a:t>الدوائر الضيقة (العائلة، الأصدقاء).</a:t>
            </a:r>
          </a:p>
          <a:p>
            <a:pPr lvl="1" algn="r" rtl="1"/>
            <a:r>
              <a:rPr lang="ar-JO" dirty="0"/>
              <a:t>أماكن العمل والجامعات.</a:t>
            </a:r>
          </a:p>
          <a:p>
            <a:pPr lvl="1" algn="r" rtl="1"/>
            <a:r>
              <a:rPr lang="ar-JO" dirty="0"/>
              <a:t>منصات التواصل الاجتماعي.</a:t>
            </a:r>
          </a:p>
          <a:p>
            <a:pPr algn="r" rtl="1"/>
            <a:r>
              <a:rPr lang="ar-JO" b="1" dirty="0"/>
              <a:t>تعدد الروايات</a:t>
            </a:r>
            <a:r>
              <a:rPr lang="ar-JO" dirty="0"/>
              <a:t>: ظهور تفسيرات مختلفة، وربما تضارب في المعلومات.</a:t>
            </a:r>
          </a:p>
          <a:p>
            <a:pPr algn="r" rtl="1"/>
            <a:r>
              <a:rPr lang="ar-JO" b="1" dirty="0"/>
              <a:t>بداية الاستقطاب</a:t>
            </a:r>
            <a:r>
              <a:rPr lang="ar-JO" dirty="0"/>
              <a:t>: تشكل مواقف أولية متباينة.</a:t>
            </a:r>
          </a:p>
          <a:p>
            <a:pPr algn="r" rtl="1"/>
            <a:endParaRPr lang="en-US" sz="1600" dirty="0"/>
          </a:p>
        </p:txBody>
      </p:sp>
    </p:spTree>
    <p:extLst>
      <p:ext uri="{BB962C8B-B14F-4D97-AF65-F5344CB8AC3E}">
        <p14:creationId xmlns:p14="http://schemas.microsoft.com/office/powerpoint/2010/main" val="1480208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QA" sz="2800" dirty="0"/>
              <a:t>مراحل تكوين 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78379" y="1808809"/>
            <a:ext cx="9435241" cy="4216539"/>
          </a:xfrm>
          <a:prstGeom prst="rect">
            <a:avLst/>
          </a:prstGeom>
          <a:noFill/>
        </p:spPr>
        <p:txBody>
          <a:bodyPr wrap="square" rtlCol="0">
            <a:spAutoFit/>
          </a:bodyPr>
          <a:lstStyle/>
          <a:p>
            <a:pPr algn="r"/>
            <a:r>
              <a:rPr lang="ar-JO" b="1" dirty="0"/>
              <a:t>المرحلة الثالثة: التبلور والوضوح</a:t>
            </a:r>
            <a:br>
              <a:rPr lang="ar-JO" b="1" dirty="0"/>
            </a:br>
            <a:r>
              <a:rPr lang="ar-JO" b="1" dirty="0"/>
              <a:t>ظهور الاتجاهات الرئيسية</a:t>
            </a:r>
            <a:r>
              <a:rPr lang="ar-JO" dirty="0"/>
              <a:t>: تبدأ آراء واضحة في التشكل (مؤيد، معارض، محايد).</a:t>
            </a:r>
          </a:p>
          <a:p>
            <a:pPr algn="r" rtl="1"/>
            <a:r>
              <a:rPr lang="ar-JO" b="1" dirty="0"/>
              <a:t>تأثير القادة الرأي</a:t>
            </a:r>
            <a:r>
              <a:rPr lang="ar-JO" dirty="0"/>
              <a:t>: تدخل الشخصيات المؤثرة (سياسيون، مثقفون، ناشطون، خبراء).</a:t>
            </a:r>
          </a:p>
          <a:p>
            <a:pPr algn="r" rtl="1"/>
            <a:r>
              <a:rPr lang="ar-JO" b="1" dirty="0"/>
              <a:t>دور الإعلام المركزي</a:t>
            </a:r>
            <a:r>
              <a:rPr lang="ar-JO" dirty="0"/>
              <a:t>: تؤطر وسائل الإعلام الرئيسية النقاش وتسلط الضوء على زوايا معينة.</a:t>
            </a:r>
          </a:p>
          <a:p>
            <a:pPr algn="r" rtl="1"/>
            <a:r>
              <a:rPr lang="ar-JO" b="1" dirty="0"/>
              <a:t>البلورة</a:t>
            </a:r>
            <a:r>
              <a:rPr lang="ar-JO" dirty="0"/>
              <a:t>: تتحول الآراء من مشاعر عامة إلى مواقف أكثر وضوحاً وثباتاً.</a:t>
            </a:r>
          </a:p>
          <a:p>
            <a:pPr algn="r" rtl="1"/>
            <a:endParaRPr lang="ar-JO" dirty="0"/>
          </a:p>
          <a:p>
            <a:pPr algn="r" rtl="1"/>
            <a:r>
              <a:rPr lang="ar-JO" b="1" dirty="0"/>
              <a:t>المرحلة الرابعة: التعبير والتأثير</a:t>
            </a:r>
          </a:p>
          <a:p>
            <a:pPr algn="r" rtl="1"/>
            <a:r>
              <a:rPr lang="ar-JO" b="1" dirty="0"/>
              <a:t>التعبير العلني</a:t>
            </a:r>
            <a:r>
              <a:rPr lang="ar-JO" dirty="0"/>
              <a:t>: يبدأ الناس في التعبير عن رأيهم بشكل جماعي عبر:</a:t>
            </a:r>
          </a:p>
          <a:p>
            <a:pPr lvl="1" algn="r" rtl="1"/>
            <a:r>
              <a:rPr lang="ar-JO" dirty="0"/>
              <a:t>الاستطلاعات الرسمية.</a:t>
            </a:r>
          </a:p>
          <a:p>
            <a:pPr lvl="1" algn="r" rtl="1"/>
            <a:r>
              <a:rPr lang="ar-JO" dirty="0"/>
              <a:t>المظاهرات أو الحملات.</a:t>
            </a:r>
          </a:p>
          <a:p>
            <a:pPr lvl="1" algn="r" rtl="1"/>
            <a:r>
              <a:rPr lang="ar-JO" dirty="0"/>
              <a:t>الضغط على صناع القرار.</a:t>
            </a:r>
          </a:p>
          <a:p>
            <a:pPr algn="r" rtl="1"/>
            <a:r>
              <a:rPr lang="ar-JO" b="1" dirty="0"/>
              <a:t>التأثير على القرار</a:t>
            </a:r>
            <a:r>
              <a:rPr lang="ar-JO" dirty="0"/>
              <a:t>: يحاول صانعو السياسات استقراء الرأي العام أو الاستجابة له.</a:t>
            </a:r>
          </a:p>
          <a:p>
            <a:pPr algn="r" rtl="1"/>
            <a:r>
              <a:rPr lang="ar-JO" b="1" dirty="0"/>
              <a:t>التغذية الراجعة</a:t>
            </a:r>
            <a:r>
              <a:rPr lang="ar-JO" dirty="0"/>
              <a:t>: ردود الفعل على القرارات تعيد تشكيل الرأي العام من جديد.</a:t>
            </a:r>
          </a:p>
          <a:p>
            <a:pPr algn="r" rtl="1"/>
            <a:br>
              <a:rPr lang="ar-JO" dirty="0"/>
            </a:br>
            <a:endParaRPr lang="ar-QA" sz="1600" dirty="0"/>
          </a:p>
        </p:txBody>
      </p:sp>
    </p:spTree>
    <p:extLst>
      <p:ext uri="{BB962C8B-B14F-4D97-AF65-F5344CB8AC3E}">
        <p14:creationId xmlns:p14="http://schemas.microsoft.com/office/powerpoint/2010/main" val="155196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QA" sz="2800" dirty="0"/>
              <a:t>مراحل تكوين الرأي العام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11008" y="2149156"/>
            <a:ext cx="9656580" cy="3901324"/>
          </a:xfrm>
          <a:prstGeom prst="rect">
            <a:avLst/>
          </a:prstGeom>
          <a:noFill/>
        </p:spPr>
        <p:txBody>
          <a:bodyPr wrap="square" rtlCol="0">
            <a:spAutoFit/>
          </a:bodyPr>
          <a:lstStyle/>
          <a:p>
            <a:pPr algn="just" rtl="1">
              <a:lnSpc>
                <a:spcPct val="150000"/>
              </a:lnSpc>
            </a:pPr>
            <a:r>
              <a:rPr lang="ar-QA" sz="1600" dirty="0"/>
              <a:t>وباختصار فإن فهم الرأي العام والتعرف على طرق تكوينه يعتبر من أهم الأمور في العلاقات العامة. وعن طريق هذا الفهم الجيد يستطيع أخصائ العلاقات العامة أن يدرك طرق التأثير الفعال لتخيير اتجاهات الرأي. كيا يمكنه التعرف على قادة الرأي الرسمين وغير الرسمين الذين يجب الوصول إليهم في رسائل العلاقات العامة. وأخيراً فإن فهم الرأي العام وقادة الرأي العام يؤهل رجل العلاقات العامة ليعرف أن توزيع المعلومات عن طريق وسائل الاتصال الجماهيرية يعني إثارة الانتباه فقط ولا يحدد لهم بماذا يفكرون. </a:t>
            </a:r>
          </a:p>
          <a:p>
            <a:pPr algn="just" rtl="1">
              <a:lnSpc>
                <a:spcPct val="150000"/>
              </a:lnSpc>
            </a:pPr>
            <a:endParaRPr lang="ar-QA" sz="1600" dirty="0"/>
          </a:p>
          <a:p>
            <a:pPr algn="r" rtl="1"/>
            <a:r>
              <a:rPr lang="ar-JO" b="1" dirty="0"/>
              <a:t>ا</a:t>
            </a:r>
            <a:r>
              <a:rPr lang="ar-JO" sz="1600" b="1" dirty="0"/>
              <a:t>لعوامل المحورية في كل المراحل:</a:t>
            </a:r>
          </a:p>
          <a:p>
            <a:pPr algn="r" rtl="1"/>
            <a:r>
              <a:rPr lang="ar-JO" sz="1600" b="1" dirty="0"/>
              <a:t>مصداقية المصدر</a:t>
            </a:r>
            <a:r>
              <a:rPr lang="ar-JO" sz="1600" dirty="0"/>
              <a:t>: من يقدم المعلومة؟</a:t>
            </a:r>
          </a:p>
          <a:p>
            <a:pPr algn="r" rtl="1"/>
            <a:r>
              <a:rPr lang="ar-JO" sz="1600" b="1" dirty="0"/>
              <a:t>التكرار</a:t>
            </a:r>
            <a:r>
              <a:rPr lang="ar-JO" sz="1600" dirty="0"/>
              <a:t>: كم مرة تتعرض الفكرة؟</a:t>
            </a:r>
          </a:p>
          <a:p>
            <a:pPr algn="r" rtl="1"/>
            <a:r>
              <a:rPr lang="ar-JO" sz="1600" b="1" dirty="0"/>
              <a:t>الإطار الإعلامي</a:t>
            </a:r>
            <a:r>
              <a:rPr lang="ar-JO" sz="1600" dirty="0"/>
              <a:t>: كيف تُعرض القضية (كمشكلة أمنية؟ اقتصادية؟ إنسانية؟).</a:t>
            </a:r>
          </a:p>
          <a:p>
            <a:pPr algn="r" rtl="1"/>
            <a:r>
              <a:rPr lang="ar-JO" sz="1600" b="1" dirty="0"/>
              <a:t>السياق الاجتماعي والسياسي</a:t>
            </a:r>
            <a:r>
              <a:rPr lang="ar-JO" sz="1600" dirty="0"/>
              <a:t>: حرية التعبير، مستوى التعليم، الاستقطاب المجتمعي.</a:t>
            </a:r>
          </a:p>
          <a:p>
            <a:pPr algn="r" rtl="1"/>
            <a:endParaRPr lang="ar-JO" sz="1600" dirty="0"/>
          </a:p>
          <a:p>
            <a:pPr algn="just" rtl="1">
              <a:lnSpc>
                <a:spcPct val="150000"/>
              </a:lnSpc>
            </a:pPr>
            <a:endParaRPr lang="en-US" sz="1600" b="1" dirty="0">
              <a:latin typeface="Alexandria" charset="0"/>
              <a:cs typeface="Alexandria" charset="0"/>
            </a:endParaRPr>
          </a:p>
        </p:txBody>
      </p:sp>
    </p:spTree>
    <p:extLst>
      <p:ext uri="{BB962C8B-B14F-4D97-AF65-F5344CB8AC3E}">
        <p14:creationId xmlns:p14="http://schemas.microsoft.com/office/powerpoint/2010/main" val="38570540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667452" y="2880272"/>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2B3429AD-338E-4B9C-88E0-E59B82F4890C}"/>
</file>

<file path=customXml/itemProps3.xml><?xml version="1.0" encoding="utf-8"?>
<ds:datastoreItem xmlns:ds="http://schemas.openxmlformats.org/officeDocument/2006/customXml" ds:itemID="{ACC9A911-23AF-4D6B-960B-1A780C58D828}">
  <ds:schemaRefs>
    <ds:schemaRef ds:uri="http://schemas.microsoft.com/office/2006/documentManagement/types"/>
    <ds:schemaRef ds:uri="http://purl.org/dc/dcmitype/"/>
    <ds:schemaRef ds:uri="http://schemas.microsoft.com/office/infopath/2007/PartnerControls"/>
    <ds:schemaRef ds:uri="688354b5-287c-4cda-825e-1d7935aea40e"/>
    <ds:schemaRef ds:uri="http://purl.org/dc/elements/1.1/"/>
    <ds:schemaRef ds:uri="http://schemas.openxmlformats.org/package/2006/metadata/core-properties"/>
    <ds:schemaRef ds:uri="http://www.w3.org/XML/1998/namespace"/>
    <ds:schemaRef ds:uri="aca13214-df29-4e3c-a050-857c0bf7bd8e"/>
    <ds:schemaRef ds:uri="http://schemas.microsoft.com/office/2006/metadata/properties"/>
    <ds:schemaRef ds:uri="http://purl.org/dc/term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13325</TotalTime>
  <Words>3948</Words>
  <Application>Microsoft Macintosh PowerPoint</Application>
  <PresentationFormat>Widescreen</PresentationFormat>
  <Paragraphs>358</Paragraphs>
  <Slides>41</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Alexandria</vt:lpstr>
      <vt:lpstr>Arial</vt:lpstr>
      <vt:lpstr>cairo</vt:lpstr>
      <vt:lpstr>Calibri</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 Dr ibrahim siam </cp:lastModifiedBy>
  <cp:revision>147</cp:revision>
  <dcterms:created xsi:type="dcterms:W3CDTF">2023-04-29T09:08:00Z</dcterms:created>
  <dcterms:modified xsi:type="dcterms:W3CDTF">2026-01-24T18:22:48Z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