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notesSlides/notesSlide42.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9.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25.xml" ContentType="application/vnd.openxmlformats-officedocument.presentationml.notesSlide+xml"/>
  <Override PartName="/ppt/notesSlides/notesSlide41.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3.xml" ContentType="application/vnd.openxmlformats-officedocument.presentationml.tags+xml"/>
  <Override PartName="/ppt/tags/tag4.xml" ContentType="application/vnd.openxmlformats-officedocument.presentationml.tags+xml"/>
  <Override PartName="/ppt/tags/tag12.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5.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6.xml" ContentType="application/vnd.openxmlformats-officedocument.presentationml.tags+xml"/>
  <Override PartName="/ppt/tags/tag13.xml" ContentType="application/vnd.openxmlformats-officedocument.presentationml.tags+xml"/>
  <Override PartName="/ppt/tags/tag6.xml" ContentType="application/vnd.openxmlformats-officedocument.presentationml.tags+xml"/>
  <Override PartName="/ppt/tags/tag29.xml" ContentType="application/vnd.openxmlformats-officedocument.presentationml.tags+xml"/>
  <Override PartName="/ppt/tags/tag7.xml" ContentType="application/vnd.openxmlformats-officedocument.presentationml.tags+xml"/>
  <Override PartName="/ppt/tags/tag23.xml" ContentType="application/vnd.openxmlformats-officedocument.presentationml.tags+xml"/>
  <Override PartName="/ppt/tags/tag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9.xml" ContentType="application/vnd.openxmlformats-officedocument.presentationml.tags+xml"/>
  <Override PartName="/ppt/tags/tag32.xml" ContentType="application/vnd.openxmlformats-officedocument.presentationml.tags+xml"/>
  <Override PartName="/ppt/tags/tag28.xml" ContentType="application/vnd.openxmlformats-officedocument.presentationml.tags+xml"/>
  <Override PartName="/ppt/tags/tag24.xml" ContentType="application/vnd.openxmlformats-officedocument.presentationml.tags+xml"/>
  <Override PartName="/ppt/tags/tag10.xml" ContentType="application/vnd.openxmlformats-officedocument.presentationml.tags+xml"/>
  <Override PartName="/ppt/tags/tag33.xml" ContentType="application/vnd.openxmlformats-officedocument.presentationml.tags+xml"/>
  <Override PartName="/ppt/tags/tag25.xml" ContentType="application/vnd.openxmlformats-officedocument.presentationml.tags+xml"/>
  <Override PartName="/ppt/tags/tag30.xml" ContentType="application/vnd.openxmlformats-officedocument.presentationml.tags+xml"/>
  <Override PartName="/ppt/tags/tag11.xml" ContentType="application/vnd.openxmlformats-officedocument.presentationml.tags+xml"/>
  <Override PartName="/ppt/tags/tag34.xml" ContentType="application/vnd.openxmlformats-officedocument.presentationml.tags+xml"/>
  <Override PartName="/ppt/tags/tag27.xml" ContentType="application/vnd.openxmlformats-officedocument.presentationml.tags+xml"/>
  <Override PartName="/ppt/tags/tag35.xml" ContentType="application/vnd.openxmlformats-officedocument.presentationml.tags+xml"/>
  <Override PartName="/ppt/tags/tag1.xml" ContentType="application/vnd.openxmlformats-officedocument.presentationml.tags+xml"/>
  <Override PartName="/ppt/tags/tag36.xml" ContentType="application/vnd.openxmlformats-officedocument.presentationml.tags+xml"/>
  <Override PartName="/ppt/tags/tag2.xml" ContentType="application/vnd.openxmlformats-officedocument.presentationml.tags+xml"/>
  <Override PartName="/ppt/tags/tag3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382" r:id="rId3"/>
    <p:sldId id="511" r:id="rId4"/>
    <p:sldId id="512" r:id="rId5"/>
    <p:sldId id="450" r:id="rId6"/>
    <p:sldId id="489" r:id="rId7"/>
    <p:sldId id="491" r:id="rId8"/>
    <p:sldId id="492" r:id="rId9"/>
    <p:sldId id="493" r:id="rId10"/>
    <p:sldId id="494" r:id="rId11"/>
    <p:sldId id="495" r:id="rId12"/>
    <p:sldId id="490" r:id="rId13"/>
    <p:sldId id="451" r:id="rId14"/>
    <p:sldId id="513" r:id="rId15"/>
    <p:sldId id="514" r:id="rId16"/>
    <p:sldId id="496" r:id="rId17"/>
    <p:sldId id="497" r:id="rId18"/>
    <p:sldId id="498" r:id="rId19"/>
    <p:sldId id="516" r:id="rId20"/>
    <p:sldId id="517" r:id="rId21"/>
    <p:sldId id="518" r:id="rId22"/>
    <p:sldId id="515" r:id="rId23"/>
    <p:sldId id="452" r:id="rId24"/>
    <p:sldId id="519" r:id="rId25"/>
    <p:sldId id="520" r:id="rId26"/>
    <p:sldId id="521" r:id="rId27"/>
    <p:sldId id="453" r:id="rId28"/>
    <p:sldId id="454" r:id="rId29"/>
    <p:sldId id="502" r:id="rId30"/>
    <p:sldId id="456" r:id="rId31"/>
    <p:sldId id="522" r:id="rId32"/>
    <p:sldId id="457" r:id="rId33"/>
    <p:sldId id="503" r:id="rId34"/>
    <p:sldId id="504" r:id="rId35"/>
    <p:sldId id="505" r:id="rId36"/>
    <p:sldId id="506" r:id="rId37"/>
    <p:sldId id="507" r:id="rId38"/>
    <p:sldId id="523" r:id="rId39"/>
    <p:sldId id="524" r:id="rId40"/>
    <p:sldId id="525" r:id="rId41"/>
    <p:sldId id="526" r:id="rId42"/>
    <p:sldId id="527" r:id="rId43"/>
    <p:sldId id="508" r:id="rId44"/>
    <p:sldId id="509" r:id="rId45"/>
    <p:sldId id="27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44" autoAdjust="0"/>
    <p:restoredTop sz="68961" autoAdjust="0"/>
  </p:normalViewPr>
  <p:slideViewPr>
    <p:cSldViewPr snapToGrid="0">
      <p:cViewPr varScale="1">
        <p:scale>
          <a:sx n="53" d="100"/>
          <a:sy n="53" d="100"/>
        </p:scale>
        <p:origin x="1020" y="3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6/21/2024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14858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31009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904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2239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9844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3726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7175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3795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any collaborative effort, recognize that team members coming from different backgrounds may have different work habits or priorities. To collaborate effectively, everyone involved must be flexible, open to other opinions, and focused on team objectives rather than on individual priorities. The following guidelines will help you work together more successfully:</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Select collaborators carefully.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Choose a combination of people who have the experience, information, and talent needed for each project.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Agree on project goals before you start.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Starting without a clear idea of what you hope to accomplish will lead to frustration and wasted time.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Give your team time to bond before diving in.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people can get to know each other before being asked to collaborate.</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Clarify individual responsibilities.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is essential because team members will be depending on each other.</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530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19542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64008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749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66956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6950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variety of writing collaboration tools exist, including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review and editing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features in word processors and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content management systems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that organize and control the content for websites. Each of these tools addresses specific needs, </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none offers quite the level of direct collaboration as the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wiki</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website that allows anyone who has access to add new material and edit existing material.</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Shared workspaces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are “virtual offices” that give everyone on a team access to the same set of resources and information: such as, databases, calendars, project plans, IM and e-mail exchanges, shared reference materials, and team-created documents. These workspaces are part of a larger class of software known as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groupware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They make it easy for geographically dispersed team members to access shared files anytime, anywhere.</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Emerging technologies can help teams collaborate in new ways. For example,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cloud computing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allows for on demand software delivered on the Internet. It promises to help geographically dispersed teams collaborate quickly and inexpensively.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20265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8829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11257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3285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57774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technologies are redefining teamwork and team communication by helping erase the constraints of geographic and organization boundaries. In addition to enabling and enhancing teamwork, social networks have numerous other business applications and benefits. The two fundamental elements of any social networking technology are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profiles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information stored about each member of the network) and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connections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(mechanisms for finding and communicating with other members.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1548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1112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6853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01568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professional interests throughout the company and sometimes with customers and suppliers as well. The huge advantage that social networking brings to these team efforts is in identifying the best people to collaborate on each problem or project, no matter where they are located around the world or what their official roles are in the organization.</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Such communities are similar to teams in many respects, but one major difference is the responsibility for accumulating organizational knowledge over the long term. Social networking can also help a company maintain a sense of community, even as it grows beyond the size that normally permits a lot of daily interaction.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5485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8318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18682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4552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40590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5038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Successful meetings</a:t>
            </a:r>
            <a:r>
              <a:rPr lang="en-US" sz="1200" kern="1200" baseline="0" dirty="0">
                <a:solidFill>
                  <a:schemeClr val="tx1"/>
                </a:solidFill>
                <a:latin typeface="Times New Roman" pitchFamily="18" charset="0"/>
                <a:ea typeface="+mn-ea"/>
                <a:cs typeface="+mn-cs"/>
              </a:rPr>
              <a:t> start with thoughtful preparation. </a:t>
            </a:r>
            <a:r>
              <a:rPr lang="en-US" dirty="0">
                <a:solidFill>
                  <a:srgbClr val="000000"/>
                </a:solidFill>
                <a:cs typeface="Times New Roman" pitchFamily="18" charset="0"/>
              </a:rPr>
              <a:t>After you have confirmed that a meeting is necessary, proceed with the following planning tasks:</a:t>
            </a:r>
          </a:p>
          <a:p>
            <a:r>
              <a:rPr lang="en-US" b="1" dirty="0">
                <a:cs typeface="Arial" pitchFamily="34" charset="0"/>
              </a:rPr>
              <a:t>Clarify</a:t>
            </a:r>
            <a:r>
              <a:rPr lang="en-US" b="1" baseline="0" dirty="0">
                <a:cs typeface="Arial" pitchFamily="34" charset="0"/>
              </a:rPr>
              <a:t> your purpose. </a:t>
            </a:r>
            <a:r>
              <a:rPr lang="en-US" i="1" dirty="0">
                <a:cs typeface="Arial" pitchFamily="34" charset="0"/>
              </a:rPr>
              <a:t>Informational</a:t>
            </a:r>
            <a:r>
              <a:rPr lang="en-US" dirty="0">
                <a:cs typeface="Arial" pitchFamily="34" charset="0"/>
              </a:rPr>
              <a:t> meetings allow participants to share information and perhaps coordinate action. </a:t>
            </a:r>
            <a:r>
              <a:rPr lang="en-US" i="1" dirty="0">
                <a:cs typeface="Arial" pitchFamily="34" charset="0"/>
              </a:rPr>
              <a:t>Decision-making</a:t>
            </a:r>
            <a:r>
              <a:rPr lang="en-US" dirty="0">
                <a:cs typeface="Arial" pitchFamily="34" charset="0"/>
              </a:rPr>
              <a:t> meetings involve persuasion, analysis, and problem solving.</a:t>
            </a:r>
          </a:p>
          <a:p>
            <a:r>
              <a:rPr lang="en-US" b="1" dirty="0">
                <a:solidFill>
                  <a:srgbClr val="000000"/>
                </a:solidFill>
                <a:cs typeface="Times New Roman" pitchFamily="18" charset="0"/>
              </a:rPr>
              <a:t>Select participants for</a:t>
            </a:r>
            <a:r>
              <a:rPr lang="en-US" b="1" baseline="0" dirty="0">
                <a:solidFill>
                  <a:srgbClr val="000000"/>
                </a:solidFill>
                <a:cs typeface="Times New Roman" pitchFamily="18" charset="0"/>
              </a:rPr>
              <a:t> the meeting</a:t>
            </a:r>
            <a:r>
              <a:rPr lang="en-US" baseline="0" dirty="0">
                <a:solidFill>
                  <a:srgbClr val="000000"/>
                </a:solidFill>
                <a:cs typeface="Times New Roman" pitchFamily="18" charset="0"/>
              </a:rPr>
              <a:t>. The rule here is simple: Invite everyone who really needs to be involved, and don’t invite anyone who doesn’t need to be </a:t>
            </a:r>
            <a:r>
              <a:rPr lang="en-US" dirty="0">
                <a:solidFill>
                  <a:srgbClr val="000000"/>
                </a:solidFill>
                <a:cs typeface="Times New Roman" pitchFamily="18" charset="0"/>
              </a:rPr>
              <a:t>there.</a:t>
            </a:r>
          </a:p>
          <a:p>
            <a:r>
              <a:rPr lang="en-US" b="1" dirty="0">
                <a:solidFill>
                  <a:srgbClr val="000000"/>
                </a:solidFill>
                <a:cs typeface="Arial" pitchFamily="34" charset="0"/>
              </a:rPr>
              <a:t>Choose the venue and the time. </a:t>
            </a:r>
            <a:r>
              <a:rPr lang="en-US" sz="1200" kern="1200" dirty="0">
                <a:solidFill>
                  <a:schemeClr val="tx1"/>
                </a:solidFill>
                <a:latin typeface="Times New Roman" pitchFamily="18" charset="0"/>
                <a:ea typeface="+mn-ea"/>
                <a:cs typeface="+mn-cs"/>
              </a:rPr>
              <a:t>Online meetings are often the best way to connect people in multiple locations or to reach large audiences. For onsite meetings, review the facility and the seating arrangements. If you have control over the timing, morning meetings are often more productive because people are generally more alert and not yet engaged with the work of the day.</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latin typeface="Times New Roman" pitchFamily="18" charset="0"/>
                <a:ea typeface="+mn-ea"/>
                <a:cs typeface="+mn-cs"/>
              </a:rPr>
              <a:t>Set and share the agenda.</a:t>
            </a:r>
            <a:r>
              <a:rPr lang="en-US" sz="1200" kern="1200" dirty="0">
                <a:solidFill>
                  <a:schemeClr val="tx1"/>
                </a:solidFill>
                <a:latin typeface="Times New Roman" pitchFamily="18" charset="0"/>
                <a:ea typeface="+mn-ea"/>
                <a:cs typeface="+mn-cs"/>
              </a:rPr>
              <a:t> People who will be presenting information need to know what is expected of them, non-presenters need to know what will be presented so they can prepare questions, and everyone needs to know how long the meeting will last. In addition, the agenda is an important tool for guiding the progress of the meeting.</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27070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463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59864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9886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47839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952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5522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38130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4894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35215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Everyone in a meeting shares the responsibility for keeping the meeting productive and making it successful. If you're the leader of a meeting, however, you have an extra degree of responsibility and accountability. To ensure productive meetings, be sure to do the following:</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Encourage participation.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Participate actively.</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 Try to contribute to both the subject of the meeting and the smooth interaction of the participants.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Listen and observe to size up the interpersonal dynamics of the group and then adapt to help the group achieve its goals.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Batang" pitchFamily="18" charset="-127"/>
                <a:cs typeface="+mn-cs"/>
              </a:rPr>
              <a:t>Speak up if you have something useful to say, but don’t monopolize the discussion.</a:t>
            </a:r>
          </a:p>
          <a:p>
            <a:pPr marL="0" marR="0" lvl="0" indent="0" algn="l" defTabSz="914400" rtl="0" eaLnBrk="0" fontAlgn="base" latinLnBrk="0" hangingPunct="0">
              <a:lnSpc>
                <a:spcPct val="100000"/>
              </a:lnSpc>
              <a:spcBef>
                <a:spcPct val="30000"/>
              </a:spcBef>
              <a:spcAft>
                <a:spcPct val="0"/>
              </a:spcAft>
              <a:buClrTx/>
              <a:buSzTx/>
              <a:buFontTx/>
              <a:buChar char="•"/>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Close effectively.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At the end of the meeting,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verify that the objectives have been met; if not, schedule follow-up work. Then, summarize the decisions reached, and make sure everyone understands and agrees on the outcome</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51597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planning before the meeting and more diligence during the meeting. Because virtual meetings offer less visual contact and nonverbal communication than in-person meetings, leaders need to make sure everyone stays engaged and has the opportunity to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0906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Conducting successful meetings over the phone or online requires extra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before the meeting and more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diligence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during the meeting. Because virtual meetings offer less visual contact and nonverbal communication than in-person meetings, leaders need to make sure everyone stays engaged and can contribute. Paying attention during online meetings takes greater effort as well. Participants need to stay committed to the meeting and resist the temptation to work on unrelated tasks.</a:t>
            </a:r>
          </a:p>
          <a:p>
            <a:pPr marL="0" marR="0" lvl="0" indent="0" algn="l" defTabSz="914400" rtl="0" eaLnBrk="0" fontAlgn="base" latinLnBrk="0" hangingPunct="0">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196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9.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1.sv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23.png"/><Relationship Id="rId4" Type="http://schemas.openxmlformats.org/officeDocument/2006/relationships/image" Target="../media/image22.emf"/></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12.xml"/><Relationship Id="rId7" Type="http://schemas.openxmlformats.org/officeDocument/2006/relationships/image" Target="../media/image2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notesSlide" Target="../notesSlides/notesSlide13.xml"/><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22.emf"/><Relationship Id="rId5" Type="http://schemas.openxmlformats.org/officeDocument/2006/relationships/image" Target="../media/image26.emf"/><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23.png"/><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18.xml"/><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image" Target="../media/image29.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26.xml"/><Relationship Id="rId4" Type="http://schemas.openxmlformats.org/officeDocument/2006/relationships/image" Target="../media/image30.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7.xml"/><Relationship Id="rId5" Type="http://schemas.openxmlformats.org/officeDocument/2006/relationships/image" Target="../media/image30.jpeg"/><Relationship Id="rId4" Type="http://schemas.openxmlformats.org/officeDocument/2006/relationships/image" Target="../media/image26.e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28.xml"/><Relationship Id="rId4" Type="http://schemas.openxmlformats.org/officeDocument/2006/relationships/image" Target="../media/image30.jpeg"/></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7.xml"/><Relationship Id="rId1" Type="http://schemas.openxmlformats.org/officeDocument/2006/relationships/tags" Target="../tags/tag29.xml"/><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30.jpeg"/></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1.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32.xml"/><Relationship Id="rId4" Type="http://schemas.openxmlformats.org/officeDocument/2006/relationships/image" Target="../media/image31.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tags" Target="../tags/tag33.xml"/><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4.xml"/><Relationship Id="rId4" Type="http://schemas.openxmlformats.org/officeDocument/2006/relationships/image" Target="../media/image31.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5.xml"/><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36.xml"/><Relationship Id="rId4" Type="http://schemas.openxmlformats.org/officeDocument/2006/relationships/image" Target="../media/image32.jpeg"/></Relationships>
</file>

<file path=ppt/slides/_rels/slide4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6274" y="2729199"/>
            <a:ext cx="5586422" cy="3250496"/>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4</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 name="Flowchart: Alternate Process 6">
            <a:extLst>
              <a:ext uri="{FF2B5EF4-FFF2-40B4-BE49-F238E27FC236}">
                <a16:creationId xmlns:a16="http://schemas.microsoft.com/office/drawing/2014/main" id="{C32619D1-4F4F-4AB7-AC77-8B471C6588FE}"/>
              </a:ext>
            </a:extLst>
          </p:cNvPr>
          <p:cNvSpPr/>
          <p:nvPr/>
        </p:nvSpPr>
        <p:spPr>
          <a:xfrm>
            <a:off x="6241715" y="2827421"/>
            <a:ext cx="5594685" cy="3286546"/>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spcBef>
                <a:spcPts val="0"/>
              </a:spcBef>
              <a:spcAft>
                <a:spcPts val="0"/>
              </a:spcAft>
              <a:buClrTx/>
              <a:buSzTx/>
              <a:buFontTx/>
              <a:buNone/>
              <a:tabLst/>
              <a:defRPr/>
            </a:pPr>
            <a:r>
              <a:rPr kumimoji="0" lang="en-US" sz="36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a:t>
            </a:r>
            <a:r>
              <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 No. 4</a:t>
            </a:r>
            <a:endParaRPr kumimoji="0" lang="ar-EG"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spcBef>
                <a:spcPts val="0"/>
              </a:spcBef>
              <a:spcAft>
                <a:spcPts val="0"/>
              </a:spcAft>
              <a:buClrTx/>
              <a:buSzTx/>
              <a:buFontTx/>
              <a:buNone/>
              <a:tabLst/>
              <a:defRPr/>
            </a:pPr>
            <a:r>
              <a:rPr lang="en-US" sz="4000" b="1" dirty="0">
                <a:solidFill>
                  <a:schemeClr val="accent4"/>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Collaborative Writing and Conducting Meeting in Technological Era</a:t>
            </a:r>
            <a:endParaRPr kumimoji="0" lang="en-US" sz="40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840831" y="1443395"/>
            <a:ext cx="7603957" cy="3682058"/>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Types of teamwork </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Advantages and disadvantages of the teamwork.</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Recognize team members roles.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Determine team characteristics.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Communicating effectively in teams</a:t>
            </a:r>
          </a:p>
          <a:p>
            <a:pPr marL="514350" marR="0" lvl="0" indent="-514350" algn="l" defTabSz="914400" rtl="0" eaLnBrk="0" fontAlgn="base" latinLnBrk="0" hangingPunct="0">
              <a:lnSpc>
                <a:spcPct val="100000"/>
              </a:lnSpc>
              <a:spcBef>
                <a:spcPct val="20000"/>
              </a:spcBef>
              <a:spcAft>
                <a:spcPts val="600"/>
              </a:spcAft>
              <a:buClrTx/>
              <a:buSzTx/>
              <a:buFont typeface="+mj-lt"/>
              <a:buAutoNum type="arabicPeriod"/>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Differentiate between team group and teamwork</a:t>
            </a:r>
            <a:endParaRPr kumimoji="0" lang="en-US" sz="28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mn-cs"/>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587588" y="390904"/>
            <a:ext cx="945201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a:defRPr/>
            </a:pPr>
            <a:r>
              <a:rPr kumimoji="0" lang="en-GB"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a:t>
            </a:r>
            <a:r>
              <a:rPr lang="en-GB" sz="2800" b="1" kern="0" dirty="0">
                <a:solidFill>
                  <a:srgbClr val="FF0000"/>
                </a:solidFill>
                <a:effectLst>
                  <a:outerShdw blurRad="38100" dist="38100" dir="2700000" algn="tl">
                    <a:srgbClr val="C0C0C0"/>
                  </a:outerShdw>
                </a:effectLst>
                <a:latin typeface="Tahoma"/>
              </a:rPr>
              <a:t>Test your knowledge for the previous lecture</a:t>
            </a:r>
            <a:endPar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946465">
            <a:off x="9831701" y="1509983"/>
            <a:ext cx="2554155" cy="2554155"/>
          </a:xfrm>
          <a:prstGeom prst="rect">
            <a:avLst/>
          </a:prstGeom>
        </p:spPr>
      </p:pic>
    </p:spTree>
    <p:custDataLst>
      <p:tags r:id="rId1"/>
    </p:custDataLst>
    <p:extLst>
      <p:ext uri="{BB962C8B-B14F-4D97-AF65-F5344CB8AC3E}">
        <p14:creationId xmlns:p14="http://schemas.microsoft.com/office/powerpoint/2010/main" val="27785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AutoShape 9" descr="Stationery">
            <a:extLst>
              <a:ext uri="{FF2B5EF4-FFF2-40B4-BE49-F238E27FC236}">
                <a16:creationId xmlns:a16="http://schemas.microsoft.com/office/drawing/2014/main" id="{5DDD9EC1-B945-1340-DA1C-DFC5D42FAE7B}"/>
              </a:ext>
            </a:extLst>
          </p:cNvPr>
          <p:cNvSpPr>
            <a:spLocks noChangeArrowheads="1"/>
          </p:cNvSpPr>
          <p:nvPr/>
        </p:nvSpPr>
        <p:spPr bwMode="auto">
          <a:xfrm>
            <a:off x="1527574" y="1727463"/>
            <a:ext cx="8710092" cy="3152313"/>
          </a:xfrm>
          <a:prstGeom prst="roundRect">
            <a:avLst>
              <a:gd name="adj" fmla="val 16667"/>
            </a:avLst>
          </a:prstGeom>
          <a:solidFill>
            <a:schemeClr val="bg1"/>
          </a:solidFill>
          <a:ln w="9525">
            <a:solidFill>
              <a:schemeClr val="bg1">
                <a:lumMod val="85000"/>
              </a:schemeClr>
            </a:solid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rPr>
              <a:t>Communicating collaboratively</a:t>
            </a:r>
            <a:endParaRPr kumimoji="0" lang="ar-EG"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rPr>
              <a:t>guidelines will help you work together more successfully</a:t>
            </a:r>
            <a:endPar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rPr>
              <a:t>Making meetings more productive</a:t>
            </a:r>
            <a:r>
              <a:rPr lang="ar-EG" sz="2400" b="1" dirty="0">
                <a:solidFill>
                  <a:srgbClr val="000000"/>
                </a:solidFill>
                <a:effectLst>
                  <a:outerShdw blurRad="38100" dist="38100" dir="2700000" algn="tl">
                    <a:srgbClr val="000000">
                      <a:alpha val="43137"/>
                    </a:srgbClr>
                  </a:outerShdw>
                </a:effectLst>
                <a:latin typeface="Times New Roman" panose="02020603050405020304" pitchFamily="18" charset="0"/>
              </a:rPr>
              <a:t>.</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rPr>
              <a:t>writing collaboration </a:t>
            </a:r>
            <a:r>
              <a:rPr lang="en-US" sz="2400" b="1" dirty="0">
                <a:solidFill>
                  <a:srgbClr val="000000"/>
                </a:solidFill>
                <a:latin typeface="Times New Roman" pitchFamily="18" charset="0"/>
              </a:rPr>
              <a:t>technology </a:t>
            </a:r>
            <a:r>
              <a:rPr kumimoji="0" lang="en-US" sz="2400" b="1" i="0" u="none" strike="noStrike" kern="1200" cap="none" spc="0" normalizeH="0" baseline="0" noProof="0" dirty="0">
                <a:ln>
                  <a:noFill/>
                </a:ln>
                <a:solidFill>
                  <a:srgbClr val="000000"/>
                </a:solidFill>
                <a:effectLst/>
                <a:uLnTx/>
                <a:uFillTx/>
                <a:latin typeface="Times New Roman" pitchFamily="18" charset="0"/>
              </a:rPr>
              <a:t>tools.</a:t>
            </a: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400" b="1" dirty="0">
                <a:solidFill>
                  <a:srgbClr val="000000"/>
                </a:solidFill>
                <a:latin typeface="Times New Roman" pitchFamily="18" charset="0"/>
              </a:rPr>
              <a:t>Virtual communities and social networks. </a:t>
            </a:r>
            <a:endParaRPr kumimoji="0" lang="ar-EG"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a:p>
            <a:pPr marL="571500" marR="0" lvl="0" indent="-571500" algn="l"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ndParaRPr>
          </a:p>
        </p:txBody>
      </p:sp>
      <p:sp>
        <p:nvSpPr>
          <p:cNvPr id="8" name="TextBox 7">
            <a:extLst>
              <a:ext uri="{FF2B5EF4-FFF2-40B4-BE49-F238E27FC236}">
                <a16:creationId xmlns:a16="http://schemas.microsoft.com/office/drawing/2014/main" id="{BDE8B819-15E0-C0C4-C54E-403781658709}"/>
              </a:ext>
            </a:extLst>
          </p:cNvPr>
          <p:cNvSpPr txBox="1"/>
          <p:nvPr/>
        </p:nvSpPr>
        <p:spPr>
          <a:xfrm>
            <a:off x="2725552" y="280913"/>
            <a:ext cx="6740896"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r>
              <a:rPr lang="en-US" sz="3600" b="1" kern="0" noProof="0" dirty="0">
                <a:solidFill>
                  <a:srgbClr val="FF0000"/>
                </a:solidFill>
                <a:effectLst>
                  <a:outerShdw blurRad="38100" dist="38100" dir="2700000" algn="tl">
                    <a:srgbClr val="C0C0C0"/>
                  </a:outerShdw>
                </a:effectLst>
                <a:latin typeface="Tahoma"/>
              </a:rPr>
              <a:t>L</a:t>
            </a:r>
            <a:r>
              <a:rPr lang="en-US" sz="3600" b="1" kern="0" dirty="0">
                <a:solidFill>
                  <a:srgbClr val="FF0000"/>
                </a:solidFill>
                <a:effectLst>
                  <a:outerShdw blurRad="38100" dist="38100" dir="2700000" algn="tl">
                    <a:srgbClr val="C0C0C0"/>
                  </a:outerShdw>
                </a:effectLst>
                <a:latin typeface="Tahoma"/>
              </a:rPr>
              <a:t>earning Objectives </a:t>
            </a:r>
            <a:endPar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pic>
        <p:nvPicPr>
          <p:cNvPr id="11" name="Graphic 10" descr="3d Glasses with solid fill">
            <a:extLst>
              <a:ext uri="{FF2B5EF4-FFF2-40B4-BE49-F238E27FC236}">
                <a16:creationId xmlns:a16="http://schemas.microsoft.com/office/drawing/2014/main" id="{73408D43-0787-2951-8335-CBC323DD2E9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rot="946465">
            <a:off x="9387348" y="160140"/>
            <a:ext cx="2554155" cy="2554155"/>
          </a:xfrm>
          <a:prstGeom prst="rect">
            <a:avLst/>
          </a:prstGeom>
        </p:spPr>
      </p:pic>
    </p:spTree>
    <p:custDataLst>
      <p:tags r:id="rId1"/>
    </p:custDataLst>
    <p:extLst>
      <p:ext uri="{BB962C8B-B14F-4D97-AF65-F5344CB8AC3E}">
        <p14:creationId xmlns:p14="http://schemas.microsoft.com/office/powerpoint/2010/main" val="51155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39820" y="459091"/>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j-ea"/>
                <a:cs typeface="+mj-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514739" y="198942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2263491" y="202989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Select Collaborators</a:t>
            </a:r>
          </a:p>
        </p:txBody>
      </p:sp>
      <p:pic>
        <p:nvPicPr>
          <p:cNvPr id="11" name="Graphic 10" descr="Badge 1 with solid fill">
            <a:extLst>
              <a:ext uri="{FF2B5EF4-FFF2-40B4-BE49-F238E27FC236}">
                <a16:creationId xmlns:a16="http://schemas.microsoft.com/office/drawing/2014/main" id="{8066DD98-8F3B-6CDF-80CC-73D9951536A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62332" y="1869061"/>
            <a:ext cx="914400" cy="914400"/>
          </a:xfrm>
          <a:prstGeom prst="rect">
            <a:avLst/>
          </a:prstGeom>
        </p:spPr>
      </p:pic>
      <p:sp>
        <p:nvSpPr>
          <p:cNvPr id="19" name="Rounded Rectangle 17">
            <a:extLst>
              <a:ext uri="{FF2B5EF4-FFF2-40B4-BE49-F238E27FC236}">
                <a16:creationId xmlns:a16="http://schemas.microsoft.com/office/drawing/2014/main" id="{E82F04D1-9945-4D00-86B3-D8C454342204}"/>
              </a:ext>
            </a:extLst>
          </p:cNvPr>
          <p:cNvSpPr/>
          <p:nvPr/>
        </p:nvSpPr>
        <p:spPr bwMode="auto">
          <a:xfrm>
            <a:off x="1670635" y="2763225"/>
            <a:ext cx="6823755" cy="2620787"/>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Choose a combination of people who have the experience, information, and talent needed for each project.</a:t>
            </a:r>
          </a:p>
        </p:txBody>
      </p:sp>
    </p:spTree>
    <p:custDataLst>
      <p:tags r:id="rId1"/>
    </p:custDataLst>
    <p:extLst>
      <p:ext uri="{BB962C8B-B14F-4D97-AF65-F5344CB8AC3E}">
        <p14:creationId xmlns:p14="http://schemas.microsoft.com/office/powerpoint/2010/main" val="3683053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mph" presetSubtype="2" fill="hold" grpId="0" nodeType="clickEffect">
                                  <p:stCondLst>
                                    <p:cond delay="0"/>
                                  </p:stCondLst>
                                  <p:childTnLst>
                                    <p:animClr clrSpc="rgb" dir="cw">
                                      <p:cBhvr override="childStyle">
                                        <p:cTn id="12" dur="2000" fill="hold"/>
                                        <p:tgtEl>
                                          <p:spTgt spid="19"/>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4" y="359506"/>
            <a:ext cx="94694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302112"/>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507559" y="22327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34304" y="2602453"/>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Starting without a clear idea of what you hope to accomplish will lead to frustration and wasted time.</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2" name="Rounded Rectangle 18">
            <a:extLst>
              <a:ext uri="{FF2B5EF4-FFF2-40B4-BE49-F238E27FC236}">
                <a16:creationId xmlns:a16="http://schemas.microsoft.com/office/drawing/2014/main" id="{28278849-98DD-5EB2-3F73-D6D93876EAFE}"/>
              </a:ext>
            </a:extLst>
          </p:cNvPr>
          <p:cNvSpPr/>
          <p:nvPr/>
        </p:nvSpPr>
        <p:spPr bwMode="auto">
          <a:xfrm>
            <a:off x="3465095" y="2145399"/>
            <a:ext cx="3010016" cy="374306"/>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Agree on Goals</a:t>
            </a:r>
          </a:p>
        </p:txBody>
      </p:sp>
      <p:pic>
        <p:nvPicPr>
          <p:cNvPr id="15" name="Picture 14">
            <a:extLst>
              <a:ext uri="{FF2B5EF4-FFF2-40B4-BE49-F238E27FC236}">
                <a16:creationId xmlns:a16="http://schemas.microsoft.com/office/drawing/2014/main" id="{8276108C-D8FD-BF6F-40C9-3A7E3504D8A1}"/>
              </a:ext>
            </a:extLst>
          </p:cNvPr>
          <p:cNvPicPr>
            <a:picLocks noChangeAspect="1"/>
          </p:cNvPicPr>
          <p:nvPr/>
        </p:nvPicPr>
        <p:blipFill>
          <a:blip r:embed="rId5"/>
          <a:stretch>
            <a:fillRect/>
          </a:stretch>
        </p:blipFill>
        <p:spPr>
          <a:xfrm>
            <a:off x="842319" y="1873293"/>
            <a:ext cx="914479" cy="914479"/>
          </a:xfrm>
          <a:prstGeom prst="rect">
            <a:avLst/>
          </a:prstGeom>
        </p:spPr>
      </p:pic>
    </p:spTree>
    <p:custDataLst>
      <p:tags r:id="rId1"/>
    </p:custDataLst>
    <p:extLst>
      <p:ext uri="{BB962C8B-B14F-4D97-AF65-F5344CB8AC3E}">
        <p14:creationId xmlns:p14="http://schemas.microsoft.com/office/powerpoint/2010/main" val="330116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4" y="327141"/>
            <a:ext cx="9562886"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289043" y="1779416"/>
            <a:ext cx="3250693"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66614" y="2663797"/>
            <a:ext cx="6081270" cy="2709534"/>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Give your team time to bond before diving in. </a:t>
            </a:r>
          </a:p>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people can get to know each other before being asked to collaborate.</a:t>
            </a:r>
          </a:p>
        </p:txBody>
      </p:sp>
      <p:sp>
        <p:nvSpPr>
          <p:cNvPr id="11" name="Rounded Rectangle 19">
            <a:extLst>
              <a:ext uri="{FF2B5EF4-FFF2-40B4-BE49-F238E27FC236}">
                <a16:creationId xmlns:a16="http://schemas.microsoft.com/office/drawing/2014/main" id="{B8BE1A71-B904-B607-B086-079F9ACAA407}"/>
              </a:ext>
            </a:extLst>
          </p:cNvPr>
          <p:cNvSpPr/>
          <p:nvPr/>
        </p:nvSpPr>
        <p:spPr bwMode="auto">
          <a:xfrm>
            <a:off x="2417704" y="1998065"/>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Take Time to Bond</a:t>
            </a:r>
          </a:p>
        </p:txBody>
      </p:sp>
      <p:pic>
        <p:nvPicPr>
          <p:cNvPr id="19" name="Graphic 18" descr="Badge 3 with solid fill">
            <a:extLst>
              <a:ext uri="{FF2B5EF4-FFF2-40B4-BE49-F238E27FC236}">
                <a16:creationId xmlns:a16="http://schemas.microsoft.com/office/drawing/2014/main" id="{DFB604D0-337F-F19A-2339-68CA26C80D1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41395" y="1844845"/>
            <a:ext cx="914400" cy="914400"/>
          </a:xfrm>
          <a:prstGeom prst="rect">
            <a:avLst/>
          </a:prstGeom>
        </p:spPr>
      </p:pic>
    </p:spTree>
    <p:custDataLst>
      <p:tags r:id="rId1"/>
    </p:custDataLst>
    <p:extLst>
      <p:ext uri="{BB962C8B-B14F-4D97-AF65-F5344CB8AC3E}">
        <p14:creationId xmlns:p14="http://schemas.microsoft.com/office/powerpoint/2010/main" val="351216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070313" y="349675"/>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827165" y="2606850"/>
            <a:ext cx="6081270"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Clarify individual responsibilities. </a:t>
            </a:r>
          </a:p>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This is essential because team members will be depending on each other.</a:t>
            </a:r>
          </a:p>
        </p:txBody>
      </p:sp>
      <p:pic>
        <p:nvPicPr>
          <p:cNvPr id="21" name="Graphic 20" descr="Badge 4 with solid fill">
            <a:extLst>
              <a:ext uri="{FF2B5EF4-FFF2-40B4-BE49-F238E27FC236}">
                <a16:creationId xmlns:a16="http://schemas.microsoft.com/office/drawing/2014/main" id="{59ADD16F-9C59-E744-F0E2-64DC9075EC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575629" y="1936501"/>
            <a:ext cx="914400" cy="914400"/>
          </a:xfrm>
          <a:prstGeom prst="rect">
            <a:avLst/>
          </a:prstGeom>
        </p:spPr>
      </p:pic>
      <p:sp>
        <p:nvSpPr>
          <p:cNvPr id="12" name="Rounded Rectangle 21">
            <a:extLst>
              <a:ext uri="{FF2B5EF4-FFF2-40B4-BE49-F238E27FC236}">
                <a16:creationId xmlns:a16="http://schemas.microsoft.com/office/drawing/2014/main" id="{B005B45D-C6D4-EC87-3B55-7673DF21199E}"/>
              </a:ext>
            </a:extLst>
          </p:cNvPr>
          <p:cNvSpPr/>
          <p:nvPr/>
        </p:nvSpPr>
        <p:spPr bwMode="auto">
          <a:xfrm>
            <a:off x="2455333" y="196261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Set Responsibilities</a:t>
            </a:r>
          </a:p>
        </p:txBody>
      </p:sp>
    </p:spTree>
    <p:custDataLst>
      <p:tags r:id="rId1"/>
    </p:custDataLst>
    <p:extLst>
      <p:ext uri="{BB962C8B-B14F-4D97-AF65-F5344CB8AC3E}">
        <p14:creationId xmlns:p14="http://schemas.microsoft.com/office/powerpoint/2010/main" val="3046797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73018" y="424987"/>
            <a:ext cx="8467186"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768697" y="2784182"/>
            <a:ext cx="6081270" cy="2505543"/>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Establish clear processes. Make sure everyone knows how the work will be managed from start to finish.</a:t>
            </a:r>
          </a:p>
        </p:txBody>
      </p:sp>
      <p:pic>
        <p:nvPicPr>
          <p:cNvPr id="23" name="Graphic 22" descr="Badge 5 with solid fill">
            <a:extLst>
              <a:ext uri="{FF2B5EF4-FFF2-40B4-BE49-F238E27FC236}">
                <a16:creationId xmlns:a16="http://schemas.microsoft.com/office/drawing/2014/main" id="{42362764-EA7F-E2B1-8B7A-D0E0A2FD865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51542" y="1914177"/>
            <a:ext cx="914400" cy="914400"/>
          </a:xfrm>
          <a:prstGeom prst="rect">
            <a:avLst/>
          </a:prstGeom>
        </p:spPr>
      </p:pic>
      <p:sp>
        <p:nvSpPr>
          <p:cNvPr id="12" name="Rounded Rectangle 17">
            <a:extLst>
              <a:ext uri="{FF2B5EF4-FFF2-40B4-BE49-F238E27FC236}">
                <a16:creationId xmlns:a16="http://schemas.microsoft.com/office/drawing/2014/main" id="{32EA962F-2777-63A1-E458-0152520B1F3B}"/>
              </a:ext>
            </a:extLst>
          </p:cNvPr>
          <p:cNvSpPr/>
          <p:nvPr/>
        </p:nvSpPr>
        <p:spPr bwMode="auto">
          <a:xfrm>
            <a:off x="2046178" y="2033728"/>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Clarify Processes</a:t>
            </a:r>
          </a:p>
        </p:txBody>
      </p:sp>
    </p:spTree>
    <p:custDataLst>
      <p:tags r:id="rId1"/>
    </p:custDataLst>
    <p:extLst>
      <p:ext uri="{BB962C8B-B14F-4D97-AF65-F5344CB8AC3E}">
        <p14:creationId xmlns:p14="http://schemas.microsoft.com/office/powerpoint/2010/main" val="2494756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172517" y="397462"/>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920709" y="19960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374849" y="2693816"/>
            <a:ext cx="7054038" cy="277957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just" eaLnBrk="0" fontAlgn="base" hangingPunct="0">
              <a:spcBef>
                <a:spcPct val="0"/>
              </a:spcBef>
              <a:spcAft>
                <a:spcPct val="0"/>
              </a:spcAft>
            </a:pPr>
            <a:r>
              <a:rPr lang="en-US" sz="2800" b="1" kern="0" dirty="0">
                <a:solidFill>
                  <a:srgbClr val="000000"/>
                </a:solidFill>
                <a:effectLst>
                  <a:outerShdw blurRad="50800" dist="38100" dir="8100000" algn="tr" rotWithShape="0">
                    <a:srgbClr val="808080">
                      <a:alpha val="40000"/>
                    </a:srgbClr>
                  </a:outerShdw>
                </a:effectLst>
                <a:latin typeface="Arial"/>
              </a:rPr>
              <a:t>Avoid writing as a group. Group writing can be a </a:t>
            </a:r>
            <a:r>
              <a:rPr lang="en-US" sz="2800" b="1" kern="0" dirty="0">
                <a:solidFill>
                  <a:srgbClr val="C00000"/>
                </a:solidFill>
                <a:effectLst>
                  <a:outerShdw blurRad="50800" dist="38100" dir="8100000" algn="tr" rotWithShape="0">
                    <a:srgbClr val="808080">
                      <a:alpha val="40000"/>
                    </a:srgbClr>
                  </a:outerShdw>
                </a:effectLst>
                <a:latin typeface="Arial"/>
              </a:rPr>
              <a:t>slow</a:t>
            </a:r>
            <a:r>
              <a:rPr lang="en-US" sz="2800" b="1" kern="0" dirty="0">
                <a:solidFill>
                  <a:srgbClr val="000000"/>
                </a:solidFill>
                <a:effectLst>
                  <a:outerShdw blurRad="50800" dist="38100" dir="8100000" algn="tr" rotWithShape="0">
                    <a:srgbClr val="808080">
                      <a:alpha val="40000"/>
                    </a:srgbClr>
                  </a:outerShdw>
                </a:effectLst>
                <a:latin typeface="Arial"/>
              </a:rPr>
              <a:t>, </a:t>
            </a:r>
            <a:r>
              <a:rPr lang="en-US" sz="2800" b="1" kern="0" dirty="0">
                <a:solidFill>
                  <a:srgbClr val="C00000"/>
                </a:solidFill>
                <a:effectLst>
                  <a:outerShdw blurRad="50800" dist="38100" dir="8100000" algn="tr" rotWithShape="0">
                    <a:srgbClr val="808080">
                      <a:alpha val="40000"/>
                    </a:srgbClr>
                  </a:outerShdw>
                </a:effectLst>
                <a:latin typeface="Arial"/>
              </a:rPr>
              <a:t>painful process</a:t>
            </a:r>
            <a:r>
              <a:rPr lang="en-US" sz="2800" b="1" kern="0" dirty="0">
                <a:solidFill>
                  <a:srgbClr val="000000"/>
                </a:solidFill>
                <a:effectLst>
                  <a:outerShdw blurRad="50800" dist="38100" dir="8100000" algn="tr" rotWithShape="0">
                    <a:srgbClr val="808080">
                      <a:alpha val="40000"/>
                    </a:srgbClr>
                  </a:outerShdw>
                </a:effectLst>
                <a:latin typeface="Arial"/>
              </a:rPr>
              <a:t>, so assign the actual writing to one person or divide larger projects among multiple writers.</a:t>
            </a:r>
          </a:p>
        </p:txBody>
      </p:sp>
      <p:pic>
        <p:nvPicPr>
          <p:cNvPr id="25" name="Graphic 24" descr="Badge 6 with solid fill">
            <a:extLst>
              <a:ext uri="{FF2B5EF4-FFF2-40B4-BE49-F238E27FC236}">
                <a16:creationId xmlns:a16="http://schemas.microsoft.com/office/drawing/2014/main" id="{AE408566-0951-C3B9-DD68-C7C7457432C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8117" y="1779416"/>
            <a:ext cx="914400" cy="914400"/>
          </a:xfrm>
          <a:prstGeom prst="rect">
            <a:avLst/>
          </a:prstGeom>
        </p:spPr>
      </p:pic>
      <p:sp>
        <p:nvSpPr>
          <p:cNvPr id="12" name="Rounded Rectangle 18">
            <a:extLst>
              <a:ext uri="{FF2B5EF4-FFF2-40B4-BE49-F238E27FC236}">
                <a16:creationId xmlns:a16="http://schemas.microsoft.com/office/drawing/2014/main" id="{3C894493-C174-57DE-4C37-5C46BEDCDE99}"/>
              </a:ext>
            </a:extLst>
          </p:cNvPr>
          <p:cNvSpPr/>
          <p:nvPr/>
        </p:nvSpPr>
        <p:spPr bwMode="auto">
          <a:xfrm>
            <a:off x="2442575" y="1996016"/>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Avoid Group Writing</a:t>
            </a:r>
          </a:p>
        </p:txBody>
      </p:sp>
    </p:spTree>
    <p:custDataLst>
      <p:tags r:id="rId1"/>
    </p:custDataLst>
    <p:extLst>
      <p:ext uri="{BB962C8B-B14F-4D97-AF65-F5344CB8AC3E}">
        <p14:creationId xmlns:p14="http://schemas.microsoft.com/office/powerpoint/2010/main" val="9953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070313" y="472685"/>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122065"/>
            <a:ext cx="7548176" cy="8763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44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4"/>
          <a:stretch>
            <a:fillRect/>
          </a:stretch>
        </p:blipFill>
        <p:spPr>
          <a:xfrm>
            <a:off x="8101295" y="1779416"/>
            <a:ext cx="3438442" cy="4267570"/>
          </a:xfrm>
          <a:prstGeom prst="rect">
            <a:avLst/>
          </a:prstGeom>
        </p:spPr>
      </p:pic>
      <p:sp>
        <p:nvSpPr>
          <p:cNvPr id="9" name="Rounded Rectangle 17">
            <a:extLst>
              <a:ext uri="{FF2B5EF4-FFF2-40B4-BE49-F238E27FC236}">
                <a16:creationId xmlns:a16="http://schemas.microsoft.com/office/drawing/2014/main" id="{E750D7C6-D753-6AEF-F26E-3CE3AC3C341C}"/>
              </a:ext>
            </a:extLst>
          </p:cNvPr>
          <p:cNvSpPr/>
          <p:nvPr/>
        </p:nvSpPr>
        <p:spPr bwMode="auto">
          <a:xfrm>
            <a:off x="1677691" y="2616892"/>
            <a:ext cx="6696287" cy="2935552"/>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lvl="0" algn="ctr" eaLnBrk="0" fontAlgn="base" hangingPunct="0">
              <a:spcBef>
                <a:spcPct val="0"/>
              </a:spcBef>
              <a:spcAft>
                <a:spcPct val="0"/>
              </a:spcAft>
            </a:pPr>
            <a:r>
              <a:rPr lang="en-US" sz="3200" b="1" kern="0" dirty="0">
                <a:solidFill>
                  <a:srgbClr val="000000"/>
                </a:solidFill>
                <a:effectLst>
                  <a:outerShdw blurRad="50800" dist="38100" dir="8100000" algn="tr" rotWithShape="0">
                    <a:srgbClr val="808080">
                      <a:alpha val="40000"/>
                    </a:srgbClr>
                  </a:outerShdw>
                </a:effectLst>
                <a:latin typeface="Arial"/>
              </a:rPr>
              <a:t>Make sure tools and techniques are ready and compatible across the team. Minor details such as </a:t>
            </a:r>
            <a:r>
              <a:rPr lang="en-US" sz="3200" b="1" kern="0" dirty="0">
                <a:solidFill>
                  <a:srgbClr val="C00000"/>
                </a:solidFill>
                <a:effectLst>
                  <a:outerShdw blurRad="50800" dist="38100" dir="8100000" algn="tr" rotWithShape="0">
                    <a:srgbClr val="808080">
                      <a:alpha val="40000"/>
                    </a:srgbClr>
                  </a:outerShdw>
                </a:effectLst>
                <a:latin typeface="Arial"/>
              </a:rPr>
              <a:t>different versions </a:t>
            </a:r>
            <a:r>
              <a:rPr lang="en-US" sz="3200" b="1" kern="0" dirty="0">
                <a:solidFill>
                  <a:srgbClr val="000000"/>
                </a:solidFill>
                <a:effectLst>
                  <a:outerShdw blurRad="50800" dist="38100" dir="8100000" algn="tr" rotWithShape="0">
                    <a:srgbClr val="808080">
                      <a:alpha val="40000"/>
                    </a:srgbClr>
                  </a:outerShdw>
                </a:effectLst>
                <a:latin typeface="Arial"/>
              </a:rPr>
              <a:t>of </a:t>
            </a:r>
            <a:r>
              <a:rPr lang="en-US" sz="3200" b="1" kern="0" dirty="0">
                <a:solidFill>
                  <a:srgbClr val="C00000"/>
                </a:solidFill>
                <a:effectLst>
                  <a:outerShdw blurRad="50800" dist="38100" dir="8100000" algn="tr" rotWithShape="0">
                    <a:srgbClr val="808080">
                      <a:alpha val="40000"/>
                    </a:srgbClr>
                  </a:outerShdw>
                </a:effectLst>
                <a:latin typeface="Arial"/>
              </a:rPr>
              <a:t>software</a:t>
            </a:r>
            <a:r>
              <a:rPr lang="en-US" sz="3200" b="1" kern="0" dirty="0">
                <a:solidFill>
                  <a:srgbClr val="000000"/>
                </a:solidFill>
                <a:effectLst>
                  <a:outerShdw blurRad="50800" dist="38100" dir="8100000" algn="tr" rotWithShape="0">
                    <a:srgbClr val="808080">
                      <a:alpha val="40000"/>
                    </a:srgbClr>
                  </a:outerShdw>
                </a:effectLst>
                <a:latin typeface="Arial"/>
              </a:rPr>
              <a:t> can delay projects. </a:t>
            </a:r>
          </a:p>
        </p:txBody>
      </p:sp>
      <p:sp>
        <p:nvSpPr>
          <p:cNvPr id="12" name="Rounded Rectangle 19">
            <a:extLst>
              <a:ext uri="{FF2B5EF4-FFF2-40B4-BE49-F238E27FC236}">
                <a16:creationId xmlns:a16="http://schemas.microsoft.com/office/drawing/2014/main" id="{8F504CAB-233D-718B-08D4-1AB6ECBEC543}"/>
              </a:ext>
            </a:extLst>
          </p:cNvPr>
          <p:cNvSpPr/>
          <p:nvPr/>
        </p:nvSpPr>
        <p:spPr bwMode="auto">
          <a:xfrm>
            <a:off x="1566663" y="1853634"/>
            <a:ext cx="849279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Use Compatible Tools</a:t>
            </a:r>
            <a:r>
              <a:rPr lang="ar-EG" sz="3200" b="1" kern="0" dirty="0">
                <a:solidFill>
                  <a:srgbClr val="000000"/>
                </a:solidFill>
                <a:effectLst>
                  <a:outerShdw blurRad="50800" dist="38100" dir="8100000" algn="tr" rotWithShape="0">
                    <a:srgbClr val="808080">
                      <a:alpha val="40000"/>
                    </a:srgbClr>
                  </a:outerShdw>
                </a:effectLst>
                <a:latin typeface="Arial"/>
              </a:rPr>
              <a:t>أدوات متوافقة أو متماثلة </a:t>
            </a:r>
            <a:endPar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p:txBody>
      </p:sp>
      <p:pic>
        <p:nvPicPr>
          <p:cNvPr id="18" name="Graphic 17" descr="Badge 7 with solid fill">
            <a:extLst>
              <a:ext uri="{FF2B5EF4-FFF2-40B4-BE49-F238E27FC236}">
                <a16:creationId xmlns:a16="http://schemas.microsoft.com/office/drawing/2014/main" id="{A9488C36-33C1-224E-13C9-3D64B893710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2263" y="2040049"/>
            <a:ext cx="914400" cy="914400"/>
          </a:xfrm>
          <a:prstGeom prst="rect">
            <a:avLst/>
          </a:prstGeom>
        </p:spPr>
      </p:pic>
    </p:spTree>
    <p:custDataLst>
      <p:tags r:id="rId1"/>
    </p:custDataLst>
    <p:extLst>
      <p:ext uri="{BB962C8B-B14F-4D97-AF65-F5344CB8AC3E}">
        <p14:creationId xmlns:p14="http://schemas.microsoft.com/office/powerpoint/2010/main" val="1593198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106407" y="375949"/>
            <a:ext cx="8981923" cy="730585"/>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defRPr/>
            </a:pPr>
            <a:r>
              <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Collaborating on Communication Efforts</a:t>
            </a:r>
          </a:p>
        </p:txBody>
      </p:sp>
      <p:sp>
        <p:nvSpPr>
          <p:cNvPr id="7" name="Rectangle 6">
            <a:extLst>
              <a:ext uri="{FF2B5EF4-FFF2-40B4-BE49-F238E27FC236}">
                <a16:creationId xmlns:a16="http://schemas.microsoft.com/office/drawing/2014/main" id="{65505296-5E97-57F7-4853-473017EF1CBF}"/>
              </a:ext>
            </a:extLst>
          </p:cNvPr>
          <p:cNvSpPr/>
          <p:nvPr/>
        </p:nvSpPr>
        <p:spPr bwMode="auto">
          <a:xfrm>
            <a:off x="2272340" y="1404653"/>
            <a:ext cx="7548176" cy="593712"/>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Collaborative Writing</a:t>
            </a:r>
            <a:endParaRPr kumimoji="0" lang="en-US" sz="2800" b="1" i="0" u="none" strike="noStrike" kern="1200" cap="none" spc="0" normalizeH="0" baseline="0" noProof="0" dirty="0">
              <a:ln>
                <a:solidFill>
                  <a:srgbClr val="000000"/>
                </a:solidFill>
              </a:ln>
              <a:solidFill>
                <a:srgbClr val="C0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0ADB6CFD-63F7-53DA-E426-ED8F78A33072}"/>
              </a:ext>
            </a:extLst>
          </p:cNvPr>
          <p:cNvPicPr>
            <a:picLocks noChangeAspect="1"/>
          </p:cNvPicPr>
          <p:nvPr/>
        </p:nvPicPr>
        <p:blipFill>
          <a:blip r:embed="rId3"/>
          <a:stretch>
            <a:fillRect/>
          </a:stretch>
        </p:blipFill>
        <p:spPr>
          <a:xfrm>
            <a:off x="8101295" y="1779416"/>
            <a:ext cx="3438442" cy="4267570"/>
          </a:xfrm>
          <a:prstGeom prst="rect">
            <a:avLst/>
          </a:prstGeom>
        </p:spPr>
      </p:pic>
      <p:pic>
        <p:nvPicPr>
          <p:cNvPr id="12" name="Graphic 11" descr="Badge 8 with solid fill">
            <a:extLst>
              <a:ext uri="{FF2B5EF4-FFF2-40B4-BE49-F238E27FC236}">
                <a16:creationId xmlns:a16="http://schemas.microsoft.com/office/drawing/2014/main" id="{067973EF-1A2F-D8B7-19CE-6E34BFA2F1D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5912" y="2133860"/>
            <a:ext cx="914400" cy="914400"/>
          </a:xfrm>
          <a:prstGeom prst="rect">
            <a:avLst/>
          </a:prstGeom>
        </p:spPr>
      </p:pic>
      <p:sp>
        <p:nvSpPr>
          <p:cNvPr id="15" name="Rounded Rectangle 22">
            <a:extLst>
              <a:ext uri="{FF2B5EF4-FFF2-40B4-BE49-F238E27FC236}">
                <a16:creationId xmlns:a16="http://schemas.microsoft.com/office/drawing/2014/main" id="{C6D1E028-6310-1E50-FC7E-B098D21F2E46}"/>
              </a:ext>
            </a:extLst>
          </p:cNvPr>
          <p:cNvSpPr/>
          <p:nvPr/>
        </p:nvSpPr>
        <p:spPr bwMode="auto">
          <a:xfrm>
            <a:off x="3279253" y="1952754"/>
            <a:ext cx="4521454" cy="773349"/>
          </a:xfrm>
          <a:prstGeom prst="roundRect">
            <a:avLst/>
          </a:prstGeom>
          <a:solidFill>
            <a:srgbClr val="FFFFFF"/>
          </a:solidFill>
          <a:ln w="3175" cap="flat" cmpd="sng" algn="ctr">
            <a:solidFill>
              <a:srgbClr val="FFFFFF">
                <a:lumMod val="95000"/>
              </a:srgbClr>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Check Progress Often</a:t>
            </a:r>
          </a:p>
        </p:txBody>
      </p:sp>
      <p:sp>
        <p:nvSpPr>
          <p:cNvPr id="19" name="TextBox 18">
            <a:extLst>
              <a:ext uri="{FF2B5EF4-FFF2-40B4-BE49-F238E27FC236}">
                <a16:creationId xmlns:a16="http://schemas.microsoft.com/office/drawing/2014/main" id="{23C3AAA6-13E2-6D18-F7D4-923FAB8CAE5F}"/>
              </a:ext>
            </a:extLst>
          </p:cNvPr>
          <p:cNvSpPr txBox="1"/>
          <p:nvPr/>
        </p:nvSpPr>
        <p:spPr>
          <a:xfrm>
            <a:off x="1650558" y="2617207"/>
            <a:ext cx="6181344" cy="2554545"/>
          </a:xfrm>
          <a:prstGeom prst="rect">
            <a:avLst/>
          </a:prstGeom>
          <a:noFill/>
        </p:spPr>
        <p:txBody>
          <a:bodyPr wrap="square">
            <a:spAutoFit/>
          </a:bodyPr>
          <a:lstStyle/>
          <a:p>
            <a:r>
              <a:rPr lang="en-US" sz="3200" b="1" kern="0" dirty="0">
                <a:solidFill>
                  <a:srgbClr val="000000"/>
                </a:solidFill>
                <a:effectLst>
                  <a:outerShdw blurRad="50800" dist="38100" dir="8100000" algn="tr" rotWithShape="0">
                    <a:srgbClr val="808080">
                      <a:alpha val="40000"/>
                    </a:srgbClr>
                  </a:outerShdw>
                </a:effectLst>
                <a:latin typeface="Arial"/>
              </a:rPr>
              <a:t>Check to see how things are going along the way. </a:t>
            </a:r>
            <a:endParaRPr lang="ar-EG" sz="3200" b="1" kern="0" dirty="0">
              <a:solidFill>
                <a:srgbClr val="000000"/>
              </a:solidFill>
              <a:effectLst>
                <a:outerShdw blurRad="50800" dist="38100" dir="8100000" algn="tr" rotWithShape="0">
                  <a:srgbClr val="808080">
                    <a:alpha val="40000"/>
                  </a:srgbClr>
                </a:outerShdw>
              </a:effectLst>
              <a:latin typeface="Arial"/>
            </a:endParaRPr>
          </a:p>
          <a:p>
            <a:r>
              <a:rPr lang="en-US" sz="3200" b="1" kern="0" dirty="0">
                <a:solidFill>
                  <a:srgbClr val="000000"/>
                </a:solidFill>
                <a:effectLst>
                  <a:outerShdw blurRad="50800" dist="38100" dir="8100000" algn="tr" rotWithShape="0">
                    <a:srgbClr val="808080">
                      <a:alpha val="40000"/>
                    </a:srgbClr>
                  </a:outerShdw>
                </a:effectLst>
                <a:latin typeface="Arial"/>
              </a:rPr>
              <a:t>Don’t assume that everything is working, just because you don’t hear anything negative. </a:t>
            </a:r>
          </a:p>
        </p:txBody>
      </p:sp>
    </p:spTree>
    <p:extLst>
      <p:ext uri="{BB962C8B-B14F-4D97-AF65-F5344CB8AC3E}">
        <p14:creationId xmlns:p14="http://schemas.microsoft.com/office/powerpoint/2010/main" val="3901441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019328" y="465065"/>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Collaborative Technology</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5"/>
          <a:stretch>
            <a:fillRect/>
          </a:stretch>
        </p:blipFill>
        <p:spPr>
          <a:xfrm>
            <a:off x="219047" y="119041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789168" y="1190417"/>
            <a:ext cx="9902229" cy="489608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lang="en-US" sz="4000" b="1" dirty="0">
                <a:solidFill>
                  <a:srgbClr val="000000"/>
                </a:solidFill>
                <a:effectLst>
                  <a:outerShdw blurRad="38100" dist="38100" dir="2700000" algn="tl">
                    <a:srgbClr val="000000">
                      <a:alpha val="43137"/>
                    </a:srgbClr>
                  </a:outerShdw>
                </a:effectLst>
                <a:latin typeface="Times New Roman" pitchFamily="18" charset="0"/>
              </a:rPr>
              <a:t>Cloud computing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effectLst>
                  <a:outerShdw blurRad="38100" dist="38100" dir="2700000" algn="tl">
                    <a:srgbClr val="000000">
                      <a:alpha val="43137"/>
                    </a:srgbClr>
                  </a:outerShdw>
                </a:effectLst>
              </a:rPr>
              <a:t>Group Review and Editing</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effectLst>
                  <a:outerShdw blurRad="38100" dist="38100" dir="2700000" algn="tl">
                    <a:srgbClr val="000000">
                      <a:alpha val="43137"/>
                    </a:srgbClr>
                  </a:outerShdw>
                </a:effectLst>
              </a:rPr>
              <a:t>Content Management Systems</a:t>
            </a:r>
          </a:p>
          <a:p>
            <a:pPr marL="0" marR="0" lvl="0" indent="0" defTabSz="914400" rtl="0" eaLnBrk="0" fontAlgn="base" latinLnBrk="0" hangingPunct="0">
              <a:lnSpc>
                <a:spcPct val="100000"/>
              </a:lnSpc>
              <a:spcBef>
                <a:spcPct val="0"/>
              </a:spcBef>
              <a:spcAft>
                <a:spcPct val="0"/>
              </a:spcAft>
              <a:buClrTx/>
              <a:buSzTx/>
              <a:buFontTx/>
              <a:buNone/>
              <a:tabLst/>
              <a:defRPr/>
            </a:pPr>
            <a:r>
              <a:rPr lang="en-US" sz="3200" b="1" dirty="0">
                <a:solidFill>
                  <a:srgbClr val="000000"/>
                </a:solidFill>
                <a:effectLst>
                  <a:outerShdw blurRad="38100" dist="38100" dir="2700000" algn="tl">
                    <a:srgbClr val="000000">
                      <a:alpha val="43137"/>
                    </a:srgbClr>
                  </a:outerShdw>
                </a:effectLst>
                <a:latin typeface="Times New Roman" pitchFamily="18" charset="0"/>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236878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875877" y="128164"/>
            <a:ext cx="9176359" cy="923676"/>
          </a:xfrm>
          <a:prstGeom prst="rect">
            <a:avLst/>
          </a:prstGeom>
        </p:spPr>
      </p:pic>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5"/>
          <a:stretch>
            <a:fillRect/>
          </a:stretch>
        </p:blipFill>
        <p:spPr>
          <a:xfrm>
            <a:off x="2070313" y="626128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280766" y="147732"/>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Collaborative Technology</a:t>
            </a:r>
            <a:endParaRPr kumimoji="0" lang="en-GB" sz="36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8"/>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0" y="1195308"/>
            <a:ext cx="9902229" cy="5607237"/>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Cloud computing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Group Review and Editing</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Content Management Systems</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custDataLst>
      <p:tags r:id="rId1"/>
    </p:custDataLst>
    <p:extLst>
      <p:ext uri="{BB962C8B-B14F-4D97-AF65-F5344CB8AC3E}">
        <p14:creationId xmlns:p14="http://schemas.microsoft.com/office/powerpoint/2010/main" val="239601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Freeform 5"/>
          <p:cNvSpPr>
            <a:spLocks/>
          </p:cNvSpPr>
          <p:nvPr/>
        </p:nvSpPr>
        <p:spPr bwMode="auto">
          <a:xfrm>
            <a:off x="-150363" y="-144900"/>
            <a:ext cx="2678734" cy="141906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4040" y="25038"/>
            <a:ext cx="2482767" cy="112586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85000"/>
            <a:ext cx="2471570" cy="895969"/>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4</a:t>
            </a:r>
          </a:p>
        </p:txBody>
      </p:sp>
      <p:pic>
        <p:nvPicPr>
          <p:cNvPr id="3" name="Picture 2"/>
          <p:cNvPicPr>
            <a:picLocks noChangeAspect="1"/>
          </p:cNvPicPr>
          <p:nvPr/>
        </p:nvPicPr>
        <p:blipFill>
          <a:blip r:embed="rId4"/>
          <a:stretch>
            <a:fillRect/>
          </a:stretch>
        </p:blipFill>
        <p:spPr>
          <a:xfrm>
            <a:off x="2070313" y="626128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10" name="Picture 9"/>
          <p:cNvPicPr>
            <a:picLocks noChangeAspect="1"/>
          </p:cNvPicPr>
          <p:nvPr/>
        </p:nvPicPr>
        <p:blipFill>
          <a:blip r:embed="rId6"/>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18326"/>
            <a:ext cx="8035357"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sz="2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7"/>
          <a:stretch>
            <a:fillRect/>
          </a:stretch>
        </p:blipFill>
        <p:spPr>
          <a:xfrm>
            <a:off x="6096000" y="1150907"/>
            <a:ext cx="6096000"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211745" y="1673385"/>
            <a:ext cx="11749490" cy="4399325"/>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marR="0" lvl="0" indent="-571500" algn="l" defTabSz="914400" rtl="0" eaLnBrk="0" fontAlgn="base" latinLnBrk="0" hangingPunct="0">
              <a:spcBef>
                <a:spcPct val="0"/>
              </a:spcBef>
              <a:spcAft>
                <a:spcPct val="0"/>
              </a:spcAft>
              <a:buClrTx/>
              <a:buSzTx/>
              <a:buFont typeface="Wingdings" panose="05000000000000000000" pitchFamily="2" charset="2"/>
              <a:buChar char="ü"/>
              <a:tabLst/>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Shared workspaces</a:t>
            </a:r>
          </a:p>
          <a:p>
            <a:pPr marL="571500" lvl="0" indent="-571500" eaLnBrk="0" fontAlgn="base" hangingPunct="0">
              <a:spcBef>
                <a:spcPct val="0"/>
              </a:spcBef>
              <a:spcAft>
                <a:spcPct val="0"/>
              </a:spcAft>
              <a:buFont typeface="Wingdings" panose="05000000000000000000" pitchFamily="2" charset="2"/>
              <a:buChar char="ü"/>
              <a:defRPr/>
            </a:pPr>
            <a:r>
              <a:rPr lang="en-US" sz="4000" dirty="0">
                <a:solidFill>
                  <a:srgbClr val="000000"/>
                </a:solidFill>
                <a:latin typeface="Times New Roman" pitchFamily="18" charset="0"/>
              </a:rPr>
              <a:t>are “virtual offices” that give </a:t>
            </a:r>
            <a:r>
              <a:rPr lang="en-US" sz="4000" dirty="0">
                <a:solidFill>
                  <a:srgbClr val="C00000"/>
                </a:solidFill>
                <a:latin typeface="Times New Roman" pitchFamily="18" charset="0"/>
              </a:rPr>
              <a:t>everyone</a:t>
            </a:r>
            <a:r>
              <a:rPr lang="en-US" sz="4000" dirty="0">
                <a:solidFill>
                  <a:srgbClr val="000000"/>
                </a:solidFill>
                <a:latin typeface="Times New Roman" pitchFamily="18" charset="0"/>
              </a:rPr>
              <a:t> on a team </a:t>
            </a:r>
            <a:r>
              <a:rPr lang="en-US" sz="4000" b="1" dirty="0">
                <a:solidFill>
                  <a:srgbClr val="C00000"/>
                </a:solidFill>
                <a:latin typeface="Times New Roman" pitchFamily="18" charset="0"/>
              </a:rPr>
              <a:t>access</a:t>
            </a:r>
            <a:r>
              <a:rPr lang="en-US" sz="4000" dirty="0">
                <a:solidFill>
                  <a:srgbClr val="000000"/>
                </a:solidFill>
                <a:latin typeface="Times New Roman" pitchFamily="18" charset="0"/>
              </a:rPr>
              <a:t> to the same set of resources and information: such as, databases, calendars, project plans, and e-mail exchanges, shared reference materials, and team-created documents. </a:t>
            </a:r>
          </a:p>
          <a:p>
            <a:pPr marL="571500" lvl="0" indent="-571500" eaLnBrk="0" fontAlgn="base" hangingPunct="0">
              <a:spcBef>
                <a:spcPct val="0"/>
              </a:spcBef>
              <a:spcAft>
                <a:spcPct val="0"/>
              </a:spcAft>
              <a:buFont typeface="Wingdings" panose="05000000000000000000" pitchFamily="2" charset="2"/>
              <a:buChar char="ü"/>
              <a:defRPr/>
            </a:pPr>
            <a:r>
              <a:rPr lang="en-US" sz="4000" dirty="0">
                <a:solidFill>
                  <a:srgbClr val="000000"/>
                </a:solidFill>
                <a:latin typeface="Times New Roman" pitchFamily="18" charset="0"/>
              </a:rPr>
              <a:t>These workspaces are part of a larger class of software known as </a:t>
            </a:r>
            <a:r>
              <a:rPr lang="en-US" sz="4000" b="1" dirty="0">
                <a:solidFill>
                  <a:srgbClr val="000000"/>
                </a:solidFill>
                <a:latin typeface="Times New Roman" pitchFamily="18" charset="0"/>
              </a:rPr>
              <a:t>groupware</a:t>
            </a:r>
            <a:endPar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pic>
        <p:nvPicPr>
          <p:cNvPr id="11" name="Picture 10">
            <a:extLst>
              <a:ext uri="{FF2B5EF4-FFF2-40B4-BE49-F238E27FC236}">
                <a16:creationId xmlns:a16="http://schemas.microsoft.com/office/drawing/2014/main" id="{FA6B620C-2EDA-7219-53E0-5950AEF67E6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0614" y="5881438"/>
            <a:ext cx="1222425" cy="1096206"/>
          </a:xfrm>
          <a:prstGeom prst="rect">
            <a:avLst/>
          </a:prstGeom>
        </p:spPr>
      </p:pic>
    </p:spTree>
    <p:custDataLst>
      <p:tags r:id="rId1"/>
    </p:custDataLst>
    <p:extLst>
      <p:ext uri="{BB962C8B-B14F-4D97-AF65-F5344CB8AC3E}">
        <p14:creationId xmlns:p14="http://schemas.microsoft.com/office/powerpoint/2010/main" val="765174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91174" y="589268"/>
            <a:ext cx="8035357"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5"/>
          <a:stretch>
            <a:fillRect/>
          </a:stretch>
        </p:blipFill>
        <p:spPr>
          <a:xfrm>
            <a:off x="809155" y="1150907"/>
            <a:ext cx="11382845"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219458" y="1195309"/>
            <a:ext cx="11356846" cy="47362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indent="-571500" eaLnBrk="0" fontAlgn="base" hangingPunct="0">
              <a:lnSpc>
                <a:spcPct val="150000"/>
              </a:lnSpc>
              <a:spcBef>
                <a:spcPct val="0"/>
              </a:spcBef>
              <a:spcAft>
                <a:spcPct val="0"/>
              </a:spcAft>
              <a:buFont typeface="Wingdings" panose="05000000000000000000" pitchFamily="2" charset="2"/>
              <a:buChar char="ü"/>
              <a:defRPr/>
            </a:pPr>
            <a:r>
              <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Groupware:</a:t>
            </a:r>
            <a:r>
              <a:rPr kumimoji="0" lang="en-US" sz="40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writing collaboration tool.</a:t>
            </a:r>
          </a:p>
          <a:p>
            <a:pPr marL="571500" indent="-571500" eaLnBrk="0" fontAlgn="base" hangingPunct="0">
              <a:lnSpc>
                <a:spcPct val="150000"/>
              </a:lnSpc>
              <a:spcBef>
                <a:spcPct val="0"/>
              </a:spcBef>
              <a:spcAft>
                <a:spcPct val="0"/>
              </a:spcAft>
              <a:buFont typeface="Wingdings" panose="05000000000000000000" pitchFamily="2" charset="2"/>
              <a:buChar char="ü"/>
              <a:defRPr/>
            </a:pPr>
            <a:r>
              <a:rPr lang="en-US" sz="4000" b="1" dirty="0">
                <a:solidFill>
                  <a:schemeClr val="bg1"/>
                </a:solidFill>
                <a:effectLst>
                  <a:outerShdw blurRad="38100" dist="38100" dir="2700000" algn="tl">
                    <a:srgbClr val="000000">
                      <a:alpha val="43137"/>
                    </a:srgbClr>
                  </a:outerShdw>
                </a:effectLst>
                <a:latin typeface="Times New Roman" pitchFamily="18" charset="0"/>
              </a:rPr>
              <a:t>They make it easy for geographically dispersed team members to access shared files anytime, anywhere.</a:t>
            </a:r>
          </a:p>
          <a:p>
            <a:pPr marL="571500" marR="0" lvl="0" indent="-571500" algn="l" defTabSz="914400" rtl="0" eaLnBrk="0" fontAlgn="base" latinLnBrk="0" hangingPunct="0">
              <a:lnSpc>
                <a:spcPct val="150000"/>
              </a:lnSpc>
              <a:spcBef>
                <a:spcPct val="0"/>
              </a:spcBef>
              <a:spcAft>
                <a:spcPct val="0"/>
              </a:spcAft>
              <a:buClrTx/>
              <a:buSzTx/>
              <a:buFont typeface="Wingdings" panose="05000000000000000000" pitchFamily="2" charset="2"/>
              <a:buChar char="ü"/>
              <a:tabLst/>
              <a:defRPr/>
            </a:pPr>
            <a:endParaRPr kumimoji="0" lang="en-US" sz="4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a:t>
            </a:r>
            <a:endParaRPr kumimoji="0" lang="en-US" sz="32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208949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20027" y="470103"/>
            <a:ext cx="803535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Collaborative Technology</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222148" y="1317328"/>
            <a:ext cx="8532274" cy="4045174"/>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571500" lvl="0" indent="-571500" eaLnBrk="0" fontAlgn="base" hangingPunct="0">
              <a:lnSpc>
                <a:spcPct val="150000"/>
              </a:lnSpc>
              <a:spcBef>
                <a:spcPct val="0"/>
              </a:spcBef>
              <a:spcAft>
                <a:spcPct val="0"/>
              </a:spcAft>
              <a:buFont typeface="Wingdings" panose="05000000000000000000" pitchFamily="2" charset="2"/>
              <a:buChar char="ü"/>
              <a:defRPr/>
            </a:pPr>
            <a:r>
              <a:rPr lang="en-US" sz="2400" b="1" dirty="0">
                <a:solidFill>
                  <a:srgbClr val="C00000"/>
                </a:solidFill>
                <a:effectLst>
                  <a:outerShdw blurRad="38100" dist="38100" dir="2700000" algn="tl">
                    <a:srgbClr val="000000">
                      <a:alpha val="43137"/>
                    </a:srgbClr>
                  </a:outerShdw>
                </a:effectLst>
                <a:latin typeface="Times New Roman" pitchFamily="18" charset="0"/>
              </a:rPr>
              <a:t>group review and editing </a:t>
            </a:r>
          </a:p>
          <a:p>
            <a:pPr marL="457200" lvl="0" indent="-457200" eaLnBrk="0" fontAlgn="base" hangingPunct="0">
              <a:lnSpc>
                <a:spcPct val="150000"/>
              </a:lnSpc>
              <a:spcBef>
                <a:spcPct val="0"/>
              </a:spcBef>
              <a:spcAft>
                <a:spcPct val="0"/>
              </a:spcAft>
              <a:buFont typeface="Wingdings" panose="05000000000000000000" pitchFamily="2" charset="2"/>
              <a:buChar char="q"/>
              <a:defRPr/>
            </a:pPr>
            <a:r>
              <a:rPr lang="en-US" sz="2400" b="1" dirty="0">
                <a:solidFill>
                  <a:srgbClr val="C00000"/>
                </a:solidFill>
                <a:effectLst>
                  <a:outerShdw blurRad="38100" dist="38100" dir="2700000" algn="tl">
                    <a:srgbClr val="000000">
                      <a:alpha val="43137"/>
                    </a:srgbClr>
                  </a:outerShdw>
                </a:effectLst>
                <a:latin typeface="Times New Roman" pitchFamily="18" charset="0"/>
              </a:rPr>
              <a:t> </a:t>
            </a:r>
            <a:r>
              <a:rPr lang="en-US" sz="2400" b="1" dirty="0">
                <a:effectLst>
                  <a:outerShdw blurRad="38100" dist="38100" dir="2700000" algn="tl">
                    <a:srgbClr val="000000">
                      <a:alpha val="43137"/>
                    </a:srgbClr>
                  </a:outerShdw>
                </a:effectLst>
                <a:latin typeface="Times New Roman" pitchFamily="18" charset="0"/>
              </a:rPr>
              <a:t>features in word processors </a:t>
            </a:r>
          </a:p>
          <a:p>
            <a:pPr lvl="0" eaLnBrk="0" fontAlgn="base" hangingPunct="0">
              <a:lnSpc>
                <a:spcPct val="150000"/>
              </a:lnSpc>
              <a:spcBef>
                <a:spcPct val="0"/>
              </a:spcBef>
              <a:spcAft>
                <a:spcPct val="0"/>
              </a:spcAft>
              <a:defRPr/>
            </a:pPr>
            <a:r>
              <a:rPr lang="en-US" sz="2400" b="1" dirty="0">
                <a:solidFill>
                  <a:srgbClr val="C00000"/>
                </a:solidFill>
                <a:effectLst>
                  <a:outerShdw blurRad="38100" dist="38100" dir="2700000" algn="tl">
                    <a:srgbClr val="000000">
                      <a:alpha val="43137"/>
                    </a:srgbClr>
                  </a:outerShdw>
                </a:effectLst>
                <a:latin typeface="Times New Roman" pitchFamily="18" charset="0"/>
              </a:rPr>
              <a:t>content management systems </a:t>
            </a:r>
          </a:p>
          <a:p>
            <a:pPr lvl="0" eaLnBrk="0" fontAlgn="base" hangingPunct="0">
              <a:lnSpc>
                <a:spcPct val="150000"/>
              </a:lnSpc>
              <a:spcBef>
                <a:spcPct val="0"/>
              </a:spcBef>
              <a:spcAft>
                <a:spcPct val="0"/>
              </a:spcAft>
              <a:defRPr/>
            </a:pPr>
            <a:r>
              <a:rPr lang="en-US" sz="2400" b="1" dirty="0">
                <a:effectLst>
                  <a:outerShdw blurRad="38100" dist="38100" dir="2700000" algn="tl">
                    <a:srgbClr val="000000">
                      <a:alpha val="43137"/>
                    </a:srgbClr>
                  </a:outerShdw>
                </a:effectLst>
                <a:latin typeface="Times New Roman" pitchFamily="18" charset="0"/>
              </a:rPr>
              <a:t>that organize and control the content for websites. </a:t>
            </a:r>
          </a:p>
          <a:p>
            <a:pPr marL="457200" lvl="0" indent="-457200" eaLnBrk="0" fontAlgn="base" hangingPunct="0">
              <a:spcBef>
                <a:spcPct val="0"/>
              </a:spcBef>
              <a:spcAft>
                <a:spcPct val="0"/>
              </a:spcAft>
              <a:buFont typeface="Wingdings" panose="05000000000000000000" pitchFamily="2" charset="2"/>
              <a:buChar char="q"/>
              <a:defRPr/>
            </a:pPr>
            <a:r>
              <a:rPr lang="en-US" sz="2400" b="1" dirty="0">
                <a:effectLst>
                  <a:outerShdw blurRad="38100" dist="38100" dir="2700000" algn="tl">
                    <a:srgbClr val="000000">
                      <a:alpha val="43137"/>
                    </a:srgbClr>
                  </a:outerShdw>
                </a:effectLst>
                <a:highlight>
                  <a:srgbClr val="FFFF00"/>
                </a:highlight>
                <a:latin typeface="Times New Roman" pitchFamily="18" charset="0"/>
              </a:rPr>
              <a:t>The wiki: </a:t>
            </a:r>
            <a:r>
              <a:rPr lang="en-US" sz="2400" b="1" dirty="0">
                <a:effectLst>
                  <a:outerShdw blurRad="38100" dist="38100" dir="2700000" algn="tl">
                    <a:srgbClr val="000000">
                      <a:alpha val="43137"/>
                    </a:srgbClr>
                  </a:outerShdw>
                </a:effectLst>
                <a:latin typeface="Times New Roman" pitchFamily="18" charset="0"/>
              </a:rPr>
              <a:t>allows anyone who has access to add new material and edit existing material.</a:t>
            </a:r>
          </a:p>
          <a:p>
            <a:pPr marL="457200" lvl="0" indent="-457200" eaLnBrk="0" fontAlgn="base" hangingPunct="0">
              <a:spcBef>
                <a:spcPct val="0"/>
              </a:spcBef>
              <a:spcAft>
                <a:spcPct val="0"/>
              </a:spcAft>
              <a:buFont typeface="Wingdings" panose="05000000000000000000" pitchFamily="2" charset="2"/>
              <a:buChar char="q"/>
              <a:defRPr/>
            </a:pPr>
            <a:r>
              <a:rPr lang="en-US" sz="2400" dirty="0">
                <a:solidFill>
                  <a:srgbClr val="000000"/>
                </a:solidFill>
                <a:latin typeface="Times New Roman" pitchFamily="18" charset="0"/>
              </a:rPr>
              <a:t>It offers quite the level of direct collaboration</a:t>
            </a:r>
            <a:endParaRPr lang="en-US" sz="2400" b="1" dirty="0">
              <a:effectLst>
                <a:outerShdw blurRad="38100" dist="38100" dir="2700000" algn="tl">
                  <a:srgbClr val="000000">
                    <a:alpha val="43137"/>
                  </a:srgbClr>
                </a:outerShdw>
              </a:effectLst>
              <a:latin typeface="Times New Roman" pitchFamily="18" charset="0"/>
            </a:endParaRPr>
          </a:p>
        </p:txBody>
      </p:sp>
    </p:spTree>
    <p:custDataLst>
      <p:tags r:id="rId1"/>
    </p:custDataLst>
    <p:extLst>
      <p:ext uri="{BB962C8B-B14F-4D97-AF65-F5344CB8AC3E}">
        <p14:creationId xmlns:p14="http://schemas.microsoft.com/office/powerpoint/2010/main" val="317127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122976" y="401646"/>
            <a:ext cx="803535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362014" y="1401910"/>
            <a:ext cx="7982720" cy="430654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lvl="0" eaLnBrk="0" fontAlgn="base" hangingPunct="0">
              <a:lnSpc>
                <a:spcPct val="150000"/>
              </a:lnSpc>
              <a:spcBef>
                <a:spcPct val="0"/>
              </a:spcBef>
              <a:spcAft>
                <a:spcPct val="0"/>
              </a:spcAft>
              <a:defRPr/>
            </a:pP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447530" y="1987728"/>
            <a:ext cx="6281671" cy="2308324"/>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0" fontAlgn="base" hangingPunct="0">
              <a:spcBef>
                <a:spcPct val="0"/>
              </a:spcBef>
              <a:spcAft>
                <a:spcPct val="0"/>
              </a:spcAft>
            </a:pPr>
            <a:r>
              <a:rPr lang="en-US" sz="3600" b="1"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latin typeface="Arial"/>
              </a:rPr>
              <a:t>helping erase the constraints of geographic and organization boundaries</a:t>
            </a:r>
          </a:p>
        </p:txBody>
      </p:sp>
    </p:spTree>
    <p:extLst>
      <p:ext uri="{BB962C8B-B14F-4D97-AF65-F5344CB8AC3E}">
        <p14:creationId xmlns:p14="http://schemas.microsoft.com/office/powerpoint/2010/main" val="1725016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3296208" y="426419"/>
            <a:ext cx="803535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543662" y="1283658"/>
            <a:ext cx="7982720" cy="4306543"/>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sz="28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070313" y="1934868"/>
            <a:ext cx="6281671" cy="2862322"/>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600" b="1" i="0" u="none" strike="noStrike" kern="1200" cap="none" spc="0" normalizeH="0" baseline="0" noProof="0" dirty="0">
                <a:ln w="11430"/>
                <a:effectLst>
                  <a:outerShdw blurRad="50800" dist="39000" dir="5460000" algn="tl">
                    <a:srgbClr val="000000">
                      <a:alpha val="38000"/>
                    </a:srgbClr>
                  </a:outerShdw>
                </a:effectLst>
                <a:uLnTx/>
                <a:uFillTx/>
                <a:latin typeface="Arial"/>
                <a:ea typeface="+mn-ea"/>
                <a:cs typeface="+mn-cs"/>
              </a:rPr>
              <a:t>enable and enhance teamwork, social networks have numerous other business applications and benefits</a:t>
            </a:r>
          </a:p>
        </p:txBody>
      </p:sp>
    </p:spTree>
    <p:extLst>
      <p:ext uri="{BB962C8B-B14F-4D97-AF65-F5344CB8AC3E}">
        <p14:creationId xmlns:p14="http://schemas.microsoft.com/office/powerpoint/2010/main" val="12965997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47530" y="462106"/>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2" name="TextBox 1">
            <a:extLst>
              <a:ext uri="{FF2B5EF4-FFF2-40B4-BE49-F238E27FC236}">
                <a16:creationId xmlns:a16="http://schemas.microsoft.com/office/drawing/2014/main" id="{C481E7EA-08B4-A020-50D3-4DEAB701C8DF}"/>
              </a:ext>
            </a:extLst>
          </p:cNvPr>
          <p:cNvSpPr txBox="1"/>
          <p:nvPr/>
        </p:nvSpPr>
        <p:spPr>
          <a:xfrm>
            <a:off x="2164624" y="3122557"/>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
        <p:nvSpPr>
          <p:cNvPr id="7" name="TextBox 6">
            <a:extLst>
              <a:ext uri="{FF2B5EF4-FFF2-40B4-BE49-F238E27FC236}">
                <a16:creationId xmlns:a16="http://schemas.microsoft.com/office/drawing/2014/main" id="{A73979CC-7232-0977-D9C9-00F1FBC38EFC}"/>
              </a:ext>
            </a:extLst>
          </p:cNvPr>
          <p:cNvSpPr txBox="1"/>
          <p:nvPr/>
        </p:nvSpPr>
        <p:spPr>
          <a:xfrm>
            <a:off x="2319456" y="4444002"/>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
        <p:nvSpPr>
          <p:cNvPr id="19" name="TextBox 18">
            <a:extLst>
              <a:ext uri="{FF2B5EF4-FFF2-40B4-BE49-F238E27FC236}">
                <a16:creationId xmlns:a16="http://schemas.microsoft.com/office/drawing/2014/main" id="{17BC9814-D0EA-E9FA-9F1A-ABB8E0BB3BE8}"/>
              </a:ext>
            </a:extLst>
          </p:cNvPr>
          <p:cNvSpPr txBox="1"/>
          <p:nvPr/>
        </p:nvSpPr>
        <p:spPr>
          <a:xfrm>
            <a:off x="1875876" y="1299043"/>
            <a:ext cx="9836189" cy="165474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two fundamental elements of any social networking technology are</a:t>
            </a:r>
            <a:endParaRPr kumimoji="0" lang="en-GB" sz="36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custDataLst>
      <p:tags r:id="rId1"/>
    </p:custDataLst>
    <p:extLst>
      <p:ext uri="{BB962C8B-B14F-4D97-AF65-F5344CB8AC3E}">
        <p14:creationId xmlns:p14="http://schemas.microsoft.com/office/powerpoint/2010/main" val="176822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916531" y="363001"/>
            <a:ext cx="803535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sp>
        <p:nvSpPr>
          <p:cNvPr id="9" name="Rectangle 8">
            <a:extLst>
              <a:ext uri="{FF2B5EF4-FFF2-40B4-BE49-F238E27FC236}">
                <a16:creationId xmlns:a16="http://schemas.microsoft.com/office/drawing/2014/main" id="{01306018-992D-C416-48A7-8914143CC601}"/>
              </a:ext>
            </a:extLst>
          </p:cNvPr>
          <p:cNvSpPr/>
          <p:nvPr/>
        </p:nvSpPr>
        <p:spPr bwMode="auto">
          <a:xfrm>
            <a:off x="1124835" y="2576847"/>
            <a:ext cx="9271243" cy="311550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4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the information stored about each member of the network</a:t>
            </a:r>
          </a:p>
        </p:txBody>
      </p:sp>
      <p:sp>
        <p:nvSpPr>
          <p:cNvPr id="2" name="TextBox 1">
            <a:extLst>
              <a:ext uri="{FF2B5EF4-FFF2-40B4-BE49-F238E27FC236}">
                <a16:creationId xmlns:a16="http://schemas.microsoft.com/office/drawing/2014/main" id="{C481E7EA-08B4-A020-50D3-4DEAB701C8DF}"/>
              </a:ext>
            </a:extLst>
          </p:cNvPr>
          <p:cNvSpPr txBox="1"/>
          <p:nvPr/>
        </p:nvSpPr>
        <p:spPr>
          <a:xfrm>
            <a:off x="3376739" y="1564676"/>
            <a:ext cx="31877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Profiles</a:t>
            </a:r>
          </a:p>
        </p:txBody>
      </p:sp>
    </p:spTree>
    <p:custDataLst>
      <p:tags r:id="rId1"/>
    </p:custDataLst>
    <p:extLst>
      <p:ext uri="{BB962C8B-B14F-4D97-AF65-F5344CB8AC3E}">
        <p14:creationId xmlns:p14="http://schemas.microsoft.com/office/powerpoint/2010/main" val="181770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51026" y="434380"/>
            <a:ext cx="8035357"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Social Network </a:t>
            </a:r>
            <a:endParaRPr kumimoji="0" lang="en-GB"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a:extLst>
              <a:ext uri="{FF2B5EF4-FFF2-40B4-BE49-F238E27FC236}">
                <a16:creationId xmlns:a16="http://schemas.microsoft.com/office/drawing/2014/main" id="{52559C79-DBDA-D4F9-2F14-39597234339E}"/>
              </a:ext>
            </a:extLst>
          </p:cNvPr>
          <p:cNvPicPr>
            <a:picLocks noChangeAspect="1"/>
          </p:cNvPicPr>
          <p:nvPr/>
        </p:nvPicPr>
        <p:blipFill>
          <a:blip r:embed="rId4"/>
          <a:stretch>
            <a:fillRect/>
          </a:stretch>
        </p:blipFill>
        <p:spPr>
          <a:xfrm>
            <a:off x="8562229" y="811014"/>
            <a:ext cx="3590996" cy="4896079"/>
          </a:xfrm>
          <a:prstGeom prst="rect">
            <a:avLst/>
          </a:prstGeom>
        </p:spPr>
      </p:pic>
      <p:sp>
        <p:nvSpPr>
          <p:cNvPr id="9" name="Rectangle 8">
            <a:extLst>
              <a:ext uri="{FF2B5EF4-FFF2-40B4-BE49-F238E27FC236}">
                <a16:creationId xmlns:a16="http://schemas.microsoft.com/office/drawing/2014/main" id="{01306018-992D-C416-48A7-8914143CC601}"/>
              </a:ext>
            </a:extLst>
          </p:cNvPr>
          <p:cNvSpPr/>
          <p:nvPr/>
        </p:nvSpPr>
        <p:spPr bwMode="auto">
          <a:xfrm>
            <a:off x="1780674" y="2172772"/>
            <a:ext cx="8870508" cy="3179060"/>
          </a:xfrm>
          <a:prstGeom prst="rect">
            <a:avLst/>
          </a:prstGeom>
          <a:solidFill>
            <a:srgbClr val="5F5F5F">
              <a:alpha val="50196"/>
            </a:srgbClr>
          </a:solidFill>
          <a:ln w="9525" cap="flat" cmpd="sng" algn="ctr">
            <a:noFill/>
            <a:prstDash val="solid"/>
            <a:round/>
            <a:headEnd type="none" w="med" len="med"/>
            <a:tailEnd type="none" w="med" len="med"/>
          </a:ln>
          <a:effectLst>
            <a:softEdge rad="317500"/>
          </a:effectLst>
        </p:spPr>
        <p:txBody>
          <a:bodyPr vert="horz" wrap="square" lIns="91440" tIns="45720" rIns="91440" bIns="45720" numCol="1" rtlCol="0" anchor="ctr" anchorCtr="0" compatLnSpc="1">
            <a:prstTxWarp prst="textNoShape">
              <a:avLst/>
            </a:prstTxWarp>
          </a:bodyPr>
          <a:lstStyle/>
          <a:p>
            <a:pPr marL="0" marR="0" lvl="0" indent="0" algn="l" defTabSz="914400" rtl="0" eaLnBrk="0" fontAlgn="base" latinLnBrk="0" hangingPunct="0">
              <a:lnSpc>
                <a:spcPct val="150000"/>
              </a:lnSpc>
              <a:spcBef>
                <a:spcPct val="0"/>
              </a:spcBef>
              <a:spcAft>
                <a:spcPct val="0"/>
              </a:spcAft>
              <a:buClrTx/>
              <a:buSzTx/>
              <a:buFontTx/>
              <a:buNone/>
              <a:tabLst/>
              <a:defRPr/>
            </a:pPr>
            <a:r>
              <a:rPr kumimoji="0" lang="en-US" sz="4000" b="1" i="0" u="none" strike="noStrike" kern="1200" cap="none" spc="0" normalizeH="0" baseline="0" noProof="0" dirty="0">
                <a:ln>
                  <a:solidFill>
                    <a:srgbClr val="000000"/>
                  </a:solid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mechanisms for finding and communicating with other members</a:t>
            </a:r>
          </a:p>
        </p:txBody>
      </p:sp>
      <p:sp>
        <p:nvSpPr>
          <p:cNvPr id="7" name="TextBox 6">
            <a:extLst>
              <a:ext uri="{FF2B5EF4-FFF2-40B4-BE49-F238E27FC236}">
                <a16:creationId xmlns:a16="http://schemas.microsoft.com/office/drawing/2014/main" id="{A73979CC-7232-0977-D9C9-00F1FBC38EFC}"/>
              </a:ext>
            </a:extLst>
          </p:cNvPr>
          <p:cNvSpPr txBox="1"/>
          <p:nvPr/>
        </p:nvSpPr>
        <p:spPr>
          <a:xfrm>
            <a:off x="2751026" y="1102093"/>
            <a:ext cx="4356100" cy="923330"/>
          </a:xfrm>
          <a:prstGeom prst="rect">
            <a:avLst/>
          </a:prstGeom>
          <a:solidFill>
            <a:srgbClr val="EEF9F4">
              <a:alpha val="38824"/>
            </a:srgbClr>
          </a:solidFill>
          <a:effectLst>
            <a:softEdge rad="12700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1200" cap="none" spc="0" normalizeH="0" baseline="0" noProof="0" dirty="0">
                <a:ln w="11430"/>
                <a:gradFill>
                  <a:gsLst>
                    <a:gs pos="0">
                      <a:srgbClr val="3333CC">
                        <a:tint val="70000"/>
                        <a:satMod val="245000"/>
                      </a:srgbClr>
                    </a:gs>
                    <a:gs pos="75000">
                      <a:srgbClr val="3333CC">
                        <a:tint val="90000"/>
                        <a:shade val="60000"/>
                        <a:satMod val="240000"/>
                      </a:srgbClr>
                    </a:gs>
                    <a:gs pos="100000">
                      <a:srgbClr val="3333CC">
                        <a:tint val="100000"/>
                        <a:shade val="50000"/>
                        <a:satMod val="240000"/>
                      </a:srgbClr>
                    </a:gs>
                  </a:gsLst>
                  <a:lin ang="5400000"/>
                </a:gradFill>
                <a:effectLst>
                  <a:outerShdw blurRad="50800" dist="39000" dir="5460000" algn="tl">
                    <a:srgbClr val="000000">
                      <a:alpha val="38000"/>
                    </a:srgbClr>
                  </a:outerShdw>
                </a:effectLst>
                <a:uLnTx/>
                <a:uFillTx/>
                <a:latin typeface="Arial"/>
                <a:ea typeface="+mn-ea"/>
                <a:cs typeface="+mn-cs"/>
              </a:rPr>
              <a:t>Connections</a:t>
            </a:r>
          </a:p>
        </p:txBody>
      </p:sp>
    </p:spTree>
    <p:custDataLst>
      <p:tags r:id="rId1"/>
    </p:custDataLst>
    <p:extLst>
      <p:ext uri="{BB962C8B-B14F-4D97-AF65-F5344CB8AC3E}">
        <p14:creationId xmlns:p14="http://schemas.microsoft.com/office/powerpoint/2010/main" val="172564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29908" y="431298"/>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Virtual Communities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612232" y="1542446"/>
            <a:ext cx="8698831" cy="3871765"/>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333728" y="1442768"/>
            <a:ext cx="8977335" cy="3871765"/>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Maintain Sense of Community</a:t>
            </a:r>
          </a:p>
        </p:txBody>
      </p:sp>
    </p:spTree>
    <p:custDataLst>
      <p:tags r:id="rId1"/>
    </p:custDataLst>
    <p:extLst>
      <p:ext uri="{BB962C8B-B14F-4D97-AF65-F5344CB8AC3E}">
        <p14:creationId xmlns:p14="http://schemas.microsoft.com/office/powerpoint/2010/main" val="388571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47530" y="452383"/>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527692" y="1323440"/>
            <a:ext cx="8844247" cy="403855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333728" y="1391109"/>
            <a:ext cx="9038211" cy="4272990"/>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8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Identify the Best People</a:t>
            </a:r>
          </a:p>
          <a:p>
            <a:pPr marR="0" lvl="0" algn="ctr" defTabSz="914400" rtl="0" eaLnBrk="0" fontAlgn="base" latinLnBrk="0" hangingPunct="0">
              <a:lnSpc>
                <a:spcPct val="150000"/>
              </a:lnSpc>
              <a:spcBef>
                <a:spcPct val="20000"/>
              </a:spcBef>
              <a:spcAft>
                <a:spcPts val="180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huge advantage that social networking brings to these team efforts is in </a:t>
            </a:r>
            <a:r>
              <a:rPr kumimoji="0" lang="en-US" sz="24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identifying the best people </a:t>
            </a: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to </a:t>
            </a:r>
            <a:r>
              <a:rPr kumimoji="0" lang="en-US" sz="2400" b="1" i="0" u="sng" strike="noStrike" kern="0" cap="none" spc="0" normalizeH="0" baseline="0" noProof="0" dirty="0">
                <a:ln>
                  <a:noFill/>
                </a:ln>
                <a:solidFill>
                  <a:schemeClr val="accent5">
                    <a:lumMod val="50000"/>
                  </a:schemeClr>
                </a:solidFill>
                <a:effectLst>
                  <a:outerShdw blurRad="50800" dist="38100" dir="8100000" algn="tr" rotWithShape="0">
                    <a:srgbClr val="808080">
                      <a:alpha val="40000"/>
                    </a:srgbClr>
                  </a:outerShdw>
                </a:effectLst>
                <a:uLnTx/>
                <a:uFillTx/>
                <a:latin typeface="Arial"/>
                <a:ea typeface="+mn-ea"/>
                <a:cs typeface="+mn-cs"/>
              </a:rPr>
              <a:t>collaborate on each problem </a:t>
            </a: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or project, </a:t>
            </a:r>
          </a:p>
          <a:p>
            <a:pPr algn="ctr">
              <a:lnSpc>
                <a:spcPct val="150000"/>
              </a:lnSpc>
              <a:spcAft>
                <a:spcPts val="1800"/>
              </a:spcAft>
              <a:buFont typeface="Wingdings" panose="05000000000000000000" pitchFamily="2" charset="2"/>
              <a:buChar char="q"/>
              <a:defRPr/>
            </a:pPr>
            <a:r>
              <a:rPr kumimoji="0" lang="en-US" sz="24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 matter where they are located around the world or what their official roles are in the organization.</a:t>
            </a:r>
          </a:p>
        </p:txBody>
      </p:sp>
    </p:spTree>
    <p:custDataLst>
      <p:tags r:id="rId1"/>
    </p:custDataLst>
    <p:extLst>
      <p:ext uri="{BB962C8B-B14F-4D97-AF65-F5344CB8AC3E}">
        <p14:creationId xmlns:p14="http://schemas.microsoft.com/office/powerpoint/2010/main" val="203245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 calcmode="lin" valueType="num">
                                      <p:cBhvr additive="base">
                                        <p:cTn id="1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81782" y="546146"/>
            <a:ext cx="8035357"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32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1559740" y="1528565"/>
            <a:ext cx="8193505" cy="3885073"/>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771979" y="1254032"/>
            <a:ext cx="7929129" cy="4075403"/>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Build Organizational Knowledge</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Such communities are like teams in many respects, but one major difference is the </a:t>
            </a:r>
            <a:r>
              <a:rPr kumimoji="0" lang="en-US" sz="2800" b="1" i="0" u="sng" strike="noStrike" kern="0" cap="none" spc="0" normalizeH="0" baseline="0" noProof="0" dirty="0">
                <a:ln>
                  <a:noFill/>
                </a:ln>
                <a:solidFill>
                  <a:srgbClr val="0070C0"/>
                </a:solidFill>
                <a:effectLst>
                  <a:outerShdw blurRad="50800" dist="38100" dir="8100000" algn="tr" rotWithShape="0">
                    <a:srgbClr val="808080">
                      <a:alpha val="40000"/>
                    </a:srgbClr>
                  </a:outerShdw>
                </a:effectLst>
                <a:uLnTx/>
                <a:uFillTx/>
                <a:latin typeface="Arial"/>
                <a:ea typeface="+mn-ea"/>
                <a:cs typeface="+mn-cs"/>
              </a:rPr>
              <a:t>responsibility for accumulating organizational knowledge</a:t>
            </a:r>
            <a:r>
              <a:rPr kumimoji="0" lang="en-US" sz="28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 over the long term. </a:t>
            </a:r>
          </a:p>
        </p:txBody>
      </p:sp>
    </p:spTree>
    <p:custDataLst>
      <p:tags r:id="rId1"/>
    </p:custDataLst>
    <p:extLst>
      <p:ext uri="{BB962C8B-B14F-4D97-AF65-F5344CB8AC3E}">
        <p14:creationId xmlns:p14="http://schemas.microsoft.com/office/powerpoint/2010/main" val="1486060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 calcmode="lin" valueType="num">
                                      <p:cBhvr additive="base">
                                        <p:cTn id="7"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6682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Virtual Communities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58621072.jpg">
            <a:extLst>
              <a:ext uri="{FF2B5EF4-FFF2-40B4-BE49-F238E27FC236}">
                <a16:creationId xmlns:a16="http://schemas.microsoft.com/office/drawing/2014/main" id="{7D572FE7-B4DE-DA57-B33E-AB4564A2E3BC}"/>
              </a:ext>
            </a:extLst>
          </p:cNvPr>
          <p:cNvPicPr>
            <a:picLocks noChangeAspect="1"/>
          </p:cNvPicPr>
          <p:nvPr/>
        </p:nvPicPr>
        <p:blipFill>
          <a:blip r:embed="rId4" cstate="screen">
            <a:duotone>
              <a:srgbClr val="808080">
                <a:shade val="45000"/>
                <a:satMod val="135000"/>
              </a:srgbClr>
              <a:prstClr val="white"/>
            </a:duotone>
          </a:blip>
          <a:srcRect/>
          <a:stretch>
            <a:fillRect/>
          </a:stretch>
        </p:blipFill>
        <p:spPr>
          <a:xfrm>
            <a:off x="2346158" y="1745816"/>
            <a:ext cx="7736305" cy="3825674"/>
          </a:xfrm>
          <a:prstGeom prst="rect">
            <a:avLst/>
          </a:prstGeom>
          <a:effectLst/>
        </p:spPr>
      </p:pic>
      <p:sp>
        <p:nvSpPr>
          <p:cNvPr id="12" name="Content Placeholder 2">
            <a:extLst>
              <a:ext uri="{FF2B5EF4-FFF2-40B4-BE49-F238E27FC236}">
                <a16:creationId xmlns:a16="http://schemas.microsoft.com/office/drawing/2014/main" id="{996D62C9-E431-2F30-EF2D-448F36F0DBDE}"/>
              </a:ext>
            </a:extLst>
          </p:cNvPr>
          <p:cNvSpPr txBox="1">
            <a:spLocks/>
          </p:cNvSpPr>
          <p:nvPr/>
        </p:nvSpPr>
        <p:spPr bwMode="auto">
          <a:xfrm>
            <a:off x="1540042" y="1444102"/>
            <a:ext cx="8542421" cy="4206178"/>
          </a:xfrm>
          <a:prstGeom prst="rect">
            <a:avLst/>
          </a:prstGeom>
          <a:solidFill>
            <a:srgbClr val="FFFFFF">
              <a:alpha val="61176"/>
            </a:srgbClr>
          </a:solid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ctr" defTabSz="914400" rtl="0" eaLnBrk="0" fontAlgn="base" latinLnBrk="0" hangingPunct="0">
              <a:lnSpc>
                <a:spcPct val="150000"/>
              </a:lnSpc>
              <a:spcBef>
                <a:spcPct val="20000"/>
              </a:spcBef>
              <a:spcAft>
                <a:spcPts val="1800"/>
              </a:spcAft>
              <a:buClrTx/>
              <a:buSzTx/>
              <a:buFontTx/>
              <a:buNone/>
              <a:tabLst/>
              <a:defRPr/>
            </a:pPr>
            <a:r>
              <a:rPr kumimoji="0" lang="en-US" sz="4000" b="1" i="0" u="sng" strike="noStrike" kern="0" cap="none" spc="0" normalizeH="0" baseline="0" noProof="0" dirty="0">
                <a:ln>
                  <a:noFill/>
                </a:ln>
                <a:solidFill>
                  <a:srgbClr val="FF0000"/>
                </a:solidFill>
                <a:effectLst>
                  <a:outerShdw blurRad="50800" dist="38100" dir="8100000" algn="tr" rotWithShape="0">
                    <a:srgbClr val="808080">
                      <a:alpha val="40000"/>
                    </a:srgbClr>
                  </a:outerShdw>
                </a:effectLst>
                <a:uLnTx/>
                <a:uFillTx/>
                <a:latin typeface="Arial"/>
                <a:ea typeface="+mn-ea"/>
                <a:cs typeface="+mn-cs"/>
              </a:rPr>
              <a:t>Maintain Sense of Community</a:t>
            </a:r>
          </a:p>
          <a:p>
            <a:pPr marL="342900" marR="0" lvl="0" indent="-342900" algn="ctr" defTabSz="914400" rtl="0" eaLnBrk="0" fontAlgn="base" latinLnBrk="0" hangingPunct="0">
              <a:spcBef>
                <a:spcPct val="20000"/>
              </a:spcBef>
              <a:spcAft>
                <a:spcPts val="1800"/>
              </a:spcAft>
              <a:buClrTx/>
              <a:buSzTx/>
              <a:buFontTx/>
              <a:buNone/>
              <a:tabLst/>
              <a:defRPr/>
            </a:pPr>
            <a:r>
              <a:rPr kumimoji="0" lang="en-US" sz="3600" i="0" u="none" strike="noStrike" kern="1200" cap="none" spc="0" normalizeH="0" baseline="0" noProof="0" dirty="0">
                <a:ln>
                  <a:noFill/>
                </a:ln>
                <a:solidFill>
                  <a:srgbClr val="000000"/>
                </a:solidFill>
                <a:effectLst/>
                <a:uLnTx/>
                <a:uFillTx/>
                <a:latin typeface="Times New Roman" pitchFamily="18" charset="0"/>
                <a:ea typeface="+mn-ea"/>
                <a:cs typeface="+mn-cs"/>
              </a:rPr>
              <a:t>Social networking can also help a company maintain a sense of community, even as it </a:t>
            </a:r>
            <a:r>
              <a:rPr kumimoji="0" lang="en-US" sz="36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grows beyond the size </a:t>
            </a:r>
            <a:r>
              <a:rPr kumimoji="0" lang="en-US" sz="3600" i="0" u="none" strike="noStrike" kern="1200" cap="none" spc="0" normalizeH="0" baseline="0" noProof="0" dirty="0">
                <a:ln>
                  <a:noFill/>
                </a:ln>
                <a:solidFill>
                  <a:srgbClr val="000000"/>
                </a:solidFill>
                <a:effectLst/>
                <a:uLnTx/>
                <a:uFillTx/>
                <a:latin typeface="Times New Roman" pitchFamily="18" charset="0"/>
                <a:ea typeface="+mn-ea"/>
                <a:cs typeface="+mn-cs"/>
              </a:rPr>
              <a:t>that normally </a:t>
            </a:r>
            <a:r>
              <a:rPr kumimoji="0" lang="en-US" sz="3600" i="0" u="sng" strike="noStrike" kern="1200" cap="none" spc="0" normalizeH="0" baseline="0" noProof="0" dirty="0">
                <a:ln>
                  <a:noFill/>
                </a:ln>
                <a:solidFill>
                  <a:schemeClr val="accent1">
                    <a:lumMod val="50000"/>
                  </a:schemeClr>
                </a:solidFill>
                <a:effectLst/>
                <a:uLnTx/>
                <a:uFillTx/>
                <a:latin typeface="Times New Roman" pitchFamily="18" charset="0"/>
                <a:ea typeface="+mn-ea"/>
                <a:cs typeface="+mn-cs"/>
              </a:rPr>
              <a:t>permits a lot of daily interaction.</a:t>
            </a:r>
          </a:p>
          <a:p>
            <a:pPr marL="342900" marR="0" lvl="0" indent="-342900" algn="ctr" defTabSz="914400" rtl="0" eaLnBrk="0" fontAlgn="base" latinLnBrk="0" hangingPunct="0">
              <a:lnSpc>
                <a:spcPct val="150000"/>
              </a:lnSpc>
              <a:spcBef>
                <a:spcPct val="20000"/>
              </a:spcBef>
              <a:spcAft>
                <a:spcPts val="1800"/>
              </a:spcAft>
              <a:buClrTx/>
              <a:buSzTx/>
              <a:buFontTx/>
              <a:buNone/>
              <a:tabLst/>
              <a:defRPr/>
            </a:pPr>
            <a:endParaRPr kumimoji="0" lang="en-US" sz="4000" b="1"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1044501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451952" y="415218"/>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000000"/>
                  </a:outerShdw>
                </a:effectLst>
                <a:uLnTx/>
                <a:uFillTx/>
                <a:latin typeface="Tahoma"/>
                <a:ea typeface="+mj-ea"/>
                <a:cs typeface="+mj-cs"/>
              </a:rPr>
              <a:t>Workplace Feedback</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F7C26F26-8A32-0209-C6B3-75821CA655B9}"/>
              </a:ext>
            </a:extLst>
          </p:cNvPr>
          <p:cNvGrpSpPr/>
          <p:nvPr/>
        </p:nvGrpSpPr>
        <p:grpSpPr>
          <a:xfrm>
            <a:off x="1903228" y="1456661"/>
            <a:ext cx="7868093" cy="3644146"/>
            <a:chOff x="457199" y="1981200"/>
            <a:chExt cx="8282764" cy="4191000"/>
          </a:xfrm>
        </p:grpSpPr>
        <p:pic>
          <p:nvPicPr>
            <p:cNvPr id="7" name="Picture 6" descr="shutterstock_46800943.jpg">
              <a:extLst>
                <a:ext uri="{FF2B5EF4-FFF2-40B4-BE49-F238E27FC236}">
                  <a16:creationId xmlns:a16="http://schemas.microsoft.com/office/drawing/2014/main" id="{829B4541-A542-162B-6541-010A1D2B3179}"/>
                </a:ext>
              </a:extLst>
            </p:cNvPr>
            <p:cNvPicPr>
              <a:picLocks noChangeAspect="1"/>
            </p:cNvPicPr>
            <p:nvPr/>
          </p:nvPicPr>
          <p:blipFill>
            <a:blip r:embed="rId4" cstate="screen"/>
            <a:srcRect/>
            <a:stretch>
              <a:fillRect/>
            </a:stretch>
          </p:blipFill>
          <p:spPr>
            <a:xfrm>
              <a:off x="457199" y="1981200"/>
              <a:ext cx="8229601" cy="4191000"/>
            </a:xfrm>
            <a:prstGeom prst="rect">
              <a:avLst/>
            </a:prstGeom>
            <a:ln w="3175">
              <a:noFill/>
            </a:ln>
            <a:effectLst/>
          </p:spPr>
        </p:pic>
        <p:sp>
          <p:nvSpPr>
            <p:cNvPr id="9" name="TextBox 8">
              <a:extLst>
                <a:ext uri="{FF2B5EF4-FFF2-40B4-BE49-F238E27FC236}">
                  <a16:creationId xmlns:a16="http://schemas.microsoft.com/office/drawing/2014/main" id="{C5843943-E814-9323-8455-CFB2ECEB4DD5}"/>
                </a:ext>
              </a:extLst>
            </p:cNvPr>
            <p:cNvSpPr txBox="1"/>
            <p:nvPr/>
          </p:nvSpPr>
          <p:spPr>
            <a:xfrm>
              <a:off x="457199" y="4999171"/>
              <a:ext cx="4246696" cy="955699"/>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12" name="TextBox 11">
              <a:extLst>
                <a:ext uri="{FF2B5EF4-FFF2-40B4-BE49-F238E27FC236}">
                  <a16:creationId xmlns:a16="http://schemas.microsoft.com/office/drawing/2014/main" id="{054442D1-EDE3-7F92-B9D5-CEDD1451F498}"/>
                </a:ext>
              </a:extLst>
            </p:cNvPr>
            <p:cNvSpPr txBox="1"/>
            <p:nvPr/>
          </p:nvSpPr>
          <p:spPr>
            <a:xfrm>
              <a:off x="4703895" y="5029200"/>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Destructive</a:t>
              </a:r>
            </a:p>
          </p:txBody>
        </p:sp>
      </p:grpSp>
    </p:spTree>
    <p:custDataLst>
      <p:tags r:id="rId1"/>
    </p:custDataLst>
    <p:extLst>
      <p:ext uri="{BB962C8B-B14F-4D97-AF65-F5344CB8AC3E}">
        <p14:creationId xmlns:p14="http://schemas.microsoft.com/office/powerpoint/2010/main" val="195382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04527" y="3010542"/>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303097" y="488462"/>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8063597" y="1333500"/>
            <a:ext cx="3772803" cy="4191000"/>
          </a:xfrm>
          <a:prstGeom prst="rect">
            <a:avLst/>
          </a:prstGeom>
          <a:ln w="3175">
            <a:noFill/>
          </a:ln>
          <a:effectLst/>
        </p:spPr>
      </p:pic>
      <p:sp>
        <p:nvSpPr>
          <p:cNvPr id="9" name="TextBox 8">
            <a:extLst>
              <a:ext uri="{FF2B5EF4-FFF2-40B4-BE49-F238E27FC236}">
                <a16:creationId xmlns:a16="http://schemas.microsoft.com/office/drawing/2014/main" id="{B661D7DB-F111-F3EB-F86D-13E95C57F556}"/>
              </a:ext>
            </a:extLst>
          </p:cNvPr>
          <p:cNvSpPr txBox="1"/>
          <p:nvPr/>
        </p:nvSpPr>
        <p:spPr>
          <a:xfrm>
            <a:off x="1720916" y="1444102"/>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algn="ctr" eaLnBrk="0" fontAlgn="base" hangingPunct="0">
              <a:spcBef>
                <a:spcPct val="0"/>
              </a:spcBef>
              <a:spcAft>
                <a:spcPct val="0"/>
              </a:spcAft>
            </a:pPr>
            <a:r>
              <a:rPr lang="en-US" sz="4800" b="1"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Constructive</a:t>
            </a:r>
          </a:p>
        </p:txBody>
      </p:sp>
      <p:sp>
        <p:nvSpPr>
          <p:cNvPr id="15" name="TextBox 14">
            <a:extLst>
              <a:ext uri="{FF2B5EF4-FFF2-40B4-BE49-F238E27FC236}">
                <a16:creationId xmlns:a16="http://schemas.microsoft.com/office/drawing/2014/main" id="{D70919DC-7682-82D5-F066-D16C3B20DFE5}"/>
              </a:ext>
            </a:extLst>
          </p:cNvPr>
          <p:cNvSpPr txBox="1"/>
          <p:nvPr/>
        </p:nvSpPr>
        <p:spPr>
          <a:xfrm>
            <a:off x="1553839" y="2461298"/>
            <a:ext cx="5555529" cy="2677656"/>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Constructive feedback, sometimes called constructive criticism, focuses on the process and outcomes of communication, not on the people involved.</a:t>
            </a:r>
            <a:endParaRPr lang="en-GB" sz="2800" b="1" kern="0" dirty="0">
              <a:solidFill>
                <a:srgbClr val="000000"/>
              </a:solidFill>
              <a:effectLst>
                <a:outerShdw blurRad="50800" dist="38100" dir="8100000" algn="tr" rotWithShape="0">
                  <a:srgbClr val="808080">
                    <a:alpha val="40000"/>
                  </a:srgbClr>
                </a:outerShdw>
              </a:effectLst>
              <a:latin typeface="Arial"/>
            </a:endParaRPr>
          </a:p>
        </p:txBody>
      </p:sp>
    </p:spTree>
    <p:custDataLst>
      <p:tags r:id="rId1"/>
    </p:custDataLst>
    <p:extLst>
      <p:ext uri="{BB962C8B-B14F-4D97-AF65-F5344CB8AC3E}">
        <p14:creationId xmlns:p14="http://schemas.microsoft.com/office/powerpoint/2010/main" val="404962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541211"/>
            <a:ext cx="8035357" cy="769441"/>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rPr>
              <a:t>Team Characteristics</a:t>
            </a:r>
          </a:p>
        </p:txBody>
      </p:sp>
      <p:pic>
        <p:nvPicPr>
          <p:cNvPr id="6" name="Picture 5" descr="shutterstock_46800943.jpg">
            <a:extLst>
              <a:ext uri="{FF2B5EF4-FFF2-40B4-BE49-F238E27FC236}">
                <a16:creationId xmlns:a16="http://schemas.microsoft.com/office/drawing/2014/main" id="{4BEF844D-CA7E-C85F-72F3-5529787D2DF0}"/>
              </a:ext>
            </a:extLst>
          </p:cNvPr>
          <p:cNvPicPr>
            <a:picLocks noChangeAspect="1"/>
          </p:cNvPicPr>
          <p:nvPr/>
        </p:nvPicPr>
        <p:blipFill>
          <a:blip r:embed="rId4" cstate="screen"/>
          <a:srcRect/>
          <a:stretch>
            <a:fillRect/>
          </a:stretch>
        </p:blipFill>
        <p:spPr>
          <a:xfrm>
            <a:off x="8627266" y="1341430"/>
            <a:ext cx="3166748" cy="4191000"/>
          </a:xfrm>
          <a:prstGeom prst="rect">
            <a:avLst/>
          </a:prstGeom>
          <a:ln w="3175">
            <a:noFill/>
          </a:ln>
          <a:effectLst/>
        </p:spPr>
      </p:pic>
      <p:sp>
        <p:nvSpPr>
          <p:cNvPr id="7" name="TextBox 6">
            <a:extLst>
              <a:ext uri="{FF2B5EF4-FFF2-40B4-BE49-F238E27FC236}">
                <a16:creationId xmlns:a16="http://schemas.microsoft.com/office/drawing/2014/main" id="{D0E591D0-CA6C-FF99-B8B2-34C9D6EB8CB8}"/>
              </a:ext>
            </a:extLst>
          </p:cNvPr>
          <p:cNvSpPr txBox="1"/>
          <p:nvPr/>
        </p:nvSpPr>
        <p:spPr>
          <a:xfrm>
            <a:off x="2496525" y="1495264"/>
            <a:ext cx="4036068" cy="830997"/>
          </a:xfrm>
          <a:prstGeom prst="rect">
            <a:avLst/>
          </a:prstGeom>
          <a:solidFill>
            <a:srgbClr val="DDDDDD">
              <a:alpha val="65098"/>
            </a:srgbClr>
          </a:solidFill>
          <a:effectLst>
            <a:outerShdw blurRad="50800" dist="38100" dir="5400000" algn="t" rotWithShape="0">
              <a:prstClr val="black">
                <a:alpha val="40000"/>
              </a:prstClr>
            </a:outerShdw>
            <a:softEdge rad="127000"/>
          </a:effectLst>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1200" cap="none" spc="0" normalizeH="0" baseline="0" noProof="0" dirty="0">
                <a:ln w="19050">
                  <a:solidFill>
                    <a:srgbClr val="000000"/>
                  </a:solidFill>
                </a:ln>
                <a:solidFill>
                  <a:srgbClr val="000000"/>
                </a:solidFill>
                <a:effectLst>
                  <a:outerShdw blurRad="38100" dist="76200" dir="2700000" algn="tl">
                    <a:srgbClr val="000000">
                      <a:alpha val="43137"/>
                    </a:srgbClr>
                  </a:outerShdw>
                </a:effectLst>
                <a:uLnTx/>
                <a:uFillTx/>
                <a:latin typeface="Arial" pitchFamily="34" charset="0"/>
                <a:ea typeface="+mn-ea"/>
                <a:cs typeface="Arial" pitchFamily="34" charset="0"/>
              </a:rPr>
              <a:t>Destructive</a:t>
            </a:r>
          </a:p>
        </p:txBody>
      </p:sp>
      <p:sp>
        <p:nvSpPr>
          <p:cNvPr id="12" name="TextBox 11">
            <a:extLst>
              <a:ext uri="{FF2B5EF4-FFF2-40B4-BE49-F238E27FC236}">
                <a16:creationId xmlns:a16="http://schemas.microsoft.com/office/drawing/2014/main" id="{B9D4108D-7268-CB91-8C57-383AD00A6CEF}"/>
              </a:ext>
            </a:extLst>
          </p:cNvPr>
          <p:cNvSpPr txBox="1"/>
          <p:nvPr/>
        </p:nvSpPr>
        <p:spPr>
          <a:xfrm>
            <a:off x="2079482" y="2528989"/>
            <a:ext cx="5386888" cy="1815882"/>
          </a:xfrm>
          <a:prstGeom prst="rect">
            <a:avLst/>
          </a:prstGeom>
          <a:noFill/>
        </p:spPr>
        <p:txBody>
          <a:bodyPr wrap="square">
            <a:spAutoFit/>
          </a:bodyPr>
          <a:lstStyle/>
          <a:p>
            <a:r>
              <a:rPr lang="en-US" sz="2800" b="1" kern="0" dirty="0">
                <a:solidFill>
                  <a:srgbClr val="000000"/>
                </a:solidFill>
                <a:effectLst>
                  <a:outerShdw blurRad="50800" dist="38100" dir="8100000" algn="tr" rotWithShape="0">
                    <a:srgbClr val="808080">
                      <a:alpha val="40000"/>
                    </a:srgbClr>
                  </a:outerShdw>
                </a:effectLst>
                <a:latin typeface="Arial"/>
              </a:rPr>
              <a:t>In contrast, destructive feedback delivers criticism with no effort to stimulate improvement.</a:t>
            </a:r>
          </a:p>
        </p:txBody>
      </p:sp>
    </p:spTree>
    <p:custDataLst>
      <p:tags r:id="rId1"/>
    </p:custDataLst>
    <p:extLst>
      <p:ext uri="{BB962C8B-B14F-4D97-AF65-F5344CB8AC3E}">
        <p14:creationId xmlns:p14="http://schemas.microsoft.com/office/powerpoint/2010/main" val="402660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6" name="Title 5">
            <a:extLst>
              <a:ext uri="{FF2B5EF4-FFF2-40B4-BE49-F238E27FC236}">
                <a16:creationId xmlns:a16="http://schemas.microsoft.com/office/drawing/2014/main" id="{D3A2FB7D-1416-56DF-94E5-051BEA259AEA}"/>
              </a:ext>
            </a:extLst>
          </p:cNvPr>
          <p:cNvSpPr txBox="1">
            <a:spLocks/>
          </p:cNvSpPr>
          <p:nvPr/>
        </p:nvSpPr>
        <p:spPr bwMode="auto">
          <a:xfrm>
            <a:off x="1716388" y="244474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eaLnBrk="0" fontAlgn="base" hangingPunct="0">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Making Your Meetings </a:t>
            </a:r>
            <a:b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b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More Productive</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custDataLst>
      <p:tags r:id="rId1"/>
    </p:custDataLst>
    <p:extLst>
      <p:ext uri="{BB962C8B-B14F-4D97-AF65-F5344CB8AC3E}">
        <p14:creationId xmlns:p14="http://schemas.microsoft.com/office/powerpoint/2010/main" val="115862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15748" y="347841"/>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2008146" y="1780230"/>
            <a:ext cx="6918347" cy="3402300"/>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2387354" y="1468264"/>
            <a:ext cx="5932040" cy="4026232"/>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Meetings</a:t>
            </a:r>
            <a:r>
              <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 are primary communication venue </a:t>
            </a:r>
            <a:r>
              <a:rPr lang="en-US" sz="4800" kern="0" dirty="0">
                <a:solidFill>
                  <a:srgbClr val="000000"/>
                </a:solidFill>
                <a:effectLst>
                  <a:outerShdw blurRad="38100" dist="38100" dir="2700000" algn="tl">
                    <a:srgbClr val="000000">
                      <a:alpha val="43137"/>
                    </a:srgbClr>
                  </a:outerShdw>
                </a:effectLst>
                <a:latin typeface="Arial"/>
              </a:rPr>
              <a:t>for today's businesses </a:t>
            </a:r>
            <a:endParaRPr kumimoji="0" lang="en-US" sz="4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3798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62607" y="365334"/>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Productive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5" cstate="screen"/>
          <a:srcRect/>
          <a:stretch>
            <a:fillRect/>
          </a:stretch>
        </p:blipFill>
        <p:spPr>
          <a:xfrm>
            <a:off x="1613564" y="1428784"/>
            <a:ext cx="7621024" cy="3747862"/>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3222059" y="1922863"/>
            <a:ext cx="4724400" cy="33480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Purpose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Participants</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Time &amp; Venue</a:t>
            </a:r>
          </a:p>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0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Agenda </a:t>
            </a:r>
          </a:p>
        </p:txBody>
      </p:sp>
      <p:sp>
        <p:nvSpPr>
          <p:cNvPr id="11" name="TextBox 10">
            <a:extLst>
              <a:ext uri="{FF2B5EF4-FFF2-40B4-BE49-F238E27FC236}">
                <a16:creationId xmlns:a16="http://schemas.microsoft.com/office/drawing/2014/main" id="{66135C4E-9551-9326-E6B4-DFE38653D0AD}"/>
              </a:ext>
            </a:extLst>
          </p:cNvPr>
          <p:cNvSpPr txBox="1"/>
          <p:nvPr/>
        </p:nvSpPr>
        <p:spPr>
          <a:xfrm>
            <a:off x="1613564" y="1339912"/>
            <a:ext cx="8619625" cy="646331"/>
          </a:xfrm>
          <a:prstGeom prst="rect">
            <a:avLst/>
          </a:prstGeom>
          <a:noFill/>
        </p:spPr>
        <p:txBody>
          <a:bodyPr wrap="square">
            <a:spAutoFit/>
          </a:bodyPr>
          <a:lstStyle/>
          <a:p>
            <a:r>
              <a:rPr lang="en-US" sz="3600" b="1" u="sng" dirty="0">
                <a:solidFill>
                  <a:srgbClr val="C00000"/>
                </a:solidFill>
                <a:effectLst>
                  <a:outerShdw blurRad="38100" dist="38100" dir="2700000" algn="tl">
                    <a:srgbClr val="000000">
                      <a:alpha val="43137"/>
                    </a:srgbClr>
                  </a:outerShdw>
                </a:effectLst>
              </a:rPr>
              <a:t>proceed with the following planning tasks</a:t>
            </a:r>
            <a:endParaRPr lang="en-GB" sz="3600" b="1" u="sng" dirty="0">
              <a:solidFill>
                <a:srgbClr val="C00000"/>
              </a:solidFill>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69978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28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8718697" y="1143827"/>
            <a:ext cx="3209615"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502672" y="1109199"/>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Purpose</a:t>
            </a:r>
          </a:p>
        </p:txBody>
      </p:sp>
      <p:sp>
        <p:nvSpPr>
          <p:cNvPr id="11" name="TextBox 10">
            <a:extLst>
              <a:ext uri="{FF2B5EF4-FFF2-40B4-BE49-F238E27FC236}">
                <a16:creationId xmlns:a16="http://schemas.microsoft.com/office/drawing/2014/main" id="{CF03A644-6D63-2FB3-B9C3-7D0FF18AB4CA}"/>
              </a:ext>
            </a:extLst>
          </p:cNvPr>
          <p:cNvSpPr txBox="1"/>
          <p:nvPr/>
        </p:nvSpPr>
        <p:spPr>
          <a:xfrm>
            <a:off x="1158654" y="1996597"/>
            <a:ext cx="7058482" cy="3539430"/>
          </a:xfrm>
          <a:prstGeom prst="rect">
            <a:avLst/>
          </a:prstGeom>
          <a:noFill/>
        </p:spPr>
        <p:txBody>
          <a:bodyPr wrap="square">
            <a:spAutoFit/>
          </a:bodyPr>
          <a:lstStyle/>
          <a:p>
            <a:pPr marL="514350" indent="-514350">
              <a:buFont typeface="+mj-lt"/>
              <a:buAutoNum type="arabicPeriod"/>
            </a:pPr>
            <a:r>
              <a:rPr lang="en-US" sz="3200" b="1" dirty="0">
                <a:effectLst>
                  <a:outerShdw blurRad="38100" dist="38100" dir="2700000" algn="tl">
                    <a:srgbClr val="000000">
                      <a:alpha val="43137"/>
                    </a:srgbClr>
                  </a:outerShdw>
                </a:effectLst>
              </a:rPr>
              <a:t>Clarify your purpose. </a:t>
            </a:r>
            <a:r>
              <a:rPr lang="en-US" sz="3200" b="1" dirty="0">
                <a:solidFill>
                  <a:srgbClr val="C00000"/>
                </a:solidFill>
                <a:effectLst>
                  <a:outerShdw blurRad="38100" dist="38100" dir="2700000" algn="tl">
                    <a:srgbClr val="000000">
                      <a:alpha val="43137"/>
                    </a:srgbClr>
                  </a:outerShdw>
                </a:effectLst>
              </a:rPr>
              <a:t>Informational meetings</a:t>
            </a:r>
            <a:r>
              <a:rPr lang="en-US" sz="3200" b="1" dirty="0">
                <a:effectLst>
                  <a:outerShdw blurRad="38100" dist="38100" dir="2700000" algn="tl">
                    <a:srgbClr val="000000">
                      <a:alpha val="43137"/>
                    </a:srgbClr>
                  </a:outerShdw>
                </a:effectLst>
              </a:rPr>
              <a:t> allow participants to share information and perhaps coordinate action. </a:t>
            </a:r>
          </a:p>
          <a:p>
            <a:pPr marL="514350" indent="-514350">
              <a:buFont typeface="+mj-lt"/>
              <a:buAutoNum type="arabicPeriod"/>
            </a:pPr>
            <a:r>
              <a:rPr lang="en-US" sz="3200" b="1" dirty="0">
                <a:solidFill>
                  <a:srgbClr val="C00000"/>
                </a:solidFill>
                <a:effectLst>
                  <a:outerShdw blurRad="38100" dist="38100" dir="2700000" algn="tl">
                    <a:srgbClr val="000000">
                      <a:alpha val="43137"/>
                    </a:srgbClr>
                  </a:outerShdw>
                </a:effectLst>
              </a:rPr>
              <a:t>Decision-making meetings </a:t>
            </a:r>
            <a:r>
              <a:rPr lang="en-US" sz="3200" b="1" dirty="0">
                <a:effectLst>
                  <a:outerShdw blurRad="38100" dist="38100" dir="2700000" algn="tl">
                    <a:srgbClr val="000000">
                      <a:alpha val="43137"/>
                    </a:srgbClr>
                  </a:outerShdw>
                </a:effectLst>
              </a:rPr>
              <a:t>involve persuasion, analysis, and problem solving.</a:t>
            </a:r>
          </a:p>
        </p:txBody>
      </p:sp>
    </p:spTree>
    <p:custDataLst>
      <p:tags r:id="rId1"/>
    </p:custDataLst>
    <p:extLst>
      <p:ext uri="{BB962C8B-B14F-4D97-AF65-F5344CB8AC3E}">
        <p14:creationId xmlns:p14="http://schemas.microsoft.com/office/powerpoint/2010/main" val="72464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4694" y="47313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3" cstate="screen"/>
          <a:srcRect/>
          <a:stretch>
            <a:fillRect/>
          </a:stretch>
        </p:blipFill>
        <p:spPr>
          <a:xfrm>
            <a:off x="7315200" y="1378251"/>
            <a:ext cx="3931168" cy="4345893"/>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211745" y="1518322"/>
            <a:ext cx="4724400" cy="1015663"/>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Participants</a:t>
            </a:r>
          </a:p>
        </p:txBody>
      </p:sp>
      <p:sp>
        <p:nvSpPr>
          <p:cNvPr id="11" name="TextBox 10">
            <a:extLst>
              <a:ext uri="{FF2B5EF4-FFF2-40B4-BE49-F238E27FC236}">
                <a16:creationId xmlns:a16="http://schemas.microsoft.com/office/drawing/2014/main" id="{0F1A33B9-0C79-DD88-17EB-E58436645DC7}"/>
              </a:ext>
            </a:extLst>
          </p:cNvPr>
          <p:cNvSpPr txBox="1"/>
          <p:nvPr/>
        </p:nvSpPr>
        <p:spPr>
          <a:xfrm>
            <a:off x="1452338" y="2333341"/>
            <a:ext cx="6181344" cy="3194721"/>
          </a:xfrm>
          <a:prstGeom prst="rect">
            <a:avLst/>
          </a:prstGeom>
          <a:noFill/>
        </p:spPr>
        <p:txBody>
          <a:bodyPr wrap="square">
            <a:spAutoFit/>
          </a:bodyPr>
          <a:lstStyle/>
          <a:p>
            <a:pPr marL="514350" marR="0" lvl="0" indent="-514350" algn="l" defTabSz="914400" rtl="0" eaLnBrk="0" fontAlgn="base" latinLnBrk="0" hangingPunct="0">
              <a:lnSpc>
                <a:spcPct val="100000"/>
              </a:lnSpc>
              <a:spcBef>
                <a:spcPct val="30000"/>
              </a:spcBef>
              <a:spcAft>
                <a:spcPct val="0"/>
              </a:spcAft>
              <a:buClrTx/>
              <a:buSzTx/>
              <a:buFont typeface="+mj-lt"/>
              <a:buAutoNum type="arabicPeriod"/>
              <a:tabLst/>
              <a:defRPr/>
            </a:pPr>
            <a:r>
              <a:rPr lang="en-US" sz="3200" b="1" dirty="0">
                <a:effectLst>
                  <a:outerShdw blurRad="38100" dist="38100" dir="2700000" algn="tl">
                    <a:srgbClr val="000000">
                      <a:alpha val="43137"/>
                    </a:srgbClr>
                  </a:outerShdw>
                </a:effectLst>
              </a:rPr>
              <a:t>Select participants for the meeting. The rule here is simple: </a:t>
            </a:r>
            <a:r>
              <a:rPr lang="en-US" sz="3200" b="1" dirty="0">
                <a:solidFill>
                  <a:srgbClr val="C00000"/>
                </a:solidFill>
                <a:effectLst>
                  <a:outerShdw blurRad="38100" dist="38100" dir="2700000" algn="tl">
                    <a:srgbClr val="000000">
                      <a:alpha val="43137"/>
                    </a:srgbClr>
                  </a:outerShdw>
                </a:effectLst>
              </a:rPr>
              <a:t>Invite </a:t>
            </a:r>
            <a:r>
              <a:rPr lang="en-US" sz="3200" b="1" dirty="0">
                <a:effectLst>
                  <a:outerShdw blurRad="38100" dist="38100" dir="2700000" algn="tl">
                    <a:srgbClr val="000000">
                      <a:alpha val="43137"/>
                    </a:srgbClr>
                  </a:outerShdw>
                </a:effectLst>
              </a:rPr>
              <a:t>everyone who really needs to be involved, </a:t>
            </a:r>
          </a:p>
          <a:p>
            <a:pPr marL="514350" marR="0" lvl="0" indent="-514350" algn="l" defTabSz="914400" rtl="0" eaLnBrk="0" fontAlgn="base" latinLnBrk="0" hangingPunct="0">
              <a:lnSpc>
                <a:spcPct val="100000"/>
              </a:lnSpc>
              <a:spcBef>
                <a:spcPct val="30000"/>
              </a:spcBef>
              <a:spcAft>
                <a:spcPct val="0"/>
              </a:spcAft>
              <a:buClrTx/>
              <a:buSzTx/>
              <a:buFont typeface="+mj-lt"/>
              <a:buAutoNum type="arabicPeriod"/>
              <a:tabLst/>
              <a:defRPr/>
            </a:pPr>
            <a:r>
              <a:rPr lang="en-US" sz="3200" b="1" dirty="0">
                <a:effectLst>
                  <a:outerShdw blurRad="38100" dist="38100" dir="2700000" algn="tl">
                    <a:srgbClr val="000000">
                      <a:alpha val="43137"/>
                    </a:srgbClr>
                  </a:outerShdw>
                </a:effectLst>
              </a:rPr>
              <a:t>and </a:t>
            </a:r>
            <a:r>
              <a:rPr lang="en-US" sz="3200" b="1" dirty="0">
                <a:solidFill>
                  <a:srgbClr val="C00000"/>
                </a:solidFill>
                <a:effectLst>
                  <a:outerShdw blurRad="38100" dist="38100" dir="2700000" algn="tl">
                    <a:srgbClr val="000000">
                      <a:alpha val="43137"/>
                    </a:srgbClr>
                  </a:outerShdw>
                </a:effectLst>
              </a:rPr>
              <a:t>don’t invite </a:t>
            </a:r>
            <a:r>
              <a:rPr lang="en-US" sz="3200" b="1" dirty="0">
                <a:effectLst>
                  <a:outerShdw blurRad="38100" dist="38100" dir="2700000" algn="tl">
                    <a:srgbClr val="000000">
                      <a:alpha val="43137"/>
                    </a:srgbClr>
                  </a:outerShdw>
                </a:effectLst>
              </a:rPr>
              <a:t>anyone who doesn’t need to be there.</a:t>
            </a:r>
          </a:p>
        </p:txBody>
      </p:sp>
    </p:spTree>
    <p:extLst>
      <p:ext uri="{BB962C8B-B14F-4D97-AF65-F5344CB8AC3E}">
        <p14:creationId xmlns:p14="http://schemas.microsoft.com/office/powerpoint/2010/main" val="19161666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0" y="46409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9435981" y="1858514"/>
            <a:ext cx="2506693" cy="3504113"/>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1795363" y="1172286"/>
            <a:ext cx="4724400"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600"/>
              </a:spcBef>
              <a:spcAft>
                <a:spcPts val="600"/>
              </a:spcAft>
              <a:buClrTx/>
              <a:buSzTx/>
              <a:buFontTx/>
              <a:buChar char="•"/>
              <a:tabLst/>
              <a:defRPr/>
            </a:pPr>
            <a:r>
              <a:rPr kumimoji="0" lang="en-US" sz="48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Time &amp; Venue</a:t>
            </a:r>
          </a:p>
        </p:txBody>
      </p:sp>
      <p:sp>
        <p:nvSpPr>
          <p:cNvPr id="11" name="TextBox 10">
            <a:extLst>
              <a:ext uri="{FF2B5EF4-FFF2-40B4-BE49-F238E27FC236}">
                <a16:creationId xmlns:a16="http://schemas.microsoft.com/office/drawing/2014/main" id="{27B54F71-3268-DBDC-CD63-50F18B2FA72B}"/>
              </a:ext>
            </a:extLst>
          </p:cNvPr>
          <p:cNvSpPr txBox="1"/>
          <p:nvPr/>
        </p:nvSpPr>
        <p:spPr>
          <a:xfrm>
            <a:off x="1118092" y="1915815"/>
            <a:ext cx="8082733" cy="3687163"/>
          </a:xfrm>
          <a:prstGeom prst="rect">
            <a:avLst/>
          </a:prstGeom>
          <a:noFill/>
        </p:spPr>
        <p:txBody>
          <a:bodyPr wrap="square">
            <a:spAutoFit/>
          </a:bodyPr>
          <a:lstStyle/>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dirty="0">
                <a:solidFill>
                  <a:srgbClr val="C00000"/>
                </a:solidFill>
                <a:effectLst>
                  <a:outerShdw blurRad="38100" dist="38100" dir="2700000" algn="tl">
                    <a:srgbClr val="000000">
                      <a:alpha val="43137"/>
                    </a:srgbClr>
                  </a:outerShdw>
                </a:effectLst>
              </a:rPr>
              <a:t>Online meetings </a:t>
            </a:r>
            <a:r>
              <a:rPr lang="en-US" sz="3200" b="1" dirty="0">
                <a:effectLst>
                  <a:outerShdw blurRad="38100" dist="38100" dir="2700000" algn="tl">
                    <a:srgbClr val="000000">
                      <a:alpha val="43137"/>
                    </a:srgbClr>
                  </a:outerShdw>
                </a:effectLst>
              </a:rPr>
              <a:t>are often the best way to connect people in multiple locations or to </a:t>
            </a:r>
            <a:r>
              <a:rPr lang="en-US" sz="3200" b="1" dirty="0">
                <a:solidFill>
                  <a:schemeClr val="accent1">
                    <a:lumMod val="50000"/>
                  </a:schemeClr>
                </a:solidFill>
                <a:effectLst>
                  <a:outerShdw blurRad="38100" dist="38100" dir="2700000" algn="tl">
                    <a:srgbClr val="000000">
                      <a:alpha val="43137"/>
                    </a:srgbClr>
                  </a:outerShdw>
                </a:effectLst>
              </a:rPr>
              <a:t>reach </a:t>
            </a:r>
            <a:r>
              <a:rPr lang="en-US" sz="3200" b="1" u="sng" dirty="0">
                <a:solidFill>
                  <a:schemeClr val="accent1">
                    <a:lumMod val="50000"/>
                  </a:schemeClr>
                </a:solidFill>
                <a:effectLst>
                  <a:outerShdw blurRad="38100" dist="38100" dir="2700000" algn="tl">
                    <a:srgbClr val="000000">
                      <a:alpha val="43137"/>
                    </a:srgbClr>
                  </a:outerShdw>
                </a:effectLst>
              </a:rPr>
              <a:t>large audiences,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3200" b="1" u="sng" dirty="0">
                <a:solidFill>
                  <a:srgbClr val="C00000"/>
                </a:solidFill>
                <a:effectLst>
                  <a:outerShdw blurRad="38100" dist="38100" dir="2700000" algn="tl">
                    <a:srgbClr val="000000">
                      <a:alpha val="43137"/>
                    </a:srgbClr>
                  </a:outerShdw>
                </a:effectLst>
              </a:rPr>
              <a:t>morning meetings </a:t>
            </a:r>
            <a:r>
              <a:rPr lang="en-US" sz="3200" b="1" dirty="0">
                <a:effectLst>
                  <a:outerShdw blurRad="38100" dist="38100" dir="2700000" algn="tl">
                    <a:srgbClr val="000000">
                      <a:alpha val="43137"/>
                    </a:srgbClr>
                  </a:outerShdw>
                </a:effectLst>
              </a:rPr>
              <a:t>are often more productive because people are generally more alert and not yet engaged with the work of the day.</a:t>
            </a:r>
          </a:p>
        </p:txBody>
      </p:sp>
    </p:spTree>
    <p:custDataLst>
      <p:tags r:id="rId1"/>
    </p:custDataLst>
    <p:extLst>
      <p:ext uri="{BB962C8B-B14F-4D97-AF65-F5344CB8AC3E}">
        <p14:creationId xmlns:p14="http://schemas.microsoft.com/office/powerpoint/2010/main" val="28400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1611979" y="392463"/>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n-ea"/>
                <a:cs typeface="+mn-cs"/>
              </a:rPr>
              <a:t>Productive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6" name="Picture 5" descr="shutterstock_28674550.jpg">
            <a:extLst>
              <a:ext uri="{FF2B5EF4-FFF2-40B4-BE49-F238E27FC236}">
                <a16:creationId xmlns:a16="http://schemas.microsoft.com/office/drawing/2014/main" id="{F42BF334-0CB2-650D-0240-39B0A8580A56}"/>
              </a:ext>
            </a:extLst>
          </p:cNvPr>
          <p:cNvPicPr>
            <a:picLocks noChangeAspect="1"/>
          </p:cNvPicPr>
          <p:nvPr/>
        </p:nvPicPr>
        <p:blipFill>
          <a:blip r:embed="rId4" cstate="screen"/>
          <a:srcRect/>
          <a:stretch>
            <a:fillRect/>
          </a:stretch>
        </p:blipFill>
        <p:spPr>
          <a:xfrm>
            <a:off x="9033849" y="1223460"/>
            <a:ext cx="2947008" cy="4703684"/>
          </a:xfrm>
          <a:prstGeom prst="rect">
            <a:avLst/>
          </a:prstGeom>
        </p:spPr>
      </p:pic>
      <p:sp>
        <p:nvSpPr>
          <p:cNvPr id="7" name="Content Placeholder 5">
            <a:extLst>
              <a:ext uri="{FF2B5EF4-FFF2-40B4-BE49-F238E27FC236}">
                <a16:creationId xmlns:a16="http://schemas.microsoft.com/office/drawing/2014/main" id="{FD3399D1-9AB6-5898-4DEE-33AFC1517A73}"/>
              </a:ext>
            </a:extLst>
          </p:cNvPr>
          <p:cNvSpPr txBox="1">
            <a:spLocks/>
          </p:cNvSpPr>
          <p:nvPr/>
        </p:nvSpPr>
        <p:spPr bwMode="auto">
          <a:xfrm>
            <a:off x="3729020" y="1162192"/>
            <a:ext cx="2044459" cy="923676"/>
          </a:xfrm>
          <a:prstGeom prst="rect">
            <a:avLst/>
          </a:prstGeom>
          <a:solidFill>
            <a:srgbClr val="FFFFFF">
              <a:alpha val="61176"/>
            </a:srgbClr>
          </a:solidFill>
          <a:ln w="9525">
            <a:noFill/>
            <a:miter lim="800000"/>
            <a:headEnd/>
            <a:tailEnd/>
          </a:ln>
          <a:effectLst>
            <a:softEdge rad="1270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0" marR="0" lvl="0" indent="0" algn="l" defTabSz="914400" rtl="0" eaLnBrk="0" fontAlgn="base" latinLnBrk="0" hangingPunct="0">
              <a:lnSpc>
                <a:spcPct val="100000"/>
              </a:lnSpc>
              <a:spcBef>
                <a:spcPts val="600"/>
              </a:spcBef>
              <a:spcAft>
                <a:spcPts val="600"/>
              </a:spcAft>
              <a:buClrTx/>
              <a:buSzTx/>
              <a:buNone/>
              <a:tabLst/>
              <a:defRPr/>
            </a:pPr>
            <a:r>
              <a:rPr kumimoji="0" lang="en-US" sz="4000" b="1" i="0" u="sng"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Agenda </a:t>
            </a:r>
          </a:p>
        </p:txBody>
      </p:sp>
      <p:sp>
        <p:nvSpPr>
          <p:cNvPr id="11" name="TextBox 10">
            <a:extLst>
              <a:ext uri="{FF2B5EF4-FFF2-40B4-BE49-F238E27FC236}">
                <a16:creationId xmlns:a16="http://schemas.microsoft.com/office/drawing/2014/main" id="{082549C0-FABD-E310-44D4-BFE44549D212}"/>
              </a:ext>
            </a:extLst>
          </p:cNvPr>
          <p:cNvSpPr txBox="1"/>
          <p:nvPr/>
        </p:nvSpPr>
        <p:spPr>
          <a:xfrm>
            <a:off x="1189004" y="1737628"/>
            <a:ext cx="8566631" cy="3496342"/>
          </a:xfrm>
          <a:prstGeom prst="rect">
            <a:avLst/>
          </a:prstGeom>
          <a:noFill/>
        </p:spPr>
        <p:txBody>
          <a:bodyPr wrap="square">
            <a:spAutoFit/>
          </a:bodyPr>
          <a:lstStyle/>
          <a:p>
            <a:pPr marL="457200" lvl="0" indent="-457200" eaLnBrk="0" fontAlgn="base" hangingPunct="0">
              <a:spcBef>
                <a:spcPct val="30000"/>
              </a:spcBef>
              <a:spcAft>
                <a:spcPct val="0"/>
              </a:spcAft>
              <a:buFont typeface="Wingdings" panose="05000000000000000000" pitchFamily="2" charset="2"/>
              <a:buChar char="q"/>
              <a:defRPr/>
            </a:pPr>
            <a:r>
              <a:rPr lang="en-US" sz="2800" b="1" dirty="0">
                <a:effectLst>
                  <a:outerShdw blurRad="38100" dist="38100" dir="2700000" algn="tl">
                    <a:srgbClr val="000000">
                      <a:alpha val="43137"/>
                    </a:srgbClr>
                  </a:outerShdw>
                </a:effectLst>
              </a:rPr>
              <a:t>the agenda is an important tool for guiding the progress of the meeting.</a:t>
            </a:r>
          </a:p>
          <a:p>
            <a:pPr marL="457200" lvl="0" indent="-457200" eaLnBrk="0" fontAlgn="base" hangingPunct="0">
              <a:spcBef>
                <a:spcPct val="30000"/>
              </a:spcBef>
              <a:spcAft>
                <a:spcPct val="0"/>
              </a:spcAft>
              <a:buFont typeface="Wingdings" panose="05000000000000000000" pitchFamily="2" charset="2"/>
              <a:buChar char="q"/>
              <a:defRPr/>
            </a:pPr>
            <a:r>
              <a:rPr lang="en-US" sz="2800" b="1" dirty="0">
                <a:effectLst>
                  <a:outerShdw blurRad="38100" dist="38100" dir="2700000" algn="tl">
                    <a:srgbClr val="000000">
                      <a:alpha val="43137"/>
                    </a:srgbClr>
                  </a:outerShdw>
                </a:effectLst>
              </a:rPr>
              <a:t>People who will be presenting information need to know what is expected of them,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800" b="1" dirty="0">
                <a:effectLst>
                  <a:outerShdw blurRad="38100" dist="38100" dir="2700000" algn="tl">
                    <a:srgbClr val="000000">
                      <a:alpha val="43137"/>
                    </a:srgbClr>
                  </a:outerShdw>
                </a:effectLst>
              </a:rPr>
              <a:t>know what will be presented so non presenters can prepare questions, </a:t>
            </a:r>
          </a:p>
          <a:p>
            <a:pPr marL="457200" marR="0" lvl="0" indent="-457200" algn="l" defTabSz="914400" rtl="0" eaLnBrk="0" fontAlgn="base" latinLnBrk="0" hangingPunct="0">
              <a:lnSpc>
                <a:spcPct val="100000"/>
              </a:lnSpc>
              <a:spcBef>
                <a:spcPct val="30000"/>
              </a:spcBef>
              <a:spcAft>
                <a:spcPct val="0"/>
              </a:spcAft>
              <a:buClrTx/>
              <a:buSzTx/>
              <a:buFont typeface="Wingdings" panose="05000000000000000000" pitchFamily="2" charset="2"/>
              <a:buChar char="q"/>
              <a:tabLst/>
              <a:defRPr/>
            </a:pPr>
            <a:r>
              <a:rPr lang="en-US" sz="2800" b="1" dirty="0">
                <a:effectLst>
                  <a:outerShdw blurRad="38100" dist="38100" dir="2700000" algn="tl">
                    <a:srgbClr val="000000">
                      <a:alpha val="43137"/>
                    </a:srgbClr>
                  </a:outerShdw>
                </a:effectLst>
              </a:rPr>
              <a:t>Know how long the meeting will last. </a:t>
            </a:r>
          </a:p>
        </p:txBody>
      </p:sp>
    </p:spTree>
    <p:custDataLst>
      <p:tags r:id="rId1"/>
    </p:custDataLst>
    <p:extLst>
      <p:ext uri="{BB962C8B-B14F-4D97-AF65-F5344CB8AC3E}">
        <p14:creationId xmlns:p14="http://schemas.microsoft.com/office/powerpoint/2010/main" val="268809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166959" y="317837"/>
            <a:ext cx="8035357" cy="830997"/>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j-ea"/>
                <a:cs typeface="+mj-cs"/>
              </a:rPr>
              <a:t>Conduct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3" cstate="print"/>
          <a:srcRect/>
          <a:stretch>
            <a:fillRect/>
          </a:stretch>
        </p:blipFill>
        <p:spPr>
          <a:xfrm flipH="1">
            <a:off x="1371600" y="1696216"/>
            <a:ext cx="3409540" cy="2658474"/>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128438" y="1333500"/>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extLst>
      <p:ext uri="{BB962C8B-B14F-4D97-AF65-F5344CB8AC3E}">
        <p14:creationId xmlns:p14="http://schemas.microsoft.com/office/powerpoint/2010/main" val="29493362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75954" y="1143827"/>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723860" y="1446181"/>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Stay on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Follow the Rules</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Participate Actively</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40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Close Effectively</a:t>
            </a:r>
          </a:p>
        </p:txBody>
      </p:sp>
    </p:spTree>
    <p:custDataLst>
      <p:tags r:id="rId1"/>
    </p:custDataLst>
    <p:extLst>
      <p:ext uri="{BB962C8B-B14F-4D97-AF65-F5344CB8AC3E}">
        <p14:creationId xmlns:p14="http://schemas.microsoft.com/office/powerpoint/2010/main" val="360672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
                                            <p:txEl>
                                              <p:pRg st="4" end="4"/>
                                            </p:txEl>
                                          </p:spTgt>
                                        </p:tgtEl>
                                        <p:attrNameLst>
                                          <p:attrName>style.visibility</p:attrName>
                                        </p:attrNameLst>
                                      </p:cBhvr>
                                      <p:to>
                                        <p:strVal val="visible"/>
                                      </p:to>
                                    </p:set>
                                    <p:anim calcmode="lin" valueType="num">
                                      <p:cBhvr additive="base">
                                        <p:cTn id="31"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0923" y="360557"/>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100830" y="1248397"/>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6096000" y="1516575"/>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Stay on Track</a:t>
            </a:r>
          </a:p>
          <a:p>
            <a:pPr>
              <a:spcBef>
                <a:spcPts val="1200"/>
              </a:spcBef>
              <a:spcAft>
                <a:spcPts val="600"/>
              </a:spcAft>
              <a:defRPr/>
            </a:pPr>
            <a:r>
              <a:rPr kumimoji="0" lang="en-US" b="1"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Keep the meeting on track.</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r>
              <a:rPr kumimoji="0" lang="en-US" b="0" i="0" u="none" strike="noStrike" kern="1200" cap="none" spc="0" normalizeH="0" baseline="0" noProof="0" dirty="0">
                <a:ln>
                  <a:noFill/>
                </a:ln>
                <a:solidFill>
                  <a:srgbClr val="000000"/>
                </a:solidFill>
                <a:effectLst/>
                <a:uLnTx/>
                <a:uFillTx/>
                <a:latin typeface="Times New Roman" pitchFamily="18" charset="0"/>
                <a:ea typeface="+mn-ea"/>
                <a:cs typeface="+mn-cs"/>
              </a:rPr>
              <a:t>Good leaders need to guide, mediate, probe, stimulate, summarize, and redirect discussions that have gotten off track.</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2990954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0"/>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75954" y="1079513"/>
            <a:ext cx="60200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812528" y="1330978"/>
            <a:ext cx="4876800" cy="4191000"/>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Follow the Rules</a:t>
            </a:r>
          </a:p>
          <a:p>
            <a:pPr>
              <a:spcBef>
                <a:spcPts val="1200"/>
              </a:spcBef>
              <a:spcAft>
                <a:spcPts val="600"/>
              </a:spcAft>
              <a:defRPr/>
            </a:pPr>
            <a:r>
              <a:rPr kumimoji="0" lang="en-US" sz="28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Follow agreed-upon rules.</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The larger the meeting, the more formal you will need to be. Formal meetings often use </a:t>
            </a:r>
            <a:r>
              <a:rPr kumimoji="0" lang="en-US" sz="28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parliamentary procedure</a:t>
            </a:r>
            <a:r>
              <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time-tested method for planning and running effective meetings. </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endPar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99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53971" y="128164"/>
            <a:ext cx="8035357" cy="1015663"/>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n-ea"/>
                <a:cs typeface="+mn-cs"/>
              </a:rPr>
              <a:t>Conduct Meetings</a:t>
            </a:r>
            <a:endParaRPr kumimoji="0" lang="en-US" sz="4400" b="1" i="0" u="none" strike="noStrike" kern="1200" cap="none" spc="0" normalizeH="0" baseline="0" noProof="0" dirty="0">
              <a:ln>
                <a:solidFill>
                  <a:srgbClr val="000000"/>
                </a:solidFill>
              </a:ln>
              <a:solidFill>
                <a:srgbClr val="FFFFFF"/>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20734" y="1164869"/>
            <a:ext cx="5266474"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4109805" y="1548800"/>
            <a:ext cx="6352673" cy="4619411"/>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Invite Participation</a:t>
            </a:r>
          </a:p>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8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rPr>
              <a:t>Encourage participation. Some participants are too quiet, and others are too talkative. The best meetings are those in which everyone participates, so a leader must not let one or two people dominate the meeting while others remain silent.</a:t>
            </a:r>
          </a:p>
          <a:p>
            <a:pPr marL="0" marR="0" lvl="0" indent="0" algn="l" defTabSz="914400" rtl="0" eaLnBrk="0" fontAlgn="base" latinLnBrk="0" hangingPunct="0">
              <a:lnSpc>
                <a:spcPct val="100000"/>
              </a:lnSpc>
              <a:spcBef>
                <a:spcPts val="1200"/>
              </a:spcBef>
              <a:spcAft>
                <a:spcPts val="600"/>
              </a:spcAft>
              <a:buClrTx/>
              <a:buSzTx/>
              <a:buNone/>
              <a:tabLst/>
              <a:defRPr/>
            </a:pPr>
            <a:endParaRPr kumimoji="0" lang="en-US" sz="2400" b="0"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custDataLst>
      <p:tags r:id="rId1"/>
    </p:custDataLst>
    <p:extLst>
      <p:ext uri="{BB962C8B-B14F-4D97-AF65-F5344CB8AC3E}">
        <p14:creationId xmlns:p14="http://schemas.microsoft.com/office/powerpoint/2010/main" val="78433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92365" y="438207"/>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808080"/>
                  </a:outerShdw>
                </a:effectLst>
                <a:uLnTx/>
                <a:uFillTx/>
                <a:latin typeface="Tahoma"/>
                <a:ea typeface="+mn-ea"/>
                <a:cs typeface="+mn-cs"/>
              </a:rPr>
              <a:t>Conduct Meetings</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pic>
        <p:nvPicPr>
          <p:cNvPr id="9" name="Picture 8" descr="shutterstock_44424973.jpg">
            <a:extLst>
              <a:ext uri="{FF2B5EF4-FFF2-40B4-BE49-F238E27FC236}">
                <a16:creationId xmlns:a16="http://schemas.microsoft.com/office/drawing/2014/main" id="{EEC8980D-4D13-9317-12C4-09A447E9CC76}"/>
              </a:ext>
            </a:extLst>
          </p:cNvPr>
          <p:cNvPicPr>
            <a:picLocks noChangeAspect="1"/>
          </p:cNvPicPr>
          <p:nvPr/>
        </p:nvPicPr>
        <p:blipFill>
          <a:blip r:embed="rId4" cstate="print"/>
          <a:srcRect/>
          <a:stretch>
            <a:fillRect/>
          </a:stretch>
        </p:blipFill>
        <p:spPr>
          <a:xfrm flipH="1">
            <a:off x="164592" y="1404501"/>
            <a:ext cx="5255546" cy="4693929"/>
          </a:xfrm>
          <a:prstGeom prst="rect">
            <a:avLst/>
          </a:prstGeom>
        </p:spPr>
      </p:pic>
      <p:sp>
        <p:nvSpPr>
          <p:cNvPr id="12" name="Content Placeholder 11">
            <a:extLst>
              <a:ext uri="{FF2B5EF4-FFF2-40B4-BE49-F238E27FC236}">
                <a16:creationId xmlns:a16="http://schemas.microsoft.com/office/drawing/2014/main" id="{5C5740F0-C507-564A-FFFA-4E61CE76590D}"/>
              </a:ext>
            </a:extLst>
          </p:cNvPr>
          <p:cNvSpPr txBox="1">
            <a:spLocks/>
          </p:cNvSpPr>
          <p:nvPr/>
        </p:nvSpPr>
        <p:spPr bwMode="auto">
          <a:xfrm>
            <a:off x="5454433" y="1536395"/>
            <a:ext cx="4622095" cy="4581855"/>
          </a:xfrm>
          <a:prstGeom prst="rect">
            <a:avLst/>
          </a:prstGeom>
          <a:solidFill>
            <a:srgbClr val="FFFFFF">
              <a:alpha val="72157"/>
            </a:srgbClr>
          </a:solidFill>
          <a:ln w="9525">
            <a:noFill/>
            <a:miter lim="800000"/>
            <a:headEnd/>
            <a:tailEnd/>
          </a:ln>
          <a:effectLst>
            <a:softEdge rad="317500"/>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342900" marR="0" lvl="0" indent="-342900" algn="l" defTabSz="914400" rtl="0" eaLnBrk="0" fontAlgn="base" latinLnBrk="0" hangingPunct="0">
              <a:lnSpc>
                <a:spcPct val="100000"/>
              </a:lnSpc>
              <a:spcBef>
                <a:spcPts val="1200"/>
              </a:spcBef>
              <a:spcAft>
                <a:spcPts val="600"/>
              </a:spcAft>
              <a:buClrTx/>
              <a:buSzTx/>
              <a:buFontTx/>
              <a:buChar char="•"/>
              <a:tabLst/>
              <a:defRPr/>
            </a:pPr>
            <a:r>
              <a:rPr kumimoji="0" lang="en-US" sz="2000"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rPr>
              <a:t>Close Effectively</a:t>
            </a:r>
          </a:p>
          <a:p>
            <a:pPr marL="0" marR="0" lvl="0" indent="0" algn="l" defTabSz="914400" rtl="0" eaLnBrk="0" fontAlgn="base" latinLnBrk="0" hangingPunct="0">
              <a:lnSpc>
                <a:spcPct val="150000"/>
              </a:lnSpc>
              <a:spcBef>
                <a:spcPts val="1200"/>
              </a:spcBef>
              <a:spcAft>
                <a:spcPts val="600"/>
              </a:spcAft>
              <a:buClrTx/>
              <a:buSzTx/>
              <a:buNone/>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At the end of the meeting, </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verify that the </a:t>
            </a:r>
            <a:r>
              <a:rPr kumimoji="0" lang="en-US" sz="2000" i="0" u="sng" strike="noStrike" kern="1200" cap="none" spc="0" normalizeH="0" baseline="0" noProof="0" dirty="0">
                <a:ln>
                  <a:noFill/>
                </a:ln>
                <a:solidFill>
                  <a:schemeClr val="accent1">
                    <a:lumMod val="50000"/>
                  </a:schemeClr>
                </a:solidFill>
                <a:uLnTx/>
                <a:uFillTx/>
                <a:latin typeface="Times New Roman" pitchFamily="18" charset="0"/>
                <a:ea typeface="+mn-ea"/>
              </a:rPr>
              <a:t>objectives have been met</a:t>
            </a:r>
            <a:r>
              <a:rPr kumimoji="0" lang="en-US" sz="2000" b="0" i="0" u="none" strike="noStrike" kern="1200" cap="none" spc="0" normalizeH="0" baseline="0" noProof="0" dirty="0">
                <a:ln>
                  <a:noFill/>
                </a:ln>
                <a:solidFill>
                  <a:srgbClr val="000000"/>
                </a:solidFill>
                <a:uLnTx/>
                <a:uFillTx/>
                <a:latin typeface="Times New Roman" pitchFamily="18" charset="0"/>
                <a:ea typeface="+mn-ea"/>
              </a:rPr>
              <a:t>; </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if not,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schedule follow-up work</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 Then,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rPr>
              <a:t>summarize the decisions reached,</a:t>
            </a:r>
            <a:r>
              <a:rPr kumimoji="0" lang="en-US" sz="2000" b="0" i="0" u="none" strike="noStrike" kern="1200" cap="none" spc="0" normalizeH="0" baseline="0" noProof="0" dirty="0">
                <a:ln>
                  <a:noFill/>
                </a:ln>
                <a:solidFill>
                  <a:srgbClr val="000000"/>
                </a:solidFill>
                <a:effectLst/>
                <a:uLnTx/>
                <a:uFillTx/>
                <a:latin typeface="Times New Roman" pitchFamily="18" charset="0"/>
                <a:ea typeface="+mn-ea"/>
              </a:rPr>
              <a:t> and </a:t>
            </a:r>
            <a:r>
              <a:rPr kumimoji="0" lang="en-US" sz="2000" i="0" u="sng" strike="noStrike" kern="1200" cap="none" spc="0" normalizeH="0" baseline="0" noProof="0" dirty="0">
                <a:ln>
                  <a:noFill/>
                </a:ln>
                <a:solidFill>
                  <a:schemeClr val="accent1">
                    <a:lumMod val="50000"/>
                  </a:schemeClr>
                </a:solidFill>
                <a:effectLst/>
                <a:uLnTx/>
                <a:uFillTx/>
                <a:latin typeface="Times New Roman" pitchFamily="18" charset="0"/>
                <a:ea typeface="+mn-ea"/>
              </a:rPr>
              <a:t>make sure everyone understands and agrees on the outcome</a:t>
            </a:r>
            <a:endParaRPr kumimoji="0" lang="en-US" sz="2000" i="0" u="sng" strike="noStrike" kern="0" cap="none" spc="0" normalizeH="0" baseline="0" noProof="0" dirty="0">
              <a:ln>
                <a:noFill/>
              </a:ln>
              <a:solidFill>
                <a:schemeClr val="accent1">
                  <a:lumMod val="50000"/>
                </a:schemeClr>
              </a:solidFill>
              <a:effectLst>
                <a:outerShdw blurRad="38100" dist="38100" dir="2700000" algn="tl">
                  <a:srgbClr val="000000">
                    <a:alpha val="43137"/>
                  </a:srgbClr>
                </a:outerShdw>
              </a:effectLst>
              <a:uLnTx/>
              <a:uFillTx/>
              <a:latin typeface="Arial"/>
              <a:ea typeface="+mn-ea"/>
            </a:endParaRPr>
          </a:p>
        </p:txBody>
      </p:sp>
    </p:spTree>
    <p:custDataLst>
      <p:tags r:id="rId1"/>
    </p:custDataLst>
    <p:extLst>
      <p:ext uri="{BB962C8B-B14F-4D97-AF65-F5344CB8AC3E}">
        <p14:creationId xmlns:p14="http://schemas.microsoft.com/office/powerpoint/2010/main" val="1782991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673641" y="455255"/>
            <a:ext cx="8035357" cy="923330"/>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Meeting Technology</a:t>
            </a:r>
            <a:endParaRPr kumimoji="0" lang="en-US" sz="40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6" name="Group 5">
            <a:extLst>
              <a:ext uri="{FF2B5EF4-FFF2-40B4-BE49-F238E27FC236}">
                <a16:creationId xmlns:a16="http://schemas.microsoft.com/office/drawing/2014/main" id="{26025401-6A0F-DC6A-C634-3BD51FE5C76B}"/>
              </a:ext>
            </a:extLst>
          </p:cNvPr>
          <p:cNvGrpSpPr/>
          <p:nvPr/>
        </p:nvGrpSpPr>
        <p:grpSpPr>
          <a:xfrm>
            <a:off x="1402381" y="1358020"/>
            <a:ext cx="8526831" cy="4038290"/>
            <a:chOff x="477610" y="1948090"/>
            <a:chExt cx="8229600" cy="4191000"/>
          </a:xfrm>
        </p:grpSpPr>
        <p:pic>
          <p:nvPicPr>
            <p:cNvPr id="7" name="Picture 6" descr="shutterstock_24432700.jpg">
              <a:extLst>
                <a:ext uri="{FF2B5EF4-FFF2-40B4-BE49-F238E27FC236}">
                  <a16:creationId xmlns:a16="http://schemas.microsoft.com/office/drawing/2014/main" id="{B87A5A25-18DE-1B07-0C7E-89AD64C96F94}"/>
                </a:ext>
              </a:extLst>
            </p:cNvPr>
            <p:cNvPicPr>
              <a:picLocks noChangeAspect="1"/>
            </p:cNvPicPr>
            <p:nvPr/>
          </p:nvPicPr>
          <p:blipFill>
            <a:blip r:embed="rId4" cstate="screen">
              <a:duotone>
                <a:srgbClr val="FFFFFF">
                  <a:shade val="45000"/>
                  <a:satMod val="135000"/>
                </a:srgbClr>
                <a:prstClr val="white"/>
              </a:duotone>
            </a:blip>
            <a:srcRect/>
            <a:stretch>
              <a:fillRect/>
            </a:stretch>
          </p:blipFill>
          <p:spPr>
            <a:xfrm>
              <a:off x="477610" y="1948090"/>
              <a:ext cx="8229600" cy="4191000"/>
            </a:xfrm>
            <a:prstGeom prst="rect">
              <a:avLst/>
            </a:prstGeom>
          </p:spPr>
        </p:pic>
        <p:grpSp>
          <p:nvGrpSpPr>
            <p:cNvPr id="11" name="Group 10">
              <a:extLst>
                <a:ext uri="{FF2B5EF4-FFF2-40B4-BE49-F238E27FC236}">
                  <a16:creationId xmlns:a16="http://schemas.microsoft.com/office/drawing/2014/main" id="{6C358DAA-C3D4-6A2D-0CB2-84FDDED00C87}"/>
                </a:ext>
              </a:extLst>
            </p:cNvPr>
            <p:cNvGrpSpPr/>
            <p:nvPr/>
          </p:nvGrpSpPr>
          <p:grpSpPr>
            <a:xfrm>
              <a:off x="477610" y="2092370"/>
              <a:ext cx="8136659" cy="2169710"/>
              <a:chOff x="477610" y="2092370"/>
              <a:chExt cx="8136659" cy="2169710"/>
            </a:xfrm>
          </p:grpSpPr>
          <p:sp>
            <p:nvSpPr>
              <p:cNvPr id="15" name="Rounded Rectangle 13">
                <a:extLst>
                  <a:ext uri="{FF2B5EF4-FFF2-40B4-BE49-F238E27FC236}">
                    <a16:creationId xmlns:a16="http://schemas.microsoft.com/office/drawing/2014/main" id="{3ABAAB8F-99B4-BC79-CC1B-642304406858}"/>
                  </a:ext>
                </a:extLst>
              </p:cNvPr>
              <p:cNvSpPr/>
              <p:nvPr/>
            </p:nvSpPr>
            <p:spPr bwMode="auto">
              <a:xfrm>
                <a:off x="477610" y="225548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Teams</a:t>
                </a:r>
              </a:p>
            </p:txBody>
          </p:sp>
          <p:sp>
            <p:nvSpPr>
              <p:cNvPr id="18" name="Rounded Rectangle 14">
                <a:extLst>
                  <a:ext uri="{FF2B5EF4-FFF2-40B4-BE49-F238E27FC236}">
                    <a16:creationId xmlns:a16="http://schemas.microsoft.com/office/drawing/2014/main" id="{CB8858DB-192B-1B43-0B07-7037A40B5307}"/>
                  </a:ext>
                </a:extLst>
              </p:cNvPr>
              <p:cNvSpPr/>
              <p:nvPr/>
            </p:nvSpPr>
            <p:spPr bwMode="auto">
              <a:xfrm>
                <a:off x="4804269" y="2092370"/>
                <a:ext cx="3810000" cy="2006600"/>
              </a:xfrm>
              <a:prstGeom prst="roundRect">
                <a:avLst/>
              </a:prstGeom>
              <a:solidFill>
                <a:srgbClr val="FFFFFF">
                  <a:alpha val="56078"/>
                </a:srgbClr>
              </a:solidFill>
              <a:ln w="9525" cap="flat" cmpd="sng" algn="ctr">
                <a:solidFill>
                  <a:srgbClr val="000000"/>
                </a:solidFill>
                <a:prstDash val="solid"/>
                <a:round/>
                <a:headEnd type="none" w="med" len="med"/>
                <a:tailEnd type="none" w="med" len="med"/>
              </a:ln>
              <a:effectLst>
                <a:softEdge rad="317500"/>
              </a:effectLst>
            </p:spPr>
            <p:txBody>
              <a:bodyPr vert="horz" wrap="square" lIns="91440" tIns="45720" rIns="91440" bIns="45720" numCol="1" rtlCol="0" anchor="ctr" anchorCtr="0" compatLnSpc="1"/>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Virtual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5400" b="0" i="0" u="none" strike="noStrike" kern="0" cap="none" spc="0" normalizeH="0" baseline="0" noProof="0" dirty="0">
                    <a:ln>
                      <a:solidFill>
                        <a:srgbClr val="333333"/>
                      </a:solidFill>
                    </a:ln>
                    <a:solidFill>
                      <a:srgbClr val="000000"/>
                    </a:solidFill>
                    <a:effectLst>
                      <a:outerShdw blurRad="38100" dist="38100" dir="2700000" algn="tl">
                        <a:srgbClr val="000000">
                          <a:alpha val="43137"/>
                        </a:srgbClr>
                      </a:outerShdw>
                    </a:effectLst>
                    <a:uLnTx/>
                    <a:uFillTx/>
                    <a:latin typeface="Arial Black" pitchFamily="34" charset="0"/>
                  </a:rPr>
                  <a:t>Meetings</a:t>
                </a:r>
              </a:p>
            </p:txBody>
          </p:sp>
        </p:grpSp>
      </p:grpSp>
      <p:sp>
        <p:nvSpPr>
          <p:cNvPr id="20" name="TextBox 19">
            <a:extLst>
              <a:ext uri="{FF2B5EF4-FFF2-40B4-BE49-F238E27FC236}">
                <a16:creationId xmlns:a16="http://schemas.microsoft.com/office/drawing/2014/main" id="{F6DB2146-BD07-A860-35D5-A87A97436D9A}"/>
              </a:ext>
            </a:extLst>
          </p:cNvPr>
          <p:cNvSpPr txBox="1"/>
          <p:nvPr/>
        </p:nvSpPr>
        <p:spPr>
          <a:xfrm>
            <a:off x="2091147" y="3381975"/>
            <a:ext cx="7642173" cy="1631216"/>
          </a:xfrm>
          <a:prstGeom prst="rect">
            <a:avLst/>
          </a:prstGeom>
          <a:noFill/>
        </p:spPr>
        <p:txBody>
          <a:bodyPr wrap="square">
            <a:spAutoFit/>
          </a:bodyPr>
          <a:lstStyle/>
          <a:p>
            <a:r>
              <a:rPr lang="en-US" sz="3200" b="1" dirty="0">
                <a:ln w="19050">
                  <a:solidFill>
                    <a:srgbClr val="000000"/>
                  </a:solidFill>
                </a:ln>
                <a:solidFill>
                  <a:srgbClr val="C00000"/>
                </a:solidFill>
                <a:effectLst>
                  <a:outerShdw blurRad="38100" dist="38100" dir="2700000" algn="tl">
                    <a:srgbClr val="000000">
                      <a:alpha val="43137"/>
                    </a:srgbClr>
                  </a:outerShdw>
                </a:effectLst>
                <a:latin typeface="Arial" pitchFamily="34" charset="0"/>
                <a:cs typeface="Arial" pitchFamily="34" charset="0"/>
              </a:rPr>
              <a:t>virtual teams, </a:t>
            </a:r>
            <a:r>
              <a:rPr lang="en-US" sz="3200" dirty="0">
                <a:ln w="19050">
                  <a:solidFill>
                    <a:srgbClr val="000000"/>
                  </a:solidFill>
                </a:ln>
                <a:solidFill>
                  <a:srgbClr val="000000"/>
                </a:solidFill>
                <a:effectLst>
                  <a:outerShdw blurRad="38100" dist="76200" dir="2700000" algn="tl">
                    <a:srgbClr val="000000">
                      <a:alpha val="43137"/>
                    </a:srgbClr>
                  </a:outerShdw>
                </a:effectLst>
                <a:latin typeface="Arial" pitchFamily="34" charset="0"/>
                <a:cs typeface="Arial" pitchFamily="34" charset="0"/>
              </a:rPr>
              <a:t>whose members work in different locations and interact electronically through </a:t>
            </a:r>
            <a:r>
              <a:rPr lang="en-US" sz="36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rPr>
              <a:t>virtual meetings</a:t>
            </a:r>
            <a:endParaRPr lang="en-GB" sz="3200" b="1" dirty="0">
              <a:ln w="19050">
                <a:solidFill>
                  <a:srgbClr val="000000"/>
                </a:solidFill>
              </a:ln>
              <a:solidFill>
                <a:srgbClr val="C00000"/>
              </a:solidFill>
              <a:effectLst>
                <a:outerShdw blurRad="38100" dist="76200" dir="2700000" algn="tl">
                  <a:srgbClr val="000000">
                    <a:alpha val="43137"/>
                  </a:srgbClr>
                </a:outerShdw>
              </a:effectLst>
              <a:latin typeface="Arial" pitchFamily="34" charset="0"/>
              <a:cs typeface="Arial" pitchFamily="34" charset="0"/>
            </a:endParaRPr>
          </a:p>
        </p:txBody>
      </p:sp>
    </p:spTree>
    <p:custDataLst>
      <p:tags r:id="rId1"/>
    </p:custDataLst>
    <p:extLst>
      <p:ext uri="{BB962C8B-B14F-4D97-AF65-F5344CB8AC3E}">
        <p14:creationId xmlns:p14="http://schemas.microsoft.com/office/powerpoint/2010/main" val="1227734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6184638" y="1248397"/>
            <a:ext cx="4724400" cy="4036835"/>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528371" y="532984"/>
            <a:ext cx="8654450" cy="707886"/>
          </a:xfrm>
          <a:prstGeom prst="rect">
            <a:avLst/>
          </a:prstGeom>
          <a:noFill/>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0000"/>
                </a:solidFill>
                <a:effectLst>
                  <a:outerShdw blurRad="38100" dist="38100" dir="2700000" algn="tl">
                    <a:srgbClr val="C0C0C0"/>
                  </a:outerShdw>
                </a:effectLst>
                <a:uLnTx/>
                <a:uFillTx/>
                <a:latin typeface="Tahoma"/>
                <a:ea typeface="+mj-ea"/>
                <a:cs typeface="+mj-cs"/>
              </a:rPr>
              <a:t>Challenges of Virtual Meetings</a:t>
            </a:r>
            <a:endParaRPr kumimoji="0" lang="en-US" sz="3600" b="1" i="0" u="none" strike="noStrike" kern="1200" cap="none" spc="0" normalizeH="0" baseline="0" noProof="0" dirty="0">
              <a:ln>
                <a:solidFill>
                  <a:srgbClr val="000000"/>
                </a:solidFill>
              </a:ln>
              <a:solidFill>
                <a:srgbClr val="FF0000"/>
              </a:solidFill>
              <a:effectLst>
                <a:outerShdw blurRad="38100" dist="76200" dir="2700000" algn="tl">
                  <a:srgbClr val="000000">
                    <a:alpha val="81176"/>
                  </a:srgbClr>
                </a:outerShdw>
              </a:effectLst>
              <a:uLnTx/>
              <a:uFillTx/>
              <a:latin typeface="Tahoma"/>
              <a:ea typeface="+mn-ea"/>
              <a:cs typeface="+mn-cs"/>
            </a:endParaRPr>
          </a:p>
        </p:txBody>
      </p:sp>
      <p:grpSp>
        <p:nvGrpSpPr>
          <p:cNvPr id="2" name="Group 1">
            <a:extLst>
              <a:ext uri="{FF2B5EF4-FFF2-40B4-BE49-F238E27FC236}">
                <a16:creationId xmlns:a16="http://schemas.microsoft.com/office/drawing/2014/main" id="{27E0AECA-71FF-1237-081F-AD223E2C5E4B}"/>
              </a:ext>
            </a:extLst>
          </p:cNvPr>
          <p:cNvGrpSpPr/>
          <p:nvPr/>
        </p:nvGrpSpPr>
        <p:grpSpPr>
          <a:xfrm>
            <a:off x="1282962" y="1616979"/>
            <a:ext cx="8037219" cy="3668253"/>
            <a:chOff x="457200" y="2133600"/>
            <a:chExt cx="7778560" cy="3962400"/>
          </a:xfrm>
        </p:grpSpPr>
        <p:pic>
          <p:nvPicPr>
            <p:cNvPr id="9" name="Picture 8" descr="shutterstock_12016096.jpg">
              <a:extLst>
                <a:ext uri="{FF2B5EF4-FFF2-40B4-BE49-F238E27FC236}">
                  <a16:creationId xmlns:a16="http://schemas.microsoft.com/office/drawing/2014/main" id="{BF11C162-6FC2-AB7F-0E78-F71FC917F69C}"/>
                </a:ext>
              </a:extLst>
            </p:cNvPr>
            <p:cNvPicPr>
              <a:picLocks noChangeAspect="1"/>
            </p:cNvPicPr>
            <p:nvPr/>
          </p:nvPicPr>
          <p:blipFill>
            <a:blip r:embed="rId3" cstate="screen"/>
            <a:srcRect/>
            <a:stretch>
              <a:fillRect/>
            </a:stretch>
          </p:blipFill>
          <p:spPr>
            <a:xfrm>
              <a:off x="1778000" y="2133600"/>
              <a:ext cx="5588000" cy="3962400"/>
            </a:xfrm>
            <a:prstGeom prst="rect">
              <a:avLst/>
            </a:prstGeom>
            <a:effectLst>
              <a:softEdge rad="63500"/>
            </a:effectLst>
          </p:spPr>
        </p:pic>
        <p:sp>
          <p:nvSpPr>
            <p:cNvPr id="12" name="TextBox 11">
              <a:extLst>
                <a:ext uri="{FF2B5EF4-FFF2-40B4-BE49-F238E27FC236}">
                  <a16:creationId xmlns:a16="http://schemas.microsoft.com/office/drawing/2014/main" id="{A8792094-05C3-97B3-ED2E-DF52EB934276}"/>
                </a:ext>
              </a:extLst>
            </p:cNvPr>
            <p:cNvSpPr txBox="1"/>
            <p:nvPr/>
          </p:nvSpPr>
          <p:spPr>
            <a:xfrm>
              <a:off x="457200" y="2234625"/>
              <a:ext cx="2595582" cy="646331"/>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Planning</a:t>
              </a:r>
            </a:p>
          </p:txBody>
        </p:sp>
        <p:sp>
          <p:nvSpPr>
            <p:cNvPr id="19" name="TextBox 18">
              <a:extLst>
                <a:ext uri="{FF2B5EF4-FFF2-40B4-BE49-F238E27FC236}">
                  <a16:creationId xmlns:a16="http://schemas.microsoft.com/office/drawing/2014/main" id="{606BDACF-9293-31CA-896B-1AFDB9D9BDAF}"/>
                </a:ext>
              </a:extLst>
            </p:cNvPr>
            <p:cNvSpPr txBox="1"/>
            <p:nvPr/>
          </p:nvSpPr>
          <p:spPr>
            <a:xfrm>
              <a:off x="6019800" y="2234625"/>
              <a:ext cx="2215960" cy="973604"/>
            </a:xfrm>
            <a:prstGeom prst="rect">
              <a:avLst/>
            </a:prstGeom>
            <a:noFill/>
          </p:spPr>
          <p:txBody>
            <a:bodyPr wrap="none" rtlCol="0">
              <a:spAutoFit/>
            </a:bodyPr>
            <a:lstStyle/>
            <a:p>
              <a:pPr eaLnBrk="0" fontAlgn="base" hangingPunct="0">
                <a:spcBef>
                  <a:spcPct val="0"/>
                </a:spcBef>
                <a:spcAft>
                  <a:spcPct val="0"/>
                </a:spcAft>
              </a:pPr>
              <a:r>
                <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Diligence</a:t>
              </a:r>
            </a:p>
            <a:p>
              <a:pPr eaLnBrk="0" fontAlgn="base" hangingPunct="0">
                <a:spcBef>
                  <a:spcPct val="0"/>
                </a:spcBef>
                <a:spcAft>
                  <a:spcPct val="0"/>
                </a:spcAft>
              </a:pPr>
              <a:r>
                <a:rPr lang="ar-EG"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rPr>
                <a:t>الحرص      </a:t>
              </a:r>
              <a:endParaRPr lang="en-US" sz="3600" b="1"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Arial"/>
              </a:endParaRPr>
            </a:p>
          </p:txBody>
        </p:sp>
      </p:grpSp>
    </p:spTree>
    <p:extLst>
      <p:ext uri="{BB962C8B-B14F-4D97-AF65-F5344CB8AC3E}">
        <p14:creationId xmlns:p14="http://schemas.microsoft.com/office/powerpoint/2010/main" val="7394607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2|4.8|6.3|7.6|6.8|9.3"/>
</p:tagLst>
</file>

<file path=ppt/tags/tag2.xml><?xml version="1.0" encoding="utf-8"?>
<p:tagLst xmlns:a="http://schemas.openxmlformats.org/drawingml/2006/main" xmlns:r="http://schemas.openxmlformats.org/officeDocument/2006/relationships" xmlns:p="http://schemas.openxmlformats.org/presentationml/2006/main">
  <p:tag name="TIMING" val="|1.4|17.4|21|34.8|27.5"/>
</p:tagLst>
</file>

<file path=ppt/tags/tag3.xml><?xml version="1.0" encoding="utf-8"?>
<p:tagLst xmlns:a="http://schemas.openxmlformats.org/drawingml/2006/main" xmlns:r="http://schemas.openxmlformats.org/officeDocument/2006/relationships" xmlns:p="http://schemas.openxmlformats.org/presentationml/2006/main">
  <p:tag name="TIMING" val="|45.3|104.8"/>
</p:tagLst>
</file>

<file path=ppt/tags/tag4.xml><?xml version="1.0" encoding="utf-8"?>
<p:tagLst xmlns:a="http://schemas.openxmlformats.org/drawingml/2006/main" xmlns:r="http://schemas.openxmlformats.org/officeDocument/2006/relationships" xmlns:p="http://schemas.openxmlformats.org/presentationml/2006/main">
  <p:tag name="TIMING" val="|1.3|22.4"/>
</p:tagLst>
</file>

<file path=ppt/tags/tag5.xml><?xml version="1.0" encoding="utf-8"?>
<p:tagLst xmlns:a="http://schemas.openxmlformats.org/drawingml/2006/main" xmlns:r="http://schemas.openxmlformats.org/officeDocument/2006/relationships" xmlns:p="http://schemas.openxmlformats.org/presentationml/2006/main">
  <p:tag name="TIMING" val="|21.5"/>
</p:tagLst>
</file>

<file path=ppt/tags/tag6.xml><?xml version="1.0" encoding="utf-8"?>
<p:tagLst xmlns:a="http://schemas.openxmlformats.org/drawingml/2006/main" xmlns:r="http://schemas.openxmlformats.org/officeDocument/2006/relationships" xmlns:p="http://schemas.openxmlformats.org/presentationml/2006/main">
  <p:tag name="TIMING" val="|2|1.9"/>
</p:tagLst>
</file>

<file path=ppt/tags/tag7.xml><?xml version="1.0" encoding="utf-8"?>
<p:tagLst xmlns:a="http://schemas.openxmlformats.org/drawingml/2006/main" xmlns:r="http://schemas.openxmlformats.org/officeDocument/2006/relationships" xmlns:p="http://schemas.openxmlformats.org/presentationml/2006/main">
  <p:tag name="TIMING" val="|35.5"/>
</p:tagLst>
</file>

<file path=ppt/tags/tag8.xml><?xml version="1.0" encoding="utf-8"?>
<p:tagLst xmlns:a="http://schemas.openxmlformats.org/drawingml/2006/main" xmlns:r="http://schemas.openxmlformats.org/officeDocument/2006/relationships" xmlns:p="http://schemas.openxmlformats.org/presentationml/2006/main">
  <p:tag name="TIMING" val="|41.6"/>
</p:tagLst>
</file>

<file path=ppt/tags/tag9.xml><?xml version="1.0" encoding="utf-8"?>
<p:tagLst xmlns:a="http://schemas.openxmlformats.org/drawingml/2006/main" xmlns:r="http://schemas.openxmlformats.org/officeDocument/2006/relationships" xmlns:p="http://schemas.openxmlformats.org/presentationml/2006/main">
  <p:tag name="TIMING" val="|12.4"/>
</p:tagLst>
</file>

<file path=ppt/tags/tag10.xml><?xml version="1.0" encoding="utf-8"?>
<p:tagLst xmlns:a="http://schemas.openxmlformats.org/drawingml/2006/main" xmlns:r="http://schemas.openxmlformats.org/officeDocument/2006/relationships" xmlns:p="http://schemas.openxmlformats.org/presentationml/2006/main">
  <p:tag name="TIMING" val="|91|3|2.5|4.3|2.3"/>
</p:tagLst>
</file>

<file path=ppt/tags/tag11.xml><?xml version="1.0" encoding="utf-8"?>
<p:tagLst xmlns:a="http://schemas.openxmlformats.org/drawingml/2006/main" xmlns:r="http://schemas.openxmlformats.org/officeDocument/2006/relationships" xmlns:p="http://schemas.openxmlformats.org/presentationml/2006/main">
  <p:tag name="TIMING" val="|1.3|25.1|1.7|0.7|0.6"/>
</p:tagLst>
</file>

<file path=ppt/tags/tag12.xml><?xml version="1.0" encoding="utf-8"?>
<p:tagLst xmlns:a="http://schemas.openxmlformats.org/drawingml/2006/main" xmlns:r="http://schemas.openxmlformats.org/officeDocument/2006/relationships" xmlns:p="http://schemas.openxmlformats.org/presentationml/2006/main">
  <p:tag name="TIMING" val="|0.7|1.1|130"/>
</p:tagLst>
</file>

<file path=ppt/tags/tag13.xml><?xml version="1.0" encoding="utf-8"?>
<p:tagLst xmlns:a="http://schemas.openxmlformats.org/drawingml/2006/main" xmlns:r="http://schemas.openxmlformats.org/officeDocument/2006/relationships" xmlns:p="http://schemas.openxmlformats.org/presentationml/2006/main">
  <p:tag name="TIMING" val="|0.6|61.8"/>
</p:tagLst>
</file>

<file path=ppt/tags/tag14.xml><?xml version="1.0" encoding="utf-8"?>
<p:tagLst xmlns:a="http://schemas.openxmlformats.org/drawingml/2006/main" xmlns:r="http://schemas.openxmlformats.org/officeDocument/2006/relationships" xmlns:p="http://schemas.openxmlformats.org/presentationml/2006/main">
  <p:tag name="TIMING" val="|0.9|6.3|69.9|10.6|23.7|68.6"/>
</p:tagLst>
</file>

<file path=ppt/tags/tag15.xml><?xml version="1.0" encoding="utf-8"?>
<p:tagLst xmlns:a="http://schemas.openxmlformats.org/drawingml/2006/main" xmlns:r="http://schemas.openxmlformats.org/officeDocument/2006/relationships" xmlns:p="http://schemas.openxmlformats.org/presentationml/2006/main">
  <p:tag name="TIMING" val="|1|16"/>
</p:tagLst>
</file>

<file path=ppt/tags/tag16.xml><?xml version="1.0" encoding="utf-8"?>
<p:tagLst xmlns:a="http://schemas.openxmlformats.org/drawingml/2006/main" xmlns:r="http://schemas.openxmlformats.org/officeDocument/2006/relationships" xmlns:p="http://schemas.openxmlformats.org/presentationml/2006/main">
  <p:tag name="TIMING" val="|1.2|4.4"/>
</p:tagLst>
</file>

<file path=ppt/tags/tag17.xml><?xml version="1.0" encoding="utf-8"?>
<p:tagLst xmlns:a="http://schemas.openxmlformats.org/drawingml/2006/main" xmlns:r="http://schemas.openxmlformats.org/officeDocument/2006/relationships" xmlns:p="http://schemas.openxmlformats.org/presentationml/2006/main">
  <p:tag name="TIMING" val="|0.5|1.8"/>
</p:tagLst>
</file>

<file path=ppt/tags/tag18.xml><?xml version="1.0" encoding="utf-8"?>
<p:tagLst xmlns:a="http://schemas.openxmlformats.org/drawingml/2006/main" xmlns:r="http://schemas.openxmlformats.org/officeDocument/2006/relationships" xmlns:p="http://schemas.openxmlformats.org/presentationml/2006/main">
  <p:tag name="TIMING" val="|1.1|44.6|10.8"/>
</p:tagLst>
</file>

<file path=ppt/tags/tag19.xml><?xml version="1.0" encoding="utf-8"?>
<p:tagLst xmlns:a="http://schemas.openxmlformats.org/drawingml/2006/main" xmlns:r="http://schemas.openxmlformats.org/officeDocument/2006/relationships" xmlns:p="http://schemas.openxmlformats.org/presentationml/2006/main">
  <p:tag name="TIMING" val="|10.3|137.2"/>
</p:tagLst>
</file>

<file path=ppt/tags/tag20.xml><?xml version="1.0" encoding="utf-8"?>
<p:tagLst xmlns:a="http://schemas.openxmlformats.org/drawingml/2006/main" xmlns:r="http://schemas.openxmlformats.org/officeDocument/2006/relationships" xmlns:p="http://schemas.openxmlformats.org/presentationml/2006/main">
  <p:tag name="TIMING" val="|9.8"/>
</p:tagLst>
</file>

<file path=ppt/tags/tag21.xml><?xml version="1.0" encoding="utf-8"?>
<p:tagLst xmlns:a="http://schemas.openxmlformats.org/drawingml/2006/main" xmlns:r="http://schemas.openxmlformats.org/officeDocument/2006/relationships" xmlns:p="http://schemas.openxmlformats.org/presentationml/2006/main">
  <p:tag name="TIMING" val="|1.1|9.3"/>
</p:tagLst>
</file>

<file path=ppt/tags/tag22.xml><?xml version="1.0" encoding="utf-8"?>
<p:tagLst xmlns:a="http://schemas.openxmlformats.org/drawingml/2006/main" xmlns:r="http://schemas.openxmlformats.org/officeDocument/2006/relationships" xmlns:p="http://schemas.openxmlformats.org/presentationml/2006/main">
  <p:tag name="TIMING" val="|20.2|23.3"/>
</p:tagLst>
</file>

<file path=ppt/tags/tag23.xml><?xml version="1.0" encoding="utf-8"?>
<p:tagLst xmlns:a="http://schemas.openxmlformats.org/drawingml/2006/main" xmlns:r="http://schemas.openxmlformats.org/officeDocument/2006/relationships" xmlns:p="http://schemas.openxmlformats.org/presentationml/2006/main">
  <p:tag name="TIMING" val="|0.9|3.3"/>
</p:tagLst>
</file>

<file path=ppt/tags/tag24.xml><?xml version="1.0" encoding="utf-8"?>
<p:tagLst xmlns:a="http://schemas.openxmlformats.org/drawingml/2006/main" xmlns:r="http://schemas.openxmlformats.org/officeDocument/2006/relationships" xmlns:p="http://schemas.openxmlformats.org/presentationml/2006/main">
  <p:tag name="TIMING" val="|1.2|0.8"/>
</p:tagLst>
</file>

<file path=ppt/tags/tag25.xml><?xml version="1.0" encoding="utf-8"?>
<p:tagLst xmlns:a="http://schemas.openxmlformats.org/drawingml/2006/main" xmlns:r="http://schemas.openxmlformats.org/officeDocument/2006/relationships" xmlns:p="http://schemas.openxmlformats.org/presentationml/2006/main">
  <p:tag name="TIMING" val="|7.5"/>
</p:tagLst>
</file>

<file path=ppt/tags/tag26.xml><?xml version="1.0" encoding="utf-8"?>
<p:tagLst xmlns:a="http://schemas.openxmlformats.org/drawingml/2006/main" xmlns:r="http://schemas.openxmlformats.org/officeDocument/2006/relationships" xmlns:p="http://schemas.openxmlformats.org/presentationml/2006/main">
  <p:tag name="TIMING" val="|9.6|29.7"/>
</p:tagLst>
</file>

<file path=ppt/tags/tag27.xml><?xml version="1.0" encoding="utf-8"?>
<p:tagLst xmlns:a="http://schemas.openxmlformats.org/drawingml/2006/main" xmlns:r="http://schemas.openxmlformats.org/officeDocument/2006/relationships" xmlns:p="http://schemas.openxmlformats.org/presentationml/2006/main">
  <p:tag name="TIMING" val="|43.9|3.6|3.4|3.3"/>
</p:tagLst>
</file>

<file path=ppt/tags/tag28.xml><?xml version="1.0" encoding="utf-8"?>
<p:tagLst xmlns:a="http://schemas.openxmlformats.org/drawingml/2006/main" xmlns:r="http://schemas.openxmlformats.org/officeDocument/2006/relationships" xmlns:p="http://schemas.openxmlformats.org/presentationml/2006/main">
  <p:tag name="TIMING" val="|25.9|10"/>
</p:tagLst>
</file>

<file path=ppt/tags/tag29.xml><?xml version="1.0" encoding="utf-8"?>
<p:tagLst xmlns:a="http://schemas.openxmlformats.org/drawingml/2006/main" xmlns:r="http://schemas.openxmlformats.org/officeDocument/2006/relationships" xmlns:p="http://schemas.openxmlformats.org/presentationml/2006/main">
  <p:tag name="TIMING" val="|0.5|1.2|1.6"/>
</p:tagLst>
</file>

<file path=ppt/tags/tag30.xml><?xml version="1.0" encoding="utf-8"?>
<p:tagLst xmlns:a="http://schemas.openxmlformats.org/drawingml/2006/main" xmlns:r="http://schemas.openxmlformats.org/officeDocument/2006/relationships" xmlns:p="http://schemas.openxmlformats.org/presentationml/2006/main">
  <p:tag name="TIMING" val="|10.8|19.1|14.8|17.5"/>
</p:tagLst>
</file>

<file path=ppt/tags/tag31.xml><?xml version="1.0" encoding="utf-8"?>
<p:tagLst xmlns:a="http://schemas.openxmlformats.org/drawingml/2006/main" xmlns:r="http://schemas.openxmlformats.org/officeDocument/2006/relationships" xmlns:p="http://schemas.openxmlformats.org/presentationml/2006/main">
  <p:tag name="TIMING" val="|1|4.6|3.8|0.4|0.4"/>
</p:tagLst>
</file>

<file path=ppt/tags/tag32.xml><?xml version="1.0" encoding="utf-8"?>
<p:tagLst xmlns:a="http://schemas.openxmlformats.org/drawingml/2006/main" xmlns:r="http://schemas.openxmlformats.org/officeDocument/2006/relationships" xmlns:p="http://schemas.openxmlformats.org/presentationml/2006/main">
  <p:tag name="TIMING" val="|0.8|1.2"/>
</p:tagLst>
</file>

<file path=ppt/tags/tag33.xml><?xml version="1.0" encoding="utf-8"?>
<p:tagLst xmlns:a="http://schemas.openxmlformats.org/drawingml/2006/main" xmlns:r="http://schemas.openxmlformats.org/officeDocument/2006/relationships" xmlns:p="http://schemas.openxmlformats.org/presentationml/2006/main">
  <p:tag name="TIMING" val="|3.6|5.2"/>
</p:tagLst>
</file>

<file path=ppt/tags/tag34.xml><?xml version="1.0" encoding="utf-8"?>
<p:tagLst xmlns:a="http://schemas.openxmlformats.org/drawingml/2006/main" xmlns:r="http://schemas.openxmlformats.org/officeDocument/2006/relationships" xmlns:p="http://schemas.openxmlformats.org/presentationml/2006/main">
  <p:tag name="TIMING" val="|0.6|4.2"/>
</p:tagLst>
</file>

<file path=ppt/tags/tag35.xml><?xml version="1.0" encoding="utf-8"?>
<p:tagLst xmlns:a="http://schemas.openxmlformats.org/drawingml/2006/main" xmlns:r="http://schemas.openxmlformats.org/officeDocument/2006/relationships" xmlns:p="http://schemas.openxmlformats.org/presentationml/2006/main">
  <p:tag name="TIMING" val="|0.5|8.6"/>
</p:tagLst>
</file>

<file path=ppt/tags/tag36.xml><?xml version="1.0" encoding="utf-8"?>
<p:tagLst xmlns:a="http://schemas.openxmlformats.org/drawingml/2006/main" xmlns:r="http://schemas.openxmlformats.org/officeDocument/2006/relationships" xmlns:p="http://schemas.openxmlformats.org/presentationml/2006/main">
  <p:tag name="TIMING" val="|13.1|4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80AF012-6D64-40F7-84FB-7A3C0CA67492}"/>
</file>

<file path=customXml/itemProps2.xml><?xml version="1.0" encoding="utf-8"?>
<ds:datastoreItem xmlns:ds="http://schemas.openxmlformats.org/officeDocument/2006/customXml" ds:itemID="{50466AB2-304F-4D2A-809D-33ACC0EAA0F7}"/>
</file>

<file path=customXml/itemProps3.xml><?xml version="1.0" encoding="utf-8"?>
<ds:datastoreItem xmlns:ds="http://schemas.openxmlformats.org/officeDocument/2006/customXml" ds:itemID="{07B9BCB9-3C1F-4C22-B552-D3494F519B8A}"/>
</file>

<file path=docProps/app.xml><?xml version="1.0" encoding="utf-8"?>
<Properties xmlns="http://schemas.openxmlformats.org/officeDocument/2006/extended-properties" xmlns:vt="http://schemas.openxmlformats.org/officeDocument/2006/docPropsVTypes">
  <TotalTime>6483</TotalTime>
  <Words>6214</Words>
  <Application>Microsoft Office PowerPoint</Application>
  <PresentationFormat>Widescreen</PresentationFormat>
  <Paragraphs>353</Paragraphs>
  <Slides>45</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Arial Black</vt:lpstr>
      <vt:lpstr>Calibri</vt:lpstr>
      <vt:lpstr>Calibri Light</vt:lpstr>
      <vt:lpstr>Sakkal Majalla</vt:lpstr>
      <vt:lpstr>Tahoma</vt:lpstr>
      <vt:lpstr>Times New Roman</vt:lpstr>
      <vt:lpstr>Wingdings</vt:lpstr>
      <vt:lpstr>Office Theme</vt:lpstr>
      <vt:lpstr>PRESENTATION AND WRITING SKILLS         lecture No. 4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142</cp:revision>
  <dcterms:created xsi:type="dcterms:W3CDTF">2021-08-03T13:03:26Z</dcterms:created>
  <dcterms:modified xsi:type="dcterms:W3CDTF">2024-06-20T21:20:12Z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