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42" r:id="rId3"/>
    <p:sldId id="341" r:id="rId4"/>
    <p:sldId id="343" r:id="rId5"/>
    <p:sldId id="344" r:id="rId6"/>
    <p:sldId id="345" r:id="rId7"/>
    <p:sldId id="346" r:id="rId8"/>
    <p:sldId id="347" r:id="rId9"/>
    <p:sldId id="348" r:id="rId10"/>
    <p:sldId id="349" r:id="rId11"/>
    <p:sldId id="350" r:id="rId12"/>
    <p:sldId id="351" r:id="rId13"/>
    <p:sldId id="357" r:id="rId14"/>
    <p:sldId id="358" r:id="rId15"/>
    <p:sldId id="359" r:id="rId16"/>
    <p:sldId id="360" r:id="rId17"/>
    <p:sldId id="361" r:id="rId18"/>
    <p:sldId id="362" r:id="rId19"/>
    <p:sldId id="379" r:id="rId20"/>
    <p:sldId id="380" r:id="rId21"/>
    <p:sldId id="381" r:id="rId22"/>
    <p:sldId id="382" r:id="rId23"/>
    <p:sldId id="383" r:id="rId24"/>
    <p:sldId id="384" r:id="rId25"/>
    <p:sldId id="364" r:id="rId26"/>
    <p:sldId id="386" r:id="rId27"/>
    <p:sldId id="365" r:id="rId28"/>
    <p:sldId id="366" r:id="rId29"/>
    <p:sldId id="367" r:id="rId30"/>
    <p:sldId id="368" r:id="rId31"/>
    <p:sldId id="369" r:id="rId32"/>
    <p:sldId id="370" r:id="rId33"/>
    <p:sldId id="371" r:id="rId34"/>
    <p:sldId id="385" r:id="rId35"/>
    <p:sldId id="372" r:id="rId36"/>
    <p:sldId id="373" r:id="rId37"/>
    <p:sldId id="374" r:id="rId38"/>
    <p:sldId id="375" r:id="rId39"/>
    <p:sldId id="37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69" d="100"/>
          <a:sy n="69" d="100"/>
        </p:scale>
        <p:origin x="58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4F6AD5-CAD1-4D1B-8333-27C646E75B85}" type="datetimeFigureOut">
              <a:rPr lang="en-US" smtClean="0"/>
              <a:t>6/28/2022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CE9E9E-DE18-405D-A938-660845FEC10F}" type="slidenum">
              <a:rPr lang="en-US" smtClean="0"/>
              <a:t>‹#›</a:t>
            </a:fld>
            <a:endParaRPr lang="en-US"/>
          </a:p>
        </p:txBody>
      </p:sp>
    </p:spTree>
    <p:extLst>
      <p:ext uri="{BB962C8B-B14F-4D97-AF65-F5344CB8AC3E}">
        <p14:creationId xmlns:p14="http://schemas.microsoft.com/office/powerpoint/2010/main" val="1445868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736CD2-13B2-4367-9950-BD69753F3839}" type="datetime1">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2F239F7-9A79-4590-90B9-ABF0C5A10D99}" type="datetime1">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E9CF2B8-40EF-460F-80CF-6C24069BBC04}" type="datetime1">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676E9E0-22F2-4327-AF24-C167FD2440EC}" type="datetime1">
              <a:rPr lang="en-US" smtClean="0"/>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D6ECCF-23E1-41E6-8AFB-1A56B0729FE4}" type="datetime1">
              <a:rPr lang="en-US" smtClean="0"/>
              <a:t>6/28/2022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77A3238-7AE0-4B27-BE91-DD39B54A96BE}" type="datetime1">
              <a:rPr lang="en-US" smtClean="0"/>
              <a:t>6/28/2022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C612B6-E9B1-44EA-BB3E-1A1AEB124F01}" type="datetime1">
              <a:rPr lang="en-US" smtClean="0"/>
              <a:t>6/28/2022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27F3AE6-D3D4-4FB8-9CA6-19EE1FDA5A71}" type="datetime1">
              <a:rPr lang="en-US" smtClean="0"/>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631F1F-064D-481E-BDCD-F91BD508C02D}" type="datetime1">
              <a:rPr lang="en-US" smtClean="0"/>
              <a:t>6/28/2022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50C019-D8C5-4FCF-9D66-CDE59439A942}" type="datetime1">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9EC447-342C-4FBB-A340-0AB1CE948C67}" type="datetime1">
              <a:rPr lang="en-US" smtClean="0"/>
              <a:t>6/28/2022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73C0D9-1819-4B9E-9B36-D9B5457B1FDC}" type="datetime1">
              <a:rPr lang="en-US" smtClean="0"/>
              <a:t>6/28/2022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image" Target="../media/image6.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9765" y="-155787"/>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4655127" y="3214391"/>
            <a:ext cx="7549938" cy="1034667"/>
          </a:xfrm>
          <a:prstGeom prst="rect">
            <a:avLst/>
          </a:prstGeom>
        </p:spPr>
      </p:pic>
      <p:sp>
        <p:nvSpPr>
          <p:cNvPr id="14" name="TextBox 13"/>
          <p:cNvSpPr txBox="1"/>
          <p:nvPr/>
        </p:nvSpPr>
        <p:spPr>
          <a:xfrm>
            <a:off x="30790" y="715791"/>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Probability and Statistics </a:t>
            </a:r>
          </a:p>
          <a:p>
            <a:r>
              <a:rPr lang="en-US" sz="2800" dirty="0" smtClean="0">
                <a:solidFill>
                  <a:srgbClr val="24A9E1"/>
                </a:solidFill>
                <a:latin typeface="Tajawal Medium" panose="00000600000000000000" pitchFamily="2" charset="-78"/>
                <a:cs typeface="Tajawal Medium" panose="00000600000000000000" pitchFamily="2" charset="-78"/>
              </a:rPr>
              <a:t>Prepared by </a:t>
            </a:r>
            <a:r>
              <a:rPr lang="en-US" sz="2800" dirty="0" err="1" smtClean="0">
                <a:solidFill>
                  <a:srgbClr val="24A9E1"/>
                </a:solidFill>
                <a:latin typeface="Tajawal Medium" panose="00000600000000000000" pitchFamily="2" charset="-78"/>
                <a:cs typeface="Tajawal Medium" panose="00000600000000000000" pitchFamily="2" charset="-78"/>
              </a:rPr>
              <a:t>Dr.Israa</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Lewaa</a:t>
            </a:r>
            <a:r>
              <a:rPr lang="en-US" sz="2800" dirty="0" smtClean="0">
                <a:solidFill>
                  <a:srgbClr val="24A9E1"/>
                </a:solidFill>
                <a:latin typeface="Tajawal Medium" panose="00000600000000000000" pitchFamily="2" charset="-78"/>
                <a:cs typeface="Tajawal Medium" panose="00000600000000000000" pitchFamily="2" charset="-78"/>
              </a:rPr>
              <a:t>  </a:t>
            </a:r>
          </a:p>
          <a:p>
            <a:r>
              <a:rPr lang="en-US" sz="2800" dirty="0" smtClean="0">
                <a:solidFill>
                  <a:srgbClr val="FF9518"/>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4451927" y="3204194"/>
            <a:ext cx="7906327" cy="954107"/>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STA 201</a:t>
            </a:r>
          </a:p>
          <a:p>
            <a:pPr>
              <a:defRPr/>
            </a:pPr>
            <a:r>
              <a:rPr lang="en-US" sz="2800" dirty="0" smtClean="0">
                <a:solidFill>
                  <a:schemeClr val="bg1"/>
                </a:solidFill>
                <a:latin typeface="Tajawal Medium" panose="00000600000000000000" pitchFamily="2" charset="-78"/>
                <a:cs typeface="Tajawal Medium" panose="00000600000000000000" pitchFamily="2" charset="-78"/>
              </a:rPr>
              <a:t>    Correlation and Regression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Slide Number Placeholder 2"/>
          <p:cNvSpPr>
            <a:spLocks noGrp="1"/>
          </p:cNvSpPr>
          <p:nvPr>
            <p:ph type="sldNum" sz="quarter" idx="12"/>
          </p:nvPr>
        </p:nvSpPr>
        <p:spPr/>
        <p:txBody>
          <a:bodyPr/>
          <a:lstStyle/>
          <a:p>
            <a:fld id="{FDED41F8-FC0F-4085-8150-313B6CF05213}" type="slidenum">
              <a:rPr lang="en-US" smtClean="0"/>
              <a:pPr/>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66849"/>
    </mc:Choice>
    <mc:Fallback xmlns="">
      <p:transition spd="slow" advTm="668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473"/>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713746" y="601961"/>
            <a:ext cx="2920992" cy="584775"/>
          </a:xfrm>
          <a:prstGeom prst="rect">
            <a:avLst/>
          </a:prstGeom>
        </p:spPr>
        <p:txBody>
          <a:bodyPr wrap="none">
            <a:spAutoFit/>
          </a:bodyPr>
          <a:lstStyle/>
          <a:p>
            <a:pPr>
              <a:defRPr/>
            </a:pPr>
            <a:r>
              <a:rPr lang="en-US" sz="3200" dirty="0" smtClean="0">
                <a:solidFill>
                  <a:schemeClr val="bg1"/>
                </a:solidFill>
                <a:latin typeface="Times New Roman" panose="02020603050405020304" pitchFamily="18" charset="0"/>
                <a:cs typeface="Times New Roman" panose="02020603050405020304" pitchFamily="18" charset="0"/>
              </a:rPr>
              <a:t>Chapter Outline </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499676" y="1626113"/>
            <a:ext cx="10462161" cy="2600199"/>
          </a:xfrm>
          <a:prstGeom prst="rect">
            <a:avLst/>
          </a:prstGeom>
        </p:spPr>
        <p:txBody>
          <a:bodyPr wrap="square">
            <a:spAutoFit/>
          </a:bodyPr>
          <a:lstStyle/>
          <a:p>
            <a:pPr>
              <a:lnSpc>
                <a:spcPct val="150000"/>
              </a:lnSpc>
            </a:pPr>
            <a:r>
              <a:rPr lang="en-US" sz="2800" dirty="0">
                <a:latin typeface="Times New Roman" panose="02020603050405020304" pitchFamily="18" charset="0"/>
                <a:cs typeface="Times New Roman" panose="02020603050405020304" pitchFamily="18" charset="0"/>
              </a:rPr>
              <a:t>9.1 Correlation</a:t>
            </a:r>
          </a:p>
          <a:p>
            <a:pPr>
              <a:lnSpc>
                <a:spcPct val="150000"/>
              </a:lnSpc>
            </a:pPr>
            <a:r>
              <a:rPr lang="en-US" sz="2800" dirty="0">
                <a:latin typeface="Times New Roman" panose="02020603050405020304" pitchFamily="18" charset="0"/>
                <a:cs typeface="Times New Roman" panose="02020603050405020304" pitchFamily="18" charset="0"/>
              </a:rPr>
              <a:t>9.2 Linear Regression</a:t>
            </a:r>
          </a:p>
          <a:p>
            <a:pPr>
              <a:lnSpc>
                <a:spcPct val="150000"/>
              </a:lnSpc>
            </a:pPr>
            <a:r>
              <a:rPr lang="en-US" sz="2800" dirty="0">
                <a:latin typeface="Times New Roman" panose="02020603050405020304" pitchFamily="18" charset="0"/>
                <a:cs typeface="Times New Roman" panose="02020603050405020304" pitchFamily="18" charset="0"/>
              </a:rPr>
              <a:t>9.3 Measures of Regression and Prediction Intervals</a:t>
            </a:r>
          </a:p>
          <a:p>
            <a:pPr>
              <a:lnSpc>
                <a:spcPct val="150000"/>
              </a:lnSpc>
            </a:pPr>
            <a:r>
              <a:rPr lang="en-US" sz="2800" dirty="0">
                <a:latin typeface="Times New Roman" panose="02020603050405020304" pitchFamily="18" charset="0"/>
                <a:cs typeface="Times New Roman" panose="02020603050405020304" pitchFamily="18" charset="0"/>
              </a:rPr>
              <a:t>9.4 Multiple Regression</a:t>
            </a:r>
          </a:p>
        </p:txBody>
      </p:sp>
    </p:spTree>
    <p:extLst>
      <p:ext uri="{BB962C8B-B14F-4D97-AF65-F5344CB8AC3E}">
        <p14:creationId xmlns:p14="http://schemas.microsoft.com/office/powerpoint/2010/main" val="1114159618"/>
      </p:ext>
    </p:extLst>
  </p:cSld>
  <p:clrMapOvr>
    <a:masterClrMapping/>
  </p:clrMapOvr>
  <mc:AlternateContent xmlns:mc="http://schemas.openxmlformats.org/markup-compatibility/2006" xmlns:p14="http://schemas.microsoft.com/office/powerpoint/2010/main">
    <mc:Choice Requires="p14">
      <p:transition spd="slow" p14:dur="2000" advTm="66351"/>
    </mc:Choice>
    <mc:Fallback xmlns="">
      <p:transition spd="slow" advTm="6635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29953" y="65865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8"/>
          <p:cNvSpPr/>
          <p:nvPr/>
        </p:nvSpPr>
        <p:spPr>
          <a:xfrm>
            <a:off x="2986451" y="477530"/>
            <a:ext cx="4116833" cy="584775"/>
          </a:xfrm>
          <a:prstGeom prst="rect">
            <a:avLst/>
          </a:prstGeom>
        </p:spPr>
        <p:txBody>
          <a:bodyPr wrap="none">
            <a:spAutoFit/>
          </a:bodyPr>
          <a:lstStyle/>
          <a:p>
            <a:r>
              <a:rPr lang="en-US" altLang="en-US" sz="3200" dirty="0" smtClean="0">
                <a:solidFill>
                  <a:schemeClr val="bg1"/>
                </a:solidFill>
                <a:latin typeface="Times New Roman" panose="02020603050405020304" pitchFamily="18" charset="0"/>
                <a:cs typeface="Times New Roman" panose="02020603050405020304" pitchFamily="18" charset="0"/>
              </a:rPr>
              <a:t>Section 9.1: Correlation</a:t>
            </a:r>
            <a:endParaRPr lang="en-US" altLang="en-US" sz="32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886690" y="2519429"/>
            <a:ext cx="8760437" cy="1363844"/>
          </a:xfrm>
          <a:prstGeom prst="rect">
            <a:avLst/>
          </a:prstGeom>
        </p:spPr>
        <p:txBody>
          <a:bodyPr wrap="square">
            <a:spAutoFit/>
          </a:bodyPr>
          <a:lstStyle/>
          <a:p>
            <a:pPr marL="933450" lvl="1" indent="-533400"/>
            <a:endParaRPr lang="en-US" sz="2000" dirty="0">
              <a:latin typeface="Times New Roman" pitchFamily="18" charset="0"/>
            </a:endParaRPr>
          </a:p>
          <a:p>
            <a:pPr marL="933450" lvl="1" indent="-533400"/>
            <a:r>
              <a:rPr lang="en-US" sz="2000" dirty="0" smtClean="0">
                <a:latin typeface="Times New Roman" pitchFamily="18" charset="0"/>
              </a:rPr>
              <a:t>        A </a:t>
            </a:r>
            <a:r>
              <a:rPr lang="en-US" sz="2000" b="1" dirty="0">
                <a:solidFill>
                  <a:schemeClr val="accent2"/>
                </a:solidFill>
                <a:latin typeface="Times New Roman" pitchFamily="18" charset="0"/>
              </a:rPr>
              <a:t>scatter plot </a:t>
            </a:r>
            <a:r>
              <a:rPr lang="en-US" sz="2000" dirty="0">
                <a:latin typeface="Times New Roman" pitchFamily="18" charset="0"/>
              </a:rPr>
              <a:t>can be used to determine whether a linear (straight line) correlation exists between two variables.</a:t>
            </a:r>
          </a:p>
          <a:p>
            <a:pPr marL="933450" lvl="1" indent="-533400"/>
            <a:endParaRPr lang="en-US" altLang="en-US" sz="2000" b="1" dirty="0" smtClean="0">
              <a:solidFill>
                <a:schemeClr val="accent2"/>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483427" y="3454274"/>
            <a:ext cx="6675579" cy="3129017"/>
          </a:xfrm>
          <a:prstGeom prst="rect">
            <a:avLst/>
          </a:prstGeom>
        </p:spPr>
      </p:pic>
      <p:sp>
        <p:nvSpPr>
          <p:cNvPr id="13" name="Rectangle 12"/>
          <p:cNvSpPr/>
          <p:nvPr/>
        </p:nvSpPr>
        <p:spPr>
          <a:xfrm>
            <a:off x="1527864" y="1657279"/>
            <a:ext cx="9304328"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 relationship between two variables. The data can be represented by ordered pairs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a:t>
            </a: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is the</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independent</a:t>
            </a:r>
            <a:r>
              <a:rPr lang="en-US" sz="2000" b="1" dirty="0">
                <a:solidFill>
                  <a:srgbClr val="000099"/>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explanatory</a:t>
            </a:r>
            <a:r>
              <a:rPr lang="en-US" sz="2000" dirty="0">
                <a:latin typeface="Times New Roman" panose="02020603050405020304" pitchFamily="18" charset="0"/>
                <a:cs typeface="Times New Roman" panose="02020603050405020304" pitchFamily="18" charset="0"/>
              </a:rPr>
              <a:t>)</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variable</a:t>
            </a:r>
          </a:p>
          <a:p>
            <a:pPr lvl="1"/>
            <a:r>
              <a:rPr lang="en-US" sz="2000" i="1" dirty="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is the</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dependent</a:t>
            </a:r>
            <a:r>
              <a:rPr lang="en-US" sz="2000" b="1" dirty="0">
                <a:solidFill>
                  <a:srgbClr val="000099"/>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response</a:t>
            </a:r>
            <a:r>
              <a:rPr lang="en-US" sz="2000" dirty="0">
                <a:latin typeface="Times New Roman" panose="02020603050405020304" pitchFamily="18" charset="0"/>
                <a:cs typeface="Times New Roman" panose="02020603050405020304" pitchFamily="18" charset="0"/>
              </a:rPr>
              <a:t>)</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variable</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611699848"/>
      </p:ext>
    </p:extLst>
  </p:cSld>
  <p:clrMapOvr>
    <a:masterClrMapping/>
  </p:clrMapOvr>
  <mc:AlternateContent xmlns:mc="http://schemas.openxmlformats.org/markup-compatibility/2006" xmlns:p14="http://schemas.microsoft.com/office/powerpoint/2010/main">
    <mc:Choice Requires="p14">
      <p:transition spd="slow" p14:dur="2000" advTm="409450"/>
    </mc:Choice>
    <mc:Fallback xmlns="">
      <p:transition spd="slow" advTm="40945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8"/>
          <p:cNvSpPr/>
          <p:nvPr/>
        </p:nvSpPr>
        <p:spPr>
          <a:xfrm>
            <a:off x="2966135" y="400893"/>
            <a:ext cx="3999621" cy="646331"/>
          </a:xfrm>
          <a:prstGeom prst="rect">
            <a:avLst/>
          </a:prstGeom>
        </p:spPr>
        <p:txBody>
          <a:bodyPr wrap="none">
            <a:spAutoFit/>
          </a:bodyPr>
          <a:lstStyle/>
          <a:p>
            <a:r>
              <a:rPr lang="en-US" altLang="en-US" sz="3600" dirty="0" smtClean="0">
                <a:solidFill>
                  <a:schemeClr val="bg1"/>
                </a:solidFill>
                <a:latin typeface="Times New Roman" panose="02020603050405020304" pitchFamily="18" charset="0"/>
                <a:cs typeface="Times New Roman" panose="02020603050405020304" pitchFamily="18" charset="0"/>
              </a:rPr>
              <a:t>Types of Correlation</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440788" y="1384547"/>
            <a:ext cx="7584274" cy="5046990"/>
          </a:xfrm>
          <a:prstGeom prst="rect">
            <a:avLst/>
          </a:prstGeom>
        </p:spPr>
      </p:pic>
    </p:spTree>
    <p:extLst>
      <p:ext uri="{BB962C8B-B14F-4D97-AF65-F5344CB8AC3E}">
        <p14:creationId xmlns:p14="http://schemas.microsoft.com/office/powerpoint/2010/main" val="937851114"/>
      </p:ext>
    </p:extLst>
  </p:cSld>
  <p:clrMapOvr>
    <a:masterClrMapping/>
  </p:clrMapOvr>
  <mc:AlternateContent xmlns:mc="http://schemas.openxmlformats.org/markup-compatibility/2006" xmlns:p14="http://schemas.microsoft.com/office/powerpoint/2010/main">
    <mc:Choice Requires="p14">
      <p:transition spd="slow" p14:dur="2000" advTm="189188"/>
    </mc:Choice>
    <mc:Fallback xmlns="">
      <p:transition spd="slow" advTm="18918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8"/>
          <p:cNvSpPr/>
          <p:nvPr/>
        </p:nvSpPr>
        <p:spPr>
          <a:xfrm>
            <a:off x="2986451" y="477530"/>
            <a:ext cx="5456878"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Example: Constructing a Scatter Plot</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109" y="1532887"/>
            <a:ext cx="6576291" cy="4154984"/>
          </a:xfrm>
          <a:prstGeom prst="rect">
            <a:avLst/>
          </a:prstGeom>
        </p:spPr>
        <p:txBody>
          <a:bodyPr wrap="square">
            <a:spAutoFit/>
          </a:bodyPr>
          <a:lstStyle/>
          <a:p>
            <a:pPr marL="933450" lvl="1" indent="-533400" algn="just"/>
            <a:r>
              <a:rPr lang="en-US" sz="2400" dirty="0" smtClean="0"/>
              <a:t>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marketing manager conducted a study to determine whether there is a linear relationship between money spent on advertising and company sales. The data are shown in the table. </a:t>
            </a:r>
            <a:endParaRPr lang="en-US" sz="2400" dirty="0" smtClean="0">
              <a:latin typeface="Times New Roman" panose="02020603050405020304" pitchFamily="18" charset="0"/>
              <a:cs typeface="Times New Roman" panose="02020603050405020304" pitchFamily="18" charset="0"/>
            </a:endParaRPr>
          </a:p>
          <a:p>
            <a:pPr marL="933450" lvl="1" indent="-533400" algn="just"/>
            <a:endParaRPr lang="en-US" sz="2400" dirty="0">
              <a:latin typeface="Times New Roman" panose="02020603050405020304" pitchFamily="18" charset="0"/>
              <a:cs typeface="Times New Roman" panose="02020603050405020304" pitchFamily="18" charset="0"/>
            </a:endParaRPr>
          </a:p>
          <a:p>
            <a:pPr marL="933450" lvl="1" indent="-533400" algn="just"/>
            <a:r>
              <a:rPr lang="en-US" sz="2400" dirty="0" smtClean="0">
                <a:latin typeface="Times New Roman" panose="02020603050405020304" pitchFamily="18" charset="0"/>
                <a:cs typeface="Times New Roman" panose="02020603050405020304" pitchFamily="18" charset="0"/>
              </a:rPr>
              <a:t>       Display </a:t>
            </a:r>
            <a:r>
              <a:rPr lang="en-US" sz="2400" dirty="0">
                <a:latin typeface="Times New Roman" panose="02020603050405020304" pitchFamily="18" charset="0"/>
                <a:cs typeface="Times New Roman" panose="02020603050405020304" pitchFamily="18" charset="0"/>
              </a:rPr>
              <a:t>the data in a scatter plot and determine whether there appears to be a positive or negative linear correlation or no linear correlation.</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7921177" y="1559321"/>
            <a:ext cx="3023878" cy="4554107"/>
          </a:xfrm>
          <a:prstGeom prst="rect">
            <a:avLst/>
          </a:prstGeom>
        </p:spPr>
      </p:pic>
    </p:spTree>
    <p:extLst>
      <p:ext uri="{BB962C8B-B14F-4D97-AF65-F5344CB8AC3E}">
        <p14:creationId xmlns:p14="http://schemas.microsoft.com/office/powerpoint/2010/main" val="1658269829"/>
      </p:ext>
    </p:extLst>
  </p:cSld>
  <p:clrMapOvr>
    <a:masterClrMapping/>
  </p:clrMapOvr>
  <mc:AlternateContent xmlns:mc="http://schemas.openxmlformats.org/markup-compatibility/2006" xmlns:p14="http://schemas.microsoft.com/office/powerpoint/2010/main">
    <mc:Choice Requires="p14">
      <p:transition spd="slow" p14:dur="2000" advTm="149527"/>
    </mc:Choice>
    <mc:Fallback xmlns="">
      <p:transition spd="slow" advTm="14952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9116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8"/>
          <p:cNvSpPr/>
          <p:nvPr/>
        </p:nvSpPr>
        <p:spPr>
          <a:xfrm>
            <a:off x="2986451" y="477530"/>
            <a:ext cx="5445722" cy="523220"/>
          </a:xfrm>
          <a:prstGeom prst="rect">
            <a:avLst/>
          </a:prstGeom>
        </p:spPr>
        <p:txBody>
          <a:bodyPr wrap="none">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Solution: </a:t>
            </a:r>
            <a:r>
              <a:rPr lang="en-US" sz="2800" dirty="0">
                <a:solidFill>
                  <a:schemeClr val="bg1"/>
                </a:solidFill>
                <a:latin typeface="Times New Roman" panose="02020603050405020304" pitchFamily="18" charset="0"/>
                <a:cs typeface="Times New Roman" panose="02020603050405020304" pitchFamily="18" charset="0"/>
              </a:rPr>
              <a:t>Constructing a Scatter Plot</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012371" y="1271574"/>
            <a:ext cx="6781800" cy="4067175"/>
          </a:xfrm>
          <a:prstGeom prst="rect">
            <a:avLst/>
          </a:prstGeom>
        </p:spPr>
      </p:pic>
      <p:sp>
        <p:nvSpPr>
          <p:cNvPr id="12" name="Rectangle 11"/>
          <p:cNvSpPr/>
          <p:nvPr/>
        </p:nvSpPr>
        <p:spPr>
          <a:xfrm>
            <a:off x="2440788" y="5435091"/>
            <a:ext cx="8913012" cy="830997"/>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Appears to be a </a:t>
            </a:r>
            <a:r>
              <a:rPr lang="en-US" sz="2400" b="1" dirty="0">
                <a:solidFill>
                  <a:schemeClr val="accent2"/>
                </a:solidFill>
                <a:latin typeface="Times New Roman" panose="02020603050405020304" pitchFamily="18" charset="0"/>
                <a:cs typeface="Times New Roman" panose="02020603050405020304" pitchFamily="18" charset="0"/>
              </a:rPr>
              <a:t>positive linear correlation</a:t>
            </a:r>
            <a:r>
              <a:rPr lang="en-US" sz="2400" dirty="0">
                <a:latin typeface="Times New Roman" panose="02020603050405020304" pitchFamily="18" charset="0"/>
                <a:cs typeface="Times New Roman" panose="02020603050405020304" pitchFamily="18" charset="0"/>
              </a:rPr>
              <a:t>. As the advertising expenses increase, the sales tend to increase.</a:t>
            </a:r>
          </a:p>
        </p:txBody>
      </p:sp>
      <p:pic>
        <p:nvPicPr>
          <p:cNvPr id="14" name="Picture 13"/>
          <p:cNvPicPr>
            <a:picLocks noChangeAspect="1"/>
          </p:cNvPicPr>
          <p:nvPr/>
        </p:nvPicPr>
        <p:blipFill>
          <a:blip r:embed="rId7"/>
          <a:stretch>
            <a:fillRect/>
          </a:stretch>
        </p:blipFill>
        <p:spPr>
          <a:xfrm>
            <a:off x="8884080" y="1242016"/>
            <a:ext cx="3023878" cy="4266963"/>
          </a:xfrm>
          <a:prstGeom prst="rect">
            <a:avLst/>
          </a:prstGeom>
        </p:spPr>
      </p:pic>
    </p:spTree>
    <p:extLst>
      <p:ext uri="{BB962C8B-B14F-4D97-AF65-F5344CB8AC3E}">
        <p14:creationId xmlns:p14="http://schemas.microsoft.com/office/powerpoint/2010/main" val="677184759"/>
      </p:ext>
    </p:extLst>
  </p:cSld>
  <p:clrMapOvr>
    <a:masterClrMapping/>
  </p:clrMapOvr>
  <mc:AlternateContent xmlns:mc="http://schemas.openxmlformats.org/markup-compatibility/2006" xmlns:p14="http://schemas.microsoft.com/office/powerpoint/2010/main">
    <mc:Choice Requires="p14">
      <p:transition spd="slow" p14:dur="2000" advTm="373115"/>
    </mc:Choice>
    <mc:Fallback xmlns="">
      <p:transition spd="slow" advTm="37311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664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9249"/>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8"/>
          <p:cNvSpPr/>
          <p:nvPr/>
        </p:nvSpPr>
        <p:spPr>
          <a:xfrm>
            <a:off x="2986451" y="477530"/>
            <a:ext cx="3635867" cy="523220"/>
          </a:xfrm>
          <a:prstGeom prst="rect">
            <a:avLst/>
          </a:prstGeom>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Correlation coefficient</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874165" y="1748049"/>
            <a:ext cx="9081654" cy="4431983"/>
          </a:xfrm>
          <a:prstGeom prst="rect">
            <a:avLst/>
          </a:prstGeom>
        </p:spPr>
        <p:txBody>
          <a:bodyPr wrap="square">
            <a:spAutoFit/>
          </a:bodyPr>
          <a:lstStyle/>
          <a:p>
            <a:r>
              <a:rPr lang="en-US" sz="2400" b="1" dirty="0">
                <a:solidFill>
                  <a:schemeClr val="accent2"/>
                </a:solidFill>
              </a:rPr>
              <a:t>Correlation coefficient</a:t>
            </a:r>
            <a:endParaRPr lang="en-US" sz="2400" dirty="0">
              <a:solidFill>
                <a:schemeClr val="accent2"/>
              </a:solidFill>
            </a:endParaRPr>
          </a:p>
          <a:p>
            <a:r>
              <a:rPr lang="en-US" sz="2400" dirty="0"/>
              <a:t>A measure of the strength and the direction of a linear relationship between two variables.  </a:t>
            </a:r>
            <a:endParaRPr lang="en-US" sz="2400" dirty="0" smtClean="0"/>
          </a:p>
          <a:p>
            <a:endParaRPr lang="en-US" sz="2400" dirty="0"/>
          </a:p>
          <a:p>
            <a:r>
              <a:rPr lang="en-US" sz="2400" dirty="0"/>
              <a:t>The symbol </a:t>
            </a:r>
            <a:r>
              <a:rPr lang="en-US" sz="2400" b="1" i="1" dirty="0">
                <a:solidFill>
                  <a:schemeClr val="accent2"/>
                </a:solidFill>
              </a:rPr>
              <a:t>r</a:t>
            </a:r>
            <a:r>
              <a:rPr lang="en-US" sz="2400" dirty="0"/>
              <a:t> represents the sample correlation coefficient. </a:t>
            </a:r>
          </a:p>
          <a:p>
            <a:r>
              <a:rPr lang="en-US" sz="2400" dirty="0"/>
              <a:t>A formula for </a:t>
            </a:r>
            <a:r>
              <a:rPr lang="en-US" sz="2400" i="1" dirty="0"/>
              <a:t>r</a:t>
            </a:r>
            <a:r>
              <a:rPr lang="en-US" sz="2400" dirty="0"/>
              <a:t> </a:t>
            </a:r>
            <a:r>
              <a:rPr lang="en-US" sz="2400" dirty="0" smtClean="0"/>
              <a:t>is</a:t>
            </a:r>
          </a:p>
          <a:p>
            <a:endParaRPr lang="en-US" dirty="0"/>
          </a:p>
          <a:p>
            <a:endParaRPr lang="en-US" dirty="0"/>
          </a:p>
          <a:p>
            <a:endParaRPr lang="en-US" dirty="0"/>
          </a:p>
          <a:p>
            <a:endParaRPr lang="en-US" dirty="0"/>
          </a:p>
          <a:p>
            <a:endParaRPr lang="en-US" dirty="0" smtClean="0"/>
          </a:p>
          <a:p>
            <a:r>
              <a:rPr lang="en-US" sz="2400" dirty="0" smtClean="0"/>
              <a:t>The </a:t>
            </a:r>
            <a:r>
              <a:rPr lang="en-US" sz="2400" dirty="0"/>
              <a:t>population correlation coefficient is represented by </a:t>
            </a:r>
            <a:r>
              <a:rPr lang="el-GR" sz="2400" b="1" i="1" dirty="0">
                <a:solidFill>
                  <a:schemeClr val="accent2"/>
                </a:solidFill>
              </a:rPr>
              <a:t>ρ</a:t>
            </a:r>
            <a:r>
              <a:rPr lang="en-US" sz="2400" dirty="0"/>
              <a:t> (rho). </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graphicFrame>
        <p:nvGraphicFramePr>
          <p:cNvPr id="12" name="Object 60"/>
          <p:cNvGraphicFramePr>
            <a:graphicFrameLocks noChangeAspect="1"/>
          </p:cNvGraphicFramePr>
          <p:nvPr>
            <p:extLst>
              <p:ext uri="{D42A27DB-BD31-4B8C-83A1-F6EECF244321}">
                <p14:modId xmlns:p14="http://schemas.microsoft.com/office/powerpoint/2010/main" val="3455730230"/>
              </p:ext>
            </p:extLst>
          </p:nvPr>
        </p:nvGraphicFramePr>
        <p:xfrm>
          <a:off x="2015836" y="4060429"/>
          <a:ext cx="4627563" cy="973137"/>
        </p:xfrm>
        <a:graphic>
          <a:graphicData uri="http://schemas.openxmlformats.org/presentationml/2006/ole">
            <mc:AlternateContent xmlns:mc="http://schemas.openxmlformats.org/markup-compatibility/2006">
              <mc:Choice xmlns:v="urn:schemas-microsoft-com:vml" Requires="v">
                <p:oleObj spid="_x0000_s6168" name="Equation" r:id="rId7" imgW="4406760" imgH="927000" progId="Equation.DSMT4">
                  <p:embed/>
                </p:oleObj>
              </mc:Choice>
              <mc:Fallback>
                <p:oleObj name="Equation" r:id="rId7" imgW="4406760" imgH="927000" progId="Equation.DSMT4">
                  <p:embed/>
                  <p:pic>
                    <p:nvPicPr>
                      <p:cNvPr id="1076284" name="Object 6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5836" y="4060429"/>
                        <a:ext cx="4627563" cy="973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TextBox 12"/>
          <p:cNvSpPr txBox="1"/>
          <p:nvPr/>
        </p:nvSpPr>
        <p:spPr>
          <a:xfrm>
            <a:off x="7505700" y="4131865"/>
            <a:ext cx="2209800" cy="830263"/>
          </a:xfrm>
          <a:prstGeom prst="rect">
            <a:avLst/>
          </a:prstGeom>
          <a:noFill/>
        </p:spPr>
        <p:txBody>
          <a:bodyPr>
            <a:spAutoFit/>
          </a:bodyPr>
          <a:lstStyle/>
          <a:p>
            <a:pPr>
              <a:defRPr/>
            </a:pPr>
            <a:r>
              <a:rPr lang="en-US" sz="2400" i="1" dirty="0">
                <a:latin typeface="+mn-lt"/>
              </a:rPr>
              <a:t>n</a:t>
            </a:r>
            <a:r>
              <a:rPr lang="en-US" sz="2400" dirty="0">
                <a:latin typeface="+mn-lt"/>
              </a:rPr>
              <a:t> is the number of data pairs</a:t>
            </a:r>
          </a:p>
        </p:txBody>
      </p:sp>
    </p:spTree>
    <p:extLst>
      <p:ext uri="{BB962C8B-B14F-4D97-AF65-F5344CB8AC3E}">
        <p14:creationId xmlns:p14="http://schemas.microsoft.com/office/powerpoint/2010/main" val="3832647822"/>
      </p:ext>
    </p:extLst>
  </p:cSld>
  <p:clrMapOvr>
    <a:masterClrMapping/>
  </p:clrMapOvr>
  <mc:AlternateContent xmlns:mc="http://schemas.openxmlformats.org/markup-compatibility/2006" xmlns:p14="http://schemas.microsoft.com/office/powerpoint/2010/main">
    <mc:Choice Requires="p14">
      <p:transition spd="slow" p14:dur="2000" advTm="155793"/>
    </mc:Choice>
    <mc:Fallback xmlns="">
      <p:transition spd="slow" advTm="155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8</a:t>
            </a:fld>
            <a:endParaRPr lang="en-US"/>
          </a:p>
        </p:txBody>
      </p:sp>
      <p:sp>
        <p:nvSpPr>
          <p:cNvPr id="11" name="Rectangle 10"/>
          <p:cNvSpPr/>
          <p:nvPr/>
        </p:nvSpPr>
        <p:spPr>
          <a:xfrm>
            <a:off x="2142840" y="1148048"/>
            <a:ext cx="9081654" cy="1200329"/>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pPr marL="933450" lvl="1" indent="-533400"/>
            <a:endParaRPr lang="en-US" altLang="en-US" sz="2400" b="1" dirty="0">
              <a:solidFill>
                <a:schemeClr val="accent2"/>
              </a:solidFill>
              <a:latin typeface="Times New Roman" panose="02020603050405020304" pitchFamily="18" charset="0"/>
              <a:cs typeface="Times New Roman" panose="02020603050405020304" pitchFamily="18" charset="0"/>
            </a:endParaRP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sp>
        <p:nvSpPr>
          <p:cNvPr id="7" name="Rectangle 6"/>
          <p:cNvSpPr/>
          <p:nvPr/>
        </p:nvSpPr>
        <p:spPr>
          <a:xfrm>
            <a:off x="2016819" y="1819459"/>
            <a:ext cx="7250639"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The range of the correlation coefficient is </a:t>
            </a:r>
            <a:r>
              <a:rPr lang="en-US" sz="2800" dirty="0">
                <a:latin typeface="Times New Roman" panose="02020603050405020304" pitchFamily="18" charset="0"/>
                <a:cs typeface="Times New Roman" panose="02020603050405020304" pitchFamily="18" charset="0"/>
                <a:sym typeface="Symbol" pitchFamily="18" charset="2"/>
              </a:rPr>
              <a:t>-1 to 1.</a:t>
            </a:r>
          </a:p>
        </p:txBody>
      </p:sp>
      <p:sp>
        <p:nvSpPr>
          <p:cNvPr id="12" name="Rectangle 11"/>
          <p:cNvSpPr/>
          <p:nvPr/>
        </p:nvSpPr>
        <p:spPr>
          <a:xfrm>
            <a:off x="3088435" y="539393"/>
            <a:ext cx="360380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a:t>
            </a:r>
            <a:r>
              <a:rPr lang="en-US" sz="2800" dirty="0" smtClean="0">
                <a:solidFill>
                  <a:schemeClr val="bg1"/>
                </a:solidFill>
                <a:latin typeface="Times New Roman" panose="02020603050405020304" pitchFamily="18" charset="0"/>
                <a:cs typeface="Times New Roman" panose="02020603050405020304" pitchFamily="18" charset="0"/>
              </a:rPr>
              <a:t>orrelation Coefficient </a:t>
            </a:r>
            <a:endParaRPr lang="en-US" sz="2800" dirty="0">
              <a:solidFill>
                <a:schemeClr val="bg1"/>
              </a:solidFill>
            </a:endParaRPr>
          </a:p>
        </p:txBody>
      </p:sp>
      <p:pic>
        <p:nvPicPr>
          <p:cNvPr id="13" name="Picture 12"/>
          <p:cNvPicPr>
            <a:picLocks noChangeAspect="1"/>
          </p:cNvPicPr>
          <p:nvPr/>
        </p:nvPicPr>
        <p:blipFill>
          <a:blip r:embed="rId6"/>
          <a:stretch>
            <a:fillRect/>
          </a:stretch>
        </p:blipFill>
        <p:spPr>
          <a:xfrm>
            <a:off x="1789343" y="2292610"/>
            <a:ext cx="8524875" cy="3800475"/>
          </a:xfrm>
          <a:prstGeom prst="rect">
            <a:avLst/>
          </a:prstGeom>
        </p:spPr>
      </p:pic>
    </p:spTree>
    <p:extLst>
      <p:ext uri="{BB962C8B-B14F-4D97-AF65-F5344CB8AC3E}">
        <p14:creationId xmlns:p14="http://schemas.microsoft.com/office/powerpoint/2010/main" val="1635036791"/>
      </p:ext>
    </p:extLst>
  </p:cSld>
  <p:clrMapOvr>
    <a:masterClrMapping/>
  </p:clrMapOvr>
  <mc:AlternateContent xmlns:mc="http://schemas.openxmlformats.org/markup-compatibility/2006" xmlns:p14="http://schemas.microsoft.com/office/powerpoint/2010/main">
    <mc:Choice Requires="p14">
      <p:transition spd="slow" p14:dur="2000" advTm="228567"/>
    </mc:Choice>
    <mc:Fallback xmlns="">
      <p:transition spd="slow" advTm="22856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1"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8"/>
          <p:cNvSpPr/>
          <p:nvPr/>
        </p:nvSpPr>
        <p:spPr>
          <a:xfrm>
            <a:off x="2986451" y="477530"/>
            <a:ext cx="3090783" cy="523220"/>
          </a:xfrm>
          <a:prstGeom prst="rect">
            <a:avLst/>
          </a:prstGeom>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Linear Correlation</a:t>
            </a:r>
            <a:endParaRPr lang="en-US" altLang="en-US" sz="2800" b="1"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613167" y="1270284"/>
            <a:ext cx="7048068" cy="4885493"/>
          </a:xfrm>
          <a:prstGeom prst="rect">
            <a:avLst/>
          </a:prstGeom>
        </p:spPr>
      </p:pic>
    </p:spTree>
    <p:extLst>
      <p:ext uri="{BB962C8B-B14F-4D97-AF65-F5344CB8AC3E}">
        <p14:creationId xmlns:p14="http://schemas.microsoft.com/office/powerpoint/2010/main" val="1476546793"/>
      </p:ext>
    </p:extLst>
  </p:cSld>
  <p:clrMapOvr>
    <a:masterClrMapping/>
  </p:clrMapOvr>
  <mc:AlternateContent xmlns:mc="http://schemas.openxmlformats.org/markup-compatibility/2006" xmlns:p14="http://schemas.microsoft.com/office/powerpoint/2010/main">
    <mc:Choice Requires="p14">
      <p:transition spd="slow" p14:dur="2000" advTm="210357"/>
    </mc:Choice>
    <mc:Fallback xmlns="">
      <p:transition spd="slow" advTm="2103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10</a:t>
            </a:fld>
            <a:endParaRPr lang="en-US"/>
          </a:p>
        </p:txBody>
      </p:sp>
      <p:sp>
        <p:nvSpPr>
          <p:cNvPr id="7" name="Rectangle 6"/>
          <p:cNvSpPr/>
          <p:nvPr/>
        </p:nvSpPr>
        <p:spPr>
          <a:xfrm>
            <a:off x="1699491" y="1757326"/>
            <a:ext cx="6096000" cy="1815882"/>
          </a:xfrm>
          <a:prstGeom prst="rect">
            <a:avLst/>
          </a:prstGeom>
        </p:spPr>
        <p:txBody>
          <a:bodyPr>
            <a:spAutoFit/>
          </a:bodyPr>
          <a:lstStyle/>
          <a:p>
            <a:r>
              <a:rPr lang="en-US" sz="2800" dirty="0">
                <a:latin typeface="Times New Roman" panose="02020603050405020304" pitchFamily="18" charset="0"/>
                <a:cs typeface="Times New Roman" panose="02020603050405020304" pitchFamily="18" charset="0"/>
              </a:rPr>
              <a:t>Calculate the correlation coefficient for the advertising expenditures and company sales data. What can you conclude?</a:t>
            </a:r>
          </a:p>
        </p:txBody>
      </p:sp>
      <p:pic>
        <p:nvPicPr>
          <p:cNvPr id="12" name="Picture 11"/>
          <p:cNvPicPr>
            <a:picLocks noChangeAspect="1"/>
          </p:cNvPicPr>
          <p:nvPr/>
        </p:nvPicPr>
        <p:blipFill>
          <a:blip r:embed="rId6"/>
          <a:stretch>
            <a:fillRect/>
          </a:stretch>
        </p:blipFill>
        <p:spPr>
          <a:xfrm>
            <a:off x="7924579" y="1632235"/>
            <a:ext cx="3029975" cy="4554107"/>
          </a:xfrm>
          <a:prstGeom prst="rect">
            <a:avLst/>
          </a:prstGeom>
        </p:spPr>
      </p:pic>
      <p:sp>
        <p:nvSpPr>
          <p:cNvPr id="13" name="Rectangle 12"/>
          <p:cNvSpPr/>
          <p:nvPr/>
        </p:nvSpPr>
        <p:spPr>
          <a:xfrm>
            <a:off x="2921235" y="529111"/>
            <a:ext cx="6159891"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Example: Finding the Correlation Coefficient</a:t>
            </a:r>
          </a:p>
        </p:txBody>
      </p:sp>
    </p:spTree>
    <p:extLst>
      <p:ext uri="{BB962C8B-B14F-4D97-AF65-F5344CB8AC3E}">
        <p14:creationId xmlns:p14="http://schemas.microsoft.com/office/powerpoint/2010/main" val="1928865191"/>
      </p:ext>
    </p:extLst>
  </p:cSld>
  <p:clrMapOvr>
    <a:masterClrMapping/>
  </p:clrMapOvr>
  <mc:AlternateContent xmlns:mc="http://schemas.openxmlformats.org/markup-compatibility/2006" xmlns:p14="http://schemas.microsoft.com/office/powerpoint/2010/main">
    <mc:Choice Requires="p14">
      <p:transition spd="slow" p14:dur="2000" advTm="40217"/>
    </mc:Choice>
    <mc:Fallback xmlns="">
      <p:transition spd="slow" advTm="4021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11</a:t>
            </a:fld>
            <a:endParaRPr lang="en-US"/>
          </a:p>
        </p:txBody>
      </p:sp>
      <p:pic>
        <p:nvPicPr>
          <p:cNvPr id="7" name="Picture 6"/>
          <p:cNvPicPr>
            <a:picLocks noChangeAspect="1"/>
          </p:cNvPicPr>
          <p:nvPr/>
        </p:nvPicPr>
        <p:blipFill>
          <a:blip r:embed="rId6"/>
          <a:stretch>
            <a:fillRect/>
          </a:stretch>
        </p:blipFill>
        <p:spPr>
          <a:xfrm>
            <a:off x="1753482" y="1508596"/>
            <a:ext cx="8696325" cy="4171950"/>
          </a:xfrm>
          <a:prstGeom prst="rect">
            <a:avLst/>
          </a:prstGeom>
        </p:spPr>
      </p:pic>
      <p:sp>
        <p:nvSpPr>
          <p:cNvPr id="13" name="Rectangle 12"/>
          <p:cNvSpPr/>
          <p:nvPr/>
        </p:nvSpPr>
        <p:spPr>
          <a:xfrm>
            <a:off x="3030026" y="539393"/>
            <a:ext cx="6246454" cy="461665"/>
          </a:xfrm>
          <a:prstGeom prst="rect">
            <a:avLst/>
          </a:prstGeom>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Solution: </a:t>
            </a:r>
            <a:r>
              <a:rPr lang="en-US" sz="2400" b="1" dirty="0">
                <a:solidFill>
                  <a:schemeClr val="bg1"/>
                </a:solidFill>
                <a:latin typeface="Times New Roman" panose="02020603050405020304" pitchFamily="18" charset="0"/>
                <a:cs typeface="Times New Roman" panose="02020603050405020304" pitchFamily="18" charset="0"/>
              </a:rPr>
              <a:t>Finding the Correlation Coefficient</a:t>
            </a:r>
          </a:p>
        </p:txBody>
      </p:sp>
    </p:spTree>
    <p:extLst>
      <p:ext uri="{BB962C8B-B14F-4D97-AF65-F5344CB8AC3E}">
        <p14:creationId xmlns:p14="http://schemas.microsoft.com/office/powerpoint/2010/main" val="2543539055"/>
      </p:ext>
    </p:extLst>
  </p:cSld>
  <p:clrMapOvr>
    <a:masterClrMapping/>
  </p:clrMapOvr>
  <mc:AlternateContent xmlns:mc="http://schemas.openxmlformats.org/markup-compatibility/2006" xmlns:p14="http://schemas.microsoft.com/office/powerpoint/2010/main">
    <mc:Choice Requires="p14">
      <p:transition spd="slow" p14:dur="2000" advTm="214972"/>
    </mc:Choice>
    <mc:Fallback xmlns="">
      <p:transition spd="slow" advTm="21497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96"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12</a:t>
            </a:fld>
            <a:endParaRPr lang="en-US"/>
          </a:p>
        </p:txBody>
      </p:sp>
      <p:pic>
        <p:nvPicPr>
          <p:cNvPr id="7" name="Picture 6"/>
          <p:cNvPicPr>
            <a:picLocks noChangeAspect="1"/>
          </p:cNvPicPr>
          <p:nvPr/>
        </p:nvPicPr>
        <p:blipFill>
          <a:blip r:embed="rId6"/>
          <a:stretch>
            <a:fillRect/>
          </a:stretch>
        </p:blipFill>
        <p:spPr>
          <a:xfrm>
            <a:off x="2084098" y="1529159"/>
            <a:ext cx="8448675" cy="4667250"/>
          </a:xfrm>
          <a:prstGeom prst="rect">
            <a:avLst/>
          </a:prstGeom>
        </p:spPr>
      </p:pic>
      <p:sp>
        <p:nvSpPr>
          <p:cNvPr id="12" name="Rectangle 11"/>
          <p:cNvSpPr/>
          <p:nvPr/>
        </p:nvSpPr>
        <p:spPr>
          <a:xfrm>
            <a:off x="2965158" y="568433"/>
            <a:ext cx="6092565"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Solution: Finding the Correlation Coefficient</a:t>
            </a:r>
          </a:p>
        </p:txBody>
      </p:sp>
    </p:spTree>
    <p:extLst>
      <p:ext uri="{BB962C8B-B14F-4D97-AF65-F5344CB8AC3E}">
        <p14:creationId xmlns:p14="http://schemas.microsoft.com/office/powerpoint/2010/main" val="1813535111"/>
      </p:ext>
    </p:extLst>
  </p:cSld>
  <p:clrMapOvr>
    <a:masterClrMapping/>
  </p:clrMapOvr>
  <mc:AlternateContent xmlns:mc="http://schemas.openxmlformats.org/markup-compatibility/2006" xmlns:p14="http://schemas.microsoft.com/office/powerpoint/2010/main">
    <mc:Choice Requires="p14">
      <p:transition spd="slow" p14:dur="2000" advTm="260473"/>
    </mc:Choice>
    <mc:Fallback xmlns="">
      <p:transition spd="slow" advTm="26047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7" y="-91323"/>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8"/>
          <p:cNvSpPr/>
          <p:nvPr/>
        </p:nvSpPr>
        <p:spPr>
          <a:xfrm>
            <a:off x="2986451" y="477530"/>
            <a:ext cx="4697120"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Section 9.2: Linear Regression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31616" y="2552871"/>
            <a:ext cx="9251129" cy="1754326"/>
          </a:xfrm>
          <a:prstGeom prst="rect">
            <a:avLst/>
          </a:prstGeom>
        </p:spPr>
        <p:txBody>
          <a:bodyPr wrap="square">
            <a:spAutoFit/>
          </a:bodyPr>
          <a:lstStyle/>
          <a:p>
            <a:pPr marL="457200" indent="-4572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Find the equation of a regression </a:t>
            </a:r>
            <a:r>
              <a:rPr lang="en-US" sz="3600" dirty="0" smtClean="0">
                <a:latin typeface="Times New Roman" panose="02020603050405020304" pitchFamily="18" charset="0"/>
                <a:cs typeface="Times New Roman" panose="02020603050405020304" pitchFamily="18" charset="0"/>
              </a:rPr>
              <a:t>line</a:t>
            </a:r>
          </a:p>
          <a:p>
            <a:pPr marL="457200" indent="-4572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Predict </a:t>
            </a:r>
            <a:r>
              <a:rPr lang="en-US" sz="3600" i="1" dirty="0">
                <a:latin typeface="Times New Roman" panose="02020603050405020304" pitchFamily="18" charset="0"/>
                <a:cs typeface="Times New Roman" panose="02020603050405020304" pitchFamily="18" charset="0"/>
              </a:rPr>
              <a:t>y</a:t>
            </a:r>
            <a:r>
              <a:rPr lang="en-US" sz="3600" dirty="0">
                <a:latin typeface="Times New Roman" panose="02020603050405020304" pitchFamily="18" charset="0"/>
                <a:cs typeface="Times New Roman" panose="02020603050405020304" pitchFamily="18" charset="0"/>
              </a:rPr>
              <a:t>-values using a regression equation</a:t>
            </a:r>
          </a:p>
        </p:txBody>
      </p:sp>
    </p:spTree>
    <p:extLst>
      <p:ext uri="{BB962C8B-B14F-4D97-AF65-F5344CB8AC3E}">
        <p14:creationId xmlns:p14="http://schemas.microsoft.com/office/powerpoint/2010/main" val="297902853"/>
      </p:ext>
    </p:extLst>
  </p:cSld>
  <p:clrMapOvr>
    <a:masterClrMapping/>
  </p:clrMapOvr>
  <mc:AlternateContent xmlns:mc="http://schemas.openxmlformats.org/markup-compatibility/2006" xmlns:p14="http://schemas.microsoft.com/office/powerpoint/2010/main">
    <mc:Choice Requires="p14">
      <p:transition spd="slow" p14:dur="2000" advTm="66376"/>
    </mc:Choice>
    <mc:Fallback xmlns="">
      <p:transition spd="slow" advTm="6637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14</a:t>
            </a:fld>
            <a:endParaRPr lang="en-US"/>
          </a:p>
        </p:txBody>
      </p:sp>
      <p:sp>
        <p:nvSpPr>
          <p:cNvPr id="7" name="Rectangle 6"/>
          <p:cNvSpPr/>
          <p:nvPr/>
        </p:nvSpPr>
        <p:spPr>
          <a:xfrm>
            <a:off x="1858506" y="1839990"/>
            <a:ext cx="8809493" cy="1938992"/>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After verifying that the linear correlation between two variables is significant, next we determine the equation of the line that best models the data (</a:t>
            </a:r>
            <a:r>
              <a:rPr lang="en-US" sz="2400" b="1" dirty="0">
                <a:solidFill>
                  <a:schemeClr val="accent2"/>
                </a:solidFill>
                <a:latin typeface="Times New Roman" panose="02020603050405020304" pitchFamily="18" charset="0"/>
                <a:cs typeface="Times New Roman" panose="02020603050405020304" pitchFamily="18" charset="0"/>
              </a:rPr>
              <a:t>regression line</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Can be used to predict the value of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for a given value of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t>
            </a:r>
          </a:p>
        </p:txBody>
      </p:sp>
      <p:sp>
        <p:nvSpPr>
          <p:cNvPr id="12" name="Rectangle 11"/>
          <p:cNvSpPr/>
          <p:nvPr/>
        </p:nvSpPr>
        <p:spPr>
          <a:xfrm>
            <a:off x="3196240" y="539393"/>
            <a:ext cx="2290242" cy="461665"/>
          </a:xfrm>
          <a:prstGeom prst="rect">
            <a:avLst/>
          </a:prstGeom>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Regression Line</a:t>
            </a:r>
            <a:endParaRPr lang="en-US" sz="2400" dirty="0">
              <a:solidFill>
                <a:schemeClr val="bg1"/>
              </a:solidFill>
            </a:endParaRPr>
          </a:p>
        </p:txBody>
      </p:sp>
      <p:pic>
        <p:nvPicPr>
          <p:cNvPr id="13" name="Picture 12"/>
          <p:cNvPicPr>
            <a:picLocks noChangeAspect="1"/>
          </p:cNvPicPr>
          <p:nvPr/>
        </p:nvPicPr>
        <p:blipFill>
          <a:blip r:embed="rId6"/>
          <a:stretch>
            <a:fillRect/>
          </a:stretch>
        </p:blipFill>
        <p:spPr>
          <a:xfrm>
            <a:off x="3602057" y="3686071"/>
            <a:ext cx="5072312" cy="2670279"/>
          </a:xfrm>
          <a:prstGeom prst="rect">
            <a:avLst/>
          </a:prstGeom>
        </p:spPr>
      </p:pic>
    </p:spTree>
    <p:extLst>
      <p:ext uri="{BB962C8B-B14F-4D97-AF65-F5344CB8AC3E}">
        <p14:creationId xmlns:p14="http://schemas.microsoft.com/office/powerpoint/2010/main" val="1419074086"/>
      </p:ext>
    </p:extLst>
  </p:cSld>
  <p:clrMapOvr>
    <a:masterClrMapping/>
  </p:clrMapOvr>
  <mc:AlternateContent xmlns:mc="http://schemas.openxmlformats.org/markup-compatibility/2006" xmlns:p14="http://schemas.microsoft.com/office/powerpoint/2010/main">
    <mc:Choice Requires="p14">
      <p:transition spd="slow" p14:dur="2000" advTm="32578"/>
    </mc:Choice>
    <mc:Fallback xmlns="">
      <p:transition spd="slow" advTm="3257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8"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8"/>
          <p:cNvSpPr/>
          <p:nvPr/>
        </p:nvSpPr>
        <p:spPr>
          <a:xfrm>
            <a:off x="2986451" y="477530"/>
            <a:ext cx="2525050"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Regression Line</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2161310" y="1413164"/>
            <a:ext cx="9063184" cy="4154984"/>
          </a:xfrm>
          <a:prstGeom prst="rect">
            <a:avLst/>
          </a:prstGeom>
        </p:spPr>
        <p:txBody>
          <a:bodyPr wrap="square">
            <a:spAutoFit/>
          </a:bodyPr>
          <a:lstStyle/>
          <a:p>
            <a:pPr>
              <a:buFont typeface="Arial" charset="0"/>
              <a:buNone/>
            </a:pPr>
            <a:r>
              <a:rPr lang="en-US" sz="2400" b="1" dirty="0">
                <a:solidFill>
                  <a:schemeClr val="accent2"/>
                </a:solidFill>
                <a:latin typeface="Times New Roman" panose="02020603050405020304" pitchFamily="18" charset="0"/>
                <a:cs typeface="Times New Roman" panose="02020603050405020304" pitchFamily="18" charset="0"/>
              </a:rPr>
              <a:t>Regression line</a:t>
            </a:r>
            <a:r>
              <a:rPr lang="en-US" sz="2400" dirty="0">
                <a:solidFill>
                  <a:schemeClr val="accent2"/>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1" dirty="0">
                <a:solidFill>
                  <a:schemeClr val="accent2"/>
                </a:solidFill>
                <a:latin typeface="Times New Roman" panose="02020603050405020304" pitchFamily="18" charset="0"/>
                <a:cs typeface="Times New Roman" panose="02020603050405020304" pitchFamily="18" charset="0"/>
              </a:rPr>
              <a:t>line of best fit</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line for which the sum of the squares of the residuals is a minimum.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equation of a regression line for an independent variable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 dependent variable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is</a:t>
            </a:r>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a:p>
        </p:txBody>
      </p:sp>
      <p:pic>
        <p:nvPicPr>
          <p:cNvPr id="7" name="Picture 6"/>
          <p:cNvPicPr>
            <a:picLocks noChangeAspect="1"/>
          </p:cNvPicPr>
          <p:nvPr/>
        </p:nvPicPr>
        <p:blipFill>
          <a:blip r:embed="rId6"/>
          <a:stretch>
            <a:fillRect/>
          </a:stretch>
        </p:blipFill>
        <p:spPr>
          <a:xfrm>
            <a:off x="3782307" y="3626223"/>
            <a:ext cx="4638675" cy="2257425"/>
          </a:xfrm>
          <a:prstGeom prst="rect">
            <a:avLst/>
          </a:prstGeom>
        </p:spPr>
      </p:pic>
    </p:spTree>
    <p:extLst>
      <p:ext uri="{BB962C8B-B14F-4D97-AF65-F5344CB8AC3E}">
        <p14:creationId xmlns:p14="http://schemas.microsoft.com/office/powerpoint/2010/main" val="2353984631"/>
      </p:ext>
    </p:extLst>
  </p:cSld>
  <p:clrMapOvr>
    <a:masterClrMapping/>
  </p:clrMapOvr>
  <mc:AlternateContent xmlns:mc="http://schemas.openxmlformats.org/markup-compatibility/2006" xmlns:p14="http://schemas.microsoft.com/office/powerpoint/2010/main">
    <mc:Choice Requires="p14">
      <p:transition spd="slow" p14:dur="2000" advTm="65084"/>
    </mc:Choice>
    <mc:Fallback xmlns="">
      <p:transition spd="slow" advTm="650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8"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8"/>
          <p:cNvSpPr/>
          <p:nvPr/>
        </p:nvSpPr>
        <p:spPr>
          <a:xfrm>
            <a:off x="2986451" y="477530"/>
            <a:ext cx="5224507"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The equation of a Regression Line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2145001" y="1529159"/>
            <a:ext cx="8086725" cy="4610100"/>
          </a:xfrm>
          <a:prstGeom prst="rect">
            <a:avLst/>
          </a:prstGeom>
        </p:spPr>
      </p:pic>
    </p:spTree>
    <p:extLst>
      <p:ext uri="{BB962C8B-B14F-4D97-AF65-F5344CB8AC3E}">
        <p14:creationId xmlns:p14="http://schemas.microsoft.com/office/powerpoint/2010/main" val="3589270883"/>
      </p:ext>
    </p:extLst>
  </p:cSld>
  <p:clrMapOvr>
    <a:masterClrMapping/>
  </p:clrMapOvr>
  <mc:AlternateContent xmlns:mc="http://schemas.openxmlformats.org/markup-compatibility/2006" xmlns:p14="http://schemas.microsoft.com/office/powerpoint/2010/main">
    <mc:Choice Requires="p14">
      <p:transition spd="slow" p14:dur="2000" advTm="94441"/>
    </mc:Choice>
    <mc:Fallback xmlns="">
      <p:transition spd="slow" advTm="9444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800" y="-81041"/>
            <a:ext cx="1106236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8"/>
          <p:cNvSpPr/>
          <p:nvPr/>
        </p:nvSpPr>
        <p:spPr>
          <a:xfrm>
            <a:off x="2986451" y="477530"/>
            <a:ext cx="7746031"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Example: Finding the Equation of a Regression Line</a:t>
            </a:r>
          </a:p>
        </p:txBody>
      </p:sp>
      <p:sp>
        <p:nvSpPr>
          <p:cNvPr id="7" name="Rectangle 6"/>
          <p:cNvSpPr/>
          <p:nvPr/>
        </p:nvSpPr>
        <p:spPr>
          <a:xfrm>
            <a:off x="1295902" y="2197324"/>
            <a:ext cx="6096000" cy="1200329"/>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Find the equation of the regression line for the advertising expenditures and company sales data. </a:t>
            </a:r>
          </a:p>
        </p:txBody>
      </p:sp>
      <p:graphicFrame>
        <p:nvGraphicFramePr>
          <p:cNvPr id="12" name="Table 11"/>
          <p:cNvGraphicFramePr>
            <a:graphicFrameLocks noGrp="1"/>
          </p:cNvGraphicFramePr>
          <p:nvPr>
            <p:extLst>
              <p:ext uri="{D42A27DB-BD31-4B8C-83A1-F6EECF244321}">
                <p14:modId xmlns:p14="http://schemas.microsoft.com/office/powerpoint/2010/main" val="2278102404"/>
              </p:ext>
            </p:extLst>
          </p:nvPr>
        </p:nvGraphicFramePr>
        <p:xfrm>
          <a:off x="7804728" y="1830879"/>
          <a:ext cx="3010265" cy="4333877"/>
        </p:xfrm>
        <a:graphic>
          <a:graphicData uri="http://schemas.openxmlformats.org/drawingml/2006/table">
            <a:tbl>
              <a:tblPr/>
              <a:tblGrid>
                <a:gridCol w="1527823">
                  <a:extLst>
                    <a:ext uri="{9D8B030D-6E8A-4147-A177-3AD203B41FA5}">
                      <a16:colId xmlns:a16="http://schemas.microsoft.com/office/drawing/2014/main" val="20000"/>
                    </a:ext>
                  </a:extLst>
                </a:gridCol>
                <a:gridCol w="1482442">
                  <a:extLst>
                    <a:ext uri="{9D8B030D-6E8A-4147-A177-3AD203B41FA5}">
                      <a16:colId xmlns:a16="http://schemas.microsoft.com/office/drawing/2014/main" val="20001"/>
                    </a:ext>
                  </a:extLst>
                </a:gridCol>
              </a:tblGrid>
              <a:tr h="1157213">
                <a:tc>
                  <a:txBody>
                    <a:bodyPr/>
                    <a:lstStyle/>
                    <a:p>
                      <a:pPr algn="ctr" fontAlgn="b"/>
                      <a:r>
                        <a:rPr lang="en-US" sz="2400" b="0" i="0" u="none" strike="noStrike" dirty="0">
                          <a:solidFill>
                            <a:srgbClr val="FFFFFF"/>
                          </a:solidFill>
                          <a:latin typeface="Times New Roman"/>
                        </a:rPr>
                        <a:t>Advertising</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expenses,</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($1000), </a:t>
                      </a:r>
                      <a:r>
                        <a:rPr lang="en-US" sz="2400" b="0" i="1" u="none" strike="noStrike" dirty="0">
                          <a:solidFill>
                            <a:srgbClr val="FFFFFF"/>
                          </a:solidFill>
                          <a:latin typeface="Times New Roman"/>
                        </a:rPr>
                        <a:t>x</a:t>
                      </a:r>
                      <a:endParaRPr lang="en-US" sz="2400" b="0" i="0" u="none" strike="noStrike" dirty="0">
                        <a:solidFill>
                          <a:srgbClr val="FFFFFF"/>
                        </a:solidFill>
                        <a:latin typeface="Times New Roman"/>
                      </a:endParaRP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US" sz="2400" b="0" i="0" u="none" strike="noStrike" dirty="0">
                          <a:solidFill>
                            <a:srgbClr val="FFFFFF"/>
                          </a:solidFill>
                          <a:latin typeface="Times New Roman"/>
                        </a:rPr>
                        <a:t>Company</a:t>
                      </a:r>
                      <a:br>
                        <a:rPr lang="en-US" sz="2400" b="0" i="0" u="none" strike="noStrike" dirty="0">
                          <a:solidFill>
                            <a:srgbClr val="FFFFFF"/>
                          </a:solidFill>
                          <a:latin typeface="Times New Roman"/>
                        </a:rPr>
                      </a:br>
                      <a:r>
                        <a:rPr lang="en-US" sz="2400" b="0" i="0" u="none" strike="noStrike" dirty="0" smtClean="0">
                          <a:solidFill>
                            <a:srgbClr val="FFFFFF"/>
                          </a:solidFill>
                          <a:latin typeface="Times New Roman"/>
                        </a:rPr>
                        <a:t>sales</a:t>
                      </a:r>
                      <a:r>
                        <a:rPr lang="en-US" sz="2400" b="0" i="0" u="none" strike="noStrike" dirty="0">
                          <a:solidFill>
                            <a:srgbClr val="FFFFFF"/>
                          </a:solidFill>
                          <a:latin typeface="Times New Roman"/>
                        </a:rPr>
                        <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($1000), </a:t>
                      </a:r>
                      <a:r>
                        <a:rPr lang="en-US" sz="2400" b="0" i="1" u="none" strike="noStrike" dirty="0">
                          <a:solidFill>
                            <a:srgbClr val="FFFFFF"/>
                          </a:solidFill>
                          <a:latin typeface="Times New Roman"/>
                        </a:rPr>
                        <a:t>y</a:t>
                      </a:r>
                      <a:endParaRPr lang="en-US" sz="2400" b="0" i="0" u="none" strike="noStrike" dirty="0">
                        <a:solidFill>
                          <a:srgbClr val="FFFFFF"/>
                        </a:solidFill>
                        <a:latin typeface="Times New Roman"/>
                      </a:endParaRP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397083">
                <a:tc>
                  <a:txBody>
                    <a:bodyPr/>
                    <a:lstStyle/>
                    <a:p>
                      <a:pPr algn="ctr" fontAlgn="b"/>
                      <a:r>
                        <a:rPr lang="en-US" sz="2400" b="0" i="0" u="none" strike="noStrike">
                          <a:solidFill>
                            <a:srgbClr val="000000"/>
                          </a:solidFill>
                          <a:latin typeface="Times New Roman"/>
                        </a:rPr>
                        <a:t>2.4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2400" b="0" i="0" u="none" strike="noStrike">
                          <a:solidFill>
                            <a:srgbClr val="000000"/>
                          </a:solidFill>
                          <a:latin typeface="Times New Roman"/>
                        </a:rPr>
                        <a:t>225</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397083">
                <a:tc>
                  <a:txBody>
                    <a:bodyPr/>
                    <a:lstStyle/>
                    <a:p>
                      <a:pPr algn="ctr" fontAlgn="b"/>
                      <a:r>
                        <a:rPr lang="en-US" sz="2400" b="0" i="0" u="none" strike="noStrike">
                          <a:solidFill>
                            <a:srgbClr val="000000"/>
                          </a:solidFill>
                          <a:latin typeface="Times New Roman"/>
                        </a:rPr>
                        <a:t>1.6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r h="397083">
                <a:tc>
                  <a:txBody>
                    <a:bodyPr/>
                    <a:lstStyle/>
                    <a:p>
                      <a:pPr algn="ctr" fontAlgn="b"/>
                      <a:r>
                        <a:rPr lang="en-US" sz="2400" b="0" i="0" u="none" strike="noStrike">
                          <a:solidFill>
                            <a:srgbClr val="000000"/>
                          </a:solidFill>
                          <a:latin typeface="Times New Roman"/>
                        </a:rPr>
                        <a:t>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220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3"/>
                  </a:ext>
                </a:extLst>
              </a:tr>
              <a:tr h="397083">
                <a:tc>
                  <a:txBody>
                    <a:bodyPr/>
                    <a:lstStyle/>
                    <a:p>
                      <a:pPr algn="ctr" fontAlgn="b"/>
                      <a:r>
                        <a:rPr lang="en-US" sz="2400" b="0" i="0" u="none" strike="noStrike" dirty="0">
                          <a:solidFill>
                            <a:srgbClr val="000000"/>
                          </a:solidFill>
                          <a:latin typeface="Times New Roman"/>
                        </a:rPr>
                        <a:t>2.6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240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4"/>
                  </a:ext>
                </a:extLst>
              </a:tr>
              <a:tr h="397083">
                <a:tc>
                  <a:txBody>
                    <a:bodyPr/>
                    <a:lstStyle/>
                    <a:p>
                      <a:pPr algn="ctr" fontAlgn="b"/>
                      <a:r>
                        <a:rPr lang="en-US" sz="2400" b="0" i="0" u="none" strike="noStrike" dirty="0">
                          <a:solidFill>
                            <a:srgbClr val="000000"/>
                          </a:solidFill>
                          <a:latin typeface="Times New Roman"/>
                        </a:rPr>
                        <a:t>1.4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5"/>
                  </a:ext>
                </a:extLst>
              </a:tr>
              <a:tr h="397083">
                <a:tc>
                  <a:txBody>
                    <a:bodyPr/>
                    <a:lstStyle/>
                    <a:p>
                      <a:pPr algn="ctr" fontAlgn="b"/>
                      <a:r>
                        <a:rPr lang="en-US" sz="2400" b="0" i="0" u="none" strike="noStrike" dirty="0">
                          <a:solidFill>
                            <a:srgbClr val="000000"/>
                          </a:solidFill>
                          <a:latin typeface="Times New Roman"/>
                        </a:rPr>
                        <a:t>1.6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6"/>
                  </a:ext>
                </a:extLst>
              </a:tr>
              <a:tr h="397083">
                <a:tc>
                  <a:txBody>
                    <a:bodyPr/>
                    <a:lstStyle/>
                    <a:p>
                      <a:pPr algn="ctr" fontAlgn="b"/>
                      <a:r>
                        <a:rPr lang="en-US" sz="2400" b="0" i="0" u="none" strike="noStrike" dirty="0">
                          <a:solidFill>
                            <a:srgbClr val="000000"/>
                          </a:solidFill>
                          <a:latin typeface="Times New Roman"/>
                        </a:rPr>
                        <a:t>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397083">
                <a:tc>
                  <a:txBody>
                    <a:bodyPr/>
                    <a:lstStyle/>
                    <a:p>
                      <a:pPr algn="ctr" fontAlgn="b"/>
                      <a:r>
                        <a:rPr lang="en-US" sz="2400" b="0" i="0" u="none" strike="noStrike" dirty="0">
                          <a:solidFill>
                            <a:srgbClr val="000000"/>
                          </a:solidFill>
                          <a:latin typeface="Times New Roman"/>
                        </a:rPr>
                        <a:t>2.2</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2400" b="0" i="0" u="none" strike="noStrike" dirty="0">
                          <a:solidFill>
                            <a:srgbClr val="000000"/>
                          </a:solidFill>
                          <a:latin typeface="Times New Roman"/>
                        </a:rPr>
                        <a:t>215</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52976581"/>
      </p:ext>
    </p:extLst>
  </p:cSld>
  <p:clrMapOvr>
    <a:masterClrMapping/>
  </p:clrMapOvr>
  <mc:AlternateContent xmlns:mc="http://schemas.openxmlformats.org/markup-compatibility/2006" xmlns:p14="http://schemas.microsoft.com/office/powerpoint/2010/main">
    <mc:Choice Requires="p14">
      <p:transition spd="slow" p14:dur="2000" advTm="63940"/>
    </mc:Choice>
    <mc:Fallback xmlns="">
      <p:transition spd="slow" advTm="6394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81041"/>
            <a:ext cx="10662740"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8"/>
          <p:cNvSpPr/>
          <p:nvPr/>
        </p:nvSpPr>
        <p:spPr>
          <a:xfrm>
            <a:off x="2986451" y="477530"/>
            <a:ext cx="768832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Finding the Equation of a Regression Line</a:t>
            </a:r>
          </a:p>
        </p:txBody>
      </p:sp>
      <p:sp>
        <p:nvSpPr>
          <p:cNvPr id="7" name="Rectangle 6"/>
          <p:cNvSpPr/>
          <p:nvPr/>
        </p:nvSpPr>
        <p:spPr>
          <a:xfrm>
            <a:off x="2017064" y="1682324"/>
            <a:ext cx="3137397" cy="461665"/>
          </a:xfrm>
          <a:prstGeom prst="rect">
            <a:avLst/>
          </a:prstGeom>
        </p:spPr>
        <p:txBody>
          <a:bodyPr wrap="none">
            <a:spAutoFit/>
          </a:bodyPr>
          <a:lstStyle/>
          <a:p>
            <a:pPr>
              <a:defRPr/>
            </a:pPr>
            <a:r>
              <a:rPr lang="en-US" sz="2400" dirty="0">
                <a:latin typeface="Times New Roman" panose="02020603050405020304" pitchFamily="18" charset="0"/>
                <a:cs typeface="Times New Roman" panose="02020603050405020304" pitchFamily="18" charset="0"/>
              </a:rPr>
              <a:t>Recall from section 9.1:</a:t>
            </a:r>
          </a:p>
        </p:txBody>
      </p:sp>
      <p:pic>
        <p:nvPicPr>
          <p:cNvPr id="12" name="Picture 11"/>
          <p:cNvPicPr>
            <a:picLocks noChangeAspect="1"/>
          </p:cNvPicPr>
          <p:nvPr/>
        </p:nvPicPr>
        <p:blipFill>
          <a:blip r:embed="rId6"/>
          <a:stretch>
            <a:fillRect/>
          </a:stretch>
        </p:blipFill>
        <p:spPr>
          <a:xfrm>
            <a:off x="2261482" y="2143989"/>
            <a:ext cx="8696325" cy="4171950"/>
          </a:xfrm>
          <a:prstGeom prst="rect">
            <a:avLst/>
          </a:prstGeom>
        </p:spPr>
      </p:pic>
    </p:spTree>
    <p:extLst>
      <p:ext uri="{BB962C8B-B14F-4D97-AF65-F5344CB8AC3E}">
        <p14:creationId xmlns:p14="http://schemas.microsoft.com/office/powerpoint/2010/main" val="2971326500"/>
      </p:ext>
    </p:extLst>
  </p:cSld>
  <p:clrMapOvr>
    <a:masterClrMapping/>
  </p:clrMapOvr>
  <mc:AlternateContent xmlns:mc="http://schemas.openxmlformats.org/markup-compatibility/2006" xmlns:p14="http://schemas.microsoft.com/office/powerpoint/2010/main">
    <mc:Choice Requires="p14">
      <p:transition spd="slow" p14:dur="2000" advTm="76050"/>
    </mc:Choice>
    <mc:Fallback xmlns="">
      <p:transition spd="slow" advTm="7605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81041"/>
            <a:ext cx="10662740"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8"/>
          <p:cNvSpPr/>
          <p:nvPr/>
        </p:nvSpPr>
        <p:spPr>
          <a:xfrm>
            <a:off x="2986451" y="477530"/>
            <a:ext cx="768832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Finding the Equation of a Regression Line</a:t>
            </a:r>
          </a:p>
        </p:txBody>
      </p:sp>
      <p:pic>
        <p:nvPicPr>
          <p:cNvPr id="11" name="Picture 10"/>
          <p:cNvPicPr>
            <a:picLocks noChangeAspect="1"/>
          </p:cNvPicPr>
          <p:nvPr/>
        </p:nvPicPr>
        <p:blipFill>
          <a:blip r:embed="rId6"/>
          <a:stretch>
            <a:fillRect/>
          </a:stretch>
        </p:blipFill>
        <p:spPr>
          <a:xfrm>
            <a:off x="1934457" y="1455402"/>
            <a:ext cx="8334375" cy="4514850"/>
          </a:xfrm>
          <a:prstGeom prst="rect">
            <a:avLst/>
          </a:prstGeom>
        </p:spPr>
      </p:pic>
    </p:spTree>
    <p:extLst>
      <p:ext uri="{BB962C8B-B14F-4D97-AF65-F5344CB8AC3E}">
        <p14:creationId xmlns:p14="http://schemas.microsoft.com/office/powerpoint/2010/main" val="2874287154"/>
      </p:ext>
    </p:extLst>
  </p:cSld>
  <p:clrMapOvr>
    <a:masterClrMapping/>
  </p:clrMapOvr>
  <mc:AlternateContent xmlns:mc="http://schemas.openxmlformats.org/markup-compatibility/2006" xmlns:p14="http://schemas.microsoft.com/office/powerpoint/2010/main">
    <mc:Choice Requires="p14">
      <p:transition spd="slow" p14:dur="2000" advTm="265292"/>
    </mc:Choice>
    <mc:Fallback xmlns="">
      <p:transition spd="slow" advTm="2652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81041"/>
            <a:ext cx="10662740"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8"/>
          <p:cNvSpPr/>
          <p:nvPr/>
        </p:nvSpPr>
        <p:spPr>
          <a:xfrm>
            <a:off x="2986451" y="477530"/>
            <a:ext cx="7688323"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Finding the Equation of a Regression Line</a:t>
            </a:r>
          </a:p>
        </p:txBody>
      </p:sp>
      <p:sp>
        <p:nvSpPr>
          <p:cNvPr id="7" name="Rectangle 6"/>
          <p:cNvSpPr/>
          <p:nvPr/>
        </p:nvSpPr>
        <p:spPr>
          <a:xfrm>
            <a:off x="1976582" y="1743157"/>
            <a:ext cx="9153236"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To sketch the regression line, use any two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-values within the range of the data and calculate the corresponding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-values from the regression line.</a:t>
            </a:r>
          </a:p>
        </p:txBody>
      </p:sp>
      <p:pic>
        <p:nvPicPr>
          <p:cNvPr id="11" name="Picture 10"/>
          <p:cNvPicPr>
            <a:picLocks noChangeAspect="1"/>
          </p:cNvPicPr>
          <p:nvPr/>
        </p:nvPicPr>
        <p:blipFill>
          <a:blip r:embed="rId6"/>
          <a:stretch>
            <a:fillRect/>
          </a:stretch>
        </p:blipFill>
        <p:spPr>
          <a:xfrm>
            <a:off x="2894157" y="2653211"/>
            <a:ext cx="7715250" cy="3648075"/>
          </a:xfrm>
          <a:prstGeom prst="rect">
            <a:avLst/>
          </a:prstGeom>
        </p:spPr>
      </p:pic>
    </p:spTree>
    <p:extLst>
      <p:ext uri="{BB962C8B-B14F-4D97-AF65-F5344CB8AC3E}">
        <p14:creationId xmlns:p14="http://schemas.microsoft.com/office/powerpoint/2010/main" val="1691450826"/>
      </p:ext>
    </p:extLst>
  </p:cSld>
  <p:clrMapOvr>
    <a:masterClrMapping/>
  </p:clrMapOvr>
  <mc:AlternateContent xmlns:mc="http://schemas.openxmlformats.org/markup-compatibility/2006" xmlns:p14="http://schemas.microsoft.com/office/powerpoint/2010/main">
    <mc:Choice Requires="p14">
      <p:transition spd="slow" p14:dur="2000" advTm="36247"/>
    </mc:Choice>
    <mc:Fallback xmlns="">
      <p:transition spd="slow" advTm="3624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81041"/>
            <a:ext cx="1153342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8"/>
          <p:cNvSpPr/>
          <p:nvPr/>
        </p:nvSpPr>
        <p:spPr>
          <a:xfrm>
            <a:off x="2986451" y="477530"/>
            <a:ext cx="8623130"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Example</a:t>
            </a:r>
            <a:r>
              <a:rPr lang="en-US" altLang="en-US" sz="2800" dirty="0">
                <a:solidFill>
                  <a:schemeClr val="bg1"/>
                </a:solidFill>
                <a:latin typeface="Times New Roman" panose="02020603050405020304" pitchFamily="18" charset="0"/>
                <a:cs typeface="Times New Roman" panose="02020603050405020304" pitchFamily="18" charset="0"/>
              </a:rPr>
              <a:t>: Predicting y-Values Using Regression Equations</a:t>
            </a:r>
          </a:p>
        </p:txBody>
      </p:sp>
      <p:sp>
        <p:nvSpPr>
          <p:cNvPr id="7" name="Rectangle 6"/>
          <p:cNvSpPr/>
          <p:nvPr/>
        </p:nvSpPr>
        <p:spPr>
          <a:xfrm>
            <a:off x="2096655" y="1639286"/>
            <a:ext cx="8488218"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The regression equation for the advertising expenses (in thousands of dollars) and company sales (in thousands of dollars) data is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50.729</a:t>
            </a:r>
            <a:r>
              <a:rPr lang="en-US" sz="2400" i="1" dirty="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+ 104.061. Use this equation to predict the </a:t>
            </a:r>
            <a:r>
              <a:rPr lang="en-US" sz="2400" i="1" dirty="0">
                <a:latin typeface="Times New Roman" panose="02020603050405020304" pitchFamily="18" charset="0"/>
                <a:cs typeface="Times New Roman" panose="02020603050405020304" pitchFamily="18" charset="0"/>
              </a:rPr>
              <a:t>expected</a:t>
            </a:r>
            <a:r>
              <a:rPr lang="en-US" sz="2400" dirty="0">
                <a:latin typeface="Times New Roman" panose="02020603050405020304" pitchFamily="18" charset="0"/>
                <a:cs typeface="Times New Roman" panose="02020603050405020304" pitchFamily="18" charset="0"/>
              </a:rPr>
              <a:t> company sales for the following advertising expenses. (Recall from section 9.1 that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have a significant linear correlation</a:t>
            </a:r>
            <a:r>
              <a:rPr lang="en-US" sz="2400" dirty="0" smtClean="0">
                <a:latin typeface="Times New Roman" panose="02020603050405020304" pitchFamily="18" charset="0"/>
                <a:cs typeface="Times New Roman" panose="02020603050405020304" pitchFamily="18" charset="0"/>
              </a:rPr>
              <a:t>.)</a:t>
            </a:r>
          </a:p>
          <a:p>
            <a:pPr algn="just">
              <a:defRPr/>
            </a:pPr>
            <a:endParaRPr lang="en-US" sz="2400" dirty="0">
              <a:latin typeface="Times New Roman" panose="02020603050405020304" pitchFamily="18" charset="0"/>
              <a:cs typeface="Times New Roman" panose="02020603050405020304" pitchFamily="18" charset="0"/>
            </a:endParaRP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1.5 thousand dollars</a:t>
            </a: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1.8 thousand dollars</a:t>
            </a: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2.5 thousand dollars</a:t>
            </a:r>
          </a:p>
        </p:txBody>
      </p:sp>
    </p:spTree>
    <p:extLst>
      <p:ext uri="{BB962C8B-B14F-4D97-AF65-F5344CB8AC3E}">
        <p14:creationId xmlns:p14="http://schemas.microsoft.com/office/powerpoint/2010/main" val="2339760724"/>
      </p:ext>
    </p:extLst>
  </p:cSld>
  <p:clrMapOvr>
    <a:masterClrMapping/>
  </p:clrMapOvr>
  <mc:AlternateContent xmlns:mc="http://schemas.openxmlformats.org/markup-compatibility/2006" xmlns:p14="http://schemas.microsoft.com/office/powerpoint/2010/main">
    <mc:Choice Requires="p14">
      <p:transition spd="slow" p14:dur="2000" advTm="112194"/>
    </mc:Choice>
    <mc:Fallback xmlns="">
      <p:transition spd="slow" advTm="11219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81041"/>
            <a:ext cx="1153983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8"/>
          <p:cNvSpPr/>
          <p:nvPr/>
        </p:nvSpPr>
        <p:spPr>
          <a:xfrm>
            <a:off x="2986451" y="477530"/>
            <a:ext cx="8565422"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Predicting y-Values Using Regression Equations</a:t>
            </a:r>
          </a:p>
        </p:txBody>
      </p:sp>
      <p:pic>
        <p:nvPicPr>
          <p:cNvPr id="7" name="Picture 6"/>
          <p:cNvPicPr>
            <a:picLocks noChangeAspect="1"/>
          </p:cNvPicPr>
          <p:nvPr/>
        </p:nvPicPr>
        <p:blipFill>
          <a:blip r:embed="rId6"/>
          <a:stretch>
            <a:fillRect/>
          </a:stretch>
        </p:blipFill>
        <p:spPr>
          <a:xfrm>
            <a:off x="2691246" y="1408924"/>
            <a:ext cx="7086600" cy="4429125"/>
          </a:xfrm>
          <a:prstGeom prst="rect">
            <a:avLst/>
          </a:prstGeom>
        </p:spPr>
      </p:pic>
    </p:spTree>
    <p:extLst>
      <p:ext uri="{BB962C8B-B14F-4D97-AF65-F5344CB8AC3E}">
        <p14:creationId xmlns:p14="http://schemas.microsoft.com/office/powerpoint/2010/main" val="3658825707"/>
      </p:ext>
    </p:extLst>
  </p:cSld>
  <p:clrMapOvr>
    <a:masterClrMapping/>
  </p:clrMapOvr>
  <mc:AlternateContent xmlns:mc="http://schemas.openxmlformats.org/markup-compatibility/2006" xmlns:p14="http://schemas.microsoft.com/office/powerpoint/2010/main">
    <mc:Choice Requires="p14">
      <p:transition spd="slow" p14:dur="2000" advTm="164239"/>
    </mc:Choice>
    <mc:Fallback xmlns="">
      <p:transition spd="slow" advTm="16423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81041"/>
            <a:ext cx="11539839"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8"/>
          <p:cNvSpPr/>
          <p:nvPr/>
        </p:nvSpPr>
        <p:spPr>
          <a:xfrm>
            <a:off x="2986451" y="477530"/>
            <a:ext cx="8565422"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Predicting y-Values Using Regression Equations</a:t>
            </a:r>
          </a:p>
        </p:txBody>
      </p:sp>
      <p:pic>
        <p:nvPicPr>
          <p:cNvPr id="11" name="Picture 10"/>
          <p:cNvPicPr>
            <a:picLocks noChangeAspect="1"/>
          </p:cNvPicPr>
          <p:nvPr/>
        </p:nvPicPr>
        <p:blipFill>
          <a:blip r:embed="rId6"/>
          <a:stretch>
            <a:fillRect/>
          </a:stretch>
        </p:blipFill>
        <p:spPr>
          <a:xfrm>
            <a:off x="2268777" y="1563031"/>
            <a:ext cx="7762875" cy="4610100"/>
          </a:xfrm>
          <a:prstGeom prst="rect">
            <a:avLst/>
          </a:prstGeom>
        </p:spPr>
      </p:pic>
    </p:spTree>
    <p:extLst>
      <p:ext uri="{BB962C8B-B14F-4D97-AF65-F5344CB8AC3E}">
        <p14:creationId xmlns:p14="http://schemas.microsoft.com/office/powerpoint/2010/main" val="2670132130"/>
      </p:ext>
    </p:extLst>
  </p:cSld>
  <p:clrMapOvr>
    <a:masterClrMapping/>
  </p:clrMapOvr>
  <mc:AlternateContent xmlns:mc="http://schemas.openxmlformats.org/markup-compatibility/2006" xmlns:p14="http://schemas.microsoft.com/office/powerpoint/2010/main">
    <mc:Choice Requires="p14">
      <p:transition spd="slow" p14:dur="2000" advTm="46526"/>
    </mc:Choice>
    <mc:Fallback xmlns="">
      <p:transition spd="slow" advTm="4652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8" y="-81041"/>
            <a:ext cx="10314218" cy="1872896"/>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24</a:t>
            </a:fld>
            <a:endParaRPr lang="en-US" dirty="0"/>
          </a:p>
        </p:txBody>
      </p:sp>
      <p:sp>
        <p:nvSpPr>
          <p:cNvPr id="9" name="Rectangle 8"/>
          <p:cNvSpPr/>
          <p:nvPr/>
        </p:nvSpPr>
        <p:spPr>
          <a:xfrm>
            <a:off x="2586182" y="477530"/>
            <a:ext cx="7629235" cy="954107"/>
          </a:xfrm>
          <a:prstGeom prst="rect">
            <a:avLst/>
          </a:prstGeom>
        </p:spPr>
        <p:txBody>
          <a:bodyPr wrap="squar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 Section 9.3: Measures </a:t>
            </a:r>
            <a:r>
              <a:rPr lang="en-US" altLang="en-US" sz="2800" dirty="0">
                <a:solidFill>
                  <a:schemeClr val="bg1"/>
                </a:solidFill>
                <a:latin typeface="Times New Roman" panose="02020603050405020304" pitchFamily="18" charset="0"/>
                <a:cs typeface="Times New Roman" panose="02020603050405020304" pitchFamily="18" charset="0"/>
              </a:rPr>
              <a:t>of Regression and Prediction </a:t>
            </a:r>
            <a:r>
              <a:rPr lang="en-US" altLang="en-US" sz="2800" dirty="0" smtClean="0">
                <a:solidFill>
                  <a:schemeClr val="bg1"/>
                </a:solidFill>
                <a:latin typeface="Times New Roman" panose="02020603050405020304" pitchFamily="18" charset="0"/>
                <a:cs typeface="Times New Roman" panose="02020603050405020304" pitchFamily="18" charset="0"/>
              </a:rPr>
              <a:t>   Intervals</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077365" y="1583030"/>
            <a:ext cx="8756890" cy="4462760"/>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Variation About a Regression Line</a:t>
            </a:r>
            <a:endParaRPr lang="en-US" sz="28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Three </a:t>
            </a:r>
            <a:r>
              <a:rPr lang="en-US" sz="2400" dirty="0">
                <a:latin typeface="Times New Roman" panose="02020603050405020304" pitchFamily="18" charset="0"/>
                <a:cs typeface="Times New Roman" panose="02020603050405020304" pitchFamily="18" charset="0"/>
              </a:rPr>
              <a:t>types of variation about a regression </a:t>
            </a:r>
            <a:r>
              <a:rPr lang="en-US" sz="2400" dirty="0" smtClean="0">
                <a:latin typeface="Times New Roman" panose="02020603050405020304" pitchFamily="18" charset="0"/>
                <a:cs typeface="Times New Roman" panose="02020603050405020304" pitchFamily="18" charset="0"/>
              </a:rPr>
              <a:t>line</a:t>
            </a:r>
          </a:p>
          <a:p>
            <a:endParaRPr lang="en-US" sz="800" dirty="0">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Total variation</a:t>
            </a:r>
          </a:p>
          <a:p>
            <a:pPr lvl="1">
              <a:buSzPct val="75000"/>
            </a:pPr>
            <a:r>
              <a:rPr lang="en-US" sz="2400" dirty="0">
                <a:latin typeface="Times New Roman" panose="02020603050405020304" pitchFamily="18" charset="0"/>
                <a:cs typeface="Times New Roman" panose="02020603050405020304" pitchFamily="18" charset="0"/>
              </a:rPr>
              <a:t>Explained variation</a:t>
            </a:r>
          </a:p>
          <a:p>
            <a:pPr lvl="1">
              <a:buSzPct val="75000"/>
            </a:pPr>
            <a:r>
              <a:rPr lang="en-US" sz="2400" dirty="0">
                <a:latin typeface="Times New Roman" panose="02020603050405020304" pitchFamily="18" charset="0"/>
                <a:cs typeface="Times New Roman" panose="02020603050405020304" pitchFamily="18" charset="0"/>
              </a:rPr>
              <a:t>Unexplained </a:t>
            </a:r>
            <a:r>
              <a:rPr lang="en-US" sz="2400" dirty="0" smtClean="0">
                <a:latin typeface="Times New Roman" panose="02020603050405020304" pitchFamily="18" charset="0"/>
                <a:cs typeface="Times New Roman" panose="02020603050405020304" pitchFamily="18" charset="0"/>
              </a:rPr>
              <a:t>variation</a:t>
            </a:r>
          </a:p>
          <a:p>
            <a:pPr lvl="1">
              <a:buSzPct val="75000"/>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To find the total variation, you must first </a:t>
            </a:r>
            <a:r>
              <a:rPr lang="en-US" sz="2400" dirty="0" smtClean="0">
                <a:latin typeface="Times New Roman" panose="02020603050405020304" pitchFamily="18" charset="0"/>
                <a:cs typeface="Times New Roman" panose="02020603050405020304" pitchFamily="18" charset="0"/>
              </a:rPr>
              <a:t>calculate</a:t>
            </a:r>
          </a:p>
          <a:p>
            <a:endParaRPr lang="en-US" sz="800" dirty="0">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 </a:t>
            </a:r>
            <a:r>
              <a:rPr lang="en-US" sz="2400" b="1" dirty="0">
                <a:solidFill>
                  <a:schemeClr val="accent2"/>
                </a:solidFill>
                <a:latin typeface="Times New Roman" panose="02020603050405020304" pitchFamily="18" charset="0"/>
                <a:cs typeface="Times New Roman" panose="02020603050405020304" pitchFamily="18" charset="0"/>
              </a:rPr>
              <a:t>total deviation</a:t>
            </a:r>
            <a:endParaRPr lang="en-US" sz="2400" b="1" dirty="0">
              <a:solidFill>
                <a:srgbClr val="000099"/>
              </a:solidFill>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 </a:t>
            </a:r>
            <a:r>
              <a:rPr lang="en-US" sz="2400" b="1" dirty="0">
                <a:solidFill>
                  <a:schemeClr val="accent2"/>
                </a:solidFill>
                <a:latin typeface="Times New Roman" panose="02020603050405020304" pitchFamily="18" charset="0"/>
                <a:cs typeface="Times New Roman" panose="02020603050405020304" pitchFamily="18" charset="0"/>
              </a:rPr>
              <a:t>explained deviation</a:t>
            </a:r>
            <a:endParaRPr lang="en-US" sz="2400" dirty="0">
              <a:solidFill>
                <a:schemeClr val="accent2"/>
              </a:solidFill>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a:t>
            </a:r>
            <a:r>
              <a:rPr lang="en-US" sz="2400" b="1" dirty="0">
                <a:solidFill>
                  <a:srgbClr val="000099"/>
                </a:solidFill>
                <a:latin typeface="Times New Roman" panose="02020603050405020304" pitchFamily="18" charset="0"/>
                <a:cs typeface="Times New Roman" panose="02020603050405020304" pitchFamily="18" charset="0"/>
              </a:rPr>
              <a:t> </a:t>
            </a:r>
            <a:r>
              <a:rPr lang="en-US" sz="2400" b="1" dirty="0">
                <a:solidFill>
                  <a:schemeClr val="accent2"/>
                </a:solidFill>
                <a:latin typeface="Times New Roman" panose="02020603050405020304" pitchFamily="18" charset="0"/>
                <a:cs typeface="Times New Roman" panose="02020603050405020304" pitchFamily="18" charset="0"/>
              </a:rPr>
              <a:t>unexplained deviation</a:t>
            </a:r>
            <a:r>
              <a:rPr lang="en-US" sz="2400" dirty="0">
                <a:solidFill>
                  <a:schemeClr val="accent2"/>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86365726"/>
      </p:ext>
    </p:extLst>
  </p:cSld>
  <p:clrMapOvr>
    <a:masterClrMapping/>
  </p:clrMapOvr>
  <mc:AlternateContent xmlns:mc="http://schemas.openxmlformats.org/markup-compatibility/2006" xmlns:p14="http://schemas.microsoft.com/office/powerpoint/2010/main">
    <mc:Choice Requires="p14">
      <p:transition spd="slow" p14:dur="2000" advTm="52122"/>
    </mc:Choice>
    <mc:Fallback xmlns="">
      <p:transition spd="slow" advTm="5212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050"/>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8"/>
          <p:cNvSpPr/>
          <p:nvPr/>
        </p:nvSpPr>
        <p:spPr>
          <a:xfrm>
            <a:off x="2863273" y="477530"/>
            <a:ext cx="7271289"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pic>
        <p:nvPicPr>
          <p:cNvPr id="7" name="Picture 6"/>
          <p:cNvPicPr>
            <a:picLocks noChangeAspect="1"/>
          </p:cNvPicPr>
          <p:nvPr/>
        </p:nvPicPr>
        <p:blipFill>
          <a:blip r:embed="rId6"/>
          <a:stretch>
            <a:fillRect/>
          </a:stretch>
        </p:blipFill>
        <p:spPr>
          <a:xfrm>
            <a:off x="2577394" y="1508125"/>
            <a:ext cx="7048500" cy="4848225"/>
          </a:xfrm>
          <a:prstGeom prst="rect">
            <a:avLst/>
          </a:prstGeom>
        </p:spPr>
      </p:pic>
    </p:spTree>
    <p:extLst>
      <p:ext uri="{BB962C8B-B14F-4D97-AF65-F5344CB8AC3E}">
        <p14:creationId xmlns:p14="http://schemas.microsoft.com/office/powerpoint/2010/main" val="3410689777"/>
      </p:ext>
    </p:extLst>
  </p:cSld>
  <p:clrMapOvr>
    <a:masterClrMapping/>
  </p:clrMapOvr>
  <mc:AlternateContent xmlns:mc="http://schemas.openxmlformats.org/markup-compatibility/2006" xmlns:p14="http://schemas.microsoft.com/office/powerpoint/2010/main">
    <mc:Choice Requires="p14">
      <p:transition spd="slow" p14:dur="2000" advTm="150553"/>
    </mc:Choice>
    <mc:Fallback xmlns="">
      <p:transition spd="slow" advTm="15055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050"/>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8"/>
          <p:cNvSpPr/>
          <p:nvPr/>
        </p:nvSpPr>
        <p:spPr>
          <a:xfrm>
            <a:off x="2863273" y="477530"/>
            <a:ext cx="7271289" cy="523220"/>
          </a:xfrm>
          <a:prstGeom prst="rect">
            <a:avLst/>
          </a:prstGeom>
        </p:spPr>
        <p:txBody>
          <a:bodyPr wrap="squar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pic>
        <p:nvPicPr>
          <p:cNvPr id="7" name="Picture 6"/>
          <p:cNvPicPr>
            <a:picLocks noChangeAspect="1"/>
          </p:cNvPicPr>
          <p:nvPr/>
        </p:nvPicPr>
        <p:blipFill>
          <a:blip r:embed="rId6"/>
          <a:stretch>
            <a:fillRect/>
          </a:stretch>
        </p:blipFill>
        <p:spPr>
          <a:xfrm>
            <a:off x="2577394" y="1508125"/>
            <a:ext cx="7048500" cy="4848225"/>
          </a:xfrm>
          <a:prstGeom prst="rect">
            <a:avLst/>
          </a:prstGeom>
        </p:spPr>
      </p:pic>
    </p:spTree>
    <p:extLst>
      <p:ext uri="{BB962C8B-B14F-4D97-AF65-F5344CB8AC3E}">
        <p14:creationId xmlns:p14="http://schemas.microsoft.com/office/powerpoint/2010/main" val="4113056658"/>
      </p:ext>
    </p:extLst>
  </p:cSld>
  <p:clrMapOvr>
    <a:masterClrMapping/>
  </p:clrMapOvr>
  <mc:AlternateContent xmlns:mc="http://schemas.openxmlformats.org/markup-compatibility/2006" xmlns:p14="http://schemas.microsoft.com/office/powerpoint/2010/main">
    <mc:Choice Requires="p14">
      <p:transition spd="slow" p14:dur="2000" advTm="147487"/>
    </mc:Choice>
    <mc:Fallback xmlns="">
      <p:transition spd="slow" advTm="14748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98"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8"/>
          <p:cNvSpPr/>
          <p:nvPr/>
        </p:nvSpPr>
        <p:spPr>
          <a:xfrm>
            <a:off x="2986451" y="477530"/>
            <a:ext cx="5145639"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pic>
        <p:nvPicPr>
          <p:cNvPr id="7" name="Picture 6"/>
          <p:cNvPicPr>
            <a:picLocks noChangeAspect="1"/>
          </p:cNvPicPr>
          <p:nvPr/>
        </p:nvPicPr>
        <p:blipFill>
          <a:blip r:embed="rId6"/>
          <a:stretch>
            <a:fillRect/>
          </a:stretch>
        </p:blipFill>
        <p:spPr>
          <a:xfrm>
            <a:off x="1986844" y="1559321"/>
            <a:ext cx="8229600" cy="4543425"/>
          </a:xfrm>
          <a:prstGeom prst="rect">
            <a:avLst/>
          </a:prstGeom>
        </p:spPr>
      </p:pic>
    </p:spTree>
    <p:extLst>
      <p:ext uri="{BB962C8B-B14F-4D97-AF65-F5344CB8AC3E}">
        <p14:creationId xmlns:p14="http://schemas.microsoft.com/office/powerpoint/2010/main" val="1988219683"/>
      </p:ext>
    </p:extLst>
  </p:cSld>
  <p:clrMapOvr>
    <a:masterClrMapping/>
  </p:clrMapOvr>
  <mc:AlternateContent xmlns:mc="http://schemas.openxmlformats.org/markup-compatibility/2006" xmlns:p14="http://schemas.microsoft.com/office/powerpoint/2010/main">
    <mc:Choice Requires="p14">
      <p:transition spd="slow" p14:dur="2000" advTm="85200"/>
    </mc:Choice>
    <mc:Fallback xmlns="">
      <p:transition spd="slow" advTm="852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28</a:t>
            </a:fld>
            <a:endParaRPr lang="en-US"/>
          </a:p>
        </p:txBody>
      </p:sp>
      <p:pic>
        <p:nvPicPr>
          <p:cNvPr id="7" name="Picture 6"/>
          <p:cNvPicPr>
            <a:picLocks noChangeAspect="1"/>
          </p:cNvPicPr>
          <p:nvPr/>
        </p:nvPicPr>
        <p:blipFill>
          <a:blip r:embed="rId6"/>
          <a:stretch>
            <a:fillRect/>
          </a:stretch>
        </p:blipFill>
        <p:spPr>
          <a:xfrm>
            <a:off x="2039504" y="1494607"/>
            <a:ext cx="8286750" cy="4562475"/>
          </a:xfrm>
          <a:prstGeom prst="rect">
            <a:avLst/>
          </a:prstGeom>
        </p:spPr>
      </p:pic>
      <p:sp>
        <p:nvSpPr>
          <p:cNvPr id="12" name="Rectangle 11"/>
          <p:cNvSpPr/>
          <p:nvPr/>
        </p:nvSpPr>
        <p:spPr>
          <a:xfrm>
            <a:off x="2931397" y="529111"/>
            <a:ext cx="5145639"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Variation About a Regression Line</a:t>
            </a:r>
          </a:p>
        </p:txBody>
      </p:sp>
    </p:spTree>
    <p:extLst>
      <p:ext uri="{BB962C8B-B14F-4D97-AF65-F5344CB8AC3E}">
        <p14:creationId xmlns:p14="http://schemas.microsoft.com/office/powerpoint/2010/main" val="1077075499"/>
      </p:ext>
    </p:extLst>
  </p:cSld>
  <p:clrMapOvr>
    <a:masterClrMapping/>
  </p:clrMapOvr>
  <mc:AlternateContent xmlns:mc="http://schemas.openxmlformats.org/markup-compatibility/2006" xmlns:p14="http://schemas.microsoft.com/office/powerpoint/2010/main">
    <mc:Choice Requires="p14">
      <p:transition spd="slow" p14:dur="2000" advTm="50026"/>
    </mc:Choice>
    <mc:Fallback xmlns="">
      <p:transition spd="slow" advTm="5002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9"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29</a:t>
            </a:fld>
            <a:endParaRPr lang="en-US"/>
          </a:p>
        </p:txBody>
      </p:sp>
      <p:sp>
        <p:nvSpPr>
          <p:cNvPr id="7" name="Rectangle 6"/>
          <p:cNvSpPr/>
          <p:nvPr/>
        </p:nvSpPr>
        <p:spPr>
          <a:xfrm>
            <a:off x="2742906" y="539393"/>
            <a:ext cx="3943708"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Coefficient of Determination</a:t>
            </a:r>
          </a:p>
        </p:txBody>
      </p:sp>
      <p:pic>
        <p:nvPicPr>
          <p:cNvPr id="12" name="Picture 11"/>
          <p:cNvPicPr>
            <a:picLocks noChangeAspect="1"/>
          </p:cNvPicPr>
          <p:nvPr/>
        </p:nvPicPr>
        <p:blipFill>
          <a:blip r:embed="rId6"/>
          <a:stretch>
            <a:fillRect/>
          </a:stretch>
        </p:blipFill>
        <p:spPr>
          <a:xfrm>
            <a:off x="2257425" y="1566862"/>
            <a:ext cx="7677150" cy="3724275"/>
          </a:xfrm>
          <a:prstGeom prst="rect">
            <a:avLst/>
          </a:prstGeom>
        </p:spPr>
      </p:pic>
    </p:spTree>
    <p:extLst>
      <p:ext uri="{BB962C8B-B14F-4D97-AF65-F5344CB8AC3E}">
        <p14:creationId xmlns:p14="http://schemas.microsoft.com/office/powerpoint/2010/main" val="2829113974"/>
      </p:ext>
    </p:extLst>
  </p:cSld>
  <p:clrMapOvr>
    <a:masterClrMapping/>
  </p:clrMapOvr>
  <mc:AlternateContent xmlns:mc="http://schemas.openxmlformats.org/markup-compatibility/2006" xmlns:p14="http://schemas.microsoft.com/office/powerpoint/2010/main">
    <mc:Choice Requires="p14">
      <p:transition spd="slow" p14:dur="2000" advTm="92269"/>
    </mc:Choice>
    <mc:Fallback xmlns="">
      <p:transition spd="slow" advTm="9226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4"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1"/>
          <p:cNvSpPr/>
          <p:nvPr/>
        </p:nvSpPr>
        <p:spPr>
          <a:xfrm>
            <a:off x="1874164" y="1639285"/>
            <a:ext cx="8840017"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correlation coefficient for the advertising expenses and company sales data as calculated in Section 9.1 </a:t>
            </a:r>
            <a:r>
              <a:rPr lang="en-US" sz="2400" dirty="0" smtClean="0">
                <a:latin typeface="Times New Roman" panose="02020603050405020304" pitchFamily="18" charset="0"/>
                <a:cs typeface="Times New Roman" panose="02020603050405020304" pitchFamily="18" charset="0"/>
              </a:rPr>
              <a:t>is r </a:t>
            </a:r>
            <a:r>
              <a:rPr lang="en-US" sz="2400" dirty="0">
                <a:latin typeface="Times New Roman" panose="02020603050405020304" pitchFamily="18" charset="0"/>
                <a:cs typeface="Times New Roman" panose="02020603050405020304" pitchFamily="18" charset="0"/>
              </a:rPr>
              <a:t>≈ 0.913. Find the coefficient of determination. What does this tell you about the explained variation of the data about the regression line? About the unexplained variation?</a:t>
            </a:r>
          </a:p>
        </p:txBody>
      </p:sp>
      <p:pic>
        <p:nvPicPr>
          <p:cNvPr id="13" name="Picture 12"/>
          <p:cNvPicPr>
            <a:picLocks noChangeAspect="1"/>
          </p:cNvPicPr>
          <p:nvPr/>
        </p:nvPicPr>
        <p:blipFill>
          <a:blip r:embed="rId6"/>
          <a:stretch>
            <a:fillRect/>
          </a:stretch>
        </p:blipFill>
        <p:spPr>
          <a:xfrm>
            <a:off x="1874164" y="3688403"/>
            <a:ext cx="8001000" cy="2257425"/>
          </a:xfrm>
          <a:prstGeom prst="rect">
            <a:avLst/>
          </a:prstGeom>
        </p:spPr>
      </p:pic>
      <p:sp>
        <p:nvSpPr>
          <p:cNvPr id="14" name="Rectangle 13"/>
          <p:cNvSpPr/>
          <p:nvPr/>
        </p:nvSpPr>
        <p:spPr>
          <a:xfrm>
            <a:off x="2852354" y="565571"/>
            <a:ext cx="5285421"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Example: Coefficient of Determination</a:t>
            </a:r>
          </a:p>
        </p:txBody>
      </p:sp>
    </p:spTree>
    <p:extLst>
      <p:ext uri="{BB962C8B-B14F-4D97-AF65-F5344CB8AC3E}">
        <p14:creationId xmlns:p14="http://schemas.microsoft.com/office/powerpoint/2010/main" val="1154875583"/>
      </p:ext>
    </p:extLst>
  </p:cSld>
  <p:clrMapOvr>
    <a:masterClrMapping/>
  </p:clrMapOvr>
  <mc:AlternateContent xmlns:mc="http://schemas.openxmlformats.org/markup-compatibility/2006" xmlns:p14="http://schemas.microsoft.com/office/powerpoint/2010/main">
    <mc:Choice Requires="p14">
      <p:transition spd="slow" p14:dur="2000" advTm="241369"/>
    </mc:Choice>
    <mc:Fallback xmlns="">
      <p:transition spd="slow" advTm="24136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3623"/>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31</a:t>
            </a:fld>
            <a:endParaRPr lang="en-US"/>
          </a:p>
        </p:txBody>
      </p:sp>
      <p:pic>
        <p:nvPicPr>
          <p:cNvPr id="7" name="Picture 6"/>
          <p:cNvPicPr>
            <a:picLocks noChangeAspect="1"/>
          </p:cNvPicPr>
          <p:nvPr/>
        </p:nvPicPr>
        <p:blipFill>
          <a:blip r:embed="rId6"/>
          <a:stretch>
            <a:fillRect/>
          </a:stretch>
        </p:blipFill>
        <p:spPr>
          <a:xfrm>
            <a:off x="1874165" y="1529159"/>
            <a:ext cx="8048625" cy="4619625"/>
          </a:xfrm>
          <a:prstGeom prst="rect">
            <a:avLst/>
          </a:prstGeom>
        </p:spPr>
      </p:pic>
      <p:sp>
        <p:nvSpPr>
          <p:cNvPr id="12" name="Rectangle 11"/>
          <p:cNvSpPr/>
          <p:nvPr/>
        </p:nvSpPr>
        <p:spPr>
          <a:xfrm>
            <a:off x="3113675" y="649198"/>
            <a:ext cx="4690708"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The Standard Error of Estimate</a:t>
            </a:r>
          </a:p>
        </p:txBody>
      </p:sp>
    </p:spTree>
    <p:extLst>
      <p:ext uri="{BB962C8B-B14F-4D97-AF65-F5344CB8AC3E}">
        <p14:creationId xmlns:p14="http://schemas.microsoft.com/office/powerpoint/2010/main" val="2416778844"/>
      </p:ext>
    </p:extLst>
  </p:cSld>
  <p:clrMapOvr>
    <a:masterClrMapping/>
  </p:clrMapOvr>
  <mc:AlternateContent xmlns:mc="http://schemas.openxmlformats.org/markup-compatibility/2006" xmlns:p14="http://schemas.microsoft.com/office/powerpoint/2010/main">
    <mc:Choice Requires="p14">
      <p:transition spd="slow" p14:dur="2000" advTm="68638"/>
    </mc:Choice>
    <mc:Fallback xmlns="">
      <p:transition spd="slow" advTm="6863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37"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8"/>
          <p:cNvSpPr/>
          <p:nvPr/>
        </p:nvSpPr>
        <p:spPr>
          <a:xfrm>
            <a:off x="2986451" y="477530"/>
            <a:ext cx="5697137"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Example: Standard Error of Estimate</a:t>
            </a:r>
          </a:p>
        </p:txBody>
      </p:sp>
      <p:sp>
        <p:nvSpPr>
          <p:cNvPr id="11" name="Rectangle 10"/>
          <p:cNvSpPr/>
          <p:nvPr/>
        </p:nvSpPr>
        <p:spPr>
          <a:xfrm>
            <a:off x="2117180" y="1382719"/>
            <a:ext cx="7684651" cy="2677656"/>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regression equation for the advertising expenses and company sales data as calculated in </a:t>
            </a:r>
            <a:r>
              <a:rPr lang="en-US" sz="2400" dirty="0" smtClean="0">
                <a:latin typeface="Times New Roman" panose="02020603050405020304" pitchFamily="18" charset="0"/>
                <a:cs typeface="Times New Roman" panose="02020603050405020304" pitchFamily="18" charset="0"/>
              </a:rPr>
              <a:t>  section </a:t>
            </a:r>
            <a:r>
              <a:rPr lang="en-US" sz="2400" dirty="0">
                <a:latin typeface="Times New Roman" panose="02020603050405020304" pitchFamily="18" charset="0"/>
                <a:cs typeface="Times New Roman" panose="02020603050405020304" pitchFamily="18" charset="0"/>
              </a:rPr>
              <a:t>9.2 </a:t>
            </a:r>
            <a:r>
              <a:rPr lang="en-US" sz="2400" dirty="0" smtClean="0">
                <a:latin typeface="Times New Roman" panose="02020603050405020304" pitchFamily="18" charset="0"/>
                <a:cs typeface="Times New Roman" panose="02020603050405020304" pitchFamily="18" charset="0"/>
              </a:rPr>
              <a:t>is</a:t>
            </a:r>
          </a:p>
          <a:p>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50.729</a:t>
            </a:r>
            <a:r>
              <a:rPr lang="en-US" sz="2400" i="1" dirty="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104.061</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Find the standard error of estimate.</a:t>
            </a:r>
          </a:p>
        </p:txBody>
      </p:sp>
      <p:sp>
        <p:nvSpPr>
          <p:cNvPr id="7" name="Rectangle 6"/>
          <p:cNvSpPr/>
          <p:nvPr/>
        </p:nvSpPr>
        <p:spPr>
          <a:xfrm>
            <a:off x="2237256" y="4258281"/>
            <a:ext cx="7878618" cy="1569660"/>
          </a:xfrm>
          <a:prstGeom prst="rect">
            <a:avLst/>
          </a:prstGeom>
        </p:spPr>
        <p:txBody>
          <a:bodyPr wrap="square">
            <a:spAutoFit/>
          </a:bodyPr>
          <a:lstStyle/>
          <a:p>
            <a:pPr algn="just">
              <a:defRPr/>
            </a:pPr>
            <a:r>
              <a:rPr lang="en-US" sz="2400" b="1" dirty="0">
                <a:solidFill>
                  <a:srgbClr val="FF0000"/>
                </a:solidFill>
                <a:latin typeface="Times New Roman" panose="02020603050405020304" pitchFamily="18" charset="0"/>
                <a:cs typeface="Times New Roman" panose="02020603050405020304" pitchFamily="18" charset="0"/>
              </a:rPr>
              <a:t>Solution:</a:t>
            </a:r>
          </a:p>
          <a:p>
            <a:pPr algn="just">
              <a:defRPr/>
            </a:pPr>
            <a:r>
              <a:rPr lang="en-US" sz="2400" dirty="0">
                <a:latin typeface="Times New Roman" panose="02020603050405020304" pitchFamily="18" charset="0"/>
                <a:cs typeface="Times New Roman" panose="02020603050405020304" pitchFamily="18" charset="0"/>
              </a:rPr>
              <a:t>Use a table to calculate the sum of the squared differences of each observed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 and the corresponding predicted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a:t>
            </a:r>
          </a:p>
        </p:txBody>
      </p:sp>
    </p:spTree>
    <p:extLst>
      <p:ext uri="{BB962C8B-B14F-4D97-AF65-F5344CB8AC3E}">
        <p14:creationId xmlns:p14="http://schemas.microsoft.com/office/powerpoint/2010/main" val="2791406248"/>
      </p:ext>
    </p:extLst>
  </p:cSld>
  <p:clrMapOvr>
    <a:masterClrMapping/>
  </p:clrMapOvr>
  <mc:AlternateContent xmlns:mc="http://schemas.openxmlformats.org/markup-compatibility/2006" xmlns:p14="http://schemas.microsoft.com/office/powerpoint/2010/main">
    <mc:Choice Requires="p14">
      <p:transition spd="slow" p14:dur="2000" advTm="47706"/>
    </mc:Choice>
    <mc:Fallback xmlns="">
      <p:transition spd="slow" advTm="47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7"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8"/>
          <p:cNvSpPr/>
          <p:nvPr/>
        </p:nvSpPr>
        <p:spPr>
          <a:xfrm>
            <a:off x="2986451" y="477530"/>
            <a:ext cx="5448928" cy="954107"/>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a:t>
            </a:r>
            <a:r>
              <a:rPr lang="en-US" altLang="en-US" sz="2800" dirty="0" smtClean="0">
                <a:solidFill>
                  <a:schemeClr val="bg1"/>
                </a:solidFill>
                <a:latin typeface="Times New Roman" panose="02020603050405020304" pitchFamily="18" charset="0"/>
                <a:cs typeface="Times New Roman" panose="02020603050405020304" pitchFamily="18" charset="0"/>
              </a:rPr>
              <a:t>Standard </a:t>
            </a:r>
            <a:r>
              <a:rPr lang="en-US" altLang="en-US" sz="2800" dirty="0">
                <a:solidFill>
                  <a:schemeClr val="bg1"/>
                </a:solidFill>
                <a:latin typeface="Times New Roman" panose="02020603050405020304" pitchFamily="18" charset="0"/>
                <a:cs typeface="Times New Roman" panose="02020603050405020304" pitchFamily="18" charset="0"/>
              </a:rPr>
              <a:t>Error of Estimate</a:t>
            </a:r>
          </a:p>
          <a:p>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2440788" y="1350818"/>
            <a:ext cx="8324850" cy="4876800"/>
          </a:xfrm>
          <a:prstGeom prst="rect">
            <a:avLst/>
          </a:prstGeom>
        </p:spPr>
      </p:pic>
    </p:spTree>
    <p:extLst>
      <p:ext uri="{BB962C8B-B14F-4D97-AF65-F5344CB8AC3E}">
        <p14:creationId xmlns:p14="http://schemas.microsoft.com/office/powerpoint/2010/main" val="1439287119"/>
      </p:ext>
    </p:extLst>
  </p:cSld>
  <p:clrMapOvr>
    <a:masterClrMapping/>
  </p:clrMapOvr>
  <mc:AlternateContent xmlns:mc="http://schemas.openxmlformats.org/markup-compatibility/2006" xmlns:p14="http://schemas.microsoft.com/office/powerpoint/2010/main">
    <mc:Choice Requires="p14">
      <p:transition spd="slow" p14:dur="2000" advTm="160054"/>
    </mc:Choice>
    <mc:Fallback xmlns="">
      <p:transition spd="slow" advTm="1600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8"/>
          <p:cNvSpPr/>
          <p:nvPr/>
        </p:nvSpPr>
        <p:spPr>
          <a:xfrm>
            <a:off x="2986451" y="477530"/>
            <a:ext cx="5448928" cy="954107"/>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Solution: </a:t>
            </a:r>
            <a:r>
              <a:rPr lang="en-US" altLang="en-US" sz="2800" dirty="0" smtClean="0">
                <a:solidFill>
                  <a:schemeClr val="bg1"/>
                </a:solidFill>
                <a:latin typeface="Times New Roman" panose="02020603050405020304" pitchFamily="18" charset="0"/>
                <a:cs typeface="Times New Roman" panose="02020603050405020304" pitchFamily="18" charset="0"/>
              </a:rPr>
              <a:t>Standard </a:t>
            </a:r>
            <a:r>
              <a:rPr lang="en-US" altLang="en-US" sz="2800" dirty="0">
                <a:solidFill>
                  <a:schemeClr val="bg1"/>
                </a:solidFill>
                <a:latin typeface="Times New Roman" panose="02020603050405020304" pitchFamily="18" charset="0"/>
                <a:cs typeface="Times New Roman" panose="02020603050405020304" pitchFamily="18" charset="0"/>
              </a:rPr>
              <a:t>Error of Estimate</a:t>
            </a:r>
          </a:p>
          <a:p>
            <a:endParaRPr lang="en-US" altLang="en-US" sz="2800" dirty="0">
              <a:solidFill>
                <a:schemeClr val="bg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6"/>
          <a:stretch>
            <a:fillRect/>
          </a:stretch>
        </p:blipFill>
        <p:spPr>
          <a:xfrm>
            <a:off x="2266950" y="1519237"/>
            <a:ext cx="7658100" cy="3819525"/>
          </a:xfrm>
          <a:prstGeom prst="rect">
            <a:avLst/>
          </a:prstGeom>
        </p:spPr>
      </p:pic>
    </p:spTree>
    <p:extLst>
      <p:ext uri="{BB962C8B-B14F-4D97-AF65-F5344CB8AC3E}">
        <p14:creationId xmlns:p14="http://schemas.microsoft.com/office/powerpoint/2010/main" val="3524024162"/>
      </p:ext>
    </p:extLst>
  </p:cSld>
  <p:clrMapOvr>
    <a:masterClrMapping/>
  </p:clrMapOvr>
  <mc:AlternateContent xmlns:mc="http://schemas.openxmlformats.org/markup-compatibility/2006" xmlns:p14="http://schemas.microsoft.com/office/powerpoint/2010/main">
    <mc:Choice Requires="p14">
      <p:transition spd="slow" p14:dur="2000" advTm="55403"/>
    </mc:Choice>
    <mc:Fallback xmlns="">
      <p:transition spd="slow" advTm="5540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8"/>
          <p:cNvSpPr/>
          <p:nvPr/>
        </p:nvSpPr>
        <p:spPr>
          <a:xfrm>
            <a:off x="2986451" y="477530"/>
            <a:ext cx="5035546" cy="523220"/>
          </a:xfrm>
          <a:prstGeom prst="rect">
            <a:avLst/>
          </a:prstGeom>
        </p:spPr>
        <p:txBody>
          <a:bodyPr wrap="none">
            <a:spAutoFit/>
          </a:bodyPr>
          <a:lstStyle/>
          <a:p>
            <a:pPr>
              <a:defRPr/>
            </a:pPr>
            <a:r>
              <a:rPr lang="en-US" sz="2800" dirty="0" smtClean="0">
                <a:solidFill>
                  <a:schemeClr val="bg1"/>
                </a:solidFill>
                <a:latin typeface="Times New Roman" panose="02020603050405020304" pitchFamily="18" charset="0"/>
                <a:cs typeface="Times New Roman" panose="02020603050405020304" pitchFamily="18" charset="0"/>
              </a:rPr>
              <a:t>Section 9.4: Multiple </a:t>
            </a:r>
            <a:r>
              <a:rPr lang="en-US" sz="2800" dirty="0">
                <a:solidFill>
                  <a:schemeClr val="bg1"/>
                </a:solidFill>
                <a:latin typeface="Times New Roman" panose="02020603050405020304" pitchFamily="18" charset="0"/>
                <a:cs typeface="Times New Roman" panose="02020603050405020304" pitchFamily="18" charset="0"/>
              </a:rPr>
              <a:t>Regression</a:t>
            </a:r>
          </a:p>
        </p:txBody>
      </p:sp>
      <p:sp>
        <p:nvSpPr>
          <p:cNvPr id="7" name="Rectangle 6"/>
          <p:cNvSpPr/>
          <p:nvPr/>
        </p:nvSpPr>
        <p:spPr>
          <a:xfrm>
            <a:off x="1925997" y="1509673"/>
            <a:ext cx="8113930" cy="2893100"/>
          </a:xfrm>
          <a:prstGeom prst="rect">
            <a:avLst/>
          </a:prstGeom>
        </p:spPr>
        <p:txBody>
          <a:bodyPr wrap="square">
            <a:spAutoFit/>
          </a:bodyPr>
          <a:lstStyle/>
          <a:p>
            <a:pPr>
              <a:buFont typeface="Arial" charset="0"/>
              <a:buNone/>
            </a:pPr>
            <a:r>
              <a:rPr lang="en-US" sz="2800" b="1" dirty="0">
                <a:solidFill>
                  <a:schemeClr val="accent2"/>
                </a:solidFill>
                <a:latin typeface="Times New Roman" panose="02020603050405020304" pitchFamily="18" charset="0"/>
                <a:cs typeface="Times New Roman" panose="02020603050405020304" pitchFamily="18" charset="0"/>
              </a:rPr>
              <a:t>Multiple regression equation</a:t>
            </a:r>
            <a:r>
              <a:rPr lang="en-US" sz="2800" dirty="0">
                <a:solidFill>
                  <a:schemeClr val="accent2"/>
                </a:solidFill>
                <a:latin typeface="Times New Roman" panose="02020603050405020304" pitchFamily="18" charset="0"/>
                <a:cs typeface="Times New Roman" panose="02020603050405020304" pitchFamily="18" charset="0"/>
              </a:rPr>
              <a:t> </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ŷ</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1</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1 </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3</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cs typeface="Times New Roman" panose="02020603050405020304" pitchFamily="18" charset="0"/>
              </a:rPr>
              <a:t>+ … + </a:t>
            </a:r>
            <a:r>
              <a:rPr lang="en-US" sz="2800" i="1" dirty="0" err="1" smtClean="0">
                <a:latin typeface="Times New Roman" panose="02020603050405020304" pitchFamily="18" charset="0"/>
                <a:cs typeface="Times New Roman" panose="02020603050405020304" pitchFamily="18" charset="0"/>
              </a:rPr>
              <a:t>m</a:t>
            </a:r>
            <a:r>
              <a:rPr lang="en-US" sz="2800" i="1" baseline="-25000" dirty="0" err="1" smtClean="0">
                <a:latin typeface="Times New Roman" panose="02020603050405020304" pitchFamily="18" charset="0"/>
                <a:cs typeface="Times New Roman" panose="02020603050405020304" pitchFamily="18" charset="0"/>
              </a:rPr>
              <a:t>k</a:t>
            </a:r>
            <a:r>
              <a:rPr lang="en-US" sz="2800" i="1" dirty="0" err="1" smtClean="0">
                <a:latin typeface="Times New Roman" panose="02020603050405020304" pitchFamily="18" charset="0"/>
                <a:cs typeface="Times New Roman" panose="02020603050405020304" pitchFamily="18" charset="0"/>
              </a:rPr>
              <a:t>x</a:t>
            </a:r>
            <a:r>
              <a:rPr lang="en-US" sz="2800" i="1" baseline="-25000" dirty="0" err="1" smtClean="0">
                <a:latin typeface="Times New Roman" panose="02020603050405020304" pitchFamily="18" charset="0"/>
                <a:cs typeface="Times New Roman" panose="02020603050405020304" pitchFamily="18" charset="0"/>
              </a:rPr>
              <a:t>k</a:t>
            </a:r>
            <a:endParaRPr lang="en-US" sz="2800" i="1" baseline="-25000" dirty="0" smtClean="0">
              <a:latin typeface="Times New Roman" panose="02020603050405020304" pitchFamily="18" charset="0"/>
              <a:cs typeface="Times New Roman" panose="02020603050405020304" pitchFamily="18" charset="0"/>
            </a:endParaRPr>
          </a:p>
          <a:p>
            <a:pPr>
              <a:spcBef>
                <a:spcPct val="10000"/>
              </a:spcBef>
              <a:spcAft>
                <a:spcPct val="10000"/>
              </a:spcAft>
            </a:pPr>
            <a:endParaRPr lang="en-US" sz="2800" i="1" baseline="-25000" dirty="0">
              <a:latin typeface="Times New Roman" panose="02020603050405020304" pitchFamily="18" charset="0"/>
              <a:cs typeface="Times New Roman" panose="02020603050405020304" pitchFamily="18" charset="0"/>
            </a:endParaRPr>
          </a:p>
          <a:p>
            <a:pPr>
              <a:spcBef>
                <a:spcPct val="10000"/>
              </a:spcBef>
              <a:spcAft>
                <a:spcPct val="10000"/>
              </a:spcAft>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x</a:t>
            </a:r>
            <a:r>
              <a:rPr lang="en-US" sz="2800" i="1" baseline="-25000" dirty="0" err="1">
                <a:latin typeface="Times New Roman" panose="02020603050405020304" pitchFamily="18" charset="0"/>
                <a:cs typeface="Times New Roman" panose="02020603050405020304" pitchFamily="18" charset="0"/>
              </a:rPr>
              <a:t>k</a:t>
            </a:r>
            <a:r>
              <a:rPr lang="en-US" sz="2800" dirty="0">
                <a:latin typeface="Times New Roman" panose="02020603050405020304" pitchFamily="18" charset="0"/>
                <a:cs typeface="Times New Roman" panose="02020603050405020304" pitchFamily="18" charset="0"/>
              </a:rPr>
              <a:t> are independent variables </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is the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-intercept</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is the dependent variable</a:t>
            </a:r>
          </a:p>
        </p:txBody>
      </p:sp>
      <p:sp>
        <p:nvSpPr>
          <p:cNvPr id="12" name="Rectangle 11"/>
          <p:cNvSpPr/>
          <p:nvPr/>
        </p:nvSpPr>
        <p:spPr>
          <a:xfrm>
            <a:off x="1925997" y="4627612"/>
            <a:ext cx="8639218" cy="1200329"/>
          </a:xfrm>
          <a:prstGeom prst="rect">
            <a:avLst/>
          </a:prstGeom>
        </p:spPr>
        <p:txBody>
          <a:bodyPr wrap="square">
            <a:spAutoFit/>
          </a:bodyPr>
          <a:lstStyle/>
          <a:p>
            <a:pPr marL="225425" indent="-225425" algn="just"/>
            <a:r>
              <a:rPr lang="en-US" sz="2400" dirty="0">
                <a:latin typeface="Times New Roman" pitchFamily="18" charset="0"/>
              </a:rPr>
              <a:t>* Because the mathematics associated with this concept is complicated, technology is generally used to calculate the multiple regression equation.</a:t>
            </a:r>
          </a:p>
        </p:txBody>
      </p:sp>
    </p:spTree>
    <p:extLst>
      <p:ext uri="{BB962C8B-B14F-4D97-AF65-F5344CB8AC3E}">
        <p14:creationId xmlns:p14="http://schemas.microsoft.com/office/powerpoint/2010/main" val="2593578128"/>
      </p:ext>
    </p:extLst>
  </p:cSld>
  <p:clrMapOvr>
    <a:masterClrMapping/>
  </p:clrMapOvr>
  <mc:AlternateContent xmlns:mc="http://schemas.openxmlformats.org/markup-compatibility/2006" xmlns:p14="http://schemas.microsoft.com/office/powerpoint/2010/main">
    <mc:Choice Requires="p14">
      <p:transition spd="slow" p14:dur="2000" advTm="114780"/>
    </mc:Choice>
    <mc:Fallback xmlns="">
      <p:transition spd="slow" advTm="11478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673"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8"/>
          <p:cNvSpPr/>
          <p:nvPr/>
        </p:nvSpPr>
        <p:spPr>
          <a:xfrm>
            <a:off x="2576005" y="462449"/>
            <a:ext cx="740619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Example: Finding a Multiple Regression Equation</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014365" y="1412816"/>
            <a:ext cx="9081654" cy="2677656"/>
          </a:xfrm>
          <a:prstGeom prst="rect">
            <a:avLst/>
          </a:prstGeom>
        </p:spPr>
        <p:txBody>
          <a:bodyPr wrap="square">
            <a:spAutoFit/>
          </a:bodyPr>
          <a:lstStyle/>
          <a:p>
            <a:pPr marL="933450" lvl="1" indent="-533400" algn="just"/>
            <a:r>
              <a:rPr lang="en-US" sz="2400" dirty="0" smtClean="0">
                <a:latin typeface="Times New Roman" panose="02020603050405020304" pitchFamily="18" charset="0"/>
                <a:cs typeface="Times New Roman" panose="02020603050405020304" pitchFamily="18" charset="0"/>
              </a:rPr>
              <a:t>        A </a:t>
            </a:r>
            <a:r>
              <a:rPr lang="en-US" sz="2400" dirty="0">
                <a:latin typeface="Times New Roman" panose="02020603050405020304" pitchFamily="18" charset="0"/>
                <a:cs typeface="Times New Roman" panose="02020603050405020304" pitchFamily="18" charset="0"/>
              </a:rPr>
              <a:t>researcher wants to determine how employee salaries at a certain company are related to the length of employment, previous experience, and education. The researcher selects eight employees from the company and obtains the data shown on the next slide. Use Minitab to find a multiple regression equation that models the data.</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6"/>
          <a:stretch>
            <a:fillRect/>
          </a:stretch>
        </p:blipFill>
        <p:spPr>
          <a:xfrm>
            <a:off x="4830616" y="3293207"/>
            <a:ext cx="6112165" cy="3183108"/>
          </a:xfrm>
          <a:prstGeom prst="rect">
            <a:avLst/>
          </a:prstGeom>
        </p:spPr>
      </p:pic>
    </p:spTree>
    <p:extLst>
      <p:ext uri="{BB962C8B-B14F-4D97-AF65-F5344CB8AC3E}">
        <p14:creationId xmlns:p14="http://schemas.microsoft.com/office/powerpoint/2010/main" val="3102702154"/>
      </p:ext>
    </p:extLst>
  </p:cSld>
  <p:clrMapOvr>
    <a:masterClrMapping/>
  </p:clrMapOvr>
  <mc:AlternateContent xmlns:mc="http://schemas.openxmlformats.org/markup-compatibility/2006" xmlns:p14="http://schemas.microsoft.com/office/powerpoint/2010/main">
    <mc:Choice Requires="p14">
      <p:transition spd="slow" p14:dur="2000" advTm="182231"/>
    </mc:Choice>
    <mc:Fallback xmlns="">
      <p:transition spd="slow" advTm="18223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2"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7" name="Rectangle 6"/>
          <p:cNvSpPr/>
          <p:nvPr/>
        </p:nvSpPr>
        <p:spPr>
          <a:xfrm>
            <a:off x="2874705" y="539393"/>
            <a:ext cx="6719340" cy="461665"/>
          </a:xfrm>
          <a:prstGeom prst="rect">
            <a:avLst/>
          </a:prstGeom>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Solution: Finding a Multiple Regression Equation</a:t>
            </a:r>
          </a:p>
        </p:txBody>
      </p:sp>
      <p:pic>
        <p:nvPicPr>
          <p:cNvPr id="12" name="Picture 2"/>
          <p:cNvPicPr>
            <a:picLocks noChangeAspect="1" noChangeArrowheads="1"/>
          </p:cNvPicPr>
          <p:nvPr/>
        </p:nvPicPr>
        <p:blipFill>
          <a:blip r:embed="rId6" cstate="print"/>
          <a:srcRect/>
          <a:stretch>
            <a:fillRect/>
          </a:stretch>
        </p:blipFill>
        <p:spPr bwMode="auto">
          <a:xfrm>
            <a:off x="2618509" y="1529159"/>
            <a:ext cx="6670675" cy="3581400"/>
          </a:xfrm>
          <a:prstGeom prst="rect">
            <a:avLst/>
          </a:prstGeom>
          <a:noFill/>
          <a:ln w="9525">
            <a:noFill/>
            <a:miter lim="800000"/>
            <a:headEnd/>
            <a:tailEnd/>
          </a:ln>
        </p:spPr>
      </p:pic>
      <p:sp>
        <p:nvSpPr>
          <p:cNvPr id="13" name="TextBox 12"/>
          <p:cNvSpPr txBox="1"/>
          <p:nvPr/>
        </p:nvSpPr>
        <p:spPr>
          <a:xfrm>
            <a:off x="2618509" y="5306344"/>
            <a:ext cx="7467600" cy="954087"/>
          </a:xfrm>
          <a:prstGeom prst="rect">
            <a:avLst/>
          </a:prstGeom>
          <a:noFill/>
        </p:spPr>
        <p:txBody>
          <a:bodyPr>
            <a:spAutoFit/>
          </a:bodyPr>
          <a:lstStyle/>
          <a:p>
            <a:pPr>
              <a:defRPr/>
            </a:pPr>
            <a:r>
              <a:rPr lang="en-US" sz="2800" dirty="0">
                <a:latin typeface="+mn-lt"/>
              </a:rPr>
              <a:t>The regression equation is</a:t>
            </a:r>
            <a:br>
              <a:rPr lang="en-US" sz="2800" dirty="0">
                <a:latin typeface="+mn-lt"/>
              </a:rPr>
            </a:br>
            <a:r>
              <a:rPr lang="en-US" sz="2800" dirty="0">
                <a:solidFill>
                  <a:schemeClr val="accent2"/>
                </a:solidFill>
                <a:latin typeface="+mn-lt"/>
              </a:rPr>
              <a:t> </a:t>
            </a:r>
            <a:r>
              <a:rPr lang="en-US" sz="2800" i="1" dirty="0">
                <a:solidFill>
                  <a:schemeClr val="accent2"/>
                </a:solidFill>
                <a:latin typeface="Times New Roman" pitchFamily="18" charset="0"/>
                <a:cs typeface="Times New Roman" pitchFamily="18" charset="0"/>
              </a:rPr>
              <a:t>ŷ</a:t>
            </a:r>
            <a:r>
              <a:rPr lang="en-US" sz="2800" dirty="0">
                <a:solidFill>
                  <a:schemeClr val="accent2"/>
                </a:solidFill>
                <a:latin typeface="Times New Roman" pitchFamily="18" charset="0"/>
                <a:cs typeface="Times New Roman" pitchFamily="18" charset="0"/>
              </a:rPr>
              <a:t>  = 49,764 + 364</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1</a:t>
            </a:r>
            <a:r>
              <a:rPr lang="en-US" sz="2800" dirty="0">
                <a:solidFill>
                  <a:schemeClr val="accent2"/>
                </a:solidFill>
                <a:latin typeface="Times New Roman" pitchFamily="18" charset="0"/>
                <a:cs typeface="Times New Roman" pitchFamily="18" charset="0"/>
              </a:rPr>
              <a:t> + 228</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2</a:t>
            </a:r>
            <a:r>
              <a:rPr lang="en-US" sz="2800" dirty="0">
                <a:solidFill>
                  <a:schemeClr val="accent2"/>
                </a:solidFill>
                <a:latin typeface="Times New Roman" pitchFamily="18" charset="0"/>
                <a:cs typeface="Times New Roman" pitchFamily="18" charset="0"/>
              </a:rPr>
              <a:t> + 267</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3</a:t>
            </a:r>
            <a:r>
              <a:rPr lang="en-US" sz="2800" dirty="0">
                <a:solidFill>
                  <a:schemeClr val="accent2"/>
                </a:solidFill>
                <a:latin typeface="+mn-lt"/>
              </a:rPr>
              <a:t> </a:t>
            </a:r>
          </a:p>
        </p:txBody>
      </p:sp>
    </p:spTree>
    <p:extLst>
      <p:ext uri="{BB962C8B-B14F-4D97-AF65-F5344CB8AC3E}">
        <p14:creationId xmlns:p14="http://schemas.microsoft.com/office/powerpoint/2010/main" val="304878090"/>
      </p:ext>
    </p:extLst>
  </p:cSld>
  <p:clrMapOvr>
    <a:masterClrMapping/>
  </p:clrMapOvr>
  <mc:AlternateContent xmlns:mc="http://schemas.openxmlformats.org/markup-compatibility/2006" xmlns:p14="http://schemas.microsoft.com/office/powerpoint/2010/main">
    <mc:Choice Requires="p14">
      <p:transition spd="slow" p14:dur="2000" advTm="262778"/>
    </mc:Choice>
    <mc:Fallback xmlns="">
      <p:transition spd="slow" advTm="26277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664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1272"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8"/>
          <p:cNvSpPr/>
          <p:nvPr/>
        </p:nvSpPr>
        <p:spPr>
          <a:xfrm>
            <a:off x="2986451" y="477530"/>
            <a:ext cx="4468146" cy="523220"/>
          </a:xfrm>
          <a:prstGeom prst="rect">
            <a:avLst/>
          </a:prstGeom>
        </p:spPr>
        <p:txBody>
          <a:bodyPr wrap="none">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Example: Predicting y-Values</a:t>
            </a:r>
          </a:p>
        </p:txBody>
      </p:sp>
      <p:sp>
        <p:nvSpPr>
          <p:cNvPr id="11" name="Rectangle 10"/>
          <p:cNvSpPr/>
          <p:nvPr/>
        </p:nvSpPr>
        <p:spPr>
          <a:xfrm>
            <a:off x="1560817" y="1508596"/>
            <a:ext cx="9081654" cy="2308324"/>
          </a:xfrm>
          <a:prstGeom prst="rect">
            <a:avLst/>
          </a:prstGeom>
        </p:spPr>
        <p:txBody>
          <a:bodyPr wrap="square">
            <a:spAutoFit/>
          </a:bodyPr>
          <a:lstStyle/>
          <a:p>
            <a:pPr marL="933450" lvl="1" indent="-533400"/>
            <a:r>
              <a:rPr lang="en-US" sz="2400" dirty="0" smtClean="0">
                <a:latin typeface="Times New Roman" panose="02020603050405020304" pitchFamily="18" charset="0"/>
                <a:cs typeface="Times New Roman" panose="02020603050405020304" pitchFamily="18" charset="0"/>
              </a:rPr>
              <a:t>       Use </a:t>
            </a:r>
            <a:r>
              <a:rPr lang="en-US" sz="2400" dirty="0">
                <a:latin typeface="Times New Roman" panose="02020603050405020304" pitchFamily="18" charset="0"/>
                <a:cs typeface="Times New Roman" panose="02020603050405020304" pitchFamily="18" charset="0"/>
              </a:rPr>
              <a:t>the regression </a:t>
            </a:r>
            <a:r>
              <a:rPr lang="en-US" sz="2400" dirty="0" smtClean="0">
                <a:latin typeface="Times New Roman" panose="02020603050405020304" pitchFamily="18" charset="0"/>
                <a:cs typeface="Times New Roman" panose="02020603050405020304" pitchFamily="18" charset="0"/>
              </a:rPr>
              <a:t>equation:</a:t>
            </a:r>
          </a:p>
          <a:p>
            <a:pPr marL="933450" lvl="1" indent="-533400"/>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49,764 + 364</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+ 228</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+ 267</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to predict an employee’s salary given 12 years of current employment, 5 years of experience, and 16 years of education. </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2553855" y="3530056"/>
            <a:ext cx="7848600" cy="1384300"/>
          </a:xfrm>
          <a:prstGeom prst="rect">
            <a:avLst/>
          </a:prstGeom>
          <a:noFill/>
        </p:spPr>
        <p:txBody>
          <a:bodyPr>
            <a:spAutoFit/>
          </a:bodyPr>
          <a:lstStyle/>
          <a:p>
            <a:pPr>
              <a:defRPr/>
            </a:pPr>
            <a:r>
              <a:rPr lang="en-US" sz="2800" b="1" dirty="0">
                <a:solidFill>
                  <a:schemeClr val="accent3"/>
                </a:solidFill>
                <a:latin typeface="+mn-lt"/>
              </a:rPr>
              <a:t>Solution:</a:t>
            </a:r>
          </a:p>
          <a:p>
            <a:pPr>
              <a:defRPr/>
            </a:pPr>
            <a:r>
              <a:rPr lang="en-US" sz="2800" i="1" dirty="0">
                <a:solidFill>
                  <a:schemeClr val="accent2"/>
                </a:solidFill>
                <a:latin typeface="Times New Roman" pitchFamily="18" charset="0"/>
                <a:cs typeface="Times New Roman" pitchFamily="18" charset="0"/>
              </a:rPr>
              <a:t>ŷ</a:t>
            </a:r>
            <a:r>
              <a:rPr lang="en-US" sz="2800" dirty="0">
                <a:solidFill>
                  <a:schemeClr val="accent2"/>
                </a:solidFill>
                <a:latin typeface="Times New Roman" pitchFamily="18" charset="0"/>
                <a:cs typeface="Times New Roman" pitchFamily="18" charset="0"/>
              </a:rPr>
              <a:t>  = 49,764 + 364(12) + 228(5) + 267(16)</a:t>
            </a:r>
          </a:p>
          <a:p>
            <a:pPr>
              <a:defRPr/>
            </a:pPr>
            <a:r>
              <a:rPr lang="en-US" sz="2800" dirty="0">
                <a:solidFill>
                  <a:schemeClr val="accent2"/>
                </a:solidFill>
                <a:latin typeface="Times New Roman" pitchFamily="18" charset="0"/>
                <a:cs typeface="Times New Roman" pitchFamily="18" charset="0"/>
              </a:rPr>
              <a:t>    = 59,544</a:t>
            </a:r>
            <a:endParaRPr lang="en-US" sz="2800" dirty="0">
              <a:latin typeface="+mn-lt"/>
            </a:endParaRPr>
          </a:p>
        </p:txBody>
      </p:sp>
      <p:sp>
        <p:nvSpPr>
          <p:cNvPr id="7" name="Rectangle 6"/>
          <p:cNvSpPr/>
          <p:nvPr/>
        </p:nvSpPr>
        <p:spPr>
          <a:xfrm>
            <a:off x="2553855" y="5321084"/>
            <a:ext cx="5617563" cy="461665"/>
          </a:xfrm>
          <a:prstGeom prst="rect">
            <a:avLst/>
          </a:prstGeom>
        </p:spPr>
        <p:txBody>
          <a:bodyPr wrap="none">
            <a:spAutoFit/>
          </a:bodyPr>
          <a:lstStyle/>
          <a:p>
            <a:pPr>
              <a:defRPr/>
            </a:pPr>
            <a:r>
              <a:rPr lang="en-US" sz="2400" dirty="0">
                <a:latin typeface="Times New Roman" panose="02020603050405020304" pitchFamily="18" charset="0"/>
                <a:cs typeface="Times New Roman" panose="02020603050405020304" pitchFamily="18" charset="0"/>
              </a:rPr>
              <a:t>The employee’s predicted salary is $59,544.</a:t>
            </a:r>
          </a:p>
        </p:txBody>
      </p:sp>
    </p:spTree>
    <p:custDataLst>
      <p:tags r:id="rId1"/>
    </p:custDataLst>
    <p:extLst>
      <p:ext uri="{BB962C8B-B14F-4D97-AF65-F5344CB8AC3E}">
        <p14:creationId xmlns:p14="http://schemas.microsoft.com/office/powerpoint/2010/main" val="1285858448"/>
      </p:ext>
    </p:extLst>
  </p:cSld>
  <p:clrMapOvr>
    <a:masterClrMapping/>
  </p:clrMapOvr>
  <mc:AlternateContent xmlns:mc="http://schemas.openxmlformats.org/markup-compatibility/2006" xmlns:p14="http://schemas.microsoft.com/office/powerpoint/2010/main">
    <mc:Choice Requires="p14">
      <p:transition spd="slow" p14:dur="2000" advTm="176016"/>
    </mc:Choice>
    <mc:Fallback xmlns="">
      <p:transition spd="slow" advTm="1760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6647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2" y="-81041"/>
            <a:ext cx="1031421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8"/>
          <p:cNvSpPr/>
          <p:nvPr/>
        </p:nvSpPr>
        <p:spPr>
          <a:xfrm>
            <a:off x="2986451" y="477530"/>
            <a:ext cx="2895344" cy="523220"/>
          </a:xfrm>
          <a:prstGeom prst="rect">
            <a:avLst/>
          </a:prstGeom>
        </p:spPr>
        <p:txBody>
          <a:bodyPr wrap="none">
            <a:spAutoFit/>
          </a:bodyPr>
          <a:lstStyle/>
          <a:p>
            <a:r>
              <a:rPr lang="en-US" altLang="en-US" sz="2800" dirty="0" smtClean="0">
                <a:solidFill>
                  <a:schemeClr val="bg1"/>
                </a:solidFill>
                <a:latin typeface="Times New Roman" panose="02020603050405020304" pitchFamily="18" charset="0"/>
                <a:cs typeface="Times New Roman" panose="02020603050405020304" pitchFamily="18" charset="0"/>
              </a:rPr>
              <a:t>Chapter Summary </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985818" y="1764742"/>
            <a:ext cx="9367982" cy="3046988"/>
          </a:xfrm>
          <a:prstGeom prst="rect">
            <a:avLst/>
          </a:prstGeom>
        </p:spPr>
        <p:txBody>
          <a:bodyPr wrap="square">
            <a:spAutoFit/>
          </a:bodyPr>
          <a:lstStyle/>
          <a:p>
            <a:pPr>
              <a:lnSpc>
                <a:spcPct val="150000"/>
              </a:lnSpc>
            </a:pPr>
            <a:r>
              <a:rPr lang="en-US" sz="3200" dirty="0">
                <a:latin typeface="Times New Roman" panose="02020603050405020304" pitchFamily="18" charset="0"/>
                <a:cs typeface="Times New Roman" panose="02020603050405020304" pitchFamily="18" charset="0"/>
              </a:rPr>
              <a:t>9.1 Correlation</a:t>
            </a:r>
          </a:p>
          <a:p>
            <a:pPr>
              <a:lnSpc>
                <a:spcPct val="150000"/>
              </a:lnSpc>
            </a:pPr>
            <a:r>
              <a:rPr lang="en-US" sz="3200" dirty="0">
                <a:latin typeface="Times New Roman" panose="02020603050405020304" pitchFamily="18" charset="0"/>
                <a:cs typeface="Times New Roman" panose="02020603050405020304" pitchFamily="18" charset="0"/>
              </a:rPr>
              <a:t>9.2 Linear Regression</a:t>
            </a:r>
          </a:p>
          <a:p>
            <a:pPr>
              <a:lnSpc>
                <a:spcPct val="150000"/>
              </a:lnSpc>
            </a:pPr>
            <a:r>
              <a:rPr lang="en-US" sz="3200" dirty="0">
                <a:latin typeface="Times New Roman" panose="02020603050405020304" pitchFamily="18" charset="0"/>
                <a:cs typeface="Times New Roman" panose="02020603050405020304" pitchFamily="18" charset="0"/>
              </a:rPr>
              <a:t>9.3 Measures of Regression and Prediction Intervals</a:t>
            </a:r>
          </a:p>
          <a:p>
            <a:pPr>
              <a:lnSpc>
                <a:spcPct val="150000"/>
              </a:lnSpc>
            </a:pPr>
            <a:r>
              <a:rPr lang="en-US" sz="3200" dirty="0">
                <a:latin typeface="Times New Roman" panose="02020603050405020304" pitchFamily="18" charset="0"/>
                <a:cs typeface="Times New Roman" panose="02020603050405020304" pitchFamily="18" charset="0"/>
              </a:rPr>
              <a:t>9.4 Multiple Regression</a:t>
            </a:r>
          </a:p>
        </p:txBody>
      </p:sp>
    </p:spTree>
    <p:extLst>
      <p:ext uri="{BB962C8B-B14F-4D97-AF65-F5344CB8AC3E}">
        <p14:creationId xmlns:p14="http://schemas.microsoft.com/office/powerpoint/2010/main" val="3195044509"/>
      </p:ext>
    </p:extLst>
  </p:cSld>
  <p:clrMapOvr>
    <a:masterClrMapping/>
  </p:clrMapOvr>
  <mc:AlternateContent xmlns:mc="http://schemas.openxmlformats.org/markup-compatibility/2006" xmlns:p14="http://schemas.microsoft.com/office/powerpoint/2010/main">
    <mc:Choice Requires="p14">
      <p:transition spd="slow" p14:dur="2000" advTm="135278"/>
    </mc:Choice>
    <mc:Fallback xmlns="">
      <p:transition spd="slow" advTm="135278"/>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2198</TotalTime>
  <Words>1092</Words>
  <Application>Microsoft Office PowerPoint</Application>
  <PresentationFormat>Widescreen</PresentationFormat>
  <Paragraphs>268</Paragraphs>
  <Slides>39</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7" baseType="lpstr">
      <vt:lpstr>Arial</vt:lpstr>
      <vt:lpstr>Calibri</vt:lpstr>
      <vt:lpstr>Calibri Light</vt:lpstr>
      <vt:lpstr>Symbol</vt:lpstr>
      <vt:lpstr>Tajawal Medium</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cp:lastModifiedBy>
  <cp:revision>237</cp:revision>
  <dcterms:created xsi:type="dcterms:W3CDTF">2021-08-03T13:03:26Z</dcterms:created>
  <dcterms:modified xsi:type="dcterms:W3CDTF">2022-06-28T19:20:49Z</dcterms:modified>
</cp:coreProperties>
</file>