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271" r:id="rId7"/>
    <p:sldId id="313" r:id="rId8"/>
    <p:sldId id="549" r:id="rId9"/>
    <p:sldId id="511" r:id="rId10"/>
    <p:sldId id="580" r:id="rId11"/>
    <p:sldId id="635" r:id="rId12"/>
    <p:sldId id="634" r:id="rId13"/>
    <p:sldId id="627" r:id="rId14"/>
    <p:sldId id="629" r:id="rId15"/>
    <p:sldId id="631" r:id="rId16"/>
    <p:sldId id="581" r:id="rId17"/>
    <p:sldId id="583" r:id="rId18"/>
    <p:sldId id="584" r:id="rId19"/>
    <p:sldId id="613" r:id="rId20"/>
    <p:sldId id="586" r:id="rId21"/>
    <p:sldId id="588" r:id="rId22"/>
    <p:sldId id="633" r:id="rId23"/>
    <p:sldId id="615" r:id="rId24"/>
    <p:sldId id="587" r:id="rId25"/>
    <p:sldId id="590" r:id="rId26"/>
    <p:sldId id="589" r:id="rId27"/>
    <p:sldId id="575" r:id="rId28"/>
    <p:sldId id="555" r:id="rId29"/>
    <p:sldId id="614" r:id="rId30"/>
    <p:sldId id="596" r:id="rId31"/>
    <p:sldId id="591" r:id="rId32"/>
    <p:sldId id="592" r:id="rId33"/>
    <p:sldId id="561" r:id="rId34"/>
    <p:sldId id="593" r:id="rId35"/>
    <p:sldId id="558" r:id="rId36"/>
    <p:sldId id="560" r:id="rId37"/>
    <p:sldId id="620" r:id="rId38"/>
    <p:sldId id="621" r:id="rId39"/>
    <p:sldId id="622" r:id="rId40"/>
    <p:sldId id="623" r:id="rId41"/>
    <p:sldId id="626" r:id="rId42"/>
    <p:sldId id="624" r:id="rId43"/>
    <p:sldId id="625" r:id="rId44"/>
    <p:sldId id="595" r:id="rId45"/>
    <p:sldId id="562" r:id="rId46"/>
    <p:sldId id="565" r:id="rId47"/>
    <p:sldId id="616" r:id="rId48"/>
    <p:sldId id="617" r:id="rId49"/>
    <p:sldId id="619" r:id="rId50"/>
    <p:sldId id="618" r:id="rId51"/>
    <p:sldId id="563" r:id="rId52"/>
    <p:sldId id="276" r:id="rId53"/>
    <p:sldId id="306"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80"/>
            <p14:sldId id="635"/>
            <p14:sldId id="634"/>
            <p14:sldId id="627"/>
            <p14:sldId id="629"/>
            <p14:sldId id="631"/>
            <p14:sldId id="581"/>
            <p14:sldId id="583"/>
            <p14:sldId id="584"/>
            <p14:sldId id="613"/>
            <p14:sldId id="586"/>
            <p14:sldId id="588"/>
            <p14:sldId id="633"/>
            <p14:sldId id="615"/>
            <p14:sldId id="587"/>
            <p14:sldId id="590"/>
            <p14:sldId id="589"/>
            <p14:sldId id="575"/>
            <p14:sldId id="555"/>
            <p14:sldId id="614"/>
            <p14:sldId id="596"/>
            <p14:sldId id="591"/>
            <p14:sldId id="592"/>
            <p14:sldId id="561"/>
            <p14:sldId id="593"/>
            <p14:sldId id="558"/>
            <p14:sldId id="560"/>
            <p14:sldId id="620"/>
            <p14:sldId id="621"/>
            <p14:sldId id="622"/>
            <p14:sldId id="623"/>
            <p14:sldId id="626"/>
            <p14:sldId id="624"/>
            <p14:sldId id="625"/>
            <p14:sldId id="595"/>
            <p14:sldId id="562"/>
            <p14:sldId id="565"/>
            <p14:sldId id="616"/>
            <p14:sldId id="617"/>
            <p14:sldId id="619"/>
            <p14:sldId id="618"/>
            <p14:sldId id="563"/>
            <p14:sldId id="276"/>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D4D4"/>
    <a:srgbClr val="F58221"/>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4660"/>
  </p:normalViewPr>
  <p:slideViewPr>
    <p:cSldViewPr snapToGrid="0">
      <p:cViewPr varScale="1">
        <p:scale>
          <a:sx n="64" d="100"/>
          <a:sy n="64" d="100"/>
        </p:scale>
        <p:origin x="9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FEEF0-9E66-5412-44BF-43F092B29F0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ADD1EE62-A654-D424-E653-090A4AE7839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CAE280F8-8774-62FD-A09C-316877C1F6AD}"/>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8494D85F-6224-80D6-DE2F-4B923AC59FF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00071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6.xml"/><Relationship Id="rId1" Type="http://schemas.openxmlformats.org/officeDocument/2006/relationships/themeOverride" Target="../theme/themeOverride1.xml"/><Relationship Id="rId5" Type="http://schemas.openxmlformats.org/officeDocument/2006/relationships/image" Target="../media/image33.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7.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68080" y="3569460"/>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655"/>
    </mc:Choice>
    <mc:Fallback xmlns="">
      <p:transition spd="slow" advTm="446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585" y="2864682"/>
            <a:ext cx="5992140" cy="968342"/>
          </a:xfrm>
          <a:prstGeom prst="rect">
            <a:avLst/>
          </a:prstGeom>
          <a:noFill/>
        </p:spPr>
        <p:txBody>
          <a:bodyPr wrap="square" rtlCol="0">
            <a:spAutoFit/>
          </a:bodyPr>
          <a:lstStyle/>
          <a:p>
            <a:pPr>
              <a:lnSpc>
                <a:spcPts val="3300"/>
              </a:lnSpc>
            </a:pPr>
            <a:r>
              <a:rPr lang="en-US" sz="4000" b="1" dirty="0">
                <a:solidFill>
                  <a:srgbClr val="00B0F0"/>
                </a:solidFill>
                <a:latin typeface="Alexandria" charset="0"/>
                <a:cs typeface="Alexandria" charset="0"/>
              </a:rPr>
              <a:t>Urban Growth, Migration, and Regional Development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7912"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4853612"/>
            <a:ext cx="6318082" cy="1938992"/>
          </a:xfrm>
          <a:prstGeom prst="rect">
            <a:avLst/>
          </a:prstGeom>
          <a:noFill/>
        </p:spPr>
        <p:txBody>
          <a:bodyPr wrap="square">
            <a:spAutoFit/>
          </a:bodyPr>
          <a:lstStyle/>
          <a:p>
            <a:r>
              <a:rPr lang="en-US" sz="2000" dirty="0">
                <a:latin typeface="Alexandria" charset="0"/>
              </a:rPr>
              <a:t>Urban growth and migration are central forces shaping regional development, economic structure, social dynamics, and environmental outcomes. </a:t>
            </a:r>
          </a:p>
          <a:p>
            <a:r>
              <a:rPr lang="en-US" sz="2000" dirty="0">
                <a:latin typeface="Alexandria" charset="0"/>
              </a:rPr>
              <a:t>The  lecture examines drivers and consequences of urban growth, the role of agglomeration and connectivity, policy instruments for balanced regional development.</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95878" y="4129910"/>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61700" y="1348330"/>
            <a:ext cx="8417320" cy="4789516"/>
          </a:xfrm>
          <a:prstGeom prst="rect">
            <a:avLst/>
          </a:prstGeom>
          <a:noFill/>
        </p:spPr>
        <p:txBody>
          <a:bodyPr wrap="square" rtlCol="0">
            <a:spAutoFit/>
          </a:bodyPr>
          <a:lstStyle/>
          <a:p>
            <a:pPr marL="457200" indent="-457200">
              <a:lnSpc>
                <a:spcPct val="150000"/>
              </a:lnSpc>
              <a:buAutoNum type="arabicPeriod"/>
            </a:pPr>
            <a:r>
              <a:rPr lang="en-US" sz="2000" dirty="0">
                <a:latin typeface="Alexandria" charset="0"/>
              </a:rPr>
              <a:t>Introduction </a:t>
            </a:r>
          </a:p>
          <a:p>
            <a:pPr>
              <a:lnSpc>
                <a:spcPct val="150000"/>
              </a:lnSpc>
              <a:spcAft>
                <a:spcPts val="1000"/>
              </a:spcAft>
            </a:pPr>
            <a:r>
              <a:rPr lang="en-US" sz="2000" dirty="0">
                <a:latin typeface="Alexandria" charset="0"/>
              </a:rPr>
              <a:t>2.     Theoretical foundations</a:t>
            </a:r>
          </a:p>
          <a:p>
            <a:pPr>
              <a:lnSpc>
                <a:spcPct val="150000"/>
              </a:lnSpc>
            </a:pPr>
            <a:r>
              <a:rPr lang="en-US" sz="2000" dirty="0">
                <a:latin typeface="Alexandria"/>
              </a:rPr>
              <a:t>3.     Drivers of urban growth and migration</a:t>
            </a:r>
          </a:p>
          <a:p>
            <a:pPr>
              <a:lnSpc>
                <a:spcPct val="150000"/>
              </a:lnSpc>
            </a:pPr>
            <a:r>
              <a:rPr lang="en-US" sz="2000" dirty="0">
                <a:latin typeface="Alexandria"/>
              </a:rPr>
              <a:t>4.     Patterns and types of migration</a:t>
            </a:r>
          </a:p>
          <a:p>
            <a:pPr marL="457200" indent="-457200">
              <a:lnSpc>
                <a:spcPct val="150000"/>
              </a:lnSpc>
              <a:buAutoNum type="arabicPeriod" startAt="5"/>
            </a:pPr>
            <a:r>
              <a:rPr lang="en-US" sz="2000" dirty="0">
                <a:latin typeface="Alexandria"/>
              </a:rPr>
              <a:t>Impacts of urban growth and migration on regional development</a:t>
            </a:r>
          </a:p>
          <a:p>
            <a:pPr marL="457200" indent="-457200">
              <a:lnSpc>
                <a:spcPct val="150000"/>
              </a:lnSpc>
              <a:buAutoNum type="arabicPeriod" startAt="5"/>
            </a:pPr>
            <a:r>
              <a:rPr lang="en-US" sz="2000" dirty="0">
                <a:latin typeface="Alexandria"/>
              </a:rPr>
              <a:t>Policy instruments for balanced regional development</a:t>
            </a:r>
          </a:p>
          <a:p>
            <a:pPr marL="457200" indent="-457200">
              <a:lnSpc>
                <a:spcPct val="150000"/>
              </a:lnSpc>
              <a:buAutoNum type="arabicPeriod" startAt="5"/>
            </a:pPr>
            <a:r>
              <a:rPr lang="en-US" sz="2000" dirty="0">
                <a:latin typeface="Alexandria"/>
              </a:rPr>
              <a:t> Case studies</a:t>
            </a:r>
          </a:p>
          <a:p>
            <a:pPr marL="457200" indent="-457200">
              <a:lnSpc>
                <a:spcPct val="150000"/>
              </a:lnSpc>
              <a:buAutoNum type="arabicPeriod" startAt="5"/>
            </a:pPr>
            <a:r>
              <a:rPr lang="en-US" sz="2000" dirty="0">
                <a:latin typeface="Alexandria"/>
              </a:rPr>
              <a:t>Measuring urbanization and regional development</a:t>
            </a:r>
          </a:p>
          <a:p>
            <a:pPr marL="457200" indent="-457200">
              <a:lnSpc>
                <a:spcPct val="150000"/>
              </a:lnSpc>
              <a:buAutoNum type="arabicPeriod" startAt="5"/>
            </a:pPr>
            <a:r>
              <a:rPr lang="en-US" sz="2000" dirty="0">
                <a:latin typeface="Alexandria" charset="0"/>
              </a:rPr>
              <a:t>Planning  for sustainable and inclusive urbanization</a:t>
            </a:r>
            <a:endParaRPr lang="en-US" sz="2000" dirty="0">
              <a:latin typeface="Alexandria"/>
            </a:endParaRPr>
          </a:p>
          <a:p>
            <a:pPr>
              <a:lnSpc>
                <a:spcPct val="150000"/>
              </a:lnSpc>
            </a:pPr>
            <a:endParaRPr lang="en-US" sz="2000" dirty="0">
              <a:latin typeface="Alexandria"/>
            </a:endParaRPr>
          </a:p>
        </p:txBody>
      </p:sp>
      <p:sp>
        <p:nvSpPr>
          <p:cNvPr id="32" name="Rectangle 31"/>
          <p:cNvSpPr/>
          <p:nvPr/>
        </p:nvSpPr>
        <p:spPr>
          <a:xfrm>
            <a:off x="3305631" y="642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58086" y="1466918"/>
            <a:ext cx="8417320" cy="5324535"/>
          </a:xfrm>
          <a:prstGeom prst="rect">
            <a:avLst/>
          </a:prstGeom>
          <a:noFill/>
        </p:spPr>
        <p:txBody>
          <a:bodyPr wrap="square" rtlCol="0">
            <a:spAutoFit/>
          </a:bodyPr>
          <a:lstStyle/>
          <a:p>
            <a:r>
              <a:rPr lang="en-US" sz="2000" dirty="0">
                <a:latin typeface="Alexandria" charset="0"/>
              </a:rPr>
              <a:t>By the end of the lecture, you will be able to:</a:t>
            </a:r>
          </a:p>
          <a:p>
            <a:pPr marL="285750" indent="-285750">
              <a:buFont typeface="Arial" panose="020B0604020202020204" pitchFamily="34" charset="0"/>
              <a:buChar char="•"/>
            </a:pPr>
            <a:r>
              <a:rPr lang="en-US" dirty="0"/>
              <a:t> </a:t>
            </a:r>
            <a:r>
              <a:rPr lang="en-US" sz="2000" b="1" dirty="0">
                <a:latin typeface="Alexandria"/>
              </a:rPr>
              <a:t>Define and explain</a:t>
            </a:r>
            <a:r>
              <a:rPr lang="en-US" sz="2000" dirty="0">
                <a:latin typeface="Alexandria"/>
              </a:rPr>
              <a:t> the key concepts of </a:t>
            </a:r>
            <a:r>
              <a:rPr lang="en-US" sz="2000" i="1" dirty="0">
                <a:latin typeface="Alexandria"/>
              </a:rPr>
              <a:t>urban growth</a:t>
            </a:r>
            <a:r>
              <a:rPr lang="en-US" sz="2000" dirty="0">
                <a:latin typeface="Alexandria"/>
              </a:rPr>
              <a:t>, </a:t>
            </a:r>
            <a:r>
              <a:rPr lang="en-US" sz="2000" i="1" dirty="0">
                <a:latin typeface="Alexandria"/>
              </a:rPr>
              <a:t>migration</a:t>
            </a:r>
            <a:r>
              <a:rPr lang="en-US" sz="2000" dirty="0">
                <a:latin typeface="Alexandria"/>
              </a:rPr>
              <a:t>, and </a:t>
            </a:r>
            <a:r>
              <a:rPr lang="en-US" sz="2000" i="1" dirty="0">
                <a:latin typeface="Alexandria"/>
              </a:rPr>
              <a:t>regional development</a:t>
            </a:r>
            <a:r>
              <a:rPr lang="en-US" sz="2000" dirty="0">
                <a:latin typeface="Alexandria"/>
              </a:rPr>
              <a:t>, and understand their interconnections in shaping spatial and economic change.</a:t>
            </a:r>
          </a:p>
          <a:p>
            <a:pPr marL="285750" indent="-285750">
              <a:buFont typeface="Arial" panose="020B0604020202020204" pitchFamily="34" charset="0"/>
              <a:buChar char="•"/>
            </a:pPr>
            <a:r>
              <a:rPr lang="en-US" sz="2000" b="1" dirty="0">
                <a:latin typeface="Alexandria"/>
              </a:rPr>
              <a:t>Analyze global and regional patterns</a:t>
            </a:r>
            <a:r>
              <a:rPr lang="en-US" sz="2000" dirty="0">
                <a:latin typeface="Alexandria"/>
              </a:rPr>
              <a:t> of urbanization using quantitative indicators such as urban population share, regional GDP, and migration flows.</a:t>
            </a:r>
          </a:p>
          <a:p>
            <a:pPr marL="285750" indent="-285750">
              <a:buFont typeface="Arial" panose="020B0604020202020204" pitchFamily="34" charset="0"/>
              <a:buChar char="•"/>
            </a:pPr>
            <a:r>
              <a:rPr lang="en-US" sz="2000" b="1" dirty="0">
                <a:latin typeface="Alexandria"/>
              </a:rPr>
              <a:t>Evaluate the driving forces</a:t>
            </a:r>
            <a:r>
              <a:rPr lang="en-US" sz="2000" dirty="0">
                <a:latin typeface="Alexandria"/>
              </a:rPr>
              <a:t> behind urban growth — including demographic shifts, economic transformation, technological change, and policy interventions.</a:t>
            </a:r>
          </a:p>
          <a:p>
            <a:pPr marL="285750" indent="-285750">
              <a:buFont typeface="Arial" panose="020B0604020202020204" pitchFamily="34" charset="0"/>
              <a:buChar char="•"/>
            </a:pPr>
            <a:r>
              <a:rPr lang="en-US" sz="2000" b="1" dirty="0">
                <a:latin typeface="Alexandria"/>
              </a:rPr>
              <a:t>Assess the impacts of migration</a:t>
            </a:r>
            <a:r>
              <a:rPr lang="en-US" sz="2000" dirty="0">
                <a:latin typeface="Alexandria"/>
              </a:rPr>
              <a:t> (both internal and international) on urban labor markets, housing demand, and regional inequalities.</a:t>
            </a:r>
          </a:p>
          <a:p>
            <a:pPr marL="285750" indent="-285750">
              <a:buFont typeface="Arial" panose="020B0604020202020204" pitchFamily="34" charset="0"/>
              <a:buChar char="•"/>
            </a:pPr>
            <a:r>
              <a:rPr lang="en-US" sz="2000" b="1" dirty="0">
                <a:latin typeface="Alexandria"/>
              </a:rPr>
              <a:t>Interpret and use data</a:t>
            </a:r>
            <a:r>
              <a:rPr lang="en-US" sz="2000" dirty="0">
                <a:latin typeface="Alexandria"/>
              </a:rPr>
              <a:t> from international sources (UN-Habitat, World Bank, OECD, Eurostat) to measure urbanization and regional performance.</a:t>
            </a:r>
          </a:p>
          <a:p>
            <a:pPr marL="285750" indent="-285750">
              <a:buFont typeface="Arial" panose="020B0604020202020204" pitchFamily="34" charset="0"/>
              <a:buChar char="•"/>
            </a:pPr>
            <a:r>
              <a:rPr lang="en-US" sz="2000" b="1" dirty="0">
                <a:latin typeface="Alexandria"/>
              </a:rPr>
              <a:t>Examine the policy instruments</a:t>
            </a:r>
            <a:r>
              <a:rPr lang="en-US" sz="2000" dirty="0">
                <a:latin typeface="Alexandria"/>
              </a:rPr>
              <a:t> — such as housing, transport, and fiscal tools — used to manage urban expansion and reduce regional disparities.</a:t>
            </a:r>
          </a:p>
          <a:p>
            <a:endParaRPr lang="en-US" sz="2000" dirty="0">
              <a:latin typeface="Alexandria" charset="0"/>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486158" y="1699290"/>
            <a:ext cx="3909257" cy="3022366"/>
          </a:xfrm>
          <a:prstGeom prst="rect">
            <a:avLst/>
          </a:prstGeom>
        </p:spPr>
        <p:txBody>
          <a:bodyPr wrap="square">
            <a:spAutoFit/>
          </a:bodyPr>
          <a:lstStyle/>
          <a:p>
            <a:pPr>
              <a:lnSpc>
                <a:spcPct val="120000"/>
              </a:lnSpc>
            </a:pPr>
            <a:r>
              <a:rPr lang="en-US" sz="2000" dirty="0">
                <a:latin typeface="Alexandria"/>
              </a:rPr>
              <a:t>Cities concentrate people, knowledge, capital, and institutions—making them engines of economic growth and social change.</a:t>
            </a:r>
          </a:p>
          <a:p>
            <a:pPr>
              <a:lnSpc>
                <a:spcPct val="120000"/>
              </a:lnSpc>
            </a:pPr>
            <a:r>
              <a:rPr lang="en-US" sz="2000" dirty="0">
                <a:latin typeface="Alexandria"/>
              </a:rPr>
              <a:t> Urban growth is both a product of development and a driver of further transformation.</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4164740"/>
            <a:ext cx="4215670" cy="2283702"/>
          </a:xfrm>
          <a:prstGeom prst="rect">
            <a:avLst/>
          </a:prstGeom>
        </p:spPr>
        <p:txBody>
          <a:bodyPr wrap="square">
            <a:spAutoFit/>
          </a:bodyPr>
          <a:lstStyle/>
          <a:p>
            <a:pPr algn="just">
              <a:lnSpc>
                <a:spcPct val="120000"/>
              </a:lnSpc>
            </a:pPr>
            <a:r>
              <a:rPr lang="en-US" sz="2000" b="1" dirty="0">
                <a:latin typeface="Alexandria" charset="0"/>
              </a:rPr>
              <a:t>Understand core theoretical frameworks linking urban growth, migration, and regional development.</a:t>
            </a:r>
          </a:p>
          <a:p>
            <a:pPr algn="just">
              <a:lnSpc>
                <a:spcPct val="120000"/>
              </a:lnSpc>
            </a:pPr>
            <a:r>
              <a:rPr lang="en-US" sz="2000" b="1" dirty="0">
                <a:latin typeface="Alexandria" charset="0"/>
              </a:rPr>
              <a:t>To identify practical policy tools for balanced, inclusive regional development.</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627A2394-C9A9-B611-6704-D9340DC741C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pic>
        <p:nvPicPr>
          <p:cNvPr id="5" name="عنصر نائب للصورة 4">
            <a:extLst>
              <a:ext uri="{FF2B5EF4-FFF2-40B4-BE49-F238E27FC236}">
                <a16:creationId xmlns:a16="http://schemas.microsoft.com/office/drawing/2014/main" id="{88D158B6-4B30-6632-0F10-48D6E190B950}"/>
              </a:ext>
            </a:extLst>
          </p:cNvPr>
          <p:cNvPicPr>
            <a:picLocks noGrp="1" noChangeAspect="1"/>
          </p:cNvPicPr>
          <p:nvPr>
            <p:ph type="pic" sz="quarter" idx="10"/>
          </p:nvPr>
        </p:nvPicPr>
        <p:blipFill>
          <a:blip r:embed="rId3"/>
          <a:srcRect l="2128" r="2128"/>
          <a:stretch>
            <a:fillRect/>
          </a:stretch>
        </p:blipFill>
        <p:spPr>
          <a:prstGeom prst="rect">
            <a:avLst/>
          </a:prstGeom>
        </p:spPr>
      </p:pic>
      <p:pic>
        <p:nvPicPr>
          <p:cNvPr id="9" name="صورة 8">
            <a:extLst>
              <a:ext uri="{FF2B5EF4-FFF2-40B4-BE49-F238E27FC236}">
                <a16:creationId xmlns:a16="http://schemas.microsoft.com/office/drawing/2014/main" id="{921C170B-3D10-1C61-7809-5E3715C3955A}"/>
              </a:ext>
            </a:extLst>
          </p:cNvPr>
          <p:cNvPicPr>
            <a:picLocks noChangeAspect="1"/>
          </p:cNvPicPr>
          <p:nvPr/>
        </p:nvPicPr>
        <p:blipFill>
          <a:blip r:embed="rId4"/>
          <a:stretch>
            <a:fillRect/>
          </a:stretch>
        </p:blipFill>
        <p:spPr>
          <a:xfrm>
            <a:off x="1949596" y="4956925"/>
            <a:ext cx="3257550" cy="1400175"/>
          </a:xfrm>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4523A-52BC-87DB-70DF-C6D1CCAFAB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CD5AD-782B-7909-35A8-0AAC11BC1391}"/>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015D138-53B8-9A4C-26D8-A8615D1AF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276998B-17C9-9F8E-2211-24C7C5F47ACE}"/>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sp>
        <p:nvSpPr>
          <p:cNvPr id="6" name="TextBox 47">
            <a:extLst>
              <a:ext uri="{FF2B5EF4-FFF2-40B4-BE49-F238E27FC236}">
                <a16:creationId xmlns:a16="http://schemas.microsoft.com/office/drawing/2014/main" id="{7F8E700D-C9FE-22B4-090B-964552FBF69B}"/>
              </a:ext>
            </a:extLst>
          </p:cNvPr>
          <p:cNvSpPr txBox="1"/>
          <p:nvPr/>
        </p:nvSpPr>
        <p:spPr>
          <a:xfrm>
            <a:off x="1136754" y="2012830"/>
            <a:ext cx="5334000" cy="3170099"/>
          </a:xfrm>
          <a:prstGeom prst="rect">
            <a:avLst/>
          </a:prstGeom>
          <a:noFill/>
        </p:spPr>
        <p:txBody>
          <a:bodyPr wrap="square" rtlCol="0">
            <a:spAutoFit/>
          </a:bodyPr>
          <a:lstStyle/>
          <a:p>
            <a:r>
              <a:rPr lang="en-US" sz="2000" dirty="0">
                <a:latin typeface="Alexandria"/>
              </a:rPr>
              <a:t> Migration feeds urban growth and reshapes regional patterns: rural-to-urban flows fuel city expansion; international migration affects labor markets and demographic profiles; forced migration changes settlement patterns abruptly. </a:t>
            </a:r>
          </a:p>
          <a:p>
            <a:endParaRPr lang="en-US" sz="2000" dirty="0">
              <a:latin typeface="Alexandria"/>
            </a:endParaRPr>
          </a:p>
          <a:p>
            <a:r>
              <a:rPr lang="en-US" sz="2000" dirty="0">
                <a:latin typeface="Alexandria"/>
              </a:rPr>
              <a:t>Regional development depends on how cities interact with surrounding rural areas, smaller towns, and distant markets. </a:t>
            </a:r>
          </a:p>
          <a:p>
            <a:endParaRPr lang="en-US" sz="2000" dirty="0">
              <a:latin typeface="Alexandria"/>
            </a:endParaRPr>
          </a:p>
        </p:txBody>
      </p:sp>
      <p:pic>
        <p:nvPicPr>
          <p:cNvPr id="5" name="صورة 4">
            <a:extLst>
              <a:ext uri="{FF2B5EF4-FFF2-40B4-BE49-F238E27FC236}">
                <a16:creationId xmlns:a16="http://schemas.microsoft.com/office/drawing/2014/main" id="{40C01F0C-E307-2B23-4E70-EC9736B8F3CA}"/>
              </a:ext>
            </a:extLst>
          </p:cNvPr>
          <p:cNvPicPr>
            <a:picLocks noChangeAspect="1"/>
          </p:cNvPicPr>
          <p:nvPr/>
        </p:nvPicPr>
        <p:blipFill>
          <a:blip r:embed="rId3"/>
          <a:srcRect t="27323" b="27869"/>
          <a:stretch>
            <a:fillRect/>
          </a:stretch>
        </p:blipFill>
        <p:spPr>
          <a:xfrm>
            <a:off x="6715593" y="2012830"/>
            <a:ext cx="4339653" cy="3072984"/>
          </a:xfrm>
          <a:prstGeom prst="rect">
            <a:avLst/>
          </a:prstGeom>
        </p:spPr>
      </p:pic>
    </p:spTree>
    <p:extLst>
      <p:ext uri="{BB962C8B-B14F-4D97-AF65-F5344CB8AC3E}">
        <p14:creationId xmlns:p14="http://schemas.microsoft.com/office/powerpoint/2010/main" val="4174371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7124B-3F87-9647-3585-B731C8D70E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E2ECA2-5750-306E-1589-3AEA60226F65}"/>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E67B792-5E1E-1501-AEE8-CF3418FFF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356B200-C0D5-3301-DA8E-8AD922FC84A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sp>
        <p:nvSpPr>
          <p:cNvPr id="6" name="TextBox 47">
            <a:extLst>
              <a:ext uri="{FF2B5EF4-FFF2-40B4-BE49-F238E27FC236}">
                <a16:creationId xmlns:a16="http://schemas.microsoft.com/office/drawing/2014/main" id="{182714E1-C839-33B4-1401-97BE4A7BA13D}"/>
              </a:ext>
            </a:extLst>
          </p:cNvPr>
          <p:cNvSpPr txBox="1"/>
          <p:nvPr/>
        </p:nvSpPr>
        <p:spPr>
          <a:xfrm>
            <a:off x="762000" y="1620307"/>
            <a:ext cx="10289190" cy="4401205"/>
          </a:xfrm>
          <a:prstGeom prst="rect">
            <a:avLst/>
          </a:prstGeom>
          <a:noFill/>
        </p:spPr>
        <p:txBody>
          <a:bodyPr wrap="square" rtlCol="0">
            <a:spAutoFit/>
          </a:bodyPr>
          <a:lstStyle/>
          <a:p>
            <a:r>
              <a:rPr lang="en-US" sz="2000" b="1" dirty="0">
                <a:latin typeface="Alexandria"/>
              </a:rPr>
              <a:t>Specifications of a Poor City</a:t>
            </a:r>
          </a:p>
          <a:p>
            <a:r>
              <a:rPr lang="en-US" sz="2000" b="1" dirty="0">
                <a:latin typeface="Alexandria"/>
              </a:rPr>
              <a:t>-Low Economic Output:</a:t>
            </a:r>
            <a:br>
              <a:rPr lang="en-US" sz="2000" dirty="0">
                <a:latin typeface="Alexandria"/>
              </a:rPr>
            </a:br>
            <a:r>
              <a:rPr lang="en-US" sz="2000" dirty="0">
                <a:latin typeface="Alexandria"/>
              </a:rPr>
              <a:t>Low GDP (</a:t>
            </a:r>
            <a:r>
              <a:rPr lang="en-US" dirty="0"/>
              <a:t>Gross Domestic Product)  </a:t>
            </a:r>
            <a:r>
              <a:rPr lang="en-US" sz="2000" dirty="0">
                <a:latin typeface="Alexandria"/>
              </a:rPr>
              <a:t>per capita and limited industrial or service activity.</a:t>
            </a:r>
          </a:p>
          <a:p>
            <a:r>
              <a:rPr lang="en-US" sz="2000" b="1" dirty="0">
                <a:latin typeface="Alexandria"/>
              </a:rPr>
              <a:t>-High Unemployment &amp; Informal Economy:</a:t>
            </a:r>
            <a:br>
              <a:rPr lang="en-US" sz="2000" dirty="0">
                <a:latin typeface="Alexandria"/>
              </a:rPr>
            </a:br>
            <a:r>
              <a:rPr lang="en-US" sz="2000" dirty="0">
                <a:latin typeface="Alexandria"/>
              </a:rPr>
              <a:t>Most jobs are unregulated, low-wage, and insecure.</a:t>
            </a:r>
          </a:p>
          <a:p>
            <a:r>
              <a:rPr lang="en-US" sz="2000" b="1" dirty="0">
                <a:latin typeface="Alexandria"/>
              </a:rPr>
              <a:t>-Widespread Poverty:</a:t>
            </a:r>
            <a:br>
              <a:rPr lang="en-US" sz="2000" dirty="0">
                <a:latin typeface="Alexandria"/>
              </a:rPr>
            </a:br>
            <a:r>
              <a:rPr lang="en-US" sz="2000" dirty="0">
                <a:latin typeface="Alexandria"/>
              </a:rPr>
              <a:t>A large share of residents live below the poverty line.</a:t>
            </a:r>
          </a:p>
          <a:p>
            <a:r>
              <a:rPr lang="en-US" sz="2000" b="1" dirty="0">
                <a:latin typeface="Alexandria"/>
              </a:rPr>
              <a:t>-Inadequate Infrastructure:</a:t>
            </a:r>
            <a:br>
              <a:rPr lang="en-US" sz="2000" dirty="0">
                <a:latin typeface="Alexandria"/>
              </a:rPr>
            </a:br>
            <a:r>
              <a:rPr lang="en-US" sz="2000" dirty="0">
                <a:latin typeface="Alexandria"/>
              </a:rPr>
              <a:t>Poor access to roads, water, sanitation, and electricity.</a:t>
            </a:r>
          </a:p>
          <a:p>
            <a:r>
              <a:rPr lang="en-US" sz="2000" b="1" dirty="0">
                <a:latin typeface="Alexandria"/>
              </a:rPr>
              <a:t>-Unplanned Urban Expansion:</a:t>
            </a:r>
            <a:br>
              <a:rPr lang="en-US" sz="2000" dirty="0">
                <a:latin typeface="Alexandria"/>
              </a:rPr>
            </a:br>
            <a:r>
              <a:rPr lang="en-US" sz="2000" dirty="0">
                <a:latin typeface="Alexandria"/>
              </a:rPr>
              <a:t>Rapid growth of informal settlements and slums.</a:t>
            </a:r>
          </a:p>
          <a:p>
            <a:r>
              <a:rPr lang="en-US" sz="2000" b="1" dirty="0">
                <a:latin typeface="Alexandria"/>
              </a:rPr>
              <a:t>-Weak Governance:</a:t>
            </a:r>
            <a:br>
              <a:rPr lang="en-US" sz="2000" dirty="0">
                <a:latin typeface="Alexandria"/>
              </a:rPr>
            </a:br>
            <a:r>
              <a:rPr lang="en-US" sz="2000" dirty="0">
                <a:latin typeface="Alexandria"/>
              </a:rPr>
              <a:t>Limited urban planning, poor service delivery, and corruption.</a:t>
            </a:r>
          </a:p>
          <a:p>
            <a:endParaRPr lang="en-US" sz="2000" dirty="0">
              <a:latin typeface="Alexandria"/>
            </a:endParaRPr>
          </a:p>
        </p:txBody>
      </p:sp>
      <p:pic>
        <p:nvPicPr>
          <p:cNvPr id="3" name="صورة 2">
            <a:extLst>
              <a:ext uri="{FF2B5EF4-FFF2-40B4-BE49-F238E27FC236}">
                <a16:creationId xmlns:a16="http://schemas.microsoft.com/office/drawing/2014/main" id="{966D59D3-FE11-498F-5753-AF18A41E3F5D}"/>
              </a:ext>
            </a:extLst>
          </p:cNvPr>
          <p:cNvPicPr>
            <a:picLocks noChangeAspect="1"/>
          </p:cNvPicPr>
          <p:nvPr/>
        </p:nvPicPr>
        <p:blipFill>
          <a:blip r:embed="rId3"/>
          <a:stretch>
            <a:fillRect/>
          </a:stretch>
        </p:blipFill>
        <p:spPr>
          <a:xfrm>
            <a:off x="7332039" y="2693042"/>
            <a:ext cx="3863871" cy="3122008"/>
          </a:xfrm>
          <a:prstGeom prst="rect">
            <a:avLst/>
          </a:prstGeom>
        </p:spPr>
      </p:pic>
    </p:spTree>
    <p:extLst>
      <p:ext uri="{BB962C8B-B14F-4D97-AF65-F5344CB8AC3E}">
        <p14:creationId xmlns:p14="http://schemas.microsoft.com/office/powerpoint/2010/main" val="2408043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DE4ED-6817-A18C-FE53-975DF0E85D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28DFAF-FFCE-917F-0D70-E57DCF228DCC}"/>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585A163-13B1-8B46-E12F-1D8CC3B47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7C5CB90-CD93-469E-4367-14E24701BA26}"/>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sp>
        <p:nvSpPr>
          <p:cNvPr id="6" name="TextBox 47">
            <a:extLst>
              <a:ext uri="{FF2B5EF4-FFF2-40B4-BE49-F238E27FC236}">
                <a16:creationId xmlns:a16="http://schemas.microsoft.com/office/drawing/2014/main" id="{AB37D372-BA2A-C427-D50D-8E9E1945606E}"/>
              </a:ext>
            </a:extLst>
          </p:cNvPr>
          <p:cNvSpPr txBox="1"/>
          <p:nvPr/>
        </p:nvSpPr>
        <p:spPr>
          <a:xfrm>
            <a:off x="879045" y="1605316"/>
            <a:ext cx="10289190" cy="4093428"/>
          </a:xfrm>
          <a:prstGeom prst="rect">
            <a:avLst/>
          </a:prstGeom>
          <a:noFill/>
        </p:spPr>
        <p:txBody>
          <a:bodyPr wrap="square" rtlCol="0">
            <a:spAutoFit/>
          </a:bodyPr>
          <a:lstStyle/>
          <a:p>
            <a:r>
              <a:rPr lang="en-US" sz="2000" b="1" dirty="0">
                <a:latin typeface="Alexandria"/>
              </a:rPr>
              <a:t>Specifications of a Poor City</a:t>
            </a:r>
          </a:p>
          <a:p>
            <a:r>
              <a:rPr lang="en-US" sz="2000" b="1" dirty="0">
                <a:latin typeface="Alexandria"/>
              </a:rPr>
              <a:t>-Low Education &amp; Health Standards:</a:t>
            </a:r>
            <a:br>
              <a:rPr lang="en-US" sz="2000" dirty="0">
                <a:latin typeface="Alexandria"/>
              </a:rPr>
            </a:br>
            <a:r>
              <a:rPr lang="en-US" sz="2000" dirty="0">
                <a:latin typeface="Alexandria"/>
              </a:rPr>
              <a:t>Insufficient schools, hospitals, and social protection.</a:t>
            </a:r>
          </a:p>
          <a:p>
            <a:r>
              <a:rPr lang="en-US" sz="2000" b="1" dirty="0">
                <a:latin typeface="Alexandria"/>
              </a:rPr>
              <a:t>-Environmental Degradation:</a:t>
            </a:r>
            <a:br>
              <a:rPr lang="en-US" sz="2000" dirty="0">
                <a:latin typeface="Alexandria"/>
              </a:rPr>
            </a:br>
            <a:r>
              <a:rPr lang="en-US" sz="2000" dirty="0">
                <a:latin typeface="Alexandria"/>
              </a:rPr>
              <a:t>Pollution, flooding, and loss of green areas due to poor regulation.</a:t>
            </a:r>
          </a:p>
          <a:p>
            <a:r>
              <a:rPr lang="en-US" sz="2000" b="1" dirty="0">
                <a:latin typeface="Alexandria"/>
              </a:rPr>
              <a:t>-Rapid Population Growth &amp; Migration Pressure:</a:t>
            </a:r>
            <a:br>
              <a:rPr lang="en-US" sz="2000" dirty="0">
                <a:latin typeface="Alexandria"/>
              </a:rPr>
            </a:br>
            <a:r>
              <a:rPr lang="en-US" sz="2000" dirty="0">
                <a:latin typeface="Alexandria"/>
              </a:rPr>
              <a:t>Rural–urban migration overwhelms housing and jobs.</a:t>
            </a:r>
          </a:p>
          <a:p>
            <a:r>
              <a:rPr lang="en-US" sz="2000" b="1" dirty="0">
                <a:latin typeface="Alexandria"/>
              </a:rPr>
              <a:t>-High Inequality:</a:t>
            </a:r>
            <a:br>
              <a:rPr lang="en-US" sz="2000" dirty="0">
                <a:latin typeface="Alexandria"/>
              </a:rPr>
            </a:br>
            <a:r>
              <a:rPr lang="en-US" sz="2000" dirty="0">
                <a:latin typeface="Alexandria"/>
              </a:rPr>
              <a:t>Sharp contrasts between rich and poor neighborhoods.</a:t>
            </a:r>
          </a:p>
          <a:p>
            <a:br>
              <a:rPr lang="en-US" sz="2000" dirty="0">
                <a:latin typeface="Alexandria"/>
              </a:rPr>
            </a:br>
            <a:endParaRPr lang="en-US" sz="2000" dirty="0">
              <a:latin typeface="Alexandria"/>
            </a:endParaRPr>
          </a:p>
          <a:p>
            <a:r>
              <a:rPr lang="en-US" sz="2000" b="1" dirty="0">
                <a:latin typeface="Alexandria"/>
              </a:rPr>
              <a:t>Examples:</a:t>
            </a:r>
            <a:r>
              <a:rPr lang="en-US" sz="2000" dirty="0">
                <a:latin typeface="Alexandria"/>
              </a:rPr>
              <a:t> Lagos (Nigeria), Dhaka (Bangladesh), Nairobi (Kenya), Karachi (Pakistan).</a:t>
            </a:r>
            <a:br>
              <a:rPr lang="en-US" sz="2000" dirty="0">
                <a:latin typeface="Alexandria"/>
              </a:rPr>
            </a:br>
            <a:r>
              <a:rPr lang="en-US" sz="2000" b="1" dirty="0">
                <a:latin typeface="Alexandria"/>
              </a:rPr>
              <a:t>Source:</a:t>
            </a:r>
            <a:r>
              <a:rPr lang="en-US" sz="2000" dirty="0">
                <a:latin typeface="Alexandria"/>
              </a:rPr>
              <a:t> UN-Habitat (2022), World Bank (2023), UNDP (2022).</a:t>
            </a:r>
          </a:p>
        </p:txBody>
      </p:sp>
      <p:pic>
        <p:nvPicPr>
          <p:cNvPr id="3" name="صورة 2">
            <a:extLst>
              <a:ext uri="{FF2B5EF4-FFF2-40B4-BE49-F238E27FC236}">
                <a16:creationId xmlns:a16="http://schemas.microsoft.com/office/drawing/2014/main" id="{D026B2A7-E161-D157-842C-510958002AEE}"/>
              </a:ext>
            </a:extLst>
          </p:cNvPr>
          <p:cNvPicPr>
            <a:picLocks noChangeAspect="1"/>
          </p:cNvPicPr>
          <p:nvPr/>
        </p:nvPicPr>
        <p:blipFill>
          <a:blip r:embed="rId3"/>
          <a:stretch>
            <a:fillRect/>
          </a:stretch>
        </p:blipFill>
        <p:spPr>
          <a:xfrm>
            <a:off x="7761860" y="2518493"/>
            <a:ext cx="3668140" cy="2440980"/>
          </a:xfrm>
          <a:prstGeom prst="rect">
            <a:avLst/>
          </a:prstGeom>
        </p:spPr>
      </p:pic>
    </p:spTree>
    <p:extLst>
      <p:ext uri="{BB962C8B-B14F-4D97-AF65-F5344CB8AC3E}">
        <p14:creationId xmlns:p14="http://schemas.microsoft.com/office/powerpoint/2010/main" val="348580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4F173-AFFE-3D55-2DDC-5D974794BD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6C398A-3352-BB72-4C6A-FE0E1E7A90C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8D4FBBB-EF94-D40E-8093-A9A3A5BEA7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84D7AC0-D255-0E8F-5090-8D9496405CAD}"/>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sp>
        <p:nvSpPr>
          <p:cNvPr id="6" name="TextBox 47">
            <a:extLst>
              <a:ext uri="{FF2B5EF4-FFF2-40B4-BE49-F238E27FC236}">
                <a16:creationId xmlns:a16="http://schemas.microsoft.com/office/drawing/2014/main" id="{75E1E8B1-7181-C006-C4E0-F1397FF8BF3F}"/>
              </a:ext>
            </a:extLst>
          </p:cNvPr>
          <p:cNvSpPr txBox="1"/>
          <p:nvPr/>
        </p:nvSpPr>
        <p:spPr>
          <a:xfrm>
            <a:off x="762000" y="2144963"/>
            <a:ext cx="6058524" cy="3785652"/>
          </a:xfrm>
          <a:prstGeom prst="rect">
            <a:avLst/>
          </a:prstGeom>
          <a:noFill/>
        </p:spPr>
        <p:txBody>
          <a:bodyPr wrap="square" rtlCol="0">
            <a:spAutoFit/>
          </a:bodyPr>
          <a:lstStyle/>
          <a:p>
            <a:r>
              <a:rPr lang="en-US" sz="2000" dirty="0"/>
              <a:t>-</a:t>
            </a:r>
            <a:r>
              <a:rPr lang="en-US" sz="2000" dirty="0">
                <a:latin typeface="Alexandria"/>
              </a:rPr>
              <a:t>Why is Wall Street on Wall Street?</a:t>
            </a:r>
          </a:p>
          <a:p>
            <a:r>
              <a:rPr lang="en-US" sz="2000" dirty="0">
                <a:latin typeface="Alexandria"/>
              </a:rPr>
              <a:t>-Why is Hollywood in Hollywood? </a:t>
            </a:r>
          </a:p>
          <a:p>
            <a:r>
              <a:rPr lang="en-US" sz="2000" dirty="0">
                <a:latin typeface="Alexandria"/>
              </a:rPr>
              <a:t>-Why is Silicon Valley in Silicon Valley? </a:t>
            </a:r>
          </a:p>
          <a:p>
            <a:r>
              <a:rPr lang="en-US" sz="2000" dirty="0">
                <a:latin typeface="Alexandria"/>
              </a:rPr>
              <a:t>-Why was Detroit a center of car manufacturing? </a:t>
            </a:r>
          </a:p>
          <a:p>
            <a:endParaRPr lang="en-US" sz="2000" dirty="0">
              <a:latin typeface="Alexandria"/>
            </a:endParaRPr>
          </a:p>
          <a:p>
            <a:r>
              <a:rPr lang="en-US" sz="2000" dirty="0">
                <a:latin typeface="Alexandria"/>
              </a:rPr>
              <a:t>The specialization of local universities often plays a role in determining what industries cluster in an area. The engineering and computer science strengths of Stanford and UC Berkeley, combined with the beautiful weather, played a central role in Silicon Valley locating in the Bay Area. </a:t>
            </a:r>
          </a:p>
          <a:p>
            <a:endParaRPr lang="en-US" sz="2000" dirty="0">
              <a:latin typeface="Alexandria"/>
            </a:endParaRPr>
          </a:p>
        </p:txBody>
      </p:sp>
      <p:pic>
        <p:nvPicPr>
          <p:cNvPr id="3" name="صورة 2">
            <a:extLst>
              <a:ext uri="{FF2B5EF4-FFF2-40B4-BE49-F238E27FC236}">
                <a16:creationId xmlns:a16="http://schemas.microsoft.com/office/drawing/2014/main" id="{205EAA34-1675-81AD-F9FF-D24A7D2BF220}"/>
              </a:ext>
            </a:extLst>
          </p:cNvPr>
          <p:cNvPicPr>
            <a:picLocks noChangeAspect="1"/>
          </p:cNvPicPr>
          <p:nvPr/>
        </p:nvPicPr>
        <p:blipFill>
          <a:blip r:embed="rId3"/>
          <a:stretch>
            <a:fillRect/>
          </a:stretch>
        </p:blipFill>
        <p:spPr>
          <a:xfrm>
            <a:off x="6820524" y="2260482"/>
            <a:ext cx="4422099" cy="3175458"/>
          </a:xfrm>
          <a:prstGeom prst="rect">
            <a:avLst/>
          </a:prstGeom>
        </p:spPr>
      </p:pic>
    </p:spTree>
    <p:extLst>
      <p:ext uri="{BB962C8B-B14F-4D97-AF65-F5344CB8AC3E}">
        <p14:creationId xmlns:p14="http://schemas.microsoft.com/office/powerpoint/2010/main" val="809399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8535A-1054-F09F-BB1E-9461F7954B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55B3B2-E032-0CB4-59D7-3D9CCB7F939D}"/>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41508622-AAC1-F6E0-E569-1B106F1189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25F0BDD-0D50-8D46-A64D-65A7895D5A28}"/>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sp>
        <p:nvSpPr>
          <p:cNvPr id="6" name="TextBox 47">
            <a:extLst>
              <a:ext uri="{FF2B5EF4-FFF2-40B4-BE49-F238E27FC236}">
                <a16:creationId xmlns:a16="http://schemas.microsoft.com/office/drawing/2014/main" id="{9AABFEDD-E32B-D448-CAB7-7E01278593B2}"/>
              </a:ext>
            </a:extLst>
          </p:cNvPr>
          <p:cNvSpPr txBox="1"/>
          <p:nvPr/>
        </p:nvSpPr>
        <p:spPr>
          <a:xfrm>
            <a:off x="762000" y="1437590"/>
            <a:ext cx="10289190" cy="2862322"/>
          </a:xfrm>
          <a:prstGeom prst="rect">
            <a:avLst/>
          </a:prstGeom>
          <a:noFill/>
        </p:spPr>
        <p:txBody>
          <a:bodyPr wrap="square" rtlCol="0">
            <a:spAutoFit/>
          </a:bodyPr>
          <a:lstStyle/>
          <a:p>
            <a:r>
              <a:rPr lang="en-US" sz="2000" dirty="0">
                <a:latin typeface="Alexandria"/>
              </a:rPr>
              <a:t> </a:t>
            </a:r>
            <a:r>
              <a:rPr lang="en-US" sz="2000" b="1" dirty="0">
                <a:latin typeface="Alexandria"/>
              </a:rPr>
              <a:t>Sports Stadiums and Team Recruitment as an Economic Growth Strategy </a:t>
            </a:r>
          </a:p>
          <a:p>
            <a:endParaRPr lang="en-US" sz="2000" dirty="0">
              <a:latin typeface="Alexandria"/>
            </a:endParaRPr>
          </a:p>
          <a:p>
            <a:r>
              <a:rPr lang="en-US" sz="2000" dirty="0">
                <a:latin typeface="Alexandria"/>
              </a:rPr>
              <a:t>Many middle-sized cities invest to attract and retain sports teams as a way to differentiate themselves from rival cities. Is an investment in sports stadiums a good economic growth strategy?</a:t>
            </a:r>
          </a:p>
          <a:p>
            <a:endParaRPr lang="en-US" sz="2000" dirty="0">
              <a:latin typeface="Alexandria"/>
            </a:endParaRPr>
          </a:p>
          <a:p>
            <a:r>
              <a:rPr lang="en-US" sz="2000" dirty="0">
                <a:latin typeface="Alexandria"/>
              </a:rPr>
              <a:t>If a tourist destination city such as Las Vegas builds a great stadium, and if people all over the world fly into the stadium for events that's clearly new money coming into the city. Las Vegas competes with other tourist cities and special events may help it to outperform its rivals. </a:t>
            </a:r>
          </a:p>
        </p:txBody>
      </p:sp>
      <p:pic>
        <p:nvPicPr>
          <p:cNvPr id="3" name="صورة 2">
            <a:extLst>
              <a:ext uri="{FF2B5EF4-FFF2-40B4-BE49-F238E27FC236}">
                <a16:creationId xmlns:a16="http://schemas.microsoft.com/office/drawing/2014/main" id="{48BD68D4-4692-D587-298C-CB5839460062}"/>
              </a:ext>
            </a:extLst>
          </p:cNvPr>
          <p:cNvPicPr>
            <a:picLocks noChangeAspect="1"/>
          </p:cNvPicPr>
          <p:nvPr/>
        </p:nvPicPr>
        <p:blipFill>
          <a:blip r:embed="rId3"/>
          <a:stretch>
            <a:fillRect/>
          </a:stretch>
        </p:blipFill>
        <p:spPr>
          <a:xfrm>
            <a:off x="4482607" y="4343734"/>
            <a:ext cx="2847975" cy="1600200"/>
          </a:xfrm>
          <a:prstGeom prst="rect">
            <a:avLst/>
          </a:prstGeom>
        </p:spPr>
      </p:pic>
    </p:spTree>
    <p:extLst>
      <p:ext uri="{BB962C8B-B14F-4D97-AF65-F5344CB8AC3E}">
        <p14:creationId xmlns:p14="http://schemas.microsoft.com/office/powerpoint/2010/main" val="3147446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43F39-BA97-6C83-F061-52CD9F1471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3BD66B-BDF5-04A7-6923-3D74E593807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An Extension Including Taxes and Amenities </a:t>
            </a:r>
          </a:p>
        </p:txBody>
      </p:sp>
      <p:pic>
        <p:nvPicPr>
          <p:cNvPr id="7" name="Graphic 21">
            <a:extLst>
              <a:ext uri="{FF2B5EF4-FFF2-40B4-BE49-F238E27FC236}">
                <a16:creationId xmlns:a16="http://schemas.microsoft.com/office/drawing/2014/main" id="{50DAC744-0A2D-CE9F-47B6-C54BEB56C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52DD9AE-6340-274D-1B6B-1381952BE70D}"/>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sp>
        <p:nvSpPr>
          <p:cNvPr id="6" name="TextBox 47">
            <a:extLst>
              <a:ext uri="{FF2B5EF4-FFF2-40B4-BE49-F238E27FC236}">
                <a16:creationId xmlns:a16="http://schemas.microsoft.com/office/drawing/2014/main" id="{70C99CE3-3047-92E8-ECC6-50FCCC7A06AF}"/>
              </a:ext>
            </a:extLst>
          </p:cNvPr>
          <p:cNvSpPr txBox="1"/>
          <p:nvPr/>
        </p:nvSpPr>
        <p:spPr>
          <a:xfrm>
            <a:off x="762000" y="1490008"/>
            <a:ext cx="10289190" cy="1938992"/>
          </a:xfrm>
          <a:prstGeom prst="rect">
            <a:avLst/>
          </a:prstGeom>
          <a:noFill/>
        </p:spPr>
        <p:txBody>
          <a:bodyPr wrap="square" rtlCol="0">
            <a:spAutoFit/>
          </a:bodyPr>
          <a:lstStyle/>
          <a:p>
            <a:r>
              <a:rPr lang="en-US" sz="2000" b="1" dirty="0"/>
              <a:t> </a:t>
            </a:r>
            <a:r>
              <a:rPr lang="en-US" sz="2000" b="1" dirty="0">
                <a:latin typeface="Alexandria"/>
              </a:rPr>
              <a:t>An Example of Choosing a City to Live and Work</a:t>
            </a:r>
          </a:p>
          <a:p>
            <a:r>
              <a:rPr lang="en-US" sz="2000" dirty="0">
                <a:latin typeface="Alexandria"/>
              </a:rPr>
              <a:t>Each person is a combination of muscle and brains. These two attributes take on values between 0 and 100. So, each person has his/her own unique attributes. Each person knows his own combination of muscle and brains and chooses that city that offers the maximum income net of rents.</a:t>
            </a:r>
            <a:endParaRPr lang="en-US" sz="2000" b="1" dirty="0">
              <a:latin typeface="Alexandria"/>
            </a:endParaRPr>
          </a:p>
          <a:p>
            <a:r>
              <a:rPr lang="en-US" sz="2000" b="1" dirty="0">
                <a:latin typeface="Alexandria"/>
              </a:rPr>
              <a:t> </a:t>
            </a:r>
          </a:p>
        </p:txBody>
      </p:sp>
      <p:pic>
        <p:nvPicPr>
          <p:cNvPr id="4" name="صورة 3">
            <a:extLst>
              <a:ext uri="{FF2B5EF4-FFF2-40B4-BE49-F238E27FC236}">
                <a16:creationId xmlns:a16="http://schemas.microsoft.com/office/drawing/2014/main" id="{21DE991A-8651-0391-1E91-6886DBF81892}"/>
              </a:ext>
            </a:extLst>
          </p:cNvPr>
          <p:cNvPicPr>
            <a:picLocks noChangeAspect="1"/>
          </p:cNvPicPr>
          <p:nvPr/>
        </p:nvPicPr>
        <p:blipFill>
          <a:blip r:embed="rId3"/>
          <a:srcRect l="24861" t="50000" r="24910" b="23934"/>
          <a:stretch>
            <a:fillRect/>
          </a:stretch>
        </p:blipFill>
        <p:spPr>
          <a:xfrm>
            <a:off x="784085" y="3123707"/>
            <a:ext cx="8538040" cy="1787577"/>
          </a:xfrm>
          <a:prstGeom prst="rect">
            <a:avLst/>
          </a:prstGeom>
        </p:spPr>
      </p:pic>
      <p:sp>
        <p:nvSpPr>
          <p:cNvPr id="5" name="TextBox 47">
            <a:extLst>
              <a:ext uri="{FF2B5EF4-FFF2-40B4-BE49-F238E27FC236}">
                <a16:creationId xmlns:a16="http://schemas.microsoft.com/office/drawing/2014/main" id="{5DBD922B-DB0E-C184-C6F1-4A897C7D2770}"/>
              </a:ext>
            </a:extLst>
          </p:cNvPr>
          <p:cNvSpPr txBox="1"/>
          <p:nvPr/>
        </p:nvSpPr>
        <p:spPr>
          <a:xfrm>
            <a:off x="784085" y="4928108"/>
            <a:ext cx="10289190" cy="1015663"/>
          </a:xfrm>
          <a:prstGeom prst="rect">
            <a:avLst/>
          </a:prstGeom>
          <a:noFill/>
        </p:spPr>
        <p:txBody>
          <a:bodyPr wrap="square" rtlCol="0">
            <a:spAutoFit/>
          </a:bodyPr>
          <a:lstStyle/>
          <a:p>
            <a:r>
              <a:rPr lang="en-US" sz="2000" b="1" dirty="0"/>
              <a:t> </a:t>
            </a:r>
            <a:r>
              <a:rPr lang="en-US" sz="2000" b="1" dirty="0">
                <a:latin typeface="Alexandria"/>
              </a:rPr>
              <a:t>Consider a person with 100 brains and 0 muscle.   This person’s consumption </a:t>
            </a:r>
          </a:p>
          <a:p>
            <a:r>
              <a:rPr lang="en-US" sz="2000" b="1" dirty="0">
                <a:latin typeface="Alexandria"/>
              </a:rPr>
              <a:t>(which equals income – rents) equals $100 in Chicago since 0*9 + 100*4 – 300 equals </a:t>
            </a:r>
          </a:p>
          <a:p>
            <a:r>
              <a:rPr lang="en-US" sz="2000" b="1" dirty="0">
                <a:latin typeface="Alexandria"/>
              </a:rPr>
              <a:t>100. </a:t>
            </a:r>
          </a:p>
        </p:txBody>
      </p:sp>
      <p:sp>
        <p:nvSpPr>
          <p:cNvPr id="8" name="TextBox 47">
            <a:extLst>
              <a:ext uri="{FF2B5EF4-FFF2-40B4-BE49-F238E27FC236}">
                <a16:creationId xmlns:a16="http://schemas.microsoft.com/office/drawing/2014/main" id="{522C5FA6-C62E-7061-B218-D8D248559795}"/>
              </a:ext>
            </a:extLst>
          </p:cNvPr>
          <p:cNvSpPr txBox="1"/>
          <p:nvPr/>
        </p:nvSpPr>
        <p:spPr>
          <a:xfrm>
            <a:off x="9041429" y="3616454"/>
            <a:ext cx="2156224" cy="1015663"/>
          </a:xfrm>
          <a:prstGeom prst="rect">
            <a:avLst/>
          </a:prstGeom>
          <a:solidFill>
            <a:schemeClr val="accent2"/>
          </a:solidFill>
        </p:spPr>
        <p:txBody>
          <a:bodyPr wrap="square" rtlCol="0">
            <a:spAutoFit/>
          </a:bodyPr>
          <a:lstStyle/>
          <a:p>
            <a:r>
              <a:rPr lang="en-US" sz="2000" dirty="0"/>
              <a:t>An Extension Including Taxes and Amenities </a:t>
            </a:r>
            <a:endParaRPr lang="en-US" sz="2000" b="1" dirty="0">
              <a:latin typeface="Alexandria"/>
            </a:endParaRPr>
          </a:p>
        </p:txBody>
      </p:sp>
    </p:spTree>
    <p:extLst>
      <p:ext uri="{BB962C8B-B14F-4D97-AF65-F5344CB8AC3E}">
        <p14:creationId xmlns:p14="http://schemas.microsoft.com/office/powerpoint/2010/main" val="3187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A2DF0-F625-14CB-00E9-476C84FCD7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6FC304-6838-F084-1CF9-A7F0D98B82D2}"/>
              </a:ext>
            </a:extLst>
          </p:cNvPr>
          <p:cNvSpPr/>
          <p:nvPr/>
        </p:nvSpPr>
        <p:spPr>
          <a:xfrm>
            <a:off x="617280" y="1724268"/>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5FB986E-5084-E683-F6C6-3D7AE6EA7F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0A5F9D4D-9918-0A7C-50CC-06F80C98007B}"/>
              </a:ext>
            </a:extLst>
          </p:cNvPr>
          <p:cNvSpPr txBox="1"/>
          <p:nvPr/>
        </p:nvSpPr>
        <p:spPr>
          <a:xfrm>
            <a:off x="906716" y="1854857"/>
            <a:ext cx="10378568" cy="3170099"/>
          </a:xfrm>
          <a:prstGeom prst="rect">
            <a:avLst/>
          </a:prstGeom>
          <a:noFill/>
        </p:spPr>
        <p:txBody>
          <a:bodyPr wrap="square" rtlCol="0">
            <a:spAutoFit/>
          </a:bodyPr>
          <a:lstStyle/>
          <a:p>
            <a:r>
              <a:rPr lang="en-US" sz="2000" b="1" dirty="0">
                <a:latin typeface="Alexandria"/>
              </a:rPr>
              <a:t>2.1 Urbanization, agglomeration, and economies of scale</a:t>
            </a:r>
          </a:p>
          <a:p>
            <a:r>
              <a:rPr lang="en-US" sz="2000" dirty="0">
                <a:latin typeface="Alexandria"/>
              </a:rPr>
              <a:t>Urbanization concentrates economic activity. Two concepts help explain urban productivity advantages:</a:t>
            </a:r>
          </a:p>
          <a:p>
            <a:r>
              <a:rPr lang="en-US" sz="2000" b="1" dirty="0">
                <a:latin typeface="Alexandria"/>
              </a:rPr>
              <a:t>Agglomeration economies</a:t>
            </a:r>
            <a:r>
              <a:rPr lang="en-US" sz="2000" dirty="0">
                <a:latin typeface="Alexandria"/>
              </a:rPr>
              <a:t>: spatial concentration reduces transaction costs, facilitates labor market pooling, and accelerates knowledge spillovers, which raises productivity.</a:t>
            </a:r>
          </a:p>
          <a:p>
            <a:r>
              <a:rPr lang="en-US" sz="2000" b="1" dirty="0">
                <a:latin typeface="Alexandria"/>
              </a:rPr>
              <a:t>Economies of scale</a:t>
            </a:r>
            <a:r>
              <a:rPr lang="en-US" sz="2000" dirty="0">
                <a:latin typeface="Alexandria"/>
              </a:rPr>
              <a:t>: larger cities lower average costs for infrastructure and services per capita.</a:t>
            </a:r>
          </a:p>
          <a:p>
            <a:r>
              <a:rPr lang="en-US" sz="2000" dirty="0">
                <a:latin typeface="Alexandria"/>
              </a:rPr>
              <a:t>Agglomeration produces both urban advantages (innovation, higher wages) and diseconomies (congestion, pollution, higher land prices). The balance determines net urban welfare gains.</a:t>
            </a:r>
          </a:p>
          <a:p>
            <a:endParaRPr lang="en-US" sz="2000" dirty="0">
              <a:latin typeface="Alexandria"/>
            </a:endParaRPr>
          </a:p>
          <a:p>
            <a:endParaRPr lang="en-US" sz="2000" dirty="0">
              <a:latin typeface="Alexandria"/>
            </a:endParaRPr>
          </a:p>
        </p:txBody>
      </p:sp>
      <p:sp>
        <p:nvSpPr>
          <p:cNvPr id="4" name="مربع نص 3">
            <a:extLst>
              <a:ext uri="{FF2B5EF4-FFF2-40B4-BE49-F238E27FC236}">
                <a16:creationId xmlns:a16="http://schemas.microsoft.com/office/drawing/2014/main" id="{1A2D9083-0CD4-71B6-20E6-D91D47F15CAA}"/>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Theoretical foundations</a:t>
            </a:r>
          </a:p>
        </p:txBody>
      </p:sp>
      <p:pic>
        <p:nvPicPr>
          <p:cNvPr id="3074" name="Picture 2" descr="Agglomeration in Urban Economies ...">
            <a:extLst>
              <a:ext uri="{FF2B5EF4-FFF2-40B4-BE49-F238E27FC236}">
                <a16:creationId xmlns:a16="http://schemas.microsoft.com/office/drawing/2014/main" id="{E78F1784-03E6-07C0-EB02-7F4476068E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5528" y="437485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18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6ABBB-3938-65F6-86AC-5666499D8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B870BB-285A-209B-61AF-293C9E1B49E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2AF35E2-D09A-2F6D-47D5-BA57F0878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D50A8C3E-D974-22A2-349E-C40CCF5DC6FD}"/>
              </a:ext>
            </a:extLst>
          </p:cNvPr>
          <p:cNvSpPr txBox="1"/>
          <p:nvPr/>
        </p:nvSpPr>
        <p:spPr>
          <a:xfrm>
            <a:off x="689640" y="1548519"/>
            <a:ext cx="10812719" cy="4507388"/>
          </a:xfrm>
          <a:prstGeom prst="rect">
            <a:avLst/>
          </a:prstGeom>
          <a:noFill/>
        </p:spPr>
        <p:txBody>
          <a:bodyPr wrap="square" rtlCol="0">
            <a:spAutoFit/>
          </a:bodyPr>
          <a:lstStyle/>
          <a:p>
            <a:endParaRPr lang="en-US" sz="2000" dirty="0">
              <a:latin typeface="Alexandria"/>
            </a:endParaRPr>
          </a:p>
          <a:p>
            <a:r>
              <a:rPr lang="en-US" sz="2000" b="1" dirty="0"/>
              <a:t>2.2 Migration theories</a:t>
            </a:r>
          </a:p>
          <a:p>
            <a:r>
              <a:rPr lang="en-US" sz="2000" dirty="0">
                <a:latin typeface="Alexandria"/>
              </a:rPr>
              <a:t>Migration decisions are explained by micro and macro frameworks:</a:t>
            </a:r>
          </a:p>
          <a:p>
            <a:r>
              <a:rPr lang="en-US" sz="2000" b="1" dirty="0">
                <a:latin typeface="Alexandria"/>
              </a:rPr>
              <a:t>Neoclassical economics</a:t>
            </a:r>
            <a:r>
              <a:rPr lang="en-US" sz="2000" dirty="0">
                <a:latin typeface="Alexandria"/>
              </a:rPr>
              <a:t>: individuals move to maximize expected income (wage differentials and employment probabilities).</a:t>
            </a:r>
          </a:p>
          <a:p>
            <a:r>
              <a:rPr lang="en-US" sz="2000" b="1" dirty="0">
                <a:latin typeface="Alexandria"/>
              </a:rPr>
              <a:t>New economics of migration</a:t>
            </a:r>
            <a:r>
              <a:rPr lang="en-US" sz="2000" dirty="0">
                <a:latin typeface="Alexandria"/>
              </a:rPr>
              <a:t>: migration as a household strategy to diversify income and manage risks.</a:t>
            </a:r>
          </a:p>
          <a:p>
            <a:r>
              <a:rPr lang="en-US" sz="2000" b="1" dirty="0">
                <a:latin typeface="Alexandria"/>
              </a:rPr>
              <a:t>Network theory</a:t>
            </a:r>
            <a:r>
              <a:rPr lang="en-US" sz="2000" dirty="0">
                <a:latin typeface="Alexandria"/>
              </a:rPr>
              <a:t>: existing migrant networks reduce migration costs and increase migration persistence.</a:t>
            </a:r>
          </a:p>
          <a:p>
            <a:r>
              <a:rPr lang="en-US" sz="2000" b="1" dirty="0">
                <a:latin typeface="Alexandria"/>
              </a:rPr>
              <a:t>Structuralist and political economy perspectives</a:t>
            </a:r>
            <a:r>
              <a:rPr lang="en-US" sz="2000" dirty="0">
                <a:latin typeface="Alexandria"/>
              </a:rPr>
              <a:t>: migration driven by unequal development, historical linkages, and institutional factors.</a:t>
            </a:r>
          </a:p>
          <a:p>
            <a:endParaRPr lang="en-US" sz="2000" dirty="0">
              <a:latin typeface="Alexandria"/>
            </a:endParaRPr>
          </a:p>
          <a:p>
            <a:endParaRPr lang="en-US" sz="2000" dirty="0">
              <a:latin typeface="Alexandria"/>
            </a:endParaRPr>
          </a:p>
          <a:p>
            <a:r>
              <a:rPr lang="en-US" sz="2000" b="1" dirty="0">
                <a:latin typeface="Alexandria"/>
              </a:rPr>
              <a:t>Push–pull dynamics remain useful</a:t>
            </a:r>
            <a:r>
              <a:rPr lang="en-US" sz="2000" dirty="0">
                <a:latin typeface="Alexandria"/>
              </a:rPr>
              <a:t>: push factors (poverty, environmental stress, conflict) drive people out; pull factors (jobs, services, safety) draw them in.</a:t>
            </a:r>
          </a:p>
          <a:p>
            <a:pPr>
              <a:lnSpc>
                <a:spcPct val="150000"/>
              </a:lnSpc>
            </a:pPr>
            <a:endParaRPr lang="en-US" sz="2000" dirty="0">
              <a:latin typeface="Alexandria"/>
            </a:endParaRPr>
          </a:p>
        </p:txBody>
      </p:sp>
      <p:sp>
        <p:nvSpPr>
          <p:cNvPr id="2" name="مربع نص 1">
            <a:extLst>
              <a:ext uri="{FF2B5EF4-FFF2-40B4-BE49-F238E27FC236}">
                <a16:creationId xmlns:a16="http://schemas.microsoft.com/office/drawing/2014/main" id="{2E4C2674-E590-283C-9E9A-A24ABAB84DCB}"/>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Theoretical foundations</a:t>
            </a:r>
          </a:p>
        </p:txBody>
      </p:sp>
      <p:pic>
        <p:nvPicPr>
          <p:cNvPr id="3" name="صورة 2">
            <a:extLst>
              <a:ext uri="{FF2B5EF4-FFF2-40B4-BE49-F238E27FC236}">
                <a16:creationId xmlns:a16="http://schemas.microsoft.com/office/drawing/2014/main" id="{1926E5A6-D776-2ED4-62FB-B82EAC9C174F}"/>
              </a:ext>
            </a:extLst>
          </p:cNvPr>
          <p:cNvPicPr>
            <a:picLocks noChangeAspect="1"/>
          </p:cNvPicPr>
          <p:nvPr/>
        </p:nvPicPr>
        <p:blipFill>
          <a:blip r:embed="rId3"/>
          <a:srcRect b="29831"/>
          <a:stretch>
            <a:fillRect/>
          </a:stretch>
        </p:blipFill>
        <p:spPr>
          <a:xfrm>
            <a:off x="8774944" y="1461578"/>
            <a:ext cx="2466975" cy="996809"/>
          </a:xfrm>
          <a:prstGeom prst="rect">
            <a:avLst/>
          </a:prstGeom>
        </p:spPr>
      </p:pic>
    </p:spTree>
    <p:extLst>
      <p:ext uri="{BB962C8B-B14F-4D97-AF65-F5344CB8AC3E}">
        <p14:creationId xmlns:p14="http://schemas.microsoft.com/office/powerpoint/2010/main" val="2825676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2228F-752E-1423-5B4D-22C7FAA4ED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56CF6C-9481-3C6F-6B48-446AB94BDD7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1F64E65-CEF4-D97D-7277-BF12118733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C79D91DB-6449-622C-F460-4434A90C20C1}"/>
              </a:ext>
            </a:extLst>
          </p:cNvPr>
          <p:cNvSpPr txBox="1"/>
          <p:nvPr/>
        </p:nvSpPr>
        <p:spPr>
          <a:xfrm>
            <a:off x="762000" y="1630714"/>
            <a:ext cx="10045908" cy="2554545"/>
          </a:xfrm>
          <a:prstGeom prst="rect">
            <a:avLst/>
          </a:prstGeom>
          <a:solidFill>
            <a:schemeClr val="bg1"/>
          </a:solidFill>
        </p:spPr>
        <p:txBody>
          <a:bodyPr wrap="square" rtlCol="0">
            <a:spAutoFit/>
          </a:bodyPr>
          <a:lstStyle/>
          <a:p>
            <a:r>
              <a:rPr lang="en-US" sz="2000" b="1" dirty="0">
                <a:latin typeface="Alexandria"/>
              </a:rPr>
              <a:t>2.3 Regional development frameworks</a:t>
            </a:r>
          </a:p>
          <a:p>
            <a:endParaRPr lang="en-US" sz="2000" b="1" dirty="0">
              <a:latin typeface="Alexandria"/>
            </a:endParaRPr>
          </a:p>
          <a:p>
            <a:r>
              <a:rPr lang="en-US" sz="2000" b="1" dirty="0">
                <a:latin typeface="Alexandria"/>
              </a:rPr>
              <a:t>Core–periphery and cumulative causation</a:t>
            </a:r>
            <a:r>
              <a:rPr lang="en-US" sz="2000" dirty="0">
                <a:latin typeface="Alexandria"/>
              </a:rPr>
              <a:t> Prosperity can concentrate in core regions while peripheries lag—leading to self-reinforcing divergence.</a:t>
            </a:r>
          </a:p>
          <a:p>
            <a:r>
              <a:rPr lang="en-US" sz="2000" b="1" dirty="0">
                <a:latin typeface="Alexandria"/>
              </a:rPr>
              <a:t>Growth pole theory</a:t>
            </a:r>
            <a:r>
              <a:rPr lang="en-US" sz="2000" dirty="0">
                <a:latin typeface="Alexandria"/>
              </a:rPr>
              <a:t>: Strategic investment in specific regions or sectors can stimulate broader regional development by spread effects.</a:t>
            </a:r>
          </a:p>
          <a:p>
            <a:r>
              <a:rPr lang="en-US" sz="2000" b="1" dirty="0">
                <a:latin typeface="Alexandria"/>
              </a:rPr>
              <a:t>Polycentric development</a:t>
            </a:r>
            <a:r>
              <a:rPr lang="en-US" sz="2000" dirty="0">
                <a:latin typeface="Alexandria"/>
              </a:rPr>
              <a:t>: promoting multiple centers within a region to balance growth and reduce pressure on a single megacity.</a:t>
            </a:r>
          </a:p>
        </p:txBody>
      </p:sp>
      <p:sp>
        <p:nvSpPr>
          <p:cNvPr id="3" name="مربع نص 2">
            <a:extLst>
              <a:ext uri="{FF2B5EF4-FFF2-40B4-BE49-F238E27FC236}">
                <a16:creationId xmlns:a16="http://schemas.microsoft.com/office/drawing/2014/main" id="{7894E557-69F7-B806-164C-72A77A1D871D}"/>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2. Theoretical foundations</a:t>
            </a:r>
          </a:p>
        </p:txBody>
      </p:sp>
      <p:pic>
        <p:nvPicPr>
          <p:cNvPr id="4" name="صورة 3">
            <a:extLst>
              <a:ext uri="{FF2B5EF4-FFF2-40B4-BE49-F238E27FC236}">
                <a16:creationId xmlns:a16="http://schemas.microsoft.com/office/drawing/2014/main" id="{2F0B01FF-E025-8B5E-4E86-FBD6078B43E0}"/>
              </a:ext>
            </a:extLst>
          </p:cNvPr>
          <p:cNvPicPr>
            <a:picLocks noChangeAspect="1"/>
          </p:cNvPicPr>
          <p:nvPr/>
        </p:nvPicPr>
        <p:blipFill>
          <a:blip r:embed="rId3"/>
          <a:stretch>
            <a:fillRect/>
          </a:stretch>
        </p:blipFill>
        <p:spPr>
          <a:xfrm>
            <a:off x="5432685" y="3974697"/>
            <a:ext cx="5120390" cy="2011023"/>
          </a:xfrm>
          <a:prstGeom prst="rect">
            <a:avLst/>
          </a:prstGeom>
        </p:spPr>
      </p:pic>
    </p:spTree>
    <p:extLst>
      <p:ext uri="{BB962C8B-B14F-4D97-AF65-F5344CB8AC3E}">
        <p14:creationId xmlns:p14="http://schemas.microsoft.com/office/powerpoint/2010/main" val="128655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7AC21-AD46-4F4E-213F-551BD76D34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C8FD2-0A0D-522A-32C8-38C4501545F0}"/>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2E9C9F8-E3D2-3E11-8018-1674E03C8C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D789AC7-1F6B-8E49-129A-A9C6A3F3A92E}"/>
              </a:ext>
            </a:extLst>
          </p:cNvPr>
          <p:cNvSpPr txBox="1"/>
          <p:nvPr/>
        </p:nvSpPr>
        <p:spPr>
          <a:xfrm>
            <a:off x="963118" y="826081"/>
            <a:ext cx="8179975" cy="523220"/>
          </a:xfrm>
          <a:prstGeom prst="rect">
            <a:avLst/>
          </a:prstGeom>
          <a:noFill/>
        </p:spPr>
        <p:txBody>
          <a:bodyPr wrap="square">
            <a:spAutoFit/>
          </a:bodyPr>
          <a:lstStyle/>
          <a:p>
            <a:r>
              <a:rPr lang="en-US" sz="2800" dirty="0">
                <a:latin typeface="Alexandria"/>
              </a:rPr>
              <a:t>3. Drivers of urban growth and migration</a:t>
            </a:r>
          </a:p>
        </p:txBody>
      </p:sp>
      <p:sp>
        <p:nvSpPr>
          <p:cNvPr id="6" name="TextBox 47">
            <a:extLst>
              <a:ext uri="{FF2B5EF4-FFF2-40B4-BE49-F238E27FC236}">
                <a16:creationId xmlns:a16="http://schemas.microsoft.com/office/drawing/2014/main" id="{A58B7D76-531F-20EF-79B9-42171822A519}"/>
              </a:ext>
            </a:extLst>
          </p:cNvPr>
          <p:cNvSpPr txBox="1"/>
          <p:nvPr/>
        </p:nvSpPr>
        <p:spPr>
          <a:xfrm>
            <a:off x="762000" y="1630714"/>
            <a:ext cx="10510603" cy="2246769"/>
          </a:xfrm>
          <a:prstGeom prst="rect">
            <a:avLst/>
          </a:prstGeom>
          <a:solidFill>
            <a:schemeClr val="bg1"/>
          </a:solidFill>
        </p:spPr>
        <p:txBody>
          <a:bodyPr wrap="square" rtlCol="0">
            <a:spAutoFit/>
          </a:bodyPr>
          <a:lstStyle/>
          <a:p>
            <a:r>
              <a:rPr lang="en-US" sz="2000" b="1" dirty="0">
                <a:latin typeface="Alexandria"/>
              </a:rPr>
              <a:t>3.1 Economic drivers</a:t>
            </a:r>
          </a:p>
          <a:p>
            <a:r>
              <a:rPr lang="en-US" sz="2000" dirty="0">
                <a:latin typeface="Alexandria"/>
              </a:rPr>
              <a:t>Industrialization and structural transformation shift labor from agriculture to manufacturing and services.</a:t>
            </a:r>
          </a:p>
          <a:p>
            <a:r>
              <a:rPr lang="en-US" sz="2000" dirty="0">
                <a:latin typeface="Alexandria"/>
              </a:rPr>
              <a:t>Globalization integrates cities into international trade and finance, boosting certain urban nodes (port cities, capitals).</a:t>
            </a:r>
          </a:p>
          <a:p>
            <a:r>
              <a:rPr lang="en-US" sz="2000" dirty="0">
                <a:latin typeface="Alexandria"/>
              </a:rPr>
              <a:t>Job creation in urban sectors pulls migrants.</a:t>
            </a:r>
          </a:p>
          <a:p>
            <a:endParaRPr lang="en-US" sz="2000" dirty="0">
              <a:latin typeface="Alexandria"/>
            </a:endParaRPr>
          </a:p>
        </p:txBody>
      </p:sp>
      <p:pic>
        <p:nvPicPr>
          <p:cNvPr id="4" name="صورة 3">
            <a:extLst>
              <a:ext uri="{FF2B5EF4-FFF2-40B4-BE49-F238E27FC236}">
                <a16:creationId xmlns:a16="http://schemas.microsoft.com/office/drawing/2014/main" id="{A3AA618F-B90A-D8E9-BDF2-A1479D40685C}"/>
              </a:ext>
            </a:extLst>
          </p:cNvPr>
          <p:cNvPicPr>
            <a:picLocks noChangeAspect="1"/>
          </p:cNvPicPr>
          <p:nvPr/>
        </p:nvPicPr>
        <p:blipFill>
          <a:blip r:embed="rId3"/>
          <a:stretch>
            <a:fillRect/>
          </a:stretch>
        </p:blipFill>
        <p:spPr>
          <a:xfrm>
            <a:off x="5818849" y="3078605"/>
            <a:ext cx="5012571" cy="2807040"/>
          </a:xfrm>
          <a:prstGeom prst="rect">
            <a:avLst/>
          </a:prstGeom>
        </p:spPr>
      </p:pic>
    </p:spTree>
    <p:extLst>
      <p:ext uri="{BB962C8B-B14F-4D97-AF65-F5344CB8AC3E}">
        <p14:creationId xmlns:p14="http://schemas.microsoft.com/office/powerpoint/2010/main" val="204270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9CBFD-8C86-6C37-A348-0AA101655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35F608-78D9-5B40-73EB-14EBD98F7C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020FCFC-7B27-ACC8-49AF-BCF3819EB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533C16C-18DF-195D-C5F7-C580A2A37272}"/>
              </a:ext>
            </a:extLst>
          </p:cNvPr>
          <p:cNvSpPr txBox="1"/>
          <p:nvPr/>
        </p:nvSpPr>
        <p:spPr>
          <a:xfrm>
            <a:off x="963118" y="826081"/>
            <a:ext cx="8179975" cy="523220"/>
          </a:xfrm>
          <a:prstGeom prst="rect">
            <a:avLst/>
          </a:prstGeom>
          <a:noFill/>
        </p:spPr>
        <p:txBody>
          <a:bodyPr wrap="square">
            <a:spAutoFit/>
          </a:bodyPr>
          <a:lstStyle/>
          <a:p>
            <a:r>
              <a:rPr lang="en-US" sz="2800" dirty="0">
                <a:latin typeface="Alexandria"/>
              </a:rPr>
              <a:t>3. Drivers of urban growth and migration</a:t>
            </a:r>
          </a:p>
        </p:txBody>
      </p:sp>
      <p:sp>
        <p:nvSpPr>
          <p:cNvPr id="4" name="TextBox 47">
            <a:extLst>
              <a:ext uri="{FF2B5EF4-FFF2-40B4-BE49-F238E27FC236}">
                <a16:creationId xmlns:a16="http://schemas.microsoft.com/office/drawing/2014/main" id="{1E47AE08-D31F-DA5A-C88B-E6A82524256C}"/>
              </a:ext>
            </a:extLst>
          </p:cNvPr>
          <p:cNvSpPr txBox="1"/>
          <p:nvPr/>
        </p:nvSpPr>
        <p:spPr>
          <a:xfrm>
            <a:off x="762000" y="1487239"/>
            <a:ext cx="10270761" cy="1631216"/>
          </a:xfrm>
          <a:prstGeom prst="rect">
            <a:avLst/>
          </a:prstGeom>
          <a:noFill/>
        </p:spPr>
        <p:txBody>
          <a:bodyPr wrap="square" rtlCol="0">
            <a:spAutoFit/>
          </a:bodyPr>
          <a:lstStyle/>
          <a:p>
            <a:r>
              <a:rPr lang="en-US" sz="2000" b="1" dirty="0">
                <a:latin typeface="Alexandria"/>
              </a:rPr>
              <a:t>3.3 Institutional and policy drivers</a:t>
            </a:r>
          </a:p>
          <a:p>
            <a:r>
              <a:rPr lang="en-US" sz="2000" dirty="0">
                <a:latin typeface="Alexandria"/>
              </a:rPr>
              <a:t>Land-use regulations, housing policy, and infrastructure investment shape urban form and migration flows.</a:t>
            </a:r>
          </a:p>
          <a:p>
            <a:r>
              <a:rPr lang="en-US" sz="2000" dirty="0">
                <a:latin typeface="Alexandria"/>
              </a:rPr>
              <a:t>Policies like household registration systems, visa rules, and social benefits alter migrants’ incentives and access to services.</a:t>
            </a:r>
          </a:p>
        </p:txBody>
      </p:sp>
      <p:sp>
        <p:nvSpPr>
          <p:cNvPr id="3" name="TextBox 47">
            <a:extLst>
              <a:ext uri="{FF2B5EF4-FFF2-40B4-BE49-F238E27FC236}">
                <a16:creationId xmlns:a16="http://schemas.microsoft.com/office/drawing/2014/main" id="{1430DE46-30E0-DBD5-F454-B8B6437AE474}"/>
              </a:ext>
            </a:extLst>
          </p:cNvPr>
          <p:cNvSpPr txBox="1"/>
          <p:nvPr/>
        </p:nvSpPr>
        <p:spPr>
          <a:xfrm>
            <a:off x="762000" y="3571517"/>
            <a:ext cx="10289190" cy="1015663"/>
          </a:xfrm>
          <a:prstGeom prst="rect">
            <a:avLst/>
          </a:prstGeom>
          <a:noFill/>
        </p:spPr>
        <p:txBody>
          <a:bodyPr wrap="square" rtlCol="0">
            <a:spAutoFit/>
          </a:bodyPr>
          <a:lstStyle/>
          <a:p>
            <a:r>
              <a:rPr lang="en-US" sz="2000" b="1" dirty="0">
                <a:latin typeface="Alexandria"/>
              </a:rPr>
              <a:t>3.4 Environmental drivers</a:t>
            </a:r>
          </a:p>
          <a:p>
            <a:r>
              <a:rPr lang="en-US" sz="2000" dirty="0">
                <a:latin typeface="Alexandria"/>
              </a:rPr>
              <a:t>Climate change, land degradation, and disasters produce displacement and longer-term migration patterns to cities perceived as safer or offering better livelihoods.</a:t>
            </a:r>
          </a:p>
        </p:txBody>
      </p:sp>
      <p:pic>
        <p:nvPicPr>
          <p:cNvPr id="5" name="صورة 4">
            <a:extLst>
              <a:ext uri="{FF2B5EF4-FFF2-40B4-BE49-F238E27FC236}">
                <a16:creationId xmlns:a16="http://schemas.microsoft.com/office/drawing/2014/main" id="{8BE06FB6-C60F-8597-1B52-2A5B622C0056}"/>
              </a:ext>
            </a:extLst>
          </p:cNvPr>
          <p:cNvPicPr>
            <a:picLocks noChangeAspect="1"/>
          </p:cNvPicPr>
          <p:nvPr/>
        </p:nvPicPr>
        <p:blipFill>
          <a:blip r:embed="rId3"/>
          <a:stretch>
            <a:fillRect/>
          </a:stretch>
        </p:blipFill>
        <p:spPr>
          <a:xfrm>
            <a:off x="8250100" y="4379301"/>
            <a:ext cx="2857500" cy="1600200"/>
          </a:xfrm>
          <a:prstGeom prst="rect">
            <a:avLst/>
          </a:prstGeom>
        </p:spPr>
      </p:pic>
    </p:spTree>
    <p:extLst>
      <p:ext uri="{BB962C8B-B14F-4D97-AF65-F5344CB8AC3E}">
        <p14:creationId xmlns:p14="http://schemas.microsoft.com/office/powerpoint/2010/main" val="270103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A429-239B-61CE-2642-2C84A18F6C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D2CF76-FF57-2CD9-43B4-7935DC10B0AE}"/>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lexandria"/>
              </a:rPr>
              <a:t>| Supply Factor      | Description                                    |</a:t>
            </a:r>
          </a:p>
          <a:p>
            <a:pPr algn="ctr"/>
            <a:r>
              <a:rPr lang="en-US" sz="2000" dirty="0">
                <a:latin typeface="Alexandria"/>
              </a:rPr>
              <a:t>| ------------------ | ---------------------------------------------- |</a:t>
            </a:r>
          </a:p>
          <a:p>
            <a:pPr algn="ctr"/>
            <a:r>
              <a:rPr lang="en-US" sz="2000" dirty="0">
                <a:latin typeface="Alexandria"/>
              </a:rPr>
              <a:t>| Construction costs | Rising materials/labor costs limit new supply  |</a:t>
            </a:r>
          </a:p>
          <a:p>
            <a:pPr algn="ctr"/>
            <a:r>
              <a:rPr lang="en-US" sz="2000" dirty="0">
                <a:latin typeface="Alexandria"/>
              </a:rPr>
              <a:t>| Land availability  | Scarcity in CBDs drives densification          |</a:t>
            </a:r>
          </a:p>
          <a:p>
            <a:pPr algn="ctr"/>
            <a:r>
              <a:rPr lang="en-US" sz="2000" dirty="0">
                <a:latin typeface="Alexandria"/>
              </a:rPr>
              <a:t>| Regulations        | Zoning and permits constrain speed             |</a:t>
            </a:r>
          </a:p>
          <a:p>
            <a:pPr algn="ctr"/>
            <a:r>
              <a:rPr lang="en-US" sz="2000" dirty="0">
                <a:latin typeface="Alexandria"/>
              </a:rPr>
              <a:t>| Technology         | Modular construction can shorten delivery time |</a:t>
            </a:r>
          </a:p>
        </p:txBody>
      </p:sp>
      <p:pic>
        <p:nvPicPr>
          <p:cNvPr id="7" name="Graphic 21">
            <a:extLst>
              <a:ext uri="{FF2B5EF4-FFF2-40B4-BE49-F238E27FC236}">
                <a16:creationId xmlns:a16="http://schemas.microsoft.com/office/drawing/2014/main" id="{674A8D03-66FF-AB69-10F8-9471A62C25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56320FB0-AC60-529B-8755-27ED0FCB50CD}"/>
              </a:ext>
            </a:extLst>
          </p:cNvPr>
          <p:cNvSpPr txBox="1"/>
          <p:nvPr/>
        </p:nvSpPr>
        <p:spPr>
          <a:xfrm>
            <a:off x="762000" y="802093"/>
            <a:ext cx="8179975" cy="523220"/>
          </a:xfrm>
          <a:prstGeom prst="rect">
            <a:avLst/>
          </a:prstGeom>
          <a:noFill/>
        </p:spPr>
        <p:txBody>
          <a:bodyPr wrap="square">
            <a:spAutoFit/>
          </a:bodyPr>
          <a:lstStyle/>
          <a:p>
            <a:r>
              <a:rPr lang="en-US" sz="2800" dirty="0">
                <a:latin typeface="Alexandria"/>
              </a:rPr>
              <a:t>3. Drivers of urban growth and migration</a:t>
            </a:r>
          </a:p>
        </p:txBody>
      </p:sp>
      <p:sp>
        <p:nvSpPr>
          <p:cNvPr id="2" name="TextBox 47">
            <a:extLst>
              <a:ext uri="{FF2B5EF4-FFF2-40B4-BE49-F238E27FC236}">
                <a16:creationId xmlns:a16="http://schemas.microsoft.com/office/drawing/2014/main" id="{514925DC-D984-5804-BE2E-CF52392129DB}"/>
              </a:ext>
            </a:extLst>
          </p:cNvPr>
          <p:cNvSpPr txBox="1"/>
          <p:nvPr/>
        </p:nvSpPr>
        <p:spPr>
          <a:xfrm>
            <a:off x="820804" y="1799991"/>
            <a:ext cx="10405672" cy="1938992"/>
          </a:xfrm>
          <a:prstGeom prst="rect">
            <a:avLst/>
          </a:prstGeom>
          <a:solidFill>
            <a:schemeClr val="accent4"/>
          </a:solidFill>
        </p:spPr>
        <p:txBody>
          <a:bodyPr wrap="square" rtlCol="0">
            <a:spAutoFit/>
          </a:bodyPr>
          <a:lstStyle/>
          <a:p>
            <a:r>
              <a:rPr lang="en-US" sz="2000" b="1" dirty="0">
                <a:latin typeface="Alexandria"/>
              </a:rPr>
              <a:t>definition of a good neighborhood is </a:t>
            </a:r>
          </a:p>
          <a:p>
            <a:r>
              <a:rPr lang="en-US" sz="2000" dirty="0">
                <a:latin typeface="Alexandria"/>
              </a:rPr>
              <a:t>a place that offers access to the consumption opportunities, amenities, and productive clusters of a city that a person wants to visit. Such a neighborhood is pleasant and clean and safe. </a:t>
            </a:r>
          </a:p>
          <a:p>
            <a:r>
              <a:rPr lang="en-US" sz="2000" dirty="0">
                <a:latin typeface="Alexandria"/>
              </a:rPr>
              <a:t>The people who live there are friendly and tolerant. </a:t>
            </a:r>
          </a:p>
          <a:p>
            <a:r>
              <a:rPr lang="en-US" sz="2000" dirty="0">
                <a:latin typeface="Alexandria"/>
              </a:rPr>
              <a:t>Children who grow up in the place are not threatened and receive a quality education and can be children.</a:t>
            </a:r>
          </a:p>
        </p:txBody>
      </p:sp>
    </p:spTree>
    <p:extLst>
      <p:ext uri="{BB962C8B-B14F-4D97-AF65-F5344CB8AC3E}">
        <p14:creationId xmlns:p14="http://schemas.microsoft.com/office/powerpoint/2010/main" val="345568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8FAD5-C9F5-0A6C-EFEE-E1931EF71F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AAE40A-4AEF-9D79-7951-4C6B91958CC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C910D75-8DD0-A56A-6987-8CC99F799281}"/>
              </a:ext>
            </a:extLst>
          </p:cNvPr>
          <p:cNvSpPr txBox="1"/>
          <p:nvPr/>
        </p:nvSpPr>
        <p:spPr>
          <a:xfrm>
            <a:off x="816432" y="1442053"/>
            <a:ext cx="10289190" cy="1015663"/>
          </a:xfrm>
          <a:prstGeom prst="rect">
            <a:avLst/>
          </a:prstGeom>
          <a:solidFill>
            <a:schemeClr val="bg1"/>
          </a:solidFill>
        </p:spPr>
        <p:txBody>
          <a:bodyPr wrap="square" rtlCol="0">
            <a:spAutoFit/>
          </a:bodyPr>
          <a:lstStyle/>
          <a:p>
            <a:r>
              <a:rPr lang="en-US" sz="2000" b="1" dirty="0">
                <a:latin typeface="Alexandria"/>
              </a:rPr>
              <a:t>A Decision Matrix is</a:t>
            </a:r>
            <a:r>
              <a:rPr lang="en-US" sz="2000" dirty="0">
                <a:latin typeface="Alexandria"/>
              </a:rPr>
              <a:t>, as its name implies, </a:t>
            </a:r>
            <a:r>
              <a:rPr lang="en-US" sz="2000" b="1" dirty="0">
                <a:latin typeface="Alexandria"/>
              </a:rPr>
              <a:t>a Matrix that helps people decide which option among several they should choose</a:t>
            </a:r>
            <a:r>
              <a:rPr lang="en-US" sz="2000" dirty="0">
                <a:latin typeface="Alexandria"/>
              </a:rPr>
              <a:t>.</a:t>
            </a:r>
          </a:p>
          <a:p>
            <a:r>
              <a:rPr lang="en-US" sz="2000" dirty="0">
                <a:latin typeface="Alexandria"/>
              </a:rPr>
              <a:t>It is </a:t>
            </a:r>
            <a:r>
              <a:rPr lang="en-US" sz="2000" b="1" dirty="0">
                <a:latin typeface="Alexandria"/>
              </a:rPr>
              <a:t>generally used to make an objective decision</a:t>
            </a:r>
            <a:endParaRPr lang="en-US" sz="2000" dirty="0">
              <a:latin typeface="Alexandria"/>
            </a:endParaRPr>
          </a:p>
        </p:txBody>
      </p:sp>
      <p:pic>
        <p:nvPicPr>
          <p:cNvPr id="7" name="Graphic 21">
            <a:extLst>
              <a:ext uri="{FF2B5EF4-FFF2-40B4-BE49-F238E27FC236}">
                <a16:creationId xmlns:a16="http://schemas.microsoft.com/office/drawing/2014/main" id="{72F68CF7-4481-3BEC-7DE3-90ED9ED64B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Decision Matrix - Master it with lots ...">
            <a:extLst>
              <a:ext uri="{FF2B5EF4-FFF2-40B4-BE49-F238E27FC236}">
                <a16:creationId xmlns:a16="http://schemas.microsoft.com/office/drawing/2014/main" id="{BEB5CE30-2529-BEB7-BBCA-7B6060A4FE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5109" y="2575194"/>
            <a:ext cx="9612957" cy="3270902"/>
          </a:xfrm>
          <a:prstGeom prst="rect">
            <a:avLst/>
          </a:prstGeom>
          <a:noFill/>
          <a:extLst>
            <a:ext uri="{909E8E84-426E-40DD-AFC4-6F175D3DCCD1}">
              <a14:hiddenFill xmlns:a14="http://schemas.microsoft.com/office/drawing/2010/main">
                <a:solidFill>
                  <a:srgbClr val="FFFFFF"/>
                </a:solidFill>
              </a14:hiddenFill>
            </a:ext>
          </a:extLst>
        </p:spPr>
      </p:pic>
      <p:sp>
        <p:nvSpPr>
          <p:cNvPr id="2" name="مربع نص 1">
            <a:extLst>
              <a:ext uri="{FF2B5EF4-FFF2-40B4-BE49-F238E27FC236}">
                <a16:creationId xmlns:a16="http://schemas.microsoft.com/office/drawing/2014/main" id="{858610D4-75E2-2D03-F4B3-CE03D3E1826B}"/>
              </a:ext>
            </a:extLst>
          </p:cNvPr>
          <p:cNvSpPr txBox="1"/>
          <p:nvPr/>
        </p:nvSpPr>
        <p:spPr>
          <a:xfrm>
            <a:off x="963118" y="826081"/>
            <a:ext cx="8179975" cy="523220"/>
          </a:xfrm>
          <a:prstGeom prst="rect">
            <a:avLst/>
          </a:prstGeom>
          <a:noFill/>
        </p:spPr>
        <p:txBody>
          <a:bodyPr wrap="square">
            <a:spAutoFit/>
          </a:bodyPr>
          <a:lstStyle/>
          <a:p>
            <a:r>
              <a:rPr lang="en-US" sz="2800" dirty="0">
                <a:latin typeface="Alexandria"/>
              </a:rPr>
              <a:t>3. Drivers of urban growth and migration</a:t>
            </a:r>
          </a:p>
        </p:txBody>
      </p:sp>
    </p:spTree>
    <p:extLst>
      <p:ext uri="{BB962C8B-B14F-4D97-AF65-F5344CB8AC3E}">
        <p14:creationId xmlns:p14="http://schemas.microsoft.com/office/powerpoint/2010/main" val="481172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CA952-5B6E-7F6C-4187-78D2580FF9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C85E31-2199-2CA1-5DA1-79AA9FED5FC3}"/>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Source:</a:t>
            </a:r>
            <a:r>
              <a:rPr lang="en-US"/>
              <a:t> United Nations, Department of Economic and Social Affairs, </a:t>
            </a:r>
            <a:r>
              <a:rPr lang="en-US" b="1"/>
              <a:t>World Urbanization Prospects: The 2018 Revision</a:t>
            </a:r>
            <a:r>
              <a:rPr lang="en-US"/>
              <a:t> </a:t>
            </a:r>
            <a:endParaRPr lang="en-US" dirty="0"/>
          </a:p>
        </p:txBody>
      </p:sp>
      <p:pic>
        <p:nvPicPr>
          <p:cNvPr id="7" name="Graphic 21">
            <a:extLst>
              <a:ext uri="{FF2B5EF4-FFF2-40B4-BE49-F238E27FC236}">
                <a16:creationId xmlns:a16="http://schemas.microsoft.com/office/drawing/2014/main" id="{8B33D84F-D73C-CF23-F92C-C08E3049E5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CBD34719-CCC8-6F97-C48A-D8F0287DC40B}"/>
              </a:ext>
            </a:extLst>
          </p:cNvPr>
          <p:cNvSpPr txBox="1"/>
          <p:nvPr/>
        </p:nvSpPr>
        <p:spPr>
          <a:xfrm>
            <a:off x="762000" y="802093"/>
            <a:ext cx="8179975" cy="523220"/>
          </a:xfrm>
          <a:prstGeom prst="rect">
            <a:avLst/>
          </a:prstGeom>
          <a:noFill/>
        </p:spPr>
        <p:txBody>
          <a:bodyPr wrap="square">
            <a:spAutoFit/>
          </a:bodyPr>
          <a:lstStyle/>
          <a:p>
            <a:r>
              <a:rPr lang="en-US" sz="2800" dirty="0">
                <a:latin typeface="Alexandria"/>
              </a:rPr>
              <a:t>3. Drivers of urban growth and migration</a:t>
            </a:r>
          </a:p>
        </p:txBody>
      </p:sp>
      <p:pic>
        <p:nvPicPr>
          <p:cNvPr id="2" name="صورة 1">
            <a:extLst>
              <a:ext uri="{FF2B5EF4-FFF2-40B4-BE49-F238E27FC236}">
                <a16:creationId xmlns:a16="http://schemas.microsoft.com/office/drawing/2014/main" id="{735FE1D9-699E-B487-5AF8-9AFEE25288FD}"/>
              </a:ext>
            </a:extLst>
          </p:cNvPr>
          <p:cNvPicPr>
            <a:picLocks noChangeAspect="1"/>
          </p:cNvPicPr>
          <p:nvPr/>
        </p:nvPicPr>
        <p:blipFill>
          <a:blip r:embed="rId4"/>
          <a:stretch>
            <a:fillRect/>
          </a:stretch>
        </p:blipFill>
        <p:spPr>
          <a:xfrm>
            <a:off x="4542236" y="1661927"/>
            <a:ext cx="6535609" cy="4122673"/>
          </a:xfrm>
          <a:prstGeom prst="rect">
            <a:avLst/>
          </a:prstGeom>
        </p:spPr>
      </p:pic>
      <p:sp>
        <p:nvSpPr>
          <p:cNvPr id="4" name="TextBox 47">
            <a:extLst>
              <a:ext uri="{FF2B5EF4-FFF2-40B4-BE49-F238E27FC236}">
                <a16:creationId xmlns:a16="http://schemas.microsoft.com/office/drawing/2014/main" id="{8D089018-831D-B02E-B81C-2E881371F8F1}"/>
              </a:ext>
            </a:extLst>
          </p:cNvPr>
          <p:cNvSpPr txBox="1"/>
          <p:nvPr/>
        </p:nvSpPr>
        <p:spPr>
          <a:xfrm>
            <a:off x="802174" y="1966202"/>
            <a:ext cx="3555167" cy="2554545"/>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lexandria"/>
              </a:rPr>
              <a:t>In 1950, around </a:t>
            </a:r>
            <a:r>
              <a:rPr lang="en-US" sz="2000" b="1" dirty="0">
                <a:latin typeface="Alexandria"/>
              </a:rPr>
              <a:t>30%</a:t>
            </a:r>
            <a:r>
              <a:rPr lang="en-US" sz="2000" dirty="0">
                <a:latin typeface="Alexandria"/>
              </a:rPr>
              <a:t> of the global population lived in urban areas. · </a:t>
            </a:r>
          </a:p>
          <a:p>
            <a:pPr marL="285750" indent="-285750">
              <a:buFont typeface="Arial" panose="020B0604020202020204" pitchFamily="34" charset="0"/>
              <a:buChar char="•"/>
            </a:pPr>
            <a:r>
              <a:rPr lang="en-US" sz="2000" dirty="0">
                <a:latin typeface="Alexandria"/>
              </a:rPr>
              <a:t> By 2018, that share had grown to ~ 55%. </a:t>
            </a:r>
          </a:p>
          <a:p>
            <a:pPr marL="285750" indent="-285750">
              <a:buFont typeface="Arial" panose="020B0604020202020204" pitchFamily="34" charset="0"/>
              <a:buChar char="•"/>
            </a:pPr>
            <a:r>
              <a:rPr lang="en-US" sz="2000" dirty="0">
                <a:latin typeface="Alexandria"/>
              </a:rPr>
              <a:t>By </a:t>
            </a:r>
            <a:r>
              <a:rPr lang="en-US" sz="2000" b="1" dirty="0">
                <a:latin typeface="Alexandria"/>
              </a:rPr>
              <a:t>2050</a:t>
            </a:r>
            <a:r>
              <a:rPr lang="en-US" sz="2000" dirty="0">
                <a:latin typeface="Alexandria"/>
              </a:rPr>
              <a:t>, it is projected that about </a:t>
            </a:r>
            <a:r>
              <a:rPr lang="en-US" sz="2000" b="1" dirty="0">
                <a:latin typeface="Alexandria"/>
              </a:rPr>
              <a:t>68%</a:t>
            </a:r>
            <a:r>
              <a:rPr lang="en-US" sz="2000" dirty="0">
                <a:latin typeface="Alexandria"/>
              </a:rPr>
              <a:t> of the world population will be urban</a:t>
            </a:r>
          </a:p>
        </p:txBody>
      </p:sp>
      <p:sp>
        <p:nvSpPr>
          <p:cNvPr id="9" name="TextBox 47">
            <a:extLst>
              <a:ext uri="{FF2B5EF4-FFF2-40B4-BE49-F238E27FC236}">
                <a16:creationId xmlns:a16="http://schemas.microsoft.com/office/drawing/2014/main" id="{5BA58558-16A3-A4BB-8627-C37D28BD842A}"/>
              </a:ext>
            </a:extLst>
          </p:cNvPr>
          <p:cNvSpPr txBox="1"/>
          <p:nvPr/>
        </p:nvSpPr>
        <p:spPr>
          <a:xfrm>
            <a:off x="802175" y="4734408"/>
            <a:ext cx="3555167" cy="923330"/>
          </a:xfrm>
          <a:prstGeom prst="rect">
            <a:avLst/>
          </a:prstGeom>
          <a:noFill/>
        </p:spPr>
        <p:txBody>
          <a:bodyPr wrap="square" rtlCol="0">
            <a:spAutoFit/>
          </a:bodyPr>
          <a:lstStyle/>
          <a:p>
            <a:r>
              <a:rPr lang="en-US" b="1" dirty="0">
                <a:latin typeface="Alexandria"/>
              </a:rPr>
              <a:t>Source: United Nations, World Urbanization Prospects: The 2018 Revision</a:t>
            </a:r>
            <a:endParaRPr lang="en-US" sz="2000" b="1" dirty="0">
              <a:latin typeface="Alexandria"/>
            </a:endParaRPr>
          </a:p>
        </p:txBody>
      </p:sp>
    </p:spTree>
    <p:extLst>
      <p:ext uri="{BB962C8B-B14F-4D97-AF65-F5344CB8AC3E}">
        <p14:creationId xmlns:p14="http://schemas.microsoft.com/office/powerpoint/2010/main" val="3639841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B8B8-63E3-647C-9440-028CE288FB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E5C644-4444-3052-9306-C9FA9D33C980}"/>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FA3CACB-ACC1-B905-0CDB-E988DBB9DF12}"/>
              </a:ext>
            </a:extLst>
          </p:cNvPr>
          <p:cNvSpPr txBox="1"/>
          <p:nvPr/>
        </p:nvSpPr>
        <p:spPr>
          <a:xfrm>
            <a:off x="762000" y="1692269"/>
            <a:ext cx="10240780" cy="4093428"/>
          </a:xfrm>
          <a:prstGeom prst="rect">
            <a:avLst/>
          </a:prstGeom>
          <a:noFill/>
        </p:spPr>
        <p:txBody>
          <a:bodyPr wrap="square" rtlCol="0">
            <a:spAutoFit/>
          </a:bodyPr>
          <a:lstStyle/>
          <a:p>
            <a:r>
              <a:rPr lang="en-US" sz="2000" b="1" dirty="0">
                <a:latin typeface="Alexandria"/>
              </a:rPr>
              <a:t>4.1 Internal rural–urban migration</a:t>
            </a:r>
          </a:p>
          <a:p>
            <a:r>
              <a:rPr lang="en-US" sz="2000" dirty="0">
                <a:latin typeface="Alexandria"/>
              </a:rPr>
              <a:t>This is the dominant form of migration historically driving urbanization. It often takes the form of gradual household moves or circular/seasonal migration for work.</a:t>
            </a:r>
          </a:p>
          <a:p>
            <a:r>
              <a:rPr lang="en-US" sz="2000" b="1" dirty="0">
                <a:latin typeface="Alexandria"/>
              </a:rPr>
              <a:t>4.2 Interurban migration</a:t>
            </a:r>
          </a:p>
          <a:p>
            <a:r>
              <a:rPr lang="en-US" sz="2000" dirty="0">
                <a:latin typeface="Alexandria"/>
              </a:rPr>
              <a:t>Movement between cities reshapes regional hierarchies — e.g., from declining industrial towns to growing metropolitan areas.</a:t>
            </a:r>
          </a:p>
          <a:p>
            <a:r>
              <a:rPr lang="en-US" sz="2000" b="1" dirty="0">
                <a:latin typeface="Alexandria"/>
              </a:rPr>
              <a:t>4.3 International migration</a:t>
            </a:r>
          </a:p>
          <a:p>
            <a:r>
              <a:rPr lang="en-US" sz="2000" dirty="0">
                <a:latin typeface="Alexandria"/>
              </a:rPr>
              <a:t>Includes labor migration, skilled migration, and refugee flows. It affects cities’ demographic composition and labor markets differently depending on skill mix and legal regimes.</a:t>
            </a:r>
          </a:p>
          <a:p>
            <a:r>
              <a:rPr lang="en-US" sz="2000" b="1" dirty="0">
                <a:latin typeface="Alexandria"/>
              </a:rPr>
              <a:t>4.4 Forced and climate-induced migration</a:t>
            </a:r>
          </a:p>
          <a:p>
            <a:r>
              <a:rPr lang="en-US" sz="2000" dirty="0">
                <a:latin typeface="Alexandria"/>
              </a:rPr>
              <a:t>Rapid inflows due to conflict or disaster can strain urban absorptive capacity and create protracted humanitarian and governance challenges.</a:t>
            </a:r>
          </a:p>
          <a:p>
            <a:endParaRPr lang="en-US" sz="2000" dirty="0">
              <a:latin typeface="Alexandria"/>
            </a:endParaRPr>
          </a:p>
        </p:txBody>
      </p:sp>
      <p:pic>
        <p:nvPicPr>
          <p:cNvPr id="7" name="Graphic 21">
            <a:extLst>
              <a:ext uri="{FF2B5EF4-FFF2-40B4-BE49-F238E27FC236}">
                <a16:creationId xmlns:a16="http://schemas.microsoft.com/office/drawing/2014/main" id="{1A2705E4-94E4-4E0C-3FE0-8ED1F2057D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EB6D1C9-CD0B-3A5C-434A-7CECB50826B5}"/>
              </a:ext>
            </a:extLst>
          </p:cNvPr>
          <p:cNvSpPr txBox="1"/>
          <p:nvPr/>
        </p:nvSpPr>
        <p:spPr>
          <a:xfrm>
            <a:off x="963118" y="826081"/>
            <a:ext cx="8179975" cy="523220"/>
          </a:xfrm>
          <a:prstGeom prst="rect">
            <a:avLst/>
          </a:prstGeom>
          <a:noFill/>
        </p:spPr>
        <p:txBody>
          <a:bodyPr wrap="square">
            <a:spAutoFit/>
          </a:bodyPr>
          <a:lstStyle/>
          <a:p>
            <a:r>
              <a:rPr lang="en-US" sz="2800" dirty="0">
                <a:latin typeface="Alexandria"/>
              </a:rPr>
              <a:t>4. Patterns and types of migration</a:t>
            </a:r>
          </a:p>
        </p:txBody>
      </p:sp>
    </p:spTree>
    <p:extLst>
      <p:ext uri="{BB962C8B-B14F-4D97-AF65-F5344CB8AC3E}">
        <p14:creationId xmlns:p14="http://schemas.microsoft.com/office/powerpoint/2010/main" val="151259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BDE8D-DE07-8C6C-D1EA-312D505BF8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7CBB0D-8226-6E3B-1F2B-11B78965F93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surge is attributed to the shortage of quality office space and the lack of new supply.</a:t>
            </a:r>
          </a:p>
          <a:p>
            <a:r>
              <a:rPr lang="en-US" dirty="0"/>
              <a:t>The demand for office leases in 2024 rose by 24% compared to the previous year, indicating a robust market. However, there was a decrease in the average size of leased spaces, suggesting a trend towards more flexible office solutions</a:t>
            </a:r>
          </a:p>
          <a:p>
            <a:pPr algn="ctr"/>
            <a:r>
              <a:rPr lang="en-US" dirty="0"/>
              <a:t>        | 12               | 200,000         || Year | Average Rent (USD/m²/year) | Vacancy Rate (%) | New Supply (m²) | GDP Growth (%) |</a:t>
            </a:r>
          </a:p>
          <a:p>
            <a:pPr algn="ctr"/>
            <a:r>
              <a:rPr lang="en-US" dirty="0"/>
              <a:t>| ---- | -------------------------- | ---------------- | --------------- | -------------- |</a:t>
            </a:r>
          </a:p>
          <a:p>
            <a:pPr algn="ctr"/>
            <a:r>
              <a:rPr lang="en-US" dirty="0"/>
              <a:t>| 2018 | 430                        | 12               | 200,000         | 2.8            |</a:t>
            </a:r>
          </a:p>
          <a:p>
            <a:pPr algn="ctr"/>
            <a:r>
              <a:rPr lang="en-US" dirty="0"/>
              <a:t>| 2019 | 410                        | 14               | 250,000         | 2.3            |</a:t>
            </a:r>
          </a:p>
          <a:p>
            <a:pPr algn="ctr"/>
            <a:r>
              <a:rPr lang="en-US" dirty="0"/>
              <a:t>| 2020 | 370                        | 20               | 150,000         | –6.0           |</a:t>
            </a:r>
          </a:p>
          <a:p>
            <a:pPr algn="ctr"/>
            <a:r>
              <a:rPr lang="en-US" dirty="0"/>
              <a:t>| 2021 | 385                        | 18               | 100,000         | 3.5            |</a:t>
            </a:r>
          </a:p>
          <a:p>
            <a:pPr algn="ctr"/>
            <a:r>
              <a:rPr lang="en-US" dirty="0"/>
              <a:t>| 2022 | 410                        | 15               | 180,000         | 5.0            |</a:t>
            </a:r>
          </a:p>
          <a:p>
            <a:pPr algn="ctr"/>
            <a:r>
              <a:rPr lang="en-US" dirty="0"/>
              <a:t> 2.8            |</a:t>
            </a:r>
          </a:p>
          <a:p>
            <a:pPr algn="ctr"/>
            <a:r>
              <a:rPr lang="en-US" dirty="0"/>
              <a:t>| 2019 | 410                        | 14               | 250,000         | 2.3            |</a:t>
            </a:r>
          </a:p>
          <a:p>
            <a:pPr algn="ctr"/>
            <a:r>
              <a:rPr lang="en-US" dirty="0"/>
              <a:t>| 2020 | 370                        | 20               | 150,000         | –6.0           |</a:t>
            </a:r>
          </a:p>
          <a:p>
            <a:pPr algn="ctr"/>
            <a:r>
              <a:rPr lang="en-US" dirty="0"/>
              <a:t>| 2021 | 385                        | 18               | 100,000         | 3.5            |</a:t>
            </a:r>
          </a:p>
          <a:p>
            <a:pPr algn="ctr"/>
            <a:r>
              <a:rPr lang="en-US" dirty="0"/>
              <a:t>| 2022 | 410                        | 15               | 180,000         | 5.0            |</a:t>
            </a:r>
          </a:p>
        </p:txBody>
      </p:sp>
      <p:pic>
        <p:nvPicPr>
          <p:cNvPr id="7" name="Graphic 21">
            <a:extLst>
              <a:ext uri="{FF2B5EF4-FFF2-40B4-BE49-F238E27FC236}">
                <a16:creationId xmlns:a16="http://schemas.microsoft.com/office/drawing/2014/main" id="{D1568CB1-3648-FE2C-3B77-F3C667F3A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2DB12200-B516-14B7-7741-0333F51B9B86}"/>
              </a:ext>
            </a:extLst>
          </p:cNvPr>
          <p:cNvSpPr txBox="1"/>
          <p:nvPr/>
        </p:nvSpPr>
        <p:spPr>
          <a:xfrm>
            <a:off x="762001" y="1756776"/>
            <a:ext cx="9506262" cy="4093428"/>
          </a:xfrm>
          <a:prstGeom prst="rect">
            <a:avLst/>
          </a:prstGeom>
          <a:solidFill>
            <a:schemeClr val="bg1"/>
          </a:solidFill>
        </p:spPr>
        <p:txBody>
          <a:bodyPr wrap="square" rtlCol="0">
            <a:spAutoFit/>
          </a:bodyPr>
          <a:lstStyle/>
          <a:p>
            <a:r>
              <a:rPr lang="en-US" sz="2000" b="1" dirty="0">
                <a:latin typeface="Alexandria"/>
              </a:rPr>
              <a:t>5.1 Economic impacts</a:t>
            </a:r>
          </a:p>
          <a:p>
            <a:r>
              <a:rPr lang="en-US" sz="2000" b="1" dirty="0">
                <a:latin typeface="Alexandria"/>
              </a:rPr>
              <a:t>Productivity</a:t>
            </a:r>
            <a:r>
              <a:rPr lang="en-US" sz="2000" dirty="0">
                <a:latin typeface="Alexandria"/>
              </a:rPr>
              <a:t>: Agglomeration improves productivity in core cities.</a:t>
            </a:r>
          </a:p>
          <a:p>
            <a:r>
              <a:rPr lang="en-US" sz="2000" b="1" dirty="0">
                <a:latin typeface="Alexandria"/>
              </a:rPr>
              <a:t>Labor markets</a:t>
            </a:r>
            <a:r>
              <a:rPr lang="en-US" sz="2000" dirty="0">
                <a:latin typeface="Alexandria"/>
              </a:rPr>
              <a:t>: Migration increases labor supply—may complement or compete with local workers.</a:t>
            </a:r>
          </a:p>
          <a:p>
            <a:r>
              <a:rPr lang="en-US" sz="2000" b="1" dirty="0">
                <a:latin typeface="Alexandria"/>
              </a:rPr>
              <a:t>Investment</a:t>
            </a:r>
            <a:r>
              <a:rPr lang="en-US" sz="2000" dirty="0">
                <a:latin typeface="Alexandria"/>
              </a:rPr>
              <a:t>: Cities attract capital, sometimes at the cost of underinvestment in peripheries.</a:t>
            </a:r>
          </a:p>
          <a:p>
            <a:endParaRPr lang="en-US" sz="2000" dirty="0">
              <a:latin typeface="Alexandria"/>
            </a:endParaRPr>
          </a:p>
          <a:p>
            <a:r>
              <a:rPr lang="en-US" sz="2000" b="1" dirty="0">
                <a:latin typeface="Alexandria"/>
              </a:rPr>
              <a:t>5.2 Social and spatial impacts</a:t>
            </a:r>
          </a:p>
          <a:p>
            <a:r>
              <a:rPr lang="en-US" sz="2000" b="1" dirty="0">
                <a:latin typeface="Alexandria"/>
              </a:rPr>
              <a:t>Housing and informal settlements</a:t>
            </a:r>
            <a:r>
              <a:rPr lang="en-US" sz="2000" dirty="0">
                <a:latin typeface="Alexandria"/>
              </a:rPr>
              <a:t>: Rapid growth often outpaces formal housing supply, producing informal settlements with inadequate services.</a:t>
            </a:r>
          </a:p>
          <a:p>
            <a:r>
              <a:rPr lang="en-US" sz="2000" b="1" dirty="0">
                <a:latin typeface="Alexandria"/>
              </a:rPr>
              <a:t>Segregation and inequality</a:t>
            </a:r>
            <a:r>
              <a:rPr lang="en-US" sz="2000" dirty="0">
                <a:latin typeface="Alexandria"/>
              </a:rPr>
              <a:t>: Spatial segregation by income and ethnicity can rise as cities expand.</a:t>
            </a:r>
          </a:p>
          <a:p>
            <a:r>
              <a:rPr lang="en-US" sz="2000" b="1" dirty="0">
                <a:latin typeface="Alexandria"/>
              </a:rPr>
              <a:t>Service delivery</a:t>
            </a:r>
            <a:r>
              <a:rPr lang="en-US" sz="2000" dirty="0">
                <a:latin typeface="Alexandria"/>
              </a:rPr>
              <a:t>: Education, health, and social services may become overstretched.</a:t>
            </a:r>
          </a:p>
        </p:txBody>
      </p:sp>
      <p:sp>
        <p:nvSpPr>
          <p:cNvPr id="10" name="مربع نص 9">
            <a:extLst>
              <a:ext uri="{FF2B5EF4-FFF2-40B4-BE49-F238E27FC236}">
                <a16:creationId xmlns:a16="http://schemas.microsoft.com/office/drawing/2014/main" id="{81CA483A-77EB-A2E9-9F4E-FFE058D8F4A4}"/>
              </a:ext>
            </a:extLst>
          </p:cNvPr>
          <p:cNvSpPr txBox="1"/>
          <p:nvPr/>
        </p:nvSpPr>
        <p:spPr>
          <a:xfrm>
            <a:off x="762000" y="535816"/>
            <a:ext cx="8916849" cy="954107"/>
          </a:xfrm>
          <a:prstGeom prst="rect">
            <a:avLst/>
          </a:prstGeom>
          <a:noFill/>
        </p:spPr>
        <p:txBody>
          <a:bodyPr wrap="square">
            <a:spAutoFit/>
          </a:bodyPr>
          <a:lstStyle/>
          <a:p>
            <a:r>
              <a:rPr lang="en-US" sz="2800" dirty="0">
                <a:latin typeface="Alexandria"/>
              </a:rPr>
              <a:t>5. Impacts of urban growth and migration on regional development</a:t>
            </a:r>
          </a:p>
        </p:txBody>
      </p:sp>
      <p:pic>
        <p:nvPicPr>
          <p:cNvPr id="2" name="صورة 1">
            <a:extLst>
              <a:ext uri="{FF2B5EF4-FFF2-40B4-BE49-F238E27FC236}">
                <a16:creationId xmlns:a16="http://schemas.microsoft.com/office/drawing/2014/main" id="{84970D0A-58E8-71C9-8D50-CFBEC0476BC9}"/>
              </a:ext>
            </a:extLst>
          </p:cNvPr>
          <p:cNvPicPr>
            <a:picLocks noChangeAspect="1"/>
          </p:cNvPicPr>
          <p:nvPr/>
        </p:nvPicPr>
        <p:blipFill>
          <a:blip r:embed="rId3"/>
          <a:stretch>
            <a:fillRect/>
          </a:stretch>
        </p:blipFill>
        <p:spPr>
          <a:xfrm>
            <a:off x="9818557" y="2654511"/>
            <a:ext cx="1515047" cy="1515047"/>
          </a:xfrm>
          <a:prstGeom prst="rect">
            <a:avLst/>
          </a:prstGeom>
        </p:spPr>
      </p:pic>
    </p:spTree>
    <p:extLst>
      <p:ext uri="{BB962C8B-B14F-4D97-AF65-F5344CB8AC3E}">
        <p14:creationId xmlns:p14="http://schemas.microsoft.com/office/powerpoint/2010/main" val="3523761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80F1F-7760-6BAE-C407-0817608479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FC8649-C57C-E5E4-31CB-A57E6EE5D65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BF5C565-F081-FAAC-3CCA-4BB3DACBFF91}"/>
              </a:ext>
            </a:extLst>
          </p:cNvPr>
          <p:cNvSpPr txBox="1"/>
          <p:nvPr/>
        </p:nvSpPr>
        <p:spPr>
          <a:xfrm>
            <a:off x="879045" y="1572279"/>
            <a:ext cx="10289190" cy="2246769"/>
          </a:xfrm>
          <a:prstGeom prst="rect">
            <a:avLst/>
          </a:prstGeom>
          <a:solidFill>
            <a:schemeClr val="bg1"/>
          </a:solidFill>
        </p:spPr>
        <p:txBody>
          <a:bodyPr wrap="square" rtlCol="0">
            <a:spAutoFit/>
          </a:bodyPr>
          <a:lstStyle/>
          <a:p>
            <a:r>
              <a:rPr lang="en-US" sz="2000" b="1" dirty="0">
                <a:latin typeface="Alexandria"/>
              </a:rPr>
              <a:t>5.3 Environmental impacts</a:t>
            </a:r>
          </a:p>
          <a:p>
            <a:r>
              <a:rPr lang="en-US" sz="2000" dirty="0">
                <a:latin typeface="Alexandria"/>
              </a:rPr>
              <a:t>Urban expansion transforms land use, increases energy consumption, and can amplify vulnerability to climate risks if poorly planned.</a:t>
            </a:r>
          </a:p>
          <a:p>
            <a:endParaRPr lang="en-US" sz="2000" dirty="0">
              <a:latin typeface="Alexandria"/>
            </a:endParaRPr>
          </a:p>
          <a:p>
            <a:r>
              <a:rPr lang="en-US" sz="2000" b="1" dirty="0">
                <a:latin typeface="Alexandria"/>
              </a:rPr>
              <a:t>5.4 Regional spillovers</a:t>
            </a:r>
          </a:p>
          <a:p>
            <a:r>
              <a:rPr lang="en-US" sz="2000" dirty="0">
                <a:latin typeface="Alexandria"/>
              </a:rPr>
              <a:t>Positive spillovers: markets for rural goods, remittances, technology diffusion. Negative spillovers: talent drain, resource extraction from periphery without investments.</a:t>
            </a:r>
          </a:p>
        </p:txBody>
      </p:sp>
      <p:pic>
        <p:nvPicPr>
          <p:cNvPr id="7" name="Graphic 21">
            <a:extLst>
              <a:ext uri="{FF2B5EF4-FFF2-40B4-BE49-F238E27FC236}">
                <a16:creationId xmlns:a16="http://schemas.microsoft.com/office/drawing/2014/main" id="{FBE9354F-AFAE-74B4-E2EA-C63BCB573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F9A5795-A2C0-F780-07C2-7724A77CF531}"/>
              </a:ext>
            </a:extLst>
          </p:cNvPr>
          <p:cNvSpPr txBox="1"/>
          <p:nvPr/>
        </p:nvSpPr>
        <p:spPr>
          <a:xfrm>
            <a:off x="762000" y="535816"/>
            <a:ext cx="8916849" cy="954107"/>
          </a:xfrm>
          <a:prstGeom prst="rect">
            <a:avLst/>
          </a:prstGeom>
          <a:noFill/>
        </p:spPr>
        <p:txBody>
          <a:bodyPr wrap="square">
            <a:spAutoFit/>
          </a:bodyPr>
          <a:lstStyle/>
          <a:p>
            <a:r>
              <a:rPr lang="en-US" sz="2800" dirty="0">
                <a:latin typeface="Alexandria"/>
              </a:rPr>
              <a:t>5. Impacts of urban growth and migration on regional development</a:t>
            </a:r>
          </a:p>
        </p:txBody>
      </p:sp>
      <p:pic>
        <p:nvPicPr>
          <p:cNvPr id="3" name="صورة 2">
            <a:extLst>
              <a:ext uri="{FF2B5EF4-FFF2-40B4-BE49-F238E27FC236}">
                <a16:creationId xmlns:a16="http://schemas.microsoft.com/office/drawing/2014/main" id="{BA35B7B4-3AE8-5C54-6A7D-E0F9720A4938}"/>
              </a:ext>
            </a:extLst>
          </p:cNvPr>
          <p:cNvPicPr>
            <a:picLocks noChangeAspect="1"/>
          </p:cNvPicPr>
          <p:nvPr/>
        </p:nvPicPr>
        <p:blipFill>
          <a:blip r:embed="rId3"/>
          <a:stretch>
            <a:fillRect/>
          </a:stretch>
        </p:blipFill>
        <p:spPr>
          <a:xfrm>
            <a:off x="3579618" y="3738983"/>
            <a:ext cx="5032763" cy="2246769"/>
          </a:xfrm>
          <a:prstGeom prst="rect">
            <a:avLst/>
          </a:prstGeom>
        </p:spPr>
      </p:pic>
    </p:spTree>
    <p:extLst>
      <p:ext uri="{BB962C8B-B14F-4D97-AF65-F5344CB8AC3E}">
        <p14:creationId xmlns:p14="http://schemas.microsoft.com/office/powerpoint/2010/main" val="247529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22129-E3C7-D3B8-3C6A-3903F2751F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1DDA09-2B25-4F4E-6858-290FF36CF7B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2AAFDCD-8811-B8B9-B230-63635C0262A1}"/>
              </a:ext>
            </a:extLst>
          </p:cNvPr>
          <p:cNvSpPr txBox="1"/>
          <p:nvPr/>
        </p:nvSpPr>
        <p:spPr>
          <a:xfrm>
            <a:off x="879045" y="1766858"/>
            <a:ext cx="7245624" cy="3477875"/>
          </a:xfrm>
          <a:prstGeom prst="rect">
            <a:avLst/>
          </a:prstGeom>
          <a:solidFill>
            <a:schemeClr val="bg1"/>
          </a:solidFill>
        </p:spPr>
        <p:txBody>
          <a:bodyPr wrap="square" rtlCol="0">
            <a:spAutoFit/>
          </a:bodyPr>
          <a:lstStyle/>
          <a:p>
            <a:r>
              <a:rPr lang="en-US" sz="2000" b="1" dirty="0">
                <a:latin typeface="Alexandria"/>
              </a:rPr>
              <a:t>6.1 Spatial planning and land-use policy</a:t>
            </a:r>
          </a:p>
          <a:p>
            <a:r>
              <a:rPr lang="en-US" sz="2000" dirty="0">
                <a:latin typeface="Alexandria"/>
              </a:rPr>
              <a:t>Coordinated metropolitan planning controls urban sprawl, protects agricultural land, and guides infrastructure placement.</a:t>
            </a:r>
          </a:p>
          <a:p>
            <a:r>
              <a:rPr lang="en-US" sz="2000" dirty="0">
                <a:latin typeface="Alexandria"/>
              </a:rPr>
              <a:t>Zoning and incremental regularization can upgrade informal settlements.</a:t>
            </a:r>
          </a:p>
          <a:p>
            <a:endParaRPr lang="en-US" sz="2000" dirty="0">
              <a:latin typeface="Alexandria"/>
            </a:endParaRPr>
          </a:p>
          <a:p>
            <a:r>
              <a:rPr lang="en-US" sz="2000" b="1" dirty="0">
                <a:latin typeface="Alexandria"/>
              </a:rPr>
              <a:t>6.2 Infrastructure and connectivity</a:t>
            </a:r>
          </a:p>
          <a:p>
            <a:r>
              <a:rPr lang="en-US" sz="2000" dirty="0">
                <a:latin typeface="Alexandria"/>
              </a:rPr>
              <a:t>Transport corridors and digital connectivity link cities and regions, supporting trade and labor mobility.</a:t>
            </a:r>
          </a:p>
          <a:p>
            <a:r>
              <a:rPr lang="en-US" sz="2000" dirty="0">
                <a:latin typeface="Alexandria"/>
              </a:rPr>
              <a:t>Rural infrastructure (roads, energy) reduces isolation and creates employment, moderating migration pressure.</a:t>
            </a:r>
          </a:p>
        </p:txBody>
      </p:sp>
      <p:pic>
        <p:nvPicPr>
          <p:cNvPr id="7" name="Graphic 21">
            <a:extLst>
              <a:ext uri="{FF2B5EF4-FFF2-40B4-BE49-F238E27FC236}">
                <a16:creationId xmlns:a16="http://schemas.microsoft.com/office/drawing/2014/main" id="{935B8F31-5425-BB0A-5221-2EE031C603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مربع نص 4">
            <a:extLst>
              <a:ext uri="{FF2B5EF4-FFF2-40B4-BE49-F238E27FC236}">
                <a16:creationId xmlns:a16="http://schemas.microsoft.com/office/drawing/2014/main" id="{CC809018-CA9E-96F9-71A2-17AFD144F363}"/>
              </a:ext>
            </a:extLst>
          </p:cNvPr>
          <p:cNvSpPr txBox="1"/>
          <p:nvPr/>
        </p:nvSpPr>
        <p:spPr>
          <a:xfrm>
            <a:off x="617280" y="802093"/>
            <a:ext cx="8867214" cy="523220"/>
          </a:xfrm>
          <a:prstGeom prst="rect">
            <a:avLst/>
          </a:prstGeom>
          <a:noFill/>
        </p:spPr>
        <p:txBody>
          <a:bodyPr wrap="square">
            <a:spAutoFit/>
          </a:bodyPr>
          <a:lstStyle/>
          <a:p>
            <a:r>
              <a:rPr lang="en-US" sz="2800" dirty="0">
                <a:latin typeface="Alexandria"/>
              </a:rPr>
              <a:t>6. Policy instruments for balanced regional development</a:t>
            </a:r>
          </a:p>
        </p:txBody>
      </p:sp>
      <p:pic>
        <p:nvPicPr>
          <p:cNvPr id="2" name="صورة 1">
            <a:extLst>
              <a:ext uri="{FF2B5EF4-FFF2-40B4-BE49-F238E27FC236}">
                <a16:creationId xmlns:a16="http://schemas.microsoft.com/office/drawing/2014/main" id="{6F1BC774-30DD-B07F-410D-259CF041F268}"/>
              </a:ext>
            </a:extLst>
          </p:cNvPr>
          <p:cNvPicPr>
            <a:picLocks noChangeAspect="1"/>
          </p:cNvPicPr>
          <p:nvPr/>
        </p:nvPicPr>
        <p:blipFill>
          <a:blip r:embed="rId3"/>
          <a:stretch>
            <a:fillRect/>
          </a:stretch>
        </p:blipFill>
        <p:spPr>
          <a:xfrm>
            <a:off x="7972821" y="2461108"/>
            <a:ext cx="3412058" cy="2555750"/>
          </a:xfrm>
          <a:prstGeom prst="rect">
            <a:avLst/>
          </a:prstGeom>
        </p:spPr>
      </p:pic>
    </p:spTree>
    <p:extLst>
      <p:ext uri="{BB962C8B-B14F-4D97-AF65-F5344CB8AC3E}">
        <p14:creationId xmlns:p14="http://schemas.microsoft.com/office/powerpoint/2010/main" val="2725748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FED3D-B473-B9FA-3B47-D78EA3AE0C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A4EEEC-2EA0-AFA7-8E41-19E9988C3A3C}"/>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05AE395-B772-6D48-E586-037CF82E0D19}"/>
              </a:ext>
            </a:extLst>
          </p:cNvPr>
          <p:cNvSpPr txBox="1"/>
          <p:nvPr/>
        </p:nvSpPr>
        <p:spPr>
          <a:xfrm>
            <a:off x="674913" y="1690062"/>
            <a:ext cx="10342857" cy="4093428"/>
          </a:xfrm>
          <a:prstGeom prst="rect">
            <a:avLst/>
          </a:prstGeom>
          <a:solidFill>
            <a:schemeClr val="bg1"/>
          </a:solidFill>
        </p:spPr>
        <p:txBody>
          <a:bodyPr wrap="square" rtlCol="0">
            <a:spAutoFit/>
          </a:bodyPr>
          <a:lstStyle/>
          <a:p>
            <a:r>
              <a:rPr lang="en-US" sz="2000" b="1" dirty="0">
                <a:latin typeface="Alexandria"/>
              </a:rPr>
              <a:t>6.3 Economic and fiscal tools</a:t>
            </a:r>
          </a:p>
          <a:p>
            <a:r>
              <a:rPr lang="en-US" sz="2000" dirty="0">
                <a:latin typeface="Alexandria"/>
              </a:rPr>
              <a:t>Special Economic Zones, tax incentives, and investment promotion can stimulate growth in lagging regions—but must be well-targeted to avoid resource capture by elites.</a:t>
            </a:r>
          </a:p>
          <a:p>
            <a:r>
              <a:rPr lang="en-US" sz="2000" dirty="0">
                <a:latin typeface="Alexandria"/>
              </a:rPr>
              <a:t>Fiscal decentralization empowers local authorities to invest in regionally specific priorities.</a:t>
            </a:r>
          </a:p>
          <a:p>
            <a:endParaRPr lang="en-US" sz="2000" dirty="0">
              <a:latin typeface="Alexandria"/>
            </a:endParaRPr>
          </a:p>
          <a:p>
            <a:r>
              <a:rPr lang="en-US" sz="2000" b="1" dirty="0">
                <a:latin typeface="Alexandria"/>
              </a:rPr>
              <a:t>6.4 Human capital and social policies</a:t>
            </a:r>
          </a:p>
          <a:p>
            <a:r>
              <a:rPr lang="en-US" sz="2000" dirty="0">
                <a:latin typeface="Alexandria"/>
              </a:rPr>
              <a:t>Education and skills development across regions reduce push factors.</a:t>
            </a:r>
          </a:p>
          <a:p>
            <a:r>
              <a:rPr lang="en-US" sz="2000" dirty="0">
                <a:latin typeface="Alexandria"/>
              </a:rPr>
              <a:t>Social protection and housing policies for migrants promote cohesion.</a:t>
            </a:r>
          </a:p>
          <a:p>
            <a:endParaRPr lang="en-US" sz="2000" dirty="0">
              <a:latin typeface="Alexandria"/>
            </a:endParaRPr>
          </a:p>
          <a:p>
            <a:r>
              <a:rPr lang="en-US" sz="2000" b="1" dirty="0">
                <a:latin typeface="Alexandria"/>
              </a:rPr>
              <a:t>6.5 Governance and institutional reforms</a:t>
            </a:r>
          </a:p>
          <a:p>
            <a:r>
              <a:rPr lang="en-US" sz="2000" dirty="0">
                <a:latin typeface="Alexandria"/>
              </a:rPr>
              <a:t>Strengthening local governance, land administration, and participatory planning enhances responsiveness.</a:t>
            </a:r>
          </a:p>
          <a:p>
            <a:r>
              <a:rPr lang="en-US" sz="2000" dirty="0">
                <a:latin typeface="Alexandria"/>
              </a:rPr>
              <a:t>Migration policies (labor visas, integration programs) balance labor markets with social inclusion.</a:t>
            </a:r>
          </a:p>
        </p:txBody>
      </p:sp>
      <p:pic>
        <p:nvPicPr>
          <p:cNvPr id="7" name="Graphic 21">
            <a:extLst>
              <a:ext uri="{FF2B5EF4-FFF2-40B4-BE49-F238E27FC236}">
                <a16:creationId xmlns:a16="http://schemas.microsoft.com/office/drawing/2014/main" id="{4BFC06D3-3101-8A8A-61DE-F48C43BF9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002C4CEE-127E-D647-39FF-C6C166CF8780}"/>
              </a:ext>
            </a:extLst>
          </p:cNvPr>
          <p:cNvSpPr txBox="1"/>
          <p:nvPr/>
        </p:nvSpPr>
        <p:spPr>
          <a:xfrm>
            <a:off x="674913" y="699329"/>
            <a:ext cx="9003937" cy="523220"/>
          </a:xfrm>
          <a:prstGeom prst="rect">
            <a:avLst/>
          </a:prstGeom>
          <a:noFill/>
        </p:spPr>
        <p:txBody>
          <a:bodyPr wrap="square">
            <a:spAutoFit/>
          </a:bodyPr>
          <a:lstStyle/>
          <a:p>
            <a:r>
              <a:rPr lang="en-US" sz="2800" dirty="0">
                <a:latin typeface="Alexandria"/>
              </a:rPr>
              <a:t>6. Policy instruments for balanced regional development</a:t>
            </a:r>
          </a:p>
        </p:txBody>
      </p:sp>
      <p:pic>
        <p:nvPicPr>
          <p:cNvPr id="2" name="صورة 1">
            <a:extLst>
              <a:ext uri="{FF2B5EF4-FFF2-40B4-BE49-F238E27FC236}">
                <a16:creationId xmlns:a16="http://schemas.microsoft.com/office/drawing/2014/main" id="{3D3A1E78-F220-3743-FBDB-E9C5EF6A81AB}"/>
              </a:ext>
            </a:extLst>
          </p:cNvPr>
          <p:cNvPicPr>
            <a:picLocks noChangeAspect="1"/>
          </p:cNvPicPr>
          <p:nvPr/>
        </p:nvPicPr>
        <p:blipFill>
          <a:blip r:embed="rId3"/>
          <a:stretch>
            <a:fillRect/>
          </a:stretch>
        </p:blipFill>
        <p:spPr>
          <a:xfrm>
            <a:off x="8657061" y="2978592"/>
            <a:ext cx="2543175" cy="1800225"/>
          </a:xfrm>
          <a:prstGeom prst="rect">
            <a:avLst/>
          </a:prstGeom>
        </p:spPr>
      </p:pic>
    </p:spTree>
    <p:extLst>
      <p:ext uri="{BB962C8B-B14F-4D97-AF65-F5344CB8AC3E}">
        <p14:creationId xmlns:p14="http://schemas.microsoft.com/office/powerpoint/2010/main" val="2327924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3D6CA-745E-6EBE-0EA4-3199CF31A6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57D3C0-2604-894E-6CE1-98D90D34B603}"/>
              </a:ext>
            </a:extLst>
          </p:cNvPr>
          <p:cNvSpPr/>
          <p:nvPr/>
        </p:nvSpPr>
        <p:spPr>
          <a:xfrm>
            <a:off x="488369" y="138482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62994F0-1449-DE09-1100-87704E2AE6D1}"/>
              </a:ext>
            </a:extLst>
          </p:cNvPr>
          <p:cNvSpPr txBox="1"/>
          <p:nvPr/>
        </p:nvSpPr>
        <p:spPr>
          <a:xfrm>
            <a:off x="788041" y="1640866"/>
            <a:ext cx="10213376" cy="1323439"/>
          </a:xfrm>
          <a:prstGeom prst="rect">
            <a:avLst/>
          </a:prstGeom>
          <a:solidFill>
            <a:schemeClr val="tx2">
              <a:lumMod val="20000"/>
              <a:lumOff val="80000"/>
            </a:schemeClr>
          </a:solidFill>
        </p:spPr>
        <p:txBody>
          <a:bodyPr wrap="square" rtlCol="0">
            <a:spAutoFit/>
          </a:bodyPr>
          <a:lstStyle/>
          <a:p>
            <a:r>
              <a:rPr lang="en-US" sz="2000" b="1" dirty="0">
                <a:latin typeface="Alexandria"/>
              </a:rPr>
              <a:t>7.1 China: Rapid urbanization, migration management, and regional strategy</a:t>
            </a:r>
          </a:p>
          <a:p>
            <a:r>
              <a:rPr lang="en-US" sz="2000" b="1" dirty="0">
                <a:latin typeface="Alexandria"/>
              </a:rPr>
              <a:t>Context &amp; evolution</a:t>
            </a:r>
            <a:r>
              <a:rPr lang="en-US" sz="2000" dirty="0">
                <a:latin typeface="Alexandria"/>
              </a:rPr>
              <a:t>: Since the late 1970s, China’s urbanization has been unprecedented — hundreds of millions moved to cities. The government used industrial policy, infrastructure investment, and urban planning to manage this transformation.</a:t>
            </a:r>
          </a:p>
        </p:txBody>
      </p:sp>
      <p:pic>
        <p:nvPicPr>
          <p:cNvPr id="7" name="Graphic 21">
            <a:extLst>
              <a:ext uri="{FF2B5EF4-FFF2-40B4-BE49-F238E27FC236}">
                <a16:creationId xmlns:a16="http://schemas.microsoft.com/office/drawing/2014/main" id="{8C8334AB-41C8-ED4E-122E-9D569841B0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EB474012-587D-91C3-4183-5AA90F22FE4E}"/>
              </a:ext>
            </a:extLst>
          </p:cNvPr>
          <p:cNvSpPr txBox="1"/>
          <p:nvPr/>
        </p:nvSpPr>
        <p:spPr>
          <a:xfrm>
            <a:off x="589005" y="750946"/>
            <a:ext cx="8179975" cy="523220"/>
          </a:xfrm>
          <a:prstGeom prst="rect">
            <a:avLst/>
          </a:prstGeom>
          <a:noFill/>
        </p:spPr>
        <p:txBody>
          <a:bodyPr wrap="square">
            <a:spAutoFit/>
          </a:bodyPr>
          <a:lstStyle/>
          <a:p>
            <a:r>
              <a:rPr lang="en-US" sz="2800" dirty="0">
                <a:latin typeface="Alexandria"/>
              </a:rPr>
              <a:t>7. Case studies</a:t>
            </a:r>
          </a:p>
        </p:txBody>
      </p:sp>
      <p:pic>
        <p:nvPicPr>
          <p:cNvPr id="2" name="صورة 1">
            <a:extLst>
              <a:ext uri="{FF2B5EF4-FFF2-40B4-BE49-F238E27FC236}">
                <a16:creationId xmlns:a16="http://schemas.microsoft.com/office/drawing/2014/main" id="{B0CF36A9-835A-627F-6269-D942239E8BCE}"/>
              </a:ext>
            </a:extLst>
          </p:cNvPr>
          <p:cNvPicPr>
            <a:picLocks noChangeAspect="1"/>
          </p:cNvPicPr>
          <p:nvPr/>
        </p:nvPicPr>
        <p:blipFill>
          <a:blip r:embed="rId3"/>
          <a:stretch>
            <a:fillRect/>
          </a:stretch>
        </p:blipFill>
        <p:spPr>
          <a:xfrm>
            <a:off x="2983043" y="3003822"/>
            <a:ext cx="4916461" cy="2753218"/>
          </a:xfrm>
          <a:prstGeom prst="rect">
            <a:avLst/>
          </a:prstGeom>
        </p:spPr>
      </p:pic>
    </p:spTree>
    <p:extLst>
      <p:ext uri="{BB962C8B-B14F-4D97-AF65-F5344CB8AC3E}">
        <p14:creationId xmlns:p14="http://schemas.microsoft.com/office/powerpoint/2010/main" val="1861848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3A799-AB9C-785F-5FF8-C22D40AED8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D6560D-2200-C93C-AA2E-3E4F888F755A}"/>
              </a:ext>
            </a:extLst>
          </p:cNvPr>
          <p:cNvSpPr/>
          <p:nvPr/>
        </p:nvSpPr>
        <p:spPr>
          <a:xfrm>
            <a:off x="488369" y="138482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0725EEE-16BA-8F9B-CDB7-8FD145AFB6CB}"/>
              </a:ext>
            </a:extLst>
          </p:cNvPr>
          <p:cNvSpPr txBox="1"/>
          <p:nvPr/>
        </p:nvSpPr>
        <p:spPr>
          <a:xfrm>
            <a:off x="689640" y="1607909"/>
            <a:ext cx="10358111" cy="4093428"/>
          </a:xfrm>
          <a:prstGeom prst="rect">
            <a:avLst/>
          </a:prstGeom>
          <a:solidFill>
            <a:schemeClr val="accent1">
              <a:lumMod val="20000"/>
              <a:lumOff val="80000"/>
            </a:schemeClr>
          </a:solidFill>
        </p:spPr>
        <p:txBody>
          <a:bodyPr wrap="square" rtlCol="0">
            <a:spAutoFit/>
          </a:bodyPr>
          <a:lstStyle/>
          <a:p>
            <a:r>
              <a:rPr lang="en-US" sz="2000" b="1" dirty="0">
                <a:latin typeface="Alexandria"/>
              </a:rPr>
              <a:t>Key features</a:t>
            </a:r>
            <a:r>
              <a:rPr lang="en-US" sz="2000" dirty="0">
                <a:latin typeface="Alexandria"/>
              </a:rPr>
              <a:t>:</a:t>
            </a:r>
          </a:p>
          <a:p>
            <a:r>
              <a:rPr lang="en-US" sz="2000" b="1" dirty="0">
                <a:latin typeface="Alexandria"/>
              </a:rPr>
              <a:t>Hukou (household registration)</a:t>
            </a:r>
            <a:r>
              <a:rPr lang="en-US" sz="2000" dirty="0">
                <a:latin typeface="Alexandria"/>
              </a:rPr>
              <a:t>: historically limited migrants’ access to public services in destination cities, leading to segmented urban citizenship. Reforms have gradually relaxed restrictions, but disparities remain.</a:t>
            </a:r>
          </a:p>
          <a:p>
            <a:r>
              <a:rPr lang="en-US" sz="2000" b="1" dirty="0">
                <a:latin typeface="Alexandria"/>
              </a:rPr>
              <a:t>SEZs and city clusters</a:t>
            </a:r>
            <a:r>
              <a:rPr lang="en-US" sz="2000" dirty="0">
                <a:latin typeface="Alexandria"/>
              </a:rPr>
              <a:t>: Shenzhen and the Pearl River Delta became growth poles, later evolving into polycentric clusters (Beijing-Tianjin-Hebei, Yangtze River Delta).</a:t>
            </a:r>
          </a:p>
          <a:p>
            <a:r>
              <a:rPr lang="en-US" sz="2000" b="1" dirty="0">
                <a:latin typeface="Alexandria"/>
              </a:rPr>
              <a:t>Urban planning and relocation</a:t>
            </a:r>
            <a:r>
              <a:rPr lang="en-US" sz="2000" dirty="0">
                <a:latin typeface="Alexandria"/>
              </a:rPr>
              <a:t>: massive investments in transport (high-speed rail), housing, and industrial parks directed growth and linked regional economies.</a:t>
            </a:r>
          </a:p>
          <a:p>
            <a:r>
              <a:rPr lang="en-US" sz="2000" b="1" dirty="0">
                <a:latin typeface="Alexandria"/>
              </a:rPr>
              <a:t>Lessons</a:t>
            </a:r>
            <a:r>
              <a:rPr lang="en-US" sz="2000" dirty="0">
                <a:latin typeface="Alexandria"/>
              </a:rPr>
              <a:t>:</a:t>
            </a:r>
          </a:p>
          <a:p>
            <a:r>
              <a:rPr lang="en-US" sz="2000" dirty="0">
                <a:latin typeface="Alexandria"/>
              </a:rPr>
              <a:t>Coordinated national policy plus heavy infrastructure investment can rapidly transform regional structures.</a:t>
            </a:r>
          </a:p>
          <a:p>
            <a:r>
              <a:rPr lang="en-US" sz="2000" dirty="0">
                <a:latin typeface="Alexandria"/>
              </a:rPr>
              <a:t>Institutional barriers to migrant integration (e.g., hukou) can produce persistent urban inequality unless reformed.</a:t>
            </a:r>
          </a:p>
        </p:txBody>
      </p:sp>
      <p:pic>
        <p:nvPicPr>
          <p:cNvPr id="7" name="Graphic 21">
            <a:extLst>
              <a:ext uri="{FF2B5EF4-FFF2-40B4-BE49-F238E27FC236}">
                <a16:creationId xmlns:a16="http://schemas.microsoft.com/office/drawing/2014/main" id="{0F4E9FB5-9341-3214-1E93-94980267DF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D0A8E1B-6C3D-5291-F8F9-48AA4C71DC6F}"/>
              </a:ext>
            </a:extLst>
          </p:cNvPr>
          <p:cNvSpPr txBox="1"/>
          <p:nvPr/>
        </p:nvSpPr>
        <p:spPr>
          <a:xfrm>
            <a:off x="689640" y="706832"/>
            <a:ext cx="8179975" cy="523220"/>
          </a:xfrm>
          <a:prstGeom prst="rect">
            <a:avLst/>
          </a:prstGeom>
          <a:noFill/>
        </p:spPr>
        <p:txBody>
          <a:bodyPr wrap="square">
            <a:spAutoFit/>
          </a:bodyPr>
          <a:lstStyle/>
          <a:p>
            <a:r>
              <a:rPr lang="en-US" sz="2800" dirty="0">
                <a:latin typeface="Alexandria"/>
              </a:rPr>
              <a:t>7. Case studies</a:t>
            </a:r>
          </a:p>
        </p:txBody>
      </p:sp>
    </p:spTree>
    <p:extLst>
      <p:ext uri="{BB962C8B-B14F-4D97-AF65-F5344CB8AC3E}">
        <p14:creationId xmlns:p14="http://schemas.microsoft.com/office/powerpoint/2010/main" val="344058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C0972-9B37-06C1-E22E-67CEF76591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E6B163-69AD-1B22-1948-A7E2CC2BD523}"/>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EF4F104-CA19-F223-4587-07E34EF297F8}"/>
              </a:ext>
            </a:extLst>
          </p:cNvPr>
          <p:cNvSpPr txBox="1"/>
          <p:nvPr/>
        </p:nvSpPr>
        <p:spPr>
          <a:xfrm>
            <a:off x="632527" y="1501144"/>
            <a:ext cx="10687630" cy="4401205"/>
          </a:xfrm>
          <a:prstGeom prst="rect">
            <a:avLst/>
          </a:prstGeom>
          <a:solidFill>
            <a:schemeClr val="accent1">
              <a:lumMod val="20000"/>
              <a:lumOff val="80000"/>
            </a:schemeClr>
          </a:solidFill>
        </p:spPr>
        <p:txBody>
          <a:bodyPr wrap="square" rtlCol="0">
            <a:spAutoFit/>
          </a:bodyPr>
          <a:lstStyle/>
          <a:p>
            <a:r>
              <a:rPr lang="en-US" sz="2000" b="1" dirty="0">
                <a:latin typeface="Alexandria"/>
              </a:rPr>
              <a:t>7.2 Lagos (Nigeria): Mega-urban growth, informalization, and regional dynamics</a:t>
            </a:r>
          </a:p>
          <a:p>
            <a:r>
              <a:rPr lang="en-US" sz="2000" b="1" dirty="0">
                <a:latin typeface="Alexandria"/>
              </a:rPr>
              <a:t>Context &amp; evolution</a:t>
            </a:r>
            <a:r>
              <a:rPr lang="en-US" sz="2000" dirty="0">
                <a:latin typeface="Alexandria"/>
              </a:rPr>
              <a:t>: Lagos is a megacity born of rapid rural-to-urban migration, economic centrality, and limited formal planning.</a:t>
            </a:r>
          </a:p>
          <a:p>
            <a:r>
              <a:rPr lang="en-US" sz="2000" b="1" dirty="0">
                <a:latin typeface="Alexandria"/>
              </a:rPr>
              <a:t>Key features</a:t>
            </a:r>
            <a:r>
              <a:rPr lang="en-US" sz="2000" dirty="0">
                <a:latin typeface="Alexandria"/>
              </a:rPr>
              <a:t>:</a:t>
            </a:r>
          </a:p>
          <a:p>
            <a:r>
              <a:rPr lang="en-US" sz="2000" b="1" dirty="0">
                <a:latin typeface="Alexandria"/>
              </a:rPr>
              <a:t>Informality</a:t>
            </a:r>
            <a:r>
              <a:rPr lang="en-US" sz="2000" dirty="0">
                <a:latin typeface="Alexandria"/>
              </a:rPr>
              <a:t>: Large informal economies and settlements provide livelihoods but limit tax revenues</a:t>
            </a:r>
          </a:p>
          <a:p>
            <a:r>
              <a:rPr lang="en-US" sz="2000" b="1" dirty="0">
                <a:latin typeface="Alexandria"/>
              </a:rPr>
              <a:t>Infrastructure deficit</a:t>
            </a:r>
            <a:r>
              <a:rPr lang="en-US" sz="2000" dirty="0">
                <a:latin typeface="Alexandria"/>
              </a:rPr>
              <a:t>: Congestion, inadequate water and sanitation, and flood vulnerability.</a:t>
            </a:r>
          </a:p>
          <a:p>
            <a:r>
              <a:rPr lang="en-US" sz="2000" b="1" dirty="0">
                <a:latin typeface="Alexandria"/>
              </a:rPr>
              <a:t>Regional linkages</a:t>
            </a:r>
            <a:r>
              <a:rPr lang="en-US" sz="2000" dirty="0">
                <a:latin typeface="Alexandria"/>
              </a:rPr>
              <a:t>: Lagos dominates Nigeria’s economy, drawing resources and talent from other regions.</a:t>
            </a:r>
          </a:p>
          <a:p>
            <a:r>
              <a:rPr lang="en-US" sz="2000" b="1" dirty="0">
                <a:latin typeface="Alexandria"/>
              </a:rPr>
              <a:t>Policy responses</a:t>
            </a:r>
            <a:r>
              <a:rPr lang="en-US" sz="2000" dirty="0">
                <a:latin typeface="Alexandria"/>
              </a:rPr>
              <a:t>:</a:t>
            </a:r>
          </a:p>
          <a:p>
            <a:r>
              <a:rPr lang="en-US" sz="2000" dirty="0">
                <a:latin typeface="Alexandria"/>
              </a:rPr>
              <a:t>Investment in transport (metro projects), land reclamation projects, and urban upgrading.</a:t>
            </a:r>
          </a:p>
          <a:p>
            <a:r>
              <a:rPr lang="en-US" sz="2000" dirty="0">
                <a:latin typeface="Alexandria"/>
              </a:rPr>
              <a:t>Attempts to formalize land and property rights to attract investment.</a:t>
            </a:r>
          </a:p>
          <a:p>
            <a:r>
              <a:rPr lang="en-US" sz="2000" b="1" dirty="0">
                <a:latin typeface="Alexandria"/>
              </a:rPr>
              <a:t>Lessons</a:t>
            </a:r>
            <a:r>
              <a:rPr lang="en-US" sz="2000" dirty="0">
                <a:latin typeface="Alexandria"/>
              </a:rPr>
              <a:t>:</a:t>
            </a:r>
          </a:p>
          <a:p>
            <a:r>
              <a:rPr lang="en-US" sz="2000" dirty="0">
                <a:latin typeface="Alexandria"/>
              </a:rPr>
              <a:t>Strengthening local governance and revenue generation is critical to confronting infrastructure gaps.</a:t>
            </a:r>
          </a:p>
          <a:p>
            <a:r>
              <a:rPr lang="en-US" sz="2000" dirty="0">
                <a:latin typeface="Alexandria"/>
              </a:rPr>
              <a:t>Upgrading informality rather than eviction promotes inclusive outcomes</a:t>
            </a:r>
          </a:p>
        </p:txBody>
      </p:sp>
      <p:pic>
        <p:nvPicPr>
          <p:cNvPr id="7" name="Graphic 21">
            <a:extLst>
              <a:ext uri="{FF2B5EF4-FFF2-40B4-BE49-F238E27FC236}">
                <a16:creationId xmlns:a16="http://schemas.microsoft.com/office/drawing/2014/main" id="{DAAE0118-9046-46CB-821E-0D2C5FC151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1A47481F-4969-74FE-0178-730E069CF51C}"/>
              </a:ext>
            </a:extLst>
          </p:cNvPr>
          <p:cNvSpPr txBox="1"/>
          <p:nvPr/>
        </p:nvSpPr>
        <p:spPr>
          <a:xfrm>
            <a:off x="689640" y="706832"/>
            <a:ext cx="8179975" cy="523220"/>
          </a:xfrm>
          <a:prstGeom prst="rect">
            <a:avLst/>
          </a:prstGeom>
          <a:noFill/>
        </p:spPr>
        <p:txBody>
          <a:bodyPr wrap="square">
            <a:spAutoFit/>
          </a:bodyPr>
          <a:lstStyle/>
          <a:p>
            <a:r>
              <a:rPr lang="en-US" sz="2800" dirty="0">
                <a:latin typeface="Alexandria"/>
              </a:rPr>
              <a:t>7. Case studies</a:t>
            </a:r>
          </a:p>
        </p:txBody>
      </p:sp>
    </p:spTree>
    <p:extLst>
      <p:ext uri="{BB962C8B-B14F-4D97-AF65-F5344CB8AC3E}">
        <p14:creationId xmlns:p14="http://schemas.microsoft.com/office/powerpoint/2010/main" val="1206574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456EA-6539-845C-A117-D5C2772FC9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5D9BA-4C5E-279F-8F9A-7268E0FD4C81}"/>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CF629D6-D21F-1DC3-D62C-2A3D9043631B}"/>
              </a:ext>
            </a:extLst>
          </p:cNvPr>
          <p:cNvSpPr txBox="1"/>
          <p:nvPr/>
        </p:nvSpPr>
        <p:spPr>
          <a:xfrm>
            <a:off x="689640" y="1501144"/>
            <a:ext cx="6760471" cy="4401205"/>
          </a:xfrm>
          <a:prstGeom prst="rect">
            <a:avLst/>
          </a:prstGeom>
          <a:solidFill>
            <a:schemeClr val="tx2">
              <a:lumMod val="20000"/>
              <a:lumOff val="80000"/>
            </a:schemeClr>
          </a:solidFill>
        </p:spPr>
        <p:txBody>
          <a:bodyPr wrap="square" rtlCol="0">
            <a:spAutoFit/>
          </a:bodyPr>
          <a:lstStyle/>
          <a:p>
            <a:r>
              <a:rPr lang="en-US" sz="2000" b="1" dirty="0">
                <a:latin typeface="Alexandria"/>
              </a:rPr>
              <a:t>7.3 The Gulf Cities (Dubai, Doha): International migration and city-building</a:t>
            </a:r>
          </a:p>
          <a:p>
            <a:r>
              <a:rPr lang="en-US" sz="2000" b="1" dirty="0">
                <a:latin typeface="Alexandria"/>
              </a:rPr>
              <a:t>Context &amp; evolution</a:t>
            </a:r>
            <a:r>
              <a:rPr lang="en-US" sz="2000" dirty="0">
                <a:latin typeface="Alexandria"/>
              </a:rPr>
              <a:t>: Gulf cities engineered rapid urban growth through oil wealth and global capital, relying heavily on international migrant labor.</a:t>
            </a:r>
          </a:p>
          <a:p>
            <a:r>
              <a:rPr lang="en-US" sz="2000" b="1" dirty="0">
                <a:latin typeface="Alexandria"/>
              </a:rPr>
              <a:t>Key features</a:t>
            </a:r>
            <a:r>
              <a:rPr lang="en-US" sz="2000" dirty="0">
                <a:latin typeface="Alexandria"/>
              </a:rPr>
              <a:t>:</a:t>
            </a:r>
          </a:p>
          <a:p>
            <a:r>
              <a:rPr lang="en-US" sz="2000" b="1" dirty="0">
                <a:latin typeface="Alexandria"/>
              </a:rPr>
              <a:t>High share of foreign workers</a:t>
            </a:r>
            <a:r>
              <a:rPr lang="en-US" sz="2000" dirty="0">
                <a:latin typeface="Alexandria"/>
              </a:rPr>
              <a:t>: Labor migrants dominate construction and services—often under temporary visa regimes.</a:t>
            </a:r>
          </a:p>
          <a:p>
            <a:r>
              <a:rPr lang="en-US" sz="2000" b="1" dirty="0">
                <a:latin typeface="Alexandria"/>
              </a:rPr>
              <a:t>Rapid real estate development</a:t>
            </a:r>
            <a:r>
              <a:rPr lang="en-US" sz="2000" dirty="0">
                <a:latin typeface="Alexandria"/>
              </a:rPr>
              <a:t>: Skyward growth, iconic developments, and major infrastructure projects.</a:t>
            </a:r>
          </a:p>
          <a:p>
            <a:r>
              <a:rPr lang="en-US" sz="2000" b="1" dirty="0">
                <a:latin typeface="Alexandria"/>
              </a:rPr>
              <a:t>Dependency on migrant labor and remittances</a:t>
            </a:r>
            <a:r>
              <a:rPr lang="en-US" sz="2000" dirty="0">
                <a:latin typeface="Alexandria"/>
              </a:rPr>
              <a:t>: Social and political implications, including questions of rights and long-term residency.</a:t>
            </a:r>
          </a:p>
        </p:txBody>
      </p:sp>
      <p:pic>
        <p:nvPicPr>
          <p:cNvPr id="7" name="Graphic 21">
            <a:extLst>
              <a:ext uri="{FF2B5EF4-FFF2-40B4-BE49-F238E27FC236}">
                <a16:creationId xmlns:a16="http://schemas.microsoft.com/office/drawing/2014/main" id="{825A2444-7A15-725E-68BB-A644289435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8966FD0-8419-1AB5-DC40-E8AD18F0251A}"/>
              </a:ext>
            </a:extLst>
          </p:cNvPr>
          <p:cNvSpPr txBox="1"/>
          <p:nvPr/>
        </p:nvSpPr>
        <p:spPr>
          <a:xfrm>
            <a:off x="689640" y="706832"/>
            <a:ext cx="8179975" cy="523220"/>
          </a:xfrm>
          <a:prstGeom prst="rect">
            <a:avLst/>
          </a:prstGeom>
          <a:noFill/>
        </p:spPr>
        <p:txBody>
          <a:bodyPr wrap="square">
            <a:spAutoFit/>
          </a:bodyPr>
          <a:lstStyle/>
          <a:p>
            <a:r>
              <a:rPr lang="en-US" sz="2800" dirty="0">
                <a:latin typeface="Alexandria"/>
              </a:rPr>
              <a:t>7. Case studies</a:t>
            </a:r>
          </a:p>
        </p:txBody>
      </p:sp>
      <p:pic>
        <p:nvPicPr>
          <p:cNvPr id="3" name="صورة 2">
            <a:extLst>
              <a:ext uri="{FF2B5EF4-FFF2-40B4-BE49-F238E27FC236}">
                <a16:creationId xmlns:a16="http://schemas.microsoft.com/office/drawing/2014/main" id="{F0D83F2E-400F-4A70-51F9-060240670B2F}"/>
              </a:ext>
            </a:extLst>
          </p:cNvPr>
          <p:cNvPicPr>
            <a:picLocks noChangeAspect="1"/>
          </p:cNvPicPr>
          <p:nvPr/>
        </p:nvPicPr>
        <p:blipFill>
          <a:blip r:embed="rId3"/>
          <a:stretch>
            <a:fillRect/>
          </a:stretch>
        </p:blipFill>
        <p:spPr>
          <a:xfrm>
            <a:off x="7666511" y="1833611"/>
            <a:ext cx="3499790" cy="3190778"/>
          </a:xfrm>
          <a:prstGeom prst="rect">
            <a:avLst/>
          </a:prstGeom>
        </p:spPr>
      </p:pic>
    </p:spTree>
    <p:extLst>
      <p:ext uri="{BB962C8B-B14F-4D97-AF65-F5344CB8AC3E}">
        <p14:creationId xmlns:p14="http://schemas.microsoft.com/office/powerpoint/2010/main" val="282770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728EF-2360-4C02-D7BE-2F54B3245C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A2F062-D5F7-60F9-59FA-0EB52F3BA7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74091F51-0CF9-4547-63B3-ADD325FFAD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3DA365A9-EFE1-8473-D394-3C735A8A47CC}"/>
              </a:ext>
            </a:extLst>
          </p:cNvPr>
          <p:cNvSpPr txBox="1"/>
          <p:nvPr/>
        </p:nvSpPr>
        <p:spPr>
          <a:xfrm>
            <a:off x="862961" y="1717013"/>
            <a:ext cx="9968459" cy="2246769"/>
          </a:xfrm>
          <a:prstGeom prst="rect">
            <a:avLst/>
          </a:prstGeom>
          <a:solidFill>
            <a:schemeClr val="accent1">
              <a:lumMod val="20000"/>
              <a:lumOff val="80000"/>
            </a:schemeClr>
          </a:solidFill>
        </p:spPr>
        <p:txBody>
          <a:bodyPr wrap="square" rtlCol="0">
            <a:spAutoFit/>
          </a:bodyPr>
          <a:lstStyle/>
          <a:p>
            <a:r>
              <a:rPr lang="en-US" sz="2000" b="1" dirty="0">
                <a:latin typeface="Alexandria"/>
              </a:rPr>
              <a:t>Policy considerations</a:t>
            </a:r>
            <a:r>
              <a:rPr lang="en-US" sz="2000" dirty="0">
                <a:latin typeface="Alexandria"/>
              </a:rPr>
              <a:t>:</a:t>
            </a:r>
          </a:p>
          <a:p>
            <a:r>
              <a:rPr lang="en-US" sz="2000" dirty="0">
                <a:latin typeface="Alexandria"/>
              </a:rPr>
              <a:t>Transition strategies to diversify economies and improve labor protections.</a:t>
            </a:r>
          </a:p>
          <a:p>
            <a:r>
              <a:rPr lang="en-US" sz="2000" dirty="0">
                <a:latin typeface="Alexandria"/>
              </a:rPr>
              <a:t>Long-term residency options for skilled migrants to build social capital.</a:t>
            </a:r>
          </a:p>
          <a:p>
            <a:r>
              <a:rPr lang="en-US" sz="2000" b="1" dirty="0">
                <a:latin typeface="Alexandria"/>
              </a:rPr>
              <a:t>Lessons</a:t>
            </a:r>
            <a:r>
              <a:rPr lang="en-US" sz="2000" dirty="0">
                <a:latin typeface="Alexandria"/>
              </a:rPr>
              <a:t>:</a:t>
            </a:r>
          </a:p>
          <a:p>
            <a:r>
              <a:rPr lang="en-US" sz="2000" dirty="0">
                <a:latin typeface="Alexandria"/>
              </a:rPr>
              <a:t>Resource-driven urban growth can create globally connected cities but raises governance and social inclusion challenges.</a:t>
            </a:r>
          </a:p>
          <a:p>
            <a:endParaRPr lang="en-US" sz="2000" dirty="0">
              <a:latin typeface="Alexandria"/>
            </a:endParaRPr>
          </a:p>
        </p:txBody>
      </p:sp>
      <p:sp>
        <p:nvSpPr>
          <p:cNvPr id="2" name="مربع نص 1">
            <a:extLst>
              <a:ext uri="{FF2B5EF4-FFF2-40B4-BE49-F238E27FC236}">
                <a16:creationId xmlns:a16="http://schemas.microsoft.com/office/drawing/2014/main" id="{DC7EB937-2DCC-721E-9A26-A8C6B9389B7E}"/>
              </a:ext>
            </a:extLst>
          </p:cNvPr>
          <p:cNvSpPr txBox="1"/>
          <p:nvPr/>
        </p:nvSpPr>
        <p:spPr>
          <a:xfrm>
            <a:off x="689640" y="706832"/>
            <a:ext cx="8179975" cy="523220"/>
          </a:xfrm>
          <a:prstGeom prst="rect">
            <a:avLst/>
          </a:prstGeom>
          <a:noFill/>
        </p:spPr>
        <p:txBody>
          <a:bodyPr wrap="square">
            <a:spAutoFit/>
          </a:bodyPr>
          <a:lstStyle/>
          <a:p>
            <a:r>
              <a:rPr lang="en-US" sz="2800" dirty="0">
                <a:latin typeface="Alexandria"/>
              </a:rPr>
              <a:t>7. Case studies</a:t>
            </a:r>
          </a:p>
        </p:txBody>
      </p:sp>
      <p:pic>
        <p:nvPicPr>
          <p:cNvPr id="3" name="صورة 2">
            <a:extLst>
              <a:ext uri="{FF2B5EF4-FFF2-40B4-BE49-F238E27FC236}">
                <a16:creationId xmlns:a16="http://schemas.microsoft.com/office/drawing/2014/main" id="{FAC37FC5-894D-3624-5877-078CED637F07}"/>
              </a:ext>
            </a:extLst>
          </p:cNvPr>
          <p:cNvPicPr>
            <a:picLocks noChangeAspect="1"/>
          </p:cNvPicPr>
          <p:nvPr/>
        </p:nvPicPr>
        <p:blipFill>
          <a:blip r:embed="rId3"/>
          <a:stretch>
            <a:fillRect/>
          </a:stretch>
        </p:blipFill>
        <p:spPr>
          <a:xfrm>
            <a:off x="3822492" y="4040536"/>
            <a:ext cx="3544247" cy="1882166"/>
          </a:xfrm>
          <a:prstGeom prst="rect">
            <a:avLst/>
          </a:prstGeom>
        </p:spPr>
      </p:pic>
    </p:spTree>
    <p:extLst>
      <p:ext uri="{BB962C8B-B14F-4D97-AF65-F5344CB8AC3E}">
        <p14:creationId xmlns:p14="http://schemas.microsoft.com/office/powerpoint/2010/main" val="317586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1E307-9E53-0512-858D-EE36B88EE7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268DD7-63CE-6CF1-9638-92559C4006CA}"/>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F2B9D1D-ACA0-E4F1-7FA4-345C477AE3C8}"/>
              </a:ext>
            </a:extLst>
          </p:cNvPr>
          <p:cNvSpPr txBox="1"/>
          <p:nvPr/>
        </p:nvSpPr>
        <p:spPr>
          <a:xfrm>
            <a:off x="766550" y="1501144"/>
            <a:ext cx="10419584" cy="4401205"/>
          </a:xfrm>
          <a:prstGeom prst="rect">
            <a:avLst/>
          </a:prstGeom>
          <a:solidFill>
            <a:schemeClr val="accent1">
              <a:lumMod val="20000"/>
              <a:lumOff val="80000"/>
            </a:schemeClr>
          </a:solidFill>
        </p:spPr>
        <p:txBody>
          <a:bodyPr wrap="square" rtlCol="0">
            <a:spAutoFit/>
          </a:bodyPr>
          <a:lstStyle/>
          <a:p>
            <a:r>
              <a:rPr lang="en-US" sz="2000" b="1" dirty="0">
                <a:latin typeface="Alexandria"/>
              </a:rPr>
              <a:t>7.4 European Union: Cohesion policy and polycentric regional development</a:t>
            </a:r>
          </a:p>
          <a:p>
            <a:r>
              <a:rPr lang="en-US" sz="2000" b="1" dirty="0">
                <a:latin typeface="Alexandria"/>
              </a:rPr>
              <a:t>Context &amp; evolution</a:t>
            </a:r>
            <a:r>
              <a:rPr lang="en-US" sz="2000" dirty="0">
                <a:latin typeface="Alexandria"/>
              </a:rPr>
              <a:t>: The EU’s cohesion funds seek to reduce disparities across member states and regions via infrastructure, research, and human capital investments.</a:t>
            </a:r>
          </a:p>
          <a:p>
            <a:r>
              <a:rPr lang="en-US" sz="2000" b="1" dirty="0">
                <a:latin typeface="Alexandria"/>
              </a:rPr>
              <a:t>Key features</a:t>
            </a:r>
            <a:r>
              <a:rPr lang="en-US" sz="2000" dirty="0">
                <a:latin typeface="Alexandria"/>
              </a:rPr>
              <a:t>:</a:t>
            </a:r>
          </a:p>
          <a:p>
            <a:r>
              <a:rPr lang="en-US" sz="2000" b="1" dirty="0">
                <a:latin typeface="Alexandria"/>
              </a:rPr>
              <a:t>Targeted regional funds</a:t>
            </a:r>
            <a:r>
              <a:rPr lang="en-US" sz="2000" dirty="0">
                <a:latin typeface="Alexandria"/>
              </a:rPr>
              <a:t>: Structural and Cohesion Funds finance transport corridors, innovation clusters, and urban regeneration.</a:t>
            </a:r>
          </a:p>
          <a:p>
            <a:r>
              <a:rPr lang="en-US" sz="2000" b="1" dirty="0">
                <a:latin typeface="Alexandria"/>
              </a:rPr>
              <a:t>Polycentric planning</a:t>
            </a:r>
            <a:r>
              <a:rPr lang="en-US" sz="2000" dirty="0">
                <a:latin typeface="Alexandria"/>
              </a:rPr>
              <a:t>: Supporting secondary cities reduces pressure on global hubs (Paris, London).</a:t>
            </a:r>
          </a:p>
          <a:p>
            <a:r>
              <a:rPr lang="en-US" sz="2000" b="1" dirty="0">
                <a:latin typeface="Alexandria"/>
              </a:rPr>
              <a:t>Outcomes</a:t>
            </a:r>
            <a:r>
              <a:rPr lang="en-US" sz="2000" dirty="0">
                <a:latin typeface="Alexandria"/>
              </a:rPr>
              <a:t>:</a:t>
            </a:r>
          </a:p>
          <a:p>
            <a:r>
              <a:rPr lang="en-US" sz="2000" dirty="0">
                <a:latin typeface="Alexandria"/>
              </a:rPr>
              <a:t>Successful infrastructure and capacity-building in many member states, though structural disparities persist.</a:t>
            </a:r>
          </a:p>
          <a:p>
            <a:r>
              <a:rPr lang="en-US" sz="2000" b="1" dirty="0">
                <a:latin typeface="Alexandria"/>
              </a:rPr>
              <a:t>Lessons</a:t>
            </a:r>
            <a:r>
              <a:rPr lang="en-US" sz="2000" dirty="0">
                <a:latin typeface="Alexandria"/>
              </a:rPr>
              <a:t>:</a:t>
            </a:r>
          </a:p>
          <a:p>
            <a:r>
              <a:rPr lang="en-US" sz="2000" dirty="0">
                <a:latin typeface="Alexandria"/>
              </a:rPr>
              <a:t>Supranational funding combined with local capacity-building can reduce regional gaps; coordination and absorption capacity are crucial.</a:t>
            </a:r>
          </a:p>
          <a:p>
            <a:endParaRPr lang="en-US" sz="2000" dirty="0">
              <a:latin typeface="Alexandria"/>
            </a:endParaRPr>
          </a:p>
        </p:txBody>
      </p:sp>
      <p:pic>
        <p:nvPicPr>
          <p:cNvPr id="7" name="Graphic 21">
            <a:extLst>
              <a:ext uri="{FF2B5EF4-FFF2-40B4-BE49-F238E27FC236}">
                <a16:creationId xmlns:a16="http://schemas.microsoft.com/office/drawing/2014/main" id="{2ABED3DD-8129-F9C7-6002-E2D86CBD61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2215BC1-9234-D556-EF11-C1AFE38F288B}"/>
              </a:ext>
            </a:extLst>
          </p:cNvPr>
          <p:cNvSpPr txBox="1"/>
          <p:nvPr/>
        </p:nvSpPr>
        <p:spPr>
          <a:xfrm>
            <a:off x="689640" y="706832"/>
            <a:ext cx="8179975" cy="523220"/>
          </a:xfrm>
          <a:prstGeom prst="rect">
            <a:avLst/>
          </a:prstGeom>
          <a:noFill/>
        </p:spPr>
        <p:txBody>
          <a:bodyPr wrap="square">
            <a:spAutoFit/>
          </a:bodyPr>
          <a:lstStyle/>
          <a:p>
            <a:r>
              <a:rPr lang="en-US" sz="2800" dirty="0">
                <a:latin typeface="Alexandria"/>
              </a:rPr>
              <a:t>7. Case studies</a:t>
            </a:r>
          </a:p>
        </p:txBody>
      </p:sp>
    </p:spTree>
    <p:extLst>
      <p:ext uri="{BB962C8B-B14F-4D97-AF65-F5344CB8AC3E}">
        <p14:creationId xmlns:p14="http://schemas.microsoft.com/office/powerpoint/2010/main" val="985052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62185-DFA0-C94E-9F11-BF311241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9A2E41-D408-85BD-D33E-D66E3E49BDFD}"/>
              </a:ext>
            </a:extLst>
          </p:cNvPr>
          <p:cNvSpPr/>
          <p:nvPr/>
        </p:nvSpPr>
        <p:spPr>
          <a:xfrm>
            <a:off x="617280" y="139208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a:ea typeface="+mn-ea"/>
                <a:cs typeface="+mn-cs"/>
              </a:rPr>
              <a:t>If resale value after year 5 = $6 million, PV = $6M × 0.62 = $3.72MTotal Value ≈ $5.37M</a:t>
            </a:r>
          </a:p>
        </p:txBody>
      </p:sp>
      <p:sp>
        <p:nvSpPr>
          <p:cNvPr id="48" name="TextBox 47">
            <a:extLst>
              <a:ext uri="{FF2B5EF4-FFF2-40B4-BE49-F238E27FC236}">
                <a16:creationId xmlns:a16="http://schemas.microsoft.com/office/drawing/2014/main" id="{4308F4DB-E851-8311-CA0B-36E22687E000}"/>
              </a:ext>
            </a:extLst>
          </p:cNvPr>
          <p:cNvSpPr txBox="1"/>
          <p:nvPr/>
        </p:nvSpPr>
        <p:spPr>
          <a:xfrm>
            <a:off x="762000" y="1510923"/>
            <a:ext cx="10668000" cy="4401205"/>
          </a:xfrm>
          <a:prstGeom prst="rect">
            <a:avLst/>
          </a:prstGeom>
          <a:solidFill>
            <a:schemeClr val="accent1">
              <a:lumMod val="20000"/>
              <a:lumOff val="80000"/>
            </a:schemeClr>
          </a:solidFill>
        </p:spPr>
        <p:txBody>
          <a:bodyPr wrap="square" rtlCol="0">
            <a:spAutoFit/>
          </a:bodyPr>
          <a:lstStyle/>
          <a:p>
            <a:r>
              <a:rPr lang="en-US" sz="2000" b="1" dirty="0"/>
              <a:t>7.5 Forced displacement and urban hosting: Syrian refugees in Jordan and Lebanon</a:t>
            </a:r>
          </a:p>
          <a:p>
            <a:r>
              <a:rPr lang="en-US" sz="2000" b="1" dirty="0"/>
              <a:t>Context &amp; evolution</a:t>
            </a:r>
            <a:r>
              <a:rPr lang="en-US" sz="2000" dirty="0"/>
              <a:t>: Large refugee inflows into neighboring countries have concentrated in urban areas as well as camps.</a:t>
            </a:r>
          </a:p>
          <a:p>
            <a:r>
              <a:rPr lang="en-US" sz="2000" b="1" dirty="0"/>
              <a:t>Key features</a:t>
            </a:r>
            <a:r>
              <a:rPr lang="en-US" sz="2000" dirty="0"/>
              <a:t>:</a:t>
            </a:r>
          </a:p>
          <a:p>
            <a:r>
              <a:rPr lang="en-US" sz="2000" b="1" dirty="0"/>
              <a:t>Urban hosting</a:t>
            </a:r>
            <a:r>
              <a:rPr lang="en-US" sz="2000" dirty="0"/>
              <a:t>: Many refugees settle in existing cities, increasing demand for services and labor supply.</a:t>
            </a:r>
          </a:p>
          <a:p>
            <a:r>
              <a:rPr lang="en-US" sz="2000" b="1" dirty="0"/>
              <a:t>Informal work and service strain</a:t>
            </a:r>
            <a:r>
              <a:rPr lang="en-US" sz="2000" dirty="0"/>
              <a:t>: Refugees often work in informal sectors; public services face strain yet international aid often targets camps rather than urban needs.</a:t>
            </a:r>
          </a:p>
          <a:p>
            <a:r>
              <a:rPr lang="en-US" sz="2000" b="1" dirty="0"/>
              <a:t>Policy implications</a:t>
            </a:r>
            <a:r>
              <a:rPr lang="en-US" sz="2000" dirty="0"/>
              <a:t>:</a:t>
            </a:r>
          </a:p>
          <a:p>
            <a:r>
              <a:rPr lang="en-US" sz="2000" dirty="0"/>
              <a:t>Integrating refugees in urban labor markets, improving access to education and health, and engaging municipalities in planning are essential.</a:t>
            </a:r>
          </a:p>
          <a:p>
            <a:r>
              <a:rPr lang="en-US" sz="2000" b="1" dirty="0"/>
              <a:t>Lessons</a:t>
            </a:r>
            <a:r>
              <a:rPr lang="en-US" sz="2000" dirty="0"/>
              <a:t>:</a:t>
            </a:r>
          </a:p>
          <a:p>
            <a:r>
              <a:rPr lang="en-US" sz="2000" dirty="0"/>
              <a:t>Urban responses to displacement require multi-level governance and inclusive policies that benefit both migrants and host communities.</a:t>
            </a:r>
          </a:p>
        </p:txBody>
      </p:sp>
      <p:pic>
        <p:nvPicPr>
          <p:cNvPr id="7" name="Graphic 21">
            <a:extLst>
              <a:ext uri="{FF2B5EF4-FFF2-40B4-BE49-F238E27FC236}">
                <a16:creationId xmlns:a16="http://schemas.microsoft.com/office/drawing/2014/main" id="{09A1B202-D475-539D-A3B8-B6B2D8AB04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مربع نص 10">
            <a:extLst>
              <a:ext uri="{FF2B5EF4-FFF2-40B4-BE49-F238E27FC236}">
                <a16:creationId xmlns:a16="http://schemas.microsoft.com/office/drawing/2014/main" id="{FC66B074-4406-1F99-6FE0-B73AB5392AE3}"/>
              </a:ext>
            </a:extLst>
          </p:cNvPr>
          <p:cNvSpPr txBox="1"/>
          <p:nvPr/>
        </p:nvSpPr>
        <p:spPr>
          <a:xfrm>
            <a:off x="689640" y="706832"/>
            <a:ext cx="8179975" cy="523220"/>
          </a:xfrm>
          <a:prstGeom prst="rect">
            <a:avLst/>
          </a:prstGeom>
          <a:noFill/>
        </p:spPr>
        <p:txBody>
          <a:bodyPr wrap="square">
            <a:spAutoFit/>
          </a:bodyPr>
          <a:lstStyle/>
          <a:p>
            <a:r>
              <a:rPr lang="en-US" sz="2800" dirty="0">
                <a:latin typeface="Alexandria"/>
              </a:rPr>
              <a:t>7. Case studies</a:t>
            </a:r>
          </a:p>
        </p:txBody>
      </p:sp>
    </p:spTree>
    <p:extLst>
      <p:ext uri="{BB962C8B-B14F-4D97-AF65-F5344CB8AC3E}">
        <p14:creationId xmlns:p14="http://schemas.microsoft.com/office/powerpoint/2010/main" val="320449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8AAEE-E180-864A-E73F-0487AC38BB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83B6F8-10BB-D1CD-76A1-0AA441C4127E}"/>
              </a:ext>
            </a:extLst>
          </p:cNvPr>
          <p:cNvSpPr/>
          <p:nvPr/>
        </p:nvSpPr>
        <p:spPr>
          <a:xfrm>
            <a:off x="617279"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4.6 Lease Structures</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98230514-A4D5-AC9D-9EE6-B536603025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5EEB505B-BE56-9EC1-B110-EFBD4A57EDED}"/>
              </a:ext>
            </a:extLst>
          </p:cNvPr>
          <p:cNvSpPr txBox="1"/>
          <p:nvPr/>
        </p:nvSpPr>
        <p:spPr>
          <a:xfrm>
            <a:off x="689640" y="706832"/>
            <a:ext cx="8179975" cy="523220"/>
          </a:xfrm>
          <a:prstGeom prst="rect">
            <a:avLst/>
          </a:prstGeom>
          <a:noFill/>
        </p:spPr>
        <p:txBody>
          <a:bodyPr wrap="square">
            <a:spAutoFit/>
          </a:bodyPr>
          <a:lstStyle/>
          <a:p>
            <a:r>
              <a:rPr lang="en-US" sz="2800" b="1" dirty="0"/>
              <a:t>8. Measuring urbanization and regional development</a:t>
            </a:r>
          </a:p>
        </p:txBody>
      </p:sp>
      <p:sp>
        <p:nvSpPr>
          <p:cNvPr id="2" name="TextBox 47">
            <a:extLst>
              <a:ext uri="{FF2B5EF4-FFF2-40B4-BE49-F238E27FC236}">
                <a16:creationId xmlns:a16="http://schemas.microsoft.com/office/drawing/2014/main" id="{54DEB1FB-67A5-782E-8AE3-B2142D836FFA}"/>
              </a:ext>
            </a:extLst>
          </p:cNvPr>
          <p:cNvSpPr txBox="1"/>
          <p:nvPr/>
        </p:nvSpPr>
        <p:spPr>
          <a:xfrm>
            <a:off x="1061895" y="1773599"/>
            <a:ext cx="9923488" cy="3430170"/>
          </a:xfrm>
          <a:prstGeom prst="rect">
            <a:avLst/>
          </a:prstGeom>
          <a:noFill/>
        </p:spPr>
        <p:txBody>
          <a:bodyPr wrap="square" rtlCol="0">
            <a:spAutoFit/>
          </a:bodyPr>
          <a:lstStyle/>
          <a:p>
            <a:r>
              <a:rPr lang="en-US" sz="2000" b="1" dirty="0">
                <a:latin typeface="Alexandria"/>
              </a:rPr>
              <a:t>Concept Overview</a:t>
            </a:r>
          </a:p>
          <a:p>
            <a:r>
              <a:rPr lang="en-US" sz="2000" dirty="0">
                <a:latin typeface="Alexandria"/>
              </a:rPr>
              <a:t>Urbanization and regional development are measured through a combination of </a:t>
            </a:r>
            <a:r>
              <a:rPr lang="en-US" sz="2000" b="1" dirty="0">
                <a:solidFill>
                  <a:schemeClr val="accent2"/>
                </a:solidFill>
                <a:latin typeface="Alexandria"/>
              </a:rPr>
              <a:t>demographic</a:t>
            </a:r>
            <a:r>
              <a:rPr lang="en-US" sz="2000" dirty="0">
                <a:latin typeface="Alexandria"/>
              </a:rPr>
              <a:t>, </a:t>
            </a:r>
            <a:r>
              <a:rPr lang="en-US" sz="2000" b="1" dirty="0">
                <a:solidFill>
                  <a:schemeClr val="accent2"/>
                </a:solidFill>
                <a:latin typeface="Alexandria"/>
              </a:rPr>
              <a:t>economic</a:t>
            </a:r>
            <a:r>
              <a:rPr lang="en-US" sz="2000" dirty="0">
                <a:latin typeface="Alexandria"/>
              </a:rPr>
              <a:t>, </a:t>
            </a:r>
            <a:r>
              <a:rPr lang="en-US" sz="2000" b="1" dirty="0">
                <a:solidFill>
                  <a:schemeClr val="accent2"/>
                </a:solidFill>
                <a:latin typeface="Alexandria"/>
              </a:rPr>
              <a:t>infrastructural</a:t>
            </a:r>
            <a:r>
              <a:rPr lang="en-US" sz="2000" dirty="0">
                <a:latin typeface="Alexandria"/>
              </a:rPr>
              <a:t>, and </a:t>
            </a:r>
            <a:r>
              <a:rPr lang="en-US" sz="2000" b="1" dirty="0">
                <a:solidFill>
                  <a:schemeClr val="accent2"/>
                </a:solidFill>
                <a:latin typeface="Alexandria"/>
              </a:rPr>
              <a:t>environmental</a:t>
            </a:r>
            <a:r>
              <a:rPr lang="en-US" sz="2000" dirty="0">
                <a:latin typeface="Alexandria"/>
              </a:rPr>
              <a:t> indicators.</a:t>
            </a:r>
            <a:br>
              <a:rPr lang="en-US" sz="2000" dirty="0">
                <a:latin typeface="Alexandria"/>
              </a:rPr>
            </a:br>
            <a:r>
              <a:rPr lang="en-US" sz="2000" dirty="0">
                <a:latin typeface="Alexandria"/>
              </a:rPr>
              <a:t>Together, they help policymakers assess:</a:t>
            </a:r>
          </a:p>
          <a:p>
            <a:endParaRPr lang="en-US" sz="2000" dirty="0">
              <a:latin typeface="Alexandria"/>
            </a:endParaRPr>
          </a:p>
          <a:p>
            <a:pPr marL="342900" indent="-342900">
              <a:lnSpc>
                <a:spcPct val="150000"/>
              </a:lnSpc>
              <a:buFont typeface="Arial" panose="020B0604020202020204" pitchFamily="34" charset="0"/>
              <a:buChar char="•"/>
            </a:pPr>
            <a:r>
              <a:rPr lang="en-US" sz="2000" dirty="0">
                <a:latin typeface="Alexandria"/>
              </a:rPr>
              <a:t>The </a:t>
            </a:r>
            <a:r>
              <a:rPr lang="en-US" sz="2000" b="1" dirty="0">
                <a:latin typeface="Alexandria"/>
              </a:rPr>
              <a:t>extent and pace</a:t>
            </a:r>
            <a:r>
              <a:rPr lang="en-US" sz="2000" dirty="0">
                <a:latin typeface="Alexandria"/>
              </a:rPr>
              <a:t> of urban growth</a:t>
            </a:r>
          </a:p>
          <a:p>
            <a:pPr marL="342900" indent="-342900">
              <a:lnSpc>
                <a:spcPct val="150000"/>
              </a:lnSpc>
              <a:buFont typeface="Arial" panose="020B0604020202020204" pitchFamily="34" charset="0"/>
              <a:buChar char="•"/>
            </a:pPr>
            <a:r>
              <a:rPr lang="en-US" sz="2000" dirty="0">
                <a:latin typeface="Alexandria"/>
              </a:rPr>
              <a:t>The </a:t>
            </a:r>
            <a:r>
              <a:rPr lang="en-US" sz="2000" b="1" dirty="0">
                <a:latin typeface="Alexandria"/>
              </a:rPr>
              <a:t>quality of life</a:t>
            </a:r>
            <a:r>
              <a:rPr lang="en-US" sz="2000" dirty="0">
                <a:latin typeface="Alexandria"/>
              </a:rPr>
              <a:t> and access to services</a:t>
            </a:r>
          </a:p>
          <a:p>
            <a:pPr marL="342900" indent="-342900">
              <a:lnSpc>
                <a:spcPct val="150000"/>
              </a:lnSpc>
              <a:buFont typeface="Arial" panose="020B0604020202020204" pitchFamily="34" charset="0"/>
              <a:buChar char="•"/>
            </a:pPr>
            <a:r>
              <a:rPr lang="en-US" sz="2000" dirty="0">
                <a:latin typeface="Alexandria"/>
              </a:rPr>
              <a:t>The </a:t>
            </a:r>
            <a:r>
              <a:rPr lang="en-US" sz="2000" b="1" dirty="0">
                <a:latin typeface="Alexandria"/>
              </a:rPr>
              <a:t>economic balance</a:t>
            </a:r>
            <a:r>
              <a:rPr lang="en-US" sz="2000" dirty="0">
                <a:latin typeface="Alexandria"/>
              </a:rPr>
              <a:t> between regions</a:t>
            </a:r>
          </a:p>
          <a:p>
            <a:pPr marL="342900" indent="-342900">
              <a:lnSpc>
                <a:spcPct val="150000"/>
              </a:lnSpc>
              <a:buFont typeface="Arial" panose="020B0604020202020204" pitchFamily="34" charset="0"/>
              <a:buChar char="•"/>
            </a:pPr>
            <a:r>
              <a:rPr lang="en-US" sz="2000" dirty="0">
                <a:latin typeface="Alexandria"/>
              </a:rPr>
              <a:t>The </a:t>
            </a:r>
            <a:r>
              <a:rPr lang="en-US" sz="2000" b="1" dirty="0">
                <a:latin typeface="Alexandria"/>
              </a:rPr>
              <a:t>sustainability</a:t>
            </a:r>
            <a:r>
              <a:rPr lang="en-US" sz="2000" dirty="0">
                <a:latin typeface="Alexandria"/>
              </a:rPr>
              <a:t> of urban expansion</a:t>
            </a:r>
          </a:p>
        </p:txBody>
      </p:sp>
      <p:pic>
        <p:nvPicPr>
          <p:cNvPr id="3" name="صورة 2">
            <a:extLst>
              <a:ext uri="{FF2B5EF4-FFF2-40B4-BE49-F238E27FC236}">
                <a16:creationId xmlns:a16="http://schemas.microsoft.com/office/drawing/2014/main" id="{F9CD1EE3-639F-1165-99B4-59483AE8D442}"/>
              </a:ext>
            </a:extLst>
          </p:cNvPr>
          <p:cNvPicPr>
            <a:picLocks noChangeAspect="1"/>
          </p:cNvPicPr>
          <p:nvPr/>
        </p:nvPicPr>
        <p:blipFill>
          <a:blip r:embed="rId3"/>
          <a:stretch>
            <a:fillRect/>
          </a:stretch>
        </p:blipFill>
        <p:spPr>
          <a:xfrm>
            <a:off x="6510180" y="2883076"/>
            <a:ext cx="4117845" cy="2740239"/>
          </a:xfrm>
          <a:prstGeom prst="rect">
            <a:avLst/>
          </a:prstGeom>
        </p:spPr>
      </p:pic>
    </p:spTree>
    <p:extLst>
      <p:ext uri="{BB962C8B-B14F-4D97-AF65-F5344CB8AC3E}">
        <p14:creationId xmlns:p14="http://schemas.microsoft.com/office/powerpoint/2010/main" val="986357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2455C-F904-507F-3920-DEBF77BFC5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5681A2-5B13-6791-4EB1-14FC4FCCE9FD}"/>
              </a:ext>
            </a:extLst>
          </p:cNvPr>
          <p:cNvSpPr/>
          <p:nvPr/>
        </p:nvSpPr>
        <p:spPr>
          <a:xfrm>
            <a:off x="617279"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4.6 Lease Structures</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7C3ACAB1-2667-2A4D-3506-7F2C0D8459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B4059D1D-F3B7-9381-46C1-8E952551698B}"/>
              </a:ext>
            </a:extLst>
          </p:cNvPr>
          <p:cNvSpPr txBox="1"/>
          <p:nvPr/>
        </p:nvSpPr>
        <p:spPr>
          <a:xfrm>
            <a:off x="963118" y="1633204"/>
            <a:ext cx="10174574" cy="4045723"/>
          </a:xfrm>
          <a:prstGeom prst="rect">
            <a:avLst/>
          </a:prstGeom>
          <a:noFill/>
        </p:spPr>
        <p:txBody>
          <a:bodyPr wrap="square" rtlCol="0">
            <a:spAutoFit/>
          </a:bodyPr>
          <a:lstStyle/>
          <a:p>
            <a:r>
              <a:rPr lang="en-US" sz="2000" b="1" dirty="0">
                <a:latin typeface="Alexandria"/>
              </a:rPr>
              <a:t>8.1 Indicators</a:t>
            </a:r>
          </a:p>
          <a:p>
            <a:pPr marL="342900" indent="-342900">
              <a:lnSpc>
                <a:spcPct val="150000"/>
              </a:lnSpc>
              <a:buFont typeface="Arial" panose="020B0604020202020204" pitchFamily="34" charset="0"/>
              <a:buChar char="•"/>
            </a:pPr>
            <a:r>
              <a:rPr lang="en-US" sz="2000" dirty="0">
                <a:latin typeface="Alexandria"/>
              </a:rPr>
              <a:t>Key indicators include:</a:t>
            </a:r>
          </a:p>
          <a:p>
            <a:pPr marL="342900" indent="-342900">
              <a:lnSpc>
                <a:spcPct val="150000"/>
              </a:lnSpc>
              <a:buFont typeface="Arial" panose="020B0604020202020204" pitchFamily="34" charset="0"/>
              <a:buChar char="•"/>
            </a:pPr>
            <a:r>
              <a:rPr lang="en-US" sz="2000" dirty="0">
                <a:latin typeface="Alexandria"/>
              </a:rPr>
              <a:t>Urbanization rate (share of population in urban areas)</a:t>
            </a:r>
          </a:p>
          <a:p>
            <a:pPr marL="342900" indent="-342900">
              <a:lnSpc>
                <a:spcPct val="150000"/>
              </a:lnSpc>
              <a:buFont typeface="Arial" panose="020B0604020202020204" pitchFamily="34" charset="0"/>
              <a:buChar char="•"/>
            </a:pPr>
            <a:r>
              <a:rPr lang="en-US" sz="2000" dirty="0">
                <a:latin typeface="Alexandria"/>
              </a:rPr>
              <a:t>Population growth by city size classes</a:t>
            </a:r>
          </a:p>
          <a:p>
            <a:pPr marL="342900" indent="-342900">
              <a:lnSpc>
                <a:spcPct val="150000"/>
              </a:lnSpc>
              <a:buFont typeface="Arial" panose="020B0604020202020204" pitchFamily="34" charset="0"/>
              <a:buChar char="•"/>
            </a:pPr>
            <a:r>
              <a:rPr lang="en-US" sz="2000" dirty="0">
                <a:latin typeface="Alexandria"/>
              </a:rPr>
              <a:t>GDP per capita by region</a:t>
            </a:r>
          </a:p>
          <a:p>
            <a:pPr marL="342900" indent="-342900">
              <a:lnSpc>
                <a:spcPct val="150000"/>
              </a:lnSpc>
              <a:buFont typeface="Arial" panose="020B0604020202020204" pitchFamily="34" charset="0"/>
              <a:buChar char="•"/>
            </a:pPr>
            <a:r>
              <a:rPr lang="en-US" sz="2000" dirty="0">
                <a:latin typeface="Alexandria"/>
              </a:rPr>
              <a:t>Employment by sector and informal sector share</a:t>
            </a:r>
          </a:p>
          <a:p>
            <a:pPr marL="342900" indent="-342900">
              <a:lnSpc>
                <a:spcPct val="150000"/>
              </a:lnSpc>
              <a:buFont typeface="Arial" panose="020B0604020202020204" pitchFamily="34" charset="0"/>
              <a:buChar char="•"/>
            </a:pPr>
            <a:r>
              <a:rPr lang="en-US" sz="2000" dirty="0">
                <a:latin typeface="Alexandria"/>
              </a:rPr>
              <a:t>Housing affordability measures (price-to-income ratios, rent burden)</a:t>
            </a:r>
          </a:p>
          <a:p>
            <a:pPr marL="342900" indent="-342900">
              <a:lnSpc>
                <a:spcPct val="150000"/>
              </a:lnSpc>
              <a:buFont typeface="Arial" panose="020B0604020202020204" pitchFamily="34" charset="0"/>
              <a:buChar char="•"/>
            </a:pPr>
            <a:r>
              <a:rPr lang="en-US" sz="2000" dirty="0">
                <a:latin typeface="Alexandria"/>
              </a:rPr>
              <a:t>Service access (water, sanitation, education, health)</a:t>
            </a:r>
          </a:p>
          <a:p>
            <a:pPr marL="342900" indent="-342900">
              <a:lnSpc>
                <a:spcPct val="150000"/>
              </a:lnSpc>
              <a:buFont typeface="Arial" panose="020B0604020202020204" pitchFamily="34" charset="0"/>
              <a:buChar char="•"/>
            </a:pPr>
            <a:r>
              <a:rPr lang="en-US" sz="2000" dirty="0">
                <a:latin typeface="Alexandria"/>
              </a:rPr>
              <a:t>Infrastructure connectivity (travel times, digital access)</a:t>
            </a:r>
          </a:p>
        </p:txBody>
      </p:sp>
      <p:sp>
        <p:nvSpPr>
          <p:cNvPr id="8" name="مربع نص 7">
            <a:extLst>
              <a:ext uri="{FF2B5EF4-FFF2-40B4-BE49-F238E27FC236}">
                <a16:creationId xmlns:a16="http://schemas.microsoft.com/office/drawing/2014/main" id="{8EEE3390-0D60-5129-185E-1E578D3CF3AA}"/>
              </a:ext>
            </a:extLst>
          </p:cNvPr>
          <p:cNvSpPr txBox="1"/>
          <p:nvPr/>
        </p:nvSpPr>
        <p:spPr>
          <a:xfrm>
            <a:off x="689640" y="706832"/>
            <a:ext cx="8179975" cy="523220"/>
          </a:xfrm>
          <a:prstGeom prst="rect">
            <a:avLst/>
          </a:prstGeom>
          <a:noFill/>
        </p:spPr>
        <p:txBody>
          <a:bodyPr wrap="square">
            <a:spAutoFit/>
          </a:bodyPr>
          <a:lstStyle/>
          <a:p>
            <a:r>
              <a:rPr lang="en-US" sz="2800" b="1" dirty="0"/>
              <a:t>8. Measuring urbanization and regional development</a:t>
            </a:r>
          </a:p>
        </p:txBody>
      </p:sp>
      <p:pic>
        <p:nvPicPr>
          <p:cNvPr id="2" name="صورة 1">
            <a:extLst>
              <a:ext uri="{FF2B5EF4-FFF2-40B4-BE49-F238E27FC236}">
                <a16:creationId xmlns:a16="http://schemas.microsoft.com/office/drawing/2014/main" id="{E6BA6CDE-C05B-FAD2-E391-CAFEA9B661F3}"/>
              </a:ext>
            </a:extLst>
          </p:cNvPr>
          <p:cNvPicPr>
            <a:picLocks noChangeAspect="1"/>
          </p:cNvPicPr>
          <p:nvPr/>
        </p:nvPicPr>
        <p:blipFill>
          <a:blip r:embed="rId3"/>
          <a:stretch>
            <a:fillRect/>
          </a:stretch>
        </p:blipFill>
        <p:spPr>
          <a:xfrm>
            <a:off x="8069158" y="2132585"/>
            <a:ext cx="2143125" cy="2143125"/>
          </a:xfrm>
          <a:prstGeom prst="rect">
            <a:avLst/>
          </a:prstGeom>
        </p:spPr>
      </p:pic>
    </p:spTree>
    <p:extLst>
      <p:ext uri="{BB962C8B-B14F-4D97-AF65-F5344CB8AC3E}">
        <p14:creationId xmlns:p14="http://schemas.microsoft.com/office/powerpoint/2010/main" val="2067673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3F424-1A11-43C3-16C6-D2EA0AF279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59C449-32C2-5BF8-7A78-BE5B84A1D263}"/>
              </a:ext>
            </a:extLst>
          </p:cNvPr>
          <p:cNvSpPr/>
          <p:nvPr/>
        </p:nvSpPr>
        <p:spPr>
          <a:xfrm>
            <a:off x="617279"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4.6 Lease Structures</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D0F7BCDF-7D9D-E6A6-4A56-5B3C513C2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A89D8A9-45F5-5C43-A324-A0B017A92211}"/>
              </a:ext>
            </a:extLst>
          </p:cNvPr>
          <p:cNvSpPr txBox="1"/>
          <p:nvPr/>
        </p:nvSpPr>
        <p:spPr>
          <a:xfrm>
            <a:off x="689639" y="496676"/>
            <a:ext cx="8179975" cy="954107"/>
          </a:xfrm>
          <a:prstGeom prst="rect">
            <a:avLst/>
          </a:prstGeom>
          <a:noFill/>
        </p:spPr>
        <p:txBody>
          <a:bodyPr wrap="square">
            <a:spAutoFit/>
          </a:bodyPr>
          <a:lstStyle/>
          <a:p>
            <a:r>
              <a:rPr lang="en-US" sz="2800" dirty="0">
                <a:latin typeface="Alexandria"/>
              </a:rPr>
              <a:t>8. Measuring urbanization and regional development</a:t>
            </a:r>
          </a:p>
          <a:p>
            <a:r>
              <a:rPr lang="en-US" sz="2800" dirty="0">
                <a:latin typeface="Alexandria"/>
              </a:rPr>
              <a:t>Common Indicators of Urbanization</a:t>
            </a:r>
          </a:p>
        </p:txBody>
      </p:sp>
      <p:graphicFrame>
        <p:nvGraphicFramePr>
          <p:cNvPr id="2" name="جدول 1">
            <a:extLst>
              <a:ext uri="{FF2B5EF4-FFF2-40B4-BE49-F238E27FC236}">
                <a16:creationId xmlns:a16="http://schemas.microsoft.com/office/drawing/2014/main" id="{160E448B-70DE-8669-7AB3-92FDEADB1E0E}"/>
              </a:ext>
            </a:extLst>
          </p:cNvPr>
          <p:cNvGraphicFramePr>
            <a:graphicFrameLocks noGrp="1"/>
          </p:cNvGraphicFramePr>
          <p:nvPr>
            <p:extLst>
              <p:ext uri="{D42A27DB-BD31-4B8C-83A1-F6EECF244321}">
                <p14:modId xmlns:p14="http://schemas.microsoft.com/office/powerpoint/2010/main" val="1684855447"/>
              </p:ext>
            </p:extLst>
          </p:nvPr>
        </p:nvGraphicFramePr>
        <p:xfrm>
          <a:off x="689639" y="1541146"/>
          <a:ext cx="10740360" cy="4558568"/>
        </p:xfrm>
        <a:graphic>
          <a:graphicData uri="http://schemas.openxmlformats.org/drawingml/2006/table">
            <a:tbl>
              <a:tblPr/>
              <a:tblGrid>
                <a:gridCol w="3580120">
                  <a:extLst>
                    <a:ext uri="{9D8B030D-6E8A-4147-A177-3AD203B41FA5}">
                      <a16:colId xmlns:a16="http://schemas.microsoft.com/office/drawing/2014/main" val="844252187"/>
                    </a:ext>
                  </a:extLst>
                </a:gridCol>
                <a:gridCol w="3580120">
                  <a:extLst>
                    <a:ext uri="{9D8B030D-6E8A-4147-A177-3AD203B41FA5}">
                      <a16:colId xmlns:a16="http://schemas.microsoft.com/office/drawing/2014/main" val="4069689065"/>
                    </a:ext>
                  </a:extLst>
                </a:gridCol>
                <a:gridCol w="3580120">
                  <a:extLst>
                    <a:ext uri="{9D8B030D-6E8A-4147-A177-3AD203B41FA5}">
                      <a16:colId xmlns:a16="http://schemas.microsoft.com/office/drawing/2014/main" val="92356934"/>
                    </a:ext>
                  </a:extLst>
                </a:gridCol>
              </a:tblGrid>
              <a:tr h="238429">
                <a:tc>
                  <a:txBody>
                    <a:bodyPr/>
                    <a:lstStyle/>
                    <a:p>
                      <a:pPr>
                        <a:buNone/>
                      </a:pPr>
                      <a:r>
                        <a:rPr lang="en-US" sz="1400" b="1">
                          <a:latin typeface="Alexandria"/>
                        </a:rPr>
                        <a:t>Indicator</a:t>
                      </a:r>
                      <a:endParaRPr lang="en-US" sz="1400">
                        <a:latin typeface="Alexandria"/>
                      </a:endParaRPr>
                    </a:p>
                  </a:txBody>
                  <a:tcPr marL="59607" marR="59607" marT="29804" marB="29804" anchor="ctr">
                    <a:lnL>
                      <a:noFill/>
                    </a:lnL>
                    <a:lnR>
                      <a:noFill/>
                    </a:lnR>
                    <a:lnT>
                      <a:noFill/>
                    </a:lnT>
                    <a:lnB>
                      <a:noFill/>
                    </a:lnB>
                    <a:noFill/>
                  </a:tcPr>
                </a:tc>
                <a:tc>
                  <a:txBody>
                    <a:bodyPr/>
                    <a:lstStyle/>
                    <a:p>
                      <a:pPr>
                        <a:buNone/>
                      </a:pPr>
                      <a:r>
                        <a:rPr lang="en-US" sz="1400" b="1">
                          <a:latin typeface="Alexandria"/>
                        </a:rPr>
                        <a:t>Definition / Measurement</a:t>
                      </a:r>
                      <a:endParaRPr lang="en-US" sz="1400">
                        <a:latin typeface="Alexandria"/>
                      </a:endParaRPr>
                    </a:p>
                  </a:txBody>
                  <a:tcPr marL="59607" marR="59607" marT="29804" marB="29804" anchor="ctr">
                    <a:lnL>
                      <a:noFill/>
                    </a:lnL>
                    <a:lnR>
                      <a:noFill/>
                    </a:lnR>
                    <a:lnT>
                      <a:noFill/>
                    </a:lnT>
                    <a:lnB>
                      <a:noFill/>
                    </a:lnB>
                    <a:noFill/>
                  </a:tcPr>
                </a:tc>
                <a:tc>
                  <a:txBody>
                    <a:bodyPr/>
                    <a:lstStyle/>
                    <a:p>
                      <a:pPr>
                        <a:buNone/>
                      </a:pPr>
                      <a:r>
                        <a:rPr lang="en-US" sz="1400" b="1">
                          <a:latin typeface="Alexandria"/>
                        </a:rPr>
                        <a:t>Source / Real Example</a:t>
                      </a:r>
                      <a:endParaRPr lang="en-US" sz="1400">
                        <a:latin typeface="Alexandria"/>
                      </a:endParaRPr>
                    </a:p>
                  </a:txBody>
                  <a:tcPr marL="59607" marR="59607" marT="29804" marB="29804" anchor="ctr">
                    <a:lnL>
                      <a:noFill/>
                    </a:lnL>
                    <a:lnR>
                      <a:noFill/>
                    </a:lnR>
                    <a:lnT>
                      <a:noFill/>
                    </a:lnT>
                    <a:lnB>
                      <a:noFill/>
                    </a:lnB>
                    <a:noFill/>
                  </a:tcPr>
                </a:tc>
                <a:extLst>
                  <a:ext uri="{0D108BD9-81ED-4DB2-BD59-A6C34878D82A}">
                    <a16:rowId xmlns:a16="http://schemas.microsoft.com/office/drawing/2014/main" val="1154002808"/>
                  </a:ext>
                </a:extLst>
              </a:tr>
              <a:tr h="774896">
                <a:tc>
                  <a:txBody>
                    <a:bodyPr/>
                    <a:lstStyle/>
                    <a:p>
                      <a:pPr>
                        <a:buNone/>
                      </a:pPr>
                      <a:r>
                        <a:rPr lang="en-US" sz="1400" b="1">
                          <a:latin typeface="Alexandria"/>
                        </a:rPr>
                        <a:t>Urbanization Rate (%)</a:t>
                      </a:r>
                      <a:endParaRPr lang="en-US" sz="1400">
                        <a:latin typeface="Alexandria"/>
                      </a:endParaRPr>
                    </a:p>
                  </a:txBody>
                  <a:tcPr marL="59607" marR="59607" marT="29804" marB="29804" anchor="ctr">
                    <a:lnL>
                      <a:noFill/>
                    </a:lnL>
                    <a:lnR>
                      <a:noFill/>
                    </a:lnR>
                    <a:lnT>
                      <a:noFill/>
                    </a:lnT>
                    <a:lnB>
                      <a:noFill/>
                    </a:lnB>
                    <a:noFill/>
                  </a:tcPr>
                </a:tc>
                <a:tc>
                  <a:txBody>
                    <a:bodyPr/>
                    <a:lstStyle/>
                    <a:p>
                      <a:pPr>
                        <a:buNone/>
                      </a:pPr>
                      <a:r>
                        <a:rPr lang="en-US" sz="1400" dirty="0">
                          <a:latin typeface="Alexandria"/>
                        </a:rPr>
                        <a:t>Percentage of the population living in urban areas.</a:t>
                      </a:r>
                    </a:p>
                  </a:txBody>
                  <a:tcPr marL="59607" marR="59607" marT="29804" marB="29804" anchor="ctr">
                    <a:lnL>
                      <a:noFill/>
                    </a:lnL>
                    <a:lnR>
                      <a:noFill/>
                    </a:lnR>
                    <a:lnT>
                      <a:noFill/>
                    </a:lnT>
                    <a:lnB>
                      <a:noFill/>
                    </a:lnB>
                    <a:noFill/>
                  </a:tcPr>
                </a:tc>
                <a:tc>
                  <a:txBody>
                    <a:bodyPr/>
                    <a:lstStyle/>
                    <a:p>
                      <a:pPr>
                        <a:buNone/>
                      </a:pPr>
                      <a:r>
                        <a:rPr lang="en-US" sz="1400" b="1" dirty="0">
                          <a:latin typeface="Alexandria"/>
                        </a:rPr>
                        <a:t>World Bank (2023):</a:t>
                      </a:r>
                      <a:r>
                        <a:rPr lang="en-US" sz="1400" dirty="0">
                          <a:latin typeface="Alexandria"/>
                        </a:rPr>
                        <a:t> 56.9% of the world’s population lives in urban areas; projected to reach 68% by 2050 (UN DESA, 2022).</a:t>
                      </a:r>
                    </a:p>
                  </a:txBody>
                  <a:tcPr marL="59607" marR="59607" marT="29804" marB="29804" anchor="ctr">
                    <a:lnL>
                      <a:noFill/>
                    </a:lnL>
                    <a:lnR>
                      <a:noFill/>
                    </a:lnR>
                    <a:lnT>
                      <a:noFill/>
                    </a:lnT>
                    <a:lnB>
                      <a:noFill/>
                    </a:lnB>
                    <a:noFill/>
                  </a:tcPr>
                </a:tc>
                <a:extLst>
                  <a:ext uri="{0D108BD9-81ED-4DB2-BD59-A6C34878D82A}">
                    <a16:rowId xmlns:a16="http://schemas.microsoft.com/office/drawing/2014/main" val="3553871619"/>
                  </a:ext>
                </a:extLst>
              </a:tr>
              <a:tr h="774896">
                <a:tc>
                  <a:txBody>
                    <a:bodyPr/>
                    <a:lstStyle/>
                    <a:p>
                      <a:pPr>
                        <a:buNone/>
                      </a:pPr>
                      <a:r>
                        <a:rPr lang="en-US" sz="1400" b="1" dirty="0">
                          <a:latin typeface="Alexandria"/>
                        </a:rPr>
                        <a:t>Urban Growth Rate (%)</a:t>
                      </a:r>
                      <a:endParaRPr lang="en-US" sz="1400" dirty="0">
                        <a:latin typeface="Alexandria"/>
                      </a:endParaRPr>
                    </a:p>
                  </a:txBody>
                  <a:tcPr marL="59607" marR="59607" marT="29804" marB="29804" anchor="ctr">
                    <a:lnL>
                      <a:noFill/>
                    </a:lnL>
                    <a:lnR>
                      <a:noFill/>
                    </a:lnR>
                    <a:lnT>
                      <a:noFill/>
                    </a:lnT>
                    <a:lnB>
                      <a:noFill/>
                    </a:lnB>
                    <a:noFill/>
                  </a:tcPr>
                </a:tc>
                <a:tc>
                  <a:txBody>
                    <a:bodyPr/>
                    <a:lstStyle/>
                    <a:p>
                      <a:pPr>
                        <a:buNone/>
                      </a:pPr>
                      <a:r>
                        <a:rPr lang="en-US" sz="1400" dirty="0">
                          <a:latin typeface="Alexandria"/>
                        </a:rPr>
                        <a:t>Annual percentage increase in the urban population.</a:t>
                      </a:r>
                    </a:p>
                  </a:txBody>
                  <a:tcPr marL="59607" marR="59607" marT="29804" marB="29804" anchor="ctr">
                    <a:lnL>
                      <a:noFill/>
                    </a:lnL>
                    <a:lnR>
                      <a:noFill/>
                    </a:lnR>
                    <a:lnT>
                      <a:noFill/>
                    </a:lnT>
                    <a:lnB>
                      <a:noFill/>
                    </a:lnB>
                    <a:noFill/>
                  </a:tcPr>
                </a:tc>
                <a:tc>
                  <a:txBody>
                    <a:bodyPr/>
                    <a:lstStyle/>
                    <a:p>
                      <a:pPr>
                        <a:buNone/>
                      </a:pPr>
                      <a:r>
                        <a:rPr lang="en-US" sz="1400" b="1">
                          <a:latin typeface="Alexandria"/>
                        </a:rPr>
                        <a:t>India (2010–2020):</a:t>
                      </a:r>
                      <a:r>
                        <a:rPr lang="en-US" sz="1400">
                          <a:latin typeface="Alexandria"/>
                        </a:rPr>
                        <a:t> 2.37% annual urban population growth; compared with 1.1% rural (UN-Habitat, 2022).</a:t>
                      </a:r>
                    </a:p>
                  </a:txBody>
                  <a:tcPr marL="59607" marR="59607" marT="29804" marB="29804" anchor="ctr">
                    <a:lnL>
                      <a:noFill/>
                    </a:lnL>
                    <a:lnR>
                      <a:noFill/>
                    </a:lnR>
                    <a:lnT>
                      <a:noFill/>
                    </a:lnT>
                    <a:lnB>
                      <a:noFill/>
                    </a:lnB>
                    <a:noFill/>
                  </a:tcPr>
                </a:tc>
                <a:extLst>
                  <a:ext uri="{0D108BD9-81ED-4DB2-BD59-A6C34878D82A}">
                    <a16:rowId xmlns:a16="http://schemas.microsoft.com/office/drawing/2014/main" val="37479176"/>
                  </a:ext>
                </a:extLst>
              </a:tr>
              <a:tr h="774896">
                <a:tc>
                  <a:txBody>
                    <a:bodyPr/>
                    <a:lstStyle/>
                    <a:p>
                      <a:pPr>
                        <a:buNone/>
                      </a:pPr>
                      <a:r>
                        <a:rPr lang="en-US" sz="1400" b="1">
                          <a:latin typeface="Alexandria"/>
                        </a:rPr>
                        <a:t>Urban Density (people/km²)</a:t>
                      </a:r>
                      <a:endParaRPr lang="en-US" sz="1400">
                        <a:latin typeface="Alexandria"/>
                      </a:endParaRPr>
                    </a:p>
                  </a:txBody>
                  <a:tcPr marL="59607" marR="59607" marT="29804" marB="29804" anchor="ctr">
                    <a:lnL>
                      <a:noFill/>
                    </a:lnL>
                    <a:lnR>
                      <a:noFill/>
                    </a:lnR>
                    <a:lnT>
                      <a:noFill/>
                    </a:lnT>
                    <a:lnB>
                      <a:noFill/>
                    </a:lnB>
                    <a:noFill/>
                  </a:tcPr>
                </a:tc>
                <a:tc>
                  <a:txBody>
                    <a:bodyPr/>
                    <a:lstStyle/>
                    <a:p>
                      <a:pPr>
                        <a:buNone/>
                      </a:pPr>
                      <a:r>
                        <a:rPr lang="en-US" sz="1400">
                          <a:latin typeface="Alexandria"/>
                        </a:rPr>
                        <a:t>Population per square kilometer in urban regions.</a:t>
                      </a:r>
                    </a:p>
                  </a:txBody>
                  <a:tcPr marL="59607" marR="59607" marT="29804" marB="29804" anchor="ctr">
                    <a:lnL>
                      <a:noFill/>
                    </a:lnL>
                    <a:lnR>
                      <a:noFill/>
                    </a:lnR>
                    <a:lnT>
                      <a:noFill/>
                    </a:lnT>
                    <a:lnB>
                      <a:noFill/>
                    </a:lnB>
                    <a:noFill/>
                  </a:tcPr>
                </a:tc>
                <a:tc>
                  <a:txBody>
                    <a:bodyPr/>
                    <a:lstStyle/>
                    <a:p>
                      <a:pPr>
                        <a:buNone/>
                      </a:pPr>
                      <a:r>
                        <a:rPr lang="en-US" sz="1400" b="1">
                          <a:latin typeface="Alexandria"/>
                        </a:rPr>
                        <a:t>Tokyo (Japan):</a:t>
                      </a:r>
                      <a:r>
                        <a:rPr lang="en-US" sz="1400">
                          <a:latin typeface="Alexandria"/>
                        </a:rPr>
                        <a:t> 6,300 people/km²; </a:t>
                      </a:r>
                      <a:r>
                        <a:rPr lang="en-US" sz="1400" b="1">
                          <a:latin typeface="Alexandria"/>
                        </a:rPr>
                        <a:t>Cairo (Egypt):</a:t>
                      </a:r>
                      <a:r>
                        <a:rPr lang="en-US" sz="1400">
                          <a:latin typeface="Alexandria"/>
                        </a:rPr>
                        <a:t> 19,400 people/km² (World Urbanization Prospects, 2022).</a:t>
                      </a:r>
                    </a:p>
                  </a:txBody>
                  <a:tcPr marL="59607" marR="59607" marT="29804" marB="29804" anchor="ctr">
                    <a:lnL>
                      <a:noFill/>
                    </a:lnL>
                    <a:lnR>
                      <a:noFill/>
                    </a:lnR>
                    <a:lnT>
                      <a:noFill/>
                    </a:lnT>
                    <a:lnB>
                      <a:noFill/>
                    </a:lnB>
                    <a:noFill/>
                  </a:tcPr>
                </a:tc>
                <a:extLst>
                  <a:ext uri="{0D108BD9-81ED-4DB2-BD59-A6C34878D82A}">
                    <a16:rowId xmlns:a16="http://schemas.microsoft.com/office/drawing/2014/main" val="2935243897"/>
                  </a:ext>
                </a:extLst>
              </a:tr>
              <a:tr h="596074">
                <a:tc>
                  <a:txBody>
                    <a:bodyPr/>
                    <a:lstStyle/>
                    <a:p>
                      <a:pPr>
                        <a:buNone/>
                      </a:pPr>
                      <a:r>
                        <a:rPr lang="en-US" sz="1400" b="1" dirty="0">
                          <a:latin typeface="Alexandria"/>
                        </a:rPr>
                        <a:t>Extent of Built-up Area (%)</a:t>
                      </a:r>
                      <a:endParaRPr lang="en-US" sz="1400" dirty="0">
                        <a:latin typeface="Alexandria"/>
                      </a:endParaRPr>
                    </a:p>
                  </a:txBody>
                  <a:tcPr marL="59607" marR="59607" marT="29804" marB="29804" anchor="ctr">
                    <a:lnL>
                      <a:noFill/>
                    </a:lnL>
                    <a:lnR>
                      <a:noFill/>
                    </a:lnR>
                    <a:lnT>
                      <a:noFill/>
                    </a:lnT>
                    <a:lnB>
                      <a:noFill/>
                    </a:lnB>
                    <a:noFill/>
                  </a:tcPr>
                </a:tc>
                <a:tc>
                  <a:txBody>
                    <a:bodyPr/>
                    <a:lstStyle/>
                    <a:p>
                      <a:pPr>
                        <a:buNone/>
                      </a:pPr>
                      <a:r>
                        <a:rPr lang="en-US" sz="1400" dirty="0">
                          <a:latin typeface="Alexandria"/>
                        </a:rPr>
                        <a:t>Share of land converted to urban uses (buildings, roads, etc.).</a:t>
                      </a:r>
                    </a:p>
                  </a:txBody>
                  <a:tcPr marL="59607" marR="59607" marT="29804" marB="29804" anchor="ctr">
                    <a:lnL>
                      <a:noFill/>
                    </a:lnL>
                    <a:lnR>
                      <a:noFill/>
                    </a:lnR>
                    <a:lnT>
                      <a:noFill/>
                    </a:lnT>
                    <a:lnB>
                      <a:noFill/>
                    </a:lnB>
                    <a:noFill/>
                  </a:tcPr>
                </a:tc>
                <a:tc>
                  <a:txBody>
                    <a:bodyPr/>
                    <a:lstStyle/>
                    <a:p>
                      <a:pPr>
                        <a:buNone/>
                      </a:pPr>
                      <a:r>
                        <a:rPr lang="en-US" sz="1400" b="1">
                          <a:latin typeface="Alexandria"/>
                        </a:rPr>
                        <a:t>Shenzhen, China:</a:t>
                      </a:r>
                      <a:r>
                        <a:rPr lang="en-US" sz="1400">
                          <a:latin typeface="Alexandria"/>
                        </a:rPr>
                        <a:t> Urban built-up land increased by 743% between 1980–2020 (Dou &amp; Chen, 2017).</a:t>
                      </a:r>
                    </a:p>
                  </a:txBody>
                  <a:tcPr marL="59607" marR="59607" marT="29804" marB="29804" anchor="ctr">
                    <a:lnL>
                      <a:noFill/>
                    </a:lnL>
                    <a:lnR>
                      <a:noFill/>
                    </a:lnR>
                    <a:lnT>
                      <a:noFill/>
                    </a:lnT>
                    <a:lnB>
                      <a:noFill/>
                    </a:lnB>
                    <a:noFill/>
                  </a:tcPr>
                </a:tc>
                <a:extLst>
                  <a:ext uri="{0D108BD9-81ED-4DB2-BD59-A6C34878D82A}">
                    <a16:rowId xmlns:a16="http://schemas.microsoft.com/office/drawing/2014/main" val="1309521409"/>
                  </a:ext>
                </a:extLst>
              </a:tr>
              <a:tr h="417252">
                <a:tc>
                  <a:txBody>
                    <a:bodyPr/>
                    <a:lstStyle/>
                    <a:p>
                      <a:pPr>
                        <a:buNone/>
                      </a:pPr>
                      <a:r>
                        <a:rPr lang="en-US" sz="1400" b="1">
                          <a:latin typeface="Alexandria"/>
                        </a:rPr>
                        <a:t>Slum Population (% of urban)</a:t>
                      </a:r>
                      <a:endParaRPr lang="en-US" sz="1400">
                        <a:latin typeface="Alexandria"/>
                      </a:endParaRPr>
                    </a:p>
                  </a:txBody>
                  <a:tcPr marL="59607" marR="59607" marT="29804" marB="29804" anchor="ctr">
                    <a:lnL>
                      <a:noFill/>
                    </a:lnL>
                    <a:lnR>
                      <a:noFill/>
                    </a:lnR>
                    <a:lnT>
                      <a:noFill/>
                    </a:lnT>
                    <a:lnB>
                      <a:noFill/>
                    </a:lnB>
                    <a:noFill/>
                  </a:tcPr>
                </a:tc>
                <a:tc>
                  <a:txBody>
                    <a:bodyPr/>
                    <a:lstStyle/>
                    <a:p>
                      <a:pPr>
                        <a:buNone/>
                      </a:pPr>
                      <a:r>
                        <a:rPr lang="en-US" sz="1400">
                          <a:latin typeface="Alexandria"/>
                        </a:rPr>
                        <a:t>Percentage of urban residents living in informal settlements.</a:t>
                      </a:r>
                    </a:p>
                  </a:txBody>
                  <a:tcPr marL="59607" marR="59607" marT="29804" marB="29804" anchor="ctr">
                    <a:lnL>
                      <a:noFill/>
                    </a:lnL>
                    <a:lnR>
                      <a:noFill/>
                    </a:lnR>
                    <a:lnT>
                      <a:noFill/>
                    </a:lnT>
                    <a:lnB>
                      <a:noFill/>
                    </a:lnB>
                    <a:noFill/>
                  </a:tcPr>
                </a:tc>
                <a:tc>
                  <a:txBody>
                    <a:bodyPr/>
                    <a:lstStyle/>
                    <a:p>
                      <a:pPr>
                        <a:buNone/>
                      </a:pPr>
                      <a:r>
                        <a:rPr lang="en-US" sz="1400" b="1">
                          <a:latin typeface="Alexandria"/>
                        </a:rPr>
                        <a:t>Sub-Saharan Africa (2020):</a:t>
                      </a:r>
                      <a:r>
                        <a:rPr lang="en-US" sz="1400">
                          <a:latin typeface="Alexandria"/>
                        </a:rPr>
                        <a:t> ~55% of urban population (UN-Habitat).</a:t>
                      </a:r>
                    </a:p>
                  </a:txBody>
                  <a:tcPr marL="59607" marR="59607" marT="29804" marB="29804" anchor="ctr">
                    <a:lnL>
                      <a:noFill/>
                    </a:lnL>
                    <a:lnR>
                      <a:noFill/>
                    </a:lnR>
                    <a:lnT>
                      <a:noFill/>
                    </a:lnT>
                    <a:lnB>
                      <a:noFill/>
                    </a:lnB>
                    <a:noFill/>
                  </a:tcPr>
                </a:tc>
                <a:extLst>
                  <a:ext uri="{0D108BD9-81ED-4DB2-BD59-A6C34878D82A}">
                    <a16:rowId xmlns:a16="http://schemas.microsoft.com/office/drawing/2014/main" val="3083165962"/>
                  </a:ext>
                </a:extLst>
              </a:tr>
              <a:tr h="774896">
                <a:tc>
                  <a:txBody>
                    <a:bodyPr/>
                    <a:lstStyle/>
                    <a:p>
                      <a:pPr>
                        <a:buNone/>
                      </a:pPr>
                      <a:r>
                        <a:rPr lang="en-US" sz="1400" b="1">
                          <a:latin typeface="Alexandria"/>
                        </a:rPr>
                        <a:t>Access to Basic Services</a:t>
                      </a:r>
                      <a:endParaRPr lang="en-US" sz="1400">
                        <a:latin typeface="Alexandria"/>
                      </a:endParaRPr>
                    </a:p>
                  </a:txBody>
                  <a:tcPr marL="59607" marR="59607" marT="29804" marB="29804" anchor="ctr">
                    <a:lnL>
                      <a:noFill/>
                    </a:lnL>
                    <a:lnR>
                      <a:noFill/>
                    </a:lnR>
                    <a:lnT>
                      <a:noFill/>
                    </a:lnT>
                    <a:lnB>
                      <a:noFill/>
                    </a:lnB>
                    <a:noFill/>
                  </a:tcPr>
                </a:tc>
                <a:tc>
                  <a:txBody>
                    <a:bodyPr/>
                    <a:lstStyle/>
                    <a:p>
                      <a:pPr>
                        <a:buNone/>
                      </a:pPr>
                      <a:r>
                        <a:rPr lang="en-US" sz="1400">
                          <a:latin typeface="Alexandria"/>
                        </a:rPr>
                        <a:t>Urban access rates to water, sanitation, electricity, and waste management.</a:t>
                      </a:r>
                    </a:p>
                  </a:txBody>
                  <a:tcPr marL="59607" marR="59607" marT="29804" marB="29804" anchor="ctr">
                    <a:lnL>
                      <a:noFill/>
                    </a:lnL>
                    <a:lnR>
                      <a:noFill/>
                    </a:lnR>
                    <a:lnT>
                      <a:noFill/>
                    </a:lnT>
                    <a:lnB>
                      <a:noFill/>
                    </a:lnB>
                    <a:noFill/>
                  </a:tcPr>
                </a:tc>
                <a:tc>
                  <a:txBody>
                    <a:bodyPr/>
                    <a:lstStyle/>
                    <a:p>
                      <a:pPr>
                        <a:buNone/>
                      </a:pPr>
                      <a:r>
                        <a:rPr lang="en-US" sz="1400" b="1" dirty="0">
                          <a:latin typeface="Alexandria"/>
                        </a:rPr>
                        <a:t>Brazil (2021):</a:t>
                      </a:r>
                      <a:r>
                        <a:rPr lang="en-US" sz="1400" dirty="0">
                          <a:latin typeface="Alexandria"/>
                        </a:rPr>
                        <a:t> 99% urban households connected to electricity; 88% have piped water (World Bank).</a:t>
                      </a:r>
                    </a:p>
                  </a:txBody>
                  <a:tcPr marL="59607" marR="59607" marT="29804" marB="29804" anchor="ctr">
                    <a:lnL>
                      <a:noFill/>
                    </a:lnL>
                    <a:lnR>
                      <a:noFill/>
                    </a:lnR>
                    <a:lnT>
                      <a:noFill/>
                    </a:lnT>
                    <a:lnB>
                      <a:noFill/>
                    </a:lnB>
                    <a:noFill/>
                  </a:tcPr>
                </a:tc>
                <a:extLst>
                  <a:ext uri="{0D108BD9-81ED-4DB2-BD59-A6C34878D82A}">
                    <a16:rowId xmlns:a16="http://schemas.microsoft.com/office/drawing/2014/main" val="2599294900"/>
                  </a:ext>
                </a:extLst>
              </a:tr>
            </a:tbl>
          </a:graphicData>
        </a:graphic>
      </p:graphicFrame>
    </p:spTree>
    <p:extLst>
      <p:ext uri="{BB962C8B-B14F-4D97-AF65-F5344CB8AC3E}">
        <p14:creationId xmlns:p14="http://schemas.microsoft.com/office/powerpoint/2010/main" val="2374657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36ED6-13F5-4719-83D9-74E3174648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C0023C-03D6-8050-3E20-EB66BC029767}"/>
              </a:ext>
            </a:extLst>
          </p:cNvPr>
          <p:cNvSpPr/>
          <p:nvPr/>
        </p:nvSpPr>
        <p:spPr>
          <a:xfrm>
            <a:off x="617279"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4.6 Lease Structures</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55BEB5F5-02F6-B213-F5AF-80633269C1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8D6C1984-2909-24F0-2D35-87C3EF24EA38}"/>
              </a:ext>
            </a:extLst>
          </p:cNvPr>
          <p:cNvSpPr txBox="1"/>
          <p:nvPr/>
        </p:nvSpPr>
        <p:spPr>
          <a:xfrm>
            <a:off x="617279" y="437009"/>
            <a:ext cx="8179975" cy="954107"/>
          </a:xfrm>
          <a:prstGeom prst="rect">
            <a:avLst/>
          </a:prstGeom>
          <a:noFill/>
        </p:spPr>
        <p:txBody>
          <a:bodyPr wrap="square">
            <a:spAutoFit/>
          </a:bodyPr>
          <a:lstStyle/>
          <a:p>
            <a:r>
              <a:rPr lang="en-US" sz="2800" dirty="0"/>
              <a:t>8. Measuring urbanization and regional development</a:t>
            </a:r>
          </a:p>
          <a:p>
            <a:r>
              <a:rPr lang="en-US" sz="2800" dirty="0"/>
              <a:t>Indicators of Regional Development</a:t>
            </a:r>
          </a:p>
        </p:txBody>
      </p:sp>
      <p:graphicFrame>
        <p:nvGraphicFramePr>
          <p:cNvPr id="3" name="جدول 2">
            <a:extLst>
              <a:ext uri="{FF2B5EF4-FFF2-40B4-BE49-F238E27FC236}">
                <a16:creationId xmlns:a16="http://schemas.microsoft.com/office/drawing/2014/main" id="{18CC18C7-4EE4-F069-A758-E7E07BB999EA}"/>
              </a:ext>
            </a:extLst>
          </p:cNvPr>
          <p:cNvGraphicFramePr>
            <a:graphicFrameLocks noGrp="1"/>
          </p:cNvGraphicFramePr>
          <p:nvPr>
            <p:extLst>
              <p:ext uri="{D42A27DB-BD31-4B8C-83A1-F6EECF244321}">
                <p14:modId xmlns:p14="http://schemas.microsoft.com/office/powerpoint/2010/main" val="1666420778"/>
              </p:ext>
            </p:extLst>
          </p:nvPr>
        </p:nvGraphicFramePr>
        <p:xfrm>
          <a:off x="762001" y="1539325"/>
          <a:ext cx="10667997" cy="4309380"/>
        </p:xfrm>
        <a:graphic>
          <a:graphicData uri="http://schemas.openxmlformats.org/drawingml/2006/table">
            <a:tbl>
              <a:tblPr/>
              <a:tblGrid>
                <a:gridCol w="3555999">
                  <a:extLst>
                    <a:ext uri="{9D8B030D-6E8A-4147-A177-3AD203B41FA5}">
                      <a16:colId xmlns:a16="http://schemas.microsoft.com/office/drawing/2014/main" val="4181467605"/>
                    </a:ext>
                  </a:extLst>
                </a:gridCol>
                <a:gridCol w="3555999">
                  <a:extLst>
                    <a:ext uri="{9D8B030D-6E8A-4147-A177-3AD203B41FA5}">
                      <a16:colId xmlns:a16="http://schemas.microsoft.com/office/drawing/2014/main" val="610432515"/>
                    </a:ext>
                  </a:extLst>
                </a:gridCol>
                <a:gridCol w="3555999">
                  <a:extLst>
                    <a:ext uri="{9D8B030D-6E8A-4147-A177-3AD203B41FA5}">
                      <a16:colId xmlns:a16="http://schemas.microsoft.com/office/drawing/2014/main" val="2231658325"/>
                    </a:ext>
                  </a:extLst>
                </a:gridCol>
              </a:tblGrid>
              <a:tr h="271959">
                <a:tc>
                  <a:txBody>
                    <a:bodyPr/>
                    <a:lstStyle/>
                    <a:p>
                      <a:pPr>
                        <a:buNone/>
                      </a:pPr>
                      <a:r>
                        <a:rPr lang="en-US" sz="1600" b="1"/>
                        <a:t>Indicator</a:t>
                      </a:r>
                      <a:endParaRPr lang="en-US" sz="1600"/>
                    </a:p>
                  </a:txBody>
                  <a:tcPr marL="67990" marR="67990" marT="33995" marB="33995" anchor="ctr">
                    <a:lnL>
                      <a:noFill/>
                    </a:lnL>
                    <a:lnR>
                      <a:noFill/>
                    </a:lnR>
                    <a:lnT>
                      <a:noFill/>
                    </a:lnT>
                    <a:lnB>
                      <a:noFill/>
                    </a:lnB>
                    <a:noFill/>
                  </a:tcPr>
                </a:tc>
                <a:tc>
                  <a:txBody>
                    <a:bodyPr/>
                    <a:lstStyle/>
                    <a:p>
                      <a:pPr>
                        <a:buNone/>
                      </a:pPr>
                      <a:r>
                        <a:rPr lang="en-US" sz="1600" b="1"/>
                        <a:t>Definition / Measurement</a:t>
                      </a:r>
                      <a:endParaRPr lang="en-US" sz="1600"/>
                    </a:p>
                  </a:txBody>
                  <a:tcPr marL="67990" marR="67990" marT="33995" marB="33995" anchor="ctr">
                    <a:lnL>
                      <a:noFill/>
                    </a:lnL>
                    <a:lnR>
                      <a:noFill/>
                    </a:lnR>
                    <a:lnT>
                      <a:noFill/>
                    </a:lnT>
                    <a:lnB>
                      <a:noFill/>
                    </a:lnB>
                    <a:noFill/>
                  </a:tcPr>
                </a:tc>
                <a:tc>
                  <a:txBody>
                    <a:bodyPr/>
                    <a:lstStyle/>
                    <a:p>
                      <a:pPr>
                        <a:buNone/>
                      </a:pPr>
                      <a:r>
                        <a:rPr lang="en-US" sz="1600" b="1"/>
                        <a:t>Real Example</a:t>
                      </a:r>
                      <a:endParaRPr lang="en-US" sz="1600"/>
                    </a:p>
                  </a:txBody>
                  <a:tcPr marL="67990" marR="67990" marT="33995" marB="33995" anchor="ctr">
                    <a:lnL>
                      <a:noFill/>
                    </a:lnL>
                    <a:lnR>
                      <a:noFill/>
                    </a:lnR>
                    <a:lnT>
                      <a:noFill/>
                    </a:lnT>
                    <a:lnB>
                      <a:noFill/>
                    </a:lnB>
                    <a:noFill/>
                  </a:tcPr>
                </a:tc>
                <a:extLst>
                  <a:ext uri="{0D108BD9-81ED-4DB2-BD59-A6C34878D82A}">
                    <a16:rowId xmlns:a16="http://schemas.microsoft.com/office/drawing/2014/main" val="2625886484"/>
                  </a:ext>
                </a:extLst>
              </a:tr>
              <a:tr h="883865">
                <a:tc>
                  <a:txBody>
                    <a:bodyPr/>
                    <a:lstStyle/>
                    <a:p>
                      <a:pPr>
                        <a:buNone/>
                      </a:pPr>
                      <a:r>
                        <a:rPr lang="it-IT" sz="1600" b="1" dirty="0"/>
                        <a:t>Regional GDP per Capita (PPP)</a:t>
                      </a:r>
                      <a:endParaRPr lang="it-IT" sz="1600" dirty="0"/>
                    </a:p>
                  </a:txBody>
                  <a:tcPr marL="67990" marR="67990" marT="33995" marB="33995" anchor="ctr">
                    <a:lnL>
                      <a:noFill/>
                    </a:lnL>
                    <a:lnR>
                      <a:noFill/>
                    </a:lnR>
                    <a:lnT>
                      <a:noFill/>
                    </a:lnT>
                    <a:lnB>
                      <a:noFill/>
                    </a:lnB>
                    <a:noFill/>
                  </a:tcPr>
                </a:tc>
                <a:tc>
                  <a:txBody>
                    <a:bodyPr/>
                    <a:lstStyle/>
                    <a:p>
                      <a:pPr>
                        <a:buNone/>
                      </a:pPr>
                      <a:r>
                        <a:rPr lang="en-US" sz="1600" dirty="0"/>
                        <a:t>Economic output per person by region (adjusted for purchasing power).</a:t>
                      </a:r>
                    </a:p>
                  </a:txBody>
                  <a:tcPr marL="67990" marR="67990" marT="33995" marB="33995" anchor="ctr">
                    <a:lnL>
                      <a:noFill/>
                    </a:lnL>
                    <a:lnR>
                      <a:noFill/>
                    </a:lnR>
                    <a:lnT>
                      <a:noFill/>
                    </a:lnT>
                    <a:lnB>
                      <a:noFill/>
                    </a:lnB>
                    <a:noFill/>
                  </a:tcPr>
                </a:tc>
                <a:tc>
                  <a:txBody>
                    <a:bodyPr/>
                    <a:lstStyle/>
                    <a:p>
                      <a:pPr>
                        <a:buNone/>
                      </a:pPr>
                      <a:r>
                        <a:rPr lang="en-US" sz="1600" b="1"/>
                        <a:t>Germany (2022):</a:t>
                      </a:r>
                      <a:r>
                        <a:rPr lang="en-US" sz="1600"/>
                        <a:t> GDP per capita ranges from €85,000 (Hamburg) to €28,000 (Mecklenburg-Vorpommern). (Eurostat, 2023)</a:t>
                      </a:r>
                    </a:p>
                  </a:txBody>
                  <a:tcPr marL="67990" marR="67990" marT="33995" marB="33995" anchor="ctr">
                    <a:lnL>
                      <a:noFill/>
                    </a:lnL>
                    <a:lnR>
                      <a:noFill/>
                    </a:lnR>
                    <a:lnT>
                      <a:noFill/>
                    </a:lnT>
                    <a:lnB>
                      <a:noFill/>
                    </a:lnB>
                    <a:noFill/>
                  </a:tcPr>
                </a:tc>
                <a:extLst>
                  <a:ext uri="{0D108BD9-81ED-4DB2-BD59-A6C34878D82A}">
                    <a16:rowId xmlns:a16="http://schemas.microsoft.com/office/drawing/2014/main" val="1778101416"/>
                  </a:ext>
                </a:extLst>
              </a:tr>
              <a:tr h="475928">
                <a:tc>
                  <a:txBody>
                    <a:bodyPr/>
                    <a:lstStyle/>
                    <a:p>
                      <a:pPr>
                        <a:buNone/>
                      </a:pPr>
                      <a:r>
                        <a:rPr lang="en-US" sz="1600" b="1"/>
                        <a:t>Employment Rate (%)</a:t>
                      </a:r>
                      <a:endParaRPr lang="en-US" sz="1600"/>
                    </a:p>
                  </a:txBody>
                  <a:tcPr marL="67990" marR="67990" marT="33995" marB="33995" anchor="ctr">
                    <a:lnL>
                      <a:noFill/>
                    </a:lnL>
                    <a:lnR>
                      <a:noFill/>
                    </a:lnR>
                    <a:lnT>
                      <a:noFill/>
                    </a:lnT>
                    <a:lnB>
                      <a:noFill/>
                    </a:lnB>
                    <a:noFill/>
                  </a:tcPr>
                </a:tc>
                <a:tc>
                  <a:txBody>
                    <a:bodyPr/>
                    <a:lstStyle/>
                    <a:p>
                      <a:pPr>
                        <a:buNone/>
                      </a:pPr>
                      <a:r>
                        <a:rPr lang="en-US" sz="1600"/>
                        <a:t>Share of working-age population employed in each region.</a:t>
                      </a:r>
                    </a:p>
                  </a:txBody>
                  <a:tcPr marL="67990" marR="67990" marT="33995" marB="33995" anchor="ctr">
                    <a:lnL>
                      <a:noFill/>
                    </a:lnL>
                    <a:lnR>
                      <a:noFill/>
                    </a:lnR>
                    <a:lnT>
                      <a:noFill/>
                    </a:lnT>
                    <a:lnB>
                      <a:noFill/>
                    </a:lnB>
                    <a:noFill/>
                  </a:tcPr>
                </a:tc>
                <a:tc>
                  <a:txBody>
                    <a:bodyPr/>
                    <a:lstStyle/>
                    <a:p>
                      <a:pPr>
                        <a:buNone/>
                      </a:pPr>
                      <a:r>
                        <a:rPr lang="en-US" sz="1600" b="1"/>
                        <a:t>Spain (2021):</a:t>
                      </a:r>
                      <a:r>
                        <a:rPr lang="en-US" sz="1600"/>
                        <a:t> Madrid 67%, Andalusia 51% (Eurostat).</a:t>
                      </a:r>
                    </a:p>
                  </a:txBody>
                  <a:tcPr marL="67990" marR="67990" marT="33995" marB="33995" anchor="ctr">
                    <a:lnL>
                      <a:noFill/>
                    </a:lnL>
                    <a:lnR>
                      <a:noFill/>
                    </a:lnR>
                    <a:lnT>
                      <a:noFill/>
                    </a:lnT>
                    <a:lnB>
                      <a:noFill/>
                    </a:lnB>
                    <a:noFill/>
                  </a:tcPr>
                </a:tc>
                <a:extLst>
                  <a:ext uri="{0D108BD9-81ED-4DB2-BD59-A6C34878D82A}">
                    <a16:rowId xmlns:a16="http://schemas.microsoft.com/office/drawing/2014/main" val="2314043489"/>
                  </a:ext>
                </a:extLst>
              </a:tr>
              <a:tr h="475928">
                <a:tc>
                  <a:txBody>
                    <a:bodyPr/>
                    <a:lstStyle/>
                    <a:p>
                      <a:pPr>
                        <a:buNone/>
                      </a:pPr>
                      <a:r>
                        <a:rPr lang="en-US" sz="1600" b="1"/>
                        <a:t>Human Development Index (HDI)</a:t>
                      </a:r>
                      <a:endParaRPr lang="en-US" sz="1600"/>
                    </a:p>
                  </a:txBody>
                  <a:tcPr marL="67990" marR="67990" marT="33995" marB="33995" anchor="ctr">
                    <a:lnL>
                      <a:noFill/>
                    </a:lnL>
                    <a:lnR>
                      <a:noFill/>
                    </a:lnR>
                    <a:lnT>
                      <a:noFill/>
                    </a:lnT>
                    <a:lnB>
                      <a:noFill/>
                    </a:lnB>
                    <a:noFill/>
                  </a:tcPr>
                </a:tc>
                <a:tc>
                  <a:txBody>
                    <a:bodyPr/>
                    <a:lstStyle/>
                    <a:p>
                      <a:pPr>
                        <a:buNone/>
                      </a:pPr>
                      <a:r>
                        <a:rPr lang="en-US" sz="1600"/>
                        <a:t>Composite index of income, health, and education.</a:t>
                      </a:r>
                    </a:p>
                  </a:txBody>
                  <a:tcPr marL="67990" marR="67990" marT="33995" marB="33995" anchor="ctr">
                    <a:lnL>
                      <a:noFill/>
                    </a:lnL>
                    <a:lnR>
                      <a:noFill/>
                    </a:lnR>
                    <a:lnT>
                      <a:noFill/>
                    </a:lnT>
                    <a:lnB>
                      <a:noFill/>
                    </a:lnB>
                    <a:noFill/>
                  </a:tcPr>
                </a:tc>
                <a:tc>
                  <a:txBody>
                    <a:bodyPr/>
                    <a:lstStyle/>
                    <a:p>
                      <a:pPr>
                        <a:buNone/>
                      </a:pPr>
                      <a:r>
                        <a:rPr lang="en-US" sz="1600" b="1"/>
                        <a:t>China (2020):</a:t>
                      </a:r>
                      <a:r>
                        <a:rPr lang="en-US" sz="1600"/>
                        <a:t> Shanghai HDI 0.905 vs. Gansu 0.735 (UNDP China).</a:t>
                      </a:r>
                    </a:p>
                  </a:txBody>
                  <a:tcPr marL="67990" marR="67990" marT="33995" marB="33995" anchor="ctr">
                    <a:lnL>
                      <a:noFill/>
                    </a:lnL>
                    <a:lnR>
                      <a:noFill/>
                    </a:lnR>
                    <a:lnT>
                      <a:noFill/>
                    </a:lnT>
                    <a:lnB>
                      <a:noFill/>
                    </a:lnB>
                    <a:noFill/>
                  </a:tcPr>
                </a:tc>
                <a:extLst>
                  <a:ext uri="{0D108BD9-81ED-4DB2-BD59-A6C34878D82A}">
                    <a16:rowId xmlns:a16="http://schemas.microsoft.com/office/drawing/2014/main" val="4259728378"/>
                  </a:ext>
                </a:extLst>
              </a:tr>
              <a:tr h="883865">
                <a:tc>
                  <a:txBody>
                    <a:bodyPr/>
                    <a:lstStyle/>
                    <a:p>
                      <a:pPr>
                        <a:buNone/>
                      </a:pPr>
                      <a:r>
                        <a:rPr lang="en-US" sz="1600" b="1"/>
                        <a:t>Infrastructure Index</a:t>
                      </a:r>
                      <a:endParaRPr lang="en-US" sz="1600"/>
                    </a:p>
                  </a:txBody>
                  <a:tcPr marL="67990" marR="67990" marT="33995" marB="33995" anchor="ctr">
                    <a:lnL>
                      <a:noFill/>
                    </a:lnL>
                    <a:lnR>
                      <a:noFill/>
                    </a:lnR>
                    <a:lnT>
                      <a:noFill/>
                    </a:lnT>
                    <a:lnB>
                      <a:noFill/>
                    </a:lnB>
                    <a:noFill/>
                  </a:tcPr>
                </a:tc>
                <a:tc>
                  <a:txBody>
                    <a:bodyPr/>
                    <a:lstStyle/>
                    <a:p>
                      <a:pPr>
                        <a:buNone/>
                      </a:pPr>
                      <a:r>
                        <a:rPr lang="en-US" sz="1600"/>
                        <a:t>Access to transport, ICT, and public services per region.</a:t>
                      </a:r>
                    </a:p>
                  </a:txBody>
                  <a:tcPr marL="67990" marR="67990" marT="33995" marB="33995" anchor="ctr">
                    <a:lnL>
                      <a:noFill/>
                    </a:lnL>
                    <a:lnR>
                      <a:noFill/>
                    </a:lnR>
                    <a:lnT>
                      <a:noFill/>
                    </a:lnT>
                    <a:lnB>
                      <a:noFill/>
                    </a:lnB>
                    <a:noFill/>
                  </a:tcPr>
                </a:tc>
                <a:tc>
                  <a:txBody>
                    <a:bodyPr/>
                    <a:lstStyle/>
                    <a:p>
                      <a:pPr>
                        <a:buNone/>
                      </a:pPr>
                      <a:r>
                        <a:rPr lang="en-US" sz="1600" b="1"/>
                        <a:t>India (NITI Aayog 2021):</a:t>
                      </a:r>
                      <a:r>
                        <a:rPr lang="en-US" sz="1600"/>
                        <a:t> Western and Southern states outperform Northern and Eastern in infrastructure and connectivity.</a:t>
                      </a:r>
                    </a:p>
                  </a:txBody>
                  <a:tcPr marL="67990" marR="67990" marT="33995" marB="33995" anchor="ctr">
                    <a:lnL>
                      <a:noFill/>
                    </a:lnL>
                    <a:lnR>
                      <a:noFill/>
                    </a:lnR>
                    <a:lnT>
                      <a:noFill/>
                    </a:lnT>
                    <a:lnB>
                      <a:noFill/>
                    </a:lnB>
                    <a:noFill/>
                  </a:tcPr>
                </a:tc>
                <a:extLst>
                  <a:ext uri="{0D108BD9-81ED-4DB2-BD59-A6C34878D82A}">
                    <a16:rowId xmlns:a16="http://schemas.microsoft.com/office/drawing/2014/main" val="1976642295"/>
                  </a:ext>
                </a:extLst>
              </a:tr>
              <a:tr h="679897">
                <a:tc>
                  <a:txBody>
                    <a:bodyPr/>
                    <a:lstStyle/>
                    <a:p>
                      <a:pPr>
                        <a:buNone/>
                      </a:pPr>
                      <a:r>
                        <a:rPr lang="en-US" sz="1600" b="1"/>
                        <a:t>Migration Balance (Net Migration Rate)</a:t>
                      </a:r>
                      <a:endParaRPr lang="en-US" sz="1600"/>
                    </a:p>
                  </a:txBody>
                  <a:tcPr marL="67990" marR="67990" marT="33995" marB="33995" anchor="ctr">
                    <a:lnL>
                      <a:noFill/>
                    </a:lnL>
                    <a:lnR>
                      <a:noFill/>
                    </a:lnR>
                    <a:lnT>
                      <a:noFill/>
                    </a:lnT>
                    <a:lnB>
                      <a:noFill/>
                    </a:lnB>
                    <a:noFill/>
                  </a:tcPr>
                </a:tc>
                <a:tc>
                  <a:txBody>
                    <a:bodyPr/>
                    <a:lstStyle/>
                    <a:p>
                      <a:pPr>
                        <a:buNone/>
                      </a:pPr>
                      <a:r>
                        <a:rPr lang="en-US" sz="1600"/>
                        <a:t>Difference between in-migration and out-migration per region.</a:t>
                      </a:r>
                    </a:p>
                  </a:txBody>
                  <a:tcPr marL="67990" marR="67990" marT="33995" marB="33995" anchor="ctr">
                    <a:lnL>
                      <a:noFill/>
                    </a:lnL>
                    <a:lnR>
                      <a:noFill/>
                    </a:lnR>
                    <a:lnT>
                      <a:noFill/>
                    </a:lnT>
                    <a:lnB>
                      <a:noFill/>
                    </a:lnB>
                    <a:noFill/>
                  </a:tcPr>
                </a:tc>
                <a:tc>
                  <a:txBody>
                    <a:bodyPr/>
                    <a:lstStyle/>
                    <a:p>
                      <a:pPr>
                        <a:buNone/>
                      </a:pPr>
                      <a:r>
                        <a:rPr lang="en-US" sz="1600" b="1" dirty="0"/>
                        <a:t>Turkey (2019):</a:t>
                      </a:r>
                      <a:r>
                        <a:rPr lang="en-US" sz="1600" dirty="0"/>
                        <a:t> Istanbul +220,000 net migrants; Eastern Anatolia −85,000 (TURKSTAT).</a:t>
                      </a:r>
                    </a:p>
                  </a:txBody>
                  <a:tcPr marL="67990" marR="67990" marT="33995" marB="33995" anchor="ctr">
                    <a:lnL>
                      <a:noFill/>
                    </a:lnL>
                    <a:lnR>
                      <a:noFill/>
                    </a:lnR>
                    <a:lnT>
                      <a:noFill/>
                    </a:lnT>
                    <a:lnB>
                      <a:noFill/>
                    </a:lnB>
                    <a:noFill/>
                  </a:tcPr>
                </a:tc>
                <a:extLst>
                  <a:ext uri="{0D108BD9-81ED-4DB2-BD59-A6C34878D82A}">
                    <a16:rowId xmlns:a16="http://schemas.microsoft.com/office/drawing/2014/main" val="3026936363"/>
                  </a:ext>
                </a:extLst>
              </a:tr>
            </a:tbl>
          </a:graphicData>
        </a:graphic>
      </p:graphicFrame>
    </p:spTree>
    <p:extLst>
      <p:ext uri="{BB962C8B-B14F-4D97-AF65-F5344CB8AC3E}">
        <p14:creationId xmlns:p14="http://schemas.microsoft.com/office/powerpoint/2010/main" val="3135853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D426A-FF64-7DFC-3646-FCEC236403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A10F65-3F50-28D6-246D-DCA395DFE23F}"/>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China’s coordinated </a:t>
            </a:r>
            <a:r>
              <a:rPr lang="en-US" b="1"/>
              <a:t>urban–regional development policies</a:t>
            </a:r>
            <a:r>
              <a:rPr lang="en-US"/>
              <a:t> (e.g., </a:t>
            </a:r>
            <a:r>
              <a:rPr lang="en-US" i="1"/>
              <a:t>Western Development Strategy</a:t>
            </a:r>
            <a:r>
              <a:rPr lang="en-US"/>
              <a:t> and </a:t>
            </a:r>
            <a:r>
              <a:rPr lang="en-US" i="1"/>
              <a:t>New Urbanization Plan 2014–2020</a:t>
            </a:r>
            <a:r>
              <a:rPr lang="en-US"/>
              <a:t>) helped integrate inland provinces and balance urban growth.</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0272E6B9-C783-3087-2491-8D13BF752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4DE1979D-A28B-6B57-3953-68306190C45F}"/>
              </a:ext>
            </a:extLst>
          </p:cNvPr>
          <p:cNvSpPr txBox="1"/>
          <p:nvPr/>
        </p:nvSpPr>
        <p:spPr>
          <a:xfrm>
            <a:off x="963118" y="1735111"/>
            <a:ext cx="10084633" cy="1323439"/>
          </a:xfrm>
          <a:prstGeom prst="rect">
            <a:avLst/>
          </a:prstGeom>
          <a:noFill/>
        </p:spPr>
        <p:txBody>
          <a:bodyPr wrap="square" rtlCol="0">
            <a:spAutoFit/>
          </a:bodyPr>
          <a:lstStyle/>
          <a:p>
            <a:r>
              <a:rPr lang="en-US" sz="2000" b="1" dirty="0"/>
              <a:t> Case Study 1 — China’s Urbanization and Regional Development</a:t>
            </a:r>
          </a:p>
          <a:p>
            <a:r>
              <a:rPr lang="en-US" sz="2000" b="1" dirty="0"/>
              <a:t>Data Source:</a:t>
            </a:r>
            <a:r>
              <a:rPr lang="en-US" sz="2000" dirty="0"/>
              <a:t> National Bureau of Statistics of China (NBS, 2023)</a:t>
            </a:r>
          </a:p>
          <a:p>
            <a:endParaRPr lang="en-US" sz="2000" dirty="0">
              <a:latin typeface="Alexandria"/>
            </a:endParaRPr>
          </a:p>
          <a:p>
            <a:endParaRPr lang="en-US" sz="2000" dirty="0">
              <a:latin typeface="Alexandria"/>
            </a:endParaRPr>
          </a:p>
        </p:txBody>
      </p:sp>
      <p:graphicFrame>
        <p:nvGraphicFramePr>
          <p:cNvPr id="2" name="جدول 1">
            <a:extLst>
              <a:ext uri="{FF2B5EF4-FFF2-40B4-BE49-F238E27FC236}">
                <a16:creationId xmlns:a16="http://schemas.microsoft.com/office/drawing/2014/main" id="{00DCFEA6-2B49-2313-0E72-7B828921E20E}"/>
              </a:ext>
            </a:extLst>
          </p:cNvPr>
          <p:cNvGraphicFramePr>
            <a:graphicFrameLocks noGrp="1"/>
          </p:cNvGraphicFramePr>
          <p:nvPr>
            <p:extLst>
              <p:ext uri="{D42A27DB-BD31-4B8C-83A1-F6EECF244321}">
                <p14:modId xmlns:p14="http://schemas.microsoft.com/office/powerpoint/2010/main" val="3962144822"/>
              </p:ext>
            </p:extLst>
          </p:nvPr>
        </p:nvGraphicFramePr>
        <p:xfrm>
          <a:off x="838200" y="2550263"/>
          <a:ext cx="10515600" cy="2377440"/>
        </p:xfrm>
        <a:graphic>
          <a:graphicData uri="http://schemas.openxmlformats.org/drawingml/2006/table">
            <a:tbl>
              <a:tblPr/>
              <a:tblGrid>
                <a:gridCol w="2628900">
                  <a:extLst>
                    <a:ext uri="{9D8B030D-6E8A-4147-A177-3AD203B41FA5}">
                      <a16:colId xmlns:a16="http://schemas.microsoft.com/office/drawing/2014/main" val="2405107462"/>
                    </a:ext>
                  </a:extLst>
                </a:gridCol>
                <a:gridCol w="2628900">
                  <a:extLst>
                    <a:ext uri="{9D8B030D-6E8A-4147-A177-3AD203B41FA5}">
                      <a16:colId xmlns:a16="http://schemas.microsoft.com/office/drawing/2014/main" val="568397992"/>
                    </a:ext>
                  </a:extLst>
                </a:gridCol>
                <a:gridCol w="2628900">
                  <a:extLst>
                    <a:ext uri="{9D8B030D-6E8A-4147-A177-3AD203B41FA5}">
                      <a16:colId xmlns:a16="http://schemas.microsoft.com/office/drawing/2014/main" val="1455187493"/>
                    </a:ext>
                  </a:extLst>
                </a:gridCol>
                <a:gridCol w="2628900">
                  <a:extLst>
                    <a:ext uri="{9D8B030D-6E8A-4147-A177-3AD203B41FA5}">
                      <a16:colId xmlns:a16="http://schemas.microsoft.com/office/drawing/2014/main" val="4164255"/>
                    </a:ext>
                  </a:extLst>
                </a:gridCol>
              </a:tblGrid>
              <a:tr h="0">
                <a:tc>
                  <a:txBody>
                    <a:bodyPr/>
                    <a:lstStyle/>
                    <a:p>
                      <a:pPr>
                        <a:buNone/>
                      </a:pPr>
                      <a:r>
                        <a:rPr lang="en-US" b="1" dirty="0"/>
                        <a:t>Indicator</a:t>
                      </a:r>
                    </a:p>
                  </a:txBody>
                  <a:tcPr anchor="ctr">
                    <a:lnL>
                      <a:noFill/>
                    </a:lnL>
                    <a:lnR>
                      <a:noFill/>
                    </a:lnR>
                    <a:lnT>
                      <a:noFill/>
                    </a:lnT>
                    <a:lnB>
                      <a:noFill/>
                    </a:lnB>
                    <a:noFill/>
                  </a:tcPr>
                </a:tc>
                <a:tc>
                  <a:txBody>
                    <a:bodyPr/>
                    <a:lstStyle/>
                    <a:p>
                      <a:pPr>
                        <a:buNone/>
                      </a:pPr>
                      <a:r>
                        <a:rPr lang="en-US" dirty="0"/>
                        <a:t>2000</a:t>
                      </a:r>
                      <a:endParaRPr lang="ar-SY" dirty="0"/>
                    </a:p>
                  </a:txBody>
                  <a:tcPr anchor="ctr">
                    <a:lnL>
                      <a:noFill/>
                    </a:lnL>
                    <a:lnR>
                      <a:noFill/>
                    </a:lnR>
                    <a:lnT>
                      <a:noFill/>
                    </a:lnT>
                    <a:lnB>
                      <a:noFill/>
                    </a:lnB>
                    <a:noFill/>
                  </a:tcPr>
                </a:tc>
                <a:tc>
                  <a:txBody>
                    <a:bodyPr/>
                    <a:lstStyle/>
                    <a:p>
                      <a:pPr>
                        <a:buNone/>
                      </a:pPr>
                      <a:r>
                        <a:rPr lang="en-US" dirty="0"/>
                        <a:t>2020</a:t>
                      </a:r>
                      <a:endParaRPr lang="ar-SY" dirty="0"/>
                    </a:p>
                  </a:txBody>
                  <a:tcPr anchor="ctr">
                    <a:lnL>
                      <a:noFill/>
                    </a:lnL>
                    <a:lnR>
                      <a:noFill/>
                    </a:lnR>
                    <a:lnT>
                      <a:noFill/>
                    </a:lnT>
                    <a:lnB>
                      <a:noFill/>
                    </a:lnB>
                    <a:noFill/>
                  </a:tcPr>
                </a:tc>
                <a:tc>
                  <a:txBody>
                    <a:bodyPr/>
                    <a:lstStyle/>
                    <a:p>
                      <a:pPr>
                        <a:buNone/>
                      </a:pPr>
                      <a:r>
                        <a:rPr lang="en-US"/>
                        <a:t>Change</a:t>
                      </a:r>
                    </a:p>
                  </a:txBody>
                  <a:tcPr anchor="ctr">
                    <a:lnL>
                      <a:noFill/>
                    </a:lnL>
                    <a:lnR>
                      <a:noFill/>
                    </a:lnR>
                    <a:lnT>
                      <a:noFill/>
                    </a:lnT>
                    <a:lnB>
                      <a:noFill/>
                    </a:lnB>
                    <a:noFill/>
                  </a:tcPr>
                </a:tc>
                <a:extLst>
                  <a:ext uri="{0D108BD9-81ED-4DB2-BD59-A6C34878D82A}">
                    <a16:rowId xmlns:a16="http://schemas.microsoft.com/office/drawing/2014/main" val="2549428847"/>
                  </a:ext>
                </a:extLst>
              </a:tr>
              <a:tr h="0">
                <a:tc>
                  <a:txBody>
                    <a:bodyPr/>
                    <a:lstStyle/>
                    <a:p>
                      <a:pPr>
                        <a:buNone/>
                      </a:pPr>
                      <a:r>
                        <a:rPr lang="en-US" b="1" dirty="0"/>
                        <a:t>Urbanization Rate</a:t>
                      </a:r>
                    </a:p>
                  </a:txBody>
                  <a:tcPr anchor="ctr">
                    <a:lnL>
                      <a:noFill/>
                    </a:lnL>
                    <a:lnR>
                      <a:noFill/>
                    </a:lnR>
                    <a:lnT>
                      <a:noFill/>
                    </a:lnT>
                    <a:lnB>
                      <a:noFill/>
                    </a:lnB>
                    <a:noFill/>
                  </a:tcPr>
                </a:tc>
                <a:tc>
                  <a:txBody>
                    <a:bodyPr/>
                    <a:lstStyle/>
                    <a:p>
                      <a:pPr>
                        <a:buNone/>
                      </a:pPr>
                      <a:r>
                        <a:rPr lang="en-US" dirty="0"/>
                        <a:t>36</a:t>
                      </a:r>
                      <a:r>
                        <a:rPr lang="ar-SY" dirty="0"/>
                        <a:t>%</a:t>
                      </a:r>
                    </a:p>
                  </a:txBody>
                  <a:tcPr anchor="ctr">
                    <a:lnL>
                      <a:noFill/>
                    </a:lnL>
                    <a:lnR>
                      <a:noFill/>
                    </a:lnR>
                    <a:lnT>
                      <a:noFill/>
                    </a:lnT>
                    <a:lnB>
                      <a:noFill/>
                    </a:lnB>
                    <a:noFill/>
                  </a:tcPr>
                </a:tc>
                <a:tc>
                  <a:txBody>
                    <a:bodyPr/>
                    <a:lstStyle/>
                    <a:p>
                      <a:pPr>
                        <a:buNone/>
                      </a:pPr>
                      <a:r>
                        <a:rPr lang="en-US" dirty="0"/>
                        <a:t>65</a:t>
                      </a:r>
                      <a:r>
                        <a:rPr lang="ar-SY" dirty="0"/>
                        <a:t>%</a:t>
                      </a:r>
                    </a:p>
                  </a:txBody>
                  <a:tcPr anchor="ctr">
                    <a:lnL>
                      <a:noFill/>
                    </a:lnL>
                    <a:lnR>
                      <a:noFill/>
                    </a:lnR>
                    <a:lnT>
                      <a:noFill/>
                    </a:lnT>
                    <a:lnB>
                      <a:noFill/>
                    </a:lnB>
                    <a:noFill/>
                  </a:tcPr>
                </a:tc>
                <a:tc>
                  <a:txBody>
                    <a:bodyPr/>
                    <a:lstStyle/>
                    <a:p>
                      <a:pPr>
                        <a:buNone/>
                      </a:pPr>
                      <a:r>
                        <a:rPr lang="en-US"/>
                        <a:t>+29 points</a:t>
                      </a:r>
                    </a:p>
                  </a:txBody>
                  <a:tcPr anchor="ctr">
                    <a:lnL>
                      <a:noFill/>
                    </a:lnL>
                    <a:lnR>
                      <a:noFill/>
                    </a:lnR>
                    <a:lnT>
                      <a:noFill/>
                    </a:lnT>
                    <a:lnB>
                      <a:noFill/>
                    </a:lnB>
                    <a:noFill/>
                  </a:tcPr>
                </a:tc>
                <a:extLst>
                  <a:ext uri="{0D108BD9-81ED-4DB2-BD59-A6C34878D82A}">
                    <a16:rowId xmlns:a16="http://schemas.microsoft.com/office/drawing/2014/main" val="3930343953"/>
                  </a:ext>
                </a:extLst>
              </a:tr>
              <a:tr h="0">
                <a:tc>
                  <a:txBody>
                    <a:bodyPr/>
                    <a:lstStyle/>
                    <a:p>
                      <a:pPr>
                        <a:buNone/>
                      </a:pPr>
                      <a:r>
                        <a:rPr lang="en-US" b="1" dirty="0"/>
                        <a:t>GDP per Capita (USD)</a:t>
                      </a:r>
                    </a:p>
                  </a:txBody>
                  <a:tcPr anchor="ctr">
                    <a:lnL>
                      <a:noFill/>
                    </a:lnL>
                    <a:lnR>
                      <a:noFill/>
                    </a:lnR>
                    <a:lnT>
                      <a:noFill/>
                    </a:lnT>
                    <a:lnB>
                      <a:noFill/>
                    </a:lnB>
                    <a:noFill/>
                  </a:tcPr>
                </a:tc>
                <a:tc>
                  <a:txBody>
                    <a:bodyPr/>
                    <a:lstStyle/>
                    <a:p>
                      <a:pPr>
                        <a:buNone/>
                      </a:pPr>
                      <a:r>
                        <a:rPr lang="en-US" dirty="0"/>
                        <a:t>959</a:t>
                      </a:r>
                      <a:endParaRPr lang="ar-SY" dirty="0"/>
                    </a:p>
                  </a:txBody>
                  <a:tcPr anchor="ctr">
                    <a:lnL>
                      <a:noFill/>
                    </a:lnL>
                    <a:lnR>
                      <a:noFill/>
                    </a:lnR>
                    <a:lnT>
                      <a:noFill/>
                    </a:lnT>
                    <a:lnB>
                      <a:noFill/>
                    </a:lnB>
                    <a:noFill/>
                  </a:tcPr>
                </a:tc>
                <a:tc>
                  <a:txBody>
                    <a:bodyPr/>
                    <a:lstStyle/>
                    <a:p>
                      <a:pPr>
                        <a:buNone/>
                      </a:pPr>
                      <a:r>
                        <a:rPr lang="en-US" dirty="0"/>
                        <a:t>10409</a:t>
                      </a:r>
                      <a:endParaRPr lang="ar-SY" dirty="0"/>
                    </a:p>
                  </a:txBody>
                  <a:tcPr anchor="ctr">
                    <a:lnL>
                      <a:noFill/>
                    </a:lnL>
                    <a:lnR>
                      <a:noFill/>
                    </a:lnR>
                    <a:lnT>
                      <a:noFill/>
                    </a:lnT>
                    <a:lnB>
                      <a:noFill/>
                    </a:lnB>
                    <a:noFill/>
                  </a:tcPr>
                </a:tc>
                <a:tc>
                  <a:txBody>
                    <a:bodyPr/>
                    <a:lstStyle/>
                    <a:p>
                      <a:pPr>
                        <a:buNone/>
                      </a:pPr>
                      <a:r>
                        <a:rPr lang="ar-SY" dirty="0"/>
                        <a:t>+</a:t>
                      </a:r>
                      <a:r>
                        <a:rPr lang="en-US" dirty="0"/>
                        <a:t>985 </a:t>
                      </a:r>
                      <a:r>
                        <a:rPr lang="ar-SY" dirty="0"/>
                        <a:t>%</a:t>
                      </a:r>
                    </a:p>
                  </a:txBody>
                  <a:tcPr anchor="ctr">
                    <a:lnL>
                      <a:noFill/>
                    </a:lnL>
                    <a:lnR>
                      <a:noFill/>
                    </a:lnR>
                    <a:lnT>
                      <a:noFill/>
                    </a:lnT>
                    <a:lnB>
                      <a:noFill/>
                    </a:lnB>
                    <a:noFill/>
                  </a:tcPr>
                </a:tc>
                <a:extLst>
                  <a:ext uri="{0D108BD9-81ED-4DB2-BD59-A6C34878D82A}">
                    <a16:rowId xmlns:a16="http://schemas.microsoft.com/office/drawing/2014/main" val="2690456252"/>
                  </a:ext>
                </a:extLst>
              </a:tr>
              <a:tr h="0">
                <a:tc>
                  <a:txBody>
                    <a:bodyPr/>
                    <a:lstStyle/>
                    <a:p>
                      <a:pPr>
                        <a:buNone/>
                      </a:pPr>
                      <a:r>
                        <a:rPr lang="en-US" b="1" dirty="0"/>
                        <a:t>East–West GDP Ratio</a:t>
                      </a:r>
                    </a:p>
                  </a:txBody>
                  <a:tcPr anchor="ctr">
                    <a:lnL>
                      <a:noFill/>
                    </a:lnL>
                    <a:lnR>
                      <a:noFill/>
                    </a:lnR>
                    <a:lnT>
                      <a:noFill/>
                    </a:lnT>
                    <a:lnB>
                      <a:noFill/>
                    </a:lnB>
                    <a:noFill/>
                  </a:tcPr>
                </a:tc>
                <a:tc>
                  <a:txBody>
                    <a:bodyPr/>
                    <a:lstStyle/>
                    <a:p>
                      <a:pPr>
                        <a:buNone/>
                      </a:pPr>
                      <a:r>
                        <a:rPr lang="en-US" dirty="0"/>
                        <a:t>1:2.7</a:t>
                      </a:r>
                      <a:endParaRPr lang="ar-SY" dirty="0"/>
                    </a:p>
                  </a:txBody>
                  <a:tcPr anchor="ctr">
                    <a:lnL>
                      <a:noFill/>
                    </a:lnL>
                    <a:lnR>
                      <a:noFill/>
                    </a:lnR>
                    <a:lnT>
                      <a:noFill/>
                    </a:lnT>
                    <a:lnB>
                      <a:noFill/>
                    </a:lnB>
                    <a:noFill/>
                  </a:tcPr>
                </a:tc>
                <a:tc>
                  <a:txBody>
                    <a:bodyPr/>
                    <a:lstStyle/>
                    <a:p>
                      <a:pPr>
                        <a:buNone/>
                      </a:pPr>
                      <a:r>
                        <a:rPr lang="en-US" dirty="0"/>
                        <a:t>1:1.19</a:t>
                      </a:r>
                      <a:endParaRPr lang="ar-SY" dirty="0"/>
                    </a:p>
                  </a:txBody>
                  <a:tcPr anchor="ctr">
                    <a:lnL>
                      <a:noFill/>
                    </a:lnL>
                    <a:lnR>
                      <a:noFill/>
                    </a:lnR>
                    <a:lnT>
                      <a:noFill/>
                    </a:lnT>
                    <a:lnB>
                      <a:noFill/>
                    </a:lnB>
                    <a:noFill/>
                  </a:tcPr>
                </a:tc>
                <a:tc>
                  <a:txBody>
                    <a:bodyPr/>
                    <a:lstStyle/>
                    <a:p>
                      <a:pPr>
                        <a:buNone/>
                      </a:pPr>
                      <a:r>
                        <a:rPr lang="en-US"/>
                        <a:t>Regional gap narrowed</a:t>
                      </a:r>
                    </a:p>
                  </a:txBody>
                  <a:tcPr anchor="ctr">
                    <a:lnL>
                      <a:noFill/>
                    </a:lnL>
                    <a:lnR>
                      <a:noFill/>
                    </a:lnR>
                    <a:lnT>
                      <a:noFill/>
                    </a:lnT>
                    <a:lnB>
                      <a:noFill/>
                    </a:lnB>
                    <a:noFill/>
                  </a:tcPr>
                </a:tc>
                <a:extLst>
                  <a:ext uri="{0D108BD9-81ED-4DB2-BD59-A6C34878D82A}">
                    <a16:rowId xmlns:a16="http://schemas.microsoft.com/office/drawing/2014/main" val="1081246301"/>
                  </a:ext>
                </a:extLst>
              </a:tr>
              <a:tr h="0">
                <a:tc>
                  <a:txBody>
                    <a:bodyPr/>
                    <a:lstStyle/>
                    <a:p>
                      <a:pPr>
                        <a:buNone/>
                      </a:pPr>
                      <a:r>
                        <a:rPr lang="en-US" dirty="0"/>
                        <a:t>Migration Flow</a:t>
                      </a:r>
                    </a:p>
                  </a:txBody>
                  <a:tcPr anchor="ctr">
                    <a:lnL>
                      <a:noFill/>
                    </a:lnL>
                    <a:lnR>
                      <a:noFill/>
                    </a:lnR>
                    <a:lnT>
                      <a:noFill/>
                    </a:lnT>
                    <a:lnB>
                      <a:noFill/>
                    </a:lnB>
                    <a:noFill/>
                  </a:tcPr>
                </a:tc>
                <a:tc>
                  <a:txBody>
                    <a:bodyPr/>
                    <a:lstStyle/>
                    <a:p>
                      <a:pPr>
                        <a:buNone/>
                      </a:pPr>
                      <a:r>
                        <a:rPr lang="en-US"/>
                        <a:t>+230 million internal migrants (mostly to coastal provinces)</a:t>
                      </a:r>
                    </a:p>
                  </a:txBody>
                  <a:tcPr anchor="ctr">
                    <a:lnL>
                      <a:noFill/>
                    </a:lnL>
                    <a:lnR>
                      <a:noFill/>
                    </a:lnR>
                    <a:lnT>
                      <a:noFill/>
                    </a:lnT>
                    <a:lnB>
                      <a:noFill/>
                    </a:lnB>
                    <a:noFill/>
                  </a:tcPr>
                </a:tc>
                <a:tc>
                  <a:txBody>
                    <a:bodyPr/>
                    <a:lstStyle/>
                    <a:p>
                      <a:pPr>
                        <a:buNone/>
                      </a:pPr>
                      <a:r>
                        <a:rPr lang="ar-SY"/>
                        <a:t>—</a:t>
                      </a:r>
                    </a:p>
                  </a:txBody>
                  <a:tcPr anchor="ctr">
                    <a:lnL>
                      <a:noFill/>
                    </a:lnL>
                    <a:lnR>
                      <a:noFill/>
                    </a:lnR>
                    <a:lnT>
                      <a:noFill/>
                    </a:lnT>
                    <a:lnB>
                      <a:noFill/>
                    </a:lnB>
                    <a:noFill/>
                  </a:tcPr>
                </a:tc>
                <a:tc>
                  <a:txBody>
                    <a:bodyPr/>
                    <a:lstStyle/>
                    <a:p>
                      <a:pPr>
                        <a:buNone/>
                      </a:pPr>
                      <a:r>
                        <a:rPr lang="en-US" dirty="0"/>
                        <a:t>Massive labor mobility reshaping regions</a:t>
                      </a:r>
                    </a:p>
                  </a:txBody>
                  <a:tcPr anchor="ctr">
                    <a:lnL>
                      <a:noFill/>
                    </a:lnL>
                    <a:lnR>
                      <a:noFill/>
                    </a:lnR>
                    <a:lnT>
                      <a:noFill/>
                    </a:lnT>
                    <a:lnB>
                      <a:noFill/>
                    </a:lnB>
                    <a:noFill/>
                  </a:tcPr>
                </a:tc>
                <a:extLst>
                  <a:ext uri="{0D108BD9-81ED-4DB2-BD59-A6C34878D82A}">
                    <a16:rowId xmlns:a16="http://schemas.microsoft.com/office/drawing/2014/main" val="1057472792"/>
                  </a:ext>
                </a:extLst>
              </a:tr>
            </a:tbl>
          </a:graphicData>
        </a:graphic>
      </p:graphicFrame>
      <p:sp>
        <p:nvSpPr>
          <p:cNvPr id="5" name="TextBox 47">
            <a:extLst>
              <a:ext uri="{FF2B5EF4-FFF2-40B4-BE49-F238E27FC236}">
                <a16:creationId xmlns:a16="http://schemas.microsoft.com/office/drawing/2014/main" id="{921F5B43-CB8B-B75E-5FA3-B63900C0B4E9}"/>
              </a:ext>
            </a:extLst>
          </p:cNvPr>
          <p:cNvSpPr txBox="1"/>
          <p:nvPr/>
        </p:nvSpPr>
        <p:spPr>
          <a:xfrm>
            <a:off x="963117" y="5081135"/>
            <a:ext cx="10084633" cy="707886"/>
          </a:xfrm>
          <a:prstGeom prst="rect">
            <a:avLst/>
          </a:prstGeom>
          <a:noFill/>
        </p:spPr>
        <p:txBody>
          <a:bodyPr wrap="square" rtlCol="0">
            <a:spAutoFit/>
          </a:bodyPr>
          <a:lstStyle/>
          <a:p>
            <a:r>
              <a:rPr lang="en-US" sz="2000" b="1" dirty="0"/>
              <a:t> Case Study 1 — China’s Urbanization and Regional Development</a:t>
            </a:r>
          </a:p>
          <a:p>
            <a:r>
              <a:rPr lang="en-US" sz="2000" b="1" dirty="0"/>
              <a:t>Data Source:</a:t>
            </a:r>
            <a:r>
              <a:rPr lang="en-US" sz="2000" dirty="0"/>
              <a:t> National Bureau of Statistics of China (NBS, 2023)</a:t>
            </a:r>
          </a:p>
        </p:txBody>
      </p:sp>
      <p:sp>
        <p:nvSpPr>
          <p:cNvPr id="6" name="مربع نص 5">
            <a:extLst>
              <a:ext uri="{FF2B5EF4-FFF2-40B4-BE49-F238E27FC236}">
                <a16:creationId xmlns:a16="http://schemas.microsoft.com/office/drawing/2014/main" id="{21F6ABEA-C367-80B8-7C7C-C31116354D67}"/>
              </a:ext>
            </a:extLst>
          </p:cNvPr>
          <p:cNvSpPr txBox="1"/>
          <p:nvPr/>
        </p:nvSpPr>
        <p:spPr>
          <a:xfrm>
            <a:off x="617280" y="860463"/>
            <a:ext cx="8179975" cy="523220"/>
          </a:xfrm>
          <a:prstGeom prst="rect">
            <a:avLst/>
          </a:prstGeom>
          <a:noFill/>
        </p:spPr>
        <p:txBody>
          <a:bodyPr wrap="square">
            <a:spAutoFit/>
          </a:bodyPr>
          <a:lstStyle/>
          <a:p>
            <a:r>
              <a:rPr lang="en-US" sz="2800" dirty="0"/>
              <a:t>8. Measuring urbanization and regional development</a:t>
            </a:r>
          </a:p>
        </p:txBody>
      </p:sp>
    </p:spTree>
    <p:extLst>
      <p:ext uri="{BB962C8B-B14F-4D97-AF65-F5344CB8AC3E}">
        <p14:creationId xmlns:p14="http://schemas.microsoft.com/office/powerpoint/2010/main" val="3194068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D5262-FBC6-C2ED-6C38-40EE2982A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0A023F-80FB-E9AA-EE07-54976C990B78}"/>
              </a:ext>
            </a:extLst>
          </p:cNvPr>
          <p:cNvSpPr/>
          <p:nvPr/>
        </p:nvSpPr>
        <p:spPr>
          <a:xfrm>
            <a:off x="632493" y="138368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China’s coordinated </a:t>
            </a:r>
            <a:r>
              <a:rPr lang="en-US" b="1"/>
              <a:t>urban–regional development policies</a:t>
            </a:r>
            <a:r>
              <a:rPr lang="en-US"/>
              <a:t> (e.g., </a:t>
            </a:r>
            <a:r>
              <a:rPr lang="en-US" i="1"/>
              <a:t>Western Development Strategy</a:t>
            </a:r>
            <a:r>
              <a:rPr lang="en-US"/>
              <a:t> and </a:t>
            </a:r>
            <a:r>
              <a:rPr lang="en-US" i="1"/>
              <a:t>New Urbanization Plan 2014–2020</a:t>
            </a:r>
            <a:r>
              <a:rPr lang="en-US"/>
              <a:t>) helped integrate inland provinces and balance urban growth.</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692F21E-36F2-4FAB-7D87-FD97FCF7F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2FE08E3A-C000-E5AC-E207-25F65B1EBB77}"/>
              </a:ext>
            </a:extLst>
          </p:cNvPr>
          <p:cNvSpPr txBox="1"/>
          <p:nvPr/>
        </p:nvSpPr>
        <p:spPr>
          <a:xfrm>
            <a:off x="746787" y="1660698"/>
            <a:ext cx="10084633" cy="1015663"/>
          </a:xfrm>
          <a:prstGeom prst="rect">
            <a:avLst/>
          </a:prstGeom>
          <a:noFill/>
        </p:spPr>
        <p:txBody>
          <a:bodyPr wrap="square" rtlCol="0">
            <a:spAutoFit/>
          </a:bodyPr>
          <a:lstStyle/>
          <a:p>
            <a:r>
              <a:rPr lang="en-US" sz="2000" b="1" dirty="0"/>
              <a:t> Case Study 2 — European Union Regional Cohesion</a:t>
            </a:r>
          </a:p>
          <a:p>
            <a:r>
              <a:rPr lang="en-US" sz="2000" b="1" dirty="0"/>
              <a:t>Data Source:</a:t>
            </a:r>
            <a:r>
              <a:rPr lang="en-US" sz="2000" dirty="0"/>
              <a:t> Eurostat (2023), European Commission Regional Policy Reports</a:t>
            </a:r>
            <a:endParaRPr lang="en-US" sz="2000" dirty="0">
              <a:latin typeface="Alexandria"/>
            </a:endParaRPr>
          </a:p>
          <a:p>
            <a:endParaRPr lang="en-US" sz="2000" dirty="0">
              <a:latin typeface="Alexandria"/>
            </a:endParaRPr>
          </a:p>
        </p:txBody>
      </p:sp>
      <p:sp>
        <p:nvSpPr>
          <p:cNvPr id="5" name="TextBox 47">
            <a:extLst>
              <a:ext uri="{FF2B5EF4-FFF2-40B4-BE49-F238E27FC236}">
                <a16:creationId xmlns:a16="http://schemas.microsoft.com/office/drawing/2014/main" id="{7ECC3841-4282-54E9-4063-8B4F4E52BEC2}"/>
              </a:ext>
            </a:extLst>
          </p:cNvPr>
          <p:cNvSpPr txBox="1"/>
          <p:nvPr/>
        </p:nvSpPr>
        <p:spPr>
          <a:xfrm>
            <a:off x="765840" y="4670043"/>
            <a:ext cx="10084633" cy="1323439"/>
          </a:xfrm>
          <a:prstGeom prst="rect">
            <a:avLst/>
          </a:prstGeom>
          <a:noFill/>
        </p:spPr>
        <p:txBody>
          <a:bodyPr wrap="square" rtlCol="0">
            <a:spAutoFit/>
          </a:bodyPr>
          <a:lstStyle/>
          <a:p>
            <a:r>
              <a:rPr lang="en-US" sz="2000" b="1" dirty="0"/>
              <a:t> Impact of Policy:</a:t>
            </a:r>
            <a:br>
              <a:rPr lang="en-US" sz="2000" dirty="0"/>
            </a:br>
            <a:r>
              <a:rPr lang="en-US" sz="2000" dirty="0"/>
              <a:t>Cohesion and Structural Funds have reduced disparities by </a:t>
            </a:r>
            <a:r>
              <a:rPr lang="en-US" sz="2000" b="1" dirty="0"/>
              <a:t>15–20% in income gap</a:t>
            </a:r>
            <a:r>
              <a:rPr lang="en-US" sz="2000" dirty="0"/>
              <a:t> since 2004, fostering balanced regional development through investments in </a:t>
            </a:r>
            <a:r>
              <a:rPr lang="en-US" sz="2000" b="1" dirty="0"/>
              <a:t>infrastructure, innovation, and human capital.</a:t>
            </a:r>
            <a:endParaRPr lang="en-US" sz="2000" dirty="0"/>
          </a:p>
        </p:txBody>
      </p:sp>
      <p:sp>
        <p:nvSpPr>
          <p:cNvPr id="6" name="مربع نص 5">
            <a:extLst>
              <a:ext uri="{FF2B5EF4-FFF2-40B4-BE49-F238E27FC236}">
                <a16:creationId xmlns:a16="http://schemas.microsoft.com/office/drawing/2014/main" id="{2AA7C917-4C53-4364-3779-B33B44881F03}"/>
              </a:ext>
            </a:extLst>
          </p:cNvPr>
          <p:cNvSpPr txBox="1"/>
          <p:nvPr/>
        </p:nvSpPr>
        <p:spPr>
          <a:xfrm>
            <a:off x="617280" y="860463"/>
            <a:ext cx="8179975" cy="523220"/>
          </a:xfrm>
          <a:prstGeom prst="rect">
            <a:avLst/>
          </a:prstGeom>
          <a:noFill/>
        </p:spPr>
        <p:txBody>
          <a:bodyPr wrap="square">
            <a:spAutoFit/>
          </a:bodyPr>
          <a:lstStyle/>
          <a:p>
            <a:r>
              <a:rPr lang="en-US" sz="2800" dirty="0"/>
              <a:t>8. Measuring urbanization and regional development</a:t>
            </a:r>
          </a:p>
        </p:txBody>
      </p:sp>
      <p:graphicFrame>
        <p:nvGraphicFramePr>
          <p:cNvPr id="3" name="جدول 2">
            <a:extLst>
              <a:ext uri="{FF2B5EF4-FFF2-40B4-BE49-F238E27FC236}">
                <a16:creationId xmlns:a16="http://schemas.microsoft.com/office/drawing/2014/main" id="{59CCADC5-E3A1-5517-E57E-F62947C173A9}"/>
              </a:ext>
            </a:extLst>
          </p:cNvPr>
          <p:cNvGraphicFramePr>
            <a:graphicFrameLocks noGrp="1"/>
          </p:cNvGraphicFramePr>
          <p:nvPr>
            <p:extLst>
              <p:ext uri="{D42A27DB-BD31-4B8C-83A1-F6EECF244321}">
                <p14:modId xmlns:p14="http://schemas.microsoft.com/office/powerpoint/2010/main" val="2943506699"/>
              </p:ext>
            </p:extLst>
          </p:nvPr>
        </p:nvGraphicFramePr>
        <p:xfrm>
          <a:off x="765840" y="2619037"/>
          <a:ext cx="10515600" cy="1828800"/>
        </p:xfrm>
        <a:graphic>
          <a:graphicData uri="http://schemas.openxmlformats.org/drawingml/2006/table">
            <a:tbl>
              <a:tblPr/>
              <a:tblGrid>
                <a:gridCol w="3505200">
                  <a:extLst>
                    <a:ext uri="{9D8B030D-6E8A-4147-A177-3AD203B41FA5}">
                      <a16:colId xmlns:a16="http://schemas.microsoft.com/office/drawing/2014/main" val="54292240"/>
                    </a:ext>
                  </a:extLst>
                </a:gridCol>
                <a:gridCol w="3505200">
                  <a:extLst>
                    <a:ext uri="{9D8B030D-6E8A-4147-A177-3AD203B41FA5}">
                      <a16:colId xmlns:a16="http://schemas.microsoft.com/office/drawing/2014/main" val="3819219648"/>
                    </a:ext>
                  </a:extLst>
                </a:gridCol>
                <a:gridCol w="3505200">
                  <a:extLst>
                    <a:ext uri="{9D8B030D-6E8A-4147-A177-3AD203B41FA5}">
                      <a16:colId xmlns:a16="http://schemas.microsoft.com/office/drawing/2014/main" val="2666107564"/>
                    </a:ext>
                  </a:extLst>
                </a:gridCol>
              </a:tblGrid>
              <a:tr h="0">
                <a:tc>
                  <a:txBody>
                    <a:bodyPr/>
                    <a:lstStyle/>
                    <a:p>
                      <a:pPr>
                        <a:buNone/>
                      </a:pPr>
                      <a:r>
                        <a:rPr lang="en-US"/>
                        <a:t>Indicator</a:t>
                      </a:r>
                    </a:p>
                  </a:txBody>
                  <a:tcPr anchor="ctr">
                    <a:lnL>
                      <a:noFill/>
                    </a:lnL>
                    <a:lnR>
                      <a:noFill/>
                    </a:lnR>
                    <a:lnT>
                      <a:noFill/>
                    </a:lnT>
                    <a:lnB>
                      <a:noFill/>
                    </a:lnB>
                    <a:noFill/>
                  </a:tcPr>
                </a:tc>
                <a:tc>
                  <a:txBody>
                    <a:bodyPr/>
                    <a:lstStyle/>
                    <a:p>
                      <a:pPr>
                        <a:buNone/>
                      </a:pPr>
                      <a:r>
                        <a:rPr lang="en-US"/>
                        <a:t>Core Regions (EU-15)</a:t>
                      </a:r>
                    </a:p>
                  </a:txBody>
                  <a:tcPr anchor="ctr">
                    <a:lnL>
                      <a:noFill/>
                    </a:lnL>
                    <a:lnR>
                      <a:noFill/>
                    </a:lnR>
                    <a:lnT>
                      <a:noFill/>
                    </a:lnT>
                    <a:lnB>
                      <a:noFill/>
                    </a:lnB>
                    <a:noFill/>
                  </a:tcPr>
                </a:tc>
                <a:tc>
                  <a:txBody>
                    <a:bodyPr/>
                    <a:lstStyle/>
                    <a:p>
                      <a:pPr>
                        <a:buNone/>
                      </a:pPr>
                      <a:r>
                        <a:rPr lang="en-US"/>
                        <a:t>Peripheral Regions (EU-13)</a:t>
                      </a:r>
                    </a:p>
                  </a:txBody>
                  <a:tcPr anchor="ctr">
                    <a:lnL>
                      <a:noFill/>
                    </a:lnL>
                    <a:lnR>
                      <a:noFill/>
                    </a:lnR>
                    <a:lnT>
                      <a:noFill/>
                    </a:lnT>
                    <a:lnB>
                      <a:noFill/>
                    </a:lnB>
                    <a:noFill/>
                  </a:tcPr>
                </a:tc>
                <a:extLst>
                  <a:ext uri="{0D108BD9-81ED-4DB2-BD59-A6C34878D82A}">
                    <a16:rowId xmlns:a16="http://schemas.microsoft.com/office/drawing/2014/main" val="816617162"/>
                  </a:ext>
                </a:extLst>
              </a:tr>
              <a:tr h="0">
                <a:tc>
                  <a:txBody>
                    <a:bodyPr/>
                    <a:lstStyle/>
                    <a:p>
                      <a:pPr>
                        <a:buNone/>
                      </a:pPr>
                      <a:r>
                        <a:rPr lang="it-IT"/>
                        <a:t>GDP per Capita (PPP, 2022)</a:t>
                      </a:r>
                    </a:p>
                  </a:txBody>
                  <a:tcPr anchor="ctr">
                    <a:lnL>
                      <a:noFill/>
                    </a:lnL>
                    <a:lnR>
                      <a:noFill/>
                    </a:lnR>
                    <a:lnT>
                      <a:noFill/>
                    </a:lnT>
                    <a:lnB>
                      <a:noFill/>
                    </a:lnB>
                    <a:noFill/>
                  </a:tcPr>
                </a:tc>
                <a:tc>
                  <a:txBody>
                    <a:bodyPr/>
                    <a:lstStyle/>
                    <a:p>
                      <a:pPr>
                        <a:buNone/>
                      </a:pPr>
                      <a:r>
                        <a:rPr lang="ar-SY" dirty="0"/>
                        <a:t>€</a:t>
                      </a:r>
                      <a:r>
                        <a:rPr lang="en-US" dirty="0"/>
                        <a:t>42000</a:t>
                      </a:r>
                      <a:endParaRPr lang="ar-SY" dirty="0"/>
                    </a:p>
                  </a:txBody>
                  <a:tcPr anchor="ctr">
                    <a:lnL>
                      <a:noFill/>
                    </a:lnL>
                    <a:lnR>
                      <a:noFill/>
                    </a:lnR>
                    <a:lnT>
                      <a:noFill/>
                    </a:lnT>
                    <a:lnB>
                      <a:noFill/>
                    </a:lnB>
                    <a:noFill/>
                  </a:tcPr>
                </a:tc>
                <a:tc>
                  <a:txBody>
                    <a:bodyPr/>
                    <a:lstStyle/>
                    <a:p>
                      <a:pPr>
                        <a:buNone/>
                      </a:pPr>
                      <a:r>
                        <a:rPr lang="ar-SY" dirty="0"/>
                        <a:t>€</a:t>
                      </a:r>
                      <a:r>
                        <a:rPr lang="en-US" dirty="0"/>
                        <a:t>24000</a:t>
                      </a:r>
                      <a:endParaRPr lang="ar-SY" dirty="0"/>
                    </a:p>
                  </a:txBody>
                  <a:tcPr anchor="ctr">
                    <a:lnL>
                      <a:noFill/>
                    </a:lnL>
                    <a:lnR>
                      <a:noFill/>
                    </a:lnR>
                    <a:lnT>
                      <a:noFill/>
                    </a:lnT>
                    <a:lnB>
                      <a:noFill/>
                    </a:lnB>
                    <a:noFill/>
                  </a:tcPr>
                </a:tc>
                <a:extLst>
                  <a:ext uri="{0D108BD9-81ED-4DB2-BD59-A6C34878D82A}">
                    <a16:rowId xmlns:a16="http://schemas.microsoft.com/office/drawing/2014/main" val="1561262613"/>
                  </a:ext>
                </a:extLst>
              </a:tr>
              <a:tr h="0">
                <a:tc>
                  <a:txBody>
                    <a:bodyPr/>
                    <a:lstStyle/>
                    <a:p>
                      <a:pPr>
                        <a:buNone/>
                      </a:pPr>
                      <a:r>
                        <a:rPr lang="en-US"/>
                        <a:t>Unemployment Rate</a:t>
                      </a:r>
                    </a:p>
                  </a:txBody>
                  <a:tcPr anchor="ctr">
                    <a:lnL>
                      <a:noFill/>
                    </a:lnL>
                    <a:lnR>
                      <a:noFill/>
                    </a:lnR>
                    <a:lnT>
                      <a:noFill/>
                    </a:lnT>
                    <a:lnB>
                      <a:noFill/>
                    </a:lnB>
                    <a:noFill/>
                  </a:tcPr>
                </a:tc>
                <a:tc>
                  <a:txBody>
                    <a:bodyPr/>
                    <a:lstStyle/>
                    <a:p>
                      <a:pPr>
                        <a:buNone/>
                      </a:pPr>
                      <a:r>
                        <a:rPr lang="en-US" dirty="0"/>
                        <a:t>5.2 </a:t>
                      </a:r>
                      <a:r>
                        <a:rPr lang="ar-SY" dirty="0"/>
                        <a:t>%</a:t>
                      </a:r>
                    </a:p>
                  </a:txBody>
                  <a:tcPr anchor="ctr">
                    <a:lnL>
                      <a:noFill/>
                    </a:lnL>
                    <a:lnR>
                      <a:noFill/>
                    </a:lnR>
                    <a:lnT>
                      <a:noFill/>
                    </a:lnT>
                    <a:lnB>
                      <a:noFill/>
                    </a:lnB>
                    <a:noFill/>
                  </a:tcPr>
                </a:tc>
                <a:tc>
                  <a:txBody>
                    <a:bodyPr/>
                    <a:lstStyle/>
                    <a:p>
                      <a:pPr>
                        <a:buNone/>
                      </a:pPr>
                      <a:r>
                        <a:rPr lang="en-US" dirty="0"/>
                        <a:t>10.4 </a:t>
                      </a:r>
                      <a:r>
                        <a:rPr lang="ar-SY" dirty="0"/>
                        <a:t>%</a:t>
                      </a:r>
                    </a:p>
                  </a:txBody>
                  <a:tcPr anchor="ctr">
                    <a:lnL>
                      <a:noFill/>
                    </a:lnL>
                    <a:lnR>
                      <a:noFill/>
                    </a:lnR>
                    <a:lnT>
                      <a:noFill/>
                    </a:lnT>
                    <a:lnB>
                      <a:noFill/>
                    </a:lnB>
                    <a:noFill/>
                  </a:tcPr>
                </a:tc>
                <a:extLst>
                  <a:ext uri="{0D108BD9-81ED-4DB2-BD59-A6C34878D82A}">
                    <a16:rowId xmlns:a16="http://schemas.microsoft.com/office/drawing/2014/main" val="4195954511"/>
                  </a:ext>
                </a:extLst>
              </a:tr>
              <a:tr h="0">
                <a:tc>
                  <a:txBody>
                    <a:bodyPr/>
                    <a:lstStyle/>
                    <a:p>
                      <a:pPr>
                        <a:buNone/>
                      </a:pPr>
                      <a:r>
                        <a:rPr lang="en-US"/>
                        <a:t>R&amp;D Expenditure (% GDP)</a:t>
                      </a:r>
                    </a:p>
                  </a:txBody>
                  <a:tcPr anchor="ctr">
                    <a:lnL>
                      <a:noFill/>
                    </a:lnL>
                    <a:lnR>
                      <a:noFill/>
                    </a:lnR>
                    <a:lnT>
                      <a:noFill/>
                    </a:lnT>
                    <a:lnB>
                      <a:noFill/>
                    </a:lnB>
                    <a:noFill/>
                  </a:tcPr>
                </a:tc>
                <a:tc>
                  <a:txBody>
                    <a:bodyPr/>
                    <a:lstStyle/>
                    <a:p>
                      <a:pPr>
                        <a:buNone/>
                      </a:pPr>
                      <a:r>
                        <a:rPr lang="en-US" dirty="0"/>
                        <a:t>2.7 </a:t>
                      </a:r>
                      <a:r>
                        <a:rPr lang="ar-SY" dirty="0"/>
                        <a:t>%</a:t>
                      </a:r>
                    </a:p>
                  </a:txBody>
                  <a:tcPr anchor="ctr">
                    <a:lnL>
                      <a:noFill/>
                    </a:lnL>
                    <a:lnR>
                      <a:noFill/>
                    </a:lnR>
                    <a:lnT>
                      <a:noFill/>
                    </a:lnT>
                    <a:lnB>
                      <a:noFill/>
                    </a:lnB>
                    <a:noFill/>
                  </a:tcPr>
                </a:tc>
                <a:tc>
                  <a:txBody>
                    <a:bodyPr/>
                    <a:lstStyle/>
                    <a:p>
                      <a:pPr>
                        <a:buNone/>
                      </a:pPr>
                      <a:r>
                        <a:rPr lang="en-US" dirty="0"/>
                        <a:t>1.1 </a:t>
                      </a:r>
                      <a:r>
                        <a:rPr lang="ar-SY" dirty="0"/>
                        <a:t> %</a:t>
                      </a:r>
                    </a:p>
                  </a:txBody>
                  <a:tcPr anchor="ctr">
                    <a:lnL>
                      <a:noFill/>
                    </a:lnL>
                    <a:lnR>
                      <a:noFill/>
                    </a:lnR>
                    <a:lnT>
                      <a:noFill/>
                    </a:lnT>
                    <a:lnB>
                      <a:noFill/>
                    </a:lnB>
                    <a:noFill/>
                  </a:tcPr>
                </a:tc>
                <a:extLst>
                  <a:ext uri="{0D108BD9-81ED-4DB2-BD59-A6C34878D82A}">
                    <a16:rowId xmlns:a16="http://schemas.microsoft.com/office/drawing/2014/main" val="2158645147"/>
                  </a:ext>
                </a:extLst>
              </a:tr>
              <a:tr h="0">
                <a:tc>
                  <a:txBody>
                    <a:bodyPr/>
                    <a:lstStyle/>
                    <a:p>
                      <a:pPr>
                        <a:buNone/>
                      </a:pPr>
                      <a:r>
                        <a:rPr lang="en-US" dirty="0"/>
                        <a:t>Broadband Access (%)</a:t>
                      </a:r>
                    </a:p>
                  </a:txBody>
                  <a:tcPr anchor="ctr">
                    <a:lnL>
                      <a:noFill/>
                    </a:lnL>
                    <a:lnR>
                      <a:noFill/>
                    </a:lnR>
                    <a:lnT>
                      <a:noFill/>
                    </a:lnT>
                    <a:lnB>
                      <a:noFill/>
                    </a:lnB>
                    <a:noFill/>
                  </a:tcPr>
                </a:tc>
                <a:tc>
                  <a:txBody>
                    <a:bodyPr/>
                    <a:lstStyle/>
                    <a:p>
                      <a:pPr>
                        <a:buNone/>
                      </a:pPr>
                      <a:r>
                        <a:rPr lang="en-US" dirty="0"/>
                        <a:t>95 </a:t>
                      </a:r>
                      <a:r>
                        <a:rPr lang="ar-SY" dirty="0"/>
                        <a:t>%</a:t>
                      </a:r>
                    </a:p>
                  </a:txBody>
                  <a:tcPr anchor="ctr">
                    <a:lnL>
                      <a:noFill/>
                    </a:lnL>
                    <a:lnR>
                      <a:noFill/>
                    </a:lnR>
                    <a:lnT>
                      <a:noFill/>
                    </a:lnT>
                    <a:lnB>
                      <a:noFill/>
                    </a:lnB>
                    <a:noFill/>
                  </a:tcPr>
                </a:tc>
                <a:tc>
                  <a:txBody>
                    <a:bodyPr/>
                    <a:lstStyle/>
                    <a:p>
                      <a:pPr>
                        <a:buNone/>
                      </a:pPr>
                      <a:r>
                        <a:rPr lang="en-US" dirty="0"/>
                        <a:t>82 </a:t>
                      </a:r>
                      <a:r>
                        <a:rPr lang="ar-SY" dirty="0"/>
                        <a:t>%</a:t>
                      </a:r>
                    </a:p>
                  </a:txBody>
                  <a:tcPr anchor="ctr">
                    <a:lnL>
                      <a:noFill/>
                    </a:lnL>
                    <a:lnR>
                      <a:noFill/>
                    </a:lnR>
                    <a:lnT>
                      <a:noFill/>
                    </a:lnT>
                    <a:lnB>
                      <a:noFill/>
                    </a:lnB>
                    <a:noFill/>
                  </a:tcPr>
                </a:tc>
                <a:extLst>
                  <a:ext uri="{0D108BD9-81ED-4DB2-BD59-A6C34878D82A}">
                    <a16:rowId xmlns:a16="http://schemas.microsoft.com/office/drawing/2014/main" val="3886609353"/>
                  </a:ext>
                </a:extLst>
              </a:tr>
            </a:tbl>
          </a:graphicData>
        </a:graphic>
      </p:graphicFrame>
    </p:spTree>
    <p:extLst>
      <p:ext uri="{BB962C8B-B14F-4D97-AF65-F5344CB8AC3E}">
        <p14:creationId xmlns:p14="http://schemas.microsoft.com/office/powerpoint/2010/main" val="4014297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2EDAB-5C38-72C2-F5E1-FAD5FF7E43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451CCC-0C14-703A-F4E6-B0F32D9E4B70}"/>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Urbanization in Africa is rapid but often </a:t>
            </a:r>
            <a:r>
              <a:rPr lang="en-US" b="1"/>
              <a:t>not accompanied by adequate infrastructure or employment</a:t>
            </a:r>
            <a:r>
              <a:rPr lang="en-US"/>
              <a:t>, leading to “urbanization without industrialization.”</a:t>
            </a:r>
            <a:br>
              <a:rPr lang="en-US"/>
            </a:br>
            <a:r>
              <a:rPr lang="en-US"/>
              <a:t>Programs like </a:t>
            </a:r>
            <a:r>
              <a:rPr lang="en-US" b="1"/>
              <a:t>AfDB’s Urban Development Strategy 2021–2030</a:t>
            </a:r>
            <a:r>
              <a:rPr lang="en-US"/>
              <a:t> aim to link urban growth with regional infrastructure corridors.</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33BCE44-0B12-2605-11BB-03DD2E37F4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AB6925FC-95EB-B196-DCEA-121B19BC8D08}"/>
              </a:ext>
            </a:extLst>
          </p:cNvPr>
          <p:cNvSpPr txBox="1"/>
          <p:nvPr/>
        </p:nvSpPr>
        <p:spPr>
          <a:xfrm>
            <a:off x="963118" y="826081"/>
            <a:ext cx="8715732" cy="523220"/>
          </a:xfrm>
          <a:prstGeom prst="rect">
            <a:avLst/>
          </a:prstGeom>
          <a:noFill/>
        </p:spPr>
        <p:txBody>
          <a:bodyPr wrap="square">
            <a:spAutoFit/>
          </a:bodyPr>
          <a:lstStyle/>
          <a:p>
            <a:r>
              <a:rPr lang="en-US" sz="2800" dirty="0"/>
              <a:t>8. Measuring urbanization and regional development</a:t>
            </a:r>
          </a:p>
        </p:txBody>
      </p:sp>
      <p:sp>
        <p:nvSpPr>
          <p:cNvPr id="4" name="TextBox 47">
            <a:extLst>
              <a:ext uri="{FF2B5EF4-FFF2-40B4-BE49-F238E27FC236}">
                <a16:creationId xmlns:a16="http://schemas.microsoft.com/office/drawing/2014/main" id="{7B38534A-3A81-C427-2530-CF8068DEE9F1}"/>
              </a:ext>
            </a:extLst>
          </p:cNvPr>
          <p:cNvSpPr txBox="1"/>
          <p:nvPr/>
        </p:nvSpPr>
        <p:spPr>
          <a:xfrm>
            <a:off x="963117" y="1619943"/>
            <a:ext cx="10084633" cy="1015663"/>
          </a:xfrm>
          <a:prstGeom prst="rect">
            <a:avLst/>
          </a:prstGeom>
          <a:noFill/>
        </p:spPr>
        <p:txBody>
          <a:bodyPr wrap="square" rtlCol="0">
            <a:spAutoFit/>
          </a:bodyPr>
          <a:lstStyle/>
          <a:p>
            <a:r>
              <a:rPr lang="en-US" sz="2000" b="1" dirty="0"/>
              <a:t>Case Study 3 — African Urbanization and Development Challenge</a:t>
            </a:r>
          </a:p>
          <a:p>
            <a:r>
              <a:rPr lang="en-US" sz="2000" b="1" dirty="0"/>
              <a:t>Data Source:</a:t>
            </a:r>
            <a:r>
              <a:rPr lang="en-US" sz="2000" dirty="0"/>
              <a:t> UN-Habitat (2022), African Development Bank (AfDB, 2021)</a:t>
            </a:r>
            <a:endParaRPr lang="en-US" sz="2000" dirty="0">
              <a:latin typeface="Alexandria"/>
            </a:endParaRPr>
          </a:p>
          <a:p>
            <a:endParaRPr lang="en-US" sz="2000" dirty="0">
              <a:latin typeface="Alexandria"/>
            </a:endParaRPr>
          </a:p>
        </p:txBody>
      </p:sp>
      <p:graphicFrame>
        <p:nvGraphicFramePr>
          <p:cNvPr id="2" name="جدول 1">
            <a:extLst>
              <a:ext uri="{FF2B5EF4-FFF2-40B4-BE49-F238E27FC236}">
                <a16:creationId xmlns:a16="http://schemas.microsoft.com/office/drawing/2014/main" id="{EC015AD7-C486-CD2B-5687-0505BF71DE58}"/>
              </a:ext>
            </a:extLst>
          </p:cNvPr>
          <p:cNvGraphicFramePr>
            <a:graphicFrameLocks noGrp="1"/>
          </p:cNvGraphicFramePr>
          <p:nvPr>
            <p:extLst>
              <p:ext uri="{D42A27DB-BD31-4B8C-83A1-F6EECF244321}">
                <p14:modId xmlns:p14="http://schemas.microsoft.com/office/powerpoint/2010/main" val="964510515"/>
              </p:ext>
            </p:extLst>
          </p:nvPr>
        </p:nvGraphicFramePr>
        <p:xfrm>
          <a:off x="838200" y="2514600"/>
          <a:ext cx="10515600" cy="1828800"/>
        </p:xfrm>
        <a:graphic>
          <a:graphicData uri="http://schemas.openxmlformats.org/drawingml/2006/table">
            <a:tbl>
              <a:tblPr/>
              <a:tblGrid>
                <a:gridCol w="3523938">
                  <a:extLst>
                    <a:ext uri="{9D8B030D-6E8A-4147-A177-3AD203B41FA5}">
                      <a16:colId xmlns:a16="http://schemas.microsoft.com/office/drawing/2014/main" val="2285821976"/>
                    </a:ext>
                  </a:extLst>
                </a:gridCol>
                <a:gridCol w="3486462">
                  <a:extLst>
                    <a:ext uri="{9D8B030D-6E8A-4147-A177-3AD203B41FA5}">
                      <a16:colId xmlns:a16="http://schemas.microsoft.com/office/drawing/2014/main" val="939158546"/>
                    </a:ext>
                  </a:extLst>
                </a:gridCol>
                <a:gridCol w="3505200">
                  <a:extLst>
                    <a:ext uri="{9D8B030D-6E8A-4147-A177-3AD203B41FA5}">
                      <a16:colId xmlns:a16="http://schemas.microsoft.com/office/drawing/2014/main" val="2810899550"/>
                    </a:ext>
                  </a:extLst>
                </a:gridCol>
              </a:tblGrid>
              <a:tr h="0">
                <a:tc>
                  <a:txBody>
                    <a:bodyPr/>
                    <a:lstStyle/>
                    <a:p>
                      <a:pPr>
                        <a:buNone/>
                      </a:pPr>
                      <a:r>
                        <a:rPr lang="en-US"/>
                        <a:t>Indicator</a:t>
                      </a:r>
                    </a:p>
                  </a:txBody>
                  <a:tcPr anchor="ctr">
                    <a:lnL>
                      <a:noFill/>
                    </a:lnL>
                    <a:lnR>
                      <a:noFill/>
                    </a:lnR>
                    <a:lnT>
                      <a:noFill/>
                    </a:lnT>
                    <a:lnB>
                      <a:noFill/>
                    </a:lnB>
                    <a:noFill/>
                  </a:tcPr>
                </a:tc>
                <a:tc>
                  <a:txBody>
                    <a:bodyPr/>
                    <a:lstStyle/>
                    <a:p>
                      <a:pPr>
                        <a:buNone/>
                      </a:pPr>
                      <a:r>
                        <a:rPr lang="en-US" dirty="0"/>
                        <a:t>2000</a:t>
                      </a:r>
                      <a:endParaRPr lang="ar-SY" dirty="0"/>
                    </a:p>
                  </a:txBody>
                  <a:tcPr anchor="ctr">
                    <a:lnL>
                      <a:noFill/>
                    </a:lnL>
                    <a:lnR>
                      <a:noFill/>
                    </a:lnR>
                    <a:lnT>
                      <a:noFill/>
                    </a:lnT>
                    <a:lnB>
                      <a:noFill/>
                    </a:lnB>
                    <a:noFill/>
                  </a:tcPr>
                </a:tc>
                <a:tc>
                  <a:txBody>
                    <a:bodyPr/>
                    <a:lstStyle/>
                    <a:p>
                      <a:pPr>
                        <a:buNone/>
                      </a:pPr>
                      <a:r>
                        <a:rPr lang="en-US" dirty="0"/>
                        <a:t>2020</a:t>
                      </a:r>
                      <a:endParaRPr lang="ar-SY" dirty="0"/>
                    </a:p>
                  </a:txBody>
                  <a:tcPr anchor="ctr">
                    <a:lnL>
                      <a:noFill/>
                    </a:lnL>
                    <a:lnR>
                      <a:noFill/>
                    </a:lnR>
                    <a:lnT>
                      <a:noFill/>
                    </a:lnT>
                    <a:lnB>
                      <a:noFill/>
                    </a:lnB>
                    <a:noFill/>
                  </a:tcPr>
                </a:tc>
                <a:extLst>
                  <a:ext uri="{0D108BD9-81ED-4DB2-BD59-A6C34878D82A}">
                    <a16:rowId xmlns:a16="http://schemas.microsoft.com/office/drawing/2014/main" val="2105287227"/>
                  </a:ext>
                </a:extLst>
              </a:tr>
              <a:tr h="0">
                <a:tc>
                  <a:txBody>
                    <a:bodyPr/>
                    <a:lstStyle/>
                    <a:p>
                      <a:pPr>
                        <a:buNone/>
                      </a:pPr>
                      <a:r>
                        <a:rPr lang="en-US"/>
                        <a:t>Urbanization Rate (Africa)</a:t>
                      </a:r>
                    </a:p>
                  </a:txBody>
                  <a:tcPr anchor="ctr">
                    <a:lnL>
                      <a:noFill/>
                    </a:lnL>
                    <a:lnR>
                      <a:noFill/>
                    </a:lnR>
                    <a:lnT>
                      <a:noFill/>
                    </a:lnT>
                    <a:lnB>
                      <a:noFill/>
                    </a:lnB>
                    <a:noFill/>
                  </a:tcPr>
                </a:tc>
                <a:tc>
                  <a:txBody>
                    <a:bodyPr/>
                    <a:lstStyle/>
                    <a:p>
                      <a:pPr>
                        <a:buNone/>
                      </a:pPr>
                      <a:r>
                        <a:rPr lang="en-US" dirty="0"/>
                        <a:t>35 </a:t>
                      </a:r>
                      <a:r>
                        <a:rPr lang="ar-SY" dirty="0"/>
                        <a:t>%</a:t>
                      </a:r>
                    </a:p>
                  </a:txBody>
                  <a:tcPr anchor="ctr">
                    <a:lnL>
                      <a:noFill/>
                    </a:lnL>
                    <a:lnR>
                      <a:noFill/>
                    </a:lnR>
                    <a:lnT>
                      <a:noFill/>
                    </a:lnT>
                    <a:lnB>
                      <a:noFill/>
                    </a:lnB>
                    <a:noFill/>
                  </a:tcPr>
                </a:tc>
                <a:tc>
                  <a:txBody>
                    <a:bodyPr/>
                    <a:lstStyle/>
                    <a:p>
                      <a:pPr>
                        <a:buNone/>
                      </a:pPr>
                      <a:r>
                        <a:rPr lang="en-US" dirty="0"/>
                        <a:t>44 </a:t>
                      </a:r>
                      <a:r>
                        <a:rPr lang="ar-SY" dirty="0"/>
                        <a:t>%</a:t>
                      </a:r>
                    </a:p>
                  </a:txBody>
                  <a:tcPr anchor="ctr">
                    <a:lnL>
                      <a:noFill/>
                    </a:lnL>
                    <a:lnR>
                      <a:noFill/>
                    </a:lnR>
                    <a:lnT>
                      <a:noFill/>
                    </a:lnT>
                    <a:lnB>
                      <a:noFill/>
                    </a:lnB>
                    <a:noFill/>
                  </a:tcPr>
                </a:tc>
                <a:extLst>
                  <a:ext uri="{0D108BD9-81ED-4DB2-BD59-A6C34878D82A}">
                    <a16:rowId xmlns:a16="http://schemas.microsoft.com/office/drawing/2014/main" val="2997279918"/>
                  </a:ext>
                </a:extLst>
              </a:tr>
              <a:tr h="0">
                <a:tc>
                  <a:txBody>
                    <a:bodyPr/>
                    <a:lstStyle/>
                    <a:p>
                      <a:pPr>
                        <a:buNone/>
                      </a:pPr>
                      <a:r>
                        <a:rPr lang="it-IT"/>
                        <a:t>GDP per Capita (USD, constant)</a:t>
                      </a:r>
                    </a:p>
                  </a:txBody>
                  <a:tcPr anchor="ctr">
                    <a:lnL>
                      <a:noFill/>
                    </a:lnL>
                    <a:lnR>
                      <a:noFill/>
                    </a:lnR>
                    <a:lnT>
                      <a:noFill/>
                    </a:lnT>
                    <a:lnB>
                      <a:noFill/>
                    </a:lnB>
                    <a:noFill/>
                  </a:tcPr>
                </a:tc>
                <a:tc>
                  <a:txBody>
                    <a:bodyPr/>
                    <a:lstStyle/>
                    <a:p>
                      <a:pPr>
                        <a:buNone/>
                      </a:pPr>
                      <a:r>
                        <a:rPr lang="en-US" dirty="0"/>
                        <a:t>1870</a:t>
                      </a:r>
                      <a:endParaRPr lang="ar-SY" dirty="0"/>
                    </a:p>
                  </a:txBody>
                  <a:tcPr anchor="ctr">
                    <a:lnL>
                      <a:noFill/>
                    </a:lnL>
                    <a:lnR>
                      <a:noFill/>
                    </a:lnR>
                    <a:lnT>
                      <a:noFill/>
                    </a:lnT>
                    <a:lnB>
                      <a:noFill/>
                    </a:lnB>
                    <a:noFill/>
                  </a:tcPr>
                </a:tc>
                <a:tc>
                  <a:txBody>
                    <a:bodyPr/>
                    <a:lstStyle/>
                    <a:p>
                      <a:pPr>
                        <a:buNone/>
                      </a:pPr>
                      <a:r>
                        <a:rPr lang="en-US" dirty="0"/>
                        <a:t>2670</a:t>
                      </a:r>
                      <a:endParaRPr lang="ar-SY" dirty="0"/>
                    </a:p>
                  </a:txBody>
                  <a:tcPr anchor="ctr">
                    <a:lnL>
                      <a:noFill/>
                    </a:lnL>
                    <a:lnR>
                      <a:noFill/>
                    </a:lnR>
                    <a:lnT>
                      <a:noFill/>
                    </a:lnT>
                    <a:lnB>
                      <a:noFill/>
                    </a:lnB>
                    <a:noFill/>
                  </a:tcPr>
                </a:tc>
                <a:extLst>
                  <a:ext uri="{0D108BD9-81ED-4DB2-BD59-A6C34878D82A}">
                    <a16:rowId xmlns:a16="http://schemas.microsoft.com/office/drawing/2014/main" val="3829085276"/>
                  </a:ext>
                </a:extLst>
              </a:tr>
              <a:tr h="0">
                <a:tc>
                  <a:txBody>
                    <a:bodyPr/>
                    <a:lstStyle/>
                    <a:p>
                      <a:pPr>
                        <a:buNone/>
                      </a:pPr>
                      <a:r>
                        <a:rPr lang="en-US"/>
                        <a:t>Urban Poverty Rate</a:t>
                      </a:r>
                    </a:p>
                  </a:txBody>
                  <a:tcPr anchor="ctr">
                    <a:lnL>
                      <a:noFill/>
                    </a:lnL>
                    <a:lnR>
                      <a:noFill/>
                    </a:lnR>
                    <a:lnT>
                      <a:noFill/>
                    </a:lnT>
                    <a:lnB>
                      <a:noFill/>
                    </a:lnB>
                    <a:noFill/>
                  </a:tcPr>
                </a:tc>
                <a:tc>
                  <a:txBody>
                    <a:bodyPr/>
                    <a:lstStyle/>
                    <a:p>
                      <a:pPr>
                        <a:buNone/>
                      </a:pPr>
                      <a:r>
                        <a:rPr lang="en-US" dirty="0"/>
                        <a:t>51 </a:t>
                      </a:r>
                      <a:r>
                        <a:rPr lang="ar-SY" dirty="0"/>
                        <a:t>%</a:t>
                      </a:r>
                    </a:p>
                  </a:txBody>
                  <a:tcPr anchor="ctr">
                    <a:lnL>
                      <a:noFill/>
                    </a:lnL>
                    <a:lnR>
                      <a:noFill/>
                    </a:lnR>
                    <a:lnT>
                      <a:noFill/>
                    </a:lnT>
                    <a:lnB>
                      <a:noFill/>
                    </a:lnB>
                    <a:noFill/>
                  </a:tcPr>
                </a:tc>
                <a:tc>
                  <a:txBody>
                    <a:bodyPr/>
                    <a:lstStyle/>
                    <a:p>
                      <a:pPr>
                        <a:buNone/>
                      </a:pPr>
                      <a:r>
                        <a:rPr lang="en-US" dirty="0"/>
                        <a:t>43 </a:t>
                      </a:r>
                      <a:r>
                        <a:rPr lang="ar-SY" dirty="0"/>
                        <a:t>%</a:t>
                      </a:r>
                    </a:p>
                  </a:txBody>
                  <a:tcPr anchor="ctr">
                    <a:lnL>
                      <a:noFill/>
                    </a:lnL>
                    <a:lnR>
                      <a:noFill/>
                    </a:lnR>
                    <a:lnT>
                      <a:noFill/>
                    </a:lnT>
                    <a:lnB>
                      <a:noFill/>
                    </a:lnB>
                    <a:noFill/>
                  </a:tcPr>
                </a:tc>
                <a:extLst>
                  <a:ext uri="{0D108BD9-81ED-4DB2-BD59-A6C34878D82A}">
                    <a16:rowId xmlns:a16="http://schemas.microsoft.com/office/drawing/2014/main" val="2466645361"/>
                  </a:ext>
                </a:extLst>
              </a:tr>
              <a:tr h="0">
                <a:tc>
                  <a:txBody>
                    <a:bodyPr/>
                    <a:lstStyle/>
                    <a:p>
                      <a:pPr>
                        <a:buNone/>
                      </a:pPr>
                      <a:r>
                        <a:rPr lang="en-US" dirty="0"/>
                        <a:t>Access to Electricity (urban)</a:t>
                      </a:r>
                    </a:p>
                  </a:txBody>
                  <a:tcPr anchor="ctr">
                    <a:lnL>
                      <a:noFill/>
                    </a:lnL>
                    <a:lnR>
                      <a:noFill/>
                    </a:lnR>
                    <a:lnT>
                      <a:noFill/>
                    </a:lnT>
                    <a:lnB>
                      <a:noFill/>
                    </a:lnB>
                    <a:noFill/>
                  </a:tcPr>
                </a:tc>
                <a:tc>
                  <a:txBody>
                    <a:bodyPr/>
                    <a:lstStyle/>
                    <a:p>
                      <a:pPr>
                        <a:buNone/>
                      </a:pPr>
                      <a:r>
                        <a:rPr lang="en-US" dirty="0"/>
                        <a:t>67 </a:t>
                      </a:r>
                      <a:r>
                        <a:rPr lang="ar-SY" dirty="0"/>
                        <a:t>%</a:t>
                      </a:r>
                    </a:p>
                  </a:txBody>
                  <a:tcPr anchor="ctr">
                    <a:lnL>
                      <a:noFill/>
                    </a:lnL>
                    <a:lnR>
                      <a:noFill/>
                    </a:lnR>
                    <a:lnT>
                      <a:noFill/>
                    </a:lnT>
                    <a:lnB>
                      <a:noFill/>
                    </a:lnB>
                    <a:noFill/>
                  </a:tcPr>
                </a:tc>
                <a:tc>
                  <a:txBody>
                    <a:bodyPr/>
                    <a:lstStyle/>
                    <a:p>
                      <a:pPr>
                        <a:buNone/>
                      </a:pPr>
                      <a:r>
                        <a:rPr lang="en-US" dirty="0"/>
                        <a:t>83 </a:t>
                      </a:r>
                      <a:r>
                        <a:rPr lang="ar-SY" dirty="0"/>
                        <a:t>%</a:t>
                      </a:r>
                    </a:p>
                  </a:txBody>
                  <a:tcPr anchor="ctr">
                    <a:lnL>
                      <a:noFill/>
                    </a:lnL>
                    <a:lnR>
                      <a:noFill/>
                    </a:lnR>
                    <a:lnT>
                      <a:noFill/>
                    </a:lnT>
                    <a:lnB>
                      <a:noFill/>
                    </a:lnB>
                    <a:noFill/>
                  </a:tcPr>
                </a:tc>
                <a:extLst>
                  <a:ext uri="{0D108BD9-81ED-4DB2-BD59-A6C34878D82A}">
                    <a16:rowId xmlns:a16="http://schemas.microsoft.com/office/drawing/2014/main" val="2189542343"/>
                  </a:ext>
                </a:extLst>
              </a:tr>
            </a:tbl>
          </a:graphicData>
        </a:graphic>
      </p:graphicFrame>
      <p:sp>
        <p:nvSpPr>
          <p:cNvPr id="5" name="TextBox 47">
            <a:extLst>
              <a:ext uri="{FF2B5EF4-FFF2-40B4-BE49-F238E27FC236}">
                <a16:creationId xmlns:a16="http://schemas.microsoft.com/office/drawing/2014/main" id="{95EDDA44-5E70-3737-7587-14E2C22AAFCC}"/>
              </a:ext>
            </a:extLst>
          </p:cNvPr>
          <p:cNvSpPr txBox="1"/>
          <p:nvPr/>
        </p:nvSpPr>
        <p:spPr>
          <a:xfrm>
            <a:off x="838200" y="4416159"/>
            <a:ext cx="10084633" cy="1323439"/>
          </a:xfrm>
          <a:prstGeom prst="rect">
            <a:avLst/>
          </a:prstGeom>
          <a:noFill/>
        </p:spPr>
        <p:txBody>
          <a:bodyPr wrap="square" rtlCol="0">
            <a:spAutoFit/>
          </a:bodyPr>
          <a:lstStyle/>
          <a:p>
            <a:r>
              <a:rPr lang="en-US" sz="2000" dirty="0"/>
              <a:t>Urbanization in Africa is rapid but often </a:t>
            </a:r>
            <a:r>
              <a:rPr lang="en-US" sz="2000" b="1" dirty="0"/>
              <a:t>not accompanied by adequate infrastructure or employment</a:t>
            </a:r>
            <a:r>
              <a:rPr lang="en-US" sz="2000" dirty="0"/>
              <a:t>, leading to “urbanization without industrialization.”</a:t>
            </a:r>
            <a:br>
              <a:rPr lang="en-US" sz="2000" dirty="0"/>
            </a:br>
            <a:r>
              <a:rPr lang="en-US" sz="2000" dirty="0"/>
              <a:t>Programs like </a:t>
            </a:r>
            <a:r>
              <a:rPr lang="en-US" sz="2000" b="1" dirty="0"/>
              <a:t>AfDB’s Urban Development Strategy 2021–2030</a:t>
            </a:r>
            <a:r>
              <a:rPr lang="en-US" sz="2000" dirty="0"/>
              <a:t> aim to link urban growth with regional infrastructure corridors.</a:t>
            </a:r>
            <a:endParaRPr lang="en-US" sz="2000" dirty="0">
              <a:latin typeface="Alexandria"/>
            </a:endParaRPr>
          </a:p>
        </p:txBody>
      </p:sp>
    </p:spTree>
    <p:extLst>
      <p:ext uri="{BB962C8B-B14F-4D97-AF65-F5344CB8AC3E}">
        <p14:creationId xmlns:p14="http://schemas.microsoft.com/office/powerpoint/2010/main" val="954909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8AD7C-53B0-831B-51CB-BF0F8C586B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5F2012-9A53-C5BD-AF24-D5BD9BA2E66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dirty="0"/>
              <a:t>China’s coordinated </a:t>
            </a:r>
            <a:r>
              <a:rPr lang="en-US" b="1" dirty="0"/>
              <a:t>urban–regional development policies</a:t>
            </a:r>
            <a:r>
              <a:rPr lang="en-US" dirty="0"/>
              <a:t> (e.g., </a:t>
            </a:r>
            <a:r>
              <a:rPr lang="en-US" i="1" dirty="0"/>
              <a:t>Western Development Strategy</a:t>
            </a:r>
            <a:r>
              <a:rPr lang="en-US" dirty="0"/>
              <a:t> and </a:t>
            </a:r>
            <a:r>
              <a:rPr lang="en-US" i="1" dirty="0"/>
              <a:t>New Urbanization Plan 2014–2020</a:t>
            </a:r>
            <a:r>
              <a:rPr lang="en-US" dirty="0"/>
              <a:t>) helped integrate inland provinces and balance urban growth.</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CF1F5AB3-967F-419F-4374-B6E04CF3AE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7837DC8A-4615-CD22-86DC-EF81A538BBDF}"/>
              </a:ext>
            </a:extLst>
          </p:cNvPr>
          <p:cNvSpPr txBox="1"/>
          <p:nvPr/>
        </p:nvSpPr>
        <p:spPr>
          <a:xfrm>
            <a:off x="914400" y="1497960"/>
            <a:ext cx="9606012" cy="461665"/>
          </a:xfrm>
          <a:prstGeom prst="rect">
            <a:avLst/>
          </a:prstGeom>
          <a:noFill/>
        </p:spPr>
        <p:txBody>
          <a:bodyPr wrap="square">
            <a:spAutoFit/>
          </a:bodyPr>
          <a:lstStyle/>
          <a:p>
            <a:r>
              <a:rPr lang="en-US" sz="2400" dirty="0">
                <a:latin typeface="Alexandria"/>
              </a:rPr>
              <a:t>Integrated Framework: Urbanization–Regional Development Link</a:t>
            </a:r>
          </a:p>
        </p:txBody>
      </p:sp>
      <p:graphicFrame>
        <p:nvGraphicFramePr>
          <p:cNvPr id="3" name="جدول 2">
            <a:extLst>
              <a:ext uri="{FF2B5EF4-FFF2-40B4-BE49-F238E27FC236}">
                <a16:creationId xmlns:a16="http://schemas.microsoft.com/office/drawing/2014/main" id="{ED1CE784-3F61-70C1-76A4-7123A66A62C1}"/>
              </a:ext>
            </a:extLst>
          </p:cNvPr>
          <p:cNvGraphicFramePr>
            <a:graphicFrameLocks noGrp="1"/>
          </p:cNvGraphicFramePr>
          <p:nvPr>
            <p:extLst>
              <p:ext uri="{D42A27DB-BD31-4B8C-83A1-F6EECF244321}">
                <p14:modId xmlns:p14="http://schemas.microsoft.com/office/powerpoint/2010/main" val="780382870"/>
              </p:ext>
            </p:extLst>
          </p:nvPr>
        </p:nvGraphicFramePr>
        <p:xfrm>
          <a:off x="762000" y="1961220"/>
          <a:ext cx="10515600" cy="3474720"/>
        </p:xfrm>
        <a:graphic>
          <a:graphicData uri="http://schemas.openxmlformats.org/drawingml/2006/table">
            <a:tbl>
              <a:tblPr/>
              <a:tblGrid>
                <a:gridCol w="2628900">
                  <a:extLst>
                    <a:ext uri="{9D8B030D-6E8A-4147-A177-3AD203B41FA5}">
                      <a16:colId xmlns:a16="http://schemas.microsoft.com/office/drawing/2014/main" val="2893053424"/>
                    </a:ext>
                  </a:extLst>
                </a:gridCol>
                <a:gridCol w="2628900">
                  <a:extLst>
                    <a:ext uri="{9D8B030D-6E8A-4147-A177-3AD203B41FA5}">
                      <a16:colId xmlns:a16="http://schemas.microsoft.com/office/drawing/2014/main" val="103005243"/>
                    </a:ext>
                  </a:extLst>
                </a:gridCol>
                <a:gridCol w="2628900">
                  <a:extLst>
                    <a:ext uri="{9D8B030D-6E8A-4147-A177-3AD203B41FA5}">
                      <a16:colId xmlns:a16="http://schemas.microsoft.com/office/drawing/2014/main" val="880107439"/>
                    </a:ext>
                  </a:extLst>
                </a:gridCol>
                <a:gridCol w="2628900">
                  <a:extLst>
                    <a:ext uri="{9D8B030D-6E8A-4147-A177-3AD203B41FA5}">
                      <a16:colId xmlns:a16="http://schemas.microsoft.com/office/drawing/2014/main" val="2238815412"/>
                    </a:ext>
                  </a:extLst>
                </a:gridCol>
              </a:tblGrid>
              <a:tr h="0">
                <a:tc>
                  <a:txBody>
                    <a:bodyPr/>
                    <a:lstStyle/>
                    <a:p>
                      <a:pPr>
                        <a:buNone/>
                      </a:pPr>
                      <a:r>
                        <a:rPr lang="en-US" b="1">
                          <a:latin typeface="Alexandria"/>
                        </a:rPr>
                        <a:t>Dimension</a:t>
                      </a:r>
                      <a:endParaRPr lang="en-US">
                        <a:latin typeface="Alexandria"/>
                      </a:endParaRPr>
                    </a:p>
                  </a:txBody>
                  <a:tcPr anchor="ctr">
                    <a:lnL>
                      <a:noFill/>
                    </a:lnL>
                    <a:lnR>
                      <a:noFill/>
                    </a:lnR>
                    <a:lnT>
                      <a:noFill/>
                    </a:lnT>
                    <a:lnB>
                      <a:noFill/>
                    </a:lnB>
                    <a:noFill/>
                  </a:tcPr>
                </a:tc>
                <a:tc>
                  <a:txBody>
                    <a:bodyPr/>
                    <a:lstStyle/>
                    <a:p>
                      <a:pPr>
                        <a:buNone/>
                      </a:pPr>
                      <a:r>
                        <a:rPr lang="en-US" b="1" dirty="0">
                          <a:latin typeface="Alexandria"/>
                        </a:rPr>
                        <a:t>Urbanization Indicator</a:t>
                      </a:r>
                      <a:endParaRPr lang="en-US" dirty="0">
                        <a:latin typeface="Alexandria"/>
                      </a:endParaRPr>
                    </a:p>
                  </a:txBody>
                  <a:tcPr anchor="ctr">
                    <a:lnL>
                      <a:noFill/>
                    </a:lnL>
                    <a:lnR>
                      <a:noFill/>
                    </a:lnR>
                    <a:lnT>
                      <a:noFill/>
                    </a:lnT>
                    <a:lnB>
                      <a:noFill/>
                    </a:lnB>
                    <a:noFill/>
                  </a:tcPr>
                </a:tc>
                <a:tc>
                  <a:txBody>
                    <a:bodyPr/>
                    <a:lstStyle/>
                    <a:p>
                      <a:pPr>
                        <a:buNone/>
                      </a:pPr>
                      <a:r>
                        <a:rPr lang="en-US" b="1">
                          <a:latin typeface="Alexandria"/>
                        </a:rPr>
                        <a:t>Regional Development Indicator</a:t>
                      </a:r>
                      <a:endParaRPr lang="en-US">
                        <a:latin typeface="Alexandria"/>
                      </a:endParaRPr>
                    </a:p>
                  </a:txBody>
                  <a:tcPr anchor="ctr">
                    <a:lnL>
                      <a:noFill/>
                    </a:lnL>
                    <a:lnR>
                      <a:noFill/>
                    </a:lnR>
                    <a:lnT>
                      <a:noFill/>
                    </a:lnT>
                    <a:lnB>
                      <a:noFill/>
                    </a:lnB>
                    <a:noFill/>
                  </a:tcPr>
                </a:tc>
                <a:tc>
                  <a:txBody>
                    <a:bodyPr/>
                    <a:lstStyle/>
                    <a:p>
                      <a:pPr>
                        <a:buNone/>
                      </a:pPr>
                      <a:r>
                        <a:rPr lang="en-US" b="1" dirty="0">
                          <a:latin typeface="Alexandria"/>
                        </a:rPr>
                        <a:t>Expected Relationship</a:t>
                      </a:r>
                      <a:endParaRPr lang="en-US" dirty="0">
                        <a:latin typeface="Alexandria"/>
                      </a:endParaRPr>
                    </a:p>
                  </a:txBody>
                  <a:tcPr anchor="ctr">
                    <a:lnL>
                      <a:noFill/>
                    </a:lnL>
                    <a:lnR>
                      <a:noFill/>
                    </a:lnR>
                    <a:lnT>
                      <a:noFill/>
                    </a:lnT>
                    <a:lnB>
                      <a:noFill/>
                    </a:lnB>
                    <a:noFill/>
                  </a:tcPr>
                </a:tc>
                <a:extLst>
                  <a:ext uri="{0D108BD9-81ED-4DB2-BD59-A6C34878D82A}">
                    <a16:rowId xmlns:a16="http://schemas.microsoft.com/office/drawing/2014/main" val="412283864"/>
                  </a:ext>
                </a:extLst>
              </a:tr>
              <a:tr h="0">
                <a:tc>
                  <a:txBody>
                    <a:bodyPr/>
                    <a:lstStyle/>
                    <a:p>
                      <a:pPr>
                        <a:buNone/>
                      </a:pPr>
                      <a:r>
                        <a:rPr lang="en-US" dirty="0">
                          <a:latin typeface="Alexandria"/>
                        </a:rPr>
                        <a:t>Economic</a:t>
                      </a:r>
                    </a:p>
                  </a:txBody>
                  <a:tcPr anchor="ctr">
                    <a:lnL>
                      <a:noFill/>
                    </a:lnL>
                    <a:lnR>
                      <a:noFill/>
                    </a:lnR>
                    <a:lnT>
                      <a:noFill/>
                    </a:lnT>
                    <a:lnB>
                      <a:noFill/>
                    </a:lnB>
                    <a:noFill/>
                  </a:tcPr>
                </a:tc>
                <a:tc>
                  <a:txBody>
                    <a:bodyPr/>
                    <a:lstStyle/>
                    <a:p>
                      <a:pPr>
                        <a:buNone/>
                      </a:pPr>
                      <a:r>
                        <a:rPr lang="en-US">
                          <a:latin typeface="Alexandria"/>
                        </a:rPr>
                        <a:t>Share of non-agricultural employment</a:t>
                      </a:r>
                    </a:p>
                  </a:txBody>
                  <a:tcPr anchor="ctr">
                    <a:lnL>
                      <a:noFill/>
                    </a:lnL>
                    <a:lnR>
                      <a:noFill/>
                    </a:lnR>
                    <a:lnT>
                      <a:noFill/>
                    </a:lnT>
                    <a:lnB>
                      <a:noFill/>
                    </a:lnB>
                    <a:noFill/>
                  </a:tcPr>
                </a:tc>
                <a:tc>
                  <a:txBody>
                    <a:bodyPr/>
                    <a:lstStyle/>
                    <a:p>
                      <a:pPr>
                        <a:buNone/>
                      </a:pPr>
                      <a:r>
                        <a:rPr lang="en-US">
                          <a:latin typeface="Alexandria"/>
                        </a:rPr>
                        <a:t>GDP per capita growth rate</a:t>
                      </a:r>
                    </a:p>
                  </a:txBody>
                  <a:tcPr anchor="ctr">
                    <a:lnL>
                      <a:noFill/>
                    </a:lnL>
                    <a:lnR>
                      <a:noFill/>
                    </a:lnR>
                    <a:lnT>
                      <a:noFill/>
                    </a:lnT>
                    <a:lnB>
                      <a:noFill/>
                    </a:lnB>
                    <a:noFill/>
                  </a:tcPr>
                </a:tc>
                <a:tc>
                  <a:txBody>
                    <a:bodyPr/>
                    <a:lstStyle/>
                    <a:p>
                      <a:pPr>
                        <a:buNone/>
                      </a:pPr>
                      <a:r>
                        <a:rPr lang="en-US">
                          <a:latin typeface="Alexandria"/>
                        </a:rPr>
                        <a:t>Positive correlation in balanced development</a:t>
                      </a:r>
                    </a:p>
                  </a:txBody>
                  <a:tcPr anchor="ctr">
                    <a:lnL>
                      <a:noFill/>
                    </a:lnL>
                    <a:lnR>
                      <a:noFill/>
                    </a:lnR>
                    <a:lnT>
                      <a:noFill/>
                    </a:lnT>
                    <a:lnB>
                      <a:noFill/>
                    </a:lnB>
                    <a:noFill/>
                  </a:tcPr>
                </a:tc>
                <a:extLst>
                  <a:ext uri="{0D108BD9-81ED-4DB2-BD59-A6C34878D82A}">
                    <a16:rowId xmlns:a16="http://schemas.microsoft.com/office/drawing/2014/main" val="2654333202"/>
                  </a:ext>
                </a:extLst>
              </a:tr>
              <a:tr h="0">
                <a:tc>
                  <a:txBody>
                    <a:bodyPr/>
                    <a:lstStyle/>
                    <a:p>
                      <a:pPr>
                        <a:buNone/>
                      </a:pPr>
                      <a:r>
                        <a:rPr lang="en-US" dirty="0">
                          <a:latin typeface="Alexandria"/>
                        </a:rPr>
                        <a:t>Social</a:t>
                      </a:r>
                    </a:p>
                  </a:txBody>
                  <a:tcPr anchor="ctr">
                    <a:lnL>
                      <a:noFill/>
                    </a:lnL>
                    <a:lnR>
                      <a:noFill/>
                    </a:lnR>
                    <a:lnT>
                      <a:noFill/>
                    </a:lnT>
                    <a:lnB>
                      <a:noFill/>
                    </a:lnB>
                    <a:noFill/>
                  </a:tcPr>
                </a:tc>
                <a:tc>
                  <a:txBody>
                    <a:bodyPr/>
                    <a:lstStyle/>
                    <a:p>
                      <a:pPr>
                        <a:buNone/>
                      </a:pPr>
                      <a:r>
                        <a:rPr lang="en-US">
                          <a:latin typeface="Alexandria"/>
                        </a:rPr>
                        <a:t>Access to education and health</a:t>
                      </a:r>
                    </a:p>
                  </a:txBody>
                  <a:tcPr anchor="ctr">
                    <a:lnL>
                      <a:noFill/>
                    </a:lnL>
                    <a:lnR>
                      <a:noFill/>
                    </a:lnR>
                    <a:lnT>
                      <a:noFill/>
                    </a:lnT>
                    <a:lnB>
                      <a:noFill/>
                    </a:lnB>
                    <a:noFill/>
                  </a:tcPr>
                </a:tc>
                <a:tc>
                  <a:txBody>
                    <a:bodyPr/>
                    <a:lstStyle/>
                    <a:p>
                      <a:pPr>
                        <a:buNone/>
                      </a:pPr>
                      <a:r>
                        <a:rPr lang="en-US">
                          <a:latin typeface="Alexandria"/>
                        </a:rPr>
                        <a:t>HDI and regional equality index</a:t>
                      </a:r>
                    </a:p>
                  </a:txBody>
                  <a:tcPr anchor="ctr">
                    <a:lnL>
                      <a:noFill/>
                    </a:lnL>
                    <a:lnR>
                      <a:noFill/>
                    </a:lnR>
                    <a:lnT>
                      <a:noFill/>
                    </a:lnT>
                    <a:lnB>
                      <a:noFill/>
                    </a:lnB>
                    <a:noFill/>
                  </a:tcPr>
                </a:tc>
                <a:tc>
                  <a:txBody>
                    <a:bodyPr/>
                    <a:lstStyle/>
                    <a:p>
                      <a:pPr>
                        <a:buNone/>
                      </a:pPr>
                      <a:r>
                        <a:rPr lang="en-US">
                          <a:latin typeface="Alexandria"/>
                        </a:rPr>
                        <a:t>Urbanization supports improved human capital</a:t>
                      </a:r>
                    </a:p>
                  </a:txBody>
                  <a:tcPr anchor="ctr">
                    <a:lnL>
                      <a:noFill/>
                    </a:lnL>
                    <a:lnR>
                      <a:noFill/>
                    </a:lnR>
                    <a:lnT>
                      <a:noFill/>
                    </a:lnT>
                    <a:lnB>
                      <a:noFill/>
                    </a:lnB>
                    <a:noFill/>
                  </a:tcPr>
                </a:tc>
                <a:extLst>
                  <a:ext uri="{0D108BD9-81ED-4DB2-BD59-A6C34878D82A}">
                    <a16:rowId xmlns:a16="http://schemas.microsoft.com/office/drawing/2014/main" val="807409343"/>
                  </a:ext>
                </a:extLst>
              </a:tr>
              <a:tr h="0">
                <a:tc>
                  <a:txBody>
                    <a:bodyPr/>
                    <a:lstStyle/>
                    <a:p>
                      <a:pPr>
                        <a:buNone/>
                      </a:pPr>
                      <a:r>
                        <a:rPr lang="en-US" dirty="0">
                          <a:latin typeface="Alexandria"/>
                        </a:rPr>
                        <a:t>Spatial</a:t>
                      </a:r>
                    </a:p>
                  </a:txBody>
                  <a:tcPr anchor="ctr">
                    <a:lnL>
                      <a:noFill/>
                    </a:lnL>
                    <a:lnR>
                      <a:noFill/>
                    </a:lnR>
                    <a:lnT>
                      <a:noFill/>
                    </a:lnT>
                    <a:lnB>
                      <a:noFill/>
                    </a:lnB>
                    <a:noFill/>
                  </a:tcPr>
                </a:tc>
                <a:tc>
                  <a:txBody>
                    <a:bodyPr/>
                    <a:lstStyle/>
                    <a:p>
                      <a:pPr>
                        <a:buNone/>
                      </a:pPr>
                      <a:r>
                        <a:rPr lang="en-US" dirty="0">
                          <a:latin typeface="Alexandria"/>
                        </a:rPr>
                        <a:t>Built-up land and density</a:t>
                      </a:r>
                    </a:p>
                  </a:txBody>
                  <a:tcPr anchor="ctr">
                    <a:lnL>
                      <a:noFill/>
                    </a:lnL>
                    <a:lnR>
                      <a:noFill/>
                    </a:lnR>
                    <a:lnT>
                      <a:noFill/>
                    </a:lnT>
                    <a:lnB>
                      <a:noFill/>
                    </a:lnB>
                    <a:noFill/>
                  </a:tcPr>
                </a:tc>
                <a:tc>
                  <a:txBody>
                    <a:bodyPr/>
                    <a:lstStyle/>
                    <a:p>
                      <a:pPr>
                        <a:buNone/>
                      </a:pPr>
                      <a:r>
                        <a:rPr lang="en-US">
                          <a:latin typeface="Alexandria"/>
                        </a:rPr>
                        <a:t>Infrastructure accessibility</a:t>
                      </a:r>
                    </a:p>
                  </a:txBody>
                  <a:tcPr anchor="ctr">
                    <a:lnL>
                      <a:noFill/>
                    </a:lnL>
                    <a:lnR>
                      <a:noFill/>
                    </a:lnR>
                    <a:lnT>
                      <a:noFill/>
                    </a:lnT>
                    <a:lnB>
                      <a:noFill/>
                    </a:lnB>
                    <a:noFill/>
                  </a:tcPr>
                </a:tc>
                <a:tc>
                  <a:txBody>
                    <a:bodyPr/>
                    <a:lstStyle/>
                    <a:p>
                      <a:pPr>
                        <a:buNone/>
                      </a:pPr>
                      <a:r>
                        <a:rPr lang="en-US">
                          <a:latin typeface="Alexandria"/>
                        </a:rPr>
                        <a:t>Compact cities reduce regional disparities</a:t>
                      </a:r>
                    </a:p>
                  </a:txBody>
                  <a:tcPr anchor="ctr">
                    <a:lnL>
                      <a:noFill/>
                    </a:lnL>
                    <a:lnR>
                      <a:noFill/>
                    </a:lnR>
                    <a:lnT>
                      <a:noFill/>
                    </a:lnT>
                    <a:lnB>
                      <a:noFill/>
                    </a:lnB>
                    <a:noFill/>
                  </a:tcPr>
                </a:tc>
                <a:extLst>
                  <a:ext uri="{0D108BD9-81ED-4DB2-BD59-A6C34878D82A}">
                    <a16:rowId xmlns:a16="http://schemas.microsoft.com/office/drawing/2014/main" val="1610888496"/>
                  </a:ext>
                </a:extLst>
              </a:tr>
              <a:tr h="0">
                <a:tc>
                  <a:txBody>
                    <a:bodyPr/>
                    <a:lstStyle/>
                    <a:p>
                      <a:pPr>
                        <a:buNone/>
                      </a:pPr>
                      <a:r>
                        <a:rPr lang="en-US" dirty="0">
                          <a:latin typeface="Alexandria"/>
                        </a:rPr>
                        <a:t>Environmental</a:t>
                      </a:r>
                    </a:p>
                  </a:txBody>
                  <a:tcPr anchor="ctr">
                    <a:lnL>
                      <a:noFill/>
                    </a:lnL>
                    <a:lnR>
                      <a:noFill/>
                    </a:lnR>
                    <a:lnT>
                      <a:noFill/>
                    </a:lnT>
                    <a:lnB>
                      <a:noFill/>
                    </a:lnB>
                    <a:noFill/>
                  </a:tcPr>
                </a:tc>
                <a:tc>
                  <a:txBody>
                    <a:bodyPr/>
                    <a:lstStyle/>
                    <a:p>
                      <a:pPr>
                        <a:buNone/>
                      </a:pPr>
                      <a:r>
                        <a:rPr lang="en-US" dirty="0">
                          <a:latin typeface="Alexandria"/>
                        </a:rPr>
                        <a:t>CO₂ emissions per capita</a:t>
                      </a:r>
                    </a:p>
                  </a:txBody>
                  <a:tcPr anchor="ctr">
                    <a:lnL>
                      <a:noFill/>
                    </a:lnL>
                    <a:lnR>
                      <a:noFill/>
                    </a:lnR>
                    <a:lnT>
                      <a:noFill/>
                    </a:lnT>
                    <a:lnB>
                      <a:noFill/>
                    </a:lnB>
                    <a:noFill/>
                  </a:tcPr>
                </a:tc>
                <a:tc>
                  <a:txBody>
                    <a:bodyPr/>
                    <a:lstStyle/>
                    <a:p>
                      <a:pPr>
                        <a:buNone/>
                      </a:pPr>
                      <a:r>
                        <a:rPr lang="en-US" dirty="0">
                          <a:latin typeface="Alexandria"/>
                        </a:rPr>
                        <a:t>Regional sustainability index</a:t>
                      </a:r>
                    </a:p>
                  </a:txBody>
                  <a:tcPr anchor="ctr">
                    <a:lnL>
                      <a:noFill/>
                    </a:lnL>
                    <a:lnR>
                      <a:noFill/>
                    </a:lnR>
                    <a:lnT>
                      <a:noFill/>
                    </a:lnT>
                    <a:lnB>
                      <a:noFill/>
                    </a:lnB>
                    <a:noFill/>
                  </a:tcPr>
                </a:tc>
                <a:tc>
                  <a:txBody>
                    <a:bodyPr/>
                    <a:lstStyle/>
                    <a:p>
                      <a:pPr>
                        <a:buNone/>
                      </a:pPr>
                      <a:r>
                        <a:rPr lang="en-US" dirty="0">
                          <a:latin typeface="Alexandria"/>
                        </a:rPr>
                        <a:t>High urbanization requires green transition policies</a:t>
                      </a:r>
                    </a:p>
                  </a:txBody>
                  <a:tcPr anchor="ctr">
                    <a:lnL>
                      <a:noFill/>
                    </a:lnL>
                    <a:lnR>
                      <a:noFill/>
                    </a:lnR>
                    <a:lnT>
                      <a:noFill/>
                    </a:lnT>
                    <a:lnB>
                      <a:noFill/>
                    </a:lnB>
                    <a:noFill/>
                  </a:tcPr>
                </a:tc>
                <a:extLst>
                  <a:ext uri="{0D108BD9-81ED-4DB2-BD59-A6C34878D82A}">
                    <a16:rowId xmlns:a16="http://schemas.microsoft.com/office/drawing/2014/main" val="1847788550"/>
                  </a:ext>
                </a:extLst>
              </a:tr>
            </a:tbl>
          </a:graphicData>
        </a:graphic>
      </p:graphicFrame>
      <p:sp>
        <p:nvSpPr>
          <p:cNvPr id="2" name="مربع نص 1">
            <a:extLst>
              <a:ext uri="{FF2B5EF4-FFF2-40B4-BE49-F238E27FC236}">
                <a16:creationId xmlns:a16="http://schemas.microsoft.com/office/drawing/2014/main" id="{9BD7ED1A-E972-6105-AC9E-4C04ABEE7961}"/>
              </a:ext>
            </a:extLst>
          </p:cNvPr>
          <p:cNvSpPr txBox="1"/>
          <p:nvPr/>
        </p:nvSpPr>
        <p:spPr>
          <a:xfrm>
            <a:off x="762000" y="818033"/>
            <a:ext cx="8715732" cy="523220"/>
          </a:xfrm>
          <a:prstGeom prst="rect">
            <a:avLst/>
          </a:prstGeom>
          <a:noFill/>
        </p:spPr>
        <p:txBody>
          <a:bodyPr wrap="square">
            <a:spAutoFit/>
          </a:bodyPr>
          <a:lstStyle/>
          <a:p>
            <a:r>
              <a:rPr lang="en-US" sz="2800" dirty="0"/>
              <a:t>8. Measuring urbanization and regional development</a:t>
            </a:r>
          </a:p>
        </p:txBody>
      </p:sp>
    </p:spTree>
    <p:extLst>
      <p:ext uri="{BB962C8B-B14F-4D97-AF65-F5344CB8AC3E}">
        <p14:creationId xmlns:p14="http://schemas.microsoft.com/office/powerpoint/2010/main" val="161911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4CF2359-C327-26D8-5675-7E86ABAA3F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850776-2768-E707-B08E-B589022DAF45}"/>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2CE63DA9-4716-5322-6B57-60B53196A1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EDFF244E-C2D9-5C22-491D-815DCE323FBF}"/>
              </a:ext>
            </a:extLst>
          </p:cNvPr>
          <p:cNvSpPr txBox="1"/>
          <p:nvPr/>
        </p:nvSpPr>
        <p:spPr>
          <a:xfrm>
            <a:off x="963118" y="1735111"/>
            <a:ext cx="7521315" cy="4093428"/>
          </a:xfrm>
          <a:prstGeom prst="rect">
            <a:avLst/>
          </a:prstGeom>
          <a:noFill/>
        </p:spPr>
        <p:txBody>
          <a:bodyPr wrap="square" rtlCol="0">
            <a:spAutoFit/>
          </a:bodyPr>
          <a:lstStyle/>
          <a:p>
            <a:r>
              <a:rPr lang="en-US" sz="2000" b="1" dirty="0">
                <a:latin typeface="Alexandria"/>
              </a:rPr>
              <a:t>8.2 Data challenges</a:t>
            </a:r>
          </a:p>
          <a:p>
            <a:r>
              <a:rPr lang="en-US" sz="2000" dirty="0">
                <a:latin typeface="Alexandria"/>
              </a:rPr>
              <a:t>Definitional differences: what constitutes “urban” varies across countries.</a:t>
            </a:r>
          </a:p>
          <a:p>
            <a:r>
              <a:rPr lang="en-US" sz="2000" dirty="0">
                <a:latin typeface="Alexandria"/>
              </a:rPr>
              <a:t>Informal settlements often undercounted.</a:t>
            </a:r>
          </a:p>
          <a:p>
            <a:r>
              <a:rPr lang="en-US" sz="2000" dirty="0">
                <a:latin typeface="Alexandria"/>
              </a:rPr>
              <a:t>Timeliness: censuses are infrequent; administrative and remote sensing data can complement.</a:t>
            </a:r>
          </a:p>
          <a:p>
            <a:endParaRPr lang="en-US" sz="2000" dirty="0">
              <a:latin typeface="Alexandria"/>
            </a:endParaRPr>
          </a:p>
          <a:p>
            <a:r>
              <a:rPr lang="en-US" sz="2000" b="1" dirty="0">
                <a:latin typeface="Alexandria"/>
              </a:rPr>
              <a:t>8.3 Tools</a:t>
            </a:r>
          </a:p>
          <a:p>
            <a:r>
              <a:rPr lang="en-US" sz="2000" b="1" dirty="0">
                <a:latin typeface="Alexandria"/>
              </a:rPr>
              <a:t>Remote sensing and GIS</a:t>
            </a:r>
            <a:r>
              <a:rPr lang="en-US" sz="2000" dirty="0">
                <a:latin typeface="Alexandria"/>
              </a:rPr>
              <a:t>: mapping urban extent and land-use change.</a:t>
            </a:r>
          </a:p>
          <a:p>
            <a:r>
              <a:rPr lang="en-US" sz="2000" b="1" dirty="0">
                <a:latin typeface="Alexandria"/>
              </a:rPr>
              <a:t>Household surveys and labor force surveys</a:t>
            </a:r>
            <a:r>
              <a:rPr lang="en-US" sz="2000" dirty="0">
                <a:latin typeface="Alexandria"/>
              </a:rPr>
              <a:t>: migration histories and labor outcomes.</a:t>
            </a:r>
          </a:p>
          <a:p>
            <a:r>
              <a:rPr lang="en-US" sz="2000" b="1" dirty="0">
                <a:latin typeface="Alexandria"/>
              </a:rPr>
              <a:t>Administrative data and mobile phone records</a:t>
            </a:r>
            <a:r>
              <a:rPr lang="en-US" sz="2000" dirty="0">
                <a:latin typeface="Alexandria"/>
              </a:rPr>
              <a:t>: track movements and population distribution (privacy considerations apply).</a:t>
            </a:r>
          </a:p>
        </p:txBody>
      </p:sp>
      <p:sp>
        <p:nvSpPr>
          <p:cNvPr id="2" name="مربع نص 1">
            <a:extLst>
              <a:ext uri="{FF2B5EF4-FFF2-40B4-BE49-F238E27FC236}">
                <a16:creationId xmlns:a16="http://schemas.microsoft.com/office/drawing/2014/main" id="{D5D8F868-FDA1-FA6E-BE22-CE4EF8C8ACBB}"/>
              </a:ext>
            </a:extLst>
          </p:cNvPr>
          <p:cNvSpPr txBox="1"/>
          <p:nvPr/>
        </p:nvSpPr>
        <p:spPr>
          <a:xfrm>
            <a:off x="762000" y="818033"/>
            <a:ext cx="8715732" cy="523220"/>
          </a:xfrm>
          <a:prstGeom prst="rect">
            <a:avLst/>
          </a:prstGeom>
          <a:noFill/>
        </p:spPr>
        <p:txBody>
          <a:bodyPr wrap="square">
            <a:spAutoFit/>
          </a:bodyPr>
          <a:lstStyle/>
          <a:p>
            <a:r>
              <a:rPr lang="en-US" sz="2800" dirty="0"/>
              <a:t>8. Measuring urbanization and regional development</a:t>
            </a:r>
          </a:p>
        </p:txBody>
      </p:sp>
      <p:pic>
        <p:nvPicPr>
          <p:cNvPr id="5" name="صورة 4">
            <a:extLst>
              <a:ext uri="{FF2B5EF4-FFF2-40B4-BE49-F238E27FC236}">
                <a16:creationId xmlns:a16="http://schemas.microsoft.com/office/drawing/2014/main" id="{FB08DEB3-2814-FA5A-BE70-5749294FC273}"/>
              </a:ext>
            </a:extLst>
          </p:cNvPr>
          <p:cNvPicPr>
            <a:picLocks noChangeAspect="1"/>
          </p:cNvPicPr>
          <p:nvPr/>
        </p:nvPicPr>
        <p:blipFill>
          <a:blip r:embed="rId5"/>
          <a:stretch>
            <a:fillRect/>
          </a:stretch>
        </p:blipFill>
        <p:spPr>
          <a:xfrm>
            <a:off x="8276132" y="2764473"/>
            <a:ext cx="2952750" cy="1552575"/>
          </a:xfrm>
          <a:prstGeom prst="rect">
            <a:avLst/>
          </a:prstGeom>
        </p:spPr>
      </p:pic>
    </p:spTree>
    <p:extLst>
      <p:ext uri="{BB962C8B-B14F-4D97-AF65-F5344CB8AC3E}">
        <p14:creationId xmlns:p14="http://schemas.microsoft.com/office/powerpoint/2010/main" val="21199202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6775A-5506-A6BA-0BCC-16D41909F0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EE7ED1-3362-AD14-5D40-E1EABA679B5B}"/>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CFD2E4DB-724A-1FB8-29C7-CF625909ED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240D7462-300F-1ABF-69C4-3D5D97C62FB1}"/>
              </a:ext>
            </a:extLst>
          </p:cNvPr>
          <p:cNvSpPr txBox="1"/>
          <p:nvPr/>
        </p:nvSpPr>
        <p:spPr>
          <a:xfrm>
            <a:off x="963118" y="1902424"/>
            <a:ext cx="10204554" cy="3276282"/>
          </a:xfrm>
          <a:prstGeom prst="rect">
            <a:avLst/>
          </a:prstGeom>
          <a:noFill/>
        </p:spPr>
        <p:txBody>
          <a:bodyPr wrap="square" rtlCol="0">
            <a:spAutoFit/>
          </a:bodyPr>
          <a:lstStyle/>
          <a:p>
            <a:pPr>
              <a:lnSpc>
                <a:spcPct val="150000"/>
              </a:lnSpc>
            </a:pPr>
            <a:r>
              <a:rPr lang="en-US" sz="2000" b="1" dirty="0">
                <a:latin typeface="Alexandria"/>
              </a:rPr>
              <a:t>9. Planning for sustainable and inclusive urbanization</a:t>
            </a:r>
          </a:p>
          <a:p>
            <a:pPr>
              <a:lnSpc>
                <a:spcPct val="150000"/>
              </a:lnSpc>
            </a:pPr>
            <a:r>
              <a:rPr lang="en-US" sz="2000" b="1" dirty="0">
                <a:latin typeface="Alexandria"/>
              </a:rPr>
              <a:t>9.1 Principles</a:t>
            </a:r>
          </a:p>
          <a:p>
            <a:pPr>
              <a:lnSpc>
                <a:spcPct val="150000"/>
              </a:lnSpc>
            </a:pPr>
            <a:r>
              <a:rPr lang="en-US" sz="2000" b="1" dirty="0">
                <a:latin typeface="Alexandria"/>
              </a:rPr>
              <a:t>Inclusivity</a:t>
            </a:r>
            <a:r>
              <a:rPr lang="en-US" sz="2000" dirty="0">
                <a:latin typeface="Alexandria"/>
              </a:rPr>
              <a:t>: policies must prevent marginalization (housing, services, rights).</a:t>
            </a:r>
          </a:p>
          <a:p>
            <a:pPr>
              <a:lnSpc>
                <a:spcPct val="150000"/>
              </a:lnSpc>
            </a:pPr>
            <a:r>
              <a:rPr lang="en-US" sz="2000" b="1" dirty="0">
                <a:latin typeface="Alexandria"/>
              </a:rPr>
              <a:t>Resilience</a:t>
            </a:r>
            <a:r>
              <a:rPr lang="en-US" sz="2000" dirty="0">
                <a:latin typeface="Alexandria"/>
              </a:rPr>
              <a:t>: integrate climate adaptation and disaster risk reduction.</a:t>
            </a:r>
          </a:p>
          <a:p>
            <a:pPr>
              <a:lnSpc>
                <a:spcPct val="150000"/>
              </a:lnSpc>
            </a:pPr>
            <a:r>
              <a:rPr lang="en-US" sz="2000" b="1" dirty="0">
                <a:latin typeface="Alexandria"/>
              </a:rPr>
              <a:t>Connectivity</a:t>
            </a:r>
            <a:r>
              <a:rPr lang="en-US" sz="2000" dirty="0">
                <a:latin typeface="Alexandria"/>
              </a:rPr>
              <a:t>: link secondary cities and rural areas to promote balanced growth.</a:t>
            </a:r>
          </a:p>
          <a:p>
            <a:pPr>
              <a:lnSpc>
                <a:spcPct val="150000"/>
              </a:lnSpc>
            </a:pPr>
            <a:r>
              <a:rPr lang="en-US" sz="2000" b="1" dirty="0">
                <a:latin typeface="Alexandria"/>
              </a:rPr>
              <a:t>Participatory governance</a:t>
            </a:r>
            <a:r>
              <a:rPr lang="en-US" sz="2000" dirty="0">
                <a:latin typeface="Alexandria"/>
              </a:rPr>
              <a:t>: involve communities and migrants in planning.</a:t>
            </a:r>
          </a:p>
          <a:p>
            <a:pPr>
              <a:lnSpc>
                <a:spcPct val="150000"/>
              </a:lnSpc>
            </a:pPr>
            <a:r>
              <a:rPr lang="en-US" sz="2000" b="1" dirty="0">
                <a:latin typeface="Alexandria"/>
              </a:rPr>
              <a:t>Data-driven decisions</a:t>
            </a:r>
            <a:r>
              <a:rPr lang="en-US" sz="2000" dirty="0">
                <a:latin typeface="Alexandria"/>
              </a:rPr>
              <a:t>: use up-to-date, disaggregated data.</a:t>
            </a:r>
          </a:p>
        </p:txBody>
      </p:sp>
      <p:sp>
        <p:nvSpPr>
          <p:cNvPr id="4" name="مربع نص 3">
            <a:extLst>
              <a:ext uri="{FF2B5EF4-FFF2-40B4-BE49-F238E27FC236}">
                <a16:creationId xmlns:a16="http://schemas.microsoft.com/office/drawing/2014/main" id="{3EDE1512-FFAC-7F7B-8C81-64AFA140B249}"/>
              </a:ext>
            </a:extLst>
          </p:cNvPr>
          <p:cNvSpPr txBox="1"/>
          <p:nvPr/>
        </p:nvSpPr>
        <p:spPr>
          <a:xfrm>
            <a:off x="963118" y="826081"/>
            <a:ext cx="8715732" cy="523220"/>
          </a:xfrm>
          <a:prstGeom prst="rect">
            <a:avLst/>
          </a:prstGeom>
          <a:noFill/>
        </p:spPr>
        <p:txBody>
          <a:bodyPr wrap="square">
            <a:spAutoFit/>
          </a:bodyPr>
          <a:lstStyle/>
          <a:p>
            <a:r>
              <a:rPr lang="en-US" sz="2800" dirty="0">
                <a:latin typeface="Alexandria"/>
              </a:rPr>
              <a:t>9. Planning  for sustainable and inclusive urbanization</a:t>
            </a:r>
          </a:p>
        </p:txBody>
      </p:sp>
    </p:spTree>
    <p:extLst>
      <p:ext uri="{BB962C8B-B14F-4D97-AF65-F5344CB8AC3E}">
        <p14:creationId xmlns:p14="http://schemas.microsoft.com/office/powerpoint/2010/main" val="3894374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FE250-35BB-E702-C40C-F707354F8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A0C7A8-D2CA-BA4B-9129-A2F18A334C17}"/>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5.3 Real Estate Investment Trusts (REITs)</a:t>
            </a:r>
          </a:p>
          <a:p>
            <a:r>
              <a:rPr lang="en-US"/>
              <a:t>REITs pool investor funds to buy and manage income-producing properties.</a:t>
            </a:r>
            <a:br>
              <a:rPr lang="en-US"/>
            </a:br>
            <a:r>
              <a:rPr lang="en-US"/>
              <a:t>They provide </a:t>
            </a:r>
            <a:r>
              <a:rPr lang="en-US" b="1"/>
              <a:t>liquidity, transparency, and steady dividends</a:t>
            </a:r>
            <a:r>
              <a:rPr lang="en-US"/>
              <a:t>, bridging property markets and capital markets.</a:t>
            </a:r>
          </a:p>
        </p:txBody>
      </p:sp>
      <p:pic>
        <p:nvPicPr>
          <p:cNvPr id="7" name="Graphic 21">
            <a:extLst>
              <a:ext uri="{FF2B5EF4-FFF2-40B4-BE49-F238E27FC236}">
                <a16:creationId xmlns:a16="http://schemas.microsoft.com/office/drawing/2014/main" id="{BD5341BA-A620-545B-B14D-21439F47C4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61E8C2BB-F22C-DB83-DE22-397371E245D4}"/>
              </a:ext>
            </a:extLst>
          </p:cNvPr>
          <p:cNvSpPr txBox="1"/>
          <p:nvPr/>
        </p:nvSpPr>
        <p:spPr>
          <a:xfrm>
            <a:off x="963118" y="1938491"/>
            <a:ext cx="10204554" cy="2246769"/>
          </a:xfrm>
          <a:prstGeom prst="rect">
            <a:avLst/>
          </a:prstGeom>
          <a:noFill/>
        </p:spPr>
        <p:txBody>
          <a:bodyPr wrap="square" rtlCol="0">
            <a:spAutoFit/>
          </a:bodyPr>
          <a:lstStyle/>
          <a:p>
            <a:r>
              <a:rPr lang="en-US" sz="2000" b="1" dirty="0"/>
              <a:t>9.2 Policy instruments in practice</a:t>
            </a:r>
          </a:p>
          <a:p>
            <a:r>
              <a:rPr lang="en-US" sz="2000" b="1" dirty="0"/>
              <a:t>Affordable housing programs</a:t>
            </a:r>
            <a:r>
              <a:rPr lang="en-US" sz="2000" dirty="0"/>
              <a:t> (mixed-income developments, incremental housing finance).</a:t>
            </a:r>
          </a:p>
          <a:p>
            <a:r>
              <a:rPr lang="en-US" sz="2000" b="1" dirty="0"/>
              <a:t>Transport investments</a:t>
            </a:r>
            <a:r>
              <a:rPr lang="en-US" sz="2000" dirty="0"/>
              <a:t> (mass transit, integrated ticketing, last-mile solutions).</a:t>
            </a:r>
          </a:p>
          <a:p>
            <a:r>
              <a:rPr lang="en-US" sz="2000" b="1" dirty="0"/>
              <a:t>Local economic development</a:t>
            </a:r>
            <a:r>
              <a:rPr lang="en-US" sz="2000" dirty="0"/>
              <a:t> (support for SMEs, vocational training).</a:t>
            </a:r>
          </a:p>
          <a:p>
            <a:r>
              <a:rPr lang="en-US" sz="2000" b="1" dirty="0"/>
              <a:t>Urban upgrading</a:t>
            </a:r>
            <a:r>
              <a:rPr lang="en-US" sz="2000" dirty="0"/>
              <a:t> (slum upgrading, tenure regularization).</a:t>
            </a:r>
          </a:p>
          <a:p>
            <a:r>
              <a:rPr lang="en-US" sz="2000" b="1" dirty="0"/>
              <a:t>Migration integration</a:t>
            </a:r>
            <a:r>
              <a:rPr lang="en-US" sz="2000" dirty="0"/>
              <a:t> (work permits, access to education and health).</a:t>
            </a:r>
          </a:p>
          <a:p>
            <a:r>
              <a:rPr lang="en-US" sz="2000" dirty="0">
                <a:latin typeface="Alexandria"/>
              </a:rPr>
              <a:t>.</a:t>
            </a:r>
          </a:p>
        </p:txBody>
      </p:sp>
      <p:sp>
        <p:nvSpPr>
          <p:cNvPr id="10" name="مربع نص 9">
            <a:extLst>
              <a:ext uri="{FF2B5EF4-FFF2-40B4-BE49-F238E27FC236}">
                <a16:creationId xmlns:a16="http://schemas.microsoft.com/office/drawing/2014/main" id="{693C7B58-4B9F-7853-6385-BDA1792A0F5F}"/>
              </a:ext>
            </a:extLst>
          </p:cNvPr>
          <p:cNvSpPr txBox="1"/>
          <p:nvPr/>
        </p:nvSpPr>
        <p:spPr>
          <a:xfrm>
            <a:off x="963117" y="1028740"/>
            <a:ext cx="8381045" cy="523220"/>
          </a:xfrm>
          <a:prstGeom prst="rect">
            <a:avLst/>
          </a:prstGeom>
          <a:noFill/>
        </p:spPr>
        <p:txBody>
          <a:bodyPr wrap="square">
            <a:spAutoFit/>
          </a:bodyPr>
          <a:lstStyle/>
          <a:p>
            <a:r>
              <a:rPr lang="en-US" sz="2800" dirty="0">
                <a:latin typeface="Alexandria" charset="0"/>
              </a:rPr>
              <a:t>9. Planning  for sustainable and inclusive urbanization</a:t>
            </a:r>
          </a:p>
        </p:txBody>
      </p:sp>
      <p:pic>
        <p:nvPicPr>
          <p:cNvPr id="2" name="صورة 1">
            <a:extLst>
              <a:ext uri="{FF2B5EF4-FFF2-40B4-BE49-F238E27FC236}">
                <a16:creationId xmlns:a16="http://schemas.microsoft.com/office/drawing/2014/main" id="{492EE340-9B6F-FFA2-B55E-96BA96E75B0E}"/>
              </a:ext>
            </a:extLst>
          </p:cNvPr>
          <p:cNvPicPr>
            <a:picLocks noChangeAspect="1"/>
          </p:cNvPicPr>
          <p:nvPr/>
        </p:nvPicPr>
        <p:blipFill>
          <a:blip r:embed="rId3"/>
          <a:stretch>
            <a:fillRect/>
          </a:stretch>
        </p:blipFill>
        <p:spPr>
          <a:xfrm>
            <a:off x="4379782" y="4037975"/>
            <a:ext cx="3432435" cy="1922164"/>
          </a:xfrm>
          <a:prstGeom prst="rect">
            <a:avLst/>
          </a:prstGeom>
        </p:spPr>
      </p:pic>
    </p:spTree>
    <p:extLst>
      <p:ext uri="{BB962C8B-B14F-4D97-AF65-F5344CB8AC3E}">
        <p14:creationId xmlns:p14="http://schemas.microsoft.com/office/powerpoint/2010/main" val="1971994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61EEF-9E7D-8400-05A1-6CF758527A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374309-2353-3175-A82A-88DED1EC5974}"/>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5.3 Real Estate Investment Trusts (REITs)</a:t>
            </a:r>
          </a:p>
          <a:p>
            <a:r>
              <a:rPr lang="en-US"/>
              <a:t>REITs pool investor funds to buy and manage income-producing properties.</a:t>
            </a:r>
            <a:br>
              <a:rPr lang="en-US"/>
            </a:br>
            <a:r>
              <a:rPr lang="en-US"/>
              <a:t>They provide </a:t>
            </a:r>
            <a:r>
              <a:rPr lang="en-US" b="1"/>
              <a:t>liquidity, transparency, and steady dividends</a:t>
            </a:r>
            <a:r>
              <a:rPr lang="en-US"/>
              <a:t>, bridging property markets and capital markets.</a:t>
            </a:r>
          </a:p>
        </p:txBody>
      </p:sp>
      <p:pic>
        <p:nvPicPr>
          <p:cNvPr id="7" name="Graphic 21">
            <a:extLst>
              <a:ext uri="{FF2B5EF4-FFF2-40B4-BE49-F238E27FC236}">
                <a16:creationId xmlns:a16="http://schemas.microsoft.com/office/drawing/2014/main" id="{3D677277-960E-70C4-0925-C9E481D333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70D27C0F-4B71-4A7C-DAA7-D07BCF634294}"/>
              </a:ext>
            </a:extLst>
          </p:cNvPr>
          <p:cNvSpPr txBox="1"/>
          <p:nvPr/>
        </p:nvSpPr>
        <p:spPr>
          <a:xfrm>
            <a:off x="963117" y="1028740"/>
            <a:ext cx="8381045" cy="523220"/>
          </a:xfrm>
          <a:prstGeom prst="rect">
            <a:avLst/>
          </a:prstGeom>
          <a:noFill/>
        </p:spPr>
        <p:txBody>
          <a:bodyPr wrap="square">
            <a:spAutoFit/>
          </a:bodyPr>
          <a:lstStyle/>
          <a:p>
            <a:r>
              <a:rPr lang="en-US" sz="2800" dirty="0">
                <a:latin typeface="Alexandria" charset="0"/>
              </a:rPr>
              <a:t>9. Planning for sustainable and inclusive urbanization</a:t>
            </a:r>
          </a:p>
        </p:txBody>
      </p:sp>
      <p:graphicFrame>
        <p:nvGraphicFramePr>
          <p:cNvPr id="9" name="جدول 8">
            <a:extLst>
              <a:ext uri="{FF2B5EF4-FFF2-40B4-BE49-F238E27FC236}">
                <a16:creationId xmlns:a16="http://schemas.microsoft.com/office/drawing/2014/main" id="{CFFEFFC1-8156-F6F2-6060-48824B3A4A61}"/>
              </a:ext>
            </a:extLst>
          </p:cNvPr>
          <p:cNvGraphicFramePr>
            <a:graphicFrameLocks noGrp="1"/>
          </p:cNvGraphicFramePr>
          <p:nvPr>
            <p:extLst>
              <p:ext uri="{D42A27DB-BD31-4B8C-83A1-F6EECF244321}">
                <p14:modId xmlns:p14="http://schemas.microsoft.com/office/powerpoint/2010/main" val="3272261296"/>
              </p:ext>
            </p:extLst>
          </p:nvPr>
        </p:nvGraphicFramePr>
        <p:xfrm>
          <a:off x="963118" y="1839838"/>
          <a:ext cx="10144590" cy="4361524"/>
        </p:xfrm>
        <a:graphic>
          <a:graphicData uri="http://schemas.openxmlformats.org/drawingml/2006/table">
            <a:tbl>
              <a:tblPr/>
              <a:tblGrid>
                <a:gridCol w="2028918">
                  <a:extLst>
                    <a:ext uri="{9D8B030D-6E8A-4147-A177-3AD203B41FA5}">
                      <a16:colId xmlns:a16="http://schemas.microsoft.com/office/drawing/2014/main" val="3688790786"/>
                    </a:ext>
                  </a:extLst>
                </a:gridCol>
                <a:gridCol w="2028918">
                  <a:extLst>
                    <a:ext uri="{9D8B030D-6E8A-4147-A177-3AD203B41FA5}">
                      <a16:colId xmlns:a16="http://schemas.microsoft.com/office/drawing/2014/main" val="2049299414"/>
                    </a:ext>
                  </a:extLst>
                </a:gridCol>
                <a:gridCol w="2028918">
                  <a:extLst>
                    <a:ext uri="{9D8B030D-6E8A-4147-A177-3AD203B41FA5}">
                      <a16:colId xmlns:a16="http://schemas.microsoft.com/office/drawing/2014/main" val="168293831"/>
                    </a:ext>
                  </a:extLst>
                </a:gridCol>
                <a:gridCol w="2028918">
                  <a:extLst>
                    <a:ext uri="{9D8B030D-6E8A-4147-A177-3AD203B41FA5}">
                      <a16:colId xmlns:a16="http://schemas.microsoft.com/office/drawing/2014/main" val="603576409"/>
                    </a:ext>
                  </a:extLst>
                </a:gridCol>
                <a:gridCol w="2028918">
                  <a:extLst>
                    <a:ext uri="{9D8B030D-6E8A-4147-A177-3AD203B41FA5}">
                      <a16:colId xmlns:a16="http://schemas.microsoft.com/office/drawing/2014/main" val="907219812"/>
                    </a:ext>
                  </a:extLst>
                </a:gridCol>
              </a:tblGrid>
              <a:tr h="235164">
                <a:tc>
                  <a:txBody>
                    <a:bodyPr/>
                    <a:lstStyle/>
                    <a:p>
                      <a:pPr>
                        <a:buNone/>
                      </a:pPr>
                      <a:r>
                        <a:rPr lang="en-US" sz="1400" b="1"/>
                        <a:t>Policy Domain</a:t>
                      </a:r>
                      <a:endParaRPr lang="en-US" sz="1400"/>
                    </a:p>
                  </a:txBody>
                  <a:tcPr marL="18131" marR="18131" marT="9065" marB="9065" anchor="ctr">
                    <a:lnL>
                      <a:noFill/>
                    </a:lnL>
                    <a:lnR>
                      <a:noFill/>
                    </a:lnR>
                    <a:lnT>
                      <a:noFill/>
                    </a:lnT>
                    <a:lnB>
                      <a:noFill/>
                    </a:lnB>
                    <a:noFill/>
                  </a:tcPr>
                </a:tc>
                <a:tc>
                  <a:txBody>
                    <a:bodyPr/>
                    <a:lstStyle/>
                    <a:p>
                      <a:pPr>
                        <a:buNone/>
                      </a:pPr>
                      <a:r>
                        <a:rPr lang="en-US" sz="1400" b="1"/>
                        <a:t>Policy Instrument</a:t>
                      </a:r>
                      <a:endParaRPr lang="en-US" sz="1400"/>
                    </a:p>
                  </a:txBody>
                  <a:tcPr marL="18131" marR="18131" marT="9065" marB="9065" anchor="ctr">
                    <a:lnL>
                      <a:noFill/>
                    </a:lnL>
                    <a:lnR>
                      <a:noFill/>
                    </a:lnR>
                    <a:lnT>
                      <a:noFill/>
                    </a:lnT>
                    <a:lnB>
                      <a:noFill/>
                    </a:lnB>
                    <a:noFill/>
                  </a:tcPr>
                </a:tc>
                <a:tc>
                  <a:txBody>
                    <a:bodyPr/>
                    <a:lstStyle/>
                    <a:p>
                      <a:pPr>
                        <a:buNone/>
                      </a:pPr>
                      <a:r>
                        <a:rPr lang="en-US" sz="1400" b="1"/>
                        <a:t>Description / Mechanism</a:t>
                      </a:r>
                      <a:endParaRPr lang="en-US" sz="1400"/>
                    </a:p>
                  </a:txBody>
                  <a:tcPr marL="18131" marR="18131" marT="9065" marB="9065" anchor="ctr">
                    <a:lnL>
                      <a:noFill/>
                    </a:lnL>
                    <a:lnR>
                      <a:noFill/>
                    </a:lnR>
                    <a:lnT>
                      <a:noFill/>
                    </a:lnT>
                    <a:lnB>
                      <a:noFill/>
                    </a:lnB>
                    <a:noFill/>
                  </a:tcPr>
                </a:tc>
                <a:tc>
                  <a:txBody>
                    <a:bodyPr/>
                    <a:lstStyle/>
                    <a:p>
                      <a:pPr>
                        <a:buNone/>
                      </a:pPr>
                      <a:r>
                        <a:rPr lang="en-US" sz="1400" b="1"/>
                        <a:t>Examples / Case Studies</a:t>
                      </a:r>
                      <a:endParaRPr lang="en-US" sz="1400"/>
                    </a:p>
                  </a:txBody>
                  <a:tcPr marL="18131" marR="18131" marT="9065" marB="9065" anchor="ctr">
                    <a:lnL>
                      <a:noFill/>
                    </a:lnL>
                    <a:lnR>
                      <a:noFill/>
                    </a:lnR>
                    <a:lnT>
                      <a:noFill/>
                    </a:lnT>
                    <a:lnB>
                      <a:noFill/>
                    </a:lnB>
                    <a:noFill/>
                  </a:tcPr>
                </a:tc>
                <a:tc>
                  <a:txBody>
                    <a:bodyPr/>
                    <a:lstStyle/>
                    <a:p>
                      <a:pPr>
                        <a:buNone/>
                      </a:pPr>
                      <a:r>
                        <a:rPr lang="en-US" sz="1400" b="1"/>
                        <a:t>Expected Impacts</a:t>
                      </a:r>
                      <a:endParaRPr lang="en-US" sz="1400"/>
                    </a:p>
                  </a:txBody>
                  <a:tcPr marL="18131" marR="18131" marT="9065" marB="9065" anchor="ctr">
                    <a:lnL>
                      <a:noFill/>
                    </a:lnL>
                    <a:lnR>
                      <a:noFill/>
                    </a:lnR>
                    <a:lnT>
                      <a:noFill/>
                    </a:lnT>
                    <a:lnB>
                      <a:noFill/>
                    </a:lnB>
                    <a:noFill/>
                  </a:tcPr>
                </a:tc>
                <a:extLst>
                  <a:ext uri="{0D108BD9-81ED-4DB2-BD59-A6C34878D82A}">
                    <a16:rowId xmlns:a16="http://schemas.microsoft.com/office/drawing/2014/main" val="3875849418"/>
                  </a:ext>
                </a:extLst>
              </a:tr>
              <a:tr h="849327">
                <a:tc>
                  <a:txBody>
                    <a:bodyPr/>
                    <a:lstStyle/>
                    <a:p>
                      <a:pPr>
                        <a:buNone/>
                      </a:pPr>
                      <a:r>
                        <a:rPr lang="en-US" sz="1400" b="1"/>
                        <a:t>Housing Policy</a:t>
                      </a:r>
                      <a:endParaRPr lang="en-US" sz="1400"/>
                    </a:p>
                  </a:txBody>
                  <a:tcPr marL="18131" marR="18131" marT="9065" marB="9065" anchor="ctr">
                    <a:lnL>
                      <a:noFill/>
                    </a:lnL>
                    <a:lnR>
                      <a:noFill/>
                    </a:lnR>
                    <a:lnT>
                      <a:noFill/>
                    </a:lnT>
                    <a:lnB>
                      <a:noFill/>
                    </a:lnB>
                    <a:noFill/>
                  </a:tcPr>
                </a:tc>
                <a:tc>
                  <a:txBody>
                    <a:bodyPr/>
                    <a:lstStyle/>
                    <a:p>
                      <a:pPr>
                        <a:buNone/>
                      </a:pPr>
                      <a:r>
                        <a:rPr lang="en-US" sz="1400"/>
                        <a:t>Inclusionary Zoning</a:t>
                      </a:r>
                    </a:p>
                  </a:txBody>
                  <a:tcPr marL="18131" marR="18131" marT="9065" marB="9065" anchor="ctr">
                    <a:lnL>
                      <a:noFill/>
                    </a:lnL>
                    <a:lnR>
                      <a:noFill/>
                    </a:lnR>
                    <a:lnT>
                      <a:noFill/>
                    </a:lnT>
                    <a:lnB>
                      <a:noFill/>
                    </a:lnB>
                    <a:noFill/>
                  </a:tcPr>
                </a:tc>
                <a:tc>
                  <a:txBody>
                    <a:bodyPr/>
                    <a:lstStyle/>
                    <a:p>
                      <a:pPr>
                        <a:buNone/>
                      </a:pPr>
                      <a:r>
                        <a:rPr lang="en-US" sz="1400"/>
                        <a:t>Requires private developers to allocate a portion of new housing units as affordable housing.</a:t>
                      </a:r>
                    </a:p>
                  </a:txBody>
                  <a:tcPr marL="18131" marR="18131" marT="9065" marB="9065" anchor="ctr">
                    <a:lnL>
                      <a:noFill/>
                    </a:lnL>
                    <a:lnR>
                      <a:noFill/>
                    </a:lnR>
                    <a:lnT>
                      <a:noFill/>
                    </a:lnT>
                    <a:lnB>
                      <a:noFill/>
                    </a:lnB>
                    <a:noFill/>
                  </a:tcPr>
                </a:tc>
                <a:tc>
                  <a:txBody>
                    <a:bodyPr/>
                    <a:lstStyle/>
                    <a:p>
                      <a:pPr>
                        <a:buNone/>
                      </a:pPr>
                      <a:r>
                        <a:rPr lang="en-US" sz="1400" i="1"/>
                        <a:t>New York City (USA), London (UK)</a:t>
                      </a:r>
                      <a:endParaRPr lang="en-US" sz="1400"/>
                    </a:p>
                  </a:txBody>
                  <a:tcPr marL="18131" marR="18131" marT="9065" marB="9065" anchor="ctr">
                    <a:lnL>
                      <a:noFill/>
                    </a:lnL>
                    <a:lnR>
                      <a:noFill/>
                    </a:lnR>
                    <a:lnT>
                      <a:noFill/>
                    </a:lnT>
                    <a:lnB>
                      <a:noFill/>
                    </a:lnB>
                    <a:noFill/>
                  </a:tcPr>
                </a:tc>
                <a:tc>
                  <a:txBody>
                    <a:bodyPr/>
                    <a:lstStyle/>
                    <a:p>
                      <a:pPr>
                        <a:buNone/>
                      </a:pPr>
                      <a:r>
                        <a:rPr lang="en-US" sz="1400"/>
                        <a:t>Promotes social mix; mitigates segregation; supports low-income residents’ access to housing in high-demand areas.</a:t>
                      </a:r>
                    </a:p>
                  </a:txBody>
                  <a:tcPr marL="18131" marR="18131" marT="9065" marB="9065" anchor="ctr">
                    <a:lnL>
                      <a:noFill/>
                    </a:lnL>
                    <a:lnR>
                      <a:noFill/>
                    </a:lnR>
                    <a:lnT>
                      <a:noFill/>
                    </a:lnT>
                    <a:lnB>
                      <a:noFill/>
                    </a:lnB>
                    <a:noFill/>
                  </a:tcPr>
                </a:tc>
                <a:extLst>
                  <a:ext uri="{0D108BD9-81ED-4DB2-BD59-A6C34878D82A}">
                    <a16:rowId xmlns:a16="http://schemas.microsoft.com/office/drawing/2014/main" val="352788998"/>
                  </a:ext>
                </a:extLst>
              </a:tr>
              <a:tr h="644606">
                <a:tc>
                  <a:txBody>
                    <a:bodyPr/>
                    <a:lstStyle/>
                    <a:p>
                      <a:pPr>
                        <a:buNone/>
                      </a:pPr>
                      <a:endParaRPr lang="ar-SY" sz="1400"/>
                    </a:p>
                  </a:txBody>
                  <a:tcPr marL="18131" marR="18131" marT="9065" marB="9065" anchor="ctr">
                    <a:lnL>
                      <a:noFill/>
                    </a:lnL>
                    <a:lnR>
                      <a:noFill/>
                    </a:lnR>
                    <a:lnT>
                      <a:noFill/>
                    </a:lnT>
                    <a:lnB>
                      <a:noFill/>
                    </a:lnB>
                    <a:noFill/>
                  </a:tcPr>
                </a:tc>
                <a:tc>
                  <a:txBody>
                    <a:bodyPr/>
                    <a:lstStyle/>
                    <a:p>
                      <a:pPr>
                        <a:buNone/>
                      </a:pPr>
                      <a:r>
                        <a:rPr lang="en-US" sz="1400"/>
                        <a:t>Rent Control / Stabilization</a:t>
                      </a:r>
                    </a:p>
                  </a:txBody>
                  <a:tcPr marL="18131" marR="18131" marT="9065" marB="9065" anchor="ctr">
                    <a:lnL>
                      <a:noFill/>
                    </a:lnL>
                    <a:lnR>
                      <a:noFill/>
                    </a:lnR>
                    <a:lnT>
                      <a:noFill/>
                    </a:lnT>
                    <a:lnB>
                      <a:noFill/>
                    </a:lnB>
                    <a:noFill/>
                  </a:tcPr>
                </a:tc>
                <a:tc>
                  <a:txBody>
                    <a:bodyPr/>
                    <a:lstStyle/>
                    <a:p>
                      <a:pPr>
                        <a:buNone/>
                      </a:pPr>
                      <a:r>
                        <a:rPr lang="en-US" sz="1400"/>
                        <a:t>Sets limits on rent increases to protect tenants and prevent displacement.</a:t>
                      </a:r>
                    </a:p>
                  </a:txBody>
                  <a:tcPr marL="18131" marR="18131" marT="9065" marB="9065" anchor="ctr">
                    <a:lnL>
                      <a:noFill/>
                    </a:lnL>
                    <a:lnR>
                      <a:noFill/>
                    </a:lnR>
                    <a:lnT>
                      <a:noFill/>
                    </a:lnT>
                    <a:lnB>
                      <a:noFill/>
                    </a:lnB>
                    <a:noFill/>
                  </a:tcPr>
                </a:tc>
                <a:tc>
                  <a:txBody>
                    <a:bodyPr/>
                    <a:lstStyle/>
                    <a:p>
                      <a:pPr>
                        <a:buNone/>
                      </a:pPr>
                      <a:r>
                        <a:rPr lang="it-IT" sz="1400" i="1"/>
                        <a:t>Berlin (Germany), San Francisco (USA)</a:t>
                      </a:r>
                      <a:endParaRPr lang="it-IT" sz="1400"/>
                    </a:p>
                  </a:txBody>
                  <a:tcPr marL="18131" marR="18131" marT="9065" marB="9065" anchor="ctr">
                    <a:lnL>
                      <a:noFill/>
                    </a:lnL>
                    <a:lnR>
                      <a:noFill/>
                    </a:lnR>
                    <a:lnT>
                      <a:noFill/>
                    </a:lnT>
                    <a:lnB>
                      <a:noFill/>
                    </a:lnB>
                    <a:noFill/>
                  </a:tcPr>
                </a:tc>
                <a:tc>
                  <a:txBody>
                    <a:bodyPr/>
                    <a:lstStyle/>
                    <a:p>
                      <a:pPr>
                        <a:buNone/>
                      </a:pPr>
                      <a:r>
                        <a:rPr lang="en-US" sz="1400"/>
                        <a:t>Short-term affordability; may discourage new supply if not combined with incentives.</a:t>
                      </a:r>
                    </a:p>
                  </a:txBody>
                  <a:tcPr marL="18131" marR="18131" marT="9065" marB="9065" anchor="ctr">
                    <a:lnL>
                      <a:noFill/>
                    </a:lnL>
                    <a:lnR>
                      <a:noFill/>
                    </a:lnR>
                    <a:lnT>
                      <a:noFill/>
                    </a:lnT>
                    <a:lnB>
                      <a:noFill/>
                    </a:lnB>
                    <a:noFill/>
                  </a:tcPr>
                </a:tc>
                <a:extLst>
                  <a:ext uri="{0D108BD9-81ED-4DB2-BD59-A6C34878D82A}">
                    <a16:rowId xmlns:a16="http://schemas.microsoft.com/office/drawing/2014/main" val="642672324"/>
                  </a:ext>
                </a:extLst>
              </a:tr>
              <a:tr h="644606">
                <a:tc>
                  <a:txBody>
                    <a:bodyPr/>
                    <a:lstStyle/>
                    <a:p>
                      <a:pPr>
                        <a:buNone/>
                      </a:pPr>
                      <a:endParaRPr lang="ar-SY" sz="1400"/>
                    </a:p>
                  </a:txBody>
                  <a:tcPr marL="18131" marR="18131" marT="9065" marB="9065" anchor="ctr">
                    <a:lnL>
                      <a:noFill/>
                    </a:lnL>
                    <a:lnR>
                      <a:noFill/>
                    </a:lnR>
                    <a:lnT>
                      <a:noFill/>
                    </a:lnT>
                    <a:lnB>
                      <a:noFill/>
                    </a:lnB>
                    <a:noFill/>
                  </a:tcPr>
                </a:tc>
                <a:tc>
                  <a:txBody>
                    <a:bodyPr/>
                    <a:lstStyle/>
                    <a:p>
                      <a:pPr>
                        <a:buNone/>
                      </a:pPr>
                      <a:r>
                        <a:rPr lang="en-US" sz="1400"/>
                        <a:t>Public or Social Housing</a:t>
                      </a:r>
                    </a:p>
                  </a:txBody>
                  <a:tcPr marL="18131" marR="18131" marT="9065" marB="9065" anchor="ctr">
                    <a:lnL>
                      <a:noFill/>
                    </a:lnL>
                    <a:lnR>
                      <a:noFill/>
                    </a:lnR>
                    <a:lnT>
                      <a:noFill/>
                    </a:lnT>
                    <a:lnB>
                      <a:noFill/>
                    </a:lnB>
                    <a:noFill/>
                  </a:tcPr>
                </a:tc>
                <a:tc>
                  <a:txBody>
                    <a:bodyPr/>
                    <a:lstStyle/>
                    <a:p>
                      <a:pPr>
                        <a:buNone/>
                      </a:pPr>
                      <a:r>
                        <a:rPr lang="en-US" sz="1400" dirty="0"/>
                        <a:t>Direct government or non-profit provision of subsidized housing units.</a:t>
                      </a:r>
                    </a:p>
                  </a:txBody>
                  <a:tcPr marL="18131" marR="18131" marT="9065" marB="9065" anchor="ctr">
                    <a:lnL>
                      <a:noFill/>
                    </a:lnL>
                    <a:lnR>
                      <a:noFill/>
                    </a:lnR>
                    <a:lnT>
                      <a:noFill/>
                    </a:lnT>
                    <a:lnB>
                      <a:noFill/>
                    </a:lnB>
                    <a:noFill/>
                  </a:tcPr>
                </a:tc>
                <a:tc>
                  <a:txBody>
                    <a:bodyPr/>
                    <a:lstStyle/>
                    <a:p>
                      <a:pPr>
                        <a:buNone/>
                      </a:pPr>
                      <a:r>
                        <a:rPr lang="en-US" sz="1400" i="1"/>
                        <a:t>Vienna (Austria), Singapore Housing Development Board (HDB)</a:t>
                      </a:r>
                      <a:endParaRPr lang="en-US" sz="1400"/>
                    </a:p>
                  </a:txBody>
                  <a:tcPr marL="18131" marR="18131" marT="9065" marB="9065" anchor="ctr">
                    <a:lnL>
                      <a:noFill/>
                    </a:lnL>
                    <a:lnR>
                      <a:noFill/>
                    </a:lnR>
                    <a:lnT>
                      <a:noFill/>
                    </a:lnT>
                    <a:lnB>
                      <a:noFill/>
                    </a:lnB>
                    <a:noFill/>
                  </a:tcPr>
                </a:tc>
                <a:tc>
                  <a:txBody>
                    <a:bodyPr/>
                    <a:lstStyle/>
                    <a:p>
                      <a:pPr>
                        <a:buNone/>
                      </a:pPr>
                      <a:r>
                        <a:rPr lang="en-US" sz="1400"/>
                        <a:t>Increases housing availability; stabilizes urban growth; supports social equity.</a:t>
                      </a:r>
                    </a:p>
                  </a:txBody>
                  <a:tcPr marL="18131" marR="18131" marT="9065" marB="9065" anchor="ctr">
                    <a:lnL>
                      <a:noFill/>
                    </a:lnL>
                    <a:lnR>
                      <a:noFill/>
                    </a:lnR>
                    <a:lnT>
                      <a:noFill/>
                    </a:lnT>
                    <a:lnB>
                      <a:noFill/>
                    </a:lnB>
                    <a:noFill/>
                  </a:tcPr>
                </a:tc>
                <a:extLst>
                  <a:ext uri="{0D108BD9-81ED-4DB2-BD59-A6C34878D82A}">
                    <a16:rowId xmlns:a16="http://schemas.microsoft.com/office/drawing/2014/main" val="2820308904"/>
                  </a:ext>
                </a:extLst>
              </a:tr>
              <a:tr h="849327">
                <a:tc>
                  <a:txBody>
                    <a:bodyPr/>
                    <a:lstStyle/>
                    <a:p>
                      <a:pPr>
                        <a:buNone/>
                      </a:pPr>
                      <a:endParaRPr lang="ar-SY" sz="1400"/>
                    </a:p>
                  </a:txBody>
                  <a:tcPr marL="18131" marR="18131" marT="9065" marB="9065" anchor="ctr">
                    <a:lnL>
                      <a:noFill/>
                    </a:lnL>
                    <a:lnR>
                      <a:noFill/>
                    </a:lnR>
                    <a:lnT>
                      <a:noFill/>
                    </a:lnT>
                    <a:lnB>
                      <a:noFill/>
                    </a:lnB>
                    <a:noFill/>
                  </a:tcPr>
                </a:tc>
                <a:tc>
                  <a:txBody>
                    <a:bodyPr/>
                    <a:lstStyle/>
                    <a:p>
                      <a:pPr>
                        <a:buNone/>
                      </a:pPr>
                      <a:r>
                        <a:rPr lang="en-US" sz="1400" dirty="0"/>
                        <a:t>Urban Densification Incentives</a:t>
                      </a:r>
                    </a:p>
                  </a:txBody>
                  <a:tcPr marL="18131" marR="18131" marT="9065" marB="9065" anchor="ctr">
                    <a:lnL>
                      <a:noFill/>
                    </a:lnL>
                    <a:lnR>
                      <a:noFill/>
                    </a:lnR>
                    <a:lnT>
                      <a:noFill/>
                    </a:lnT>
                    <a:lnB>
                      <a:noFill/>
                    </a:lnB>
                    <a:noFill/>
                  </a:tcPr>
                </a:tc>
                <a:tc>
                  <a:txBody>
                    <a:bodyPr/>
                    <a:lstStyle/>
                    <a:p>
                      <a:pPr>
                        <a:buNone/>
                      </a:pPr>
                      <a:r>
                        <a:rPr lang="en-US" sz="1400"/>
                        <a:t>Incentives (e.g., FAR bonuses) for compact development near transport corridors.</a:t>
                      </a:r>
                    </a:p>
                  </a:txBody>
                  <a:tcPr marL="18131" marR="18131" marT="9065" marB="9065" anchor="ctr">
                    <a:lnL>
                      <a:noFill/>
                    </a:lnL>
                    <a:lnR>
                      <a:noFill/>
                    </a:lnR>
                    <a:lnT>
                      <a:noFill/>
                    </a:lnT>
                    <a:lnB>
                      <a:noFill/>
                    </a:lnB>
                    <a:noFill/>
                  </a:tcPr>
                </a:tc>
                <a:tc>
                  <a:txBody>
                    <a:bodyPr/>
                    <a:lstStyle/>
                    <a:p>
                      <a:pPr>
                        <a:buNone/>
                      </a:pPr>
                      <a:r>
                        <a:rPr lang="en-US" sz="1400" i="1"/>
                        <a:t>Tokyo (Japan), Vancouver (Canada)</a:t>
                      </a:r>
                      <a:endParaRPr lang="en-US" sz="1400"/>
                    </a:p>
                  </a:txBody>
                  <a:tcPr marL="18131" marR="18131" marT="9065" marB="9065" anchor="ctr">
                    <a:lnL>
                      <a:noFill/>
                    </a:lnL>
                    <a:lnR>
                      <a:noFill/>
                    </a:lnR>
                    <a:lnT>
                      <a:noFill/>
                    </a:lnT>
                    <a:lnB>
                      <a:noFill/>
                    </a:lnB>
                    <a:noFill/>
                  </a:tcPr>
                </a:tc>
                <a:tc>
                  <a:txBody>
                    <a:bodyPr/>
                    <a:lstStyle/>
                    <a:p>
                      <a:pPr>
                        <a:buNone/>
                      </a:pPr>
                      <a:r>
                        <a:rPr lang="en-US" sz="1400" dirty="0"/>
                        <a:t>Reduces urban sprawl; increases infrastructure efficiency; supports transit-oriented development (TOD).</a:t>
                      </a:r>
                    </a:p>
                  </a:txBody>
                  <a:tcPr marL="18131" marR="18131" marT="9065" marB="9065" anchor="ctr">
                    <a:lnL>
                      <a:noFill/>
                    </a:lnL>
                    <a:lnR>
                      <a:noFill/>
                    </a:lnR>
                    <a:lnT>
                      <a:noFill/>
                    </a:lnT>
                    <a:lnB>
                      <a:noFill/>
                    </a:lnB>
                    <a:noFill/>
                  </a:tcPr>
                </a:tc>
                <a:extLst>
                  <a:ext uri="{0D108BD9-81ED-4DB2-BD59-A6C34878D82A}">
                    <a16:rowId xmlns:a16="http://schemas.microsoft.com/office/drawing/2014/main" val="942690448"/>
                  </a:ext>
                </a:extLst>
              </a:tr>
            </a:tbl>
          </a:graphicData>
        </a:graphic>
      </p:graphicFrame>
    </p:spTree>
    <p:extLst>
      <p:ext uri="{BB962C8B-B14F-4D97-AF65-F5344CB8AC3E}">
        <p14:creationId xmlns:p14="http://schemas.microsoft.com/office/powerpoint/2010/main" val="2044084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6D6E3-D072-E7BB-7416-CB0B2BF3EE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A2066-FC04-6C8B-CAD4-45BF15512EC6}"/>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5.3 Real Estate Investment Trusts (REITs)</a:t>
            </a:r>
          </a:p>
          <a:p>
            <a:r>
              <a:rPr lang="en-US"/>
              <a:t>REITs pool investor funds to buy and manage income-producing properties.</a:t>
            </a:r>
            <a:br>
              <a:rPr lang="en-US"/>
            </a:br>
            <a:r>
              <a:rPr lang="en-US"/>
              <a:t>They provide </a:t>
            </a:r>
            <a:r>
              <a:rPr lang="en-US" b="1"/>
              <a:t>liquidity, transparency, and steady dividends</a:t>
            </a:r>
            <a:r>
              <a:rPr lang="en-US"/>
              <a:t>, bridging property markets and capital markets.</a:t>
            </a:r>
          </a:p>
        </p:txBody>
      </p:sp>
      <p:pic>
        <p:nvPicPr>
          <p:cNvPr id="7" name="Graphic 21">
            <a:extLst>
              <a:ext uri="{FF2B5EF4-FFF2-40B4-BE49-F238E27FC236}">
                <a16:creationId xmlns:a16="http://schemas.microsoft.com/office/drawing/2014/main" id="{34696D1E-FC04-21A3-0A5F-3AB6AA3958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BFB58CB4-3AF8-CFDC-4EA4-6A49D7759CF8}"/>
              </a:ext>
            </a:extLst>
          </p:cNvPr>
          <p:cNvSpPr txBox="1"/>
          <p:nvPr/>
        </p:nvSpPr>
        <p:spPr>
          <a:xfrm>
            <a:off x="963117" y="1028740"/>
            <a:ext cx="8381045" cy="523220"/>
          </a:xfrm>
          <a:prstGeom prst="rect">
            <a:avLst/>
          </a:prstGeom>
          <a:noFill/>
        </p:spPr>
        <p:txBody>
          <a:bodyPr wrap="square">
            <a:spAutoFit/>
          </a:bodyPr>
          <a:lstStyle/>
          <a:p>
            <a:r>
              <a:rPr lang="en-US" sz="2800" dirty="0">
                <a:latin typeface="Alexandria" charset="0"/>
              </a:rPr>
              <a:t>9. Planning for sustainable and inclusive urbanization</a:t>
            </a:r>
          </a:p>
        </p:txBody>
      </p:sp>
      <p:graphicFrame>
        <p:nvGraphicFramePr>
          <p:cNvPr id="2" name="جدول 1">
            <a:extLst>
              <a:ext uri="{FF2B5EF4-FFF2-40B4-BE49-F238E27FC236}">
                <a16:creationId xmlns:a16="http://schemas.microsoft.com/office/drawing/2014/main" id="{BBA947D6-6CC4-1D14-F751-384EF39DEBD9}"/>
              </a:ext>
            </a:extLst>
          </p:cNvPr>
          <p:cNvGraphicFramePr>
            <a:graphicFrameLocks noGrp="1"/>
          </p:cNvGraphicFramePr>
          <p:nvPr>
            <p:extLst>
              <p:ext uri="{D42A27DB-BD31-4B8C-83A1-F6EECF244321}">
                <p14:modId xmlns:p14="http://schemas.microsoft.com/office/powerpoint/2010/main" val="1818503849"/>
              </p:ext>
            </p:extLst>
          </p:nvPr>
        </p:nvGraphicFramePr>
        <p:xfrm>
          <a:off x="1031600" y="1830262"/>
          <a:ext cx="9799820" cy="4187320"/>
        </p:xfrm>
        <a:graphic>
          <a:graphicData uri="http://schemas.openxmlformats.org/drawingml/2006/table">
            <a:tbl>
              <a:tblPr/>
              <a:tblGrid>
                <a:gridCol w="1959964">
                  <a:extLst>
                    <a:ext uri="{9D8B030D-6E8A-4147-A177-3AD203B41FA5}">
                      <a16:colId xmlns:a16="http://schemas.microsoft.com/office/drawing/2014/main" val="3514028851"/>
                    </a:ext>
                  </a:extLst>
                </a:gridCol>
                <a:gridCol w="1959964">
                  <a:extLst>
                    <a:ext uri="{9D8B030D-6E8A-4147-A177-3AD203B41FA5}">
                      <a16:colId xmlns:a16="http://schemas.microsoft.com/office/drawing/2014/main" val="1117059997"/>
                    </a:ext>
                  </a:extLst>
                </a:gridCol>
                <a:gridCol w="1959964">
                  <a:extLst>
                    <a:ext uri="{9D8B030D-6E8A-4147-A177-3AD203B41FA5}">
                      <a16:colId xmlns:a16="http://schemas.microsoft.com/office/drawing/2014/main" val="2611058827"/>
                    </a:ext>
                  </a:extLst>
                </a:gridCol>
                <a:gridCol w="1959964">
                  <a:extLst>
                    <a:ext uri="{9D8B030D-6E8A-4147-A177-3AD203B41FA5}">
                      <a16:colId xmlns:a16="http://schemas.microsoft.com/office/drawing/2014/main" val="2514303827"/>
                    </a:ext>
                  </a:extLst>
                </a:gridCol>
                <a:gridCol w="1959964">
                  <a:extLst>
                    <a:ext uri="{9D8B030D-6E8A-4147-A177-3AD203B41FA5}">
                      <a16:colId xmlns:a16="http://schemas.microsoft.com/office/drawing/2014/main" val="3429387911"/>
                    </a:ext>
                  </a:extLst>
                </a:gridCol>
              </a:tblGrid>
              <a:tr h="126914">
                <a:tc>
                  <a:txBody>
                    <a:bodyPr/>
                    <a:lstStyle/>
                    <a:p>
                      <a:pPr>
                        <a:buNone/>
                      </a:pPr>
                      <a:r>
                        <a:rPr lang="en-US" sz="1800" b="1"/>
                        <a:t>Policy Domain</a:t>
                      </a:r>
                      <a:endParaRPr lang="en-US" sz="1800"/>
                    </a:p>
                  </a:txBody>
                  <a:tcPr marL="18131" marR="18131" marT="9065" marB="9065" anchor="ctr">
                    <a:lnL>
                      <a:noFill/>
                    </a:lnL>
                    <a:lnR>
                      <a:noFill/>
                    </a:lnR>
                    <a:lnT>
                      <a:noFill/>
                    </a:lnT>
                    <a:lnB>
                      <a:noFill/>
                    </a:lnB>
                    <a:noFill/>
                  </a:tcPr>
                </a:tc>
                <a:tc>
                  <a:txBody>
                    <a:bodyPr/>
                    <a:lstStyle/>
                    <a:p>
                      <a:pPr>
                        <a:buNone/>
                      </a:pPr>
                      <a:r>
                        <a:rPr lang="en-US" sz="1800" b="1"/>
                        <a:t>Policy Instrument</a:t>
                      </a:r>
                      <a:endParaRPr lang="en-US" sz="1800"/>
                    </a:p>
                  </a:txBody>
                  <a:tcPr marL="18131" marR="18131" marT="9065" marB="9065" anchor="ctr">
                    <a:lnL>
                      <a:noFill/>
                    </a:lnL>
                    <a:lnR>
                      <a:noFill/>
                    </a:lnR>
                    <a:lnT>
                      <a:noFill/>
                    </a:lnT>
                    <a:lnB>
                      <a:noFill/>
                    </a:lnB>
                    <a:noFill/>
                  </a:tcPr>
                </a:tc>
                <a:tc>
                  <a:txBody>
                    <a:bodyPr/>
                    <a:lstStyle/>
                    <a:p>
                      <a:pPr>
                        <a:buNone/>
                      </a:pPr>
                      <a:r>
                        <a:rPr lang="en-US" sz="1800" b="1"/>
                        <a:t>Description / Mechanism</a:t>
                      </a:r>
                      <a:endParaRPr lang="en-US" sz="1800"/>
                    </a:p>
                  </a:txBody>
                  <a:tcPr marL="18131" marR="18131" marT="9065" marB="9065" anchor="ctr">
                    <a:lnL>
                      <a:noFill/>
                    </a:lnL>
                    <a:lnR>
                      <a:noFill/>
                    </a:lnR>
                    <a:lnT>
                      <a:noFill/>
                    </a:lnT>
                    <a:lnB>
                      <a:noFill/>
                    </a:lnB>
                    <a:noFill/>
                  </a:tcPr>
                </a:tc>
                <a:tc>
                  <a:txBody>
                    <a:bodyPr/>
                    <a:lstStyle/>
                    <a:p>
                      <a:pPr>
                        <a:buNone/>
                      </a:pPr>
                      <a:r>
                        <a:rPr lang="en-US" sz="1800" b="1"/>
                        <a:t>Examples / Case Studies</a:t>
                      </a:r>
                      <a:endParaRPr lang="en-US" sz="1800"/>
                    </a:p>
                  </a:txBody>
                  <a:tcPr marL="18131" marR="18131" marT="9065" marB="9065" anchor="ctr">
                    <a:lnL>
                      <a:noFill/>
                    </a:lnL>
                    <a:lnR>
                      <a:noFill/>
                    </a:lnR>
                    <a:lnT>
                      <a:noFill/>
                    </a:lnT>
                    <a:lnB>
                      <a:noFill/>
                    </a:lnB>
                    <a:noFill/>
                  </a:tcPr>
                </a:tc>
                <a:tc>
                  <a:txBody>
                    <a:bodyPr/>
                    <a:lstStyle/>
                    <a:p>
                      <a:pPr>
                        <a:buNone/>
                      </a:pPr>
                      <a:r>
                        <a:rPr lang="en-US" sz="1800" b="1"/>
                        <a:t>Expected Impacts</a:t>
                      </a:r>
                      <a:endParaRPr lang="en-US" sz="1800"/>
                    </a:p>
                  </a:txBody>
                  <a:tcPr marL="18131" marR="18131" marT="9065" marB="9065" anchor="ctr">
                    <a:lnL>
                      <a:noFill/>
                    </a:lnL>
                    <a:lnR>
                      <a:noFill/>
                    </a:lnR>
                    <a:lnT>
                      <a:noFill/>
                    </a:lnT>
                    <a:lnB>
                      <a:noFill/>
                    </a:lnB>
                    <a:noFill/>
                  </a:tcPr>
                </a:tc>
                <a:extLst>
                  <a:ext uri="{0D108BD9-81ED-4DB2-BD59-A6C34878D82A}">
                    <a16:rowId xmlns:a16="http://schemas.microsoft.com/office/drawing/2014/main" val="3467930039"/>
                  </a:ext>
                </a:extLst>
              </a:tr>
              <a:tr h="290089">
                <a:tc>
                  <a:txBody>
                    <a:bodyPr/>
                    <a:lstStyle/>
                    <a:p>
                      <a:pPr>
                        <a:buNone/>
                      </a:pPr>
                      <a:r>
                        <a:rPr lang="en-US" sz="1800" b="1"/>
                        <a:t>Transport Policy</a:t>
                      </a:r>
                      <a:endParaRPr lang="en-US" sz="1800"/>
                    </a:p>
                  </a:txBody>
                  <a:tcPr marL="18131" marR="18131" marT="9065" marB="9065" anchor="ctr">
                    <a:lnL>
                      <a:noFill/>
                    </a:lnL>
                    <a:lnR>
                      <a:noFill/>
                    </a:lnR>
                    <a:lnT>
                      <a:noFill/>
                    </a:lnT>
                    <a:lnB>
                      <a:noFill/>
                    </a:lnB>
                    <a:noFill/>
                  </a:tcPr>
                </a:tc>
                <a:tc>
                  <a:txBody>
                    <a:bodyPr/>
                    <a:lstStyle/>
                    <a:p>
                      <a:pPr>
                        <a:buNone/>
                      </a:pPr>
                      <a:r>
                        <a:rPr lang="en-US" sz="1800" dirty="0"/>
                        <a:t>Mass Transit Investment</a:t>
                      </a:r>
                    </a:p>
                  </a:txBody>
                  <a:tcPr marL="18131" marR="18131" marT="9065" marB="9065" anchor="ctr">
                    <a:lnL>
                      <a:noFill/>
                    </a:lnL>
                    <a:lnR>
                      <a:noFill/>
                    </a:lnR>
                    <a:lnT>
                      <a:noFill/>
                    </a:lnT>
                    <a:lnB>
                      <a:noFill/>
                    </a:lnB>
                    <a:noFill/>
                  </a:tcPr>
                </a:tc>
                <a:tc>
                  <a:txBody>
                    <a:bodyPr/>
                    <a:lstStyle/>
                    <a:p>
                      <a:pPr>
                        <a:buNone/>
                      </a:pPr>
                      <a:r>
                        <a:rPr lang="en-US" sz="1800"/>
                        <a:t>Development of metro, BRT, or commuter rail to connect peripheries with urban cores.</a:t>
                      </a:r>
                    </a:p>
                  </a:txBody>
                  <a:tcPr marL="18131" marR="18131" marT="9065" marB="9065" anchor="ctr">
                    <a:lnL>
                      <a:noFill/>
                    </a:lnL>
                    <a:lnR>
                      <a:noFill/>
                    </a:lnR>
                    <a:lnT>
                      <a:noFill/>
                    </a:lnT>
                    <a:lnB>
                      <a:noFill/>
                    </a:lnB>
                    <a:noFill/>
                  </a:tcPr>
                </a:tc>
                <a:tc>
                  <a:txBody>
                    <a:bodyPr/>
                    <a:lstStyle/>
                    <a:p>
                      <a:pPr>
                        <a:buNone/>
                      </a:pPr>
                      <a:r>
                        <a:rPr lang="en-US" sz="1800" i="1"/>
                        <a:t>Curitiba BRT (Brazil), Dubai Metro (UAE)</a:t>
                      </a:r>
                      <a:endParaRPr lang="en-US" sz="1800"/>
                    </a:p>
                  </a:txBody>
                  <a:tcPr marL="18131" marR="18131" marT="9065" marB="9065" anchor="ctr">
                    <a:lnL>
                      <a:noFill/>
                    </a:lnL>
                    <a:lnR>
                      <a:noFill/>
                    </a:lnR>
                    <a:lnT>
                      <a:noFill/>
                    </a:lnT>
                    <a:lnB>
                      <a:noFill/>
                    </a:lnB>
                    <a:noFill/>
                  </a:tcPr>
                </a:tc>
                <a:tc>
                  <a:txBody>
                    <a:bodyPr/>
                    <a:lstStyle/>
                    <a:p>
                      <a:pPr>
                        <a:buNone/>
                      </a:pPr>
                      <a:r>
                        <a:rPr lang="en-US" sz="1800" dirty="0"/>
                        <a:t>Enhances mobility; reduces congestion; encourages balanced regional growth.</a:t>
                      </a:r>
                    </a:p>
                  </a:txBody>
                  <a:tcPr marL="18131" marR="18131" marT="9065" marB="9065" anchor="ctr">
                    <a:lnL>
                      <a:noFill/>
                    </a:lnL>
                    <a:lnR>
                      <a:noFill/>
                    </a:lnR>
                    <a:lnT>
                      <a:noFill/>
                    </a:lnT>
                    <a:lnB>
                      <a:noFill/>
                    </a:lnB>
                    <a:noFill/>
                  </a:tcPr>
                </a:tc>
                <a:extLst>
                  <a:ext uri="{0D108BD9-81ED-4DB2-BD59-A6C34878D82A}">
                    <a16:rowId xmlns:a16="http://schemas.microsoft.com/office/drawing/2014/main" val="4078344858"/>
                  </a:ext>
                </a:extLst>
              </a:tr>
              <a:tr h="235697">
                <a:tc>
                  <a:txBody>
                    <a:bodyPr/>
                    <a:lstStyle/>
                    <a:p>
                      <a:pPr>
                        <a:buNone/>
                      </a:pPr>
                      <a:endParaRPr lang="ar-SY" sz="1800"/>
                    </a:p>
                  </a:txBody>
                  <a:tcPr marL="18131" marR="18131" marT="9065" marB="9065" anchor="ctr">
                    <a:lnL>
                      <a:noFill/>
                    </a:lnL>
                    <a:lnR>
                      <a:noFill/>
                    </a:lnR>
                    <a:lnT>
                      <a:noFill/>
                    </a:lnT>
                    <a:lnB>
                      <a:noFill/>
                    </a:lnB>
                    <a:noFill/>
                  </a:tcPr>
                </a:tc>
                <a:tc>
                  <a:txBody>
                    <a:bodyPr/>
                    <a:lstStyle/>
                    <a:p>
                      <a:pPr>
                        <a:buNone/>
                      </a:pPr>
                      <a:r>
                        <a:rPr lang="en-US" sz="1800"/>
                        <a:t>Congestion Pricing</a:t>
                      </a:r>
                    </a:p>
                  </a:txBody>
                  <a:tcPr marL="18131" marR="18131" marT="9065" marB="9065" anchor="ctr">
                    <a:lnL>
                      <a:noFill/>
                    </a:lnL>
                    <a:lnR>
                      <a:noFill/>
                    </a:lnR>
                    <a:lnT>
                      <a:noFill/>
                    </a:lnT>
                    <a:lnB>
                      <a:noFill/>
                    </a:lnB>
                    <a:noFill/>
                  </a:tcPr>
                </a:tc>
                <a:tc>
                  <a:txBody>
                    <a:bodyPr/>
                    <a:lstStyle/>
                    <a:p>
                      <a:pPr>
                        <a:buNone/>
                      </a:pPr>
                      <a:r>
                        <a:rPr lang="en-US" sz="1800"/>
                        <a:t>Charges for vehicle entry into central areas to manage traffic demand.</a:t>
                      </a:r>
                    </a:p>
                  </a:txBody>
                  <a:tcPr marL="18131" marR="18131" marT="9065" marB="9065" anchor="ctr">
                    <a:lnL>
                      <a:noFill/>
                    </a:lnL>
                    <a:lnR>
                      <a:noFill/>
                    </a:lnR>
                    <a:lnT>
                      <a:noFill/>
                    </a:lnT>
                    <a:lnB>
                      <a:noFill/>
                    </a:lnB>
                    <a:noFill/>
                  </a:tcPr>
                </a:tc>
                <a:tc>
                  <a:txBody>
                    <a:bodyPr/>
                    <a:lstStyle/>
                    <a:p>
                      <a:pPr>
                        <a:buNone/>
                      </a:pPr>
                      <a:r>
                        <a:rPr lang="en-US" sz="1800" i="1"/>
                        <a:t>London (UK), Singapore</a:t>
                      </a:r>
                      <a:endParaRPr lang="en-US" sz="1800"/>
                    </a:p>
                  </a:txBody>
                  <a:tcPr marL="18131" marR="18131" marT="9065" marB="9065" anchor="ctr">
                    <a:lnL>
                      <a:noFill/>
                    </a:lnL>
                    <a:lnR>
                      <a:noFill/>
                    </a:lnR>
                    <a:lnT>
                      <a:noFill/>
                    </a:lnT>
                    <a:lnB>
                      <a:noFill/>
                    </a:lnB>
                    <a:noFill/>
                  </a:tcPr>
                </a:tc>
                <a:tc>
                  <a:txBody>
                    <a:bodyPr/>
                    <a:lstStyle/>
                    <a:p>
                      <a:pPr>
                        <a:buNone/>
                      </a:pPr>
                      <a:r>
                        <a:rPr lang="en-US" sz="1800" dirty="0"/>
                        <a:t>Reduces private car use; increases public transport demand; lowers emissions.</a:t>
                      </a:r>
                    </a:p>
                  </a:txBody>
                  <a:tcPr marL="18131" marR="18131" marT="9065" marB="9065" anchor="ctr">
                    <a:lnL>
                      <a:noFill/>
                    </a:lnL>
                    <a:lnR>
                      <a:noFill/>
                    </a:lnR>
                    <a:lnT>
                      <a:noFill/>
                    </a:lnT>
                    <a:lnB>
                      <a:noFill/>
                    </a:lnB>
                    <a:noFill/>
                  </a:tcPr>
                </a:tc>
                <a:extLst>
                  <a:ext uri="{0D108BD9-81ED-4DB2-BD59-A6C34878D82A}">
                    <a16:rowId xmlns:a16="http://schemas.microsoft.com/office/drawing/2014/main" val="1511188280"/>
                  </a:ext>
                </a:extLst>
              </a:tr>
              <a:tr h="235697">
                <a:tc>
                  <a:txBody>
                    <a:bodyPr/>
                    <a:lstStyle/>
                    <a:p>
                      <a:pPr>
                        <a:buNone/>
                      </a:pPr>
                      <a:endParaRPr lang="ar-SY" sz="1800"/>
                    </a:p>
                  </a:txBody>
                  <a:tcPr marL="18131" marR="18131" marT="9065" marB="9065" anchor="ctr">
                    <a:lnL>
                      <a:noFill/>
                    </a:lnL>
                    <a:lnR>
                      <a:noFill/>
                    </a:lnR>
                    <a:lnT>
                      <a:noFill/>
                    </a:lnT>
                    <a:lnB>
                      <a:noFill/>
                    </a:lnB>
                    <a:noFill/>
                  </a:tcPr>
                </a:tc>
                <a:tc>
                  <a:txBody>
                    <a:bodyPr/>
                    <a:lstStyle/>
                    <a:p>
                      <a:pPr>
                        <a:buNone/>
                      </a:pPr>
                      <a:r>
                        <a:rPr lang="en-US" sz="1800"/>
                        <a:t>Transit-Oriented Development (TOD)</a:t>
                      </a:r>
                    </a:p>
                  </a:txBody>
                  <a:tcPr marL="18131" marR="18131" marT="9065" marB="9065" anchor="ctr">
                    <a:lnL>
                      <a:noFill/>
                    </a:lnL>
                    <a:lnR>
                      <a:noFill/>
                    </a:lnR>
                    <a:lnT>
                      <a:noFill/>
                    </a:lnT>
                    <a:lnB>
                      <a:noFill/>
                    </a:lnB>
                    <a:noFill/>
                  </a:tcPr>
                </a:tc>
                <a:tc>
                  <a:txBody>
                    <a:bodyPr/>
                    <a:lstStyle/>
                    <a:p>
                      <a:pPr>
                        <a:buNone/>
                      </a:pPr>
                      <a:r>
                        <a:rPr lang="en-US" sz="1800"/>
                        <a:t>Integrates high-density land use with transport hubs.</a:t>
                      </a:r>
                    </a:p>
                  </a:txBody>
                  <a:tcPr marL="18131" marR="18131" marT="9065" marB="9065" anchor="ctr">
                    <a:lnL>
                      <a:noFill/>
                    </a:lnL>
                    <a:lnR>
                      <a:noFill/>
                    </a:lnR>
                    <a:lnT>
                      <a:noFill/>
                    </a:lnT>
                    <a:lnB>
                      <a:noFill/>
                    </a:lnB>
                    <a:noFill/>
                  </a:tcPr>
                </a:tc>
                <a:tc>
                  <a:txBody>
                    <a:bodyPr/>
                    <a:lstStyle/>
                    <a:p>
                      <a:pPr>
                        <a:buNone/>
                      </a:pPr>
                      <a:r>
                        <a:rPr lang="en-US" sz="1800" i="1"/>
                        <a:t>Hong Kong MTR model, Stockholm</a:t>
                      </a:r>
                      <a:endParaRPr lang="en-US" sz="1800"/>
                    </a:p>
                  </a:txBody>
                  <a:tcPr marL="18131" marR="18131" marT="9065" marB="9065" anchor="ctr">
                    <a:lnL>
                      <a:noFill/>
                    </a:lnL>
                    <a:lnR>
                      <a:noFill/>
                    </a:lnR>
                    <a:lnT>
                      <a:noFill/>
                    </a:lnT>
                    <a:lnB>
                      <a:noFill/>
                    </a:lnB>
                    <a:noFill/>
                  </a:tcPr>
                </a:tc>
                <a:tc>
                  <a:txBody>
                    <a:bodyPr/>
                    <a:lstStyle/>
                    <a:p>
                      <a:pPr>
                        <a:buNone/>
                      </a:pPr>
                      <a:r>
                        <a:rPr lang="en-US" sz="1800" dirty="0"/>
                        <a:t>Creates compact, mixed-use urban nodes; reduces car dependency.</a:t>
                      </a:r>
                    </a:p>
                  </a:txBody>
                  <a:tcPr marL="18131" marR="18131" marT="9065" marB="9065" anchor="ctr">
                    <a:lnL>
                      <a:noFill/>
                    </a:lnL>
                    <a:lnR>
                      <a:noFill/>
                    </a:lnR>
                    <a:lnT>
                      <a:noFill/>
                    </a:lnT>
                    <a:lnB>
                      <a:noFill/>
                    </a:lnB>
                    <a:noFill/>
                  </a:tcPr>
                </a:tc>
                <a:extLst>
                  <a:ext uri="{0D108BD9-81ED-4DB2-BD59-A6C34878D82A}">
                    <a16:rowId xmlns:a16="http://schemas.microsoft.com/office/drawing/2014/main" val="1785600801"/>
                  </a:ext>
                </a:extLst>
              </a:tr>
            </a:tbl>
          </a:graphicData>
        </a:graphic>
      </p:graphicFrame>
    </p:spTree>
    <p:extLst>
      <p:ext uri="{BB962C8B-B14F-4D97-AF65-F5344CB8AC3E}">
        <p14:creationId xmlns:p14="http://schemas.microsoft.com/office/powerpoint/2010/main" val="2867439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2969D-033D-2AF5-7236-0F9D6657EB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98FEDA-7DEC-F502-7D1F-3998B3B75C52}"/>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5.3 Real Estate Investment Trusts (REITs)</a:t>
            </a:r>
          </a:p>
          <a:p>
            <a:r>
              <a:rPr lang="en-US"/>
              <a:t>REITs pool investor funds to buy and manage income-producing properties.</a:t>
            </a:r>
            <a:br>
              <a:rPr lang="en-US"/>
            </a:br>
            <a:r>
              <a:rPr lang="en-US"/>
              <a:t>They provide </a:t>
            </a:r>
            <a:r>
              <a:rPr lang="en-US" b="1"/>
              <a:t>liquidity, transparency, and steady dividends</a:t>
            </a:r>
            <a:r>
              <a:rPr lang="en-US"/>
              <a:t>, bridging property markets and capital markets.</a:t>
            </a:r>
          </a:p>
        </p:txBody>
      </p:sp>
      <p:pic>
        <p:nvPicPr>
          <p:cNvPr id="7" name="Graphic 21">
            <a:extLst>
              <a:ext uri="{FF2B5EF4-FFF2-40B4-BE49-F238E27FC236}">
                <a16:creationId xmlns:a16="http://schemas.microsoft.com/office/drawing/2014/main" id="{2EFA422B-EB52-3769-AAF3-1CEB5D227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EC0F98D2-D700-ED85-4F6D-E579AC5500EC}"/>
              </a:ext>
            </a:extLst>
          </p:cNvPr>
          <p:cNvSpPr txBox="1"/>
          <p:nvPr/>
        </p:nvSpPr>
        <p:spPr>
          <a:xfrm>
            <a:off x="963117" y="1028740"/>
            <a:ext cx="8381045" cy="523220"/>
          </a:xfrm>
          <a:prstGeom prst="rect">
            <a:avLst/>
          </a:prstGeom>
          <a:noFill/>
        </p:spPr>
        <p:txBody>
          <a:bodyPr wrap="square">
            <a:spAutoFit/>
          </a:bodyPr>
          <a:lstStyle/>
          <a:p>
            <a:r>
              <a:rPr lang="en-US" sz="2800" dirty="0">
                <a:latin typeface="Alexandria" charset="0"/>
              </a:rPr>
              <a:t>9. Planning for sustainable and inclusive urbanization</a:t>
            </a:r>
          </a:p>
        </p:txBody>
      </p:sp>
      <p:graphicFrame>
        <p:nvGraphicFramePr>
          <p:cNvPr id="2" name="جدول 1">
            <a:extLst>
              <a:ext uri="{FF2B5EF4-FFF2-40B4-BE49-F238E27FC236}">
                <a16:creationId xmlns:a16="http://schemas.microsoft.com/office/drawing/2014/main" id="{4694C724-5AAA-0026-F059-9EDA5DA6DD7D}"/>
              </a:ext>
            </a:extLst>
          </p:cNvPr>
          <p:cNvGraphicFramePr>
            <a:graphicFrameLocks noGrp="1"/>
          </p:cNvGraphicFramePr>
          <p:nvPr>
            <p:extLst>
              <p:ext uri="{D42A27DB-BD31-4B8C-83A1-F6EECF244321}">
                <p14:modId xmlns:p14="http://schemas.microsoft.com/office/powerpoint/2010/main" val="4069412813"/>
              </p:ext>
            </p:extLst>
          </p:nvPr>
        </p:nvGraphicFramePr>
        <p:xfrm>
          <a:off x="826377" y="1684037"/>
          <a:ext cx="10539245" cy="4479770"/>
        </p:xfrm>
        <a:graphic>
          <a:graphicData uri="http://schemas.openxmlformats.org/drawingml/2006/table">
            <a:tbl>
              <a:tblPr/>
              <a:tblGrid>
                <a:gridCol w="2107849">
                  <a:extLst>
                    <a:ext uri="{9D8B030D-6E8A-4147-A177-3AD203B41FA5}">
                      <a16:colId xmlns:a16="http://schemas.microsoft.com/office/drawing/2014/main" val="1569215970"/>
                    </a:ext>
                  </a:extLst>
                </a:gridCol>
                <a:gridCol w="2107849">
                  <a:extLst>
                    <a:ext uri="{9D8B030D-6E8A-4147-A177-3AD203B41FA5}">
                      <a16:colId xmlns:a16="http://schemas.microsoft.com/office/drawing/2014/main" val="1695744769"/>
                    </a:ext>
                  </a:extLst>
                </a:gridCol>
                <a:gridCol w="2107849">
                  <a:extLst>
                    <a:ext uri="{9D8B030D-6E8A-4147-A177-3AD203B41FA5}">
                      <a16:colId xmlns:a16="http://schemas.microsoft.com/office/drawing/2014/main" val="1183000015"/>
                    </a:ext>
                  </a:extLst>
                </a:gridCol>
                <a:gridCol w="2107849">
                  <a:extLst>
                    <a:ext uri="{9D8B030D-6E8A-4147-A177-3AD203B41FA5}">
                      <a16:colId xmlns:a16="http://schemas.microsoft.com/office/drawing/2014/main" val="1034610066"/>
                    </a:ext>
                  </a:extLst>
                </a:gridCol>
                <a:gridCol w="2107849">
                  <a:extLst>
                    <a:ext uri="{9D8B030D-6E8A-4147-A177-3AD203B41FA5}">
                      <a16:colId xmlns:a16="http://schemas.microsoft.com/office/drawing/2014/main" val="2632554132"/>
                    </a:ext>
                  </a:extLst>
                </a:gridCol>
              </a:tblGrid>
              <a:tr h="126914">
                <a:tc>
                  <a:txBody>
                    <a:bodyPr/>
                    <a:lstStyle/>
                    <a:p>
                      <a:pPr>
                        <a:buNone/>
                      </a:pPr>
                      <a:r>
                        <a:rPr lang="en-US" sz="1600" b="1">
                          <a:latin typeface="Alexandria"/>
                        </a:rPr>
                        <a:t>Policy Domain</a:t>
                      </a:r>
                      <a:endParaRPr lang="en-US" sz="1600">
                        <a:latin typeface="Alexandria"/>
                      </a:endParaRPr>
                    </a:p>
                  </a:txBody>
                  <a:tcPr marL="18131" marR="18131" marT="9065" marB="9065" anchor="ctr">
                    <a:lnL>
                      <a:noFill/>
                    </a:lnL>
                    <a:lnR>
                      <a:noFill/>
                    </a:lnR>
                    <a:lnT>
                      <a:noFill/>
                    </a:lnT>
                    <a:lnB>
                      <a:noFill/>
                    </a:lnB>
                    <a:noFill/>
                  </a:tcPr>
                </a:tc>
                <a:tc>
                  <a:txBody>
                    <a:bodyPr/>
                    <a:lstStyle/>
                    <a:p>
                      <a:pPr>
                        <a:buNone/>
                      </a:pPr>
                      <a:r>
                        <a:rPr lang="en-US" sz="1600" b="1">
                          <a:latin typeface="Alexandria"/>
                        </a:rPr>
                        <a:t>Policy Instrument</a:t>
                      </a:r>
                      <a:endParaRPr lang="en-US" sz="1600">
                        <a:latin typeface="Alexandria"/>
                      </a:endParaRPr>
                    </a:p>
                  </a:txBody>
                  <a:tcPr marL="18131" marR="18131" marT="9065" marB="9065" anchor="ctr">
                    <a:lnL>
                      <a:noFill/>
                    </a:lnL>
                    <a:lnR>
                      <a:noFill/>
                    </a:lnR>
                    <a:lnT>
                      <a:noFill/>
                    </a:lnT>
                    <a:lnB>
                      <a:noFill/>
                    </a:lnB>
                    <a:noFill/>
                  </a:tcPr>
                </a:tc>
                <a:tc>
                  <a:txBody>
                    <a:bodyPr/>
                    <a:lstStyle/>
                    <a:p>
                      <a:pPr>
                        <a:buNone/>
                      </a:pPr>
                      <a:r>
                        <a:rPr lang="en-US" sz="1600" b="1">
                          <a:latin typeface="Alexandria"/>
                        </a:rPr>
                        <a:t>Description / Mechanism</a:t>
                      </a:r>
                      <a:endParaRPr lang="en-US" sz="1600">
                        <a:latin typeface="Alexandria"/>
                      </a:endParaRPr>
                    </a:p>
                  </a:txBody>
                  <a:tcPr marL="18131" marR="18131" marT="9065" marB="9065" anchor="ctr">
                    <a:lnL>
                      <a:noFill/>
                    </a:lnL>
                    <a:lnR>
                      <a:noFill/>
                    </a:lnR>
                    <a:lnT>
                      <a:noFill/>
                    </a:lnT>
                    <a:lnB>
                      <a:noFill/>
                    </a:lnB>
                    <a:noFill/>
                  </a:tcPr>
                </a:tc>
                <a:tc>
                  <a:txBody>
                    <a:bodyPr/>
                    <a:lstStyle/>
                    <a:p>
                      <a:pPr>
                        <a:buNone/>
                      </a:pPr>
                      <a:r>
                        <a:rPr lang="en-US" sz="1600" b="1">
                          <a:latin typeface="Alexandria"/>
                        </a:rPr>
                        <a:t>Examples / Case Studies</a:t>
                      </a:r>
                      <a:endParaRPr lang="en-US" sz="1600">
                        <a:latin typeface="Alexandria"/>
                      </a:endParaRPr>
                    </a:p>
                  </a:txBody>
                  <a:tcPr marL="18131" marR="18131" marT="9065" marB="9065" anchor="ctr">
                    <a:lnL>
                      <a:noFill/>
                    </a:lnL>
                    <a:lnR>
                      <a:noFill/>
                    </a:lnR>
                    <a:lnT>
                      <a:noFill/>
                    </a:lnT>
                    <a:lnB>
                      <a:noFill/>
                    </a:lnB>
                    <a:noFill/>
                  </a:tcPr>
                </a:tc>
                <a:tc>
                  <a:txBody>
                    <a:bodyPr/>
                    <a:lstStyle/>
                    <a:p>
                      <a:pPr>
                        <a:buNone/>
                      </a:pPr>
                      <a:r>
                        <a:rPr lang="en-US" sz="1600" b="1">
                          <a:latin typeface="Alexandria"/>
                        </a:rPr>
                        <a:t>Expected Impacts</a:t>
                      </a:r>
                      <a:endParaRPr lang="en-US" sz="1600">
                        <a:latin typeface="Alexandria"/>
                      </a:endParaRPr>
                    </a:p>
                  </a:txBody>
                  <a:tcPr marL="18131" marR="18131" marT="9065" marB="9065" anchor="ctr">
                    <a:lnL>
                      <a:noFill/>
                    </a:lnL>
                    <a:lnR>
                      <a:noFill/>
                    </a:lnR>
                    <a:lnT>
                      <a:noFill/>
                    </a:lnT>
                    <a:lnB>
                      <a:noFill/>
                    </a:lnB>
                    <a:noFill/>
                  </a:tcPr>
                </a:tc>
                <a:extLst>
                  <a:ext uri="{0D108BD9-81ED-4DB2-BD59-A6C34878D82A}">
                    <a16:rowId xmlns:a16="http://schemas.microsoft.com/office/drawing/2014/main" val="3087955573"/>
                  </a:ext>
                </a:extLst>
              </a:tr>
              <a:tr h="290089">
                <a:tc>
                  <a:txBody>
                    <a:bodyPr/>
                    <a:lstStyle/>
                    <a:p>
                      <a:pPr>
                        <a:buNone/>
                      </a:pPr>
                      <a:r>
                        <a:rPr lang="en-US" sz="1600" b="1" dirty="0">
                          <a:latin typeface="Alexandria"/>
                        </a:rPr>
                        <a:t>Fiscal &amp; Economic Tools</a:t>
                      </a:r>
                      <a:endParaRPr lang="en-US" sz="1600" dirty="0">
                        <a:latin typeface="Alexandria"/>
                      </a:endParaRPr>
                    </a:p>
                  </a:txBody>
                  <a:tcPr marL="18131" marR="18131" marT="9065" marB="9065" anchor="ctr">
                    <a:lnL>
                      <a:noFill/>
                    </a:lnL>
                    <a:lnR>
                      <a:noFill/>
                    </a:lnR>
                    <a:lnT>
                      <a:noFill/>
                    </a:lnT>
                    <a:lnB>
                      <a:noFill/>
                    </a:lnB>
                    <a:noFill/>
                  </a:tcPr>
                </a:tc>
                <a:tc>
                  <a:txBody>
                    <a:bodyPr/>
                    <a:lstStyle/>
                    <a:p>
                      <a:pPr>
                        <a:buNone/>
                      </a:pPr>
                      <a:r>
                        <a:rPr lang="en-US" sz="1600" dirty="0">
                          <a:latin typeface="Alexandria"/>
                        </a:rPr>
                        <a:t>Intergovernmental Transfers</a:t>
                      </a:r>
                    </a:p>
                  </a:txBody>
                  <a:tcPr marL="18131" marR="18131" marT="9065" marB="9065" anchor="ctr">
                    <a:lnL>
                      <a:noFill/>
                    </a:lnL>
                    <a:lnR>
                      <a:noFill/>
                    </a:lnR>
                    <a:lnT>
                      <a:noFill/>
                    </a:lnT>
                    <a:lnB>
                      <a:noFill/>
                    </a:lnB>
                    <a:noFill/>
                  </a:tcPr>
                </a:tc>
                <a:tc>
                  <a:txBody>
                    <a:bodyPr/>
                    <a:lstStyle/>
                    <a:p>
                      <a:pPr>
                        <a:buNone/>
                      </a:pPr>
                      <a:r>
                        <a:rPr lang="en-US" sz="1600" dirty="0">
                          <a:latin typeface="Alexandria"/>
                        </a:rPr>
                        <a:t>Financial transfers from national to regional/local governments to reduce disparities.</a:t>
                      </a:r>
                    </a:p>
                  </a:txBody>
                  <a:tcPr marL="18131" marR="18131" marT="9065" marB="9065" anchor="ctr">
                    <a:lnL>
                      <a:noFill/>
                    </a:lnL>
                    <a:lnR>
                      <a:noFill/>
                    </a:lnR>
                    <a:lnT>
                      <a:noFill/>
                    </a:lnT>
                    <a:lnB>
                      <a:noFill/>
                    </a:lnB>
                    <a:noFill/>
                  </a:tcPr>
                </a:tc>
                <a:tc>
                  <a:txBody>
                    <a:bodyPr/>
                    <a:lstStyle/>
                    <a:p>
                      <a:pPr>
                        <a:buNone/>
                      </a:pPr>
                      <a:r>
                        <a:rPr lang="en-US" sz="1600" i="1" dirty="0">
                          <a:latin typeface="Alexandria"/>
                        </a:rPr>
                        <a:t>European Union Cohesion Funds; China’s Western Development Strategy</a:t>
                      </a:r>
                      <a:endParaRPr lang="en-US" sz="1600" dirty="0">
                        <a:latin typeface="Alexandria"/>
                      </a:endParaRPr>
                    </a:p>
                  </a:txBody>
                  <a:tcPr marL="18131" marR="18131" marT="9065" marB="9065" anchor="ctr">
                    <a:lnL>
                      <a:noFill/>
                    </a:lnL>
                    <a:lnR>
                      <a:noFill/>
                    </a:lnR>
                    <a:lnT>
                      <a:noFill/>
                    </a:lnT>
                    <a:lnB>
                      <a:noFill/>
                    </a:lnB>
                    <a:noFill/>
                  </a:tcPr>
                </a:tc>
                <a:tc>
                  <a:txBody>
                    <a:bodyPr/>
                    <a:lstStyle/>
                    <a:p>
                      <a:pPr>
                        <a:buNone/>
                      </a:pPr>
                      <a:r>
                        <a:rPr lang="en-US" sz="1600" dirty="0">
                          <a:latin typeface="Alexandria"/>
                        </a:rPr>
                        <a:t>Balances regional development; enhances infrastructure in lagging regions.</a:t>
                      </a:r>
                    </a:p>
                  </a:txBody>
                  <a:tcPr marL="18131" marR="18131" marT="9065" marB="9065" anchor="ctr">
                    <a:lnL>
                      <a:noFill/>
                    </a:lnL>
                    <a:lnR>
                      <a:noFill/>
                    </a:lnR>
                    <a:lnT>
                      <a:noFill/>
                    </a:lnT>
                    <a:lnB>
                      <a:noFill/>
                    </a:lnB>
                    <a:noFill/>
                  </a:tcPr>
                </a:tc>
                <a:extLst>
                  <a:ext uri="{0D108BD9-81ED-4DB2-BD59-A6C34878D82A}">
                    <a16:rowId xmlns:a16="http://schemas.microsoft.com/office/drawing/2014/main" val="3755842954"/>
                  </a:ext>
                </a:extLst>
              </a:tr>
              <a:tr h="290089">
                <a:tc>
                  <a:txBody>
                    <a:bodyPr/>
                    <a:lstStyle/>
                    <a:p>
                      <a:pPr>
                        <a:buNone/>
                      </a:pPr>
                      <a:endParaRPr lang="ar-SY" sz="1600">
                        <a:latin typeface="Alexandria"/>
                      </a:endParaRPr>
                    </a:p>
                  </a:txBody>
                  <a:tcPr marL="18131" marR="18131" marT="9065" marB="9065" anchor="ctr">
                    <a:lnL>
                      <a:noFill/>
                    </a:lnL>
                    <a:lnR>
                      <a:noFill/>
                    </a:lnR>
                    <a:lnT>
                      <a:noFill/>
                    </a:lnT>
                    <a:lnB>
                      <a:noFill/>
                    </a:lnB>
                    <a:noFill/>
                  </a:tcPr>
                </a:tc>
                <a:tc>
                  <a:txBody>
                    <a:bodyPr/>
                    <a:lstStyle/>
                    <a:p>
                      <a:pPr>
                        <a:buNone/>
                      </a:pPr>
                      <a:r>
                        <a:rPr lang="en-US" sz="1600" dirty="0">
                          <a:latin typeface="Alexandria"/>
                        </a:rPr>
                        <a:t>Tax Incentives for Peripheral Development</a:t>
                      </a:r>
                    </a:p>
                  </a:txBody>
                  <a:tcPr marL="18131" marR="18131" marT="9065" marB="9065" anchor="ctr">
                    <a:lnL>
                      <a:noFill/>
                    </a:lnL>
                    <a:lnR>
                      <a:noFill/>
                    </a:lnR>
                    <a:lnT>
                      <a:noFill/>
                    </a:lnT>
                    <a:lnB>
                      <a:noFill/>
                    </a:lnB>
                    <a:noFill/>
                  </a:tcPr>
                </a:tc>
                <a:tc>
                  <a:txBody>
                    <a:bodyPr/>
                    <a:lstStyle/>
                    <a:p>
                      <a:pPr>
                        <a:buNone/>
                      </a:pPr>
                      <a:r>
                        <a:rPr lang="en-US" sz="1600" dirty="0">
                          <a:latin typeface="Alexandria"/>
                        </a:rPr>
                        <a:t>Reduced corporate taxes or subsidies to attract firms to less-developed areas.</a:t>
                      </a:r>
                    </a:p>
                  </a:txBody>
                  <a:tcPr marL="18131" marR="18131" marT="9065" marB="9065" anchor="ctr">
                    <a:lnL>
                      <a:noFill/>
                    </a:lnL>
                    <a:lnR>
                      <a:noFill/>
                    </a:lnR>
                    <a:lnT>
                      <a:noFill/>
                    </a:lnT>
                    <a:lnB>
                      <a:noFill/>
                    </a:lnB>
                    <a:noFill/>
                  </a:tcPr>
                </a:tc>
                <a:tc>
                  <a:txBody>
                    <a:bodyPr/>
                    <a:lstStyle/>
                    <a:p>
                      <a:pPr>
                        <a:buNone/>
                      </a:pPr>
                      <a:r>
                        <a:rPr lang="en-US" sz="1600" i="1">
                          <a:latin typeface="Alexandria"/>
                        </a:rPr>
                        <a:t>Ireland’s Regional Enterprise Development Fund; USA Opportunity Zones</a:t>
                      </a:r>
                      <a:endParaRPr lang="en-US" sz="1600">
                        <a:latin typeface="Alexandria"/>
                      </a:endParaRPr>
                    </a:p>
                  </a:txBody>
                  <a:tcPr marL="18131" marR="18131" marT="9065" marB="9065" anchor="ctr">
                    <a:lnL>
                      <a:noFill/>
                    </a:lnL>
                    <a:lnR>
                      <a:noFill/>
                    </a:lnR>
                    <a:lnT>
                      <a:noFill/>
                    </a:lnT>
                    <a:lnB>
                      <a:noFill/>
                    </a:lnB>
                    <a:noFill/>
                  </a:tcPr>
                </a:tc>
                <a:tc>
                  <a:txBody>
                    <a:bodyPr/>
                    <a:lstStyle/>
                    <a:p>
                      <a:pPr>
                        <a:buNone/>
                      </a:pPr>
                      <a:r>
                        <a:rPr lang="en-US" sz="1600" dirty="0">
                          <a:latin typeface="Alexandria"/>
                        </a:rPr>
                        <a:t>Encourages job creation outside congested metropolitan centers.</a:t>
                      </a:r>
                    </a:p>
                  </a:txBody>
                  <a:tcPr marL="18131" marR="18131" marT="9065" marB="9065" anchor="ctr">
                    <a:lnL>
                      <a:noFill/>
                    </a:lnL>
                    <a:lnR>
                      <a:noFill/>
                    </a:lnR>
                    <a:lnT>
                      <a:noFill/>
                    </a:lnT>
                    <a:lnB>
                      <a:noFill/>
                    </a:lnB>
                    <a:noFill/>
                  </a:tcPr>
                </a:tc>
                <a:extLst>
                  <a:ext uri="{0D108BD9-81ED-4DB2-BD59-A6C34878D82A}">
                    <a16:rowId xmlns:a16="http://schemas.microsoft.com/office/drawing/2014/main" val="669686022"/>
                  </a:ext>
                </a:extLst>
              </a:tr>
              <a:tr h="290089">
                <a:tc>
                  <a:txBody>
                    <a:bodyPr/>
                    <a:lstStyle/>
                    <a:p>
                      <a:pPr>
                        <a:buNone/>
                      </a:pPr>
                      <a:endParaRPr lang="ar-SY" sz="1600">
                        <a:latin typeface="Alexandria"/>
                      </a:endParaRPr>
                    </a:p>
                  </a:txBody>
                  <a:tcPr marL="18131" marR="18131" marT="9065" marB="9065" anchor="ctr">
                    <a:lnL>
                      <a:noFill/>
                    </a:lnL>
                    <a:lnR>
                      <a:noFill/>
                    </a:lnR>
                    <a:lnT>
                      <a:noFill/>
                    </a:lnT>
                    <a:lnB>
                      <a:noFill/>
                    </a:lnB>
                    <a:noFill/>
                  </a:tcPr>
                </a:tc>
                <a:tc>
                  <a:txBody>
                    <a:bodyPr/>
                    <a:lstStyle/>
                    <a:p>
                      <a:pPr>
                        <a:buNone/>
                      </a:pPr>
                      <a:r>
                        <a:rPr lang="en-US" sz="1600" dirty="0">
                          <a:latin typeface="Alexandria"/>
                        </a:rPr>
                        <a:t>Land Value Capture</a:t>
                      </a:r>
                    </a:p>
                  </a:txBody>
                  <a:tcPr marL="18131" marR="18131" marT="9065" marB="9065" anchor="ctr">
                    <a:lnL>
                      <a:noFill/>
                    </a:lnL>
                    <a:lnR>
                      <a:noFill/>
                    </a:lnR>
                    <a:lnT>
                      <a:noFill/>
                    </a:lnT>
                    <a:lnB>
                      <a:noFill/>
                    </a:lnB>
                    <a:noFill/>
                  </a:tcPr>
                </a:tc>
                <a:tc>
                  <a:txBody>
                    <a:bodyPr/>
                    <a:lstStyle/>
                    <a:p>
                      <a:pPr>
                        <a:buNone/>
                      </a:pPr>
                      <a:r>
                        <a:rPr lang="en-US" sz="1600" dirty="0">
                          <a:latin typeface="Alexandria"/>
                        </a:rPr>
                        <a:t>Captures part of land value gains from public investments (e.g., transport).</a:t>
                      </a:r>
                    </a:p>
                  </a:txBody>
                  <a:tcPr marL="18131" marR="18131" marT="9065" marB="9065" anchor="ctr">
                    <a:lnL>
                      <a:noFill/>
                    </a:lnL>
                    <a:lnR>
                      <a:noFill/>
                    </a:lnR>
                    <a:lnT>
                      <a:noFill/>
                    </a:lnT>
                    <a:lnB>
                      <a:noFill/>
                    </a:lnB>
                    <a:noFill/>
                  </a:tcPr>
                </a:tc>
                <a:tc>
                  <a:txBody>
                    <a:bodyPr/>
                    <a:lstStyle/>
                    <a:p>
                      <a:pPr>
                        <a:buNone/>
                      </a:pPr>
                      <a:r>
                        <a:rPr lang="it-IT" sz="1600" i="1">
                          <a:latin typeface="Alexandria"/>
                        </a:rPr>
                        <a:t>São Paulo (Brazil), Hong Kong MTR property model</a:t>
                      </a:r>
                      <a:endParaRPr lang="it-IT" sz="1600">
                        <a:latin typeface="Alexandria"/>
                      </a:endParaRPr>
                    </a:p>
                  </a:txBody>
                  <a:tcPr marL="18131" marR="18131" marT="9065" marB="9065" anchor="ctr">
                    <a:lnL>
                      <a:noFill/>
                    </a:lnL>
                    <a:lnR>
                      <a:noFill/>
                    </a:lnR>
                    <a:lnT>
                      <a:noFill/>
                    </a:lnT>
                    <a:lnB>
                      <a:noFill/>
                    </a:lnB>
                    <a:noFill/>
                  </a:tcPr>
                </a:tc>
                <a:tc>
                  <a:txBody>
                    <a:bodyPr/>
                    <a:lstStyle/>
                    <a:p>
                      <a:pPr>
                        <a:buNone/>
                      </a:pPr>
                      <a:r>
                        <a:rPr lang="en-US" sz="1600" dirty="0">
                          <a:latin typeface="Alexandria"/>
                        </a:rPr>
                        <a:t>Funds infrastructure; promotes equitable urban finance.</a:t>
                      </a:r>
                    </a:p>
                  </a:txBody>
                  <a:tcPr marL="18131" marR="18131" marT="9065" marB="9065" anchor="ctr">
                    <a:lnL>
                      <a:noFill/>
                    </a:lnL>
                    <a:lnR>
                      <a:noFill/>
                    </a:lnR>
                    <a:lnT>
                      <a:noFill/>
                    </a:lnT>
                    <a:lnB>
                      <a:noFill/>
                    </a:lnB>
                    <a:noFill/>
                  </a:tcPr>
                </a:tc>
                <a:extLst>
                  <a:ext uri="{0D108BD9-81ED-4DB2-BD59-A6C34878D82A}">
                    <a16:rowId xmlns:a16="http://schemas.microsoft.com/office/drawing/2014/main" val="2033031190"/>
                  </a:ext>
                </a:extLst>
              </a:tr>
              <a:tr h="290089">
                <a:tc>
                  <a:txBody>
                    <a:bodyPr/>
                    <a:lstStyle/>
                    <a:p>
                      <a:pPr>
                        <a:buNone/>
                      </a:pPr>
                      <a:endParaRPr lang="ar-SY" sz="1600">
                        <a:latin typeface="Alexandria"/>
                      </a:endParaRPr>
                    </a:p>
                  </a:txBody>
                  <a:tcPr marL="18131" marR="18131" marT="9065" marB="9065" anchor="ctr">
                    <a:lnL>
                      <a:noFill/>
                    </a:lnL>
                    <a:lnR>
                      <a:noFill/>
                    </a:lnR>
                    <a:lnT>
                      <a:noFill/>
                    </a:lnT>
                    <a:lnB>
                      <a:noFill/>
                    </a:lnB>
                    <a:noFill/>
                  </a:tcPr>
                </a:tc>
                <a:tc>
                  <a:txBody>
                    <a:bodyPr/>
                    <a:lstStyle/>
                    <a:p>
                      <a:pPr>
                        <a:buNone/>
                      </a:pPr>
                      <a:r>
                        <a:rPr lang="en-US" sz="1600" dirty="0">
                          <a:latin typeface="Alexandria"/>
                        </a:rPr>
                        <a:t>Urban Growth Boundaries (UGB)</a:t>
                      </a:r>
                    </a:p>
                  </a:txBody>
                  <a:tcPr marL="18131" marR="18131" marT="9065" marB="9065" anchor="ctr">
                    <a:lnL>
                      <a:noFill/>
                    </a:lnL>
                    <a:lnR>
                      <a:noFill/>
                    </a:lnR>
                    <a:lnT>
                      <a:noFill/>
                    </a:lnT>
                    <a:lnB>
                      <a:noFill/>
                    </a:lnB>
                    <a:noFill/>
                  </a:tcPr>
                </a:tc>
                <a:tc>
                  <a:txBody>
                    <a:bodyPr/>
                    <a:lstStyle/>
                    <a:p>
                      <a:pPr>
                        <a:buNone/>
                      </a:pPr>
                      <a:r>
                        <a:rPr lang="en-US" sz="1600" dirty="0">
                          <a:latin typeface="Alexandria"/>
                        </a:rPr>
                        <a:t>Regulatory limits on urban expansion to preserve rural land.</a:t>
                      </a:r>
                    </a:p>
                  </a:txBody>
                  <a:tcPr marL="18131" marR="18131" marT="9065" marB="9065" anchor="ctr">
                    <a:lnL>
                      <a:noFill/>
                    </a:lnL>
                    <a:lnR>
                      <a:noFill/>
                    </a:lnR>
                    <a:lnT>
                      <a:noFill/>
                    </a:lnT>
                    <a:lnB>
                      <a:noFill/>
                    </a:lnB>
                    <a:noFill/>
                  </a:tcPr>
                </a:tc>
                <a:tc>
                  <a:txBody>
                    <a:bodyPr/>
                    <a:lstStyle/>
                    <a:p>
                      <a:pPr>
                        <a:buNone/>
                      </a:pPr>
                      <a:r>
                        <a:rPr lang="en-US" sz="1600" i="1">
                          <a:latin typeface="Alexandria"/>
                        </a:rPr>
                        <a:t>Portland (USA), Melbourne (Australia)</a:t>
                      </a:r>
                      <a:endParaRPr lang="en-US" sz="1600">
                        <a:latin typeface="Alexandria"/>
                      </a:endParaRPr>
                    </a:p>
                  </a:txBody>
                  <a:tcPr marL="18131" marR="18131" marT="9065" marB="9065" anchor="ctr">
                    <a:lnL>
                      <a:noFill/>
                    </a:lnL>
                    <a:lnR>
                      <a:noFill/>
                    </a:lnR>
                    <a:lnT>
                      <a:noFill/>
                    </a:lnT>
                    <a:lnB>
                      <a:noFill/>
                    </a:lnB>
                    <a:noFill/>
                  </a:tcPr>
                </a:tc>
                <a:tc>
                  <a:txBody>
                    <a:bodyPr/>
                    <a:lstStyle/>
                    <a:p>
                      <a:pPr>
                        <a:buNone/>
                      </a:pPr>
                      <a:r>
                        <a:rPr lang="en-US" sz="1600" dirty="0">
                          <a:latin typeface="Alexandria"/>
                        </a:rPr>
                        <a:t>Controls sprawl; encourages infill development; preserves greenbelts.</a:t>
                      </a:r>
                    </a:p>
                  </a:txBody>
                  <a:tcPr marL="18131" marR="18131" marT="9065" marB="9065" anchor="ctr">
                    <a:lnL>
                      <a:noFill/>
                    </a:lnL>
                    <a:lnR>
                      <a:noFill/>
                    </a:lnR>
                    <a:lnT>
                      <a:noFill/>
                    </a:lnT>
                    <a:lnB>
                      <a:noFill/>
                    </a:lnB>
                    <a:noFill/>
                  </a:tcPr>
                </a:tc>
                <a:extLst>
                  <a:ext uri="{0D108BD9-81ED-4DB2-BD59-A6C34878D82A}">
                    <a16:rowId xmlns:a16="http://schemas.microsoft.com/office/drawing/2014/main" val="801814905"/>
                  </a:ext>
                </a:extLst>
              </a:tr>
            </a:tbl>
          </a:graphicData>
        </a:graphic>
      </p:graphicFrame>
    </p:spTree>
    <p:extLst>
      <p:ext uri="{BB962C8B-B14F-4D97-AF65-F5344CB8AC3E}">
        <p14:creationId xmlns:p14="http://schemas.microsoft.com/office/powerpoint/2010/main" val="3450325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B9B20-5F97-A4EF-FDF4-FD5B7EFD7F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5C817B-188E-4018-DC4B-73245B930098}"/>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pic>
        <p:nvPicPr>
          <p:cNvPr id="7" name="Graphic 21">
            <a:extLst>
              <a:ext uri="{FF2B5EF4-FFF2-40B4-BE49-F238E27FC236}">
                <a16:creationId xmlns:a16="http://schemas.microsoft.com/office/drawing/2014/main" id="{05ED63A5-58D6-C2B0-064E-F9E5B6F23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4F14B716-3811-BD46-A2AF-87ADD740D3DC}"/>
              </a:ext>
            </a:extLst>
          </p:cNvPr>
          <p:cNvSpPr txBox="1"/>
          <p:nvPr/>
        </p:nvSpPr>
        <p:spPr>
          <a:xfrm>
            <a:off x="963117" y="1028740"/>
            <a:ext cx="8381045" cy="523220"/>
          </a:xfrm>
          <a:prstGeom prst="rect">
            <a:avLst/>
          </a:prstGeom>
          <a:noFill/>
        </p:spPr>
        <p:txBody>
          <a:bodyPr wrap="square">
            <a:spAutoFit/>
          </a:bodyPr>
          <a:lstStyle/>
          <a:p>
            <a:r>
              <a:rPr lang="en-US" sz="2800" dirty="0">
                <a:latin typeface="Alexandria" charset="0"/>
              </a:rPr>
              <a:t>9. Planning for sustainable and inclusive urbanization</a:t>
            </a:r>
          </a:p>
        </p:txBody>
      </p:sp>
      <p:graphicFrame>
        <p:nvGraphicFramePr>
          <p:cNvPr id="3" name="جدول 2">
            <a:extLst>
              <a:ext uri="{FF2B5EF4-FFF2-40B4-BE49-F238E27FC236}">
                <a16:creationId xmlns:a16="http://schemas.microsoft.com/office/drawing/2014/main" id="{3766A3F2-481F-6EED-2590-D90540338FE2}"/>
              </a:ext>
            </a:extLst>
          </p:cNvPr>
          <p:cNvGraphicFramePr>
            <a:graphicFrameLocks noGrp="1"/>
          </p:cNvGraphicFramePr>
          <p:nvPr>
            <p:extLst>
              <p:ext uri="{D42A27DB-BD31-4B8C-83A1-F6EECF244321}">
                <p14:modId xmlns:p14="http://schemas.microsoft.com/office/powerpoint/2010/main" val="2292633488"/>
              </p:ext>
            </p:extLst>
          </p:nvPr>
        </p:nvGraphicFramePr>
        <p:xfrm>
          <a:off x="963117" y="1813653"/>
          <a:ext cx="10069645" cy="3973960"/>
        </p:xfrm>
        <a:graphic>
          <a:graphicData uri="http://schemas.openxmlformats.org/drawingml/2006/table">
            <a:tbl>
              <a:tblPr/>
              <a:tblGrid>
                <a:gridCol w="2013929">
                  <a:extLst>
                    <a:ext uri="{9D8B030D-6E8A-4147-A177-3AD203B41FA5}">
                      <a16:colId xmlns:a16="http://schemas.microsoft.com/office/drawing/2014/main" val="3554945517"/>
                    </a:ext>
                  </a:extLst>
                </a:gridCol>
                <a:gridCol w="2013929">
                  <a:extLst>
                    <a:ext uri="{9D8B030D-6E8A-4147-A177-3AD203B41FA5}">
                      <a16:colId xmlns:a16="http://schemas.microsoft.com/office/drawing/2014/main" val="1016576626"/>
                    </a:ext>
                  </a:extLst>
                </a:gridCol>
                <a:gridCol w="2013929">
                  <a:extLst>
                    <a:ext uri="{9D8B030D-6E8A-4147-A177-3AD203B41FA5}">
                      <a16:colId xmlns:a16="http://schemas.microsoft.com/office/drawing/2014/main" val="3957408735"/>
                    </a:ext>
                  </a:extLst>
                </a:gridCol>
                <a:gridCol w="2013929">
                  <a:extLst>
                    <a:ext uri="{9D8B030D-6E8A-4147-A177-3AD203B41FA5}">
                      <a16:colId xmlns:a16="http://schemas.microsoft.com/office/drawing/2014/main" val="1456981525"/>
                    </a:ext>
                  </a:extLst>
                </a:gridCol>
                <a:gridCol w="2013929">
                  <a:extLst>
                    <a:ext uri="{9D8B030D-6E8A-4147-A177-3AD203B41FA5}">
                      <a16:colId xmlns:a16="http://schemas.microsoft.com/office/drawing/2014/main" val="2302604168"/>
                    </a:ext>
                  </a:extLst>
                </a:gridCol>
              </a:tblGrid>
              <a:tr h="126914">
                <a:tc>
                  <a:txBody>
                    <a:bodyPr/>
                    <a:lstStyle/>
                    <a:p>
                      <a:pPr>
                        <a:buNone/>
                      </a:pPr>
                      <a:r>
                        <a:rPr lang="en-US" sz="1600" b="1"/>
                        <a:t>Policy Domain</a:t>
                      </a:r>
                      <a:endParaRPr lang="en-US" sz="1600"/>
                    </a:p>
                  </a:txBody>
                  <a:tcPr marL="18131" marR="18131" marT="9065" marB="9065" anchor="ctr">
                    <a:lnL>
                      <a:noFill/>
                    </a:lnL>
                    <a:lnR>
                      <a:noFill/>
                    </a:lnR>
                    <a:lnT>
                      <a:noFill/>
                    </a:lnT>
                    <a:lnB>
                      <a:noFill/>
                    </a:lnB>
                    <a:noFill/>
                  </a:tcPr>
                </a:tc>
                <a:tc>
                  <a:txBody>
                    <a:bodyPr/>
                    <a:lstStyle/>
                    <a:p>
                      <a:pPr>
                        <a:buNone/>
                      </a:pPr>
                      <a:r>
                        <a:rPr lang="en-US" sz="1600" b="1"/>
                        <a:t>Policy Instrument</a:t>
                      </a:r>
                      <a:endParaRPr lang="en-US" sz="1600"/>
                    </a:p>
                  </a:txBody>
                  <a:tcPr marL="18131" marR="18131" marT="9065" marB="9065" anchor="ctr">
                    <a:lnL>
                      <a:noFill/>
                    </a:lnL>
                    <a:lnR>
                      <a:noFill/>
                    </a:lnR>
                    <a:lnT>
                      <a:noFill/>
                    </a:lnT>
                    <a:lnB>
                      <a:noFill/>
                    </a:lnB>
                    <a:noFill/>
                  </a:tcPr>
                </a:tc>
                <a:tc>
                  <a:txBody>
                    <a:bodyPr/>
                    <a:lstStyle/>
                    <a:p>
                      <a:pPr>
                        <a:buNone/>
                      </a:pPr>
                      <a:r>
                        <a:rPr lang="en-US" sz="1600" b="1"/>
                        <a:t>Description / Mechanism</a:t>
                      </a:r>
                      <a:endParaRPr lang="en-US" sz="1600"/>
                    </a:p>
                  </a:txBody>
                  <a:tcPr marL="18131" marR="18131" marT="9065" marB="9065" anchor="ctr">
                    <a:lnL>
                      <a:noFill/>
                    </a:lnL>
                    <a:lnR>
                      <a:noFill/>
                    </a:lnR>
                    <a:lnT>
                      <a:noFill/>
                    </a:lnT>
                    <a:lnB>
                      <a:noFill/>
                    </a:lnB>
                    <a:noFill/>
                  </a:tcPr>
                </a:tc>
                <a:tc>
                  <a:txBody>
                    <a:bodyPr/>
                    <a:lstStyle/>
                    <a:p>
                      <a:pPr>
                        <a:buNone/>
                      </a:pPr>
                      <a:r>
                        <a:rPr lang="en-US" sz="1600" b="1"/>
                        <a:t>Examples / Case Studies</a:t>
                      </a:r>
                      <a:endParaRPr lang="en-US" sz="1600"/>
                    </a:p>
                  </a:txBody>
                  <a:tcPr marL="18131" marR="18131" marT="9065" marB="9065" anchor="ctr">
                    <a:lnL>
                      <a:noFill/>
                    </a:lnL>
                    <a:lnR>
                      <a:noFill/>
                    </a:lnR>
                    <a:lnT>
                      <a:noFill/>
                    </a:lnT>
                    <a:lnB>
                      <a:noFill/>
                    </a:lnB>
                    <a:noFill/>
                  </a:tcPr>
                </a:tc>
                <a:tc>
                  <a:txBody>
                    <a:bodyPr/>
                    <a:lstStyle/>
                    <a:p>
                      <a:pPr>
                        <a:buNone/>
                      </a:pPr>
                      <a:r>
                        <a:rPr lang="en-US" sz="1600" b="1"/>
                        <a:t>Expected Impacts</a:t>
                      </a:r>
                      <a:endParaRPr lang="en-US" sz="1600"/>
                    </a:p>
                  </a:txBody>
                  <a:tcPr marL="18131" marR="18131" marT="9065" marB="9065" anchor="ctr">
                    <a:lnL>
                      <a:noFill/>
                    </a:lnL>
                    <a:lnR>
                      <a:noFill/>
                    </a:lnR>
                    <a:lnT>
                      <a:noFill/>
                    </a:lnT>
                    <a:lnB>
                      <a:noFill/>
                    </a:lnB>
                    <a:noFill/>
                  </a:tcPr>
                </a:tc>
                <a:extLst>
                  <a:ext uri="{0D108BD9-81ED-4DB2-BD59-A6C34878D82A}">
                    <a16:rowId xmlns:a16="http://schemas.microsoft.com/office/drawing/2014/main" val="2711869026"/>
                  </a:ext>
                </a:extLst>
              </a:tr>
              <a:tr h="290089">
                <a:tc>
                  <a:txBody>
                    <a:bodyPr/>
                    <a:lstStyle/>
                    <a:p>
                      <a:pPr>
                        <a:buNone/>
                      </a:pPr>
                      <a:r>
                        <a:rPr lang="en-US" sz="1600" b="1"/>
                        <a:t>Migration &amp; Regional Development</a:t>
                      </a:r>
                      <a:endParaRPr lang="en-US" sz="1600"/>
                    </a:p>
                  </a:txBody>
                  <a:tcPr marL="18131" marR="18131" marT="9065" marB="9065" anchor="ctr">
                    <a:lnL>
                      <a:noFill/>
                    </a:lnL>
                    <a:lnR>
                      <a:noFill/>
                    </a:lnR>
                    <a:lnT>
                      <a:noFill/>
                    </a:lnT>
                    <a:lnB>
                      <a:noFill/>
                    </a:lnB>
                    <a:noFill/>
                  </a:tcPr>
                </a:tc>
                <a:tc>
                  <a:txBody>
                    <a:bodyPr/>
                    <a:lstStyle/>
                    <a:p>
                      <a:pPr>
                        <a:buNone/>
                      </a:pPr>
                      <a:r>
                        <a:rPr lang="en-US" sz="1600"/>
                        <a:t>Regional Development Zones</a:t>
                      </a:r>
                    </a:p>
                  </a:txBody>
                  <a:tcPr marL="18131" marR="18131" marT="9065" marB="9065" anchor="ctr">
                    <a:lnL>
                      <a:noFill/>
                    </a:lnL>
                    <a:lnR>
                      <a:noFill/>
                    </a:lnR>
                    <a:lnT>
                      <a:noFill/>
                    </a:lnT>
                    <a:lnB>
                      <a:noFill/>
                    </a:lnB>
                    <a:noFill/>
                  </a:tcPr>
                </a:tc>
                <a:tc>
                  <a:txBody>
                    <a:bodyPr/>
                    <a:lstStyle/>
                    <a:p>
                      <a:pPr>
                        <a:buNone/>
                      </a:pPr>
                      <a:r>
                        <a:rPr lang="en-US" sz="1600"/>
                        <a:t>Designated areas with incentives for industrial or knowledge-based development.</a:t>
                      </a:r>
                    </a:p>
                  </a:txBody>
                  <a:tcPr marL="18131" marR="18131" marT="9065" marB="9065" anchor="ctr">
                    <a:lnL>
                      <a:noFill/>
                    </a:lnL>
                    <a:lnR>
                      <a:noFill/>
                    </a:lnR>
                    <a:lnT>
                      <a:noFill/>
                    </a:lnT>
                    <a:lnB>
                      <a:noFill/>
                    </a:lnB>
                    <a:noFill/>
                  </a:tcPr>
                </a:tc>
                <a:tc>
                  <a:txBody>
                    <a:bodyPr/>
                    <a:lstStyle/>
                    <a:p>
                      <a:pPr>
                        <a:buNone/>
                      </a:pPr>
                      <a:r>
                        <a:rPr lang="en-US" sz="1600" i="1"/>
                        <a:t>Shenzhen SEZ (China), Dubai Free Zones (UAE)</a:t>
                      </a:r>
                      <a:endParaRPr lang="en-US" sz="1600"/>
                    </a:p>
                  </a:txBody>
                  <a:tcPr marL="18131" marR="18131" marT="9065" marB="9065" anchor="ctr">
                    <a:lnL>
                      <a:noFill/>
                    </a:lnL>
                    <a:lnR>
                      <a:noFill/>
                    </a:lnR>
                    <a:lnT>
                      <a:noFill/>
                    </a:lnT>
                    <a:lnB>
                      <a:noFill/>
                    </a:lnB>
                    <a:noFill/>
                  </a:tcPr>
                </a:tc>
                <a:tc>
                  <a:txBody>
                    <a:bodyPr/>
                    <a:lstStyle/>
                    <a:p>
                      <a:pPr>
                        <a:buNone/>
                      </a:pPr>
                      <a:r>
                        <a:rPr lang="en-US" sz="1600" dirty="0"/>
                        <a:t>Attracts migration and investment; accelerates regional economic diversification.</a:t>
                      </a:r>
                    </a:p>
                  </a:txBody>
                  <a:tcPr marL="18131" marR="18131" marT="9065" marB="9065" anchor="ctr">
                    <a:lnL>
                      <a:noFill/>
                    </a:lnL>
                    <a:lnR>
                      <a:noFill/>
                    </a:lnR>
                    <a:lnT>
                      <a:noFill/>
                    </a:lnT>
                    <a:lnB>
                      <a:noFill/>
                    </a:lnB>
                    <a:noFill/>
                  </a:tcPr>
                </a:tc>
                <a:extLst>
                  <a:ext uri="{0D108BD9-81ED-4DB2-BD59-A6C34878D82A}">
                    <a16:rowId xmlns:a16="http://schemas.microsoft.com/office/drawing/2014/main" val="2054131728"/>
                  </a:ext>
                </a:extLst>
              </a:tr>
              <a:tr h="290089">
                <a:tc>
                  <a:txBody>
                    <a:bodyPr/>
                    <a:lstStyle/>
                    <a:p>
                      <a:pPr>
                        <a:buNone/>
                      </a:pPr>
                      <a:endParaRPr lang="ar-SY" sz="1600"/>
                    </a:p>
                  </a:txBody>
                  <a:tcPr marL="18131" marR="18131" marT="9065" marB="9065" anchor="ctr">
                    <a:lnL>
                      <a:noFill/>
                    </a:lnL>
                    <a:lnR>
                      <a:noFill/>
                    </a:lnR>
                    <a:lnT>
                      <a:noFill/>
                    </a:lnT>
                    <a:lnB>
                      <a:noFill/>
                    </a:lnB>
                    <a:noFill/>
                  </a:tcPr>
                </a:tc>
                <a:tc>
                  <a:txBody>
                    <a:bodyPr/>
                    <a:lstStyle/>
                    <a:p>
                      <a:pPr>
                        <a:buNone/>
                      </a:pPr>
                      <a:r>
                        <a:rPr lang="en-US" sz="1600" dirty="0"/>
                        <a:t>Smart Village / Rural Revitalization Programs</a:t>
                      </a:r>
                    </a:p>
                  </a:txBody>
                  <a:tcPr marL="18131" marR="18131" marT="9065" marB="9065" anchor="ctr">
                    <a:lnL>
                      <a:noFill/>
                    </a:lnL>
                    <a:lnR>
                      <a:noFill/>
                    </a:lnR>
                    <a:lnT>
                      <a:noFill/>
                    </a:lnT>
                    <a:lnB>
                      <a:noFill/>
                    </a:lnB>
                    <a:noFill/>
                  </a:tcPr>
                </a:tc>
                <a:tc>
                  <a:txBody>
                    <a:bodyPr/>
                    <a:lstStyle/>
                    <a:p>
                      <a:pPr>
                        <a:buNone/>
                      </a:pPr>
                      <a:r>
                        <a:rPr lang="en-US" sz="1600"/>
                        <a:t>Investment in digital infrastructure, education, and local entrepreneurship in rural areas.</a:t>
                      </a:r>
                    </a:p>
                  </a:txBody>
                  <a:tcPr marL="18131" marR="18131" marT="9065" marB="9065" anchor="ctr">
                    <a:lnL>
                      <a:noFill/>
                    </a:lnL>
                    <a:lnR>
                      <a:noFill/>
                    </a:lnR>
                    <a:lnT>
                      <a:noFill/>
                    </a:lnT>
                    <a:lnB>
                      <a:noFill/>
                    </a:lnB>
                    <a:noFill/>
                  </a:tcPr>
                </a:tc>
                <a:tc>
                  <a:txBody>
                    <a:bodyPr/>
                    <a:lstStyle/>
                    <a:p>
                      <a:pPr>
                        <a:buNone/>
                      </a:pPr>
                      <a:r>
                        <a:rPr lang="nn-NO" sz="1600" i="1"/>
                        <a:t>India Digital Village Program, EU LEADER Initiative</a:t>
                      </a:r>
                      <a:endParaRPr lang="nn-NO" sz="1600"/>
                    </a:p>
                  </a:txBody>
                  <a:tcPr marL="18131" marR="18131" marT="9065" marB="9065" anchor="ctr">
                    <a:lnL>
                      <a:noFill/>
                    </a:lnL>
                    <a:lnR>
                      <a:noFill/>
                    </a:lnR>
                    <a:lnT>
                      <a:noFill/>
                    </a:lnT>
                    <a:lnB>
                      <a:noFill/>
                    </a:lnB>
                    <a:noFill/>
                  </a:tcPr>
                </a:tc>
                <a:tc>
                  <a:txBody>
                    <a:bodyPr/>
                    <a:lstStyle/>
                    <a:p>
                      <a:pPr>
                        <a:buNone/>
                      </a:pPr>
                      <a:r>
                        <a:rPr lang="en-US" sz="1600"/>
                        <a:t>Reduces rural-urban migration pressures; supports balanced territorial growth.</a:t>
                      </a:r>
                    </a:p>
                  </a:txBody>
                  <a:tcPr marL="18131" marR="18131" marT="9065" marB="9065" anchor="ctr">
                    <a:lnL>
                      <a:noFill/>
                    </a:lnL>
                    <a:lnR>
                      <a:noFill/>
                    </a:lnR>
                    <a:lnT>
                      <a:noFill/>
                    </a:lnT>
                    <a:lnB>
                      <a:noFill/>
                    </a:lnB>
                    <a:noFill/>
                  </a:tcPr>
                </a:tc>
                <a:extLst>
                  <a:ext uri="{0D108BD9-81ED-4DB2-BD59-A6C34878D82A}">
                    <a16:rowId xmlns:a16="http://schemas.microsoft.com/office/drawing/2014/main" val="3834199199"/>
                  </a:ext>
                </a:extLst>
              </a:tr>
              <a:tr h="344481">
                <a:tc>
                  <a:txBody>
                    <a:bodyPr/>
                    <a:lstStyle/>
                    <a:p>
                      <a:pPr>
                        <a:buNone/>
                      </a:pPr>
                      <a:endParaRPr lang="ar-SY" sz="1600"/>
                    </a:p>
                  </a:txBody>
                  <a:tcPr marL="18131" marR="18131" marT="9065" marB="9065" anchor="ctr">
                    <a:lnL>
                      <a:noFill/>
                    </a:lnL>
                    <a:lnR>
                      <a:noFill/>
                    </a:lnR>
                    <a:lnT>
                      <a:noFill/>
                    </a:lnT>
                    <a:lnB>
                      <a:noFill/>
                    </a:lnB>
                    <a:noFill/>
                  </a:tcPr>
                </a:tc>
                <a:tc>
                  <a:txBody>
                    <a:bodyPr/>
                    <a:lstStyle/>
                    <a:p>
                      <a:pPr>
                        <a:buNone/>
                      </a:pPr>
                      <a:r>
                        <a:rPr lang="en-US" sz="1600" dirty="0"/>
                        <a:t>Decentralization and Local Governance Reform</a:t>
                      </a:r>
                    </a:p>
                  </a:txBody>
                  <a:tcPr marL="18131" marR="18131" marT="9065" marB="9065" anchor="ctr">
                    <a:lnL>
                      <a:noFill/>
                    </a:lnL>
                    <a:lnR>
                      <a:noFill/>
                    </a:lnR>
                    <a:lnT>
                      <a:noFill/>
                    </a:lnT>
                    <a:lnB>
                      <a:noFill/>
                    </a:lnB>
                    <a:noFill/>
                  </a:tcPr>
                </a:tc>
                <a:tc>
                  <a:txBody>
                    <a:bodyPr/>
                    <a:lstStyle/>
                    <a:p>
                      <a:pPr>
                        <a:buNone/>
                      </a:pPr>
                      <a:r>
                        <a:rPr lang="en-US" sz="1600" dirty="0"/>
                        <a:t>Shifts decision-making to regional/local authorities for tailored development.</a:t>
                      </a:r>
                    </a:p>
                  </a:txBody>
                  <a:tcPr marL="18131" marR="18131" marT="9065" marB="9065" anchor="ctr">
                    <a:lnL>
                      <a:noFill/>
                    </a:lnL>
                    <a:lnR>
                      <a:noFill/>
                    </a:lnR>
                    <a:lnT>
                      <a:noFill/>
                    </a:lnT>
                    <a:lnB>
                      <a:noFill/>
                    </a:lnB>
                    <a:noFill/>
                  </a:tcPr>
                </a:tc>
                <a:tc>
                  <a:txBody>
                    <a:bodyPr/>
                    <a:lstStyle/>
                    <a:p>
                      <a:pPr>
                        <a:buNone/>
                      </a:pPr>
                      <a:r>
                        <a:rPr lang="en-US" sz="1600" i="1"/>
                        <a:t>France’s Décentralisation laws, Indonesia’s Regional Autonomy Act</a:t>
                      </a:r>
                      <a:endParaRPr lang="en-US" sz="1600"/>
                    </a:p>
                  </a:txBody>
                  <a:tcPr marL="18131" marR="18131" marT="9065" marB="9065" anchor="ctr">
                    <a:lnL>
                      <a:noFill/>
                    </a:lnL>
                    <a:lnR>
                      <a:noFill/>
                    </a:lnR>
                    <a:lnT>
                      <a:noFill/>
                    </a:lnT>
                    <a:lnB>
                      <a:noFill/>
                    </a:lnB>
                    <a:noFill/>
                  </a:tcPr>
                </a:tc>
                <a:tc>
                  <a:txBody>
                    <a:bodyPr/>
                    <a:lstStyle/>
                    <a:p>
                      <a:pPr>
                        <a:buNone/>
                      </a:pPr>
                      <a:r>
                        <a:rPr lang="en-US" sz="1600" dirty="0"/>
                        <a:t>Improves responsiveness; promotes local innovation and accountability.</a:t>
                      </a:r>
                    </a:p>
                  </a:txBody>
                  <a:tcPr marL="18131" marR="18131" marT="9065" marB="9065" anchor="ctr">
                    <a:lnL>
                      <a:noFill/>
                    </a:lnL>
                    <a:lnR>
                      <a:noFill/>
                    </a:lnR>
                    <a:lnT>
                      <a:noFill/>
                    </a:lnT>
                    <a:lnB>
                      <a:noFill/>
                    </a:lnB>
                    <a:noFill/>
                  </a:tcPr>
                </a:tc>
                <a:extLst>
                  <a:ext uri="{0D108BD9-81ED-4DB2-BD59-A6C34878D82A}">
                    <a16:rowId xmlns:a16="http://schemas.microsoft.com/office/drawing/2014/main" val="2998492884"/>
                  </a:ext>
                </a:extLst>
              </a:tr>
            </a:tbl>
          </a:graphicData>
        </a:graphic>
      </p:graphicFrame>
    </p:spTree>
    <p:extLst>
      <p:ext uri="{BB962C8B-B14F-4D97-AF65-F5344CB8AC3E}">
        <p14:creationId xmlns:p14="http://schemas.microsoft.com/office/powerpoint/2010/main" val="2721472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D3776-4A01-7089-EE6A-D3B363B04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127BB5-A8DB-CCBB-2269-41E69327F7BE}"/>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CD36C45-6477-50A5-B692-78F798DA83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D9C5151D-BCE6-2C52-37C8-0104840FDF79}"/>
              </a:ext>
            </a:extLst>
          </p:cNvPr>
          <p:cNvSpPr txBox="1"/>
          <p:nvPr/>
        </p:nvSpPr>
        <p:spPr>
          <a:xfrm>
            <a:off x="855710" y="1886232"/>
            <a:ext cx="10480580" cy="2554545"/>
          </a:xfrm>
          <a:prstGeom prst="rect">
            <a:avLst/>
          </a:prstGeom>
          <a:noFill/>
        </p:spPr>
        <p:txBody>
          <a:bodyPr wrap="square" rtlCol="0">
            <a:spAutoFit/>
          </a:bodyPr>
          <a:lstStyle/>
          <a:p>
            <a:r>
              <a:rPr lang="en-US" sz="2000" b="1" dirty="0">
                <a:latin typeface="Alexandria"/>
              </a:rPr>
              <a:t>10.1 Climate change and environmental displacement</a:t>
            </a:r>
          </a:p>
          <a:p>
            <a:r>
              <a:rPr lang="en-US" sz="2000" dirty="0">
                <a:latin typeface="Alexandria"/>
              </a:rPr>
              <a:t>Rising sea levels, drought, and extreme events are likely to increase migration pressures into cities, especially in low-lying coastal and arid regions. Urban planning must factor in climate migration scenarios.</a:t>
            </a:r>
          </a:p>
          <a:p>
            <a:r>
              <a:rPr lang="en-US" sz="2000" b="1" dirty="0">
                <a:latin typeface="Alexandria"/>
              </a:rPr>
              <a:t>10.2 Technological change and remote work</a:t>
            </a:r>
          </a:p>
          <a:p>
            <a:r>
              <a:rPr lang="en-US" sz="2000" dirty="0">
                <a:latin typeface="Alexandria"/>
              </a:rPr>
              <a:t>Remote work could decentralize some functions away from megacities toward smaller cities or rural areas with good connectivity, potentially easing urban pressures and offering regional revitalization opportunities.</a:t>
            </a:r>
          </a:p>
        </p:txBody>
      </p:sp>
      <p:sp>
        <p:nvSpPr>
          <p:cNvPr id="4" name="مربع نص 3">
            <a:extLst>
              <a:ext uri="{FF2B5EF4-FFF2-40B4-BE49-F238E27FC236}">
                <a16:creationId xmlns:a16="http://schemas.microsoft.com/office/drawing/2014/main" id="{A8522C9E-08F0-E9E8-2C71-24DFEAD5537A}"/>
              </a:ext>
            </a:extLst>
          </p:cNvPr>
          <p:cNvSpPr txBox="1"/>
          <p:nvPr/>
        </p:nvSpPr>
        <p:spPr>
          <a:xfrm>
            <a:off x="855709" y="1083528"/>
            <a:ext cx="8003477" cy="523220"/>
          </a:xfrm>
          <a:prstGeom prst="rect">
            <a:avLst/>
          </a:prstGeom>
          <a:noFill/>
        </p:spPr>
        <p:txBody>
          <a:bodyPr wrap="square">
            <a:spAutoFit/>
          </a:bodyPr>
          <a:lstStyle/>
          <a:p>
            <a:r>
              <a:rPr lang="en-US" sz="2800" dirty="0"/>
              <a:t>10. Future trends and emerging challenges</a:t>
            </a:r>
          </a:p>
        </p:txBody>
      </p:sp>
      <p:pic>
        <p:nvPicPr>
          <p:cNvPr id="2" name="صورة 1">
            <a:extLst>
              <a:ext uri="{FF2B5EF4-FFF2-40B4-BE49-F238E27FC236}">
                <a16:creationId xmlns:a16="http://schemas.microsoft.com/office/drawing/2014/main" id="{BBDD1E92-3A96-D9DF-390E-13FB1CDB6044}"/>
              </a:ext>
            </a:extLst>
          </p:cNvPr>
          <p:cNvPicPr>
            <a:picLocks noChangeAspect="1"/>
          </p:cNvPicPr>
          <p:nvPr/>
        </p:nvPicPr>
        <p:blipFill>
          <a:blip r:embed="rId3"/>
          <a:stretch>
            <a:fillRect/>
          </a:stretch>
        </p:blipFill>
        <p:spPr>
          <a:xfrm>
            <a:off x="4619625" y="4221897"/>
            <a:ext cx="2952750" cy="1552575"/>
          </a:xfrm>
          <a:prstGeom prst="rect">
            <a:avLst/>
          </a:prstGeom>
        </p:spPr>
      </p:pic>
    </p:spTree>
    <p:extLst>
      <p:ext uri="{BB962C8B-B14F-4D97-AF65-F5344CB8AC3E}">
        <p14:creationId xmlns:p14="http://schemas.microsoft.com/office/powerpoint/2010/main" val="331983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9841" y="17754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809439" y="2233505"/>
            <a:ext cx="9968489" cy="2554545"/>
          </a:xfrm>
          <a:prstGeom prst="rect">
            <a:avLst/>
          </a:prstGeom>
          <a:solidFill>
            <a:schemeClr val="bg1"/>
          </a:solidFill>
        </p:spPr>
        <p:txBody>
          <a:bodyPr wrap="square" rtlCol="0">
            <a:spAutoFit/>
          </a:bodyPr>
          <a:lstStyle/>
          <a:p>
            <a:r>
              <a:rPr lang="en-US" sz="2000" b="1" dirty="0">
                <a:latin typeface="Alexandria"/>
              </a:rPr>
              <a:t>10.3 Aging populations in advanced economies</a:t>
            </a:r>
          </a:p>
          <a:p>
            <a:r>
              <a:rPr lang="en-US" sz="2000" dirty="0">
                <a:latin typeface="Alexandria"/>
              </a:rPr>
              <a:t>Aging may change migration patterns, labor demands, and regional needs — some peripheral areas may face depopulation while certain cities with universities and tech sectors continue to attract youth and talent.</a:t>
            </a:r>
          </a:p>
          <a:p>
            <a:r>
              <a:rPr lang="en-US" sz="2000" b="1" dirty="0">
                <a:latin typeface="Alexandria"/>
              </a:rPr>
              <a:t>10.4 New governance paradigms</a:t>
            </a:r>
          </a:p>
          <a:p>
            <a:r>
              <a:rPr lang="en-US" sz="2000" dirty="0">
                <a:latin typeface="Alexandria"/>
              </a:rPr>
              <a:t>Multi-level governance, metropolitan authorities, and regional compacts will be crucial to manage cross-jurisdictional challenges (transport, housing, environmental management).</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F2EC445-8073-24D1-E311-DEAE756C9B87}"/>
              </a:ext>
            </a:extLst>
          </p:cNvPr>
          <p:cNvSpPr txBox="1"/>
          <p:nvPr/>
        </p:nvSpPr>
        <p:spPr>
          <a:xfrm>
            <a:off x="579834" y="1158820"/>
            <a:ext cx="8003477" cy="523220"/>
          </a:xfrm>
          <a:prstGeom prst="rect">
            <a:avLst/>
          </a:prstGeom>
          <a:noFill/>
        </p:spPr>
        <p:txBody>
          <a:bodyPr wrap="square">
            <a:spAutoFit/>
          </a:bodyPr>
          <a:lstStyle/>
          <a:p>
            <a:r>
              <a:rPr lang="en-US" sz="2800" dirty="0"/>
              <a:t>10. Future trends and emerging challenges</a:t>
            </a:r>
          </a:p>
        </p:txBody>
      </p:sp>
      <p:pic>
        <p:nvPicPr>
          <p:cNvPr id="3" name="صورة 2">
            <a:extLst>
              <a:ext uri="{FF2B5EF4-FFF2-40B4-BE49-F238E27FC236}">
                <a16:creationId xmlns:a16="http://schemas.microsoft.com/office/drawing/2014/main" id="{681F75E7-A433-619A-E188-8870E79DE7C5}"/>
              </a:ext>
            </a:extLst>
          </p:cNvPr>
          <p:cNvPicPr>
            <a:picLocks noChangeAspect="1"/>
          </p:cNvPicPr>
          <p:nvPr/>
        </p:nvPicPr>
        <p:blipFill>
          <a:blip r:embed="rId3"/>
          <a:stretch>
            <a:fillRect/>
          </a:stretch>
        </p:blipFill>
        <p:spPr>
          <a:xfrm>
            <a:off x="4256938" y="4584131"/>
            <a:ext cx="3438525" cy="1323975"/>
          </a:xfrm>
          <a:prstGeom prst="rect">
            <a:avLst/>
          </a:prstGeom>
        </p:spPr>
      </p:pic>
    </p:spTree>
    <p:extLst>
      <p:ext uri="{BB962C8B-B14F-4D97-AF65-F5344CB8AC3E}">
        <p14:creationId xmlns:p14="http://schemas.microsoft.com/office/powerpoint/2010/main" val="3622850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FF4A7178-C7F1-F787-0A75-A381250F6F45}"/>
              </a:ext>
            </a:extLst>
          </p:cNvPr>
          <p:cNvSpPr/>
          <p:nvPr/>
        </p:nvSpPr>
        <p:spPr>
          <a:xfrm>
            <a:off x="6068940" y="3861549"/>
            <a:ext cx="4955591" cy="23601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charset="0"/>
              </a:rPr>
              <a:t>EXERSICE</a:t>
            </a:r>
          </a:p>
          <a:p>
            <a:pPr algn="ctr"/>
            <a:r>
              <a:rPr lang="en-US" sz="2400" dirty="0">
                <a:solidFill>
                  <a:schemeClr val="tx1"/>
                </a:solidFill>
                <a:latin typeface="Alexandria"/>
              </a:rPr>
              <a:t>Identify some indicators of urbanization for a selected city and </a:t>
            </a:r>
            <a:r>
              <a:rPr lang="en-US" sz="2400" dirty="0">
                <a:solidFill>
                  <a:schemeClr val="tx1"/>
                </a:solidFill>
              </a:rPr>
              <a:t>Forecast </a:t>
            </a:r>
            <a:r>
              <a:rPr lang="en-US" sz="2400" b="1" dirty="0">
                <a:solidFill>
                  <a:schemeClr val="tx1"/>
                </a:solidFill>
              </a:rPr>
              <a:t>demand growth</a:t>
            </a:r>
            <a:r>
              <a:rPr lang="en-US" sz="2400" dirty="0">
                <a:solidFill>
                  <a:schemeClr val="tx1"/>
                </a:solidFill>
                <a:latin typeface="Alexandria"/>
              </a:rPr>
              <a:t> for real estate market?</a:t>
            </a:r>
            <a:endParaRPr lang="id-ID" sz="2400" dirty="0">
              <a:solidFill>
                <a:schemeClr val="tx1"/>
              </a:solidFill>
              <a:latin typeface="Alexandria"/>
            </a:endParaRPr>
          </a:p>
        </p:txBody>
      </p:sp>
      <p:sp>
        <p:nvSpPr>
          <p:cNvPr id="2" name="Rectangle 1"/>
          <p:cNvSpPr/>
          <p:nvPr/>
        </p:nvSpPr>
        <p:spPr>
          <a:xfrm>
            <a:off x="1114961" y="1007940"/>
            <a:ext cx="4955591" cy="40849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1229524" y="859748"/>
            <a:ext cx="4113898" cy="1569660"/>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  </a:t>
            </a:r>
          </a:p>
          <a:p>
            <a:endParaRPr lang="en-US"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18" name="Rectangle 17"/>
          <p:cNvSpPr/>
          <p:nvPr/>
        </p:nvSpPr>
        <p:spPr>
          <a:xfrm>
            <a:off x="5617195" y="33435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3336431"/>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6237;p53">
            <a:extLst>
              <a:ext uri="{FF2B5EF4-FFF2-40B4-BE49-F238E27FC236}">
                <a16:creationId xmlns:a16="http://schemas.microsoft.com/office/drawing/2014/main" id="{2D7773C2-51B0-BF66-850B-2A906719611F}"/>
              </a:ext>
            </a:extLst>
          </p:cNvPr>
          <p:cNvGrpSpPr/>
          <p:nvPr/>
        </p:nvGrpSpPr>
        <p:grpSpPr>
          <a:xfrm>
            <a:off x="9226738" y="3671271"/>
            <a:ext cx="900671" cy="882741"/>
            <a:chOff x="-34776500" y="2631825"/>
            <a:chExt cx="291450" cy="291450"/>
          </a:xfrm>
        </p:grpSpPr>
        <p:sp>
          <p:nvSpPr>
            <p:cNvPr id="9" name="Google Shape;6238;p53">
              <a:extLst>
                <a:ext uri="{FF2B5EF4-FFF2-40B4-BE49-F238E27FC236}">
                  <a16:creationId xmlns:a16="http://schemas.microsoft.com/office/drawing/2014/main" id="{358B277C-24FF-8622-2F45-0E6E720002D2}"/>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239;p53">
              <a:extLst>
                <a:ext uri="{FF2B5EF4-FFF2-40B4-BE49-F238E27FC236}">
                  <a16:creationId xmlns:a16="http://schemas.microsoft.com/office/drawing/2014/main" id="{A85C9560-CAF3-A809-14EB-708A234F5CE5}"/>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240;p53">
              <a:extLst>
                <a:ext uri="{FF2B5EF4-FFF2-40B4-BE49-F238E27FC236}">
                  <a16:creationId xmlns:a16="http://schemas.microsoft.com/office/drawing/2014/main" id="{53DD2511-F9C7-0E0E-5629-3AADF8AAFE80}"/>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5" name="TextBox 47">
            <a:extLst>
              <a:ext uri="{FF2B5EF4-FFF2-40B4-BE49-F238E27FC236}">
                <a16:creationId xmlns:a16="http://schemas.microsoft.com/office/drawing/2014/main" id="{45010F6B-4622-F6A3-E8A4-951B7C551184}"/>
              </a:ext>
            </a:extLst>
          </p:cNvPr>
          <p:cNvSpPr txBox="1"/>
          <p:nvPr/>
        </p:nvSpPr>
        <p:spPr>
          <a:xfrm>
            <a:off x="1285329" y="1209861"/>
            <a:ext cx="4438211" cy="3785652"/>
          </a:xfrm>
          <a:prstGeom prst="rect">
            <a:avLst/>
          </a:prstGeom>
          <a:noFill/>
        </p:spPr>
        <p:txBody>
          <a:bodyPr wrap="square" rtlCol="0">
            <a:spAutoFit/>
          </a:bodyPr>
          <a:lstStyle/>
          <a:p>
            <a:r>
              <a:rPr lang="en-US" sz="2000" dirty="0"/>
              <a:t>Urban growth and migration are multifaceted processes that shape regional development pathways. </a:t>
            </a:r>
          </a:p>
          <a:p>
            <a:r>
              <a:rPr lang="en-US" sz="2000" dirty="0"/>
              <a:t>Policy must be integrated — pairing investments in infrastructure and human capital with governance reforms that ensure social inclusion and regional balance.</a:t>
            </a:r>
          </a:p>
          <a:p>
            <a:r>
              <a:rPr lang="en-US" sz="2000" dirty="0"/>
              <a:t>successful interventions combine national strategy, local implementation, and flexible institutions responsive to demographic and environmental change.</a:t>
            </a:r>
            <a:endParaRPr lang="en-US" sz="2000" dirty="0">
              <a:latin typeface="Alexandria"/>
            </a:endParaRPr>
          </a:p>
        </p:txBody>
      </p:sp>
    </p:spTree>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3ebaa82071440f60895d3966b871d08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956a1c80dab1942eace369555ca928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D1DC18AC-E2FC-40A3-A141-4F45EC25DD08}"/>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24487</TotalTime>
  <Words>5365</Words>
  <Application>Microsoft Office PowerPoint</Application>
  <PresentationFormat>شاشة عريضة</PresentationFormat>
  <Paragraphs>554</Paragraphs>
  <Slides>51</Slides>
  <Notes>5</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51</vt:i4>
      </vt:variant>
    </vt:vector>
  </HeadingPairs>
  <TitlesOfParts>
    <vt:vector size="57" baseType="lpstr">
      <vt:lpstr>Alexandria</vt:lpstr>
      <vt:lpstr>Arial</vt:lpstr>
      <vt:lpstr>Calibri</vt:lpstr>
      <vt:lpstr>Calibri Light</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264</cp:revision>
  <dcterms:created xsi:type="dcterms:W3CDTF">2023-04-29T09:08:00Z</dcterms:created>
  <dcterms:modified xsi:type="dcterms:W3CDTF">2025-10-17T20:06:30Z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