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4" r:id="rId1"/>
  </p:sldMasterIdLst>
  <p:notesMasterIdLst>
    <p:notesMasterId r:id="rId16"/>
  </p:notesMasterIdLst>
  <p:sldIdLst>
    <p:sldId id="256" r:id="rId2"/>
    <p:sldId id="269" r:id="rId3"/>
    <p:sldId id="271" r:id="rId4"/>
    <p:sldId id="275" r:id="rId5"/>
    <p:sldId id="276" r:id="rId6"/>
    <p:sldId id="277" r:id="rId7"/>
    <p:sldId id="278" r:id="rId8"/>
    <p:sldId id="279" r:id="rId9"/>
    <p:sldId id="274" r:id="rId10"/>
    <p:sldId id="273" r:id="rId11"/>
    <p:sldId id="281" r:id="rId12"/>
    <p:sldId id="280" r:id="rId13"/>
    <p:sldId id="262" r:id="rId14"/>
    <p:sldId id="257"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0" d="100"/>
          <a:sy n="90" d="100"/>
        </p:scale>
        <p:origin x="370"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25ACA1-3E60-4F3E-B1B7-5519A8CEF11B}" type="datetimeFigureOut">
              <a:rPr lang="en-US" smtClean="0"/>
              <a:t>28.04.2025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FE179C5-3C05-4A98-871D-5DF285003AD7}" type="slidenum">
              <a:rPr lang="en-US" smtClean="0"/>
              <a:t>‹#›</a:t>
            </a:fld>
            <a:endParaRPr lang="en-US"/>
          </a:p>
        </p:txBody>
      </p:sp>
    </p:spTree>
    <p:extLst>
      <p:ext uri="{BB962C8B-B14F-4D97-AF65-F5344CB8AC3E}">
        <p14:creationId xmlns:p14="http://schemas.microsoft.com/office/powerpoint/2010/main" val="20044441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tx2">
                  <a:lumMod val="75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F36AB501-C983-4F68-B253-DCD00AD0E282}" type="datetimeFigureOut">
              <a:rPr lang="en-US" smtClean="0"/>
              <a:t>28.04.2025</a:t>
            </a:fld>
            <a:endParaRPr lang="en-US"/>
          </a:p>
        </p:txBody>
      </p:sp>
      <p:sp>
        <p:nvSpPr>
          <p:cNvPr id="5" name="Footer Placeholder 4"/>
          <p:cNvSpPr>
            <a:spLocks noGrp="1"/>
          </p:cNvSpPr>
          <p:nvPr>
            <p:ph type="ftr" sz="quarter" idx="11"/>
          </p:nvPr>
        </p:nvSpPr>
        <p:spPr>
          <a:xfrm>
            <a:off x="1876424" y="5410201"/>
            <a:ext cx="5124886" cy="365125"/>
          </a:xfrm>
        </p:spPr>
        <p:txBody>
          <a:bodyPr/>
          <a:lstStyle/>
          <a:p>
            <a:endParaRPr lang="en-US"/>
          </a:p>
        </p:txBody>
      </p:sp>
      <p:sp>
        <p:nvSpPr>
          <p:cNvPr id="6" name="Slide Number Placeholder 5"/>
          <p:cNvSpPr>
            <a:spLocks noGrp="1"/>
          </p:cNvSpPr>
          <p:nvPr>
            <p:ph type="sldNum" sz="quarter" idx="12"/>
          </p:nvPr>
        </p:nvSpPr>
        <p:spPr>
          <a:xfrm>
            <a:off x="9896911" y="5410199"/>
            <a:ext cx="771089" cy="365125"/>
          </a:xfrm>
        </p:spPr>
        <p:txBody>
          <a:bodyPr/>
          <a:lstStyle/>
          <a:p>
            <a:fld id="{45D10F80-1DCC-43C5-8AE3-BAB8FBA426B8}" type="slidenum">
              <a:rPr lang="en-US" smtClean="0"/>
              <a:t>‹#›</a:t>
            </a:fld>
            <a:endParaRPr lang="en-US"/>
          </a:p>
        </p:txBody>
      </p:sp>
    </p:spTree>
    <p:extLst>
      <p:ext uri="{BB962C8B-B14F-4D97-AF65-F5344CB8AC3E}">
        <p14:creationId xmlns:p14="http://schemas.microsoft.com/office/powerpoint/2010/main" val="512686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6AB501-C983-4F68-B253-DCD00AD0E282}" type="datetimeFigureOut">
              <a:rPr lang="en-US" smtClean="0"/>
              <a:t>28.04.2025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10F80-1DCC-43C5-8AE3-BAB8FBA426B8}" type="slidenum">
              <a:rPr lang="en-US" smtClean="0"/>
              <a:t>‹#›</a:t>
            </a:fld>
            <a:endParaRPr lang="en-US"/>
          </a:p>
        </p:txBody>
      </p:sp>
    </p:spTree>
    <p:extLst>
      <p:ext uri="{BB962C8B-B14F-4D97-AF65-F5344CB8AC3E}">
        <p14:creationId xmlns:p14="http://schemas.microsoft.com/office/powerpoint/2010/main" val="1455918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6AB501-C983-4F68-B253-DCD00AD0E282}" type="datetimeFigureOut">
              <a:rPr lang="en-US" smtClean="0"/>
              <a:t>28.04.2025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10F80-1DCC-43C5-8AE3-BAB8FBA426B8}" type="slidenum">
              <a:rPr lang="en-US" smtClean="0"/>
              <a:t>‹#›</a:t>
            </a:fld>
            <a:endParaRPr lang="en-US"/>
          </a:p>
        </p:txBody>
      </p:sp>
    </p:spTree>
    <p:extLst>
      <p:ext uri="{BB962C8B-B14F-4D97-AF65-F5344CB8AC3E}">
        <p14:creationId xmlns:p14="http://schemas.microsoft.com/office/powerpoint/2010/main" val="4925389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36AB501-C983-4F68-B253-DCD00AD0E282}" type="datetimeFigureOut">
              <a:rPr lang="en-US" smtClean="0"/>
              <a:t>28.04.2025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10F80-1DCC-43C5-8AE3-BAB8FBA426B8}" type="slidenum">
              <a:rPr lang="en-US" smtClean="0"/>
              <a:t>‹#›</a:t>
            </a:fld>
            <a:endParaRPr lang="en-US"/>
          </a:p>
        </p:txBody>
      </p:sp>
    </p:spTree>
    <p:extLst>
      <p:ext uri="{BB962C8B-B14F-4D97-AF65-F5344CB8AC3E}">
        <p14:creationId xmlns:p14="http://schemas.microsoft.com/office/powerpoint/2010/main" val="1785503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36AB501-C983-4F68-B253-DCD00AD0E282}" type="datetimeFigureOut">
              <a:rPr lang="en-US" smtClean="0"/>
              <a:t>28.04.2025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5D10F80-1DCC-43C5-8AE3-BAB8FBA426B8}" type="slidenum">
              <a:rPr lang="en-US" smtClean="0"/>
              <a:t>‹#›</a:t>
            </a:fld>
            <a:endParaRPr lang="en-US"/>
          </a:p>
        </p:txBody>
      </p:sp>
    </p:spTree>
    <p:extLst>
      <p:ext uri="{BB962C8B-B14F-4D97-AF65-F5344CB8AC3E}">
        <p14:creationId xmlns:p14="http://schemas.microsoft.com/office/powerpoint/2010/main" val="29751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36AB501-C983-4F68-B253-DCD00AD0E282}" type="datetimeFigureOut">
              <a:rPr lang="en-US" smtClean="0"/>
              <a:t>28.04.2025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D10F80-1DCC-43C5-8AE3-BAB8FBA426B8}" type="slidenum">
              <a:rPr lang="en-US" smtClean="0"/>
              <a:t>‹#›</a:t>
            </a:fld>
            <a:endParaRPr lang="en-US"/>
          </a:p>
        </p:txBody>
      </p:sp>
    </p:spTree>
    <p:extLst>
      <p:ext uri="{BB962C8B-B14F-4D97-AF65-F5344CB8AC3E}">
        <p14:creationId xmlns:p14="http://schemas.microsoft.com/office/powerpoint/2010/main" val="3648835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6AB501-C983-4F68-B253-DCD00AD0E282}" type="datetimeFigureOut">
              <a:rPr lang="en-US" smtClean="0"/>
              <a:t>28.04.2025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5D10F80-1DCC-43C5-8AE3-BAB8FBA426B8}" type="slidenum">
              <a:rPr lang="en-US" smtClean="0"/>
              <a:t>‹#›</a:t>
            </a:fld>
            <a:endParaRPr lang="en-US"/>
          </a:p>
        </p:txBody>
      </p:sp>
    </p:spTree>
    <p:extLst>
      <p:ext uri="{BB962C8B-B14F-4D97-AF65-F5344CB8AC3E}">
        <p14:creationId xmlns:p14="http://schemas.microsoft.com/office/powerpoint/2010/main" val="30323769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36AB501-C983-4F68-B253-DCD00AD0E282}" type="datetimeFigureOut">
              <a:rPr lang="en-US" smtClean="0"/>
              <a:t>28.04.2025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10F80-1DCC-43C5-8AE3-BAB8FBA426B8}" type="slidenum">
              <a:rPr lang="en-US" smtClean="0"/>
              <a:t>‹#›</a:t>
            </a:fld>
            <a:endParaRPr lang="en-US"/>
          </a:p>
        </p:txBody>
      </p:sp>
    </p:spTree>
    <p:extLst>
      <p:ext uri="{BB962C8B-B14F-4D97-AF65-F5344CB8AC3E}">
        <p14:creationId xmlns:p14="http://schemas.microsoft.com/office/powerpoint/2010/main" val="12078772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36AB501-C983-4F68-B253-DCD00AD0E282}" type="datetimeFigureOut">
              <a:rPr lang="en-US" smtClean="0"/>
              <a:t>28.04.2025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10F80-1DCC-43C5-8AE3-BAB8FBA426B8}" type="slidenum">
              <a:rPr lang="en-US" smtClean="0"/>
              <a:t>‹#›</a:t>
            </a:fld>
            <a:endParaRPr lang="en-US"/>
          </a:p>
        </p:txBody>
      </p:sp>
    </p:spTree>
    <p:extLst>
      <p:ext uri="{BB962C8B-B14F-4D97-AF65-F5344CB8AC3E}">
        <p14:creationId xmlns:p14="http://schemas.microsoft.com/office/powerpoint/2010/main" val="4134358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36AB501-C983-4F68-B253-DCD00AD0E282}" type="datetimeFigureOut">
              <a:rPr lang="en-US" smtClean="0"/>
              <a:t>28.04.2025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10F80-1DCC-43C5-8AE3-BAB8FBA426B8}" type="slidenum">
              <a:rPr lang="en-US" smtClean="0"/>
              <a:t>‹#›</a:t>
            </a:fld>
            <a:endParaRPr lang="en-US"/>
          </a:p>
        </p:txBody>
      </p:sp>
    </p:spTree>
    <p:extLst>
      <p:ext uri="{BB962C8B-B14F-4D97-AF65-F5344CB8AC3E}">
        <p14:creationId xmlns:p14="http://schemas.microsoft.com/office/powerpoint/2010/main" val="12293494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36AB501-C983-4F68-B253-DCD00AD0E282}" type="datetimeFigureOut">
              <a:rPr lang="en-US" smtClean="0"/>
              <a:t>28.04.2025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10F80-1DCC-43C5-8AE3-BAB8FBA426B8}" type="slidenum">
              <a:rPr lang="en-US" smtClean="0"/>
              <a:t>‹#›</a:t>
            </a:fld>
            <a:endParaRPr lang="en-US"/>
          </a:p>
        </p:txBody>
      </p:sp>
    </p:spTree>
    <p:extLst>
      <p:ext uri="{BB962C8B-B14F-4D97-AF65-F5344CB8AC3E}">
        <p14:creationId xmlns:p14="http://schemas.microsoft.com/office/powerpoint/2010/main" val="36867307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36AB501-C983-4F68-B253-DCD00AD0E282}" type="datetimeFigureOut">
              <a:rPr lang="en-US" smtClean="0"/>
              <a:t>28.04.2025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10F80-1DCC-43C5-8AE3-BAB8FBA426B8}" type="slidenum">
              <a:rPr lang="en-US" smtClean="0"/>
              <a:t>‹#›</a:t>
            </a:fld>
            <a:endParaRPr lang="en-US"/>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5391207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36AB501-C983-4F68-B253-DCD00AD0E282}" type="datetimeFigureOut">
              <a:rPr lang="en-US" smtClean="0"/>
              <a:t>28.04.2025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10F80-1DCC-43C5-8AE3-BAB8FBA426B8}" type="slidenum">
              <a:rPr lang="en-US" smtClean="0"/>
              <a:t>‹#›</a:t>
            </a:fld>
            <a:endParaRPr lang="en-US"/>
          </a:p>
        </p:txBody>
      </p:sp>
    </p:spTree>
    <p:extLst>
      <p:ext uri="{BB962C8B-B14F-4D97-AF65-F5344CB8AC3E}">
        <p14:creationId xmlns:p14="http://schemas.microsoft.com/office/powerpoint/2010/main" val="9646913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F36AB501-C983-4F68-B253-DCD00AD0E282}" type="datetimeFigureOut">
              <a:rPr lang="en-US" smtClean="0"/>
              <a:t>28.04.2025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D10F80-1DCC-43C5-8AE3-BAB8FBA426B8}" type="slidenum">
              <a:rPr lang="en-US" smtClean="0"/>
              <a:t>‹#›</a:t>
            </a:fld>
            <a:endParaRPr lang="en-US"/>
          </a:p>
        </p:txBody>
      </p:sp>
    </p:spTree>
    <p:extLst>
      <p:ext uri="{BB962C8B-B14F-4D97-AF65-F5344CB8AC3E}">
        <p14:creationId xmlns:p14="http://schemas.microsoft.com/office/powerpoint/2010/main" val="5675517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F36AB501-C983-4F68-B253-DCD00AD0E282}" type="datetimeFigureOut">
              <a:rPr lang="en-US" smtClean="0"/>
              <a:t>28.04.2025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D10F80-1DCC-43C5-8AE3-BAB8FBA426B8}" type="slidenum">
              <a:rPr lang="en-US" smtClean="0"/>
              <a:t>‹#›</a:t>
            </a:fld>
            <a:endParaRPr lang="en-US"/>
          </a:p>
        </p:txBody>
      </p:sp>
    </p:spTree>
    <p:extLst>
      <p:ext uri="{BB962C8B-B14F-4D97-AF65-F5344CB8AC3E}">
        <p14:creationId xmlns:p14="http://schemas.microsoft.com/office/powerpoint/2010/main" val="4462892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6AB501-C983-4F68-B253-DCD00AD0E282}" type="datetimeFigureOut">
              <a:rPr lang="en-US" smtClean="0"/>
              <a:t>28.04.2025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10F80-1DCC-43C5-8AE3-BAB8FBA426B8}" type="slidenum">
              <a:rPr lang="en-US" smtClean="0"/>
              <a:t>‹#›</a:t>
            </a:fld>
            <a:endParaRPr lang="en-US"/>
          </a:p>
        </p:txBody>
      </p:sp>
    </p:spTree>
    <p:extLst>
      <p:ext uri="{BB962C8B-B14F-4D97-AF65-F5344CB8AC3E}">
        <p14:creationId xmlns:p14="http://schemas.microsoft.com/office/powerpoint/2010/main" val="9581028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6AB501-C983-4F68-B253-DCD00AD0E282}" type="datetimeFigureOut">
              <a:rPr lang="en-US" smtClean="0"/>
              <a:t>28.04.2025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10F80-1DCC-43C5-8AE3-BAB8FBA426B8}" type="slidenum">
              <a:rPr lang="en-US" smtClean="0"/>
              <a:t>‹#›</a:t>
            </a:fld>
            <a:endParaRPr lang="en-US"/>
          </a:p>
        </p:txBody>
      </p:sp>
    </p:spTree>
    <p:extLst>
      <p:ext uri="{BB962C8B-B14F-4D97-AF65-F5344CB8AC3E}">
        <p14:creationId xmlns:p14="http://schemas.microsoft.com/office/powerpoint/2010/main" val="5881443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a:gradFill flip="none" rotWithShape="1">
            <a:gsLst>
              <a:gs pos="0">
                <a:schemeClr val="tx2"/>
              </a:gs>
              <a:gs pos="100000">
                <a:schemeClr val="tx2">
                  <a:lumMod val="50000"/>
                </a:schemeClr>
              </a:gs>
            </a:gsLst>
            <a:lin ang="5400000" scaled="0"/>
            <a:tileRect/>
          </a:gradFill>
        </p:grpSpPr>
        <p:grpSp>
          <p:nvGrpSpPr>
            <p:cNvPr id="9" name="Group 8"/>
            <p:cNvGrpSpPr/>
            <p:nvPr/>
          </p:nvGrpSpPr>
          <p:grpSpPr>
            <a:xfrm>
              <a:off x="-14288" y="0"/>
              <a:ext cx="1220788" cy="6858001"/>
              <a:chOff x="-14288" y="0"/>
              <a:chExt cx="1220788" cy="6858001"/>
            </a:xfrm>
            <a:grp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p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F36AB501-C983-4F68-B253-DCD00AD0E282}" type="datetimeFigureOut">
              <a:rPr lang="en-US" smtClean="0"/>
              <a:t>28.04.2025</a:t>
            </a:fld>
            <a:endParaRPr lang="en-US"/>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5D10F80-1DCC-43C5-8AE3-BAB8FBA426B8}" type="slidenum">
              <a:rPr lang="en-US" smtClean="0"/>
              <a:t>‹#›</a:t>
            </a:fld>
            <a:endParaRPr lang="en-US"/>
          </a:p>
        </p:txBody>
      </p:sp>
    </p:spTree>
    <p:extLst>
      <p:ext uri="{BB962C8B-B14F-4D97-AF65-F5344CB8AC3E}">
        <p14:creationId xmlns:p14="http://schemas.microsoft.com/office/powerpoint/2010/main" val="3112036294"/>
      </p:ext>
    </p:extLst>
  </p:cSld>
  <p:clrMap bg1="dk1" tx1="lt1" bg2="dk2" tx2="lt2" accent1="accent1" accent2="accent2" accent3="accent3" accent4="accent4" accent5="accent5" accent6="accent6" hlink="hlink" folHlink="folHlink"/>
  <p:sldLayoutIdLst>
    <p:sldLayoutId id="2147483895" r:id="rId1"/>
    <p:sldLayoutId id="2147483896" r:id="rId2"/>
    <p:sldLayoutId id="2147483897" r:id="rId3"/>
    <p:sldLayoutId id="2147483898" r:id="rId4"/>
    <p:sldLayoutId id="2147483899" r:id="rId5"/>
    <p:sldLayoutId id="2147483900" r:id="rId6"/>
    <p:sldLayoutId id="2147483901" r:id="rId7"/>
    <p:sldLayoutId id="2147483902" r:id="rId8"/>
    <p:sldLayoutId id="2147483903" r:id="rId9"/>
    <p:sldLayoutId id="2147483904" r:id="rId10"/>
    <p:sldLayoutId id="2147483905" r:id="rId11"/>
    <p:sldLayoutId id="2147483906" r:id="rId12"/>
    <p:sldLayoutId id="2147483907" r:id="rId13"/>
    <p:sldLayoutId id="2147483908" r:id="rId14"/>
    <p:sldLayoutId id="2147483909" r:id="rId15"/>
    <p:sldLayoutId id="2147483910" r:id="rId16"/>
    <p:sldLayoutId id="2147483911"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hyperlink" Target="https://www.kaggle.com/datasets/msambare/fer2013"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sciencedirect.com/science/article/pii/S1877050922007888" TargetMode="External"/><Relationship Id="rId7" Type="http://schemas.openxmlformats.org/officeDocument/2006/relationships/image" Target="../media/image9.png"/><Relationship Id="rId2" Type="http://schemas.openxmlformats.org/officeDocument/2006/relationships/hyperlink" Target="https://www.sciencedirect.com/science/article/pii/S1877050924024311" TargetMode="External"/><Relationship Id="rId1" Type="http://schemas.openxmlformats.org/officeDocument/2006/relationships/slideLayout" Target="../slideLayouts/slideLayout2.xml"/><Relationship Id="rId6" Type="http://schemas.openxmlformats.org/officeDocument/2006/relationships/hyperlink" Target="https://www.sciencedirect.com/science/article/pii/S0925231225000396" TargetMode="External"/><Relationship Id="rId5" Type="http://schemas.openxmlformats.org/officeDocument/2006/relationships/hyperlink" Target="https://www.sciencedirect.com/science/article/pii/S1877050924008007" TargetMode="External"/><Relationship Id="rId4" Type="http://schemas.openxmlformats.org/officeDocument/2006/relationships/hyperlink" Target="https://www.sciencedirect.com/science/article/pii/S187705092300142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4B10E-8125-BB46-9BE3-0A45E34C8165}"/>
              </a:ext>
            </a:extLst>
          </p:cNvPr>
          <p:cNvSpPr>
            <a:spLocks noGrp="1"/>
          </p:cNvSpPr>
          <p:nvPr>
            <p:ph type="ctrTitle"/>
          </p:nvPr>
        </p:nvSpPr>
        <p:spPr>
          <a:xfrm>
            <a:off x="4687410" y="1803405"/>
            <a:ext cx="6132990" cy="1825096"/>
          </a:xfrm>
        </p:spPr>
        <p:txBody>
          <a:bodyPr>
            <a:normAutofit/>
          </a:bodyPr>
          <a:lstStyle/>
          <a:p>
            <a:r>
              <a:rPr lang="en-US" sz="2600" dirty="0"/>
              <a:t>‏Facial emotion analysis through image processing using AI</a:t>
            </a:r>
            <a:br>
              <a:rPr lang="en-US" sz="2600" dirty="0"/>
            </a:br>
            <a:endParaRPr lang="en-US" sz="2600" dirty="0"/>
          </a:p>
        </p:txBody>
      </p:sp>
      <p:sp>
        <p:nvSpPr>
          <p:cNvPr id="3" name="Subtitle 2">
            <a:extLst>
              <a:ext uri="{FF2B5EF4-FFF2-40B4-BE49-F238E27FC236}">
                <a16:creationId xmlns:a16="http://schemas.microsoft.com/office/drawing/2014/main" id="{8513C080-FB46-28EC-C70C-E925123C42B0}"/>
              </a:ext>
            </a:extLst>
          </p:cNvPr>
          <p:cNvSpPr>
            <a:spLocks noGrp="1"/>
          </p:cNvSpPr>
          <p:nvPr>
            <p:ph type="subTitle" idx="1"/>
          </p:nvPr>
        </p:nvSpPr>
        <p:spPr>
          <a:xfrm>
            <a:off x="4687410" y="3632201"/>
            <a:ext cx="6132990" cy="685800"/>
          </a:xfrm>
        </p:spPr>
        <p:txBody>
          <a:bodyPr>
            <a:normAutofit/>
          </a:bodyPr>
          <a:lstStyle/>
          <a:p>
            <a:r>
              <a:rPr lang="en-US" b="1" dirty="0"/>
              <a:t>Advisor: Dr. Ashraf Elsayed. </a:t>
            </a:r>
            <a:endParaRPr lang="en-US" dirty="0"/>
          </a:p>
        </p:txBody>
      </p:sp>
      <p:pic>
        <p:nvPicPr>
          <p:cNvPr id="25" name="Graphic 24" descr="Fingerprint">
            <a:extLst>
              <a:ext uri="{FF2B5EF4-FFF2-40B4-BE49-F238E27FC236}">
                <a16:creationId xmlns:a16="http://schemas.microsoft.com/office/drawing/2014/main" id="{0857EF8D-401E-84D5-95E9-0CE289343CC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444752" y="1801368"/>
            <a:ext cx="2660904" cy="2660904"/>
          </a:xfrm>
          <a:prstGeom prst="rect">
            <a:avLst/>
          </a:prstGeom>
        </p:spPr>
      </p:pic>
      <p:sp>
        <p:nvSpPr>
          <p:cNvPr id="6" name="Subtitle 2">
            <a:extLst>
              <a:ext uri="{FF2B5EF4-FFF2-40B4-BE49-F238E27FC236}">
                <a16:creationId xmlns:a16="http://schemas.microsoft.com/office/drawing/2014/main" id="{73996B49-5CD1-43C1-CCD9-EF41F4FD6421}"/>
              </a:ext>
            </a:extLst>
          </p:cNvPr>
          <p:cNvSpPr txBox="1">
            <a:spLocks/>
          </p:cNvSpPr>
          <p:nvPr/>
        </p:nvSpPr>
        <p:spPr>
          <a:xfrm>
            <a:off x="2819400" y="5196840"/>
            <a:ext cx="6343095" cy="1056641"/>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700" dirty="0"/>
              <a:t>Student : Turki Arif </a:t>
            </a:r>
          </a:p>
          <a:p>
            <a:r>
              <a:rPr lang="en-US" sz="1700" dirty="0"/>
              <a:t>Midocean University</a:t>
            </a:r>
          </a:p>
        </p:txBody>
      </p:sp>
    </p:spTree>
    <p:extLst>
      <p:ext uri="{BB962C8B-B14F-4D97-AF65-F5344CB8AC3E}">
        <p14:creationId xmlns:p14="http://schemas.microsoft.com/office/powerpoint/2010/main" val="24505457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2000"/>
                <a:satMod val="150000"/>
                <a:lumMod val="150000"/>
              </a:schemeClr>
            </a:duotone>
          </a:blip>
          <a:stretch/>
        </a:blipFill>
        <a:effectLst/>
      </p:bgPr>
    </p:bg>
    <p:spTree>
      <p:nvGrpSpPr>
        <p:cNvPr id="1" name="">
          <a:extLst>
            <a:ext uri="{FF2B5EF4-FFF2-40B4-BE49-F238E27FC236}">
              <a16:creationId xmlns:a16="http://schemas.microsoft.com/office/drawing/2014/main" id="{8BFF98AA-2F03-874F-B226-17CCF774BC0A}"/>
            </a:ext>
          </a:extLst>
        </p:cNvPr>
        <p:cNvGrpSpPr/>
        <p:nvPr/>
      </p:nvGrpSpPr>
      <p:grpSpPr>
        <a:xfrm>
          <a:off x="0" y="0"/>
          <a:ext cx="0" cy="0"/>
          <a:chOff x="0" y="0"/>
          <a:chExt cx="0" cy="0"/>
        </a:xfrm>
      </p:grpSpPr>
      <p:grpSp>
        <p:nvGrpSpPr>
          <p:cNvPr id="3079" name="Group 3078">
            <a:extLst>
              <a:ext uri="{FF2B5EF4-FFF2-40B4-BE49-F238E27FC236}">
                <a16:creationId xmlns:a16="http://schemas.microsoft.com/office/drawing/2014/main" id="{2CE7B8CB-7030-4C44-A347-6FA2CCF778A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3080" name="Rectangle 3079">
              <a:extLst>
                <a:ext uri="{FF2B5EF4-FFF2-40B4-BE49-F238E27FC236}">
                  <a16:creationId xmlns:a16="http://schemas.microsoft.com/office/drawing/2014/main" id="{E740ABBC-AFEA-449C-8E1C-C7E3B6386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81" name="Picture 2">
              <a:extLst>
                <a:ext uri="{FF2B5EF4-FFF2-40B4-BE49-F238E27FC236}">
                  <a16:creationId xmlns:a16="http://schemas.microsoft.com/office/drawing/2014/main" id="{AFBF5B3D-5AEE-4236-BFA6-5C4AEC23872D}"/>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6="http://schemas.microsoft.com/office/drawing/2014/main" xmlns:a14="http://schemas.microsoft.com/office/drawing/2010/main" xmlns:p14="http://schemas.microsoft.com/office/powerpoint/2010/main">
                  <a:solidFill>
                    <a:srgbClr val="FFFFFF"/>
                  </a:solidFill>
                </a14:hiddenFill>
              </a:ext>
            </a:extLst>
          </p:spPr>
        </p:pic>
      </p:grpSp>
      <p:sp>
        <p:nvSpPr>
          <p:cNvPr id="2" name="Title 1">
            <a:extLst>
              <a:ext uri="{FF2B5EF4-FFF2-40B4-BE49-F238E27FC236}">
                <a16:creationId xmlns:a16="http://schemas.microsoft.com/office/drawing/2014/main" id="{B21BFBF2-5661-138E-BC5D-3C8DE3DD2EAA}"/>
              </a:ext>
            </a:extLst>
          </p:cNvPr>
          <p:cNvSpPr>
            <a:spLocks noGrp="1"/>
          </p:cNvSpPr>
          <p:nvPr>
            <p:ph type="title"/>
          </p:nvPr>
        </p:nvSpPr>
        <p:spPr>
          <a:xfrm>
            <a:off x="4996697" y="618518"/>
            <a:ext cx="6050713" cy="1478570"/>
          </a:xfrm>
        </p:spPr>
        <p:txBody>
          <a:bodyPr>
            <a:normAutofit/>
          </a:bodyPr>
          <a:lstStyle/>
          <a:p>
            <a:r>
              <a:rPr lang="en-US"/>
              <a:t>Abstract</a:t>
            </a:r>
          </a:p>
        </p:txBody>
      </p:sp>
      <p:pic>
        <p:nvPicPr>
          <p:cNvPr id="3074" name="Picture 2" descr="تم إنشاء الصورة">
            <a:extLst>
              <a:ext uri="{FF2B5EF4-FFF2-40B4-BE49-F238E27FC236}">
                <a16:creationId xmlns:a16="http://schemas.microsoft.com/office/drawing/2014/main" id="{48276FD2-6FFF-C54A-8D74-1F738B2EE7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1248" r="2" b="2"/>
          <a:stretch/>
        </p:blipFill>
        <p:spPr bwMode="auto">
          <a:xfrm>
            <a:off x="-5597" y="10"/>
            <a:ext cx="4635583" cy="6857990"/>
          </a:xfrm>
          <a:prstGeom prst="rect">
            <a:avLst/>
          </a:prstGeom>
          <a:noFill/>
          <a:extLst>
            <a:ext uri="{909E8E84-426E-40DD-AFC4-6F175D3DCCD1}">
              <a14:hiddenFill xmlns:a14="http://schemas.microsoft.com/office/drawing/2010/main">
                <a:solidFill>
                  <a:srgbClr val="FFFFFF"/>
                </a:solidFill>
              </a14:hiddenFill>
            </a:ext>
          </a:extLst>
        </p:spPr>
      </p:pic>
      <p:grpSp>
        <p:nvGrpSpPr>
          <p:cNvPr id="3083" name="Group 3082">
            <a:extLst>
              <a:ext uri="{FF2B5EF4-FFF2-40B4-BE49-F238E27FC236}">
                <a16:creationId xmlns:a16="http://schemas.microsoft.com/office/drawing/2014/main" id="{A04AEADF-A4CA-445B-9E98-53DCB52484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3084" name="Rectangle 3083">
              <a:extLst>
                <a:ext uri="{FF2B5EF4-FFF2-40B4-BE49-F238E27FC236}">
                  <a16:creationId xmlns:a16="http://schemas.microsoft.com/office/drawing/2014/main" id="{437A39CC-AE12-4560-BB15-103BC6BCBA6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US"/>
            </a:p>
          </p:txBody>
        </p:sp>
        <p:sp>
          <p:nvSpPr>
            <p:cNvPr id="3085" name="Freeform 6">
              <a:extLst>
                <a:ext uri="{FF2B5EF4-FFF2-40B4-BE49-F238E27FC236}">
                  <a16:creationId xmlns:a16="http://schemas.microsoft.com/office/drawing/2014/main" id="{A310155B-E06E-4482-A8E4-05F9BEEC7D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086" name="Freeform 7">
              <a:extLst>
                <a:ext uri="{FF2B5EF4-FFF2-40B4-BE49-F238E27FC236}">
                  <a16:creationId xmlns:a16="http://schemas.microsoft.com/office/drawing/2014/main" id="{0D9A6479-3823-454B-86A2-085801324FB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087" name="Rectangle 3086">
              <a:extLst>
                <a:ext uri="{FF2B5EF4-FFF2-40B4-BE49-F238E27FC236}">
                  <a16:creationId xmlns:a16="http://schemas.microsoft.com/office/drawing/2014/main" id="{E7E29B83-978A-46AC-9803-D4B2259A045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US"/>
            </a:p>
          </p:txBody>
        </p:sp>
        <p:sp>
          <p:nvSpPr>
            <p:cNvPr id="3088" name="Freeform 9">
              <a:extLst>
                <a:ext uri="{FF2B5EF4-FFF2-40B4-BE49-F238E27FC236}">
                  <a16:creationId xmlns:a16="http://schemas.microsoft.com/office/drawing/2014/main" id="{A1EE4629-CC47-4814-9071-7D8C1025B3A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089" name="Freeform 10">
              <a:extLst>
                <a:ext uri="{FF2B5EF4-FFF2-40B4-BE49-F238E27FC236}">
                  <a16:creationId xmlns:a16="http://schemas.microsoft.com/office/drawing/2014/main" id="{6A4C72EA-CDE3-4BF7-B19B-618D0AB656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090" name="Freeform 11">
              <a:extLst>
                <a:ext uri="{FF2B5EF4-FFF2-40B4-BE49-F238E27FC236}">
                  <a16:creationId xmlns:a16="http://schemas.microsoft.com/office/drawing/2014/main" id="{959BC88C-2C4F-440A-87E6-B84FFBF92F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091" name="Freeform 12">
              <a:extLst>
                <a:ext uri="{FF2B5EF4-FFF2-40B4-BE49-F238E27FC236}">
                  <a16:creationId xmlns:a16="http://schemas.microsoft.com/office/drawing/2014/main" id="{560432CF-8C76-4CF6-AC49-38FCBD203A8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092" name="Freeform 13">
              <a:extLst>
                <a:ext uri="{FF2B5EF4-FFF2-40B4-BE49-F238E27FC236}">
                  <a16:creationId xmlns:a16="http://schemas.microsoft.com/office/drawing/2014/main" id="{DA3DAB3E-03BA-4843-86E2-2A4B1AAC34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093" name="Freeform 14">
              <a:extLst>
                <a:ext uri="{FF2B5EF4-FFF2-40B4-BE49-F238E27FC236}">
                  <a16:creationId xmlns:a16="http://schemas.microsoft.com/office/drawing/2014/main" id="{6AEEF6C3-2236-4BD2-B682-B89B7861FA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094" name="Freeform 15">
              <a:extLst>
                <a:ext uri="{FF2B5EF4-FFF2-40B4-BE49-F238E27FC236}">
                  <a16:creationId xmlns:a16="http://schemas.microsoft.com/office/drawing/2014/main" id="{D114B5DD-4530-4368-AD54-DBE1E33EDC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095" name="Freeform 16">
              <a:extLst>
                <a:ext uri="{FF2B5EF4-FFF2-40B4-BE49-F238E27FC236}">
                  <a16:creationId xmlns:a16="http://schemas.microsoft.com/office/drawing/2014/main" id="{7D7F289E-5455-4332-B8E6-73CA4B1AEB2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096" name="Freeform 17">
              <a:extLst>
                <a:ext uri="{FF2B5EF4-FFF2-40B4-BE49-F238E27FC236}">
                  <a16:creationId xmlns:a16="http://schemas.microsoft.com/office/drawing/2014/main" id="{31B8ED58-D2D6-4371-B0CF-34C8394241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097" name="Freeform 18">
              <a:extLst>
                <a:ext uri="{FF2B5EF4-FFF2-40B4-BE49-F238E27FC236}">
                  <a16:creationId xmlns:a16="http://schemas.microsoft.com/office/drawing/2014/main" id="{FF784D01-EDF3-428D-A2C3-21518A2B16E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098" name="Freeform 19">
              <a:extLst>
                <a:ext uri="{FF2B5EF4-FFF2-40B4-BE49-F238E27FC236}">
                  <a16:creationId xmlns:a16="http://schemas.microsoft.com/office/drawing/2014/main" id="{F9C55DDF-735C-4405-A643-510D9DD831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099" name="Freeform 20">
              <a:extLst>
                <a:ext uri="{FF2B5EF4-FFF2-40B4-BE49-F238E27FC236}">
                  <a16:creationId xmlns:a16="http://schemas.microsoft.com/office/drawing/2014/main" id="{85459816-3EE3-488A-9E11-78710B7EDA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00" name="Freeform 21">
              <a:extLst>
                <a:ext uri="{FF2B5EF4-FFF2-40B4-BE49-F238E27FC236}">
                  <a16:creationId xmlns:a16="http://schemas.microsoft.com/office/drawing/2014/main" id="{86929C31-B87D-4CE7-8F7D-E94F89FED0F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01" name="Freeform 22">
              <a:extLst>
                <a:ext uri="{FF2B5EF4-FFF2-40B4-BE49-F238E27FC236}">
                  <a16:creationId xmlns:a16="http://schemas.microsoft.com/office/drawing/2014/main" id="{AA6A63D9-648C-4298-AFE5-FE29864323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02" name="Freeform 23">
              <a:extLst>
                <a:ext uri="{FF2B5EF4-FFF2-40B4-BE49-F238E27FC236}">
                  <a16:creationId xmlns:a16="http://schemas.microsoft.com/office/drawing/2014/main" id="{B9A6CD14-6BA0-4DC1-9713-58BD6D716D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03" name="Freeform 24">
              <a:extLst>
                <a:ext uri="{FF2B5EF4-FFF2-40B4-BE49-F238E27FC236}">
                  <a16:creationId xmlns:a16="http://schemas.microsoft.com/office/drawing/2014/main" id="{842BE913-1756-4771-9BDD-E9EA5F937DD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04" name="Freeform 25">
              <a:extLst>
                <a:ext uri="{FF2B5EF4-FFF2-40B4-BE49-F238E27FC236}">
                  <a16:creationId xmlns:a16="http://schemas.microsoft.com/office/drawing/2014/main" id="{8CDB490F-6023-4A53-8387-EBCF61CE4B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05" name="Freeform 26">
              <a:extLst>
                <a:ext uri="{FF2B5EF4-FFF2-40B4-BE49-F238E27FC236}">
                  <a16:creationId xmlns:a16="http://schemas.microsoft.com/office/drawing/2014/main" id="{0BF64963-B166-4039-9356-9BC77123DBC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06" name="Freeform 27">
              <a:extLst>
                <a:ext uri="{FF2B5EF4-FFF2-40B4-BE49-F238E27FC236}">
                  <a16:creationId xmlns:a16="http://schemas.microsoft.com/office/drawing/2014/main" id="{D35CBE03-D3E7-40C3-90A6-1410CD876D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07" name="Freeform 28">
              <a:extLst>
                <a:ext uri="{FF2B5EF4-FFF2-40B4-BE49-F238E27FC236}">
                  <a16:creationId xmlns:a16="http://schemas.microsoft.com/office/drawing/2014/main" id="{42BE21D2-7273-4BAE-9FCD-08D9A7439F8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08" name="Freeform 29">
              <a:extLst>
                <a:ext uri="{FF2B5EF4-FFF2-40B4-BE49-F238E27FC236}">
                  <a16:creationId xmlns:a16="http://schemas.microsoft.com/office/drawing/2014/main" id="{9243ACA3-660D-4F47-A45E-4240A65854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09" name="Freeform 30">
              <a:extLst>
                <a:ext uri="{FF2B5EF4-FFF2-40B4-BE49-F238E27FC236}">
                  <a16:creationId xmlns:a16="http://schemas.microsoft.com/office/drawing/2014/main" id="{6304B585-4266-428C-B78E-557A74A63D8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10" name="Freeform 31">
              <a:extLst>
                <a:ext uri="{FF2B5EF4-FFF2-40B4-BE49-F238E27FC236}">
                  <a16:creationId xmlns:a16="http://schemas.microsoft.com/office/drawing/2014/main" id="{C2532A5C-36A5-40DA-9B5A-8E003BA594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11" name="Freeform 32">
              <a:extLst>
                <a:ext uri="{FF2B5EF4-FFF2-40B4-BE49-F238E27FC236}">
                  <a16:creationId xmlns:a16="http://schemas.microsoft.com/office/drawing/2014/main" id="{3C42A587-F8EE-4DE6-A931-84B894EFE97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12" name="Rectangle 3111">
              <a:extLst>
                <a:ext uri="{FF2B5EF4-FFF2-40B4-BE49-F238E27FC236}">
                  <a16:creationId xmlns:a16="http://schemas.microsoft.com/office/drawing/2014/main" id="{B9CE367E-57D7-46EC-B71B-731FAF49413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US"/>
            </a:p>
          </p:txBody>
        </p:sp>
        <p:sp>
          <p:nvSpPr>
            <p:cNvPr id="3113" name="Freeform 34">
              <a:extLst>
                <a:ext uri="{FF2B5EF4-FFF2-40B4-BE49-F238E27FC236}">
                  <a16:creationId xmlns:a16="http://schemas.microsoft.com/office/drawing/2014/main" id="{9E435D5C-35BF-4C30-AF6B-FE3CA0FEE22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14" name="Freeform 35">
              <a:extLst>
                <a:ext uri="{FF2B5EF4-FFF2-40B4-BE49-F238E27FC236}">
                  <a16:creationId xmlns:a16="http://schemas.microsoft.com/office/drawing/2014/main" id="{E1891917-BED5-4ACE-8D42-DF1E8AEC7B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15" name="Freeform 36">
              <a:extLst>
                <a:ext uri="{FF2B5EF4-FFF2-40B4-BE49-F238E27FC236}">
                  <a16:creationId xmlns:a16="http://schemas.microsoft.com/office/drawing/2014/main" id="{B958EF4A-FBBA-4D3E-BBF4-CB804560B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16" name="Freeform 37">
              <a:extLst>
                <a:ext uri="{FF2B5EF4-FFF2-40B4-BE49-F238E27FC236}">
                  <a16:creationId xmlns:a16="http://schemas.microsoft.com/office/drawing/2014/main" id="{E87B3D83-C6CD-4D70-853B-C51116246B0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17" name="Freeform 38">
              <a:extLst>
                <a:ext uri="{FF2B5EF4-FFF2-40B4-BE49-F238E27FC236}">
                  <a16:creationId xmlns:a16="http://schemas.microsoft.com/office/drawing/2014/main" id="{3762DC6A-7EEA-4E01-B7F7-C4976B57D7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18" name="Freeform 39">
              <a:extLst>
                <a:ext uri="{FF2B5EF4-FFF2-40B4-BE49-F238E27FC236}">
                  <a16:creationId xmlns:a16="http://schemas.microsoft.com/office/drawing/2014/main" id="{4A0B68CE-208D-4F3F-997E-A146EABB07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19" name="Freeform 40">
              <a:extLst>
                <a:ext uri="{FF2B5EF4-FFF2-40B4-BE49-F238E27FC236}">
                  <a16:creationId xmlns:a16="http://schemas.microsoft.com/office/drawing/2014/main" id="{1F1AA357-28D2-497C-A87B-19AE862DD71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20" name="Freeform 41">
              <a:extLst>
                <a:ext uri="{FF2B5EF4-FFF2-40B4-BE49-F238E27FC236}">
                  <a16:creationId xmlns:a16="http://schemas.microsoft.com/office/drawing/2014/main" id="{F54047DF-8D9A-4EDA-B3DF-F8C8FF402D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21" name="Freeform 42">
              <a:extLst>
                <a:ext uri="{FF2B5EF4-FFF2-40B4-BE49-F238E27FC236}">
                  <a16:creationId xmlns:a16="http://schemas.microsoft.com/office/drawing/2014/main" id="{1A3C5C5D-AC51-4501-A726-8FAFF204CF7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22" name="Freeform 43">
              <a:extLst>
                <a:ext uri="{FF2B5EF4-FFF2-40B4-BE49-F238E27FC236}">
                  <a16:creationId xmlns:a16="http://schemas.microsoft.com/office/drawing/2014/main" id="{0AB2048C-7423-48D2-AEC2-1F5D50F455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23" name="Freeform 44">
              <a:extLst>
                <a:ext uri="{FF2B5EF4-FFF2-40B4-BE49-F238E27FC236}">
                  <a16:creationId xmlns:a16="http://schemas.microsoft.com/office/drawing/2014/main" id="{0E4D7C18-263F-499D-98AC-5A21A85B5B4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24" name="Rectangle 3123">
              <a:extLst>
                <a:ext uri="{FF2B5EF4-FFF2-40B4-BE49-F238E27FC236}">
                  <a16:creationId xmlns:a16="http://schemas.microsoft.com/office/drawing/2014/main" id="{834959D3-C9FA-470D-966A-FAAFA0D4489E}"/>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US"/>
            </a:p>
          </p:txBody>
        </p:sp>
        <p:sp>
          <p:nvSpPr>
            <p:cNvPr id="3125" name="Freeform 46">
              <a:extLst>
                <a:ext uri="{FF2B5EF4-FFF2-40B4-BE49-F238E27FC236}">
                  <a16:creationId xmlns:a16="http://schemas.microsoft.com/office/drawing/2014/main" id="{32EE4EDE-7809-47D3-A629-F3809F8D69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26" name="Freeform 47">
              <a:extLst>
                <a:ext uri="{FF2B5EF4-FFF2-40B4-BE49-F238E27FC236}">
                  <a16:creationId xmlns:a16="http://schemas.microsoft.com/office/drawing/2014/main" id="{7E71B1AC-4989-4BE3-8BCF-8A2628B42C6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27" name="Freeform 48">
              <a:extLst>
                <a:ext uri="{FF2B5EF4-FFF2-40B4-BE49-F238E27FC236}">
                  <a16:creationId xmlns:a16="http://schemas.microsoft.com/office/drawing/2014/main" id="{E3BF1765-E019-47F9-B4DA-831CCC0A63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28" name="Freeform 49">
              <a:extLst>
                <a:ext uri="{FF2B5EF4-FFF2-40B4-BE49-F238E27FC236}">
                  <a16:creationId xmlns:a16="http://schemas.microsoft.com/office/drawing/2014/main" id="{137327CC-4553-4D19-8A3A-B5C8A658B2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29" name="Freeform 50">
              <a:extLst>
                <a:ext uri="{FF2B5EF4-FFF2-40B4-BE49-F238E27FC236}">
                  <a16:creationId xmlns:a16="http://schemas.microsoft.com/office/drawing/2014/main" id="{900266D9-6780-4455-9022-E1574D18D22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30" name="Freeform 51">
              <a:extLst>
                <a:ext uri="{FF2B5EF4-FFF2-40B4-BE49-F238E27FC236}">
                  <a16:creationId xmlns:a16="http://schemas.microsoft.com/office/drawing/2014/main" id="{8376D2F0-4980-4776-B109-9CC4154451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31" name="Freeform 52">
              <a:extLst>
                <a:ext uri="{FF2B5EF4-FFF2-40B4-BE49-F238E27FC236}">
                  <a16:creationId xmlns:a16="http://schemas.microsoft.com/office/drawing/2014/main" id="{629630F4-669F-4E83-9CBF-16161526DB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32" name="Freeform 53">
              <a:extLst>
                <a:ext uri="{FF2B5EF4-FFF2-40B4-BE49-F238E27FC236}">
                  <a16:creationId xmlns:a16="http://schemas.microsoft.com/office/drawing/2014/main" id="{33FF628A-1BA3-431F-8F80-822685D8CC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33" name="Freeform 54">
              <a:extLst>
                <a:ext uri="{FF2B5EF4-FFF2-40B4-BE49-F238E27FC236}">
                  <a16:creationId xmlns:a16="http://schemas.microsoft.com/office/drawing/2014/main" id="{46F5A7DF-4DC3-466C-B3E8-9CB78D6A701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34" name="Freeform 55">
              <a:extLst>
                <a:ext uri="{FF2B5EF4-FFF2-40B4-BE49-F238E27FC236}">
                  <a16:creationId xmlns:a16="http://schemas.microsoft.com/office/drawing/2014/main" id="{25EC2936-D4BE-4326-9AEE-7657B9900D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35" name="Freeform 56">
              <a:extLst>
                <a:ext uri="{FF2B5EF4-FFF2-40B4-BE49-F238E27FC236}">
                  <a16:creationId xmlns:a16="http://schemas.microsoft.com/office/drawing/2014/main" id="{44A56C08-784A-43B4-A70C-214E21FF8B9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36" name="Freeform 57">
              <a:extLst>
                <a:ext uri="{FF2B5EF4-FFF2-40B4-BE49-F238E27FC236}">
                  <a16:creationId xmlns:a16="http://schemas.microsoft.com/office/drawing/2014/main" id="{0E0CE038-2628-4A1F-BCBF-C17AB73523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3137" name="Freeform 58">
              <a:extLst>
                <a:ext uri="{FF2B5EF4-FFF2-40B4-BE49-F238E27FC236}">
                  <a16:creationId xmlns:a16="http://schemas.microsoft.com/office/drawing/2014/main" id="{A837BC47-A267-4AE9-B35A-E8AD4733A9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grpSp>
      <p:sp>
        <p:nvSpPr>
          <p:cNvPr id="3" name="Content Placeholder 2">
            <a:extLst>
              <a:ext uri="{FF2B5EF4-FFF2-40B4-BE49-F238E27FC236}">
                <a16:creationId xmlns:a16="http://schemas.microsoft.com/office/drawing/2014/main" id="{8905BC68-B236-E45F-50A2-7BA417086EC5}"/>
              </a:ext>
            </a:extLst>
          </p:cNvPr>
          <p:cNvSpPr>
            <a:spLocks noGrp="1"/>
          </p:cNvSpPr>
          <p:nvPr>
            <p:ph idx="1"/>
          </p:nvPr>
        </p:nvSpPr>
        <p:spPr>
          <a:xfrm>
            <a:off x="4968958" y="2185988"/>
            <a:ext cx="6889667" cy="4254499"/>
          </a:xfrm>
        </p:spPr>
        <p:txBody>
          <a:bodyPr>
            <a:normAutofit/>
          </a:bodyPr>
          <a:lstStyle/>
          <a:p>
            <a:pPr marL="0" marR="0" indent="0">
              <a:lnSpc>
                <a:spcPct val="110000"/>
              </a:lnSpc>
              <a:spcAft>
                <a:spcPts val="800"/>
              </a:spcAft>
              <a:buNone/>
            </a:pPr>
            <a:r>
              <a:rPr lang="en-US" sz="2000" kern="100" dirty="0">
                <a:effectLst/>
                <a:latin typeface="Times New Roman" panose="02020603050405020304" pitchFamily="18" charset="0"/>
                <a:ea typeface="Aptos" panose="020B0004020202020204" pitchFamily="34" charset="0"/>
                <a:cs typeface="Arial" panose="020B0604020202020204" pitchFamily="34" charset="0"/>
              </a:rPr>
              <a:t>Recognizing emotions from facial expressions is challenging due to the variability of human emotion patterns, which are influenced by factors such as facial orientation, lighting conditions, and subtle differences in complex emotions. To address these complexities and enhance real-world applications, I focus on the use of a deep convolutional neural network (VGG19) trained with precision. We will use the CK+ and FER2013 datasets. We aim to enhance interactions and expand the scope of its application.</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4033328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C853D7-15DF-7EFB-7AF7-B90831326C5C}"/>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6DAF3C3E-E338-3518-6DD9-9F63F61FC164}"/>
              </a:ext>
            </a:extLst>
          </p:cNvPr>
          <p:cNvSpPr>
            <a:spLocks noGrp="1"/>
          </p:cNvSpPr>
          <p:nvPr>
            <p:ph type="title"/>
          </p:nvPr>
        </p:nvSpPr>
        <p:spPr>
          <a:xfrm>
            <a:off x="1141413" y="618518"/>
            <a:ext cx="9905998" cy="680893"/>
          </a:xfrm>
        </p:spPr>
        <p:txBody>
          <a:bodyPr>
            <a:normAutofit/>
          </a:bodyPr>
          <a:lstStyle/>
          <a:p>
            <a:pPr marL="0" marR="0">
              <a:lnSpc>
                <a:spcPct val="115000"/>
              </a:lnSpc>
              <a:spcAft>
                <a:spcPts val="800"/>
              </a:spcAft>
            </a:pPr>
            <a:r>
              <a:rPr lang="en-US" sz="2400" kern="100" dirty="0">
                <a:effectLst/>
                <a:latin typeface="Times New Roman" panose="02020603050405020304" pitchFamily="18" charset="0"/>
                <a:ea typeface="Aptos" panose="020B0004020202020204" pitchFamily="34" charset="0"/>
                <a:cs typeface="Arial" panose="020B0604020202020204" pitchFamily="34" charset="0"/>
              </a:rPr>
              <a:t>Interdiction </a:t>
            </a:r>
            <a:endParaRPr lang="en-US" sz="24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224A1E9-2B05-0E70-D441-4D057877DBC8}"/>
              </a:ext>
            </a:extLst>
          </p:cNvPr>
          <p:cNvSpPr>
            <a:spLocks noGrp="1"/>
          </p:cNvSpPr>
          <p:nvPr>
            <p:ph idx="1"/>
          </p:nvPr>
        </p:nvSpPr>
        <p:spPr>
          <a:xfrm>
            <a:off x="472441" y="1299411"/>
            <a:ext cx="11150600" cy="5149515"/>
          </a:xfrm>
        </p:spPr>
        <p:txBody>
          <a:bodyPr anchor="ctr">
            <a:normAutofit/>
          </a:bodyPr>
          <a:lstStyle/>
          <a:p>
            <a:pPr marL="0" marR="0" indent="0">
              <a:lnSpc>
                <a:spcPct val="115000"/>
              </a:lnSpc>
              <a:spcAft>
                <a:spcPts val="800"/>
              </a:spcAft>
              <a:buNone/>
            </a:pPr>
            <a:r>
              <a:rPr lang="en-US" sz="2000" kern="100" dirty="0">
                <a:effectLst/>
                <a:latin typeface="Times New Roman" panose="02020603050405020304" pitchFamily="18" charset="0"/>
                <a:ea typeface="Aptos" panose="020B0004020202020204" pitchFamily="34" charset="0"/>
                <a:cs typeface="Arial" panose="020B0604020202020204" pitchFamily="34" charset="0"/>
              </a:rPr>
              <a:t>Within the scope of human-computer interaction, a highly important technology has emerged: facial emotion recognition, which is used in many fields. Accurate interpretation of human facial emotions is essential in our era and is the foundation for many applications, including psychological assessments, digital marketing, virtual reality experiences, and the improved use of AI. However, despite recent advances, reliable interpretation of facial emotions remains challenging due to the subtleties of expression variations influenced by environmental factors such as facial orientation, lighting conditions, and subtle differences in individual emotions. We can overcome these challenges by using AI to improve accuracy, which will be satisfactory to both users and systems.</a:t>
            </a:r>
          </a:p>
          <a:p>
            <a:pPr marL="0" indent="0">
              <a:lnSpc>
                <a:spcPct val="115000"/>
              </a:lnSpc>
              <a:spcAft>
                <a:spcPts val="800"/>
              </a:spcAft>
              <a:buNone/>
            </a:pPr>
            <a:r>
              <a:rPr lang="en-US" sz="2000" kern="100" dirty="0">
                <a:effectLst/>
                <a:latin typeface="Times New Roman" panose="02020603050405020304" pitchFamily="18" charset="0"/>
                <a:ea typeface="Aptos" panose="020B0004020202020204" pitchFamily="34" charset="0"/>
                <a:cs typeface="Arial" panose="020B0604020202020204" pitchFamily="34" charset="0"/>
              </a:rPr>
              <a:t>Regarding current research, much of it is focused on approaches to dealing with unpredictable real-world facial conditions. These systems often face difficulties in consistency and generalization, especially when facing a changing environment. Therefore, in this project, we will try to address the challenges by using the powerful VGG19 convolutional neural network model based on the ready-made facial expression data CK+ &amp; FER2013.</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indent="0">
              <a:lnSpc>
                <a:spcPct val="115000"/>
              </a:lnSpc>
              <a:spcAft>
                <a:spcPts val="800"/>
              </a:spcAft>
              <a:buNone/>
            </a:pP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3046052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768AAF-51A9-C66C-7878-C23F6E02E635}"/>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337CE048-2ABB-BD98-E438-DCBB4690B267}"/>
              </a:ext>
            </a:extLst>
          </p:cNvPr>
          <p:cNvSpPr>
            <a:spLocks noGrp="1"/>
          </p:cNvSpPr>
          <p:nvPr>
            <p:ph type="title"/>
          </p:nvPr>
        </p:nvSpPr>
        <p:spPr>
          <a:xfrm>
            <a:off x="1141413" y="618518"/>
            <a:ext cx="9905998" cy="680893"/>
          </a:xfrm>
        </p:spPr>
        <p:txBody>
          <a:bodyPr>
            <a:normAutofit fontScale="90000"/>
          </a:bodyPr>
          <a:lstStyle/>
          <a:p>
            <a:pPr marL="0" marR="0">
              <a:lnSpc>
                <a:spcPct val="115000"/>
              </a:lnSpc>
              <a:spcAft>
                <a:spcPts val="800"/>
              </a:spcAft>
            </a:pPr>
            <a:r>
              <a:rPr lang="en-US" sz="2800" dirty="0">
                <a:effectLst/>
                <a:latin typeface="Times New Roman" panose="02020603050405020304" pitchFamily="18" charset="0"/>
                <a:ea typeface="Aptos" panose="020B0004020202020204" pitchFamily="34" charset="0"/>
              </a:rPr>
              <a:t>Problem Definition</a:t>
            </a:r>
            <a:r>
              <a:rPr lang="en-US" kern="100" dirty="0">
                <a:effectLst/>
                <a:latin typeface="Times New Roman" panose="02020603050405020304" pitchFamily="18" charset="0"/>
                <a:ea typeface="Aptos" panose="020B0004020202020204" pitchFamily="34" charset="0"/>
                <a:cs typeface="Arial" panose="020B0604020202020204" pitchFamily="34" charset="0"/>
              </a:rPr>
              <a:t> </a:t>
            </a:r>
            <a:endParaRPr lang="en-US"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D669761-FF8B-52A3-C679-22C7836C16C3}"/>
              </a:ext>
            </a:extLst>
          </p:cNvPr>
          <p:cNvSpPr>
            <a:spLocks noGrp="1"/>
          </p:cNvSpPr>
          <p:nvPr>
            <p:ph idx="1"/>
          </p:nvPr>
        </p:nvSpPr>
        <p:spPr>
          <a:xfrm>
            <a:off x="472441" y="1299411"/>
            <a:ext cx="11150600" cy="5149515"/>
          </a:xfrm>
        </p:spPr>
        <p:txBody>
          <a:bodyPr anchor="ctr">
            <a:normAutofit lnSpcReduction="10000"/>
          </a:bodyPr>
          <a:lstStyle/>
          <a:p>
            <a:pPr marL="0" marR="0" indent="0">
              <a:lnSpc>
                <a:spcPct val="115000"/>
              </a:lnSpc>
              <a:spcAft>
                <a:spcPts val="800"/>
              </a:spcAft>
              <a:buNone/>
            </a:pPr>
            <a:r>
              <a:rPr lang="en-US" kern="100" dirty="0">
                <a:effectLst/>
                <a:latin typeface="Times New Roman" panose="02020603050405020304" pitchFamily="18" charset="0"/>
                <a:ea typeface="Aptos" panose="020B0004020202020204" pitchFamily="34" charset="0"/>
                <a:cs typeface="Arial" panose="020B0604020202020204" pitchFamily="34" charset="0"/>
              </a:rPr>
              <a:t>the problem addressed by this project is the accurate classification of human emotions from facial expression images. This is formally known as a multi-class classification problem, encompassing emotions such as happiness, sadness, anger, disgust, surprise, neutrality, and fear. This approach leverages the deep convolutional neural network known as VGG19, which is pre-trained for image-based emotions using publicly available and pre-curated datasets such as CK+ and FER2013. These datasets are subject to constraints on consistent image quality and lighting conditions. These constraints include the availability of computational resources and the reliance on annotated dataset, which is problematic due to the large size and diversity of the data. The primary goal is to understand facial emotions and the accuracy of their classification. Through VGG19, we will explore the performance and efficiency of the network, which may facilitate practical applications such as psychological assessment, automation, and user experience design for interested users.</a:t>
            </a:r>
            <a:endParaRPr lang="en-US"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31440745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26BF4244-68E5-784A-6EBC-64EC30D9B585}"/>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61375F2-60B1-44ED-B60A-019C4BD5A6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4ADB9295-9645-4BF2-ADFD-75800B7FAD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288" y="0"/>
            <a:ext cx="1220788" cy="6858001"/>
            <a:chOff x="-14288" y="0"/>
            <a:chExt cx="1220788" cy="6858001"/>
          </a:xfrm>
          <a:gradFill flip="none" rotWithShape="1">
            <a:gsLst>
              <a:gs pos="0">
                <a:schemeClr val="tx2">
                  <a:alpha val="60000"/>
                </a:schemeClr>
              </a:gs>
              <a:gs pos="100000">
                <a:schemeClr val="bg2">
                  <a:lumMod val="60000"/>
                  <a:lumOff val="40000"/>
                  <a:alpha val="80000"/>
                </a:schemeClr>
              </a:gs>
            </a:gsLst>
            <a:lin ang="5400000" scaled="0"/>
            <a:tileRect/>
          </a:gradFill>
        </p:grpSpPr>
        <p:sp>
          <p:nvSpPr>
            <p:cNvPr id="13" name="Rectangle 5">
              <a:extLst>
                <a:ext uri="{FF2B5EF4-FFF2-40B4-BE49-F238E27FC236}">
                  <a16:creationId xmlns:a16="http://schemas.microsoft.com/office/drawing/2014/main" id="{95B061E9-E435-4E1B-B160-96584A11669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US"/>
            </a:p>
          </p:txBody>
        </p:sp>
        <p:sp>
          <p:nvSpPr>
            <p:cNvPr id="14" name="Freeform 6">
              <a:extLst>
                <a:ext uri="{FF2B5EF4-FFF2-40B4-BE49-F238E27FC236}">
                  <a16:creationId xmlns:a16="http://schemas.microsoft.com/office/drawing/2014/main" id="{3CD7972E-7D38-40EE-A80B-E2A848811ED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15" name="Freeform 7">
              <a:extLst>
                <a:ext uri="{FF2B5EF4-FFF2-40B4-BE49-F238E27FC236}">
                  <a16:creationId xmlns:a16="http://schemas.microsoft.com/office/drawing/2014/main" id="{524A3B55-746F-419F-8CFF-5F3A4BE143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16" name="Freeform 8">
              <a:extLst>
                <a:ext uri="{FF2B5EF4-FFF2-40B4-BE49-F238E27FC236}">
                  <a16:creationId xmlns:a16="http://schemas.microsoft.com/office/drawing/2014/main" id="{9C63219B-AD72-4494-935E-F5C70DB549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17" name="Freeform 9">
              <a:extLst>
                <a:ext uri="{FF2B5EF4-FFF2-40B4-BE49-F238E27FC236}">
                  <a16:creationId xmlns:a16="http://schemas.microsoft.com/office/drawing/2014/main" id="{15B41FD2-05E2-44E7-8760-09E65D1C603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18" name="Freeform 10">
              <a:extLst>
                <a:ext uri="{FF2B5EF4-FFF2-40B4-BE49-F238E27FC236}">
                  <a16:creationId xmlns:a16="http://schemas.microsoft.com/office/drawing/2014/main" id="{FE6D63D0-3347-4EE2-8F65-F1C32168FA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19" name="Freeform 11">
              <a:extLst>
                <a:ext uri="{FF2B5EF4-FFF2-40B4-BE49-F238E27FC236}">
                  <a16:creationId xmlns:a16="http://schemas.microsoft.com/office/drawing/2014/main" id="{538A46A3-DB16-45D5-B636-03EFE39FE9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0" name="Freeform 12">
              <a:extLst>
                <a:ext uri="{FF2B5EF4-FFF2-40B4-BE49-F238E27FC236}">
                  <a16:creationId xmlns:a16="http://schemas.microsoft.com/office/drawing/2014/main" id="{0B8A2B0E-823F-4BE8-9359-45143BB124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1" name="Freeform 13">
              <a:extLst>
                <a:ext uri="{FF2B5EF4-FFF2-40B4-BE49-F238E27FC236}">
                  <a16:creationId xmlns:a16="http://schemas.microsoft.com/office/drawing/2014/main" id="{44516B3C-A8BE-46FC-B643-3DFEB7F283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2" name="Freeform 14">
              <a:extLst>
                <a:ext uri="{FF2B5EF4-FFF2-40B4-BE49-F238E27FC236}">
                  <a16:creationId xmlns:a16="http://schemas.microsoft.com/office/drawing/2014/main" id="{59FD699C-3920-4E57-BE27-165A3F036C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3" name="Freeform 15">
              <a:extLst>
                <a:ext uri="{FF2B5EF4-FFF2-40B4-BE49-F238E27FC236}">
                  <a16:creationId xmlns:a16="http://schemas.microsoft.com/office/drawing/2014/main" id="{0FB0C02E-3F53-4889-8ADF-80DBC43F693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4" name="Line 16">
              <a:extLst>
                <a:ext uri="{FF2B5EF4-FFF2-40B4-BE49-F238E27FC236}">
                  <a16:creationId xmlns:a16="http://schemas.microsoft.com/office/drawing/2014/main" id="{F8A0C89C-946F-4BCD-8A27-BB73E37FE525}"/>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US"/>
            </a:p>
          </p:txBody>
        </p:sp>
        <p:sp>
          <p:nvSpPr>
            <p:cNvPr id="25" name="Freeform 17">
              <a:extLst>
                <a:ext uri="{FF2B5EF4-FFF2-40B4-BE49-F238E27FC236}">
                  <a16:creationId xmlns:a16="http://schemas.microsoft.com/office/drawing/2014/main" id="{70C83EAF-4E92-4849-A240-B257871DC0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6" name="Freeform 18">
              <a:extLst>
                <a:ext uri="{FF2B5EF4-FFF2-40B4-BE49-F238E27FC236}">
                  <a16:creationId xmlns:a16="http://schemas.microsoft.com/office/drawing/2014/main" id="{320FD164-4D7A-469C-B3F4-B926BFACF5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7" name="Freeform 19">
              <a:extLst>
                <a:ext uri="{FF2B5EF4-FFF2-40B4-BE49-F238E27FC236}">
                  <a16:creationId xmlns:a16="http://schemas.microsoft.com/office/drawing/2014/main" id="{F6E14D9A-4E63-48FF-95C5-9E8DDFF86C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8" name="Freeform 20">
              <a:extLst>
                <a:ext uri="{FF2B5EF4-FFF2-40B4-BE49-F238E27FC236}">
                  <a16:creationId xmlns:a16="http://schemas.microsoft.com/office/drawing/2014/main" id="{F3DCD24F-3CA8-4404-B22C-E4C928995F3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9" name="Rectangle 21">
              <a:extLst>
                <a:ext uri="{FF2B5EF4-FFF2-40B4-BE49-F238E27FC236}">
                  <a16:creationId xmlns:a16="http://schemas.microsoft.com/office/drawing/2014/main" id="{8AD2E827-32A3-4BE4-9CC6-8315629177AE}"/>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US"/>
            </a:p>
          </p:txBody>
        </p:sp>
        <p:sp>
          <p:nvSpPr>
            <p:cNvPr id="30" name="Freeform 22">
              <a:extLst>
                <a:ext uri="{FF2B5EF4-FFF2-40B4-BE49-F238E27FC236}">
                  <a16:creationId xmlns:a16="http://schemas.microsoft.com/office/drawing/2014/main" id="{47FB2CCC-1230-494F-B2D1-F05E5B8EDF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1" name="Freeform 23">
              <a:extLst>
                <a:ext uri="{FF2B5EF4-FFF2-40B4-BE49-F238E27FC236}">
                  <a16:creationId xmlns:a16="http://schemas.microsoft.com/office/drawing/2014/main" id="{A5F44514-9274-47E3-9243-CA9356C166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2" name="Freeform 24">
              <a:extLst>
                <a:ext uri="{FF2B5EF4-FFF2-40B4-BE49-F238E27FC236}">
                  <a16:creationId xmlns:a16="http://schemas.microsoft.com/office/drawing/2014/main" id="{D06192CD-AD86-4DCA-8B53-4ACCA46583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3" name="Freeform 25">
              <a:extLst>
                <a:ext uri="{FF2B5EF4-FFF2-40B4-BE49-F238E27FC236}">
                  <a16:creationId xmlns:a16="http://schemas.microsoft.com/office/drawing/2014/main" id="{99E9203A-21E4-46D8-981A-4B28CA320A6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4" name="Freeform 26">
              <a:extLst>
                <a:ext uri="{FF2B5EF4-FFF2-40B4-BE49-F238E27FC236}">
                  <a16:creationId xmlns:a16="http://schemas.microsoft.com/office/drawing/2014/main" id="{32FCE9B6-FB52-4045-8DCC-E5959B9A40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5" name="Freeform 27">
              <a:extLst>
                <a:ext uri="{FF2B5EF4-FFF2-40B4-BE49-F238E27FC236}">
                  <a16:creationId xmlns:a16="http://schemas.microsoft.com/office/drawing/2014/main" id="{E4A7025C-CDE8-429A-BBB9-E7380C9623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6" name="Freeform 28">
              <a:extLst>
                <a:ext uri="{FF2B5EF4-FFF2-40B4-BE49-F238E27FC236}">
                  <a16:creationId xmlns:a16="http://schemas.microsoft.com/office/drawing/2014/main" id="{A4EA0256-5DF5-437A-98A7-B79F3E6BB8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7" name="Freeform 29">
              <a:extLst>
                <a:ext uri="{FF2B5EF4-FFF2-40B4-BE49-F238E27FC236}">
                  <a16:creationId xmlns:a16="http://schemas.microsoft.com/office/drawing/2014/main" id="{90C9433D-9E1C-493B-BEBD-C3081FFA328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8" name="Freeform 30">
              <a:extLst>
                <a:ext uri="{FF2B5EF4-FFF2-40B4-BE49-F238E27FC236}">
                  <a16:creationId xmlns:a16="http://schemas.microsoft.com/office/drawing/2014/main" id="{352B39BB-F298-4285-A709-1FBA0CB722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9" name="Freeform 31">
              <a:extLst>
                <a:ext uri="{FF2B5EF4-FFF2-40B4-BE49-F238E27FC236}">
                  <a16:creationId xmlns:a16="http://schemas.microsoft.com/office/drawing/2014/main" id="{31CAF2A0-CBA0-4E86-AA87-8750EC1AFB2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grpSp>
      <p:sp>
        <p:nvSpPr>
          <p:cNvPr id="5" name="Title 4">
            <a:extLst>
              <a:ext uri="{FF2B5EF4-FFF2-40B4-BE49-F238E27FC236}">
                <a16:creationId xmlns:a16="http://schemas.microsoft.com/office/drawing/2014/main" id="{9300672D-7F2C-D52B-6B2B-86F6D3103896}"/>
              </a:ext>
            </a:extLst>
          </p:cNvPr>
          <p:cNvSpPr>
            <a:spLocks noGrp="1"/>
          </p:cNvSpPr>
          <p:nvPr>
            <p:ph type="title"/>
          </p:nvPr>
        </p:nvSpPr>
        <p:spPr>
          <a:xfrm>
            <a:off x="1141413" y="618518"/>
            <a:ext cx="9905998" cy="1478570"/>
          </a:xfrm>
        </p:spPr>
        <p:txBody>
          <a:bodyPr>
            <a:normAutofit/>
          </a:bodyPr>
          <a:lstStyle/>
          <a:p>
            <a:pPr marL="0" marR="0">
              <a:spcAft>
                <a:spcPts val="800"/>
              </a:spcAft>
            </a:pPr>
            <a:r>
              <a:rPr lang="en-US">
                <a:effectLst/>
                <a:latin typeface="Times New Roman" panose="02020603050405020304" pitchFamily="18" charset="0"/>
                <a:ea typeface="Aptos" panose="020B0004020202020204" pitchFamily="34" charset="0"/>
              </a:rPr>
              <a:t>Motivations</a:t>
            </a:r>
            <a:r>
              <a:rPr lang="en-US" kern="100">
                <a:effectLst/>
                <a:latin typeface="Times New Roman" panose="02020603050405020304" pitchFamily="18" charset="0"/>
                <a:ea typeface="Aptos" panose="020B0004020202020204" pitchFamily="34" charset="0"/>
                <a:cs typeface="Arial" panose="020B0604020202020204" pitchFamily="34" charset="0"/>
              </a:rPr>
              <a:t> </a:t>
            </a:r>
            <a:endParaRPr lang="en-US" kern="100">
              <a:effectLst/>
              <a:latin typeface="Aptos" panose="020B0004020202020204" pitchFamily="34" charset="0"/>
              <a:ea typeface="Aptos" panose="020B00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5B73713-2815-B9CA-3CFB-BC8EC2BC9376}"/>
              </a:ext>
            </a:extLst>
          </p:cNvPr>
          <p:cNvSpPr>
            <a:spLocks noGrp="1"/>
          </p:cNvSpPr>
          <p:nvPr>
            <p:ph idx="1"/>
          </p:nvPr>
        </p:nvSpPr>
        <p:spPr>
          <a:xfrm>
            <a:off x="1141412" y="2249487"/>
            <a:ext cx="9905999" cy="3541714"/>
          </a:xfrm>
        </p:spPr>
        <p:txBody>
          <a:bodyPr>
            <a:normAutofit/>
          </a:bodyPr>
          <a:lstStyle/>
          <a:p>
            <a:pPr marL="0" marR="0">
              <a:lnSpc>
                <a:spcPct val="110000"/>
              </a:lnSpc>
              <a:spcAft>
                <a:spcPts val="800"/>
              </a:spcAft>
              <a:buNone/>
            </a:pPr>
            <a:r>
              <a:rPr lang="en-US" sz="2000" kern="100">
                <a:effectLst/>
                <a:latin typeface="Times New Roman" panose="02020603050405020304" pitchFamily="18" charset="0"/>
                <a:ea typeface="Aptos" panose="020B0004020202020204" pitchFamily="34" charset="0"/>
                <a:cs typeface="Arial" panose="020B0604020202020204" pitchFamily="34" charset="0"/>
              </a:rPr>
              <a:t>The ability to accurately recognize human emotions through facial expressions has implications that benefit various fields. In practical applications, emotion recognition systems improve user experiences in customer service, marketing strategies, health diagnosis, and ultimately human-computer interaction. Academically, research is pivotal in the field of computer vision and AI. This provides an opportunity to address limitations and develop new methodologies for accurately detecting emotions. This interest is growing due to its potential to revolutionize gaming, virtual reality, and psychographics. However, significant gaps remain, particularly in generalization across diverse datasets and dealing with a changing environment. Personal motivations stem from the ability of technologies to significantly enhance daily interactions between humans and intelligent systems, thus improving overall quality of life.</a:t>
            </a:r>
            <a:endParaRPr lang="en-US" sz="2000" kern="100">
              <a:effectLst/>
              <a:latin typeface="Aptos" panose="020B0004020202020204" pitchFamily="34" charset="0"/>
              <a:ea typeface="Aptos" panose="020B0004020202020204" pitchFamily="34" charset="0"/>
              <a:cs typeface="Arial" panose="020B0604020202020204" pitchFamily="34" charset="0"/>
            </a:endParaRPr>
          </a:p>
        </p:txBody>
      </p:sp>
      <p:grpSp>
        <p:nvGrpSpPr>
          <p:cNvPr id="41" name="Group 40">
            <a:extLst>
              <a:ext uri="{FF2B5EF4-FFF2-40B4-BE49-F238E27FC236}">
                <a16:creationId xmlns:a16="http://schemas.microsoft.com/office/drawing/2014/main" id="{B485B3F6-654D-4842-A2DE-677D12FED46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gradFill flip="none" rotWithShape="1">
            <a:gsLst>
              <a:gs pos="0">
                <a:schemeClr val="tx2">
                  <a:alpha val="60000"/>
                </a:schemeClr>
              </a:gs>
              <a:gs pos="100000">
                <a:schemeClr val="bg2">
                  <a:lumMod val="60000"/>
                  <a:lumOff val="40000"/>
                  <a:alpha val="60000"/>
                </a:schemeClr>
              </a:gs>
            </a:gsLst>
            <a:lin ang="5400000" scaled="0"/>
            <a:tileRect/>
          </a:gradFill>
        </p:grpSpPr>
        <p:sp>
          <p:nvSpPr>
            <p:cNvPr id="42" name="Freeform 32">
              <a:extLst>
                <a:ext uri="{FF2B5EF4-FFF2-40B4-BE49-F238E27FC236}">
                  <a16:creationId xmlns:a16="http://schemas.microsoft.com/office/drawing/2014/main" id="{BF4365F4-C63C-4FC2-907B-1F7D414B95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43" name="Freeform 33">
              <a:extLst>
                <a:ext uri="{FF2B5EF4-FFF2-40B4-BE49-F238E27FC236}">
                  <a16:creationId xmlns:a16="http://schemas.microsoft.com/office/drawing/2014/main" id="{B0538225-01AB-41C4-9A02-FE1BD81D62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44" name="Freeform 34">
              <a:extLst>
                <a:ext uri="{FF2B5EF4-FFF2-40B4-BE49-F238E27FC236}">
                  <a16:creationId xmlns:a16="http://schemas.microsoft.com/office/drawing/2014/main" id="{66942F07-D7CC-49EB-BF73-8B94D5F4FC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45" name="Freeform 35">
              <a:extLst>
                <a:ext uri="{FF2B5EF4-FFF2-40B4-BE49-F238E27FC236}">
                  <a16:creationId xmlns:a16="http://schemas.microsoft.com/office/drawing/2014/main" id="{4D3CACE0-3AC7-4A9F-9A3F-1694ACCD47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46" name="Freeform 36">
              <a:extLst>
                <a:ext uri="{FF2B5EF4-FFF2-40B4-BE49-F238E27FC236}">
                  <a16:creationId xmlns:a16="http://schemas.microsoft.com/office/drawing/2014/main" id="{19063B47-FBFB-4EA1-A3FB-BECE005F48B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47" name="Freeform 37">
              <a:extLst>
                <a:ext uri="{FF2B5EF4-FFF2-40B4-BE49-F238E27FC236}">
                  <a16:creationId xmlns:a16="http://schemas.microsoft.com/office/drawing/2014/main" id="{B856863B-C809-4C31-94D0-659A918513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48" name="Freeform 38">
              <a:extLst>
                <a:ext uri="{FF2B5EF4-FFF2-40B4-BE49-F238E27FC236}">
                  <a16:creationId xmlns:a16="http://schemas.microsoft.com/office/drawing/2014/main" id="{298CB3D7-7373-4AC6-9E2C-4AFDDE28023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49" name="Freeform 39">
              <a:extLst>
                <a:ext uri="{FF2B5EF4-FFF2-40B4-BE49-F238E27FC236}">
                  <a16:creationId xmlns:a16="http://schemas.microsoft.com/office/drawing/2014/main" id="{7DE09F1B-2326-4ED3-B63B-A30815DDEC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50" name="Freeform 40">
              <a:extLst>
                <a:ext uri="{FF2B5EF4-FFF2-40B4-BE49-F238E27FC236}">
                  <a16:creationId xmlns:a16="http://schemas.microsoft.com/office/drawing/2014/main" id="{2498F244-3CE6-4D90-B5CF-5189DB17D0D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51" name="Rectangle 41">
              <a:extLst>
                <a:ext uri="{FF2B5EF4-FFF2-40B4-BE49-F238E27FC236}">
                  <a16:creationId xmlns:a16="http://schemas.microsoft.com/office/drawing/2014/main" id="{9A30DD13-FA10-4B9F-8B4D-97B7287B82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US"/>
            </a:p>
          </p:txBody>
        </p:sp>
      </p:grpSp>
    </p:spTree>
    <p:extLst>
      <p:ext uri="{BB962C8B-B14F-4D97-AF65-F5344CB8AC3E}">
        <p14:creationId xmlns:p14="http://schemas.microsoft.com/office/powerpoint/2010/main" val="3336026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13F8D2-012A-94CF-06F6-D96581A12ED5}"/>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9BC04A4E-6670-0DF3-2081-EEDCC5857970}"/>
              </a:ext>
            </a:extLst>
          </p:cNvPr>
          <p:cNvSpPr>
            <a:spLocks noGrp="1"/>
          </p:cNvSpPr>
          <p:nvPr>
            <p:ph type="title"/>
          </p:nvPr>
        </p:nvSpPr>
        <p:spPr>
          <a:xfrm>
            <a:off x="1141413" y="618518"/>
            <a:ext cx="9905998" cy="680893"/>
          </a:xfrm>
        </p:spPr>
        <p:txBody>
          <a:bodyPr>
            <a:normAutofit/>
          </a:bodyPr>
          <a:lstStyle/>
          <a:p>
            <a:pPr marL="0" marR="0">
              <a:lnSpc>
                <a:spcPct val="115000"/>
              </a:lnSpc>
              <a:spcAft>
                <a:spcPts val="800"/>
              </a:spcAft>
            </a:pPr>
            <a:r>
              <a:rPr lang="en-US" sz="2400" dirty="0">
                <a:effectLst/>
                <a:latin typeface="Times New Roman" panose="02020603050405020304" pitchFamily="18" charset="0"/>
                <a:ea typeface="Aptos" panose="020B0004020202020204" pitchFamily="34" charset="0"/>
              </a:rPr>
              <a:t>Objectives</a:t>
            </a:r>
            <a:r>
              <a:rPr lang="en-US" sz="2800" kern="100" dirty="0">
                <a:effectLst/>
                <a:latin typeface="Times New Roman" panose="02020603050405020304" pitchFamily="18" charset="0"/>
                <a:ea typeface="Aptos" panose="020B0004020202020204" pitchFamily="34" charset="0"/>
                <a:cs typeface="Arial" panose="020B0604020202020204" pitchFamily="34" charset="0"/>
              </a:rPr>
              <a:t> </a:t>
            </a:r>
            <a:endParaRPr lang="en-US" sz="2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049ED5A-448D-24A9-C1BD-032DB7158B04}"/>
              </a:ext>
            </a:extLst>
          </p:cNvPr>
          <p:cNvSpPr>
            <a:spLocks noGrp="1"/>
          </p:cNvSpPr>
          <p:nvPr>
            <p:ph idx="1"/>
          </p:nvPr>
        </p:nvSpPr>
        <p:spPr>
          <a:xfrm>
            <a:off x="472441" y="1299411"/>
            <a:ext cx="11150600" cy="5149515"/>
          </a:xfrm>
        </p:spPr>
        <p:txBody>
          <a:bodyPr anchor="ctr">
            <a:normAutofit lnSpcReduction="10000"/>
          </a:bodyPr>
          <a:lstStyle/>
          <a:p>
            <a:pPr marL="0" marR="0">
              <a:lnSpc>
                <a:spcPct val="115000"/>
              </a:lnSpc>
              <a:spcAft>
                <a:spcPts val="800"/>
              </a:spcAft>
              <a:buNone/>
            </a:pPr>
            <a:r>
              <a:rPr lang="en-US" kern="100" dirty="0">
                <a:effectLst/>
                <a:latin typeface="Times New Roman" panose="02020603050405020304" pitchFamily="18" charset="0"/>
                <a:ea typeface="Aptos" panose="020B0004020202020204" pitchFamily="34" charset="0"/>
                <a:cs typeface="Arial" panose="020B0604020202020204" pitchFamily="34" charset="0"/>
              </a:rPr>
              <a:t>In this project, we aim to implement systems and examine their effectiveness in recognizing facial emotion outputs using the VGG19 deep convolutional neural network model through transfer learning. We aim to reliably classify emotions across seven different categories using the VGG19 model. The objectives also include evaluating the model's performance across multiple reference datasets (CK+ &amp; FER2013), applying appropriate preprocessing and amplification techniques, and analyzing the system's ability to adapt to noise and variance in image data. We also aim to compare the performance of the proposed models with current state-of-the-art technologies to highlight strengths and potential areas for improvement.</a:t>
            </a:r>
          </a:p>
          <a:p>
            <a:pPr marL="0" marR="0">
              <a:lnSpc>
                <a:spcPct val="115000"/>
              </a:lnSpc>
              <a:spcAft>
                <a:spcPts val="800"/>
              </a:spcAft>
              <a:buNone/>
            </a:pPr>
            <a:r>
              <a:rPr lang="en-US" kern="100" dirty="0">
                <a:effectLst/>
                <a:latin typeface="Times New Roman" panose="02020603050405020304" pitchFamily="18" charset="0"/>
                <a:ea typeface="Aptos" panose="020B0004020202020204" pitchFamily="34" charset="0"/>
                <a:cs typeface="Arial" panose="020B0604020202020204" pitchFamily="34" charset="0"/>
              </a:rPr>
              <a:t>In the long term, the project aims to understand the mechanism of facial emotion recognition using artificial intelligence. This will have implications for healthcare, education, security, and interactive AI platforms, enhancing user experience</a:t>
            </a:r>
            <a:endParaRPr lang="en-US"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6868414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2000"/>
                <a:satMod val="150000"/>
                <a:lumMod val="15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69371-16E3-F365-7C78-B47337718048}"/>
              </a:ext>
            </a:extLst>
          </p:cNvPr>
          <p:cNvSpPr>
            <a:spLocks noGrp="1"/>
          </p:cNvSpPr>
          <p:nvPr>
            <p:ph type="title"/>
          </p:nvPr>
        </p:nvSpPr>
        <p:spPr>
          <a:xfrm>
            <a:off x="1141413" y="618518"/>
            <a:ext cx="9905998" cy="753082"/>
          </a:xfrm>
        </p:spPr>
        <p:txBody>
          <a:bodyPr>
            <a:normAutofit/>
          </a:bodyPr>
          <a:lstStyle/>
          <a:p>
            <a:r>
              <a:rPr lang="en-US" dirty="0">
                <a:effectLst/>
                <a:latin typeface="Times New Roman" panose="02020603050405020304" pitchFamily="18" charset="0"/>
                <a:ea typeface="Aptos" panose="020B0004020202020204" pitchFamily="34" charset="0"/>
              </a:rPr>
              <a:t>Literature Review</a:t>
            </a:r>
            <a:endParaRPr lang="en-US" dirty="0"/>
          </a:p>
        </p:txBody>
      </p:sp>
      <p:pic>
        <p:nvPicPr>
          <p:cNvPr id="1026" name="Picture 2" descr="تم إنشاء الصورة">
            <a:extLst>
              <a:ext uri="{FF2B5EF4-FFF2-40B4-BE49-F238E27FC236}">
                <a16:creationId xmlns:a16="http://schemas.microsoft.com/office/drawing/2014/main" id="{79A2E2B4-2FAE-C4C4-4AA5-5A23E4909D1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43571" y="1595121"/>
            <a:ext cx="4007899" cy="4358640"/>
          </a:xfrm>
          <a:prstGeom prst="round2DiagRect">
            <a:avLst>
              <a:gd name="adj1" fmla="val 5608"/>
              <a:gd name="adj2" fmla="val 0"/>
            </a:avLst>
          </a:prstGeom>
          <a:noFill/>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DDD6F30-2452-4DDE-87FE-EE9838F4EC38}"/>
              </a:ext>
            </a:extLst>
          </p:cNvPr>
          <p:cNvSpPr>
            <a:spLocks noGrp="1"/>
          </p:cNvSpPr>
          <p:nvPr>
            <p:ph idx="1"/>
          </p:nvPr>
        </p:nvSpPr>
        <p:spPr>
          <a:xfrm>
            <a:off x="4714240" y="1595120"/>
            <a:ext cx="7233920" cy="4196081"/>
          </a:xfrm>
        </p:spPr>
        <p:txBody>
          <a:bodyPr>
            <a:normAutofit/>
          </a:bodyPr>
          <a:lstStyle/>
          <a:p>
            <a:pPr marL="0" marR="0">
              <a:lnSpc>
                <a:spcPct val="110000"/>
              </a:lnSpc>
              <a:spcAft>
                <a:spcPts val="800"/>
              </a:spcAft>
              <a:buNone/>
            </a:pPr>
            <a:r>
              <a:rPr lang="en-US" sz="1400" kern="100" dirty="0">
                <a:effectLst/>
                <a:latin typeface="Times New Roman" panose="02020603050405020304" pitchFamily="18" charset="0"/>
                <a:ea typeface="Aptos" panose="020B0004020202020204" pitchFamily="34" charset="0"/>
                <a:cs typeface="Arial" panose="020B0604020202020204" pitchFamily="34" charset="0"/>
              </a:rPr>
              <a:t>Facial expressions play a crucial role in nonverbal communication and have been at the heart of emotion recognition research since Ekman and Friesen laid the groundwork in 1978. Thanks to recent strides in deep learning, especially with convolutional neural networks (CNNs), we've seen a remarkable boost in the accuracy of facial emotion recognition. Models like ResNet-50 and VGG-16 are particularly adept at picking up on subtle differences in images, but they often focus more on pixel details than on the emotional context, which makes them more susceptible to adversarial attacks [5]. In the past, traditional machine learning methods like KNN and SVM managed to hit recognition rates of about 84%, but CNNs, especially when paired with advanced optimizers like Adam, have pushed that accuracy up to 89% [4].</a:t>
            </a:r>
            <a:endParaRPr lang="ar-SA" sz="14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0000"/>
              </a:lnSpc>
              <a:spcAft>
                <a:spcPts val="800"/>
              </a:spcAft>
              <a:buNone/>
            </a:pPr>
            <a:r>
              <a:rPr lang="en-US" sz="1400" kern="100" dirty="0">
                <a:effectLst/>
                <a:latin typeface="Times New Roman" panose="02020603050405020304" pitchFamily="18" charset="0"/>
                <a:ea typeface="Aptos" panose="020B0004020202020204" pitchFamily="34" charset="0"/>
                <a:cs typeface="Arial" panose="020B0604020202020204" pitchFamily="34" charset="0"/>
              </a:rPr>
              <a:t>However, there are still some significant hurdles to overcome. Detecting emotions in real-time is quite challenging due to issues like computational inefficiency, reliance on specific datasets, and the necessity for extensive training data [1, 4]. Factors in the environment, such as lighting and variations in posture, can also greatly affect how reliable and accurate these models are [1]. While popular datasets like </a:t>
            </a:r>
            <a:r>
              <a:rPr lang="en-US" sz="1400" kern="100" dirty="0" err="1">
                <a:effectLst/>
                <a:latin typeface="Times New Roman" panose="02020603050405020304" pitchFamily="18" charset="0"/>
                <a:ea typeface="Aptos" panose="020B0004020202020204" pitchFamily="34" charset="0"/>
                <a:cs typeface="Arial" panose="020B0604020202020204" pitchFamily="34" charset="0"/>
              </a:rPr>
              <a:t>AffecNet</a:t>
            </a:r>
            <a:r>
              <a:rPr lang="en-US" sz="1400" kern="100" dirty="0">
                <a:effectLst/>
                <a:latin typeface="Times New Roman" panose="02020603050405020304" pitchFamily="18" charset="0"/>
                <a:ea typeface="Aptos" panose="020B0004020202020204" pitchFamily="34" charset="0"/>
                <a:cs typeface="Arial" panose="020B0604020202020204" pitchFamily="34" charset="0"/>
              </a:rPr>
              <a:t>, RAF-DB, and CK+ have helped improve model generalization, they still carry biases that can limit their effectiveness in real-world situations [2, 5].</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340016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2000"/>
                <a:satMod val="150000"/>
                <a:lumMod val="150000"/>
              </a:schemeClr>
            </a:duotone>
          </a:blip>
          <a:stretch/>
        </a:blipFill>
        <a:effectLst/>
      </p:bgPr>
    </p:bg>
    <p:spTree>
      <p:nvGrpSpPr>
        <p:cNvPr id="1" name=""/>
        <p:cNvGrpSpPr/>
        <p:nvPr/>
      </p:nvGrpSpPr>
      <p:grpSpPr>
        <a:xfrm>
          <a:off x="0" y="0"/>
          <a:ext cx="0" cy="0"/>
          <a:chOff x="0" y="0"/>
          <a:chExt cx="0" cy="0"/>
        </a:xfrm>
      </p:grpSpPr>
      <p:grpSp>
        <p:nvGrpSpPr>
          <p:cNvPr id="2055" name="Group 2054">
            <a:extLst>
              <a:ext uri="{FF2B5EF4-FFF2-40B4-BE49-F238E27FC236}">
                <a16:creationId xmlns:a16="http://schemas.microsoft.com/office/drawing/2014/main" id="{2CE7B8CB-7030-4C44-A347-6FA2CCF778A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2056" name="Rectangle 2055">
              <a:extLst>
                <a:ext uri="{FF2B5EF4-FFF2-40B4-BE49-F238E27FC236}">
                  <a16:creationId xmlns:a16="http://schemas.microsoft.com/office/drawing/2014/main" id="{E740ABBC-AFEA-449C-8E1C-C7E3B6386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7" name="Picture 2">
              <a:extLst>
                <a:ext uri="{FF2B5EF4-FFF2-40B4-BE49-F238E27FC236}">
                  <a16:creationId xmlns:a16="http://schemas.microsoft.com/office/drawing/2014/main" id="{AFBF5B3D-5AEE-4236-BFA6-5C4AEC23872D}"/>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6="http://schemas.microsoft.com/office/drawing/2014/main" xmlns:a14="http://schemas.microsoft.com/office/drawing/2010/main" xmlns:p14="http://schemas.microsoft.com/office/powerpoint/2010/main">
                  <a:solidFill>
                    <a:srgbClr val="FFFFFF"/>
                  </a:solidFill>
                </a14:hiddenFill>
              </a:ext>
            </a:extLst>
          </p:spPr>
        </p:pic>
      </p:grpSp>
      <p:grpSp>
        <p:nvGrpSpPr>
          <p:cNvPr id="2059" name="Group 2058">
            <a:extLst>
              <a:ext uri="{FF2B5EF4-FFF2-40B4-BE49-F238E27FC236}">
                <a16:creationId xmlns:a16="http://schemas.microsoft.com/office/drawing/2014/main" id="{A04AEADF-A4CA-445B-9E98-53DCB52484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2060" name="Rectangle 2059">
              <a:extLst>
                <a:ext uri="{FF2B5EF4-FFF2-40B4-BE49-F238E27FC236}">
                  <a16:creationId xmlns:a16="http://schemas.microsoft.com/office/drawing/2014/main" id="{437A39CC-AE12-4560-BB15-103BC6BCBA6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US"/>
            </a:p>
          </p:txBody>
        </p:sp>
        <p:sp>
          <p:nvSpPr>
            <p:cNvPr id="2061" name="Freeform 6">
              <a:extLst>
                <a:ext uri="{FF2B5EF4-FFF2-40B4-BE49-F238E27FC236}">
                  <a16:creationId xmlns:a16="http://schemas.microsoft.com/office/drawing/2014/main" id="{A310155B-E06E-4482-A8E4-05F9BEEC7D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62" name="Freeform 7">
              <a:extLst>
                <a:ext uri="{FF2B5EF4-FFF2-40B4-BE49-F238E27FC236}">
                  <a16:creationId xmlns:a16="http://schemas.microsoft.com/office/drawing/2014/main" id="{0D9A6479-3823-454B-86A2-085801324FB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63" name="Rectangle 2062">
              <a:extLst>
                <a:ext uri="{FF2B5EF4-FFF2-40B4-BE49-F238E27FC236}">
                  <a16:creationId xmlns:a16="http://schemas.microsoft.com/office/drawing/2014/main" id="{E7E29B83-978A-46AC-9803-D4B2259A045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US"/>
            </a:p>
          </p:txBody>
        </p:sp>
        <p:sp>
          <p:nvSpPr>
            <p:cNvPr id="2064" name="Freeform 9">
              <a:extLst>
                <a:ext uri="{FF2B5EF4-FFF2-40B4-BE49-F238E27FC236}">
                  <a16:creationId xmlns:a16="http://schemas.microsoft.com/office/drawing/2014/main" id="{A1EE4629-CC47-4814-9071-7D8C1025B3A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65" name="Freeform 10">
              <a:extLst>
                <a:ext uri="{FF2B5EF4-FFF2-40B4-BE49-F238E27FC236}">
                  <a16:creationId xmlns:a16="http://schemas.microsoft.com/office/drawing/2014/main" id="{6A4C72EA-CDE3-4BF7-B19B-618D0AB656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66" name="Freeform 11">
              <a:extLst>
                <a:ext uri="{FF2B5EF4-FFF2-40B4-BE49-F238E27FC236}">
                  <a16:creationId xmlns:a16="http://schemas.microsoft.com/office/drawing/2014/main" id="{959BC88C-2C4F-440A-87E6-B84FFBF92F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67" name="Freeform 12">
              <a:extLst>
                <a:ext uri="{FF2B5EF4-FFF2-40B4-BE49-F238E27FC236}">
                  <a16:creationId xmlns:a16="http://schemas.microsoft.com/office/drawing/2014/main" id="{560432CF-8C76-4CF6-AC49-38FCBD203A8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68" name="Freeform 13">
              <a:extLst>
                <a:ext uri="{FF2B5EF4-FFF2-40B4-BE49-F238E27FC236}">
                  <a16:creationId xmlns:a16="http://schemas.microsoft.com/office/drawing/2014/main" id="{DA3DAB3E-03BA-4843-86E2-2A4B1AAC34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69" name="Freeform 14">
              <a:extLst>
                <a:ext uri="{FF2B5EF4-FFF2-40B4-BE49-F238E27FC236}">
                  <a16:creationId xmlns:a16="http://schemas.microsoft.com/office/drawing/2014/main" id="{6AEEF6C3-2236-4BD2-B682-B89B7861FA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70" name="Freeform 15">
              <a:extLst>
                <a:ext uri="{FF2B5EF4-FFF2-40B4-BE49-F238E27FC236}">
                  <a16:creationId xmlns:a16="http://schemas.microsoft.com/office/drawing/2014/main" id="{D114B5DD-4530-4368-AD54-DBE1E33EDC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71" name="Freeform 16">
              <a:extLst>
                <a:ext uri="{FF2B5EF4-FFF2-40B4-BE49-F238E27FC236}">
                  <a16:creationId xmlns:a16="http://schemas.microsoft.com/office/drawing/2014/main" id="{7D7F289E-5455-4332-B8E6-73CA4B1AEB2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72" name="Freeform 17">
              <a:extLst>
                <a:ext uri="{FF2B5EF4-FFF2-40B4-BE49-F238E27FC236}">
                  <a16:creationId xmlns:a16="http://schemas.microsoft.com/office/drawing/2014/main" id="{31B8ED58-D2D6-4371-B0CF-34C8394241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73" name="Freeform 18">
              <a:extLst>
                <a:ext uri="{FF2B5EF4-FFF2-40B4-BE49-F238E27FC236}">
                  <a16:creationId xmlns:a16="http://schemas.microsoft.com/office/drawing/2014/main" id="{FF784D01-EDF3-428D-A2C3-21518A2B16E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74" name="Freeform 19">
              <a:extLst>
                <a:ext uri="{FF2B5EF4-FFF2-40B4-BE49-F238E27FC236}">
                  <a16:creationId xmlns:a16="http://schemas.microsoft.com/office/drawing/2014/main" id="{F9C55DDF-735C-4405-A643-510D9DD831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75" name="Freeform 20">
              <a:extLst>
                <a:ext uri="{FF2B5EF4-FFF2-40B4-BE49-F238E27FC236}">
                  <a16:creationId xmlns:a16="http://schemas.microsoft.com/office/drawing/2014/main" id="{85459816-3EE3-488A-9E11-78710B7EDA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76" name="Freeform 21">
              <a:extLst>
                <a:ext uri="{FF2B5EF4-FFF2-40B4-BE49-F238E27FC236}">
                  <a16:creationId xmlns:a16="http://schemas.microsoft.com/office/drawing/2014/main" id="{86929C31-B87D-4CE7-8F7D-E94F89FED0F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77" name="Freeform 22">
              <a:extLst>
                <a:ext uri="{FF2B5EF4-FFF2-40B4-BE49-F238E27FC236}">
                  <a16:creationId xmlns:a16="http://schemas.microsoft.com/office/drawing/2014/main" id="{AA6A63D9-648C-4298-AFE5-FE29864323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78" name="Freeform 23">
              <a:extLst>
                <a:ext uri="{FF2B5EF4-FFF2-40B4-BE49-F238E27FC236}">
                  <a16:creationId xmlns:a16="http://schemas.microsoft.com/office/drawing/2014/main" id="{B9A6CD14-6BA0-4DC1-9713-58BD6D716D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79" name="Freeform 24">
              <a:extLst>
                <a:ext uri="{FF2B5EF4-FFF2-40B4-BE49-F238E27FC236}">
                  <a16:creationId xmlns:a16="http://schemas.microsoft.com/office/drawing/2014/main" id="{842BE913-1756-4771-9BDD-E9EA5F937DD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80" name="Freeform 25">
              <a:extLst>
                <a:ext uri="{FF2B5EF4-FFF2-40B4-BE49-F238E27FC236}">
                  <a16:creationId xmlns:a16="http://schemas.microsoft.com/office/drawing/2014/main" id="{8CDB490F-6023-4A53-8387-EBCF61CE4B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81" name="Freeform 26">
              <a:extLst>
                <a:ext uri="{FF2B5EF4-FFF2-40B4-BE49-F238E27FC236}">
                  <a16:creationId xmlns:a16="http://schemas.microsoft.com/office/drawing/2014/main" id="{0BF64963-B166-4039-9356-9BC77123DBC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82" name="Freeform 27">
              <a:extLst>
                <a:ext uri="{FF2B5EF4-FFF2-40B4-BE49-F238E27FC236}">
                  <a16:creationId xmlns:a16="http://schemas.microsoft.com/office/drawing/2014/main" id="{D35CBE03-D3E7-40C3-90A6-1410CD876D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83" name="Freeform 28">
              <a:extLst>
                <a:ext uri="{FF2B5EF4-FFF2-40B4-BE49-F238E27FC236}">
                  <a16:creationId xmlns:a16="http://schemas.microsoft.com/office/drawing/2014/main" id="{42BE21D2-7273-4BAE-9FCD-08D9A7439F8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84" name="Freeform 29">
              <a:extLst>
                <a:ext uri="{FF2B5EF4-FFF2-40B4-BE49-F238E27FC236}">
                  <a16:creationId xmlns:a16="http://schemas.microsoft.com/office/drawing/2014/main" id="{9243ACA3-660D-4F47-A45E-4240A65854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85" name="Freeform 30">
              <a:extLst>
                <a:ext uri="{FF2B5EF4-FFF2-40B4-BE49-F238E27FC236}">
                  <a16:creationId xmlns:a16="http://schemas.microsoft.com/office/drawing/2014/main" id="{6304B585-4266-428C-B78E-557A74A63D8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86" name="Freeform 31">
              <a:extLst>
                <a:ext uri="{FF2B5EF4-FFF2-40B4-BE49-F238E27FC236}">
                  <a16:creationId xmlns:a16="http://schemas.microsoft.com/office/drawing/2014/main" id="{C2532A5C-36A5-40DA-9B5A-8E003BA594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87" name="Freeform 32">
              <a:extLst>
                <a:ext uri="{FF2B5EF4-FFF2-40B4-BE49-F238E27FC236}">
                  <a16:creationId xmlns:a16="http://schemas.microsoft.com/office/drawing/2014/main" id="{3C42A587-F8EE-4DE6-A931-84B894EFE97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88" name="Rectangle 2087">
              <a:extLst>
                <a:ext uri="{FF2B5EF4-FFF2-40B4-BE49-F238E27FC236}">
                  <a16:creationId xmlns:a16="http://schemas.microsoft.com/office/drawing/2014/main" id="{B9CE367E-57D7-46EC-B71B-731FAF49413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US"/>
            </a:p>
          </p:txBody>
        </p:sp>
        <p:sp>
          <p:nvSpPr>
            <p:cNvPr id="2089" name="Freeform 34">
              <a:extLst>
                <a:ext uri="{FF2B5EF4-FFF2-40B4-BE49-F238E27FC236}">
                  <a16:creationId xmlns:a16="http://schemas.microsoft.com/office/drawing/2014/main" id="{9E435D5C-35BF-4C30-AF6B-FE3CA0FEE22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90" name="Freeform 35">
              <a:extLst>
                <a:ext uri="{FF2B5EF4-FFF2-40B4-BE49-F238E27FC236}">
                  <a16:creationId xmlns:a16="http://schemas.microsoft.com/office/drawing/2014/main" id="{E1891917-BED5-4ACE-8D42-DF1E8AEC7B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91" name="Freeform 36">
              <a:extLst>
                <a:ext uri="{FF2B5EF4-FFF2-40B4-BE49-F238E27FC236}">
                  <a16:creationId xmlns:a16="http://schemas.microsoft.com/office/drawing/2014/main" id="{B958EF4A-FBBA-4D3E-BBF4-CB804560B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92" name="Freeform 37">
              <a:extLst>
                <a:ext uri="{FF2B5EF4-FFF2-40B4-BE49-F238E27FC236}">
                  <a16:creationId xmlns:a16="http://schemas.microsoft.com/office/drawing/2014/main" id="{E87B3D83-C6CD-4D70-853B-C51116246B0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93" name="Freeform 38">
              <a:extLst>
                <a:ext uri="{FF2B5EF4-FFF2-40B4-BE49-F238E27FC236}">
                  <a16:creationId xmlns:a16="http://schemas.microsoft.com/office/drawing/2014/main" id="{3762DC6A-7EEA-4E01-B7F7-C4976B57D7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94" name="Freeform 39">
              <a:extLst>
                <a:ext uri="{FF2B5EF4-FFF2-40B4-BE49-F238E27FC236}">
                  <a16:creationId xmlns:a16="http://schemas.microsoft.com/office/drawing/2014/main" id="{4A0B68CE-208D-4F3F-997E-A146EABB07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95" name="Freeform 40">
              <a:extLst>
                <a:ext uri="{FF2B5EF4-FFF2-40B4-BE49-F238E27FC236}">
                  <a16:creationId xmlns:a16="http://schemas.microsoft.com/office/drawing/2014/main" id="{1F1AA357-28D2-497C-A87B-19AE862DD71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96" name="Freeform 41">
              <a:extLst>
                <a:ext uri="{FF2B5EF4-FFF2-40B4-BE49-F238E27FC236}">
                  <a16:creationId xmlns:a16="http://schemas.microsoft.com/office/drawing/2014/main" id="{F54047DF-8D9A-4EDA-B3DF-F8C8FF402D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97" name="Freeform 42">
              <a:extLst>
                <a:ext uri="{FF2B5EF4-FFF2-40B4-BE49-F238E27FC236}">
                  <a16:creationId xmlns:a16="http://schemas.microsoft.com/office/drawing/2014/main" id="{1A3C5C5D-AC51-4501-A726-8FAFF204CF7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98" name="Freeform 43">
              <a:extLst>
                <a:ext uri="{FF2B5EF4-FFF2-40B4-BE49-F238E27FC236}">
                  <a16:creationId xmlns:a16="http://schemas.microsoft.com/office/drawing/2014/main" id="{0AB2048C-7423-48D2-AEC2-1F5D50F455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099" name="Freeform 44">
              <a:extLst>
                <a:ext uri="{FF2B5EF4-FFF2-40B4-BE49-F238E27FC236}">
                  <a16:creationId xmlns:a16="http://schemas.microsoft.com/office/drawing/2014/main" id="{0E4D7C18-263F-499D-98AC-5A21A85B5B4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100" name="Rectangle 2099">
              <a:extLst>
                <a:ext uri="{FF2B5EF4-FFF2-40B4-BE49-F238E27FC236}">
                  <a16:creationId xmlns:a16="http://schemas.microsoft.com/office/drawing/2014/main" id="{834959D3-C9FA-470D-966A-FAAFA0D4489E}"/>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US"/>
            </a:p>
          </p:txBody>
        </p:sp>
        <p:sp>
          <p:nvSpPr>
            <p:cNvPr id="2101" name="Freeform 46">
              <a:extLst>
                <a:ext uri="{FF2B5EF4-FFF2-40B4-BE49-F238E27FC236}">
                  <a16:creationId xmlns:a16="http://schemas.microsoft.com/office/drawing/2014/main" id="{32EE4EDE-7809-47D3-A629-F3809F8D69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102" name="Freeform 47">
              <a:extLst>
                <a:ext uri="{FF2B5EF4-FFF2-40B4-BE49-F238E27FC236}">
                  <a16:creationId xmlns:a16="http://schemas.microsoft.com/office/drawing/2014/main" id="{7E71B1AC-4989-4BE3-8BCF-8A2628B42C6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103" name="Freeform 48">
              <a:extLst>
                <a:ext uri="{FF2B5EF4-FFF2-40B4-BE49-F238E27FC236}">
                  <a16:creationId xmlns:a16="http://schemas.microsoft.com/office/drawing/2014/main" id="{E3BF1765-E019-47F9-B4DA-831CCC0A63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104" name="Freeform 49">
              <a:extLst>
                <a:ext uri="{FF2B5EF4-FFF2-40B4-BE49-F238E27FC236}">
                  <a16:creationId xmlns:a16="http://schemas.microsoft.com/office/drawing/2014/main" id="{137327CC-4553-4D19-8A3A-B5C8A658B2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105" name="Freeform 50">
              <a:extLst>
                <a:ext uri="{FF2B5EF4-FFF2-40B4-BE49-F238E27FC236}">
                  <a16:creationId xmlns:a16="http://schemas.microsoft.com/office/drawing/2014/main" id="{900266D9-6780-4455-9022-E1574D18D22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106" name="Freeform 51">
              <a:extLst>
                <a:ext uri="{FF2B5EF4-FFF2-40B4-BE49-F238E27FC236}">
                  <a16:creationId xmlns:a16="http://schemas.microsoft.com/office/drawing/2014/main" id="{8376D2F0-4980-4776-B109-9CC4154451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107" name="Freeform 52">
              <a:extLst>
                <a:ext uri="{FF2B5EF4-FFF2-40B4-BE49-F238E27FC236}">
                  <a16:creationId xmlns:a16="http://schemas.microsoft.com/office/drawing/2014/main" id="{629630F4-669F-4E83-9CBF-16161526DB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108" name="Freeform 53">
              <a:extLst>
                <a:ext uri="{FF2B5EF4-FFF2-40B4-BE49-F238E27FC236}">
                  <a16:creationId xmlns:a16="http://schemas.microsoft.com/office/drawing/2014/main" id="{33FF628A-1BA3-431F-8F80-822685D8CC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109" name="Freeform 54">
              <a:extLst>
                <a:ext uri="{FF2B5EF4-FFF2-40B4-BE49-F238E27FC236}">
                  <a16:creationId xmlns:a16="http://schemas.microsoft.com/office/drawing/2014/main" id="{46F5A7DF-4DC3-466C-B3E8-9CB78D6A701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110" name="Freeform 55">
              <a:extLst>
                <a:ext uri="{FF2B5EF4-FFF2-40B4-BE49-F238E27FC236}">
                  <a16:creationId xmlns:a16="http://schemas.microsoft.com/office/drawing/2014/main" id="{25EC2936-D4BE-4326-9AEE-7657B9900D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111" name="Freeform 56">
              <a:extLst>
                <a:ext uri="{FF2B5EF4-FFF2-40B4-BE49-F238E27FC236}">
                  <a16:creationId xmlns:a16="http://schemas.microsoft.com/office/drawing/2014/main" id="{44A56C08-784A-43B4-A70C-214E21FF8B9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112" name="Freeform 57">
              <a:extLst>
                <a:ext uri="{FF2B5EF4-FFF2-40B4-BE49-F238E27FC236}">
                  <a16:creationId xmlns:a16="http://schemas.microsoft.com/office/drawing/2014/main" id="{0E0CE038-2628-4A1F-BCBF-C17AB73523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sp>
          <p:nvSpPr>
            <p:cNvPr id="2113" name="Freeform 58">
              <a:extLst>
                <a:ext uri="{FF2B5EF4-FFF2-40B4-BE49-F238E27FC236}">
                  <a16:creationId xmlns:a16="http://schemas.microsoft.com/office/drawing/2014/main" id="{A837BC47-A267-4AE9-B35A-E8AD4733A9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US"/>
            </a:p>
          </p:txBody>
        </p:sp>
      </p:grpSp>
      <p:sp>
        <p:nvSpPr>
          <p:cNvPr id="3" name="Content Placeholder 2">
            <a:extLst>
              <a:ext uri="{FF2B5EF4-FFF2-40B4-BE49-F238E27FC236}">
                <a16:creationId xmlns:a16="http://schemas.microsoft.com/office/drawing/2014/main" id="{9AE9C92A-58BC-7D03-8024-CF38CF88C145}"/>
              </a:ext>
            </a:extLst>
          </p:cNvPr>
          <p:cNvSpPr>
            <a:spLocks noGrp="1"/>
          </p:cNvSpPr>
          <p:nvPr>
            <p:ph idx="1"/>
          </p:nvPr>
        </p:nvSpPr>
        <p:spPr>
          <a:xfrm>
            <a:off x="2366962" y="243840"/>
            <a:ext cx="9410700" cy="6087110"/>
          </a:xfrm>
        </p:spPr>
        <p:txBody>
          <a:bodyPr>
            <a:normAutofit lnSpcReduction="10000"/>
          </a:bodyPr>
          <a:lstStyle/>
          <a:p>
            <a:pPr marL="0" marR="0">
              <a:lnSpc>
                <a:spcPct val="110000"/>
              </a:lnSpc>
              <a:spcAft>
                <a:spcPts val="800"/>
              </a:spcAft>
              <a:buNone/>
            </a:pPr>
            <a:r>
              <a:rPr lang="en-US" sz="1600" kern="100" dirty="0">
                <a:effectLst/>
                <a:latin typeface="Times New Roman" panose="02020603050405020304" pitchFamily="18" charset="0"/>
                <a:ea typeface="Aptos" panose="020B0004020202020204" pitchFamily="34" charset="0"/>
                <a:cs typeface="Arial" panose="020B0604020202020204" pitchFamily="34" charset="0"/>
              </a:rPr>
              <a:t>On a brighter note, transfer learning techniques, particularly with the VGG-19 model, have made a significant impact on sentiment analysis, achieving accuracy levels as high as 99% on datasets like CK+ [2]. There are suggestions to optimize the VGG-19 architecture and its hyperparameters to further enhance classification performance and simplify the model, which would help computational challenges and dataset constraints [2]. Moreover, fine-tuning deep learning models like </a:t>
            </a:r>
            <a:r>
              <a:rPr lang="en-US" sz="1600" kern="100" dirty="0" err="1">
                <a:effectLst/>
                <a:latin typeface="Times New Roman" panose="02020603050405020304" pitchFamily="18" charset="0"/>
                <a:ea typeface="Aptos" panose="020B0004020202020204" pitchFamily="34" charset="0"/>
                <a:cs typeface="Arial" panose="020B0604020202020204" pitchFamily="34" charset="0"/>
              </a:rPr>
              <a:t>AlexNet</a:t>
            </a:r>
            <a:r>
              <a:rPr lang="en-US" sz="1600" kern="100" dirty="0">
                <a:effectLst/>
                <a:latin typeface="Times New Roman" panose="02020603050405020304" pitchFamily="18" charset="0"/>
                <a:ea typeface="Aptos" panose="020B0004020202020204" pitchFamily="34" charset="0"/>
                <a:cs typeface="Arial" panose="020B0604020202020204" pitchFamily="34" charset="0"/>
              </a:rPr>
              <a:t>-DCNN has shown recognition accuracies above 92%, reinforcing the value of transfer learning [3]. To truly assess and enhance the effectiveness of transfer learning models in real-time emotion detection, it's essential to conduct comparative analyzes and optimize hyperparameters across various datasets.</a:t>
            </a:r>
            <a:endParaRPr lang="en-US" sz="16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0000"/>
              </a:lnSpc>
              <a:spcAft>
                <a:spcPts val="800"/>
              </a:spcAft>
              <a:buNone/>
            </a:pPr>
            <a:r>
              <a:rPr lang="en-US" sz="1600" kern="100" dirty="0">
                <a:effectLst/>
                <a:latin typeface="Times New Roman" panose="02020603050405020304" pitchFamily="18" charset="0"/>
                <a:ea typeface="Aptos" panose="020B0004020202020204" pitchFamily="34" charset="0"/>
                <a:cs typeface="Arial" panose="020B0604020202020204" pitchFamily="34" charset="0"/>
              </a:rPr>
              <a:t>Hybrid methods that blend CNNs with Facial Action Coding Systems (FACO) have been introduced to boost robustness, accuracy, and resilience against adversarial attacks. This approach effectively merges pixel-level data with emotional context [5]. On a similar note, traditional feature extraction techniques, like Gabor filters paired with genetic algorithms, have achieved impressive accuracies over 90%, indicating that classical methods can play a supportive role in enhancing CNN performance [3]. </a:t>
            </a:r>
            <a:endParaRPr lang="en-US" sz="16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0000"/>
              </a:lnSpc>
              <a:spcAft>
                <a:spcPts val="800"/>
              </a:spcAft>
              <a:buNone/>
            </a:pPr>
            <a:r>
              <a:rPr lang="en-US" sz="1600" kern="100" dirty="0">
                <a:effectLst/>
                <a:latin typeface="Times New Roman" panose="02020603050405020304" pitchFamily="18" charset="0"/>
                <a:ea typeface="Aptos" panose="020B0004020202020204" pitchFamily="34" charset="0"/>
                <a:cs typeface="Arial" panose="020B0604020202020204" pitchFamily="34" charset="0"/>
              </a:rPr>
              <a:t>To sum it up, the progress in CNNs and transfer learning has greatly improved facial emotion recognition. However, we still face challenges such as sensitivity to environmental factors, computational limitations, biases in datasets, and vulnerabilities to adversarial attacks. Moving forward, research should prioritize computational efficiency, hybrid approaches, strong transfer learning techniques, and hyperparameter optimization to ensure reliable, real-time emotion recognition.</a:t>
            </a:r>
            <a:endParaRPr lang="en-US" sz="1600" kern="100" dirty="0">
              <a:effectLst/>
              <a:latin typeface="Aptos" panose="020B0004020202020204" pitchFamily="34" charset="0"/>
              <a:ea typeface="Aptos" panose="020B0004020202020204" pitchFamily="34" charset="0"/>
              <a:cs typeface="Arial" panose="020B0604020202020204" pitchFamily="34" charset="0"/>
            </a:endParaRPr>
          </a:p>
          <a:p>
            <a:pPr marL="0" marR="0" indent="0">
              <a:lnSpc>
                <a:spcPct val="110000"/>
              </a:lnSpc>
              <a:spcAft>
                <a:spcPts val="800"/>
              </a:spcAft>
              <a:buNone/>
            </a:pPr>
            <a:r>
              <a:rPr lang="en-US" sz="1600" kern="100" dirty="0">
                <a:effectLst/>
                <a:latin typeface="Times New Roman" panose="02020603050405020304" pitchFamily="18" charset="0"/>
                <a:ea typeface="Aptos" panose="020B0004020202020204" pitchFamily="34" charset="0"/>
                <a:cs typeface="Arial" panose="020B0604020202020204" pitchFamily="34" charset="0"/>
              </a:rPr>
              <a:t>In conclusion, the VGG19 model remains one of the most effective and widely used models for facial emotion recognition. This literature review highlights the necessary improvements for practical application.</a:t>
            </a:r>
            <a:endParaRPr lang="en-US" sz="16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40586711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2000"/>
                <a:satMod val="150000"/>
                <a:lumMod val="15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9DA095-12D5-51EA-87DE-5D7792840891}"/>
              </a:ext>
            </a:extLst>
          </p:cNvPr>
          <p:cNvSpPr>
            <a:spLocks noGrp="1"/>
          </p:cNvSpPr>
          <p:nvPr>
            <p:ph type="title"/>
          </p:nvPr>
        </p:nvSpPr>
        <p:spPr>
          <a:xfrm>
            <a:off x="1141411" y="397403"/>
            <a:ext cx="9906000" cy="705907"/>
          </a:xfrm>
        </p:spPr>
        <p:txBody>
          <a:bodyPr>
            <a:normAutofit/>
          </a:bodyPr>
          <a:lstStyle/>
          <a:p>
            <a:r>
              <a:rPr lang="en-US" dirty="0">
                <a:effectLst/>
                <a:latin typeface="Times New Roman" panose="02020603050405020304" pitchFamily="18" charset="0"/>
                <a:ea typeface="Aptos" panose="020B0004020202020204" pitchFamily="34" charset="0"/>
              </a:rPr>
              <a:t>Proposed Methodology</a:t>
            </a:r>
            <a:endParaRPr lang="en-US" dirty="0"/>
          </a:p>
        </p:txBody>
      </p:sp>
      <p:sp>
        <p:nvSpPr>
          <p:cNvPr id="7" name="Text Placeholder 6">
            <a:extLst>
              <a:ext uri="{FF2B5EF4-FFF2-40B4-BE49-F238E27FC236}">
                <a16:creationId xmlns:a16="http://schemas.microsoft.com/office/drawing/2014/main" id="{BD39FA70-7412-0950-CBE5-573EB97421DC}"/>
              </a:ext>
            </a:extLst>
          </p:cNvPr>
          <p:cNvSpPr>
            <a:spLocks noGrp="1"/>
          </p:cNvSpPr>
          <p:nvPr>
            <p:ph type="body" idx="1"/>
          </p:nvPr>
        </p:nvSpPr>
        <p:spPr>
          <a:xfrm>
            <a:off x="1141411" y="1346200"/>
            <a:ext cx="9906000" cy="4452938"/>
          </a:xfrm>
        </p:spPr>
        <p:txBody>
          <a:bodyPr>
            <a:normAutofit fontScale="85000" lnSpcReduction="10000"/>
          </a:bodyPr>
          <a:lstStyle/>
          <a:p>
            <a:r>
              <a:rPr lang="en-US" dirty="0"/>
              <a:t>The proposed approach relies on deep learning techniques, specifically the VGG19 convolutional neural network model, known for its powerful precursor in image classification, and its deep architecture based on transfer learning. This model is trained on the ImageNet dataset, using facial expression datasets to effectively classify emotions. This model also has the ability to extract deep spatial features in images, which is important for capturing subtle facial cues associated with different emotions.</a:t>
            </a:r>
          </a:p>
          <a:p>
            <a:r>
              <a:rPr lang="en-US" dirty="0"/>
              <a:t>Preprocessing includes face detection, cropping, grayscale transformation, normalization, and data augmentation techniques such as scaling, rotation, and flipping. These steps are essential for ensuring consistent input quality and enhancing the model's generalization ability. Features are extracted internally by the model's convolutional layers, eliminating the need for manual feature engineering.</a:t>
            </a:r>
          </a:p>
          <a:p>
            <a:r>
              <a:rPr lang="en-US" dirty="0"/>
              <a:t>The project will be implemented using the </a:t>
            </a:r>
            <a:r>
              <a:rPr lang="en-US" dirty="0" err="1"/>
              <a:t>PyTorch</a:t>
            </a:r>
            <a:r>
              <a:rPr lang="en-US" dirty="0"/>
              <a:t> framework, thanks to its flexibility, dynamic drawing, and robust GPU acceleration support. Supporting libraries include NumPy and Pandas for data processing, OpenCV for preprocessing, and </a:t>
            </a:r>
            <a:r>
              <a:rPr lang="en-US" dirty="0" err="1"/>
              <a:t>Matplotibl</a:t>
            </a:r>
            <a:r>
              <a:rPr lang="en-US" dirty="0"/>
              <a:t> for visualization. Training parameters, such as learning rate, batch size, and number of stages, will be optimized through experimentation, along with performance, precision, recall, and the F1 score of the confusion matrix.</a:t>
            </a:r>
          </a:p>
          <a:p>
            <a:endParaRPr lang="en-US" dirty="0"/>
          </a:p>
        </p:txBody>
      </p:sp>
    </p:spTree>
    <p:extLst>
      <p:ext uri="{BB962C8B-B14F-4D97-AF65-F5344CB8AC3E}">
        <p14:creationId xmlns:p14="http://schemas.microsoft.com/office/powerpoint/2010/main" val="34637477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2000"/>
                <a:satMod val="150000"/>
                <a:lumMod val="150000"/>
              </a:schemeClr>
            </a:duotone>
          </a:blip>
          <a:stretch/>
        </a:blipFill>
        <a:effectLst/>
      </p:bgPr>
    </p:bg>
    <p:spTree>
      <p:nvGrpSpPr>
        <p:cNvPr id="1" name="">
          <a:extLst>
            <a:ext uri="{FF2B5EF4-FFF2-40B4-BE49-F238E27FC236}">
              <a16:creationId xmlns:a16="http://schemas.microsoft.com/office/drawing/2014/main" id="{E77E9C5A-E62C-EFE8-AD4C-A0F4C9FAD8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01C2856-8CAB-3E8A-454C-1C5F6F533607}"/>
              </a:ext>
            </a:extLst>
          </p:cNvPr>
          <p:cNvSpPr>
            <a:spLocks noGrp="1"/>
          </p:cNvSpPr>
          <p:nvPr>
            <p:ph type="title"/>
          </p:nvPr>
        </p:nvSpPr>
        <p:spPr>
          <a:xfrm>
            <a:off x="1141413" y="618518"/>
            <a:ext cx="9905998" cy="1478570"/>
          </a:xfrm>
        </p:spPr>
        <p:txBody>
          <a:bodyPr>
            <a:normAutofit/>
          </a:bodyPr>
          <a:lstStyle/>
          <a:p>
            <a:pPr algn="ctr"/>
            <a:r>
              <a:rPr lang="en-US">
                <a:effectLst/>
                <a:latin typeface="Times New Roman" panose="02020603050405020304" pitchFamily="18" charset="0"/>
                <a:ea typeface="Aptos" panose="020B0004020202020204" pitchFamily="34" charset="0"/>
              </a:rPr>
              <a:t>Dataset Description</a:t>
            </a:r>
            <a:endParaRPr lang="en-US"/>
          </a:p>
        </p:txBody>
      </p:sp>
      <p:pic>
        <p:nvPicPr>
          <p:cNvPr id="12" name="Picture 11">
            <a:extLst>
              <a:ext uri="{FF2B5EF4-FFF2-40B4-BE49-F238E27FC236}">
                <a16:creationId xmlns:a16="http://schemas.microsoft.com/office/drawing/2014/main" id="{B0C22D9E-0169-D3D5-A106-D4B52103E7E0}"/>
              </a:ext>
            </a:extLst>
          </p:cNvPr>
          <p:cNvPicPr>
            <a:picLocks noChangeAspect="1"/>
          </p:cNvPicPr>
          <p:nvPr/>
        </p:nvPicPr>
        <p:blipFill>
          <a:blip r:embed="rId3"/>
          <a:srcRect t="2059" r="-3" b="-3"/>
          <a:stretch/>
        </p:blipFill>
        <p:spPr>
          <a:xfrm>
            <a:off x="638492" y="1905054"/>
            <a:ext cx="4662140" cy="3047892"/>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sp>
        <p:nvSpPr>
          <p:cNvPr id="3" name="Content Placeholder 2">
            <a:extLst>
              <a:ext uri="{FF2B5EF4-FFF2-40B4-BE49-F238E27FC236}">
                <a16:creationId xmlns:a16="http://schemas.microsoft.com/office/drawing/2014/main" id="{619C134A-A8C4-28A2-4F34-D616F684A6B5}"/>
              </a:ext>
            </a:extLst>
          </p:cNvPr>
          <p:cNvSpPr>
            <a:spLocks noGrp="1"/>
          </p:cNvSpPr>
          <p:nvPr>
            <p:ph idx="1"/>
          </p:nvPr>
        </p:nvSpPr>
        <p:spPr>
          <a:xfrm>
            <a:off x="5455921" y="1828801"/>
            <a:ext cx="5974080" cy="3931920"/>
          </a:xfrm>
        </p:spPr>
        <p:txBody>
          <a:bodyPr anchor="ctr">
            <a:normAutofit/>
          </a:bodyPr>
          <a:lstStyle/>
          <a:p>
            <a:pPr marL="0" marR="0" indent="0">
              <a:lnSpc>
                <a:spcPct val="110000"/>
              </a:lnSpc>
              <a:spcAft>
                <a:spcPts val="800"/>
              </a:spcAft>
              <a:buNone/>
            </a:pPr>
            <a:r>
              <a:rPr lang="en-US" sz="2200" kern="100" dirty="0">
                <a:effectLst/>
                <a:latin typeface="Times New Roman" panose="02020603050405020304" pitchFamily="18" charset="0"/>
                <a:ea typeface="Aptos" panose="020B0004020202020204" pitchFamily="34" charset="0"/>
                <a:cs typeface="Arial" panose="020B0604020202020204" pitchFamily="34" charset="0"/>
              </a:rPr>
              <a:t>FER2013 is a large dataset containing 35,887 grayscale images (approximately 15 GB) with dimensions of 48 x 48 pixels. It classifies the seven emotions: disgust, anger, fear, happiness, sadness, surprise, and neutral. It is derived from the Kaggle platform and is used repeatedly to train deep learning models and measure their performance.</a:t>
            </a:r>
            <a:endParaRPr lang="en-US" sz="2200" kern="100" dirty="0">
              <a:effectLst/>
              <a:latin typeface="Aptos" panose="020B0004020202020204" pitchFamily="34" charset="0"/>
              <a:ea typeface="Aptos" panose="020B0004020202020204" pitchFamily="34" charset="0"/>
              <a:cs typeface="Arial" panose="020B0604020202020204" pitchFamily="34" charset="0"/>
            </a:endParaRPr>
          </a:p>
          <a:p>
            <a:pPr marL="0" indent="0">
              <a:lnSpc>
                <a:spcPct val="110000"/>
              </a:lnSpc>
              <a:buNone/>
            </a:pPr>
            <a:endParaRPr lang="ar-SA" sz="2200" dirty="0"/>
          </a:p>
        </p:txBody>
      </p:sp>
      <p:sp>
        <p:nvSpPr>
          <p:cNvPr id="8" name="AutoShape 8" descr="تم إنشاء الصورة">
            <a:extLst>
              <a:ext uri="{FF2B5EF4-FFF2-40B4-BE49-F238E27FC236}">
                <a16:creationId xmlns:a16="http://schemas.microsoft.com/office/drawing/2014/main" id="{D0EFEC5A-B940-A8AB-D56E-B3BFD9837014}"/>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1922428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2000"/>
                <a:satMod val="150000"/>
                <a:lumMod val="15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6FBC8-3F8E-0AB5-8A50-DBA2594A6926}"/>
              </a:ext>
            </a:extLst>
          </p:cNvPr>
          <p:cNvSpPr>
            <a:spLocks noGrp="1"/>
          </p:cNvSpPr>
          <p:nvPr>
            <p:ph type="title"/>
          </p:nvPr>
        </p:nvSpPr>
        <p:spPr>
          <a:xfrm>
            <a:off x="1141413" y="618518"/>
            <a:ext cx="9905998" cy="1478570"/>
          </a:xfrm>
        </p:spPr>
        <p:txBody>
          <a:bodyPr>
            <a:normAutofit/>
          </a:bodyPr>
          <a:lstStyle/>
          <a:p>
            <a:pPr algn="ctr"/>
            <a:r>
              <a:rPr lang="en-US">
                <a:effectLst/>
                <a:latin typeface="Times New Roman" panose="02020603050405020304" pitchFamily="18" charset="0"/>
                <a:ea typeface="Aptos" panose="020B0004020202020204" pitchFamily="34" charset="0"/>
              </a:rPr>
              <a:t>Dataset Description</a:t>
            </a:r>
            <a:endParaRPr lang="en-US"/>
          </a:p>
        </p:txBody>
      </p:sp>
      <p:sp>
        <p:nvSpPr>
          <p:cNvPr id="3" name="Content Placeholder 2">
            <a:extLst>
              <a:ext uri="{FF2B5EF4-FFF2-40B4-BE49-F238E27FC236}">
                <a16:creationId xmlns:a16="http://schemas.microsoft.com/office/drawing/2014/main" id="{9966374A-C83E-2CDF-45A0-7CEE9ADB18AA}"/>
              </a:ext>
            </a:extLst>
          </p:cNvPr>
          <p:cNvSpPr>
            <a:spLocks noGrp="1"/>
          </p:cNvSpPr>
          <p:nvPr>
            <p:ph idx="1"/>
          </p:nvPr>
        </p:nvSpPr>
        <p:spPr>
          <a:xfrm>
            <a:off x="1141412" y="2249487"/>
            <a:ext cx="4844521" cy="3541714"/>
          </a:xfrm>
        </p:spPr>
        <p:txBody>
          <a:bodyPr anchor="ctr">
            <a:normAutofit/>
          </a:bodyPr>
          <a:lstStyle/>
          <a:p>
            <a:pPr marL="0" indent="0">
              <a:lnSpc>
                <a:spcPct val="110000"/>
              </a:lnSpc>
              <a:buNone/>
            </a:pPr>
            <a:r>
              <a:rPr lang="en-US" sz="2000" kern="100" dirty="0">
                <a:effectLst/>
                <a:latin typeface="Times New Roman" panose="02020603050405020304" pitchFamily="18" charset="0"/>
                <a:ea typeface="Aptos" panose="020B0004020202020204" pitchFamily="34" charset="0"/>
                <a:cs typeface="Arial" panose="020B0604020202020204" pitchFamily="34" charset="0"/>
              </a:rPr>
              <a:t>CK+ consists of 920 images (approximately 18 GB) that are displayed in a sequential frame and labeled with one of the seven standard emotions. All images undergo preprocessing steps such as resizing, grayscale normalization, histogram equalization, and augmentation techniques (flip, rotate, and scale) to improve model generalization and reduce overfitting.</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a:lnSpc>
                <a:spcPct val="110000"/>
              </a:lnSpc>
            </a:pPr>
            <a:endParaRPr lang="en-US" sz="2000" dirty="0"/>
          </a:p>
        </p:txBody>
      </p:sp>
      <p:pic>
        <p:nvPicPr>
          <p:cNvPr id="6146" name="Picture 2" descr="تم إنشاء الصورة">
            <a:extLst>
              <a:ext uri="{FF2B5EF4-FFF2-40B4-BE49-F238E27FC236}">
                <a16:creationId xmlns:a16="http://schemas.microsoft.com/office/drawing/2014/main" id="{9C2477B6-5E94-7DDA-FFBF-0D4C7F33CE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911" r="3" b="3"/>
          <a:stretch/>
        </p:blipFill>
        <p:spPr bwMode="auto">
          <a:xfrm>
            <a:off x="6392335" y="2497720"/>
            <a:ext cx="4655075" cy="3047892"/>
          </a:xfrm>
          <a:prstGeom prst="round2DiagRect">
            <a:avLst>
              <a:gd name="adj1" fmla="val 4860"/>
              <a:gd name="adj2" fmla="val 0"/>
            </a:avLst>
          </a:prstGeom>
          <a:noFill/>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2924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3">
            <a:extLst>
              <a:ext uri="{FF2B5EF4-FFF2-40B4-BE49-F238E27FC236}">
                <a16:creationId xmlns:a16="http://schemas.microsoft.com/office/drawing/2014/main" id="{95F39F7E-E59F-4945-B645-D3065509BAD7}"/>
              </a:ext>
            </a:extLst>
          </p:cNvPr>
          <p:cNvSpPr txBox="1">
            <a:spLocks/>
          </p:cNvSpPr>
          <p:nvPr/>
        </p:nvSpPr>
        <p:spPr>
          <a:xfrm>
            <a:off x="1876425" y="1113283"/>
            <a:ext cx="8476615" cy="75615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a:lstStyle>
          <a:p>
            <a:pPr>
              <a:spcAft>
                <a:spcPts val="800"/>
              </a:spcAft>
            </a:pPr>
            <a:r>
              <a:rPr lang="en-US" sz="3700">
                <a:solidFill>
                  <a:srgbClr val="FFFFFF"/>
                </a:solidFill>
              </a:rPr>
              <a:t>Project implementation timeline</a:t>
            </a:r>
            <a:endParaRPr lang="en-US" sz="3700" dirty="0">
              <a:solidFill>
                <a:srgbClr val="FFFFFF"/>
              </a:solidFill>
            </a:endParaRPr>
          </a:p>
        </p:txBody>
      </p:sp>
      <p:graphicFrame>
        <p:nvGraphicFramePr>
          <p:cNvPr id="10" name="Table 9">
            <a:extLst>
              <a:ext uri="{FF2B5EF4-FFF2-40B4-BE49-F238E27FC236}">
                <a16:creationId xmlns:a16="http://schemas.microsoft.com/office/drawing/2014/main" id="{31606FBF-4584-464C-EA38-F200472C4AE0}"/>
              </a:ext>
            </a:extLst>
          </p:cNvPr>
          <p:cNvGraphicFramePr>
            <a:graphicFrameLocks noGrp="1"/>
          </p:cNvGraphicFramePr>
          <p:nvPr>
            <p:extLst>
              <p:ext uri="{D42A27DB-BD31-4B8C-83A1-F6EECF244321}">
                <p14:modId xmlns:p14="http://schemas.microsoft.com/office/powerpoint/2010/main" val="678005755"/>
              </p:ext>
            </p:extLst>
          </p:nvPr>
        </p:nvGraphicFramePr>
        <p:xfrm>
          <a:off x="1092200" y="2174667"/>
          <a:ext cx="9964779" cy="3988176"/>
        </p:xfrm>
        <a:graphic>
          <a:graphicData uri="http://schemas.openxmlformats.org/drawingml/2006/table">
            <a:tbl>
              <a:tblPr firstRow="1" firstCol="1" bandRow="1">
                <a:tableStyleId>{073A0DAA-6AF3-43AB-8588-CEC1D06C72B9}</a:tableStyleId>
              </a:tblPr>
              <a:tblGrid>
                <a:gridCol w="797560">
                  <a:extLst>
                    <a:ext uri="{9D8B030D-6E8A-4147-A177-3AD203B41FA5}">
                      <a16:colId xmlns:a16="http://schemas.microsoft.com/office/drawing/2014/main" val="249733430"/>
                    </a:ext>
                  </a:extLst>
                </a:gridCol>
                <a:gridCol w="9167219">
                  <a:extLst>
                    <a:ext uri="{9D8B030D-6E8A-4147-A177-3AD203B41FA5}">
                      <a16:colId xmlns:a16="http://schemas.microsoft.com/office/drawing/2014/main" val="550539440"/>
                    </a:ext>
                  </a:extLst>
                </a:gridCol>
              </a:tblGrid>
              <a:tr h="498726">
                <a:tc>
                  <a:txBody>
                    <a:bodyPr/>
                    <a:lstStyle/>
                    <a:p>
                      <a:pPr marL="0" marR="0">
                        <a:lnSpc>
                          <a:spcPct val="115000"/>
                        </a:lnSpc>
                        <a:spcAft>
                          <a:spcPts val="800"/>
                        </a:spcAft>
                        <a:buNone/>
                      </a:pPr>
                      <a:r>
                        <a:rPr lang="en-US" sz="2000" b="1" kern="100" cap="none" spc="0" dirty="0">
                          <a:solidFill>
                            <a:schemeClr val="tx1"/>
                          </a:solidFill>
                          <a:effectLst/>
                        </a:rPr>
                        <a:t>Weeks</a:t>
                      </a:r>
                      <a:endParaRPr lang="en-US" sz="2000" b="1" kern="100" cap="none" spc="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50501" marR="36072" marT="72144" marB="72144" anchor="ctr"/>
                </a:tc>
                <a:tc>
                  <a:txBody>
                    <a:bodyPr/>
                    <a:lstStyle/>
                    <a:p>
                      <a:pPr marL="0" marR="0">
                        <a:lnSpc>
                          <a:spcPct val="115000"/>
                        </a:lnSpc>
                        <a:spcAft>
                          <a:spcPts val="800"/>
                        </a:spcAft>
                        <a:buNone/>
                      </a:pPr>
                      <a:r>
                        <a:rPr lang="en-US" sz="2000" b="1" kern="100" cap="none" spc="0" dirty="0">
                          <a:solidFill>
                            <a:schemeClr val="tx1"/>
                          </a:solidFill>
                          <a:effectLst/>
                        </a:rPr>
                        <a:t>Description </a:t>
                      </a:r>
                      <a:endParaRPr lang="en-US" sz="2000" b="1" kern="100" cap="none" spc="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50501" marR="36072" marT="72144" marB="72144" anchor="ctr"/>
                </a:tc>
                <a:extLst>
                  <a:ext uri="{0D108BD9-81ED-4DB2-BD59-A6C34878D82A}">
                    <a16:rowId xmlns:a16="http://schemas.microsoft.com/office/drawing/2014/main" val="2073985344"/>
                  </a:ext>
                </a:extLst>
              </a:tr>
              <a:tr h="581575">
                <a:tc>
                  <a:txBody>
                    <a:bodyPr/>
                    <a:lstStyle/>
                    <a:p>
                      <a:pPr marL="0" marR="0">
                        <a:lnSpc>
                          <a:spcPct val="115000"/>
                        </a:lnSpc>
                        <a:spcAft>
                          <a:spcPts val="800"/>
                        </a:spcAft>
                        <a:buNone/>
                      </a:pPr>
                      <a:r>
                        <a:rPr lang="en-US" sz="2000" b="1" kern="100" cap="none" spc="0" dirty="0">
                          <a:solidFill>
                            <a:schemeClr val="tx1"/>
                          </a:solidFill>
                          <a:effectLst/>
                        </a:rPr>
                        <a:t>1-2</a:t>
                      </a:r>
                      <a:endParaRPr lang="en-US" sz="2000" b="1" kern="100" cap="none" spc="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50501" marR="36072" marT="0" marB="72144"/>
                </a:tc>
                <a:tc>
                  <a:txBody>
                    <a:bodyPr/>
                    <a:lstStyle/>
                    <a:p>
                      <a:pPr marL="0" marR="0">
                        <a:lnSpc>
                          <a:spcPct val="115000"/>
                        </a:lnSpc>
                        <a:spcAft>
                          <a:spcPts val="800"/>
                        </a:spcAft>
                        <a:buNone/>
                      </a:pPr>
                      <a:r>
                        <a:rPr lang="en-US" sz="2000" kern="100" cap="none" spc="0" dirty="0">
                          <a:solidFill>
                            <a:schemeClr val="bg1"/>
                          </a:solidFill>
                          <a:effectLst/>
                        </a:rPr>
                        <a:t>Download CK+ database preparation (Apex peak image extraction)</a:t>
                      </a:r>
                      <a:endParaRPr lang="en-US" sz="2000" kern="100" cap="none" spc="0" dirty="0">
                        <a:solidFill>
                          <a:schemeClr val="bg1"/>
                        </a:solidFill>
                        <a:effectLst/>
                        <a:latin typeface="Aptos" panose="020B0004020202020204" pitchFamily="34" charset="0"/>
                        <a:ea typeface="Aptos" panose="020B0004020202020204" pitchFamily="34" charset="0"/>
                        <a:cs typeface="Arial" panose="020B0604020202020204" pitchFamily="34" charset="0"/>
                      </a:endParaRPr>
                    </a:p>
                  </a:txBody>
                  <a:tcPr marL="50501" marR="36072" marT="0" marB="72144"/>
                </a:tc>
                <a:extLst>
                  <a:ext uri="{0D108BD9-81ED-4DB2-BD59-A6C34878D82A}">
                    <a16:rowId xmlns:a16="http://schemas.microsoft.com/office/drawing/2014/main" val="1073263050"/>
                  </a:ext>
                </a:extLst>
              </a:tr>
              <a:tr h="581575">
                <a:tc>
                  <a:txBody>
                    <a:bodyPr/>
                    <a:lstStyle/>
                    <a:p>
                      <a:pPr marL="0" marR="0">
                        <a:lnSpc>
                          <a:spcPct val="115000"/>
                        </a:lnSpc>
                        <a:spcAft>
                          <a:spcPts val="800"/>
                        </a:spcAft>
                        <a:buNone/>
                      </a:pPr>
                      <a:r>
                        <a:rPr lang="en-US" sz="2000" b="1" kern="100" cap="none" spc="0" dirty="0">
                          <a:solidFill>
                            <a:schemeClr val="tx1"/>
                          </a:solidFill>
                          <a:effectLst/>
                        </a:rPr>
                        <a:t>3-4</a:t>
                      </a:r>
                      <a:endParaRPr lang="en-US" sz="2000" b="1" kern="100" cap="none" spc="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50501" marR="36072" marT="0" marB="72144"/>
                </a:tc>
                <a:tc>
                  <a:txBody>
                    <a:bodyPr/>
                    <a:lstStyle/>
                    <a:p>
                      <a:pPr marL="0" marR="0">
                        <a:lnSpc>
                          <a:spcPct val="115000"/>
                        </a:lnSpc>
                        <a:spcAft>
                          <a:spcPts val="800"/>
                        </a:spcAft>
                        <a:buNone/>
                      </a:pPr>
                      <a:r>
                        <a:rPr lang="en-US" sz="2000" kern="100" cap="none" spc="0" dirty="0">
                          <a:solidFill>
                            <a:schemeClr val="bg1"/>
                          </a:solidFill>
                          <a:effectLst/>
                        </a:rPr>
                        <a:t>Setting up the working environment ( </a:t>
                      </a:r>
                      <a:r>
                        <a:rPr lang="en-US" sz="2000" kern="100" cap="none" spc="0" dirty="0" err="1">
                          <a:solidFill>
                            <a:schemeClr val="bg1"/>
                          </a:solidFill>
                          <a:effectLst/>
                        </a:rPr>
                        <a:t>PyTorch</a:t>
                      </a:r>
                      <a:r>
                        <a:rPr lang="en-US" sz="2000" kern="100" cap="none" spc="0" dirty="0">
                          <a:solidFill>
                            <a:schemeClr val="bg1"/>
                          </a:solidFill>
                          <a:effectLst/>
                        </a:rPr>
                        <a:t>) and image processing</a:t>
                      </a:r>
                      <a:endParaRPr lang="en-US" sz="2000" kern="100" cap="none" spc="0" dirty="0">
                        <a:solidFill>
                          <a:schemeClr val="bg1"/>
                        </a:solidFill>
                        <a:effectLst/>
                        <a:latin typeface="Aptos" panose="020B0004020202020204" pitchFamily="34" charset="0"/>
                        <a:ea typeface="Aptos" panose="020B0004020202020204" pitchFamily="34" charset="0"/>
                        <a:cs typeface="Arial" panose="020B0604020202020204" pitchFamily="34" charset="0"/>
                      </a:endParaRPr>
                    </a:p>
                  </a:txBody>
                  <a:tcPr marL="50501" marR="36072" marT="0" marB="72144"/>
                </a:tc>
                <a:extLst>
                  <a:ext uri="{0D108BD9-81ED-4DB2-BD59-A6C34878D82A}">
                    <a16:rowId xmlns:a16="http://schemas.microsoft.com/office/drawing/2014/main" val="3506872894"/>
                  </a:ext>
                </a:extLst>
              </a:tr>
              <a:tr h="581575">
                <a:tc>
                  <a:txBody>
                    <a:bodyPr/>
                    <a:lstStyle/>
                    <a:p>
                      <a:pPr marL="0" marR="0">
                        <a:lnSpc>
                          <a:spcPct val="115000"/>
                        </a:lnSpc>
                        <a:spcAft>
                          <a:spcPts val="800"/>
                        </a:spcAft>
                        <a:buNone/>
                      </a:pPr>
                      <a:r>
                        <a:rPr lang="en-US" sz="2000" b="1" kern="100" cap="none" spc="0" dirty="0">
                          <a:solidFill>
                            <a:schemeClr val="tx1"/>
                          </a:solidFill>
                          <a:effectLst/>
                        </a:rPr>
                        <a:t>5-7</a:t>
                      </a:r>
                      <a:endParaRPr lang="en-US" sz="2000" b="1" kern="100" cap="none" spc="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50501" marR="36072" marT="0" marB="72144"/>
                </a:tc>
                <a:tc>
                  <a:txBody>
                    <a:bodyPr/>
                    <a:lstStyle/>
                    <a:p>
                      <a:pPr marL="0" marR="0">
                        <a:lnSpc>
                          <a:spcPct val="115000"/>
                        </a:lnSpc>
                        <a:spcAft>
                          <a:spcPts val="800"/>
                        </a:spcAft>
                        <a:buNone/>
                      </a:pPr>
                      <a:r>
                        <a:rPr lang="en-US" sz="2000" kern="100" cap="none" spc="0" dirty="0">
                          <a:solidFill>
                            <a:schemeClr val="bg1"/>
                          </a:solidFill>
                          <a:effectLst/>
                        </a:rPr>
                        <a:t>Building and training the model using VGG19 Transfer Learning</a:t>
                      </a:r>
                      <a:endParaRPr lang="en-US" sz="2000" kern="100" cap="none" spc="0" dirty="0">
                        <a:solidFill>
                          <a:schemeClr val="bg1"/>
                        </a:solidFill>
                        <a:effectLst/>
                        <a:latin typeface="Aptos" panose="020B0004020202020204" pitchFamily="34" charset="0"/>
                        <a:ea typeface="Aptos" panose="020B0004020202020204" pitchFamily="34" charset="0"/>
                        <a:cs typeface="Arial" panose="020B0604020202020204" pitchFamily="34" charset="0"/>
                      </a:endParaRPr>
                    </a:p>
                  </a:txBody>
                  <a:tcPr marL="50501" marR="36072" marT="0" marB="72144"/>
                </a:tc>
                <a:extLst>
                  <a:ext uri="{0D108BD9-81ED-4DB2-BD59-A6C34878D82A}">
                    <a16:rowId xmlns:a16="http://schemas.microsoft.com/office/drawing/2014/main" val="3623025451"/>
                  </a:ext>
                </a:extLst>
              </a:tr>
              <a:tr h="581575">
                <a:tc>
                  <a:txBody>
                    <a:bodyPr/>
                    <a:lstStyle/>
                    <a:p>
                      <a:pPr marL="0" marR="0">
                        <a:lnSpc>
                          <a:spcPct val="115000"/>
                        </a:lnSpc>
                        <a:spcAft>
                          <a:spcPts val="800"/>
                        </a:spcAft>
                        <a:buNone/>
                      </a:pPr>
                      <a:r>
                        <a:rPr lang="en-US" sz="2000" b="1" kern="100" cap="none" spc="0" dirty="0">
                          <a:solidFill>
                            <a:schemeClr val="tx1"/>
                          </a:solidFill>
                          <a:effectLst/>
                        </a:rPr>
                        <a:t>8</a:t>
                      </a:r>
                      <a:endParaRPr lang="en-US" sz="2000" b="1" kern="100" cap="none" spc="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50501" marR="36072" marT="0" marB="72144"/>
                </a:tc>
                <a:tc>
                  <a:txBody>
                    <a:bodyPr/>
                    <a:lstStyle/>
                    <a:p>
                      <a:pPr marL="0" marR="0">
                        <a:lnSpc>
                          <a:spcPct val="115000"/>
                        </a:lnSpc>
                        <a:spcAft>
                          <a:spcPts val="800"/>
                        </a:spcAft>
                        <a:buNone/>
                      </a:pPr>
                      <a:r>
                        <a:rPr lang="en-US" sz="2000" kern="100" cap="none" spc="0" dirty="0">
                          <a:solidFill>
                            <a:schemeClr val="bg1"/>
                          </a:solidFill>
                          <a:effectLst/>
                        </a:rPr>
                        <a:t>Applying Augmentation and Performance Improvement Techniques</a:t>
                      </a:r>
                      <a:endParaRPr lang="en-US" sz="2000" kern="100" cap="none" spc="0" dirty="0">
                        <a:solidFill>
                          <a:schemeClr val="bg1"/>
                        </a:solidFill>
                        <a:effectLst/>
                        <a:latin typeface="Aptos" panose="020B0004020202020204" pitchFamily="34" charset="0"/>
                        <a:ea typeface="Aptos" panose="020B0004020202020204" pitchFamily="34" charset="0"/>
                        <a:cs typeface="Arial" panose="020B0604020202020204" pitchFamily="34" charset="0"/>
                      </a:endParaRPr>
                    </a:p>
                  </a:txBody>
                  <a:tcPr marL="50501" marR="36072" marT="0" marB="72144"/>
                </a:tc>
                <a:extLst>
                  <a:ext uri="{0D108BD9-81ED-4DB2-BD59-A6C34878D82A}">
                    <a16:rowId xmlns:a16="http://schemas.microsoft.com/office/drawing/2014/main" val="545732530"/>
                  </a:ext>
                </a:extLst>
              </a:tr>
              <a:tr h="581575">
                <a:tc>
                  <a:txBody>
                    <a:bodyPr/>
                    <a:lstStyle/>
                    <a:p>
                      <a:pPr marL="0" marR="0">
                        <a:lnSpc>
                          <a:spcPct val="115000"/>
                        </a:lnSpc>
                        <a:spcAft>
                          <a:spcPts val="800"/>
                        </a:spcAft>
                        <a:buNone/>
                      </a:pPr>
                      <a:r>
                        <a:rPr lang="en-US" sz="2000" b="1" kern="100" cap="none" spc="0" dirty="0">
                          <a:solidFill>
                            <a:schemeClr val="tx1"/>
                          </a:solidFill>
                          <a:effectLst/>
                        </a:rPr>
                        <a:t>9</a:t>
                      </a:r>
                      <a:endParaRPr lang="en-US" sz="2000" b="1" kern="100" cap="none" spc="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50501" marR="36072" marT="0" marB="72144"/>
                </a:tc>
                <a:tc>
                  <a:txBody>
                    <a:bodyPr/>
                    <a:lstStyle/>
                    <a:p>
                      <a:pPr marL="0" marR="0">
                        <a:lnSpc>
                          <a:spcPct val="115000"/>
                        </a:lnSpc>
                        <a:spcAft>
                          <a:spcPts val="800"/>
                        </a:spcAft>
                        <a:buNone/>
                      </a:pPr>
                      <a:r>
                        <a:rPr lang="en-US" sz="2000" kern="100" cap="none" spc="0" dirty="0">
                          <a:solidFill>
                            <a:schemeClr val="bg1"/>
                          </a:solidFill>
                          <a:effectLst/>
                        </a:rPr>
                        <a:t>Model evaluation using performance metrics and confusion matrix analysis</a:t>
                      </a:r>
                      <a:endParaRPr lang="en-US" sz="2000" kern="100" cap="none" spc="0" dirty="0">
                        <a:solidFill>
                          <a:schemeClr val="bg1"/>
                        </a:solidFill>
                        <a:effectLst/>
                        <a:latin typeface="Aptos" panose="020B0004020202020204" pitchFamily="34" charset="0"/>
                        <a:ea typeface="Aptos" panose="020B0004020202020204" pitchFamily="34" charset="0"/>
                        <a:cs typeface="Arial" panose="020B0604020202020204" pitchFamily="34" charset="0"/>
                      </a:endParaRPr>
                    </a:p>
                  </a:txBody>
                  <a:tcPr marL="50501" marR="36072" marT="0" marB="72144"/>
                </a:tc>
                <a:extLst>
                  <a:ext uri="{0D108BD9-81ED-4DB2-BD59-A6C34878D82A}">
                    <a16:rowId xmlns:a16="http://schemas.microsoft.com/office/drawing/2014/main" val="2996328196"/>
                  </a:ext>
                </a:extLst>
              </a:tr>
              <a:tr h="581575">
                <a:tc>
                  <a:txBody>
                    <a:bodyPr/>
                    <a:lstStyle/>
                    <a:p>
                      <a:pPr marL="0" marR="0">
                        <a:lnSpc>
                          <a:spcPct val="115000"/>
                        </a:lnSpc>
                        <a:spcAft>
                          <a:spcPts val="800"/>
                        </a:spcAft>
                        <a:buNone/>
                      </a:pPr>
                      <a:r>
                        <a:rPr lang="en-US" sz="2000" b="1" kern="100" cap="none" spc="0" dirty="0">
                          <a:solidFill>
                            <a:schemeClr val="tx1"/>
                          </a:solidFill>
                          <a:effectLst/>
                        </a:rPr>
                        <a:t>10</a:t>
                      </a:r>
                      <a:endParaRPr lang="en-US" sz="2000" b="1" kern="100" cap="none" spc="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50501" marR="36072" marT="0" marB="72144"/>
                </a:tc>
                <a:tc>
                  <a:txBody>
                    <a:bodyPr/>
                    <a:lstStyle/>
                    <a:p>
                      <a:pPr marL="0" marR="0">
                        <a:lnSpc>
                          <a:spcPct val="115000"/>
                        </a:lnSpc>
                        <a:spcAft>
                          <a:spcPts val="800"/>
                        </a:spcAft>
                        <a:buNone/>
                      </a:pPr>
                      <a:r>
                        <a:rPr lang="en-US" sz="2000" kern="100" cap="none" spc="0" dirty="0">
                          <a:solidFill>
                            <a:schemeClr val="bg1"/>
                          </a:solidFill>
                          <a:effectLst/>
                        </a:rPr>
                        <a:t>Writing the final report and presenting the presentation</a:t>
                      </a:r>
                      <a:endParaRPr lang="en-US" sz="2000" kern="100" cap="none" spc="0" dirty="0">
                        <a:solidFill>
                          <a:schemeClr val="bg1"/>
                        </a:solidFill>
                        <a:effectLst/>
                        <a:latin typeface="Aptos" panose="020B0004020202020204" pitchFamily="34" charset="0"/>
                        <a:ea typeface="Aptos" panose="020B0004020202020204" pitchFamily="34" charset="0"/>
                        <a:cs typeface="Arial" panose="020B0604020202020204" pitchFamily="34" charset="0"/>
                      </a:endParaRPr>
                    </a:p>
                  </a:txBody>
                  <a:tcPr marL="50501" marR="36072" marT="0" marB="72144"/>
                </a:tc>
                <a:extLst>
                  <a:ext uri="{0D108BD9-81ED-4DB2-BD59-A6C34878D82A}">
                    <a16:rowId xmlns:a16="http://schemas.microsoft.com/office/drawing/2014/main" val="2184210511"/>
                  </a:ext>
                </a:extLst>
              </a:tr>
            </a:tbl>
          </a:graphicData>
        </a:graphic>
      </p:graphicFrame>
    </p:spTree>
    <p:extLst>
      <p:ext uri="{BB962C8B-B14F-4D97-AF65-F5344CB8AC3E}">
        <p14:creationId xmlns:p14="http://schemas.microsoft.com/office/powerpoint/2010/main" val="39334456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DD34A-2501-D8B3-59A3-4B4EEF9584EF}"/>
              </a:ext>
            </a:extLst>
          </p:cNvPr>
          <p:cNvSpPr>
            <a:spLocks noGrp="1"/>
          </p:cNvSpPr>
          <p:nvPr>
            <p:ph type="title"/>
          </p:nvPr>
        </p:nvSpPr>
        <p:spPr>
          <a:xfrm>
            <a:off x="1301262" y="884355"/>
            <a:ext cx="8610600" cy="1293028"/>
          </a:xfrm>
        </p:spPr>
        <p:txBody>
          <a:bodyPr/>
          <a:lstStyle/>
          <a:p>
            <a:pPr algn="ctr"/>
            <a:r>
              <a:rPr lang="en-US" dirty="0"/>
              <a:t>dataset Source </a:t>
            </a:r>
          </a:p>
        </p:txBody>
      </p:sp>
      <p:sp>
        <p:nvSpPr>
          <p:cNvPr id="3" name="Content Placeholder 2">
            <a:extLst>
              <a:ext uri="{FF2B5EF4-FFF2-40B4-BE49-F238E27FC236}">
                <a16:creationId xmlns:a16="http://schemas.microsoft.com/office/drawing/2014/main" id="{5EEF37B6-1C14-641A-A08D-3F9448917A8F}"/>
              </a:ext>
            </a:extLst>
          </p:cNvPr>
          <p:cNvSpPr>
            <a:spLocks noGrp="1"/>
          </p:cNvSpPr>
          <p:nvPr>
            <p:ph idx="1"/>
          </p:nvPr>
        </p:nvSpPr>
        <p:spPr/>
        <p:txBody>
          <a:bodyPr/>
          <a:lstStyle/>
          <a:p>
            <a:pPr marL="0" marR="0" indent="0">
              <a:lnSpc>
                <a:spcPct val="115000"/>
              </a:lnSpc>
              <a:spcAft>
                <a:spcPts val="800"/>
              </a:spcAft>
              <a:buNone/>
            </a:pPr>
            <a:r>
              <a:rPr lang="en-US" dirty="0">
                <a:solidFill>
                  <a:schemeClr val="bg1"/>
                </a:solidFill>
                <a:hlinkClick r:id="rId2">
                  <a:extLst>
                    <a:ext uri="{A12FA001-AC4F-418D-AE19-62706E023703}">
                      <ahyp:hlinkClr xmlns:ahyp="http://schemas.microsoft.com/office/drawing/2018/hyperlinkcolor" val="tx"/>
                    </a:ext>
                  </a:extLst>
                </a:hlinkClick>
              </a:rPr>
              <a:t>https://www.kaggle.com/datasets/msambare/fer2013</a:t>
            </a:r>
            <a:endParaRPr lang="en-US" dirty="0">
              <a:solidFill>
                <a:schemeClr val="bg1"/>
              </a:solidFill>
            </a:endParaRPr>
          </a:p>
          <a:p>
            <a:pPr marL="0" indent="0">
              <a:buNone/>
            </a:pPr>
            <a:r>
              <a:rPr lang="en-US" dirty="0">
                <a:solidFill>
                  <a:schemeClr val="bg1"/>
                </a:solidFill>
              </a:rPr>
              <a:t>https://www.kaggle.com/datasets/davilsena/ckdataset</a:t>
            </a:r>
          </a:p>
        </p:txBody>
      </p:sp>
    </p:spTree>
    <p:extLst>
      <p:ext uri="{BB962C8B-B14F-4D97-AF65-F5344CB8AC3E}">
        <p14:creationId xmlns:p14="http://schemas.microsoft.com/office/powerpoint/2010/main" val="34352814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8B3D61B-C8CE-68D3-7228-E206CF26D175}"/>
              </a:ext>
            </a:extLst>
          </p:cNvPr>
          <p:cNvSpPr>
            <a:spLocks noGrp="1"/>
          </p:cNvSpPr>
          <p:nvPr>
            <p:ph idx="1"/>
          </p:nvPr>
        </p:nvSpPr>
        <p:spPr>
          <a:xfrm>
            <a:off x="685800" y="417096"/>
            <a:ext cx="8136205" cy="5801590"/>
          </a:xfrm>
        </p:spPr>
        <p:txBody>
          <a:bodyPr>
            <a:normAutofit fontScale="92500" lnSpcReduction="20000"/>
          </a:bodyPr>
          <a:lstStyle/>
          <a:p>
            <a:pPr marL="0" marR="0">
              <a:lnSpc>
                <a:spcPct val="115000"/>
              </a:lnSpc>
              <a:spcAft>
                <a:spcPts val="800"/>
              </a:spcAft>
              <a:buNone/>
            </a:pPr>
            <a:r>
              <a:rPr lang="en-US" sz="1800" kern="100" dirty="0">
                <a:effectLst/>
                <a:latin typeface="Times New Roman" panose="02020603050405020304" pitchFamily="18" charset="0"/>
                <a:ea typeface="Aptos" panose="020B0004020202020204" pitchFamily="34" charset="0"/>
                <a:cs typeface="Arial" panose="020B0604020202020204" pitchFamily="34" charset="0"/>
              </a:rPr>
              <a:t>1-Olfa </a:t>
            </a:r>
            <a:r>
              <a:rPr lang="en-US" sz="1800" kern="100" dirty="0" err="1">
                <a:effectLst/>
                <a:latin typeface="Times New Roman" panose="02020603050405020304" pitchFamily="18" charset="0"/>
                <a:ea typeface="Aptos" panose="020B0004020202020204" pitchFamily="34" charset="0"/>
                <a:cs typeface="Arial" panose="020B0604020202020204" pitchFamily="34" charset="0"/>
              </a:rPr>
              <a:t>Askria,b</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 Ghaith </a:t>
            </a:r>
            <a:r>
              <a:rPr lang="en-US" sz="1800" kern="100" dirty="0" err="1">
                <a:effectLst/>
                <a:latin typeface="Times New Roman" panose="02020603050405020304" pitchFamily="18" charset="0"/>
                <a:ea typeface="Aptos" panose="020B0004020202020204" pitchFamily="34" charset="0"/>
                <a:cs typeface="Arial" panose="020B0604020202020204" pitchFamily="34" charset="0"/>
              </a:rPr>
              <a:t>Manitac</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 Mohamed Ali </a:t>
            </a:r>
            <a:r>
              <a:rPr lang="en-US" sz="1800" kern="100" dirty="0" err="1">
                <a:effectLst/>
                <a:latin typeface="Times New Roman" panose="02020603050405020304" pitchFamily="18" charset="0"/>
                <a:ea typeface="Aptos" panose="020B0004020202020204" pitchFamily="34" charset="0"/>
                <a:cs typeface="Arial" panose="020B0604020202020204" pitchFamily="34" charset="0"/>
              </a:rPr>
              <a:t>Hajjajib</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 (2024) Efficient Facial Emotion Recognition Using An Optimized Deep Learning Model Based On Quantum Gazelle Optimization Algorithm , ScienceDirect . </a:t>
            </a:r>
            <a:r>
              <a:rPr lang="en-US" sz="1800" u="none" strike="noStrike" kern="100" dirty="0">
                <a:solidFill>
                  <a:srgbClr val="467886"/>
                </a:solidFill>
                <a:effectLst/>
                <a:latin typeface="Times New Roman" panose="02020603050405020304" pitchFamily="18" charset="0"/>
                <a:ea typeface="Aptos" panose="020B0004020202020204" pitchFamily="34" charset="0"/>
                <a:cs typeface="Arial" panose="020B0604020202020204" pitchFamily="34" charset="0"/>
                <a:hlinkClick r:id="rId2"/>
              </a:rPr>
              <a:t>https://www.sciencedirect.com/science/article/pii/S1877050924024311</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1800" kern="100" dirty="0">
                <a:effectLst/>
                <a:latin typeface="Times New Roman" panose="02020603050405020304" pitchFamily="18" charset="0"/>
                <a:ea typeface="Aptos" panose="020B0004020202020204" pitchFamily="34" charset="0"/>
                <a:cs typeface="Arial" panose="020B0604020202020204" pitchFamily="34" charset="0"/>
              </a:rPr>
              <a:t>2-Gaurav Meena, Krishna Kumar </a:t>
            </a:r>
            <a:r>
              <a:rPr lang="en-US" sz="1800" kern="100" dirty="0" err="1">
                <a:effectLst/>
                <a:latin typeface="Times New Roman" panose="02020603050405020304" pitchFamily="18" charset="0"/>
                <a:ea typeface="Aptos" panose="020B0004020202020204" pitchFamily="34" charset="0"/>
                <a:cs typeface="Arial" panose="020B0604020202020204" pitchFamily="34" charset="0"/>
              </a:rPr>
              <a:t>Mohbey</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 Ajay Indian, Sunil Kumar.(2022)  Sentiment Analysis from Images using VGG19 based Transfer Learning Approach, ScienceDirect. </a:t>
            </a:r>
            <a:r>
              <a:rPr lang="en-US" sz="1800" u="none" strike="noStrike" kern="100" dirty="0">
                <a:solidFill>
                  <a:srgbClr val="467886"/>
                </a:solidFill>
                <a:effectLst/>
                <a:latin typeface="Times New Roman" panose="02020603050405020304" pitchFamily="18" charset="0"/>
                <a:ea typeface="Aptos" panose="020B0004020202020204" pitchFamily="34" charset="0"/>
                <a:cs typeface="Arial" panose="020B0604020202020204" pitchFamily="34" charset="0"/>
                <a:hlinkClick r:id="rId3"/>
              </a:rPr>
              <a:t>https://www.sciencedirect.com/science/article/pii/S1877050922007888</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1800" kern="100" dirty="0">
                <a:effectLst/>
                <a:latin typeface="Times New Roman" panose="02020603050405020304" pitchFamily="18" charset="0"/>
                <a:ea typeface="Aptos" panose="020B0004020202020204" pitchFamily="34" charset="0"/>
                <a:cs typeface="Arial" panose="020B0604020202020204" pitchFamily="34" charset="0"/>
              </a:rPr>
              <a:t>3-Gaurav Meena, Krishna Kumar </a:t>
            </a:r>
            <a:r>
              <a:rPr lang="en-US" sz="1800" kern="100" dirty="0" err="1">
                <a:effectLst/>
                <a:latin typeface="Times New Roman" panose="02020603050405020304" pitchFamily="18" charset="0"/>
                <a:ea typeface="Aptos" panose="020B0004020202020204" pitchFamily="34" charset="0"/>
                <a:cs typeface="Arial" panose="020B0604020202020204" pitchFamily="34" charset="0"/>
              </a:rPr>
              <a:t>Mohbey</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 (2023) Sentiment analysis on images using different transfer learning models. ScienceDirect </a:t>
            </a:r>
            <a:r>
              <a:rPr lang="en-US" sz="1800" u="none" strike="noStrike" kern="100" dirty="0">
                <a:solidFill>
                  <a:srgbClr val="467886"/>
                </a:solidFill>
                <a:effectLst/>
                <a:latin typeface="Times New Roman" panose="02020603050405020304" pitchFamily="18" charset="0"/>
                <a:ea typeface="Aptos" panose="020B0004020202020204" pitchFamily="34" charset="0"/>
                <a:cs typeface="Arial" panose="020B0604020202020204" pitchFamily="34" charset="0"/>
                <a:hlinkClick r:id="rId4"/>
              </a:rPr>
              <a:t>https://www.sciencedirect.com/science/article/pii/S1877050923001424</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1800" kern="100" dirty="0">
                <a:effectLst/>
                <a:latin typeface="Times New Roman" panose="02020603050405020304" pitchFamily="18" charset="0"/>
                <a:ea typeface="Aptos" panose="020B0004020202020204" pitchFamily="34" charset="0"/>
                <a:cs typeface="Arial" panose="020B0604020202020204" pitchFamily="34" charset="0"/>
              </a:rPr>
              <a:t>4-Sahana M, Praneetha Umesh, Ashwini </a:t>
            </a:r>
            <a:r>
              <a:rPr lang="en-US" sz="1800" kern="100" dirty="0" err="1">
                <a:effectLst/>
                <a:latin typeface="Times New Roman" panose="02020603050405020304" pitchFamily="18" charset="0"/>
                <a:ea typeface="Aptos" panose="020B0004020202020204" pitchFamily="34" charset="0"/>
                <a:cs typeface="Arial" panose="020B0604020202020204" pitchFamily="34" charset="0"/>
              </a:rPr>
              <a:t>Kodipalli</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 </a:t>
            </a:r>
            <a:r>
              <a:rPr lang="en-US" sz="1800" kern="100" dirty="0" err="1">
                <a:effectLst/>
                <a:latin typeface="Times New Roman" panose="02020603050405020304" pitchFamily="18" charset="0"/>
                <a:ea typeface="Aptos" panose="020B0004020202020204" pitchFamily="34" charset="0"/>
                <a:cs typeface="Arial" panose="020B0604020202020204" pitchFamily="34" charset="0"/>
              </a:rPr>
              <a:t>Trupthi</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 Rao. (2024)  </a:t>
            </a:r>
            <a:r>
              <a:rPr lang="en-US" sz="1800" kern="100" dirty="0" err="1">
                <a:effectLst/>
                <a:latin typeface="Times New Roman" panose="02020603050405020304" pitchFamily="18" charset="0"/>
                <a:ea typeface="Aptos" panose="020B0004020202020204" pitchFamily="34" charset="0"/>
                <a:cs typeface="Arial" panose="020B0604020202020204" pitchFamily="34" charset="0"/>
              </a:rPr>
              <a:t>EmoCNN</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 Unleashing human emotions with customized CNN using different optimizers. ScienceDirect </a:t>
            </a:r>
            <a:r>
              <a:rPr lang="en-US" sz="1800" u="none" strike="noStrike" kern="100" dirty="0">
                <a:solidFill>
                  <a:srgbClr val="467886"/>
                </a:solidFill>
                <a:effectLst/>
                <a:latin typeface="Times New Roman" panose="02020603050405020304" pitchFamily="18" charset="0"/>
                <a:ea typeface="Aptos" panose="020B0004020202020204" pitchFamily="34" charset="0"/>
                <a:cs typeface="Arial" panose="020B0604020202020204" pitchFamily="34" charset="0"/>
                <a:hlinkClick r:id="rId5"/>
              </a:rPr>
              <a:t>https://www.sciencedirect.com/science/article/pii/S1877050924008007</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1800" kern="100" dirty="0">
                <a:effectLst/>
                <a:latin typeface="Times New Roman" panose="02020603050405020304" pitchFamily="18" charset="0"/>
                <a:ea typeface="Aptos" panose="020B0004020202020204" pitchFamily="34" charset="0"/>
                <a:cs typeface="Arial" panose="020B0604020202020204" pitchFamily="34" charset="0"/>
              </a:rPr>
              <a:t>5- Harisu Abdullahi Shehu, Will N. Browne, Hedwig Eisenbarth.  2024 Emotion categorization </a:t>
            </a:r>
            <a:r>
              <a:rPr lang="en-US" sz="1800" kern="100" dirty="0" err="1">
                <a:effectLst/>
                <a:latin typeface="Times New Roman" panose="02020603050405020304" pitchFamily="18" charset="0"/>
                <a:ea typeface="Aptos" panose="020B0004020202020204" pitchFamily="34" charset="0"/>
                <a:cs typeface="Arial" panose="020B0604020202020204" pitchFamily="34" charset="0"/>
              </a:rPr>
              <a:t>fromfacial</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 expressions: A review of datasets, methods, and research directions </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pPr>
            <a:r>
              <a:rPr lang="en-US" sz="1800" kern="100" dirty="0">
                <a:effectLst/>
                <a:latin typeface="Times New Roman" panose="02020603050405020304" pitchFamily="18" charset="0"/>
                <a:ea typeface="Aptos" panose="020B0004020202020204" pitchFamily="34" charset="0"/>
                <a:cs typeface="Arial" panose="020B0604020202020204" pitchFamily="34" charset="0"/>
              </a:rPr>
              <a:t>ScienceDirect </a:t>
            </a:r>
            <a:r>
              <a:rPr lang="en-US" sz="1800" u="none" strike="noStrike" kern="100" dirty="0">
                <a:solidFill>
                  <a:srgbClr val="467886"/>
                </a:solidFill>
                <a:effectLst/>
                <a:latin typeface="Times New Roman" panose="02020603050405020304" pitchFamily="18" charset="0"/>
                <a:ea typeface="Aptos" panose="020B0004020202020204" pitchFamily="34" charset="0"/>
                <a:cs typeface="Arial" panose="020B0604020202020204" pitchFamily="34" charset="0"/>
                <a:hlinkClick r:id="rId6"/>
              </a:rPr>
              <a:t>https://www.sciencedirect.com/science/article/pii/S0925231225000396</a:t>
            </a:r>
            <a:endParaRPr lang="sv-SE" b="0" i="0" u="none" strike="noStrike" baseline="0" dirty="0">
              <a:latin typeface="Times New Roman" panose="02020603050405020304" pitchFamily="18" charset="0"/>
            </a:endParaRPr>
          </a:p>
          <a:p>
            <a:endParaRPr lang="en-US" dirty="0"/>
          </a:p>
        </p:txBody>
      </p:sp>
      <p:pic>
        <p:nvPicPr>
          <p:cNvPr id="2054" name="Picture 6">
            <a:extLst>
              <a:ext uri="{FF2B5EF4-FFF2-40B4-BE49-F238E27FC236}">
                <a16:creationId xmlns:a16="http://schemas.microsoft.com/office/drawing/2014/main" id="{53446BC9-D088-6709-7F3A-E9B031A9B91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1877" r="1193" b="-2"/>
          <a:stretch/>
        </p:blipFill>
        <p:spPr bwMode="auto">
          <a:xfrm>
            <a:off x="8822005" y="1976277"/>
            <a:ext cx="2466491" cy="2683228"/>
          </a:xfrm>
          <a:custGeom>
            <a:avLst/>
            <a:gdLst/>
            <a:ahLst/>
            <a:cxnLst/>
            <a:rect l="l" t="t" r="r" b="b"/>
            <a:pathLst>
              <a:path w="2989398" h="2740475">
                <a:moveTo>
                  <a:pt x="618429" y="0"/>
                </a:moveTo>
                <a:lnTo>
                  <a:pt x="2989398" y="0"/>
                </a:lnTo>
                <a:lnTo>
                  <a:pt x="2989398" y="151959"/>
                </a:lnTo>
                <a:lnTo>
                  <a:pt x="2989398" y="1370238"/>
                </a:lnTo>
                <a:lnTo>
                  <a:pt x="2989398" y="2740475"/>
                </a:lnTo>
                <a:lnTo>
                  <a:pt x="0" y="2740475"/>
                </a:lnTo>
                <a:lnTo>
                  <a:pt x="0" y="151949"/>
                </a:lnTo>
                <a:lnTo>
                  <a:pt x="11940" y="92810"/>
                </a:lnTo>
                <a:cubicBezTo>
                  <a:pt x="27319" y="56449"/>
                  <a:pt x="56447" y="27321"/>
                  <a:pt x="92808" y="11942"/>
                </a:cubicBezTo>
                <a:lnTo>
                  <a:pt x="151947" y="2"/>
                </a:lnTo>
                <a:lnTo>
                  <a:pt x="618429" y="2"/>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287190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8D1E14"/>
      </a:dk2>
      <a:lt2>
        <a:srgbClr val="FF744E"/>
      </a:lt2>
      <a:accent1>
        <a:srgbClr val="E9B758"/>
      </a:accent1>
      <a:accent2>
        <a:srgbClr val="FE8943"/>
      </a:accent2>
      <a:accent3>
        <a:srgbClr val="AEA27C"/>
      </a:accent3>
      <a:accent4>
        <a:srgbClr val="90B46E"/>
      </a:accent4>
      <a:accent5>
        <a:srgbClr val="71AEC1"/>
      </a:accent5>
      <a:accent6>
        <a:srgbClr val="C98DE7"/>
      </a:accent6>
      <a:hlink>
        <a:srgbClr val="FF7A22"/>
      </a:hlink>
      <a:folHlink>
        <a:srgbClr val="FDCD86"/>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88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2000"/>
                <a:satMod val="150000"/>
                <a:lumMod val="15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14971C58-AB76-4A2A-B231-5F8CA03CF49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Circuit</Template>
  <TotalTime>6917</TotalTime>
  <Words>1982</Words>
  <Application>Microsoft Office PowerPoint</Application>
  <PresentationFormat>Widescreen</PresentationFormat>
  <Paragraphs>55</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Arial</vt:lpstr>
      <vt:lpstr>Times New Roman</vt:lpstr>
      <vt:lpstr>Tw Cen MT</vt:lpstr>
      <vt:lpstr>Circuit</vt:lpstr>
      <vt:lpstr>‏Facial emotion analysis through image processing using AI </vt:lpstr>
      <vt:lpstr>Abstract</vt:lpstr>
      <vt:lpstr>Interdiction </vt:lpstr>
      <vt:lpstr>Problem Definition </vt:lpstr>
      <vt:lpstr>Motivations </vt:lpstr>
      <vt:lpstr>Objectives </vt:lpstr>
      <vt:lpstr>Literature Review</vt:lpstr>
      <vt:lpstr>PowerPoint Presentation</vt:lpstr>
      <vt:lpstr>Proposed Methodology</vt:lpstr>
      <vt:lpstr>Dataset Description</vt:lpstr>
      <vt:lpstr>Dataset Description</vt:lpstr>
      <vt:lpstr>PowerPoint Presentation</vt:lpstr>
      <vt:lpstr>dataset Source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Turki Arif</dc:creator>
  <cp:lastModifiedBy>Turki Arif</cp:lastModifiedBy>
  <cp:revision>19</cp:revision>
  <dcterms:created xsi:type="dcterms:W3CDTF">2025-03-20T20:38:38Z</dcterms:created>
  <dcterms:modified xsi:type="dcterms:W3CDTF">2025-04-28T07:17:13Z</dcterms:modified>
</cp:coreProperties>
</file>