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480" r:id="rId5"/>
    <p:sldId id="303" r:id="rId6"/>
    <p:sldId id="522" r:id="rId7"/>
    <p:sldId id="511" r:id="rId8"/>
    <p:sldId id="523" r:id="rId9"/>
    <p:sldId id="529" r:id="rId10"/>
    <p:sldId id="524" r:id="rId11"/>
    <p:sldId id="531" r:id="rId12"/>
    <p:sldId id="525" r:id="rId13"/>
    <p:sldId id="533" r:id="rId14"/>
    <p:sldId id="526" r:id="rId15"/>
    <p:sldId id="535" r:id="rId16"/>
    <p:sldId id="527" r:id="rId17"/>
    <p:sldId id="537" r:id="rId18"/>
    <p:sldId id="538" r:id="rId19"/>
    <p:sldId id="539" r:id="rId20"/>
    <p:sldId id="540" r:id="rId21"/>
    <p:sldId id="541" r:id="rId22"/>
    <p:sldId id="542" r:id="rId23"/>
    <p:sldId id="543" r:id="rId24"/>
    <p:sldId id="544" r:id="rId25"/>
    <p:sldId id="545" r:id="rId26"/>
    <p:sldId id="546" r:id="rId27"/>
    <p:sldId id="547" r:id="rId28"/>
    <p:sldId id="548" r:id="rId29"/>
    <p:sldId id="549"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2"/>
            <p14:sldId id="511"/>
            <p14:sldId id="523"/>
            <p14:sldId id="529"/>
            <p14:sldId id="524"/>
            <p14:sldId id="531"/>
            <p14:sldId id="525"/>
            <p14:sldId id="533"/>
            <p14:sldId id="526"/>
            <p14:sldId id="535"/>
            <p14:sldId id="527"/>
            <p14:sldId id="537"/>
            <p14:sldId id="538"/>
            <p14:sldId id="539"/>
            <p14:sldId id="540"/>
            <p14:sldId id="541"/>
            <p14:sldId id="542"/>
            <p14:sldId id="543"/>
            <p14:sldId id="544"/>
            <p14:sldId id="545"/>
            <p14:sldId id="546"/>
            <p14:sldId id="547"/>
            <p14:sldId id="548"/>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CCECFF"/>
    <a:srgbClr val="FFE2C5"/>
    <a:srgbClr val="FFD7AF"/>
    <a:srgbClr val="FBE8C1"/>
    <a:srgbClr val="FAE3B4"/>
    <a:srgbClr val="FAC748"/>
    <a:srgbClr val="00AEEF"/>
    <a:srgbClr val="FFD200"/>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15" autoAdjust="0"/>
    <p:restoredTop sz="94660"/>
  </p:normalViewPr>
  <p:slideViewPr>
    <p:cSldViewPr snapToGrid="0">
      <p:cViewPr varScale="1">
        <p:scale>
          <a:sx n="66" d="100"/>
          <a:sy n="66" d="100"/>
        </p:scale>
        <p:origin x="79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0362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Panel Discussion </a:t>
            </a:r>
            <a:r>
              <a:rPr lang="ar-SY" sz="2800" b="1" dirty="0">
                <a:solidFill>
                  <a:schemeClr val="bg1"/>
                </a:solidFill>
                <a:latin typeface="Alexandria" charset="0"/>
                <a:cs typeface="Alexandria" charset="0"/>
              </a:rPr>
              <a:t>6</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4049507"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Real Estate Management</a:t>
            </a:r>
          </a:p>
        </p:txBody>
      </p:sp>
      <p:sp>
        <p:nvSpPr>
          <p:cNvPr id="10" name="Rectangle: Rounded Corners 9"/>
          <p:cNvSpPr/>
          <p:nvPr/>
        </p:nvSpPr>
        <p:spPr>
          <a:xfrm>
            <a:off x="6370224"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Panel Discussion </a:t>
            </a:r>
            <a:r>
              <a:rPr lang="ar-SY" sz="2800" b="1" dirty="0">
                <a:solidFill>
                  <a:schemeClr val="tx1"/>
                </a:solidFill>
                <a:latin typeface="Alexandria" charset="0"/>
                <a:cs typeface="Alexandria" charset="0"/>
              </a:rPr>
              <a:t>6</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3955506"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Weam </a:t>
            </a:r>
            <a:r>
              <a:rPr lang="en-US" sz="2800" b="1" dirty="0" err="1">
                <a:solidFill>
                  <a:srgbClr val="00B0F0"/>
                </a:solidFill>
                <a:latin typeface="Alexandria" charset="0"/>
                <a:cs typeface="Alexandria" charset="0"/>
              </a:rPr>
              <a:t>Nasan</a:t>
            </a:r>
            <a:r>
              <a:rPr lang="en-US" sz="2800" b="1" dirty="0">
                <a:solidFill>
                  <a:srgbClr val="00B0F0"/>
                </a:solidFill>
                <a:latin typeface="Alexandria" charset="0"/>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38A7D-3F99-BF5F-68EE-BF620B7F0AD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5B6D905-B212-6444-8EB5-C8B8A7DCB6F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0CF39FE-AC34-A8E4-A4CB-6A2F638918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7BCF3B9-81B1-8F5E-C8CD-8D0820CD62F7}"/>
              </a:ext>
            </a:extLst>
          </p:cNvPr>
          <p:cNvSpPr txBox="1"/>
          <p:nvPr/>
        </p:nvSpPr>
        <p:spPr>
          <a:xfrm>
            <a:off x="196120" y="1155869"/>
            <a:ext cx="11799759" cy="5539978"/>
          </a:xfrm>
          <a:prstGeom prst="rect">
            <a:avLst/>
          </a:prstGeom>
          <a:solidFill>
            <a:srgbClr val="CCECFF"/>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(1): ملكية التحسينات في العقار التجاري </a:t>
            </a:r>
          </a:p>
          <a:p>
            <a:pPr algn="r" rtl="1">
              <a:spcBef>
                <a:spcPts val="600"/>
              </a:spcBef>
              <a:spcAft>
                <a:spcPts val="600"/>
              </a:spcAft>
            </a:pPr>
            <a:r>
              <a:rPr lang="ar-SY" sz="2400" b="1" dirty="0">
                <a:latin typeface="Alexandria"/>
              </a:rPr>
              <a:t>قام مستأجر لمحل ملابس في مركز تجاري بتركيب:</a:t>
            </a:r>
          </a:p>
          <a:p>
            <a:pPr algn="r" rtl="1">
              <a:spcBef>
                <a:spcPts val="600"/>
              </a:spcBef>
              <a:spcAft>
                <a:spcPts val="600"/>
              </a:spcAft>
            </a:pPr>
            <a:r>
              <a:rPr lang="ar-SY" sz="2400" b="1" dirty="0">
                <a:latin typeface="Alexandria"/>
              </a:rPr>
              <a:t>1. أرضيات خشبية ثابتة،</a:t>
            </a:r>
          </a:p>
          <a:p>
            <a:pPr algn="r" rtl="1">
              <a:spcBef>
                <a:spcPts val="600"/>
              </a:spcBef>
              <a:spcAft>
                <a:spcPts val="600"/>
              </a:spcAft>
            </a:pPr>
            <a:r>
              <a:rPr lang="ar-SY" sz="2400" b="1" dirty="0">
                <a:latin typeface="Alexandria"/>
              </a:rPr>
              <a:t>2. نظام تكييف مركزي متصل بسقف المحل،</a:t>
            </a:r>
          </a:p>
          <a:p>
            <a:pPr algn="r" rtl="1">
              <a:spcBef>
                <a:spcPts val="600"/>
              </a:spcBef>
              <a:spcAft>
                <a:spcPts val="600"/>
              </a:spcAft>
            </a:pPr>
            <a:r>
              <a:rPr lang="ar-SY" sz="2400" b="1" dirty="0">
                <a:latin typeface="Alexandria"/>
              </a:rPr>
              <a:t>3. أرفف عرض حديدية قابلة للفك والتركيب.</a:t>
            </a:r>
          </a:p>
          <a:p>
            <a:pPr algn="r" rtl="1">
              <a:spcBef>
                <a:spcPts val="600"/>
              </a:spcBef>
              <a:spcAft>
                <a:spcPts val="600"/>
              </a:spcAft>
            </a:pPr>
            <a:r>
              <a:rPr lang="ar-SY" sz="2400" b="1" dirty="0">
                <a:latin typeface="Alexandria"/>
              </a:rPr>
              <a:t>عند انتهاء عقد الإيجار، غادر المستأجر المحل بعد أن أزال الأرفف فقط وترك الأرضيات والتكييف، دون وجود نص صريح في العقد عن مصير التحسينات.</a:t>
            </a:r>
          </a:p>
          <a:p>
            <a:pPr algn="r" rtl="1">
              <a:spcBef>
                <a:spcPts val="600"/>
              </a:spcBef>
              <a:spcAft>
                <a:spcPts val="600"/>
              </a:spcAft>
            </a:pPr>
            <a:r>
              <a:rPr lang="ar-SY" sz="2400" b="1" dirty="0">
                <a:solidFill>
                  <a:srgbClr val="F58221"/>
                </a:solidFill>
                <a:latin typeface="Alexandria"/>
              </a:rPr>
              <a:t>الأسئلة:</a:t>
            </a:r>
          </a:p>
          <a:p>
            <a:pPr algn="r" rtl="1">
              <a:spcBef>
                <a:spcPts val="600"/>
              </a:spcBef>
              <a:spcAft>
                <a:spcPts val="600"/>
              </a:spcAft>
            </a:pPr>
            <a:r>
              <a:rPr lang="ar-SY" sz="2400" b="1" dirty="0">
                <a:latin typeface="Alexandria"/>
              </a:rPr>
              <a:t>1. ما هي التحسينات التي تُعد تحسينات عقارية  </a:t>
            </a:r>
            <a:r>
              <a:rPr lang="en-US" sz="2400" b="1" dirty="0">
                <a:latin typeface="Alexandria"/>
              </a:rPr>
              <a:t>Real Estate Fixtures </a:t>
            </a:r>
            <a:r>
              <a:rPr lang="ar-SY" sz="2400" b="1" dirty="0">
                <a:latin typeface="Alexandria"/>
              </a:rPr>
              <a:t>وما مصير ملكيتها عند انتهاء العقد؟</a:t>
            </a:r>
          </a:p>
          <a:p>
            <a:pPr algn="r" rtl="1">
              <a:spcBef>
                <a:spcPts val="600"/>
              </a:spcBef>
              <a:spcAft>
                <a:spcPts val="600"/>
              </a:spcAft>
            </a:pPr>
            <a:r>
              <a:rPr lang="ar-SY" sz="2400" b="1" dirty="0">
                <a:latin typeface="Alexandria"/>
              </a:rPr>
              <a:t>2. ما نوع الأرفف الحديدية من حيث التصنيف القانوني؟ وهل يحق للمستأجر إزالتها؟</a:t>
            </a:r>
          </a:p>
          <a:p>
            <a:pPr algn="r" rtl="1">
              <a:spcBef>
                <a:spcPts val="600"/>
              </a:spcBef>
              <a:spcAft>
                <a:spcPts val="600"/>
              </a:spcAft>
            </a:pPr>
            <a:r>
              <a:rPr lang="ar-SY" sz="2400" b="1" dirty="0">
                <a:latin typeface="Alexandria"/>
              </a:rPr>
              <a:t>3. لو أن المستأجر فكّ الأرضيات الخشبية وأزال نظام التكييف قبل المغادرة، كيف تُقيّم مسؤوليته؟</a:t>
            </a:r>
          </a:p>
        </p:txBody>
      </p:sp>
    </p:spTree>
    <p:extLst>
      <p:ext uri="{BB962C8B-B14F-4D97-AF65-F5344CB8AC3E}">
        <p14:creationId xmlns:p14="http://schemas.microsoft.com/office/powerpoint/2010/main" val="2904307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F6D02-13E7-4767-F7F7-CE1D08D4C8C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4C030F4-E9C4-A8E4-2A49-5DFAB245AAB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E3EA2C7-96BE-487C-A128-54F2D017BB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C11B8EB-55FA-71BA-CC4F-16A9A9D9B11C}"/>
              </a:ext>
            </a:extLst>
          </p:cNvPr>
          <p:cNvSpPr txBox="1"/>
          <p:nvPr/>
        </p:nvSpPr>
        <p:spPr>
          <a:xfrm>
            <a:off x="873071" y="1155869"/>
            <a:ext cx="10848814" cy="4231928"/>
          </a:xfrm>
          <a:prstGeom prst="rect">
            <a:avLst/>
          </a:prstGeom>
          <a:solidFill>
            <a:schemeClr val="bg1"/>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(1): ملكية التحسينات في العقار التجاري </a:t>
            </a:r>
          </a:p>
          <a:p>
            <a:pPr algn="r" rtl="1"/>
            <a:r>
              <a:rPr lang="ar-SY" sz="2400" b="1" dirty="0"/>
              <a:t>1. تعد الأرضيات الثابتة ونظام التكييف المركزي تحسينات عقارية ثابتة؛ وبالقاعدة العامة تؤول ملكيتها للمالك عند انتهاء العقد (</a:t>
            </a:r>
            <a:r>
              <a:rPr lang="en-US" sz="2400" b="1" dirty="0"/>
              <a:t>Reversion</a:t>
            </a:r>
            <a:r>
              <a:rPr lang="ar-SY" sz="2400" b="1" dirty="0"/>
              <a:t> )</a:t>
            </a:r>
            <a:r>
              <a:rPr lang="en-US" sz="2400" b="1" dirty="0"/>
              <a:t> </a:t>
            </a:r>
            <a:r>
              <a:rPr lang="ar-SY" sz="2400" b="1" dirty="0"/>
              <a:t>ما لم ينص العقد على خلاف ذلك.</a:t>
            </a:r>
          </a:p>
          <a:p>
            <a:pPr algn="r" rtl="1"/>
            <a:endParaRPr lang="ar-SY" sz="2400" b="1" dirty="0"/>
          </a:p>
          <a:p>
            <a:pPr algn="r" rtl="1"/>
            <a:endParaRPr lang="ar-SY" sz="2400" b="1" dirty="0"/>
          </a:p>
          <a:p>
            <a:pPr algn="r" rtl="1"/>
            <a:r>
              <a:rPr lang="ar-SY" sz="2400" b="1" dirty="0"/>
              <a:t>2. الأرفف الحديدية القابلة للفك هي </a:t>
            </a:r>
            <a:r>
              <a:rPr lang="en-US" sz="2400" b="1" dirty="0"/>
              <a:t>Trade Fixtures؛ </a:t>
            </a:r>
            <a:r>
              <a:rPr lang="ar-SY" sz="2400" b="1" dirty="0"/>
              <a:t>أي معدات تجارية خاصة بالنشاط، ويحق للمستأجر إزالتها بشرط عدم إحداث ضرر جوهري بالمبنى.</a:t>
            </a:r>
          </a:p>
          <a:p>
            <a:pPr algn="r" rtl="1"/>
            <a:endParaRPr lang="ar-SY" sz="2400" b="1" dirty="0"/>
          </a:p>
          <a:p>
            <a:pPr algn="r" rtl="1"/>
            <a:endParaRPr lang="ar-SY" sz="2400" b="1" dirty="0"/>
          </a:p>
          <a:p>
            <a:pPr algn="r" rtl="1"/>
            <a:r>
              <a:rPr lang="ar-SY" sz="2400" b="1" dirty="0"/>
              <a:t>3. إذا أزال المستأجر الأرضيات والتكييف رغم أن القاعدة تجعلها جزءًا من العقار، يكون مسؤولاً عن تكلفة إعادة هذه التحسينات أو تعويض المالك عن قيمتها، لأنها أصبحت جزءًا من ملكية المالك عند انتهاء الإيجار.</a:t>
            </a:r>
          </a:p>
        </p:txBody>
      </p:sp>
    </p:spTree>
    <p:extLst>
      <p:ext uri="{BB962C8B-B14F-4D97-AF65-F5344CB8AC3E}">
        <p14:creationId xmlns:p14="http://schemas.microsoft.com/office/powerpoint/2010/main" val="171181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E86B3B-DB71-1C97-2A60-48411022E7F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49DA5B3-FBC9-5207-A44D-C8280144CD6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00E5441-2622-6EC7-A0DE-2D9CE2F4F8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FE2976E-FBE2-0062-1666-278A8A446BFB}"/>
              </a:ext>
            </a:extLst>
          </p:cNvPr>
          <p:cNvSpPr txBox="1"/>
          <p:nvPr/>
        </p:nvSpPr>
        <p:spPr>
          <a:xfrm>
            <a:off x="211810" y="948690"/>
            <a:ext cx="11799759" cy="5909310"/>
          </a:xfrm>
          <a:prstGeom prst="rect">
            <a:avLst/>
          </a:prstGeom>
          <a:solidFill>
            <a:srgbClr val="CCECFF"/>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(2): التحسينات الإلزامية والاختيارية وبنود التسليم </a:t>
            </a:r>
          </a:p>
          <a:p>
            <a:pPr algn="r" rtl="1">
              <a:spcBef>
                <a:spcPts val="600"/>
              </a:spcBef>
              <a:spcAft>
                <a:spcPts val="600"/>
              </a:spcAft>
            </a:pPr>
            <a:r>
              <a:rPr lang="ar-SY" sz="2400" b="1" dirty="0">
                <a:latin typeface="Alexandria"/>
              </a:rPr>
              <a:t>ينص عقد إيجار لمكتب تجاري على ما يلي:</a:t>
            </a:r>
          </a:p>
          <a:p>
            <a:pPr algn="r" rtl="1">
              <a:spcBef>
                <a:spcPts val="600"/>
              </a:spcBef>
              <a:spcAft>
                <a:spcPts val="600"/>
              </a:spcAft>
            </a:pPr>
            <a:r>
              <a:rPr lang="ar-SY" sz="2400" b="1" dirty="0">
                <a:latin typeface="Alexandria"/>
              </a:rPr>
              <a:t>يلتزم المستأجر بتركيب أرضيات سيراميك معينة النوع خلال ثلاثة أشهر من بدء الإيجار. يجوز للمستأجر تركيب قواطع زجاجية داخلية اختيارية لتقسيم المكاتب. عند انتهاء العقد، لم يكن المستأجر قد ركب الأرضيات المطلوبة، ولكنه ركب قواطع زجاجية باهظة الثمن وتركها في المكان. المالك يطالب المستأجر بتعويضين:</a:t>
            </a:r>
          </a:p>
          <a:p>
            <a:pPr algn="r" rtl="1">
              <a:spcBef>
                <a:spcPts val="600"/>
              </a:spcBef>
              <a:spcAft>
                <a:spcPts val="600"/>
              </a:spcAft>
            </a:pPr>
            <a:r>
              <a:rPr lang="ar-SY" sz="2400" b="1" dirty="0">
                <a:latin typeface="Alexandria"/>
              </a:rPr>
              <a:t>1. تكلفة تركيب الأرضيات المتفق عليها،</a:t>
            </a:r>
          </a:p>
          <a:p>
            <a:pPr algn="r" rtl="1">
              <a:spcBef>
                <a:spcPts val="600"/>
              </a:spcBef>
              <a:spcAft>
                <a:spcPts val="600"/>
              </a:spcAft>
            </a:pPr>
            <a:r>
              <a:rPr lang="ar-SY" sz="2400" b="1" dirty="0">
                <a:latin typeface="Alexandria"/>
              </a:rPr>
              <a:t>2. إزالة القواطع الزجاجية وإعادة العقار إلى حالته السابقة استنادًا إلى بند الاسترداد </a:t>
            </a:r>
            <a:r>
              <a:rPr lang="en-US" sz="2400" b="1" dirty="0">
                <a:latin typeface="Alexandria"/>
              </a:rPr>
              <a:t>Restoration Clause</a:t>
            </a:r>
          </a:p>
          <a:p>
            <a:pPr algn="r" rtl="1">
              <a:spcBef>
                <a:spcPts val="600"/>
              </a:spcBef>
              <a:spcAft>
                <a:spcPts val="600"/>
              </a:spcAft>
            </a:pPr>
            <a:r>
              <a:rPr lang="ar-SY" sz="2400" b="1" dirty="0">
                <a:solidFill>
                  <a:srgbClr val="F58221"/>
                </a:solidFill>
                <a:latin typeface="Alexandria"/>
              </a:rPr>
              <a:t>الأسئلة:</a:t>
            </a:r>
          </a:p>
          <a:p>
            <a:pPr algn="r" rtl="1">
              <a:spcBef>
                <a:spcPts val="600"/>
              </a:spcBef>
              <a:spcAft>
                <a:spcPts val="600"/>
              </a:spcAft>
            </a:pPr>
            <a:r>
              <a:rPr lang="ar-SY" sz="2400" b="1" dirty="0">
                <a:latin typeface="Alexandria"/>
              </a:rPr>
              <a:t>1. هل يُعتبر عدم تركيب الأرضيات إخلالًا بالعقد؟ وما أثره؟</a:t>
            </a:r>
          </a:p>
          <a:p>
            <a:pPr algn="r" rtl="1">
              <a:spcBef>
                <a:spcPts val="600"/>
              </a:spcBef>
              <a:spcAft>
                <a:spcPts val="600"/>
              </a:spcAft>
            </a:pPr>
            <a:r>
              <a:rPr lang="ar-SY" sz="2400" b="1" dirty="0">
                <a:latin typeface="Alexandria"/>
              </a:rPr>
              <a:t>2. هل القواطع الزجاجية تعتبر تحسينات إلزامية أم اختيارية؟</a:t>
            </a:r>
          </a:p>
          <a:p>
            <a:pPr algn="r" rtl="1">
              <a:spcBef>
                <a:spcPts val="600"/>
              </a:spcBef>
              <a:spcAft>
                <a:spcPts val="600"/>
              </a:spcAft>
            </a:pPr>
            <a:r>
              <a:rPr lang="ar-SY" sz="2400" b="1" dirty="0">
                <a:latin typeface="Alexandria"/>
              </a:rPr>
              <a:t>3. ما مسؤولية المستأجر تجاه إزالة القواطع بناءً على بند الاسترداد؟</a:t>
            </a:r>
          </a:p>
          <a:p>
            <a:pPr algn="r" rtl="1">
              <a:spcBef>
                <a:spcPts val="600"/>
              </a:spcBef>
              <a:spcAft>
                <a:spcPts val="600"/>
              </a:spcAft>
            </a:pPr>
            <a:r>
              <a:rPr lang="ar-SY" sz="2400" b="1" dirty="0">
                <a:latin typeface="Alexandria"/>
              </a:rPr>
              <a:t>4. هل للمالك التزام بتعويض المستأجر عن قيمة القواطع المتروكة؟</a:t>
            </a:r>
          </a:p>
        </p:txBody>
      </p:sp>
    </p:spTree>
    <p:extLst>
      <p:ext uri="{BB962C8B-B14F-4D97-AF65-F5344CB8AC3E}">
        <p14:creationId xmlns:p14="http://schemas.microsoft.com/office/powerpoint/2010/main" val="131212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51E9E-3696-337A-A3C4-44359F3A5FB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F88DED0-C460-5BFF-DD57-116448B598C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F59B847-B3D0-272D-84C7-5736D703A8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73C0E88-3F9B-A559-7605-F55337BD4825}"/>
              </a:ext>
            </a:extLst>
          </p:cNvPr>
          <p:cNvSpPr txBox="1"/>
          <p:nvPr/>
        </p:nvSpPr>
        <p:spPr>
          <a:xfrm>
            <a:off x="873071" y="1155869"/>
            <a:ext cx="10848814" cy="4138825"/>
          </a:xfrm>
          <a:prstGeom prst="rect">
            <a:avLst/>
          </a:prstGeom>
          <a:solidFill>
            <a:schemeClr val="bg1"/>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(2) التحسينات الإلزامية والاختيارية وبنود التسليم </a:t>
            </a:r>
          </a:p>
          <a:p>
            <a:pPr algn="r" rtl="1">
              <a:lnSpc>
                <a:spcPct val="120000"/>
              </a:lnSpc>
              <a:spcBef>
                <a:spcPts val="600"/>
              </a:spcBef>
              <a:spcAft>
                <a:spcPts val="600"/>
              </a:spcAft>
              <a:buNone/>
            </a:pPr>
            <a:r>
              <a:rPr lang="ar-SY" sz="2400" b="1" dirty="0"/>
              <a:t>1. نعم، عدم تركيب الأرضيات يُعد إخلالًا بتحسين إلزامي </a:t>
            </a:r>
            <a:r>
              <a:rPr lang="en-US" sz="2400" b="1" dirty="0"/>
              <a:t>Mandatory Improvement، </a:t>
            </a:r>
            <a:r>
              <a:rPr lang="ar-SY" sz="2400" b="1" dirty="0"/>
              <a:t>ويحق للمالك المطالبة بتكلفة التنفيذ وربما إنهاء العقد أو المطالبة بالتعويض.</a:t>
            </a:r>
          </a:p>
          <a:p>
            <a:pPr algn="r" rtl="1">
              <a:lnSpc>
                <a:spcPct val="120000"/>
              </a:lnSpc>
              <a:spcBef>
                <a:spcPts val="600"/>
              </a:spcBef>
              <a:spcAft>
                <a:spcPts val="600"/>
              </a:spcAft>
              <a:buNone/>
            </a:pPr>
            <a:r>
              <a:rPr lang="ar-SY" sz="2400" b="1" dirty="0"/>
              <a:t>2. القواطع الزجاجية تحسينات اختيارية </a:t>
            </a:r>
            <a:r>
              <a:rPr lang="en-US" sz="2400" b="1" dirty="0"/>
              <a:t>Permissive Improvements </a:t>
            </a:r>
            <a:r>
              <a:rPr lang="ar-SY" sz="2400" b="1" dirty="0"/>
              <a:t>لأن العقد لم يلزمه بها.</a:t>
            </a:r>
          </a:p>
          <a:p>
            <a:pPr algn="r" rtl="1">
              <a:lnSpc>
                <a:spcPct val="120000"/>
              </a:lnSpc>
              <a:spcBef>
                <a:spcPts val="600"/>
              </a:spcBef>
              <a:spcAft>
                <a:spcPts val="600"/>
              </a:spcAft>
              <a:buNone/>
            </a:pPr>
            <a:r>
              <a:rPr lang="ar-SY" sz="2400" b="1" dirty="0"/>
              <a:t>3. إذا كان العقد يحتوي على بند استرداد يمنح المالك الحق في طلب إعادة العقار لحالته الأصلية، فإن المستأجر ملزم بإزالة القواطع وتحمل تكلفة الإزالة إن طلب المالك ذلك.</a:t>
            </a:r>
          </a:p>
          <a:p>
            <a:pPr algn="r" rtl="1">
              <a:lnSpc>
                <a:spcPct val="120000"/>
              </a:lnSpc>
              <a:spcBef>
                <a:spcPts val="600"/>
              </a:spcBef>
              <a:spcAft>
                <a:spcPts val="600"/>
              </a:spcAft>
              <a:buNone/>
            </a:pPr>
            <a:r>
              <a:rPr lang="ar-SY" sz="2400" b="1" dirty="0"/>
              <a:t>4. من حيث الأصل، لا يلتزم المالك بتعويض المستأجر عن التحسينات الثابتة التي تُترك في العقار عند انتهاء الإيجار، إلا إذا نص العقد على تعويض أو شراء هذه التحسينات.</a:t>
            </a:r>
          </a:p>
        </p:txBody>
      </p:sp>
    </p:spTree>
    <p:extLst>
      <p:ext uri="{BB962C8B-B14F-4D97-AF65-F5344CB8AC3E}">
        <p14:creationId xmlns:p14="http://schemas.microsoft.com/office/powerpoint/2010/main" val="400699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814BC-C420-C11E-9A49-C207A7F87E5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452BEB9-610A-7851-60A5-A056023F16E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D1C74E6-092B-C51E-576E-71BC5F2A2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ACD8314-F957-78FF-04AE-60F59DC830A7}"/>
              </a:ext>
            </a:extLst>
          </p:cNvPr>
          <p:cNvSpPr txBox="1"/>
          <p:nvPr/>
        </p:nvSpPr>
        <p:spPr>
          <a:xfrm>
            <a:off x="180431" y="1443841"/>
            <a:ext cx="11799759" cy="4185761"/>
          </a:xfrm>
          <a:prstGeom prst="rect">
            <a:avLst/>
          </a:prstGeom>
          <a:solidFill>
            <a:srgbClr val="CCECFF"/>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(3): بند التحسينات الإضافية و</a:t>
            </a:r>
            <a:r>
              <a:rPr lang="en-US" sz="2400" b="1" dirty="0">
                <a:solidFill>
                  <a:srgbClr val="C00000"/>
                </a:solidFill>
                <a:latin typeface="Alexandria"/>
              </a:rPr>
              <a:t>Notice of </a:t>
            </a:r>
            <a:r>
              <a:rPr lang="en-US" sz="2400" b="1" dirty="0" err="1">
                <a:solidFill>
                  <a:srgbClr val="C00000"/>
                </a:solidFill>
                <a:latin typeface="Alexandria"/>
              </a:rPr>
              <a:t>Nonresponsibility</a:t>
            </a:r>
            <a:r>
              <a:rPr lang="en-US" sz="2400" b="1" dirty="0">
                <a:solidFill>
                  <a:srgbClr val="C00000"/>
                </a:solidFill>
                <a:latin typeface="Alexandria"/>
              </a:rPr>
              <a:t> </a:t>
            </a:r>
            <a:endParaRPr lang="ar-SY" sz="2400" b="1" dirty="0">
              <a:solidFill>
                <a:srgbClr val="C00000"/>
              </a:solidFill>
              <a:latin typeface="Alexandria"/>
            </a:endParaRPr>
          </a:p>
          <a:p>
            <a:pPr algn="justLow" rtl="1">
              <a:spcBef>
                <a:spcPts val="600"/>
              </a:spcBef>
              <a:spcAft>
                <a:spcPts val="600"/>
              </a:spcAft>
            </a:pPr>
            <a:r>
              <a:rPr lang="ar-SY" sz="2400" b="1" dirty="0">
                <a:latin typeface="Alexandria"/>
              </a:rPr>
              <a:t>مستأجر لمحل مطعم حصل على موافقة خطية من المالك لتركيب مطبخ مجهز بالكامل، مع نص في العقد أن هذه التحسينات اختيارية وعلى نفقة المستأجر. بدأ المستأجر أعمال التحسين دون أن يُبلغ المالك بتاريخ بدء التنفيذ، ولم يقم المالك بنشر أو تسجيل  </a:t>
            </a:r>
            <a:r>
              <a:rPr lang="en-US" sz="2400" b="1" dirty="0">
                <a:latin typeface="Alexandria"/>
              </a:rPr>
              <a:t>Notice of </a:t>
            </a:r>
            <a:r>
              <a:rPr lang="en-US" sz="2400" b="1" dirty="0" err="1">
                <a:latin typeface="Alexandria"/>
              </a:rPr>
              <a:t>Nonresponsibility</a:t>
            </a:r>
            <a:r>
              <a:rPr lang="en-US" sz="2400" b="1" dirty="0">
                <a:latin typeface="Alexandria"/>
              </a:rPr>
              <a:t>. </a:t>
            </a:r>
            <a:r>
              <a:rPr lang="ar-SY" sz="2400" b="1" dirty="0">
                <a:latin typeface="Alexandria"/>
              </a:rPr>
              <a:t>بعد الانتهاء، لم يدفع المستأجر كامل مستحقات المقاول، فقام المقاول بتسجيل </a:t>
            </a:r>
            <a:r>
              <a:rPr lang="en-US" sz="2400" b="1" dirty="0">
                <a:latin typeface="Alexandria"/>
              </a:rPr>
              <a:t>Mechanic’s Lien </a:t>
            </a:r>
            <a:r>
              <a:rPr lang="ar-SY" sz="2400" b="1" dirty="0">
                <a:latin typeface="Alexandria"/>
              </a:rPr>
              <a:t>على العقار.</a:t>
            </a:r>
          </a:p>
          <a:p>
            <a:pPr algn="justLow" rtl="1">
              <a:spcBef>
                <a:spcPts val="600"/>
              </a:spcBef>
              <a:spcAft>
                <a:spcPts val="600"/>
              </a:spcAft>
            </a:pPr>
            <a:r>
              <a:rPr lang="ar-SY" sz="2400" b="1" dirty="0">
                <a:latin typeface="Alexandria"/>
              </a:rPr>
              <a:t>الأسئلة:</a:t>
            </a:r>
          </a:p>
          <a:p>
            <a:pPr algn="justLow" rtl="1">
              <a:spcBef>
                <a:spcPts val="600"/>
              </a:spcBef>
              <a:spcAft>
                <a:spcPts val="600"/>
              </a:spcAft>
            </a:pPr>
            <a:r>
              <a:rPr lang="ar-SY" sz="2400" b="1" dirty="0">
                <a:latin typeface="Alexandria"/>
              </a:rPr>
              <a:t>1. في هذه الحالة، هل التحسينات إلزامية أم اختيارية من منظور عقد الإيجار؟</a:t>
            </a:r>
          </a:p>
          <a:p>
            <a:pPr algn="justLow" rtl="1">
              <a:spcBef>
                <a:spcPts val="600"/>
              </a:spcBef>
              <a:spcAft>
                <a:spcPts val="600"/>
              </a:spcAft>
            </a:pPr>
            <a:r>
              <a:rPr lang="ar-SY" sz="2400" b="1" dirty="0">
                <a:latin typeface="Alexandria"/>
              </a:rPr>
              <a:t>2. هل يمتد الرهن الحيازي إلى ملكية المالك أم يقتصر على حق الإيجار للمستأجر؟</a:t>
            </a:r>
          </a:p>
          <a:p>
            <a:pPr algn="justLow" rtl="1">
              <a:spcBef>
                <a:spcPts val="600"/>
              </a:spcBef>
              <a:spcAft>
                <a:spcPts val="600"/>
              </a:spcAft>
            </a:pPr>
            <a:r>
              <a:rPr lang="ar-SY" sz="2400" b="1" dirty="0">
                <a:latin typeface="Alexandria"/>
              </a:rPr>
              <a:t>3. ما أهمية </a:t>
            </a:r>
            <a:r>
              <a:rPr lang="en-US" sz="2400" b="1" dirty="0">
                <a:latin typeface="Alexandria"/>
              </a:rPr>
              <a:t>Notice of </a:t>
            </a:r>
            <a:r>
              <a:rPr lang="en-US" sz="2400" b="1" dirty="0" err="1">
                <a:latin typeface="Alexandria"/>
              </a:rPr>
              <a:t>Nonresponsibility</a:t>
            </a:r>
            <a:r>
              <a:rPr lang="en-US" sz="2400" b="1" dirty="0">
                <a:latin typeface="Alexandria"/>
              </a:rPr>
              <a:t> </a:t>
            </a:r>
            <a:r>
              <a:rPr lang="ar-SY" sz="2400" b="1" dirty="0">
                <a:latin typeface="Alexandria"/>
              </a:rPr>
              <a:t>هنا؟ وهل تقصير المالك في نشره يضر به؟</a:t>
            </a:r>
          </a:p>
        </p:txBody>
      </p:sp>
    </p:spTree>
    <p:extLst>
      <p:ext uri="{BB962C8B-B14F-4D97-AF65-F5344CB8AC3E}">
        <p14:creationId xmlns:p14="http://schemas.microsoft.com/office/powerpoint/2010/main" val="230331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2FA80-82DD-525D-02E9-111AD8A6B89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FCD145D-55A2-EA0C-B2E5-AB6D9A83B90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B46A718-8C85-1F5A-0B1D-7E37CC7D32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AB8641D-F586-C1CB-774E-657A6F8BFA23}"/>
              </a:ext>
            </a:extLst>
          </p:cNvPr>
          <p:cNvSpPr txBox="1"/>
          <p:nvPr/>
        </p:nvSpPr>
        <p:spPr>
          <a:xfrm>
            <a:off x="873071" y="1155869"/>
            <a:ext cx="10848814" cy="4471993"/>
          </a:xfrm>
          <a:prstGeom prst="rect">
            <a:avLst/>
          </a:prstGeom>
          <a:solidFill>
            <a:schemeClr val="bg1"/>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(3): بند التحسينات الإضافية و</a:t>
            </a:r>
            <a:r>
              <a:rPr lang="en-US" sz="2400" b="1" dirty="0">
                <a:solidFill>
                  <a:srgbClr val="C00000"/>
                </a:solidFill>
                <a:latin typeface="Alexandria"/>
              </a:rPr>
              <a:t>Notice of </a:t>
            </a:r>
            <a:r>
              <a:rPr lang="en-US" sz="2400" b="1" dirty="0" err="1">
                <a:solidFill>
                  <a:srgbClr val="C00000"/>
                </a:solidFill>
                <a:latin typeface="Alexandria"/>
              </a:rPr>
              <a:t>Nonresponsibility</a:t>
            </a:r>
            <a:r>
              <a:rPr lang="en-US" sz="2400" b="1" dirty="0">
                <a:solidFill>
                  <a:srgbClr val="C00000"/>
                </a:solidFill>
                <a:latin typeface="Alexandria"/>
              </a:rPr>
              <a:t> </a:t>
            </a:r>
          </a:p>
          <a:p>
            <a:pPr algn="r" rtl="1">
              <a:lnSpc>
                <a:spcPct val="120000"/>
              </a:lnSpc>
              <a:spcBef>
                <a:spcPts val="600"/>
              </a:spcBef>
              <a:spcAft>
                <a:spcPts val="600"/>
              </a:spcAft>
              <a:buNone/>
            </a:pPr>
            <a:r>
              <a:rPr lang="ar-SY" sz="2400" b="1" dirty="0"/>
              <a:t>1. التحسينات هنا اختيارية </a:t>
            </a:r>
            <a:r>
              <a:rPr lang="en-US" sz="2400" b="1" dirty="0"/>
              <a:t>Permissive </a:t>
            </a:r>
            <a:r>
              <a:rPr lang="ar-SY" sz="2400" b="1" dirty="0"/>
              <a:t>لأن العقد لم يُلزم المستأجر بها، بل سمح له فقط بتنفيذها.</a:t>
            </a:r>
          </a:p>
          <a:p>
            <a:pPr algn="r" rtl="1">
              <a:lnSpc>
                <a:spcPct val="120000"/>
              </a:lnSpc>
              <a:spcBef>
                <a:spcPts val="600"/>
              </a:spcBef>
              <a:spcAft>
                <a:spcPts val="600"/>
              </a:spcAft>
              <a:buNone/>
            </a:pPr>
            <a:r>
              <a:rPr lang="ar-SY" sz="2400" b="1" dirty="0"/>
              <a:t>2. القاعدة: في التحسينات الاختيارية يمتد الرهن عادةً إلى حق الإيجار للمستأجر فقط </a:t>
            </a:r>
            <a:r>
              <a:rPr lang="en-US" sz="2400" b="1" dirty="0"/>
              <a:t>Tenant’s </a:t>
            </a:r>
            <a:r>
              <a:rPr lang="ar-SY" sz="2400" b="1" dirty="0"/>
              <a:t> </a:t>
            </a:r>
            <a:r>
              <a:rPr lang="en-US" sz="2400" b="1" dirty="0"/>
              <a:t>    </a:t>
            </a:r>
            <a:r>
              <a:rPr lang="ar-SY" sz="2400" b="1" dirty="0"/>
              <a:t>    </a:t>
            </a:r>
            <a:r>
              <a:rPr lang="en-US" sz="2400" b="1" dirty="0"/>
              <a:t>Leasehold Interest </a:t>
            </a:r>
            <a:r>
              <a:rPr lang="ar-SY" sz="2400" b="1" dirty="0"/>
              <a:t>ولا يطال ملكية المالك، ما لم تتوافر ظروف أخرى.</a:t>
            </a:r>
          </a:p>
          <a:p>
            <a:pPr algn="r" rtl="1">
              <a:lnSpc>
                <a:spcPct val="120000"/>
              </a:lnSpc>
              <a:spcBef>
                <a:spcPts val="600"/>
              </a:spcBef>
              <a:spcAft>
                <a:spcPts val="600"/>
              </a:spcAft>
              <a:buNone/>
            </a:pPr>
            <a:r>
              <a:rPr lang="ar-SY" sz="2400" b="1" dirty="0"/>
              <a:t>3. نشر وتسجيل  </a:t>
            </a:r>
            <a:r>
              <a:rPr lang="en-US" sz="2400" b="1" dirty="0"/>
              <a:t>Notice of </a:t>
            </a:r>
            <a:r>
              <a:rPr lang="en-US" sz="2400" b="1" dirty="0" err="1"/>
              <a:t>Nonresponsibility</a:t>
            </a:r>
            <a:r>
              <a:rPr lang="en-US" sz="2400" b="1" dirty="0"/>
              <a:t> </a:t>
            </a:r>
            <a:r>
              <a:rPr lang="ar-SY" sz="2400" b="1" dirty="0"/>
              <a:t>خلال 10 أيام من علم المالك بأعمال التحسين يحمي المالك من امتداد الرهن إلى عقاره في التحسينات الاختيارية. تقصير المالك في نشره قد يفتح جدلاً قانونيًا، لكنه لا يغيّر طبيعة التحسين من كونها اختيارية، وبالتالي لا يُعامل المستأجر كوكيل عن المالك كما هو الحال في التحسينات الإلزامية.</a:t>
            </a:r>
            <a:endParaRPr lang="ar-SY" sz="2400" dirty="0"/>
          </a:p>
          <a:p>
            <a:pPr algn="r" rtl="1">
              <a:buFont typeface="Arial" panose="020B0604020202020204" pitchFamily="34" charset="0"/>
              <a:buChar char="•"/>
            </a:pPr>
            <a:endParaRPr lang="ar-SY" sz="2400" dirty="0"/>
          </a:p>
        </p:txBody>
      </p:sp>
    </p:spTree>
    <p:extLst>
      <p:ext uri="{BB962C8B-B14F-4D97-AF65-F5344CB8AC3E}">
        <p14:creationId xmlns:p14="http://schemas.microsoft.com/office/powerpoint/2010/main" val="1382652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26322-02BA-D448-BE61-58B714EAA0E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CD612DD-545F-2510-F60C-8F06AA354E9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935E8BD-B9A4-EFDC-F452-AB68BAB46B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AD57A2A-3405-16E7-CB01-B2AD410E6268}"/>
              </a:ext>
            </a:extLst>
          </p:cNvPr>
          <p:cNvSpPr txBox="1"/>
          <p:nvPr/>
        </p:nvSpPr>
        <p:spPr>
          <a:xfrm>
            <a:off x="180431" y="1443841"/>
            <a:ext cx="11799759" cy="3816429"/>
          </a:xfrm>
          <a:prstGeom prst="rect">
            <a:avLst/>
          </a:prstGeom>
          <a:solidFill>
            <a:srgbClr val="CCECFF"/>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(4): : التحسينات الإلزامية وامتداد </a:t>
            </a:r>
            <a:r>
              <a:rPr lang="en-US" sz="2400" b="1" dirty="0">
                <a:solidFill>
                  <a:srgbClr val="C00000"/>
                </a:solidFill>
                <a:latin typeface="Alexandria"/>
              </a:rPr>
              <a:t>Mechanic’s Lien –</a:t>
            </a:r>
            <a:endParaRPr lang="ar-SY" sz="2400" b="1" dirty="0">
              <a:solidFill>
                <a:srgbClr val="C00000"/>
              </a:solidFill>
              <a:latin typeface="Alexandria"/>
            </a:endParaRPr>
          </a:p>
          <a:p>
            <a:pPr algn="r" rtl="1">
              <a:spcBef>
                <a:spcPts val="600"/>
              </a:spcBef>
              <a:spcAft>
                <a:spcPts val="600"/>
              </a:spcAft>
            </a:pPr>
            <a:r>
              <a:rPr lang="ar-SY" sz="2400" b="1" dirty="0">
                <a:latin typeface="Alexandria"/>
              </a:rPr>
              <a:t>ينص عقد إيجار مركز طبي على أن المستأجر ملزم بتركيب نظام غسيل كلى متكامل، وأن هذه الأعمال شرط جوهري في العقد. تعاقد المستأجر مع شركة مقاولات نفذت الأعمال بالكامل، لكنه عجز عن دفع باقي المستحقات. قامت الشركة بتسجيل </a:t>
            </a:r>
            <a:r>
              <a:rPr lang="en-US" sz="2400" b="1" dirty="0">
                <a:latin typeface="Alexandria"/>
              </a:rPr>
              <a:t>Mechanic’s Lien </a:t>
            </a:r>
            <a:r>
              <a:rPr lang="ar-SY" sz="2400" b="1" dirty="0">
                <a:latin typeface="Alexandria"/>
              </a:rPr>
              <a:t>على العقار نفسه ورفعت دعوى تطلب التنفيذ على العقار.</a:t>
            </a:r>
          </a:p>
          <a:p>
            <a:pPr algn="r" rtl="1">
              <a:spcBef>
                <a:spcPts val="600"/>
              </a:spcBef>
              <a:spcAft>
                <a:spcPts val="600"/>
              </a:spcAft>
            </a:pPr>
            <a:r>
              <a:rPr lang="ar-SY" sz="2400" b="1" dirty="0">
                <a:latin typeface="Alexandria"/>
              </a:rPr>
              <a:t>الأسئلة:</a:t>
            </a:r>
          </a:p>
          <a:p>
            <a:pPr algn="r" rtl="1">
              <a:spcBef>
                <a:spcPts val="600"/>
              </a:spcBef>
              <a:spcAft>
                <a:spcPts val="600"/>
              </a:spcAft>
            </a:pPr>
            <a:r>
              <a:rPr lang="ar-SY" sz="2400" b="1" dirty="0">
                <a:latin typeface="Alexandria"/>
              </a:rPr>
              <a:t>1. هل يُعد المستأجر في هذه الحالة وكيلًا عن المالك في تنفيذ التحسينات؟ ولماذا؟</a:t>
            </a:r>
          </a:p>
          <a:p>
            <a:pPr algn="r" rtl="1">
              <a:spcBef>
                <a:spcPts val="600"/>
              </a:spcBef>
              <a:spcAft>
                <a:spcPts val="600"/>
              </a:spcAft>
            </a:pPr>
            <a:r>
              <a:rPr lang="ar-SY" sz="2400" b="1" dirty="0">
                <a:latin typeface="Alexandria"/>
              </a:rPr>
              <a:t>2. هل يمتد الرهن الحيازي إلى ملكية المالك أم يبقى على حق الإيجار للمستأجر فقط؟</a:t>
            </a:r>
          </a:p>
          <a:p>
            <a:pPr algn="r" rtl="1">
              <a:spcBef>
                <a:spcPts val="600"/>
              </a:spcBef>
              <a:spcAft>
                <a:spcPts val="600"/>
              </a:spcAft>
            </a:pPr>
            <a:r>
              <a:rPr lang="ar-SY" sz="2400" b="1" dirty="0">
                <a:latin typeface="Alexandria"/>
              </a:rPr>
              <a:t>3. لو أن المالك نشر </a:t>
            </a:r>
            <a:r>
              <a:rPr lang="en-US" sz="2400" b="1" dirty="0">
                <a:latin typeface="Alexandria"/>
              </a:rPr>
              <a:t>Notice of </a:t>
            </a:r>
            <a:r>
              <a:rPr lang="en-US" sz="2400" b="1" dirty="0" err="1">
                <a:latin typeface="Alexandria"/>
              </a:rPr>
              <a:t>Nonresponsibility</a:t>
            </a:r>
            <a:r>
              <a:rPr lang="en-US" sz="2400" b="1" dirty="0">
                <a:latin typeface="Alexandria"/>
              </a:rPr>
              <a:t> </a:t>
            </a:r>
            <a:r>
              <a:rPr lang="ar-SY" sz="2400" b="1" dirty="0">
                <a:latin typeface="Alexandria"/>
              </a:rPr>
              <a:t>في الوقت القانوني، هل كان ذلك يحميه في هذه الحالة؟</a:t>
            </a:r>
          </a:p>
        </p:txBody>
      </p:sp>
    </p:spTree>
    <p:extLst>
      <p:ext uri="{BB962C8B-B14F-4D97-AF65-F5344CB8AC3E}">
        <p14:creationId xmlns:p14="http://schemas.microsoft.com/office/powerpoint/2010/main" val="3642939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E5783-C7A8-67CB-A414-70B9D3AADCD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344544-2ABB-CBD7-B8C4-F2F0934B9A8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C7C6B53-0876-4C97-C19E-6D91D04B6B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AE5439F-184D-307E-45F9-C78C180ADB38}"/>
              </a:ext>
            </a:extLst>
          </p:cNvPr>
          <p:cNvSpPr txBox="1"/>
          <p:nvPr/>
        </p:nvSpPr>
        <p:spPr>
          <a:xfrm>
            <a:off x="873071" y="1155869"/>
            <a:ext cx="10848814" cy="4391972"/>
          </a:xfrm>
          <a:prstGeom prst="rect">
            <a:avLst/>
          </a:prstGeom>
          <a:solidFill>
            <a:schemeClr val="bg1"/>
          </a:solidFill>
        </p:spPr>
        <p:txBody>
          <a:bodyPr wrap="square">
            <a:spAutoFit/>
          </a:bodyPr>
          <a:lstStyle/>
          <a:p>
            <a:pPr algn="r" rtl="1">
              <a:spcBef>
                <a:spcPts val="600"/>
              </a:spcBef>
              <a:spcAft>
                <a:spcPts val="600"/>
              </a:spcAft>
            </a:pPr>
            <a:r>
              <a:rPr lang="ar-SY" sz="2400" b="1" dirty="0">
                <a:solidFill>
                  <a:srgbClr val="C00000"/>
                </a:solidFill>
                <a:latin typeface="Alexandria"/>
              </a:rPr>
              <a:t>الحالة (4): : التحسينات الإلزامية وامتداد </a:t>
            </a:r>
            <a:r>
              <a:rPr lang="en-US" sz="2400" b="1" dirty="0">
                <a:solidFill>
                  <a:srgbClr val="C00000"/>
                </a:solidFill>
                <a:latin typeface="Alexandria"/>
              </a:rPr>
              <a:t>Mechanic’s Lien –</a:t>
            </a:r>
          </a:p>
          <a:p>
            <a:pPr marL="457200" indent="-457200" algn="justLow" rtl="1">
              <a:lnSpc>
                <a:spcPct val="120000"/>
              </a:lnSpc>
              <a:spcBef>
                <a:spcPts val="600"/>
              </a:spcBef>
              <a:spcAft>
                <a:spcPts val="600"/>
              </a:spcAft>
              <a:buAutoNum type="arabicPeriod"/>
            </a:pPr>
            <a:r>
              <a:rPr lang="ar-SY" sz="2400" b="1" dirty="0"/>
              <a:t>نعم، لأن التحسينات إلزامية بموجب العقد </a:t>
            </a:r>
            <a:r>
              <a:rPr lang="en-US" sz="2400" b="1" dirty="0"/>
              <a:t>Mandatory Improvements، </a:t>
            </a:r>
            <a:r>
              <a:rPr lang="ar-SY" sz="2400" b="1" dirty="0"/>
              <a:t>فيُعامل المستأجر كوكيل عن المالك في تنفيذها.</a:t>
            </a:r>
          </a:p>
          <a:p>
            <a:pPr algn="justLow" rtl="1">
              <a:lnSpc>
                <a:spcPct val="120000"/>
              </a:lnSpc>
              <a:spcBef>
                <a:spcPts val="600"/>
              </a:spcBef>
              <a:spcAft>
                <a:spcPts val="600"/>
              </a:spcAft>
            </a:pPr>
            <a:endParaRPr lang="ar-SY" sz="2400" b="1" dirty="0"/>
          </a:p>
          <a:p>
            <a:pPr algn="justLow" rtl="1">
              <a:buNone/>
            </a:pPr>
            <a:r>
              <a:rPr lang="ar-SY" sz="2400" b="1" dirty="0"/>
              <a:t>2. في هذه الحالة يمتد </a:t>
            </a:r>
            <a:r>
              <a:rPr lang="en-US" sz="2400" b="1" dirty="0"/>
              <a:t>Mechanic’s Lien </a:t>
            </a:r>
            <a:r>
              <a:rPr lang="ar-SY" sz="2400" b="1" dirty="0"/>
              <a:t>إلى ملكية المالك نفسها، وليس فقط إلى حق الإيجار للمستأجر، لأن القانون يعتبر أن الأعمال تمت لصالح المالك.</a:t>
            </a:r>
          </a:p>
          <a:p>
            <a:pPr algn="justLow" rtl="1">
              <a:buNone/>
            </a:pPr>
            <a:endParaRPr lang="ar-SY" sz="2400" b="1" dirty="0"/>
          </a:p>
          <a:p>
            <a:pPr algn="justLow" rtl="1">
              <a:buNone/>
            </a:pPr>
            <a:r>
              <a:rPr lang="ar-SY" sz="2400" b="1" dirty="0"/>
              <a:t>3. حتى لو نشر المالك </a:t>
            </a:r>
            <a:r>
              <a:rPr lang="en-US" sz="2400" b="1" dirty="0"/>
              <a:t>Notice of </a:t>
            </a:r>
            <a:r>
              <a:rPr lang="en-US" sz="2400" b="1" dirty="0" err="1"/>
              <a:t>Nonresponsibility</a:t>
            </a:r>
            <a:r>
              <a:rPr lang="en-US" sz="2400" b="1" dirty="0"/>
              <a:t> </a:t>
            </a:r>
            <a:r>
              <a:rPr lang="ar-SY" sz="2400" b="1" dirty="0"/>
              <a:t>ضمن المهلة، فإن ذلك لا يحميه في حالة التحسينات الإلزامية، لأن المستأجر يُعتبر وكيلًا عنه، فيمتد الرهن إلى ملكية المالك رغم الإشعار</a:t>
            </a:r>
          </a:p>
          <a:p>
            <a:pPr algn="r" rtl="1">
              <a:buFont typeface="Arial" panose="020B0604020202020204" pitchFamily="34" charset="0"/>
              <a:buChar char="•"/>
            </a:pPr>
            <a:endParaRPr lang="ar-SY" sz="2400" dirty="0"/>
          </a:p>
        </p:txBody>
      </p:sp>
    </p:spTree>
    <p:extLst>
      <p:ext uri="{BB962C8B-B14F-4D97-AF65-F5344CB8AC3E}">
        <p14:creationId xmlns:p14="http://schemas.microsoft.com/office/powerpoint/2010/main" val="316459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7A7308-D258-FD2F-29E2-E8703B18A47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AB82E9D-62A4-6C0A-8EE0-F2173BAA4D8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CA3FDE2-4CF8-C4C2-6AA2-FB0A9FE18F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7DBE67F-0DAB-13CE-8E5C-4941478E388B}"/>
              </a:ext>
            </a:extLst>
          </p:cNvPr>
          <p:cNvSpPr txBox="1"/>
          <p:nvPr/>
        </p:nvSpPr>
        <p:spPr>
          <a:xfrm>
            <a:off x="211810" y="1155869"/>
            <a:ext cx="11799759" cy="5539978"/>
          </a:xfrm>
          <a:prstGeom prst="rect">
            <a:avLst/>
          </a:prstGeom>
          <a:solidFill>
            <a:srgbClr val="CCECFF"/>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(5): الضمان الضمني لصلاحية السكن </a:t>
            </a:r>
            <a:r>
              <a:rPr lang="en-US" sz="2400" b="1" dirty="0">
                <a:solidFill>
                  <a:srgbClr val="C00000"/>
                </a:solidFill>
                <a:latin typeface="Alexandria"/>
              </a:rPr>
              <a:t>Implied Warranty of Habitability – </a:t>
            </a:r>
            <a:endParaRPr lang="ar-SY" sz="2400" b="1" dirty="0">
              <a:solidFill>
                <a:srgbClr val="C00000"/>
              </a:solidFill>
              <a:latin typeface="Alexandria"/>
            </a:endParaRPr>
          </a:p>
          <a:p>
            <a:pPr lvl="0" algn="r" rtl="1">
              <a:spcBef>
                <a:spcPts val="600"/>
              </a:spcBef>
              <a:spcAft>
                <a:spcPts val="600"/>
              </a:spcAft>
            </a:pPr>
            <a:r>
              <a:rPr lang="ar-SY" sz="2400" b="1" dirty="0">
                <a:latin typeface="Alexandria"/>
              </a:rPr>
              <a:t>مستأجر في شقة سكنية يعاني منذ شهرين من:</a:t>
            </a:r>
          </a:p>
          <a:p>
            <a:pPr lvl="0" algn="r" rtl="1">
              <a:spcBef>
                <a:spcPts val="600"/>
              </a:spcBef>
              <a:spcAft>
                <a:spcPts val="600"/>
              </a:spcAft>
            </a:pPr>
            <a:r>
              <a:rPr lang="ar-SY" sz="2400" b="1" dirty="0">
                <a:latin typeface="Alexandria"/>
              </a:rPr>
              <a:t>تسرب في شبكة الصرف يسبب روائح كريهة،</a:t>
            </a:r>
          </a:p>
          <a:p>
            <a:pPr lvl="0" algn="r" rtl="1">
              <a:spcBef>
                <a:spcPts val="600"/>
              </a:spcBef>
              <a:spcAft>
                <a:spcPts val="600"/>
              </a:spcAft>
            </a:pPr>
            <a:r>
              <a:rPr lang="ar-SY" sz="2400" b="1" dirty="0">
                <a:latin typeface="Alexandria"/>
              </a:rPr>
              <a:t>انقطاع متكرر للماء الساخن،</a:t>
            </a:r>
          </a:p>
          <a:p>
            <a:pPr lvl="0" algn="r" rtl="1">
              <a:spcBef>
                <a:spcPts val="600"/>
              </a:spcBef>
              <a:spcAft>
                <a:spcPts val="600"/>
              </a:spcAft>
            </a:pPr>
            <a:r>
              <a:rPr lang="ar-SY" sz="2400" b="1" dirty="0">
                <a:latin typeface="Alexandria"/>
              </a:rPr>
              <a:t>انتشار واضح للحشرات في المطبخ والحمام.</a:t>
            </a:r>
          </a:p>
          <a:p>
            <a:pPr lvl="0" algn="r" rtl="1">
              <a:spcBef>
                <a:spcPts val="600"/>
              </a:spcBef>
              <a:spcAft>
                <a:spcPts val="600"/>
              </a:spcAft>
            </a:pPr>
            <a:r>
              <a:rPr lang="ar-SY" sz="2400" b="1" dirty="0">
                <a:latin typeface="Alexandria"/>
              </a:rPr>
              <a:t>أبلغ المستأجر المالك عدة مرات شفهيًا، والمالك يعد بالإصلاح دون تنفيذ. استمر المستأجر في السكن ودفع الإيجار كاملًا، ثم قرر رفع دعوى على المالك لخرق ضمان الصلاحية للسكن.</a:t>
            </a:r>
          </a:p>
          <a:p>
            <a:pPr lvl="0" algn="r" rtl="1">
              <a:spcBef>
                <a:spcPts val="600"/>
              </a:spcBef>
              <a:spcAft>
                <a:spcPts val="600"/>
              </a:spcAft>
            </a:pPr>
            <a:r>
              <a:rPr lang="ar-SY" sz="2400" b="1" dirty="0">
                <a:latin typeface="Alexandria"/>
              </a:rPr>
              <a:t>الأسئلة:</a:t>
            </a:r>
          </a:p>
          <a:p>
            <a:pPr lvl="0" algn="r" rtl="1">
              <a:spcBef>
                <a:spcPts val="600"/>
              </a:spcBef>
              <a:spcAft>
                <a:spcPts val="600"/>
              </a:spcAft>
            </a:pPr>
            <a:r>
              <a:rPr lang="ar-SY" sz="2400" b="1" dirty="0">
                <a:latin typeface="Alexandria"/>
              </a:rPr>
              <a:t>1. هل تصل هذه العيوب إلى مستوى عدم صلاحية السكن أم هي مجرد إزعاجات بسيطة؟</a:t>
            </a:r>
          </a:p>
          <a:p>
            <a:pPr lvl="0" algn="r" rtl="1">
              <a:spcBef>
                <a:spcPts val="600"/>
              </a:spcBef>
              <a:spcAft>
                <a:spcPts val="600"/>
              </a:spcAft>
            </a:pPr>
            <a:r>
              <a:rPr lang="ar-SY" sz="2400" b="1" dirty="0">
                <a:latin typeface="Alexandria"/>
              </a:rPr>
              <a:t>2. هل يعد ذلك خرقًا للضمان الضمني للصلاحية للسكن؟</a:t>
            </a:r>
          </a:p>
          <a:p>
            <a:pPr lvl="0" algn="r" rtl="1">
              <a:spcBef>
                <a:spcPts val="600"/>
              </a:spcBef>
              <a:spcAft>
                <a:spcPts val="600"/>
              </a:spcAft>
            </a:pPr>
            <a:r>
              <a:rPr lang="ar-SY" sz="2400" b="1" dirty="0">
                <a:latin typeface="Alexandria"/>
              </a:rPr>
              <a:t>3. ما الحقوق القانونية المحتملة للمستأجر في هذه الحالة؟ (اذكر اثنين على الأقل).</a:t>
            </a:r>
          </a:p>
        </p:txBody>
      </p:sp>
    </p:spTree>
    <p:extLst>
      <p:ext uri="{BB962C8B-B14F-4D97-AF65-F5344CB8AC3E}">
        <p14:creationId xmlns:p14="http://schemas.microsoft.com/office/powerpoint/2010/main" val="243252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443DD-EC20-3598-9966-45C99AE6C39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4BE9AE2-8BDF-D1E4-4013-F7104383B80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024BA03-25AF-150B-6E38-07C30807DE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76E238F-3A40-F363-E7CE-AD09545F5A14}"/>
              </a:ext>
            </a:extLst>
          </p:cNvPr>
          <p:cNvSpPr txBox="1"/>
          <p:nvPr/>
        </p:nvSpPr>
        <p:spPr>
          <a:xfrm>
            <a:off x="815014" y="1099996"/>
            <a:ext cx="10848814" cy="5678478"/>
          </a:xfrm>
          <a:prstGeom prst="rect">
            <a:avLst/>
          </a:prstGeom>
          <a:solidFill>
            <a:schemeClr val="bg1"/>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(5): الضمان الضمني لصلاحية السكن </a:t>
            </a:r>
            <a:r>
              <a:rPr lang="en-US" sz="2400" b="1" dirty="0">
                <a:solidFill>
                  <a:srgbClr val="C00000"/>
                </a:solidFill>
                <a:latin typeface="Alexandria"/>
              </a:rPr>
              <a:t>Implied Warranty of Habitability– </a:t>
            </a:r>
            <a:endParaRPr lang="ar-SY" sz="2400" b="1" dirty="0">
              <a:solidFill>
                <a:srgbClr val="C00000"/>
              </a:solidFill>
              <a:latin typeface="Alexandria"/>
            </a:endParaRPr>
          </a:p>
          <a:p>
            <a:pPr algn="r" rtl="1">
              <a:spcBef>
                <a:spcPts val="600"/>
              </a:spcBef>
              <a:spcAft>
                <a:spcPts val="600"/>
              </a:spcAft>
              <a:buNone/>
            </a:pPr>
            <a:r>
              <a:rPr lang="ar-SY" sz="2400" b="1" dirty="0"/>
              <a:t>1. نعم، هذه عيوب جوهرية تمس الصحة والسلامة (صرف صحي، ماء ساخن، حشرات)، وليست مجرد عيوب سطحية، وبالتالي تؤثر على صلاحية السكن.</a:t>
            </a:r>
          </a:p>
          <a:p>
            <a:pPr algn="r" rtl="1">
              <a:spcBef>
                <a:spcPts val="600"/>
              </a:spcBef>
              <a:spcAft>
                <a:spcPts val="600"/>
              </a:spcAft>
              <a:buNone/>
            </a:pPr>
            <a:r>
              <a:rPr lang="ar-SY" sz="2400" b="1" dirty="0"/>
              <a:t>2. نعم، هذا يشكل خرقًا لضمان الصلاحية للسكن لأن المالك لم يوفر بيئة صالحة وآمنة للعيش البشري وفق الحد الأدنى المعقول.</a:t>
            </a:r>
          </a:p>
          <a:p>
            <a:pPr algn="r" rtl="1">
              <a:spcBef>
                <a:spcPts val="600"/>
              </a:spcBef>
              <a:spcAft>
                <a:spcPts val="600"/>
              </a:spcAft>
              <a:buNone/>
            </a:pPr>
            <a:r>
              <a:rPr lang="ar-SY" sz="2400" b="1" dirty="0"/>
              <a:t>3. من حقوق المستأجر المحتملة:</a:t>
            </a:r>
          </a:p>
          <a:p>
            <a:pPr algn="r" rtl="1">
              <a:spcBef>
                <a:spcPts val="600"/>
              </a:spcBef>
              <a:spcAft>
                <a:spcPts val="600"/>
              </a:spcAft>
              <a:buNone/>
            </a:pPr>
            <a:r>
              <a:rPr lang="ar-SY" sz="2400" b="1" dirty="0"/>
              <a:t>المطالبة بـ تخفيض الإيجار </a:t>
            </a:r>
            <a:r>
              <a:rPr lang="en-US" sz="2400" b="1" dirty="0"/>
              <a:t>Rent Reduction </a:t>
            </a:r>
            <a:r>
              <a:rPr lang="ar-SY" sz="2400" b="1" dirty="0"/>
              <a:t>عن الفترة التي كان فيها الخلل قائمًا.</a:t>
            </a:r>
          </a:p>
          <a:p>
            <a:pPr algn="r" rtl="1">
              <a:spcBef>
                <a:spcPts val="600"/>
              </a:spcBef>
              <a:spcAft>
                <a:spcPts val="600"/>
              </a:spcAft>
              <a:buNone/>
            </a:pPr>
            <a:r>
              <a:rPr lang="ar-SY" sz="2400" b="1" dirty="0"/>
              <a:t>استخدام الخلل كـ دفاع في دعوى الإخلاء  </a:t>
            </a:r>
            <a:r>
              <a:rPr lang="en-US" sz="2400" b="1" dirty="0"/>
              <a:t> UD Defense </a:t>
            </a:r>
            <a:r>
              <a:rPr lang="ar-SY" sz="2400" b="1" dirty="0"/>
              <a:t>إذا توقف عن السداد.</a:t>
            </a:r>
          </a:p>
          <a:p>
            <a:pPr algn="r" rtl="1">
              <a:spcBef>
                <a:spcPts val="600"/>
              </a:spcBef>
              <a:spcAft>
                <a:spcPts val="600"/>
              </a:spcAft>
              <a:buNone/>
            </a:pPr>
            <a:r>
              <a:rPr lang="ar-SY" sz="2400" b="1" dirty="0"/>
              <a:t>المطالبة بـ فسخ العقد وإثبات الإخلاء البنّاء </a:t>
            </a:r>
            <a:r>
              <a:rPr lang="en-US" sz="2400" b="1" dirty="0"/>
              <a:t> Constructive Eviction </a:t>
            </a:r>
            <a:r>
              <a:rPr lang="ar-SY" sz="2400" b="1" dirty="0"/>
              <a:t>إذا ترك المسكن بسبب الخلل الجوهري.</a:t>
            </a:r>
          </a:p>
          <a:p>
            <a:pPr algn="r" rtl="1">
              <a:spcBef>
                <a:spcPts val="600"/>
              </a:spcBef>
              <a:spcAft>
                <a:spcPts val="600"/>
              </a:spcAft>
              <a:buNone/>
            </a:pPr>
            <a:r>
              <a:rPr lang="ar-SY" sz="2400" b="1" dirty="0"/>
              <a:t>المطالبة بـ تعويضات إضافية عن الأضرار إن ثبت إهمال جسيم.</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823390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99381-1D9D-FE15-148A-DA37EF7AE5F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B12763F-5AA5-A459-17D5-5844F2A7C76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9D4B51A-B438-5828-213B-FB60BFF407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2290CD2-D629-2DF8-0882-6EDD3CCF0C66}"/>
              </a:ext>
            </a:extLst>
          </p:cNvPr>
          <p:cNvSpPr txBox="1"/>
          <p:nvPr/>
        </p:nvSpPr>
        <p:spPr>
          <a:xfrm>
            <a:off x="180431" y="1443841"/>
            <a:ext cx="11799759" cy="3816429"/>
          </a:xfrm>
          <a:prstGeom prst="rect">
            <a:avLst/>
          </a:prstGeom>
          <a:solidFill>
            <a:srgbClr val="CCECFF"/>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(6): حقوق المستأجر في الإصلاح وخصم التكلفة / حبس الأجرة </a:t>
            </a:r>
          </a:p>
          <a:p>
            <a:pPr lvl="0" algn="r" rtl="1">
              <a:spcBef>
                <a:spcPts val="600"/>
              </a:spcBef>
              <a:spcAft>
                <a:spcPts val="600"/>
              </a:spcAft>
            </a:pPr>
            <a:r>
              <a:rPr lang="ar-SY" sz="2400" b="1" dirty="0">
                <a:latin typeface="Alexandria"/>
              </a:rPr>
              <a:t>في شقة أخرى، تعطّل نظام التدفئة بالكامل في فصل الشتاء. أبلغ المستأجر المالك كتابيًا وانتظر أسبوعين دون استجابة. قام المستأجر باستدعاء فني صيانة، أصلح العطل مقابل مبلغ يعادل إيجار نصف شهر. في الشهر التالي، خصم المستأجر تكلفة الإصلاح من الإيجار، فقام المالك برفع دعوى إخلاء بسبب نقص سداد الأجرة.</a:t>
            </a:r>
          </a:p>
          <a:p>
            <a:pPr lvl="0" algn="r" rtl="1">
              <a:spcBef>
                <a:spcPts val="600"/>
              </a:spcBef>
              <a:spcAft>
                <a:spcPts val="600"/>
              </a:spcAft>
            </a:pPr>
            <a:r>
              <a:rPr lang="ar-SY" sz="2400" b="1" dirty="0">
                <a:latin typeface="Alexandria"/>
              </a:rPr>
              <a:t>الأسئلة:</a:t>
            </a:r>
          </a:p>
          <a:p>
            <a:pPr lvl="0" algn="r" rtl="1">
              <a:spcBef>
                <a:spcPts val="600"/>
              </a:spcBef>
              <a:spcAft>
                <a:spcPts val="600"/>
              </a:spcAft>
            </a:pPr>
            <a:r>
              <a:rPr lang="ar-SY" sz="2400" b="1" dirty="0">
                <a:latin typeface="Alexandria"/>
              </a:rPr>
              <a:t>1. هل تصرّف المستأجر يدخل ضمن حق الإصلاح وخصم التكلفة </a:t>
            </a:r>
            <a:r>
              <a:rPr lang="en-US" sz="2400" b="1" dirty="0">
                <a:latin typeface="Alexandria"/>
              </a:rPr>
              <a:t>Repair and Deduct؟</a:t>
            </a:r>
          </a:p>
          <a:p>
            <a:pPr lvl="0" algn="r" rtl="1">
              <a:spcBef>
                <a:spcPts val="600"/>
              </a:spcBef>
              <a:spcAft>
                <a:spcPts val="600"/>
              </a:spcAft>
            </a:pPr>
            <a:r>
              <a:rPr lang="en-US" sz="2400" b="1" dirty="0">
                <a:latin typeface="Alexandria"/>
              </a:rPr>
              <a:t>2. </a:t>
            </a:r>
            <a:r>
              <a:rPr lang="ar-SY" sz="2400" b="1" dirty="0">
                <a:latin typeface="Alexandria"/>
              </a:rPr>
              <a:t>ما الشروط التي يجب توافرها لاستخدام هذا الحق؟ وهل تحققت هنا؟</a:t>
            </a:r>
          </a:p>
          <a:p>
            <a:pPr lvl="0" algn="r" rtl="1">
              <a:spcBef>
                <a:spcPts val="600"/>
              </a:spcBef>
              <a:spcAft>
                <a:spcPts val="600"/>
              </a:spcAft>
            </a:pPr>
            <a:r>
              <a:rPr lang="ar-SY" sz="2400" b="1" dirty="0">
                <a:latin typeface="Alexandria"/>
              </a:rPr>
              <a:t>3. هل يجوز للمالك قانونًا إخلاء المستأجر بناءً على هذا الخصم؟</a:t>
            </a:r>
          </a:p>
        </p:txBody>
      </p:sp>
    </p:spTree>
    <p:extLst>
      <p:ext uri="{BB962C8B-B14F-4D97-AF65-F5344CB8AC3E}">
        <p14:creationId xmlns:p14="http://schemas.microsoft.com/office/powerpoint/2010/main" val="33346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86CE1-20A6-7FD7-FF3E-CFFD0054A56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DB85D1D-8F4F-5366-E4A2-C978651D169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76B00AC-3EF5-BB58-862E-611F206E95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DFEFF50-1D33-CE90-C6E2-DA8377C55F41}"/>
              </a:ext>
            </a:extLst>
          </p:cNvPr>
          <p:cNvSpPr txBox="1"/>
          <p:nvPr/>
        </p:nvSpPr>
        <p:spPr>
          <a:xfrm>
            <a:off x="931129" y="891157"/>
            <a:ext cx="10848814" cy="5887317"/>
          </a:xfrm>
          <a:prstGeom prst="rect">
            <a:avLst/>
          </a:prstGeom>
          <a:solidFill>
            <a:schemeClr val="bg1"/>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(6): حقوق المستأجر في الإصلاح وخصم التكلفة / حبس الأجرة </a:t>
            </a:r>
          </a:p>
          <a:p>
            <a:pPr algn="r" rtl="1">
              <a:spcBef>
                <a:spcPts val="600"/>
              </a:spcBef>
              <a:spcAft>
                <a:spcPts val="600"/>
              </a:spcAft>
              <a:buNone/>
            </a:pPr>
            <a:r>
              <a:rPr lang="ar-SY" sz="2400" b="1" dirty="0"/>
              <a:t>1. نعم، تصرّف المستأجر يدخل ضمن حق الإصلاح وخصم التكلفة لأنه واجه عيبًا جوهريًا (التدفئة) وأبلغ المالك ولم يتم الإصلاح في وقت معقول.   </a:t>
            </a:r>
          </a:p>
          <a:p>
            <a:pPr algn="r" rtl="1">
              <a:spcBef>
                <a:spcPts val="600"/>
              </a:spcBef>
              <a:spcAft>
                <a:spcPts val="600"/>
              </a:spcAft>
              <a:buNone/>
            </a:pPr>
            <a:r>
              <a:rPr lang="ar-SY" sz="2400" b="1" dirty="0"/>
              <a:t>2. الشروط الأساسية:</a:t>
            </a:r>
          </a:p>
          <a:p>
            <a:pPr algn="r" rtl="1">
              <a:spcBef>
                <a:spcPts val="600"/>
              </a:spcBef>
              <a:spcAft>
                <a:spcPts val="600"/>
              </a:spcAft>
              <a:buNone/>
            </a:pPr>
            <a:r>
              <a:rPr lang="ar-SY" sz="2400" b="1" dirty="0"/>
              <a:t>وجود عيب يؤثر على الصلاحية للسكن.</a:t>
            </a:r>
          </a:p>
          <a:p>
            <a:pPr algn="r" rtl="1">
              <a:spcBef>
                <a:spcPts val="600"/>
              </a:spcBef>
              <a:spcAft>
                <a:spcPts val="600"/>
              </a:spcAft>
              <a:buNone/>
            </a:pPr>
            <a:endParaRPr lang="ar-SY" sz="2400" b="1" dirty="0"/>
          </a:p>
          <a:p>
            <a:pPr algn="r" rtl="1">
              <a:spcBef>
                <a:spcPts val="600"/>
              </a:spcBef>
              <a:spcAft>
                <a:spcPts val="600"/>
              </a:spcAft>
              <a:buNone/>
            </a:pPr>
            <a:r>
              <a:rPr lang="ar-SY" sz="2400" b="1" dirty="0"/>
              <a:t>إخطار المالك ومنحه وقتًا معقولًا للإصلاح.</a:t>
            </a:r>
          </a:p>
          <a:p>
            <a:pPr algn="r" rtl="1">
              <a:spcBef>
                <a:spcPts val="600"/>
              </a:spcBef>
              <a:spcAft>
                <a:spcPts val="600"/>
              </a:spcAft>
              <a:buNone/>
            </a:pPr>
            <a:r>
              <a:rPr lang="ar-SY" sz="2400" b="1" dirty="0"/>
              <a:t>ألا تتجاوز تكلفة الإصلاح تقريبًا إيجار شهر واحد.</a:t>
            </a:r>
          </a:p>
          <a:p>
            <a:pPr algn="r" rtl="1">
              <a:spcBef>
                <a:spcPts val="600"/>
              </a:spcBef>
              <a:spcAft>
                <a:spcPts val="600"/>
              </a:spcAft>
              <a:buNone/>
            </a:pPr>
            <a:r>
              <a:rPr lang="ar-SY" sz="2400" b="1" dirty="0"/>
              <a:t>في الحالة المعروضة، الشروط متحققة تقريبًا.</a:t>
            </a:r>
          </a:p>
          <a:p>
            <a:pPr algn="r" rtl="1">
              <a:spcBef>
                <a:spcPts val="600"/>
              </a:spcBef>
              <a:spcAft>
                <a:spcPts val="600"/>
              </a:spcAft>
              <a:buNone/>
            </a:pPr>
            <a:r>
              <a:rPr lang="ar-SY" sz="2400" b="1" dirty="0"/>
              <a:t>3. من غير الملائم قانونًا إخلاء المستأجر إذا استوفى شروط الإصلاح والخصم، ويمكن للمستأجر الدفاع عن نفسه بأن ما قام به استعمال مشروع لحقه وليس امتناعًا غير مبرر عن الدفع.</a:t>
            </a:r>
          </a:p>
          <a:p>
            <a:pPr marL="0" marR="0" lvl="0" indent="0" algn="r" defTabSz="914400" rtl="1" eaLnBrk="1" fontAlgn="auto" latinLnBrk="0" hangingPunct="1">
              <a:lnSpc>
                <a:spcPct val="114000"/>
              </a:lnSpc>
              <a:spcBef>
                <a:spcPts val="300"/>
              </a:spcBef>
              <a:spcAft>
                <a:spcPts val="30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921534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5BBDD-C66C-F264-B944-8496687F0D5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E134979-28F9-FEA9-B1C9-2E5B02F20D8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E3771BE-1AD9-9955-86BB-EC4DC58441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B3B7E6C-E26D-6A29-D5FF-53B92B09D9B6}"/>
              </a:ext>
            </a:extLst>
          </p:cNvPr>
          <p:cNvSpPr txBox="1"/>
          <p:nvPr/>
        </p:nvSpPr>
        <p:spPr>
          <a:xfrm>
            <a:off x="180431" y="1443841"/>
            <a:ext cx="11799759" cy="3816429"/>
          </a:xfrm>
          <a:prstGeom prst="rect">
            <a:avLst/>
          </a:prstGeom>
          <a:solidFill>
            <a:srgbClr val="CCECFF"/>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(7): واجبات المستأجر وإمكانية سقوط حقه </a:t>
            </a:r>
          </a:p>
          <a:p>
            <a:pPr lvl="0" algn="r" rtl="1">
              <a:spcBef>
                <a:spcPts val="600"/>
              </a:spcBef>
              <a:spcAft>
                <a:spcPts val="600"/>
              </a:spcAft>
            </a:pPr>
            <a:r>
              <a:rPr lang="ar-SY" sz="2400" b="1" dirty="0">
                <a:latin typeface="Alexandria"/>
              </a:rPr>
              <a:t>تسرّب ماء من أنبوب في حمام الشقة، لاحظه المستأجر منذ أسابيع، لكنه لم يُبلغ المالك ظنًا أن الأمر بسيط. بعد شهر، تسبب التسرب في تلف كبير في أرضية الخشب وبنية السقف أسفل الشقة. عندما اشتكى المستأجر لاحقًا من الرطوبة والعفن، وادعى أن المسكن غير صالح للسكن، رفض المالك المسؤولية وادعى أن المستأجر هو المفرّط.</a:t>
            </a:r>
          </a:p>
          <a:p>
            <a:pPr lvl="0" algn="r" rtl="1">
              <a:spcBef>
                <a:spcPts val="600"/>
              </a:spcBef>
              <a:spcAft>
                <a:spcPts val="600"/>
              </a:spcAft>
            </a:pPr>
            <a:r>
              <a:rPr lang="ar-SY" sz="2400" b="1" dirty="0">
                <a:latin typeface="Alexandria"/>
              </a:rPr>
              <a:t>الأسئلة:</a:t>
            </a:r>
          </a:p>
          <a:p>
            <a:pPr lvl="0" algn="r" rtl="1">
              <a:spcBef>
                <a:spcPts val="600"/>
              </a:spcBef>
              <a:spcAft>
                <a:spcPts val="600"/>
              </a:spcAft>
            </a:pPr>
            <a:r>
              <a:rPr lang="ar-SY" sz="2400" b="1" dirty="0">
                <a:latin typeface="Alexandria"/>
              </a:rPr>
              <a:t>1. ما هو واجب المستأجر في مثل هذه الحالة؟</a:t>
            </a:r>
          </a:p>
          <a:p>
            <a:pPr lvl="0" algn="r" rtl="1">
              <a:spcBef>
                <a:spcPts val="600"/>
              </a:spcBef>
              <a:spcAft>
                <a:spcPts val="600"/>
              </a:spcAft>
            </a:pPr>
            <a:r>
              <a:rPr lang="ar-SY" sz="2400" b="1" dirty="0">
                <a:latin typeface="Alexandria"/>
              </a:rPr>
              <a:t>2. هل يمكن أن يفقد المستأجر حقه في الادعاء بخرق ضمان الصلاحية للسكن؟ ولماذا؟</a:t>
            </a:r>
          </a:p>
          <a:p>
            <a:pPr lvl="0" algn="r" rtl="1">
              <a:spcBef>
                <a:spcPts val="600"/>
              </a:spcBef>
              <a:spcAft>
                <a:spcPts val="600"/>
              </a:spcAft>
            </a:pPr>
            <a:r>
              <a:rPr lang="ar-SY" sz="2400" b="1" dirty="0">
                <a:latin typeface="Alexandria"/>
              </a:rPr>
              <a:t>3. من يتحمل تكلفة إصلاح الأضرار الكبيرة في الأرضية والسقف؟</a:t>
            </a:r>
          </a:p>
        </p:txBody>
      </p:sp>
    </p:spTree>
    <p:extLst>
      <p:ext uri="{BB962C8B-B14F-4D97-AF65-F5344CB8AC3E}">
        <p14:creationId xmlns:p14="http://schemas.microsoft.com/office/powerpoint/2010/main" val="91609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D4BC4-9857-7C6E-8A6D-5DC7E30FC1C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B078D60-04EF-D46F-B3F7-969E3A1003E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762F8FD-7A8F-6E5B-4593-319D59A508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A35E1E5-F32F-7A8B-E32D-E3348FBF42D7}"/>
              </a:ext>
            </a:extLst>
          </p:cNvPr>
          <p:cNvSpPr txBox="1"/>
          <p:nvPr/>
        </p:nvSpPr>
        <p:spPr>
          <a:xfrm>
            <a:off x="931129" y="891157"/>
            <a:ext cx="10848814" cy="4317657"/>
          </a:xfrm>
          <a:prstGeom prst="rect">
            <a:avLst/>
          </a:prstGeom>
          <a:solidFill>
            <a:schemeClr val="bg1"/>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(7): واجبات المستأجر وإمكانية سقوط حقه </a:t>
            </a:r>
          </a:p>
          <a:p>
            <a:pPr algn="r" rtl="1">
              <a:spcBef>
                <a:spcPts val="600"/>
              </a:spcBef>
              <a:spcAft>
                <a:spcPts val="600"/>
              </a:spcAft>
              <a:buNone/>
            </a:pPr>
            <a:r>
              <a:rPr lang="ar-SY" sz="2400" b="1" dirty="0"/>
              <a:t>1. على المستأجر إخطار المؤجر كتابيًا وبشكل فوري بالخلل ومنحه وقتًا معقولًا للإصلاح.</a:t>
            </a:r>
          </a:p>
          <a:p>
            <a:pPr algn="r" rtl="1">
              <a:spcBef>
                <a:spcPts val="600"/>
              </a:spcBef>
              <a:spcAft>
                <a:spcPts val="600"/>
              </a:spcAft>
              <a:buNone/>
            </a:pPr>
            <a:endParaRPr lang="ar-SY" sz="2400" b="1" dirty="0"/>
          </a:p>
          <a:p>
            <a:pPr algn="r" rtl="1">
              <a:spcBef>
                <a:spcPts val="600"/>
              </a:spcBef>
              <a:spcAft>
                <a:spcPts val="600"/>
              </a:spcAft>
              <a:buNone/>
            </a:pPr>
            <a:r>
              <a:rPr lang="ar-SY" sz="2400" b="1" dirty="0"/>
              <a:t>2. نعم، يمكن أن يفقد المستأجر حقه في التمسك بخرق الضمان إذا كان هو من تسبب أو ساهم بإهماله في تفاقم الضرر، كإهمال إخطار المالك في الوقت المناسب.</a:t>
            </a:r>
          </a:p>
          <a:p>
            <a:pPr algn="r" rtl="1">
              <a:spcBef>
                <a:spcPts val="600"/>
              </a:spcBef>
              <a:spcAft>
                <a:spcPts val="600"/>
              </a:spcAft>
              <a:buNone/>
            </a:pPr>
            <a:endParaRPr lang="ar-SY" sz="2400" b="1" dirty="0"/>
          </a:p>
          <a:p>
            <a:pPr algn="r" rtl="1">
              <a:spcBef>
                <a:spcPts val="600"/>
              </a:spcBef>
              <a:spcAft>
                <a:spcPts val="600"/>
              </a:spcAft>
              <a:buNone/>
            </a:pPr>
            <a:r>
              <a:rPr lang="ar-SY" sz="2400" b="1" dirty="0"/>
              <a:t>3. غالبًا يتحمل المستأجر مسؤولية جزء كبير من الأضرار أو كلها، لأن استمرار التسرب دون إشعار يُعد تقصيرًا منه ساهم بشكل مباشر في حجم التلف.</a:t>
            </a:r>
          </a:p>
          <a:p>
            <a:pPr marL="0" marR="0" lvl="0" indent="0" algn="r" defTabSz="914400" rtl="1" eaLnBrk="1" fontAlgn="auto" latinLnBrk="0" hangingPunct="1">
              <a:lnSpc>
                <a:spcPct val="114000"/>
              </a:lnSpc>
              <a:spcBef>
                <a:spcPts val="300"/>
              </a:spcBef>
              <a:spcAft>
                <a:spcPts val="30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61105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91BBC-2E85-773F-101B-E96B8D21C47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A0154EA-3C5F-FC22-C36E-FA889E34B17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FEE6383-5FB9-BF7C-003A-41B918AEE5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5464770-74CC-4EC7-D959-390F9F4382A9}"/>
              </a:ext>
            </a:extLst>
          </p:cNvPr>
          <p:cNvSpPr txBox="1"/>
          <p:nvPr/>
        </p:nvSpPr>
        <p:spPr>
          <a:xfrm>
            <a:off x="180431" y="1443841"/>
            <a:ext cx="11799759" cy="3816429"/>
          </a:xfrm>
          <a:prstGeom prst="rect">
            <a:avLst/>
          </a:prstGeom>
          <a:solidFill>
            <a:srgbClr val="CCECFF"/>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(8): مسؤولية المصنع  </a:t>
            </a:r>
            <a:r>
              <a:rPr lang="en-US" sz="2400" b="1" dirty="0">
                <a:solidFill>
                  <a:srgbClr val="C00000"/>
                </a:solidFill>
                <a:latin typeface="Alexandria"/>
              </a:rPr>
              <a:t>Strict Liability </a:t>
            </a:r>
            <a:r>
              <a:rPr lang="ar-SY" sz="2400" b="1" dirty="0">
                <a:solidFill>
                  <a:srgbClr val="C00000"/>
                </a:solidFill>
                <a:latin typeface="Alexandria"/>
              </a:rPr>
              <a:t>مسؤولية المالك </a:t>
            </a:r>
            <a:r>
              <a:rPr lang="en-US" sz="2400" b="1" dirty="0">
                <a:solidFill>
                  <a:srgbClr val="C00000"/>
                </a:solidFill>
                <a:latin typeface="Alexandria"/>
              </a:rPr>
              <a:t>Negligence</a:t>
            </a:r>
            <a:endParaRPr lang="ar-SY" sz="2400" b="1" dirty="0">
              <a:solidFill>
                <a:srgbClr val="C00000"/>
              </a:solidFill>
              <a:latin typeface="Alexandria"/>
            </a:endParaRPr>
          </a:p>
          <a:p>
            <a:pPr lvl="0" algn="r" rtl="1">
              <a:spcBef>
                <a:spcPts val="600"/>
              </a:spcBef>
              <a:spcAft>
                <a:spcPts val="600"/>
              </a:spcAft>
            </a:pPr>
            <a:r>
              <a:rPr lang="ar-SY" sz="2400" b="1" dirty="0">
                <a:latin typeface="Alexandria"/>
              </a:rPr>
              <a:t>في مبنى سكني، تسبّب حوض استحمام جديد في انزلاق أحد السكان وإصابته بسبب أن سطحه المصنع خالٍ من طبقة مانعة للانزلاق. لم يكن المالك على علم بعيب التصميم، وتركيب الحوض تم ضمن أعمال البناء الأصلية للمبنى. المستأجر رفع دعوى على المالك يطلب فيها التعويض بناءً على أن المبنى غير آمن.</a:t>
            </a:r>
          </a:p>
          <a:p>
            <a:pPr lvl="0" algn="r" rtl="1">
              <a:spcBef>
                <a:spcPts val="600"/>
              </a:spcBef>
              <a:spcAft>
                <a:spcPts val="600"/>
              </a:spcAft>
            </a:pPr>
            <a:r>
              <a:rPr lang="ar-SY" sz="2400" b="1" dirty="0">
                <a:latin typeface="Alexandria"/>
              </a:rPr>
              <a:t>الأسئلة:</a:t>
            </a:r>
          </a:p>
          <a:p>
            <a:pPr lvl="0" algn="r" rtl="1">
              <a:spcBef>
                <a:spcPts val="600"/>
              </a:spcBef>
              <a:spcAft>
                <a:spcPts val="600"/>
              </a:spcAft>
            </a:pPr>
            <a:r>
              <a:rPr lang="ar-SY" sz="2400" b="1" dirty="0">
                <a:latin typeface="Alexandria"/>
              </a:rPr>
              <a:t>1. هل يتحمل المالك مسؤولية </a:t>
            </a:r>
            <a:r>
              <a:rPr lang="en-US" sz="2400" b="1" dirty="0">
                <a:latin typeface="Alexandria"/>
              </a:rPr>
              <a:t>Strict Liability </a:t>
            </a:r>
            <a:r>
              <a:rPr lang="ar-SY" sz="2400" b="1" dirty="0">
                <a:latin typeface="Alexandria"/>
              </a:rPr>
              <a:t>عن هذا العيب؟ ولماذا؟</a:t>
            </a:r>
          </a:p>
          <a:p>
            <a:pPr lvl="0" algn="r" rtl="1">
              <a:spcBef>
                <a:spcPts val="600"/>
              </a:spcBef>
              <a:spcAft>
                <a:spcPts val="600"/>
              </a:spcAft>
            </a:pPr>
            <a:r>
              <a:rPr lang="ar-SY" sz="2400" b="1" dirty="0">
                <a:latin typeface="Alexandria"/>
              </a:rPr>
              <a:t>2. متى يكون المصنع أو المورّد مسؤولاً عن هذه الإصابة؟</a:t>
            </a:r>
          </a:p>
          <a:p>
            <a:pPr lvl="0" algn="r" rtl="1">
              <a:spcBef>
                <a:spcPts val="600"/>
              </a:spcBef>
              <a:spcAft>
                <a:spcPts val="600"/>
              </a:spcAft>
            </a:pPr>
            <a:r>
              <a:rPr lang="ar-SY" sz="2400" b="1" dirty="0">
                <a:latin typeface="Alexandria"/>
              </a:rPr>
              <a:t>3. متى يمكن أن تثبت مسؤولية المالك في حالة وجود منتج معيب داخل المبنى؟</a:t>
            </a:r>
          </a:p>
        </p:txBody>
      </p:sp>
    </p:spTree>
    <p:extLst>
      <p:ext uri="{BB962C8B-B14F-4D97-AF65-F5344CB8AC3E}">
        <p14:creationId xmlns:p14="http://schemas.microsoft.com/office/powerpoint/2010/main" val="2284465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7C3DD-473C-F775-7EE4-743D0DCDF18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6840513-93C3-BD7B-D7CA-C6B55426B61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35D060C-4929-11A6-CAE6-91AB54245D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8A262DA-62AB-A1C4-7103-6935A4DEFF88}"/>
              </a:ext>
            </a:extLst>
          </p:cNvPr>
          <p:cNvSpPr txBox="1"/>
          <p:nvPr/>
        </p:nvSpPr>
        <p:spPr>
          <a:xfrm>
            <a:off x="931129" y="891157"/>
            <a:ext cx="10848814" cy="5210209"/>
          </a:xfrm>
          <a:prstGeom prst="rect">
            <a:avLst/>
          </a:prstGeom>
          <a:solidFill>
            <a:schemeClr val="bg1"/>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(8): واجبات المستأجر وإمكانية سقوط حقه </a:t>
            </a:r>
          </a:p>
          <a:p>
            <a:pPr algn="r" rtl="1">
              <a:spcBef>
                <a:spcPts val="600"/>
              </a:spcBef>
              <a:spcAft>
                <a:spcPts val="600"/>
              </a:spcAft>
              <a:buNone/>
            </a:pPr>
            <a:r>
              <a:rPr lang="ar-SY" sz="2400" b="1" dirty="0"/>
              <a:t>1.لا يتحمل المالك مسؤولية </a:t>
            </a:r>
            <a:r>
              <a:rPr lang="en-US" sz="2400" b="1" dirty="0"/>
              <a:t>Strict Liability </a:t>
            </a:r>
            <a:r>
              <a:rPr lang="ar-SY" sz="2400" b="1" dirty="0"/>
              <a:t>لأن هذه المسؤولية تخص المصنعين والموزعين وتجار التجزئة ضمن سلسلة التجارة، بينما المالك ليس جزءًا من هذه السلسلة.</a:t>
            </a:r>
          </a:p>
          <a:p>
            <a:pPr algn="r" rtl="1">
              <a:spcBef>
                <a:spcPts val="600"/>
              </a:spcBef>
              <a:spcAft>
                <a:spcPts val="600"/>
              </a:spcAft>
              <a:buNone/>
            </a:pPr>
            <a:endParaRPr lang="ar-SY" sz="2400" b="1" dirty="0"/>
          </a:p>
          <a:p>
            <a:pPr algn="r" rtl="1">
              <a:spcBef>
                <a:spcPts val="600"/>
              </a:spcBef>
              <a:spcAft>
                <a:spcPts val="600"/>
              </a:spcAft>
              <a:buNone/>
            </a:pPr>
            <a:r>
              <a:rPr lang="ar-SY" sz="2400" b="1" dirty="0"/>
              <a:t>2. يكون المصنع أو المورّد مسؤولاً عندما يثبت أن الإصابة نتجت عن عيب في التصميم أو التصنيع في المنتج، وأن المنتج وصل للمستهلك في وضعه المعيب.</a:t>
            </a:r>
          </a:p>
          <a:p>
            <a:pPr algn="r" rtl="1">
              <a:spcBef>
                <a:spcPts val="600"/>
              </a:spcBef>
              <a:spcAft>
                <a:spcPts val="600"/>
              </a:spcAft>
              <a:buNone/>
            </a:pPr>
            <a:endParaRPr lang="ar-SY" sz="2400" b="1" dirty="0"/>
          </a:p>
          <a:p>
            <a:pPr algn="r" rtl="1">
              <a:spcBef>
                <a:spcPts val="600"/>
              </a:spcBef>
              <a:spcAft>
                <a:spcPts val="600"/>
              </a:spcAft>
              <a:buNone/>
            </a:pPr>
            <a:r>
              <a:rPr lang="ar-SY" sz="2400" b="1" dirty="0"/>
              <a:t>3. يمكن أن تثبت مسؤولية المالك إذا علم بالعيب أو خطره (مثل وقوع حوادث سابقة من نفس السبب) وأهمل إصلاحه أو اتخاذ احتياطات معقولة، فيتحول الأمر إلى إهمال </a:t>
            </a:r>
            <a:r>
              <a:rPr lang="en-US" sz="2400" b="1" dirty="0"/>
              <a:t> Negligence </a:t>
            </a:r>
            <a:r>
              <a:rPr lang="ar-SY" sz="2400" b="1" dirty="0"/>
              <a:t>لا إلى مسؤولية مطلقة.</a:t>
            </a:r>
          </a:p>
          <a:p>
            <a:pPr algn="r" rtl="1">
              <a:spcBef>
                <a:spcPts val="600"/>
              </a:spcBef>
              <a:spcAft>
                <a:spcPts val="600"/>
              </a:spcAft>
              <a:buNone/>
            </a:pPr>
            <a:endParaRPr lang="ar-SY" sz="2400" b="1" dirty="0"/>
          </a:p>
          <a:p>
            <a:pPr marL="0" marR="0" lvl="0" indent="0" algn="r" defTabSz="914400" rtl="1" eaLnBrk="1" fontAlgn="auto" latinLnBrk="0" hangingPunct="1">
              <a:lnSpc>
                <a:spcPct val="114000"/>
              </a:lnSpc>
              <a:spcBef>
                <a:spcPts val="300"/>
              </a:spcBef>
              <a:spcAft>
                <a:spcPts val="30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501632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7C812-4EB5-FA75-2C3B-0FF2D4A1978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33BED6B-DE95-9DAC-47F0-23B6AA76B7C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6F1CA26-1345-3B7D-B86D-7D3A45163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623BD7D-9252-1AE1-C69A-06E63BEF6E44}"/>
              </a:ext>
            </a:extLst>
          </p:cNvPr>
          <p:cNvSpPr txBox="1"/>
          <p:nvPr/>
        </p:nvSpPr>
        <p:spPr>
          <a:xfrm>
            <a:off x="180431" y="1443841"/>
            <a:ext cx="11799759" cy="4339650"/>
          </a:xfrm>
          <a:prstGeom prst="rect">
            <a:avLst/>
          </a:prstGeom>
          <a:solidFill>
            <a:srgbClr val="CCECFF"/>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(9): واجب المالك في التفقد والإصلاح </a:t>
            </a:r>
            <a:r>
              <a:rPr lang="en-US" sz="2400" b="1" dirty="0">
                <a:solidFill>
                  <a:srgbClr val="C00000"/>
                </a:solidFill>
                <a:latin typeface="Alexandria"/>
              </a:rPr>
              <a:t>Duty to Inspect &amp; Remove</a:t>
            </a:r>
            <a:endParaRPr lang="ar-SY" sz="2400" b="1" dirty="0">
              <a:solidFill>
                <a:srgbClr val="C00000"/>
              </a:solidFill>
              <a:latin typeface="Alexandria"/>
            </a:endParaRPr>
          </a:p>
          <a:p>
            <a:pPr lvl="0" algn="r" rtl="1">
              <a:spcBef>
                <a:spcPts val="600"/>
              </a:spcBef>
              <a:spcAft>
                <a:spcPts val="600"/>
              </a:spcAft>
            </a:pPr>
            <a:r>
              <a:rPr lang="ar-SY" sz="2400" b="1" dirty="0">
                <a:latin typeface="Alexandria"/>
              </a:rPr>
              <a:t>في مبنى تجاري، يوجد درج مكسور في أحد الممرات الخلفية المؤدية إلى موقف السيارات. المالك يزور المبنى مرة في السنة فقط، ولا يقوم بأي جولات تفقدية منتظمة. أحد العملاء سقط على الدرج المكسور وأصيب إصابة بالغة، فرفع دعوى على المالك.</a:t>
            </a:r>
          </a:p>
          <a:p>
            <a:pPr lvl="0" algn="r" rtl="1">
              <a:spcBef>
                <a:spcPts val="600"/>
              </a:spcBef>
              <a:spcAft>
                <a:spcPts val="600"/>
              </a:spcAft>
            </a:pPr>
            <a:r>
              <a:rPr lang="ar-SY" sz="2400" b="1" dirty="0">
                <a:latin typeface="Alexandria"/>
              </a:rPr>
              <a:t>الأسئلة:</a:t>
            </a:r>
          </a:p>
          <a:p>
            <a:pPr lvl="0" algn="r" rtl="1">
              <a:spcBef>
                <a:spcPts val="600"/>
              </a:spcBef>
              <a:spcAft>
                <a:spcPts val="600"/>
              </a:spcAft>
            </a:pPr>
            <a:r>
              <a:rPr lang="ar-SY" sz="2400" b="1" dirty="0">
                <a:latin typeface="Alexandria"/>
              </a:rPr>
              <a:t>1. هل كان على المالك واجب قانوني بتفقد الدرج والممرات؟</a:t>
            </a:r>
          </a:p>
          <a:p>
            <a:pPr lvl="0" algn="r" rtl="1">
              <a:spcBef>
                <a:spcPts val="600"/>
              </a:spcBef>
              <a:spcAft>
                <a:spcPts val="600"/>
              </a:spcAft>
            </a:pPr>
            <a:r>
              <a:rPr lang="ar-SY" sz="2400" b="1" dirty="0">
                <a:latin typeface="Alexandria"/>
              </a:rPr>
              <a:t>2. إذا لم يتلق المالك أي شكوى سابقة، هل يعفيه ذلك من المسؤولية؟</a:t>
            </a:r>
          </a:p>
          <a:p>
            <a:pPr lvl="0" algn="r" rtl="1">
              <a:spcBef>
                <a:spcPts val="600"/>
              </a:spcBef>
              <a:spcAft>
                <a:spcPts val="600"/>
              </a:spcAft>
            </a:pPr>
            <a:r>
              <a:rPr lang="ar-SY" sz="2400" b="1" dirty="0">
                <a:latin typeface="Alexandria"/>
              </a:rPr>
              <a:t>3. ما الأساس القانوني لتحميل المالك المسؤولية في هذه الحالة؟</a:t>
            </a:r>
          </a:p>
          <a:p>
            <a:pPr lvl="0" algn="r" rtl="1">
              <a:spcBef>
                <a:spcPts val="600"/>
              </a:spcBef>
              <a:spcAft>
                <a:spcPts val="600"/>
              </a:spcAft>
            </a:pPr>
            <a:endParaRPr lang="ar-SY" sz="2400" b="1" dirty="0">
              <a:latin typeface="Alexandria"/>
            </a:endParaRPr>
          </a:p>
        </p:txBody>
      </p:sp>
    </p:spTree>
    <p:extLst>
      <p:ext uri="{BB962C8B-B14F-4D97-AF65-F5344CB8AC3E}">
        <p14:creationId xmlns:p14="http://schemas.microsoft.com/office/powerpoint/2010/main" val="2268793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BB520-8CF0-49D4-DAEC-F45DDC19819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500C895-3FB8-01A1-C0E2-44F546DE213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CCC2C11-B584-02B7-12D7-989F681911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5B3234FC-9935-EEED-B13A-18DF51FAD2E8}"/>
              </a:ext>
            </a:extLst>
          </p:cNvPr>
          <p:cNvSpPr txBox="1"/>
          <p:nvPr/>
        </p:nvSpPr>
        <p:spPr>
          <a:xfrm>
            <a:off x="931129" y="891157"/>
            <a:ext cx="10848814" cy="4686989"/>
          </a:xfrm>
          <a:prstGeom prst="rect">
            <a:avLst/>
          </a:prstGeom>
          <a:solidFill>
            <a:schemeClr val="bg1"/>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(9): واجب المالك في التفقد والإصلاح </a:t>
            </a:r>
            <a:r>
              <a:rPr lang="en-US" sz="2400" b="1" dirty="0">
                <a:solidFill>
                  <a:srgbClr val="C00000"/>
                </a:solidFill>
                <a:latin typeface="Alexandria"/>
              </a:rPr>
              <a:t>Duty to Inspect &amp; Remove</a:t>
            </a:r>
          </a:p>
          <a:p>
            <a:pPr algn="r" rtl="1">
              <a:spcBef>
                <a:spcPts val="600"/>
              </a:spcBef>
              <a:spcAft>
                <a:spcPts val="600"/>
              </a:spcAft>
              <a:buNone/>
            </a:pPr>
            <a:r>
              <a:rPr lang="ar-SY" sz="2400" b="1" dirty="0"/>
              <a:t>1. نعم، على المالك واجب تفقد معقول للمبنى عند التوقيع، وعند التجديد، وبشكل دوري لاكتشاف الظروف الخطرة.</a:t>
            </a:r>
          </a:p>
          <a:p>
            <a:pPr algn="r" rtl="1">
              <a:spcBef>
                <a:spcPts val="600"/>
              </a:spcBef>
              <a:spcAft>
                <a:spcPts val="600"/>
              </a:spcAft>
              <a:buNone/>
            </a:pPr>
            <a:endParaRPr lang="ar-SY" sz="2400" b="1" dirty="0"/>
          </a:p>
          <a:p>
            <a:pPr algn="r" rtl="1">
              <a:spcBef>
                <a:spcPts val="600"/>
              </a:spcBef>
              <a:spcAft>
                <a:spcPts val="600"/>
              </a:spcAft>
              <a:buNone/>
            </a:pPr>
            <a:r>
              <a:rPr lang="ar-SY" sz="2400" b="1" dirty="0"/>
              <a:t>2. عدم تلقي شكاوى لا يعفي المالك إذا كان الخطر ظاهرًا وكان من الممكن اكتشافه بالتفقد المعقول؛ فالمعيار يشمل ما كان يجب عليه أن يعلم به، لا ما علم به فعليًا فقط.</a:t>
            </a:r>
          </a:p>
          <a:p>
            <a:pPr algn="r" rtl="1">
              <a:spcBef>
                <a:spcPts val="600"/>
              </a:spcBef>
              <a:spcAft>
                <a:spcPts val="600"/>
              </a:spcAft>
              <a:buNone/>
            </a:pPr>
            <a:endParaRPr lang="ar-SY" sz="2400" b="1" dirty="0"/>
          </a:p>
          <a:p>
            <a:pPr algn="r" rtl="1">
              <a:spcBef>
                <a:spcPts val="600"/>
              </a:spcBef>
              <a:spcAft>
                <a:spcPts val="600"/>
              </a:spcAft>
              <a:buNone/>
            </a:pPr>
            <a:r>
              <a:rPr lang="ar-SY" sz="2400" b="1" dirty="0"/>
              <a:t>3. الأساس هو واجب العناية </a:t>
            </a:r>
            <a:r>
              <a:rPr lang="en-US" sz="2400" b="1" dirty="0"/>
              <a:t>Duty of Care؛ </a:t>
            </a:r>
            <a:r>
              <a:rPr lang="ar-SY" sz="2400" b="1" dirty="0"/>
              <a:t>فإهمال التفقد والإصلاح في ظروف يمكن توقع الإصابة فيها يُعد إهمالاً يوجب التعويض.</a:t>
            </a:r>
          </a:p>
          <a:p>
            <a:pPr marL="0" marR="0" lvl="0" indent="0" algn="r" defTabSz="914400" rtl="1" eaLnBrk="1" fontAlgn="auto" latinLnBrk="0" hangingPunct="1">
              <a:lnSpc>
                <a:spcPct val="114000"/>
              </a:lnSpc>
              <a:spcBef>
                <a:spcPts val="300"/>
              </a:spcBef>
              <a:spcAft>
                <a:spcPts val="30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778609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BD23E-E70B-8D90-4328-26772FAFFF2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473EBA2-1055-FC29-965C-17F60920F1B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B341E4F-4735-B9F2-526A-BF10588F73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7549814-A132-1C6E-4379-EABBC3961232}"/>
              </a:ext>
            </a:extLst>
          </p:cNvPr>
          <p:cNvSpPr txBox="1"/>
          <p:nvPr/>
        </p:nvSpPr>
        <p:spPr>
          <a:xfrm>
            <a:off x="180431" y="1443841"/>
            <a:ext cx="11799759" cy="4862870"/>
          </a:xfrm>
          <a:prstGeom prst="rect">
            <a:avLst/>
          </a:prstGeom>
          <a:solidFill>
            <a:srgbClr val="CCECFF"/>
          </a:solidFill>
        </p:spPr>
        <p:txBody>
          <a:bodyPr wrap="square">
            <a:spAutoFit/>
          </a:bodyPr>
          <a:lstStyle/>
          <a:p>
            <a:pPr lvl="0" algn="r" rtl="1">
              <a:spcBef>
                <a:spcPts val="600"/>
              </a:spcBef>
              <a:spcAft>
                <a:spcPts val="600"/>
              </a:spcAft>
            </a:pPr>
            <a:r>
              <a:rPr kumimoji="0" lang="ar-SY" sz="2400" b="1" i="0" u="none" strike="noStrike" kern="1200" cap="none" spc="0" normalizeH="0" baseline="0" noProof="0" dirty="0">
                <a:ln>
                  <a:noFill/>
                </a:ln>
                <a:solidFill>
                  <a:srgbClr val="C00000"/>
                </a:solidFill>
                <a:effectLst/>
                <a:uLnTx/>
                <a:uFillTx/>
                <a:latin typeface="Alexandria"/>
                <a:ea typeface="+mn-ea"/>
                <a:cs typeface="Arial" panose="020B0604020202020204" pitchFamily="34" charset="0"/>
              </a:rPr>
              <a:t>الحالة (10): </a:t>
            </a:r>
            <a:r>
              <a:rPr lang="ar-SY" sz="2400" b="1" dirty="0">
                <a:solidFill>
                  <a:srgbClr val="C00000"/>
                </a:solidFill>
                <a:latin typeface="Alexandria"/>
              </a:rPr>
              <a:t>مسؤولية المالك عن الأنشطة الخطرة داخل وخارج الموقع </a:t>
            </a:r>
            <a:endParaRPr kumimoji="0" lang="ar-SY" sz="2400" b="1" i="0" u="none" strike="noStrike" kern="1200" cap="none" spc="0" normalizeH="0" baseline="0" noProof="0" dirty="0">
              <a:ln>
                <a:noFill/>
              </a:ln>
              <a:solidFill>
                <a:srgbClr val="C00000"/>
              </a:solidFill>
              <a:effectLst/>
              <a:uLnTx/>
              <a:uFillTx/>
              <a:latin typeface="Alexandria"/>
              <a:ea typeface="+mn-ea"/>
              <a:cs typeface="Arial" panose="020B0604020202020204" pitchFamily="34" charset="0"/>
            </a:endParaRPr>
          </a:p>
          <a:p>
            <a:pPr lvl="0" algn="r" rtl="1">
              <a:spcBef>
                <a:spcPts val="600"/>
              </a:spcBef>
              <a:spcAft>
                <a:spcPts val="600"/>
              </a:spcAft>
            </a:pPr>
            <a:r>
              <a:rPr lang="ar-SY" sz="2400" b="1" dirty="0">
                <a:solidFill>
                  <a:prstClr val="black"/>
                </a:solidFill>
                <a:latin typeface="Alexandria"/>
              </a:rPr>
              <a:t>مستأجر في فيلا داخل مجمّع سكني يحتفظ بكلب شرس رغم تنبيه الجيران. تلقى المالك رسائل من أكثر من مستأجر عن خطورة الكلب لكنه اكتفى بالكلام مع المستأجر دون اتخاذ إجراءات رسمية. بعد شهرين، هرب الكلب من الحديقة وهاجم طفلًا في الشارع خارج حدود العقار، وأصابه بإصابات بالغة.</a:t>
            </a:r>
          </a:p>
          <a:p>
            <a:pPr lvl="0" algn="r" rtl="1">
              <a:spcBef>
                <a:spcPts val="600"/>
              </a:spcBef>
              <a:spcAft>
                <a:spcPts val="600"/>
              </a:spcAft>
            </a:pPr>
            <a:r>
              <a:rPr lang="ar-SY" sz="2400" b="1" dirty="0">
                <a:solidFill>
                  <a:prstClr val="black"/>
                </a:solidFill>
                <a:latin typeface="Alexandria"/>
              </a:rPr>
              <a:t>الأسئلة</a:t>
            </a:r>
          </a:p>
          <a:p>
            <a:pPr lvl="0" algn="r" rtl="1">
              <a:spcBef>
                <a:spcPts val="600"/>
              </a:spcBef>
              <a:spcAft>
                <a:spcPts val="600"/>
              </a:spcAft>
            </a:pPr>
            <a:r>
              <a:rPr lang="ar-SY" sz="2400" b="1" dirty="0">
                <a:solidFill>
                  <a:prstClr val="black"/>
                </a:solidFill>
                <a:latin typeface="Alexandria"/>
              </a:rPr>
              <a:t>1. هل يمكن تحميل المالك مسؤولية عن هذه الإصابة رغم وقوعها خارج العقار؟</a:t>
            </a:r>
          </a:p>
          <a:p>
            <a:pPr lvl="0" algn="r" rtl="1">
              <a:spcBef>
                <a:spcPts val="600"/>
              </a:spcBef>
              <a:spcAft>
                <a:spcPts val="600"/>
              </a:spcAft>
            </a:pPr>
            <a:r>
              <a:rPr lang="ar-SY" sz="2400" b="1" dirty="0">
                <a:solidFill>
                  <a:prstClr val="black"/>
                </a:solidFill>
                <a:latin typeface="Alexandria"/>
              </a:rPr>
              <a:t>2. ما دور مبدأ إمكانية التوقع </a:t>
            </a:r>
            <a:r>
              <a:rPr lang="en-US" sz="2400" b="1" dirty="0">
                <a:solidFill>
                  <a:prstClr val="black"/>
                </a:solidFill>
                <a:latin typeface="Alexandria"/>
                <a:cs typeface="Arial" panose="020B0604020202020204" pitchFamily="34" charset="0"/>
              </a:rPr>
              <a:t>Foreseeability </a:t>
            </a:r>
            <a:r>
              <a:rPr lang="ar-SY" sz="2400" b="1" dirty="0">
                <a:solidFill>
                  <a:prstClr val="black"/>
                </a:solidFill>
                <a:latin typeface="Alexandria"/>
              </a:rPr>
              <a:t>في هذه الحالة؟</a:t>
            </a:r>
          </a:p>
          <a:p>
            <a:pPr lvl="0" algn="r" rtl="1">
              <a:spcBef>
                <a:spcPts val="600"/>
              </a:spcBef>
              <a:spcAft>
                <a:spcPts val="600"/>
              </a:spcAft>
            </a:pPr>
            <a:r>
              <a:rPr lang="ar-SY" sz="2400" b="1" dirty="0">
                <a:solidFill>
                  <a:prstClr val="black"/>
                </a:solidFill>
                <a:latin typeface="Alexandria"/>
              </a:rPr>
              <a:t>3. ما الإجراء الذي كان يجب على المالك اتخاذه بعد علمه بالخطر؟</a:t>
            </a:r>
          </a:p>
          <a:p>
            <a:pPr lvl="0" algn="r" rtl="1">
              <a:spcBef>
                <a:spcPts val="600"/>
              </a:spcBef>
              <a:spcAft>
                <a:spcPts val="600"/>
              </a:spcAft>
            </a:pPr>
            <a:r>
              <a:rPr lang="ar-SY" sz="2400" b="1" dirty="0">
                <a:solidFill>
                  <a:prstClr val="black"/>
                </a:solidFill>
                <a:latin typeface="Alexandria"/>
              </a:rPr>
              <a:t>4. لو لم يكن المالك يعلم بوجود الكلب أصلًا، كيف تختلف النتيجة؟</a:t>
            </a:r>
          </a:p>
          <a:p>
            <a:pPr marL="0" marR="0" lvl="0" indent="0" algn="r" defTabSz="914400" rtl="1" eaLnBrk="1" fontAlgn="auto" latinLnBrk="0" hangingPunct="1">
              <a:lnSpc>
                <a:spcPct val="100000"/>
              </a:lnSpc>
              <a:spcBef>
                <a:spcPts val="600"/>
              </a:spcBef>
              <a:spcAft>
                <a:spcPts val="600"/>
              </a:spcAft>
              <a:buClrTx/>
              <a:buSzTx/>
              <a:buFontTx/>
              <a:buNone/>
              <a:tabLst/>
              <a:defRPr/>
            </a:pPr>
            <a:endParaRPr kumimoji="0" lang="ar-SY" sz="24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p:txBody>
      </p:sp>
    </p:spTree>
    <p:extLst>
      <p:ext uri="{BB962C8B-B14F-4D97-AF65-F5344CB8AC3E}">
        <p14:creationId xmlns:p14="http://schemas.microsoft.com/office/powerpoint/2010/main" val="4272791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4957D-94AB-7EF3-8A2A-BF5C5217524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DFD7C13-D645-7F8B-EDD3-D0CE212742A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510AF93-75DB-F1F2-82AE-29F9D7AFF9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04B9BABB-0671-59C8-1F1F-B14DAB1C3637}"/>
              </a:ext>
            </a:extLst>
          </p:cNvPr>
          <p:cNvSpPr txBox="1"/>
          <p:nvPr/>
        </p:nvSpPr>
        <p:spPr>
          <a:xfrm>
            <a:off x="931129" y="891157"/>
            <a:ext cx="10848814" cy="4686989"/>
          </a:xfrm>
          <a:prstGeom prst="rect">
            <a:avLst/>
          </a:prstGeom>
          <a:solidFill>
            <a:schemeClr val="bg1"/>
          </a:solidFill>
        </p:spPr>
        <p:txBody>
          <a:bodyPr wrap="square">
            <a:spAutoFit/>
          </a:bodyPr>
          <a:lstStyle/>
          <a:p>
            <a:pPr marL="0" marR="0" lvl="0" indent="0" algn="r" defTabSz="914400" rtl="1" eaLnBrk="1" fontAlgn="auto" latinLnBrk="0" hangingPunct="1">
              <a:lnSpc>
                <a:spcPct val="100000"/>
              </a:lnSpc>
              <a:spcBef>
                <a:spcPts val="600"/>
              </a:spcBef>
              <a:spcAft>
                <a:spcPts val="600"/>
              </a:spcAft>
              <a:buClrTx/>
              <a:buSzTx/>
              <a:buFontTx/>
              <a:buNone/>
              <a:tabLst/>
              <a:defRPr/>
            </a:pPr>
            <a:r>
              <a:rPr kumimoji="0" lang="ar-SY" sz="2400" b="1" i="0" u="none" strike="noStrike" kern="1200" cap="none" spc="0" normalizeH="0" baseline="0" noProof="0" dirty="0">
                <a:ln>
                  <a:noFill/>
                </a:ln>
                <a:solidFill>
                  <a:srgbClr val="C00000"/>
                </a:solidFill>
                <a:effectLst/>
                <a:uLnTx/>
                <a:uFillTx/>
                <a:latin typeface="Alexandria"/>
                <a:ea typeface="+mn-ea"/>
                <a:cs typeface="Arial" panose="020B0604020202020204" pitchFamily="34" charset="0"/>
              </a:rPr>
              <a:t>الحالة (10): واجب المالك في التفقد والإصلاح </a:t>
            </a:r>
            <a:r>
              <a:rPr kumimoji="0" lang="en-US" sz="2400" b="1" i="0" u="none" strike="noStrike" kern="1200" cap="none" spc="0" normalizeH="0" baseline="0" noProof="0" dirty="0">
                <a:ln>
                  <a:noFill/>
                </a:ln>
                <a:solidFill>
                  <a:srgbClr val="C00000"/>
                </a:solidFill>
                <a:effectLst/>
                <a:uLnTx/>
                <a:uFillTx/>
                <a:latin typeface="Alexandria"/>
                <a:ea typeface="+mn-ea"/>
                <a:cs typeface="+mn-cs"/>
              </a:rPr>
              <a:t>Duty to Inspect &amp; Remove</a:t>
            </a:r>
          </a:p>
          <a:p>
            <a:pPr lvl="0" algn="r" rtl="1">
              <a:spcBef>
                <a:spcPts val="600"/>
              </a:spcBef>
              <a:spcAft>
                <a:spcPts val="600"/>
              </a:spcAft>
            </a:pPr>
            <a:r>
              <a:rPr lang="ar-SY" sz="2400" b="1" dirty="0">
                <a:solidFill>
                  <a:prstClr val="black"/>
                </a:solidFill>
              </a:rPr>
              <a:t>1. نعم، يمكن تحميل المالك المسؤولية لأن الخطر (الكلب الشرس) كان داخل العقار ومصدره تحت سيطرة المالك من خلال سلطته في إدارة عقود الإيجار، والإصابة خارج العقار كانت نتيجة مباشرة له.</a:t>
            </a:r>
          </a:p>
          <a:p>
            <a:pPr lvl="0" algn="r" rtl="1">
              <a:spcBef>
                <a:spcPts val="600"/>
              </a:spcBef>
              <a:spcAft>
                <a:spcPts val="600"/>
              </a:spcAft>
            </a:pPr>
            <a:r>
              <a:rPr lang="ar-SY" sz="2400" b="1" dirty="0">
                <a:solidFill>
                  <a:prstClr val="black"/>
                </a:solidFill>
              </a:rPr>
              <a:t>2. إصابة شخص من كلب شرس سبق التحذير منه تعتبر متوقعة بشكل معقول، مما يقوي مسؤولية المالك إذا لم يتخذ إجراءً.</a:t>
            </a:r>
          </a:p>
          <a:p>
            <a:pPr lvl="0" algn="r" rtl="1">
              <a:spcBef>
                <a:spcPts val="600"/>
              </a:spcBef>
              <a:spcAft>
                <a:spcPts val="600"/>
              </a:spcAft>
            </a:pPr>
            <a:r>
              <a:rPr lang="ar-SY" sz="2400" b="1" dirty="0">
                <a:solidFill>
                  <a:prstClr val="black"/>
                </a:solidFill>
              </a:rPr>
              <a:t>3. كان يجب على المالك إصدار إنذار 3 أيام لتصحيح المخالفة أو الإخلاء </a:t>
            </a:r>
            <a:r>
              <a:rPr lang="en-US" sz="2400" b="1" dirty="0">
                <a:solidFill>
                  <a:prstClr val="black"/>
                </a:solidFill>
                <a:cs typeface="Arial" panose="020B0604020202020204" pitchFamily="34" charset="0"/>
              </a:rPr>
              <a:t>Cure or Quit </a:t>
            </a:r>
            <a:r>
              <a:rPr lang="ar-SY" sz="2400" b="1" dirty="0">
                <a:solidFill>
                  <a:prstClr val="black"/>
                </a:solidFill>
              </a:rPr>
              <a:t>لإزالة الكلب أو إنهاء الإيجار عند عدم الالتزام.</a:t>
            </a:r>
          </a:p>
          <a:p>
            <a:pPr lvl="0" algn="r" rtl="1">
              <a:spcBef>
                <a:spcPts val="600"/>
              </a:spcBef>
              <a:spcAft>
                <a:spcPts val="600"/>
              </a:spcAft>
            </a:pPr>
            <a:r>
              <a:rPr lang="ar-SY" sz="2400" b="1" dirty="0">
                <a:solidFill>
                  <a:prstClr val="black"/>
                </a:solidFill>
              </a:rPr>
              <a:t>4. إذا لم يكن المالك يعلم بالخطر ولا توجد ظروف تجعله يفترض وجوده، تصبح المسؤولية أصعب إثباتًا، لأن عنصر العلم أو ما يفترض علمه شرط جوهري لمسؤوليته.</a:t>
            </a:r>
          </a:p>
          <a:p>
            <a:pPr marL="0" marR="0" lvl="0" indent="0" algn="r" defTabSz="914400" rtl="1" eaLnBrk="1" fontAlgn="auto" latinLnBrk="0" hangingPunct="1">
              <a:lnSpc>
                <a:spcPct val="114000"/>
              </a:lnSpc>
              <a:spcBef>
                <a:spcPts val="300"/>
              </a:spcBef>
              <a:spcAft>
                <a:spcPts val="30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220227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EEBF-D00E-42FB-B595-A38109963D0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9CBF7D3-0C14-E378-5F64-9A9FD03A27C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4EAC00A-C133-19C5-C788-5BCFFF141A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6AE032A-9B0A-C889-DD32-1F98077784CE}"/>
              </a:ext>
            </a:extLst>
          </p:cNvPr>
          <p:cNvSpPr txBox="1"/>
          <p:nvPr/>
        </p:nvSpPr>
        <p:spPr>
          <a:xfrm>
            <a:off x="180431" y="1443841"/>
            <a:ext cx="11799759" cy="4339650"/>
          </a:xfrm>
          <a:prstGeom prst="rect">
            <a:avLst/>
          </a:prstGeom>
          <a:solidFill>
            <a:srgbClr val="CCECFF"/>
          </a:solidFill>
        </p:spPr>
        <p:txBody>
          <a:bodyPr wrap="square">
            <a:spAutoFit/>
          </a:bodyPr>
          <a:lstStyle/>
          <a:p>
            <a:pPr lvl="0" algn="r" rtl="1">
              <a:spcBef>
                <a:spcPts val="600"/>
              </a:spcBef>
              <a:spcAft>
                <a:spcPts val="600"/>
              </a:spcAft>
            </a:pPr>
            <a:r>
              <a:rPr kumimoji="0" lang="ar-SY" sz="2400" b="1" i="0" u="none" strike="noStrike" kern="1200" cap="none" spc="0" normalizeH="0" baseline="0" noProof="0" dirty="0">
                <a:ln>
                  <a:noFill/>
                </a:ln>
                <a:solidFill>
                  <a:srgbClr val="C00000"/>
                </a:solidFill>
                <a:effectLst/>
                <a:uLnTx/>
                <a:uFillTx/>
                <a:latin typeface="Alexandria"/>
                <a:ea typeface="+mn-ea"/>
                <a:cs typeface="Arial" panose="020B0604020202020204" pitchFamily="34" charset="0"/>
              </a:rPr>
              <a:t>الحالة (11): </a:t>
            </a:r>
            <a:r>
              <a:rPr lang="ar-SY" sz="2400" b="1" dirty="0">
                <a:solidFill>
                  <a:srgbClr val="C00000"/>
                </a:solidFill>
                <a:latin typeface="Alexandria"/>
              </a:rPr>
              <a:t>حدود مسؤولية المالك – الخطر الواضح والإهمال المقارن </a:t>
            </a:r>
            <a:endParaRPr kumimoji="0" lang="ar-SY" sz="2400" b="1" i="0" u="none" strike="noStrike" kern="1200" cap="none" spc="0" normalizeH="0" baseline="0" noProof="0" dirty="0">
              <a:ln>
                <a:noFill/>
              </a:ln>
              <a:solidFill>
                <a:srgbClr val="C00000"/>
              </a:solidFill>
              <a:effectLst/>
              <a:uLnTx/>
              <a:uFillTx/>
              <a:latin typeface="Alexandria"/>
              <a:ea typeface="+mn-ea"/>
              <a:cs typeface="Arial" panose="020B0604020202020204" pitchFamily="34" charset="0"/>
            </a:endParaRPr>
          </a:p>
          <a:p>
            <a:pPr lvl="0" algn="r" rtl="1">
              <a:spcBef>
                <a:spcPts val="600"/>
              </a:spcBef>
              <a:spcAft>
                <a:spcPts val="600"/>
              </a:spcAft>
            </a:pPr>
            <a:r>
              <a:rPr lang="ar-SY" sz="2400" b="1" dirty="0">
                <a:solidFill>
                  <a:prstClr val="black"/>
                </a:solidFill>
                <a:latin typeface="Alexandria"/>
              </a:rPr>
              <a:t>في ساحة مبنى تجاري، توجد حافة مرتفعة قليلًا مع علامة تحذيرية واضحة مكتوب عليها "احذر الحافة". أحد الزوار كان منشغلًا بالهاتف، جلس على الحافة متدليًا بساقيه للخارج، ثم فقد توازنه وسقط وأصيب. رفع دعوى على المالك مدعيًا أن المكان غير آمن.</a:t>
            </a:r>
          </a:p>
          <a:p>
            <a:pPr lvl="0" algn="r" rtl="1">
              <a:spcBef>
                <a:spcPts val="600"/>
              </a:spcBef>
              <a:spcAft>
                <a:spcPts val="600"/>
              </a:spcAft>
            </a:pPr>
            <a:r>
              <a:rPr lang="ar-SY" sz="2400" b="1" dirty="0">
                <a:solidFill>
                  <a:prstClr val="black"/>
                </a:solidFill>
                <a:latin typeface="Alexandria"/>
              </a:rPr>
              <a:t>الأسئلة:</a:t>
            </a:r>
          </a:p>
          <a:p>
            <a:pPr lvl="0" algn="r" rtl="1">
              <a:spcBef>
                <a:spcPts val="600"/>
              </a:spcBef>
              <a:spcAft>
                <a:spcPts val="600"/>
              </a:spcAft>
            </a:pPr>
            <a:r>
              <a:rPr lang="ar-SY" sz="2400" b="1" dirty="0">
                <a:solidFill>
                  <a:prstClr val="black"/>
                </a:solidFill>
                <a:latin typeface="Alexandria"/>
              </a:rPr>
              <a:t>1. هل يعد هذا من قبيل الخطر الواضح </a:t>
            </a:r>
            <a:r>
              <a:rPr lang="en-US" sz="2400" b="1" dirty="0">
                <a:solidFill>
                  <a:prstClr val="black"/>
                </a:solidFill>
                <a:latin typeface="Alexandria"/>
                <a:cs typeface="Arial" panose="020B0604020202020204" pitchFamily="34" charset="0"/>
              </a:rPr>
              <a:t>Obvious Danger؟</a:t>
            </a:r>
          </a:p>
          <a:p>
            <a:pPr lvl="0" algn="r" rtl="1">
              <a:spcBef>
                <a:spcPts val="600"/>
              </a:spcBef>
              <a:spcAft>
                <a:spcPts val="600"/>
              </a:spcAft>
            </a:pPr>
            <a:r>
              <a:rPr lang="en-US" sz="2400" b="1" dirty="0">
                <a:solidFill>
                  <a:prstClr val="black"/>
                </a:solidFill>
                <a:latin typeface="Alexandria"/>
                <a:cs typeface="Arial" panose="020B0604020202020204" pitchFamily="34" charset="0"/>
              </a:rPr>
              <a:t>2. </a:t>
            </a:r>
            <a:r>
              <a:rPr lang="ar-SY" sz="2400" b="1" dirty="0">
                <a:solidFill>
                  <a:prstClr val="black"/>
                </a:solidFill>
                <a:latin typeface="Alexandria"/>
              </a:rPr>
              <a:t>كيف يؤثر مفهوم الإهمال المقارن  </a:t>
            </a:r>
            <a:r>
              <a:rPr lang="en-US" sz="2400" b="1" dirty="0">
                <a:solidFill>
                  <a:prstClr val="black"/>
                </a:solidFill>
                <a:latin typeface="Alexandria"/>
              </a:rPr>
              <a:t> </a:t>
            </a:r>
            <a:r>
              <a:rPr lang="en-US" sz="2400" b="1" dirty="0">
                <a:solidFill>
                  <a:prstClr val="black"/>
                </a:solidFill>
                <a:latin typeface="Alexandria"/>
                <a:cs typeface="Arial" panose="020B0604020202020204" pitchFamily="34" charset="0"/>
              </a:rPr>
              <a:t>Comparative Negligence </a:t>
            </a:r>
            <a:r>
              <a:rPr lang="ar-SY" sz="2400" b="1" dirty="0">
                <a:solidFill>
                  <a:prstClr val="black"/>
                </a:solidFill>
                <a:latin typeface="Alexandria"/>
              </a:rPr>
              <a:t>في تقدير التعويض؟</a:t>
            </a:r>
          </a:p>
          <a:p>
            <a:pPr lvl="0" algn="r" rtl="1">
              <a:spcBef>
                <a:spcPts val="600"/>
              </a:spcBef>
              <a:spcAft>
                <a:spcPts val="600"/>
              </a:spcAft>
            </a:pPr>
            <a:r>
              <a:rPr lang="ar-SY" sz="2400" b="1" dirty="0">
                <a:solidFill>
                  <a:prstClr val="black"/>
                </a:solidFill>
                <a:latin typeface="Alexandria"/>
              </a:rPr>
              <a:t>3. هل يتحمل المالك كامل المسؤولية عن الحادث</a:t>
            </a:r>
          </a:p>
          <a:p>
            <a:pPr marL="0" marR="0" lvl="0" indent="0" algn="r" defTabSz="914400" rtl="1" eaLnBrk="1" fontAlgn="auto" latinLnBrk="0" hangingPunct="1">
              <a:lnSpc>
                <a:spcPct val="100000"/>
              </a:lnSpc>
              <a:spcBef>
                <a:spcPts val="600"/>
              </a:spcBef>
              <a:spcAft>
                <a:spcPts val="600"/>
              </a:spcAft>
              <a:buClrTx/>
              <a:buSzTx/>
              <a:buFontTx/>
              <a:buNone/>
              <a:tabLst/>
              <a:defRPr/>
            </a:pPr>
            <a:endParaRPr kumimoji="0" lang="ar-SY" sz="24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p:txBody>
      </p:sp>
    </p:spTree>
    <p:extLst>
      <p:ext uri="{BB962C8B-B14F-4D97-AF65-F5344CB8AC3E}">
        <p14:creationId xmlns:p14="http://schemas.microsoft.com/office/powerpoint/2010/main" val="4149938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557BB-A25F-CAF7-5BF7-492A6F952EF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2D3C28F-8A2B-40DF-09F3-7F11FE95D63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1676CF6-2DEC-F30E-CEF9-D14516586B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67992BB-AD6E-5B35-94D9-0A43BFB91228}"/>
              </a:ext>
            </a:extLst>
          </p:cNvPr>
          <p:cNvSpPr txBox="1"/>
          <p:nvPr/>
        </p:nvSpPr>
        <p:spPr>
          <a:xfrm>
            <a:off x="931129" y="891157"/>
            <a:ext cx="10848814" cy="5210209"/>
          </a:xfrm>
          <a:prstGeom prst="rect">
            <a:avLst/>
          </a:prstGeom>
          <a:solidFill>
            <a:schemeClr val="bg1"/>
          </a:solidFill>
        </p:spPr>
        <p:txBody>
          <a:bodyPr wrap="square">
            <a:spAutoFit/>
          </a:bodyPr>
          <a:lstStyle/>
          <a:p>
            <a:pPr marL="0" marR="0" lvl="0" indent="0" algn="r" defTabSz="914400" rtl="1" eaLnBrk="1" fontAlgn="auto" latinLnBrk="0" hangingPunct="1">
              <a:lnSpc>
                <a:spcPct val="100000"/>
              </a:lnSpc>
              <a:spcBef>
                <a:spcPts val="600"/>
              </a:spcBef>
              <a:spcAft>
                <a:spcPts val="600"/>
              </a:spcAft>
              <a:buClrTx/>
              <a:buSzTx/>
              <a:buFontTx/>
              <a:buNone/>
              <a:tabLst/>
              <a:defRPr/>
            </a:pPr>
            <a:r>
              <a:rPr kumimoji="0" lang="ar-SY" sz="2400" b="1" i="0" u="none" strike="noStrike" kern="1200" cap="none" spc="0" normalizeH="0" baseline="0" noProof="0" dirty="0">
                <a:ln>
                  <a:noFill/>
                </a:ln>
                <a:solidFill>
                  <a:srgbClr val="C00000"/>
                </a:solidFill>
                <a:effectLst/>
                <a:uLnTx/>
                <a:uFillTx/>
                <a:latin typeface="Alexandria"/>
                <a:ea typeface="+mn-ea"/>
                <a:cs typeface="Arial" panose="020B0604020202020204" pitchFamily="34" charset="0"/>
              </a:rPr>
              <a:t>الحالة (11): واجب المالك في التفقد والإصلاح </a:t>
            </a:r>
            <a:r>
              <a:rPr kumimoji="0" lang="en-US" sz="2400" b="1" i="0" u="none" strike="noStrike" kern="1200" cap="none" spc="0" normalizeH="0" baseline="0" noProof="0" dirty="0">
                <a:ln>
                  <a:noFill/>
                </a:ln>
                <a:solidFill>
                  <a:srgbClr val="C00000"/>
                </a:solidFill>
                <a:effectLst/>
                <a:uLnTx/>
                <a:uFillTx/>
                <a:latin typeface="Alexandria"/>
                <a:ea typeface="+mn-ea"/>
                <a:cs typeface="+mn-cs"/>
              </a:rPr>
              <a:t>Duty to Inspect &amp; Remove</a:t>
            </a:r>
          </a:p>
          <a:p>
            <a:pPr lvl="0" algn="r" rtl="1">
              <a:spcBef>
                <a:spcPts val="600"/>
              </a:spcBef>
              <a:spcAft>
                <a:spcPts val="600"/>
              </a:spcAft>
            </a:pPr>
            <a:r>
              <a:rPr lang="ar-SY" sz="2400" b="1" dirty="0">
                <a:solidFill>
                  <a:prstClr val="black"/>
                </a:solidFill>
              </a:rPr>
              <a:t>1.نعم، الحافة مع علامة تحذير واضحة تمثل خطرًا ظاهرًا يمكن للشخص العاقل إدراكه وتجنبه بالعناية المعتادة.</a:t>
            </a:r>
          </a:p>
          <a:p>
            <a:pPr lvl="0" algn="r" rtl="1">
              <a:spcBef>
                <a:spcPts val="600"/>
              </a:spcBef>
              <a:spcAft>
                <a:spcPts val="600"/>
              </a:spcAft>
            </a:pPr>
            <a:endParaRPr lang="ar-SY" sz="2400" b="1" dirty="0">
              <a:solidFill>
                <a:prstClr val="black"/>
              </a:solidFill>
            </a:endParaRPr>
          </a:p>
          <a:p>
            <a:pPr lvl="0" algn="r" rtl="1">
              <a:spcBef>
                <a:spcPts val="600"/>
              </a:spcBef>
              <a:spcAft>
                <a:spcPts val="600"/>
              </a:spcAft>
            </a:pPr>
            <a:r>
              <a:rPr lang="ar-SY" sz="2400" b="1" dirty="0">
                <a:solidFill>
                  <a:prstClr val="black"/>
                </a:solidFill>
              </a:rPr>
              <a:t>2. إذا ثبت أن سلوك المصاب نفسه (الجلوس على الحافة والانشغال بالهاتف) ساهم في الحادث، يمكن للمحكمة تخفيض التعويض بنسبة مساهمته في الخطأ.</a:t>
            </a:r>
          </a:p>
          <a:p>
            <a:pPr lvl="0" algn="r" rtl="1">
              <a:spcBef>
                <a:spcPts val="600"/>
              </a:spcBef>
              <a:spcAft>
                <a:spcPts val="600"/>
              </a:spcAft>
            </a:pPr>
            <a:endParaRPr lang="ar-SY" sz="2400" b="1" dirty="0">
              <a:solidFill>
                <a:prstClr val="black"/>
              </a:solidFill>
            </a:endParaRPr>
          </a:p>
          <a:p>
            <a:pPr lvl="0" algn="r" rtl="1">
              <a:spcBef>
                <a:spcPts val="600"/>
              </a:spcBef>
              <a:spcAft>
                <a:spcPts val="600"/>
              </a:spcAft>
            </a:pPr>
            <a:r>
              <a:rPr lang="ar-SY" sz="2400" b="1" dirty="0">
                <a:solidFill>
                  <a:prstClr val="black"/>
                </a:solidFill>
              </a:rPr>
              <a:t>3. لا يتحمل المالك عادةً كامل المسؤولية هنا، وقد تُخفَّض أو تُلغى تمامًا إذا ثبت أن سلوك المصاب كان السبب الرئيسي رغم وضوح الخطر.</a:t>
            </a:r>
          </a:p>
          <a:p>
            <a:pPr lvl="0" algn="r" rtl="1">
              <a:spcBef>
                <a:spcPts val="600"/>
              </a:spcBef>
              <a:spcAft>
                <a:spcPts val="600"/>
              </a:spcAft>
            </a:pPr>
            <a:endParaRPr lang="ar-SY" sz="2400" b="1" dirty="0">
              <a:solidFill>
                <a:prstClr val="black"/>
              </a:solidFill>
            </a:endParaRPr>
          </a:p>
          <a:p>
            <a:pPr marL="0" marR="0" lvl="0" indent="0" algn="r" defTabSz="914400" rtl="1" eaLnBrk="1" fontAlgn="auto" latinLnBrk="0" hangingPunct="1">
              <a:lnSpc>
                <a:spcPct val="114000"/>
              </a:lnSpc>
              <a:spcBef>
                <a:spcPts val="300"/>
              </a:spcBef>
              <a:spcAft>
                <a:spcPts val="30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954165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5C2AAC-864D-1624-A3F2-E9122838EF4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E7E8818-64E9-AEB9-265B-20039D8F4AB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2F983FE-2698-88E4-C3F1-9AE9238898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86847A1-D719-A8E3-8C53-C613C9255F5C}"/>
              </a:ext>
            </a:extLst>
          </p:cNvPr>
          <p:cNvSpPr txBox="1"/>
          <p:nvPr/>
        </p:nvSpPr>
        <p:spPr>
          <a:xfrm>
            <a:off x="180431" y="1155869"/>
            <a:ext cx="11799759" cy="5232202"/>
          </a:xfrm>
          <a:prstGeom prst="rect">
            <a:avLst/>
          </a:prstGeom>
          <a:solidFill>
            <a:srgbClr val="CCECFF"/>
          </a:solidFill>
        </p:spPr>
        <p:txBody>
          <a:bodyPr wrap="square">
            <a:spAutoFit/>
          </a:bodyPr>
          <a:lstStyle/>
          <a:p>
            <a:pPr lvl="0" algn="r" rtl="1">
              <a:spcBef>
                <a:spcPts val="600"/>
              </a:spcBef>
              <a:spcAft>
                <a:spcPts val="600"/>
              </a:spcAft>
            </a:pPr>
            <a:r>
              <a:rPr kumimoji="0" lang="ar-SY" sz="2400" b="1" i="0" u="none" strike="noStrike" kern="1200" cap="none" spc="0" normalizeH="0" baseline="0" noProof="0" dirty="0">
                <a:ln>
                  <a:noFill/>
                </a:ln>
                <a:solidFill>
                  <a:srgbClr val="C00000"/>
                </a:solidFill>
                <a:effectLst/>
                <a:uLnTx/>
                <a:uFillTx/>
                <a:latin typeface="Alexandria"/>
                <a:ea typeface="+mn-ea"/>
                <a:cs typeface="Arial" panose="020B0604020202020204" pitchFamily="34" charset="0"/>
              </a:rPr>
              <a:t>الحالة (12): </a:t>
            </a:r>
            <a:r>
              <a:rPr lang="ar-SY" sz="2400" b="1" dirty="0">
                <a:solidFill>
                  <a:srgbClr val="C00000"/>
                </a:solidFill>
                <a:latin typeface="Alexandria"/>
              </a:rPr>
              <a:t>: برامج السلامة من الحرائق – كواشف الدخان والإخطار </a:t>
            </a:r>
            <a:endParaRPr kumimoji="0" lang="ar-SY" sz="2400" b="1" i="0" u="none" strike="noStrike" kern="1200" cap="none" spc="0" normalizeH="0" baseline="0" noProof="0" dirty="0">
              <a:ln>
                <a:noFill/>
              </a:ln>
              <a:solidFill>
                <a:srgbClr val="C00000"/>
              </a:solidFill>
              <a:effectLst/>
              <a:uLnTx/>
              <a:uFillTx/>
              <a:latin typeface="Alexandria"/>
              <a:ea typeface="+mn-ea"/>
              <a:cs typeface="Arial" panose="020B0604020202020204" pitchFamily="34" charset="0"/>
            </a:endParaRPr>
          </a:p>
          <a:p>
            <a:pPr lvl="0" algn="r" rtl="1">
              <a:spcBef>
                <a:spcPts val="600"/>
              </a:spcBef>
              <a:spcAft>
                <a:spcPts val="600"/>
              </a:spcAft>
            </a:pPr>
            <a:r>
              <a:rPr lang="ar-SY" sz="2400" b="1" dirty="0">
                <a:solidFill>
                  <a:prstClr val="black"/>
                </a:solidFill>
                <a:latin typeface="Alexandria"/>
              </a:rPr>
              <a:t>مالك مبنى سكني متعدد الوحدات قام بتركيب كواشف دخان جديدة في جميع الشقق قبل تأجيرها. بعد سنة، تعطل كاشف الدخان في شقة واحدة، وأزاله المستأجر من السقف لأنه يطلق إنذارًا كاذبًا أحيانًا، ولم يبلغ المالك. بعد شهرين نشب حريق في المطبخ أثناء طهي المستأجر، ولم يصدر الكاشف أي صوت، فتفاقمت الأضرار. رفع المستأجر دعوى على المالك مدعيًا أن نظام السلامة من الحرائق غير كافٍ.</a:t>
            </a:r>
          </a:p>
          <a:p>
            <a:pPr lvl="0" algn="r" rtl="1">
              <a:spcBef>
                <a:spcPts val="600"/>
              </a:spcBef>
              <a:spcAft>
                <a:spcPts val="600"/>
              </a:spcAft>
            </a:pPr>
            <a:r>
              <a:rPr lang="ar-SY" sz="2400" b="1" dirty="0">
                <a:solidFill>
                  <a:prstClr val="black"/>
                </a:solidFill>
                <a:latin typeface="Alexandria"/>
              </a:rPr>
              <a:t>الأسئلة:</a:t>
            </a:r>
          </a:p>
          <a:p>
            <a:pPr lvl="0" algn="r" rtl="1">
              <a:spcBef>
                <a:spcPts val="600"/>
              </a:spcBef>
              <a:spcAft>
                <a:spcPts val="600"/>
              </a:spcAft>
            </a:pPr>
            <a:r>
              <a:rPr lang="ar-SY" sz="2400" b="1" dirty="0">
                <a:solidFill>
                  <a:prstClr val="black"/>
                </a:solidFill>
                <a:latin typeface="Alexandria"/>
              </a:rPr>
              <a:t>1. من المسؤول عن التثبيت الأولي وتشغيل كاشف الدخان عند تسليم الوحدة؟</a:t>
            </a:r>
          </a:p>
          <a:p>
            <a:pPr lvl="0" algn="r" rtl="1">
              <a:spcBef>
                <a:spcPts val="600"/>
              </a:spcBef>
              <a:spcAft>
                <a:spcPts val="600"/>
              </a:spcAft>
            </a:pPr>
            <a:r>
              <a:rPr lang="ar-SY" sz="2400" b="1" dirty="0">
                <a:solidFill>
                  <a:prstClr val="black"/>
                </a:solidFill>
                <a:latin typeface="Alexandria"/>
              </a:rPr>
              <a:t>2. هل المالك مسؤول عن الفحص الدوري للكواشف خلال مدة الإيجار؟</a:t>
            </a:r>
          </a:p>
          <a:p>
            <a:pPr lvl="0" algn="r" rtl="1">
              <a:spcBef>
                <a:spcPts val="600"/>
              </a:spcBef>
              <a:spcAft>
                <a:spcPts val="600"/>
              </a:spcAft>
            </a:pPr>
            <a:r>
              <a:rPr lang="ar-SY" sz="2400" b="1" dirty="0">
                <a:solidFill>
                  <a:prstClr val="black"/>
                </a:solidFill>
                <a:latin typeface="Alexandria"/>
              </a:rPr>
              <a:t>3. هل يتحمل المالك المسؤولية عن الأضرار في هذه الحالة؟ ولماذا؟</a:t>
            </a:r>
          </a:p>
          <a:p>
            <a:pPr lvl="0" algn="r" rtl="1">
              <a:spcBef>
                <a:spcPts val="600"/>
              </a:spcBef>
              <a:spcAft>
                <a:spcPts val="600"/>
              </a:spcAft>
            </a:pPr>
            <a:r>
              <a:rPr lang="ar-SY" sz="2400" b="1" dirty="0">
                <a:solidFill>
                  <a:prstClr val="black"/>
                </a:solidFill>
                <a:latin typeface="Alexandria"/>
              </a:rPr>
              <a:t>4. ماذا لو كان المستأجر قد أخطر المالك كتابيًا بأن الكاشف معطل، ولم يقم المالك بإصلاحه ثم وقع الحريق؟</a:t>
            </a:r>
          </a:p>
          <a:p>
            <a:pPr marL="0" marR="0" lvl="0" indent="0" algn="r" defTabSz="914400" rtl="1" eaLnBrk="1" fontAlgn="auto" latinLnBrk="0" hangingPunct="1">
              <a:lnSpc>
                <a:spcPct val="100000"/>
              </a:lnSpc>
              <a:spcBef>
                <a:spcPts val="600"/>
              </a:spcBef>
              <a:spcAft>
                <a:spcPts val="600"/>
              </a:spcAft>
              <a:buClrTx/>
              <a:buSzTx/>
              <a:buFontTx/>
              <a:buNone/>
              <a:tabLst/>
              <a:defRPr/>
            </a:pPr>
            <a:endParaRPr kumimoji="0" lang="ar-SY" sz="24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p:txBody>
      </p:sp>
    </p:spTree>
    <p:extLst>
      <p:ext uri="{BB962C8B-B14F-4D97-AF65-F5344CB8AC3E}">
        <p14:creationId xmlns:p14="http://schemas.microsoft.com/office/powerpoint/2010/main" val="136829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F6EFA-D63B-ABED-AAA0-10AA0131919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AC1BCD2-D560-772D-1D84-2896D07D3C9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2E4FF1C-7F8D-80B9-7049-8E22A30419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DCB15FD-F54A-BDFD-1EA8-048676ABD716}"/>
              </a:ext>
            </a:extLst>
          </p:cNvPr>
          <p:cNvSpPr txBox="1"/>
          <p:nvPr/>
        </p:nvSpPr>
        <p:spPr>
          <a:xfrm>
            <a:off x="931129" y="891157"/>
            <a:ext cx="10848814" cy="5733429"/>
          </a:xfrm>
          <a:prstGeom prst="rect">
            <a:avLst/>
          </a:prstGeom>
          <a:solidFill>
            <a:schemeClr val="bg1"/>
          </a:solidFill>
        </p:spPr>
        <p:txBody>
          <a:bodyPr wrap="square">
            <a:spAutoFit/>
          </a:bodyPr>
          <a:lstStyle/>
          <a:p>
            <a:pPr lvl="0" algn="r" rtl="1">
              <a:spcBef>
                <a:spcPts val="600"/>
              </a:spcBef>
              <a:spcAft>
                <a:spcPts val="600"/>
              </a:spcAft>
            </a:pPr>
            <a:r>
              <a:rPr lang="ar-SY" sz="2400" b="1" dirty="0">
                <a:solidFill>
                  <a:srgbClr val="C00000"/>
                </a:solidFill>
                <a:latin typeface="Alexandria"/>
              </a:rPr>
              <a:t>الحالة (12): : برامج السلامة من الحرائق – كواشف الدخان والإخطار </a:t>
            </a:r>
          </a:p>
          <a:p>
            <a:pPr marL="457200" lvl="0" indent="-457200" algn="r" rtl="1">
              <a:spcBef>
                <a:spcPts val="600"/>
              </a:spcBef>
              <a:spcAft>
                <a:spcPts val="600"/>
              </a:spcAft>
              <a:buAutoNum type="arabicPeriod"/>
            </a:pPr>
            <a:r>
              <a:rPr lang="ar-SY" sz="2400" b="1" dirty="0">
                <a:solidFill>
                  <a:prstClr val="black"/>
                </a:solidFill>
              </a:rPr>
              <a:t>المالك مسؤول عن التثبيت الأولي والتأكد من أن الكاشف يعمل عند تسليم الوحدة للمستأجر.</a:t>
            </a:r>
          </a:p>
          <a:p>
            <a:pPr marL="457200" lvl="0" indent="-457200" algn="r" rtl="1">
              <a:spcBef>
                <a:spcPts val="600"/>
              </a:spcBef>
              <a:spcAft>
                <a:spcPts val="600"/>
              </a:spcAft>
              <a:buAutoNum type="arabicPeriod"/>
            </a:pPr>
            <a:endParaRPr lang="ar-SY" sz="2400" b="1" dirty="0">
              <a:solidFill>
                <a:prstClr val="black"/>
              </a:solidFill>
            </a:endParaRPr>
          </a:p>
          <a:p>
            <a:pPr lvl="0" algn="r" rtl="1">
              <a:spcBef>
                <a:spcPts val="600"/>
              </a:spcBef>
              <a:spcAft>
                <a:spcPts val="600"/>
              </a:spcAft>
            </a:pPr>
            <a:r>
              <a:rPr lang="ar-SY" sz="2400" b="1" dirty="0">
                <a:solidFill>
                  <a:prstClr val="black"/>
                </a:solidFill>
              </a:rPr>
              <a:t>2. في كثير من الأنظمة، لا يكون المالك مسؤولًا عن الفحص الدوري خلال مدة الإيجار؛ بل يقع على المستأجر واجب الإخطار عند اكتشاف العطل.</a:t>
            </a:r>
          </a:p>
          <a:p>
            <a:pPr lvl="0" algn="r" rtl="1">
              <a:spcBef>
                <a:spcPts val="600"/>
              </a:spcBef>
              <a:spcAft>
                <a:spcPts val="600"/>
              </a:spcAft>
            </a:pPr>
            <a:endParaRPr lang="ar-SY" sz="2400" b="1" dirty="0">
              <a:solidFill>
                <a:prstClr val="black"/>
              </a:solidFill>
            </a:endParaRPr>
          </a:p>
          <a:p>
            <a:pPr lvl="0" algn="r" rtl="1">
              <a:spcBef>
                <a:spcPts val="600"/>
              </a:spcBef>
              <a:spcAft>
                <a:spcPts val="600"/>
              </a:spcAft>
            </a:pPr>
            <a:r>
              <a:rPr lang="ar-SY" sz="2400" b="1" dirty="0">
                <a:solidFill>
                  <a:prstClr val="black"/>
                </a:solidFill>
              </a:rPr>
              <a:t>3. في هذه الحالة، المالك غير مسؤول غالبًا، لأن المستأجر أزال الكاشف ولم يُخطر المالك بالعطل، وبالتالي لم تتح للمالك فرصة الإصلاح؛ عنصر الإخطار مفقود.</a:t>
            </a:r>
          </a:p>
          <a:p>
            <a:pPr lvl="0" algn="r" rtl="1">
              <a:spcBef>
                <a:spcPts val="600"/>
              </a:spcBef>
              <a:spcAft>
                <a:spcPts val="600"/>
              </a:spcAft>
            </a:pPr>
            <a:endParaRPr lang="ar-SY" sz="2400" b="1" dirty="0">
              <a:solidFill>
                <a:prstClr val="black"/>
              </a:solidFill>
            </a:endParaRPr>
          </a:p>
          <a:p>
            <a:pPr lvl="0" algn="r" rtl="1">
              <a:spcBef>
                <a:spcPts val="600"/>
              </a:spcBef>
              <a:spcAft>
                <a:spcPts val="600"/>
              </a:spcAft>
            </a:pPr>
            <a:r>
              <a:rPr lang="ar-SY" sz="2400" b="1" dirty="0">
                <a:solidFill>
                  <a:prstClr val="black"/>
                </a:solidFill>
              </a:rPr>
              <a:t>4. لو كان المستأجر قد أخطر المالك كتابيًا بالعطل، وامتنع المالك عن الإصلاح خلال مدة معقولة، ثم وقع الحريق، يصبح المالك مسؤولًا عن الأضرار الناتجة عن فشله في الإصلاح بعد الإخطار.</a:t>
            </a:r>
          </a:p>
          <a:p>
            <a:pPr marL="0" marR="0" lvl="0" indent="0" algn="r" defTabSz="914400" rtl="1" eaLnBrk="1" fontAlgn="auto" latinLnBrk="0" hangingPunct="1">
              <a:lnSpc>
                <a:spcPct val="114000"/>
              </a:lnSpc>
              <a:spcBef>
                <a:spcPts val="300"/>
              </a:spcBef>
              <a:spcAft>
                <a:spcPts val="300"/>
              </a:spcAft>
              <a:buClrTx/>
              <a:buSzTx/>
              <a:buFont typeface="Arial" panose="020B0604020202020204" pitchFamily="34" charset="0"/>
              <a:buChar char="•"/>
              <a:tabLst/>
              <a:defRPr/>
            </a:pPr>
            <a:endParaRPr kumimoji="0" lang="ar-SY"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04351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458</TotalTime>
  <Words>2778</Words>
  <Application>Microsoft Office PowerPoint</Application>
  <PresentationFormat>Widescreen</PresentationFormat>
  <Paragraphs>176</Paragraphs>
  <Slides>27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Agha</cp:lastModifiedBy>
  <cp:revision>20</cp:revision>
  <dcterms:created xsi:type="dcterms:W3CDTF">2023-04-29T09:08:00Z</dcterms:created>
  <dcterms:modified xsi:type="dcterms:W3CDTF">2025-11-27T07:53:33Z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