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diagrams/drawing1.xml" ContentType="application/vnd.ms-office.drawingml.diagramDrawing+xml"/>
  <Override PartName="/ppt/theme/theme1.xml" ContentType="application/vnd.openxmlformats-officedocument.theme+xml"/>
  <Override PartName="/ppt/diagrams/layout4.xml" ContentType="application/vnd.openxmlformats-officedocument.drawingml.diagramLayout+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5.xml" ContentType="application/vnd.openxmlformats-officedocument.drawingml.diagramColors+xml"/>
  <Override PartName="/ppt/diagrams/layout5.xml" ContentType="application/vnd.openxmlformats-officedocument.drawingml.diagramLayout+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547" r:id="rId5"/>
    <p:sldId id="568" r:id="rId6"/>
    <p:sldId id="496" r:id="rId7"/>
    <p:sldId id="595" r:id="rId8"/>
    <p:sldId id="555" r:id="rId9"/>
    <p:sldId id="596" r:id="rId10"/>
    <p:sldId id="584" r:id="rId11"/>
    <p:sldId id="597" r:id="rId12"/>
    <p:sldId id="557" r:id="rId13"/>
    <p:sldId id="574" r:id="rId14"/>
    <p:sldId id="575" r:id="rId15"/>
    <p:sldId id="587" r:id="rId16"/>
    <p:sldId id="599" r:id="rId17"/>
    <p:sldId id="600" r:id="rId18"/>
    <p:sldId id="598" r:id="rId19"/>
    <p:sldId id="601" r:id="rId20"/>
    <p:sldId id="588" r:id="rId21"/>
    <p:sldId id="589" r:id="rId22"/>
    <p:sldId id="546" r:id="rId23"/>
    <p:sldId id="602" r:id="rId24"/>
    <p:sldId id="500" r:id="rId25"/>
    <p:sldId id="603" r:id="rId26"/>
    <p:sldId id="530" r:id="rId27"/>
    <p:sldId id="591" r:id="rId28"/>
    <p:sldId id="604" r:id="rId29"/>
    <p:sldId id="501" r:id="rId30"/>
    <p:sldId id="503" r:id="rId31"/>
    <p:sldId id="593" r:id="rId32"/>
    <p:sldId id="505" r:id="rId33"/>
    <p:sldId id="507" r:id="rId34"/>
    <p:sldId id="559" r:id="rId35"/>
    <p:sldId id="534" r:id="rId36"/>
    <p:sldId id="561" r:id="rId37"/>
    <p:sldId id="562" r:id="rId38"/>
    <p:sldId id="580" r:id="rId39"/>
    <p:sldId id="563" r:id="rId40"/>
    <p:sldId id="605" r:id="rId41"/>
    <p:sldId id="60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68"/>
            <p14:sldId id="496"/>
            <p14:sldId id="595"/>
            <p14:sldId id="555"/>
            <p14:sldId id="596"/>
            <p14:sldId id="584"/>
            <p14:sldId id="597"/>
            <p14:sldId id="557"/>
            <p14:sldId id="574"/>
            <p14:sldId id="575"/>
            <p14:sldId id="587"/>
            <p14:sldId id="599"/>
            <p14:sldId id="600"/>
            <p14:sldId id="598"/>
            <p14:sldId id="601"/>
            <p14:sldId id="588"/>
            <p14:sldId id="589"/>
            <p14:sldId id="546"/>
            <p14:sldId id="602"/>
            <p14:sldId id="500"/>
            <p14:sldId id="603"/>
            <p14:sldId id="530"/>
            <p14:sldId id="591"/>
            <p14:sldId id="604"/>
            <p14:sldId id="501"/>
            <p14:sldId id="503"/>
            <p14:sldId id="593"/>
            <p14:sldId id="505"/>
            <p14:sldId id="507"/>
            <p14:sldId id="559"/>
            <p14:sldId id="534"/>
            <p14:sldId id="561"/>
            <p14:sldId id="562"/>
            <p14:sldId id="580"/>
            <p14:sldId id="563"/>
            <p14:sldId id="605"/>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2523" autoAdjust="0"/>
  </p:normalViewPr>
  <p:slideViewPr>
    <p:cSldViewPr snapToGrid="0">
      <p:cViewPr varScale="1">
        <p:scale>
          <a:sx n="66" d="100"/>
          <a:sy n="66"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pPr algn="ctr"/>
          <a:r>
            <a:rPr lang="en-CA" sz="2400" b="1" dirty="0">
              <a:latin typeface="Times New Roman" panose="02020603050405020304" pitchFamily="18" charset="0"/>
              <a:cs typeface="Times New Roman" panose="02020603050405020304" pitchFamily="18" charset="0"/>
            </a:rPr>
            <a:t>We are siloed       </a:t>
          </a:r>
          <a:r>
            <a:rPr lang="en-US" sz="1600" b="1" dirty="0">
              <a:latin typeface="Times New Roman" panose="02020603050405020304" pitchFamily="18" charset="0"/>
              <a:cs typeface="Times New Roman" panose="02020603050405020304" pitchFamily="18" charset="0"/>
            </a:rPr>
            <a:t>How often do we hold meaningful conversations at</a:t>
          </a:r>
          <a:endParaRPr lang="en-CA"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the operating level among sales, finance, operations, IT, and human </a:t>
          </a:r>
          <a:r>
            <a:rPr lang="en-CA" sz="1600" b="1" dirty="0">
              <a:latin typeface="Times New Roman" panose="02020603050405020304" pitchFamily="18" charset="0"/>
              <a:cs typeface="Times New Roman" panose="02020603050405020304" pitchFamily="18" charset="0"/>
            </a:rPr>
            <a:t>resources?</a:t>
          </a: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pPr algn="ctr"/>
          <a:r>
            <a:rPr lang="en-CA"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We are obsessed with the past.—</a:t>
          </a:r>
          <a:r>
            <a:rPr lang="en-US" sz="1600" b="1" dirty="0">
              <a:latin typeface="Times New Roman" panose="02020603050405020304" pitchFamily="18" charset="0"/>
              <a:cs typeface="Times New Roman" panose="02020603050405020304" pitchFamily="18" charset="0"/>
            </a:rPr>
            <a:t> Almost all our data look backward. They report what happened yesterday. There are few, if any, data systems</a:t>
          </a:r>
          <a:endParaRPr lang="en-CA"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that have the capability to predict the future.</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0" presStyleCnt="2" custScaleX="93784" custScaleY="96100"/>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0" presStyleCnt="2" custScaleX="101478" custScaleY="110232" custLinFactNeighborX="5249" custLinFactNeighborY="875"/>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1" presStyleCnt="2"/>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1" presStyleCnt="2" custScaleX="109360" custScaleY="108621"/>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DA434C8B-1717-46B8-9EEA-B409E5D2D607}" srcId="{A586CBD1-AC19-4771-8CB9-D93091250F05}" destId="{E40CD3B7-32AF-4D47-B41A-864E07184D8F}" srcOrd="1" destOrd="0" parTransId="{DBB2DFFD-017F-4580-9ED2-C7C9BC3C3052}" sibTransId="{608CF6EE-DFE7-4F54-8F9C-77037BDEA0EA}"/>
    <dgm:cxn modelId="{0571E9C6-03B3-45BE-BE64-37C2DDD7F840}" type="presParOf" srcId="{F4856465-9431-4214-9C86-A1BFE0ECD832}" destId="{9E9BD883-A2E3-45AD-8102-C6B1F7435FDA}" srcOrd="0"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1"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2" destOrd="0" presId="urn:microsoft.com/office/officeart/2011/layout/CircleProcess"/>
    <dgm:cxn modelId="{16A01177-1BEA-48BC-B156-6C94F8E8BEF9}" type="presParOf" srcId="{F4856465-9431-4214-9C86-A1BFE0ECD832}" destId="{E6599EBD-AC18-44FA-AB4B-CD3347869378}" srcOrd="3"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4"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5"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2871DD-EBA6-434B-8263-8B0D259BDDDF}"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CA"/>
        </a:p>
      </dgm:t>
    </dgm:pt>
    <dgm:pt modelId="{4A344B77-F0CD-429C-AF20-05619658846F}">
      <dgm:prSet phldrT="[Text]" custT="1"/>
      <dgm:spPr/>
      <dgm:t>
        <a:bodyPr/>
        <a:lstStyle/>
        <a:p>
          <a:r>
            <a:rPr lang="en-CA" sz="2400" b="1">
              <a:latin typeface="Times New Roman" panose="02020603050405020304" pitchFamily="18" charset="0"/>
              <a:cs typeface="Times New Roman" panose="02020603050405020304" pitchFamily="18" charset="0"/>
            </a:rPr>
            <a:t>Factor analysis </a:t>
          </a:r>
          <a:endParaRPr lang="en-CA" sz="2400" b="1" dirty="0">
            <a:latin typeface="Times New Roman" panose="02020603050405020304" pitchFamily="18" charset="0"/>
            <a:cs typeface="Times New Roman" panose="02020603050405020304" pitchFamily="18" charset="0"/>
          </a:endParaRPr>
        </a:p>
      </dgm:t>
    </dgm:pt>
    <dgm:pt modelId="{B2988A57-D9C4-46CA-BF1B-E785FCACC56A}" type="parTrans" cxnId="{644F82F8-E4AC-475B-A4D0-A03DFA8BD68B}">
      <dgm:prSet/>
      <dgm:spPr/>
      <dgm:t>
        <a:bodyPr/>
        <a:lstStyle/>
        <a:p>
          <a:endParaRPr lang="en-CA"/>
        </a:p>
      </dgm:t>
    </dgm:pt>
    <dgm:pt modelId="{7629B4CD-0BB1-4263-8ADC-5931757CE13C}" type="sibTrans" cxnId="{644F82F8-E4AC-475B-A4D0-A03DFA8BD68B}">
      <dgm:prSet/>
      <dgm:spPr/>
      <dgm:t>
        <a:bodyPr/>
        <a:lstStyle/>
        <a:p>
          <a:endParaRPr lang="en-CA"/>
        </a:p>
      </dgm:t>
    </dgm:pt>
    <dgm:pt modelId="{BEC722E1-B5BB-406D-A35B-A6481B5B3D09}">
      <dgm:prSet phldrT="[Text]"/>
      <dgm:spPr/>
      <dgm:t>
        <a:bodyPr/>
        <a:lstStyle/>
        <a:p>
          <a:r>
            <a:rPr lang="en-US" dirty="0">
              <a:latin typeface="Times New Roman" panose="02020603050405020304" pitchFamily="18" charset="0"/>
              <a:cs typeface="Times New Roman" panose="02020603050405020304" pitchFamily="18" charset="0"/>
            </a:rPr>
            <a:t>Deals with variables and tries to answer this question: Are there groups of variables that hold together (i.e., are highly correlated with each other), such that they reveal an underlying theme? For example, say that there is a scale measuring the culture of a workplace.</a:t>
          </a:r>
          <a:endParaRPr lang="en-CA" dirty="0">
            <a:latin typeface="Times New Roman" panose="02020603050405020304" pitchFamily="18" charset="0"/>
            <a:cs typeface="Times New Roman" panose="02020603050405020304" pitchFamily="18" charset="0"/>
          </a:endParaRPr>
        </a:p>
      </dgm:t>
    </dgm:pt>
    <dgm:pt modelId="{F5A1FE37-BEB3-4EB1-B706-A6287A231801}" type="parTrans" cxnId="{503066C5-210E-489D-8C5B-33EC8BBE1414}">
      <dgm:prSet/>
      <dgm:spPr/>
      <dgm:t>
        <a:bodyPr/>
        <a:lstStyle/>
        <a:p>
          <a:endParaRPr lang="en-CA"/>
        </a:p>
      </dgm:t>
    </dgm:pt>
    <dgm:pt modelId="{C0080CB1-4B4F-4BBA-8036-1B8B21A95103}" type="sibTrans" cxnId="{503066C5-210E-489D-8C5B-33EC8BBE1414}">
      <dgm:prSet/>
      <dgm:spPr/>
      <dgm:t>
        <a:bodyPr/>
        <a:lstStyle/>
        <a:p>
          <a:endParaRPr lang="en-CA"/>
        </a:p>
      </dgm:t>
    </dgm:pt>
    <dgm:pt modelId="{2B89D660-8501-4115-A36E-04566C09BF48}">
      <dgm:prSet phldrT="[Text]" custT="1"/>
      <dgm:spPr/>
      <dgm:t>
        <a:bodyPr spcFirstLastPara="0" vert="horz" wrap="square" lIns="286016" tIns="0" rIns="286016" bIns="0" numCol="1" spcCol="1270" anchor="ctr" anchorCtr="0"/>
        <a:lstStyle/>
        <a:p>
          <a:pPr marL="0" lvl="0" indent="0" algn="l" defTabSz="800100">
            <a:lnSpc>
              <a:spcPct val="90000"/>
            </a:lnSpc>
            <a:spcBef>
              <a:spcPct val="0"/>
            </a:spcBef>
            <a:spcAft>
              <a:spcPct val="35000"/>
            </a:spcAft>
            <a:buNone/>
          </a:pPr>
          <a:r>
            <a:rPr lang="en-CA" sz="2400" b="1" kern="1200">
              <a:latin typeface="Times New Roman" panose="02020603050405020304" pitchFamily="18" charset="0"/>
              <a:ea typeface="+mn-ea"/>
              <a:cs typeface="Times New Roman" panose="02020603050405020304" pitchFamily="18" charset="0"/>
            </a:rPr>
            <a:t>Cluster analysis</a:t>
          </a:r>
          <a:endParaRPr lang="en-CA" sz="2400" b="1" kern="1200" dirty="0">
            <a:latin typeface="Times New Roman" panose="02020603050405020304" pitchFamily="18" charset="0"/>
            <a:ea typeface="+mn-ea"/>
            <a:cs typeface="Times New Roman" panose="02020603050405020304" pitchFamily="18" charset="0"/>
          </a:endParaRPr>
        </a:p>
      </dgm:t>
    </dgm:pt>
    <dgm:pt modelId="{CD4CC079-6DCA-48D1-83EC-F6E9B784684E}" type="parTrans" cxnId="{4750AB0B-4CCC-41B7-BAF8-5A22BE1B43D3}">
      <dgm:prSet/>
      <dgm:spPr/>
      <dgm:t>
        <a:bodyPr/>
        <a:lstStyle/>
        <a:p>
          <a:endParaRPr lang="en-CA"/>
        </a:p>
      </dgm:t>
    </dgm:pt>
    <dgm:pt modelId="{C7C6AD68-7A56-4E63-92D4-6CC6F3BB8526}" type="sibTrans" cxnId="{4750AB0B-4CCC-41B7-BAF8-5A22BE1B43D3}">
      <dgm:prSet/>
      <dgm:spPr/>
      <dgm:t>
        <a:bodyPr/>
        <a:lstStyle/>
        <a:p>
          <a:endParaRPr lang="en-CA"/>
        </a:p>
      </dgm:t>
    </dgm:pt>
    <dgm:pt modelId="{F5F2DB67-5C95-458B-AC8B-BF58A2FE98BA}">
      <dgm:prSet phldrT="[Text]"/>
      <dgm:spPr/>
      <dgm:t>
        <a:bodyPr/>
        <a:lstStyle/>
        <a:p>
          <a:r>
            <a:rPr lang="en-US" dirty="0">
              <a:latin typeface="Times New Roman" panose="02020603050405020304" pitchFamily="18" charset="0"/>
              <a:cs typeface="Times New Roman" panose="02020603050405020304" pitchFamily="18" charset="0"/>
            </a:rPr>
            <a:t>Works with cases instead of variables. Recall that cases are people—the rows in your database. Cluster analysis looks for groups of people that have similar data across a range of variables. The people in a group (called a cluster) have characteristics similar to each other, and they are different from the people in other clusters. </a:t>
          </a:r>
          <a:endParaRPr lang="en-CA" dirty="0">
            <a:latin typeface="Times New Roman" panose="02020603050405020304" pitchFamily="18" charset="0"/>
            <a:cs typeface="Times New Roman" panose="02020603050405020304" pitchFamily="18" charset="0"/>
          </a:endParaRPr>
        </a:p>
      </dgm:t>
    </dgm:pt>
    <dgm:pt modelId="{915C2585-25B8-4CD3-8400-0350EB954B30}" type="parTrans" cxnId="{5D1C7251-8F13-4A76-BBD9-4AF5F1497F7D}">
      <dgm:prSet/>
      <dgm:spPr/>
      <dgm:t>
        <a:bodyPr/>
        <a:lstStyle/>
        <a:p>
          <a:endParaRPr lang="en-CA"/>
        </a:p>
      </dgm:t>
    </dgm:pt>
    <dgm:pt modelId="{6FA9B582-9C2B-4E2C-B612-93B49B1F53CD}" type="sibTrans" cxnId="{5D1C7251-8F13-4A76-BBD9-4AF5F1497F7D}">
      <dgm:prSet/>
      <dgm:spPr/>
      <dgm:t>
        <a:bodyPr/>
        <a:lstStyle/>
        <a:p>
          <a:endParaRPr lang="en-CA"/>
        </a:p>
      </dgm:t>
    </dgm:pt>
    <dgm:pt modelId="{387E16CF-ED23-4EF3-8321-C6C5DC9439C9}" type="pres">
      <dgm:prSet presAssocID="{C12871DD-EBA6-434B-8263-8B0D259BDDDF}" presName="linear" presStyleCnt="0">
        <dgm:presLayoutVars>
          <dgm:dir/>
          <dgm:animLvl val="lvl"/>
          <dgm:resizeHandles val="exact"/>
        </dgm:presLayoutVars>
      </dgm:prSet>
      <dgm:spPr/>
    </dgm:pt>
    <dgm:pt modelId="{533D0C0F-EAE2-480D-A4EE-0FD7AF958A13}" type="pres">
      <dgm:prSet presAssocID="{4A344B77-F0CD-429C-AF20-05619658846F}" presName="parentLin" presStyleCnt="0"/>
      <dgm:spPr/>
    </dgm:pt>
    <dgm:pt modelId="{A6FCDAF9-638E-45B2-95E0-26D7046BF774}" type="pres">
      <dgm:prSet presAssocID="{4A344B77-F0CD-429C-AF20-05619658846F}" presName="parentLeftMargin" presStyleLbl="node1" presStyleIdx="0" presStyleCnt="2"/>
      <dgm:spPr/>
    </dgm:pt>
    <dgm:pt modelId="{D9B7071B-DF2B-489F-BBD9-D2600F3481EB}" type="pres">
      <dgm:prSet presAssocID="{4A344B77-F0CD-429C-AF20-05619658846F}" presName="parentText" presStyleLbl="node1" presStyleIdx="0" presStyleCnt="2">
        <dgm:presLayoutVars>
          <dgm:chMax val="0"/>
          <dgm:bulletEnabled val="1"/>
        </dgm:presLayoutVars>
      </dgm:prSet>
      <dgm:spPr/>
    </dgm:pt>
    <dgm:pt modelId="{A538B3EB-2281-46F2-9B0B-F7CC563C6A11}" type="pres">
      <dgm:prSet presAssocID="{4A344B77-F0CD-429C-AF20-05619658846F}" presName="negativeSpace" presStyleCnt="0"/>
      <dgm:spPr/>
    </dgm:pt>
    <dgm:pt modelId="{04B078B2-F75B-474B-8442-E3AF004882E9}" type="pres">
      <dgm:prSet presAssocID="{4A344B77-F0CD-429C-AF20-05619658846F}" presName="childText" presStyleLbl="conFgAcc1" presStyleIdx="0" presStyleCnt="2">
        <dgm:presLayoutVars>
          <dgm:bulletEnabled val="1"/>
        </dgm:presLayoutVars>
      </dgm:prSet>
      <dgm:spPr/>
    </dgm:pt>
    <dgm:pt modelId="{D0F29B18-AF6E-421B-A04E-8056CA6E0C82}" type="pres">
      <dgm:prSet presAssocID="{7629B4CD-0BB1-4263-8ADC-5931757CE13C}" presName="spaceBetweenRectangles" presStyleCnt="0"/>
      <dgm:spPr/>
    </dgm:pt>
    <dgm:pt modelId="{E0D87A90-9B15-4820-8D34-BA2F6C919CB3}" type="pres">
      <dgm:prSet presAssocID="{2B89D660-8501-4115-A36E-04566C09BF48}" presName="parentLin" presStyleCnt="0"/>
      <dgm:spPr/>
    </dgm:pt>
    <dgm:pt modelId="{9D6B0C1B-60B9-41B4-BFF1-01C9FD943652}" type="pres">
      <dgm:prSet presAssocID="{2B89D660-8501-4115-A36E-04566C09BF48}" presName="parentLeftMargin" presStyleLbl="node1" presStyleIdx="0" presStyleCnt="2"/>
      <dgm:spPr/>
    </dgm:pt>
    <dgm:pt modelId="{0933C476-7A51-46A4-9B0B-6D19119FCA66}" type="pres">
      <dgm:prSet presAssocID="{2B89D660-8501-4115-A36E-04566C09BF48}" presName="parentText" presStyleLbl="node1" presStyleIdx="1" presStyleCnt="2">
        <dgm:presLayoutVars>
          <dgm:chMax val="0"/>
          <dgm:bulletEnabled val="1"/>
        </dgm:presLayoutVars>
      </dgm:prSet>
      <dgm:spPr>
        <a:xfrm>
          <a:off x="540501" y="1715828"/>
          <a:ext cx="7567027" cy="531360"/>
        </a:xfrm>
        <a:prstGeom prst="roundRect">
          <a:avLst/>
        </a:prstGeom>
      </dgm:spPr>
    </dgm:pt>
    <dgm:pt modelId="{92A39053-00F8-4750-AC56-81028366BFD0}" type="pres">
      <dgm:prSet presAssocID="{2B89D660-8501-4115-A36E-04566C09BF48}" presName="negativeSpace" presStyleCnt="0"/>
      <dgm:spPr/>
    </dgm:pt>
    <dgm:pt modelId="{D4182972-DF3F-434D-9200-AE192C9EE9F6}" type="pres">
      <dgm:prSet presAssocID="{2B89D660-8501-4115-A36E-04566C09BF48}" presName="childText" presStyleLbl="conFgAcc1" presStyleIdx="1" presStyleCnt="2">
        <dgm:presLayoutVars>
          <dgm:bulletEnabled val="1"/>
        </dgm:presLayoutVars>
      </dgm:prSet>
      <dgm:spPr/>
    </dgm:pt>
  </dgm:ptLst>
  <dgm:cxnLst>
    <dgm:cxn modelId="{4750AB0B-4CCC-41B7-BAF8-5A22BE1B43D3}" srcId="{C12871DD-EBA6-434B-8263-8B0D259BDDDF}" destId="{2B89D660-8501-4115-A36E-04566C09BF48}" srcOrd="1" destOrd="0" parTransId="{CD4CC079-6DCA-48D1-83EC-F6E9B784684E}" sibTransId="{C7C6AD68-7A56-4E63-92D4-6CC6F3BB8526}"/>
    <dgm:cxn modelId="{49A16C33-610D-4B25-B31A-5EE39F5D12DF}" type="presOf" srcId="{2B89D660-8501-4115-A36E-04566C09BF48}" destId="{0933C476-7A51-46A4-9B0B-6D19119FCA66}" srcOrd="1" destOrd="0" presId="urn:microsoft.com/office/officeart/2005/8/layout/list1"/>
    <dgm:cxn modelId="{C985583C-0E1F-48A8-B11A-5873D9081206}" type="presOf" srcId="{4A344B77-F0CD-429C-AF20-05619658846F}" destId="{D9B7071B-DF2B-489F-BBD9-D2600F3481EB}" srcOrd="1" destOrd="0" presId="urn:microsoft.com/office/officeart/2005/8/layout/list1"/>
    <dgm:cxn modelId="{FD315642-F2C3-4EB7-BEF9-E49E71191950}" type="presOf" srcId="{4A344B77-F0CD-429C-AF20-05619658846F}" destId="{A6FCDAF9-638E-45B2-95E0-26D7046BF774}" srcOrd="0" destOrd="0" presId="urn:microsoft.com/office/officeart/2005/8/layout/list1"/>
    <dgm:cxn modelId="{297EEF4B-C5BF-4541-91E9-972464251C8B}" type="presOf" srcId="{F5F2DB67-5C95-458B-AC8B-BF58A2FE98BA}" destId="{D4182972-DF3F-434D-9200-AE192C9EE9F6}" srcOrd="0" destOrd="0" presId="urn:microsoft.com/office/officeart/2005/8/layout/list1"/>
    <dgm:cxn modelId="{5D1C7251-8F13-4A76-BBD9-4AF5F1497F7D}" srcId="{2B89D660-8501-4115-A36E-04566C09BF48}" destId="{F5F2DB67-5C95-458B-AC8B-BF58A2FE98BA}" srcOrd="0" destOrd="0" parTransId="{915C2585-25B8-4CD3-8400-0350EB954B30}" sibTransId="{6FA9B582-9C2B-4E2C-B612-93B49B1F53CD}"/>
    <dgm:cxn modelId="{1665CB82-C9BD-4A67-AA3C-C14A1A64636D}" type="presOf" srcId="{C12871DD-EBA6-434B-8263-8B0D259BDDDF}" destId="{387E16CF-ED23-4EF3-8321-C6C5DC9439C9}" srcOrd="0" destOrd="0" presId="urn:microsoft.com/office/officeart/2005/8/layout/list1"/>
    <dgm:cxn modelId="{503066C5-210E-489D-8C5B-33EC8BBE1414}" srcId="{4A344B77-F0CD-429C-AF20-05619658846F}" destId="{BEC722E1-B5BB-406D-A35B-A6481B5B3D09}" srcOrd="0" destOrd="0" parTransId="{F5A1FE37-BEB3-4EB1-B706-A6287A231801}" sibTransId="{C0080CB1-4B4F-4BBA-8036-1B8B21A95103}"/>
    <dgm:cxn modelId="{C420D2C8-F5EE-4A29-BA57-67E8D0A8F2FA}" type="presOf" srcId="{2B89D660-8501-4115-A36E-04566C09BF48}" destId="{9D6B0C1B-60B9-41B4-BFF1-01C9FD943652}" srcOrd="0" destOrd="0" presId="urn:microsoft.com/office/officeart/2005/8/layout/list1"/>
    <dgm:cxn modelId="{84EEBFF0-9BF3-45DD-BBA5-FDE2DEE82073}" type="presOf" srcId="{BEC722E1-B5BB-406D-A35B-A6481B5B3D09}" destId="{04B078B2-F75B-474B-8442-E3AF004882E9}" srcOrd="0" destOrd="0" presId="urn:microsoft.com/office/officeart/2005/8/layout/list1"/>
    <dgm:cxn modelId="{644F82F8-E4AC-475B-A4D0-A03DFA8BD68B}" srcId="{C12871DD-EBA6-434B-8263-8B0D259BDDDF}" destId="{4A344B77-F0CD-429C-AF20-05619658846F}" srcOrd="0" destOrd="0" parTransId="{B2988A57-D9C4-46CA-BF1B-E785FCACC56A}" sibTransId="{7629B4CD-0BB1-4263-8ADC-5931757CE13C}"/>
    <dgm:cxn modelId="{6B1F3B25-5B17-4F8B-8C25-C323D37E65B1}" type="presParOf" srcId="{387E16CF-ED23-4EF3-8321-C6C5DC9439C9}" destId="{533D0C0F-EAE2-480D-A4EE-0FD7AF958A13}" srcOrd="0" destOrd="0" presId="urn:microsoft.com/office/officeart/2005/8/layout/list1"/>
    <dgm:cxn modelId="{F960E729-A6F6-4C00-BE8D-BA55D6F72532}" type="presParOf" srcId="{533D0C0F-EAE2-480D-A4EE-0FD7AF958A13}" destId="{A6FCDAF9-638E-45B2-95E0-26D7046BF774}" srcOrd="0" destOrd="0" presId="urn:microsoft.com/office/officeart/2005/8/layout/list1"/>
    <dgm:cxn modelId="{D71FE925-6230-4059-9D8E-6C9B41202D37}" type="presParOf" srcId="{533D0C0F-EAE2-480D-A4EE-0FD7AF958A13}" destId="{D9B7071B-DF2B-489F-BBD9-D2600F3481EB}" srcOrd="1" destOrd="0" presId="urn:microsoft.com/office/officeart/2005/8/layout/list1"/>
    <dgm:cxn modelId="{FC71E946-51B7-4840-9AED-8CDC9A6606A6}" type="presParOf" srcId="{387E16CF-ED23-4EF3-8321-C6C5DC9439C9}" destId="{A538B3EB-2281-46F2-9B0B-F7CC563C6A11}" srcOrd="1" destOrd="0" presId="urn:microsoft.com/office/officeart/2005/8/layout/list1"/>
    <dgm:cxn modelId="{3BACB59A-3AA0-4F64-807E-5A999118324D}" type="presParOf" srcId="{387E16CF-ED23-4EF3-8321-C6C5DC9439C9}" destId="{04B078B2-F75B-474B-8442-E3AF004882E9}" srcOrd="2" destOrd="0" presId="urn:microsoft.com/office/officeart/2005/8/layout/list1"/>
    <dgm:cxn modelId="{002FE83E-FA76-4FAF-9586-15F50BDDFBFB}" type="presParOf" srcId="{387E16CF-ED23-4EF3-8321-C6C5DC9439C9}" destId="{D0F29B18-AF6E-421B-A04E-8056CA6E0C82}" srcOrd="3" destOrd="0" presId="urn:microsoft.com/office/officeart/2005/8/layout/list1"/>
    <dgm:cxn modelId="{4675BBC7-357C-4D81-8AAC-02D1CC058D75}" type="presParOf" srcId="{387E16CF-ED23-4EF3-8321-C6C5DC9439C9}" destId="{E0D87A90-9B15-4820-8D34-BA2F6C919CB3}" srcOrd="4" destOrd="0" presId="urn:microsoft.com/office/officeart/2005/8/layout/list1"/>
    <dgm:cxn modelId="{B82ACBA7-5ADD-43E8-B0CB-A936FD31E1D5}" type="presParOf" srcId="{E0D87A90-9B15-4820-8D34-BA2F6C919CB3}" destId="{9D6B0C1B-60B9-41B4-BFF1-01C9FD943652}" srcOrd="0" destOrd="0" presId="urn:microsoft.com/office/officeart/2005/8/layout/list1"/>
    <dgm:cxn modelId="{12DCC242-B62A-4E0E-A8C9-5089BA10EA8E}" type="presParOf" srcId="{E0D87A90-9B15-4820-8D34-BA2F6C919CB3}" destId="{0933C476-7A51-46A4-9B0B-6D19119FCA66}" srcOrd="1" destOrd="0" presId="urn:microsoft.com/office/officeart/2005/8/layout/list1"/>
    <dgm:cxn modelId="{D059692F-E149-4070-8017-0E8DE57557F8}" type="presParOf" srcId="{387E16CF-ED23-4EF3-8321-C6C5DC9439C9}" destId="{92A39053-00F8-4750-AC56-81028366BFD0}" srcOrd="5" destOrd="0" presId="urn:microsoft.com/office/officeart/2005/8/layout/list1"/>
    <dgm:cxn modelId="{3597F580-94C7-4AD9-94B7-ACCAC6E3F242}" type="presParOf" srcId="{387E16CF-ED23-4EF3-8321-C6C5DC9439C9}" destId="{D4182972-DF3F-434D-9200-AE192C9EE9F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2871DD-EBA6-434B-8263-8B0D259BDDDF}"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4A344B77-F0CD-429C-AF20-05619658846F}">
      <dgm:prSet phldrT="[Text]" custT="1"/>
      <dgm:spPr/>
      <dgm:t>
        <a:bodyPr/>
        <a:lstStyle/>
        <a:p>
          <a:r>
            <a:rPr lang="en-CA" sz="2400" b="1" dirty="0">
              <a:solidFill>
                <a:schemeClr val="tx1"/>
              </a:solidFill>
              <a:latin typeface="Times New Roman" panose="02020603050405020304" pitchFamily="18" charset="0"/>
              <a:cs typeface="Times New Roman" panose="02020603050405020304" pitchFamily="18" charset="0"/>
            </a:rPr>
            <a:t>Multiple Regression</a:t>
          </a:r>
        </a:p>
      </dgm:t>
    </dgm:pt>
    <dgm:pt modelId="{B2988A57-D9C4-46CA-BF1B-E785FCACC56A}" type="parTrans" cxnId="{644F82F8-E4AC-475B-A4D0-A03DFA8BD68B}">
      <dgm:prSet/>
      <dgm:spPr/>
      <dgm:t>
        <a:bodyPr/>
        <a:lstStyle/>
        <a:p>
          <a:endParaRPr lang="en-CA"/>
        </a:p>
      </dgm:t>
    </dgm:pt>
    <dgm:pt modelId="{7629B4CD-0BB1-4263-8ADC-5931757CE13C}" type="sibTrans" cxnId="{644F82F8-E4AC-475B-A4D0-A03DFA8BD68B}">
      <dgm:prSet/>
      <dgm:spPr/>
      <dgm:t>
        <a:bodyPr/>
        <a:lstStyle/>
        <a:p>
          <a:endParaRPr lang="en-CA"/>
        </a:p>
      </dgm:t>
    </dgm:pt>
    <dgm:pt modelId="{BEC722E1-B5BB-406D-A35B-A6481B5B3D09}">
      <dgm:prSet phldrT="[Text]"/>
      <dgm:spPr/>
      <dgm:t>
        <a:bodyPr/>
        <a:lstStyle/>
        <a:p>
          <a:r>
            <a:rPr lang="en-US" dirty="0">
              <a:latin typeface="Times New Roman" panose="02020603050405020304" pitchFamily="18" charset="0"/>
              <a:cs typeface="Times New Roman" panose="02020603050405020304" pitchFamily="18" charset="0"/>
            </a:rPr>
            <a:t>Is that your outcome is a continuous variable (numeric). If, in the example, productivity was rated on a numeric scale from 1 to 10, you could use multiple regression to determine which predictors were most influential in increased productivity, as </a:t>
          </a:r>
          <a:r>
            <a:rPr lang="en-CA" dirty="0">
              <a:latin typeface="Times New Roman" panose="02020603050405020304" pitchFamily="18" charset="0"/>
              <a:cs typeface="Times New Roman" panose="02020603050405020304" pitchFamily="18" charset="0"/>
            </a:rPr>
            <a:t>shown in Figure 6.7.</a:t>
          </a:r>
        </a:p>
      </dgm:t>
    </dgm:pt>
    <dgm:pt modelId="{F5A1FE37-BEB3-4EB1-B706-A6287A231801}" type="parTrans" cxnId="{503066C5-210E-489D-8C5B-33EC8BBE1414}">
      <dgm:prSet/>
      <dgm:spPr/>
      <dgm:t>
        <a:bodyPr/>
        <a:lstStyle/>
        <a:p>
          <a:endParaRPr lang="en-CA"/>
        </a:p>
      </dgm:t>
    </dgm:pt>
    <dgm:pt modelId="{C0080CB1-4B4F-4BBA-8036-1B8B21A95103}" type="sibTrans" cxnId="{503066C5-210E-489D-8C5B-33EC8BBE1414}">
      <dgm:prSet/>
      <dgm:spPr/>
      <dgm:t>
        <a:bodyPr/>
        <a:lstStyle/>
        <a:p>
          <a:endParaRPr lang="en-CA"/>
        </a:p>
      </dgm:t>
    </dgm:pt>
    <dgm:pt modelId="{2B89D660-8501-4115-A36E-04566C09BF48}">
      <dgm:prSet phldrT="[Text]" custT="1"/>
      <dgm:spPr/>
      <dgm:t>
        <a:bodyPr spcFirstLastPara="0" vert="horz" wrap="square" lIns="286016" tIns="0" rIns="286016" bIns="0" numCol="1" spcCol="1270" anchor="ctr" anchorCtr="0"/>
        <a:lstStyle/>
        <a:p>
          <a:pPr marL="0" lvl="0" indent="0" algn="l" defTabSz="800100">
            <a:lnSpc>
              <a:spcPct val="90000"/>
            </a:lnSpc>
            <a:spcBef>
              <a:spcPct val="0"/>
            </a:spcBef>
            <a:spcAft>
              <a:spcPct val="35000"/>
            </a:spcAft>
            <a:buNone/>
          </a:pPr>
          <a:r>
            <a:rPr lang="en-CA" sz="2400" b="1" kern="1200" dirty="0">
              <a:solidFill>
                <a:schemeClr val="tx1"/>
              </a:solidFill>
              <a:latin typeface="Times New Roman" panose="02020603050405020304" pitchFamily="18" charset="0"/>
              <a:ea typeface="+mn-ea"/>
              <a:cs typeface="Times New Roman" panose="02020603050405020304" pitchFamily="18" charset="0"/>
            </a:rPr>
            <a:t>Discriminant Function Analysis</a:t>
          </a:r>
        </a:p>
      </dgm:t>
    </dgm:pt>
    <dgm:pt modelId="{CD4CC079-6DCA-48D1-83EC-F6E9B784684E}" type="parTrans" cxnId="{4750AB0B-4CCC-41B7-BAF8-5A22BE1B43D3}">
      <dgm:prSet/>
      <dgm:spPr/>
      <dgm:t>
        <a:bodyPr/>
        <a:lstStyle/>
        <a:p>
          <a:endParaRPr lang="en-CA"/>
        </a:p>
      </dgm:t>
    </dgm:pt>
    <dgm:pt modelId="{C7C6AD68-7A56-4E63-92D4-6CC6F3BB8526}" type="sibTrans" cxnId="{4750AB0B-4CCC-41B7-BAF8-5A22BE1B43D3}">
      <dgm:prSet/>
      <dgm:spPr/>
      <dgm:t>
        <a:bodyPr/>
        <a:lstStyle/>
        <a:p>
          <a:endParaRPr lang="en-CA"/>
        </a:p>
      </dgm:t>
    </dgm:pt>
    <dgm:pt modelId="{F5F2DB67-5C95-458B-AC8B-BF58A2FE98BA}">
      <dgm:prSet phldrT="[Text]"/>
      <dgm:spPr/>
      <dgm:t>
        <a:bodyPr/>
        <a:lstStyle/>
        <a:p>
          <a:r>
            <a:rPr lang="en-CA" dirty="0">
              <a:latin typeface="Times New Roman" panose="02020603050405020304" pitchFamily="18" charset="0"/>
              <a:cs typeface="Times New Roman" panose="02020603050405020304" pitchFamily="18" charset="0"/>
            </a:rPr>
            <a:t>Is used when the </a:t>
          </a:r>
          <a:r>
            <a:rPr lang="en-US" dirty="0">
              <a:latin typeface="Times New Roman" panose="02020603050405020304" pitchFamily="18" charset="0"/>
              <a:cs typeface="Times New Roman" panose="02020603050405020304" pitchFamily="18" charset="0"/>
            </a:rPr>
            <a:t>outcome variable is categorical. Imagine that productivity is simply rated high, medium, or low. You can still determine which predictors are most influential; however, your outcome scale is simply more crude than a numeric scale. See Figure 6.8.</a:t>
          </a:r>
          <a:endParaRPr lang="en-CA" dirty="0">
            <a:latin typeface="Times New Roman" panose="02020603050405020304" pitchFamily="18" charset="0"/>
            <a:cs typeface="Times New Roman" panose="02020603050405020304" pitchFamily="18" charset="0"/>
          </a:endParaRPr>
        </a:p>
      </dgm:t>
    </dgm:pt>
    <dgm:pt modelId="{6FA9B582-9C2B-4E2C-B612-93B49B1F53CD}" type="sibTrans" cxnId="{5D1C7251-8F13-4A76-BBD9-4AF5F1497F7D}">
      <dgm:prSet/>
      <dgm:spPr/>
      <dgm:t>
        <a:bodyPr/>
        <a:lstStyle/>
        <a:p>
          <a:endParaRPr lang="en-CA"/>
        </a:p>
      </dgm:t>
    </dgm:pt>
    <dgm:pt modelId="{915C2585-25B8-4CD3-8400-0350EB954B30}" type="parTrans" cxnId="{5D1C7251-8F13-4A76-BBD9-4AF5F1497F7D}">
      <dgm:prSet/>
      <dgm:spPr/>
      <dgm:t>
        <a:bodyPr/>
        <a:lstStyle/>
        <a:p>
          <a:endParaRPr lang="en-CA"/>
        </a:p>
      </dgm:t>
    </dgm:pt>
    <dgm:pt modelId="{387E16CF-ED23-4EF3-8321-C6C5DC9439C9}" type="pres">
      <dgm:prSet presAssocID="{C12871DD-EBA6-434B-8263-8B0D259BDDDF}" presName="linear" presStyleCnt="0">
        <dgm:presLayoutVars>
          <dgm:dir/>
          <dgm:animLvl val="lvl"/>
          <dgm:resizeHandles val="exact"/>
        </dgm:presLayoutVars>
      </dgm:prSet>
      <dgm:spPr/>
    </dgm:pt>
    <dgm:pt modelId="{533D0C0F-EAE2-480D-A4EE-0FD7AF958A13}" type="pres">
      <dgm:prSet presAssocID="{4A344B77-F0CD-429C-AF20-05619658846F}" presName="parentLin" presStyleCnt="0"/>
      <dgm:spPr/>
    </dgm:pt>
    <dgm:pt modelId="{A6FCDAF9-638E-45B2-95E0-26D7046BF774}" type="pres">
      <dgm:prSet presAssocID="{4A344B77-F0CD-429C-AF20-05619658846F}" presName="parentLeftMargin" presStyleLbl="node1" presStyleIdx="0" presStyleCnt="2"/>
      <dgm:spPr/>
    </dgm:pt>
    <dgm:pt modelId="{D9B7071B-DF2B-489F-BBD9-D2600F3481EB}" type="pres">
      <dgm:prSet presAssocID="{4A344B77-F0CD-429C-AF20-05619658846F}" presName="parentText" presStyleLbl="node1" presStyleIdx="0" presStyleCnt="2">
        <dgm:presLayoutVars>
          <dgm:chMax val="0"/>
          <dgm:bulletEnabled val="1"/>
        </dgm:presLayoutVars>
      </dgm:prSet>
      <dgm:spPr/>
    </dgm:pt>
    <dgm:pt modelId="{A538B3EB-2281-46F2-9B0B-F7CC563C6A11}" type="pres">
      <dgm:prSet presAssocID="{4A344B77-F0CD-429C-AF20-05619658846F}" presName="negativeSpace" presStyleCnt="0"/>
      <dgm:spPr/>
    </dgm:pt>
    <dgm:pt modelId="{04B078B2-F75B-474B-8442-E3AF004882E9}" type="pres">
      <dgm:prSet presAssocID="{4A344B77-F0CD-429C-AF20-05619658846F}" presName="childText" presStyleLbl="conFgAcc1" presStyleIdx="0" presStyleCnt="2">
        <dgm:presLayoutVars>
          <dgm:bulletEnabled val="1"/>
        </dgm:presLayoutVars>
      </dgm:prSet>
      <dgm:spPr/>
    </dgm:pt>
    <dgm:pt modelId="{D0F29B18-AF6E-421B-A04E-8056CA6E0C82}" type="pres">
      <dgm:prSet presAssocID="{7629B4CD-0BB1-4263-8ADC-5931757CE13C}" presName="spaceBetweenRectangles" presStyleCnt="0"/>
      <dgm:spPr/>
    </dgm:pt>
    <dgm:pt modelId="{E0D87A90-9B15-4820-8D34-BA2F6C919CB3}" type="pres">
      <dgm:prSet presAssocID="{2B89D660-8501-4115-A36E-04566C09BF48}" presName="parentLin" presStyleCnt="0"/>
      <dgm:spPr/>
    </dgm:pt>
    <dgm:pt modelId="{9D6B0C1B-60B9-41B4-BFF1-01C9FD943652}" type="pres">
      <dgm:prSet presAssocID="{2B89D660-8501-4115-A36E-04566C09BF48}" presName="parentLeftMargin" presStyleLbl="node1" presStyleIdx="0" presStyleCnt="2"/>
      <dgm:spPr/>
    </dgm:pt>
    <dgm:pt modelId="{0933C476-7A51-46A4-9B0B-6D19119FCA66}" type="pres">
      <dgm:prSet presAssocID="{2B89D660-8501-4115-A36E-04566C09BF48}" presName="parentText" presStyleLbl="node1" presStyleIdx="1" presStyleCnt="2">
        <dgm:presLayoutVars>
          <dgm:chMax val="0"/>
          <dgm:bulletEnabled val="1"/>
        </dgm:presLayoutVars>
      </dgm:prSet>
      <dgm:spPr>
        <a:xfrm>
          <a:off x="540501" y="1715828"/>
          <a:ext cx="7567027" cy="531360"/>
        </a:xfrm>
        <a:prstGeom prst="roundRect">
          <a:avLst/>
        </a:prstGeom>
      </dgm:spPr>
    </dgm:pt>
    <dgm:pt modelId="{92A39053-00F8-4750-AC56-81028366BFD0}" type="pres">
      <dgm:prSet presAssocID="{2B89D660-8501-4115-A36E-04566C09BF48}" presName="negativeSpace" presStyleCnt="0"/>
      <dgm:spPr/>
    </dgm:pt>
    <dgm:pt modelId="{D4182972-DF3F-434D-9200-AE192C9EE9F6}" type="pres">
      <dgm:prSet presAssocID="{2B89D660-8501-4115-A36E-04566C09BF48}" presName="childText" presStyleLbl="conFgAcc1" presStyleIdx="1" presStyleCnt="2">
        <dgm:presLayoutVars>
          <dgm:bulletEnabled val="1"/>
        </dgm:presLayoutVars>
      </dgm:prSet>
      <dgm:spPr/>
    </dgm:pt>
  </dgm:ptLst>
  <dgm:cxnLst>
    <dgm:cxn modelId="{4750AB0B-4CCC-41B7-BAF8-5A22BE1B43D3}" srcId="{C12871DD-EBA6-434B-8263-8B0D259BDDDF}" destId="{2B89D660-8501-4115-A36E-04566C09BF48}" srcOrd="1" destOrd="0" parTransId="{CD4CC079-6DCA-48D1-83EC-F6E9B784684E}" sibTransId="{C7C6AD68-7A56-4E63-92D4-6CC6F3BB8526}"/>
    <dgm:cxn modelId="{49A16C33-610D-4B25-B31A-5EE39F5D12DF}" type="presOf" srcId="{2B89D660-8501-4115-A36E-04566C09BF48}" destId="{0933C476-7A51-46A4-9B0B-6D19119FCA66}" srcOrd="1" destOrd="0" presId="urn:microsoft.com/office/officeart/2005/8/layout/list1"/>
    <dgm:cxn modelId="{C985583C-0E1F-48A8-B11A-5873D9081206}" type="presOf" srcId="{4A344B77-F0CD-429C-AF20-05619658846F}" destId="{D9B7071B-DF2B-489F-BBD9-D2600F3481EB}" srcOrd="1" destOrd="0" presId="urn:microsoft.com/office/officeart/2005/8/layout/list1"/>
    <dgm:cxn modelId="{FD315642-F2C3-4EB7-BEF9-E49E71191950}" type="presOf" srcId="{4A344B77-F0CD-429C-AF20-05619658846F}" destId="{A6FCDAF9-638E-45B2-95E0-26D7046BF774}" srcOrd="0" destOrd="0" presId="urn:microsoft.com/office/officeart/2005/8/layout/list1"/>
    <dgm:cxn modelId="{297EEF4B-C5BF-4541-91E9-972464251C8B}" type="presOf" srcId="{F5F2DB67-5C95-458B-AC8B-BF58A2FE98BA}" destId="{D4182972-DF3F-434D-9200-AE192C9EE9F6}" srcOrd="0" destOrd="0" presId="urn:microsoft.com/office/officeart/2005/8/layout/list1"/>
    <dgm:cxn modelId="{5D1C7251-8F13-4A76-BBD9-4AF5F1497F7D}" srcId="{2B89D660-8501-4115-A36E-04566C09BF48}" destId="{F5F2DB67-5C95-458B-AC8B-BF58A2FE98BA}" srcOrd="0" destOrd="0" parTransId="{915C2585-25B8-4CD3-8400-0350EB954B30}" sibTransId="{6FA9B582-9C2B-4E2C-B612-93B49B1F53CD}"/>
    <dgm:cxn modelId="{1665CB82-C9BD-4A67-AA3C-C14A1A64636D}" type="presOf" srcId="{C12871DD-EBA6-434B-8263-8B0D259BDDDF}" destId="{387E16CF-ED23-4EF3-8321-C6C5DC9439C9}" srcOrd="0" destOrd="0" presId="urn:microsoft.com/office/officeart/2005/8/layout/list1"/>
    <dgm:cxn modelId="{503066C5-210E-489D-8C5B-33EC8BBE1414}" srcId="{4A344B77-F0CD-429C-AF20-05619658846F}" destId="{BEC722E1-B5BB-406D-A35B-A6481B5B3D09}" srcOrd="0" destOrd="0" parTransId="{F5A1FE37-BEB3-4EB1-B706-A6287A231801}" sibTransId="{C0080CB1-4B4F-4BBA-8036-1B8B21A95103}"/>
    <dgm:cxn modelId="{C420D2C8-F5EE-4A29-BA57-67E8D0A8F2FA}" type="presOf" srcId="{2B89D660-8501-4115-A36E-04566C09BF48}" destId="{9D6B0C1B-60B9-41B4-BFF1-01C9FD943652}" srcOrd="0" destOrd="0" presId="urn:microsoft.com/office/officeart/2005/8/layout/list1"/>
    <dgm:cxn modelId="{84EEBFF0-9BF3-45DD-BBA5-FDE2DEE82073}" type="presOf" srcId="{BEC722E1-B5BB-406D-A35B-A6481B5B3D09}" destId="{04B078B2-F75B-474B-8442-E3AF004882E9}" srcOrd="0" destOrd="0" presId="urn:microsoft.com/office/officeart/2005/8/layout/list1"/>
    <dgm:cxn modelId="{644F82F8-E4AC-475B-A4D0-A03DFA8BD68B}" srcId="{C12871DD-EBA6-434B-8263-8B0D259BDDDF}" destId="{4A344B77-F0CD-429C-AF20-05619658846F}" srcOrd="0" destOrd="0" parTransId="{B2988A57-D9C4-46CA-BF1B-E785FCACC56A}" sibTransId="{7629B4CD-0BB1-4263-8ADC-5931757CE13C}"/>
    <dgm:cxn modelId="{6B1F3B25-5B17-4F8B-8C25-C323D37E65B1}" type="presParOf" srcId="{387E16CF-ED23-4EF3-8321-C6C5DC9439C9}" destId="{533D0C0F-EAE2-480D-A4EE-0FD7AF958A13}" srcOrd="0" destOrd="0" presId="urn:microsoft.com/office/officeart/2005/8/layout/list1"/>
    <dgm:cxn modelId="{F960E729-A6F6-4C00-BE8D-BA55D6F72532}" type="presParOf" srcId="{533D0C0F-EAE2-480D-A4EE-0FD7AF958A13}" destId="{A6FCDAF9-638E-45B2-95E0-26D7046BF774}" srcOrd="0" destOrd="0" presId="urn:microsoft.com/office/officeart/2005/8/layout/list1"/>
    <dgm:cxn modelId="{D71FE925-6230-4059-9D8E-6C9B41202D37}" type="presParOf" srcId="{533D0C0F-EAE2-480D-A4EE-0FD7AF958A13}" destId="{D9B7071B-DF2B-489F-BBD9-D2600F3481EB}" srcOrd="1" destOrd="0" presId="urn:microsoft.com/office/officeart/2005/8/layout/list1"/>
    <dgm:cxn modelId="{FC71E946-51B7-4840-9AED-8CDC9A6606A6}" type="presParOf" srcId="{387E16CF-ED23-4EF3-8321-C6C5DC9439C9}" destId="{A538B3EB-2281-46F2-9B0B-F7CC563C6A11}" srcOrd="1" destOrd="0" presId="urn:microsoft.com/office/officeart/2005/8/layout/list1"/>
    <dgm:cxn modelId="{3BACB59A-3AA0-4F64-807E-5A999118324D}" type="presParOf" srcId="{387E16CF-ED23-4EF3-8321-C6C5DC9439C9}" destId="{04B078B2-F75B-474B-8442-E3AF004882E9}" srcOrd="2" destOrd="0" presId="urn:microsoft.com/office/officeart/2005/8/layout/list1"/>
    <dgm:cxn modelId="{002FE83E-FA76-4FAF-9586-15F50BDDFBFB}" type="presParOf" srcId="{387E16CF-ED23-4EF3-8321-C6C5DC9439C9}" destId="{D0F29B18-AF6E-421B-A04E-8056CA6E0C82}" srcOrd="3" destOrd="0" presId="urn:microsoft.com/office/officeart/2005/8/layout/list1"/>
    <dgm:cxn modelId="{4675BBC7-357C-4D81-8AAC-02D1CC058D75}" type="presParOf" srcId="{387E16CF-ED23-4EF3-8321-C6C5DC9439C9}" destId="{E0D87A90-9B15-4820-8D34-BA2F6C919CB3}" srcOrd="4" destOrd="0" presId="urn:microsoft.com/office/officeart/2005/8/layout/list1"/>
    <dgm:cxn modelId="{B82ACBA7-5ADD-43E8-B0CB-A936FD31E1D5}" type="presParOf" srcId="{E0D87A90-9B15-4820-8D34-BA2F6C919CB3}" destId="{9D6B0C1B-60B9-41B4-BFF1-01C9FD943652}" srcOrd="0" destOrd="0" presId="urn:microsoft.com/office/officeart/2005/8/layout/list1"/>
    <dgm:cxn modelId="{12DCC242-B62A-4E0E-A8C9-5089BA10EA8E}" type="presParOf" srcId="{E0D87A90-9B15-4820-8D34-BA2F6C919CB3}" destId="{0933C476-7A51-46A4-9B0B-6D19119FCA66}" srcOrd="1" destOrd="0" presId="urn:microsoft.com/office/officeart/2005/8/layout/list1"/>
    <dgm:cxn modelId="{D059692F-E149-4070-8017-0E8DE57557F8}" type="presParOf" srcId="{387E16CF-ED23-4EF3-8321-C6C5DC9439C9}" destId="{92A39053-00F8-4750-AC56-81028366BFD0}" srcOrd="5" destOrd="0" presId="urn:microsoft.com/office/officeart/2005/8/layout/list1"/>
    <dgm:cxn modelId="{3597F580-94C7-4AD9-94B7-ACCAC6E3F242}" type="presParOf" srcId="{387E16CF-ED23-4EF3-8321-C6C5DC9439C9}" destId="{D4182972-DF3F-434D-9200-AE192C9EE9F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12871DD-EBA6-434B-8263-8B0D259BDDDF}"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en-CA"/>
        </a:p>
      </dgm:t>
    </dgm:pt>
    <dgm:pt modelId="{4A344B77-F0CD-429C-AF20-05619658846F}">
      <dgm:prSet phldrT="[Text]" custT="1"/>
      <dgm:spPr/>
      <dgm:t>
        <a:bodyPr/>
        <a:lstStyle/>
        <a:p>
          <a:pPr algn="l"/>
          <a:r>
            <a:rPr lang="en-CA" sz="2800" b="1" dirty="0">
              <a:solidFill>
                <a:schemeClr val="tx1"/>
              </a:solidFill>
              <a:latin typeface="Times New Roman" panose="02020603050405020304" pitchFamily="18" charset="0"/>
              <a:cs typeface="Times New Roman" panose="02020603050405020304" pitchFamily="18" charset="0"/>
            </a:rPr>
            <a:t>Trend it.</a:t>
          </a:r>
        </a:p>
      </dgm:t>
    </dgm:pt>
    <dgm:pt modelId="{B2988A57-D9C4-46CA-BF1B-E785FCACC56A}" type="parTrans" cxnId="{644F82F8-E4AC-475B-A4D0-A03DFA8BD68B}">
      <dgm:prSet/>
      <dgm:spPr/>
      <dgm:t>
        <a:bodyPr/>
        <a:lstStyle/>
        <a:p>
          <a:endParaRPr lang="en-CA" sz="1400">
            <a:latin typeface="Times New Roman" panose="02020603050405020304" pitchFamily="18" charset="0"/>
            <a:cs typeface="Times New Roman" panose="02020603050405020304" pitchFamily="18" charset="0"/>
          </a:endParaRPr>
        </a:p>
      </dgm:t>
    </dgm:pt>
    <dgm:pt modelId="{7629B4CD-0BB1-4263-8ADC-5931757CE13C}" type="sibTrans" cxnId="{644F82F8-E4AC-475B-A4D0-A03DFA8BD68B}">
      <dgm:prSet/>
      <dgm:spPr/>
      <dgm:t>
        <a:bodyPr/>
        <a:lstStyle/>
        <a:p>
          <a:endParaRPr lang="en-CA" sz="1400">
            <a:latin typeface="Times New Roman" panose="02020603050405020304" pitchFamily="18" charset="0"/>
            <a:cs typeface="Times New Roman" panose="02020603050405020304" pitchFamily="18" charset="0"/>
          </a:endParaRPr>
        </a:p>
      </dgm:t>
    </dgm:pt>
    <dgm:pt modelId="{BEC722E1-B5BB-406D-A35B-A6481B5B3D09}">
      <dgm:prSet phldrT="[Text]" custT="1"/>
      <dgm:spPr/>
      <dgm:t>
        <a:bodyPr/>
        <a:lstStyle/>
        <a:p>
          <a:r>
            <a:rPr lang="en-US" sz="2000" dirty="0">
              <a:latin typeface="Times New Roman" panose="02020603050405020304" pitchFamily="18" charset="0"/>
              <a:cs typeface="Times New Roman" panose="02020603050405020304" pitchFamily="18" charset="0"/>
            </a:rPr>
            <a:t>Gather data consistently and comparably. </a:t>
          </a:r>
        </a:p>
        <a:p>
          <a:r>
            <a:rPr lang="en-US" sz="2000" dirty="0">
              <a:latin typeface="Times New Roman" panose="02020603050405020304" pitchFamily="18" charset="0"/>
              <a:cs typeface="Times New Roman" panose="02020603050405020304" pitchFamily="18" charset="0"/>
            </a:rPr>
            <a:t>Do trend line analysis on key performance indicators.</a:t>
          </a:r>
          <a:endParaRPr lang="en-CA" sz="2000" dirty="0">
            <a:latin typeface="Times New Roman" panose="02020603050405020304" pitchFamily="18" charset="0"/>
            <a:cs typeface="Times New Roman" panose="02020603050405020304" pitchFamily="18" charset="0"/>
          </a:endParaRPr>
        </a:p>
      </dgm:t>
    </dgm:pt>
    <dgm:pt modelId="{F5A1FE37-BEB3-4EB1-B706-A6287A231801}" type="parTrans" cxnId="{503066C5-210E-489D-8C5B-33EC8BBE1414}">
      <dgm:prSet/>
      <dgm:spPr/>
      <dgm:t>
        <a:bodyPr/>
        <a:lstStyle/>
        <a:p>
          <a:endParaRPr lang="en-CA" sz="1400">
            <a:latin typeface="Times New Roman" panose="02020603050405020304" pitchFamily="18" charset="0"/>
            <a:cs typeface="Times New Roman" panose="02020603050405020304" pitchFamily="18" charset="0"/>
          </a:endParaRPr>
        </a:p>
      </dgm:t>
    </dgm:pt>
    <dgm:pt modelId="{C0080CB1-4B4F-4BBA-8036-1B8B21A95103}" type="sibTrans" cxnId="{503066C5-210E-489D-8C5B-33EC8BBE1414}">
      <dgm:prSet/>
      <dgm:spPr/>
      <dgm:t>
        <a:bodyPr/>
        <a:lstStyle/>
        <a:p>
          <a:endParaRPr lang="en-CA" sz="1400">
            <a:latin typeface="Times New Roman" panose="02020603050405020304" pitchFamily="18" charset="0"/>
            <a:cs typeface="Times New Roman" panose="02020603050405020304" pitchFamily="18" charset="0"/>
          </a:endParaRPr>
        </a:p>
      </dgm:t>
    </dgm:pt>
    <dgm:pt modelId="{CD511B9C-FEDF-4E37-85F0-3C471ECAA9D1}">
      <dgm:prSet phldrT="[Text]" custT="1"/>
      <dgm:spPr/>
      <dgm:t>
        <a:bodyPr spcFirstLastPara="0" vert="horz" wrap="square" lIns="286016" tIns="0" rIns="286016" bIns="0" numCol="1" spcCol="1270" anchor="ctr" anchorCtr="0"/>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Set goals against it</a:t>
          </a:r>
        </a:p>
      </dgm:t>
    </dgm:pt>
    <dgm:pt modelId="{9B295F61-6F05-4D72-AA13-F21EADD2678B}" type="parTrans" cxnId="{660E257D-96D9-4163-A398-3489C2C1F61A}">
      <dgm:prSet/>
      <dgm:spPr/>
      <dgm:t>
        <a:bodyPr/>
        <a:lstStyle/>
        <a:p>
          <a:endParaRPr lang="en-CA" sz="1400">
            <a:latin typeface="Times New Roman" panose="02020603050405020304" pitchFamily="18" charset="0"/>
            <a:cs typeface="Times New Roman" panose="02020603050405020304" pitchFamily="18" charset="0"/>
          </a:endParaRPr>
        </a:p>
      </dgm:t>
    </dgm:pt>
    <dgm:pt modelId="{13EBCD42-3AEC-4FD4-BD70-FF03F7E66C3C}" type="sibTrans" cxnId="{660E257D-96D9-4163-A398-3489C2C1F61A}">
      <dgm:prSet/>
      <dgm:spPr/>
      <dgm:t>
        <a:bodyPr/>
        <a:lstStyle/>
        <a:p>
          <a:endParaRPr lang="en-CA" sz="1400">
            <a:latin typeface="Times New Roman" panose="02020603050405020304" pitchFamily="18" charset="0"/>
            <a:cs typeface="Times New Roman" panose="02020603050405020304" pitchFamily="18" charset="0"/>
          </a:endParaRPr>
        </a:p>
      </dgm:t>
    </dgm:pt>
    <dgm:pt modelId="{910DBD5B-527A-4C48-AC81-5018677C315A}">
      <dgm:prSet custT="1"/>
      <dgm:spPr/>
      <dgm:t>
        <a:bodyPr/>
        <a:lstStyle/>
        <a:p>
          <a:pPr marL="228600" lvl="1" algn="l" defTabSz="1066800">
            <a:lnSpc>
              <a:spcPct val="90000"/>
            </a:lnSpc>
            <a:spcBef>
              <a:spcPct val="0"/>
            </a:spcBef>
            <a:spcAft>
              <a:spcPct val="15000"/>
            </a:spcAft>
          </a:pPr>
          <a:r>
            <a:rPr lang="en-US" sz="1800" kern="1200" dirty="0">
              <a:latin typeface="Times New Roman" panose="02020603050405020304" pitchFamily="18" charset="0"/>
              <a:ea typeface="+mn-ea"/>
              <a:cs typeface="Times New Roman" panose="02020603050405020304" pitchFamily="18" charset="0"/>
            </a:rPr>
            <a:t>Internal and external benchmarks of both actual results and evaluation data allow an analyst, and others who use the data, to have a point of reference to better interpret the information being analyzed</a:t>
          </a:r>
          <a:endParaRPr lang="en-CA" sz="1800" kern="1200" dirty="0">
            <a:latin typeface="Times New Roman" panose="02020603050405020304" pitchFamily="18" charset="0"/>
            <a:ea typeface="+mn-ea"/>
            <a:cs typeface="Times New Roman" panose="02020603050405020304" pitchFamily="18" charset="0"/>
          </a:endParaRPr>
        </a:p>
      </dgm:t>
    </dgm:pt>
    <dgm:pt modelId="{E2247259-606D-4C34-8420-12DC9794E17B}" type="parTrans" cxnId="{8E61C912-36BE-471C-A220-F5B78DFA1412}">
      <dgm:prSet/>
      <dgm:spPr/>
      <dgm:t>
        <a:bodyPr/>
        <a:lstStyle/>
        <a:p>
          <a:endParaRPr lang="en-CA" sz="1600">
            <a:latin typeface="Times New Roman" panose="02020603050405020304" pitchFamily="18" charset="0"/>
            <a:cs typeface="Times New Roman" panose="02020603050405020304" pitchFamily="18" charset="0"/>
          </a:endParaRPr>
        </a:p>
      </dgm:t>
    </dgm:pt>
    <dgm:pt modelId="{380555A8-0DCD-4390-B2CE-9504848948E8}" type="sibTrans" cxnId="{8E61C912-36BE-471C-A220-F5B78DFA1412}">
      <dgm:prSet/>
      <dgm:spPr/>
      <dgm:t>
        <a:bodyPr/>
        <a:lstStyle/>
        <a:p>
          <a:endParaRPr lang="en-CA" sz="1600">
            <a:latin typeface="Times New Roman" panose="02020603050405020304" pitchFamily="18" charset="0"/>
            <a:cs typeface="Times New Roman" panose="02020603050405020304" pitchFamily="18" charset="0"/>
          </a:endParaRPr>
        </a:p>
      </dgm:t>
    </dgm:pt>
    <dgm:pt modelId="{357DAB14-E0B7-4411-A918-1E664F8B168B}">
      <dgm:prSet custT="1"/>
      <dgm:spPr/>
      <dgm: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Dashboard it</a:t>
          </a:r>
        </a:p>
      </dgm:t>
    </dgm:pt>
    <dgm:pt modelId="{DADBC227-448E-438E-B926-F803441D841B}" type="parTrans" cxnId="{B05E0B15-111A-42F1-96CA-A438CAE1F138}">
      <dgm:prSet/>
      <dgm:spPr/>
      <dgm:t>
        <a:bodyPr/>
        <a:lstStyle/>
        <a:p>
          <a:endParaRPr lang="en-CA">
            <a:latin typeface="Times New Roman" panose="02020603050405020304" pitchFamily="18" charset="0"/>
            <a:cs typeface="Times New Roman" panose="02020603050405020304" pitchFamily="18" charset="0"/>
          </a:endParaRPr>
        </a:p>
      </dgm:t>
    </dgm:pt>
    <dgm:pt modelId="{E08A3C4D-239B-447F-94E6-606D107F2AFF}" type="sibTrans" cxnId="{B05E0B15-111A-42F1-96CA-A438CAE1F138}">
      <dgm:prSet/>
      <dgm:spPr/>
      <dgm:t>
        <a:bodyPr/>
        <a:lstStyle/>
        <a:p>
          <a:endParaRPr lang="en-CA">
            <a:latin typeface="Times New Roman" panose="02020603050405020304" pitchFamily="18" charset="0"/>
            <a:cs typeface="Times New Roman" panose="02020603050405020304" pitchFamily="18" charset="0"/>
          </a:endParaRPr>
        </a:p>
      </dgm:t>
    </dgm:pt>
    <dgm:pt modelId="{AC6A4D71-109B-4293-B77B-794FC5B5DB29}">
      <dgm:prSet custT="1"/>
      <dgm:spPr/>
      <dgm:t>
        <a:bodyPr/>
        <a:lstStyle/>
        <a:p>
          <a:r>
            <a:rPr lang="en-US" sz="1800" dirty="0">
              <a:latin typeface="Times New Roman" panose="02020603050405020304" pitchFamily="18" charset="0"/>
              <a:cs typeface="Times New Roman" panose="02020603050405020304" pitchFamily="18" charset="0"/>
            </a:rPr>
            <a:t>Any measure worth managing needs to have goals set against it.</a:t>
          </a:r>
        </a:p>
        <a:p>
          <a:r>
            <a:rPr lang="en-US" sz="1800" dirty="0">
              <a:latin typeface="Times New Roman" panose="02020603050405020304" pitchFamily="18" charset="0"/>
              <a:cs typeface="Times New Roman" panose="02020603050405020304" pitchFamily="18" charset="0"/>
            </a:rPr>
            <a:t> The key is to have challenging yet attainable goals</a:t>
          </a:r>
          <a:endParaRPr lang="en-CA" sz="1800" dirty="0">
            <a:latin typeface="Times New Roman" panose="02020603050405020304" pitchFamily="18" charset="0"/>
            <a:cs typeface="Times New Roman" panose="02020603050405020304" pitchFamily="18" charset="0"/>
          </a:endParaRPr>
        </a:p>
      </dgm:t>
    </dgm:pt>
    <dgm:pt modelId="{20BC7829-3D97-40F0-8604-A8EEF5125EE0}" type="parTrans" cxnId="{75BD6369-5D3D-4F3B-88CA-DA700B753768}">
      <dgm:prSet/>
      <dgm:spPr/>
      <dgm:t>
        <a:bodyPr/>
        <a:lstStyle/>
        <a:p>
          <a:endParaRPr lang="en-CA">
            <a:latin typeface="Times New Roman" panose="02020603050405020304" pitchFamily="18" charset="0"/>
            <a:cs typeface="Times New Roman" panose="02020603050405020304" pitchFamily="18" charset="0"/>
          </a:endParaRPr>
        </a:p>
      </dgm:t>
    </dgm:pt>
    <dgm:pt modelId="{B0CC7C84-BE8D-4D59-A3AF-FC5C2A29F9B8}" type="sibTrans" cxnId="{75BD6369-5D3D-4F3B-88CA-DA700B753768}">
      <dgm:prSet/>
      <dgm:spPr/>
      <dgm:t>
        <a:bodyPr/>
        <a:lstStyle/>
        <a:p>
          <a:endParaRPr lang="en-CA">
            <a:latin typeface="Times New Roman" panose="02020603050405020304" pitchFamily="18" charset="0"/>
            <a:cs typeface="Times New Roman" panose="02020603050405020304" pitchFamily="18" charset="0"/>
          </a:endParaRPr>
        </a:p>
      </dgm:t>
    </dgm:pt>
    <dgm:pt modelId="{B97ED4DE-7FBD-4E26-AEF2-AD5365F95B0A}">
      <dgm:prSet custT="1"/>
      <dgm:spPr/>
      <dgm:t>
        <a:bodyPr/>
        <a:lstStyle/>
        <a:p>
          <a:r>
            <a:rPr lang="en-US" sz="2000" dirty="0">
              <a:latin typeface="Times New Roman" panose="02020603050405020304" pitchFamily="18" charset="0"/>
              <a:cs typeface="Times New Roman" panose="02020603050405020304" pitchFamily="18" charset="0"/>
            </a:rPr>
            <a:t>A dashboard is a convenient place to store summary data that are visual and concise.</a:t>
          </a:r>
          <a:endParaRPr lang="en-CA" sz="2000" dirty="0">
            <a:latin typeface="Times New Roman" panose="02020603050405020304" pitchFamily="18" charset="0"/>
            <a:cs typeface="Times New Roman" panose="02020603050405020304" pitchFamily="18" charset="0"/>
          </a:endParaRPr>
        </a:p>
      </dgm:t>
    </dgm:pt>
    <dgm:pt modelId="{93D2D3D9-3F57-471F-B794-12A1B4E4E1D3}" type="parTrans" cxnId="{D7882625-688C-4BBC-A4A4-D5EE3818D348}">
      <dgm:prSet/>
      <dgm:spPr/>
      <dgm:t>
        <a:bodyPr/>
        <a:lstStyle/>
        <a:p>
          <a:endParaRPr lang="en-CA">
            <a:latin typeface="Times New Roman" panose="02020603050405020304" pitchFamily="18" charset="0"/>
            <a:cs typeface="Times New Roman" panose="02020603050405020304" pitchFamily="18" charset="0"/>
          </a:endParaRPr>
        </a:p>
      </dgm:t>
    </dgm:pt>
    <dgm:pt modelId="{0FF0831F-D735-4062-9CCE-2CDF3D904D65}" type="sibTrans" cxnId="{D7882625-688C-4BBC-A4A4-D5EE3818D348}">
      <dgm:prSet/>
      <dgm:spPr/>
      <dgm:t>
        <a:bodyPr/>
        <a:lstStyle/>
        <a:p>
          <a:endParaRPr lang="en-CA">
            <a:latin typeface="Times New Roman" panose="02020603050405020304" pitchFamily="18" charset="0"/>
            <a:cs typeface="Times New Roman" panose="02020603050405020304" pitchFamily="18" charset="0"/>
          </a:endParaRPr>
        </a:p>
      </dgm:t>
    </dgm:pt>
    <dgm:pt modelId="{8EEEBFF3-2429-4C14-8489-D3B8510F9CC8}">
      <dgm:prSet custT="1"/>
      <dgm:spPr/>
      <dgm:t>
        <a:bodyPr/>
        <a:lstStyle/>
        <a:p>
          <a:pPr marL="0" lvl="0" indent="0" algn="l" defTabSz="1244600">
            <a:lnSpc>
              <a:spcPct val="90000"/>
            </a:lnSpc>
            <a:spcBef>
              <a:spcPct val="0"/>
            </a:spcBef>
            <a:spcAft>
              <a:spcPct val="35000"/>
            </a:spcAft>
            <a:buNone/>
          </a:pPr>
          <a:r>
            <a:rPr lang="en-US" sz="2800" b="1" kern="1200" dirty="0">
              <a:solidFill>
                <a:schemeClr val="tx1"/>
              </a:solidFill>
              <a:latin typeface="Times New Roman" panose="02020603050405020304" pitchFamily="18" charset="0"/>
              <a:ea typeface="+mn-ea"/>
              <a:cs typeface="Times New Roman" panose="02020603050405020304" pitchFamily="18" charset="0"/>
            </a:rPr>
            <a:t>Compare it to actual results. </a:t>
          </a:r>
          <a:endParaRPr lang="en-CA" sz="2800" b="1" kern="1200" dirty="0">
            <a:solidFill>
              <a:schemeClr val="tx1"/>
            </a:solidFill>
            <a:latin typeface="Times New Roman" panose="02020603050405020304" pitchFamily="18" charset="0"/>
            <a:ea typeface="+mn-ea"/>
            <a:cs typeface="Times New Roman" panose="02020603050405020304" pitchFamily="18" charset="0"/>
          </a:endParaRPr>
        </a:p>
      </dgm:t>
    </dgm:pt>
    <dgm:pt modelId="{83038E4F-354B-4036-8E31-929445C2BBD3}" type="parTrans" cxnId="{3C49CC46-D189-4D04-9205-16827A6CA761}">
      <dgm:prSet/>
      <dgm:spPr/>
      <dgm:t>
        <a:bodyPr/>
        <a:lstStyle/>
        <a:p>
          <a:endParaRPr lang="en-CA">
            <a:latin typeface="Times New Roman" panose="02020603050405020304" pitchFamily="18" charset="0"/>
            <a:cs typeface="Times New Roman" panose="02020603050405020304" pitchFamily="18" charset="0"/>
          </a:endParaRPr>
        </a:p>
      </dgm:t>
    </dgm:pt>
    <dgm:pt modelId="{53078FED-5902-4B89-888F-0C12677006BD}" type="sibTrans" cxnId="{3C49CC46-D189-4D04-9205-16827A6CA761}">
      <dgm:prSet/>
      <dgm:spPr/>
      <dgm:t>
        <a:bodyPr/>
        <a:lstStyle/>
        <a:p>
          <a:endParaRPr lang="en-CA">
            <a:latin typeface="Times New Roman" panose="02020603050405020304" pitchFamily="18" charset="0"/>
            <a:cs typeface="Times New Roman" panose="02020603050405020304" pitchFamily="18" charset="0"/>
          </a:endParaRPr>
        </a:p>
      </dgm:t>
    </dgm:pt>
    <dgm:pt modelId="{F1BF9E85-4ED6-4AAA-B12E-1194922B8F0B}">
      <dgm:prSet custT="1"/>
      <dgm:spPr/>
      <dgm:t>
        <a:bodyPr/>
        <a:lstStyle/>
        <a:p>
          <a:r>
            <a:rPr lang="en-US" sz="1800" dirty="0">
              <a:latin typeface="Times New Roman" panose="02020603050405020304" pitchFamily="18" charset="0"/>
              <a:cs typeface="Times New Roman" panose="02020603050405020304" pitchFamily="18" charset="0"/>
            </a:rPr>
            <a:t>Evaluation data are great and can be tapped to review the past and forecast the future. Then, correlate the data with actual results.</a:t>
          </a:r>
          <a:endParaRPr lang="en-CA" sz="1800" dirty="0">
            <a:latin typeface="Times New Roman" panose="02020603050405020304" pitchFamily="18" charset="0"/>
            <a:cs typeface="Times New Roman" panose="02020603050405020304" pitchFamily="18" charset="0"/>
          </a:endParaRPr>
        </a:p>
      </dgm:t>
    </dgm:pt>
    <dgm:pt modelId="{121B160A-927C-4022-B83F-64BCDF03F60A}" type="parTrans" cxnId="{BAC3B24E-C428-4B76-A637-51D7A46D6E14}">
      <dgm:prSet/>
      <dgm:spPr/>
      <dgm:t>
        <a:bodyPr/>
        <a:lstStyle/>
        <a:p>
          <a:endParaRPr lang="en-CA">
            <a:latin typeface="Times New Roman" panose="02020603050405020304" pitchFamily="18" charset="0"/>
            <a:cs typeface="Times New Roman" panose="02020603050405020304" pitchFamily="18" charset="0"/>
          </a:endParaRPr>
        </a:p>
      </dgm:t>
    </dgm:pt>
    <dgm:pt modelId="{C5A7361F-7C6C-434F-B46E-5EC8514AD7B5}" type="sibTrans" cxnId="{BAC3B24E-C428-4B76-A637-51D7A46D6E14}">
      <dgm:prSet/>
      <dgm:spPr/>
      <dgm:t>
        <a:bodyPr/>
        <a:lstStyle/>
        <a:p>
          <a:endParaRPr lang="en-CA">
            <a:latin typeface="Times New Roman" panose="02020603050405020304" pitchFamily="18" charset="0"/>
            <a:cs typeface="Times New Roman" panose="02020603050405020304" pitchFamily="18" charset="0"/>
          </a:endParaRPr>
        </a:p>
      </dgm:t>
    </dgm:pt>
    <dgm:pt modelId="{01539909-0285-4CD6-821E-696D09192F92}">
      <dgm:prSet/>
      <dgm:spPr/>
      <dgm:t>
        <a:bodyPr/>
        <a:lstStyle/>
        <a:p>
          <a:endParaRPr lang="en-CA" sz="1400" dirty="0">
            <a:latin typeface="Times New Roman" panose="02020603050405020304" pitchFamily="18" charset="0"/>
            <a:cs typeface="Times New Roman" panose="02020603050405020304" pitchFamily="18" charset="0"/>
          </a:endParaRPr>
        </a:p>
      </dgm:t>
    </dgm:pt>
    <dgm:pt modelId="{0D771DDC-D45D-4D14-A219-BCA117BB92DA}" type="parTrans" cxnId="{66DF9CD5-2ACA-445C-B656-13D1B4C34BA1}">
      <dgm:prSet/>
      <dgm:spPr/>
      <dgm:t>
        <a:bodyPr/>
        <a:lstStyle/>
        <a:p>
          <a:endParaRPr lang="en-CA">
            <a:latin typeface="Times New Roman" panose="02020603050405020304" pitchFamily="18" charset="0"/>
            <a:cs typeface="Times New Roman" panose="02020603050405020304" pitchFamily="18" charset="0"/>
          </a:endParaRPr>
        </a:p>
      </dgm:t>
    </dgm:pt>
    <dgm:pt modelId="{53573410-8F01-4F21-B4FA-9D6D44ABD961}" type="sibTrans" cxnId="{66DF9CD5-2ACA-445C-B656-13D1B4C34BA1}">
      <dgm:prSet/>
      <dgm:spPr/>
      <dgm:t>
        <a:bodyPr/>
        <a:lstStyle/>
        <a:p>
          <a:endParaRPr lang="en-CA">
            <a:latin typeface="Times New Roman" panose="02020603050405020304" pitchFamily="18" charset="0"/>
            <a:cs typeface="Times New Roman" panose="02020603050405020304" pitchFamily="18" charset="0"/>
          </a:endParaRPr>
        </a:p>
      </dgm:t>
    </dgm:pt>
    <dgm:pt modelId="{2B89D660-8501-4115-A36E-04566C09BF48}">
      <dgm:prSet phldrT="[Text]" custT="1"/>
      <dgm:spPr/>
      <dgm:t>
        <a:bodyPr spcFirstLastPara="0" vert="horz" wrap="square" lIns="286016" tIns="0" rIns="286016" bIns="0" numCol="1" spcCol="1270" anchor="ctr" anchorCtr="0"/>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Benchmark it.</a:t>
          </a:r>
        </a:p>
      </dgm:t>
    </dgm:pt>
    <dgm:pt modelId="{C7C6AD68-7A56-4E63-92D4-6CC6F3BB8526}" type="sibTrans" cxnId="{4750AB0B-4CCC-41B7-BAF8-5A22BE1B43D3}">
      <dgm:prSet/>
      <dgm:spPr/>
      <dgm:t>
        <a:bodyPr/>
        <a:lstStyle/>
        <a:p>
          <a:endParaRPr lang="en-CA" sz="1400">
            <a:latin typeface="Times New Roman" panose="02020603050405020304" pitchFamily="18" charset="0"/>
            <a:cs typeface="Times New Roman" panose="02020603050405020304" pitchFamily="18" charset="0"/>
          </a:endParaRPr>
        </a:p>
      </dgm:t>
    </dgm:pt>
    <dgm:pt modelId="{CD4CC079-6DCA-48D1-83EC-F6E9B784684E}" type="parTrans" cxnId="{4750AB0B-4CCC-41B7-BAF8-5A22BE1B43D3}">
      <dgm:prSet/>
      <dgm:spPr/>
      <dgm:t>
        <a:bodyPr/>
        <a:lstStyle/>
        <a:p>
          <a:endParaRPr lang="en-CA" sz="1400">
            <a:latin typeface="Times New Roman" panose="02020603050405020304" pitchFamily="18" charset="0"/>
            <a:cs typeface="Times New Roman" panose="02020603050405020304" pitchFamily="18" charset="0"/>
          </a:endParaRPr>
        </a:p>
      </dgm:t>
    </dgm:pt>
    <dgm:pt modelId="{CD155934-B728-4A81-B95E-63BE2D27905F}" type="pres">
      <dgm:prSet presAssocID="{C12871DD-EBA6-434B-8263-8B0D259BDDDF}" presName="Name0" presStyleCnt="0">
        <dgm:presLayoutVars>
          <dgm:dir/>
          <dgm:animLvl val="lvl"/>
          <dgm:resizeHandles/>
        </dgm:presLayoutVars>
      </dgm:prSet>
      <dgm:spPr/>
    </dgm:pt>
    <dgm:pt modelId="{0EF34D96-35B2-4BE6-91C9-16B052D0AA0D}" type="pres">
      <dgm:prSet presAssocID="{4A344B77-F0CD-429C-AF20-05619658846F}" presName="linNode" presStyleCnt="0"/>
      <dgm:spPr/>
    </dgm:pt>
    <dgm:pt modelId="{399E75F1-E290-49ED-AA56-BD4F4B16323A}" type="pres">
      <dgm:prSet presAssocID="{4A344B77-F0CD-429C-AF20-05619658846F}" presName="parentShp" presStyleLbl="node1" presStyleIdx="0" presStyleCnt="5">
        <dgm:presLayoutVars>
          <dgm:bulletEnabled val="1"/>
        </dgm:presLayoutVars>
      </dgm:prSet>
      <dgm:spPr/>
    </dgm:pt>
    <dgm:pt modelId="{2EBDCB3D-3686-4842-B63B-B182A5E2F0A8}" type="pres">
      <dgm:prSet presAssocID="{4A344B77-F0CD-429C-AF20-05619658846F}" presName="childShp" presStyleLbl="bgAccFollowNode1" presStyleIdx="0" presStyleCnt="5">
        <dgm:presLayoutVars>
          <dgm:bulletEnabled val="1"/>
        </dgm:presLayoutVars>
      </dgm:prSet>
      <dgm:spPr/>
    </dgm:pt>
    <dgm:pt modelId="{B9C8C236-6DFA-4E91-93A3-9E1EFCA39B17}" type="pres">
      <dgm:prSet presAssocID="{7629B4CD-0BB1-4263-8ADC-5931757CE13C}" presName="spacing" presStyleCnt="0"/>
      <dgm:spPr/>
    </dgm:pt>
    <dgm:pt modelId="{ED84946A-0319-4740-BD6C-86F389EB44D4}" type="pres">
      <dgm:prSet presAssocID="{2B89D660-8501-4115-A36E-04566C09BF48}" presName="linNode" presStyleCnt="0"/>
      <dgm:spPr/>
    </dgm:pt>
    <dgm:pt modelId="{652E4456-7B6B-4C33-87BC-8514D3A3B137}" type="pres">
      <dgm:prSet presAssocID="{2B89D660-8501-4115-A36E-04566C09BF48}" presName="parentShp" presStyleLbl="node1" presStyleIdx="1" presStyleCnt="5">
        <dgm:presLayoutVars>
          <dgm:bulletEnabled val="1"/>
        </dgm:presLayoutVars>
      </dgm:prSet>
      <dgm:spPr/>
    </dgm:pt>
    <dgm:pt modelId="{BB1CD2FC-EA1A-4824-B79B-755737B0B4E8}" type="pres">
      <dgm:prSet presAssocID="{2B89D660-8501-4115-A36E-04566C09BF48}" presName="childShp" presStyleLbl="bgAccFollowNode1" presStyleIdx="1" presStyleCnt="5">
        <dgm:presLayoutVars>
          <dgm:bulletEnabled val="1"/>
        </dgm:presLayoutVars>
      </dgm:prSet>
      <dgm:spPr/>
    </dgm:pt>
    <dgm:pt modelId="{018337A0-1160-43CC-BB9F-2A56986D9F61}" type="pres">
      <dgm:prSet presAssocID="{C7C6AD68-7A56-4E63-92D4-6CC6F3BB8526}" presName="spacing" presStyleCnt="0"/>
      <dgm:spPr/>
    </dgm:pt>
    <dgm:pt modelId="{B77255C3-42D2-45CC-A06D-B5F61A457855}" type="pres">
      <dgm:prSet presAssocID="{CD511B9C-FEDF-4E37-85F0-3C471ECAA9D1}" presName="linNode" presStyleCnt="0"/>
      <dgm:spPr/>
    </dgm:pt>
    <dgm:pt modelId="{C9DCCFD0-3650-443B-A36F-9CC3C1E6CBE8}" type="pres">
      <dgm:prSet presAssocID="{CD511B9C-FEDF-4E37-85F0-3C471ECAA9D1}" presName="parentShp" presStyleLbl="node1" presStyleIdx="2" presStyleCnt="5">
        <dgm:presLayoutVars>
          <dgm:bulletEnabled val="1"/>
        </dgm:presLayoutVars>
      </dgm:prSet>
      <dgm:spPr/>
    </dgm:pt>
    <dgm:pt modelId="{1DA0767C-A696-4F43-B56A-2BC20579E89C}" type="pres">
      <dgm:prSet presAssocID="{CD511B9C-FEDF-4E37-85F0-3C471ECAA9D1}" presName="childShp" presStyleLbl="bgAccFollowNode1" presStyleIdx="2" presStyleCnt="5">
        <dgm:presLayoutVars>
          <dgm:bulletEnabled val="1"/>
        </dgm:presLayoutVars>
      </dgm:prSet>
      <dgm:spPr/>
    </dgm:pt>
    <dgm:pt modelId="{52CB6427-0C6F-4EC4-A106-253A23EBD6E3}" type="pres">
      <dgm:prSet presAssocID="{13EBCD42-3AEC-4FD4-BD70-FF03F7E66C3C}" presName="spacing" presStyleCnt="0"/>
      <dgm:spPr/>
    </dgm:pt>
    <dgm:pt modelId="{411919BC-A236-4A15-9FB6-CE9072E07E29}" type="pres">
      <dgm:prSet presAssocID="{357DAB14-E0B7-4411-A918-1E664F8B168B}" presName="linNode" presStyleCnt="0"/>
      <dgm:spPr/>
    </dgm:pt>
    <dgm:pt modelId="{3780D709-1DBD-4816-A444-063B19C4B042}" type="pres">
      <dgm:prSet presAssocID="{357DAB14-E0B7-4411-A918-1E664F8B168B}" presName="parentShp" presStyleLbl="node1" presStyleIdx="3" presStyleCnt="5" custLinFactNeighborX="627" custLinFactNeighborY="-3393">
        <dgm:presLayoutVars>
          <dgm:bulletEnabled val="1"/>
        </dgm:presLayoutVars>
      </dgm:prSet>
      <dgm:spPr/>
    </dgm:pt>
    <dgm:pt modelId="{B0805D30-4DB9-417D-A622-A1B50B726B41}" type="pres">
      <dgm:prSet presAssocID="{357DAB14-E0B7-4411-A918-1E664F8B168B}" presName="childShp" presStyleLbl="bgAccFollowNode1" presStyleIdx="3" presStyleCnt="5">
        <dgm:presLayoutVars>
          <dgm:bulletEnabled val="1"/>
        </dgm:presLayoutVars>
      </dgm:prSet>
      <dgm:spPr/>
    </dgm:pt>
    <dgm:pt modelId="{2D6B6EF3-D692-4F78-BD87-55F36CBAE8F0}" type="pres">
      <dgm:prSet presAssocID="{E08A3C4D-239B-447F-94E6-606D107F2AFF}" presName="spacing" presStyleCnt="0"/>
      <dgm:spPr/>
    </dgm:pt>
    <dgm:pt modelId="{894B3695-6ED6-4828-A9B0-D1CF3D373C2D}" type="pres">
      <dgm:prSet presAssocID="{8EEEBFF3-2429-4C14-8489-D3B8510F9CC8}" presName="linNode" presStyleCnt="0"/>
      <dgm:spPr/>
    </dgm:pt>
    <dgm:pt modelId="{B1711205-4DA5-485A-847A-90AB930A54A6}" type="pres">
      <dgm:prSet presAssocID="{8EEEBFF3-2429-4C14-8489-D3B8510F9CC8}" presName="parentShp" presStyleLbl="node1" presStyleIdx="4" presStyleCnt="5">
        <dgm:presLayoutVars>
          <dgm:bulletEnabled val="1"/>
        </dgm:presLayoutVars>
      </dgm:prSet>
      <dgm:spPr/>
    </dgm:pt>
    <dgm:pt modelId="{7D55D696-F52D-4565-8FC1-41B1039D8134}" type="pres">
      <dgm:prSet presAssocID="{8EEEBFF3-2429-4C14-8489-D3B8510F9CC8}" presName="childShp" presStyleLbl="bgAccFollowNode1" presStyleIdx="4" presStyleCnt="5">
        <dgm:presLayoutVars>
          <dgm:bulletEnabled val="1"/>
        </dgm:presLayoutVars>
      </dgm:prSet>
      <dgm:spPr/>
    </dgm:pt>
  </dgm:ptLst>
  <dgm:cxnLst>
    <dgm:cxn modelId="{C90D3405-5DF9-4736-AFAF-151D4B8D0C9A}" type="presOf" srcId="{B97ED4DE-7FBD-4E26-AEF2-AD5365F95B0A}" destId="{B0805D30-4DB9-417D-A622-A1B50B726B41}" srcOrd="0" destOrd="0" presId="urn:microsoft.com/office/officeart/2005/8/layout/vList6"/>
    <dgm:cxn modelId="{4750AB0B-4CCC-41B7-BAF8-5A22BE1B43D3}" srcId="{C12871DD-EBA6-434B-8263-8B0D259BDDDF}" destId="{2B89D660-8501-4115-A36E-04566C09BF48}" srcOrd="1" destOrd="0" parTransId="{CD4CC079-6DCA-48D1-83EC-F6E9B784684E}" sibTransId="{C7C6AD68-7A56-4E63-92D4-6CC6F3BB8526}"/>
    <dgm:cxn modelId="{C217540F-10FE-437A-A69B-A892F9AEB794}" type="presOf" srcId="{AC6A4D71-109B-4293-B77B-794FC5B5DB29}" destId="{1DA0767C-A696-4F43-B56A-2BC20579E89C}" srcOrd="0" destOrd="0" presId="urn:microsoft.com/office/officeart/2005/8/layout/vList6"/>
    <dgm:cxn modelId="{8E61C912-36BE-471C-A220-F5B78DFA1412}" srcId="{2B89D660-8501-4115-A36E-04566C09BF48}" destId="{910DBD5B-527A-4C48-AC81-5018677C315A}" srcOrd="0" destOrd="0" parTransId="{E2247259-606D-4C34-8420-12DC9794E17B}" sibTransId="{380555A8-0DCD-4390-B2CE-9504848948E8}"/>
    <dgm:cxn modelId="{B05E0B15-111A-42F1-96CA-A438CAE1F138}" srcId="{C12871DD-EBA6-434B-8263-8B0D259BDDDF}" destId="{357DAB14-E0B7-4411-A918-1E664F8B168B}" srcOrd="3" destOrd="0" parTransId="{DADBC227-448E-438E-B926-F803441D841B}" sibTransId="{E08A3C4D-239B-447F-94E6-606D107F2AFF}"/>
    <dgm:cxn modelId="{B9493817-DBB8-4E32-90FD-160E75DD104F}" type="presOf" srcId="{01539909-0285-4CD6-821E-696D09192F92}" destId="{7D55D696-F52D-4565-8FC1-41B1039D8134}" srcOrd="0" destOrd="1" presId="urn:microsoft.com/office/officeart/2005/8/layout/vList6"/>
    <dgm:cxn modelId="{D7882625-688C-4BBC-A4A4-D5EE3818D348}" srcId="{357DAB14-E0B7-4411-A918-1E664F8B168B}" destId="{B97ED4DE-7FBD-4E26-AEF2-AD5365F95B0A}" srcOrd="0" destOrd="0" parTransId="{93D2D3D9-3F57-471F-B794-12A1B4E4E1D3}" sibTransId="{0FF0831F-D735-4062-9CCE-2CDF3D904D65}"/>
    <dgm:cxn modelId="{62654626-910A-4F01-9C34-A533B8660632}" type="presOf" srcId="{8EEEBFF3-2429-4C14-8489-D3B8510F9CC8}" destId="{B1711205-4DA5-485A-847A-90AB930A54A6}" srcOrd="0" destOrd="0" presId="urn:microsoft.com/office/officeart/2005/8/layout/vList6"/>
    <dgm:cxn modelId="{47F5CF34-CB9B-4693-8051-592EF0C4ECEA}" type="presOf" srcId="{4A344B77-F0CD-429C-AF20-05619658846F}" destId="{399E75F1-E290-49ED-AA56-BD4F4B16323A}" srcOrd="0" destOrd="0" presId="urn:microsoft.com/office/officeart/2005/8/layout/vList6"/>
    <dgm:cxn modelId="{3C49CC46-D189-4D04-9205-16827A6CA761}" srcId="{C12871DD-EBA6-434B-8263-8B0D259BDDDF}" destId="{8EEEBFF3-2429-4C14-8489-D3B8510F9CC8}" srcOrd="4" destOrd="0" parTransId="{83038E4F-354B-4036-8E31-929445C2BBD3}" sibTransId="{53078FED-5902-4B89-888F-0C12677006BD}"/>
    <dgm:cxn modelId="{75BD6369-5D3D-4F3B-88CA-DA700B753768}" srcId="{CD511B9C-FEDF-4E37-85F0-3C471ECAA9D1}" destId="{AC6A4D71-109B-4293-B77B-794FC5B5DB29}" srcOrd="0" destOrd="0" parTransId="{20BC7829-3D97-40F0-8604-A8EEF5125EE0}" sibTransId="{B0CC7C84-BE8D-4D59-A3AF-FC5C2A29F9B8}"/>
    <dgm:cxn modelId="{BAC3B24E-C428-4B76-A637-51D7A46D6E14}" srcId="{8EEEBFF3-2429-4C14-8489-D3B8510F9CC8}" destId="{F1BF9E85-4ED6-4AAA-B12E-1194922B8F0B}" srcOrd="0" destOrd="0" parTransId="{121B160A-927C-4022-B83F-64BCDF03F60A}" sibTransId="{C5A7361F-7C6C-434F-B46E-5EC8514AD7B5}"/>
    <dgm:cxn modelId="{4A574E6F-7D48-4EB1-8ED8-5C004A072377}" type="presOf" srcId="{BEC722E1-B5BB-406D-A35B-A6481B5B3D09}" destId="{2EBDCB3D-3686-4842-B63B-B182A5E2F0A8}" srcOrd="0" destOrd="0" presId="urn:microsoft.com/office/officeart/2005/8/layout/vList6"/>
    <dgm:cxn modelId="{660E257D-96D9-4163-A398-3489C2C1F61A}" srcId="{C12871DD-EBA6-434B-8263-8B0D259BDDDF}" destId="{CD511B9C-FEDF-4E37-85F0-3C471ECAA9D1}" srcOrd="2" destOrd="0" parTransId="{9B295F61-6F05-4D72-AA13-F21EADD2678B}" sibTransId="{13EBCD42-3AEC-4FD4-BD70-FF03F7E66C3C}"/>
    <dgm:cxn modelId="{4222CC89-8876-49D5-B8DB-7F5AC3F3F01F}" type="presOf" srcId="{C12871DD-EBA6-434B-8263-8B0D259BDDDF}" destId="{CD155934-B728-4A81-B95E-63BE2D27905F}" srcOrd="0" destOrd="0" presId="urn:microsoft.com/office/officeart/2005/8/layout/vList6"/>
    <dgm:cxn modelId="{FF85F8B9-EDB7-442D-943B-34E561B93637}" type="presOf" srcId="{F1BF9E85-4ED6-4AAA-B12E-1194922B8F0B}" destId="{7D55D696-F52D-4565-8FC1-41B1039D8134}" srcOrd="0" destOrd="0" presId="urn:microsoft.com/office/officeart/2005/8/layout/vList6"/>
    <dgm:cxn modelId="{503066C5-210E-489D-8C5B-33EC8BBE1414}" srcId="{4A344B77-F0CD-429C-AF20-05619658846F}" destId="{BEC722E1-B5BB-406D-A35B-A6481B5B3D09}" srcOrd="0" destOrd="0" parTransId="{F5A1FE37-BEB3-4EB1-B706-A6287A231801}" sibTransId="{C0080CB1-4B4F-4BBA-8036-1B8B21A95103}"/>
    <dgm:cxn modelId="{4BFA7DC6-9AD7-4976-9791-773F32B087AC}" type="presOf" srcId="{910DBD5B-527A-4C48-AC81-5018677C315A}" destId="{BB1CD2FC-EA1A-4824-B79B-755737B0B4E8}" srcOrd="0" destOrd="0" presId="urn:microsoft.com/office/officeart/2005/8/layout/vList6"/>
    <dgm:cxn modelId="{66DF9CD5-2ACA-445C-B656-13D1B4C34BA1}" srcId="{8EEEBFF3-2429-4C14-8489-D3B8510F9CC8}" destId="{01539909-0285-4CD6-821E-696D09192F92}" srcOrd="1" destOrd="0" parTransId="{0D771DDC-D45D-4D14-A219-BCA117BB92DA}" sibTransId="{53573410-8F01-4F21-B4FA-9D6D44ABD961}"/>
    <dgm:cxn modelId="{6973EDDC-20E6-4395-9533-D8B3631C12B2}" type="presOf" srcId="{CD511B9C-FEDF-4E37-85F0-3C471ECAA9D1}" destId="{C9DCCFD0-3650-443B-A36F-9CC3C1E6CBE8}" srcOrd="0" destOrd="0" presId="urn:microsoft.com/office/officeart/2005/8/layout/vList6"/>
    <dgm:cxn modelId="{CB69ABF0-C874-4A64-9E5C-2AE8511B0679}" type="presOf" srcId="{357DAB14-E0B7-4411-A918-1E664F8B168B}" destId="{3780D709-1DBD-4816-A444-063B19C4B042}" srcOrd="0" destOrd="0" presId="urn:microsoft.com/office/officeart/2005/8/layout/vList6"/>
    <dgm:cxn modelId="{1FE0ACF7-3F3D-44B8-8DEB-82AA864E3D66}" type="presOf" srcId="{2B89D660-8501-4115-A36E-04566C09BF48}" destId="{652E4456-7B6B-4C33-87BC-8514D3A3B137}" srcOrd="0" destOrd="0" presId="urn:microsoft.com/office/officeart/2005/8/layout/vList6"/>
    <dgm:cxn modelId="{644F82F8-E4AC-475B-A4D0-A03DFA8BD68B}" srcId="{C12871DD-EBA6-434B-8263-8B0D259BDDDF}" destId="{4A344B77-F0CD-429C-AF20-05619658846F}" srcOrd="0" destOrd="0" parTransId="{B2988A57-D9C4-46CA-BF1B-E785FCACC56A}" sibTransId="{7629B4CD-0BB1-4263-8ADC-5931757CE13C}"/>
    <dgm:cxn modelId="{B712F20B-0931-4EAC-8CE5-7CF100B635B1}" type="presParOf" srcId="{CD155934-B728-4A81-B95E-63BE2D27905F}" destId="{0EF34D96-35B2-4BE6-91C9-16B052D0AA0D}" srcOrd="0" destOrd="0" presId="urn:microsoft.com/office/officeart/2005/8/layout/vList6"/>
    <dgm:cxn modelId="{DA8A0F6C-883F-422B-9479-16A3ADDE4DA4}" type="presParOf" srcId="{0EF34D96-35B2-4BE6-91C9-16B052D0AA0D}" destId="{399E75F1-E290-49ED-AA56-BD4F4B16323A}" srcOrd="0" destOrd="0" presId="urn:microsoft.com/office/officeart/2005/8/layout/vList6"/>
    <dgm:cxn modelId="{A53F7629-53F0-4E34-8868-B15BB74264B9}" type="presParOf" srcId="{0EF34D96-35B2-4BE6-91C9-16B052D0AA0D}" destId="{2EBDCB3D-3686-4842-B63B-B182A5E2F0A8}" srcOrd="1" destOrd="0" presId="urn:microsoft.com/office/officeart/2005/8/layout/vList6"/>
    <dgm:cxn modelId="{10F5194C-A7E9-4252-BCA4-8542CFDBF7D5}" type="presParOf" srcId="{CD155934-B728-4A81-B95E-63BE2D27905F}" destId="{B9C8C236-6DFA-4E91-93A3-9E1EFCA39B17}" srcOrd="1" destOrd="0" presId="urn:microsoft.com/office/officeart/2005/8/layout/vList6"/>
    <dgm:cxn modelId="{AD12CFE9-47A7-4A6F-97AF-D09F6F35C92D}" type="presParOf" srcId="{CD155934-B728-4A81-B95E-63BE2D27905F}" destId="{ED84946A-0319-4740-BD6C-86F389EB44D4}" srcOrd="2" destOrd="0" presId="urn:microsoft.com/office/officeart/2005/8/layout/vList6"/>
    <dgm:cxn modelId="{DDDD59B8-A009-454D-A6F4-8436F2F881BD}" type="presParOf" srcId="{ED84946A-0319-4740-BD6C-86F389EB44D4}" destId="{652E4456-7B6B-4C33-87BC-8514D3A3B137}" srcOrd="0" destOrd="0" presId="urn:microsoft.com/office/officeart/2005/8/layout/vList6"/>
    <dgm:cxn modelId="{6E797CD6-586E-4221-9E03-596E5E2A12CB}" type="presParOf" srcId="{ED84946A-0319-4740-BD6C-86F389EB44D4}" destId="{BB1CD2FC-EA1A-4824-B79B-755737B0B4E8}" srcOrd="1" destOrd="0" presId="urn:microsoft.com/office/officeart/2005/8/layout/vList6"/>
    <dgm:cxn modelId="{0F92455B-045E-41AB-BEF9-3C73AB086C9B}" type="presParOf" srcId="{CD155934-B728-4A81-B95E-63BE2D27905F}" destId="{018337A0-1160-43CC-BB9F-2A56986D9F61}" srcOrd="3" destOrd="0" presId="urn:microsoft.com/office/officeart/2005/8/layout/vList6"/>
    <dgm:cxn modelId="{7D5E41A1-E9ED-42ED-8947-CE029C2037BB}" type="presParOf" srcId="{CD155934-B728-4A81-B95E-63BE2D27905F}" destId="{B77255C3-42D2-45CC-A06D-B5F61A457855}" srcOrd="4" destOrd="0" presId="urn:microsoft.com/office/officeart/2005/8/layout/vList6"/>
    <dgm:cxn modelId="{0CF0EFCB-80B0-40DB-8276-E75955C02BD7}" type="presParOf" srcId="{B77255C3-42D2-45CC-A06D-B5F61A457855}" destId="{C9DCCFD0-3650-443B-A36F-9CC3C1E6CBE8}" srcOrd="0" destOrd="0" presId="urn:microsoft.com/office/officeart/2005/8/layout/vList6"/>
    <dgm:cxn modelId="{D22C114B-677A-4FEA-9D8C-D7FEFBCB623B}" type="presParOf" srcId="{B77255C3-42D2-45CC-A06D-B5F61A457855}" destId="{1DA0767C-A696-4F43-B56A-2BC20579E89C}" srcOrd="1" destOrd="0" presId="urn:microsoft.com/office/officeart/2005/8/layout/vList6"/>
    <dgm:cxn modelId="{A5ECEFE3-8653-44BD-A77E-B1938D4A4EC0}" type="presParOf" srcId="{CD155934-B728-4A81-B95E-63BE2D27905F}" destId="{52CB6427-0C6F-4EC4-A106-253A23EBD6E3}" srcOrd="5" destOrd="0" presId="urn:microsoft.com/office/officeart/2005/8/layout/vList6"/>
    <dgm:cxn modelId="{ED004965-EFE2-46C8-B9AC-F56AF3CC618C}" type="presParOf" srcId="{CD155934-B728-4A81-B95E-63BE2D27905F}" destId="{411919BC-A236-4A15-9FB6-CE9072E07E29}" srcOrd="6" destOrd="0" presId="urn:microsoft.com/office/officeart/2005/8/layout/vList6"/>
    <dgm:cxn modelId="{5D02B3DE-7126-437A-AB98-1BFCCBE1ABC9}" type="presParOf" srcId="{411919BC-A236-4A15-9FB6-CE9072E07E29}" destId="{3780D709-1DBD-4816-A444-063B19C4B042}" srcOrd="0" destOrd="0" presId="urn:microsoft.com/office/officeart/2005/8/layout/vList6"/>
    <dgm:cxn modelId="{045C8121-9278-43EE-BF2C-8F8F740AE1B2}" type="presParOf" srcId="{411919BC-A236-4A15-9FB6-CE9072E07E29}" destId="{B0805D30-4DB9-417D-A622-A1B50B726B41}" srcOrd="1" destOrd="0" presId="urn:microsoft.com/office/officeart/2005/8/layout/vList6"/>
    <dgm:cxn modelId="{58966AB3-0112-4159-B891-B9DABA9ACAA6}" type="presParOf" srcId="{CD155934-B728-4A81-B95E-63BE2D27905F}" destId="{2D6B6EF3-D692-4F78-BD87-55F36CBAE8F0}" srcOrd="7" destOrd="0" presId="urn:microsoft.com/office/officeart/2005/8/layout/vList6"/>
    <dgm:cxn modelId="{C5950401-E4AF-458B-982B-43AF7FD580BF}" type="presParOf" srcId="{CD155934-B728-4A81-B95E-63BE2D27905F}" destId="{894B3695-6ED6-4828-A9B0-D1CF3D373C2D}" srcOrd="8" destOrd="0" presId="urn:microsoft.com/office/officeart/2005/8/layout/vList6"/>
    <dgm:cxn modelId="{BC19957A-CAF2-4EBB-8762-9B364C95FE63}" type="presParOf" srcId="{894B3695-6ED6-4828-A9B0-D1CF3D373C2D}" destId="{B1711205-4DA5-485A-847A-90AB930A54A6}" srcOrd="0" destOrd="0" presId="urn:microsoft.com/office/officeart/2005/8/layout/vList6"/>
    <dgm:cxn modelId="{0BCE57AB-D1D9-4E7E-8097-9A53FB117338}" type="presParOf" srcId="{894B3695-6ED6-4828-A9B0-D1CF3D373C2D}" destId="{7D55D696-F52D-4565-8FC1-41B1039D8134}"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EF11CBD-EB7C-47E2-BE43-F0981D8E8F41}" type="doc">
      <dgm:prSet loTypeId="urn:microsoft.com/office/officeart/2009/3/layout/StepUpProcess" loCatId="process" qsTypeId="urn:microsoft.com/office/officeart/2005/8/quickstyle/simple1" qsCatId="simple" csTypeId="urn:microsoft.com/office/officeart/2005/8/colors/colorful1" csCatId="colorful" phldr="1"/>
      <dgm:spPr/>
    </dgm:pt>
    <dgm:pt modelId="{8AE5350A-42A7-4A88-BA83-ACE01763F2D7}">
      <dgm:prSet phldrT="[Text]"/>
      <dgm:spPr/>
      <dgm:t>
        <a:bodyPr/>
        <a:lstStyle/>
        <a:p>
          <a:pPr>
            <a:buAutoNum type="arabicPeriod"/>
          </a:pPr>
          <a:r>
            <a:rPr lang="en-US" b="1">
              <a:latin typeface="Times New Roman" panose="02020603050405020304" pitchFamily="18" charset="0"/>
              <a:cs typeface="Times New Roman" panose="02020603050405020304" pitchFamily="18" charset="0"/>
            </a:rPr>
            <a:t>Preparation</a:t>
          </a:r>
          <a:endParaRPr lang="en-CA" dirty="0"/>
        </a:p>
      </dgm:t>
    </dgm:pt>
    <dgm:pt modelId="{C4EB4A07-5DCE-4272-B321-ED33AABFFBA6}" type="parTrans" cxnId="{9AF178AF-6C0E-46C8-8092-A57B4E52A92D}">
      <dgm:prSet/>
      <dgm:spPr/>
      <dgm:t>
        <a:bodyPr/>
        <a:lstStyle/>
        <a:p>
          <a:endParaRPr lang="en-CA"/>
        </a:p>
      </dgm:t>
    </dgm:pt>
    <dgm:pt modelId="{2C784BF3-B104-4C01-B44F-EE0536B3F46C}" type="sibTrans" cxnId="{9AF178AF-6C0E-46C8-8092-A57B4E52A92D}">
      <dgm:prSet/>
      <dgm:spPr/>
      <dgm:t>
        <a:bodyPr/>
        <a:lstStyle/>
        <a:p>
          <a:endParaRPr lang="en-CA"/>
        </a:p>
      </dgm:t>
    </dgm:pt>
    <dgm:pt modelId="{C1CF89E3-E4FC-4DB8-87AA-F844660458BE}">
      <dgm:prSet phldrT="[Text]"/>
      <dgm:spPr/>
      <dgm:t>
        <a:bodyPr/>
        <a:lstStyle/>
        <a:p>
          <a:r>
            <a:rPr lang="en-CA" b="1" dirty="0">
              <a:latin typeface="Times New Roman" panose="02020603050405020304" pitchFamily="18" charset="0"/>
              <a:cs typeface="Times New Roman" panose="02020603050405020304" pitchFamily="18" charset="0"/>
            </a:rPr>
            <a:t>Continue The Study</a:t>
          </a:r>
        </a:p>
      </dgm:t>
    </dgm:pt>
    <dgm:pt modelId="{BEDB1CC5-7CC5-45E8-ADA9-430174DF036E}" type="parTrans" cxnId="{ADFDAF56-52DD-4A82-A86A-F36C3D76D8CD}">
      <dgm:prSet/>
      <dgm:spPr/>
      <dgm:t>
        <a:bodyPr/>
        <a:lstStyle/>
        <a:p>
          <a:endParaRPr lang="en-CA"/>
        </a:p>
      </dgm:t>
    </dgm:pt>
    <dgm:pt modelId="{C6FC5313-6EE1-49D7-B815-0A531E7365A6}" type="sibTrans" cxnId="{ADFDAF56-52DD-4A82-A86A-F36C3D76D8CD}">
      <dgm:prSet/>
      <dgm:spPr/>
      <dgm:t>
        <a:bodyPr/>
        <a:lstStyle/>
        <a:p>
          <a:endParaRPr lang="en-CA"/>
        </a:p>
      </dgm:t>
    </dgm:pt>
    <dgm:pt modelId="{CED7ED46-5932-4D18-B0B9-318A45237959}">
      <dgm:prSet phldrT="[Text]"/>
      <dgm:spPr/>
      <dgm:t>
        <a:bodyPr/>
        <a:lstStyle/>
        <a:p>
          <a:pPr>
            <a:buAutoNum type="arabicPeriod"/>
          </a:pPr>
          <a:r>
            <a:rPr lang="en-US" b="1">
              <a:latin typeface="Times New Roman" panose="02020603050405020304" pitchFamily="18" charset="0"/>
              <a:cs typeface="Times New Roman" panose="02020603050405020304" pitchFamily="18" charset="0"/>
            </a:rPr>
            <a:t>Initiate The Study</a:t>
          </a:r>
          <a:endParaRPr lang="en-CA" dirty="0"/>
        </a:p>
      </dgm:t>
    </dgm:pt>
    <dgm:pt modelId="{27483DAC-CD8F-4F66-91AA-BCA1FA07B7C1}" type="sibTrans" cxnId="{F5D8E959-B430-4F59-9CBE-C4ADE8591B9C}">
      <dgm:prSet/>
      <dgm:spPr/>
      <dgm:t>
        <a:bodyPr/>
        <a:lstStyle/>
        <a:p>
          <a:endParaRPr lang="en-CA"/>
        </a:p>
      </dgm:t>
    </dgm:pt>
    <dgm:pt modelId="{5B02B9E4-DEFE-4463-B63D-98EBEA727517}" type="parTrans" cxnId="{F5D8E959-B430-4F59-9CBE-C4ADE8591B9C}">
      <dgm:prSet/>
      <dgm:spPr/>
      <dgm:t>
        <a:bodyPr/>
        <a:lstStyle/>
        <a:p>
          <a:endParaRPr lang="en-CA"/>
        </a:p>
      </dgm:t>
    </dgm:pt>
    <dgm:pt modelId="{9872F841-A471-430C-A9E9-20F582B3E04E}" type="pres">
      <dgm:prSet presAssocID="{3EF11CBD-EB7C-47E2-BE43-F0981D8E8F41}" presName="rootnode" presStyleCnt="0">
        <dgm:presLayoutVars>
          <dgm:chMax/>
          <dgm:chPref/>
          <dgm:dir/>
          <dgm:animLvl val="lvl"/>
        </dgm:presLayoutVars>
      </dgm:prSet>
      <dgm:spPr/>
    </dgm:pt>
    <dgm:pt modelId="{61F17CB5-07FA-44E7-B475-3DA745BB5F42}" type="pres">
      <dgm:prSet presAssocID="{8AE5350A-42A7-4A88-BA83-ACE01763F2D7}" presName="composite" presStyleCnt="0"/>
      <dgm:spPr/>
    </dgm:pt>
    <dgm:pt modelId="{EF41CF0D-8E3B-41D4-BD74-5169D5AE0C6C}" type="pres">
      <dgm:prSet presAssocID="{8AE5350A-42A7-4A88-BA83-ACE01763F2D7}" presName="LShape" presStyleLbl="alignNode1" presStyleIdx="0" presStyleCnt="5"/>
      <dgm:spPr/>
    </dgm:pt>
    <dgm:pt modelId="{14233323-D8E8-4952-B72A-4F926516A770}" type="pres">
      <dgm:prSet presAssocID="{8AE5350A-42A7-4A88-BA83-ACE01763F2D7}" presName="ParentText" presStyleLbl="revTx" presStyleIdx="0" presStyleCnt="3">
        <dgm:presLayoutVars>
          <dgm:chMax val="0"/>
          <dgm:chPref val="0"/>
          <dgm:bulletEnabled val="1"/>
        </dgm:presLayoutVars>
      </dgm:prSet>
      <dgm:spPr/>
    </dgm:pt>
    <dgm:pt modelId="{38A69A17-BA47-4E41-827A-B2477696E856}" type="pres">
      <dgm:prSet presAssocID="{8AE5350A-42A7-4A88-BA83-ACE01763F2D7}" presName="Triangle" presStyleLbl="alignNode1" presStyleIdx="1" presStyleCnt="5"/>
      <dgm:spPr/>
    </dgm:pt>
    <dgm:pt modelId="{5497F62C-4CEA-42E6-9E59-D3CBE8AC66F8}" type="pres">
      <dgm:prSet presAssocID="{2C784BF3-B104-4C01-B44F-EE0536B3F46C}" presName="sibTrans" presStyleCnt="0"/>
      <dgm:spPr/>
    </dgm:pt>
    <dgm:pt modelId="{A72FA184-5A44-4015-9940-1F0137760F07}" type="pres">
      <dgm:prSet presAssocID="{2C784BF3-B104-4C01-B44F-EE0536B3F46C}" presName="space" presStyleCnt="0"/>
      <dgm:spPr/>
    </dgm:pt>
    <dgm:pt modelId="{7A0EE4C7-49D4-4BDD-A9B1-B6E3AB01FE47}" type="pres">
      <dgm:prSet presAssocID="{CED7ED46-5932-4D18-B0B9-318A45237959}" presName="composite" presStyleCnt="0"/>
      <dgm:spPr/>
    </dgm:pt>
    <dgm:pt modelId="{B80DF436-6374-4F77-9B94-7E15440E5914}" type="pres">
      <dgm:prSet presAssocID="{CED7ED46-5932-4D18-B0B9-318A45237959}" presName="LShape" presStyleLbl="alignNode1" presStyleIdx="2" presStyleCnt="5"/>
      <dgm:spPr/>
    </dgm:pt>
    <dgm:pt modelId="{EB57629D-3F8A-4720-B71C-B6AC38139D9E}" type="pres">
      <dgm:prSet presAssocID="{CED7ED46-5932-4D18-B0B9-318A45237959}" presName="ParentText" presStyleLbl="revTx" presStyleIdx="1" presStyleCnt="3">
        <dgm:presLayoutVars>
          <dgm:chMax val="0"/>
          <dgm:chPref val="0"/>
          <dgm:bulletEnabled val="1"/>
        </dgm:presLayoutVars>
      </dgm:prSet>
      <dgm:spPr/>
    </dgm:pt>
    <dgm:pt modelId="{9E19851A-E263-4CC7-A42E-6D544ACE4C3B}" type="pres">
      <dgm:prSet presAssocID="{CED7ED46-5932-4D18-B0B9-318A45237959}" presName="Triangle" presStyleLbl="alignNode1" presStyleIdx="3" presStyleCnt="5"/>
      <dgm:spPr/>
    </dgm:pt>
    <dgm:pt modelId="{921961C5-7D33-4DCA-A164-E170ABEF99E2}" type="pres">
      <dgm:prSet presAssocID="{27483DAC-CD8F-4F66-91AA-BCA1FA07B7C1}" presName="sibTrans" presStyleCnt="0"/>
      <dgm:spPr/>
    </dgm:pt>
    <dgm:pt modelId="{BF746059-A3F9-4E08-843C-4108B09DAEF7}" type="pres">
      <dgm:prSet presAssocID="{27483DAC-CD8F-4F66-91AA-BCA1FA07B7C1}" presName="space" presStyleCnt="0"/>
      <dgm:spPr/>
    </dgm:pt>
    <dgm:pt modelId="{4535E9DE-9212-4815-A360-6C06C8FDE629}" type="pres">
      <dgm:prSet presAssocID="{C1CF89E3-E4FC-4DB8-87AA-F844660458BE}" presName="composite" presStyleCnt="0"/>
      <dgm:spPr/>
    </dgm:pt>
    <dgm:pt modelId="{BA82DEAB-61F5-48AA-A85B-D058BB18B108}" type="pres">
      <dgm:prSet presAssocID="{C1CF89E3-E4FC-4DB8-87AA-F844660458BE}" presName="LShape" presStyleLbl="alignNode1" presStyleIdx="4" presStyleCnt="5"/>
      <dgm:spPr/>
    </dgm:pt>
    <dgm:pt modelId="{0A4128CC-66C6-4AAD-AC5A-47649B35D594}" type="pres">
      <dgm:prSet presAssocID="{C1CF89E3-E4FC-4DB8-87AA-F844660458BE}" presName="ParentText" presStyleLbl="revTx" presStyleIdx="2" presStyleCnt="3">
        <dgm:presLayoutVars>
          <dgm:chMax val="0"/>
          <dgm:chPref val="0"/>
          <dgm:bulletEnabled val="1"/>
        </dgm:presLayoutVars>
      </dgm:prSet>
      <dgm:spPr/>
    </dgm:pt>
  </dgm:ptLst>
  <dgm:cxnLst>
    <dgm:cxn modelId="{7010CA36-E9BD-4D6F-B8F3-DE720045C131}" type="presOf" srcId="{3EF11CBD-EB7C-47E2-BE43-F0981D8E8F41}" destId="{9872F841-A471-430C-A9E9-20F582B3E04E}" srcOrd="0" destOrd="0" presId="urn:microsoft.com/office/officeart/2009/3/layout/StepUpProcess"/>
    <dgm:cxn modelId="{00E3F16F-AE3B-4189-8B1F-83D02367CE9F}" type="presOf" srcId="{C1CF89E3-E4FC-4DB8-87AA-F844660458BE}" destId="{0A4128CC-66C6-4AAD-AC5A-47649B35D594}" srcOrd="0" destOrd="0" presId="urn:microsoft.com/office/officeart/2009/3/layout/StepUpProcess"/>
    <dgm:cxn modelId="{ADFDAF56-52DD-4A82-A86A-F36C3D76D8CD}" srcId="{3EF11CBD-EB7C-47E2-BE43-F0981D8E8F41}" destId="{C1CF89E3-E4FC-4DB8-87AA-F844660458BE}" srcOrd="2" destOrd="0" parTransId="{BEDB1CC5-7CC5-45E8-ADA9-430174DF036E}" sibTransId="{C6FC5313-6EE1-49D7-B815-0A531E7365A6}"/>
    <dgm:cxn modelId="{F5D8E959-B430-4F59-9CBE-C4ADE8591B9C}" srcId="{3EF11CBD-EB7C-47E2-BE43-F0981D8E8F41}" destId="{CED7ED46-5932-4D18-B0B9-318A45237959}" srcOrd="1" destOrd="0" parTransId="{5B02B9E4-DEFE-4463-B63D-98EBEA727517}" sibTransId="{27483DAC-CD8F-4F66-91AA-BCA1FA07B7C1}"/>
    <dgm:cxn modelId="{A74860A4-0EF0-4ADA-8020-04D62CBEAA3F}" type="presOf" srcId="{8AE5350A-42A7-4A88-BA83-ACE01763F2D7}" destId="{14233323-D8E8-4952-B72A-4F926516A770}" srcOrd="0" destOrd="0" presId="urn:microsoft.com/office/officeart/2009/3/layout/StepUpProcess"/>
    <dgm:cxn modelId="{9AF178AF-6C0E-46C8-8092-A57B4E52A92D}" srcId="{3EF11CBD-EB7C-47E2-BE43-F0981D8E8F41}" destId="{8AE5350A-42A7-4A88-BA83-ACE01763F2D7}" srcOrd="0" destOrd="0" parTransId="{C4EB4A07-5DCE-4272-B321-ED33AABFFBA6}" sibTransId="{2C784BF3-B104-4C01-B44F-EE0536B3F46C}"/>
    <dgm:cxn modelId="{53351EC1-EF4A-4E31-83E5-8401A3446F1F}" type="presOf" srcId="{CED7ED46-5932-4D18-B0B9-318A45237959}" destId="{EB57629D-3F8A-4720-B71C-B6AC38139D9E}" srcOrd="0" destOrd="0" presId="urn:microsoft.com/office/officeart/2009/3/layout/StepUpProcess"/>
    <dgm:cxn modelId="{BA2339DD-D44A-4073-BE13-EA91F20D7687}" type="presParOf" srcId="{9872F841-A471-430C-A9E9-20F582B3E04E}" destId="{61F17CB5-07FA-44E7-B475-3DA745BB5F42}" srcOrd="0" destOrd="0" presId="urn:microsoft.com/office/officeart/2009/3/layout/StepUpProcess"/>
    <dgm:cxn modelId="{EEE90010-C49A-4BCA-AF2C-315858256E7E}" type="presParOf" srcId="{61F17CB5-07FA-44E7-B475-3DA745BB5F42}" destId="{EF41CF0D-8E3B-41D4-BD74-5169D5AE0C6C}" srcOrd="0" destOrd="0" presId="urn:microsoft.com/office/officeart/2009/3/layout/StepUpProcess"/>
    <dgm:cxn modelId="{ACFBACC5-D36E-40F3-B7BD-2B5F2F9BB261}" type="presParOf" srcId="{61F17CB5-07FA-44E7-B475-3DA745BB5F42}" destId="{14233323-D8E8-4952-B72A-4F926516A770}" srcOrd="1" destOrd="0" presId="urn:microsoft.com/office/officeart/2009/3/layout/StepUpProcess"/>
    <dgm:cxn modelId="{2C75D112-C053-42E0-A96D-8EAA5E1F71CA}" type="presParOf" srcId="{61F17CB5-07FA-44E7-B475-3DA745BB5F42}" destId="{38A69A17-BA47-4E41-827A-B2477696E856}" srcOrd="2" destOrd="0" presId="urn:microsoft.com/office/officeart/2009/3/layout/StepUpProcess"/>
    <dgm:cxn modelId="{BA02A801-2762-4C14-BDC0-D1DBBA7DE61D}" type="presParOf" srcId="{9872F841-A471-430C-A9E9-20F582B3E04E}" destId="{5497F62C-4CEA-42E6-9E59-D3CBE8AC66F8}" srcOrd="1" destOrd="0" presId="urn:microsoft.com/office/officeart/2009/3/layout/StepUpProcess"/>
    <dgm:cxn modelId="{FE8502F3-382E-4632-BE18-7F01A1C812EC}" type="presParOf" srcId="{5497F62C-4CEA-42E6-9E59-D3CBE8AC66F8}" destId="{A72FA184-5A44-4015-9940-1F0137760F07}" srcOrd="0" destOrd="0" presId="urn:microsoft.com/office/officeart/2009/3/layout/StepUpProcess"/>
    <dgm:cxn modelId="{76771CCA-E3D8-4533-9024-FCFE1557ADA4}" type="presParOf" srcId="{9872F841-A471-430C-A9E9-20F582B3E04E}" destId="{7A0EE4C7-49D4-4BDD-A9B1-B6E3AB01FE47}" srcOrd="2" destOrd="0" presId="urn:microsoft.com/office/officeart/2009/3/layout/StepUpProcess"/>
    <dgm:cxn modelId="{E0D64DB9-90AD-4CE3-B081-0A36B358124F}" type="presParOf" srcId="{7A0EE4C7-49D4-4BDD-A9B1-B6E3AB01FE47}" destId="{B80DF436-6374-4F77-9B94-7E15440E5914}" srcOrd="0" destOrd="0" presId="urn:microsoft.com/office/officeart/2009/3/layout/StepUpProcess"/>
    <dgm:cxn modelId="{10FF655F-45B3-427B-BC20-745D2DE8B239}" type="presParOf" srcId="{7A0EE4C7-49D4-4BDD-A9B1-B6E3AB01FE47}" destId="{EB57629D-3F8A-4720-B71C-B6AC38139D9E}" srcOrd="1" destOrd="0" presId="urn:microsoft.com/office/officeart/2009/3/layout/StepUpProcess"/>
    <dgm:cxn modelId="{06B4B6D3-1F43-4A1F-B6C2-C2E4FC166DE4}" type="presParOf" srcId="{7A0EE4C7-49D4-4BDD-A9B1-B6E3AB01FE47}" destId="{9E19851A-E263-4CC7-A42E-6D544ACE4C3B}" srcOrd="2" destOrd="0" presId="urn:microsoft.com/office/officeart/2009/3/layout/StepUpProcess"/>
    <dgm:cxn modelId="{0DC02631-3786-48BE-827B-05F3E04F5A41}" type="presParOf" srcId="{9872F841-A471-430C-A9E9-20F582B3E04E}" destId="{921961C5-7D33-4DCA-A164-E170ABEF99E2}" srcOrd="3" destOrd="0" presId="urn:microsoft.com/office/officeart/2009/3/layout/StepUpProcess"/>
    <dgm:cxn modelId="{6001A988-904A-444C-8950-869C5DFED8B6}" type="presParOf" srcId="{921961C5-7D33-4DCA-A164-E170ABEF99E2}" destId="{BF746059-A3F9-4E08-843C-4108B09DAEF7}" srcOrd="0" destOrd="0" presId="urn:microsoft.com/office/officeart/2009/3/layout/StepUpProcess"/>
    <dgm:cxn modelId="{F6BD4A98-29D5-43FD-9200-FBE45C9ADCFB}" type="presParOf" srcId="{9872F841-A471-430C-A9E9-20F582B3E04E}" destId="{4535E9DE-9212-4815-A360-6C06C8FDE629}" srcOrd="4" destOrd="0" presId="urn:microsoft.com/office/officeart/2009/3/layout/StepUpProcess"/>
    <dgm:cxn modelId="{9DC0E040-EF58-4AFE-B46C-CAB63071BF2A}" type="presParOf" srcId="{4535E9DE-9212-4815-A360-6C06C8FDE629}" destId="{BA82DEAB-61F5-48AA-A85B-D058BB18B108}" srcOrd="0" destOrd="0" presId="urn:microsoft.com/office/officeart/2009/3/layout/StepUpProcess"/>
    <dgm:cxn modelId="{69644311-E036-4192-ADF9-0CABF7E04565}" type="presParOf" srcId="{4535E9DE-9212-4815-A360-6C06C8FDE629}" destId="{0A4128CC-66C6-4AAD-AC5A-47649B35D594}"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654FB-3A31-4ED0-97FA-251B8C87EBDC}">
      <dsp:nvSpPr>
        <dsp:cNvPr id="0" name=""/>
        <dsp:cNvSpPr/>
      </dsp:nvSpPr>
      <dsp:spPr>
        <a:xfrm>
          <a:off x="6400469" y="1382360"/>
          <a:ext cx="3205231" cy="328433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6551951" y="1294380"/>
          <a:ext cx="3236307" cy="3516118"/>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a:t>
          </a:r>
          <a:r>
            <a:rPr lang="en-US" sz="2400" b="1" kern="1200" dirty="0">
              <a:latin typeface="Times New Roman" panose="02020603050405020304" pitchFamily="18" charset="0"/>
              <a:cs typeface="Times New Roman" panose="02020603050405020304" pitchFamily="18" charset="0"/>
            </a:rPr>
            <a:t>We are obsessed with the past.—</a:t>
          </a:r>
          <a:r>
            <a:rPr lang="en-US" sz="1600" b="1" kern="1200" dirty="0">
              <a:latin typeface="Times New Roman" panose="02020603050405020304" pitchFamily="18" charset="0"/>
              <a:cs typeface="Times New Roman" panose="02020603050405020304" pitchFamily="18" charset="0"/>
            </a:rPr>
            <a:t> Almost all our data look backward. They report what happened yesterday. There are few, if any, data systems</a:t>
          </a:r>
          <a:endParaRPr lang="en-CA" sz="1600" b="1" kern="1200" dirty="0">
            <a:latin typeface="Times New Roman" panose="02020603050405020304" pitchFamily="18" charset="0"/>
            <a:cs typeface="Times New Roman" panose="02020603050405020304" pitchFamily="18" charset="0"/>
          </a:endParaRPr>
        </a:p>
        <a:p>
          <a:pPr marL="0" lvl="0" indent="0"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that have the capability to predict the future.</a:t>
          </a:r>
          <a:endParaRPr lang="en-CA" sz="2400" b="1" kern="1200" dirty="0">
            <a:latin typeface="Times New Roman" panose="02020603050405020304" pitchFamily="18" charset="0"/>
            <a:cs typeface="Times New Roman" panose="02020603050405020304" pitchFamily="18" charset="0"/>
          </a:endParaRPr>
        </a:p>
      </dsp:txBody>
      <dsp:txXfrm>
        <a:off x="7014941" y="1796777"/>
        <a:ext cx="2311868" cy="2511324"/>
      </dsp:txXfrm>
    </dsp:sp>
    <dsp:sp modelId="{A09770E3-745D-4959-9FC7-D8D9388D0617}">
      <dsp:nvSpPr>
        <dsp:cNvPr id="0" name=""/>
        <dsp:cNvSpPr/>
      </dsp:nvSpPr>
      <dsp:spPr>
        <a:xfrm rot="2700000">
          <a:off x="2763024" y="1315335"/>
          <a:ext cx="3417787" cy="3417787"/>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2728079" y="1292163"/>
          <a:ext cx="3487677" cy="3464731"/>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We are siloed       </a:t>
          </a:r>
          <a:r>
            <a:rPr lang="en-US" sz="1600" b="1" kern="1200" dirty="0">
              <a:latin typeface="Times New Roman" panose="02020603050405020304" pitchFamily="18" charset="0"/>
              <a:cs typeface="Times New Roman" panose="02020603050405020304" pitchFamily="18" charset="0"/>
            </a:rPr>
            <a:t>How often do we hold meaningful conversations at</a:t>
          </a:r>
          <a:endParaRPr lang="en-CA" sz="1600" b="1" kern="1200" dirty="0">
            <a:latin typeface="Times New Roman" panose="02020603050405020304" pitchFamily="18" charset="0"/>
            <a:cs typeface="Times New Roman" panose="02020603050405020304" pitchFamily="18" charset="0"/>
          </a:endParaRPr>
        </a:p>
        <a:p>
          <a:pPr marL="0" lvl="0" indent="0"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the operating level among sales, finance, operations, IT, and human </a:t>
          </a:r>
          <a:r>
            <a:rPr lang="en-CA" sz="1600" b="1" kern="1200" dirty="0">
              <a:latin typeface="Times New Roman" panose="02020603050405020304" pitchFamily="18" charset="0"/>
              <a:cs typeface="Times New Roman" panose="02020603050405020304" pitchFamily="18" charset="0"/>
            </a:rPr>
            <a:t>resources?</a:t>
          </a:r>
        </a:p>
      </dsp:txBody>
      <dsp:txXfrm>
        <a:off x="3226200" y="1787218"/>
        <a:ext cx="2491435" cy="24746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078B2-F75B-474B-8442-E3AF004882E9}">
      <dsp:nvSpPr>
        <dsp:cNvPr id="0" name=""/>
        <dsp:cNvSpPr/>
      </dsp:nvSpPr>
      <dsp:spPr>
        <a:xfrm>
          <a:off x="0" y="372128"/>
          <a:ext cx="11525080" cy="13545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Deals with variables and tries to answer this question: Are there groups of variables that hold together (i.e., are highly correlated with each other), such that they reveal an underlying theme? For example, say that there is a scale measuring the culture of a workplace.</a:t>
          </a:r>
          <a:endParaRPr lang="en-CA" sz="2000" kern="1200" dirty="0">
            <a:latin typeface="Times New Roman" panose="02020603050405020304" pitchFamily="18" charset="0"/>
            <a:cs typeface="Times New Roman" panose="02020603050405020304" pitchFamily="18" charset="0"/>
          </a:endParaRPr>
        </a:p>
      </dsp:txBody>
      <dsp:txXfrm>
        <a:off x="0" y="372128"/>
        <a:ext cx="11525080" cy="1354500"/>
      </dsp:txXfrm>
    </dsp:sp>
    <dsp:sp modelId="{D9B7071B-DF2B-489F-BBD9-D2600F3481EB}">
      <dsp:nvSpPr>
        <dsp:cNvPr id="0" name=""/>
        <dsp:cNvSpPr/>
      </dsp:nvSpPr>
      <dsp:spPr>
        <a:xfrm>
          <a:off x="576254" y="76928"/>
          <a:ext cx="8067556" cy="5904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934" tIns="0" rIns="304934" bIns="0" numCol="1" spcCol="1270" anchor="ctr" anchorCtr="0">
          <a:noAutofit/>
        </a:bodyPr>
        <a:lstStyle/>
        <a:p>
          <a:pPr marL="0" lvl="0" indent="0" algn="l" defTabSz="1066800">
            <a:lnSpc>
              <a:spcPct val="90000"/>
            </a:lnSpc>
            <a:spcBef>
              <a:spcPct val="0"/>
            </a:spcBef>
            <a:spcAft>
              <a:spcPct val="35000"/>
            </a:spcAft>
            <a:buNone/>
          </a:pPr>
          <a:r>
            <a:rPr lang="en-CA" sz="2400" b="1" kern="1200">
              <a:latin typeface="Times New Roman" panose="02020603050405020304" pitchFamily="18" charset="0"/>
              <a:cs typeface="Times New Roman" panose="02020603050405020304" pitchFamily="18" charset="0"/>
            </a:rPr>
            <a:t>Factor analysis </a:t>
          </a:r>
          <a:endParaRPr lang="en-CA" sz="2400" b="1" kern="1200" dirty="0">
            <a:latin typeface="Times New Roman" panose="02020603050405020304" pitchFamily="18" charset="0"/>
            <a:cs typeface="Times New Roman" panose="02020603050405020304" pitchFamily="18" charset="0"/>
          </a:endParaRPr>
        </a:p>
      </dsp:txBody>
      <dsp:txXfrm>
        <a:off x="605075" y="105749"/>
        <a:ext cx="8009914" cy="532758"/>
      </dsp:txXfrm>
    </dsp:sp>
    <dsp:sp modelId="{D4182972-DF3F-434D-9200-AE192C9EE9F6}">
      <dsp:nvSpPr>
        <dsp:cNvPr id="0" name=""/>
        <dsp:cNvSpPr/>
      </dsp:nvSpPr>
      <dsp:spPr>
        <a:xfrm>
          <a:off x="0" y="2129828"/>
          <a:ext cx="11525080" cy="16380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Works with cases instead of variables. Recall that cases are people—the rows in your database. Cluster analysis looks for groups of people that have similar data across a range of variables. The people in a group (called a cluster) have characteristics similar to each other, and they are different from the people in other clusters. </a:t>
          </a:r>
          <a:endParaRPr lang="en-CA" sz="2000" kern="1200" dirty="0">
            <a:latin typeface="Times New Roman" panose="02020603050405020304" pitchFamily="18" charset="0"/>
            <a:cs typeface="Times New Roman" panose="02020603050405020304" pitchFamily="18" charset="0"/>
          </a:endParaRPr>
        </a:p>
      </dsp:txBody>
      <dsp:txXfrm>
        <a:off x="0" y="2129828"/>
        <a:ext cx="11525080" cy="1638000"/>
      </dsp:txXfrm>
    </dsp:sp>
    <dsp:sp modelId="{0933C476-7A51-46A4-9B0B-6D19119FCA66}">
      <dsp:nvSpPr>
        <dsp:cNvPr id="0" name=""/>
        <dsp:cNvSpPr/>
      </dsp:nvSpPr>
      <dsp:spPr>
        <a:xfrm>
          <a:off x="576254" y="1834628"/>
          <a:ext cx="8067556" cy="5904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800100">
            <a:lnSpc>
              <a:spcPct val="90000"/>
            </a:lnSpc>
            <a:spcBef>
              <a:spcPct val="0"/>
            </a:spcBef>
            <a:spcAft>
              <a:spcPct val="35000"/>
            </a:spcAft>
            <a:buNone/>
          </a:pPr>
          <a:r>
            <a:rPr lang="en-CA" sz="2400" b="1" kern="1200">
              <a:latin typeface="Times New Roman" panose="02020603050405020304" pitchFamily="18" charset="0"/>
              <a:ea typeface="+mn-ea"/>
              <a:cs typeface="Times New Roman" panose="02020603050405020304" pitchFamily="18" charset="0"/>
            </a:rPr>
            <a:t>Cluster analysis</a:t>
          </a:r>
          <a:endParaRPr lang="en-CA" sz="2400" b="1" kern="1200" dirty="0">
            <a:latin typeface="Times New Roman" panose="02020603050405020304" pitchFamily="18" charset="0"/>
            <a:ea typeface="+mn-ea"/>
            <a:cs typeface="Times New Roman" panose="02020603050405020304" pitchFamily="18" charset="0"/>
          </a:endParaRPr>
        </a:p>
      </dsp:txBody>
      <dsp:txXfrm>
        <a:off x="605075" y="1863449"/>
        <a:ext cx="8009914" cy="5327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078B2-F75B-474B-8442-E3AF004882E9}">
      <dsp:nvSpPr>
        <dsp:cNvPr id="0" name=""/>
        <dsp:cNvSpPr/>
      </dsp:nvSpPr>
      <dsp:spPr>
        <a:xfrm>
          <a:off x="0" y="513878"/>
          <a:ext cx="11525080" cy="13545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Is that your outcome is a continuous variable (numeric). If, in the example, productivity was rated on a numeric scale from 1 to 10, you could use multiple regression to determine which predictors were most influential in increased productivity, as </a:t>
          </a:r>
          <a:r>
            <a:rPr lang="en-CA" sz="2000" kern="1200" dirty="0">
              <a:latin typeface="Times New Roman" panose="02020603050405020304" pitchFamily="18" charset="0"/>
              <a:cs typeface="Times New Roman" panose="02020603050405020304" pitchFamily="18" charset="0"/>
            </a:rPr>
            <a:t>shown in Figure 6.7.</a:t>
          </a:r>
        </a:p>
      </dsp:txBody>
      <dsp:txXfrm>
        <a:off x="0" y="513878"/>
        <a:ext cx="11525080" cy="1354500"/>
      </dsp:txXfrm>
    </dsp:sp>
    <dsp:sp modelId="{D9B7071B-DF2B-489F-BBD9-D2600F3481EB}">
      <dsp:nvSpPr>
        <dsp:cNvPr id="0" name=""/>
        <dsp:cNvSpPr/>
      </dsp:nvSpPr>
      <dsp:spPr>
        <a:xfrm>
          <a:off x="576254" y="218678"/>
          <a:ext cx="8067556" cy="5904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934" tIns="0" rIns="304934" bIns="0" numCol="1" spcCol="1270" anchor="ctr" anchorCtr="0">
          <a:noAutofit/>
        </a:bodyPr>
        <a:lstStyle/>
        <a:p>
          <a:pPr marL="0" lvl="0" indent="0" algn="l" defTabSz="1066800">
            <a:lnSpc>
              <a:spcPct val="90000"/>
            </a:lnSpc>
            <a:spcBef>
              <a:spcPct val="0"/>
            </a:spcBef>
            <a:spcAft>
              <a:spcPct val="35000"/>
            </a:spcAft>
            <a:buNone/>
          </a:pPr>
          <a:r>
            <a:rPr lang="en-CA" sz="2400" b="1" kern="1200" dirty="0">
              <a:solidFill>
                <a:schemeClr val="tx1"/>
              </a:solidFill>
              <a:latin typeface="Times New Roman" panose="02020603050405020304" pitchFamily="18" charset="0"/>
              <a:cs typeface="Times New Roman" panose="02020603050405020304" pitchFamily="18" charset="0"/>
            </a:rPr>
            <a:t>Multiple Regression</a:t>
          </a:r>
        </a:p>
      </dsp:txBody>
      <dsp:txXfrm>
        <a:off x="605075" y="247499"/>
        <a:ext cx="8009914" cy="532758"/>
      </dsp:txXfrm>
    </dsp:sp>
    <dsp:sp modelId="{D4182972-DF3F-434D-9200-AE192C9EE9F6}">
      <dsp:nvSpPr>
        <dsp:cNvPr id="0" name=""/>
        <dsp:cNvSpPr/>
      </dsp:nvSpPr>
      <dsp:spPr>
        <a:xfrm>
          <a:off x="0" y="2271578"/>
          <a:ext cx="11525080" cy="1354500"/>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CA" sz="2000" kern="1200" dirty="0">
              <a:latin typeface="Times New Roman" panose="02020603050405020304" pitchFamily="18" charset="0"/>
              <a:cs typeface="Times New Roman" panose="02020603050405020304" pitchFamily="18" charset="0"/>
            </a:rPr>
            <a:t>Is used when the </a:t>
          </a:r>
          <a:r>
            <a:rPr lang="en-US" sz="2000" kern="1200" dirty="0">
              <a:latin typeface="Times New Roman" panose="02020603050405020304" pitchFamily="18" charset="0"/>
              <a:cs typeface="Times New Roman" panose="02020603050405020304" pitchFamily="18" charset="0"/>
            </a:rPr>
            <a:t>outcome variable is categorical. Imagine that productivity is simply rated high, medium, or low. You can still determine which predictors are most influential; however, your outcome scale is simply more crude than a numeric scale. See Figure 6.8.</a:t>
          </a:r>
          <a:endParaRPr lang="en-CA" sz="2000" kern="1200" dirty="0">
            <a:latin typeface="Times New Roman" panose="02020603050405020304" pitchFamily="18" charset="0"/>
            <a:cs typeface="Times New Roman" panose="02020603050405020304" pitchFamily="18" charset="0"/>
          </a:endParaRPr>
        </a:p>
      </dsp:txBody>
      <dsp:txXfrm>
        <a:off x="0" y="2271578"/>
        <a:ext cx="11525080" cy="1354500"/>
      </dsp:txXfrm>
    </dsp:sp>
    <dsp:sp modelId="{0933C476-7A51-46A4-9B0B-6D19119FCA66}">
      <dsp:nvSpPr>
        <dsp:cNvPr id="0" name=""/>
        <dsp:cNvSpPr/>
      </dsp:nvSpPr>
      <dsp:spPr>
        <a:xfrm>
          <a:off x="576254" y="1976378"/>
          <a:ext cx="8067556" cy="59040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800100">
            <a:lnSpc>
              <a:spcPct val="90000"/>
            </a:lnSpc>
            <a:spcBef>
              <a:spcPct val="0"/>
            </a:spcBef>
            <a:spcAft>
              <a:spcPct val="35000"/>
            </a:spcAft>
            <a:buNone/>
          </a:pPr>
          <a:r>
            <a:rPr lang="en-CA" sz="2400" b="1" kern="1200" dirty="0">
              <a:solidFill>
                <a:schemeClr val="tx1"/>
              </a:solidFill>
              <a:latin typeface="Times New Roman" panose="02020603050405020304" pitchFamily="18" charset="0"/>
              <a:ea typeface="+mn-ea"/>
              <a:cs typeface="Times New Roman" panose="02020603050405020304" pitchFamily="18" charset="0"/>
            </a:rPr>
            <a:t>Discriminant Function Analysis</a:t>
          </a:r>
        </a:p>
      </dsp:txBody>
      <dsp:txXfrm>
        <a:off x="605075" y="2005199"/>
        <a:ext cx="8009914"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BDCB3D-3686-4842-B63B-B182A5E2F0A8}">
      <dsp:nvSpPr>
        <dsp:cNvPr id="0" name=""/>
        <dsp:cNvSpPr/>
      </dsp:nvSpPr>
      <dsp:spPr>
        <a:xfrm>
          <a:off x="4632960" y="1580"/>
          <a:ext cx="6949440" cy="855616"/>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Gather data consistently and comparably. </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Do trend line analysis on key performance indicators.</a:t>
          </a:r>
          <a:endParaRPr lang="en-CA" sz="2000" kern="1200" dirty="0">
            <a:latin typeface="Times New Roman" panose="02020603050405020304" pitchFamily="18" charset="0"/>
            <a:cs typeface="Times New Roman" panose="02020603050405020304" pitchFamily="18" charset="0"/>
          </a:endParaRPr>
        </a:p>
      </dsp:txBody>
      <dsp:txXfrm>
        <a:off x="4632960" y="108532"/>
        <a:ext cx="6628584" cy="641712"/>
      </dsp:txXfrm>
    </dsp:sp>
    <dsp:sp modelId="{399E75F1-E290-49ED-AA56-BD4F4B16323A}">
      <dsp:nvSpPr>
        <dsp:cNvPr id="0" name=""/>
        <dsp:cNvSpPr/>
      </dsp:nvSpPr>
      <dsp:spPr>
        <a:xfrm>
          <a:off x="0" y="1580"/>
          <a:ext cx="4632960" cy="85561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Trend it.</a:t>
          </a:r>
        </a:p>
      </dsp:txBody>
      <dsp:txXfrm>
        <a:off x="41768" y="43348"/>
        <a:ext cx="4549424" cy="772080"/>
      </dsp:txXfrm>
    </dsp:sp>
    <dsp:sp modelId="{BB1CD2FC-EA1A-4824-B79B-755737B0B4E8}">
      <dsp:nvSpPr>
        <dsp:cNvPr id="0" name=""/>
        <dsp:cNvSpPr/>
      </dsp:nvSpPr>
      <dsp:spPr>
        <a:xfrm>
          <a:off x="4632960" y="942758"/>
          <a:ext cx="6949440" cy="855616"/>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228600" lvl="1" indent="-171450" algn="l" defTabSz="1066800">
            <a:lnSpc>
              <a:spcPct val="90000"/>
            </a:lnSpc>
            <a:spcBef>
              <a:spcPct val="0"/>
            </a:spcBef>
            <a:spcAft>
              <a:spcPct val="15000"/>
            </a:spcAft>
            <a:buChar char="•"/>
          </a:pPr>
          <a:r>
            <a:rPr lang="en-US" sz="1800" kern="1200" dirty="0">
              <a:latin typeface="Times New Roman" panose="02020603050405020304" pitchFamily="18" charset="0"/>
              <a:ea typeface="+mn-ea"/>
              <a:cs typeface="Times New Roman" panose="02020603050405020304" pitchFamily="18" charset="0"/>
            </a:rPr>
            <a:t>Internal and external benchmarks of both actual results and evaluation data allow an analyst, and others who use the data, to have a point of reference to better interpret the information being analyzed</a:t>
          </a:r>
          <a:endParaRPr lang="en-CA" sz="1800" kern="1200" dirty="0">
            <a:latin typeface="Times New Roman" panose="02020603050405020304" pitchFamily="18" charset="0"/>
            <a:ea typeface="+mn-ea"/>
            <a:cs typeface="Times New Roman" panose="02020603050405020304" pitchFamily="18" charset="0"/>
          </a:endParaRPr>
        </a:p>
      </dsp:txBody>
      <dsp:txXfrm>
        <a:off x="4632960" y="1049710"/>
        <a:ext cx="6628584" cy="641712"/>
      </dsp:txXfrm>
    </dsp:sp>
    <dsp:sp modelId="{652E4456-7B6B-4C33-87BC-8514D3A3B137}">
      <dsp:nvSpPr>
        <dsp:cNvPr id="0" name=""/>
        <dsp:cNvSpPr/>
      </dsp:nvSpPr>
      <dsp:spPr>
        <a:xfrm>
          <a:off x="0" y="942758"/>
          <a:ext cx="4632960" cy="85561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Benchmark it.</a:t>
          </a:r>
        </a:p>
      </dsp:txBody>
      <dsp:txXfrm>
        <a:off x="41768" y="984526"/>
        <a:ext cx="4549424" cy="772080"/>
      </dsp:txXfrm>
    </dsp:sp>
    <dsp:sp modelId="{1DA0767C-A696-4F43-B56A-2BC20579E89C}">
      <dsp:nvSpPr>
        <dsp:cNvPr id="0" name=""/>
        <dsp:cNvSpPr/>
      </dsp:nvSpPr>
      <dsp:spPr>
        <a:xfrm>
          <a:off x="4632960" y="1883935"/>
          <a:ext cx="6949440" cy="855616"/>
        </a:xfrm>
        <a:prstGeom prst="rightArrow">
          <a:avLst>
            <a:gd name="adj1" fmla="val 75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Any measure worth managing needs to have goals set against it.</a:t>
          </a:r>
        </a:p>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 The key is to have challenging yet attainable goals</a:t>
          </a:r>
          <a:endParaRPr lang="en-CA" sz="1800" kern="1200" dirty="0">
            <a:latin typeface="Times New Roman" panose="02020603050405020304" pitchFamily="18" charset="0"/>
            <a:cs typeface="Times New Roman" panose="02020603050405020304" pitchFamily="18" charset="0"/>
          </a:endParaRPr>
        </a:p>
      </dsp:txBody>
      <dsp:txXfrm>
        <a:off x="4632960" y="1990887"/>
        <a:ext cx="6628584" cy="641712"/>
      </dsp:txXfrm>
    </dsp:sp>
    <dsp:sp modelId="{C9DCCFD0-3650-443B-A36F-9CC3C1E6CBE8}">
      <dsp:nvSpPr>
        <dsp:cNvPr id="0" name=""/>
        <dsp:cNvSpPr/>
      </dsp:nvSpPr>
      <dsp:spPr>
        <a:xfrm>
          <a:off x="0" y="1883935"/>
          <a:ext cx="4632960" cy="85561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Set goals against it</a:t>
          </a:r>
        </a:p>
      </dsp:txBody>
      <dsp:txXfrm>
        <a:off x="41768" y="1925703"/>
        <a:ext cx="4549424" cy="772080"/>
      </dsp:txXfrm>
    </dsp:sp>
    <dsp:sp modelId="{B0805D30-4DB9-417D-A622-A1B50B726B41}">
      <dsp:nvSpPr>
        <dsp:cNvPr id="0" name=""/>
        <dsp:cNvSpPr/>
      </dsp:nvSpPr>
      <dsp:spPr>
        <a:xfrm>
          <a:off x="4632960" y="2825113"/>
          <a:ext cx="6949440" cy="855616"/>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A dashboard is a convenient place to store summary data that are visual and concise.</a:t>
          </a:r>
          <a:endParaRPr lang="en-CA" sz="2000" kern="1200" dirty="0">
            <a:latin typeface="Times New Roman" panose="02020603050405020304" pitchFamily="18" charset="0"/>
            <a:cs typeface="Times New Roman" panose="02020603050405020304" pitchFamily="18" charset="0"/>
          </a:endParaRPr>
        </a:p>
      </dsp:txBody>
      <dsp:txXfrm>
        <a:off x="4632960" y="2932065"/>
        <a:ext cx="6628584" cy="641712"/>
      </dsp:txXfrm>
    </dsp:sp>
    <dsp:sp modelId="{3780D709-1DBD-4816-A444-063B19C4B042}">
      <dsp:nvSpPr>
        <dsp:cNvPr id="0" name=""/>
        <dsp:cNvSpPr/>
      </dsp:nvSpPr>
      <dsp:spPr>
        <a:xfrm>
          <a:off x="43572" y="2796082"/>
          <a:ext cx="4632960" cy="85561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Dashboard it</a:t>
          </a:r>
        </a:p>
      </dsp:txBody>
      <dsp:txXfrm>
        <a:off x="85340" y="2837850"/>
        <a:ext cx="4549424" cy="772080"/>
      </dsp:txXfrm>
    </dsp:sp>
    <dsp:sp modelId="{7D55D696-F52D-4565-8FC1-41B1039D8134}">
      <dsp:nvSpPr>
        <dsp:cNvPr id="0" name=""/>
        <dsp:cNvSpPr/>
      </dsp:nvSpPr>
      <dsp:spPr>
        <a:xfrm>
          <a:off x="4632960" y="3766291"/>
          <a:ext cx="6949440" cy="855616"/>
        </a:xfrm>
        <a:prstGeom prst="rightArrow">
          <a:avLst>
            <a:gd name="adj1" fmla="val 75000"/>
            <a:gd name="adj2" fmla="val 50000"/>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Evaluation data are great and can be tapped to review the past and forecast the future. Then, correlate the data with actual results.</a:t>
          </a:r>
          <a:endParaRPr lang="en-CA" sz="1800" kern="1200" dirty="0">
            <a:latin typeface="Times New Roman" panose="02020603050405020304" pitchFamily="18" charset="0"/>
            <a:cs typeface="Times New Roman" panose="02020603050405020304" pitchFamily="18" charset="0"/>
          </a:endParaRPr>
        </a:p>
        <a:p>
          <a:pPr marL="114300" lvl="1" indent="-114300" algn="l" defTabSz="622300">
            <a:lnSpc>
              <a:spcPct val="90000"/>
            </a:lnSpc>
            <a:spcBef>
              <a:spcPct val="0"/>
            </a:spcBef>
            <a:spcAft>
              <a:spcPct val="15000"/>
            </a:spcAft>
            <a:buChar char="•"/>
          </a:pPr>
          <a:endParaRPr lang="en-CA" sz="1400" kern="1200" dirty="0">
            <a:latin typeface="Times New Roman" panose="02020603050405020304" pitchFamily="18" charset="0"/>
            <a:cs typeface="Times New Roman" panose="02020603050405020304" pitchFamily="18" charset="0"/>
          </a:endParaRPr>
        </a:p>
      </dsp:txBody>
      <dsp:txXfrm>
        <a:off x="4632960" y="3873243"/>
        <a:ext cx="6628584" cy="641712"/>
      </dsp:txXfrm>
    </dsp:sp>
    <dsp:sp modelId="{B1711205-4DA5-485A-847A-90AB930A54A6}">
      <dsp:nvSpPr>
        <dsp:cNvPr id="0" name=""/>
        <dsp:cNvSpPr/>
      </dsp:nvSpPr>
      <dsp:spPr>
        <a:xfrm>
          <a:off x="0" y="3766291"/>
          <a:ext cx="4632960" cy="85561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chemeClr val="tx1"/>
              </a:solidFill>
              <a:latin typeface="Times New Roman" panose="02020603050405020304" pitchFamily="18" charset="0"/>
              <a:ea typeface="+mn-ea"/>
              <a:cs typeface="Times New Roman" panose="02020603050405020304" pitchFamily="18" charset="0"/>
            </a:rPr>
            <a:t>Compare it to actual results. </a:t>
          </a:r>
          <a:endParaRPr lang="en-CA" sz="2800" b="1" kern="1200" dirty="0">
            <a:solidFill>
              <a:schemeClr val="tx1"/>
            </a:solidFill>
            <a:latin typeface="Times New Roman" panose="02020603050405020304" pitchFamily="18" charset="0"/>
            <a:ea typeface="+mn-ea"/>
            <a:cs typeface="Times New Roman" panose="02020603050405020304" pitchFamily="18" charset="0"/>
          </a:endParaRPr>
        </a:p>
      </dsp:txBody>
      <dsp:txXfrm>
        <a:off x="41768" y="3808059"/>
        <a:ext cx="4549424" cy="772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1CF0D-8E3B-41D4-BD74-5169D5AE0C6C}">
      <dsp:nvSpPr>
        <dsp:cNvPr id="0" name=""/>
        <dsp:cNvSpPr/>
      </dsp:nvSpPr>
      <dsp:spPr>
        <a:xfrm rot="5400000">
          <a:off x="1454717" y="599306"/>
          <a:ext cx="1034128" cy="1720766"/>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233323-D8E8-4952-B72A-4F926516A770}">
      <dsp:nvSpPr>
        <dsp:cNvPr id="0" name=""/>
        <dsp:cNvSpPr/>
      </dsp:nvSpPr>
      <dsp:spPr>
        <a:xfrm>
          <a:off x="1282095" y="1113445"/>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latin typeface="Times New Roman" panose="02020603050405020304" pitchFamily="18" charset="0"/>
              <a:cs typeface="Times New Roman" panose="02020603050405020304" pitchFamily="18" charset="0"/>
            </a:rPr>
            <a:t>Preparation</a:t>
          </a:r>
          <a:endParaRPr lang="en-CA" sz="2100" kern="1200" dirty="0"/>
        </a:p>
      </dsp:txBody>
      <dsp:txXfrm>
        <a:off x="1282095" y="1113445"/>
        <a:ext cx="1553517" cy="1361749"/>
      </dsp:txXfrm>
    </dsp:sp>
    <dsp:sp modelId="{38A69A17-BA47-4E41-827A-B2477696E856}">
      <dsp:nvSpPr>
        <dsp:cNvPr id="0" name=""/>
        <dsp:cNvSpPr/>
      </dsp:nvSpPr>
      <dsp:spPr>
        <a:xfrm>
          <a:off x="2542496" y="472622"/>
          <a:ext cx="293116" cy="293116"/>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0DF436-6374-4F77-9B94-7E15440E5914}">
      <dsp:nvSpPr>
        <dsp:cNvPr id="0" name=""/>
        <dsp:cNvSpPr/>
      </dsp:nvSpPr>
      <dsp:spPr>
        <a:xfrm rot="5400000">
          <a:off x="3356526" y="128702"/>
          <a:ext cx="1034128" cy="1720766"/>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57629D-3F8A-4720-B71C-B6AC38139D9E}">
      <dsp:nvSpPr>
        <dsp:cNvPr id="0" name=""/>
        <dsp:cNvSpPr/>
      </dsp:nvSpPr>
      <dsp:spPr>
        <a:xfrm>
          <a:off x="3183904" y="642840"/>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latin typeface="Times New Roman" panose="02020603050405020304" pitchFamily="18" charset="0"/>
              <a:cs typeface="Times New Roman" panose="02020603050405020304" pitchFamily="18" charset="0"/>
            </a:rPr>
            <a:t>Initiate The Study</a:t>
          </a:r>
          <a:endParaRPr lang="en-CA" sz="2100" kern="1200" dirty="0"/>
        </a:p>
      </dsp:txBody>
      <dsp:txXfrm>
        <a:off x="3183904" y="642840"/>
        <a:ext cx="1553517" cy="1361749"/>
      </dsp:txXfrm>
    </dsp:sp>
    <dsp:sp modelId="{9E19851A-E263-4CC7-A42E-6D544ACE4C3B}">
      <dsp:nvSpPr>
        <dsp:cNvPr id="0" name=""/>
        <dsp:cNvSpPr/>
      </dsp:nvSpPr>
      <dsp:spPr>
        <a:xfrm>
          <a:off x="4444305" y="2017"/>
          <a:ext cx="293116" cy="293116"/>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82DEAB-61F5-48AA-A85B-D058BB18B108}">
      <dsp:nvSpPr>
        <dsp:cNvPr id="0" name=""/>
        <dsp:cNvSpPr/>
      </dsp:nvSpPr>
      <dsp:spPr>
        <a:xfrm rot="5400000">
          <a:off x="5258334" y="-341902"/>
          <a:ext cx="1034128" cy="1720766"/>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4128CC-66C6-4AAD-AC5A-47649B35D594}">
      <dsp:nvSpPr>
        <dsp:cNvPr id="0" name=""/>
        <dsp:cNvSpPr/>
      </dsp:nvSpPr>
      <dsp:spPr>
        <a:xfrm>
          <a:off x="5085713" y="172236"/>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CA" sz="2100" b="1" kern="1200" dirty="0">
              <a:latin typeface="Times New Roman" panose="02020603050405020304" pitchFamily="18" charset="0"/>
              <a:cs typeface="Times New Roman" panose="02020603050405020304" pitchFamily="18" charset="0"/>
            </a:rPr>
            <a:t>Continue The Study</a:t>
          </a:r>
        </a:p>
      </dsp:txBody>
      <dsp:txXfrm>
        <a:off x="5085713" y="172236"/>
        <a:ext cx="1553517" cy="1361749"/>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3923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19499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0979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60146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43667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904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91719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45171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Turning Data into</a:t>
            </a:r>
          </a:p>
          <a:p>
            <a:pPr algn="ctr"/>
            <a:r>
              <a:rPr lang="en-US" sz="3200" b="1" dirty="0">
                <a:solidFill>
                  <a:srgbClr val="00B0F0"/>
                </a:solidFill>
                <a:latin typeface="Times New Roman" panose="02020603050405020304" pitchFamily="18" charset="0"/>
                <a:cs typeface="Times New Roman" panose="02020603050405020304" pitchFamily="18" charset="0"/>
              </a:rPr>
              <a:t>Business Intelligence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08</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5738" y="4930026"/>
            <a:ext cx="5678033" cy="2722540"/>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What Is Business Intelligence? —Development Of Metrics —The Need For Integrative Measurement— How To Interpret The Data? — Identifying Human Capital Processes—Choosing the Most Appropriate Metric— Plan for How the Data Will Be Used</a:t>
            </a: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617280" y="2155119"/>
            <a:ext cx="4878833"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Business intelligence combines business analytics, data mining, data visualization, data tools and infrastructure, and best practices to help organizations make more data-driven decisions.</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7701D47-D85F-456B-A5C9-477BD5F7D990}"/>
              </a:ext>
            </a:extLst>
          </p:cNvPr>
          <p:cNvSpPr txBox="1"/>
          <p:nvPr/>
        </p:nvSpPr>
        <p:spPr>
          <a:xfrm>
            <a:off x="2249000" y="1160640"/>
            <a:ext cx="7237899"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IS BUSINESS INTELLIGENCE? </a:t>
            </a:r>
          </a:p>
        </p:txBody>
      </p:sp>
      <p:pic>
        <p:nvPicPr>
          <p:cNvPr id="2" name="Picture 1">
            <a:extLst>
              <a:ext uri="{FF2B5EF4-FFF2-40B4-BE49-F238E27FC236}">
                <a16:creationId xmlns:a16="http://schemas.microsoft.com/office/drawing/2014/main" id="{B4119A1B-09AC-43CB-A9AA-97C2330ACD84}"/>
              </a:ext>
            </a:extLst>
          </p:cNvPr>
          <p:cNvPicPr>
            <a:picLocks noChangeAspect="1"/>
          </p:cNvPicPr>
          <p:nvPr/>
        </p:nvPicPr>
        <p:blipFill>
          <a:blip r:embed="rId2"/>
          <a:stretch>
            <a:fillRect/>
          </a:stretch>
        </p:blipFill>
        <p:spPr>
          <a:xfrm>
            <a:off x="5727825" y="2361190"/>
            <a:ext cx="5648671" cy="2965553"/>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BUSINESS INTELLIGENCE?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many reasons for human capital analysis and measurement to be so important today:</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If you don’t measure it, you don’t know what is actually happening.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If you don’t understand it, you can’t control it.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If you can’t control it, you can’t improve it. </a:t>
            </a:r>
          </a:p>
          <a:p>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Your business decisions should be based on empirical data. Analytics</a:t>
            </a:r>
          </a:p>
          <a:p>
            <a:pPr algn="ctr"/>
            <a:r>
              <a:rPr lang="en-US" sz="2400" dirty="0">
                <a:latin typeface="Times New Roman" panose="02020603050405020304" pitchFamily="18" charset="0"/>
                <a:cs typeface="Times New Roman" panose="02020603050405020304" pitchFamily="18" charset="0"/>
              </a:rPr>
              <a:t>promotes accuracy, consistency, and a broader view of the effects of HR</a:t>
            </a:r>
          </a:p>
          <a:p>
            <a:pPr algn="ctr"/>
            <a:r>
              <a:rPr lang="en-US" sz="2400" dirty="0">
                <a:latin typeface="Times New Roman" panose="02020603050405020304" pitchFamily="18" charset="0"/>
                <a:cs typeface="Times New Roman" panose="02020603050405020304" pitchFamily="18" charset="0"/>
              </a:rPr>
              <a:t>services.</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DEVELOPMENT OF METRICS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term metrics evolved from the work we started in the 1970s. It wasn’t called metrics then—just ‘‘measurement.’’ Over time, the term metrics started to be used, and by the late 1980s,</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Second-Generation Metrics: </a:t>
            </a:r>
            <a:r>
              <a:rPr lang="en-US" sz="2400" dirty="0">
                <a:latin typeface="Times New Roman" panose="02020603050405020304" pitchFamily="18" charset="0"/>
                <a:cs typeface="Times New Roman" panose="02020603050405020304" pitchFamily="18" charset="0"/>
              </a:rPr>
              <a:t>Benchmarking: Benchmarks are comparisons between companies on various dimensions: industry, location, size, or growth rate. They help managers evaluate their work to some degree. </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Third-Generation Metrics: Predictive Analytics That Yield Business Intelligence :</a:t>
            </a:r>
            <a:r>
              <a:rPr lang="en-US" sz="2400" dirty="0">
                <a:latin typeface="Times New Roman" panose="02020603050405020304" pitchFamily="18" charset="0"/>
                <a:cs typeface="Times New Roman" panose="02020603050405020304" pitchFamily="18" charset="0"/>
              </a:rPr>
              <a:t>To learn why some situation is changing, you need to move up from metrics and benchmarking to statistical analysis, which then ultimately leads to prediction and optimization.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D53969-0274-4E59-97CC-76F718FA0D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878A6F30-32D8-4A37-918E-26AC3106E44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41829" y="249543"/>
            <a:ext cx="9361714" cy="6443197"/>
          </a:xfrm>
          <a:prstGeom prst="rect">
            <a:avLst/>
          </a:prstGeom>
        </p:spPr>
      </p:pic>
    </p:spTree>
    <p:extLst>
      <p:ext uri="{BB962C8B-B14F-4D97-AF65-F5344CB8AC3E}">
        <p14:creationId xmlns:p14="http://schemas.microsoft.com/office/powerpoint/2010/main" val="3771682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sometric Data Analysis by Oleksii Kolosov | Motion design animation,  Isometric, Isometric art">
            <a:extLst>
              <a:ext uri="{FF2B5EF4-FFF2-40B4-BE49-F238E27FC236}">
                <a16:creationId xmlns:a16="http://schemas.microsoft.com/office/drawing/2014/main" id="{EC3B87C1-529A-4EA7-B44F-C0E61075979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83022" y="1291943"/>
            <a:ext cx="5176730" cy="48160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7896" y="1292286"/>
            <a:ext cx="6096000" cy="4928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243602" y="1366846"/>
            <a:ext cx="5852398" cy="4485652"/>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Correlation</a:t>
            </a:r>
            <a:r>
              <a:rPr lang="en-US" sz="2400" dirty="0">
                <a:latin typeface="Times New Roman" panose="02020603050405020304" pitchFamily="18" charset="0"/>
                <a:cs typeface="Times New Roman" panose="02020603050405020304" pitchFamily="18" charset="0"/>
              </a:rPr>
              <a:t>. When two events move in the same direction concurrently, they are viewed as correlated. This does not mean that they are necessarily related.</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Causation</a:t>
            </a:r>
            <a:r>
              <a:rPr lang="en-US" sz="2400" dirty="0">
                <a:latin typeface="Times New Roman" panose="02020603050405020304" pitchFamily="18" charset="0"/>
                <a:cs typeface="Times New Roman" panose="02020603050405020304" pitchFamily="18" charset="0"/>
              </a:rPr>
              <a:t>. In a more complex example,</a:t>
            </a:r>
          </a:p>
          <a:p>
            <a:pPr>
              <a:lnSpc>
                <a:spcPct val="120000"/>
              </a:lnSpc>
            </a:pPr>
            <a:r>
              <a:rPr lang="en-US" sz="2400" dirty="0">
                <a:latin typeface="Times New Roman" panose="02020603050405020304" pitchFamily="18" charset="0"/>
                <a:cs typeface="Times New Roman" panose="02020603050405020304" pitchFamily="18" charset="0"/>
              </a:rPr>
              <a:t>in the case of staffing. There are multiple inputs to that process, including many applicant sources, various selection methods, etc. How do you know which variables have an effect on the outcomes? </a:t>
            </a:r>
          </a:p>
        </p:txBody>
      </p:sp>
      <p:sp>
        <p:nvSpPr>
          <p:cNvPr id="17" name="TextBox 16"/>
          <p:cNvSpPr txBox="1"/>
          <p:nvPr/>
        </p:nvSpPr>
        <p:spPr>
          <a:xfrm>
            <a:off x="1281239" y="672146"/>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UNDERSTANDING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96687" y="286321"/>
            <a:ext cx="903816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NEED FOR INTEGRATIVE MEASUREMENT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nvGraphicFramePr>
        <p:xfrm>
          <a:off x="311176" y="809540"/>
          <a:ext cx="11676037" cy="6048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62AC8F1-5FEE-40F7-B02E-B4B09F12D095}"/>
              </a:ext>
            </a:extLst>
          </p:cNvPr>
          <p:cNvSpPr txBox="1"/>
          <p:nvPr/>
        </p:nvSpPr>
        <p:spPr>
          <a:xfrm>
            <a:off x="311177" y="1124247"/>
            <a:ext cx="11676036" cy="830997"/>
          </a:xfrm>
          <a:prstGeom prst="rect">
            <a:avLst/>
          </a:prstGeom>
          <a:noFill/>
        </p:spPr>
        <p:txBody>
          <a:bodyPr wrap="square">
            <a:spAutoFit/>
          </a:bodyPr>
          <a:lstStyle/>
          <a:p>
            <a:r>
              <a:rPr lang="en-US" sz="2400" dirty="0">
                <a:solidFill>
                  <a:srgbClr val="FF0000"/>
                </a:solidFill>
                <a:latin typeface="Times New Roman" panose="02020603050405020304" pitchFamily="18" charset="0"/>
                <a:cs typeface="Times New Roman" panose="02020603050405020304" pitchFamily="18" charset="0"/>
              </a:rPr>
              <a:t>Why the companies did not build an integrated measurement system with a future focus ?</a:t>
            </a:r>
          </a:p>
          <a:p>
            <a:r>
              <a:rPr lang="en-US" sz="2400" b="1" dirty="0">
                <a:solidFill>
                  <a:schemeClr val="accent1"/>
                </a:solidFill>
                <a:latin typeface="Times New Roman" panose="02020603050405020304" pitchFamily="18" charset="0"/>
                <a:cs typeface="Times New Roman" panose="02020603050405020304" pitchFamily="18" charset="0"/>
              </a:rPr>
              <a:t>The reason is twofold:</a:t>
            </a:r>
          </a:p>
        </p:txBody>
      </p:sp>
    </p:spTree>
    <p:extLst>
      <p:ext uri="{BB962C8B-B14F-4D97-AF65-F5344CB8AC3E}">
        <p14:creationId xmlns:p14="http://schemas.microsoft.com/office/powerpoint/2010/main" val="2821904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15E449-B6FA-4993-BD46-01C907A62BA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1613" y="341004"/>
            <a:ext cx="9201149" cy="6144189"/>
          </a:xfrm>
          <a:prstGeom prst="rect">
            <a:avLst/>
          </a:prstGeom>
        </p:spPr>
      </p:pic>
      <p:sp>
        <p:nvSpPr>
          <p:cNvPr id="5" name="TextBox 4">
            <a:extLst>
              <a:ext uri="{FF2B5EF4-FFF2-40B4-BE49-F238E27FC236}">
                <a16:creationId xmlns:a16="http://schemas.microsoft.com/office/drawing/2014/main" id="{7862ED8E-9F02-4ACC-8391-C5D9C2B875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65572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5FA18A-2B6C-463D-BAFF-27606F8BA58D}"/>
              </a:ext>
            </a:extLst>
          </p:cNvPr>
          <p:cNvSpPr txBox="1"/>
          <p:nvPr/>
        </p:nvSpPr>
        <p:spPr>
          <a:xfrm>
            <a:off x="1059543" y="446704"/>
            <a:ext cx="880140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CONNECTING THE THREE LEVELS OF METRICS </a:t>
            </a:r>
            <a:endParaRPr lang="en-CA" sz="28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A115C51-295E-485A-9673-A89C762885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881A4CEC-5872-4B57-B9B4-93EA342BFCF6}"/>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61795" y="969924"/>
            <a:ext cx="8801406" cy="5722817"/>
          </a:xfrm>
          <a:prstGeom prst="rect">
            <a:avLst/>
          </a:prstGeom>
        </p:spPr>
      </p:pic>
    </p:spTree>
    <p:extLst>
      <p:ext uri="{BB962C8B-B14F-4D97-AF65-F5344CB8AC3E}">
        <p14:creationId xmlns:p14="http://schemas.microsoft.com/office/powerpoint/2010/main" val="2447426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62264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538701" y="2065102"/>
            <a:ext cx="6036270" cy="3156057"/>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When data are aggregated from various sources, they begin to take on meaning beyond just the raw numbers. And this is where business intelligence (BI) begins.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BI allows organizations to collect, organize, integrate, and deliver reports that uncover hidden connections in the data. </a:t>
            </a:r>
            <a:endParaRPr lang="en-US" sz="28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590876" y="1008595"/>
            <a:ext cx="9107638"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 INTELLIGENCE: THE ULTIMATE GOAL</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26" name="Picture 2" descr="Analytics GIFs - Get the best gif on GIFER">
            <a:extLst>
              <a:ext uri="{FF2B5EF4-FFF2-40B4-BE49-F238E27FC236}">
                <a16:creationId xmlns:a16="http://schemas.microsoft.com/office/drawing/2014/main" id="{3ABC75ED-A1C4-4FAB-A9B5-99D724A64D1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22293" y="1776298"/>
            <a:ext cx="5110050" cy="4073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93687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50B9200-A6DD-4703-B672-1E327038CACD}"/>
              </a:ext>
            </a:extLst>
          </p:cNvPr>
          <p:cNvSpPr/>
          <p:nvPr/>
        </p:nvSpPr>
        <p:spPr>
          <a:xfrm>
            <a:off x="6672339" y="2050781"/>
            <a:ext cx="5208486" cy="27099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957844" y="1530019"/>
            <a:ext cx="4937225" cy="4645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019885" y="1690191"/>
            <a:ext cx="4752945" cy="4485652"/>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Understanding the Variables of Predictive Analytics</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Variables can be thought of as ‘‘fields’’ of data, or individual pieces of data; typically, they are the columns on a spreadsheet. All of those columns—age; gender; years of service; education; performance score A, B, or C; and so on—are the variables. </a:t>
            </a:r>
          </a:p>
        </p:txBody>
      </p:sp>
      <p:sp>
        <p:nvSpPr>
          <p:cNvPr id="17" name="TextBox 16"/>
          <p:cNvSpPr txBox="1"/>
          <p:nvPr/>
        </p:nvSpPr>
        <p:spPr>
          <a:xfrm>
            <a:off x="0" y="539113"/>
            <a:ext cx="1240971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TO INTERPRET THE DATA?</a:t>
            </a:r>
          </a:p>
          <a:p>
            <a:pPr algn="ctr"/>
            <a:r>
              <a:rPr lang="en-US" sz="2800" b="1" dirty="0">
                <a:solidFill>
                  <a:srgbClr val="00B0F0"/>
                </a:solidFill>
                <a:latin typeface="Times New Roman" panose="02020603050405020304" pitchFamily="18" charset="0"/>
                <a:cs typeface="Times New Roman" panose="02020603050405020304" pitchFamily="18" charset="0"/>
              </a:rPr>
              <a:t>Predictive Analytics For Human Capital Management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4A261F2B-7648-436F-AA62-72B5A2C5261B}"/>
              </a:ext>
            </a:extLst>
          </p:cNvPr>
          <p:cNvSpPr/>
          <p:nvPr/>
        </p:nvSpPr>
        <p:spPr>
          <a:xfrm>
            <a:off x="6925881" y="2050781"/>
            <a:ext cx="4954944" cy="2269660"/>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Why call them variables? </a:t>
            </a:r>
            <a:r>
              <a:rPr lang="en-US" sz="2400" dirty="0">
                <a:latin typeface="Times New Roman" panose="02020603050405020304" pitchFamily="18" charset="0"/>
                <a:cs typeface="Times New Roman" panose="02020603050405020304" pitchFamily="18" charset="0"/>
              </a:rPr>
              <a:t>Because they are not constants—the data for each of these variables vary for each case (think of a case as a person).</a:t>
            </a:r>
          </a:p>
        </p:txBody>
      </p:sp>
    </p:spTree>
    <p:extLst>
      <p:ext uri="{BB962C8B-B14F-4D97-AF65-F5344CB8AC3E}">
        <p14:creationId xmlns:p14="http://schemas.microsoft.com/office/powerpoint/2010/main" val="15588692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 variables are:</a:t>
            </a:r>
          </a:p>
          <a:p>
            <a:pPr algn="ctr"/>
            <a:r>
              <a:rPr lang="en-US"/>
              <a:t>O  the predictable outcome</a:t>
            </a:r>
          </a:p>
          <a:p>
            <a:pPr algn="ctr"/>
            <a:r>
              <a:rPr lang="en-US"/>
              <a:t>S  source of applicants</a:t>
            </a:r>
          </a:p>
          <a:p>
            <a:pPr algn="ctr"/>
            <a:r>
              <a:rPr lang="en-US"/>
              <a:t>M  selection methods</a:t>
            </a:r>
          </a:p>
          <a:p>
            <a:pPr algn="ctr"/>
            <a:r>
              <a:rPr lang="en-US"/>
              <a:t>E  various external forces (economy, competition, education</a:t>
            </a:r>
          </a:p>
          <a:p>
            <a:pPr algn="ctr"/>
            <a:r>
              <a:rPr lang="en-US"/>
              <a:t>trends, technology) that are given weights based on their</a:t>
            </a:r>
          </a:p>
          <a:p>
            <a:pPr algn="ctr"/>
            <a:r>
              <a:rPr lang="en-US"/>
              <a:t>estimated strengths</a:t>
            </a:r>
          </a:p>
          <a:p>
            <a:pPr algn="ctr"/>
            <a:r>
              <a:rPr lang="en-US"/>
              <a:t>I  various internal factors (state of finances, development</a:t>
            </a:r>
          </a:p>
          <a:p>
            <a:pPr algn="ctr"/>
            <a:r>
              <a:rPr lang="en-US"/>
              <a:t>investment, turnover rate, etc</a:t>
            </a: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60841" y="2535265"/>
            <a:ext cx="10270317"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Categorical variables </a:t>
            </a:r>
            <a:r>
              <a:rPr lang="en-US" sz="2400" dirty="0">
                <a:latin typeface="Times New Roman" panose="02020603050405020304" pitchFamily="18" charset="0"/>
                <a:cs typeface="Times New Roman" panose="02020603050405020304" pitchFamily="18" charset="0"/>
              </a:rPr>
              <a:t>are made up of types, classes, or categories. E.g. the variable ‘‘gender.’’ It has two categories—male and female. </a:t>
            </a:r>
          </a:p>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Continuous variables, </a:t>
            </a:r>
            <a:r>
              <a:rPr lang="en-US" sz="2400" dirty="0">
                <a:latin typeface="Times New Roman" panose="02020603050405020304" pitchFamily="18" charset="0"/>
                <a:cs typeface="Times New Roman" panose="02020603050405020304" pitchFamily="18" charset="0"/>
              </a:rPr>
              <a:t>on the other hand, are numbers or numerical. Anything you would report as a number is a continuous variable. E.g. Years of service could be one continuous variable; numeric age would be another</a:t>
            </a:r>
            <a:endParaRPr lang="en-US" sz="2400" i="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Categorical Versus Continuous Variables and Levels of Variables</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313178" y="303759"/>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How Variables Relate to Each Other?</a:t>
            </a:r>
          </a:p>
        </p:txBody>
      </p:sp>
      <p:sp>
        <p:nvSpPr>
          <p:cNvPr id="8" name="TextBox 7">
            <a:extLst>
              <a:ext uri="{FF2B5EF4-FFF2-40B4-BE49-F238E27FC236}">
                <a16:creationId xmlns:a16="http://schemas.microsoft.com/office/drawing/2014/main" id="{DAC9CAD0-82A2-41EC-A9E3-1982CC1965BA}"/>
              </a:ext>
            </a:extLst>
          </p:cNvPr>
          <p:cNvSpPr txBox="1"/>
          <p:nvPr/>
        </p:nvSpPr>
        <p:spPr>
          <a:xfrm>
            <a:off x="449026" y="864514"/>
            <a:ext cx="11293948" cy="156966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are </a:t>
            </a:r>
            <a:r>
              <a:rPr lang="en-US" sz="2400" b="1" i="1" dirty="0">
                <a:latin typeface="Times New Roman" panose="02020603050405020304" pitchFamily="18" charset="0"/>
                <a:cs typeface="Times New Roman" panose="02020603050405020304" pitchFamily="18" charset="0"/>
              </a:rPr>
              <a:t>two</a:t>
            </a:r>
            <a:r>
              <a:rPr lang="en-US" sz="2400" dirty="0">
                <a:latin typeface="Times New Roman" panose="02020603050405020304" pitchFamily="18" charset="0"/>
                <a:cs typeface="Times New Roman" panose="02020603050405020304" pitchFamily="18" charset="0"/>
              </a:rPr>
              <a:t> major ways to think about how variables relate to each other: </a:t>
            </a:r>
            <a:r>
              <a:rPr lang="en-US" sz="2400" b="1" i="1" dirty="0">
                <a:latin typeface="Times New Roman" panose="02020603050405020304" pitchFamily="18" charset="0"/>
                <a:cs typeface="Times New Roman" panose="02020603050405020304" pitchFamily="18" charset="0"/>
              </a:rPr>
              <a:t>interdependently and dependently:</a:t>
            </a:r>
          </a:p>
          <a:p>
            <a:r>
              <a:rPr lang="en-US" sz="2400" b="1" dirty="0">
                <a:solidFill>
                  <a:srgbClr val="FF0000"/>
                </a:solidFill>
                <a:latin typeface="Times New Roman" panose="02020603050405020304" pitchFamily="18" charset="0"/>
                <a:cs typeface="Times New Roman" panose="02020603050405020304" pitchFamily="18" charset="0"/>
              </a:rPr>
              <a:t>1. Interdependence Techniques: </a:t>
            </a:r>
            <a:r>
              <a:rPr lang="en-US" sz="2400" dirty="0">
                <a:latin typeface="Times New Roman" panose="02020603050405020304" pitchFamily="18" charset="0"/>
                <a:cs typeface="Times New Roman" panose="02020603050405020304" pitchFamily="18" charset="0"/>
              </a:rPr>
              <a:t>These techniques are used to see how things relate to each other (or group together)</a:t>
            </a:r>
            <a:endParaRPr lang="en-US" sz="28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312573561"/>
              </p:ext>
            </p:extLst>
          </p:nvPr>
        </p:nvGraphicFramePr>
        <p:xfrm>
          <a:off x="666920" y="2447874"/>
          <a:ext cx="11525080" cy="3844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8022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AB0EC-33A5-4077-BBA6-341CF481AC45}"/>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1956552" y="478972"/>
            <a:ext cx="8329810" cy="5936342"/>
          </a:xfrm>
          <a:prstGeom prst="rect">
            <a:avLst/>
          </a:prstGeom>
        </p:spPr>
      </p:pic>
      <p:sp>
        <p:nvSpPr>
          <p:cNvPr id="5" name="TextBox 4">
            <a:extLst>
              <a:ext uri="{FF2B5EF4-FFF2-40B4-BE49-F238E27FC236}">
                <a16:creationId xmlns:a16="http://schemas.microsoft.com/office/drawing/2014/main" id="{9EED5E51-D5E8-4FED-A083-ED589F4C9C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93541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32A24-5041-47DE-B2A5-80C776BD05C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02972" y="627343"/>
            <a:ext cx="7082971" cy="5390262"/>
          </a:xfrm>
          <a:prstGeom prst="rect">
            <a:avLst/>
          </a:prstGeom>
        </p:spPr>
      </p:pic>
      <p:sp>
        <p:nvSpPr>
          <p:cNvPr id="5" name="TextBox 4">
            <a:extLst>
              <a:ext uri="{FF2B5EF4-FFF2-40B4-BE49-F238E27FC236}">
                <a16:creationId xmlns:a16="http://schemas.microsoft.com/office/drawing/2014/main" id="{1E8EB290-2406-4CCD-81E5-46BAF89AD7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06253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05038" y="414818"/>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How Variables Relate to Each Other?</a:t>
            </a:r>
          </a:p>
        </p:txBody>
      </p:sp>
      <p:sp>
        <p:nvSpPr>
          <p:cNvPr id="8" name="TextBox 7">
            <a:extLst>
              <a:ext uri="{FF2B5EF4-FFF2-40B4-BE49-F238E27FC236}">
                <a16:creationId xmlns:a16="http://schemas.microsoft.com/office/drawing/2014/main" id="{DAC9CAD0-82A2-41EC-A9E3-1982CC1965BA}"/>
              </a:ext>
            </a:extLst>
          </p:cNvPr>
          <p:cNvSpPr txBox="1"/>
          <p:nvPr/>
        </p:nvSpPr>
        <p:spPr>
          <a:xfrm>
            <a:off x="587186" y="1141603"/>
            <a:ext cx="11017628" cy="1200329"/>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2. Dependence Techniques  </a:t>
            </a:r>
          </a:p>
          <a:p>
            <a:r>
              <a:rPr lang="en-US" sz="2400" dirty="0">
                <a:latin typeface="Times New Roman" panose="02020603050405020304" pitchFamily="18" charset="0"/>
                <a:cs typeface="Times New Roman" panose="02020603050405020304" pitchFamily="18" charset="0"/>
              </a:rPr>
              <a:t>Dependence techniques are used when you try to predict some outcome based on some number of predictors.</a:t>
            </a:r>
            <a:endParaRPr lang="en-US" sz="24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3390041853"/>
              </p:ext>
            </p:extLst>
          </p:nvPr>
        </p:nvGraphicFramePr>
        <p:xfrm>
          <a:off x="666920" y="2447874"/>
          <a:ext cx="11525080" cy="3844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5711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A9E524-11B1-4775-BE35-FB47132CC86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362705" y="286059"/>
            <a:ext cx="5753903" cy="2076740"/>
          </a:xfrm>
          <a:prstGeom prst="rect">
            <a:avLst/>
          </a:prstGeom>
        </p:spPr>
      </p:pic>
      <p:pic>
        <p:nvPicPr>
          <p:cNvPr id="6" name="Picture 5">
            <a:extLst>
              <a:ext uri="{FF2B5EF4-FFF2-40B4-BE49-F238E27FC236}">
                <a16:creationId xmlns:a16="http://schemas.microsoft.com/office/drawing/2014/main" id="{C03BD200-12BF-46BA-BBE6-DCE1869438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362705" y="2358572"/>
            <a:ext cx="5941414" cy="4069725"/>
          </a:xfrm>
          <a:prstGeom prst="rect">
            <a:avLst/>
          </a:prstGeom>
        </p:spPr>
      </p:pic>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37763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442918" y="746401"/>
            <a:ext cx="5306164"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DECISION TREES</a:t>
            </a:r>
          </a:p>
        </p:txBody>
      </p:sp>
      <p:sp>
        <p:nvSpPr>
          <p:cNvPr id="8" name="TextBox 7">
            <a:extLst>
              <a:ext uri="{FF2B5EF4-FFF2-40B4-BE49-F238E27FC236}">
                <a16:creationId xmlns:a16="http://schemas.microsoft.com/office/drawing/2014/main" id="{DAC9CAD0-82A2-41EC-A9E3-1982CC1965BA}"/>
              </a:ext>
            </a:extLst>
          </p:cNvPr>
          <p:cNvSpPr txBox="1"/>
          <p:nvPr/>
        </p:nvSpPr>
        <p:spPr>
          <a:xfrm>
            <a:off x="348343" y="1370289"/>
            <a:ext cx="11742057"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 A family of techniques that use visual branching diagrams, decision trees, show how certain predictor variables lead to a specified outcome variable (often called a target variable). Both categorical and continuous variables can be used as both predictors and outcome.</a:t>
            </a:r>
          </a:p>
        </p:txBody>
      </p:sp>
      <p:pic>
        <p:nvPicPr>
          <p:cNvPr id="3" name="Picture 2">
            <a:extLst>
              <a:ext uri="{FF2B5EF4-FFF2-40B4-BE49-F238E27FC236}">
                <a16:creationId xmlns:a16="http://schemas.microsoft.com/office/drawing/2014/main" id="{17CEE616-4AA8-4FB4-9B0D-9F16787D221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235180" y="2385951"/>
            <a:ext cx="5699476" cy="4306789"/>
          </a:xfrm>
          <a:prstGeom prst="rect">
            <a:avLst/>
          </a:prstGeom>
        </p:spPr>
      </p:pic>
    </p:spTree>
    <p:extLst>
      <p:ext uri="{BB962C8B-B14F-4D97-AF65-F5344CB8AC3E}">
        <p14:creationId xmlns:p14="http://schemas.microsoft.com/office/powerpoint/2010/main" val="2287214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Checklist for Using Predictive Analytics</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1999" y="2410934"/>
            <a:ext cx="10812721" cy="3046988"/>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Start with your objective(s): </a:t>
            </a:r>
            <a:r>
              <a:rPr lang="en-US" sz="2400" dirty="0">
                <a:latin typeface="Times New Roman" panose="02020603050405020304" pitchFamily="18" charset="0"/>
                <a:cs typeface="Times New Roman" panose="02020603050405020304" pitchFamily="18" charset="0"/>
              </a:rPr>
              <a:t>What do you want to find out in a strategic sense? What is your hypothesis? Keep it as simple, specific, and actionable as possible. Many studies have been ruined by lack of specificity and practicality.</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Operationalize your hypothesis: </a:t>
            </a:r>
            <a:r>
              <a:rPr lang="en-US" sz="2400" dirty="0">
                <a:latin typeface="Times New Roman" panose="02020603050405020304" pitchFamily="18" charset="0"/>
                <a:cs typeface="Times New Roman" panose="02020603050405020304" pitchFamily="18" charset="0"/>
              </a:rPr>
              <a:t>How will you act on the information that you pull in? Translate the theoretical/strategic words into variables. Determine whether you have the data or need to get them. Are those variables you just operationalized available?</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Checklist for Using Predictive Analytics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240399"/>
            <a:ext cx="10524081"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Understand your variables: </a:t>
            </a:r>
            <a:r>
              <a:rPr lang="en-US" sz="2400" dirty="0">
                <a:latin typeface="Times New Roman" panose="02020603050405020304" pitchFamily="18" charset="0"/>
                <a:cs typeface="Times New Roman" panose="02020603050405020304" pitchFamily="18" charset="0"/>
              </a:rPr>
              <a:t>Which are continuous and which are categorical? What are the levels of the categorical (classes) variables and the scales of the continuous variables?</a:t>
            </a:r>
          </a:p>
          <a:p>
            <a:r>
              <a:rPr lang="en-US" sz="2400" b="1" dirty="0">
                <a:latin typeface="Times New Roman" panose="02020603050405020304" pitchFamily="18" charset="0"/>
                <a:cs typeface="Times New Roman" panose="02020603050405020304" pitchFamily="18" charset="0"/>
              </a:rPr>
              <a:t>4. Determine the technique that fits your hypothesis: </a:t>
            </a:r>
            <a:r>
              <a:rPr lang="en-US" sz="2400" dirty="0">
                <a:latin typeface="Times New Roman" panose="02020603050405020304" pitchFamily="18" charset="0"/>
                <a:cs typeface="Times New Roman" panose="02020603050405020304" pitchFamily="18" charset="0"/>
              </a:rPr>
              <a:t>Call in your local statistician for help. Explain your goal and let the statistician find the best way to obtain a valid and actionable result.</a:t>
            </a:r>
          </a:p>
          <a:p>
            <a:r>
              <a:rPr lang="en-US" sz="2400" b="1" dirty="0">
                <a:latin typeface="Times New Roman" panose="02020603050405020304" pitchFamily="18" charset="0"/>
                <a:cs typeface="Times New Roman" panose="02020603050405020304" pitchFamily="18" charset="0"/>
              </a:rPr>
              <a:t>5. Collect your data and run your stats: </a:t>
            </a:r>
            <a:r>
              <a:rPr lang="en-US" sz="2400" dirty="0">
                <a:latin typeface="Times New Roman" panose="02020603050405020304" pitchFamily="18" charset="0"/>
                <a:cs typeface="Times New Roman" panose="02020603050405020304" pitchFamily="18" charset="0"/>
              </a:rPr>
              <a:t>A discussion of data collection methods and details of analyses are beyond the scope of this essay.</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Checklist for Using Predictive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28522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6. Balance statistical with practical significance: </a:t>
            </a:r>
            <a:r>
              <a:rPr lang="en-US" sz="2400" dirty="0">
                <a:latin typeface="Times New Roman" panose="02020603050405020304" pitchFamily="18" charset="0"/>
                <a:cs typeface="Times New Roman" panose="02020603050405020304" pitchFamily="18" charset="0"/>
              </a:rPr>
              <a:t>Especially with large sample sizes, statistical significance may appear. Always ask yourself if the difference is large enough to matter.</a:t>
            </a:r>
          </a:p>
          <a:p>
            <a:r>
              <a:rPr lang="en-US" sz="2400" b="1" dirty="0">
                <a:latin typeface="Times New Roman" panose="02020603050405020304" pitchFamily="18" charset="0"/>
                <a:cs typeface="Times New Roman" panose="02020603050405020304" pitchFamily="18" charset="0"/>
              </a:rPr>
              <a:t>7. Tie the findings back to your original questions: </a:t>
            </a:r>
            <a:r>
              <a:rPr lang="en-US" sz="2400" dirty="0">
                <a:latin typeface="Times New Roman" panose="02020603050405020304" pitchFamily="18" charset="0"/>
                <a:cs typeface="Times New Roman" panose="02020603050405020304" pitchFamily="18" charset="0"/>
              </a:rPr>
              <a:t>Okay—what now? Given that each question was a practical one in the first place, now is the time to take some action based on the findings.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1076107"/>
            <a:ext cx="835918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IDENTIFYING HUMAN CAPITAL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314" y="2215969"/>
            <a:ext cx="10285229"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So, what are the human capital processes that should be measured in today’s grim economy, and, going forward for that matter, as a routine process?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are six core processes that need to be measured and they are recruiting, learning and development, performance, talent, leadership, and engagement.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A71B42-0107-42C9-AE26-F838AB0F45A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17635" y="1847179"/>
            <a:ext cx="4915586" cy="3753374"/>
          </a:xfrm>
          <a:prstGeom prst="rect">
            <a:avLst/>
          </a:prstGeom>
        </p:spPr>
      </p:pic>
      <p:pic>
        <p:nvPicPr>
          <p:cNvPr id="6" name="Picture 5">
            <a:extLst>
              <a:ext uri="{FF2B5EF4-FFF2-40B4-BE49-F238E27FC236}">
                <a16:creationId xmlns:a16="http://schemas.microsoft.com/office/drawing/2014/main" id="{FB0F2660-963C-4AAA-BCAA-230E6A8FDB33}"/>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962150" y="1523284"/>
            <a:ext cx="3896269" cy="4077269"/>
          </a:xfrm>
          <a:prstGeom prst="rect">
            <a:avLst/>
          </a:prstGeom>
        </p:spPr>
      </p:pic>
      <p:pic>
        <p:nvPicPr>
          <p:cNvPr id="10" name="Picture 9">
            <a:extLst>
              <a:ext uri="{FF2B5EF4-FFF2-40B4-BE49-F238E27FC236}">
                <a16:creationId xmlns:a16="http://schemas.microsoft.com/office/drawing/2014/main" id="{2B6DC7F2-4EDB-4A75-94AA-50486F2681AE}"/>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537593" y="5218600"/>
            <a:ext cx="3011214" cy="1298313"/>
          </a:xfrm>
          <a:prstGeom prst="rect">
            <a:avLst/>
          </a:prstGeom>
        </p:spPr>
      </p:pic>
      <p:sp>
        <p:nvSpPr>
          <p:cNvPr id="12" name="TextBox 11">
            <a:extLst>
              <a:ext uri="{FF2B5EF4-FFF2-40B4-BE49-F238E27FC236}">
                <a16:creationId xmlns:a16="http://schemas.microsoft.com/office/drawing/2014/main" id="{42EC09BF-E842-48D7-A1BF-E3412D69510E}"/>
              </a:ext>
            </a:extLst>
          </p:cNvPr>
          <p:cNvSpPr txBox="1"/>
          <p:nvPr/>
        </p:nvSpPr>
        <p:spPr>
          <a:xfrm>
            <a:off x="1059542" y="1072781"/>
            <a:ext cx="10334172" cy="400110"/>
          </a:xfrm>
          <a:prstGeom prst="rect">
            <a:avLst/>
          </a:prstGeom>
          <a:noFill/>
        </p:spPr>
        <p:txBody>
          <a:bodyPr wrap="square">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Each has subprocesses that allow for more micro measurement. They are as follows:</a:t>
            </a:r>
          </a:p>
        </p:txBody>
      </p:sp>
      <p:sp>
        <p:nvSpPr>
          <p:cNvPr id="14" name="TextBox 13">
            <a:extLst>
              <a:ext uri="{FF2B5EF4-FFF2-40B4-BE49-F238E27FC236}">
                <a16:creationId xmlns:a16="http://schemas.microsoft.com/office/drawing/2014/main" id="{2454ACAC-9EEF-4D1F-B9B3-F598BACA57A1}"/>
              </a:ext>
            </a:extLst>
          </p:cNvPr>
          <p:cNvSpPr txBox="1"/>
          <p:nvPr/>
        </p:nvSpPr>
        <p:spPr>
          <a:xfrm>
            <a:off x="3489593" y="500916"/>
            <a:ext cx="60960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HUMAN CAPITAL PROCESSES</a:t>
            </a:r>
            <a:endParaRPr lang="en-CA" sz="2800" b="1" dirty="0"/>
          </a:p>
        </p:txBody>
      </p:sp>
      <p:sp>
        <p:nvSpPr>
          <p:cNvPr id="15" name="TextBox 14">
            <a:extLst>
              <a:ext uri="{FF2B5EF4-FFF2-40B4-BE49-F238E27FC236}">
                <a16:creationId xmlns:a16="http://schemas.microsoft.com/office/drawing/2014/main" id="{9E9441DD-F067-447E-8ED8-7FB0B420E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55973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327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995176"/>
            <a:ext cx="8916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Human Capital Makes a Difference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28595"/>
            <a:ext cx="10668000" cy="4955203"/>
          </a:xfrm>
          <a:prstGeom prst="rect">
            <a:avLst/>
          </a:prstGeom>
          <a:noFill/>
        </p:spPr>
        <p:txBody>
          <a:bodyPr wrap="square" rtlCol="0">
            <a:spAutoFit/>
          </a:bodyPr>
          <a:lstStyle/>
          <a:p>
            <a:pPr marL="342900" indent="-3429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 How can measurement make a difference? Here are some brief examples:</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On average, learning and development programs improve workforce performance by 4.8 percent, which translates to $2,820 per employee in improved workforce outcomes (based on 600,000 evaluations taken two months after training over a three-year period).</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 leading ERP company returned 18.2 percent in productivity gains by training end-users in its software and how to better use it</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 consumer packaged-goods company attributed $74,000 in increased sales per person directly to a sales force effectiveness investment of $5,000 per person.</a:t>
            </a:r>
          </a:p>
          <a:p>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Performance Management Is the Outcome of Measurement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32453"/>
            <a:ext cx="1064127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Measurement of human capital doesn’t matter if it is not part of a process. Like any metric, it must be used to stimulate change and drive people to take action.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Technology can gather evaluation data easily. Tools exist specifically for human capital professionals to allow them to author, administrate, and report.</a:t>
            </a:r>
          </a:p>
        </p:txBody>
      </p:sp>
    </p:spTree>
    <p:extLst>
      <p:ext uri="{BB962C8B-B14F-4D97-AF65-F5344CB8AC3E}">
        <p14:creationId xmlns:p14="http://schemas.microsoft.com/office/powerpoint/2010/main" val="3242881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04800" y="303759"/>
            <a:ext cx="924094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Performance Management Is the Outcome of Measurement</a:t>
            </a:r>
          </a:p>
        </p:txBody>
      </p:sp>
      <p:sp>
        <p:nvSpPr>
          <p:cNvPr id="8" name="TextBox 7">
            <a:extLst>
              <a:ext uri="{FF2B5EF4-FFF2-40B4-BE49-F238E27FC236}">
                <a16:creationId xmlns:a16="http://schemas.microsoft.com/office/drawing/2014/main" id="{DAC9CAD0-82A2-41EC-A9E3-1982CC1965BA}"/>
              </a:ext>
            </a:extLst>
          </p:cNvPr>
          <p:cNvSpPr txBox="1"/>
          <p:nvPr/>
        </p:nvSpPr>
        <p:spPr>
          <a:xfrm>
            <a:off x="160574" y="864514"/>
            <a:ext cx="11582400" cy="830997"/>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a:t>
            </a:r>
            <a:r>
              <a:rPr lang="en-US" sz="2400" b="1" i="1" dirty="0">
                <a:solidFill>
                  <a:srgbClr val="FF0000"/>
                </a:solidFill>
                <a:latin typeface="Times New Roman" panose="02020603050405020304" pitchFamily="18" charset="0"/>
                <a:cs typeface="Times New Roman" panose="02020603050405020304" pitchFamily="18" charset="0"/>
              </a:rPr>
              <a:t>human capital analyst </a:t>
            </a:r>
            <a:r>
              <a:rPr lang="en-US" sz="2400" b="1" dirty="0">
                <a:latin typeface="Times New Roman" panose="02020603050405020304" pitchFamily="18" charset="0"/>
                <a:cs typeface="Times New Roman" panose="02020603050405020304" pitchFamily="18" charset="0"/>
              </a:rPr>
              <a:t>needs to do the following with data to make them a performance management process that informs decision making:</a:t>
            </a:r>
            <a:endParaRPr lang="en-US" sz="2800" b="1"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1653584435"/>
              </p:ext>
            </p:extLst>
          </p:nvPr>
        </p:nvGraphicFramePr>
        <p:xfrm>
          <a:off x="609600" y="1669143"/>
          <a:ext cx="11582400" cy="4623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3669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685495"/>
            <a:ext cx="4970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13326" y="822086"/>
            <a:ext cx="85790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USING HR METRICS TO MAKE A DIFFERENCE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1" y="2441585"/>
            <a:ext cx="497072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key way to maintain high levels of performance in the organization is to monitor the subsystems, or processes, that drive the system. </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pic>
        <p:nvPicPr>
          <p:cNvPr id="1028" name="Picture 4" descr="Cloud data analytics news and features | Google Cloud Blog">
            <a:extLst>
              <a:ext uri="{FF2B5EF4-FFF2-40B4-BE49-F238E27FC236}">
                <a16:creationId xmlns:a16="http://schemas.microsoft.com/office/drawing/2014/main" id="{C7288DC6-726D-4E33-9245-1B563C7F325C}"/>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88001" y="2197487"/>
            <a:ext cx="6632254" cy="3390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37945"/>
            <a:ext cx="10668000" cy="1938992"/>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Two metrics that certainly would be useful are </a:t>
            </a:r>
            <a:r>
              <a:rPr lang="en-US" sz="2400" b="1" dirty="0">
                <a:solidFill>
                  <a:srgbClr val="FF0000"/>
                </a:solidFill>
                <a:latin typeface="Times New Roman" panose="02020603050405020304" pitchFamily="18" charset="0"/>
                <a:cs typeface="Times New Roman" panose="02020603050405020304" pitchFamily="18" charset="0"/>
              </a:rPr>
              <a:t>job vacancy </a:t>
            </a:r>
            <a:r>
              <a:rPr lang="en-US" sz="2400" b="1" dirty="0">
                <a:latin typeface="Times New Roman" panose="02020603050405020304" pitchFamily="18" charset="0"/>
                <a:cs typeface="Times New Roman" panose="02020603050405020304" pitchFamily="18" charset="0"/>
              </a:rPr>
              <a:t>and </a:t>
            </a:r>
            <a:r>
              <a:rPr lang="en-US" sz="2400" b="1" dirty="0">
                <a:solidFill>
                  <a:srgbClr val="FF0000"/>
                </a:solidFill>
                <a:latin typeface="Times New Roman" panose="02020603050405020304" pitchFamily="18" charset="0"/>
                <a:cs typeface="Times New Roman" panose="02020603050405020304" pitchFamily="18" charset="0"/>
              </a:rPr>
              <a:t>turnover.</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Next, ensure that the metric used is constructed in a manner so that it provides clear information.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 common approach to calculating </a:t>
            </a:r>
            <a:r>
              <a:rPr lang="en-US" sz="2400" b="1" dirty="0">
                <a:latin typeface="Times New Roman" panose="02020603050405020304" pitchFamily="18" charset="0"/>
                <a:cs typeface="Times New Roman" panose="02020603050405020304" pitchFamily="18" charset="0"/>
              </a:rPr>
              <a:t>job vacancy </a:t>
            </a:r>
            <a:r>
              <a:rPr lang="en-US" sz="2400" dirty="0">
                <a:latin typeface="Times New Roman" panose="02020603050405020304" pitchFamily="18" charset="0"/>
                <a:cs typeface="Times New Roman" panose="02020603050405020304" pitchFamily="18" charset="0"/>
              </a:rPr>
              <a:t>is as follows:</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E011459B-5070-4588-B720-000AF4D9F372}"/>
              </a:ext>
            </a:extLst>
          </p:cNvPr>
          <p:cNvPicPr>
            <a:picLocks noChangeAspect="1"/>
          </p:cNvPicPr>
          <p:nvPr/>
        </p:nvPicPr>
        <p:blipFill>
          <a:blip r:embed="rId3"/>
          <a:stretch>
            <a:fillRect/>
          </a:stretch>
        </p:blipFill>
        <p:spPr>
          <a:xfrm>
            <a:off x="2346765" y="3921506"/>
            <a:ext cx="6953265" cy="984310"/>
          </a:xfrm>
          <a:prstGeom prst="rect">
            <a:avLst/>
          </a:prstGeom>
        </p:spPr>
      </p:pic>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899030"/>
            <a:ext cx="86920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12144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4006" y="2019343"/>
            <a:ext cx="10668000" cy="4154984"/>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Unfortunately, this calculation is not at all clear.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a company that has 1,000 positions when all positions that are budgeted are filled. Now, look at how job vacancy, as calculated with this equation, can become very confusing:</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1: 100 positions open today, job vacancy is 11 percent</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2: 500 open positions today, job vacancy is 100 percent</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3: 750 open positions, job vacancy is ?</a:t>
            </a:r>
          </a:p>
          <a:p>
            <a:r>
              <a:rPr lang="en-US" sz="2400" b="1" dirty="0">
                <a:solidFill>
                  <a:srgbClr val="FF0000"/>
                </a:solidFill>
                <a:latin typeface="Times New Roman" panose="02020603050405020304" pitchFamily="18" charset="0"/>
                <a:cs typeface="Times New Roman" panose="02020603050405020304" pitchFamily="18" charset="0"/>
              </a:rPr>
              <a:t>The problem is that with this calculation, turnover results in both the numerator and the denominator changing—the numerator increases and the denominator decreases; that is, nothing in the equation remains constant. </a:t>
            </a:r>
          </a:p>
          <a:p>
            <a:pPr lvl="1"/>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495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2159" y="1028003"/>
            <a:ext cx="1062672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1" y="2130975"/>
            <a:ext cx="10668000" cy="461665"/>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An alternative calculation that would remove the confusion is:</a:t>
            </a:r>
          </a:p>
        </p:txBody>
      </p:sp>
      <p:pic>
        <p:nvPicPr>
          <p:cNvPr id="7" name="Picture 6">
            <a:extLst>
              <a:ext uri="{FF2B5EF4-FFF2-40B4-BE49-F238E27FC236}">
                <a16:creationId xmlns:a16="http://schemas.microsoft.com/office/drawing/2014/main" id="{CC42C67A-F32E-4AEF-91CE-687B51AC823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346765" y="3213876"/>
            <a:ext cx="8868228" cy="2761852"/>
          </a:xfrm>
          <a:prstGeom prst="rect">
            <a:avLst/>
          </a:prstGeom>
        </p:spPr>
      </p:pic>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1. Preparation</a:t>
            </a:r>
          </a:p>
        </p:txBody>
      </p:sp>
      <p:sp>
        <p:nvSpPr>
          <p:cNvPr id="3" name="TextBox 2"/>
          <p:cNvSpPr txBox="1"/>
          <p:nvPr/>
        </p:nvSpPr>
        <p:spPr>
          <a:xfrm>
            <a:off x="2459842" y="935396"/>
            <a:ext cx="929518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GROUNDED THEORY  PROCESS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895D4D3-44B9-42ED-9004-F0C692ED57E3}"/>
              </a:ext>
            </a:extLst>
          </p:cNvPr>
          <p:cNvSpPr txBox="1"/>
          <p:nvPr/>
        </p:nvSpPr>
        <p:spPr>
          <a:xfrm>
            <a:off x="824384" y="2075130"/>
            <a:ext cx="10153437"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approach can be used to develop a substantial understanding about turnover in an area of the organization.</a:t>
            </a:r>
          </a:p>
          <a:p>
            <a:pPr marL="342900" indent="-342900">
              <a:buFont typeface="Courier New" panose="02070309020205020404" pitchFamily="49" charset="0"/>
              <a:buChar char="o"/>
            </a:pPr>
            <a:r>
              <a:rPr lang="en-US" sz="2800" b="1" dirty="0">
                <a:solidFill>
                  <a:srgbClr val="FF0000"/>
                </a:solidFill>
                <a:latin typeface="Times New Roman" panose="02020603050405020304" pitchFamily="18" charset="0"/>
                <a:cs typeface="Times New Roman" panose="02020603050405020304" pitchFamily="18" charset="0"/>
              </a:rPr>
              <a:t>The steps to take are as follows</a:t>
            </a:r>
          </a:p>
          <a:p>
            <a:pPr marL="457200" indent="-457200">
              <a:buAutoNum type="arabicPeriod"/>
            </a:pPr>
            <a:endParaRPr lang="en-US" sz="2800" b="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graphicFrame>
        <p:nvGraphicFramePr>
          <p:cNvPr id="9" name="Diagram 8">
            <a:extLst>
              <a:ext uri="{FF2B5EF4-FFF2-40B4-BE49-F238E27FC236}">
                <a16:creationId xmlns:a16="http://schemas.microsoft.com/office/drawing/2014/main" id="{23D54706-49AB-410E-95DA-928AAC053DF8}"/>
              </a:ext>
            </a:extLst>
          </p:cNvPr>
          <p:cNvGraphicFramePr/>
          <p:nvPr>
            <p:extLst>
              <p:ext uri="{D42A27DB-BD31-4B8C-83A1-F6EECF244321}">
                <p14:modId xmlns:p14="http://schemas.microsoft.com/office/powerpoint/2010/main" val="3566221746"/>
              </p:ext>
            </p:extLst>
          </p:nvPr>
        </p:nvGraphicFramePr>
        <p:xfrm>
          <a:off x="2032000" y="3149600"/>
          <a:ext cx="7750629" cy="24766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204686" y="2351313"/>
            <a:ext cx="9978288" cy="2673549"/>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Describe the process to the managers that will be impacted.</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Respond fully to any questions they have.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Assure them that there will be no secrets—and keep the promise.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Provide a list of others who have gone through the process.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Show the managers the list of questions that will be used to start the study and ask for their input.</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Modify the questions appropriately.</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1. Preparation</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Initiate the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41585"/>
            <a:ext cx="10457543"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Select those who will be interviewed in the first group.</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Meet individually with each person selected; ask the planned questions and any additional questions needed for clarification.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Carefully document the answers.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Review the answers and look for patterns.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Create a second set of questions based on the information that was derived from the first round of interviews</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47023" y="739347"/>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Continue the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0933"/>
            <a:ext cx="10163671"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Select a second group—choose those most likely to provide the needed information.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the second set of questions and any additional questions needed for clarification.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Carefully document the answers.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Review the answers and look for patterns.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Continue this process until all concepts are ‘‘saturated’’ (i.e., there does not appear to be any additional useful information to be obtained).</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68495"/>
            <a:ext cx="10276851" cy="2862322"/>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Throughout the process, there are some analytic tools that are helpful to get to the underlying causes of past and future turnover as quickly as possible. </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Here are some suggested tools:</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Use conceptual ordering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Organize the information into discrete categories or concepts (e.g., turnover is occurring due to ineffective conflict)</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Dig deeper</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Watch for words or phrases that strike you as significant. Use ‘‘flip-flop’’ technique (i.e., look for opposites or extremes to make the information more meaningful).</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Check the concepts. </a:t>
            </a:r>
            <a:r>
              <a:rPr lang="en-US" sz="2000" dirty="0">
                <a:latin typeface="Times New Roman" panose="02020603050405020304" pitchFamily="18" charset="0"/>
                <a:cs typeface="Times New Roman" panose="02020603050405020304" pitchFamily="18" charset="0"/>
              </a:rPr>
              <a:t>Ask the participants about what appear to be the causes of turnover; this is done in an effort to check the validity of the concepts with those involved in the study. </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56579" y="2301295"/>
            <a:ext cx="10601879" cy="1200329"/>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Break the concepts into sub concepts.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When it makes sense, pull apart a potential cause of turnover. Consider ‘‘change strain’’ as a cause of turnover. Make special note of comments such as:</a:t>
            </a:r>
          </a:p>
        </p:txBody>
      </p:sp>
      <p:pic>
        <p:nvPicPr>
          <p:cNvPr id="7" name="Picture 6">
            <a:extLst>
              <a:ext uri="{FF2B5EF4-FFF2-40B4-BE49-F238E27FC236}">
                <a16:creationId xmlns:a16="http://schemas.microsoft.com/office/drawing/2014/main" id="{33BA262F-F6CC-42BA-9CE1-9CDD5F57834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625472" y="3613210"/>
            <a:ext cx="9492600" cy="2450656"/>
          </a:xfrm>
          <a:prstGeom prst="rect">
            <a:avLst/>
          </a:prstGeom>
        </p:spPr>
      </p:pic>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Now the information is gathered, the causes of turnover are understood, and ideas have been generated for reducing turnover. A</a:t>
            </a: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57211"/>
            <a:ext cx="10273380"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Insert memos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As analysis of the documentation progresses, insert memos that include a list of the concepts and definitions. Be sure the memos fit together logically. </a:t>
            </a:r>
          </a:p>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Provide ideas for how turnover might be reduced</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Once the information gathering and analysis is complete, spend considerable time developing ideas that the managers might use to reduce turnover. </a:t>
            </a:r>
          </a:p>
          <a:p>
            <a:pPr marL="342900" indent="-342900" algn="ctr">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Now the information is gathered, the causes of turnover are understood, and ideas have been generated for reducing turnover. </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5156" y="94893"/>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Bring It All Together—What Does It All Mean?</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0C412056-03F6-43AA-926B-2347BB98C5B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02963" y="618113"/>
            <a:ext cx="8221869" cy="6144994"/>
          </a:xfrm>
          <a:prstGeom prst="rect">
            <a:avLst/>
          </a:prstGeom>
        </p:spPr>
      </p:pic>
    </p:spTree>
    <p:extLst>
      <p:ext uri="{BB962C8B-B14F-4D97-AF65-F5344CB8AC3E}">
        <p14:creationId xmlns:p14="http://schemas.microsoft.com/office/powerpoint/2010/main" val="3149201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10CB30-27BC-4621-B0CC-2CE509FD4ABA}"/>
</file>

<file path=customXml/itemProps2.xml><?xml version="1.0" encoding="utf-8"?>
<ds:datastoreItem xmlns:ds="http://schemas.openxmlformats.org/officeDocument/2006/customXml" ds:itemID="{671C07AD-D323-4C97-B028-8BAB1F0E6F54}"/>
</file>

<file path=docProps/app.xml><?xml version="1.0" encoding="utf-8"?>
<Properties xmlns="http://schemas.openxmlformats.org/officeDocument/2006/extended-properties" xmlns:vt="http://schemas.openxmlformats.org/officeDocument/2006/docPropsVTypes">
  <Template/>
  <TotalTime>5001</TotalTime>
  <Words>2973</Words>
  <Application>Microsoft Office PowerPoint</Application>
  <PresentationFormat>Widescreen</PresentationFormat>
  <Paragraphs>299</Paragraphs>
  <Slides>41</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Catamaran</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160</cp:revision>
  <dcterms:created xsi:type="dcterms:W3CDTF">2023-04-29T09:08:00Z</dcterms:created>
  <dcterms:modified xsi:type="dcterms:W3CDTF">2024-03-16T13:52:30Z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