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ink/ink1.xml" ContentType="application/inkml+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2.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3.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4.xml" ContentType="application/inkml+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ink/ink5.xml" ContentType="application/inkml+xml"/>
  <Override PartName="/ppt/ink/ink6.xml" ContentType="application/inkml+xml"/>
  <Override PartName="/ppt/ink/ink7.xml" ContentType="application/inkml+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ink/ink8.xml" ContentType="application/inkml+xml"/>
  <Override PartName="/ppt/notesSlides/notesSlide27.xml" ContentType="application/vnd.openxmlformats-officedocument.presentationml.notesSlide+xml"/>
  <Override PartName="/ppt/ink/ink9.xml" ContentType="application/inkml+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ink/ink10.xml" ContentType="application/inkml+xml"/>
  <Override PartName="/ppt/notesSlides/notesSlide38.xml" ContentType="application/vnd.openxmlformats-officedocument.presentationml.notesSlide+xml"/>
  <Override PartName="/ppt/ink/ink11.xml" ContentType="application/inkml+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ink/ink12.xml" ContentType="application/inkml+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Lst>
  <p:notesMasterIdLst>
    <p:notesMasterId r:id="rId126"/>
  </p:notesMasterIdLst>
  <p:handoutMasterIdLst>
    <p:handoutMasterId r:id="rId127"/>
  </p:handoutMasterIdLst>
  <p:sldIdLst>
    <p:sldId id="264" r:id="rId4"/>
    <p:sldId id="301" r:id="rId5"/>
    <p:sldId id="298" r:id="rId6"/>
    <p:sldId id="297" r:id="rId7"/>
    <p:sldId id="302" r:id="rId8"/>
    <p:sldId id="303" r:id="rId9"/>
    <p:sldId id="304" r:id="rId10"/>
    <p:sldId id="305" r:id="rId11"/>
    <p:sldId id="299" r:id="rId12"/>
    <p:sldId id="306" r:id="rId13"/>
    <p:sldId id="307" r:id="rId14"/>
    <p:sldId id="308" r:id="rId15"/>
    <p:sldId id="309" r:id="rId16"/>
    <p:sldId id="310" r:id="rId17"/>
    <p:sldId id="311" r:id="rId18"/>
    <p:sldId id="312" r:id="rId19"/>
    <p:sldId id="313" r:id="rId20"/>
    <p:sldId id="314" r:id="rId21"/>
    <p:sldId id="315" r:id="rId22"/>
    <p:sldId id="316" r:id="rId23"/>
    <p:sldId id="317" r:id="rId24"/>
    <p:sldId id="318" r:id="rId25"/>
    <p:sldId id="319" r:id="rId26"/>
    <p:sldId id="320" r:id="rId27"/>
    <p:sldId id="321" r:id="rId28"/>
    <p:sldId id="322" r:id="rId29"/>
    <p:sldId id="323" r:id="rId30"/>
    <p:sldId id="324" r:id="rId31"/>
    <p:sldId id="325" r:id="rId32"/>
    <p:sldId id="326" r:id="rId33"/>
    <p:sldId id="327" r:id="rId34"/>
    <p:sldId id="328" r:id="rId35"/>
    <p:sldId id="329" r:id="rId36"/>
    <p:sldId id="330" r:id="rId37"/>
    <p:sldId id="331" r:id="rId38"/>
    <p:sldId id="332" r:id="rId39"/>
    <p:sldId id="333" r:id="rId40"/>
    <p:sldId id="334" r:id="rId41"/>
    <p:sldId id="335" r:id="rId42"/>
    <p:sldId id="336" r:id="rId43"/>
    <p:sldId id="337" r:id="rId44"/>
    <p:sldId id="338" r:id="rId45"/>
    <p:sldId id="339" r:id="rId46"/>
    <p:sldId id="340" r:id="rId47"/>
    <p:sldId id="352" r:id="rId48"/>
    <p:sldId id="354" r:id="rId49"/>
    <p:sldId id="355" r:id="rId50"/>
    <p:sldId id="356" r:id="rId51"/>
    <p:sldId id="357" r:id="rId52"/>
    <p:sldId id="360" r:id="rId53"/>
    <p:sldId id="361" r:id="rId54"/>
    <p:sldId id="362" r:id="rId55"/>
    <p:sldId id="364" r:id="rId56"/>
    <p:sldId id="365" r:id="rId57"/>
    <p:sldId id="366" r:id="rId58"/>
    <p:sldId id="367" r:id="rId59"/>
    <p:sldId id="368" r:id="rId60"/>
    <p:sldId id="369" r:id="rId61"/>
    <p:sldId id="370" r:id="rId62"/>
    <p:sldId id="371" r:id="rId63"/>
    <p:sldId id="372" r:id="rId64"/>
    <p:sldId id="374" r:id="rId65"/>
    <p:sldId id="375" r:id="rId66"/>
    <p:sldId id="376" r:id="rId67"/>
    <p:sldId id="377" r:id="rId68"/>
    <p:sldId id="378" r:id="rId69"/>
    <p:sldId id="379" r:id="rId70"/>
    <p:sldId id="380" r:id="rId71"/>
    <p:sldId id="341" r:id="rId72"/>
    <p:sldId id="381" r:id="rId73"/>
    <p:sldId id="382" r:id="rId74"/>
    <p:sldId id="383" r:id="rId75"/>
    <p:sldId id="384" r:id="rId76"/>
    <p:sldId id="385" r:id="rId77"/>
    <p:sldId id="386" r:id="rId78"/>
    <p:sldId id="387" r:id="rId79"/>
    <p:sldId id="388" r:id="rId80"/>
    <p:sldId id="389" r:id="rId81"/>
    <p:sldId id="390" r:id="rId82"/>
    <p:sldId id="391" r:id="rId83"/>
    <p:sldId id="408" r:id="rId84"/>
    <p:sldId id="409" r:id="rId85"/>
    <p:sldId id="411" r:id="rId86"/>
    <p:sldId id="412" r:id="rId87"/>
    <p:sldId id="413" r:id="rId88"/>
    <p:sldId id="414" r:id="rId89"/>
    <p:sldId id="417" r:id="rId90"/>
    <p:sldId id="419" r:id="rId91"/>
    <p:sldId id="420" r:id="rId92"/>
    <p:sldId id="421" r:id="rId93"/>
    <p:sldId id="496" r:id="rId94"/>
    <p:sldId id="424" r:id="rId95"/>
    <p:sldId id="425" r:id="rId96"/>
    <p:sldId id="426" r:id="rId97"/>
    <p:sldId id="427" r:id="rId98"/>
    <p:sldId id="428" r:id="rId99"/>
    <p:sldId id="429" r:id="rId100"/>
    <p:sldId id="430" r:id="rId101"/>
    <p:sldId id="431" r:id="rId102"/>
    <p:sldId id="432" r:id="rId103"/>
    <p:sldId id="433" r:id="rId104"/>
    <p:sldId id="434" r:id="rId105"/>
    <p:sldId id="342" r:id="rId106"/>
    <p:sldId id="436" r:id="rId107"/>
    <p:sldId id="437" r:id="rId108"/>
    <p:sldId id="438" r:id="rId109"/>
    <p:sldId id="439" r:id="rId110"/>
    <p:sldId id="440" r:id="rId111"/>
    <p:sldId id="441" r:id="rId112"/>
    <p:sldId id="442" r:id="rId113"/>
    <p:sldId id="443" r:id="rId114"/>
    <p:sldId id="445" r:id="rId115"/>
    <p:sldId id="446" r:id="rId116"/>
    <p:sldId id="447" r:id="rId117"/>
    <p:sldId id="448" r:id="rId118"/>
    <p:sldId id="449" r:id="rId119"/>
    <p:sldId id="450" r:id="rId120"/>
    <p:sldId id="451" r:id="rId121"/>
    <p:sldId id="452" r:id="rId122"/>
    <p:sldId id="454" r:id="rId123"/>
    <p:sldId id="455" r:id="rId124"/>
    <p:sldId id="456" r:id="rId1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9BDD"/>
    <a:srgbClr val="FFFF00"/>
    <a:srgbClr val="53728A"/>
    <a:srgbClr val="00B0F0"/>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97" autoAdjust="0"/>
    <p:restoredTop sz="92845" autoAdjust="0"/>
  </p:normalViewPr>
  <p:slideViewPr>
    <p:cSldViewPr snapToGrid="0">
      <p:cViewPr varScale="1">
        <p:scale>
          <a:sx n="73" d="100"/>
          <a:sy n="73" d="100"/>
        </p:scale>
        <p:origin x="462" y="5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28" Type="http://schemas.openxmlformats.org/officeDocument/2006/relationships/presProps" Target="presProps.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slide" Target="slides/slide110.xml"/><Relationship Id="rId118" Type="http://schemas.openxmlformats.org/officeDocument/2006/relationships/slide" Target="slides/slide115.xml"/><Relationship Id="rId80" Type="http://schemas.openxmlformats.org/officeDocument/2006/relationships/slide" Target="slides/slide77.xml"/><Relationship Id="rId85" Type="http://schemas.openxmlformats.org/officeDocument/2006/relationships/slide" Target="slides/slide82.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slide" Target="slides/slide121.xml"/><Relationship Id="rId129" Type="http://schemas.openxmlformats.org/officeDocument/2006/relationships/viewProps" Target="viewProps.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0" Type="http://schemas.openxmlformats.org/officeDocument/2006/relationships/theme" Target="theme/theme1.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tableStyles" Target="tableStyles.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handoutMaster" Target="handoutMasters/handoutMaster1.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9828C0-EEDA-470E-8624-77EDBF7C727E}" type="doc">
      <dgm:prSet loTypeId="urn:microsoft.com/office/officeart/2005/8/layout/lProcess2" loCatId="relationship" qsTypeId="urn:microsoft.com/office/officeart/2005/8/quickstyle/simple1" qsCatId="simple" csTypeId="urn:microsoft.com/office/officeart/2005/8/colors/colorful4" csCatId="colorful" phldr="1"/>
      <dgm:spPr/>
      <dgm:t>
        <a:bodyPr/>
        <a:lstStyle/>
        <a:p>
          <a:endParaRPr lang="en-US"/>
        </a:p>
      </dgm:t>
    </dgm:pt>
    <dgm:pt modelId="{8BCAE03D-EFE2-4C33-A531-F623E4550B76}">
      <dgm:prSet phldrT="[Text]" custT="1"/>
      <dgm:spPr>
        <a:noFill/>
      </dgm:spPr>
      <dgm:t>
        <a:bodyPr/>
        <a:lstStyle/>
        <a:p>
          <a:endParaRPr lang="en-US" sz="1000" dirty="0"/>
        </a:p>
      </dgm:t>
    </dgm:pt>
    <dgm:pt modelId="{8F389E4B-3E4E-4C22-BB63-901C6F05BCD1}" type="parTrans" cxnId="{4FEB2807-B0A2-4282-ABBD-27237E764E69}">
      <dgm:prSet/>
      <dgm:spPr/>
      <dgm:t>
        <a:bodyPr/>
        <a:lstStyle/>
        <a:p>
          <a:endParaRPr lang="en-US"/>
        </a:p>
      </dgm:t>
    </dgm:pt>
    <dgm:pt modelId="{AC014370-50AA-406B-ACDC-84007FF95684}" type="sibTrans" cxnId="{4FEB2807-B0A2-4282-ABBD-27237E764E69}">
      <dgm:prSet/>
      <dgm:spPr/>
      <dgm:t>
        <a:bodyPr/>
        <a:lstStyle/>
        <a:p>
          <a:endParaRPr lang="en-US"/>
        </a:p>
      </dgm:t>
    </dgm:pt>
    <dgm:pt modelId="{54018477-19F6-48A0-A3B6-094CA776F03A}">
      <dgm:prSet phldrT="[Text]"/>
      <dgm:spPr/>
      <dgm:t>
        <a:bodyPr/>
        <a:lstStyle/>
        <a:p>
          <a:r>
            <a:rPr lang="en-US" dirty="0" smtClean="0"/>
            <a:t>Working products</a:t>
          </a:r>
          <a:endParaRPr lang="en-US" dirty="0"/>
        </a:p>
      </dgm:t>
    </dgm:pt>
    <dgm:pt modelId="{C81CC0CE-277A-463F-812F-259A24202132}" type="parTrans" cxnId="{A6DB13C2-1243-4971-8BCE-82E7E741D0D7}">
      <dgm:prSet/>
      <dgm:spPr/>
      <dgm:t>
        <a:bodyPr/>
        <a:lstStyle/>
        <a:p>
          <a:endParaRPr lang="en-US"/>
        </a:p>
      </dgm:t>
    </dgm:pt>
    <dgm:pt modelId="{547D0106-93DF-4B15-B0EC-21AD869F2FC4}" type="sibTrans" cxnId="{A6DB13C2-1243-4971-8BCE-82E7E741D0D7}">
      <dgm:prSet/>
      <dgm:spPr/>
      <dgm:t>
        <a:bodyPr/>
        <a:lstStyle/>
        <a:p>
          <a:endParaRPr lang="en-US"/>
        </a:p>
      </dgm:t>
    </dgm:pt>
    <dgm:pt modelId="{572611B1-629B-4975-87B4-6CDE71265FBD}">
      <dgm:prSet phldrT="[Text]"/>
      <dgm:spPr/>
      <dgm:t>
        <a:bodyPr/>
        <a:lstStyle/>
        <a:p>
          <a:r>
            <a:rPr lang="en-US" dirty="0" smtClean="0"/>
            <a:t>Customer collaboration</a:t>
          </a:r>
        </a:p>
      </dgm:t>
    </dgm:pt>
    <dgm:pt modelId="{889CB7D6-E574-4070-87C9-1B2952CB3254}" type="parTrans" cxnId="{B673AF0C-8DA2-4FF0-93C7-63795763F645}">
      <dgm:prSet/>
      <dgm:spPr/>
      <dgm:t>
        <a:bodyPr/>
        <a:lstStyle/>
        <a:p>
          <a:endParaRPr lang="en-US"/>
        </a:p>
      </dgm:t>
    </dgm:pt>
    <dgm:pt modelId="{EB785B42-8D5B-4215-BA68-33CA033C7F06}" type="sibTrans" cxnId="{B673AF0C-8DA2-4FF0-93C7-63795763F645}">
      <dgm:prSet/>
      <dgm:spPr/>
      <dgm:t>
        <a:bodyPr/>
        <a:lstStyle/>
        <a:p>
          <a:endParaRPr lang="en-US"/>
        </a:p>
      </dgm:t>
    </dgm:pt>
    <dgm:pt modelId="{B1394BC5-349B-4948-B952-D6DA590ED68E}">
      <dgm:prSet phldrT="[Text]" custT="1"/>
      <dgm:spPr>
        <a:noFill/>
      </dgm:spPr>
      <dgm:t>
        <a:bodyPr/>
        <a:lstStyle/>
        <a:p>
          <a:endParaRPr lang="en-US" sz="1000" dirty="0"/>
        </a:p>
      </dgm:t>
    </dgm:pt>
    <dgm:pt modelId="{FF02A081-4A3C-4B27-8B23-52456A464972}" type="parTrans" cxnId="{22725AA2-3299-4B38-B197-288C4F82893D}">
      <dgm:prSet/>
      <dgm:spPr/>
      <dgm:t>
        <a:bodyPr/>
        <a:lstStyle/>
        <a:p>
          <a:endParaRPr lang="en-US"/>
        </a:p>
      </dgm:t>
    </dgm:pt>
    <dgm:pt modelId="{A3977708-2F10-42A9-8D90-157D58822504}" type="sibTrans" cxnId="{22725AA2-3299-4B38-B197-288C4F82893D}">
      <dgm:prSet/>
      <dgm:spPr/>
      <dgm:t>
        <a:bodyPr/>
        <a:lstStyle/>
        <a:p>
          <a:endParaRPr lang="en-US"/>
        </a:p>
      </dgm:t>
    </dgm:pt>
    <dgm:pt modelId="{4BA14E77-F608-4366-A26B-2C594787B89E}">
      <dgm:prSet phldrT="[Text]"/>
      <dgm:spPr/>
      <dgm:t>
        <a:bodyPr/>
        <a:lstStyle/>
        <a:p>
          <a:r>
            <a:rPr lang="en-US" dirty="0" smtClean="0"/>
            <a:t>Over</a:t>
          </a:r>
          <a:endParaRPr lang="en-US" dirty="0"/>
        </a:p>
      </dgm:t>
    </dgm:pt>
    <dgm:pt modelId="{00D2888F-B05F-4CD6-85A0-CD9519397500}" type="parTrans" cxnId="{1340DFC4-DB47-45CF-88C5-97A59781C033}">
      <dgm:prSet/>
      <dgm:spPr/>
      <dgm:t>
        <a:bodyPr/>
        <a:lstStyle/>
        <a:p>
          <a:endParaRPr lang="en-US"/>
        </a:p>
      </dgm:t>
    </dgm:pt>
    <dgm:pt modelId="{10B46B82-607C-4795-B833-AA7257817743}" type="sibTrans" cxnId="{1340DFC4-DB47-45CF-88C5-97A59781C033}">
      <dgm:prSet/>
      <dgm:spPr/>
      <dgm:t>
        <a:bodyPr/>
        <a:lstStyle/>
        <a:p>
          <a:endParaRPr lang="en-US"/>
        </a:p>
      </dgm:t>
    </dgm:pt>
    <dgm:pt modelId="{F099FB46-81F8-4C9A-8011-7A8E2C9B7E4C}">
      <dgm:prSet phldrT="[Text]"/>
      <dgm:spPr/>
      <dgm:t>
        <a:bodyPr/>
        <a:lstStyle/>
        <a:p>
          <a:r>
            <a:rPr lang="en-US" dirty="0" smtClean="0"/>
            <a:t>Over</a:t>
          </a:r>
          <a:endParaRPr lang="en-US" dirty="0"/>
        </a:p>
      </dgm:t>
    </dgm:pt>
    <dgm:pt modelId="{A0798874-5FBB-43A1-B1F0-7D43DF3C62E0}" type="parTrans" cxnId="{D8419320-1D55-4C3D-8F73-BC37A83BE40D}">
      <dgm:prSet/>
      <dgm:spPr/>
      <dgm:t>
        <a:bodyPr/>
        <a:lstStyle/>
        <a:p>
          <a:endParaRPr lang="en-US"/>
        </a:p>
      </dgm:t>
    </dgm:pt>
    <dgm:pt modelId="{795D6707-B232-4E8C-BD23-F176D94CE841}" type="sibTrans" cxnId="{D8419320-1D55-4C3D-8F73-BC37A83BE40D}">
      <dgm:prSet/>
      <dgm:spPr/>
      <dgm:t>
        <a:bodyPr/>
        <a:lstStyle/>
        <a:p>
          <a:endParaRPr lang="en-US"/>
        </a:p>
      </dgm:t>
    </dgm:pt>
    <dgm:pt modelId="{3AE859E6-FBCF-47B4-8558-62A8A86FD973}">
      <dgm:prSet phldrT="[Text]" custT="1"/>
      <dgm:spPr>
        <a:noFill/>
      </dgm:spPr>
      <dgm:t>
        <a:bodyPr/>
        <a:lstStyle/>
        <a:p>
          <a:endParaRPr lang="en-US" sz="1000" dirty="0"/>
        </a:p>
      </dgm:t>
    </dgm:pt>
    <dgm:pt modelId="{70B22493-0B89-4B0E-B568-2167AACD9BD8}" type="parTrans" cxnId="{2915B5AF-89A0-44AE-BBED-871CFFED9BAA}">
      <dgm:prSet/>
      <dgm:spPr/>
      <dgm:t>
        <a:bodyPr/>
        <a:lstStyle/>
        <a:p>
          <a:endParaRPr lang="en-US"/>
        </a:p>
      </dgm:t>
    </dgm:pt>
    <dgm:pt modelId="{2E4EFD3C-A1F1-465E-9ECF-9E3D933EB11A}" type="sibTrans" cxnId="{2915B5AF-89A0-44AE-BBED-871CFFED9BAA}">
      <dgm:prSet/>
      <dgm:spPr/>
      <dgm:t>
        <a:bodyPr/>
        <a:lstStyle/>
        <a:p>
          <a:endParaRPr lang="en-US"/>
        </a:p>
      </dgm:t>
    </dgm:pt>
    <dgm:pt modelId="{47BA445B-8D91-45F3-ABD3-3F86C15312B2}">
      <dgm:prSet phldrT="[Text]"/>
      <dgm:spPr/>
      <dgm:t>
        <a:bodyPr/>
        <a:lstStyle/>
        <a:p>
          <a:r>
            <a:rPr lang="en-US" dirty="0" smtClean="0"/>
            <a:t>Process and tools</a:t>
          </a:r>
          <a:endParaRPr lang="en-US" dirty="0"/>
        </a:p>
      </dgm:t>
    </dgm:pt>
    <dgm:pt modelId="{F9574D1E-A880-4FC8-AA24-FA5DD17B8294}" type="parTrans" cxnId="{DEC0B069-8C48-4089-AB59-5B2A930BA1A4}">
      <dgm:prSet/>
      <dgm:spPr/>
      <dgm:t>
        <a:bodyPr/>
        <a:lstStyle/>
        <a:p>
          <a:endParaRPr lang="en-US"/>
        </a:p>
      </dgm:t>
    </dgm:pt>
    <dgm:pt modelId="{4CFDA4A9-C3D0-4989-A3F7-CD3674EFF2B2}" type="sibTrans" cxnId="{DEC0B069-8C48-4089-AB59-5B2A930BA1A4}">
      <dgm:prSet/>
      <dgm:spPr/>
      <dgm:t>
        <a:bodyPr/>
        <a:lstStyle/>
        <a:p>
          <a:endParaRPr lang="en-US"/>
        </a:p>
      </dgm:t>
    </dgm:pt>
    <dgm:pt modelId="{CC6BAF4D-F449-4AA4-A7C5-827DA157113B}">
      <dgm:prSet phldrT="[Text]"/>
      <dgm:spPr/>
      <dgm:t>
        <a:bodyPr/>
        <a:lstStyle/>
        <a:p>
          <a:r>
            <a:rPr lang="en-US" dirty="0" smtClean="0"/>
            <a:t>Comprehensive documentation</a:t>
          </a:r>
          <a:endParaRPr lang="en-US" dirty="0"/>
        </a:p>
      </dgm:t>
    </dgm:pt>
    <dgm:pt modelId="{C07DB6B2-C3F8-4142-B857-78FA98FFBAD9}" type="parTrans" cxnId="{443FA74C-3822-462E-B56C-82AFA03558D7}">
      <dgm:prSet/>
      <dgm:spPr/>
      <dgm:t>
        <a:bodyPr/>
        <a:lstStyle/>
        <a:p>
          <a:endParaRPr lang="en-US"/>
        </a:p>
      </dgm:t>
    </dgm:pt>
    <dgm:pt modelId="{A83AE39A-5576-4008-90DF-CD51E9D47CA0}" type="sibTrans" cxnId="{443FA74C-3822-462E-B56C-82AFA03558D7}">
      <dgm:prSet/>
      <dgm:spPr/>
      <dgm:t>
        <a:bodyPr/>
        <a:lstStyle/>
        <a:p>
          <a:endParaRPr lang="en-US"/>
        </a:p>
      </dgm:t>
    </dgm:pt>
    <dgm:pt modelId="{E0DD017A-0E81-4AD0-BB8F-C52E6D71C5D6}">
      <dgm:prSet/>
      <dgm:spPr/>
      <dgm:t>
        <a:bodyPr/>
        <a:lstStyle/>
        <a:p>
          <a:r>
            <a:rPr lang="en-US" dirty="0" smtClean="0"/>
            <a:t>Responding to change</a:t>
          </a:r>
          <a:endParaRPr lang="en-US" dirty="0"/>
        </a:p>
      </dgm:t>
    </dgm:pt>
    <dgm:pt modelId="{EA6B098B-C0A5-4FE6-95EA-B89178FEA6F0}" type="parTrans" cxnId="{FEA69C78-E921-4BF4-ABE3-83B4D78012FB}">
      <dgm:prSet/>
      <dgm:spPr/>
      <dgm:t>
        <a:bodyPr/>
        <a:lstStyle/>
        <a:p>
          <a:endParaRPr lang="en-US"/>
        </a:p>
      </dgm:t>
    </dgm:pt>
    <dgm:pt modelId="{A14746CF-0EAC-4761-8281-3748A0CD43BF}" type="sibTrans" cxnId="{FEA69C78-E921-4BF4-ABE3-83B4D78012FB}">
      <dgm:prSet/>
      <dgm:spPr/>
      <dgm:t>
        <a:bodyPr/>
        <a:lstStyle/>
        <a:p>
          <a:endParaRPr lang="en-US"/>
        </a:p>
      </dgm:t>
    </dgm:pt>
    <dgm:pt modelId="{79CC2FE8-F7A5-4887-88B3-A51146750816}">
      <dgm:prSet/>
      <dgm:spPr/>
      <dgm:t>
        <a:bodyPr/>
        <a:lstStyle/>
        <a:p>
          <a:r>
            <a:rPr lang="en-US" dirty="0" smtClean="0"/>
            <a:t>Individuals and interactions</a:t>
          </a:r>
          <a:endParaRPr lang="en-US" dirty="0"/>
        </a:p>
      </dgm:t>
    </dgm:pt>
    <dgm:pt modelId="{B0A30A05-E63C-4274-8073-A521D9664205}" type="parTrans" cxnId="{14FA90DA-A0D9-4E31-B6DF-0C10A72CDD07}">
      <dgm:prSet/>
      <dgm:spPr/>
      <dgm:t>
        <a:bodyPr/>
        <a:lstStyle/>
        <a:p>
          <a:endParaRPr lang="en-US"/>
        </a:p>
      </dgm:t>
    </dgm:pt>
    <dgm:pt modelId="{9CECF69D-E2F4-4FBF-94F8-0A8D103F6319}" type="sibTrans" cxnId="{14FA90DA-A0D9-4E31-B6DF-0C10A72CDD07}">
      <dgm:prSet/>
      <dgm:spPr/>
      <dgm:t>
        <a:bodyPr/>
        <a:lstStyle/>
        <a:p>
          <a:endParaRPr lang="en-US"/>
        </a:p>
      </dgm:t>
    </dgm:pt>
    <dgm:pt modelId="{046B1CDB-0C7C-4507-80CC-02A7FFC8A8A1}">
      <dgm:prSet/>
      <dgm:spPr/>
      <dgm:t>
        <a:bodyPr/>
        <a:lstStyle/>
        <a:p>
          <a:r>
            <a:rPr lang="en-US" dirty="0" smtClean="0"/>
            <a:t>Contract negotiation</a:t>
          </a:r>
          <a:endParaRPr lang="en-US" dirty="0"/>
        </a:p>
      </dgm:t>
    </dgm:pt>
    <dgm:pt modelId="{6766CFDA-98C6-4CDE-857B-08296E9F8348}" type="parTrans" cxnId="{CF35E910-044A-4DF7-9783-0D9D6CA065BA}">
      <dgm:prSet/>
      <dgm:spPr/>
      <dgm:t>
        <a:bodyPr/>
        <a:lstStyle/>
        <a:p>
          <a:endParaRPr lang="en-US"/>
        </a:p>
      </dgm:t>
    </dgm:pt>
    <dgm:pt modelId="{B002A9D7-B2A5-4525-8BBA-E6856913F7FC}" type="sibTrans" cxnId="{CF35E910-044A-4DF7-9783-0D9D6CA065BA}">
      <dgm:prSet/>
      <dgm:spPr/>
      <dgm:t>
        <a:bodyPr/>
        <a:lstStyle/>
        <a:p>
          <a:endParaRPr lang="en-US"/>
        </a:p>
      </dgm:t>
    </dgm:pt>
    <dgm:pt modelId="{8991FD01-C257-46BB-87F6-26B14195E91C}">
      <dgm:prSet/>
      <dgm:spPr/>
      <dgm:t>
        <a:bodyPr/>
        <a:lstStyle/>
        <a:p>
          <a:r>
            <a:rPr lang="en-US" dirty="0" smtClean="0"/>
            <a:t>Following and plan</a:t>
          </a:r>
          <a:endParaRPr lang="en-US" dirty="0"/>
        </a:p>
      </dgm:t>
    </dgm:pt>
    <dgm:pt modelId="{CA12B821-D57D-4CB9-99CC-ED98A9C8B776}" type="parTrans" cxnId="{52AFA9A5-6DFF-49F3-95D1-83E847F9FF4F}">
      <dgm:prSet/>
      <dgm:spPr/>
      <dgm:t>
        <a:bodyPr/>
        <a:lstStyle/>
        <a:p>
          <a:endParaRPr lang="en-US"/>
        </a:p>
      </dgm:t>
    </dgm:pt>
    <dgm:pt modelId="{99FE763A-9808-47FE-9826-7EBD891F2D01}" type="sibTrans" cxnId="{52AFA9A5-6DFF-49F3-95D1-83E847F9FF4F}">
      <dgm:prSet/>
      <dgm:spPr/>
      <dgm:t>
        <a:bodyPr/>
        <a:lstStyle/>
        <a:p>
          <a:endParaRPr lang="en-US"/>
        </a:p>
      </dgm:t>
    </dgm:pt>
    <dgm:pt modelId="{34038594-9338-4D65-B245-AE15BE0E6C68}">
      <dgm:prSet/>
      <dgm:spPr/>
      <dgm:t>
        <a:bodyPr/>
        <a:lstStyle/>
        <a:p>
          <a:r>
            <a:rPr lang="en-US" dirty="0" smtClean="0"/>
            <a:t>Over</a:t>
          </a:r>
          <a:endParaRPr lang="en-US" dirty="0"/>
        </a:p>
      </dgm:t>
    </dgm:pt>
    <dgm:pt modelId="{422C4509-2F37-4559-9AE0-CBD362524AE2}" type="parTrans" cxnId="{22639C15-415E-4A7F-B9EA-38F93A8B4200}">
      <dgm:prSet/>
      <dgm:spPr/>
      <dgm:t>
        <a:bodyPr/>
        <a:lstStyle/>
        <a:p>
          <a:endParaRPr lang="en-US"/>
        </a:p>
      </dgm:t>
    </dgm:pt>
    <dgm:pt modelId="{1C7A0EA3-6128-46C5-AF25-8C75A6B3EBDD}" type="sibTrans" cxnId="{22639C15-415E-4A7F-B9EA-38F93A8B4200}">
      <dgm:prSet/>
      <dgm:spPr/>
      <dgm:t>
        <a:bodyPr/>
        <a:lstStyle/>
        <a:p>
          <a:endParaRPr lang="en-US"/>
        </a:p>
      </dgm:t>
    </dgm:pt>
    <dgm:pt modelId="{BFE9F5B9-415C-4A81-BABE-8FD9A6BD9455}">
      <dgm:prSet/>
      <dgm:spPr/>
      <dgm:t>
        <a:bodyPr/>
        <a:lstStyle/>
        <a:p>
          <a:r>
            <a:rPr lang="en-US" dirty="0" smtClean="0"/>
            <a:t>Over</a:t>
          </a:r>
          <a:endParaRPr lang="en-US" dirty="0"/>
        </a:p>
      </dgm:t>
    </dgm:pt>
    <dgm:pt modelId="{8C182ECB-4DF5-439D-ABE0-B4E92FF742C5}" type="parTrans" cxnId="{8882DFE1-F730-49FB-8C8A-5CFB171AFF87}">
      <dgm:prSet/>
      <dgm:spPr/>
      <dgm:t>
        <a:bodyPr/>
        <a:lstStyle/>
        <a:p>
          <a:endParaRPr lang="en-US"/>
        </a:p>
      </dgm:t>
    </dgm:pt>
    <dgm:pt modelId="{FD4D107A-8724-4188-8326-14FE4B9B5969}" type="sibTrans" cxnId="{8882DFE1-F730-49FB-8C8A-5CFB171AFF87}">
      <dgm:prSet/>
      <dgm:spPr/>
      <dgm:t>
        <a:bodyPr/>
        <a:lstStyle/>
        <a:p>
          <a:endParaRPr lang="en-US"/>
        </a:p>
      </dgm:t>
    </dgm:pt>
    <dgm:pt modelId="{297F07FB-B065-481F-B157-96A6196F276D}" type="pres">
      <dgm:prSet presAssocID="{579828C0-EEDA-470E-8624-77EDBF7C727E}" presName="theList" presStyleCnt="0">
        <dgm:presLayoutVars>
          <dgm:dir/>
          <dgm:animLvl val="lvl"/>
          <dgm:resizeHandles val="exact"/>
        </dgm:presLayoutVars>
      </dgm:prSet>
      <dgm:spPr/>
      <dgm:t>
        <a:bodyPr/>
        <a:lstStyle/>
        <a:p>
          <a:endParaRPr lang="en-US"/>
        </a:p>
      </dgm:t>
    </dgm:pt>
    <dgm:pt modelId="{0B86F792-CDCD-441D-8B0B-3AC90130B88A}" type="pres">
      <dgm:prSet presAssocID="{8BCAE03D-EFE2-4C33-A531-F623E4550B76}" presName="compNode" presStyleCnt="0"/>
      <dgm:spPr/>
    </dgm:pt>
    <dgm:pt modelId="{DB901B9B-E42F-47EB-B0BD-B0FC1482CFA1}" type="pres">
      <dgm:prSet presAssocID="{8BCAE03D-EFE2-4C33-A531-F623E4550B76}" presName="aNode" presStyleLbl="bgShp" presStyleIdx="0" presStyleCnt="3" custLinFactNeighborX="-1519" custLinFactNeighborY="226"/>
      <dgm:spPr/>
      <dgm:t>
        <a:bodyPr/>
        <a:lstStyle/>
        <a:p>
          <a:endParaRPr lang="en-US"/>
        </a:p>
      </dgm:t>
    </dgm:pt>
    <dgm:pt modelId="{5FF09C2D-5EC2-4104-B60A-EFA009A13F39}" type="pres">
      <dgm:prSet presAssocID="{8BCAE03D-EFE2-4C33-A531-F623E4550B76}" presName="textNode" presStyleLbl="bgShp" presStyleIdx="0" presStyleCnt="3"/>
      <dgm:spPr/>
      <dgm:t>
        <a:bodyPr/>
        <a:lstStyle/>
        <a:p>
          <a:endParaRPr lang="en-US"/>
        </a:p>
      </dgm:t>
    </dgm:pt>
    <dgm:pt modelId="{33B82D30-D28B-444E-B02A-2A2AEEED8F0F}" type="pres">
      <dgm:prSet presAssocID="{8BCAE03D-EFE2-4C33-A531-F623E4550B76}" presName="compChildNode" presStyleCnt="0"/>
      <dgm:spPr/>
    </dgm:pt>
    <dgm:pt modelId="{1AE8F27F-317B-4A03-B319-53524CFC6B98}" type="pres">
      <dgm:prSet presAssocID="{8BCAE03D-EFE2-4C33-A531-F623E4550B76}" presName="theInnerList" presStyleCnt="0"/>
      <dgm:spPr/>
    </dgm:pt>
    <dgm:pt modelId="{6993A4A4-3F38-45E7-A943-EE2969B98EA5}" type="pres">
      <dgm:prSet presAssocID="{79CC2FE8-F7A5-4887-88B3-A51146750816}" presName="childNode" presStyleLbl="node1" presStyleIdx="0" presStyleCnt="12">
        <dgm:presLayoutVars>
          <dgm:bulletEnabled val="1"/>
        </dgm:presLayoutVars>
      </dgm:prSet>
      <dgm:spPr/>
      <dgm:t>
        <a:bodyPr/>
        <a:lstStyle/>
        <a:p>
          <a:endParaRPr lang="en-US"/>
        </a:p>
      </dgm:t>
    </dgm:pt>
    <dgm:pt modelId="{F5729B62-1F24-4E63-9134-15A84EF0AB27}" type="pres">
      <dgm:prSet presAssocID="{79CC2FE8-F7A5-4887-88B3-A51146750816}" presName="aSpace2" presStyleCnt="0"/>
      <dgm:spPr/>
    </dgm:pt>
    <dgm:pt modelId="{B41F61AB-B45C-4114-B6AF-B44C388915FB}" type="pres">
      <dgm:prSet presAssocID="{54018477-19F6-48A0-A3B6-094CA776F03A}" presName="childNode" presStyleLbl="node1" presStyleIdx="1" presStyleCnt="12">
        <dgm:presLayoutVars>
          <dgm:bulletEnabled val="1"/>
        </dgm:presLayoutVars>
      </dgm:prSet>
      <dgm:spPr/>
      <dgm:t>
        <a:bodyPr/>
        <a:lstStyle/>
        <a:p>
          <a:endParaRPr lang="en-US"/>
        </a:p>
      </dgm:t>
    </dgm:pt>
    <dgm:pt modelId="{733EA4D5-A5D0-4BFF-A8F5-86254A2596BA}" type="pres">
      <dgm:prSet presAssocID="{54018477-19F6-48A0-A3B6-094CA776F03A}" presName="aSpace2" presStyleCnt="0"/>
      <dgm:spPr/>
    </dgm:pt>
    <dgm:pt modelId="{2D4D91CD-9831-4489-BBD8-33088BB83752}" type="pres">
      <dgm:prSet presAssocID="{572611B1-629B-4975-87B4-6CDE71265FBD}" presName="childNode" presStyleLbl="node1" presStyleIdx="2" presStyleCnt="12">
        <dgm:presLayoutVars>
          <dgm:bulletEnabled val="1"/>
        </dgm:presLayoutVars>
      </dgm:prSet>
      <dgm:spPr/>
      <dgm:t>
        <a:bodyPr/>
        <a:lstStyle/>
        <a:p>
          <a:endParaRPr lang="en-US"/>
        </a:p>
      </dgm:t>
    </dgm:pt>
    <dgm:pt modelId="{FC494503-95C2-4BAD-9AC8-11C1A36B0805}" type="pres">
      <dgm:prSet presAssocID="{572611B1-629B-4975-87B4-6CDE71265FBD}" presName="aSpace2" presStyleCnt="0"/>
      <dgm:spPr/>
    </dgm:pt>
    <dgm:pt modelId="{230FA2AB-DB82-4887-AD1F-13D70DF2D9C2}" type="pres">
      <dgm:prSet presAssocID="{E0DD017A-0E81-4AD0-BB8F-C52E6D71C5D6}" presName="childNode" presStyleLbl="node1" presStyleIdx="3" presStyleCnt="12">
        <dgm:presLayoutVars>
          <dgm:bulletEnabled val="1"/>
        </dgm:presLayoutVars>
      </dgm:prSet>
      <dgm:spPr/>
      <dgm:t>
        <a:bodyPr/>
        <a:lstStyle/>
        <a:p>
          <a:endParaRPr lang="en-US"/>
        </a:p>
      </dgm:t>
    </dgm:pt>
    <dgm:pt modelId="{2C1E859B-940C-4942-A0F6-64631374FDD3}" type="pres">
      <dgm:prSet presAssocID="{8BCAE03D-EFE2-4C33-A531-F623E4550B76}" presName="aSpace" presStyleCnt="0"/>
      <dgm:spPr/>
    </dgm:pt>
    <dgm:pt modelId="{7C6992D2-6D44-43E8-A2B2-C21AD08157DF}" type="pres">
      <dgm:prSet presAssocID="{B1394BC5-349B-4948-B952-D6DA590ED68E}" presName="compNode" presStyleCnt="0"/>
      <dgm:spPr/>
    </dgm:pt>
    <dgm:pt modelId="{6A1D93EB-0223-43B1-BAA1-E9F4DA255017}" type="pres">
      <dgm:prSet presAssocID="{B1394BC5-349B-4948-B952-D6DA590ED68E}" presName="aNode" presStyleLbl="bgShp" presStyleIdx="1" presStyleCnt="3"/>
      <dgm:spPr/>
      <dgm:t>
        <a:bodyPr/>
        <a:lstStyle/>
        <a:p>
          <a:endParaRPr lang="en-US"/>
        </a:p>
      </dgm:t>
    </dgm:pt>
    <dgm:pt modelId="{18EDADE6-12BB-4419-98CF-91199D048371}" type="pres">
      <dgm:prSet presAssocID="{B1394BC5-349B-4948-B952-D6DA590ED68E}" presName="textNode" presStyleLbl="bgShp" presStyleIdx="1" presStyleCnt="3"/>
      <dgm:spPr/>
      <dgm:t>
        <a:bodyPr/>
        <a:lstStyle/>
        <a:p>
          <a:endParaRPr lang="en-US"/>
        </a:p>
      </dgm:t>
    </dgm:pt>
    <dgm:pt modelId="{B7FE1C67-AC44-4DE0-B541-C26A5404BA0A}" type="pres">
      <dgm:prSet presAssocID="{B1394BC5-349B-4948-B952-D6DA590ED68E}" presName="compChildNode" presStyleCnt="0"/>
      <dgm:spPr/>
    </dgm:pt>
    <dgm:pt modelId="{45991A6A-0602-47D8-84A2-6C42EB9836EA}" type="pres">
      <dgm:prSet presAssocID="{B1394BC5-349B-4948-B952-D6DA590ED68E}" presName="theInnerList" presStyleCnt="0"/>
      <dgm:spPr/>
    </dgm:pt>
    <dgm:pt modelId="{A30D0406-195D-4A9A-9AB8-4602DC9FA4ED}" type="pres">
      <dgm:prSet presAssocID="{4BA14E77-F608-4366-A26B-2C594787B89E}" presName="childNode" presStyleLbl="node1" presStyleIdx="4" presStyleCnt="12">
        <dgm:presLayoutVars>
          <dgm:bulletEnabled val="1"/>
        </dgm:presLayoutVars>
      </dgm:prSet>
      <dgm:spPr/>
      <dgm:t>
        <a:bodyPr/>
        <a:lstStyle/>
        <a:p>
          <a:endParaRPr lang="en-US"/>
        </a:p>
      </dgm:t>
    </dgm:pt>
    <dgm:pt modelId="{F9E856C9-820C-4545-A07F-01C85D0FFE5F}" type="pres">
      <dgm:prSet presAssocID="{4BA14E77-F608-4366-A26B-2C594787B89E}" presName="aSpace2" presStyleCnt="0"/>
      <dgm:spPr/>
    </dgm:pt>
    <dgm:pt modelId="{ADEA6C79-E258-4026-9CEF-95E3386A488F}" type="pres">
      <dgm:prSet presAssocID="{F099FB46-81F8-4C9A-8011-7A8E2C9B7E4C}" presName="childNode" presStyleLbl="node1" presStyleIdx="5" presStyleCnt="12">
        <dgm:presLayoutVars>
          <dgm:bulletEnabled val="1"/>
        </dgm:presLayoutVars>
      </dgm:prSet>
      <dgm:spPr/>
      <dgm:t>
        <a:bodyPr/>
        <a:lstStyle/>
        <a:p>
          <a:endParaRPr lang="en-US"/>
        </a:p>
      </dgm:t>
    </dgm:pt>
    <dgm:pt modelId="{F6BA3F06-63BE-4B7C-8A86-4A636B89A5AA}" type="pres">
      <dgm:prSet presAssocID="{F099FB46-81F8-4C9A-8011-7A8E2C9B7E4C}" presName="aSpace2" presStyleCnt="0"/>
      <dgm:spPr/>
    </dgm:pt>
    <dgm:pt modelId="{FA452082-6330-4F69-B86F-804431430E7C}" type="pres">
      <dgm:prSet presAssocID="{34038594-9338-4D65-B245-AE15BE0E6C68}" presName="childNode" presStyleLbl="node1" presStyleIdx="6" presStyleCnt="12">
        <dgm:presLayoutVars>
          <dgm:bulletEnabled val="1"/>
        </dgm:presLayoutVars>
      </dgm:prSet>
      <dgm:spPr/>
      <dgm:t>
        <a:bodyPr/>
        <a:lstStyle/>
        <a:p>
          <a:endParaRPr lang="en-US"/>
        </a:p>
      </dgm:t>
    </dgm:pt>
    <dgm:pt modelId="{BA54C75E-056B-48B4-A682-20B1A1265FD3}" type="pres">
      <dgm:prSet presAssocID="{34038594-9338-4D65-B245-AE15BE0E6C68}" presName="aSpace2" presStyleCnt="0"/>
      <dgm:spPr/>
    </dgm:pt>
    <dgm:pt modelId="{A8716913-8BBC-463F-AB71-A0E4E51E9890}" type="pres">
      <dgm:prSet presAssocID="{BFE9F5B9-415C-4A81-BABE-8FD9A6BD9455}" presName="childNode" presStyleLbl="node1" presStyleIdx="7" presStyleCnt="12">
        <dgm:presLayoutVars>
          <dgm:bulletEnabled val="1"/>
        </dgm:presLayoutVars>
      </dgm:prSet>
      <dgm:spPr/>
      <dgm:t>
        <a:bodyPr/>
        <a:lstStyle/>
        <a:p>
          <a:endParaRPr lang="en-US"/>
        </a:p>
      </dgm:t>
    </dgm:pt>
    <dgm:pt modelId="{E076F81B-8328-417A-9441-C21B6062C832}" type="pres">
      <dgm:prSet presAssocID="{B1394BC5-349B-4948-B952-D6DA590ED68E}" presName="aSpace" presStyleCnt="0"/>
      <dgm:spPr/>
    </dgm:pt>
    <dgm:pt modelId="{409AD052-40A8-49D0-A760-D5FECFA0671D}" type="pres">
      <dgm:prSet presAssocID="{3AE859E6-FBCF-47B4-8558-62A8A86FD973}" presName="compNode" presStyleCnt="0"/>
      <dgm:spPr/>
    </dgm:pt>
    <dgm:pt modelId="{36A54593-71CF-4296-AB9C-05E5A7ED4868}" type="pres">
      <dgm:prSet presAssocID="{3AE859E6-FBCF-47B4-8558-62A8A86FD973}" presName="aNode" presStyleLbl="bgShp" presStyleIdx="2" presStyleCnt="3"/>
      <dgm:spPr/>
      <dgm:t>
        <a:bodyPr/>
        <a:lstStyle/>
        <a:p>
          <a:endParaRPr lang="en-US"/>
        </a:p>
      </dgm:t>
    </dgm:pt>
    <dgm:pt modelId="{C11E53B5-15B3-4129-8AAD-B2571C5067BB}" type="pres">
      <dgm:prSet presAssocID="{3AE859E6-FBCF-47B4-8558-62A8A86FD973}" presName="textNode" presStyleLbl="bgShp" presStyleIdx="2" presStyleCnt="3"/>
      <dgm:spPr/>
      <dgm:t>
        <a:bodyPr/>
        <a:lstStyle/>
        <a:p>
          <a:endParaRPr lang="en-US"/>
        </a:p>
      </dgm:t>
    </dgm:pt>
    <dgm:pt modelId="{99A154EE-7B77-40B8-9EB3-527ED858DE0F}" type="pres">
      <dgm:prSet presAssocID="{3AE859E6-FBCF-47B4-8558-62A8A86FD973}" presName="compChildNode" presStyleCnt="0"/>
      <dgm:spPr/>
    </dgm:pt>
    <dgm:pt modelId="{4771C3AF-A1DD-4345-BD16-9560B435308D}" type="pres">
      <dgm:prSet presAssocID="{3AE859E6-FBCF-47B4-8558-62A8A86FD973}" presName="theInnerList" presStyleCnt="0"/>
      <dgm:spPr/>
    </dgm:pt>
    <dgm:pt modelId="{8E5BD2E3-7491-4739-95C8-7C75FB06720E}" type="pres">
      <dgm:prSet presAssocID="{47BA445B-8D91-45F3-ABD3-3F86C15312B2}" presName="childNode" presStyleLbl="node1" presStyleIdx="8" presStyleCnt="12">
        <dgm:presLayoutVars>
          <dgm:bulletEnabled val="1"/>
        </dgm:presLayoutVars>
      </dgm:prSet>
      <dgm:spPr/>
      <dgm:t>
        <a:bodyPr/>
        <a:lstStyle/>
        <a:p>
          <a:endParaRPr lang="en-US"/>
        </a:p>
      </dgm:t>
    </dgm:pt>
    <dgm:pt modelId="{C3579CC4-AA3D-464E-AF95-E6071DDD3081}" type="pres">
      <dgm:prSet presAssocID="{47BA445B-8D91-45F3-ABD3-3F86C15312B2}" presName="aSpace2" presStyleCnt="0"/>
      <dgm:spPr/>
    </dgm:pt>
    <dgm:pt modelId="{1C13306F-B05F-4C4F-8CE7-E3B020A7A404}" type="pres">
      <dgm:prSet presAssocID="{CC6BAF4D-F449-4AA4-A7C5-827DA157113B}" presName="childNode" presStyleLbl="node1" presStyleIdx="9" presStyleCnt="12">
        <dgm:presLayoutVars>
          <dgm:bulletEnabled val="1"/>
        </dgm:presLayoutVars>
      </dgm:prSet>
      <dgm:spPr/>
      <dgm:t>
        <a:bodyPr/>
        <a:lstStyle/>
        <a:p>
          <a:endParaRPr lang="en-US"/>
        </a:p>
      </dgm:t>
    </dgm:pt>
    <dgm:pt modelId="{AB6117EB-2833-4C57-B207-E87384AFC6BD}" type="pres">
      <dgm:prSet presAssocID="{CC6BAF4D-F449-4AA4-A7C5-827DA157113B}" presName="aSpace2" presStyleCnt="0"/>
      <dgm:spPr/>
    </dgm:pt>
    <dgm:pt modelId="{29B8EC92-0A93-49A1-ABD4-083AC1043450}" type="pres">
      <dgm:prSet presAssocID="{046B1CDB-0C7C-4507-80CC-02A7FFC8A8A1}" presName="childNode" presStyleLbl="node1" presStyleIdx="10" presStyleCnt="12">
        <dgm:presLayoutVars>
          <dgm:bulletEnabled val="1"/>
        </dgm:presLayoutVars>
      </dgm:prSet>
      <dgm:spPr/>
      <dgm:t>
        <a:bodyPr/>
        <a:lstStyle/>
        <a:p>
          <a:endParaRPr lang="en-US"/>
        </a:p>
      </dgm:t>
    </dgm:pt>
    <dgm:pt modelId="{7AEC0F5D-105F-4D92-BBA2-6C5D973C200E}" type="pres">
      <dgm:prSet presAssocID="{046B1CDB-0C7C-4507-80CC-02A7FFC8A8A1}" presName="aSpace2" presStyleCnt="0"/>
      <dgm:spPr/>
    </dgm:pt>
    <dgm:pt modelId="{A1B9E411-2915-44F0-9256-70BAC214295E}" type="pres">
      <dgm:prSet presAssocID="{8991FD01-C257-46BB-87F6-26B14195E91C}" presName="childNode" presStyleLbl="node1" presStyleIdx="11" presStyleCnt="12">
        <dgm:presLayoutVars>
          <dgm:bulletEnabled val="1"/>
        </dgm:presLayoutVars>
      </dgm:prSet>
      <dgm:spPr/>
      <dgm:t>
        <a:bodyPr/>
        <a:lstStyle/>
        <a:p>
          <a:endParaRPr lang="en-US"/>
        </a:p>
      </dgm:t>
    </dgm:pt>
  </dgm:ptLst>
  <dgm:cxnLst>
    <dgm:cxn modelId="{D9E79BD1-6004-4B8D-887A-89E7C6DE2187}" type="presOf" srcId="{47BA445B-8D91-45F3-ABD3-3F86C15312B2}" destId="{8E5BD2E3-7491-4739-95C8-7C75FB06720E}" srcOrd="0" destOrd="0" presId="urn:microsoft.com/office/officeart/2005/8/layout/lProcess2"/>
    <dgm:cxn modelId="{E97E7D7D-3500-4C45-A3B5-553D8BFFCAB1}" type="presOf" srcId="{B1394BC5-349B-4948-B952-D6DA590ED68E}" destId="{6A1D93EB-0223-43B1-BAA1-E9F4DA255017}" srcOrd="0" destOrd="0" presId="urn:microsoft.com/office/officeart/2005/8/layout/lProcess2"/>
    <dgm:cxn modelId="{22639C15-415E-4A7F-B9EA-38F93A8B4200}" srcId="{B1394BC5-349B-4948-B952-D6DA590ED68E}" destId="{34038594-9338-4D65-B245-AE15BE0E6C68}" srcOrd="2" destOrd="0" parTransId="{422C4509-2F37-4559-9AE0-CBD362524AE2}" sibTransId="{1C7A0EA3-6128-46C5-AF25-8C75A6B3EBDD}"/>
    <dgm:cxn modelId="{FE929F3C-A001-4D11-9E60-A32920C4DF47}" type="presOf" srcId="{046B1CDB-0C7C-4507-80CC-02A7FFC8A8A1}" destId="{29B8EC92-0A93-49A1-ABD4-083AC1043450}" srcOrd="0" destOrd="0" presId="urn:microsoft.com/office/officeart/2005/8/layout/lProcess2"/>
    <dgm:cxn modelId="{1340DFC4-DB47-45CF-88C5-97A59781C033}" srcId="{B1394BC5-349B-4948-B952-D6DA590ED68E}" destId="{4BA14E77-F608-4366-A26B-2C594787B89E}" srcOrd="0" destOrd="0" parTransId="{00D2888F-B05F-4CD6-85A0-CD9519397500}" sibTransId="{10B46B82-607C-4795-B833-AA7257817743}"/>
    <dgm:cxn modelId="{14FA90DA-A0D9-4E31-B6DF-0C10A72CDD07}" srcId="{8BCAE03D-EFE2-4C33-A531-F623E4550B76}" destId="{79CC2FE8-F7A5-4887-88B3-A51146750816}" srcOrd="0" destOrd="0" parTransId="{B0A30A05-E63C-4274-8073-A521D9664205}" sibTransId="{9CECF69D-E2F4-4FBF-94F8-0A8D103F6319}"/>
    <dgm:cxn modelId="{E34BBC2C-7908-43E5-AE51-5FFC78F78004}" type="presOf" srcId="{8BCAE03D-EFE2-4C33-A531-F623E4550B76}" destId="{5FF09C2D-5EC2-4104-B60A-EFA009A13F39}" srcOrd="1" destOrd="0" presId="urn:microsoft.com/office/officeart/2005/8/layout/lProcess2"/>
    <dgm:cxn modelId="{E4D09AFD-9F95-468F-B11D-AA6989E500CF}" type="presOf" srcId="{3AE859E6-FBCF-47B4-8558-62A8A86FD973}" destId="{C11E53B5-15B3-4129-8AAD-B2571C5067BB}" srcOrd="1" destOrd="0" presId="urn:microsoft.com/office/officeart/2005/8/layout/lProcess2"/>
    <dgm:cxn modelId="{A6DB13C2-1243-4971-8BCE-82E7E741D0D7}" srcId="{8BCAE03D-EFE2-4C33-A531-F623E4550B76}" destId="{54018477-19F6-48A0-A3B6-094CA776F03A}" srcOrd="1" destOrd="0" parTransId="{C81CC0CE-277A-463F-812F-259A24202132}" sibTransId="{547D0106-93DF-4B15-B0EC-21AD869F2FC4}"/>
    <dgm:cxn modelId="{33F73F2D-B1E1-4961-A52C-61B9CDBAF92D}" type="presOf" srcId="{79CC2FE8-F7A5-4887-88B3-A51146750816}" destId="{6993A4A4-3F38-45E7-A943-EE2969B98EA5}" srcOrd="0" destOrd="0" presId="urn:microsoft.com/office/officeart/2005/8/layout/lProcess2"/>
    <dgm:cxn modelId="{33665008-F18E-410E-B15D-DADB4A1EE4C7}" type="presOf" srcId="{572611B1-629B-4975-87B4-6CDE71265FBD}" destId="{2D4D91CD-9831-4489-BBD8-33088BB83752}" srcOrd="0" destOrd="0" presId="urn:microsoft.com/office/officeart/2005/8/layout/lProcess2"/>
    <dgm:cxn modelId="{19BD3D29-F25C-4082-AAB3-95145DD5C7A8}" type="presOf" srcId="{B1394BC5-349B-4948-B952-D6DA590ED68E}" destId="{18EDADE6-12BB-4419-98CF-91199D048371}" srcOrd="1" destOrd="0" presId="urn:microsoft.com/office/officeart/2005/8/layout/lProcess2"/>
    <dgm:cxn modelId="{47001E8E-994E-4EE4-9B50-AAA45445C82A}" type="presOf" srcId="{CC6BAF4D-F449-4AA4-A7C5-827DA157113B}" destId="{1C13306F-B05F-4C4F-8CE7-E3B020A7A404}" srcOrd="0" destOrd="0" presId="urn:microsoft.com/office/officeart/2005/8/layout/lProcess2"/>
    <dgm:cxn modelId="{6E4A4334-B765-4F1C-91EF-F7CA6087AF31}" type="presOf" srcId="{8BCAE03D-EFE2-4C33-A531-F623E4550B76}" destId="{DB901B9B-E42F-47EB-B0BD-B0FC1482CFA1}" srcOrd="0" destOrd="0" presId="urn:microsoft.com/office/officeart/2005/8/layout/lProcess2"/>
    <dgm:cxn modelId="{8882DFE1-F730-49FB-8C8A-5CFB171AFF87}" srcId="{B1394BC5-349B-4948-B952-D6DA590ED68E}" destId="{BFE9F5B9-415C-4A81-BABE-8FD9A6BD9455}" srcOrd="3" destOrd="0" parTransId="{8C182ECB-4DF5-439D-ABE0-B4E92FF742C5}" sibTransId="{FD4D107A-8724-4188-8326-14FE4B9B5969}"/>
    <dgm:cxn modelId="{35B441D2-2581-42DA-B092-8719AE02AF14}" type="presOf" srcId="{54018477-19F6-48A0-A3B6-094CA776F03A}" destId="{B41F61AB-B45C-4114-B6AF-B44C388915FB}" srcOrd="0" destOrd="0" presId="urn:microsoft.com/office/officeart/2005/8/layout/lProcess2"/>
    <dgm:cxn modelId="{2915B5AF-89A0-44AE-BBED-871CFFED9BAA}" srcId="{579828C0-EEDA-470E-8624-77EDBF7C727E}" destId="{3AE859E6-FBCF-47B4-8558-62A8A86FD973}" srcOrd="2" destOrd="0" parTransId="{70B22493-0B89-4B0E-B568-2167AACD9BD8}" sibTransId="{2E4EFD3C-A1F1-465E-9ECF-9E3D933EB11A}"/>
    <dgm:cxn modelId="{B673AF0C-8DA2-4FF0-93C7-63795763F645}" srcId="{8BCAE03D-EFE2-4C33-A531-F623E4550B76}" destId="{572611B1-629B-4975-87B4-6CDE71265FBD}" srcOrd="2" destOrd="0" parTransId="{889CB7D6-E574-4070-87C9-1B2952CB3254}" sibTransId="{EB785B42-8D5B-4215-BA68-33CA033C7F06}"/>
    <dgm:cxn modelId="{D8419320-1D55-4C3D-8F73-BC37A83BE40D}" srcId="{B1394BC5-349B-4948-B952-D6DA590ED68E}" destId="{F099FB46-81F8-4C9A-8011-7A8E2C9B7E4C}" srcOrd="1" destOrd="0" parTransId="{A0798874-5FBB-43A1-B1F0-7D43DF3C62E0}" sibTransId="{795D6707-B232-4E8C-BD23-F176D94CE841}"/>
    <dgm:cxn modelId="{E7C07C15-B1E5-4D3E-B9E7-0F5EACBCCF34}" type="presOf" srcId="{4BA14E77-F608-4366-A26B-2C594787B89E}" destId="{A30D0406-195D-4A9A-9AB8-4602DC9FA4ED}" srcOrd="0" destOrd="0" presId="urn:microsoft.com/office/officeart/2005/8/layout/lProcess2"/>
    <dgm:cxn modelId="{C2B01983-5214-4F2D-A943-2D02EEB23478}" type="presOf" srcId="{F099FB46-81F8-4C9A-8011-7A8E2C9B7E4C}" destId="{ADEA6C79-E258-4026-9CEF-95E3386A488F}" srcOrd="0" destOrd="0" presId="urn:microsoft.com/office/officeart/2005/8/layout/lProcess2"/>
    <dgm:cxn modelId="{A9D75BF9-A302-4673-BAA5-6720A2122A53}" type="presOf" srcId="{E0DD017A-0E81-4AD0-BB8F-C52E6D71C5D6}" destId="{230FA2AB-DB82-4887-AD1F-13D70DF2D9C2}" srcOrd="0" destOrd="0" presId="urn:microsoft.com/office/officeart/2005/8/layout/lProcess2"/>
    <dgm:cxn modelId="{4FEB2807-B0A2-4282-ABBD-27237E764E69}" srcId="{579828C0-EEDA-470E-8624-77EDBF7C727E}" destId="{8BCAE03D-EFE2-4C33-A531-F623E4550B76}" srcOrd="0" destOrd="0" parTransId="{8F389E4B-3E4E-4C22-BB63-901C6F05BCD1}" sibTransId="{AC014370-50AA-406B-ACDC-84007FF95684}"/>
    <dgm:cxn modelId="{FEA69C78-E921-4BF4-ABE3-83B4D78012FB}" srcId="{8BCAE03D-EFE2-4C33-A531-F623E4550B76}" destId="{E0DD017A-0E81-4AD0-BB8F-C52E6D71C5D6}" srcOrd="3" destOrd="0" parTransId="{EA6B098B-C0A5-4FE6-95EA-B89178FEA6F0}" sibTransId="{A14746CF-0EAC-4761-8281-3748A0CD43BF}"/>
    <dgm:cxn modelId="{D4C1795A-5CB0-458A-A9D3-25D6FD300EA0}" type="presOf" srcId="{BFE9F5B9-415C-4A81-BABE-8FD9A6BD9455}" destId="{A8716913-8BBC-463F-AB71-A0E4E51E9890}" srcOrd="0" destOrd="0" presId="urn:microsoft.com/office/officeart/2005/8/layout/lProcess2"/>
    <dgm:cxn modelId="{22725AA2-3299-4B38-B197-288C4F82893D}" srcId="{579828C0-EEDA-470E-8624-77EDBF7C727E}" destId="{B1394BC5-349B-4948-B952-D6DA590ED68E}" srcOrd="1" destOrd="0" parTransId="{FF02A081-4A3C-4B27-8B23-52456A464972}" sibTransId="{A3977708-2F10-42A9-8D90-157D58822504}"/>
    <dgm:cxn modelId="{613E8F5B-CA9C-4F04-A0A5-195DE418208B}" type="presOf" srcId="{579828C0-EEDA-470E-8624-77EDBF7C727E}" destId="{297F07FB-B065-481F-B157-96A6196F276D}" srcOrd="0" destOrd="0" presId="urn:microsoft.com/office/officeart/2005/8/layout/lProcess2"/>
    <dgm:cxn modelId="{DEC0B069-8C48-4089-AB59-5B2A930BA1A4}" srcId="{3AE859E6-FBCF-47B4-8558-62A8A86FD973}" destId="{47BA445B-8D91-45F3-ABD3-3F86C15312B2}" srcOrd="0" destOrd="0" parTransId="{F9574D1E-A880-4FC8-AA24-FA5DD17B8294}" sibTransId="{4CFDA4A9-C3D0-4989-A3F7-CD3674EFF2B2}"/>
    <dgm:cxn modelId="{CF35E910-044A-4DF7-9783-0D9D6CA065BA}" srcId="{3AE859E6-FBCF-47B4-8558-62A8A86FD973}" destId="{046B1CDB-0C7C-4507-80CC-02A7FFC8A8A1}" srcOrd="2" destOrd="0" parTransId="{6766CFDA-98C6-4CDE-857B-08296E9F8348}" sibTransId="{B002A9D7-B2A5-4525-8BBA-E6856913F7FC}"/>
    <dgm:cxn modelId="{ED436AAD-3E23-40B8-9AA0-2338B8C8D8C1}" type="presOf" srcId="{8991FD01-C257-46BB-87F6-26B14195E91C}" destId="{A1B9E411-2915-44F0-9256-70BAC214295E}" srcOrd="0" destOrd="0" presId="urn:microsoft.com/office/officeart/2005/8/layout/lProcess2"/>
    <dgm:cxn modelId="{A8C6E276-A51B-421B-89D1-EA3C07CC2070}" type="presOf" srcId="{3AE859E6-FBCF-47B4-8558-62A8A86FD973}" destId="{36A54593-71CF-4296-AB9C-05E5A7ED4868}" srcOrd="0" destOrd="0" presId="urn:microsoft.com/office/officeart/2005/8/layout/lProcess2"/>
    <dgm:cxn modelId="{52AFA9A5-6DFF-49F3-95D1-83E847F9FF4F}" srcId="{3AE859E6-FBCF-47B4-8558-62A8A86FD973}" destId="{8991FD01-C257-46BB-87F6-26B14195E91C}" srcOrd="3" destOrd="0" parTransId="{CA12B821-D57D-4CB9-99CC-ED98A9C8B776}" sibTransId="{99FE763A-9808-47FE-9826-7EBD891F2D01}"/>
    <dgm:cxn modelId="{443FA74C-3822-462E-B56C-82AFA03558D7}" srcId="{3AE859E6-FBCF-47B4-8558-62A8A86FD973}" destId="{CC6BAF4D-F449-4AA4-A7C5-827DA157113B}" srcOrd="1" destOrd="0" parTransId="{C07DB6B2-C3F8-4142-B857-78FA98FFBAD9}" sibTransId="{A83AE39A-5576-4008-90DF-CD51E9D47CA0}"/>
    <dgm:cxn modelId="{48378EB2-B06A-4CC8-8AA2-99A044950F87}" type="presOf" srcId="{34038594-9338-4D65-B245-AE15BE0E6C68}" destId="{FA452082-6330-4F69-B86F-804431430E7C}" srcOrd="0" destOrd="0" presId="urn:microsoft.com/office/officeart/2005/8/layout/lProcess2"/>
    <dgm:cxn modelId="{4C356335-E953-4333-A188-C8E416F94415}" type="presParOf" srcId="{297F07FB-B065-481F-B157-96A6196F276D}" destId="{0B86F792-CDCD-441D-8B0B-3AC90130B88A}" srcOrd="0" destOrd="0" presId="urn:microsoft.com/office/officeart/2005/8/layout/lProcess2"/>
    <dgm:cxn modelId="{5CEF3BED-B205-43BE-A11C-51A03F1BA04F}" type="presParOf" srcId="{0B86F792-CDCD-441D-8B0B-3AC90130B88A}" destId="{DB901B9B-E42F-47EB-B0BD-B0FC1482CFA1}" srcOrd="0" destOrd="0" presId="urn:microsoft.com/office/officeart/2005/8/layout/lProcess2"/>
    <dgm:cxn modelId="{A4D6E5E4-BDA7-427C-A1D2-7B73064C6EB0}" type="presParOf" srcId="{0B86F792-CDCD-441D-8B0B-3AC90130B88A}" destId="{5FF09C2D-5EC2-4104-B60A-EFA009A13F39}" srcOrd="1" destOrd="0" presId="urn:microsoft.com/office/officeart/2005/8/layout/lProcess2"/>
    <dgm:cxn modelId="{E0DE5EE8-C0B8-4FD8-A7FA-38C400807B26}" type="presParOf" srcId="{0B86F792-CDCD-441D-8B0B-3AC90130B88A}" destId="{33B82D30-D28B-444E-B02A-2A2AEEED8F0F}" srcOrd="2" destOrd="0" presId="urn:microsoft.com/office/officeart/2005/8/layout/lProcess2"/>
    <dgm:cxn modelId="{F10A8EBE-C72D-4CD6-8F82-04DC62EE17A7}" type="presParOf" srcId="{33B82D30-D28B-444E-B02A-2A2AEEED8F0F}" destId="{1AE8F27F-317B-4A03-B319-53524CFC6B98}" srcOrd="0" destOrd="0" presId="urn:microsoft.com/office/officeart/2005/8/layout/lProcess2"/>
    <dgm:cxn modelId="{A83CB255-D112-4F7F-8C08-35798EA56261}" type="presParOf" srcId="{1AE8F27F-317B-4A03-B319-53524CFC6B98}" destId="{6993A4A4-3F38-45E7-A943-EE2969B98EA5}" srcOrd="0" destOrd="0" presId="urn:microsoft.com/office/officeart/2005/8/layout/lProcess2"/>
    <dgm:cxn modelId="{AC4DFEA3-9C4A-4895-A688-BE7C211DA217}" type="presParOf" srcId="{1AE8F27F-317B-4A03-B319-53524CFC6B98}" destId="{F5729B62-1F24-4E63-9134-15A84EF0AB27}" srcOrd="1" destOrd="0" presId="urn:microsoft.com/office/officeart/2005/8/layout/lProcess2"/>
    <dgm:cxn modelId="{95FD48A3-0098-4C38-9FAF-183891D9D044}" type="presParOf" srcId="{1AE8F27F-317B-4A03-B319-53524CFC6B98}" destId="{B41F61AB-B45C-4114-B6AF-B44C388915FB}" srcOrd="2" destOrd="0" presId="urn:microsoft.com/office/officeart/2005/8/layout/lProcess2"/>
    <dgm:cxn modelId="{F383F2C4-0A63-45F9-BDE7-883A582A2FE2}" type="presParOf" srcId="{1AE8F27F-317B-4A03-B319-53524CFC6B98}" destId="{733EA4D5-A5D0-4BFF-A8F5-86254A2596BA}" srcOrd="3" destOrd="0" presId="urn:microsoft.com/office/officeart/2005/8/layout/lProcess2"/>
    <dgm:cxn modelId="{05F0DB52-F19D-49B7-BB7D-C9AEC735A585}" type="presParOf" srcId="{1AE8F27F-317B-4A03-B319-53524CFC6B98}" destId="{2D4D91CD-9831-4489-BBD8-33088BB83752}" srcOrd="4" destOrd="0" presId="urn:microsoft.com/office/officeart/2005/8/layout/lProcess2"/>
    <dgm:cxn modelId="{0DB625C4-8F78-4CDA-9E93-D831C91278E0}" type="presParOf" srcId="{1AE8F27F-317B-4A03-B319-53524CFC6B98}" destId="{FC494503-95C2-4BAD-9AC8-11C1A36B0805}" srcOrd="5" destOrd="0" presId="urn:microsoft.com/office/officeart/2005/8/layout/lProcess2"/>
    <dgm:cxn modelId="{41985AF4-61B0-415F-8F1A-CD49D6C92AA1}" type="presParOf" srcId="{1AE8F27F-317B-4A03-B319-53524CFC6B98}" destId="{230FA2AB-DB82-4887-AD1F-13D70DF2D9C2}" srcOrd="6" destOrd="0" presId="urn:microsoft.com/office/officeart/2005/8/layout/lProcess2"/>
    <dgm:cxn modelId="{89D9FAEF-0FBD-40BC-B6BC-9E42B27609D5}" type="presParOf" srcId="{297F07FB-B065-481F-B157-96A6196F276D}" destId="{2C1E859B-940C-4942-A0F6-64631374FDD3}" srcOrd="1" destOrd="0" presId="urn:microsoft.com/office/officeart/2005/8/layout/lProcess2"/>
    <dgm:cxn modelId="{E3F753B9-3A83-4934-943E-26C435A84AC2}" type="presParOf" srcId="{297F07FB-B065-481F-B157-96A6196F276D}" destId="{7C6992D2-6D44-43E8-A2B2-C21AD08157DF}" srcOrd="2" destOrd="0" presId="urn:microsoft.com/office/officeart/2005/8/layout/lProcess2"/>
    <dgm:cxn modelId="{F1B1CE55-E925-4E9C-958D-649D1E099488}" type="presParOf" srcId="{7C6992D2-6D44-43E8-A2B2-C21AD08157DF}" destId="{6A1D93EB-0223-43B1-BAA1-E9F4DA255017}" srcOrd="0" destOrd="0" presId="urn:microsoft.com/office/officeart/2005/8/layout/lProcess2"/>
    <dgm:cxn modelId="{A485DDF4-632A-41BD-A4E6-8EA9580FCB85}" type="presParOf" srcId="{7C6992D2-6D44-43E8-A2B2-C21AD08157DF}" destId="{18EDADE6-12BB-4419-98CF-91199D048371}" srcOrd="1" destOrd="0" presId="urn:microsoft.com/office/officeart/2005/8/layout/lProcess2"/>
    <dgm:cxn modelId="{FFBD11F1-DD6F-47EE-801B-FA8D54A7D29E}" type="presParOf" srcId="{7C6992D2-6D44-43E8-A2B2-C21AD08157DF}" destId="{B7FE1C67-AC44-4DE0-B541-C26A5404BA0A}" srcOrd="2" destOrd="0" presId="urn:microsoft.com/office/officeart/2005/8/layout/lProcess2"/>
    <dgm:cxn modelId="{11A0253A-744D-40E2-9DBB-1411584D3E21}" type="presParOf" srcId="{B7FE1C67-AC44-4DE0-B541-C26A5404BA0A}" destId="{45991A6A-0602-47D8-84A2-6C42EB9836EA}" srcOrd="0" destOrd="0" presId="urn:microsoft.com/office/officeart/2005/8/layout/lProcess2"/>
    <dgm:cxn modelId="{84A5CBD2-AAC6-4590-8EEE-043061F1D9AE}" type="presParOf" srcId="{45991A6A-0602-47D8-84A2-6C42EB9836EA}" destId="{A30D0406-195D-4A9A-9AB8-4602DC9FA4ED}" srcOrd="0" destOrd="0" presId="urn:microsoft.com/office/officeart/2005/8/layout/lProcess2"/>
    <dgm:cxn modelId="{A798EC7B-CA4F-4E90-BAF4-F23DD53A4B95}" type="presParOf" srcId="{45991A6A-0602-47D8-84A2-6C42EB9836EA}" destId="{F9E856C9-820C-4545-A07F-01C85D0FFE5F}" srcOrd="1" destOrd="0" presId="urn:microsoft.com/office/officeart/2005/8/layout/lProcess2"/>
    <dgm:cxn modelId="{C3D92D8D-8250-4D05-9BEB-2E45FC765DEC}" type="presParOf" srcId="{45991A6A-0602-47D8-84A2-6C42EB9836EA}" destId="{ADEA6C79-E258-4026-9CEF-95E3386A488F}" srcOrd="2" destOrd="0" presId="urn:microsoft.com/office/officeart/2005/8/layout/lProcess2"/>
    <dgm:cxn modelId="{333A6834-4FEC-4C38-9351-E95512F4E2AE}" type="presParOf" srcId="{45991A6A-0602-47D8-84A2-6C42EB9836EA}" destId="{F6BA3F06-63BE-4B7C-8A86-4A636B89A5AA}" srcOrd="3" destOrd="0" presId="urn:microsoft.com/office/officeart/2005/8/layout/lProcess2"/>
    <dgm:cxn modelId="{7DE50CC2-08FF-4BCA-84F4-7E79AD1C8D76}" type="presParOf" srcId="{45991A6A-0602-47D8-84A2-6C42EB9836EA}" destId="{FA452082-6330-4F69-B86F-804431430E7C}" srcOrd="4" destOrd="0" presId="urn:microsoft.com/office/officeart/2005/8/layout/lProcess2"/>
    <dgm:cxn modelId="{253A1B4E-F0B0-4BE9-A0B0-698094ADC076}" type="presParOf" srcId="{45991A6A-0602-47D8-84A2-6C42EB9836EA}" destId="{BA54C75E-056B-48B4-A682-20B1A1265FD3}" srcOrd="5" destOrd="0" presId="urn:microsoft.com/office/officeart/2005/8/layout/lProcess2"/>
    <dgm:cxn modelId="{88AD5486-2E87-47D2-B07E-15690BCDA27B}" type="presParOf" srcId="{45991A6A-0602-47D8-84A2-6C42EB9836EA}" destId="{A8716913-8BBC-463F-AB71-A0E4E51E9890}" srcOrd="6" destOrd="0" presId="urn:microsoft.com/office/officeart/2005/8/layout/lProcess2"/>
    <dgm:cxn modelId="{AC44B354-5570-427E-B059-A70B68B00833}" type="presParOf" srcId="{297F07FB-B065-481F-B157-96A6196F276D}" destId="{E076F81B-8328-417A-9441-C21B6062C832}" srcOrd="3" destOrd="0" presId="urn:microsoft.com/office/officeart/2005/8/layout/lProcess2"/>
    <dgm:cxn modelId="{9CE7EB6B-A96D-4C1C-8912-83B73ACA742C}" type="presParOf" srcId="{297F07FB-B065-481F-B157-96A6196F276D}" destId="{409AD052-40A8-49D0-A760-D5FECFA0671D}" srcOrd="4" destOrd="0" presId="urn:microsoft.com/office/officeart/2005/8/layout/lProcess2"/>
    <dgm:cxn modelId="{DEA3E545-0E1C-451E-B10D-A1B1D153DD4C}" type="presParOf" srcId="{409AD052-40A8-49D0-A760-D5FECFA0671D}" destId="{36A54593-71CF-4296-AB9C-05E5A7ED4868}" srcOrd="0" destOrd="0" presId="urn:microsoft.com/office/officeart/2005/8/layout/lProcess2"/>
    <dgm:cxn modelId="{54D907CB-EAD4-4C45-BD29-8CA033B44ACF}" type="presParOf" srcId="{409AD052-40A8-49D0-A760-D5FECFA0671D}" destId="{C11E53B5-15B3-4129-8AAD-B2571C5067BB}" srcOrd="1" destOrd="0" presId="urn:microsoft.com/office/officeart/2005/8/layout/lProcess2"/>
    <dgm:cxn modelId="{2A9B1AA0-85B3-4AC4-88DA-114D7B08C254}" type="presParOf" srcId="{409AD052-40A8-49D0-A760-D5FECFA0671D}" destId="{99A154EE-7B77-40B8-9EB3-527ED858DE0F}" srcOrd="2" destOrd="0" presId="urn:microsoft.com/office/officeart/2005/8/layout/lProcess2"/>
    <dgm:cxn modelId="{6DB2E3BC-0ABD-4961-BF04-D105C9DDA759}" type="presParOf" srcId="{99A154EE-7B77-40B8-9EB3-527ED858DE0F}" destId="{4771C3AF-A1DD-4345-BD16-9560B435308D}" srcOrd="0" destOrd="0" presId="urn:microsoft.com/office/officeart/2005/8/layout/lProcess2"/>
    <dgm:cxn modelId="{C002184B-7B88-4EDF-9357-963BD5845ADF}" type="presParOf" srcId="{4771C3AF-A1DD-4345-BD16-9560B435308D}" destId="{8E5BD2E3-7491-4739-95C8-7C75FB06720E}" srcOrd="0" destOrd="0" presId="urn:microsoft.com/office/officeart/2005/8/layout/lProcess2"/>
    <dgm:cxn modelId="{12E1B18A-9287-40AC-B66B-88671A4D64D7}" type="presParOf" srcId="{4771C3AF-A1DD-4345-BD16-9560B435308D}" destId="{C3579CC4-AA3D-464E-AF95-E6071DDD3081}" srcOrd="1" destOrd="0" presId="urn:microsoft.com/office/officeart/2005/8/layout/lProcess2"/>
    <dgm:cxn modelId="{E361D355-3B46-4659-8348-3572220E0028}" type="presParOf" srcId="{4771C3AF-A1DD-4345-BD16-9560B435308D}" destId="{1C13306F-B05F-4C4F-8CE7-E3B020A7A404}" srcOrd="2" destOrd="0" presId="urn:microsoft.com/office/officeart/2005/8/layout/lProcess2"/>
    <dgm:cxn modelId="{B0B5710F-821E-4170-B6A9-F2EDC646487A}" type="presParOf" srcId="{4771C3AF-A1DD-4345-BD16-9560B435308D}" destId="{AB6117EB-2833-4C57-B207-E87384AFC6BD}" srcOrd="3" destOrd="0" presId="urn:microsoft.com/office/officeart/2005/8/layout/lProcess2"/>
    <dgm:cxn modelId="{0CA47ACB-8F5A-4C42-A9A9-4612C8CE79CF}" type="presParOf" srcId="{4771C3AF-A1DD-4345-BD16-9560B435308D}" destId="{29B8EC92-0A93-49A1-ABD4-083AC1043450}" srcOrd="4" destOrd="0" presId="urn:microsoft.com/office/officeart/2005/8/layout/lProcess2"/>
    <dgm:cxn modelId="{DF4250FD-BA2E-4DF7-94FC-4C3152AF68FD}" type="presParOf" srcId="{4771C3AF-A1DD-4345-BD16-9560B435308D}" destId="{7AEC0F5D-105F-4D92-BBA2-6C5D973C200E}" srcOrd="5" destOrd="0" presId="urn:microsoft.com/office/officeart/2005/8/layout/lProcess2"/>
    <dgm:cxn modelId="{686FED5A-2512-4A10-B75D-CEE02E859C9D}" type="presParOf" srcId="{4771C3AF-A1DD-4345-BD16-9560B435308D}" destId="{A1B9E411-2915-44F0-9256-70BAC214295E}" srcOrd="6"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01B9B-E42F-47EB-B0BD-B0FC1482CFA1}">
      <dsp:nvSpPr>
        <dsp:cNvPr id="0" name=""/>
        <dsp:cNvSpPr/>
      </dsp:nvSpPr>
      <dsp:spPr>
        <a:xfrm>
          <a:off x="0"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0" y="0"/>
        <a:ext cx="2404483" cy="1498512"/>
      </dsp:txXfrm>
    </dsp:sp>
    <dsp:sp modelId="{6993A4A4-3F38-45E7-A943-EE2969B98EA5}">
      <dsp:nvSpPr>
        <dsp:cNvPr id="0" name=""/>
        <dsp:cNvSpPr/>
      </dsp:nvSpPr>
      <dsp:spPr>
        <a:xfrm>
          <a:off x="241373" y="1498634"/>
          <a:ext cx="1923587" cy="7276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Individuals and interactions</a:t>
          </a:r>
          <a:endParaRPr lang="en-US" sz="2100" kern="1200" dirty="0"/>
        </a:p>
      </dsp:txBody>
      <dsp:txXfrm>
        <a:off x="262686" y="1519947"/>
        <a:ext cx="1880961" cy="685045"/>
      </dsp:txXfrm>
    </dsp:sp>
    <dsp:sp modelId="{B41F61AB-B45C-4114-B6AF-B44C388915FB}">
      <dsp:nvSpPr>
        <dsp:cNvPr id="0" name=""/>
        <dsp:cNvSpPr/>
      </dsp:nvSpPr>
      <dsp:spPr>
        <a:xfrm>
          <a:off x="241373" y="2338255"/>
          <a:ext cx="1923587" cy="727671"/>
        </a:xfrm>
        <a:prstGeom prst="roundRect">
          <a:avLst>
            <a:gd name="adj" fmla="val 10000"/>
          </a:avLst>
        </a:prstGeom>
        <a:solidFill>
          <a:schemeClr val="accent4">
            <a:hueOff val="-490908"/>
            <a:satOff val="-7709"/>
            <a:lumOff val="-71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Working products</a:t>
          </a:r>
          <a:endParaRPr lang="en-US" sz="2100" kern="1200" dirty="0"/>
        </a:p>
      </dsp:txBody>
      <dsp:txXfrm>
        <a:off x="262686" y="2359568"/>
        <a:ext cx="1880961" cy="685045"/>
      </dsp:txXfrm>
    </dsp:sp>
    <dsp:sp modelId="{2D4D91CD-9831-4489-BBD8-33088BB83752}">
      <dsp:nvSpPr>
        <dsp:cNvPr id="0" name=""/>
        <dsp:cNvSpPr/>
      </dsp:nvSpPr>
      <dsp:spPr>
        <a:xfrm>
          <a:off x="241373" y="3177876"/>
          <a:ext cx="1923587" cy="727671"/>
        </a:xfrm>
        <a:prstGeom prst="roundRect">
          <a:avLst>
            <a:gd name="adj" fmla="val 10000"/>
          </a:avLst>
        </a:prstGeom>
        <a:solidFill>
          <a:schemeClr val="accent4">
            <a:hueOff val="-981816"/>
            <a:satOff val="-15417"/>
            <a:lumOff val="-142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Customer collaboration</a:t>
          </a:r>
        </a:p>
      </dsp:txBody>
      <dsp:txXfrm>
        <a:off x="262686" y="3199189"/>
        <a:ext cx="1880961" cy="685045"/>
      </dsp:txXfrm>
    </dsp:sp>
    <dsp:sp modelId="{230FA2AB-DB82-4887-AD1F-13D70DF2D9C2}">
      <dsp:nvSpPr>
        <dsp:cNvPr id="0" name=""/>
        <dsp:cNvSpPr/>
      </dsp:nvSpPr>
      <dsp:spPr>
        <a:xfrm>
          <a:off x="241373" y="4017497"/>
          <a:ext cx="1923587" cy="727671"/>
        </a:xfrm>
        <a:prstGeom prst="roundRect">
          <a:avLst>
            <a:gd name="adj" fmla="val 10000"/>
          </a:avLst>
        </a:prstGeom>
        <a:solidFill>
          <a:schemeClr val="accent4">
            <a:hueOff val="-1472723"/>
            <a:satOff val="-23126"/>
            <a:lumOff val="-21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Responding to change</a:t>
          </a:r>
          <a:endParaRPr lang="en-US" sz="2100" kern="1200" dirty="0"/>
        </a:p>
      </dsp:txBody>
      <dsp:txXfrm>
        <a:off x="262686" y="4038810"/>
        <a:ext cx="1880961" cy="685045"/>
      </dsp:txXfrm>
    </dsp:sp>
    <dsp:sp modelId="{6A1D93EB-0223-43B1-BAA1-E9F4DA255017}">
      <dsp:nvSpPr>
        <dsp:cNvPr id="0" name=""/>
        <dsp:cNvSpPr/>
      </dsp:nvSpPr>
      <dsp:spPr>
        <a:xfrm>
          <a:off x="258574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2585745" y="0"/>
        <a:ext cx="2404483" cy="1498512"/>
      </dsp:txXfrm>
    </dsp:sp>
    <dsp:sp modelId="{A30D0406-195D-4A9A-9AB8-4602DC9FA4ED}">
      <dsp:nvSpPr>
        <dsp:cNvPr id="0" name=""/>
        <dsp:cNvSpPr/>
      </dsp:nvSpPr>
      <dsp:spPr>
        <a:xfrm>
          <a:off x="2826193" y="1498634"/>
          <a:ext cx="1923587" cy="727671"/>
        </a:xfrm>
        <a:prstGeom prst="roundRect">
          <a:avLst>
            <a:gd name="adj" fmla="val 10000"/>
          </a:avLst>
        </a:prstGeom>
        <a:solidFill>
          <a:schemeClr val="accent4">
            <a:hueOff val="-1963631"/>
            <a:satOff val="-30835"/>
            <a:lumOff val="-28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1519947"/>
        <a:ext cx="1880961" cy="685045"/>
      </dsp:txXfrm>
    </dsp:sp>
    <dsp:sp modelId="{ADEA6C79-E258-4026-9CEF-95E3386A488F}">
      <dsp:nvSpPr>
        <dsp:cNvPr id="0" name=""/>
        <dsp:cNvSpPr/>
      </dsp:nvSpPr>
      <dsp:spPr>
        <a:xfrm>
          <a:off x="2826193" y="2338255"/>
          <a:ext cx="1923587" cy="727671"/>
        </a:xfrm>
        <a:prstGeom prst="roundRect">
          <a:avLst>
            <a:gd name="adj" fmla="val 10000"/>
          </a:avLst>
        </a:prstGeom>
        <a:solidFill>
          <a:schemeClr val="accent4">
            <a:hueOff val="-2454539"/>
            <a:satOff val="-38544"/>
            <a:lumOff val="-35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2359568"/>
        <a:ext cx="1880961" cy="685045"/>
      </dsp:txXfrm>
    </dsp:sp>
    <dsp:sp modelId="{FA452082-6330-4F69-B86F-804431430E7C}">
      <dsp:nvSpPr>
        <dsp:cNvPr id="0" name=""/>
        <dsp:cNvSpPr/>
      </dsp:nvSpPr>
      <dsp:spPr>
        <a:xfrm>
          <a:off x="2826193" y="3177876"/>
          <a:ext cx="1923587" cy="727671"/>
        </a:xfrm>
        <a:prstGeom prst="roundRect">
          <a:avLst>
            <a:gd name="adj" fmla="val 10000"/>
          </a:avLst>
        </a:prstGeom>
        <a:solidFill>
          <a:schemeClr val="accent4">
            <a:hueOff val="-2945447"/>
            <a:satOff val="-46252"/>
            <a:lumOff val="-427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3199189"/>
        <a:ext cx="1880961" cy="685045"/>
      </dsp:txXfrm>
    </dsp:sp>
    <dsp:sp modelId="{A8716913-8BBC-463F-AB71-A0E4E51E9890}">
      <dsp:nvSpPr>
        <dsp:cNvPr id="0" name=""/>
        <dsp:cNvSpPr/>
      </dsp:nvSpPr>
      <dsp:spPr>
        <a:xfrm>
          <a:off x="2826193" y="4017497"/>
          <a:ext cx="1923587" cy="727671"/>
        </a:xfrm>
        <a:prstGeom prst="roundRect">
          <a:avLst>
            <a:gd name="adj" fmla="val 10000"/>
          </a:avLst>
        </a:prstGeom>
        <a:solidFill>
          <a:schemeClr val="accent4">
            <a:hueOff val="-3436354"/>
            <a:satOff val="-53961"/>
            <a:lumOff val="-49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4038810"/>
        <a:ext cx="1880961" cy="685045"/>
      </dsp:txXfrm>
    </dsp:sp>
    <dsp:sp modelId="{36A54593-71CF-4296-AB9C-05E5A7ED4868}">
      <dsp:nvSpPr>
        <dsp:cNvPr id="0" name=""/>
        <dsp:cNvSpPr/>
      </dsp:nvSpPr>
      <dsp:spPr>
        <a:xfrm>
          <a:off x="517056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5170565" y="0"/>
        <a:ext cx="2404483" cy="1498512"/>
      </dsp:txXfrm>
    </dsp:sp>
    <dsp:sp modelId="{8E5BD2E3-7491-4739-95C8-7C75FB06720E}">
      <dsp:nvSpPr>
        <dsp:cNvPr id="0" name=""/>
        <dsp:cNvSpPr/>
      </dsp:nvSpPr>
      <dsp:spPr>
        <a:xfrm>
          <a:off x="5411013" y="1498634"/>
          <a:ext cx="1923587" cy="727671"/>
        </a:xfrm>
        <a:prstGeom prst="roundRect">
          <a:avLst>
            <a:gd name="adj" fmla="val 10000"/>
          </a:avLst>
        </a:prstGeom>
        <a:solidFill>
          <a:schemeClr val="accent4">
            <a:hueOff val="-3927262"/>
            <a:satOff val="-61670"/>
            <a:lumOff val="-57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Process and tools</a:t>
          </a:r>
          <a:endParaRPr lang="en-US" sz="2100" kern="1200" dirty="0"/>
        </a:p>
      </dsp:txBody>
      <dsp:txXfrm>
        <a:off x="5432326" y="1519947"/>
        <a:ext cx="1880961" cy="685045"/>
      </dsp:txXfrm>
    </dsp:sp>
    <dsp:sp modelId="{1C13306F-B05F-4C4F-8CE7-E3B020A7A404}">
      <dsp:nvSpPr>
        <dsp:cNvPr id="0" name=""/>
        <dsp:cNvSpPr/>
      </dsp:nvSpPr>
      <dsp:spPr>
        <a:xfrm>
          <a:off x="5411013" y="2338255"/>
          <a:ext cx="1923587" cy="727671"/>
        </a:xfrm>
        <a:prstGeom prst="roundRect">
          <a:avLst>
            <a:gd name="adj" fmla="val 10000"/>
          </a:avLst>
        </a:prstGeom>
        <a:solidFill>
          <a:schemeClr val="accent4">
            <a:hueOff val="-4418170"/>
            <a:satOff val="-69379"/>
            <a:lumOff val="-64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Comprehensive documentation</a:t>
          </a:r>
          <a:endParaRPr lang="en-US" sz="2100" kern="1200" dirty="0"/>
        </a:p>
      </dsp:txBody>
      <dsp:txXfrm>
        <a:off x="5432326" y="2359568"/>
        <a:ext cx="1880961" cy="685045"/>
      </dsp:txXfrm>
    </dsp:sp>
    <dsp:sp modelId="{29B8EC92-0A93-49A1-ABD4-083AC1043450}">
      <dsp:nvSpPr>
        <dsp:cNvPr id="0" name=""/>
        <dsp:cNvSpPr/>
      </dsp:nvSpPr>
      <dsp:spPr>
        <a:xfrm>
          <a:off x="5411013" y="3177876"/>
          <a:ext cx="1923587" cy="727671"/>
        </a:xfrm>
        <a:prstGeom prst="roundRect">
          <a:avLst>
            <a:gd name="adj" fmla="val 10000"/>
          </a:avLst>
        </a:prstGeom>
        <a:solidFill>
          <a:schemeClr val="accent4">
            <a:hueOff val="-4909078"/>
            <a:satOff val="-77087"/>
            <a:lumOff val="-71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Contract negotiation</a:t>
          </a:r>
          <a:endParaRPr lang="en-US" sz="2100" kern="1200" dirty="0"/>
        </a:p>
      </dsp:txBody>
      <dsp:txXfrm>
        <a:off x="5432326" y="3199189"/>
        <a:ext cx="1880961" cy="685045"/>
      </dsp:txXfrm>
    </dsp:sp>
    <dsp:sp modelId="{A1B9E411-2915-44F0-9256-70BAC214295E}">
      <dsp:nvSpPr>
        <dsp:cNvPr id="0" name=""/>
        <dsp:cNvSpPr/>
      </dsp:nvSpPr>
      <dsp:spPr>
        <a:xfrm>
          <a:off x="5411013" y="4017497"/>
          <a:ext cx="1923587" cy="727671"/>
        </a:xfrm>
        <a:prstGeom prst="roundRect">
          <a:avLst>
            <a:gd name="adj" fmla="val 10000"/>
          </a:avLst>
        </a:prstGeom>
        <a:solidFill>
          <a:schemeClr val="accent4">
            <a:hueOff val="-5399985"/>
            <a:satOff val="-84796"/>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Following and plan</a:t>
          </a:r>
          <a:endParaRPr lang="en-US" sz="2100" kern="1200" dirty="0"/>
        </a:p>
      </dsp:txBody>
      <dsp:txXfrm>
        <a:off x="5432326" y="4038810"/>
        <a:ext cx="1880961" cy="68504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1B6D45-6D22-405F-AD68-5503824D5A48}" type="datetimeFigureOut">
              <a:rPr lang="en-US" smtClean="0"/>
              <a:t>03-Mar-22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1C7372-1E09-41C5-AEC5-5CB4E0B26DC9}" type="slidenum">
              <a:rPr lang="en-US" smtClean="0"/>
              <a:t>‹#›</a:t>
            </a:fld>
            <a:endParaRPr lang="en-US"/>
          </a:p>
        </p:txBody>
      </p:sp>
    </p:spTree>
    <p:extLst>
      <p:ext uri="{BB962C8B-B14F-4D97-AF65-F5344CB8AC3E}">
        <p14:creationId xmlns:p14="http://schemas.microsoft.com/office/powerpoint/2010/main" val="516361953"/>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2.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3.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4.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5.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8:56.66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3119 5285 1188 0,'0'0'29'0,"0"0"77"0,-3 27-13 0,3-27-44 0,0 0 22 0,0 0 26 0,0 0-3 0,0 0-7 15,0 0-6-15,0 0 15 0,0 0-31 16,-2 28 2-16,2-28-16 0,0 0-17 0,0 0-27 15,0 0-41-15,0 0-24 0,0 0-77 16,0 0-182-16,0 0-127 0,5 32 101 0</inkml:trace>
</inkml:ink>
</file>

<file path=ppt/ink/ink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9:02.76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3166 5428 1711 0,'0'0'60'0,"0"0"-5"0,0 0-13 16,0 0-8-16,0 0-4 0,0 0-11 15,0 0 28-15,0 0 7 0,0 0 20 16,0 0 8-16,0 0 8 0,0 0 18 0,0 0-3 16,0 0-4-16,0 0 5 0,0 0-15 15,0 0-15-15,0 0-10 0,0 0-12 0,0 0-6 16,0 0 9-16,0 0-5 0,0 0-14 16,0 0 12-16,0 0 1 0,0 0 20 0,0 0-44 15,0 0-2-15,0 0 3 0,0 0-3 16,0 0 1-16,0 0-13 0,0 0 27 0,0 0-27 15,0 0 0-15,0 0 29 0,0 0-5 16,0 0 6-16,0 0 3 0,0 0 15 0,0 0 3 16,0 0-22-16,0 0 1 0,0 0 7 15,0 0-5-15,0 0-7 0,0 0 4 16,0 0-5-16,0 0-15 0,0 0 6 0,0 0-1 16,0 0 5-16,0 0-5 0,0 0 6 15,0 0-15-15,0 0 12 0,0 0-2 16,0 0-22-16,0 0 5 0,0 0 13 0,0 0 1 15,0 0 14-15,0 0-11 0,0 0 11 16,0 0-18-16,0 0 3 0,0 0-9 16,0 0 17-16,0 0-11 0,0 0-5 0,0 0-2 15,0 0-4-15,0 0 0 0,0 0 7 16,0 0-3-16,0 0-4 0,18 12 7 16,-18-12-4-16,0 0-9 0,0 0-4 0,27 5 7 15,-27-5 2-15,0 0-2 0,0 0 7 16,25 8-13-16,-25-8 6 0,0 0 0 0,22 13-1 15,-22-13-6-15,0 0 0 0,23 12 1 16,-23-12 0-16,25 12-6 0,-25-12 10 0,26 20-2 16,-13-11 1-16,-13-9 3 0,32 18 9 15,-17-9-20-15,-15-9-3 0,32 18 10 16,-32-18-8-16,25 14 2 0,-9-8 0 0,-16-6-8 16,25 12 9-16,-25-12 4 0,29 10-7 15,-29-10 4-15,20 12 2 0,-20-12-9 0,0 0 10 16,32 10-3-16,-32-10 2 0,21 5-12 15,-21-5 20-15,26 7-11 0,-26-7 6 16,23 5-4-16,-23-5 7 0,28 3-5 16,-28-3-2-16,27 6-3 0,-27-6 0 0,0 0 6 15,40 7 0-15,-40-7-12 0,25 4 4 16,-25-4 5-16,0 0 11 0,37 4-21 0,-37-4 10 16,0 0-2-16,40 4 3 0,-40-4-4 15,32 0-8-15,-32 0-4 0,34 3-13 0,-34-3-8 16,40 0-14-16,-40 0 9 0,38-3 1 15,-38 3-1-15,44-4 12 0,-22 0-6 0,-22 4 0 16,40-9 6-16,-40 9 18 0,33-3 5 16,-33 3-5-16,32-8 6 0,-32 8 1 15,25-4-1-15,-25 4 27 0,0 0-22 0,40-8 13 16,-40 8-6-16,22-4 0 0,-22 4-10 16,0 0 24-16,38-8-5 0,-38 8-2 15,24-3 6-15,-24 3-2 0,0 0-6 16,33-7 5-16,-33 7 5 0,30-5-7 0,-30 5-2 15,0 0-1-15,39-10 3 0,-39 10 4 16,28-12-3-16,-28 12 11 0,32-9 3 0,-32 9-7 16,28-12-2-16,-28 12-4 0,26-11-2 15,-26 11-1-15,30-8 2 0,-30 8 3 16,30-7-7-16,-30 7 7 0,30-6 3 0,-30 6-10 16,35-6-7-16,-17 0 0 0,-18 6 6 15,47-9-6-15,-22 6-2 0,2-4-1 0,5 5-3 16,-4-6-2-16,4 3 1 0,2-2 4 15,-4 2-5-15,5-2-1 0,-5 2 5 0,-3 1 2 16,3-1-7-16,5 1 10 0,-5-2-14 16,2 0 8-16,-2 3-1 0,0-2 0 0,5 0-1 15,-5 0 4-15,2 1-6 0,0 1 8 16,0 0-10-16,-2 0 5 0,2 1-2 16,-4-2 6-16,2 1-2 0,2 0-1 15,1-1 3-15,-1-1 1 0,-2-3-8 0,5 7 7 16,-5-5 1-16,6 1-4 15,-3-1-6-15,-3 0 2 0,5 0-1 0,-5 3-3 0,2-3-3 16,-2 3-7-16,2-3 4 0,0 3-2 16,0-3-2-16,-2-1 11 0,3 5-4 15,-6-6-2-15,3 3 4 0,2 3 1 0,-32 2 4 16,55-6 2-16,-32-1 0 0,-23 7 10 0,47-7-8 16,-25 6 12-16,-22 1-9 0,47-11-4 15,-24 10-3-15,-23 1 6 0,39-12 0 16,-12 10-1-16,1-4 2 0,-28 6-2 0,59-7 1 15,-31 5-1-15,-1-1-5 0,-27 3 3 16,50-2 1-16,-22-3 0 0,-3 2 5 0,-25 3-5 16,52-3 0-16,-33 1-5 0,12-2 7 15,-31 4-3-15,46-3 2 0,-46 3 2 16,48 0-3-16,-26 0-1 0,-22 0 1 16,43 0 1-16,-43 0-4 0,39 0 3 0,-39 0-1 15,43 7-6-15,-43-7 7 0,36 2-1 16,-36-2 12-16,35 0-13 0,-35 0-3 0,33 6 10 15,-33-6-1-15,32 7-2 0,-32-7-8 16,30 5 8-16,-30-5-4 0,32 7 5 0,-32-7-17 16,33 6 11-16,-33-6 2 0,32 9-3 15,-32-9 0-15,33 6-5 0,-33-6 7 16,32 11-1-16,-32-11 4 0,30 4-1 0,-30-4 7 16,29 7-7-16,-29-7 0 0,27 5 0 15,-27-5 2-15,30 11 6 0,-30-11-4 0,28 6 4 16,-28-6-8-16,29 12 7 0,-29-12-5 15,25 9 0-15,-25-9 3 0,31 12-10 16,-31-12 1-16,29 12 10 0,-11-6-10 0,-18-6 15 16,35 17-10-16,-18-11-2 0,-17-6 5 15,44 12-4-15,-28-6 3 0,6 3-14 16,-22-9 6-16,44 15 7 0,-23-8-1 0,6 5-1 16,-5-6-7-16,5 7-4 0,-1-5 8 15,3 1-2-15,-2 1-16 0,3 2 6 0,0 1-1 16,2-4 6-16,1 6-13 15,-1-6 0-15,1 4-4 0,2-8-8 0,-4 6 11 0,2-2-6 16,-1-2-12-16,1-5 16 16,1 4-10-16,2-3 11 0,-4 4-4 0,2-5 13 15,-3 1-2-15,-2-3-8 0,-4 7 22 0,-25-7 4 16,57 3 11-16,-37 1-3 0,-20-4 10 16,37 1 15-16,-37-1 3 0,37 7-2 15,-37-7 4-15,21 0 2 0,-21 0 0 0,0 0-8 16,42 5 2-16,-42-5-7 0,27 0 2 15,-27 0 3-15,0 0 2 0,38 4 3 0,-38-4-7 16,24 3 5-16,-24-3 4 0,0 0-5 16,37 6-3-16,-37-6 4 0,0 0 1 0,36 2-13 15,-36-2 6-15,29 5-8 0,-29-5-1 16,28 5-5-16,-28-5-1 0,30 7 1 16,-30-7 2-16,34 10-1 0,-12-7-5 0,-22-3-1 15,43 12 2-15,-16-9-4 0,-2 6 6 16,0-3-8-16,7 0-2 0,-2-3 4 15,0 4-2-15,0 0 0 0,5-3-4 16,-5 3-4-16,5-5 9 0,4 3-7 0,-6-3 2 16,4 2-3-16,-2-1 4 0,-1-3 0 0,-4 3-3 15,10 0 2-15,-11 0-4 16,2-3-1-16,-1 3 8 0,2-3-4 0,-2 3 0 16,2-3-5-16,2 0 0 0,1 0-5 0,-2 0-11 15,4-6 1-15,-4 6-5 0,4-6 8 16,-3 3-8-16,4 0 7 0,1-3 0 0,-4-1-1 15,0 4 2-15,-3-4 2 0,1 1 2 16,-3 4 10-16,2-5-8 0,0 1 3 0,0 3 0 16,-7 0 1-16,1-3 5 0,6 2-4 15,-32 4 2-15,52-5 5 0,-24 2 1 16,-2 0 1-16,-26 3-3 0,58-6-1 0,-28 6 8 16,4-3-8-16,-8-2-1 0,10 5 2 15,-6-2 5-15,5 2-5 0,-2-3 1 16,1-1-2-16,-1 1 1 0,2 3-6 0,-1-1 9 15,1 2-4-15,-2-2 2 0,4 1-1 16,-37 0 3-16,60-4 7 0,-30 4 4 0,-3 0 1 16,-27 0 0-16,52-5-1 0,-52 5 6 15,44 5-2-15,-26-5 3 0,-18 0-3 0,47-5-5 16,-47 5 1-16,42 0-1 0,-14 5 0 16,1-5-1-16,1 0-1 0,-30 0-7 15,57 4 4-15,-26-4 1 0,-1 0-5 0,2 0 1 16,-32 0 0-16,62 0-4 0,-30-4 2 15,-2 4 0-15,-30 0-1 0,57 4-2 16,-32-4 3-16,-25 0 4 0,52-4-7 0,-29-1 2 16,-23 5 0-16,44 0 0 0,-44 0-2 15,48 0-2-15,-24 0-3 0,-24 0 1 16,48-2-5-16,-48 2-2 0,54-1 5 0,-34 1 1 16,-20 0-1-16,47-5 0 0,-47 5 1 15,40-3-2-15,-40 3 2 0,43-4 2 16,-43 4 0-16,32 0-2 0,-32 0 4 0,35-1 0 15,-35 1-2-15,30 0 8 0,-30 0-6 0,0 0 4 16,44 0 1-16,-44 0 4 0,28 1 1 16,-28-1 0-16,30 0-1 0,-30 0 0 15,40 13 0-15,-19-13-2 0,-21 0-2 0,45 7 1 16,-25-3-1-16,-20-4 0 0,53 1 4 16,-24 2-7-16,-1 1 4 0,-3-1-1 0,7-1-3 15,-32-2 0-15,50 8 0 0,-23-8-1 16,0 2-1-16,-27-2 5 0,43 4-7 15,-18-1 3-15,-25-3 2 0,49 6-2 0,-27-6 6 16,-22 0-5-16,51 2-1 0,-24-2 2 16,-27 0-1-16,52 4 1 0,-27-4-4 0,7 0-1 15,-32 0 4-15,52 0-1 0,-19 0-1 16,-6 0-1-16,-27 0 1 0,57 0 2 16,-32 0-2-16,2 0 2 0,-27 0-3 0,50 0 1 15,-22 0-1-15,-28 0 0 0,47 0 0 16,-17 0 0-16,-30 0 0 0,42 0 1 15,-42 0 2-15,42 0-1 0,-42 0 1 0,47 0-3 16,-29 0 6-16,-18 0-2 0,44 0-2 16,-23 3 1-16,-21-3 2 0,42 0-1 0,-42 0 3 15,44 3 1-15,-19-3 4 0,-25 0-9 16,45 3 3-16,-20-3 2 0,-25 0 2 0,45 3-5 16,-16 0-2-16,-29-3 5 0,43 3-1 15,-18 4 2-15,-25-7-1 0,40 7 1 16,-14-6-1-16,-26-1 2 0,40 7 4 0,-15-4-4 15,-25-3-3-15,40 9 0 0,-18-5 0 16,-22-4 2-16,43 9-3 0,-26-6-1 0,10 3 0 16,-27-6 0-16,48 9 2 0,-19-5-2 15,2-1-2-15,-6-1 3 0,4 1-3 16,1 1 1-16,2-1 0 0,0 0 0 16,-2-1 1-16,1-2-3 0,-31 0-1 0,57 7 2 15,-32-7-2-15,-25 0 1 0,49 0 0 16,-27 3 1-16,-22-3-1 0,37 0 0 0,-37 0 0 15,40 0 2-15,-40 0-3 0,40 0 2 16,-40 0-4-16,42-3 4 0,-42 3-4 0,45 0-1 16,-23-4-2-16,-22 4 1 0,51-5 0 15,-20 5 1-15,-1-3 0 0,-30 3 3 16,51-7-4-16,-20 7 2 0,-1-3 0 0,-30 3 1 16,57-5-2-16,-27 5-1 0,1-4 0 15,3 1 1-15,-2 3 1 0,1-3 0 16,-1 0-6-16,1 0 5 0,3 3 0 15,-6-3 2-15,5-3-3 0,3 3 4 0,-3 3-1 16,-1-3 1-16,-2-1 2 0,1 2 1 16,-1-3 0-16,5 5 2 0,-1-2-2 0,-5 2 1 15,2-3 0-15,4 6-2 0,-4-6 0 16,-1 6-1-16,5-6 2 0,-5 6-2 0,1-6 0 16,1 6 0-16,-3-3 1 0,-31 0 4 15,62-3 2-15,-27 6 2 0,-8-3 4 0,3 0 4 16,-30 0 2-16,55-3 1 0,-29 3 1 15,-26 0-4-15,48 0 0 0,-26-4-2 16,-22 4-1-16,48 0-2 0,-26-3 0 0,-22 3-2 16,47 0-1-16,-47 0-2 0,40 0-2 15,-40 0 1-15,44 0-3 0,-44 0 0 16,43 0 4-16,-25-1-2 0,-18 1-3 0,51 1 5 16,-51-1 0-16,46-1 1 0,-17 2-2 0,-29-1 0 15,48-1-2-15,-21 1-1 0,-27 0-1 16,50 0 2-16,-23 0-1 0,-27 0 1 15,60 0-4-15,-36 1 3 0,-24-1-3 0,53-1 1 16,-26 1 2-16,3-5-3 0,-30 5-1 16,57 0 3-16,-27 0-1 0,2 5 2 15,-2-5-2-15,0 1 0 0,4-1-1 0,-4 0 0 16,3 0-2-16,-4 0 2 0,-29 0 0 16,51 3-2-16,-25-3 1 0,5 0 0 0,-1 4 0 15,-30-4-2-15,56 3 3 16,-35-3-2-16,-21 0 1 0,49 2 0 0,-31 3 1 0,-18-5 2 15,49 0-3-15,-24 0 0 0,-25 0 1 16,43 2-2-16,-43-2 1 0,44 4 0 16,-14-4 0-16,-5 3 1 0,4 0 0 0,2 0 0 15,3 0-1-15,-1 0 2 0,-1 3-3 16,1-3 3-16,3 0-3 0,-6 1-1 0,1 1 3 16,-2 2 0-16,4-4-2 15,-6 0 0-15,2 2-1 0,-4-1 4 0,-25-4-2 16,48 7 1-16,-31-6 0 0,-17-1 0 0,45 4 0 15,-30 4 0-15,-15-8 0 0,34 1-1 16,-34-1 0-16,31 2 3 0,-31-2-2 0,29 4 1 16,-29-4 0-16,28 5 1 0,-28-5-1 15,32 1 1-15,-32-1-2 0,27 3-1 16,-27-3 2-16,33 4 1 0,-33-4-4 0,35 7 2 16,-35-7-1-16,34 1-1 15,-34-1 1-15,45 7 0 0,-45-7-4 0,37 4 0 16,-15-4-1-16,-22 0 4 0,43 3-1 0,-43-3-1 15,37 0 0-15,-37 0 4 0,40 3-2 16,-40-3 2-16,33 0-2 0,-33 0 2 16,32 3-1-16,-32-3 3 0,32 0-1 0,-32 0-1 15,32 2 0-15,-32-2 2 0,30 4-3 16,-30-4 4-16,38 3-3 0,-38-3 0 0,47 0 1 16,-17 3-1-16,-3-3 1 0,0 3-2 15,-27-3 3-15,58 3 1 0,-24 0-2 16,-34-3 1-16,50 0-2 0,-28 3-1 0,-22-3 3 15,45 0 7-15,-25 3-4 0,-20-3 4 16,42 0-3-16,-42 0 3 0,37 0-1 0,-37 0-1 16,41 3-2-16,-41-3 1 0,42 0-2 15,-42 0-1-15,42 0 3 0,-42 0-1 16,39-3 1-16,-39 3-1 0,41 0 1 0,-41 0 5 16,34 0 0-16,-34 0-2 0,0 0 1 15,38 0 2-15,-38 0-2 0,0 0 4 16,32-3-1-16,-32 3 1 0,0 0-2 0,0 0 2 15,37 0-2-15,-37 0 3 0,0 0 0 16,0 0 0-16,37 0-2 0,-37 0 2 0,0 0-1 16,28 0-1-16,-28 0-4 0,0 0 0 15,0 0 1-15,44 0 0 0,-44 0-2 16,26-3-1-16,-26 3-3 0,29-3 1 0,-29 3-1 16,37-3 1-16,-37 3-2 0,43-3 0 0,-43 3 1 15,44-3 2-15,-14 0-5 0,-30 3 3 16,47-4-10-16,-27 2-1 0,-20 2-1 15,48-3 0-15,-48 3 3 0,42-3 0 0,-42 3 1 16,40-7-1-16,-21 5 0 0,-19 2 2 16,41-5 1-16,-41 5 0 0,34-1-2 0,-34 1 2 15,37-7 0-15,-37 7-1 0,30-4 3 16,-30 4-2-16,33 0 0 0,-33 0 1 16,35 0-3-16,-35 0 1 0,30-3 2 15,-30 3-1-15,39 0 2 0,-39 0-2 0,40-1-2 16,-40 1 0-16,42-5 3 0,-42 5-3 15,40-4-1-15,-40 4 4 0,39-2-6 0,-39 2 1 16,33-1 3-16,-33 1-2 0,42-5-1 16,-42 5 2-16,38-3 1 0,-38 3-2 0,39-9 3 15,-39 9 0-15,37-3-2 0,-19-1-1 16,-18 4 0-16,45-5-2 0,-45 5 1 0,49-3 1 16,-26 0-1-16,4-4-1 0,-27 7 2 15,53-5 0-15,-26 1 0 0,2 1 1 16,-29 3 0-16,41-6 2 0,-12 3 0 0,-29 3 2 15,38-6 0-15,-38 6 2 0,45-6 3 16,-25 3-1-16,-20 3-1 0,41-4 4 0,-41 4-1 16,38-7-2-16,-38 7 1 0,45-5-1 15,-25 1-1-15,-20 4 0 0,44-3-2 16,-22 2 1-16,-22 1 1 0,48-5 0 16,-24 5-4-16,-24 0 1 0,53-2 0 0,-28-2 2 15,7 4 3-15,-32 0 1 0,58-6 1 16,-27 3 2-16,0 3 1 0,1-3-3 0,-2 0 4 15,-30 3 3-15,57-3-1 0,-27 0 1 0,0 3-1 16,-30 0-2-16,54-6-1 0,-31 6-1 16,-23 0 2-16,45-3-7 0,-19 0 2 15,-26 3-1-15,45 0 2 0,-24-3-5 0,-21 3-1 16,49 0 5-16,-49 0 6 0,47 0 1 16,-17 0-5-16,-30 0 1 0,47 0-2 0,-24 3-1 15,-23-3-3-15,50-3 3 0,-23 6-1 16,-27-3-1-16,50-3 1 0,-28 3-4 0,-22 0 1 15,49 0 5-15,-49 0-8 0,48 3 1 16,-23-3-1-16,-25 0 2 16,50 0-3-16,-25 3 4 0,-25-3 0 0,52 0-3 0,-28 0 3 15,-24 0-4-15,50 0-1 0,-23 3 0 16,-27-3 4-16,50 0-3 0,-27 2 2 0,-23-2-2 16,47 0 0-16,-20 0-4 0,-27 0 4 15,47 4-4-15,-24-4-2 0,-23 0 4 0,47 0 0 16,-17 3-1-16,-30-3-2 0,50 0 4 15,-26 3-1-15,-24-3-1 0,43 0-2 16,-16 0 4-16,-2 3 2 0,-25-3-1 0,45 0-1 16,-25 0 0-16,-3 0 1 0,-17 0-2 15,40 3 2-15,-40-3-1 0,0 0 2 0,50 0 1 16,-50 0-2-16,32-3 2 0,-32 3-2 16,25 3 1-16,-25-3 0 0,32 0 1 0,-32 0-3 15,30 0 4-15,-30 0 1 16,32 3-3-16,-32-3 0 0,28 3 2 0,-28-3 4 15,0 0-7-15,46 3 2 0,-46-3 1 0,25 4-2 16,-25-4 3-16,31 2-2 0,-31-2 1 16,27 5-3-16,-27-5 2 0,0 0 0 15,42 4 1-15,-42-4-3 0,30 7 2 0,-30-7 2 16,34 2-1-16,-34-2-1 0,36 7-1 0,-36-7 2 16,37 10 0-16,-17-7-2 0,-20-3 0 15,42 9-1-15,-15-3 3 0,-2-3-2 16,-3 4 0-16,-22-7 2 0,48 9-2 0,-21-3-3 15,-9-1 5-15,6 2-3 0,-24-7 1 0,45 9 2 16,-23-6-2-16,-22-3-3 0,38 8 3 16,-19-4-1-16,-19-4-3 0,41 9 5 15,-41-9-10-15,37 7 3 0,-20-2-3 0,-17-5-3 16,38 11 5-16,-16-8-4 0,-22-3 1 16,37 8-4-16,-17-4 5 0,0 2 0 0,2-3 1 15,-2 0 0-15,-3 0 2 0,3 0 1 16,-20-3 1-16,40 6 1 0,-23-3-1 15,1 0 1-15,-18-3-1 0,33 6 0 0,-16-2 4 16,-17-4-3-16,27 7 3 0,-27-7-2 16,30 3-1-16,-17-2 0 0,4 4 3 0,-17-5-1 15,32 6 1-15,-19-5 0 16,4 7 1-16,-17-8 1 0,33 3 0 0,-14 0-2 16,-2 0 0-16,4 0 3 0,-21-3-2 15,35 4 3-15,-18-1 0 0,-17-3-2 0,35 2 4 16,-16 1-3-16,-19-3-1 0,37 3-1 0,-19-3 4 15,-18 0-4-15,38 4 2 0,-23-1 4 16,-15-3-1-16,39 0-2 0,-22 2 5 0,-17-2 2 16,0 0 0-16,57 3 0 0,-57-3 1 15,33 0 6-15,-33 0-2 0,32 4-6 16,-32-4 2-16,30 0-2 0,-30 0 3 0,35 3 0 16,-35-3-4-16,30 3-1 0,-30-3 1 15,29 2-2-15,-29-2 0 0,28 3-2 0,-28-3 3 16,28 9 4-16,-28-9-1 0,0 0 5 15,41 1-3-15,-41-1 4 0,26 2-6 0,-26-2 4 16,32 0-2-16,-17 4 0 0,-15-4 0 16,25 0-1-16,-25 0-2 0,29 4 2 15,-29-4-4-15,28 2 0 0,-28-2-1 0,30 3-3 16,-11-3-1-16,-19 0 2 0,35 7 0 16,-15-3-2-16,0-3 1 0,0 4-2 0,-20-5 0 15,45 5 1-15,-20-5-1 0,-25 0-2 16,57 7-1-16,-28-4 0 0,-1-1 2 0,0 2-5 15,3-4 1-15,-31 0 0 0,56 3 2 16,-27-3 0-16,1 0-1 0,-30 0 5 0,60 0-4 16,-35-3-1-16,7 3 1 0,-32 0-1 15,59 0 1-15,-33 0 0 0,5 0 0 16,-31 0 4-16,61 0-6 0,-30 3 4 0,2-6-3 16,-3 3 0-16,5 0-2 0,-3 0-2 15,3 0-2-15,2 0-2 0,0-4 1 0,1 4-4 16,-3-2 6-1,-1 2-2-15,1 0 1 0,3-3 3 0,-6 3 2 0,-3-5 2 0,-29 5 0 16,58-2 3-16,-34 2-1 0,-24 0-1 16,48-3 2-16,-25 3 0 0,-23 0-2 15,49-2 0-15,-19 2-1 0,-30 0 0 0,47-5-1 16,-47 5 1-16,48 0-1 0,-27-1 1 16,-21 1 1-16,45 0 0 0,-45 0 2 15,42 0-3-15,-42 0-1 0,43 0 1 0,-43 0 0 16,40-4-2-16,-15 4-2 0,-25 0-1 0,45 0-4 15,-23-4 0-15,2 4-6 0,-24 0 7 16,56-3-1-16,-29 0-1 0,3 1 4 16,-8-2-1-16,-22 4 1 0,49-4 1 0,-31 4 1 15,-18 0-2-15,38-2 1 0,-38 2 0 16,0 0 4-16,47-1 0 0,-47 1 0 0,29-5 1 16,-29 5 1-16,0 0 2 0,37-4 2 15,-37 4 3-15,0 0-4 0,31-3 4 0,-31 3 0 16,0 0 0-16,0 0 0 0,34-2 2 15,-34 2-2-15,0 0-1 0,0 0 0 0,40-6-2 16,-40 6 0-16,22-4-3 0,-22 4 0 16,0 0 2-16,33-5 0 0,-33 5-3 15,32-7 3-15,-32 7 1 0,33-3-4 0,-33 3 3 16,36-3-3-16,-36 3-2 0,33-5 1 16,-33 5-1-16,40-4 1 0,-40 4-2 0,39-3 4 15,-39 3-1-15,43-3 1 0,-43 3-1 16,40 0 0-16,-40 0-1 15,42-3 1-15,-42 3-6 0,40-3 3 0,-40 3 1 0,39 0-1 16,-39 0 3-16,35 0-1 0,-35 0 2 16,33 0-1-16,-33 0-1 0,0 0-1 0,37 3 0 15,-37-3 0-15,0 0 0 0,34 0 1 16,-34 0 2-16,0 0-3 0,35 3 2 0,-35-3-1 16,0 0 1-16,35 0 0 0,-35 0 0 15,0 0-5-15,35 3 4 0,-35-3-2 0,0 0 3 16,33 0 0-16,-33 0-1 0,0 0 5 15,32 3-7-15,-32-3 3 0,0 0 0 0,34 0 0 16,-34 0-2-16,0 0 3 16,30 4 0-16,-30-4-5 0,0 0 7 0,26 3-3 15,-26-3 1-15,0 0-2 0,31 2 2 0,-31-2-2 16,0 0 4-16,31 3-3 0,-31-3-3 16,0 0 7-16,42 7-4 0,-42-7 1 15,35 3-3-15,-35-3 2 0,30 5 0 0,-30-5-4 16,32 4-9-16,-15-1-13 0,-5 0-22 15,-12-3-35-15,0 0-64 0,36-3-91 0,-36 3-213 16,17-19-39-16,-17 19-28 0,0 0-426 0,-27-55-773 16</inkml:trace>
</inkml:ink>
</file>

<file path=ppt/ink/ink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9-30T17:39:09.02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3519 7012 4576 0,'-37'0'-172'0,"37"0"7"0,0 0 3 15,-28 7-4-15,28-7 15 0,0 0-4 16,0 0 0-16,-30 7 29 0,30-7 14 16,0 0 20-16,0 0 20 0,0 0 8 0,-31 4 10 15,31-4 4-15,0 0 7 0,0 0 5 16,0 0 4-16,0 0 9 0,-30 2-5 15,30-2-16-15,0 0-6 0,0 0-1 0,0 0 8 16,0 0-1-16,0 0 9 0,0 0 6 0,0 0 6 16,0 0 25-16,0 0-7 0,-28 6 20 15,28-6 3-15,0 0 40 0,0 0-1 16,0 0 11-16,0 0-14 0,0 0 9 0,-34 0 6 16,34 0 2-16,0 0-4 0,0 0 13 15,0 0 9-15,0 0-10 0,0 0 3 16,0 0 9-16,0 0-20 0,0 0 2 0,0 0 6 15,0 0-3-15,0 0 1 0,0 0 0 16,0 0 21-16,0 0-17 0,0 0 7 16,0 0 9-16,0 0 2 0,0 0-12 0,0 0 4 15,0 0-9-15,0 0 0 0,0 0-10 16,0 0-5-16,0 0-7 0,0 0 8 16,0 0-11-16,0 0 0 0,0 0-10 0,0 0 0 15,79-50-11-15,-51 45-5 0,-4-3-2 16,3 0 6-16,-4 1-7 0,6 2 2 0,-1-2-10 15,-28 7-1-15,48-8 3 0,-26 1-7 16,-22 7-2-16,49-8-2 0,-24 4-3 16,2-2 4-16,-27 6-8 0,56-6 5 0,-25 0-2 15,-1 1-1-15,-30 5 5 0,53-1-9 16,-21 1 5-16,0 0 0 0,-32 0-3 0,53-4-2 16,-24 4 8-16,1-2-8 0,-30 2 0 15,53 2 2-15,-22-2 1 0,-31 0 3 0,48 4-10 16,-18-4 4-16,-5 1-2 0,2 4-1 15,-27-5 7-15,60 3-3 0,-28-3 4 16,1 0-5-16,-1 0 0 0,-3 0 3 0,1 0 2 16,-30 0 0-16,68-3-3 0,-36 3 0 15,2-5-2-15,6 5-2 0,-10-1 0 16,5 1 2-16,-3 0-4 0,6 0 4 0,-4 0-3 16,3 0 5-16,-1 1 3 0,-2-1-5 15,-1 5-3-15,6-2 6 0,-1 1-5 0,-3 1 1 16,0-2 4-16,4 0-5 0,-1 3 2 15,3-3 2-15,-3 3-5 0,2-2 2 0,0-2-5 16,-6-2 5-16,1 3 2 0,0 0-1 16,0-3 3-16,-1 0 0 0,1 4-3 15,-5-1 4-15,-2-1-7 0,-28-2 1 0,62 3-2 16,-30-3 8-16,-2 4-5 0,0-4 8 16,5 3-1-16,-6 2-5 0,8-3 2 15,1 3 0-15,9 3-5 0,-10-7 5 0,8 2 0 16,0 5-2-16,-2-4 2 15,4 0-6-15,-2 1 3 0,2 2 1 0,0 0 5 16,2-1-5-16,-3 0 0 0,3-2 5 16,0 1-9-16,-11-5 2 0,9 3-3 0,1 1-5 15,-9-4 0-15,4 0 2 0,-8 0 13 16,9 0-6-16,-9 0 7 0,0 0-2 0,-1 0-2 16,1 0-2-16,-5-4 2 0,-30 4 2 15,62 0-4-15,-30 0 1 0,-4-3-1 0,-28 3-1 16,54 0 5-16,-26 0 1 0,4-3-5 15,-32 3-2-15,55-2-2 0,-23-5 1 0,-2 7 6 16,5-5-7-16,-5 1 3 0,5 0-1 16,2 1 3-16,0-1 2 0,-4-1-3 15,2 2-7-15,1-4 4 0,-1 6-7 0,1-3-2 16,5-3-4-16,-10 6-1 0,16-7 1 16,-13 4-1-16,-1 1-2 0,4-2-1 0,-2 2 3 15,7-1 2-15,-9 1 5 0,4 1-2 16,7-1-7-16,-4-4 12 0,2 4-5 15,3 1 1-15,-3-5 5 0,3 1-2 16,2 4-2-16,-4-2 3 0,6 1-6 0,-1-5 4 16,-3 7 3-16,0-2 0 0,1 0-3 15,-1-2 3-15,-2 0 6 0,1 3-2 0,-1 2 1 16,-8-5 1-16,4 5 3 0,3 0-1 16,-2 0 2-16,2 0 3 0,6 0-3 0,-11 5 5 15,6-5-5-15,4 6 5 0,-10-6 4 16,10 6-7-16,-9-6 3 0,4 3-7 0,3 0-1 15,-4-3 3-15,0 1 2 0,-4-1 0 16,3 5 4-16,-3-5-9 0,-3 0 9 16,-3 3-6-16,-2-3 4 0,3 0 6 0,-32 0 5 15,51 3-2-15,-27-3 1 0,-24 0-7 16,45 0 4-16,-22 0-4 0,-23 0 2 0,44 0-2 16,-19 4-2-16,2-2-4 0,-27-2 4 15,60 0-3-15,-35 0 1 0,7 0-2 0,-2 0-3 16,-30 0 1-16,62-2-1 15,-30 4 2-15,-1-4-5 0,0 4 4 0,-31-2 3 16,60-2-4-16,-33 2 4 0,4 0-5 16,-31 0 7-16,62 0-8 0,-33 2 1 0,2-2 7 15,-2 0-5-15,1 3-1 0,2-3 0 16,-2 3 2-16,5-3-1 0,-5 3 0 0,5-3-4 16,-5 4 2-16,2-4-2 0,0 2 6 15,-2-2 4-15,2 3 0 0,1-3 10 16,-33 0-5-16,57 0 3 0,-25 0-2 0,-2 3-2 15,0-3 2-15,2 0 1 0,0 0-4 16,-1 0-2-16,0 0 2 0,0 0-2 0,3 0-1 16,-2 4-1-16,-4-4 1 0,7 3-6 15,0-3 4-15,-1 2-1 0,-1-2 3 16,4 3-3-16,7 1 1 0,-4-4 1 0,-2 0-6 16,6-4 3-16,-3 8-2 0,-4-8-2 15,5 4 3-15,-5 0 1 0,0 0 4 16,3 0-6-16,-7 0 1 0,1 0-2 0,-1 0 2 15,2 0-2-15,-1 0-1 0,1 0-1 16,-2 4 0-16,-1-4-1 0,2-4 0 0,2 4 0 16,1 0 0-16,-3 0 1 0,-1-3-2 15,2 1 1-15,4 2-2 0,-2-3 3 0,-4 3-1 16,5-4-1-16,-4 4-1 0,3-3 0 16,-4 3 2-16,4 0 2 0,-4 0 0 15,11 0-7-15,-7 0 1 0,0 3-3 0,4-3-1 16,0 0-2-16,10-3-8 0,-4 3-6 15,7 0-2-15,-6-3-1 0,4 3 1 0,-2-2 0 16,-1-2 1-16,1 1 4 0,-5 0 5 16,-1 0 1-16,1 1 2 0,-2-2 1 15,-4 4 1-15,-1 0-1 0,-3 0 0 0,0 0 4 16,4 0 0-16,-1 0 0 0,3 0 4 16,0 4-1-16,0-4 1 0,2 0 0 15,1 0 3-15,2 0-1 0,3 0 2 0,-2-4 3 16,1 8-2-16,1-4 0 15,-6 0 3-15,1 0 1 0,-6 0-2 0,1 0 3 0,1 0-2 16,-2 0 1-16,2 2 2 0,-6-2-3 16,6 3 1-16,-1-3 2 0,-3 3-4 15,4-3 1-15,9-3 2 0,0 3 1 0,-3 0 0 16,6-3 0-16,2 3 1 0,-2-2 3 16,3 2-1-16,2 2-2 0,-7-4-1 0,3 2-2 15,-1 2 3-15,2 1-3 0,-6 0-2 16,-3 0 1-16,9-3 0 0,-6 4-1 0,-1 1 2 15,-3-2-4-15,4 4 4 0,-4-2-2 16,3-1 0-16,-2 4 0 0,-3-5 3 16,1 5-3-16,-9-4 3 0,2 0 0 0,6 4 4 15,-5-4-4-15,-4 3-1 0,3-2 0 16,-6-1-1-16,5 3 0 0,-5-3 0 16,-2 1-3-16,1-2 3 0,-4 3 2 0,3 0 2 15,1 0-3-15,-1 0 2 0,1 0 1 16,1 5-4-16,5-5 2 0,-2 2-1 0,8 2-2 15,-3 2 1-15,5-3-2 0,1 0 1 16,1 5-1-16,2-6 1 0,1 0-1 16,11 5 1-16,-10-2-2 0,2-3 0 0,-2-3 0 15,4 5 2-15,3-5-1 0,-4 5-3 16,-6-3 3-16,6-1 3 0,-2-2 2 16,-3 1 5-16,-5 2-7 0,7-5 2 0,-6 4-2 15,4-1 3-15,-2-3-2 0,2 1-2 16,-4-3 0-16,3 2 1 0,-5-2-2 0,0 0-1 15,0 0-2-15,11 0 1 0,-7 0-1 16,1 5 0-16,2-10 0 0,4 10-2 16,-7-5 1-16,-1-5 3 0,4 5-1 0,-3-2 1 15,-5 2-4-15,-1 0 3 0,1-3-1 16,0 3 1-16,-3 3-1 0,-2-3 0 0,4-3 0 16,1 3 0-16,0 0 0 0,2 0 0 15,-4-2 0-15,6 2 0 0,-3 0 0 16,5 0 2-16,2 0-3 0,-1 0 1 15,3-5 1-15,-1 5 3 0,-6 0-1 0,2 0 1 16,2 0-1-16,-2 0 1 0,2 0-2 16,2 0-2-16,-2 0 0 0,3 0-2 0,3 0-2 15,-8 0-3-15,9 0-5 0,-4 0 0 0,0 0 2 16,-5 0 0-16,6 0-1 0,-5 0 1 16,-4-1 2-16,7 1 5 0,-6 0-1 15,-8-5 0-15,2 5-3 0,7 0 3 0,-11-2 0 16,2 2 3-16,-1 0 7 0,-2 0-11 15,-2-4 0-15,-30 4 4 0,63 0-2 16,-31 0 0-16,1 0-1 0,-1 0-4 0,-32 0-3 16,57-3 1-16,-22 3-5 0,-1 0 1 15,-3-3 4-15,3 3-1 0,1 0 0 0,-5-2 4 16,-30 2 5-16,65-4 2 0,-29 4 2 16,-3-3-2-16,-1 0 8 0,1 1-5 0,-3-3 1 15,5 5 1-15,-3-2-7 0,3 2 6 16,-1 0 0-16,-2-3 3 15,4 3 6-15,-2-5 1 0,3 5 7 0,-1-1 4 16,0 1 10-16,5-4 8 0,-4 8 3 0,2-8-1 16,1 4 0-16,0 0-1 0,0 0-8 15,-1 0-4-15,2 0-4 0,-2 4-3 0,8-4-3 16,1 1-7-16,-3-1-9 0,2 5-2 16,7-5-7-16,-7 3-2 0,1-1-1 0,6-2 0 15,-4 5 1-15,2-5 1 0,3 0-1 16,-3 0 1-16,-4 0-1 0,6 0 4 15,-2 2-2-15,1-4 5 0,-6 2 6 0,-7 0 8 16,2 0 8-16,-5 0 7 0,-2 0 1 16,7 0 8-16,-9 2 0 0,4-2 12 15,-4-2-24-15,3 2 0 0,-3-5-4 0,1 5 4 16,1-2-6-16,6-1 0 0,6 3-2 16,2-5-7-16,3 4-7 0,5-6-8 0,-4 3-4 15,12-1-5-15,-1-2-6 0,1 3-1 16,0-5 0-16,1 6 0 0,-1-5 2 15,-2 3 0-15,-1-2 5 0,-8 0 1 0,-1 6 5 16,4-6 7-16,-5 0 4 0,-2 2 4 16,0-2 3-16,2 1 5 0,-3 0-5 0,1 0-1 15,-1 0-1-15,-1 0 0 0,-1 0-3 16,1 0 1-16,4 0-1 0,-5-1-3 0,2 0-1 16,2 4 1-16,-2-3-1 0,3 3-3 15,0 0 1-15,-4 1-2 0,2 2 1 0,-1-4-3 16,1 1 0-16,0 3-4 0,2-3-2 15,2 1-1-15,-1 2-1 0,-3 0 0 16,2 0-2-16,0-4 1 0,2 4-2 0,-4 0-1 16,2 0-1-16,-4 0-1 0,-1 0-3 15,2 0-5-15,1 0-1 0,-2 0-3 0,2 0-1 16,2-4 1-16,-3 4 0 0,-2 0 1 16,-4 0-2-16,-1-3 7 0,-2 3-1 0,0 0 3 15,-1 0 2-15,-4-4 2 0,0 4 3 16,0 0-2-16,-1 0 4 0,-1 0-1 15,2 0-5-15,-1-3-6 0,6 3-3 16,-10 0-8-16,7 0-5 0,-4 0-9 0,6 3-4 16,-1-6-10-16,-3 3-9 0,0 0-6 15,9 0-3-15,-7-2 8 0,4 2 0 0,0-3-2 16,0 3 29-16,0-4 11 0,-5 4 23 16,6-3 10-16,2 3 15 0,-6-1 10 0,1 1 5 15,-1-4 3-15,2 4-5 0,-1 0-4 16,-4-4 0-16,0 4-5 0,3-3-6 0,1 3-17 15,-2 0-18-15,3-1-22 0,2 1-16 16,4 0-32-16,3 1-26 0,-1-1-38 16,-1 0-133-16,-5-1-624 0,0-11-518 0</inkml:trace>
</inkml:ink>
</file>

<file path=ppt/ink/ink8.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2-21T17:57:33.927"/>
    </inkml:context>
    <inkml:brush xml:id="br0">
      <inkml:brushProperty name="width" value="0.05292" units="cm"/>
      <inkml:brushProperty name="height" value="0.05292" units="cm"/>
    </inkml:brush>
    <inkml:context xml:id="ctx1">
      <inkml:inkSource xml:id="inkSrc3">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1" timeString="2022-02-21T17:58:02.306"/>
    </inkml:context>
  </inkml:definitions>
  <inkml:trace contextRef="#ctx0" brushRef="#br0">1725 4612 0,'41'0'93,"39"0"-77,80 40-16,-120-40 16,121 80 15,-1-80-31,121 40 15,-200-40-15,199 0 16,-199 0-16,79 0 16,-120 0-16,0 0 15,121 0-15,-121 0 16,201 0-16,-201 0 16,321 0-1,-120 80-15,0-160 16,-161 80-16,121 0 15,-121 40 17,0-40-32,-40 0 15,161 0 32,40 0-31,39 0-16,41 0 15,41 0-15,-82 0 16,-119-80-16,-121 80 16,0 0-1,81 0 1,200 0-16,-201 0 16,161 0-16,80 0 15,-120 0-15,200 0 16,81 0-16,-241 0 15,-161 0-15,81 0 16,-1 0-16,-119 0 16,119-40 46,1-40-62,-81 80 16,41 0-16,-121 0 15,0 0 1,0 0 62,0 0-62,121 0-16,-81 0 15,0 0-15,1 0 16,-1 0-16,80 0 16,-39 0-16,79 0 15,-79 0-15,79 0 16,-39 0-16,-41 0 16,121 0-16,0 80 15,-161-80-15,80 0 16,-79 0-1,-41-40 17,0 40-32,40 0 15,121 0-15,-1 0 16,41 0-16,-201 0 16,0 0-16,41 0 15,39 40-15,-80-40 16,41 0-16,39 40 15,-80-40-15,80 80 16,-120-40 0,41-40 62,-1 0-16,0 0-46,0 0-16,40 0 16,-40 0-1,0 0-15,1 40 78,-1-40-46,40 0-1,-40 0-31,0 0 15,0 0 1,81 40 0,-81 0-16,40 41 15,81-1-15,-41 40 16,-40-120 0,-40 40-16,0 0 125,-40 1-16,0 39-93,41-40-16,-1 0 15,-40 40 1,80 40-1,-80-79 32,40-1-31,-40 120-16,0 41 16,0-121-16,0 0 15,40 121-15,-40-121 16,40 0-16,-40 40 15,40 1-15,1-121 16,-41 40-16,0 0 16,0 0 15,0 40-15,0 81-16,120 79 15,-120 1-15,120-81 16,-39 121-16,39 80 15,-80-201 1,40-39-16,-80 39 16,81-80-16,-81 1 31,0-1 110,0-40-126,0 0 1,0 40-16,0 0 15,0 1 1,-41-41-16,1-40 16,0 80-16,40-40 15,-40 0-15,0 40 16,0-80 0,40 40-16,-40 1 15,0-1-15,-1 0 31,41 40-15,0-40 31,0 40-47,0-40 16,0 41-16,0-41 15,0 0-15,0 40 16,0 0-1,0-40 1,0 0-16,0 41 16,0-1 15,0-40-31,0 0 16,0 0-16,0 40 15,0-40 1,0 1-1,0-1-15,0 0 16,0 0-16,0 40 16,0-40-16,0 0 15,-80 0 1,80 1-16,-80 39 16,80 0-16,0 40 15,-120-40-15,120 161 16,-41-121-16,41 41 15,0-81-15,-40 0 16,40 0-16,0 1 16,0-1 15,0 0-15,0 0 30,0 1-30,0-1-16,0-40 16,0 80-16,0-80 15,0 81-15,0-81 16,0 0-16,-80 160 16,80-160-1,0 1 1,-40-1-16,-80 80 31,120-40-15,-81-40-1,81 0-15,0 0 16,-40-40-16,40 41 16,-40-1-16,0 0 15,0 40-15,-81 40 16,81-39-16,-40-1 15,-40 120-15,80-200 16,-1 80-16,1 1 16,0-81-16,0 40 15,0-40-15,-40 80 16,40-80-16,-41 80 16,1 0-1,80 1 1,-40-81-16,0 80 15,-40-80-15,-41 120 16,1-40 0,40 1-16,-121 39 0,121-40 15,39-80 1,-39 40-16,80 0 0,-80-40 62,0 0-46,-81 0-16,-80 121 16,1 79-16,-1-80 15,-200 121-15,-242-40 16,162-41-16,-121 121 16,-81-121-16,202 1 15,200-41-15,120-120 16,1 0-16,79 40 15,81-40 1,-40 0 15,40 40-31,-41-40 16,-79 0-16,-1 0 16,-119 80-16,-41-40 15,0-40-15,80 0 16,0 81-16,201-81 15,0 0 1,0 0-16,-1 0 16,1 40-1,-40-40-15,-40 0 16,-1 0-16,1 0 16,40 0-16,-41 0 15,-39 0-15,80 0 16,-81 0-16,1 0 15,79 0-15,1 0 16,-40 0-16,39-40 16,-79 40-16,-81-81 15,161 81-15,-121 0 16,1-80-16,-41 0 16,80 0-16,1 0 15,80 80-15,-1-40 16,41-41-16,-80 81 15,80-80 17,0 80-32,-41 0 15,1-80-15,40 40 16,-80 0-16,-41-121 16,81 81-16,-41 0 15,1-81 1,40 121-16,40 0 0,0 0 15,40 0-15,-41 40 32,41-80-17,0 0-15,-40-1 16,40 1-16,0-40 16,-40 0-16,0-1 15,-40-79-15,40 79 16,-41-39-16,1 80 15,80 40-15,-80-41 16,80 1-16,-40 0 16,-40 40-16,80-80 15,-81 39-15,41 1 16,0 40-16,-40-80 16,0 40-16,80 39 15,0-39-15,0-40 16,0 40-16,0-81 15,0 41-15,0 0 16,0-1 0,0-39-16,0 80 0</inkml:trace>
  <inkml:trace contextRef="#ctx0" brushRef="#br0" timeOffset="1672.4553">1445 12633 0,'-41'-241'15,"82"482"-15,-403-1565 31,242 1083-15,40 1-16,80-81 16,0 281-1,0-80-15,0 79 16,0 1 0,0-40 46,0 40-46,0 0-16,0 0 15,0 0 17,0-40-17,0 39-15,0 1 16,0-80-16,0-81 15,40 1-15,-40-41 16,0-80-16,0 41 16,0-1-1,0 201-15,0 0 47,0 39-31,0-79-16,40 40 15,0 80 1,-40-80 0,40 40 31,0 40-32,1-40-15,-1-1 16,40 1-1,-80 0-15,80-40 16,-40 40-16,41-121 16,-81 121-16,40 0 15,-40-40-15,0 0 16,0 0-16,40-1 16,-40-39-16,0-40 15,0 120-15,0-41 203,40 81-156,-40-40-31,80-40-1,-80 40 1,80-80 0,-39 39-16,-1 1 15,0 40-15,40-40 16,-80 0-16,80-1 16,-40 1-16,-40 0 15,41-40 1,-41 80-16,0 0 15,40-41-15,0 41 32,-40-40-17,40 80 17,-40-40-32,40-40 31,-40 40 281,0-1-280,40 1 61</inkml:trace>
  <inkml:trace contextRef="#ctx0" brushRef="#br0" timeOffset="13904.3927">31058 4331 0,'-40'0'0,"0"0"32,-1 0-17,1 0-15,0 0 16,-40 0-16,0-40 16,-121 40-16,-80-81 15,-40 81-15,-40-40 16,-80-80-16,-723 0 15,522-41-15,-161 121 16,322-120-16,160 120 16,80 0-16,-40 40 15,121 0-15,39 0 16,81 0-16,-40 0 16,-121 0-1,-80 0-15,-200-81 16,441 81-16,-81 0 15,-280-80-15,-40 80 16,-41-120 0,242 120-16,159 0 15,-240 0 1,241 0-16,0 0 16,-1 0-16,41 0 15,-40 40-15,40-40 31,-40 0-31,40 0 16,-1 0-16,-119 40 63,-1-40-48,-79 0 1,-1 80-16,0-80 15,121 40-15,-81 0 16,-40 41-16,81-41 16,-81 0-16,0 80 15,161-120 1,-120 80-16,39 1 16,121-81-16,-121 0 31,81 0-16,0 0-15,-81 0 16,41 0-16,-41 0 16,41 0-16,80 0 15,0 0 32,-161 120-31,41-40-16,79-80 15,-39 80-15,80-40 16,0 1-16,0 39 16,40 120-1,-81-79-15,81 39 16,-40 41-16,40-161 16,0 0-16,0 0 62,-40-40-46,40 40-16,0 0 0,0 0 15,0 40-15,-80 41 16,40-1 0,-40 81-1,80-81-15,0 40 16,-81-79-16,41 39 15,-40 80-15,80-79 16,-120-1-16,39 121 16,81-81-16,0 0 15,0 121-15,0-120 16,0 119-16,0 41 16,0-200-16,81 39 15,-81-40-15,40 1 16,0-1-16,-40-40 15,0 0-15,0 41 16,40-41-16,-40 0 16,0 40-16,0 1 15,0-41-15,0-40 16,0 40 0,160 81-16,-160 79 15,121 1-15,-81-121 16,80 41-16,1 159 15,-81-199-15,0-1 16,-40-80 0,40-40-16,-40 40 15,0 0 17,0 1-17,0-1-15,0 0 16,0 40-16,0-40 15,0 0 1,-40 40-16,-40 81 16,-41-81-1,121-40-15,0 0 47,0 0 16,0 0-32,0 121-31,0 39 31,40-119-31,1 119 16,-1-80-16,-40 1 15,0-41-15,0 0 16,0-40-16,0 40 16,0 41-16,0-81 15,0 40-15,0 0 16,0 1 0,0-41-1,0 80 110,0 0-125,0-40 16,0 41-16,0-81 15,0 0 1,40 0-16,40-40 63,-80 80-1,0-40-62,0 41 16,0 39-16,0-40 15,40 0-15,-40 41 16,80 39-16,-80-80 16,41 41-16,39-41 15,-80 40-15,40-40 16,0-40-16,-40 1 15,40-41 17,-40 40-17,0 40 1,121 80-16,-121-120 16,80 161-16,0-41 15,0-79-15,1 39 16,-41-40-16,0-80 15,-40 40 32,40 0-31,-40 0-16,40-40 16,-40 81-16,40-81 93,0 0-77,0 80 0,1-80-1,-1 40 16,0 0-31,0 40 16,40-80 0,1 40-1,-81 0-15,80-40 16,40 81 0,81 79-16,-81-120 0,41 0 15,-41-40 1,81 0-16,-1 81 15,81 39-15,-241-120 16,121 40-16,-81-40 16,0 40-16,41 0 15,-41-40-15,0 80 16,41-80-16,79 81 16,-79-41-16,119 40 15,-79-40-15,120-40 16,-201 0-16,80 0 15,-79 0-15,-41 0 16,40 0-16,81 40 16,-41-40-16,41 0 15,-41 40-15,-40 40 16,81-39-16,-41-1 16,-80-40-1,0 40 16,41-40-15,39 0-16,121 0 16,120 0-16,80 0 15,1 0-15,-162-161 16,1 41 0,-40 80-16,-161 40 15,1 0-15,-41-40 63,40 40-48,40 0 1,41 0 0,80 0-16,-1 0 15,41 0-15,-160 0 16,-41 0-16,-40 0 15,0 0-15,0 0 16,0 0-16,81 0 16,39 0-16,121 0 15,0 0-15,80-80 16,40-1-16,-240 1 16,-1-40-16,-119 80 15,39 0-15,-80 0 16,80-41-16,-40 41 15,0-40 1,1 80-16,-1-40 16,0 40-16,40-40 15,-40 40 1,40-80-16,1-1 62,-41 81-62,80 0 16,1 0-16,-1-120 16,81-80-16,-41 79 15,-40-79-15,81 119 16,-161 41-16,40 0 16,-80 0-16,41 40 15,-1-80 1,0 80-1,-40-40-15,80-80 16,-80 39-16,40 1 16,-40 0-16,0 0 15,0-1-15,0-119 16,0 40-16,-40 39 16,40 41-1,0 0-15,0 40 31,0-41-31,40-39 16,0 0-16,0 0 16,81-81-16,-41 81 15,40-81-15,-39 81 16,39-81-16,-120 41 16,120-81-16,-39 121 15,-81-121-15,0 161 16,0-80-16,0 79 15,0-39-15,-81-80 16,41-41-16,-80-80 16,40 40-16,80-39 15,0 39-15,0 120 16,0 41-16,80-80 16,-40 79-16,0 41 15,-40 0-15,0-81 16,0 41-16,0-40 15,0-41-15,0 81 16,0-321-16,0 80 16,-120-80-16,-41-41 15,41-39-15,0 240 16,-1 41 0,41 119-16,-40-39 15,-1-1-15,41 41 16,0 40-16,-1 0 15,-79-121-15,80 121 16,-1-80-16,41 119 16,0-39-16,-80-120 15,120 119-15,-80 1 16,80 40-16,-81-80 16,41 80-16,0 0 15,0 0 1,40-1-1,0 1-15,-40 40 16,40-40-16,-40 0 16,0-40-16,-1 0 15,1 80-15,40-40 16,0-41 93,0 41 16,0-80-125,-160-121 16,-41 41-16</inkml:trace>
  <inkml:trace contextRef="#ctx1" brushRef="#br0">24439 1447 1557 0,'0'0'154'0,"0"0"-58"0,-17-22 18 16,17 22-15-16,0 0-3 0,0 0-7 15,-17-18-19-15,17 18-5 0,0 0 20 0,0 0-5 16,-16-15 24-16,16 15 11 0,0 0-5 15,0 0 17-15,0 0 20 0,0 0-10 0,0 0 8 16,0 0 6-16,-19-19-13 0,19 19-2 16,0 0-19-16,0 0-8 0,0 0-20 15,0 0-16-15,0 0-2 0,0 0-18 0,0 0-15 16,0 0-12-16,0 0-5 0,0 0-2 16,0 0-3-16,0 0 3 0,0 0-7 0,0 0 1 15,0 0 3-15,27 74 2 0,-14-45-7 16,-1 13-3-16,5-2 7 0,-2 12-3 15,2 0-12-15,1 3-17 0,2 14-32 16,4 0-26-16,-3-3-52 0,-6-8-74 0,2-6-253 16,-2-8-336-16,-6-3 236 0</inkml:trace>
  <inkml:trace contextRef="#ctx1" brushRef="#br0" timeOffset="970.4044">25058 1224 3363 0,'0'0'-120'0,"7"-20"26"0,-7 20 13 15,0 0 15-15,0 0 4 0,0 0 25 0,0 0 16 16,0 0 11-16,0 0 20 0,0 0 4 15,0 0-4-15,0 0 9 0,0 0 7 16,0 0 12-16,0 0 3 0,0 0 2 0,-17-29 11 16,17 29-3-16,0 0-3 0,0 0-3 15,0 0-8-15,0 0-12 0,0 0 12 0,0 0-6 16,0 0 5-16,0 0-5 0,0 0-7 16,0 0 2-16,13 84 6 0,-9-59-13 0,4 2 2 15,-3 4 17-15,3 6-13 0,2 3-1 16,0 0 3-16,2 6-7 0,0 7 0 15,-2-7 4-15,5 2 23 0,-3-4-33 0,-4-1 7 16,5-2 0-16,-6-5-4 0,3-4-5 16,-3-5 10-16,1-3 14 0,-3 2-3 15,5-9 24-15,-10-17 48 0,9 34 25 0,-9-34-4 16,5 19-18-16,-5-19-16 0,0 0-15 16,0 0-9-16,0 0-12 0,0 0-6 15,0 0-9-15,0 0-3 0,-24-105-4 16,21 70-7-16,1-4-5 0,-1-6-5 0,-2-1-3 15,1-1 0-15,1 4-5 0,1 3-2 16,2 3 1-16,0-1 0 0,-3 8-4 0,6-1-3 16,-3 3 1-16,0 28 1 0,2-49-2 15,5 30-1-15,-7 19-1 0,16-33 0 0,-4 20-1 16,-12 13 4-16,29-18-7 0,-13 7-18 16,-16 11 9-16,37-4 1 0,-37 4 1 15,44 0 1-15,-44 0 4 0,47 4 3 0,-29 1-2 16,-18-5 2-16,47 15 2 0,-26-3 4 15,3 0-2-15,-2 6-2 0,1 5 0 0,-6-4 2 16,8 11 0-16,-8-3 4 0,-1 0 1 16,-1 5 3-16,0 1 0 0,-10-4 2 15,-1 5-2-15,4-3 2 0,-8 3 0 16,0-1-2-16,-3 2 2 0,-2 1 0 0,1 1-3 16,-1 3 0-16,2-3-4 0,-5 1-1 15,4-4-9-15,-4-2-10 0,1-4-22 0,6 4-16 16,-3-5-45-16,-1-3-32 15,2-6-54-15,3-18-137 0,-8 29-547 0,8-29-212 16</inkml:trace>
  <inkml:trace contextRef="#ctx1" brushRef="#br0" timeOffset="1451.1453">25172 1142 3905 0,'0'0'-131'16,"0"0"26"-16,0 0 9 0,0 0 15 0,0 0 26 16,0 0 19-16,0 0 23 0,0 0 24 15,0 0 14-15,0 0 10 0,0 0 13 16,0 0-9-16,0 0 13 0,0 0 5 0,0 0-6 15,3-46 21-15,-3 46 2 0,0 0 4 16,0 0 25-16,20-36-3 0,-20 36-11 16,25-32 5-16,-5 13-6 0,5-3-10 0,5-3-4 15,6-5-8-15,2 0-10 0,6-2-5 16,4-1-5-16,-6-1-5 0,3 1-5 16,4-1-23-16,-8 0-32 0,3 2-42 0,-2 2-38 15,-6 2-42-15,-5 3-80 0,0-3-263 16,-11 10-331-16,-6 0 94 0</inkml:trace>
  <inkml:trace contextRef="#ctx1" brushRef="#br0" timeOffset="2406.4022">26264 1281 3550 0,'0'0'-102'0,"0"0"17"16,0 0 26-16,0 0 26 0,0 0 24 16,0 0 32-16,0 0 12 0,0 0-1 15,0 0 4-15,0 0 7 0,0 30-1 0,0-30 8 16,0 0-3-16,28 47-5 0,-16-26 1 16,0 0-4-16,-2 1-3 0,2 3 23 15,-4 0 1-15,2 2-3 0,2 0 2 0,-6-2-2 16,1 4 15-16,-2-5-9 0,0 3-2 15,-5-27-11-15,3 44 20 0,-3-26 11 0,0-18 18 16,4 32 9-16,-4-32 14 0,0 28 0 16,0-28-12-16,0 0-8 0,0 0-16 0,-17 20-11 15,17-20-13-15,0 0-9 0,0 0-6 16,0 0-10-16,-35-67-3 0,32 36-7 16,-2-1-4-16,0-1-6 0,1 0-3 15,1 5 0-15,3 28-4 0,-2-53-1 0,2 31-2 16,0 22-4-16,-3-34-5 0,3 34-7 15,-5-30-4-15,5 30-2 0,0 0 1 16,0 0 4-16,0 0 0 0,0 0-1 0,0 0 5 16,0 0-3-16,0 0 1 0,0 0-1 0,0 0 4 15,52 66 0-15,-42-43-1 0,3-2 0 16,-1 0 6-16,-4-1-1 16,6 2-4-16,-3-5 1 0,-11-17 0 0,20 31-2 0,-8-19 1 15,-12-12-4-15,18 23 3 0,-18-23 6 16,0 0-2-16,29 3-1 0,-29-3 1 15,0 0-3-15,35-47-1 0,-27 20-8 0,2-7-9 16,-3-7-11-16,5 2-9 0,0-6-6 16,-7-2-2-16,3 3 4 0,-3 4 1 15,7 6 1-15,-9 6-1 0,2 4 1 0,3 2 1 16,-8 22 22-16,0 0-3 0,19-18 9 16,-19 18 8-16,0 0 0 0,0 0 6 15,22 52 3-15,-11-28-2 0,-2 8-1 0,1 4 2 16,5 3-1-16,0-4 4 0,-2 4-2 15,-1-1-3-15,5-1 1 0,-2 1-1 0,1-2 3 16,-2-2-3-16,2-1-3 0,-2 2-3 16,4-5-22-16,-1-3-14 0,-4-5-33 0,1 0-25 15,1 0-39-15,-5-5-52 0,-10-17-127 16,18 8-536-16,-18-8-125 0</inkml:trace>
  <inkml:trace contextRef="#ctx1" brushRef="#br0" timeOffset="2601.4593">27288 1162 4004 0,'0'0'20'0,"0"0"-9"0,15-15-2 16,-15 15 8-16,0 0 22 0,0 0 1 15,0 0 32-15,0 0-8 0,0 0 15 0,50 40 3 16,-40-20-5-16,3-3-14 0,-4 7-30 16,2-3-9-16,-2 3 0 0,-3 0-5 15,6-3 0-15,-3 3 0 0,-9-24-27 16,18 35-28-16,-15-20-25 0,-3-15-22 0,10 24-32 15,-6-17-40-15,-4-7-89 0,0 0-595 16,0 0-31-16</inkml:trace>
  <inkml:trace contextRef="#ctx1" brushRef="#br0" timeOffset="2777.7134">26946 643 3793 0,'-23'-31'-31'0,"6"10"66"0,1 5 41 16,2 4 37-16,14 12 4 0,-23-19-7 0,23 19-10 15,0 0-6-15,-20-18-18 0,20 18-9 16,0 0-7-16,0 0-9 0,0 0-5 16,0 0 2-16,0 0-28 0,0 0-30 0,0 0-59 15,0 0-47-15,0 0-79 0,0 0-251 16,33 49-383-16,-33-49 23 0</inkml:trace>
  <inkml:trace contextRef="#ctx1" brushRef="#br0" timeOffset="3370.6697">27696 861 3736 0,'0'0'-67'16,"0"0"24"-16,-17 12 22 0,17-12 8 0,0 0 34 16,0 0-29-16,0 0 10 0,0 0 12 15,-20 12 11-15,20-12-10 0,0 0 1 0,0 0-8 16,0 0 13-16,0 0 5 0,0 0 8 15,0 0-9-15,0 0 13 0,0 0 6 16,0 0 5-16,30 54-2 0,-18-42-14 0,-4 7 9 16,4 2-2-16,3 1-15 0,-7 8 19 15,2-1-30-15,2-5 1 0,-4 9 3 16,6-4 6-16,-7-5-9 0,4 3 8 16,1-2-7-16,-7-4 15 0,7 0-6 0,-12-21 14 15,8 32 30-15,0-14 25 0,-8-18 22 16,5 23 7-16,-5-23-9 0,0 0-17 0,0 0-12 15,0 0-15-15,0 0-10 0,0 0-16 16,24-65-14-16,-21 29-18 0,6-8-14 16,1-10-16-16,1-3 0 0,3 0 4 0,-3 3-2 15,4 1 2-15,-3 9 1 0,2 7 6 16,-1 2-11-16,-5 5 12 0,4 3-4 0,3 3 0 16,-7 6 13-16,6 9 13 0,-14 9 12 15,28 0 15-15,-28 0-4 0,37 27-1 16,-12 0 0-16,-1 0-3 0,1 8-5 15,0 5-3-15,7 4-5 0,-2 2-6 0,1 2-42 16,6 14-66-16,-15-9-113 0,0 7-333 16,-14-3-371-16,-8-4-493 0</inkml:trace>
  <inkml:trace contextRef="#ctx1" brushRef="#br0" timeOffset="4490.2976">26179 2956 4217 0,'-5'-57'-187'0,"5"57"13"0,0 0 20 16,28-51 23-16,-11 27 30 0,6-2 19 15,2-4 18-15,5-7 30 0,6 1 15 0,-1-8 7 16,8-2 33-16,6-1 14 0,-6 0 18 15,9 2 12-15,-3-4 15 0,7-1 8 16,18-17 2-16,8-3-7 0,3-5-17 0,11-5 5 16,1 0-15-16,10-6-11 0,6-1-33 15,0 6 1-15,0 0-2 0,-6 6 3 16,4 4-10-16,-13 4 3 0,-1 9 7 16,-21 14-12-16,-16 7 2 0,-10 5 3 0,-6 8-2 15,-11 3-5-15,4 2-16 0,-12 1-7 16,7-1-6-16,-12 6-22 0,5 1-1 0,-8 0-7 15,-2 1-17-15,-7 4-28 0,-8 7-35 16,13-12-65-16,-13 12-151 0,0 0-335 0,0 0 687 16</inkml:trace>
  <inkml:trace contextRef="#ctx1" brushRef="#br0" timeOffset="4784.3618">27279 2377 2919 0,'-16'12'3'0,"16"-12"31"0,0 0 35 16,-17 17 11-16,17-17 20 0,0 0 17 15,0 0 31-15,0 0 1 0,0 0 8 16,0 0-7-16,0 0 11 0,0 0-2 0,0 0-6 15,52-94-5-15,-17 48-11 0,13-6-19 16,33-25-14-16,2-7-9 0,16-8-14 16,15-3-10-16,16-10-8 0,17-4-11 0,9-2-33 15,5 1-47-15,6-1-51 0,-3 3-66 16,-9-2-114-16,-2 11-667 0,-11 4-620 0</inkml:trace>
  <inkml:trace contextRef="#ctx1" brushRef="#br0" timeOffset="7259.5141">27744 2809 4336 0,'0'0'-190'0,"0"0"22"15,0 0 9-15,0 0 27 0,0 0 10 16,0 0 7-16,0 0 8 0,0 0 14 0,0 0 5 16,0 0 19-16,0 0 4 0,0 0 19 15,0 0 20-15,0 0 13 0,0 0 5 16,0 0 24-16,0 0 4 0,0 0 4 0,0 0 1 16,0 0 3-16,0 0-1 0,0 0-9 15,0 0 4-15,0 0 5 0,0 0-12 16,0 0 9-16,0 0-7 0,0 0 2 15,0 0-5-15,0 0 12 0,0 0 2 0,0 0 11 16,0 0 2-16,0 0 13 0,0 0-21 16,0 0 7-16,27-47 5 0,-3 23-5 0,12-15-4 15,8-9 18-15,8-5-19 0,21-20-5 16,11-1-12-16,3-3 0 0,3 3 5 0,4 0-11 16,-5 3 10-16,-2 0-7 0,-5 6-7 15,-21 14 5-15,-7 8 5 0,-14 5-5 0,2 6-9 16,-10 5 17-16,-4 6-12 0,-6 0 4 15,-2 1 0-15,2 7-7 0,-4-3-17 16,-1 4-40-16,-17 12-9 0,30-29-20 16,-17 14-40-16,6 0-33 0,-8 0-52 0,-11 15-529 15,27-32 494-15</inkml:trace>
  <inkml:trace contextRef="#ctx1" brushRef="#br0" timeOffset="7918.1502">28408 2738 2979 0,'0'0'-89'0,"0"0"27"0,0 0 41 15,0 0 18-15,0 0 17 0,0 0 13 16,0 0 10-16,0 0 8 0,0 0 5 0,0 0 8 15,0 0 7-15,0 0-8 0,0 0 3 16,0 0 17-16,0 0 6 0,0 0-3 16,0 0 19-16,0 0-2 0,66-50-4 0,-50 38 9 31,11-4-11-31,-5-2-17 0,5-3 9 0,5-5-12 0,4-4-9 0,8-4 0 16,-6-4-3-16,11-4 1 0,-1-3 12 15,9-6-15-15,-5 1-5 0,0 2 7 0,5-2-16 16,-4 2-7-16,1-2 0 0,-2 1-5 15,1 4-3-15,-3 1 1 0,-1 1-10 0,-12 9 2 16,0 0-2-16,-6 5-6 0,-1 5 5 16,-1 0-4-16,-1 2 4 0,-6-2-18 15,-5 8-16-15,1 1-24 0,-1-1-23 0,-4 1-25 16,-13 15-33-16,24-20-73 0,-24 20-189 16,8-16-463-16,-8 16-74 0</inkml:trace>
  <inkml:trace contextRef="#ctx1" brushRef="#br0" timeOffset="8638.1294">28777 3313 3766 0,'-26'22'-122'0,"26"-22"28"16,-11 15 18-16,11-15 23 16,-20 12 4-16,20-12 20 0,0 0 24 0,0 0 12 15,-20 20 34-15,20-20 6 0,0 0 25 16,0 0 7-16,0 0 18 0,0 0-4 0,0 0 17 16,0 0-3-16,0 0 2 0,0 0 11 15,0 0-11-15,0 0-7 0,0 0-2 0,0 0-9 16,0 0-14-16,0 0-7 0,0 0-11 15,0 0-5-15,0 0-3 0,78-47-11 0,-46 22-3 16,1-7-1-16,11-3-6 0,3-8-5 16,5-4-1-16,-2-2-3 0,-2 0-2 15,2-3-2-15,2-2-3 0,-6 4 2 0,-1 5-4 16,-9 1 0-16,-2 5 0 0,-2 2 2 16,-4 2 2-16,-6 5-1 0,5 0 0 15,-9 1 2-15,2 2-5 16,2 2-1-16,-4 5-2 0,-1-7-3 0,0 9 1 0,1-2 1 15,-4 1-4-15,-3 1 1 0,3-1-8 16,-1 3-10-16,-13 16-25 0,22-27-26 0,-22 27-28 16,21-22-28-16,-12 13-54 0,-9 9-124 15,13-27-610-15,-9 15-465 0</inkml:trace>
  <inkml:trace contextRef="#ctx1" brushRef="#br0" timeOffset="10373.2946">30451 1379 4271 0,'0'0'-136'0,"0"0"22"0,0 0 10 16,0 0 27-16,-54-30 3 0,54 30 26 15,-28-4 7-15,28 4 25 0,-33-7 12 16,33 7 2-16,-29-6 12 0,29 6 6 0,-28-6 13 16,28 6 1-16,0 0 12 0,-37-6 12 15,37 6 8-15,-29-5-11 0,29 5 2 0,-25-7 6 16,25 7-4-16,-33-9-1 0,33 9 6 16,-40-11-14-16,40 11 1 0,-39-4-8 15,21-4-10-15,18 8-2 0,-47-5 4 0,25 3-3 16,22 2-5-16,-47-10-7 0,21 6 12 15,26 4-13-15,-52-6 0 0,52 6-1 16,-47-1-1-16,22-4 8 0,25 5-12 16,-50-6-3-16,28 3 10 0,22 3-13 0,-44-6 0 15,44 6 0-15,-40-4-1 0,40 4-4 16,-42-2-4-16,42 2-6 0,-40-3-4 0,40 3 6 16,-41 3-17-16,41-3-5 0,-46 2-5 15,46-2 1-15,-43 4-8 0,21-1 11 0,22-3-1 16,-42 3 0-16,42-3 12 0,-43 6 2 15,23-3-6-15,20-3 5 0,-42 5 8 16,42-5-8-16,-40 1 13 0,40-1-4 16,-42 3 3-16,42-3 4 0,-44 0-9 0,44 0 4 15,-45 0 1-15,14 0-9 0,31 0 17 0,-54 3-10 16,26-3 8-16,-3 4 4 0,0-2-11 16,31-2-1-16,-54 3 9 0,21 2 1 15,4-3-1-15,-3 3-2 0,6 0 1 0,-1 1 10 16,-3 0-4-16,0 0-12 0,3 3 0 15,-2-2 13-15,-2 1-8 0,-3 4-4 0,-3-2 0 16,4 3 8-16,-2 2-1 16,0-3 2-16,-5 3 7 0,6-3 0 0,-4 3 3 15,8-2-25-15,-6 2 14 0,6-1 9 16,2-2-11-16,3 0 7 0,0 0-8 0,1 1 1 16,4-5 13-16,-2 4-15 0,2 1-3 15,0 1 12-15,0-2-8 0,-2 3-3 0,1 0 8 16,2-3 9-16,-2 4-9 0,-5 0-4 15,8-5 0-15,-4 2 20 0,2-1-25 16,0 0 10-16,0 0-8 0,-2 2 7 0,6-2-9 16,-6 4 0-16,22-16 7 0,-35 27 3 15,11-16-6-15,4 5 10 0,4-1 3 0,-5 1-15 16,1 0 3-16,-1 2-1 0,1-3 17 16,1 0-12-16,1 0 7 0,1 5-8 0,-5-5-8 15,4 1 4-15,1-5 5 0,17-11-2 16,-25 27 5-16,12-14-2 0,13-13 3 15,-27 24-12-15,27-24 6 0,-17 26 0 0,17-26 6 16,-17 24-8-16,12-8 7 0,5-16 18 16,-11 31-25-16,4-12 0 0,7-19-3 15,-12 39 21-15,7-18-11 0,0 5-7 16,5-26 1-16,-6 48 9 0,4-21-6 0,-1 0-2 16,3 0 14-16,-5 5-12 0,5-2 3 15,0-30 10-15,5 57-9 0,-5-29-1 0,3 1-9 16,-3-2 8-16,2 1 4 0,-2 0-8 15,0-28 2-15,0 46-11 0,3-21 11 0,0-3 7 16,-3-22-9-16,5 39 3 0,0-21 6 16,-5-18 1-16,7 35-12 0,-7-35-1 15,15 30 6-15,-7-14 5 0,-8-16-3 16,17 28-1-16,-8-13 4 0,-9-15-3 0,21 24 7 16,-21-24 18-16,19 25-7 0,-19-25-4 15,18 21-6-15,-11-9-1 0,-7-12 14 0,18 23-7 16,-18-23 11-16,17 24-8 0,-17-24-8 15,18 24 1-15,-18-24 1 0,17 27-1 0,-9-14 2 16,-8-13 0-16,22 29 1 0,-8-17-5 16,-1 3 2-16,-13-15 3 0,30 28 7 0,-13-15-3 15,6-1-7-15,-6 0 0 0,5 0 6 16,-1 3-11-16,1-3 0 0,-2 3 2 16,-1-7 0-16,7 4-2 0,-6 0-2 15,2 1 2-15,2-1-2 0,-3-3 2 0,4 3 0 16,2 4-5-16,0-3 8 0,3-6 3 15,-5 7-4-15,9-1-3 0,2-5 3 16,-7-1-1-16,8 1-2 0,-9-1 6 0,4-2-2 16,-2 3 4-16,2-4 7 0,-2 4 1 15,2-5 3-15,0 1-7 0,-7 4-3 0,6-1 6 16,3-5 2-16,3 4 0 0,-4-2 1 16,4-1 0-16,5-3 5 0,-2 2-7 0,2-2 3 15,1-2-2-15,6-1 0 0,-6-1-3 16,6-2 0-16,-1-3-5 0,-1 1-1 15,2-7 1-15,1 3-3 0,-2 0-1 0,4-6-2 16,-7 6 3-16,4-8-8 0,-9 7 3 16,2-3-2-16,-2-3 0 0,2 3 2 15,-5-2 2-15,6-1 5 0,-11 2 9 0,6-6 2 16,-4 3 2-16,3-2 4 0,-4-3-1 16,4-3-3-16,8-6-3 0,3 2-1 0,4-13 0 15,2 1-6-15,4-1-1 0,-1-9-2 16,2 7-3-16,13-22-2 0,-10 9 1 0,-14 9-2 15,-1 0-1-15,1 0-1 0,-11 9 2 16,-2-2 6-16,-4 5 7 0,0 0 7 16,-11 0 4-16,2 5-2 0,-3 1 4 0,-4-1-3 15,-4-2-4-15,-2 0-1 0,-6 4 1 16,-3-5-5-16,0-1-5 0,-7-7 1 16,-3-11-4-16,-3-1-1 0,-5 0 0 15,1-2-3-15,-8-13-4 0,-7 9 1 0,-10-2-2 16,-20-18-8-16,-6 5-7 0,-3 8-17 15,3 18-14-15,3 9-24 0,-6 4-30 16,1 10-47-16,-4 7-49 0,-11 10-91 0,0 2-281 16,-12 9-392-16,-2 2-837 0</inkml:trace>
</inkml:ink>
</file>

<file path=ppt/ink/ink9.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9-24T20:37:24.710"/>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10.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5T04:08:57.923"/>
    </inkml:context>
    <inkml:brush xml:id="br0">
      <inkml:brushProperty name="width" value="0.05292" units="cm"/>
      <inkml:brushProperty name="height" value="0.05292" units="cm"/>
      <inkml:brushProperty name="color" value="#FF0000"/>
    </inkml:brush>
  </inkml:definitions>
  <inkml:trace contextRef="#ctx0" brushRef="#br0">23972 14972 2412 0,'0'0'28'15,"0"0"-40"-15,25-14 31 0,-25 14-7 0,0 0-27 16,0 0-29-16,0 0-23 0,0 0 5 0,0 0 6 16,20-15-5-16,-20 15 16 0,0 0-5 15,0 0 18-15,32-3-7 0,-32 3 6 16,0 0 7-16,0 0 3 0,0 0-11 15,22-10-24-15,-22 10-49 0,0 0-77 0,17-17-228 16,-11 3 92-16</inkml:trace>
</inkml:ink>
</file>

<file path=ppt/ink/ink1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 contextRef="#ctx0" brushRef="#br0">0 0 0</inkml:trace>
</inkml:ink>
</file>

<file path=ppt/ink/ink1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8T16:46:32.542"/>
    </inkml:context>
    <inkml:brush xml:id="br0">
      <inkml:brushProperty name="width" value="0.05292" units="cm"/>
      <inkml:brushProperty name="height" value="0.05292" units="cm"/>
      <inkml:brushProperty name="color" value="#FF0000"/>
    </inkml:brush>
  </inkml:definitions>
  <inkml:trace contextRef="#ctx0" brushRef="#br0">12089 14056 1001 0,'0'0'141'15,"0"0"-61"-15,0 0-60 0,0 0-10 0,0 0-6 16,0 0-8-16,0 0 47 0,0 0 13 16,0 0-32-16,0 0 17 0,0 0-28 0,0 0-4 15,0 0-36-15,0 0-42 0,0 0-21 16,0 0-56-16,0 0-169 0,0 0 76 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6C00-BD70-4D95-AD9F-FAB21D293F69}" type="datetimeFigureOut">
              <a:rPr lang="en-US" smtClean="0"/>
              <a:t>03-Mar-22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53EB-3111-4158-8CAC-CD2E18EACEDA}" type="slidenum">
              <a:rPr lang="en-US" smtClean="0"/>
              <a:t>‹#›</a:t>
            </a:fld>
            <a:endParaRPr lang="en-US"/>
          </a:p>
        </p:txBody>
      </p:sp>
    </p:spTree>
    <p:extLst>
      <p:ext uri="{BB962C8B-B14F-4D97-AF65-F5344CB8AC3E}">
        <p14:creationId xmlns:p14="http://schemas.microsoft.com/office/powerpoint/2010/main" val="161527800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It is worth noting that while the term “agile” became popularized after the Manifesto, the approaches and techniques being used by project teams today existed before the Agile Manifesto by many years and, in some cases, decades.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8952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a:t>
            </a:r>
          </a:p>
          <a:p>
            <a:r>
              <a:rPr lang="en-US" dirty="0" smtClean="0"/>
              <a:t>- </a:t>
            </a:r>
            <a:r>
              <a:rPr lang="en-US" sz="1200" b="0" i="0" u="none" strike="noStrike" kern="1200" baseline="0" dirty="0" smtClean="0">
                <a:solidFill>
                  <a:schemeClr val="tx1"/>
                </a:solidFill>
                <a:latin typeface="+mn-lt"/>
                <a:ea typeface="+mn-ea"/>
                <a:cs typeface="+mn-cs"/>
              </a:rPr>
              <a:t>3.1 Characteristics of Project Life Cycles</a:t>
            </a:r>
          </a:p>
          <a:p>
            <a:r>
              <a:rPr lang="en-US" sz="1200" b="0" i="0" u="none" strike="noStrike" kern="1200" baseline="0" dirty="0" smtClean="0">
                <a:solidFill>
                  <a:schemeClr val="tx1"/>
                </a:solidFill>
                <a:latin typeface="+mn-lt"/>
                <a:ea typeface="+mn-ea"/>
                <a:cs typeface="+mn-cs"/>
              </a:rPr>
              <a:t>5.2.7 Execution Practices that Help Teams Deliver Value</a:t>
            </a:r>
          </a:p>
          <a:p>
            <a:r>
              <a:rPr lang="en-US" dirty="0" smtClean="0"/>
              <a:t>TWO</a:t>
            </a:r>
          </a:p>
          <a:p>
            <a:r>
              <a:rPr lang="en-US" sz="1200" b="0" i="0" u="none" strike="noStrike" kern="1200" baseline="0" dirty="0" smtClean="0">
                <a:solidFill>
                  <a:schemeClr val="tx1"/>
                </a:solidFill>
                <a:latin typeface="+mn-lt"/>
                <a:ea typeface="+mn-ea"/>
                <a:cs typeface="+mn-cs"/>
              </a:rPr>
              <a:t>5.2.3 Backlog Refinement</a:t>
            </a:r>
          </a:p>
          <a:p>
            <a:r>
              <a:rPr lang="en-US" sz="1200" b="0" i="0" u="none" strike="noStrike" kern="1200" baseline="0" dirty="0" smtClean="0">
                <a:solidFill>
                  <a:schemeClr val="tx1"/>
                </a:solidFill>
                <a:latin typeface="+mn-lt"/>
                <a:ea typeface="+mn-ea"/>
                <a:cs typeface="+mn-cs"/>
              </a:rPr>
              <a:t>THREE</a:t>
            </a:r>
          </a:p>
          <a:p>
            <a:r>
              <a:rPr lang="en-US" sz="1200" b="0" i="0" u="none" strike="noStrike" kern="1200" baseline="0" dirty="0" smtClean="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5</a:t>
            </a:fld>
            <a:endParaRPr lang="en-US"/>
          </a:p>
        </p:txBody>
      </p:sp>
    </p:spTree>
    <p:extLst>
      <p:ext uri="{BB962C8B-B14F-4D97-AF65-F5344CB8AC3E}">
        <p14:creationId xmlns:p14="http://schemas.microsoft.com/office/powerpoint/2010/main" val="3932154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FOUR</a:t>
            </a:r>
          </a:p>
          <a:p>
            <a:r>
              <a:rPr lang="en-US" sz="1200" b="0" i="0" u="none" strike="noStrike" kern="1200" baseline="0" dirty="0" smtClean="0">
                <a:solidFill>
                  <a:schemeClr val="tx1"/>
                </a:solidFill>
                <a:latin typeface="+mn-lt"/>
                <a:ea typeface="+mn-ea"/>
                <a:cs typeface="+mn-cs"/>
              </a:rPr>
              <a:t>4.2 Servant Leadership Empowers the Team</a:t>
            </a:r>
          </a:p>
          <a:p>
            <a:r>
              <a:rPr lang="en-US" sz="1200" b="0" i="0" u="none" strike="noStrike" kern="1200" baseline="0" dirty="0" smtClean="0">
                <a:solidFill>
                  <a:schemeClr val="tx1"/>
                </a:solidFill>
                <a:latin typeface="+mn-lt"/>
                <a:ea typeface="+mn-ea"/>
                <a:cs typeface="+mn-cs"/>
              </a:rPr>
              <a:t>5.2.2 Backlog Preparation</a:t>
            </a:r>
          </a:p>
          <a:p>
            <a:r>
              <a:rPr lang="en-US" sz="1200" b="0" i="0" u="none" strike="noStrike" kern="1200" baseline="0" dirty="0" smtClean="0">
                <a:solidFill>
                  <a:schemeClr val="tx1"/>
                </a:solidFill>
                <a:latin typeface="+mn-lt"/>
                <a:ea typeface="+mn-ea"/>
                <a:cs typeface="+mn-cs"/>
              </a:rPr>
              <a:t>5.2.3 Backlog Refinement</a:t>
            </a:r>
          </a:p>
          <a:p>
            <a:r>
              <a:rPr lang="en-US" sz="1200" b="0" i="0" u="none" strike="noStrike" kern="1200" baseline="0" dirty="0" smtClean="0">
                <a:solidFill>
                  <a:schemeClr val="tx1"/>
                </a:solidFill>
                <a:latin typeface="+mn-lt"/>
                <a:ea typeface="+mn-ea"/>
                <a:cs typeface="+mn-cs"/>
              </a:rPr>
              <a:t>FIVE</a:t>
            </a:r>
          </a:p>
          <a:p>
            <a:r>
              <a:rPr lang="en-US" sz="1200" b="0" i="0" u="none" strike="noStrike" kern="1200" baseline="0" dirty="0" smtClean="0">
                <a:solidFill>
                  <a:schemeClr val="tx1"/>
                </a:solidFill>
                <a:latin typeface="+mn-lt"/>
                <a:ea typeface="+mn-ea"/>
                <a:cs typeface="+mn-cs"/>
              </a:rPr>
              <a:t>4.3 Team Composition</a:t>
            </a:r>
          </a:p>
          <a:p>
            <a:r>
              <a:rPr lang="en-US" sz="1200" b="0" i="0" u="none" strike="noStrike" kern="1200" baseline="0" dirty="0" smtClean="0">
                <a:solidFill>
                  <a:schemeClr val="tx1"/>
                </a:solidFill>
                <a:latin typeface="+mn-lt"/>
                <a:ea typeface="+mn-ea"/>
                <a:cs typeface="+mn-cs"/>
              </a:rPr>
              <a:t>5.1 Charter the Project and the Team</a:t>
            </a:r>
          </a:p>
          <a:p>
            <a:r>
              <a:rPr lang="en-US" sz="1200" b="0" i="0" u="none" strike="noStrike" kern="1200" baseline="0" dirty="0" smtClean="0">
                <a:solidFill>
                  <a:schemeClr val="tx1"/>
                </a:solidFill>
                <a:latin typeface="+mn-lt"/>
                <a:ea typeface="+mn-ea"/>
                <a:cs typeface="+mn-cs"/>
              </a:rPr>
              <a:t>5.2.1 Retrospectives</a:t>
            </a:r>
          </a:p>
          <a:p>
            <a:r>
              <a:rPr lang="en-US" sz="1200" b="0" i="0" u="none" strike="noStrike" kern="1200" baseline="0" dirty="0" smtClean="0">
                <a:solidFill>
                  <a:schemeClr val="tx1"/>
                </a:solidFill>
                <a:latin typeface="+mn-lt"/>
                <a:ea typeface="+mn-ea"/>
                <a:cs typeface="+mn-cs"/>
              </a:rPr>
              <a:t>SIX</a:t>
            </a:r>
          </a:p>
          <a:p>
            <a:r>
              <a:rPr lang="en-US" sz="1200" b="0" i="0" u="none" strike="noStrike" kern="1200" baseline="0" dirty="0" smtClean="0">
                <a:solidFill>
                  <a:schemeClr val="tx1"/>
                </a:solidFill>
                <a:latin typeface="+mn-lt"/>
                <a:ea typeface="+mn-ea"/>
                <a:cs typeface="+mn-cs"/>
              </a:rPr>
              <a:t>4.3.4 Team Structures</a:t>
            </a:r>
          </a:p>
          <a:p>
            <a:r>
              <a:rPr lang="en-US" sz="1200" b="0" i="0" u="none" strike="noStrike" kern="1200" baseline="0" dirty="0" smtClean="0">
                <a:solidFill>
                  <a:schemeClr val="tx1"/>
                </a:solidFill>
                <a:latin typeface="+mn-lt"/>
                <a:ea typeface="+mn-ea"/>
                <a:cs typeface="+mn-cs"/>
              </a:rPr>
              <a:t>5.2.4 Daily Standups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6</a:t>
            </a:fld>
            <a:endParaRPr lang="en-US"/>
          </a:p>
        </p:txBody>
      </p:sp>
    </p:spTree>
    <p:extLst>
      <p:ext uri="{BB962C8B-B14F-4D97-AF65-F5344CB8AC3E}">
        <p14:creationId xmlns:p14="http://schemas.microsoft.com/office/powerpoint/2010/main" val="87151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SEVEN</a:t>
            </a:r>
          </a:p>
          <a:p>
            <a:r>
              <a:rPr lang="en-US" sz="1200" b="0" i="0" u="none" strike="noStrike" kern="1200" baseline="0" dirty="0" smtClean="0">
                <a:solidFill>
                  <a:schemeClr val="tx1"/>
                </a:solidFill>
                <a:latin typeface="+mn-lt"/>
                <a:ea typeface="+mn-ea"/>
                <a:cs typeface="+mn-cs"/>
              </a:rPr>
              <a:t>5.2.7 Execution Practices that Help Teams Deliver Value</a:t>
            </a:r>
          </a:p>
          <a:p>
            <a:r>
              <a:rPr lang="en-US" sz="1200" b="0" i="0" u="none" strike="noStrike" kern="1200" baseline="0" dirty="0" smtClean="0">
                <a:solidFill>
                  <a:schemeClr val="tx1"/>
                </a:solidFill>
                <a:latin typeface="+mn-lt"/>
                <a:ea typeface="+mn-ea"/>
                <a:cs typeface="+mn-cs"/>
              </a:rPr>
              <a:t>5.2.8 How Iterations and Increments Help Delivery</a:t>
            </a:r>
          </a:p>
          <a:p>
            <a:r>
              <a:rPr lang="en-US" sz="1200" b="0" i="0" u="none" strike="noStrike" kern="1200" baseline="0" dirty="0" smtClean="0">
                <a:solidFill>
                  <a:schemeClr val="tx1"/>
                </a:solidFill>
                <a:latin typeface="+mn-lt"/>
                <a:ea typeface="+mn-ea"/>
                <a:cs typeface="+mn-cs"/>
              </a:rPr>
              <a:t>Working Product</a:t>
            </a:r>
          </a:p>
          <a:p>
            <a:r>
              <a:rPr lang="en-US" sz="1200" b="0" i="0" u="none" strike="noStrike" kern="1200" baseline="0" dirty="0" smtClean="0">
                <a:solidFill>
                  <a:schemeClr val="tx1"/>
                </a:solidFill>
                <a:latin typeface="+mn-lt"/>
                <a:ea typeface="+mn-ea"/>
                <a:cs typeface="+mn-cs"/>
              </a:rPr>
              <a:t>EIGHT</a:t>
            </a:r>
          </a:p>
          <a:p>
            <a:r>
              <a:rPr lang="en-US" sz="1200" b="0" i="0" u="none" strike="noStrike" kern="1200" baseline="0" dirty="0" smtClean="0">
                <a:solidFill>
                  <a:schemeClr val="tx1"/>
                </a:solidFill>
                <a:latin typeface="+mn-lt"/>
                <a:ea typeface="+mn-ea"/>
                <a:cs typeface="+mn-cs"/>
              </a:rPr>
              <a:t>5.1 Charter the Project and the Team</a:t>
            </a:r>
          </a:p>
          <a:p>
            <a:r>
              <a:rPr lang="en-US" sz="1200" b="0" i="0" u="none" strike="noStrike" kern="1200" baseline="0" dirty="0" smtClean="0">
                <a:solidFill>
                  <a:schemeClr val="tx1"/>
                </a:solidFill>
                <a:latin typeface="+mn-lt"/>
                <a:ea typeface="+mn-ea"/>
                <a:cs typeface="+mn-cs"/>
              </a:rPr>
              <a:t>NINE</a:t>
            </a:r>
          </a:p>
          <a:p>
            <a:r>
              <a:rPr lang="en-US" sz="1200" b="0" i="0" u="none" strike="noStrike" kern="1200" baseline="0" dirty="0" smtClean="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7</a:t>
            </a:fld>
            <a:endParaRPr lang="en-US"/>
          </a:p>
        </p:txBody>
      </p:sp>
    </p:spTree>
    <p:extLst>
      <p:ext uri="{BB962C8B-B14F-4D97-AF65-F5344CB8AC3E}">
        <p14:creationId xmlns:p14="http://schemas.microsoft.com/office/powerpoint/2010/main" val="114924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TEN</a:t>
            </a:r>
          </a:p>
          <a:p>
            <a:r>
              <a:rPr lang="en-US" dirty="0" smtClean="0"/>
              <a:t>5.2.2 Backlog Preparation</a:t>
            </a:r>
          </a:p>
          <a:p>
            <a:r>
              <a:rPr lang="en-US" dirty="0" smtClean="0"/>
              <a:t>5.2.3 Backlog Refinement</a:t>
            </a:r>
          </a:p>
          <a:p>
            <a:r>
              <a:rPr lang="en-US" dirty="0" smtClean="0"/>
              <a:t>ELEVEN</a:t>
            </a:r>
          </a:p>
          <a:p>
            <a:r>
              <a:rPr lang="en-US" dirty="0" smtClean="0"/>
              <a:t>4.3 Team Composition</a:t>
            </a:r>
          </a:p>
          <a:p>
            <a:r>
              <a:rPr lang="en-US" dirty="0" smtClean="0"/>
              <a:t>TWELVE</a:t>
            </a:r>
          </a:p>
          <a:p>
            <a:r>
              <a:rPr lang="en-US" dirty="0" smtClean="0"/>
              <a:t>5.2.1 Retrospectives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8</a:t>
            </a:fld>
            <a:endParaRPr lang="en-US"/>
          </a:p>
        </p:txBody>
      </p:sp>
    </p:spTree>
    <p:extLst>
      <p:ext uri="{BB962C8B-B14F-4D97-AF65-F5344CB8AC3E}">
        <p14:creationId xmlns:p14="http://schemas.microsoft.com/office/powerpoint/2010/main" val="1977092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Project teams sometimes find it useful to blend various</a:t>
            </a:r>
          </a:p>
          <a:p>
            <a:r>
              <a:rPr lang="en-US" dirty="0" smtClean="0"/>
              <a:t>methods—whatever works for the organization or team is what should be done</a:t>
            </a:r>
          </a:p>
          <a:p>
            <a:r>
              <a:rPr lang="en-US" dirty="0" smtClean="0"/>
              <a:t>regardless of its origin. The objective is the best outcome regardless of the</a:t>
            </a:r>
          </a:p>
          <a:p>
            <a:r>
              <a:rPr lang="en-US" dirty="0" smtClean="0"/>
              <a:t>approach used.</a:t>
            </a:r>
          </a:p>
        </p:txBody>
      </p:sp>
      <p:sp>
        <p:nvSpPr>
          <p:cNvPr id="4" name="Slide Number Placeholder 3"/>
          <p:cNvSpPr>
            <a:spLocks noGrp="1"/>
          </p:cNvSpPr>
          <p:nvPr>
            <p:ph type="sldNum" sz="quarter" idx="10"/>
          </p:nvPr>
        </p:nvSpPr>
        <p:spPr/>
        <p:txBody>
          <a:bodyPr/>
          <a:lstStyle/>
          <a:p>
            <a:fld id="{159753EB-3111-4158-8CAC-CD2E18EACEDA}" type="slidenum">
              <a:rPr lang="en-US" smtClean="0"/>
              <a:t>12</a:t>
            </a:fld>
            <a:endParaRPr lang="en-US"/>
          </a:p>
        </p:txBody>
      </p:sp>
    </p:spTree>
    <p:extLst>
      <p:ext uri="{BB962C8B-B14F-4D97-AF65-F5344CB8AC3E}">
        <p14:creationId xmlns:p14="http://schemas.microsoft.com/office/powerpoint/2010/main" val="575975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As project uncertainty increases, the risk of rework increases. and the need to use a different approach. To mitigate the impact of these risks, teams select life cycles that allow them to tackle projects with high amounts of uncertainty via small increments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Teams can verify their work when they use small increments and can change what they do next. When teams deliver small increments, they are better able to understand the true customer requirements faster and more accurately than with a static written specification.</a:t>
            </a: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17</a:t>
            </a:fld>
            <a:endParaRPr lang="en-US"/>
          </a:p>
        </p:txBody>
      </p:sp>
    </p:spTree>
    <p:extLst>
      <p:ext uri="{BB962C8B-B14F-4D97-AF65-F5344CB8AC3E}">
        <p14:creationId xmlns:p14="http://schemas.microsoft.com/office/powerpoint/2010/main" val="3024788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In the end, we settled on the term </a:t>
            </a:r>
            <a:r>
              <a:rPr lang="en-US" sz="1200" b="0" i="1" u="none" strike="noStrike" kern="1200" baseline="0" dirty="0" smtClean="0">
                <a:solidFill>
                  <a:schemeClr val="tx1"/>
                </a:solidFill>
                <a:latin typeface="+mn-lt"/>
                <a:ea typeface="+mn-ea"/>
                <a:cs typeface="+mn-cs"/>
              </a:rPr>
              <a:t>predictive </a:t>
            </a:r>
            <a:r>
              <a:rPr lang="en-US" sz="1200" b="0" i="0" u="none" strike="noStrike" kern="1200" baseline="0" dirty="0" smtClean="0">
                <a:solidFill>
                  <a:schemeClr val="tx1"/>
                </a:solidFill>
                <a:latin typeface="+mn-lt"/>
                <a:ea typeface="+mn-ea"/>
                <a:cs typeface="+mn-cs"/>
              </a:rPr>
              <a:t>since it is used in </a:t>
            </a:r>
            <a:r>
              <a:rPr lang="en-US" sz="1200" b="0" i="1" u="none" strike="noStrike" kern="1200" baseline="0" dirty="0" smtClean="0">
                <a:solidFill>
                  <a:schemeClr val="tx1"/>
                </a:solidFill>
                <a:latin typeface="+mn-lt"/>
                <a:ea typeface="+mn-ea"/>
                <a:cs typeface="+mn-cs"/>
              </a:rPr>
              <a:t>A Guide to the Project</a:t>
            </a:r>
          </a:p>
          <a:p>
            <a:r>
              <a:rPr lang="en-US" sz="1200" b="0" i="1" u="none" strike="noStrike" kern="1200" baseline="0" dirty="0" smtClean="0">
                <a:solidFill>
                  <a:schemeClr val="tx1"/>
                </a:solidFill>
                <a:latin typeface="+mn-lt"/>
                <a:ea typeface="+mn-ea"/>
                <a:cs typeface="+mn-cs"/>
              </a:rPr>
              <a:t>Management Body of Knowledge (PMBOK® Guide) </a:t>
            </a:r>
            <a:r>
              <a:rPr lang="en-US" sz="1200" b="0" i="0" u="none" strike="noStrike" kern="1200" baseline="0" dirty="0" smtClean="0">
                <a:solidFill>
                  <a:schemeClr val="tx1"/>
                </a:solidFill>
                <a:latin typeface="+mn-lt"/>
                <a:ea typeface="+mn-ea"/>
                <a:cs typeface="+mn-cs"/>
              </a:rPr>
              <a:t>[3] and the </a:t>
            </a:r>
            <a:r>
              <a:rPr lang="en-US" sz="1200" b="0" i="1" u="none" strike="noStrike" kern="1200" baseline="0" dirty="0" smtClean="0">
                <a:solidFill>
                  <a:schemeClr val="tx1"/>
                </a:solidFill>
                <a:latin typeface="+mn-lt"/>
                <a:ea typeface="+mn-ea"/>
                <a:cs typeface="+mn-cs"/>
              </a:rPr>
              <a:t>Software</a:t>
            </a:r>
          </a:p>
          <a:p>
            <a:r>
              <a:rPr lang="en-US" sz="1200" b="0" i="1" u="none" strike="noStrike" kern="1200" baseline="0" dirty="0" smtClean="0">
                <a:solidFill>
                  <a:schemeClr val="tx1"/>
                </a:solidFill>
                <a:latin typeface="+mn-lt"/>
                <a:ea typeface="+mn-ea"/>
                <a:cs typeface="+mn-cs"/>
              </a:rPr>
              <a:t>Extension to the PMBOK® Guide Fifth Edition </a:t>
            </a:r>
            <a:r>
              <a:rPr lang="en-US" sz="1200" b="0" i="0" u="none" strike="noStrike" kern="1200" baseline="0" dirty="0" smtClean="0">
                <a:solidFill>
                  <a:schemeClr val="tx1"/>
                </a:solidFill>
                <a:latin typeface="+mn-lt"/>
                <a:ea typeface="+mn-ea"/>
                <a:cs typeface="+mn-cs"/>
              </a:rPr>
              <a:t>[4].</a:t>
            </a:r>
          </a:p>
          <a:p>
            <a:r>
              <a:rPr lang="en-US" sz="1200" b="0" i="0" u="none" strike="noStrike" kern="1200" baseline="0" dirty="0" smtClean="0">
                <a:solidFill>
                  <a:schemeClr val="tx1"/>
                </a:solidFill>
                <a:latin typeface="+mn-lt"/>
                <a:ea typeface="+mn-ea"/>
                <a:cs typeface="+mn-cs"/>
              </a:rPr>
              <a:t>If </a:t>
            </a:r>
            <a:r>
              <a:rPr lang="en-US" sz="1200" b="0" i="1" u="none" strike="noStrike" kern="1200" baseline="0" dirty="0" smtClean="0">
                <a:solidFill>
                  <a:schemeClr val="tx1"/>
                </a:solidFill>
                <a:latin typeface="+mn-lt"/>
                <a:ea typeface="+mn-ea"/>
                <a:cs typeface="+mn-cs"/>
              </a:rPr>
              <a:t>agile </a:t>
            </a:r>
            <a:r>
              <a:rPr lang="en-US" sz="1200" b="0" i="0" u="none" strike="noStrike" kern="1200" baseline="0" dirty="0" smtClean="0">
                <a:solidFill>
                  <a:schemeClr val="tx1"/>
                </a:solidFill>
                <a:latin typeface="+mn-lt"/>
                <a:ea typeface="+mn-ea"/>
                <a:cs typeface="+mn-cs"/>
              </a:rPr>
              <a:t>is at one end, we call the other end</a:t>
            </a:r>
          </a:p>
          <a:p>
            <a:r>
              <a:rPr lang="en-US" sz="1200" b="0" i="1" u="none" strike="noStrike" kern="1200" baseline="0" dirty="0" smtClean="0">
                <a:solidFill>
                  <a:schemeClr val="tx1"/>
                </a:solidFill>
                <a:latin typeface="+mn-lt"/>
                <a:ea typeface="+mn-ea"/>
                <a:cs typeface="+mn-cs"/>
              </a:rPr>
              <a:t>predictive</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26</a:t>
            </a:fld>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Tree>
    <p:extLst>
      <p:ext uri="{BB962C8B-B14F-4D97-AF65-F5344CB8AC3E}">
        <p14:creationId xmlns:p14="http://schemas.microsoft.com/office/powerpoint/2010/main" val="2430581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“We will know the requirements when we deliver a prototype that the business approves.” = MOCK UP</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34</a:t>
            </a:fld>
            <a:endParaRPr lang="en-US"/>
          </a:p>
        </p:txBody>
      </p:sp>
    </p:spTree>
    <p:extLst>
      <p:ext uri="{BB962C8B-B14F-4D97-AF65-F5344CB8AC3E}">
        <p14:creationId xmlns:p14="http://schemas.microsoft.com/office/powerpoint/2010/main" val="413099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For example, builders may want to show a finished room or floor of a building</a:t>
            </a:r>
          </a:p>
          <a:p>
            <a:r>
              <a:rPr lang="en-US" sz="1200" b="0" i="0" u="none" strike="noStrike" kern="1200" baseline="0" dirty="0" smtClean="0">
                <a:solidFill>
                  <a:schemeClr val="tx1"/>
                </a:solidFill>
                <a:latin typeface="+mn-lt"/>
                <a:ea typeface="+mn-ea"/>
                <a:cs typeface="+mn-cs"/>
              </a:rPr>
              <a:t>before they continue with the remainder of the building. In that case, they may</a:t>
            </a:r>
          </a:p>
          <a:p>
            <a:r>
              <a:rPr lang="en-US" sz="1200" b="0" i="0" u="none" strike="noStrike" kern="1200" baseline="0" dirty="0" smtClean="0">
                <a:solidFill>
                  <a:schemeClr val="tx1"/>
                </a:solidFill>
                <a:latin typeface="+mn-lt"/>
                <a:ea typeface="+mn-ea"/>
                <a:cs typeface="+mn-cs"/>
              </a:rPr>
              <a:t>complete a floor with fixtures, paint, and everything else intended for the</a:t>
            </a:r>
          </a:p>
          <a:p>
            <a:r>
              <a:rPr lang="en-US" sz="1200" b="0" i="0" u="none" strike="noStrike" kern="1200" baseline="0" dirty="0" smtClean="0">
                <a:solidFill>
                  <a:schemeClr val="tx1"/>
                </a:solidFill>
                <a:latin typeface="+mn-lt"/>
                <a:ea typeface="+mn-ea"/>
                <a:cs typeface="+mn-cs"/>
              </a:rPr>
              <a:t>finished floor before proceeding to the next floor. The customer is able to see</a:t>
            </a:r>
          </a:p>
          <a:p>
            <a:r>
              <a:rPr lang="en-US" sz="1200" b="0" i="0" u="none" strike="noStrike" kern="1200" baseline="0" dirty="0" smtClean="0">
                <a:solidFill>
                  <a:schemeClr val="tx1"/>
                </a:solidFill>
                <a:latin typeface="+mn-lt"/>
                <a:ea typeface="+mn-ea"/>
                <a:cs typeface="+mn-cs"/>
              </a:rPr>
              <a:t>and approve of the style, color, and other details, allowing adjustments to be</a:t>
            </a:r>
          </a:p>
          <a:p>
            <a:r>
              <a:rPr lang="en-US" sz="1200" b="0" i="0" u="none" strike="noStrike" kern="1200" baseline="0" dirty="0" smtClean="0">
                <a:solidFill>
                  <a:schemeClr val="tx1"/>
                </a:solidFill>
                <a:latin typeface="+mn-lt"/>
                <a:ea typeface="+mn-ea"/>
                <a:cs typeface="+mn-cs"/>
              </a:rPr>
              <a:t>made before further investments of time and money are made. This reduces</a:t>
            </a:r>
          </a:p>
          <a:p>
            <a:r>
              <a:rPr lang="en-US" sz="1200" b="0" i="0" u="none" strike="noStrike" kern="1200" baseline="0" dirty="0" smtClean="0">
                <a:solidFill>
                  <a:schemeClr val="tx1"/>
                </a:solidFill>
                <a:latin typeface="+mn-lt"/>
                <a:ea typeface="+mn-ea"/>
                <a:cs typeface="+mn-cs"/>
              </a:rPr>
              <a:t>potential rework and/or customer dissatisfaction.</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35</a:t>
            </a:fld>
            <a:endParaRPr lang="en-US"/>
          </a:p>
        </p:txBody>
      </p:sp>
    </p:spTree>
    <p:extLst>
      <p:ext uri="{BB962C8B-B14F-4D97-AF65-F5344CB8AC3E}">
        <p14:creationId xmlns:p14="http://schemas.microsoft.com/office/powerpoint/2010/main" val="3917639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36</a:t>
            </a:fld>
            <a:endParaRPr lang="en-US"/>
          </a:p>
        </p:txBody>
      </p:sp>
    </p:spTree>
    <p:extLst>
      <p:ext uri="{BB962C8B-B14F-4D97-AF65-F5344CB8AC3E}">
        <p14:creationId xmlns:p14="http://schemas.microsoft.com/office/powerpoint/2010/main" val="1308159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(i.e., does not address all of the requirements, followed by all of the analyses, etc.).</a:t>
            </a:r>
          </a:p>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37</a:t>
            </a:fld>
            <a:endParaRPr lang="en-US"/>
          </a:p>
        </p:txBody>
      </p:sp>
    </p:spTree>
    <p:extLst>
      <p:ext uri="{BB962C8B-B14F-4D97-AF65-F5344CB8AC3E}">
        <p14:creationId xmlns:p14="http://schemas.microsoft.com/office/powerpoint/2010/main" val="3068860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WIP</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38</a:t>
            </a:fld>
            <a:endParaRPr lang="en-US"/>
          </a:p>
        </p:txBody>
      </p:sp>
    </p:spTree>
    <p:extLst>
      <p:ext uri="{BB962C8B-B14F-4D97-AF65-F5344CB8AC3E}">
        <p14:creationId xmlns:p14="http://schemas.microsoft.com/office/powerpoint/2010/main" val="3102722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Managing a project using an agile approach requires that the project team</a:t>
            </a:r>
          </a:p>
          <a:p>
            <a:r>
              <a:rPr lang="en-US" sz="1200" b="0" i="0" u="none" strike="noStrike" kern="1200" baseline="0" dirty="0" smtClean="0">
                <a:solidFill>
                  <a:schemeClr val="tx1"/>
                </a:solidFill>
                <a:latin typeface="+mn-lt"/>
                <a:ea typeface="+mn-ea"/>
                <a:cs typeface="+mn-cs"/>
              </a:rPr>
              <a:t>adopt an agile mindset. The answers to the following questions will help to</a:t>
            </a:r>
          </a:p>
          <a:p>
            <a:r>
              <a:rPr lang="en-US" sz="1200" b="0" i="0" u="none" strike="noStrike" kern="1200" baseline="0" dirty="0" smtClean="0">
                <a:solidFill>
                  <a:schemeClr val="tx1"/>
                </a:solidFill>
                <a:latin typeface="+mn-lt"/>
                <a:ea typeface="+mn-ea"/>
                <a:cs typeface="+mn-cs"/>
              </a:rPr>
              <a:t>develop an implementation strategy:</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8112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 No. of communication channels = (n(n-1))/2</a:t>
            </a:r>
          </a:p>
          <a:p>
            <a:pPr marL="171450" indent="-171450">
              <a:buFont typeface="Arial" panose="020B0604020202020204" pitchFamily="34" charset="0"/>
              <a:buChar char="•"/>
            </a:pPr>
            <a:r>
              <a:rPr lang="en-US" dirty="0" smtClean="0"/>
              <a:t>* Dr.</a:t>
            </a:r>
            <a:r>
              <a:rPr lang="en-US" baseline="0" dirty="0" smtClean="0"/>
              <a:t> Jeff Sutherland recommends 7 +/- 2 team members</a:t>
            </a:r>
          </a:p>
          <a:p>
            <a:pPr marL="171450" indent="-171450">
              <a:buFont typeface="Arial" panose="020B0604020202020204" pitchFamily="34" charset="0"/>
              <a:buChar char="•"/>
            </a:pPr>
            <a:r>
              <a:rPr lang="en-US" baseline="0" dirty="0" smtClean="0"/>
              <a:t>   Also 6 +/- 3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Agile encourages self-managing teams, where team members decide who will perform the work within the next period's defined scope</a:t>
            </a:r>
          </a:p>
          <a:p>
            <a:pPr marL="171450" indent="-171450">
              <a:buFont typeface="Arial" panose="020B0604020202020204" pitchFamily="34" charset="0"/>
              <a:buChar char="•"/>
            </a:pPr>
            <a:r>
              <a:rPr lang="en-US" dirty="0" smtClean="0"/>
              <a:t>* </a:t>
            </a:r>
            <a:r>
              <a:rPr lang="en-US" sz="1200" b="0" i="0" u="none" strike="noStrike" kern="1200" baseline="0" dirty="0" smtClean="0">
                <a:solidFill>
                  <a:schemeClr val="tx1"/>
                </a:solidFill>
                <a:latin typeface="+mn-lt"/>
                <a:ea typeface="+mn-ea"/>
                <a:cs typeface="+mn-cs"/>
              </a:rPr>
              <a:t>That is because the teams collectively own the work and together have all of the necessary skills to deliver completed work</a:t>
            </a:r>
            <a:endParaRPr lang="en-US" dirty="0" smtClean="0"/>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5906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 No. of communication channels = (n(n-1))/2</a:t>
            </a:r>
          </a:p>
          <a:p>
            <a:pPr marL="171450" indent="-171450">
              <a:buFont typeface="Arial" panose="020B0604020202020204" pitchFamily="34" charset="0"/>
              <a:buChar char="•"/>
            </a:pPr>
            <a:r>
              <a:rPr lang="en-US" dirty="0" smtClean="0"/>
              <a:t>* Dr.</a:t>
            </a:r>
            <a:r>
              <a:rPr lang="en-US" baseline="0" dirty="0" smtClean="0"/>
              <a:t> Jeff Sutherland recommends 7 +/- 2 team members</a:t>
            </a:r>
          </a:p>
          <a:p>
            <a:pPr marL="171450" indent="-171450">
              <a:buFont typeface="Arial" panose="020B0604020202020204" pitchFamily="34" charset="0"/>
              <a:buChar char="•"/>
            </a:pPr>
            <a:r>
              <a:rPr lang="en-US" baseline="0" dirty="0" smtClean="0"/>
              <a:t>   Also 6 +/- 3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Agile encourages self-managing teams, where team members decide who will perform the work within the next period's defined scope</a:t>
            </a:r>
          </a:p>
          <a:p>
            <a:pPr marL="171450" indent="-171450">
              <a:buFont typeface="Arial" panose="020B0604020202020204" pitchFamily="34" charset="0"/>
              <a:buChar char="•"/>
            </a:pPr>
            <a:r>
              <a:rPr lang="en-US" dirty="0" smtClean="0"/>
              <a:t>* </a:t>
            </a:r>
            <a:r>
              <a:rPr lang="en-US" sz="1200" b="0" i="0" u="none" strike="noStrike" kern="1200" baseline="0" dirty="0" smtClean="0">
                <a:solidFill>
                  <a:schemeClr val="tx1"/>
                </a:solidFill>
                <a:latin typeface="+mn-lt"/>
                <a:ea typeface="+mn-ea"/>
                <a:cs typeface="+mn-cs"/>
              </a:rPr>
              <a:t>That is because the teams collectively own the work and together have all of the necessary skills to deliver completed work</a:t>
            </a:r>
            <a:endParaRPr lang="en-US" dirty="0" smtClean="0"/>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718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smtClean="0">
              <a:solidFill>
                <a:schemeClr val="tx1"/>
              </a:solidFill>
              <a:effectLst/>
              <a:latin typeface="+mn-lt"/>
              <a:ea typeface="+mn-ea"/>
              <a:cs typeface="+mn-cs"/>
            </a:endParaRPr>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2925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smtClean="0">
                <a:solidFill>
                  <a:schemeClr val="tx1"/>
                </a:solidFill>
                <a:effectLst/>
                <a:latin typeface="+mn-lt"/>
                <a:ea typeface="+mn-ea"/>
                <a:cs typeface="+mn-cs"/>
              </a:rPr>
              <a:t>Pairing</a:t>
            </a:r>
            <a:r>
              <a:rPr lang="en-US" sz="1200" b="0" i="0" kern="1200" dirty="0" smtClean="0">
                <a:solidFill>
                  <a:schemeClr val="tx1"/>
                </a:solidFill>
                <a:effectLst/>
                <a:latin typeface="+mn-lt"/>
                <a:ea typeface="+mn-ea"/>
                <a:cs typeface="+mn-cs"/>
              </a:rPr>
              <a:t> is two people and one keyboard, often with a WIP limit of one. </a:t>
            </a:r>
            <a:r>
              <a:rPr lang="en-US" sz="1200" b="1" i="0" kern="1200" dirty="0" smtClean="0">
                <a:solidFill>
                  <a:schemeClr val="tx1"/>
                </a:solidFill>
                <a:effectLst/>
                <a:latin typeface="+mn-lt"/>
                <a:ea typeface="+mn-ea"/>
                <a:cs typeface="+mn-cs"/>
              </a:rPr>
              <a:t>Swarming</a:t>
            </a:r>
            <a:r>
              <a:rPr lang="en-US" sz="1200" b="0" i="0" kern="1200" dirty="0" smtClean="0">
                <a:solidFill>
                  <a:schemeClr val="tx1"/>
                </a:solidFill>
                <a:effectLst/>
                <a:latin typeface="+mn-lt"/>
                <a:ea typeface="+mn-ea"/>
                <a:cs typeface="+mn-cs"/>
              </a:rPr>
              <a:t> has a WIP (work in progress) limit of one, where the team collaborates to get the one item to done. </a:t>
            </a:r>
            <a:r>
              <a:rPr lang="en-US" sz="1200" b="1" i="0" kern="1200" dirty="0" smtClean="0">
                <a:solidFill>
                  <a:schemeClr val="tx1"/>
                </a:solidFill>
                <a:effectLst/>
                <a:latin typeface="+mn-lt"/>
                <a:ea typeface="+mn-ea"/>
                <a:cs typeface="+mn-cs"/>
              </a:rPr>
              <a:t>Mobbing</a:t>
            </a:r>
            <a:r>
              <a:rPr lang="en-US" sz="1200" b="0" i="0" kern="1200" dirty="0" smtClean="0">
                <a:solidFill>
                  <a:schemeClr val="tx1"/>
                </a:solidFill>
                <a:effectLst/>
                <a:latin typeface="+mn-lt"/>
                <a:ea typeface="+mn-ea"/>
                <a:cs typeface="+mn-cs"/>
              </a:rPr>
              <a:t> has a WIP limit of one for an entire team with one keyboard</a:t>
            </a:r>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24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Using this scenario, at some point in the building or the testing following the building, the team may realize it had assumptions that are no longer valid. In this case,  the team wasted time in addressing </a:t>
            </a:r>
            <a:r>
              <a:rPr lang="en-US" sz="1200" b="0" i="1" u="none" strike="noStrike" kern="1200" baseline="0" dirty="0" smtClean="0">
                <a:solidFill>
                  <a:schemeClr val="tx1"/>
                </a:solidFill>
                <a:latin typeface="+mn-lt"/>
                <a:ea typeface="+mn-ea"/>
                <a:cs typeface="+mn-cs"/>
              </a:rPr>
              <a:t>all </a:t>
            </a:r>
            <a:r>
              <a:rPr lang="en-US" sz="1200" b="0" i="0" u="none" strike="noStrike" kern="1200" baseline="0" dirty="0" smtClean="0">
                <a:solidFill>
                  <a:schemeClr val="tx1"/>
                </a:solidFill>
                <a:latin typeface="+mn-lt"/>
                <a:ea typeface="+mn-ea"/>
                <a:cs typeface="+mn-cs"/>
              </a:rPr>
              <a:t>of the requirements. Instead, when team members collaborate to produce a small number of features across the board, they learn as they proceed and deliver smaller finished features. </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464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00021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5255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servant leader may facilitate the chartering process</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09320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The servant leader together with the team may decide to address other behaviors.</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Remember that the team's social contract—its team charter—is how the team members interact with each other. The goal of the team charter is to create an agile environment in which team members can work to the best of their ability as a team.</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0232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HOW</a:t>
            </a:r>
          </a:p>
          <a:p>
            <a:r>
              <a:rPr lang="en-US" baseline="0" dirty="0" smtClean="0"/>
              <a:t>Lessons Learnt</a:t>
            </a:r>
          </a:p>
          <a:p>
            <a:r>
              <a:rPr lang="en-US" baseline="0" dirty="0" smtClean="0"/>
              <a:t>Continuous Improvement</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72537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u="sng" dirty="0" smtClean="0">
                <a:solidFill>
                  <a:srgbClr val="FFC000"/>
                </a:solidFill>
                <a:effectLst>
                  <a:outerShdw blurRad="38100" dist="38100" dir="2700000" algn="tl">
                    <a:srgbClr val="000000">
                      <a:alpha val="43137"/>
                    </a:srgbClr>
                  </a:outerShdw>
                </a:effectLst>
              </a:rPr>
              <a:t>Acronyms</a:t>
            </a:r>
            <a:r>
              <a:rPr lang="en-US" sz="1600" b="1" u="sng" baseline="0" dirty="0" smtClean="0">
                <a:solidFill>
                  <a:srgbClr val="FFC000"/>
                </a:solidFill>
                <a:effectLst>
                  <a:outerShdw blurRad="38100" dist="38100" dir="2700000" algn="tl">
                    <a:srgbClr val="000000">
                      <a:alpha val="43137"/>
                    </a:srgbClr>
                  </a:outerShdw>
                </a:effectLst>
              </a:rPr>
              <a:t> and </a:t>
            </a:r>
            <a:r>
              <a:rPr lang="en-US" sz="1600" b="1" u="sng" dirty="0" smtClean="0">
                <a:solidFill>
                  <a:srgbClr val="FFC000"/>
                </a:solidFill>
                <a:effectLst>
                  <a:outerShdw blurRad="38100" dist="38100" dir="2700000" algn="tl">
                    <a:srgbClr val="000000">
                      <a:alpha val="43137"/>
                    </a:srgbClr>
                  </a:outerShdw>
                </a:effectLst>
              </a:rPr>
              <a:t>Definitions (</a:t>
            </a:r>
            <a:r>
              <a:rPr lang="en-US" sz="1600" b="1" u="sng" baseline="0" dirty="0" smtClean="0">
                <a:solidFill>
                  <a:srgbClr val="FFC000"/>
                </a:solidFill>
                <a:effectLst>
                  <a:outerShdw blurRad="38100" dist="38100" dir="2700000" algn="tl">
                    <a:srgbClr val="000000">
                      <a:alpha val="43137"/>
                    </a:srgbClr>
                  </a:outerShdw>
                </a:effectLst>
              </a:rPr>
              <a:t>glossary at the end of the book)</a:t>
            </a:r>
            <a:endParaRPr lang="en-US" sz="1600" b="1" u="sng" dirty="0">
              <a:solidFill>
                <a:srgbClr val="FFC000"/>
              </a:solidFill>
              <a:effectLst>
                <a:outerShdw blurRad="38100" dist="38100" dir="2700000" algn="tl">
                  <a:srgbClr val="000000">
                    <a:alpha val="43137"/>
                  </a:srgbClr>
                </a:outerShdw>
              </a:effectLst>
            </a:endParaRPr>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48816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Index cards or sticky notes</a:t>
            </a:r>
          </a:p>
          <a:p>
            <a:r>
              <a:rPr lang="en-US" dirty="0" smtClean="0"/>
              <a:t>Rolling Wave</a:t>
            </a:r>
          </a:p>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05586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servant leader may facilitate the chartering process</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17848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The servant leader together with the team may decide to address other behaviors.</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Remember that the team's social contract—its team charter—is how the team members interact with each other. The goal of the team charter is to create an agile environment in which team members can work to the best of their ability as a team.</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67852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HOW</a:t>
            </a:r>
          </a:p>
          <a:p>
            <a:r>
              <a:rPr lang="en-US" baseline="0" dirty="0" smtClean="0"/>
              <a:t>Lessons Learnt</a:t>
            </a:r>
          </a:p>
          <a:p>
            <a:r>
              <a:rPr lang="en-US" baseline="0" dirty="0" smtClean="0"/>
              <a:t>Continuous Improvement</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3261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u="sng" dirty="0" smtClean="0">
                <a:solidFill>
                  <a:srgbClr val="FFC000"/>
                </a:solidFill>
                <a:effectLst>
                  <a:outerShdw blurRad="38100" dist="38100" dir="2700000" algn="tl">
                    <a:srgbClr val="000000">
                      <a:alpha val="43137"/>
                    </a:srgbClr>
                  </a:outerShdw>
                </a:effectLst>
              </a:rPr>
              <a:t>Acronyms</a:t>
            </a:r>
            <a:r>
              <a:rPr lang="en-US" sz="1600" b="1" u="sng" baseline="0" dirty="0" smtClean="0">
                <a:solidFill>
                  <a:srgbClr val="FFC000"/>
                </a:solidFill>
                <a:effectLst>
                  <a:outerShdw blurRad="38100" dist="38100" dir="2700000" algn="tl">
                    <a:srgbClr val="000000">
                      <a:alpha val="43137"/>
                    </a:srgbClr>
                  </a:outerShdw>
                </a:effectLst>
              </a:rPr>
              <a:t> and </a:t>
            </a:r>
            <a:r>
              <a:rPr lang="en-US" sz="1600" b="1" u="sng" dirty="0" smtClean="0">
                <a:solidFill>
                  <a:srgbClr val="FFC000"/>
                </a:solidFill>
                <a:effectLst>
                  <a:outerShdw blurRad="38100" dist="38100" dir="2700000" algn="tl">
                    <a:srgbClr val="000000">
                      <a:alpha val="43137"/>
                    </a:srgbClr>
                  </a:outerShdw>
                </a:effectLst>
              </a:rPr>
              <a:t>Definitions (</a:t>
            </a:r>
            <a:r>
              <a:rPr lang="en-US" sz="1600" b="1" u="sng" baseline="0" dirty="0" smtClean="0">
                <a:solidFill>
                  <a:srgbClr val="FFC000"/>
                </a:solidFill>
                <a:effectLst>
                  <a:outerShdw blurRad="38100" dist="38100" dir="2700000" algn="tl">
                    <a:srgbClr val="000000">
                      <a:alpha val="43137"/>
                    </a:srgbClr>
                  </a:outerShdw>
                </a:effectLst>
              </a:rPr>
              <a:t>glossary at the end of the book)</a:t>
            </a:r>
            <a:endParaRPr lang="en-US" sz="1600" b="1" u="sng" dirty="0">
              <a:solidFill>
                <a:srgbClr val="FFC000"/>
              </a:solidFill>
              <a:effectLst>
                <a:outerShdw blurRad="38100" dist="38100" dir="2700000" algn="tl">
                  <a:srgbClr val="000000">
                    <a:alpha val="43137"/>
                  </a:srgbClr>
                </a:outerShdw>
              </a:effectLst>
            </a:endParaRPr>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4738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Index cards or sticky notes</a:t>
            </a:r>
          </a:p>
          <a:p>
            <a:r>
              <a:rPr lang="en-US" dirty="0" smtClean="0"/>
              <a:t>Rolling Wave</a:t>
            </a:r>
          </a:p>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52886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a:t>
            </a:r>
            <a:r>
              <a:rPr lang="en-US" baseline="0" dirty="0" smtClean="0"/>
              <a:t>mall Medium Large</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2786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Teams often have a goal of spending not more than 1 hour per week refining stories for the next batch of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Teams want to maximize the time spent doing work as opposed to planning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If the team needs to spend more than 1 hour per week refining stories, the product owner could be over-preparing, or the team may be lacking some critical skills needed to evaluate and refine the work.</a:t>
            </a:r>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32369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Epic</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80532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TIP</a:t>
            </a:r>
          </a:p>
          <a:p>
            <a:r>
              <a:rPr lang="en-US" sz="1200" b="0" i="1" u="none" strike="noStrike" kern="1200" baseline="0" dirty="0" smtClean="0">
                <a:solidFill>
                  <a:schemeClr val="tx1"/>
                </a:solidFill>
                <a:latin typeface="+mn-lt"/>
                <a:ea typeface="+mn-ea"/>
                <a:cs typeface="+mn-cs"/>
              </a:rPr>
              <a:t>Encourage any team member to facilitate the standup instead of a project</a:t>
            </a:r>
          </a:p>
          <a:p>
            <a:r>
              <a:rPr lang="en-US" sz="1200" b="0" i="1" u="none" strike="noStrike" kern="1200" baseline="0" dirty="0" smtClean="0">
                <a:solidFill>
                  <a:schemeClr val="tx1"/>
                </a:solidFill>
                <a:latin typeface="+mn-lt"/>
                <a:ea typeface="+mn-ea"/>
                <a:cs typeface="+mn-cs"/>
              </a:rPr>
              <a:t>manager or leader to ensure it does not turn into a status meeting, but</a:t>
            </a:r>
          </a:p>
          <a:p>
            <a:r>
              <a:rPr lang="en-US" sz="1200" b="0" i="1" u="none" strike="noStrike" kern="1200" baseline="0" dirty="0" smtClean="0">
                <a:solidFill>
                  <a:schemeClr val="tx1"/>
                </a:solidFill>
                <a:latin typeface="+mn-lt"/>
                <a:ea typeface="+mn-ea"/>
                <a:cs typeface="+mn-cs"/>
              </a:rPr>
              <a:t>instead is used as a time for the team to self-organize and make</a:t>
            </a:r>
          </a:p>
          <a:p>
            <a:r>
              <a:rPr lang="en-US" sz="1200" b="0" i="1" u="none" strike="noStrike" kern="1200" baseline="0" dirty="0" smtClean="0">
                <a:solidFill>
                  <a:schemeClr val="tx1"/>
                </a:solidFill>
                <a:latin typeface="+mn-lt"/>
                <a:ea typeface="+mn-ea"/>
                <a:cs typeface="+mn-cs"/>
              </a:rPr>
              <a:t>commitments to each other.</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06123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That frequency is enough for most teams, so</a:t>
            </a:r>
          </a:p>
          <a:p>
            <a:r>
              <a:rPr lang="en-US" sz="1200" b="0" i="0" u="none" strike="noStrike" kern="1200" baseline="0" dirty="0" smtClean="0">
                <a:solidFill>
                  <a:schemeClr val="tx1"/>
                </a:solidFill>
                <a:latin typeface="+mn-lt"/>
                <a:ea typeface="+mn-ea"/>
                <a:cs typeface="+mn-cs"/>
              </a:rPr>
              <a:t>team members can get feedback that prevents them from heading in a wrong</a:t>
            </a:r>
          </a:p>
          <a:p>
            <a:r>
              <a:rPr lang="en-US" sz="1200" b="0" i="0" u="none" strike="noStrike" kern="1200" baseline="0" dirty="0" smtClean="0">
                <a:solidFill>
                  <a:schemeClr val="tx1"/>
                </a:solidFill>
                <a:latin typeface="+mn-lt"/>
                <a:ea typeface="+mn-ea"/>
                <a:cs typeface="+mn-cs"/>
              </a:rPr>
              <a:t>direction. That is also frequent enough so that the teams can keep the product</a:t>
            </a:r>
          </a:p>
          <a:p>
            <a:r>
              <a:rPr lang="en-US" sz="1200" b="0" i="0" u="none" strike="noStrike" kern="1200" baseline="0" dirty="0" smtClean="0">
                <a:solidFill>
                  <a:schemeClr val="tx1"/>
                </a:solidFill>
                <a:latin typeface="+mn-lt"/>
                <a:ea typeface="+mn-ea"/>
                <a:cs typeface="+mn-cs"/>
              </a:rPr>
              <a:t>development clean enough to build a complete product as often as they want or</a:t>
            </a:r>
          </a:p>
          <a:p>
            <a:r>
              <a:rPr lang="en-US" sz="1200" b="0" i="0" u="none" strike="noStrike" kern="1200" baseline="0" dirty="0" smtClean="0">
                <a:solidFill>
                  <a:schemeClr val="tx1"/>
                </a:solidFill>
                <a:latin typeface="+mn-lt"/>
                <a:ea typeface="+mn-ea"/>
                <a:cs typeface="+mn-cs"/>
              </a:rPr>
              <a:t>need to.</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84404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Each team's capacity is different. Each product owner's typical story size is different. </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68054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a:t>
            </a:r>
            <a:r>
              <a:rPr lang="en-US" sz="1200" b="1" i="0" kern="1200" dirty="0" smtClean="0">
                <a:solidFill>
                  <a:schemeClr val="tx1"/>
                </a:solidFill>
                <a:effectLst/>
                <a:latin typeface="+mn-lt"/>
                <a:ea typeface="+mn-ea"/>
                <a:cs typeface="+mn-cs"/>
              </a:rPr>
              <a:t>egression testing</a:t>
            </a:r>
            <a:r>
              <a:rPr lang="en-US" sz="1200" b="0" i="0" kern="1200" dirty="0" smtClean="0">
                <a:solidFill>
                  <a:schemeClr val="tx1"/>
                </a:solidFill>
                <a:effectLst/>
                <a:latin typeface="+mn-lt"/>
                <a:ea typeface="+mn-ea"/>
                <a:cs typeface="+mn-cs"/>
              </a:rPr>
              <a:t> is testing existing software applications to make sure that a change or addition hasn't broken any existing functionality.</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7174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Agile approaches were born out of the need to solve issues associated with</a:t>
            </a:r>
          </a:p>
          <a:p>
            <a:r>
              <a:rPr lang="en-US" sz="1200" b="0" i="0" u="none" strike="noStrike" kern="1200" baseline="0" dirty="0" smtClean="0">
                <a:solidFill>
                  <a:schemeClr val="tx1"/>
                </a:solidFill>
                <a:latin typeface="+mn-lt"/>
                <a:ea typeface="+mn-ea"/>
                <a:cs typeface="+mn-cs"/>
              </a:rPr>
              <a:t>high rates of change, uncertainty, and complexity on projects. Due to these</a:t>
            </a:r>
          </a:p>
          <a:p>
            <a:r>
              <a:rPr lang="en-US" sz="1200" b="0" i="0" u="none" strike="noStrike" kern="1200" baseline="0" dirty="0" smtClean="0">
                <a:solidFill>
                  <a:schemeClr val="tx1"/>
                </a:solidFill>
                <a:latin typeface="+mn-lt"/>
                <a:ea typeface="+mn-ea"/>
                <a:cs typeface="+mn-cs"/>
              </a:rPr>
              <a:t>origins, they contain a variety of tools and techniques for dealing with issues that</a:t>
            </a:r>
          </a:p>
          <a:p>
            <a:r>
              <a:rPr lang="en-US" sz="1200" b="0" i="0" u="none" strike="noStrike" kern="1200" baseline="0" dirty="0" smtClean="0">
                <a:solidFill>
                  <a:schemeClr val="tx1"/>
                </a:solidFill>
                <a:latin typeface="+mn-lt"/>
                <a:ea typeface="+mn-ea"/>
                <a:cs typeface="+mn-cs"/>
              </a:rPr>
              <a:t>present problems in predictive approaches. Refer to</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00306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Agile approaches were born out of the need to solve issues associated with</a:t>
            </a:r>
          </a:p>
          <a:p>
            <a:r>
              <a:rPr lang="en-US" sz="1200" b="0" i="0" u="none" strike="noStrike" kern="1200" baseline="0" dirty="0" smtClean="0">
                <a:solidFill>
                  <a:schemeClr val="tx1"/>
                </a:solidFill>
                <a:latin typeface="+mn-lt"/>
                <a:ea typeface="+mn-ea"/>
                <a:cs typeface="+mn-cs"/>
              </a:rPr>
              <a:t>high rates of change, uncertainty, and complexity on projects. Due to these</a:t>
            </a:r>
          </a:p>
          <a:p>
            <a:r>
              <a:rPr lang="en-US" sz="1200" b="0" i="0" u="none" strike="noStrike" kern="1200" baseline="0" dirty="0" smtClean="0">
                <a:solidFill>
                  <a:schemeClr val="tx1"/>
                </a:solidFill>
                <a:latin typeface="+mn-lt"/>
                <a:ea typeface="+mn-ea"/>
                <a:cs typeface="+mn-cs"/>
              </a:rPr>
              <a:t>origins, they contain a variety of tools and techniques for dealing with issues that</a:t>
            </a:r>
          </a:p>
          <a:p>
            <a:r>
              <a:rPr lang="en-US" sz="1200" b="0" i="0" u="none" strike="noStrike" kern="1200" baseline="0" dirty="0" smtClean="0">
                <a:solidFill>
                  <a:schemeClr val="tx1"/>
                </a:solidFill>
                <a:latin typeface="+mn-lt"/>
                <a:ea typeface="+mn-ea"/>
                <a:cs typeface="+mn-cs"/>
              </a:rPr>
              <a:t>present problems in predictive approaches. Refer to</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54541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93579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5076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6135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40049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40069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67712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is evidence that the smaller the chunk of work, the more likely people are to deliver it.</a:t>
            </a:r>
          </a:p>
          <a:p>
            <a:r>
              <a:rPr lang="en-US" sz="1200" b="0" i="0" u="none" strike="noStrike" kern="1200" baseline="0" dirty="0" smtClean="0">
                <a:solidFill>
                  <a:schemeClr val="tx1"/>
                </a:solidFill>
                <a:latin typeface="+mn-lt"/>
                <a:ea typeface="+mn-ea"/>
                <a:cs typeface="+mn-cs"/>
              </a:rPr>
              <a:t>As an example, if the team averages 50 story points per iteration, and the</a:t>
            </a:r>
          </a:p>
          <a:p>
            <a:r>
              <a:rPr lang="en-US" sz="1200" b="0" i="0" u="none" strike="noStrike" kern="1200" baseline="0" dirty="0" smtClean="0">
                <a:solidFill>
                  <a:schemeClr val="tx1"/>
                </a:solidFill>
                <a:latin typeface="+mn-lt"/>
                <a:ea typeface="+mn-ea"/>
                <a:cs typeface="+mn-cs"/>
              </a:rPr>
              <a:t>team estimates there are about another 500 points remaining, the team</a:t>
            </a:r>
          </a:p>
          <a:p>
            <a:r>
              <a:rPr lang="en-US" sz="1200" b="0" i="0" u="none" strike="noStrike" kern="1200" baseline="0" dirty="0" smtClean="0">
                <a:solidFill>
                  <a:schemeClr val="tx1"/>
                </a:solidFill>
                <a:latin typeface="+mn-lt"/>
                <a:ea typeface="+mn-ea"/>
                <a:cs typeface="+mn-cs"/>
              </a:rPr>
              <a:t>estimates it has about 10 iterations remaining. As the product owner refines</a:t>
            </a:r>
          </a:p>
          <a:p>
            <a:r>
              <a:rPr lang="en-US" sz="1200" b="0" i="0" u="none" strike="noStrike" kern="1200" baseline="0" dirty="0" smtClean="0">
                <a:solidFill>
                  <a:schemeClr val="tx1"/>
                </a:solidFill>
                <a:latin typeface="+mn-lt"/>
                <a:ea typeface="+mn-ea"/>
                <a:cs typeface="+mn-cs"/>
              </a:rPr>
              <a:t>the stories remaining and as the team refines its estimates, the project estimate</a:t>
            </a:r>
          </a:p>
          <a:p>
            <a:r>
              <a:rPr lang="en-US" sz="1200" b="0" i="0" u="none" strike="noStrike" kern="1200" baseline="0" dirty="0" smtClean="0">
                <a:solidFill>
                  <a:schemeClr val="tx1"/>
                </a:solidFill>
                <a:latin typeface="+mn-lt"/>
                <a:ea typeface="+mn-ea"/>
                <a:cs typeface="+mn-cs"/>
              </a:rPr>
              <a:t>could go up or down, but the team can provide an estimate.</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439130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Each feature is unique, so its cycle time is unique. However, a product owner might notice that smaller features have smaller cycle times. The product owner wants to see throughput, so the product owner creates smaller features or works</a:t>
            </a:r>
          </a:p>
          <a:p>
            <a:r>
              <a:rPr lang="en-US" sz="1200" b="0" i="0" u="none" strike="noStrike" kern="1200" baseline="0" dirty="0" smtClean="0">
                <a:solidFill>
                  <a:schemeClr val="tx1"/>
                </a:solidFill>
                <a:latin typeface="+mn-lt"/>
                <a:ea typeface="+mn-ea"/>
                <a:cs typeface="+mn-cs"/>
              </a:rPr>
              <a:t>with the team to do so. </a:t>
            </a:r>
            <a:endParaRPr lang="en-US" dirty="0"/>
          </a:p>
        </p:txBody>
      </p:sp>
      <p:sp>
        <p:nvSpPr>
          <p:cNvPr id="4" name="Footer Placeholder 3"/>
          <p:cNvSpPr>
            <a:spLocks noGrp="1"/>
          </p:cNvSpPr>
          <p:nvPr>
            <p:ph type="ft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9753EB-3111-4158-8CAC-CD2E18EACED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9131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016-F6CF-474F-B219-FC9B85A0E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79D928-6CE4-4979-829B-864D9303F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F4ECAF-7F2B-429F-AC2F-070674A609B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E2EE017-2E88-43CA-A48A-D1C6BEA15723}"/>
              </a:ext>
            </a:extLst>
          </p:cNvPr>
          <p:cNvSpPr>
            <a:spLocks noGrp="1"/>
          </p:cNvSpPr>
          <p:nvPr>
            <p:ph type="ftr" sz="quarter" idx="11"/>
          </p:nvPr>
        </p:nvSpPr>
        <p:spPr/>
        <p:txBody>
          <a:bodyPr/>
          <a:lstStyle/>
          <a:p>
            <a:r>
              <a:rPr lang="en-US" dirty="0" smtClean="0"/>
              <a:t>Eng. Dr. </a:t>
            </a:r>
            <a:r>
              <a:rPr lang="en-US" dirty="0" err="1" smtClean="0"/>
              <a:t>Akram</a:t>
            </a:r>
            <a:r>
              <a:rPr lang="en-US" dirty="0" smtClean="0"/>
              <a:t> Ali</a:t>
            </a:r>
            <a:endParaRPr lang="en-US" dirty="0"/>
          </a:p>
        </p:txBody>
      </p:sp>
      <p:sp>
        <p:nvSpPr>
          <p:cNvPr id="6" name="Slide Number Placeholder 5">
            <a:extLst>
              <a:ext uri="{FF2B5EF4-FFF2-40B4-BE49-F238E27FC236}">
                <a16:creationId xmlns:a16="http://schemas.microsoft.com/office/drawing/2014/main" id="{8A95734C-BB6C-4998-A8BB-7F5B6160B66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23591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76EB-1355-4B6B-BAB4-D8D74FBDEB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50380F-D3AE-4874-AF6D-0BB7662073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33B2AD-86AA-4164-A176-B9A306099BE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82890EF-4AFE-4C01-838E-56677ECFF57E}"/>
              </a:ext>
            </a:extLst>
          </p:cNvPr>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883FB7BC-0A82-4370-8381-56BFF26CE98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0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2C4E-6914-486D-ACE5-A6D095E6F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5F9D91E-F449-482E-8418-0487EF4ED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57F48-A08D-4E7C-A9B7-EE1C619E0186}"/>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1B9FD46-3234-443A-9D01-89520031F58B}"/>
              </a:ext>
            </a:extLst>
          </p:cNvPr>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a:extLst>
              <a:ext uri="{FF2B5EF4-FFF2-40B4-BE49-F238E27FC236}">
                <a16:creationId xmlns:a16="http://schemas.microsoft.com/office/drawing/2014/main" id="{B566282A-1DC9-4DC6-9B19-06ABE74E9992}"/>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563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E38-3C19-4899-9557-93CAE0AB77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77C09-3EE9-467D-9521-761974FA6B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CE6601-614C-400B-8516-2365794B0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C1119B-A48F-4299-A3C1-E7350591D8CE}"/>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99A60ADF-F158-4F0D-B23A-04FB36F8412B}"/>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C7B2FBB4-6760-43E0-8730-43753704115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830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9FE3-AB87-4E18-A63A-CC600D6C8F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BE197A-E923-4C03-84D1-C77693760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51361-1C30-482D-836B-BBECA041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11D56-82EF-44D3-A89D-C767318ED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B94B3-752C-4DA8-AE4B-DD61B69287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BF96B1-45EE-46B0-A45A-BF15329413CD}"/>
              </a:ext>
            </a:extLst>
          </p:cNvPr>
          <p:cNvSpPr>
            <a:spLocks noGrp="1"/>
          </p:cNvSpPr>
          <p:nvPr>
            <p:ph type="dt" sz="half" idx="10"/>
          </p:nvPr>
        </p:nvSpPr>
        <p:spPr/>
        <p:txBody>
          <a:bodyPr/>
          <a:lstStyle/>
          <a:p>
            <a:r>
              <a:rPr lang="en-US" smtClean="0"/>
              <a:t>Spring 2022</a:t>
            </a:r>
            <a:endParaRPr lang="en-US"/>
          </a:p>
        </p:txBody>
      </p:sp>
      <p:sp>
        <p:nvSpPr>
          <p:cNvPr id="8" name="Footer Placeholder 7">
            <a:extLst>
              <a:ext uri="{FF2B5EF4-FFF2-40B4-BE49-F238E27FC236}">
                <a16:creationId xmlns:a16="http://schemas.microsoft.com/office/drawing/2014/main" id="{990C9D8E-8E32-4DBF-B89B-EA0448AE5205}"/>
              </a:ext>
            </a:extLst>
          </p:cNvPr>
          <p:cNvSpPr>
            <a:spLocks noGrp="1"/>
          </p:cNvSpPr>
          <p:nvPr>
            <p:ph type="ftr" sz="quarter" idx="11"/>
          </p:nvPr>
        </p:nvSpPr>
        <p:spPr/>
        <p:txBody>
          <a:bodyPr/>
          <a:lstStyle/>
          <a:p>
            <a:r>
              <a:rPr lang="en-US" smtClean="0"/>
              <a:t>Eng. Dr. Akram Ali</a:t>
            </a:r>
            <a:endParaRPr lang="en-US" dirty="0"/>
          </a:p>
        </p:txBody>
      </p:sp>
      <p:sp>
        <p:nvSpPr>
          <p:cNvPr id="9" name="Slide Number Placeholder 8">
            <a:extLst>
              <a:ext uri="{FF2B5EF4-FFF2-40B4-BE49-F238E27FC236}">
                <a16:creationId xmlns:a16="http://schemas.microsoft.com/office/drawing/2014/main" id="{9BDD667C-E9EE-47F4-A14F-7C031C6C0FA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4514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8EF1-8A8C-43FB-AFD1-38AD30F48C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C5A830-4BE7-443E-BA7F-CBE5EF10DC32}"/>
              </a:ext>
            </a:extLst>
          </p:cNvPr>
          <p:cNvSpPr>
            <a:spLocks noGrp="1"/>
          </p:cNvSpPr>
          <p:nvPr>
            <p:ph type="dt" sz="half" idx="10"/>
          </p:nvPr>
        </p:nvSpPr>
        <p:spPr/>
        <p:txBody>
          <a:bodyPr/>
          <a:lstStyle/>
          <a:p>
            <a:r>
              <a:rPr lang="en-US" smtClean="0"/>
              <a:t>Spring 2022</a:t>
            </a:r>
            <a:endParaRPr lang="en-US"/>
          </a:p>
        </p:txBody>
      </p:sp>
      <p:sp>
        <p:nvSpPr>
          <p:cNvPr id="4" name="Footer Placeholder 3">
            <a:extLst>
              <a:ext uri="{FF2B5EF4-FFF2-40B4-BE49-F238E27FC236}">
                <a16:creationId xmlns:a16="http://schemas.microsoft.com/office/drawing/2014/main" id="{530EA6A3-7C31-423F-993A-E4AAD2018932}"/>
              </a:ext>
            </a:extLst>
          </p:cNvPr>
          <p:cNvSpPr>
            <a:spLocks noGrp="1"/>
          </p:cNvSpPr>
          <p:nvPr>
            <p:ph type="ftr" sz="quarter" idx="11"/>
          </p:nvPr>
        </p:nvSpPr>
        <p:spPr/>
        <p:txBody>
          <a:bodyPr/>
          <a:lstStyle/>
          <a:p>
            <a:r>
              <a:rPr lang="en-US" smtClean="0"/>
              <a:t>Eng. Dr. Akram Ali</a:t>
            </a:r>
            <a:endParaRPr lang="en-US" dirty="0"/>
          </a:p>
        </p:txBody>
      </p:sp>
      <p:sp>
        <p:nvSpPr>
          <p:cNvPr id="5" name="Slide Number Placeholder 4">
            <a:extLst>
              <a:ext uri="{FF2B5EF4-FFF2-40B4-BE49-F238E27FC236}">
                <a16:creationId xmlns:a16="http://schemas.microsoft.com/office/drawing/2014/main" id="{1ED5ADD4-0B37-4742-8665-FBD31993F23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08567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A76EC-6DA5-4F0D-9BB4-2B8EECCD3FEF}"/>
              </a:ext>
            </a:extLst>
          </p:cNvPr>
          <p:cNvSpPr>
            <a:spLocks noGrp="1"/>
          </p:cNvSpPr>
          <p:nvPr>
            <p:ph type="dt" sz="half" idx="10"/>
          </p:nvPr>
        </p:nvSpPr>
        <p:spPr/>
        <p:txBody>
          <a:bodyPr/>
          <a:lstStyle/>
          <a:p>
            <a:r>
              <a:rPr lang="en-US" smtClean="0"/>
              <a:t>Spring 2022</a:t>
            </a:r>
            <a:endParaRPr lang="en-US"/>
          </a:p>
        </p:txBody>
      </p:sp>
      <p:sp>
        <p:nvSpPr>
          <p:cNvPr id="3" name="Footer Placeholder 2">
            <a:extLst>
              <a:ext uri="{FF2B5EF4-FFF2-40B4-BE49-F238E27FC236}">
                <a16:creationId xmlns:a16="http://schemas.microsoft.com/office/drawing/2014/main" id="{3B949424-003F-48B4-8FEA-8A6BFEAAA925}"/>
              </a:ext>
            </a:extLst>
          </p:cNvPr>
          <p:cNvSpPr>
            <a:spLocks noGrp="1"/>
          </p:cNvSpPr>
          <p:nvPr>
            <p:ph type="ftr" sz="quarter" idx="11"/>
          </p:nvPr>
        </p:nvSpPr>
        <p:spPr/>
        <p:txBody>
          <a:bodyPr/>
          <a:lstStyle/>
          <a:p>
            <a:r>
              <a:rPr lang="en-US" smtClean="0"/>
              <a:t>Eng. Dr. Akram Ali</a:t>
            </a:r>
            <a:endParaRPr lang="en-US" dirty="0"/>
          </a:p>
        </p:txBody>
      </p:sp>
      <p:sp>
        <p:nvSpPr>
          <p:cNvPr id="4" name="Slide Number Placeholder 3">
            <a:extLst>
              <a:ext uri="{FF2B5EF4-FFF2-40B4-BE49-F238E27FC236}">
                <a16:creationId xmlns:a16="http://schemas.microsoft.com/office/drawing/2014/main" id="{9DD007D9-E50F-485A-A330-2874D323EC4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82699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9D5E-76B9-448A-8E91-3A12816DA2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223B2-C352-4F0E-A0CF-6BB2DAFCA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736218-9046-4904-A478-29AD620CB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91F3D-DB4C-4C43-8A00-782C7E74CAAD}"/>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688E78FD-C676-42DB-85CA-3EA9A8BB86EF}"/>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7CA2F6C6-381A-443D-A3D6-4A06C0D2E03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33137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69E6-5C29-47A0-B5D7-A52D27481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DB99370-6D33-4C13-A03A-AC0842D0C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0FE90C-F565-40EB-84A9-9127B9EA6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9353-6A66-4B72-8D54-0E604356CB80}"/>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0B60BF95-2765-4D16-8D1C-C8D081A06EBD}"/>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9434A4CB-EFA1-4370-824F-54B992B050A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1881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2D3D-38A2-46E1-8364-4B994B46F9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B587A4-C5B9-4EDE-9449-6042C0B7A7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47B2D-FAA4-4441-9C2A-F5A1138675BE}"/>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F9B039E6-9E52-428D-B425-93B9656E472A}"/>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25A16C17-C040-4B3A-A7D0-49CD880785DF}"/>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8106601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EE0452-43F5-49EA-A2E5-745449744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293091-1BE4-4E9E-9C9C-79BE85DCF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8EE1C-8BD0-42FD-A7AA-E4BFBF835040}"/>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0BE4D64A-328B-4942-8C01-AB57D08EABFF}"/>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61635525-3115-4CE9-905D-65BFEDB566CC}"/>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537968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pic>
        <p:nvPicPr>
          <p:cNvPr id="8" name="Picture 7">
            <a:extLst>
              <a:ext uri="{FF2B5EF4-FFF2-40B4-BE49-F238E27FC236}">
                <a16:creationId xmlns:a16="http://schemas.microsoft.com/office/drawing/2014/main" id="{F6E5BCA9-08A5-4028-8E08-30EB888FA928}"/>
              </a:ext>
            </a:extLst>
          </p:cNvPr>
          <p:cNvPicPr>
            <a:picLocks noChangeAspect="1"/>
          </p:cNvPicPr>
          <p:nvPr userDrawn="1"/>
        </p:nvPicPr>
        <p:blipFill>
          <a:blip r:embed="rId2"/>
          <a:stretch>
            <a:fillRect/>
          </a:stretch>
        </p:blipFill>
        <p:spPr>
          <a:xfrm>
            <a:off x="10703370" y="89654"/>
            <a:ext cx="1133954" cy="1012024"/>
          </a:xfrm>
          <a:prstGeom prst="rect">
            <a:avLst/>
          </a:prstGeom>
        </p:spPr>
      </p:pic>
    </p:spTree>
    <p:extLst>
      <p:ext uri="{BB962C8B-B14F-4D97-AF65-F5344CB8AC3E}">
        <p14:creationId xmlns:p14="http://schemas.microsoft.com/office/powerpoint/2010/main" val="4121777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32990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r>
              <a:rPr lang="en-US" smtClean="0"/>
              <a:t>Spring 2022</a:t>
            </a:r>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E9CA7F0-1DB2-4EC7-8938-616CB0658807}" type="slidenum">
              <a:rPr lang="en-US" smtClean="0"/>
              <a:t>‹#›</a:t>
            </a:fld>
            <a:endParaRPr lang="en-US"/>
          </a:p>
        </p:txBody>
      </p:sp>
      <p:pic>
        <p:nvPicPr>
          <p:cNvPr id="8" name="Picture 7">
            <a:extLst>
              <a:ext uri="{FF2B5EF4-FFF2-40B4-BE49-F238E27FC236}">
                <a16:creationId xmlns:a16="http://schemas.microsoft.com/office/drawing/2014/main" id="{F6E5BCA9-08A5-4028-8E08-30EB888FA928}"/>
              </a:ext>
            </a:extLst>
          </p:cNvPr>
          <p:cNvPicPr>
            <a:picLocks noChangeAspect="1"/>
          </p:cNvPicPr>
          <p:nvPr userDrawn="1"/>
        </p:nvPicPr>
        <p:blipFill>
          <a:blip r:embed="rId2"/>
          <a:stretch>
            <a:fillRect/>
          </a:stretch>
        </p:blipFill>
        <p:spPr>
          <a:xfrm>
            <a:off x="10658927" y="428048"/>
            <a:ext cx="1133954" cy="1012024"/>
          </a:xfrm>
          <a:prstGeom prst="rect">
            <a:avLst/>
          </a:prstGeom>
        </p:spPr>
      </p:pic>
    </p:spTree>
    <p:extLst>
      <p:ext uri="{BB962C8B-B14F-4D97-AF65-F5344CB8AC3E}">
        <p14:creationId xmlns:p14="http://schemas.microsoft.com/office/powerpoint/2010/main" val="1844848944"/>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2380347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smtClean="0"/>
              <a:t>Spring 2022</a:t>
            </a:r>
            <a:endParaRPr lang="en-US"/>
          </a:p>
        </p:txBody>
      </p:sp>
      <p:sp>
        <p:nvSpPr>
          <p:cNvPr id="8" name="Footer Placeholder 7"/>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0704498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14317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588430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901817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7202763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5824777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r>
              <a:rPr lang="en-US" smtClean="0"/>
              <a:t>Spring 2022</a:t>
            </a:r>
            <a:endParaRPr lang="en-US"/>
          </a:p>
        </p:txBody>
      </p:sp>
      <p:sp>
        <p:nvSpPr>
          <p:cNvPr id="5" name="Footer Placeholder 4"/>
          <p:cNvSpPr>
            <a:spLocks noGrp="1"/>
          </p:cNvSpPr>
          <p:nvPr>
            <p:ph type="ftr" sz="quarter" idx="11"/>
          </p:nvPr>
        </p:nvSpPr>
        <p:spPr>
          <a:xfrm>
            <a:off x="3776135" y="6422854"/>
            <a:ext cx="4279669" cy="365125"/>
          </a:xfrm>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9371421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604969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0526698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4492698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6619372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Spring 2022</a:t>
            </a:r>
            <a:endParaRPr lang="en-US"/>
          </a:p>
        </p:txBody>
      </p:sp>
      <p:sp>
        <p:nvSpPr>
          <p:cNvPr id="8" name="Footer Placeholder 7"/>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7430450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0617724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341415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6242841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9108505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cap="all" baseline="0"/>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1213537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710970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433E4-C324-4DDE-A6BF-B2826CF08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A25399-0F28-4FA1-871B-C6AEB6FF1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7058E9-D024-4C07-BCD3-EE75CC86B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a:extLst>
              <a:ext uri="{FF2B5EF4-FFF2-40B4-BE49-F238E27FC236}">
                <a16:creationId xmlns:a16="http://schemas.microsoft.com/office/drawing/2014/main" id="{6EEF40AE-35D1-45E1-9964-F10B8EE48F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AFDFCE6D-87E2-464B-9727-7C3A2E022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3518620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r>
              <a:rPr lang="en-US" smtClean="0"/>
              <a:t>Spring 2022</a:t>
            </a:r>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r>
              <a:rPr lang="en-US" smtClean="0"/>
              <a:t>Eng. Dr. Akram Ali</a:t>
            </a:r>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E9CA7F0-1DB2-4EC7-8938-616CB0658807}" type="slidenum">
              <a:rPr lang="en-US" smtClean="0"/>
              <a:t>‹#›</a:t>
            </a:fld>
            <a:endParaRPr lang="en-US"/>
          </a:p>
        </p:txBody>
      </p:sp>
      <p:pic>
        <p:nvPicPr>
          <p:cNvPr id="8" name="Picture 7"/>
          <p:cNvPicPr>
            <a:picLocks noChangeAspect="1"/>
          </p:cNvPicPr>
          <p:nvPr userDrawn="1"/>
        </p:nvPicPr>
        <p:blipFill>
          <a:blip r:embed="rId13"/>
          <a:stretch>
            <a:fillRect/>
          </a:stretch>
        </p:blipFill>
        <p:spPr>
          <a:xfrm>
            <a:off x="10348994" y="255084"/>
            <a:ext cx="1627773" cy="1463167"/>
          </a:xfrm>
          <a:prstGeom prst="rect">
            <a:avLst/>
          </a:prstGeom>
        </p:spPr>
      </p:pic>
    </p:spTree>
    <p:extLst>
      <p:ext uri="{BB962C8B-B14F-4D97-AF65-F5344CB8AC3E}">
        <p14:creationId xmlns:p14="http://schemas.microsoft.com/office/powerpoint/2010/main" val="298469563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hf hdr="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pic>
        <p:nvPicPr>
          <p:cNvPr id="7" name="Picture 6"/>
          <p:cNvPicPr>
            <a:picLocks noChangeAspect="1"/>
          </p:cNvPicPr>
          <p:nvPr userDrawn="1"/>
        </p:nvPicPr>
        <p:blipFill>
          <a:blip r:embed="rId13"/>
          <a:stretch>
            <a:fillRect/>
          </a:stretch>
        </p:blipFill>
        <p:spPr>
          <a:xfrm>
            <a:off x="10348994" y="255084"/>
            <a:ext cx="1627773" cy="1463167"/>
          </a:xfrm>
          <a:prstGeom prst="rect">
            <a:avLst/>
          </a:prstGeom>
        </p:spPr>
      </p:pic>
    </p:spTree>
    <p:extLst>
      <p:ext uri="{BB962C8B-B14F-4D97-AF65-F5344CB8AC3E}">
        <p14:creationId xmlns:p14="http://schemas.microsoft.com/office/powerpoint/2010/main" val="368853943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3.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4.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openxmlformats.org/officeDocument/2006/relationships/image" Target="../media/image50.emf"/><Relationship Id="rId3" Type="http://schemas.openxmlformats.org/officeDocument/2006/relationships/customXml" Target="../ink/ink5.xml"/><Relationship Id="rId7" Type="http://schemas.openxmlformats.org/officeDocument/2006/relationships/customXml" Target="../ink/ink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0.emf"/><Relationship Id="rId5" Type="http://schemas.openxmlformats.org/officeDocument/2006/relationships/customXml" Target="../ink/ink6.xml"/><Relationship Id="rId4" Type="http://schemas.openxmlformats.org/officeDocument/2006/relationships/image" Target="../media/image30.emf"/></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30.emf"/><Relationship Id="rId2" Type="http://schemas.openxmlformats.org/officeDocument/2006/relationships/customXml" Target="../ink/ink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3" Type="http://schemas.openxmlformats.org/officeDocument/2006/relationships/customXml" Target="../ink/ink9.xml"/><Relationship Id="rId2" Type="http://schemas.openxmlformats.org/officeDocument/2006/relationships/notesSlide" Target="../notesSlides/notesSlide27.xml"/><Relationship Id="rId1" Type="http://schemas.openxmlformats.org/officeDocument/2006/relationships/slideLayout" Target="../slideLayouts/slideLayout24.xml"/><Relationship Id="rId4" Type="http://schemas.openxmlformats.org/officeDocument/2006/relationships/image" Target="../media/image131.emf"/></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7.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customXml" Target="../ink/ink10.xml"/><Relationship Id="rId1" Type="http://schemas.openxmlformats.org/officeDocument/2006/relationships/slideLayout" Target="../slideLayouts/slideLayout24.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4.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11.xml"/><Relationship Id="rId1" Type="http://schemas.openxmlformats.org/officeDocument/2006/relationships/slideLayout" Target="../slideLayouts/slideLayout14.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4.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4.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4.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4.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4.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4.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4.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4.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4.xml"/></Relationships>
</file>

<file path=ppt/slides/_rels/slide117.xml.rels><?xml version="1.0" encoding="UTF-8" standalone="yes"?>
<Relationships xmlns="http://schemas.openxmlformats.org/package/2006/relationships"><Relationship Id="rId3" Type="http://schemas.openxmlformats.org/officeDocument/2006/relationships/customXml" Target="../ink/ink12.xml"/><Relationship Id="rId2" Type="http://schemas.openxmlformats.org/officeDocument/2006/relationships/image" Target="../media/image17.emf"/><Relationship Id="rId1" Type="http://schemas.openxmlformats.org/officeDocument/2006/relationships/slideLayout" Target="../slideLayouts/slideLayout24.xml"/><Relationship Id="rId4" Type="http://schemas.openxmlformats.org/officeDocument/2006/relationships/image" Target="NUL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48.xml"/><Relationship Id="rId1" Type="http://schemas.openxmlformats.org/officeDocument/2006/relationships/slideLayout" Target="../slideLayouts/slideLayout24.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444116" y="718458"/>
            <a:ext cx="8705022" cy="3402782"/>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Mid term summary</a:t>
            </a:r>
            <a:r>
              <a:rPr lang="en-US" sz="5400" dirty="0" smtClean="0">
                <a:solidFill>
                  <a:srgbClr val="FF0000"/>
                </a:solidFill>
                <a:latin typeface="+mn-lt"/>
              </a:rPr>
              <a:t/>
            </a:r>
            <a:br>
              <a:rPr lang="en-US" sz="5400" dirty="0" smtClean="0">
                <a:solidFill>
                  <a:srgbClr val="FF0000"/>
                </a:solidFill>
                <a:latin typeface="+mn-lt"/>
              </a:rPr>
            </a:br>
            <a:r>
              <a:rPr lang="en-US" sz="5400" cap="none" dirty="0" smtClean="0">
                <a:solidFill>
                  <a:srgbClr val="FF0000"/>
                </a:solidFill>
                <a:latin typeface="+mn-lt"/>
              </a:rPr>
              <a:t>Exam Date</a:t>
            </a:r>
            <a:r>
              <a:rPr lang="en-US" sz="5400" cap="none" dirty="0" smtClean="0">
                <a:solidFill>
                  <a:srgbClr val="FF0000"/>
                </a:solidFill>
                <a:latin typeface="+mn-lt"/>
              </a:rPr>
              <a:t> </a:t>
            </a:r>
            <a:r>
              <a:rPr lang="en-US" sz="5400" dirty="0" smtClean="0">
                <a:solidFill>
                  <a:srgbClr val="FF0000"/>
                </a:solidFill>
                <a:latin typeface="+mn-lt"/>
              </a:rPr>
              <a:t>(10-March-22</a:t>
            </a:r>
            <a:r>
              <a:rPr lang="en-US" sz="5400" dirty="0" smtClean="0">
                <a:solidFill>
                  <a:srgbClr val="FF0000"/>
                </a:solidFill>
                <a:latin typeface="+mn-lt"/>
              </a:rPr>
              <a:t>)</a:t>
            </a:r>
            <a:endParaRPr lang="en-US" sz="5400" dirty="0">
              <a:solidFill>
                <a:srgbClr val="FF0000"/>
              </a:solidFill>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70833" y="718458"/>
            <a:ext cx="3373283" cy="563789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18382"/>
            <a:ext cx="2694542" cy="2286000"/>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smtClean="0"/>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1</a:t>
            </a:fld>
            <a:endParaRPr lang="en-US" dirty="0"/>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444116" y="4121240"/>
            <a:ext cx="8747885" cy="2235111"/>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600"/>
              </a:spcBef>
            </a:pPr>
            <a:endParaRPr lang="en-US" sz="1050" b="1" dirty="0" smtClean="0">
              <a:solidFill>
                <a:srgbClr val="00B0F0"/>
              </a:solidFill>
            </a:endParaRPr>
          </a:p>
          <a:p>
            <a:pPr>
              <a:spcBef>
                <a:spcPts val="600"/>
              </a:spcBef>
            </a:pPr>
            <a:r>
              <a:rPr lang="ar-EG" b="1" dirty="0" smtClean="0">
                <a:solidFill>
                  <a:srgbClr val="00B0F0"/>
                </a:solidFill>
              </a:rPr>
              <a:t>دكتور مهندس استشاري ادارة المشروعات</a:t>
            </a:r>
            <a:endParaRPr lang="en-US" b="1" dirty="0" smtClean="0">
              <a:solidFill>
                <a:srgbClr val="00B0F0"/>
              </a:solidFill>
            </a:endParaRPr>
          </a:p>
          <a:p>
            <a:pPr>
              <a:spcBef>
                <a:spcPts val="600"/>
              </a:spcBef>
            </a:pPr>
            <a:r>
              <a:rPr lang="en-US" b="1" dirty="0" smtClean="0">
                <a:solidFill>
                  <a:srgbClr val="00B0F0"/>
                </a:solidFill>
              </a:rPr>
              <a:t>Eng. Dr. </a:t>
            </a:r>
            <a:r>
              <a:rPr lang="en-US" b="1" dirty="0" err="1" smtClean="0">
                <a:solidFill>
                  <a:srgbClr val="00B0F0"/>
                </a:solidFill>
              </a:rPr>
              <a:t>Akram</a:t>
            </a:r>
            <a:r>
              <a:rPr lang="en-US" b="1" dirty="0" smtClean="0">
                <a:solidFill>
                  <a:srgbClr val="00B0F0"/>
                </a:solidFill>
              </a:rPr>
              <a:t> Mustafa </a:t>
            </a:r>
            <a:r>
              <a:rPr lang="en-US" b="1" dirty="0" err="1" smtClean="0">
                <a:solidFill>
                  <a:srgbClr val="00B0F0"/>
                </a:solidFill>
              </a:rPr>
              <a:t>Suliman</a:t>
            </a:r>
            <a:r>
              <a:rPr lang="en-US" b="1" dirty="0" smtClean="0">
                <a:solidFill>
                  <a:srgbClr val="00B0F0"/>
                </a:solidFill>
              </a:rPr>
              <a:t> Ali,</a:t>
            </a:r>
          </a:p>
          <a:p>
            <a:r>
              <a:rPr lang="en-US" sz="2300" b="1" i="1" dirty="0" smtClean="0">
                <a:solidFill>
                  <a:srgbClr val="00B0F0"/>
                </a:solidFill>
              </a:rPr>
              <a:t>PhD. AU, BEng. &amp; MSc. AAST, CEng </a:t>
            </a:r>
            <a:r>
              <a:rPr lang="en-US" sz="2300" b="1" i="1" dirty="0" err="1" smtClean="0">
                <a:solidFill>
                  <a:srgbClr val="00B0F0"/>
                </a:solidFill>
              </a:rPr>
              <a:t>CMarEng</a:t>
            </a:r>
            <a:r>
              <a:rPr lang="en-US" sz="2300" b="1" i="1" dirty="0" smtClean="0">
                <a:solidFill>
                  <a:srgbClr val="00B0F0"/>
                </a:solidFill>
              </a:rPr>
              <a:t> </a:t>
            </a:r>
            <a:r>
              <a:rPr lang="en-US" sz="2300" b="1" i="1" dirty="0" err="1" smtClean="0">
                <a:solidFill>
                  <a:srgbClr val="00B0F0"/>
                </a:solidFill>
              </a:rPr>
              <a:t>MIMarEST</a:t>
            </a:r>
            <a:r>
              <a:rPr lang="en-US" sz="2300" b="1" i="1" dirty="0" smtClean="0">
                <a:solidFill>
                  <a:srgbClr val="00B0F0"/>
                </a:solidFill>
              </a:rPr>
              <a:t>, PE, PMP®,</a:t>
            </a:r>
          </a:p>
          <a:p>
            <a:r>
              <a:rPr lang="en-US" sz="2300" b="1" i="1" dirty="0" smtClean="0">
                <a:solidFill>
                  <a:srgbClr val="00B0F0"/>
                </a:solidFill>
              </a:rPr>
              <a:t>ASQ CSSBB, ISO Lead Auditor, NDT Level II,</a:t>
            </a:r>
            <a:endParaRPr lang="en-US" sz="2300" b="1" dirty="0">
              <a:solidFill>
                <a:srgbClr val="00B0F0"/>
              </a:solidFill>
            </a:endParaRPr>
          </a:p>
        </p:txBody>
      </p:sp>
    </p:spTree>
    <p:extLst>
      <p:ext uri="{BB962C8B-B14F-4D97-AF65-F5344CB8AC3E}">
        <p14:creationId xmlns:p14="http://schemas.microsoft.com/office/powerpoint/2010/main" val="568494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01</a:t>
            </a:r>
            <a:endParaRPr lang="en-US" cap="small"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099BDD"/>
                </a:solidFill>
                <a:effectLst/>
                <a:uLnTx/>
                <a:uFillTx/>
                <a:latin typeface="Corbel" panose="020B0503020204020204"/>
                <a:ea typeface="+mn-ea"/>
                <a:cs typeface="+mn-cs"/>
              </a:rPr>
              <a:t>Spring 2022</a:t>
            </a:r>
            <a:endParaRPr kumimoji="0" lang="en-US" sz="1050" b="0" i="0" u="none" strike="noStrike" kern="1200" cap="none" spc="0" normalizeH="0" baseline="0" noProof="0" dirty="0">
              <a:ln>
                <a:noFill/>
              </a:ln>
              <a:solidFill>
                <a:srgbClr val="099BDD"/>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05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099BDD"/>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srgbClr val="099BDD"/>
              </a:solidFill>
              <a:effectLst/>
              <a:uLnTx/>
              <a:uFillTx/>
              <a:latin typeface="Corbel" panose="020B050302020402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3209651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agile mindset</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FFFFFF"/>
                </a:solidFill>
                <a:effectLst/>
                <a:uLnTx/>
                <a:uFillTx/>
                <a:latin typeface="Corbel" panose="020B0503020204020204"/>
                <a:ea typeface="+mn-ea"/>
                <a:cs typeface="+mn-cs"/>
              </a:rPr>
              <a:t>Spring 2022</a:t>
            </a:r>
            <a:endParaRPr kumimoji="0" lang="en-US" sz="105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20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FFFFFF"/>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8" name="TextBox 7"/>
          <p:cNvSpPr txBox="1"/>
          <p:nvPr/>
        </p:nvSpPr>
        <p:spPr>
          <a:xfrm>
            <a:off x="0" y="1861125"/>
            <a:ext cx="5936776" cy="1384995"/>
          </a:xfrm>
          <a:prstGeom prst="rect">
            <a:avLst/>
          </a:prstGeom>
          <a:solidFill>
            <a:srgbClr val="099BDD"/>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0" i="0" u="sng" strike="noStrike" kern="1200" cap="none" spc="0" normalizeH="0" baseline="0" noProof="0" dirty="0" smtClean="0">
                <a:ln>
                  <a:noFill/>
                </a:ln>
                <a:solidFill>
                  <a:srgbClr val="FFFF00"/>
                </a:solidFill>
                <a:effectLst/>
                <a:uLnTx/>
                <a:uFillTx/>
                <a:latin typeface="Corbel" panose="020B0503020204020204"/>
                <a:ea typeface="+mn-ea"/>
                <a:cs typeface="+mn-cs"/>
              </a:rPr>
              <a:t>Agile is a </a:t>
            </a:r>
            <a:r>
              <a:rPr kumimoji="0" lang="en-US" sz="2800" b="1" i="0" u="sng" strike="noStrike" kern="1200" cap="none" spc="0" normalizeH="0" baseline="0" noProof="0" dirty="0" smtClean="0">
                <a:ln>
                  <a:noFill/>
                </a:ln>
                <a:solidFill>
                  <a:srgbClr val="FFFF00"/>
                </a:solidFill>
                <a:effectLst/>
                <a:uLnTx/>
                <a:uFillTx/>
                <a:latin typeface="Corbel" panose="020B0503020204020204"/>
                <a:ea typeface="+mn-ea"/>
                <a:cs typeface="+mn-cs"/>
              </a:rPr>
              <a:t>mindset</a:t>
            </a:r>
            <a:r>
              <a:rPr kumimoji="0" lang="en-US" sz="2800" b="0" i="0" u="none" strike="noStrike" kern="1200" cap="none" spc="0" normalizeH="0" baseline="0" noProof="0" dirty="0" smtClean="0">
                <a:ln>
                  <a:noFill/>
                </a:ln>
                <a:solidFill>
                  <a:srgbClr val="FFFF00"/>
                </a:solidFill>
                <a:effectLst/>
                <a:uLnTx/>
                <a:uFillTx/>
                <a:latin typeface="Corbel" panose="020B0503020204020204"/>
                <a:ea typeface="+mn-ea"/>
                <a:cs typeface="+mn-cs"/>
              </a:rPr>
              <a:t> </a:t>
            </a:r>
            <a:r>
              <a:rPr kumimoji="0" lang="en-US" sz="2800" b="0" i="0" u="none" strike="noStrike" kern="1200" cap="none" spc="0" normalizeH="0" baseline="0" noProof="0" dirty="0" smtClean="0">
                <a:ln>
                  <a:noFill/>
                </a:ln>
                <a:solidFill>
                  <a:srgbClr val="2C2C2C"/>
                </a:solidFill>
                <a:effectLst/>
                <a:uLnTx/>
                <a:uFillTx/>
                <a:latin typeface="Corbel" panose="020B0503020204020204"/>
                <a:ea typeface="+mn-ea"/>
                <a:cs typeface="+mn-cs"/>
              </a:rPr>
              <a:t>defined</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 by </a:t>
            </a:r>
            <a:r>
              <a:rPr kumimoji="0" lang="en-US" sz="2800" b="1" i="0" u="none" strike="noStrike" kern="1200" cap="none" spc="0" normalizeH="0" baseline="0" noProof="0" dirty="0" smtClean="0">
                <a:ln>
                  <a:noFill/>
                </a:ln>
                <a:solidFill>
                  <a:srgbClr val="FF0000"/>
                </a:solidFill>
                <a:effectLst/>
                <a:uLnTx/>
                <a:uFillTx/>
                <a:latin typeface="Corbel" panose="020B0503020204020204"/>
                <a:ea typeface="+mn-ea"/>
                <a:cs typeface="+mn-cs"/>
              </a:rPr>
              <a:t>values</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 </a:t>
            </a:r>
            <a:r>
              <a:rPr kumimoji="0" lang="en-US" sz="2800" b="0" i="0" u="none" strike="noStrike" kern="1200" cap="none" spc="0" normalizeH="0" baseline="0" noProof="0" dirty="0" smtClean="0">
                <a:ln>
                  <a:noFill/>
                </a:ln>
                <a:solidFill>
                  <a:srgbClr val="2C2C2C"/>
                </a:solidFill>
                <a:effectLst/>
                <a:uLnTx/>
                <a:uFillTx/>
                <a:latin typeface="Corbel" panose="020B0503020204020204"/>
                <a:ea typeface="+mn-ea"/>
                <a:cs typeface="+mn-cs"/>
              </a:rPr>
              <a:t>guided</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 by </a:t>
            </a:r>
            <a:r>
              <a:rPr kumimoji="0" lang="en-US" sz="2800" b="1" i="0" u="none" strike="noStrike" kern="1200" cap="none" spc="0" normalizeH="0" baseline="0" noProof="0" dirty="0" smtClean="0">
                <a:ln>
                  <a:noFill/>
                </a:ln>
                <a:solidFill>
                  <a:srgbClr val="FF0000"/>
                </a:solidFill>
                <a:effectLst/>
                <a:uLnTx/>
                <a:uFillTx/>
                <a:latin typeface="Corbel" panose="020B0503020204020204"/>
                <a:ea typeface="+mn-ea"/>
                <a:cs typeface="+mn-cs"/>
              </a:rPr>
              <a:t>principles</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 and </a:t>
            </a:r>
            <a:r>
              <a:rPr kumimoji="0" lang="en-US" sz="2800" b="0" i="0" u="none" strike="noStrike" kern="1200" cap="none" spc="0" normalizeH="0" baseline="0" noProof="0" dirty="0" smtClean="0">
                <a:ln>
                  <a:noFill/>
                </a:ln>
                <a:solidFill>
                  <a:srgbClr val="2C2C2C"/>
                </a:solidFill>
                <a:effectLst/>
                <a:uLnTx/>
                <a:uFillTx/>
                <a:latin typeface="Corbel" panose="020B0503020204020204"/>
                <a:ea typeface="+mn-ea"/>
                <a:cs typeface="+mn-cs"/>
              </a:rPr>
              <a:t>manifested through</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 many different </a:t>
            </a:r>
            <a:r>
              <a:rPr kumimoji="0" lang="en-US" sz="2800" b="1" i="0" u="none" strike="noStrike" kern="1200" cap="none" spc="0" normalizeH="0" baseline="0" noProof="0" dirty="0" smtClean="0">
                <a:ln>
                  <a:noFill/>
                </a:ln>
                <a:solidFill>
                  <a:srgbClr val="FF0000"/>
                </a:solidFill>
                <a:effectLst/>
                <a:uLnTx/>
                <a:uFillTx/>
                <a:latin typeface="Corbel" panose="020B0503020204020204"/>
                <a:ea typeface="+mn-ea"/>
                <a:cs typeface="+mn-cs"/>
              </a:rPr>
              <a:t>practices</a:t>
            </a:r>
            <a:r>
              <a:rPr kumimoji="0" lang="en-US" sz="2800" b="0" i="0" u="none" strike="noStrike" kern="1200" cap="none" spc="0" normalizeH="0" baseline="0" noProof="0" dirty="0" smtClean="0">
                <a:ln>
                  <a:noFill/>
                </a:ln>
                <a:solidFill>
                  <a:srgbClr val="FFFFFF"/>
                </a:solidFill>
                <a:effectLst/>
                <a:uLnTx/>
                <a:uFillTx/>
                <a:latin typeface="Corbel" panose="020B0503020204020204"/>
                <a:ea typeface="+mn-ea"/>
                <a:cs typeface="+mn-cs"/>
              </a:rPr>
              <a:t>.</a:t>
            </a:r>
          </a:p>
        </p:txBody>
      </p:sp>
      <p:pic>
        <p:nvPicPr>
          <p:cNvPr id="7" name="Content Placeholder 6"/>
          <p:cNvPicPr>
            <a:picLocks noGrp="1" noChangeAspect="1"/>
          </p:cNvPicPr>
          <p:nvPr>
            <p:ph idx="1"/>
          </p:nvPr>
        </p:nvPicPr>
        <p:blipFill rotWithShape="1">
          <a:blip r:embed="rId3"/>
          <a:srcRect l="5656" t="10580" r="6890" b="29514"/>
          <a:stretch/>
        </p:blipFill>
        <p:spPr>
          <a:xfrm>
            <a:off x="2403123" y="2746164"/>
            <a:ext cx="6386696" cy="3859252"/>
          </a:xfrm>
          <a:prstGeom prst="flowChartManualInput">
            <a:avLst/>
          </a:prstGeom>
        </p:spPr>
      </p:pic>
      <p:sp>
        <p:nvSpPr>
          <p:cNvPr id="9" name="TextBox 8"/>
          <p:cNvSpPr txBox="1"/>
          <p:nvPr/>
        </p:nvSpPr>
        <p:spPr>
          <a:xfrm>
            <a:off x="8433965" y="4960668"/>
            <a:ext cx="3758035" cy="1477328"/>
          </a:xfrm>
          <a:prstGeom prst="rect">
            <a:avLst/>
          </a:prstGeom>
          <a:solidFill>
            <a:srgbClr val="099BDD"/>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FFFF00"/>
                </a:solidFill>
                <a:effectLst/>
                <a:uLnTx/>
                <a:uFillTx/>
                <a:latin typeface="Corbel" panose="020B0503020204020204"/>
                <a:ea typeface="+mn-ea"/>
                <a:cs typeface="+mn-cs"/>
              </a:rPr>
              <a:t>Agile practitioners </a:t>
            </a:r>
            <a:r>
              <a:rPr kumimoji="0" lang="en-US" sz="3000" b="0" i="0" u="none" strike="noStrike" kern="1200" cap="none" spc="0" normalizeH="0" baseline="0" noProof="0" dirty="0">
                <a:ln>
                  <a:noFill/>
                </a:ln>
                <a:solidFill>
                  <a:srgbClr val="2C2C2C"/>
                </a:solidFill>
                <a:effectLst/>
                <a:uLnTx/>
                <a:uFillTx/>
                <a:latin typeface="Corbel" panose="020B0503020204020204"/>
                <a:ea typeface="+mn-ea"/>
                <a:cs typeface="+mn-cs"/>
              </a:rPr>
              <a:t>select</a:t>
            </a:r>
            <a:r>
              <a:rPr kumimoji="0" lang="en-US" sz="3000" b="0" i="0" u="none" strike="noStrike" kern="1200" cap="none" spc="0" normalizeH="0" baseline="0" noProof="0" dirty="0">
                <a:ln>
                  <a:noFill/>
                </a:ln>
                <a:solidFill>
                  <a:srgbClr val="FFFFFF"/>
                </a:solidFill>
                <a:effectLst/>
                <a:uLnTx/>
                <a:uFillTx/>
                <a:latin typeface="Corbel" panose="020B0503020204020204"/>
                <a:ea typeface="+mn-ea"/>
                <a:cs typeface="+mn-cs"/>
              </a:rPr>
              <a:t> </a:t>
            </a:r>
            <a:r>
              <a:rPr kumimoji="0" lang="en-US" sz="3000" b="0" i="0" u="none" strike="noStrike" kern="1200" cap="none" spc="0" normalizeH="0" baseline="0" noProof="0" dirty="0">
                <a:ln>
                  <a:noFill/>
                </a:ln>
                <a:solidFill>
                  <a:srgbClr val="FF0000"/>
                </a:solidFill>
                <a:effectLst/>
                <a:uLnTx/>
                <a:uFillTx/>
                <a:latin typeface="Corbel" panose="020B0503020204020204"/>
                <a:ea typeface="+mn-ea"/>
                <a:cs typeface="+mn-cs"/>
              </a:rPr>
              <a:t>practices</a:t>
            </a:r>
            <a:r>
              <a:rPr kumimoji="0" lang="en-US" sz="3000" b="0" i="0" u="none" strike="noStrike" kern="1200" cap="none" spc="0" normalizeH="0" baseline="0" noProof="0" dirty="0">
                <a:ln>
                  <a:noFill/>
                </a:ln>
                <a:solidFill>
                  <a:srgbClr val="FFFFFF"/>
                </a:solidFill>
                <a:effectLst/>
                <a:uLnTx/>
                <a:uFillTx/>
                <a:latin typeface="Corbel" panose="020B0503020204020204"/>
                <a:ea typeface="+mn-ea"/>
                <a:cs typeface="+mn-cs"/>
              </a:rPr>
              <a:t> based on their </a:t>
            </a:r>
            <a:r>
              <a:rPr kumimoji="0" lang="en-US" sz="3000" b="0" i="0" u="none" strike="noStrike" kern="1200" cap="none" spc="0" normalizeH="0" baseline="0" noProof="0" dirty="0">
                <a:ln>
                  <a:noFill/>
                </a:ln>
                <a:solidFill>
                  <a:srgbClr val="FFFF00"/>
                </a:solidFill>
                <a:effectLst/>
                <a:uLnTx/>
                <a:uFillTx/>
                <a:latin typeface="Corbel" panose="020B0503020204020204"/>
                <a:ea typeface="+mn-ea"/>
                <a:cs typeface="+mn-cs"/>
              </a:rPr>
              <a:t>needs</a:t>
            </a:r>
            <a:r>
              <a:rPr kumimoji="0" lang="en-US" sz="3000" b="0" i="0" u="none" strike="noStrike" kern="1200" cap="none" spc="0" normalizeH="0" baseline="0" noProof="0" dirty="0" smtClean="0">
                <a:ln>
                  <a:noFill/>
                </a:ln>
                <a:solidFill>
                  <a:srgbClr val="FFFFFF"/>
                </a:solidFill>
                <a:effectLst/>
                <a:uLnTx/>
                <a:uFillTx/>
                <a:latin typeface="Corbel" panose="020B0503020204020204"/>
                <a:ea typeface="+mn-ea"/>
                <a:cs typeface="+mn-cs"/>
              </a:rPr>
              <a:t>.</a:t>
            </a:r>
            <a:endParaRPr kumimoji="0" lang="en-US" sz="30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517818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Manifesto / </a:t>
            </a:r>
            <a:r>
              <a:rPr lang="en-US" dirty="0" smtClean="0"/>
              <a:t>“4 Values”</a:t>
            </a:r>
            <a:endParaRPr lang="en-US" dirty="0"/>
          </a:p>
        </p:txBody>
      </p:sp>
      <p:sp>
        <p:nvSpPr>
          <p:cNvPr id="3" name="Content Placeholder 2"/>
          <p:cNvSpPr>
            <a:spLocks noGrp="1"/>
          </p:cNvSpPr>
          <p:nvPr>
            <p:ph idx="1"/>
          </p:nvPr>
        </p:nvSpPr>
        <p:spPr>
          <a:xfrm>
            <a:off x="132080" y="1907176"/>
            <a:ext cx="5707332" cy="1254034"/>
          </a:xfrm>
        </p:spPr>
        <p:txBody>
          <a:bodyPr/>
          <a:lstStyle/>
          <a:p>
            <a:r>
              <a:rPr lang="en-US" dirty="0"/>
              <a:t>We are uncovering better ways of developing software by doing it and helping others do it. </a:t>
            </a:r>
            <a:endParaRPr lang="en-US" dirty="0" smtClean="0"/>
          </a:p>
          <a:p>
            <a:r>
              <a:rPr lang="en-US" dirty="0" smtClean="0"/>
              <a:t>Through </a:t>
            </a:r>
            <a:r>
              <a:rPr lang="en-US" dirty="0"/>
              <a:t>this work we have come to value</a:t>
            </a:r>
            <a:r>
              <a:rPr lang="en-US" dirty="0" smtClean="0"/>
              <a:t>:</a:t>
            </a:r>
          </a:p>
          <a:p>
            <a:endParaRPr lang="en-US" dirty="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FFFFFF"/>
                </a:solidFill>
                <a:effectLst/>
                <a:uLnTx/>
                <a:uFillTx/>
                <a:latin typeface="Corbel" panose="020B0503020204020204"/>
                <a:ea typeface="+mn-ea"/>
                <a:cs typeface="+mn-cs"/>
              </a:rPr>
              <a:t>Spring 2022</a:t>
            </a:r>
            <a:endParaRPr kumimoji="0" lang="en-US" sz="105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20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FFFFFF"/>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7" name="Content Placeholder 2"/>
          <p:cNvSpPr txBox="1">
            <a:spLocks/>
          </p:cNvSpPr>
          <p:nvPr/>
        </p:nvSpPr>
        <p:spPr>
          <a:xfrm>
            <a:off x="7863840" y="4327708"/>
            <a:ext cx="4095333" cy="142385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200"/>
              </a:spcAft>
              <a:buClr>
                <a:srgbClr val="FFFFFF"/>
              </a:buClr>
              <a:buSzTx/>
              <a:buFont typeface="Wingdings" pitchFamily="2" charset="2"/>
              <a:buChar char=""/>
              <a:tabLst/>
              <a:defRPr/>
            </a:pPr>
            <a:r>
              <a:rPr kumimoji="0" lang="en-US" sz="2200" b="0" i="0" u="none" strike="noStrike" kern="1200" cap="none" spc="0" normalizeH="0" baseline="0" noProof="0" dirty="0">
                <a:ln>
                  <a:noFill/>
                </a:ln>
                <a:solidFill>
                  <a:srgbClr val="FFFFFF"/>
                </a:solidFill>
                <a:effectLst/>
                <a:uLnTx/>
                <a:uFillTx/>
                <a:latin typeface="Corbel" panose="020B0503020204020204"/>
                <a:ea typeface="+mn-ea"/>
                <a:cs typeface="+mn-cs"/>
              </a:rPr>
              <a:t>That is, while there is value in the items on the right, we value the items on the left more</a:t>
            </a:r>
            <a:r>
              <a:rPr kumimoji="0" lang="en-US" sz="2200" b="0" i="0" u="none" strike="noStrike" kern="1200" cap="none" spc="0" normalizeH="0" baseline="0" noProof="0" dirty="0" smtClean="0">
                <a:ln>
                  <a:noFill/>
                </a:ln>
                <a:solidFill>
                  <a:srgbClr val="FFFFFF"/>
                </a:solidFill>
                <a:effectLst/>
                <a:uLnTx/>
                <a:uFillTx/>
                <a:latin typeface="Corbel" panose="020B0503020204020204"/>
                <a:ea typeface="+mn-ea"/>
                <a:cs typeface="+mn-cs"/>
              </a:rPr>
              <a:t>.</a:t>
            </a:r>
          </a:p>
          <a:p>
            <a:pPr marL="182880" marR="0" lvl="0" indent="-182880" algn="l" defTabSz="914400" rtl="0" eaLnBrk="1" fontAlgn="auto" latinLnBrk="0" hangingPunct="1">
              <a:lnSpc>
                <a:spcPct val="90000"/>
              </a:lnSpc>
              <a:spcBef>
                <a:spcPts val="1200"/>
              </a:spcBef>
              <a:spcAft>
                <a:spcPts val="200"/>
              </a:spcAft>
              <a:buClr>
                <a:srgbClr val="FFFFFF"/>
              </a:buClr>
              <a:buSzTx/>
              <a:buFont typeface="Wingdings" pitchFamily="2" charset="2"/>
              <a:buChar char=""/>
              <a:tabLst/>
              <a:defRPr/>
            </a:pPr>
            <a:endParaRPr kumimoji="0" lang="en-US" sz="22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graphicFrame>
        <p:nvGraphicFramePr>
          <p:cNvPr id="28" name="Diagram 27"/>
          <p:cNvGraphicFramePr/>
          <p:nvPr/>
        </p:nvGraphicFramePr>
        <p:xfrm>
          <a:off x="415173" y="1626761"/>
          <a:ext cx="7575974" cy="4995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60375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[1/4]</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dirty="0" smtClean="0"/>
              <a:t>Our highest priority is to satisfy the customer through early and </a:t>
            </a:r>
            <a:r>
              <a:rPr lang="en-US" b="1" u="sng" dirty="0" smtClean="0">
                <a:solidFill>
                  <a:schemeClr val="bg1"/>
                </a:solidFill>
              </a:rPr>
              <a:t>continuous delivery</a:t>
            </a:r>
            <a:r>
              <a:rPr lang="en-US" dirty="0" smtClean="0"/>
              <a:t> of valuable software.</a:t>
            </a:r>
          </a:p>
          <a:p>
            <a:pPr marL="457200" indent="-457200">
              <a:buFont typeface="+mj-lt"/>
              <a:buAutoNum type="arabicPeriod"/>
            </a:pPr>
            <a:r>
              <a:rPr lang="en-US" b="1" u="sng" dirty="0">
                <a:solidFill>
                  <a:schemeClr val="bg1"/>
                </a:solidFill>
              </a:rPr>
              <a:t>Welcome changing </a:t>
            </a:r>
            <a:r>
              <a:rPr lang="en-US" b="1" u="sng" dirty="0" smtClean="0">
                <a:solidFill>
                  <a:schemeClr val="bg1"/>
                </a:solidFill>
              </a:rPr>
              <a:t>requirements</a:t>
            </a:r>
            <a:r>
              <a:rPr lang="en-US" dirty="0" smtClean="0"/>
              <a:t>, even </a:t>
            </a:r>
            <a:r>
              <a:rPr lang="en-US" dirty="0"/>
              <a:t>late in development. </a:t>
            </a:r>
            <a:r>
              <a:rPr lang="en-US" dirty="0" smtClean="0"/>
              <a:t>Agile processes harness change for the customer's competitive advantage.</a:t>
            </a:r>
          </a:p>
          <a:p>
            <a:pPr marL="457200" indent="-457200">
              <a:buFont typeface="+mj-lt"/>
              <a:buAutoNum type="arabicPeriod"/>
            </a:pPr>
            <a:r>
              <a:rPr lang="en-US" dirty="0">
                <a:solidFill>
                  <a:schemeClr val="bg1"/>
                </a:solidFill>
              </a:rPr>
              <a:t>Deliver working software </a:t>
            </a:r>
            <a:r>
              <a:rPr lang="en-US" dirty="0" smtClean="0">
                <a:solidFill>
                  <a:schemeClr val="bg1"/>
                </a:solidFill>
              </a:rPr>
              <a:t>frequently</a:t>
            </a:r>
            <a:r>
              <a:rPr lang="en-US" dirty="0" smtClean="0"/>
              <a:t>, from </a:t>
            </a:r>
            <a:r>
              <a:rPr lang="en-US" dirty="0"/>
              <a:t>a couple of weeks to a couple </a:t>
            </a:r>
            <a:r>
              <a:rPr lang="en-US" dirty="0" smtClean="0"/>
              <a:t>of months</a:t>
            </a:r>
            <a:r>
              <a:rPr lang="en-US" dirty="0"/>
              <a:t>, with a preference to </a:t>
            </a:r>
            <a:r>
              <a:rPr lang="en-US" dirty="0" smtClean="0"/>
              <a:t>the shorter</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5</a:t>
            </a:fld>
            <a:endParaRPr lang="en-US"/>
          </a:p>
        </p:txBody>
      </p:sp>
    </p:spTree>
    <p:extLst>
      <p:ext uri="{BB962C8B-B14F-4D97-AF65-F5344CB8AC3E}">
        <p14:creationId xmlns:p14="http://schemas.microsoft.com/office/powerpoint/2010/main" val="5467483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[2/4]</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4"/>
            </a:pPr>
            <a:r>
              <a:rPr lang="en-US" dirty="0"/>
              <a:t>Business people and developers </a:t>
            </a:r>
            <a:r>
              <a:rPr lang="en-US" dirty="0" smtClean="0"/>
              <a:t>must work </a:t>
            </a:r>
            <a:r>
              <a:rPr lang="en-US" dirty="0"/>
              <a:t>together daily throughout </a:t>
            </a:r>
            <a:r>
              <a:rPr lang="en-US" dirty="0" smtClean="0"/>
              <a:t>the project.</a:t>
            </a:r>
          </a:p>
          <a:p>
            <a:pPr marL="457200" indent="-457200">
              <a:buFont typeface="+mj-lt"/>
              <a:buAutoNum type="arabicPeriod" startAt="4"/>
            </a:pPr>
            <a:r>
              <a:rPr lang="en-US" dirty="0"/>
              <a:t>Build projects around </a:t>
            </a:r>
            <a:r>
              <a:rPr lang="en-US" dirty="0" smtClean="0"/>
              <a:t>motivated individuals</a:t>
            </a:r>
            <a:r>
              <a:rPr lang="en-US" dirty="0"/>
              <a:t>. Give them </a:t>
            </a:r>
            <a:r>
              <a:rPr lang="en-US" dirty="0" smtClean="0"/>
              <a:t>the environment </a:t>
            </a:r>
            <a:r>
              <a:rPr lang="en-US" dirty="0"/>
              <a:t>and support they need</a:t>
            </a:r>
            <a:r>
              <a:rPr lang="en-US" dirty="0" smtClean="0"/>
              <a:t>, and </a:t>
            </a:r>
            <a:r>
              <a:rPr lang="en-US" dirty="0"/>
              <a:t>trust them to get the job done</a:t>
            </a:r>
            <a:r>
              <a:rPr lang="en-US" dirty="0" smtClean="0"/>
              <a:t>.</a:t>
            </a:r>
          </a:p>
          <a:p>
            <a:pPr marL="457200" indent="-457200">
              <a:buFont typeface="+mj-lt"/>
              <a:buAutoNum type="arabicPeriod" startAt="4"/>
            </a:pPr>
            <a:r>
              <a:rPr lang="en-US" dirty="0"/>
              <a:t>The most efficient and </a:t>
            </a:r>
            <a:r>
              <a:rPr lang="en-US" dirty="0" smtClean="0"/>
              <a:t>effective method </a:t>
            </a:r>
            <a:r>
              <a:rPr lang="en-US" dirty="0"/>
              <a:t>of conveying information </a:t>
            </a:r>
            <a:r>
              <a:rPr lang="en-US" dirty="0" smtClean="0"/>
              <a:t>to and </a:t>
            </a:r>
            <a:r>
              <a:rPr lang="en-US" dirty="0"/>
              <a:t>within a development team </a:t>
            </a:r>
            <a:r>
              <a:rPr lang="en-US" dirty="0" smtClean="0"/>
              <a:t>is face-to-face </a:t>
            </a:r>
            <a:r>
              <a:rPr lang="en-US" dirty="0"/>
              <a:t>conversation.</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6</a:t>
            </a:fld>
            <a:endParaRPr lang="en-US"/>
          </a:p>
        </p:txBody>
      </p:sp>
    </p:spTree>
    <p:extLst>
      <p:ext uri="{BB962C8B-B14F-4D97-AF65-F5344CB8AC3E}">
        <p14:creationId xmlns:p14="http://schemas.microsoft.com/office/powerpoint/2010/main" val="25009779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[3/4]</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7"/>
            </a:pPr>
            <a:r>
              <a:rPr lang="en-US" dirty="0"/>
              <a:t>Working software is the </a:t>
            </a:r>
            <a:r>
              <a:rPr lang="en-US" dirty="0" smtClean="0"/>
              <a:t>primary measure </a:t>
            </a:r>
            <a:r>
              <a:rPr lang="en-US" dirty="0"/>
              <a:t>of progress</a:t>
            </a:r>
            <a:r>
              <a:rPr lang="en-US" dirty="0" smtClean="0"/>
              <a:t>.</a:t>
            </a:r>
          </a:p>
          <a:p>
            <a:pPr marL="457200" indent="-457200">
              <a:buFont typeface="+mj-lt"/>
              <a:buAutoNum type="arabicPeriod" startAt="7"/>
            </a:pPr>
            <a:r>
              <a:rPr lang="en-US" dirty="0"/>
              <a:t>Agile processes promote </a:t>
            </a:r>
            <a:r>
              <a:rPr lang="en-US" dirty="0" smtClean="0"/>
              <a:t>sustainable development</a:t>
            </a:r>
            <a:r>
              <a:rPr lang="en-US" dirty="0"/>
              <a:t>. The sponsors</a:t>
            </a:r>
            <a:r>
              <a:rPr lang="en-US" dirty="0" smtClean="0"/>
              <a:t>, developers</a:t>
            </a:r>
            <a:r>
              <a:rPr lang="en-US" dirty="0"/>
              <a:t>, and users should be </a:t>
            </a:r>
            <a:r>
              <a:rPr lang="en-US" dirty="0" smtClean="0"/>
              <a:t>able to </a:t>
            </a:r>
            <a:r>
              <a:rPr lang="en-US" dirty="0"/>
              <a:t>maintain a constant </a:t>
            </a:r>
            <a:r>
              <a:rPr lang="en-US" dirty="0" smtClean="0"/>
              <a:t>pace indefinitely.</a:t>
            </a:r>
          </a:p>
          <a:p>
            <a:pPr marL="457200" indent="-457200">
              <a:buFont typeface="+mj-lt"/>
              <a:buAutoNum type="arabicPeriod" startAt="7"/>
            </a:pPr>
            <a:r>
              <a:rPr lang="en-US" dirty="0"/>
              <a:t>Continuous attention to </a:t>
            </a:r>
            <a:r>
              <a:rPr lang="en-US" dirty="0" smtClean="0"/>
              <a:t>technical excellence </a:t>
            </a:r>
            <a:r>
              <a:rPr lang="en-US" dirty="0"/>
              <a:t>and good design </a:t>
            </a:r>
            <a:r>
              <a:rPr lang="en-US" dirty="0" smtClean="0"/>
              <a:t>enhances agility</a:t>
            </a:r>
            <a:r>
              <a:rPr lang="en-US" dirty="0"/>
              <a: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spTree>
    <p:extLst>
      <p:ext uri="{BB962C8B-B14F-4D97-AF65-F5344CB8AC3E}">
        <p14:creationId xmlns:p14="http://schemas.microsoft.com/office/powerpoint/2010/main" val="37355293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10"/>
            </a:pPr>
            <a:r>
              <a:rPr lang="en-US" dirty="0"/>
              <a:t>Simplicity–the art of maximizing </a:t>
            </a:r>
            <a:r>
              <a:rPr lang="en-US" dirty="0" smtClean="0"/>
              <a:t>the amount </a:t>
            </a:r>
            <a:r>
              <a:rPr lang="en-US" dirty="0"/>
              <a:t>of work not done is essential</a:t>
            </a:r>
            <a:r>
              <a:rPr lang="en-US" dirty="0" smtClean="0"/>
              <a:t>.</a:t>
            </a:r>
          </a:p>
          <a:p>
            <a:pPr marL="457200" indent="-457200">
              <a:buFont typeface="+mj-lt"/>
              <a:buAutoNum type="arabicPeriod" startAt="10"/>
            </a:pPr>
            <a:r>
              <a:rPr lang="en-US" dirty="0"/>
              <a:t>The best architectures, requirements</a:t>
            </a:r>
            <a:r>
              <a:rPr lang="en-US" dirty="0" smtClean="0"/>
              <a:t>, and </a:t>
            </a:r>
            <a:r>
              <a:rPr lang="en-US" dirty="0"/>
              <a:t>designs emerge from </a:t>
            </a:r>
            <a:r>
              <a:rPr lang="en-US" dirty="0" smtClean="0"/>
              <a:t>self organizing teams.</a:t>
            </a:r>
          </a:p>
          <a:p>
            <a:pPr marL="457200" indent="-457200">
              <a:buFont typeface="+mj-lt"/>
              <a:buAutoNum type="arabicPeriod" startAt="10"/>
            </a:pPr>
            <a:r>
              <a:rPr lang="en-US" dirty="0"/>
              <a:t>At regular intervals, the team </a:t>
            </a:r>
            <a:r>
              <a:rPr lang="en-US" dirty="0" smtClean="0"/>
              <a:t>reflects on </a:t>
            </a:r>
            <a:r>
              <a:rPr lang="en-US" dirty="0"/>
              <a:t>how to become more effective</a:t>
            </a:r>
            <a:r>
              <a:rPr lang="en-US" dirty="0" smtClean="0"/>
              <a:t>, then </a:t>
            </a:r>
            <a:r>
              <a:rPr lang="en-US" dirty="0"/>
              <a:t>tunes and adjusts its </a:t>
            </a:r>
            <a:r>
              <a:rPr lang="en-US" dirty="0" smtClean="0"/>
              <a:t>behavior accordingly</a:t>
            </a:r>
            <a:r>
              <a:rPr lang="en-US" dirty="0"/>
              <a: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8</a:t>
            </a:fld>
            <a:endParaRPr lang="en-US"/>
          </a:p>
        </p:txBody>
      </p:sp>
    </p:spTree>
    <p:extLst>
      <p:ext uri="{BB962C8B-B14F-4D97-AF65-F5344CB8AC3E}">
        <p14:creationId xmlns:p14="http://schemas.microsoft.com/office/powerpoint/2010/main" val="40966963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Declaration of interdependence</a:t>
            </a:r>
            <a:endParaRPr lang="en-US" dirty="0"/>
          </a:p>
        </p:txBody>
      </p:sp>
      <p:sp>
        <p:nvSpPr>
          <p:cNvPr id="3" name="Content Placeholder 2"/>
          <p:cNvSpPr>
            <a:spLocks noGrp="1"/>
          </p:cNvSpPr>
          <p:nvPr>
            <p:ph idx="1"/>
          </p:nvPr>
        </p:nvSpPr>
        <p:spPr>
          <a:xfrm>
            <a:off x="100213" y="1792936"/>
            <a:ext cx="11987284" cy="3409406"/>
          </a:xfrm>
        </p:spPr>
        <p:txBody>
          <a:bodyPr>
            <a:normAutofit lnSpcReduction="10000"/>
          </a:bodyPr>
          <a:lstStyle/>
          <a:p>
            <a:pPr marL="457200" indent="-457200">
              <a:buFont typeface="+mj-lt"/>
              <a:buAutoNum type="arabicPeriod"/>
            </a:pPr>
            <a:r>
              <a:rPr lang="en-US" dirty="0" smtClean="0"/>
              <a:t>Increase </a:t>
            </a:r>
            <a:r>
              <a:rPr lang="en-US" dirty="0">
                <a:solidFill>
                  <a:schemeClr val="accent4">
                    <a:lumMod val="75000"/>
                  </a:schemeClr>
                </a:solidFill>
              </a:rPr>
              <a:t>return on investment </a:t>
            </a:r>
            <a:r>
              <a:rPr lang="en-US" dirty="0"/>
              <a:t>by making continuous flow of </a:t>
            </a:r>
            <a:r>
              <a:rPr lang="en-US" dirty="0">
                <a:solidFill>
                  <a:schemeClr val="accent4">
                    <a:lumMod val="75000"/>
                  </a:schemeClr>
                </a:solidFill>
              </a:rPr>
              <a:t>value</a:t>
            </a:r>
            <a:r>
              <a:rPr lang="en-US" dirty="0"/>
              <a:t> our focus.</a:t>
            </a:r>
          </a:p>
          <a:p>
            <a:pPr marL="457200" indent="-457200">
              <a:buFont typeface="+mj-lt"/>
              <a:buAutoNum type="arabicPeriod"/>
            </a:pPr>
            <a:r>
              <a:rPr lang="en-US" dirty="0" smtClean="0"/>
              <a:t>Deliver </a:t>
            </a:r>
            <a:r>
              <a:rPr lang="en-US" dirty="0">
                <a:solidFill>
                  <a:schemeClr val="accent4">
                    <a:lumMod val="75000"/>
                  </a:schemeClr>
                </a:solidFill>
              </a:rPr>
              <a:t>reliable results </a:t>
            </a:r>
            <a:r>
              <a:rPr lang="en-US" dirty="0"/>
              <a:t>by engaging </a:t>
            </a:r>
            <a:r>
              <a:rPr lang="en-US" dirty="0" smtClean="0">
                <a:solidFill>
                  <a:schemeClr val="accent4">
                    <a:lumMod val="75000"/>
                  </a:schemeClr>
                </a:solidFill>
              </a:rPr>
              <a:t>customers</a:t>
            </a:r>
            <a:r>
              <a:rPr lang="en-US" dirty="0" smtClean="0"/>
              <a:t> in </a:t>
            </a:r>
            <a:r>
              <a:rPr lang="en-US" dirty="0"/>
              <a:t>frequent interactions and shared ownership.</a:t>
            </a:r>
          </a:p>
          <a:p>
            <a:pPr marL="457200" indent="-457200">
              <a:buFont typeface="+mj-lt"/>
              <a:buAutoNum type="arabicPeriod"/>
            </a:pPr>
            <a:r>
              <a:rPr lang="en-US" dirty="0" smtClean="0"/>
              <a:t>Expect </a:t>
            </a:r>
            <a:r>
              <a:rPr lang="en-US" dirty="0">
                <a:solidFill>
                  <a:schemeClr val="accent4">
                    <a:lumMod val="75000"/>
                  </a:schemeClr>
                </a:solidFill>
              </a:rPr>
              <a:t>uncertainty</a:t>
            </a:r>
            <a:r>
              <a:rPr lang="en-US" dirty="0"/>
              <a:t> and manage for it through iterations, anticipation and adaptation.</a:t>
            </a:r>
          </a:p>
          <a:p>
            <a:pPr marL="457200" indent="-457200">
              <a:buFont typeface="+mj-lt"/>
              <a:buAutoNum type="arabicPeriod"/>
            </a:pPr>
            <a:r>
              <a:rPr lang="en-US" dirty="0" smtClean="0"/>
              <a:t>Unleash </a:t>
            </a:r>
            <a:r>
              <a:rPr lang="en-US" dirty="0">
                <a:solidFill>
                  <a:schemeClr val="accent4">
                    <a:lumMod val="75000"/>
                  </a:schemeClr>
                </a:solidFill>
              </a:rPr>
              <a:t>creativity and innovation </a:t>
            </a:r>
            <a:r>
              <a:rPr lang="en-US" dirty="0"/>
              <a:t>by recognizing that </a:t>
            </a:r>
            <a:r>
              <a:rPr lang="en-US" dirty="0">
                <a:solidFill>
                  <a:schemeClr val="accent4">
                    <a:lumMod val="75000"/>
                  </a:schemeClr>
                </a:solidFill>
              </a:rPr>
              <a:t>individuals</a:t>
            </a:r>
            <a:r>
              <a:rPr lang="en-US" dirty="0"/>
              <a:t> are the ultimate source of value, and creating an environment where they can make a difference.</a:t>
            </a:r>
          </a:p>
          <a:p>
            <a:pPr marL="457200" indent="-457200">
              <a:buFont typeface="+mj-lt"/>
              <a:buAutoNum type="arabicPeriod"/>
            </a:pPr>
            <a:r>
              <a:rPr lang="en-US" dirty="0" smtClean="0"/>
              <a:t>Boost </a:t>
            </a:r>
            <a:r>
              <a:rPr lang="en-US" dirty="0">
                <a:solidFill>
                  <a:schemeClr val="accent4">
                    <a:lumMod val="75000"/>
                  </a:schemeClr>
                </a:solidFill>
              </a:rPr>
              <a:t>performance</a:t>
            </a:r>
            <a:r>
              <a:rPr lang="en-US" dirty="0"/>
              <a:t> through </a:t>
            </a:r>
            <a:r>
              <a:rPr lang="en-US" dirty="0">
                <a:solidFill>
                  <a:schemeClr val="accent4">
                    <a:lumMod val="75000"/>
                  </a:schemeClr>
                </a:solidFill>
              </a:rPr>
              <a:t>group accountability </a:t>
            </a:r>
            <a:r>
              <a:rPr lang="en-US" dirty="0"/>
              <a:t>for results and </a:t>
            </a:r>
            <a:r>
              <a:rPr lang="en-US" dirty="0">
                <a:solidFill>
                  <a:schemeClr val="accent4">
                    <a:lumMod val="75000"/>
                  </a:schemeClr>
                </a:solidFill>
              </a:rPr>
              <a:t>shared responsibility</a:t>
            </a:r>
            <a:r>
              <a:rPr lang="en-US" dirty="0"/>
              <a:t> for team effectiveness.</a:t>
            </a:r>
          </a:p>
          <a:p>
            <a:pPr marL="457200" indent="-457200">
              <a:buFont typeface="+mj-lt"/>
              <a:buAutoNum type="arabicPeriod"/>
            </a:pPr>
            <a:r>
              <a:rPr lang="en-US" dirty="0" smtClean="0"/>
              <a:t>Improve </a:t>
            </a:r>
            <a:r>
              <a:rPr lang="en-US" dirty="0">
                <a:solidFill>
                  <a:schemeClr val="accent4">
                    <a:lumMod val="75000"/>
                  </a:schemeClr>
                </a:solidFill>
              </a:rPr>
              <a:t>effectiveness and reliability </a:t>
            </a:r>
            <a:r>
              <a:rPr lang="en-US" dirty="0"/>
              <a:t>through </a:t>
            </a:r>
            <a:r>
              <a:rPr lang="en-US" dirty="0">
                <a:solidFill>
                  <a:schemeClr val="accent4">
                    <a:lumMod val="75000"/>
                  </a:schemeClr>
                </a:solidFill>
              </a:rPr>
              <a:t>situationally specific strategies, processes, and practices</a:t>
            </a:r>
            <a:r>
              <a:rPr lang="en-US" dirty="0" smtClean="0">
                <a:solidFill>
                  <a:schemeClr val="accent4">
                    <a:lumMod val="75000"/>
                  </a:schemeClr>
                </a:solidFill>
              </a:rPr>
              <a:t>.</a:t>
            </a:r>
            <a:endParaRPr lang="en-US" dirty="0">
              <a:solidFill>
                <a:schemeClr val="accent4">
                  <a:lumMod val="75000"/>
                </a:schemeClr>
              </a:solidFill>
            </a:endParaRPr>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9</a:t>
            </a:fld>
            <a:endParaRPr lang="en-US"/>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1176" y="4919491"/>
            <a:ext cx="3121328" cy="1938509"/>
          </a:xfrm>
          <a:prstGeom prst="rect">
            <a:avLst/>
          </a:prstGeom>
        </p:spPr>
      </p:pic>
    </p:spTree>
    <p:extLst>
      <p:ext uri="{BB962C8B-B14F-4D97-AF65-F5344CB8AC3E}">
        <p14:creationId xmlns:p14="http://schemas.microsoft.com/office/powerpoint/2010/main" val="21085519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525" y="258050"/>
            <a:ext cx="9784080" cy="1508760"/>
          </a:xfrm>
        </p:spPr>
        <p:txBody>
          <a:bodyPr/>
          <a:lstStyle/>
          <a:p>
            <a:r>
              <a:rPr lang="en-US" dirty="0" smtClean="0"/>
              <a:t>KNOWLEDGE WORK VS INDUSTRIAL WORK</a:t>
            </a:r>
            <a:endParaRPr lang="en-US" dirty="0"/>
          </a:p>
        </p:txBody>
      </p:sp>
      <p:pic>
        <p:nvPicPr>
          <p:cNvPr id="7" name="Content Placeholder 6"/>
          <p:cNvPicPr>
            <a:picLocks noGrp="1" noChangeAspect="1"/>
          </p:cNvPicPr>
          <p:nvPr>
            <p:ph idx="1"/>
          </p:nvPr>
        </p:nvPicPr>
        <p:blipFill>
          <a:blip r:embed="rId2">
            <a:lum bright="-20000" contrast="40000"/>
          </a:blip>
          <a:stretch>
            <a:fillRect/>
          </a:stretch>
        </p:blipFill>
        <p:spPr>
          <a:xfrm>
            <a:off x="1202265" y="1902900"/>
            <a:ext cx="9928989" cy="4519954"/>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10</a:t>
            </a:fld>
            <a:endParaRPr lang="en-US"/>
          </a:p>
        </p:txBody>
      </p:sp>
    </p:spTree>
    <p:extLst>
      <p:ext uri="{BB962C8B-B14F-4D97-AF65-F5344CB8AC3E}">
        <p14:creationId xmlns:p14="http://schemas.microsoft.com/office/powerpoint/2010/main" val="21340313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266" y="310302"/>
            <a:ext cx="9784080" cy="1508760"/>
          </a:xfrm>
        </p:spPr>
        <p:txBody>
          <a:bodyPr/>
          <a:lstStyle/>
          <a:p>
            <a:r>
              <a:rPr lang="en-US" dirty="0" smtClean="0">
                <a:solidFill>
                  <a:srgbClr val="FF0000"/>
                </a:solidFill>
              </a:rPr>
              <a:t>LEAN IS A SUPERSET FOR AGILE AND KANBAN</a:t>
            </a:r>
            <a:endParaRPr lang="en-US" dirty="0">
              <a:solidFill>
                <a:srgbClr val="FF0000"/>
              </a:solidFill>
            </a:endParaRPr>
          </a:p>
        </p:txBody>
      </p:sp>
      <p:sp>
        <p:nvSpPr>
          <p:cNvPr id="3" name="Content Placeholder 2"/>
          <p:cNvSpPr>
            <a:spLocks noGrp="1"/>
          </p:cNvSpPr>
          <p:nvPr>
            <p:ph idx="1"/>
          </p:nvPr>
        </p:nvSpPr>
        <p:spPr/>
        <p:txBody>
          <a:bodyPr/>
          <a:lstStyle/>
          <a:p>
            <a:r>
              <a:rPr lang="en-US" sz="2400" dirty="0"/>
              <a:t>One way to think about the relationship between lean, agile, and the Kanban Method is to consider agile and the Kanban Method as descendants of lean thinking. In other words, lean thinking is a superset, sharing attributes with agile and Kanban</a:t>
            </a:r>
            <a:r>
              <a:rPr lang="en-US" sz="2400" dirty="0" smtClean="0"/>
              <a:t>.</a:t>
            </a:r>
            <a:endParaRPr lang="ar-EG" sz="2400" dirty="0" smtClean="0"/>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11</a:t>
            </a:fld>
            <a:endParaRPr lang="en-US"/>
          </a:p>
        </p:txBody>
      </p:sp>
    </p:spTree>
    <p:extLst>
      <p:ext uri="{BB962C8B-B14F-4D97-AF65-F5344CB8AC3E}">
        <p14:creationId xmlns:p14="http://schemas.microsoft.com/office/powerpoint/2010/main" val="34277076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Lean and agile shared heritage</a:t>
            </a:r>
            <a:endParaRPr lang="en-US" dirty="0"/>
          </a:p>
        </p:txBody>
      </p:sp>
      <p:sp>
        <p:nvSpPr>
          <p:cNvPr id="3" name="Content Placeholder 2"/>
          <p:cNvSpPr>
            <a:spLocks noGrp="1"/>
          </p:cNvSpPr>
          <p:nvPr>
            <p:ph idx="1"/>
          </p:nvPr>
        </p:nvSpPr>
        <p:spPr/>
        <p:txBody>
          <a:bodyPr>
            <a:normAutofit/>
          </a:bodyPr>
          <a:lstStyle/>
          <a:p>
            <a:r>
              <a:rPr lang="en-US" dirty="0" smtClean="0"/>
              <a:t>Delivering value</a:t>
            </a:r>
          </a:p>
          <a:p>
            <a:r>
              <a:rPr lang="en-US" dirty="0" smtClean="0"/>
              <a:t>Respect for people</a:t>
            </a:r>
          </a:p>
          <a:p>
            <a:r>
              <a:rPr lang="en-US" dirty="0" smtClean="0"/>
              <a:t>Minimizing waste</a:t>
            </a:r>
          </a:p>
          <a:p>
            <a:r>
              <a:rPr lang="en-US" dirty="0" smtClean="0"/>
              <a:t>Being transparent</a:t>
            </a:r>
          </a:p>
          <a:p>
            <a:r>
              <a:rPr lang="en-US" dirty="0" smtClean="0"/>
              <a:t>Adapting to change, and</a:t>
            </a:r>
          </a:p>
          <a:p>
            <a:r>
              <a:rPr lang="en-US" dirty="0" smtClean="0"/>
              <a:t>Continuously improving</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12</a:t>
            </a:fld>
            <a:endParaRPr lang="en-US"/>
          </a:p>
        </p:txBody>
      </p:sp>
    </p:spTree>
    <p:extLst>
      <p:ext uri="{BB962C8B-B14F-4D97-AF65-F5344CB8AC3E}">
        <p14:creationId xmlns:p14="http://schemas.microsoft.com/office/powerpoint/2010/main" val="35207394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Agile = </a:t>
            </a:r>
            <a:r>
              <a:rPr lang="en-US" dirty="0" smtClean="0"/>
              <a:t>Mindset??????</a:t>
            </a:r>
            <a:endParaRPr lang="en-US" dirty="0"/>
          </a:p>
        </p:txBody>
      </p:sp>
      <p:sp>
        <p:nvSpPr>
          <p:cNvPr id="3" name="Content Placeholder 2"/>
          <p:cNvSpPr>
            <a:spLocks noGrp="1"/>
          </p:cNvSpPr>
          <p:nvPr>
            <p:ph idx="1"/>
          </p:nvPr>
        </p:nvSpPr>
        <p:spPr/>
        <p:txBody>
          <a:bodyPr/>
          <a:lstStyle/>
          <a:p>
            <a:endParaRPr lang="en-US" dirty="0" smtClean="0"/>
          </a:p>
          <a:p>
            <a:r>
              <a:rPr lang="en-US" dirty="0"/>
              <a:t>Is agile an </a:t>
            </a:r>
            <a:r>
              <a:rPr lang="en-US" dirty="0">
                <a:solidFill>
                  <a:srgbClr val="FFFF00"/>
                </a:solidFill>
              </a:rPr>
              <a:t>approach</a:t>
            </a:r>
            <a:r>
              <a:rPr lang="en-US" dirty="0"/>
              <a:t>, a </a:t>
            </a:r>
            <a:r>
              <a:rPr lang="en-US" dirty="0">
                <a:solidFill>
                  <a:srgbClr val="002060"/>
                </a:solidFill>
              </a:rPr>
              <a:t>method</a:t>
            </a:r>
            <a:r>
              <a:rPr lang="en-US" dirty="0"/>
              <a:t>, a </a:t>
            </a:r>
            <a:r>
              <a:rPr lang="en-US" dirty="0">
                <a:solidFill>
                  <a:schemeClr val="accent3">
                    <a:lumMod val="60000"/>
                    <a:lumOff val="40000"/>
                  </a:schemeClr>
                </a:solidFill>
              </a:rPr>
              <a:t>practice</a:t>
            </a:r>
            <a:r>
              <a:rPr lang="en-US" dirty="0"/>
              <a:t>, a </a:t>
            </a:r>
            <a:r>
              <a:rPr lang="en-US" dirty="0">
                <a:solidFill>
                  <a:schemeClr val="accent6">
                    <a:lumMod val="75000"/>
                  </a:schemeClr>
                </a:solidFill>
              </a:rPr>
              <a:t>technique</a:t>
            </a:r>
            <a:r>
              <a:rPr lang="en-US" dirty="0"/>
              <a:t>, or a </a:t>
            </a:r>
            <a:r>
              <a:rPr lang="en-US" dirty="0">
                <a:solidFill>
                  <a:schemeClr val="accent6">
                    <a:lumMod val="75000"/>
                  </a:schemeClr>
                </a:solidFill>
              </a:rPr>
              <a:t>framework</a:t>
            </a:r>
            <a:r>
              <a:rPr lang="en-US" dirty="0"/>
              <a:t>?</a:t>
            </a:r>
          </a:p>
          <a:p>
            <a:r>
              <a:rPr lang="en-US" dirty="0" smtClean="0"/>
              <a:t>Any </a:t>
            </a:r>
            <a:r>
              <a:rPr lang="en-US" dirty="0"/>
              <a:t>or all of these terms could apply depending on the situation. </a:t>
            </a:r>
            <a:r>
              <a:rPr lang="en-US" b="1" u="sng" dirty="0">
                <a:solidFill>
                  <a:schemeClr val="bg1"/>
                </a:solidFill>
              </a:rPr>
              <a:t>This </a:t>
            </a:r>
            <a:r>
              <a:rPr lang="en-US" b="1" u="sng" dirty="0" smtClean="0">
                <a:solidFill>
                  <a:schemeClr val="bg1"/>
                </a:solidFill>
              </a:rPr>
              <a:t>practice guide</a:t>
            </a:r>
            <a:r>
              <a:rPr lang="en-US" dirty="0"/>
              <a:t>, uses the term </a:t>
            </a:r>
            <a:r>
              <a:rPr lang="en-US" b="1" u="sng" dirty="0">
                <a:solidFill>
                  <a:srgbClr val="FF0000"/>
                </a:solidFill>
              </a:rPr>
              <a:t>“approach” </a:t>
            </a:r>
            <a:r>
              <a:rPr lang="en-US" dirty="0"/>
              <a:t>unless one of the other terms is </a:t>
            </a:r>
            <a:r>
              <a:rPr lang="en-US" dirty="0" smtClean="0"/>
              <a:t>obviously more </a:t>
            </a:r>
            <a:r>
              <a:rPr lang="en-US" dirty="0"/>
              <a:t>correct</a:t>
            </a:r>
            <a:r>
              <a:rPr lang="en-US" dirty="0" smtClean="0"/>
              <a:t>.</a:t>
            </a:r>
          </a:p>
          <a:p>
            <a:r>
              <a:rPr lang="en-US" dirty="0" smtClean="0"/>
              <a:t>Agile is </a:t>
            </a:r>
            <a:r>
              <a:rPr lang="en-US" b="1" u="sng" dirty="0" smtClean="0">
                <a:solidFill>
                  <a:srgbClr val="FF0000"/>
                </a:solidFill>
              </a:rPr>
              <a:t>a set of  Values and Principles</a:t>
            </a:r>
          </a:p>
          <a:p>
            <a:r>
              <a:rPr lang="en-US" b="1" u="sng" dirty="0" err="1" smtClean="0">
                <a:solidFill>
                  <a:srgbClr val="FF0000"/>
                </a:solidFill>
              </a:rPr>
              <a:t>Ans</a:t>
            </a:r>
            <a:endParaRPr lang="en-US" b="1" u="sng" dirty="0" smtClean="0">
              <a:solidFill>
                <a:srgbClr val="FF0000"/>
              </a:solidFill>
            </a:endParaRPr>
          </a:p>
          <a:p>
            <a:r>
              <a:rPr lang="en-US" dirty="0"/>
              <a:t>Managing a project using an agile approach requires that the project </a:t>
            </a:r>
            <a:r>
              <a:rPr lang="en-US" dirty="0" smtClean="0"/>
              <a:t>team </a:t>
            </a:r>
            <a:r>
              <a:rPr lang="en-US" b="1" u="sng" dirty="0" smtClean="0">
                <a:solidFill>
                  <a:srgbClr val="FF0000"/>
                </a:solidFill>
              </a:rPr>
              <a:t>adopt </a:t>
            </a:r>
            <a:r>
              <a:rPr lang="en-US" b="1" u="sng" dirty="0">
                <a:solidFill>
                  <a:srgbClr val="FF0000"/>
                </a:solidFill>
              </a:rPr>
              <a:t>an agile mindset.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13</a:t>
            </a:fld>
            <a:endParaRPr lang="en-US"/>
          </a:p>
        </p:txBody>
      </p:sp>
    </p:spTree>
    <p:extLst>
      <p:ext uri="{BB962C8B-B14F-4D97-AF65-F5344CB8AC3E}">
        <p14:creationId xmlns:p14="http://schemas.microsoft.com/office/powerpoint/2010/main" val="21771926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TWO strategies to fulfill agile values and </a:t>
            </a:r>
            <a:r>
              <a:rPr lang="en-US" dirty="0" smtClean="0"/>
              <a:t>principles [2/2]</a:t>
            </a:r>
            <a:endParaRPr lang="en-US" dirty="0"/>
          </a:p>
        </p:txBody>
      </p:sp>
      <p:sp>
        <p:nvSpPr>
          <p:cNvPr id="3" name="Content Placeholder 2"/>
          <p:cNvSpPr>
            <a:spLocks noGrp="1"/>
          </p:cNvSpPr>
          <p:nvPr>
            <p:ph idx="1"/>
          </p:nvPr>
        </p:nvSpPr>
        <p:spPr/>
        <p:txBody>
          <a:bodyPr>
            <a:normAutofit/>
          </a:bodyPr>
          <a:lstStyle/>
          <a:p>
            <a:r>
              <a:rPr lang="en-US" dirty="0"/>
              <a:t>The second strategy is to implement changes to project practices in a </a:t>
            </a:r>
            <a:r>
              <a:rPr lang="en-US" dirty="0" smtClean="0"/>
              <a:t>manner that </a:t>
            </a:r>
            <a:r>
              <a:rPr lang="en-US" dirty="0"/>
              <a:t>fits the project context to achieve progress on a core value or principle. </a:t>
            </a:r>
            <a:endParaRPr lang="en-US" dirty="0" smtClean="0"/>
          </a:p>
          <a:p>
            <a:pPr lvl="1"/>
            <a:r>
              <a:rPr lang="en-US" dirty="0" smtClean="0"/>
              <a:t>Use time boxes </a:t>
            </a:r>
            <a:r>
              <a:rPr lang="en-US" dirty="0"/>
              <a:t>to create features, or specific techniques to iteratively refine features.</a:t>
            </a:r>
          </a:p>
          <a:p>
            <a:pPr lvl="1"/>
            <a:r>
              <a:rPr lang="en-US" dirty="0"/>
              <a:t>Consider dividing up one large project into several releases, if that works for </a:t>
            </a:r>
            <a:r>
              <a:rPr lang="en-US" dirty="0" smtClean="0"/>
              <a:t>the specific </a:t>
            </a:r>
            <a:r>
              <a:rPr lang="en-US" dirty="0"/>
              <a:t>project context. </a:t>
            </a:r>
            <a:endParaRPr lang="en-US" dirty="0" smtClean="0"/>
          </a:p>
          <a:p>
            <a:pPr lvl="1"/>
            <a:r>
              <a:rPr lang="en-US" dirty="0" smtClean="0"/>
              <a:t>Implement </a:t>
            </a:r>
            <a:r>
              <a:rPr lang="en-US" dirty="0"/>
              <a:t>changes that will help the project succeed</a:t>
            </a:r>
            <a:r>
              <a:rPr lang="en-US" dirty="0" smtClean="0"/>
              <a:t>— the </a:t>
            </a:r>
            <a:r>
              <a:rPr lang="en-US" dirty="0"/>
              <a:t>changes do not need to be part of the organization's formal practices. </a:t>
            </a:r>
            <a:endParaRPr lang="en-US" dirty="0" smtClean="0"/>
          </a:p>
          <a:p>
            <a:pPr lvl="1"/>
            <a:r>
              <a:rPr lang="en-US" dirty="0" smtClean="0"/>
              <a:t>The end goal </a:t>
            </a:r>
            <a:r>
              <a:rPr lang="en-US" dirty="0"/>
              <a:t>is not to be agile for its own sake, but rather to deliver a continuous flow </a:t>
            </a:r>
            <a:r>
              <a:rPr lang="en-US" dirty="0" smtClean="0"/>
              <a:t>of value </a:t>
            </a:r>
            <a:r>
              <a:rPr lang="en-US" dirty="0"/>
              <a:t>to customers and achieve better business outcomes.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14</a:t>
            </a:fld>
            <a:endParaRPr lang="en-US"/>
          </a:p>
        </p:txBody>
      </p:sp>
    </p:spTree>
    <p:extLst>
      <p:ext uri="{BB962C8B-B14F-4D97-AF65-F5344CB8AC3E}">
        <p14:creationId xmlns:p14="http://schemas.microsoft.com/office/powerpoint/2010/main" val="18908630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Kanban METHOD</a:t>
            </a:r>
            <a:endParaRPr lang="en-US" dirty="0"/>
          </a:p>
        </p:txBody>
      </p:sp>
      <p:sp>
        <p:nvSpPr>
          <p:cNvPr id="3" name="Content Placeholder 2"/>
          <p:cNvSpPr>
            <a:spLocks noGrp="1"/>
          </p:cNvSpPr>
          <p:nvPr>
            <p:ph idx="1"/>
          </p:nvPr>
        </p:nvSpPr>
        <p:spPr/>
        <p:txBody>
          <a:bodyPr/>
          <a:lstStyle/>
          <a:p>
            <a:r>
              <a:rPr lang="en-US" dirty="0"/>
              <a:t>The Kanban Method is inspired by the original lean-manufacturing </a:t>
            </a:r>
            <a:r>
              <a:rPr lang="en-US" dirty="0" smtClean="0"/>
              <a:t>system and </a:t>
            </a:r>
            <a:r>
              <a:rPr lang="en-US" dirty="0"/>
              <a:t>used specifically for knowledge work. </a:t>
            </a:r>
            <a:endParaRPr lang="en-US" dirty="0" smtClean="0"/>
          </a:p>
          <a:p>
            <a:r>
              <a:rPr lang="en-US" dirty="0" smtClean="0"/>
              <a:t>It </a:t>
            </a:r>
            <a:r>
              <a:rPr lang="en-US" dirty="0"/>
              <a:t>emerged in the mid-2000s as </a:t>
            </a:r>
            <a:r>
              <a:rPr lang="en-US" dirty="0" smtClean="0"/>
              <a:t>an alternative </a:t>
            </a:r>
            <a:r>
              <a:rPr lang="en-US" dirty="0"/>
              <a:t>to the agile methods that were prevalent at the time.</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15</a:t>
            </a:fld>
            <a:endParaRPr lang="en-US"/>
          </a:p>
        </p:txBody>
      </p:sp>
    </p:spTree>
    <p:extLst>
      <p:ext uri="{BB962C8B-B14F-4D97-AF65-F5344CB8AC3E}">
        <p14:creationId xmlns:p14="http://schemas.microsoft.com/office/powerpoint/2010/main" val="13482808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Kanban Method</a:t>
            </a:r>
            <a:endParaRPr lang="en-US" dirty="0"/>
          </a:p>
        </p:txBody>
      </p:sp>
      <p:sp>
        <p:nvSpPr>
          <p:cNvPr id="3" name="Content Placeholder 2"/>
          <p:cNvSpPr>
            <a:spLocks noGrp="1"/>
          </p:cNvSpPr>
          <p:nvPr>
            <p:ph idx="1"/>
          </p:nvPr>
        </p:nvSpPr>
        <p:spPr/>
        <p:txBody>
          <a:bodyPr/>
          <a:lstStyle/>
          <a:p>
            <a:r>
              <a:rPr lang="en-US" dirty="0"/>
              <a:t>The Kanban Method is less prescriptive than some agile approaches and </a:t>
            </a:r>
            <a:r>
              <a:rPr lang="en-US" dirty="0" smtClean="0"/>
              <a:t>less disruptive</a:t>
            </a:r>
            <a:r>
              <a:rPr lang="en-US" dirty="0"/>
              <a:t>, as it is the original “start-where-you-are” approach. </a:t>
            </a:r>
            <a:endParaRPr lang="en-US" dirty="0" smtClean="0"/>
          </a:p>
          <a:p>
            <a:r>
              <a:rPr lang="en-US" dirty="0" smtClean="0"/>
              <a:t>Project </a:t>
            </a:r>
            <a:r>
              <a:rPr lang="en-US" dirty="0"/>
              <a:t>teams </a:t>
            </a:r>
            <a:r>
              <a:rPr lang="en-US" dirty="0" smtClean="0"/>
              <a:t>can begin </a:t>
            </a:r>
            <a:r>
              <a:rPr lang="en-US" dirty="0"/>
              <a:t>applying the Kanban Method with relative ease and progress toward </a:t>
            </a:r>
            <a:r>
              <a:rPr lang="en-US" dirty="0" smtClean="0"/>
              <a:t>other agile </a:t>
            </a:r>
            <a:r>
              <a:rPr lang="en-US" dirty="0"/>
              <a:t>approaches if that is what they deem necessary or appropriate. </a:t>
            </a:r>
            <a:endParaRPr lang="en-US" dirty="0" smtClean="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16</a:t>
            </a:fld>
            <a:endParaRPr lang="en-US"/>
          </a:p>
        </p:txBody>
      </p:sp>
    </p:spTree>
    <p:extLst>
      <p:ext uri="{BB962C8B-B14F-4D97-AF65-F5344CB8AC3E}">
        <p14:creationId xmlns:p14="http://schemas.microsoft.com/office/powerpoint/2010/main" val="13871410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Stacey Complexity </a:t>
            </a:r>
            <a:r>
              <a:rPr lang="en-US" b="1" dirty="0" smtClean="0"/>
              <a:t>Model (Technical / Requirements Uncertainties)</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17</a:t>
            </a:fld>
            <a:endParaRPr lang="en-US"/>
          </a:p>
        </p:txBody>
      </p:sp>
      <p:sp>
        <p:nvSpPr>
          <p:cNvPr id="7" name="Rectangle 6"/>
          <p:cNvSpPr/>
          <p:nvPr/>
        </p:nvSpPr>
        <p:spPr>
          <a:xfrm>
            <a:off x="6191365" y="2068122"/>
            <a:ext cx="5669709" cy="646331"/>
          </a:xfrm>
          <a:prstGeom prst="rect">
            <a:avLst/>
          </a:prstGeom>
        </p:spPr>
        <p:txBody>
          <a:bodyPr wrap="square">
            <a:spAutoFit/>
          </a:bodyPr>
          <a:lstStyle/>
          <a:p>
            <a:r>
              <a:rPr lang="en-US" dirty="0">
                <a:latin typeface="LiberationSerif"/>
              </a:rPr>
              <a:t>These uncertainties can contribute to high rates of change and </a:t>
            </a:r>
            <a:r>
              <a:rPr lang="en-US" dirty="0" smtClean="0">
                <a:latin typeface="LiberationSerif"/>
              </a:rPr>
              <a:t>project complexity</a:t>
            </a:r>
            <a:r>
              <a:rPr lang="en-US" dirty="0">
                <a:latin typeface="LiberationSerif"/>
              </a:rPr>
              <a:t>.</a:t>
            </a:r>
            <a:endParaRPr lang="en-US" dirty="0"/>
          </a:p>
        </p:txBody>
      </p:sp>
      <p:pic>
        <p:nvPicPr>
          <p:cNvPr id="8" name="Picture 7"/>
          <p:cNvPicPr>
            <a:picLocks noChangeAspect="1"/>
          </p:cNvPicPr>
          <p:nvPr/>
        </p:nvPicPr>
        <p:blipFill>
          <a:blip r:embed="rId3"/>
          <a:stretch>
            <a:fillRect/>
          </a:stretch>
        </p:blipFill>
        <p:spPr>
          <a:xfrm>
            <a:off x="73411" y="1979422"/>
            <a:ext cx="6021548" cy="4691736"/>
          </a:xfrm>
          <a:prstGeom prst="roundRect">
            <a:avLst/>
          </a:prstGeom>
        </p:spPr>
      </p:pic>
      <p:sp>
        <p:nvSpPr>
          <p:cNvPr id="9" name="Rectangle 8"/>
          <p:cNvSpPr/>
          <p:nvPr/>
        </p:nvSpPr>
        <p:spPr>
          <a:xfrm>
            <a:off x="6191365" y="2885446"/>
            <a:ext cx="5669709" cy="646331"/>
          </a:xfrm>
          <a:prstGeom prst="rect">
            <a:avLst/>
          </a:prstGeom>
        </p:spPr>
        <p:txBody>
          <a:bodyPr wrap="square">
            <a:spAutoFit/>
          </a:bodyPr>
          <a:lstStyle/>
          <a:p>
            <a:r>
              <a:rPr lang="en-US" dirty="0" smtClean="0">
                <a:latin typeface="LiberationSerif"/>
              </a:rPr>
              <a:t>As project uncertainty increases, the risk of rework increases. </a:t>
            </a:r>
            <a:endParaRPr lang="en-US" dirty="0"/>
          </a:p>
        </p:txBody>
      </p:sp>
      <p:sp>
        <p:nvSpPr>
          <p:cNvPr id="10" name="Rectangle 9"/>
          <p:cNvSpPr/>
          <p:nvPr/>
        </p:nvSpPr>
        <p:spPr>
          <a:xfrm>
            <a:off x="6191365" y="3600974"/>
            <a:ext cx="5669709" cy="1200329"/>
          </a:xfrm>
          <a:prstGeom prst="rect">
            <a:avLst/>
          </a:prstGeom>
        </p:spPr>
        <p:txBody>
          <a:bodyPr wrap="square">
            <a:spAutoFit/>
          </a:bodyPr>
          <a:lstStyle/>
          <a:p>
            <a:r>
              <a:rPr lang="en-US" dirty="0" smtClean="0">
                <a:latin typeface="LiberationSerif"/>
              </a:rPr>
              <a:t>When </a:t>
            </a:r>
            <a:r>
              <a:rPr lang="en-US" dirty="0">
                <a:latin typeface="LiberationSerif"/>
              </a:rPr>
              <a:t>teams deliver small increments, they are better able </a:t>
            </a:r>
            <a:r>
              <a:rPr lang="en-US" dirty="0" smtClean="0">
                <a:latin typeface="LiberationSerif"/>
              </a:rPr>
              <a:t>to understand </a:t>
            </a:r>
            <a:r>
              <a:rPr lang="en-US" dirty="0">
                <a:latin typeface="LiberationSerif"/>
              </a:rPr>
              <a:t>the true customer requirements faster </a:t>
            </a:r>
            <a:r>
              <a:rPr lang="en-US" dirty="0" smtClean="0">
                <a:latin typeface="LiberationSerif"/>
              </a:rPr>
              <a:t>and more </a:t>
            </a:r>
            <a:r>
              <a:rPr lang="en-US" dirty="0">
                <a:latin typeface="LiberationSerif"/>
              </a:rPr>
              <a:t>accurately than </a:t>
            </a:r>
            <a:r>
              <a:rPr lang="en-US" dirty="0" smtClean="0">
                <a:latin typeface="LiberationSerif"/>
              </a:rPr>
              <a:t>with a </a:t>
            </a:r>
            <a:r>
              <a:rPr lang="en-US" dirty="0">
                <a:latin typeface="LiberationSerif"/>
              </a:rPr>
              <a:t>static written specification.</a:t>
            </a:r>
            <a:endParaRPr lang="en-US" dirty="0"/>
          </a:p>
        </p:txBody>
      </p:sp>
    </p:spTree>
    <p:extLst>
      <p:ext uri="{BB962C8B-B14F-4D97-AF65-F5344CB8AC3E}">
        <p14:creationId xmlns:p14="http://schemas.microsoft.com/office/powerpoint/2010/main" val="9645194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Life cycle </a:t>
            </a:r>
            <a:r>
              <a:rPr lang="en-US" dirty="0"/>
              <a:t>selection </a:t>
            </a:r>
            <a:r>
              <a:rPr lang="en-US" dirty="0" smtClean="0"/>
              <a:t>for Uncertain </a:t>
            </a:r>
            <a:r>
              <a:rPr lang="en-US" dirty="0"/>
              <a:t>projects </a:t>
            </a:r>
          </a:p>
        </p:txBody>
      </p:sp>
      <p:sp>
        <p:nvSpPr>
          <p:cNvPr id="3" name="Content Placeholder 2"/>
          <p:cNvSpPr>
            <a:spLocks noGrp="1"/>
          </p:cNvSpPr>
          <p:nvPr>
            <p:ph idx="1"/>
          </p:nvPr>
        </p:nvSpPr>
        <p:spPr/>
        <p:txBody>
          <a:bodyPr/>
          <a:lstStyle/>
          <a:p>
            <a:r>
              <a:rPr lang="en-US" dirty="0"/>
              <a:t>Teams can plan and manage projects with clear and stable requirements and clear technical challenges with little difficulty. </a:t>
            </a:r>
            <a:endParaRPr lang="en-US" dirty="0" smtClean="0"/>
          </a:p>
          <a:p>
            <a:r>
              <a:rPr lang="en-US" dirty="0" smtClean="0"/>
              <a:t>However</a:t>
            </a:r>
            <a:r>
              <a:rPr lang="en-US" dirty="0"/>
              <a:t>, as the uncertainty </a:t>
            </a:r>
            <a:r>
              <a:rPr lang="en-US" dirty="0" smtClean="0"/>
              <a:t>in the </a:t>
            </a:r>
            <a:r>
              <a:rPr lang="en-US" dirty="0"/>
              <a:t>project increases, the likelihood of changes, wasted work, and rework </a:t>
            </a:r>
            <a:r>
              <a:rPr lang="en-US" dirty="0" smtClean="0"/>
              <a:t>also increases</a:t>
            </a:r>
            <a:r>
              <a:rPr lang="en-US" dirty="0"/>
              <a:t>, which is costly and time </a:t>
            </a:r>
            <a:r>
              <a:rPr lang="en-US" dirty="0" smtClean="0"/>
              <a:t>consuming.</a:t>
            </a:r>
          </a:p>
          <a:p>
            <a:r>
              <a:rPr lang="en-US" dirty="0"/>
              <a:t>Some teams have evolved project life cycles to use iterative and </a:t>
            </a:r>
            <a:r>
              <a:rPr lang="en-US" dirty="0" smtClean="0"/>
              <a:t>incremental approaches</a:t>
            </a:r>
            <a:r>
              <a:rPr lang="en-US" dirty="0"/>
              <a:t>. </a:t>
            </a:r>
            <a:endParaRPr lang="en-US" dirty="0" smtClean="0"/>
          </a:p>
          <a:p>
            <a:r>
              <a:rPr lang="en-US" dirty="0" smtClean="0"/>
              <a:t>Many </a:t>
            </a:r>
            <a:r>
              <a:rPr lang="en-US" dirty="0"/>
              <a:t>teams discover that when they explore the </a:t>
            </a:r>
            <a:r>
              <a:rPr lang="en-US" dirty="0" smtClean="0"/>
              <a:t>requirements iteratively </a:t>
            </a:r>
            <a:r>
              <a:rPr lang="en-US" dirty="0"/>
              <a:t>and deliver more often incrementally, the teams adapt to </a:t>
            </a:r>
            <a:r>
              <a:rPr lang="en-US" dirty="0" smtClean="0"/>
              <a:t>changes more </a:t>
            </a:r>
            <a:r>
              <a:rPr lang="en-US" dirty="0"/>
              <a:t>easily. </a:t>
            </a:r>
            <a:endParaRPr lang="en-US" dirty="0" smtClean="0"/>
          </a:p>
          <a:p>
            <a:r>
              <a:rPr lang="en-US" dirty="0" smtClean="0"/>
              <a:t>These </a:t>
            </a:r>
            <a:r>
              <a:rPr lang="en-US" dirty="0"/>
              <a:t>iterative and incremental approaches reduce waste </a:t>
            </a:r>
            <a:r>
              <a:rPr lang="en-US" dirty="0" smtClean="0"/>
              <a:t>and rework </a:t>
            </a:r>
            <a:r>
              <a:rPr lang="en-US" dirty="0"/>
              <a:t>because the teams gain feedback.</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18</a:t>
            </a:fld>
            <a:endParaRPr lang="en-US"/>
          </a:p>
        </p:txBody>
      </p:sp>
    </p:spTree>
    <p:extLst>
      <p:ext uri="{BB962C8B-B14F-4D97-AF65-F5344CB8AC3E}">
        <p14:creationId xmlns:p14="http://schemas.microsoft.com/office/powerpoint/2010/main" val="2528682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117" y="297986"/>
            <a:ext cx="9784080" cy="1508760"/>
          </a:xfrm>
        </p:spPr>
        <p:txBody>
          <a:bodyPr/>
          <a:lstStyle/>
          <a:p>
            <a:r>
              <a:rPr lang="en-US" dirty="0" smtClean="0"/>
              <a:t>Approaches for managing uncertain projects</a:t>
            </a:r>
            <a:endParaRPr lang="en-US" dirty="0"/>
          </a:p>
        </p:txBody>
      </p:sp>
      <p:sp>
        <p:nvSpPr>
          <p:cNvPr id="3" name="Content Placeholder 2"/>
          <p:cNvSpPr>
            <a:spLocks noGrp="1"/>
          </p:cNvSpPr>
          <p:nvPr>
            <p:ph idx="1"/>
          </p:nvPr>
        </p:nvSpPr>
        <p:spPr/>
        <p:txBody>
          <a:bodyPr>
            <a:normAutofit/>
          </a:bodyPr>
          <a:lstStyle/>
          <a:p>
            <a:r>
              <a:rPr lang="en-US" dirty="0" smtClean="0"/>
              <a:t>These </a:t>
            </a:r>
            <a:r>
              <a:rPr lang="en-US" dirty="0"/>
              <a:t>approaches use:</a:t>
            </a:r>
          </a:p>
          <a:p>
            <a:pPr lvl="1">
              <a:buFont typeface="Wingdings" panose="05000000000000000000" pitchFamily="2" charset="2"/>
              <a:buChar char="Ø"/>
            </a:pPr>
            <a:r>
              <a:rPr lang="en-US" dirty="0"/>
              <a:t>Very short feedback loops,</a:t>
            </a:r>
          </a:p>
          <a:p>
            <a:pPr lvl="1">
              <a:buFont typeface="Wingdings" panose="05000000000000000000" pitchFamily="2" charset="2"/>
              <a:buChar char="Ø"/>
            </a:pPr>
            <a:r>
              <a:rPr lang="en-US" dirty="0"/>
              <a:t>Frequent adaptation of process,</a:t>
            </a:r>
          </a:p>
          <a:p>
            <a:pPr lvl="1">
              <a:buFont typeface="Wingdings" panose="05000000000000000000" pitchFamily="2" charset="2"/>
              <a:buChar char="Ø"/>
            </a:pPr>
            <a:r>
              <a:rPr lang="en-US" dirty="0"/>
              <a:t>Reprioritization,</a:t>
            </a:r>
          </a:p>
          <a:p>
            <a:pPr lvl="1">
              <a:buFont typeface="Wingdings" panose="05000000000000000000" pitchFamily="2" charset="2"/>
              <a:buChar char="Ø"/>
            </a:pPr>
            <a:r>
              <a:rPr lang="en-US" dirty="0"/>
              <a:t>Regularly updated plans, and</a:t>
            </a:r>
          </a:p>
          <a:p>
            <a:pPr lvl="1">
              <a:buFont typeface="Wingdings" panose="05000000000000000000" pitchFamily="2" charset="2"/>
              <a:buChar char="Ø"/>
            </a:pPr>
            <a:r>
              <a:rPr lang="en-US" dirty="0"/>
              <a:t>Frequent delivery.</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19</a:t>
            </a:fld>
            <a:endParaRPr lang="en-US"/>
          </a:p>
        </p:txBody>
      </p:sp>
    </p:spTree>
    <p:extLst>
      <p:ext uri="{BB962C8B-B14F-4D97-AF65-F5344CB8AC3E}">
        <p14:creationId xmlns:p14="http://schemas.microsoft.com/office/powerpoint/2010/main" val="41002510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to apply iterative, incremental and agile approaches?</a:t>
            </a:r>
            <a:endParaRPr lang="en-US" dirty="0"/>
          </a:p>
        </p:txBody>
      </p:sp>
      <p:sp>
        <p:nvSpPr>
          <p:cNvPr id="3" name="Content Placeholder 2"/>
          <p:cNvSpPr>
            <a:spLocks noGrp="1"/>
          </p:cNvSpPr>
          <p:nvPr>
            <p:ph idx="1"/>
          </p:nvPr>
        </p:nvSpPr>
        <p:spPr/>
        <p:txBody>
          <a:bodyPr/>
          <a:lstStyle/>
          <a:p>
            <a:r>
              <a:rPr lang="en-US" dirty="0"/>
              <a:t>These iterative, incremental, and agile approaches work well for projects </a:t>
            </a:r>
            <a:r>
              <a:rPr lang="en-US" dirty="0" smtClean="0"/>
              <a:t>that involve:</a:t>
            </a:r>
          </a:p>
          <a:p>
            <a:pPr lvl="1">
              <a:buFont typeface="Wingdings" panose="05000000000000000000" pitchFamily="2" charset="2"/>
              <a:buChar char="Ø"/>
            </a:pPr>
            <a:r>
              <a:rPr lang="en-US" dirty="0" smtClean="0"/>
              <a:t> New </a:t>
            </a:r>
            <a:r>
              <a:rPr lang="en-US" dirty="0"/>
              <a:t>or novel tools, techniques, materials, or application domains.</a:t>
            </a:r>
          </a:p>
          <a:p>
            <a:pPr lvl="1">
              <a:buFont typeface="Wingdings" panose="05000000000000000000" pitchFamily="2" charset="2"/>
              <a:buChar char="Ø"/>
            </a:pPr>
            <a:r>
              <a:rPr lang="en-US" dirty="0"/>
              <a:t>Require research and development;</a:t>
            </a:r>
          </a:p>
          <a:p>
            <a:pPr lvl="1">
              <a:buFont typeface="Wingdings" panose="05000000000000000000" pitchFamily="2" charset="2"/>
              <a:buChar char="Ø"/>
            </a:pPr>
            <a:r>
              <a:rPr lang="en-US" dirty="0"/>
              <a:t>Have high rates of change;</a:t>
            </a:r>
          </a:p>
          <a:p>
            <a:pPr lvl="1">
              <a:buFont typeface="Wingdings" panose="05000000000000000000" pitchFamily="2" charset="2"/>
              <a:buChar char="Ø"/>
            </a:pPr>
            <a:r>
              <a:rPr lang="en-US" dirty="0"/>
              <a:t>Have unclear or unknown requirements, uncertainty, or risk; or</a:t>
            </a:r>
          </a:p>
          <a:p>
            <a:pPr lvl="1">
              <a:buFont typeface="Wingdings" panose="05000000000000000000" pitchFamily="2" charset="2"/>
              <a:buChar char="Ø"/>
            </a:pPr>
            <a:r>
              <a:rPr lang="en-US" dirty="0"/>
              <a:t>Have a final goal that is hard to describe.</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20</a:t>
            </a:fld>
            <a:endParaRPr lang="en-US"/>
          </a:p>
        </p:txBody>
      </p:sp>
    </p:spTree>
    <p:extLst>
      <p:ext uri="{BB962C8B-B14F-4D97-AF65-F5344CB8AC3E}">
        <p14:creationId xmlns:p14="http://schemas.microsoft.com/office/powerpoint/2010/main" val="39969462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uncertainty </a:t>
            </a:r>
            <a:r>
              <a:rPr lang="en-US" dirty="0" smtClean="0"/>
              <a:t>and </a:t>
            </a:r>
            <a:r>
              <a:rPr lang="en-US" dirty="0"/>
              <a:t>disagreement</a:t>
            </a:r>
          </a:p>
        </p:txBody>
      </p:sp>
      <p:sp>
        <p:nvSpPr>
          <p:cNvPr id="3" name="Content Placeholder 2"/>
          <p:cNvSpPr>
            <a:spLocks noGrp="1"/>
          </p:cNvSpPr>
          <p:nvPr>
            <p:ph idx="1"/>
          </p:nvPr>
        </p:nvSpPr>
        <p:spPr/>
        <p:txBody>
          <a:bodyPr>
            <a:normAutofit/>
          </a:bodyPr>
          <a:lstStyle/>
          <a:p>
            <a:r>
              <a:rPr lang="en-US" dirty="0" smtClean="0"/>
              <a:t>However</a:t>
            </a:r>
            <a:r>
              <a:rPr lang="en-US" dirty="0"/>
              <a:t>, iterative and incremental approaches have their limits </a:t>
            </a:r>
            <a:r>
              <a:rPr lang="en-US" dirty="0" smtClean="0"/>
              <a:t>of applicability.</a:t>
            </a:r>
          </a:p>
          <a:p>
            <a:r>
              <a:rPr lang="en-US" dirty="0" smtClean="0"/>
              <a:t> </a:t>
            </a:r>
            <a:r>
              <a:rPr lang="en-US" dirty="0"/>
              <a:t>When both technology uncertainty and requirements </a:t>
            </a:r>
            <a:r>
              <a:rPr lang="en-US" dirty="0" smtClean="0"/>
              <a:t>uncertainty are </a:t>
            </a:r>
            <a:r>
              <a:rPr lang="en-US" dirty="0"/>
              <a:t>very high (the top right of Figure 2-5), the project moves beyond complex </a:t>
            </a:r>
            <a:r>
              <a:rPr lang="en-US" dirty="0" smtClean="0"/>
              <a:t>to chaotic</a:t>
            </a:r>
            <a:r>
              <a:rPr lang="en-US" dirty="0"/>
              <a:t>. </a:t>
            </a:r>
            <a:endParaRPr lang="en-US" dirty="0" smtClean="0"/>
          </a:p>
          <a:p>
            <a:r>
              <a:rPr lang="en-US" dirty="0" smtClean="0"/>
              <a:t>In </a:t>
            </a:r>
            <a:r>
              <a:rPr lang="en-US" dirty="0"/>
              <a:t>order for the project to become reliably possible, it needs one of </a:t>
            </a:r>
            <a:r>
              <a:rPr lang="en-US" dirty="0" smtClean="0"/>
              <a:t>the variables </a:t>
            </a:r>
            <a:r>
              <a:rPr lang="en-US" dirty="0"/>
              <a:t>(uncertainty or disagreement) to be contained.</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21</a:t>
            </a:fld>
            <a:endParaRPr lang="en-US"/>
          </a:p>
        </p:txBody>
      </p:sp>
    </p:spTree>
    <p:extLst>
      <p:ext uri="{BB962C8B-B14F-4D97-AF65-F5344CB8AC3E}">
        <p14:creationId xmlns:p14="http://schemas.microsoft.com/office/powerpoint/2010/main" val="3045740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smtClean="0"/>
              <a:t>Characteristics involving high uncertainty</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dirty="0" smtClean="0"/>
              <a:t>product specification / suitability </a:t>
            </a:r>
            <a:r>
              <a:rPr lang="en-US" dirty="0"/>
              <a:t>and requirements</a:t>
            </a:r>
            <a:r>
              <a:rPr lang="en-US" dirty="0" smtClean="0"/>
              <a:t> </a:t>
            </a:r>
            <a:r>
              <a:rPr lang="en-US" dirty="0"/>
              <a:t>(is the right product being built?)</a:t>
            </a:r>
            <a:r>
              <a:rPr lang="en-US" dirty="0" smtClean="0"/>
              <a:t>, </a:t>
            </a:r>
          </a:p>
          <a:p>
            <a:pPr marL="457200" indent="-457200">
              <a:buFont typeface="+mj-lt"/>
              <a:buAutoNum type="arabicPeriod"/>
            </a:pPr>
            <a:r>
              <a:rPr lang="en-US" dirty="0" smtClean="0"/>
              <a:t>production capability / </a:t>
            </a:r>
            <a:r>
              <a:rPr lang="en-US" dirty="0"/>
              <a:t>technical feasibility and </a:t>
            </a:r>
            <a:r>
              <a:rPr lang="en-US" dirty="0" smtClean="0"/>
              <a:t>performance (can </a:t>
            </a:r>
            <a:r>
              <a:rPr lang="en-US" dirty="0"/>
              <a:t>this product be built this way</a:t>
            </a:r>
            <a:r>
              <a:rPr lang="en-US" dirty="0" smtClean="0"/>
              <a:t>?)</a:t>
            </a:r>
          </a:p>
          <a:p>
            <a:pPr marL="457200" indent="-457200">
              <a:buFont typeface="+mj-lt"/>
              <a:buAutoNum type="arabicPeriod"/>
            </a:pPr>
            <a:r>
              <a:rPr lang="en-US" dirty="0" smtClean="0"/>
              <a:t>process suitability / </a:t>
            </a:r>
            <a:r>
              <a:rPr lang="en-US" dirty="0"/>
              <a:t>process and people</a:t>
            </a:r>
            <a:r>
              <a:rPr lang="en-US" dirty="0" smtClean="0"/>
              <a:t> </a:t>
            </a:r>
            <a:r>
              <a:rPr lang="en-US" dirty="0"/>
              <a:t>(is this an effective way for the team to work?)</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22</a:t>
            </a:fld>
            <a:endParaRPr lang="en-US"/>
          </a:p>
        </p:txBody>
      </p:sp>
    </p:spTree>
    <p:extLst>
      <p:ext uri="{BB962C8B-B14F-4D97-AF65-F5344CB8AC3E}">
        <p14:creationId xmlns:p14="http://schemas.microsoft.com/office/powerpoint/2010/main" val="8153465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smtClean="0"/>
              <a:t>Overcoming Uncertainty</a:t>
            </a:r>
            <a:endParaRPr lang="en-US" dirty="0"/>
          </a:p>
        </p:txBody>
      </p:sp>
      <p:sp>
        <p:nvSpPr>
          <p:cNvPr id="3" name="Content Placeholder 2"/>
          <p:cNvSpPr>
            <a:spLocks noGrp="1"/>
          </p:cNvSpPr>
          <p:nvPr>
            <p:ph idx="1"/>
          </p:nvPr>
        </p:nvSpPr>
        <p:spPr/>
        <p:txBody>
          <a:bodyPr/>
          <a:lstStyle/>
          <a:p>
            <a:r>
              <a:rPr lang="en-US" dirty="0"/>
              <a:t>By building a small increment and then testing and reviewing it, the team can explore uncertainty at a low cost in a short time, reduce risk, and maximize business value delivery</a:t>
            </a:r>
            <a:r>
              <a:rPr lang="en-US" dirty="0" smtClean="0"/>
              <a:t>.</a:t>
            </a:r>
            <a:endParaRPr lang="en-US" dirty="0"/>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23</a:t>
            </a:fld>
            <a:endParaRPr lang="en-US"/>
          </a:p>
        </p:txBody>
      </p:sp>
    </p:spTree>
    <p:extLst>
      <p:ext uri="{BB962C8B-B14F-4D97-AF65-F5344CB8AC3E}">
        <p14:creationId xmlns:p14="http://schemas.microsoft.com/office/powerpoint/2010/main" val="9102648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02</a:t>
            </a:r>
            <a:endParaRPr lang="en-US" cap="small"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099BDD"/>
                </a:solidFill>
                <a:effectLst/>
                <a:uLnTx/>
                <a:uFillTx/>
                <a:latin typeface="Corbel" panose="020B0503020204020204"/>
                <a:ea typeface="+mn-ea"/>
                <a:cs typeface="+mn-cs"/>
              </a:rPr>
              <a:t>Spring 2022</a:t>
            </a:r>
            <a:endParaRPr kumimoji="0" lang="en-US" sz="1050" b="0" i="0" u="none" strike="noStrike" kern="1200" cap="none" spc="0" normalizeH="0" baseline="0" noProof="0" dirty="0">
              <a:ln>
                <a:noFill/>
              </a:ln>
              <a:solidFill>
                <a:srgbClr val="099BDD"/>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05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099BDD"/>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srgbClr val="099BDD"/>
              </a:solidFill>
              <a:effectLst/>
              <a:uLnTx/>
              <a:uFillTx/>
              <a:latin typeface="Corbel" panose="020B050302020402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5684352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PM LIFECYCLES</a:t>
            </a:r>
            <a:endParaRPr lang="en-US" dirty="0"/>
          </a:p>
        </p:txBody>
      </p:sp>
      <p:sp>
        <p:nvSpPr>
          <p:cNvPr id="3" name="Content Placeholder 2"/>
          <p:cNvSpPr>
            <a:spLocks noGrp="1"/>
          </p:cNvSpPr>
          <p:nvPr>
            <p:ph idx="1"/>
          </p:nvPr>
        </p:nvSpPr>
        <p:spPr/>
        <p:txBody>
          <a:bodyPr>
            <a:noAutofit/>
          </a:bodyPr>
          <a:lstStyle/>
          <a:p>
            <a:pPr lvl="1">
              <a:buFont typeface="Wingdings" panose="05000000000000000000" pitchFamily="2" charset="2"/>
              <a:buChar char="Ø"/>
            </a:pPr>
            <a:r>
              <a:rPr lang="en-US" sz="2800" b="1" dirty="0" smtClean="0">
                <a:solidFill>
                  <a:srgbClr val="7030A0"/>
                </a:solidFill>
              </a:rPr>
              <a:t>Predictive life cycle</a:t>
            </a:r>
            <a:r>
              <a:rPr lang="en-US" sz="2800" b="1" dirty="0" smtClean="0"/>
              <a:t>. </a:t>
            </a:r>
            <a:r>
              <a:rPr lang="en-US" sz="2800" dirty="0" smtClean="0"/>
              <a:t>A more traditional approach, with the bulk of planning </a:t>
            </a:r>
            <a:r>
              <a:rPr lang="en-US" sz="2800" dirty="0"/>
              <a:t>occurring upfront, then executing in a single pass; </a:t>
            </a:r>
            <a:r>
              <a:rPr lang="en-US" sz="2800" dirty="0" smtClean="0"/>
              <a:t>a sequential </a:t>
            </a:r>
            <a:r>
              <a:rPr lang="en-US" sz="2800" dirty="0"/>
              <a:t>process.</a:t>
            </a:r>
          </a:p>
          <a:p>
            <a:pPr lvl="1">
              <a:buFont typeface="Wingdings" panose="05000000000000000000" pitchFamily="2" charset="2"/>
              <a:buChar char="Ø"/>
            </a:pPr>
            <a:r>
              <a:rPr lang="en-US" sz="2800" b="1" dirty="0">
                <a:solidFill>
                  <a:srgbClr val="002060"/>
                </a:solidFill>
              </a:rPr>
              <a:t>Iterative life cycle</a:t>
            </a:r>
            <a:r>
              <a:rPr lang="en-US" sz="2800" b="1" dirty="0"/>
              <a:t>. </a:t>
            </a:r>
            <a:r>
              <a:rPr lang="en-US" sz="2800" dirty="0"/>
              <a:t>An approach that allows feedback for </a:t>
            </a:r>
            <a:r>
              <a:rPr lang="en-US" sz="2800" dirty="0" smtClean="0"/>
              <a:t>unfinished work </a:t>
            </a:r>
            <a:r>
              <a:rPr lang="en-US" sz="2800" dirty="0"/>
              <a:t>to improve and modify that work.</a:t>
            </a:r>
          </a:p>
          <a:p>
            <a:pPr lvl="1">
              <a:buFont typeface="Wingdings" panose="05000000000000000000" pitchFamily="2" charset="2"/>
              <a:buChar char="Ø"/>
            </a:pPr>
            <a:r>
              <a:rPr lang="en-US" sz="2800" b="1" dirty="0"/>
              <a:t>Incremental life cycle. </a:t>
            </a:r>
            <a:r>
              <a:rPr lang="en-US" sz="2800" dirty="0"/>
              <a:t>An approach that provides </a:t>
            </a:r>
            <a:r>
              <a:rPr lang="en-US" sz="2800" dirty="0" smtClean="0"/>
              <a:t>finished deliverables </a:t>
            </a:r>
            <a:r>
              <a:rPr lang="en-US" sz="2800" dirty="0"/>
              <a:t>that the customer may be able to use immediately.</a:t>
            </a:r>
          </a:p>
          <a:p>
            <a:pPr lvl="1">
              <a:buFont typeface="Wingdings" panose="05000000000000000000" pitchFamily="2" charset="2"/>
              <a:buChar char="Ø"/>
            </a:pPr>
            <a:r>
              <a:rPr lang="en-US" sz="2800" b="1" dirty="0" smtClean="0">
                <a:solidFill>
                  <a:srgbClr val="FF0000"/>
                </a:solidFill>
              </a:rPr>
              <a:t>Agile life cycle</a:t>
            </a:r>
            <a:r>
              <a:rPr lang="en-US" sz="2800" b="1" dirty="0" smtClean="0"/>
              <a:t>. </a:t>
            </a:r>
            <a:r>
              <a:rPr lang="en-US" sz="2800" dirty="0"/>
              <a:t>An approach that is both iterative and incremental </a:t>
            </a:r>
            <a:r>
              <a:rPr lang="en-US" sz="2800" dirty="0" smtClean="0"/>
              <a:t>to refine work items and deliver frequently.</a:t>
            </a:r>
            <a:endParaRPr lang="en-US" sz="2800"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25</a:t>
            </a:fld>
            <a:endParaRPr lang="en-US"/>
          </a:p>
        </p:txBody>
      </p:sp>
    </p:spTree>
    <p:extLst>
      <p:ext uri="{BB962C8B-B14F-4D97-AF65-F5344CB8AC3E}">
        <p14:creationId xmlns:p14="http://schemas.microsoft.com/office/powerpoint/2010/main" val="27879232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NON-AGILE (NON-ADAPTIVE)  APPROACHES</a:t>
            </a:r>
            <a:endParaRPr lang="en-US" dirty="0"/>
          </a:p>
        </p:txBody>
      </p:sp>
      <p:sp>
        <p:nvSpPr>
          <p:cNvPr id="3" name="Content Placeholder 2"/>
          <p:cNvSpPr>
            <a:spLocks noGrp="1"/>
          </p:cNvSpPr>
          <p:nvPr>
            <p:ph idx="1"/>
          </p:nvPr>
        </p:nvSpPr>
        <p:spPr/>
        <p:txBody>
          <a:bodyPr/>
          <a:lstStyle/>
          <a:p>
            <a:r>
              <a:rPr lang="en-US" b="1" u="sng" dirty="0" smtClean="0"/>
              <a:t>Predictive</a:t>
            </a:r>
          </a:p>
          <a:p>
            <a:r>
              <a:rPr lang="en-US" dirty="0" smtClean="0"/>
              <a:t>Linear</a:t>
            </a:r>
          </a:p>
          <a:p>
            <a:r>
              <a:rPr lang="en-US" dirty="0" smtClean="0"/>
              <a:t>Waterfall</a:t>
            </a:r>
          </a:p>
          <a:p>
            <a:r>
              <a:rPr lang="en-US" dirty="0" smtClean="0"/>
              <a:t>Plan-driven</a:t>
            </a:r>
          </a:p>
          <a:p>
            <a:r>
              <a:rPr lang="en-US" dirty="0" smtClean="0"/>
              <a:t>Serial</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26</a:t>
            </a:fld>
            <a:endParaRPr lang="en-US"/>
          </a:p>
        </p:txBody>
      </p:sp>
    </p:spTree>
    <p:extLst>
      <p:ext uri="{BB962C8B-B14F-4D97-AF65-F5344CB8AC3E}">
        <p14:creationId xmlns:p14="http://schemas.microsoft.com/office/powerpoint/2010/main" val="6540442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Characteristics of Four Categories of Life Cycles</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27</a:t>
            </a:fld>
            <a:endParaRPr lang="en-US"/>
          </a:p>
        </p:txBody>
      </p:sp>
      <p:pic>
        <p:nvPicPr>
          <p:cNvPr id="9" name="Content Placeholder 8"/>
          <p:cNvPicPr>
            <a:picLocks noGrp="1" noChangeAspect="1"/>
          </p:cNvPicPr>
          <p:nvPr>
            <p:ph idx="1"/>
          </p:nvPr>
        </p:nvPicPr>
        <p:blipFill rotWithShape="1">
          <a:blip r:embed="rId2"/>
          <a:srcRect l="593" t="8727" r="4465" b="3767"/>
          <a:stretch/>
        </p:blipFill>
        <p:spPr>
          <a:xfrm>
            <a:off x="419101" y="1574828"/>
            <a:ext cx="7734300" cy="4850900"/>
          </a:xfrm>
          <a:prstGeom prst="rect">
            <a:avLst/>
          </a:prstGeom>
        </p:spPr>
      </p:pic>
    </p:spTree>
    <p:extLst>
      <p:ext uri="{BB962C8B-B14F-4D97-AF65-F5344CB8AC3E}">
        <p14:creationId xmlns:p14="http://schemas.microsoft.com/office/powerpoint/2010/main" val="223360043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Continuum of Life Cycles</a:t>
            </a:r>
            <a:endParaRPr lang="en-US" dirty="0"/>
          </a:p>
        </p:txBody>
      </p:sp>
      <p:pic>
        <p:nvPicPr>
          <p:cNvPr id="7" name="Content Placeholder 6"/>
          <p:cNvPicPr>
            <a:picLocks noGrp="1" noChangeAspect="1"/>
          </p:cNvPicPr>
          <p:nvPr>
            <p:ph idx="1"/>
          </p:nvPr>
        </p:nvPicPr>
        <p:blipFill rotWithShape="1">
          <a:blip r:embed="rId2"/>
          <a:srcRect l="1729" t="373" r="4091" b="7464"/>
          <a:stretch/>
        </p:blipFill>
        <p:spPr>
          <a:xfrm>
            <a:off x="3013166" y="1450579"/>
            <a:ext cx="6165667" cy="5088333"/>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28</a:t>
            </a:fld>
            <a:endParaRPr lang="en-US"/>
          </a:p>
        </p:txBody>
      </p:sp>
    </p:spTree>
    <p:extLst>
      <p:ext uri="{BB962C8B-B14F-4D97-AF65-F5344CB8AC3E}">
        <p14:creationId xmlns:p14="http://schemas.microsoft.com/office/powerpoint/2010/main" val="3308968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Predictive life cycles</a:t>
            </a:r>
            <a:endParaRPr lang="en-US" dirty="0"/>
          </a:p>
        </p:txBody>
      </p:sp>
      <p:sp>
        <p:nvSpPr>
          <p:cNvPr id="3" name="Content Placeholder 2"/>
          <p:cNvSpPr>
            <a:spLocks noGrp="1"/>
          </p:cNvSpPr>
          <p:nvPr>
            <p:ph idx="1"/>
          </p:nvPr>
        </p:nvSpPr>
        <p:spPr/>
        <p:txBody>
          <a:bodyPr/>
          <a:lstStyle/>
          <a:p>
            <a:r>
              <a:rPr lang="en-US" dirty="0"/>
              <a:t>Take advantage of things that are known </a:t>
            </a:r>
            <a:r>
              <a:rPr lang="en-US" dirty="0" smtClean="0"/>
              <a:t>and proven</a:t>
            </a:r>
            <a:r>
              <a:rPr lang="en-US" dirty="0"/>
              <a:t>. </a:t>
            </a:r>
            <a:endParaRPr lang="en-US" dirty="0" smtClean="0"/>
          </a:p>
          <a:p>
            <a:r>
              <a:rPr lang="en-US" dirty="0" smtClean="0"/>
              <a:t>This </a:t>
            </a:r>
            <a:r>
              <a:rPr lang="en-US" dirty="0"/>
              <a:t>reduced uncertainty and complexity allows teams </a:t>
            </a:r>
            <a:r>
              <a:rPr lang="en-US" dirty="0" smtClean="0"/>
              <a:t>to segment </a:t>
            </a:r>
            <a:r>
              <a:rPr lang="en-US" dirty="0"/>
              <a:t>work into a sequence of predictable groupings.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29</a:t>
            </a:fld>
            <a:endParaRPr lang="en-US"/>
          </a:p>
        </p:txBody>
      </p:sp>
    </p:spTree>
    <p:extLst>
      <p:ext uri="{BB962C8B-B14F-4D97-AF65-F5344CB8AC3E}">
        <p14:creationId xmlns:p14="http://schemas.microsoft.com/office/powerpoint/2010/main" val="13362328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Iterative life cycles</a:t>
            </a:r>
            <a:endParaRPr lang="en-US" dirty="0"/>
          </a:p>
        </p:txBody>
      </p:sp>
      <p:sp>
        <p:nvSpPr>
          <p:cNvPr id="3" name="Content Placeholder 2"/>
          <p:cNvSpPr>
            <a:spLocks noGrp="1"/>
          </p:cNvSpPr>
          <p:nvPr>
            <p:ph idx="1"/>
          </p:nvPr>
        </p:nvSpPr>
        <p:spPr/>
        <p:txBody>
          <a:bodyPr/>
          <a:lstStyle/>
          <a:p>
            <a:r>
              <a:rPr lang="en-US" dirty="0"/>
              <a:t>Allow feedback on partially completed </a:t>
            </a:r>
            <a:r>
              <a:rPr lang="en-US" dirty="0" smtClean="0"/>
              <a:t>or unfinished </a:t>
            </a:r>
            <a:r>
              <a:rPr lang="en-US" dirty="0"/>
              <a:t>work to improve and modify that work</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30</a:t>
            </a:fld>
            <a:endParaRPr lang="en-US"/>
          </a:p>
        </p:txBody>
      </p:sp>
    </p:spTree>
    <p:extLst>
      <p:ext uri="{BB962C8B-B14F-4D97-AF65-F5344CB8AC3E}">
        <p14:creationId xmlns:p14="http://schemas.microsoft.com/office/powerpoint/2010/main" val="140639773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Incremental life cycles</a:t>
            </a:r>
            <a:endParaRPr lang="en-US" dirty="0"/>
          </a:p>
        </p:txBody>
      </p:sp>
      <p:sp>
        <p:nvSpPr>
          <p:cNvPr id="3" name="Content Placeholder 2"/>
          <p:cNvSpPr>
            <a:spLocks noGrp="1"/>
          </p:cNvSpPr>
          <p:nvPr>
            <p:ph idx="1"/>
          </p:nvPr>
        </p:nvSpPr>
        <p:spPr/>
        <p:txBody>
          <a:bodyPr/>
          <a:lstStyle/>
          <a:p>
            <a:r>
              <a:rPr lang="en-US" dirty="0"/>
              <a:t>Provide finished deliverables that </a:t>
            </a:r>
            <a:r>
              <a:rPr lang="en-US" dirty="0" smtClean="0"/>
              <a:t>the customer </a:t>
            </a:r>
            <a:r>
              <a:rPr lang="en-US" dirty="0"/>
              <a:t>may be able to use immediately</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31</a:t>
            </a:fld>
            <a:endParaRPr lang="en-US"/>
          </a:p>
        </p:txBody>
      </p:sp>
    </p:spTree>
    <p:extLst>
      <p:ext uri="{BB962C8B-B14F-4D97-AF65-F5344CB8AC3E}">
        <p14:creationId xmlns:p14="http://schemas.microsoft.com/office/powerpoint/2010/main" val="11274568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Agile life cycles</a:t>
            </a:r>
            <a:endParaRPr lang="en-US" dirty="0"/>
          </a:p>
        </p:txBody>
      </p:sp>
      <p:sp>
        <p:nvSpPr>
          <p:cNvPr id="3" name="Content Placeholder 2"/>
          <p:cNvSpPr>
            <a:spLocks noGrp="1"/>
          </p:cNvSpPr>
          <p:nvPr>
            <p:ph idx="1"/>
          </p:nvPr>
        </p:nvSpPr>
        <p:spPr/>
        <p:txBody>
          <a:bodyPr/>
          <a:lstStyle/>
          <a:p>
            <a:r>
              <a:rPr lang="en-US" dirty="0"/>
              <a:t>Leverage both the aspects of iterative </a:t>
            </a:r>
            <a:r>
              <a:rPr lang="en-US" dirty="0" smtClean="0"/>
              <a:t>and incremental </a:t>
            </a:r>
            <a:r>
              <a:rPr lang="en-US" dirty="0"/>
              <a:t>characteristics</a:t>
            </a:r>
            <a:r>
              <a:rPr lang="en-US" dirty="0" smtClean="0"/>
              <a:t>.</a:t>
            </a:r>
          </a:p>
          <a:p>
            <a:r>
              <a:rPr lang="en-US" dirty="0" smtClean="0"/>
              <a:t> </a:t>
            </a:r>
            <a:r>
              <a:rPr lang="en-US" dirty="0"/>
              <a:t>When teams use agile approaches, </a:t>
            </a:r>
            <a:r>
              <a:rPr lang="en-US" dirty="0" smtClean="0"/>
              <a:t>they iterate </a:t>
            </a:r>
            <a:r>
              <a:rPr lang="en-US" dirty="0"/>
              <a:t>over the product to create finished deliverables. </a:t>
            </a:r>
            <a:endParaRPr lang="en-US" dirty="0" smtClean="0"/>
          </a:p>
          <a:p>
            <a:r>
              <a:rPr lang="en-US" dirty="0" smtClean="0"/>
              <a:t>The </a:t>
            </a:r>
            <a:r>
              <a:rPr lang="en-US" dirty="0"/>
              <a:t>team </a:t>
            </a:r>
            <a:r>
              <a:rPr lang="en-US" dirty="0" smtClean="0"/>
              <a:t>gains early </a:t>
            </a:r>
            <a:r>
              <a:rPr lang="en-US" dirty="0"/>
              <a:t>feedback and provides customer visibility, confidence, </a:t>
            </a:r>
            <a:r>
              <a:rPr lang="en-US" dirty="0" smtClean="0"/>
              <a:t>and control </a:t>
            </a:r>
            <a:r>
              <a:rPr lang="en-US" dirty="0"/>
              <a:t>of the product. </a:t>
            </a:r>
            <a:endParaRPr lang="en-US" dirty="0" smtClean="0"/>
          </a:p>
          <a:p>
            <a:r>
              <a:rPr lang="en-US" dirty="0" smtClean="0"/>
              <a:t>Because </a:t>
            </a:r>
            <a:r>
              <a:rPr lang="en-US" dirty="0"/>
              <a:t>the team can release earlier, </a:t>
            </a:r>
            <a:r>
              <a:rPr lang="en-US" dirty="0" smtClean="0"/>
              <a:t>the project </a:t>
            </a:r>
            <a:r>
              <a:rPr lang="en-US" dirty="0"/>
              <a:t>may provide an earlier return on investment because the </a:t>
            </a:r>
            <a:r>
              <a:rPr lang="en-US" dirty="0" smtClean="0"/>
              <a:t>team delivers </a:t>
            </a:r>
            <a:r>
              <a:rPr lang="en-US" dirty="0"/>
              <a:t>the highest value work first.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32</a:t>
            </a:fld>
            <a:endParaRPr lang="en-US"/>
          </a:p>
        </p:txBody>
      </p:sp>
    </p:spTree>
    <p:extLst>
      <p:ext uri="{BB962C8B-B14F-4D97-AF65-F5344CB8AC3E}">
        <p14:creationId xmlns:p14="http://schemas.microsoft.com/office/powerpoint/2010/main" val="19588892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PREDICTIVE LIFE </a:t>
            </a:r>
            <a:r>
              <a:rPr lang="en-US" dirty="0" smtClean="0"/>
              <a:t>CYCLES</a:t>
            </a:r>
            <a:endParaRPr lang="en-US" dirty="0"/>
          </a:p>
        </p:txBody>
      </p:sp>
      <p:sp>
        <p:nvSpPr>
          <p:cNvPr id="3" name="Content Placeholder 2"/>
          <p:cNvSpPr>
            <a:spLocks noGrp="1"/>
          </p:cNvSpPr>
          <p:nvPr>
            <p:ph idx="1"/>
          </p:nvPr>
        </p:nvSpPr>
        <p:spPr/>
        <p:txBody>
          <a:bodyPr/>
          <a:lstStyle/>
          <a:p>
            <a:r>
              <a:rPr lang="en-US" dirty="0"/>
              <a:t>Predictive life cycles expect to take advantage of high certainty around </a:t>
            </a:r>
            <a:r>
              <a:rPr lang="en-US" dirty="0" smtClean="0"/>
              <a:t>firm requirements</a:t>
            </a:r>
            <a:r>
              <a:rPr lang="en-US" dirty="0"/>
              <a:t>, a stable team, and low </a:t>
            </a:r>
            <a:r>
              <a:rPr lang="en-US" dirty="0" smtClean="0"/>
              <a:t>risk</a:t>
            </a:r>
          </a:p>
          <a:p>
            <a:r>
              <a:rPr lang="en-US" dirty="0"/>
              <a:t>P</a:t>
            </a:r>
            <a:r>
              <a:rPr lang="en-US" dirty="0" smtClean="0"/>
              <a:t>roject </a:t>
            </a:r>
            <a:r>
              <a:rPr lang="en-US" dirty="0"/>
              <a:t>activities </a:t>
            </a:r>
            <a:r>
              <a:rPr lang="en-US" dirty="0" smtClean="0"/>
              <a:t>often execute </a:t>
            </a:r>
            <a:r>
              <a:rPr lang="en-US" dirty="0"/>
              <a:t>in a serial </a:t>
            </a:r>
            <a:r>
              <a:rPr lang="en-US" dirty="0" smtClean="0"/>
              <a:t>manner</a:t>
            </a:r>
          </a:p>
          <a:p>
            <a:r>
              <a:rPr lang="en-US" dirty="0"/>
              <a:t>These projects succeed </a:t>
            </a:r>
            <a:r>
              <a:rPr lang="en-US" dirty="0" smtClean="0"/>
              <a:t>when potential changes are restricted (plans, team members, requirements)</a:t>
            </a:r>
          </a:p>
          <a:p>
            <a:r>
              <a:rPr lang="en-US" dirty="0" smtClean="0"/>
              <a:t>Articulate </a:t>
            </a:r>
            <a:r>
              <a:rPr lang="en-US" dirty="0"/>
              <a:t>the </a:t>
            </a:r>
            <a:r>
              <a:rPr lang="en-US" dirty="0" smtClean="0"/>
              <a:t>constraints</a:t>
            </a:r>
          </a:p>
          <a:p>
            <a:r>
              <a:rPr lang="en-US" dirty="0" smtClean="0"/>
              <a:t>Serialized </a:t>
            </a:r>
            <a:r>
              <a:rPr lang="en-US" dirty="0"/>
              <a:t>sequence of </a:t>
            </a:r>
            <a:r>
              <a:rPr lang="en-US" dirty="0" smtClean="0"/>
              <a:t>work</a:t>
            </a:r>
          </a:p>
          <a:p>
            <a:r>
              <a:rPr lang="en-US" dirty="0"/>
              <a:t>D</a:t>
            </a:r>
            <a:r>
              <a:rPr lang="en-US" dirty="0" smtClean="0"/>
              <a:t>o </a:t>
            </a:r>
            <a:r>
              <a:rPr lang="en-US" dirty="0"/>
              <a:t>not typically deliver business value until the end of the</a:t>
            </a:r>
          </a:p>
          <a:p>
            <a:r>
              <a:rPr lang="en-US" dirty="0"/>
              <a:t>project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33</a:t>
            </a:fld>
            <a:endParaRPr lang="en-US"/>
          </a:p>
        </p:txBody>
      </p:sp>
    </p:spTree>
    <p:extLst>
      <p:ext uri="{BB962C8B-B14F-4D97-AF65-F5344CB8AC3E}">
        <p14:creationId xmlns:p14="http://schemas.microsoft.com/office/powerpoint/2010/main" val="16112598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a:t>
            </a:r>
            <a:r>
              <a:rPr lang="en-US" dirty="0" smtClean="0"/>
              <a:t>ITERATIVE </a:t>
            </a:r>
            <a:r>
              <a:rPr lang="en-US" dirty="0"/>
              <a:t>LIFE </a:t>
            </a:r>
            <a:r>
              <a:rPr lang="en-US" dirty="0" smtClean="0"/>
              <a:t>CYCLES</a:t>
            </a:r>
            <a:endParaRPr lang="en-US" dirty="0"/>
          </a:p>
        </p:txBody>
      </p:sp>
      <p:sp>
        <p:nvSpPr>
          <p:cNvPr id="3" name="Content Placeholder 2"/>
          <p:cNvSpPr>
            <a:spLocks noGrp="1"/>
          </p:cNvSpPr>
          <p:nvPr>
            <p:ph idx="1"/>
          </p:nvPr>
        </p:nvSpPr>
        <p:spPr/>
        <p:txBody>
          <a:bodyPr/>
          <a:lstStyle/>
          <a:p>
            <a:r>
              <a:rPr lang="en-US" dirty="0"/>
              <a:t>Iterative life cycles improve the product or result through </a:t>
            </a:r>
            <a:r>
              <a:rPr lang="en-US" dirty="0" smtClean="0"/>
              <a:t>successive prototypes </a:t>
            </a:r>
            <a:r>
              <a:rPr lang="en-US" dirty="0"/>
              <a:t>or proofs of </a:t>
            </a:r>
            <a:r>
              <a:rPr lang="en-US" dirty="0" smtClean="0"/>
              <a:t>concept</a:t>
            </a:r>
          </a:p>
          <a:p>
            <a:r>
              <a:rPr lang="en-US" dirty="0" smtClean="0"/>
              <a:t>Iterations </a:t>
            </a:r>
            <a:r>
              <a:rPr lang="en-US" dirty="0"/>
              <a:t>help </a:t>
            </a:r>
            <a:r>
              <a:rPr lang="en-US" dirty="0" smtClean="0"/>
              <a:t>identify and </a:t>
            </a:r>
            <a:r>
              <a:rPr lang="en-US" dirty="0"/>
              <a:t>reduce uncertainty in the </a:t>
            </a:r>
            <a:r>
              <a:rPr lang="en-US" dirty="0" smtClean="0"/>
              <a:t>project</a:t>
            </a:r>
          </a:p>
          <a:p>
            <a:r>
              <a:rPr lang="en-US" dirty="0"/>
              <a:t>Projects benefit from iterative life cycles </a:t>
            </a:r>
            <a:r>
              <a:rPr lang="en-US" dirty="0" smtClean="0"/>
              <a:t>when:</a:t>
            </a:r>
          </a:p>
          <a:p>
            <a:pPr marL="914400" lvl="1" indent="-457200">
              <a:buFont typeface="+mj-lt"/>
              <a:buAutoNum type="arabicPeriod"/>
            </a:pPr>
            <a:r>
              <a:rPr lang="en-US" dirty="0" smtClean="0"/>
              <a:t> </a:t>
            </a:r>
            <a:r>
              <a:rPr lang="en-US" dirty="0"/>
              <a:t>complexity is </a:t>
            </a:r>
            <a:r>
              <a:rPr lang="en-US" dirty="0" smtClean="0"/>
              <a:t>high</a:t>
            </a:r>
          </a:p>
          <a:p>
            <a:pPr marL="914400" lvl="1" indent="-457200">
              <a:buFont typeface="+mj-lt"/>
              <a:buAutoNum type="arabicPeriod"/>
            </a:pPr>
            <a:r>
              <a:rPr lang="en-US" dirty="0" smtClean="0"/>
              <a:t>when the project </a:t>
            </a:r>
            <a:r>
              <a:rPr lang="en-US" dirty="0"/>
              <a:t>incurs frequent </a:t>
            </a:r>
            <a:r>
              <a:rPr lang="en-US" dirty="0" smtClean="0"/>
              <a:t>changes </a:t>
            </a:r>
          </a:p>
          <a:p>
            <a:pPr marL="914400" lvl="1" indent="-457200">
              <a:buFont typeface="+mj-lt"/>
              <a:buAutoNum type="arabicPeriod"/>
            </a:pPr>
            <a:r>
              <a:rPr lang="en-US" dirty="0" smtClean="0"/>
              <a:t>when </a:t>
            </a:r>
            <a:r>
              <a:rPr lang="en-US" dirty="0"/>
              <a:t>the scope is subject to </a:t>
            </a:r>
            <a:r>
              <a:rPr lang="en-US" dirty="0" smtClean="0"/>
              <a:t>differing stakeholders</a:t>
            </a:r>
            <a:r>
              <a:rPr lang="en-US" dirty="0"/>
              <a:t>’ views of the desired final </a:t>
            </a:r>
            <a:r>
              <a:rPr lang="en-US" dirty="0" smtClean="0"/>
              <a:t>product</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34</a:t>
            </a:fld>
            <a:endParaRPr lang="en-US"/>
          </a:p>
        </p:txBody>
      </p:sp>
    </p:spTree>
    <p:extLst>
      <p:ext uri="{BB962C8B-B14F-4D97-AF65-F5344CB8AC3E}">
        <p14:creationId xmlns:p14="http://schemas.microsoft.com/office/powerpoint/2010/main" val="4853519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a:t>
            </a:r>
            <a:r>
              <a:rPr lang="en-US" dirty="0" smtClean="0"/>
              <a:t>Incremental </a:t>
            </a:r>
            <a:r>
              <a:rPr lang="en-US" dirty="0"/>
              <a:t>LIFE </a:t>
            </a:r>
            <a:r>
              <a:rPr lang="en-US" dirty="0" smtClean="0"/>
              <a:t>CYCLES</a:t>
            </a:r>
            <a:endParaRPr lang="en-US" dirty="0"/>
          </a:p>
        </p:txBody>
      </p:sp>
      <p:sp>
        <p:nvSpPr>
          <p:cNvPr id="3" name="Content Placeholder 2"/>
          <p:cNvSpPr>
            <a:spLocks noGrp="1"/>
          </p:cNvSpPr>
          <p:nvPr>
            <p:ph idx="1"/>
          </p:nvPr>
        </p:nvSpPr>
        <p:spPr/>
        <p:txBody>
          <a:bodyPr/>
          <a:lstStyle/>
          <a:p>
            <a:r>
              <a:rPr lang="en-US" dirty="0"/>
              <a:t>O</a:t>
            </a:r>
            <a:r>
              <a:rPr lang="en-US" dirty="0" smtClean="0"/>
              <a:t>ptimize </a:t>
            </a:r>
            <a:r>
              <a:rPr lang="en-US" dirty="0"/>
              <a:t>work for delivering value to sponsors </a:t>
            </a:r>
            <a:r>
              <a:rPr lang="en-US" dirty="0" smtClean="0"/>
              <a:t>or customers </a:t>
            </a:r>
            <a:r>
              <a:rPr lang="en-US" dirty="0"/>
              <a:t>more often than a single, final product</a:t>
            </a:r>
            <a:endParaRPr lang="en-US" dirty="0" smtClean="0"/>
          </a:p>
          <a:p>
            <a:r>
              <a:rPr lang="en-US" dirty="0" smtClean="0"/>
              <a:t>Delivery of smaller deliverables</a:t>
            </a:r>
          </a:p>
          <a:p>
            <a:r>
              <a:rPr lang="en-US" dirty="0" smtClean="0"/>
              <a:t>Speed </a:t>
            </a:r>
            <a:r>
              <a:rPr lang="en-US" dirty="0"/>
              <a:t>of </a:t>
            </a:r>
            <a:r>
              <a:rPr lang="en-US" dirty="0" smtClean="0"/>
              <a:t>delivery</a:t>
            </a:r>
          </a:p>
          <a:p>
            <a:r>
              <a:rPr lang="en-US" dirty="0" smtClean="0"/>
              <a:t>Customers receive </a:t>
            </a:r>
            <a:r>
              <a:rPr lang="en-US" dirty="0"/>
              <a:t>a subset of the overall </a:t>
            </a:r>
            <a:r>
              <a:rPr lang="en-US" dirty="0" smtClean="0"/>
              <a:t>solution frequently</a:t>
            </a:r>
          </a:p>
          <a:p>
            <a:r>
              <a:rPr lang="en-US" dirty="0" smtClean="0"/>
              <a:t>The degree </a:t>
            </a:r>
            <a:r>
              <a:rPr lang="en-US" dirty="0"/>
              <a:t>of change and variation is less important than ensuring customers </a:t>
            </a:r>
            <a:r>
              <a:rPr lang="en-US" dirty="0" smtClean="0"/>
              <a:t>get value </a:t>
            </a:r>
            <a:r>
              <a:rPr lang="en-US" dirty="0"/>
              <a:t>sooner than at the end of the project.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35</a:t>
            </a:fld>
            <a:endParaRPr lang="en-US"/>
          </a:p>
        </p:txBody>
      </p:sp>
    </p:spTree>
    <p:extLst>
      <p:ext uri="{BB962C8B-B14F-4D97-AF65-F5344CB8AC3E}">
        <p14:creationId xmlns:p14="http://schemas.microsoft.com/office/powerpoint/2010/main" val="323216496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a:t>
            </a:r>
            <a:r>
              <a:rPr lang="en-US" dirty="0" smtClean="0"/>
              <a:t>agile </a:t>
            </a:r>
            <a:r>
              <a:rPr lang="en-US" dirty="0"/>
              <a:t>LIFE </a:t>
            </a:r>
            <a:r>
              <a:rPr lang="en-US" dirty="0" smtClean="0"/>
              <a:t>CYCLES</a:t>
            </a:r>
            <a:endParaRPr lang="en-US" dirty="0"/>
          </a:p>
        </p:txBody>
      </p:sp>
      <p:sp>
        <p:nvSpPr>
          <p:cNvPr id="3" name="Content Placeholder 2"/>
          <p:cNvSpPr>
            <a:spLocks noGrp="1"/>
          </p:cNvSpPr>
          <p:nvPr>
            <p:ph idx="1"/>
          </p:nvPr>
        </p:nvSpPr>
        <p:spPr/>
        <p:txBody>
          <a:bodyPr>
            <a:normAutofit fontScale="92500"/>
          </a:bodyPr>
          <a:lstStyle/>
          <a:p>
            <a:r>
              <a:rPr lang="en-US" dirty="0"/>
              <a:t>Agile life cycles are those that fulfill the principles of the </a:t>
            </a:r>
            <a:r>
              <a:rPr lang="en-US" dirty="0" smtClean="0"/>
              <a:t>Agile Manifesto</a:t>
            </a:r>
          </a:p>
          <a:p>
            <a:r>
              <a:rPr lang="en-US" dirty="0"/>
              <a:t>C</a:t>
            </a:r>
            <a:r>
              <a:rPr lang="en-US" dirty="0" smtClean="0"/>
              <a:t>ustomer </a:t>
            </a:r>
            <a:r>
              <a:rPr lang="en-US" dirty="0"/>
              <a:t>satisfaction increases with early and continuous delivery </a:t>
            </a:r>
            <a:r>
              <a:rPr lang="en-US" dirty="0" smtClean="0"/>
              <a:t>of valuable products</a:t>
            </a:r>
          </a:p>
          <a:p>
            <a:r>
              <a:rPr lang="en-US" dirty="0"/>
              <a:t>A</a:t>
            </a:r>
            <a:r>
              <a:rPr lang="en-US" dirty="0" smtClean="0"/>
              <a:t>n </a:t>
            </a:r>
            <a:r>
              <a:rPr lang="en-US" dirty="0"/>
              <a:t>incremental deliverable that is functional </a:t>
            </a:r>
            <a:r>
              <a:rPr lang="en-US" dirty="0" smtClean="0"/>
              <a:t>and provides </a:t>
            </a:r>
            <a:r>
              <a:rPr lang="en-US" dirty="0"/>
              <a:t>value is the primary measure of </a:t>
            </a:r>
            <a:r>
              <a:rPr lang="en-US" dirty="0" smtClean="0"/>
              <a:t>progress</a:t>
            </a:r>
          </a:p>
          <a:p>
            <a:r>
              <a:rPr lang="en-US" dirty="0"/>
              <a:t>A</a:t>
            </a:r>
            <a:r>
              <a:rPr lang="en-US" dirty="0" smtClean="0"/>
              <a:t>dapt </a:t>
            </a:r>
            <a:r>
              <a:rPr lang="en-US" dirty="0"/>
              <a:t>to high degrees </a:t>
            </a:r>
            <a:r>
              <a:rPr lang="en-US" dirty="0" smtClean="0"/>
              <a:t>of change </a:t>
            </a:r>
            <a:r>
              <a:rPr lang="en-US" dirty="0"/>
              <a:t>and deliver project value more </a:t>
            </a:r>
            <a:r>
              <a:rPr lang="en-US" dirty="0" smtClean="0"/>
              <a:t>often</a:t>
            </a:r>
          </a:p>
          <a:p>
            <a:r>
              <a:rPr lang="en-US" dirty="0" smtClean="0"/>
              <a:t>Incremental </a:t>
            </a:r>
            <a:r>
              <a:rPr lang="en-US" dirty="0"/>
              <a:t>delivery </a:t>
            </a:r>
            <a:r>
              <a:rPr lang="en-US" dirty="0" smtClean="0"/>
              <a:t>uncovers hidden </a:t>
            </a:r>
            <a:r>
              <a:rPr lang="en-US" dirty="0"/>
              <a:t>or misunderstood requirements</a:t>
            </a:r>
            <a:endParaRPr lang="en-US" dirty="0" smtClean="0"/>
          </a:p>
          <a:p>
            <a:r>
              <a:rPr lang="en-US" dirty="0" smtClean="0"/>
              <a:t>Iteration-Based Agile</a:t>
            </a:r>
          </a:p>
          <a:p>
            <a:r>
              <a:rPr lang="en-US" dirty="0" smtClean="0"/>
              <a:t>Flow-Based Agile</a:t>
            </a:r>
          </a:p>
          <a:p>
            <a:r>
              <a:rPr lang="en-US" dirty="0" smtClean="0"/>
              <a:t>The iterative </a:t>
            </a:r>
            <a:r>
              <a:rPr lang="en-US" dirty="0"/>
              <a:t>and incremental approaches provide feedback to better plan the </a:t>
            </a:r>
            <a:r>
              <a:rPr lang="en-US" dirty="0" smtClean="0"/>
              <a:t>next part </a:t>
            </a:r>
            <a:r>
              <a:rPr lang="en-US" dirty="0"/>
              <a:t>of the project</a:t>
            </a:r>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36</a:t>
            </a:fld>
            <a:endParaRPr lang="en-US"/>
          </a:p>
        </p:txBody>
      </p:sp>
    </p:spTree>
    <p:extLst>
      <p:ext uri="{BB962C8B-B14F-4D97-AF65-F5344CB8AC3E}">
        <p14:creationId xmlns:p14="http://schemas.microsoft.com/office/powerpoint/2010/main" val="381995887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a:t>
            </a:r>
            <a:r>
              <a:rPr lang="en-US" dirty="0" smtClean="0"/>
              <a:t>iteration-based agile </a:t>
            </a:r>
            <a:r>
              <a:rPr lang="en-US" dirty="0"/>
              <a:t>LIFE </a:t>
            </a:r>
            <a:r>
              <a:rPr lang="en-US" dirty="0" smtClean="0"/>
              <a:t>CYCLES</a:t>
            </a:r>
            <a:endParaRPr lang="en-US" dirty="0"/>
          </a:p>
        </p:txBody>
      </p:sp>
      <p:sp>
        <p:nvSpPr>
          <p:cNvPr id="3" name="Content Placeholder 2"/>
          <p:cNvSpPr>
            <a:spLocks noGrp="1"/>
          </p:cNvSpPr>
          <p:nvPr>
            <p:ph idx="1"/>
          </p:nvPr>
        </p:nvSpPr>
        <p:spPr/>
        <p:txBody>
          <a:bodyPr>
            <a:normAutofit/>
          </a:bodyPr>
          <a:lstStyle/>
          <a:p>
            <a:r>
              <a:rPr lang="en-US" dirty="0"/>
              <a:t>T</a:t>
            </a:r>
            <a:r>
              <a:rPr lang="en-US" dirty="0" smtClean="0"/>
              <a:t>he </a:t>
            </a:r>
            <a:r>
              <a:rPr lang="en-US" dirty="0"/>
              <a:t>team works in iterations (</a:t>
            </a:r>
            <a:r>
              <a:rPr lang="en-US" dirty="0" smtClean="0"/>
              <a:t>time-boxes </a:t>
            </a:r>
            <a:r>
              <a:rPr lang="en-US" dirty="0"/>
              <a:t>of </a:t>
            </a:r>
            <a:r>
              <a:rPr lang="en-US" dirty="0" smtClean="0"/>
              <a:t>equal duration</a:t>
            </a:r>
            <a:r>
              <a:rPr lang="en-US" dirty="0"/>
              <a:t>) to deliver </a:t>
            </a:r>
            <a:r>
              <a:rPr lang="en-US" dirty="0" smtClean="0"/>
              <a:t>completed features</a:t>
            </a:r>
          </a:p>
          <a:p>
            <a:r>
              <a:rPr lang="en-US" dirty="0"/>
              <a:t>The team works on the most </a:t>
            </a:r>
            <a:r>
              <a:rPr lang="en-US" dirty="0" smtClean="0"/>
              <a:t>important feature</a:t>
            </a:r>
            <a:r>
              <a:rPr lang="en-US" dirty="0"/>
              <a:t>, collaborating as a team to finish </a:t>
            </a:r>
            <a:r>
              <a:rPr lang="en-US" dirty="0" smtClean="0"/>
              <a:t>it</a:t>
            </a:r>
          </a:p>
          <a:p>
            <a:r>
              <a:rPr lang="en-US" dirty="0"/>
              <a:t>Then the team works on the </a:t>
            </a:r>
            <a:r>
              <a:rPr lang="en-US" dirty="0" smtClean="0"/>
              <a:t>next most </a:t>
            </a:r>
            <a:r>
              <a:rPr lang="en-US" dirty="0"/>
              <a:t>important feature and finishes </a:t>
            </a:r>
            <a:r>
              <a:rPr lang="en-US" dirty="0" smtClean="0"/>
              <a:t>it</a:t>
            </a:r>
          </a:p>
          <a:p>
            <a:r>
              <a:rPr lang="en-US" dirty="0"/>
              <a:t>The team may decide to work on a </a:t>
            </a:r>
            <a:r>
              <a:rPr lang="en-US" dirty="0" smtClean="0"/>
              <a:t>few features </a:t>
            </a:r>
            <a:r>
              <a:rPr lang="en-US" dirty="0"/>
              <a:t>at a time, but the team does not address all of the work for the </a:t>
            </a:r>
            <a:r>
              <a:rPr lang="en-US" dirty="0" smtClean="0"/>
              <a:t>iteration at once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37</a:t>
            </a:fld>
            <a:endParaRPr lang="en-US"/>
          </a:p>
        </p:txBody>
      </p:sp>
    </p:spTree>
    <p:extLst>
      <p:ext uri="{BB962C8B-B14F-4D97-AF65-F5344CB8AC3E}">
        <p14:creationId xmlns:p14="http://schemas.microsoft.com/office/powerpoint/2010/main" val="346482898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a:t>CHARACTERISTICS OF </a:t>
            </a:r>
            <a:r>
              <a:rPr lang="en-US" dirty="0" smtClean="0"/>
              <a:t>flow-based agile </a:t>
            </a:r>
            <a:r>
              <a:rPr lang="en-US" dirty="0"/>
              <a:t>LIFE </a:t>
            </a:r>
            <a:r>
              <a:rPr lang="en-US" dirty="0" smtClean="0"/>
              <a:t>CYCLES</a:t>
            </a:r>
            <a:endParaRPr lang="en-US" dirty="0"/>
          </a:p>
        </p:txBody>
      </p:sp>
      <p:sp>
        <p:nvSpPr>
          <p:cNvPr id="3" name="Content Placeholder 2"/>
          <p:cNvSpPr>
            <a:spLocks noGrp="1"/>
          </p:cNvSpPr>
          <p:nvPr>
            <p:ph idx="1"/>
          </p:nvPr>
        </p:nvSpPr>
        <p:spPr/>
        <p:txBody>
          <a:bodyPr>
            <a:normAutofit/>
          </a:bodyPr>
          <a:lstStyle/>
          <a:p>
            <a:r>
              <a:rPr lang="en-US" dirty="0"/>
              <a:t>In flow-based agile, the team pulls features from the backlog based on </a:t>
            </a:r>
            <a:r>
              <a:rPr lang="en-US" dirty="0" smtClean="0"/>
              <a:t>its capacity </a:t>
            </a:r>
            <a:r>
              <a:rPr lang="en-US" dirty="0"/>
              <a:t>to start work rather than on an iteration-based </a:t>
            </a:r>
            <a:r>
              <a:rPr lang="en-US" dirty="0" smtClean="0"/>
              <a:t>schedule</a:t>
            </a:r>
          </a:p>
          <a:p>
            <a:r>
              <a:rPr lang="en-US" dirty="0"/>
              <a:t>The </a:t>
            </a:r>
            <a:r>
              <a:rPr lang="en-US" dirty="0" smtClean="0"/>
              <a:t>team defines </a:t>
            </a:r>
            <a:r>
              <a:rPr lang="en-US" dirty="0"/>
              <a:t>its workflow with columns on a task board and manages the work </a:t>
            </a:r>
            <a:r>
              <a:rPr lang="en-US" dirty="0" smtClean="0"/>
              <a:t>in progress </a:t>
            </a:r>
            <a:r>
              <a:rPr lang="en-US" dirty="0"/>
              <a:t>for each </a:t>
            </a:r>
            <a:r>
              <a:rPr lang="en-US" dirty="0" smtClean="0"/>
              <a:t>column</a:t>
            </a:r>
          </a:p>
          <a:p>
            <a:r>
              <a:rPr lang="en-US" dirty="0"/>
              <a:t>Each feature may take a different amount of time </a:t>
            </a:r>
            <a:r>
              <a:rPr lang="en-US" dirty="0" smtClean="0"/>
              <a:t>to finish</a:t>
            </a:r>
          </a:p>
          <a:p>
            <a:r>
              <a:rPr lang="en-US" dirty="0"/>
              <a:t>Teams keep work-in-progress sizes small to better identify issues </a:t>
            </a:r>
            <a:r>
              <a:rPr lang="en-US" dirty="0" smtClean="0"/>
              <a:t>early and </a:t>
            </a:r>
            <a:r>
              <a:rPr lang="en-US" dirty="0"/>
              <a:t>reduce rework should changes be </a:t>
            </a:r>
            <a:r>
              <a:rPr lang="en-US" dirty="0" smtClean="0"/>
              <a:t>required</a:t>
            </a:r>
          </a:p>
          <a:p>
            <a:r>
              <a:rPr lang="en-US" dirty="0"/>
              <a:t>Without iterations to </a:t>
            </a:r>
            <a:r>
              <a:rPr lang="en-US" dirty="0" smtClean="0"/>
              <a:t>define planning </a:t>
            </a:r>
            <a:r>
              <a:rPr lang="en-US" dirty="0"/>
              <a:t>and review points, the team </a:t>
            </a:r>
            <a:r>
              <a:rPr lang="en-US" dirty="0" smtClean="0"/>
              <a:t>and business </a:t>
            </a:r>
            <a:r>
              <a:rPr lang="en-US" dirty="0"/>
              <a:t>stakeholders determine </a:t>
            </a:r>
            <a:r>
              <a:rPr lang="en-US" dirty="0" smtClean="0"/>
              <a:t>the most </a:t>
            </a:r>
            <a:r>
              <a:rPr lang="en-US" dirty="0"/>
              <a:t>appropriate schedule for planning, product reviews, and retrospectives</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38</a:t>
            </a:fld>
            <a:endParaRPr lang="en-US"/>
          </a:p>
        </p:txBody>
      </p:sp>
    </p:spTree>
    <p:extLst>
      <p:ext uri="{BB962C8B-B14F-4D97-AF65-F5344CB8AC3E}">
        <p14:creationId xmlns:p14="http://schemas.microsoft.com/office/powerpoint/2010/main" val="236831893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585960" cy="1325563"/>
          </a:xfrm>
        </p:spPr>
        <p:txBody>
          <a:bodyPr/>
          <a:lstStyle/>
          <a:p>
            <a:r>
              <a:rPr lang="en-US" dirty="0" smtClean="0"/>
              <a:t>PREDICTIVE </a:t>
            </a:r>
            <a:r>
              <a:rPr lang="en-US" dirty="0"/>
              <a:t>LIFE CYCLES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39</a:t>
            </a:fld>
            <a:endParaRPr lang="en-US"/>
          </a:p>
        </p:txBody>
      </p:sp>
      <p:pic>
        <p:nvPicPr>
          <p:cNvPr id="8" name="Content Placeholder 7"/>
          <p:cNvPicPr>
            <a:picLocks noGrp="1" noChangeAspect="1"/>
          </p:cNvPicPr>
          <p:nvPr>
            <p:ph idx="1"/>
          </p:nvPr>
        </p:nvPicPr>
        <p:blipFill rotWithShape="1">
          <a:blip r:embed="rId2"/>
          <a:srcRect b="22095"/>
          <a:stretch/>
        </p:blipFill>
        <p:spPr>
          <a:xfrm>
            <a:off x="402209" y="2720023"/>
            <a:ext cx="11387582" cy="2606992"/>
          </a:xfrm>
          <a:prstGeom prst="rect">
            <a:avLst/>
          </a:prstGeom>
        </p:spPr>
      </p:pic>
    </p:spTree>
    <p:extLst>
      <p:ext uri="{BB962C8B-B14F-4D97-AF65-F5344CB8AC3E}">
        <p14:creationId xmlns:p14="http://schemas.microsoft.com/office/powerpoint/2010/main" val="37942088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all" dirty="0" smtClean="0"/>
              <a:t>Iterative Life Cycle</a:t>
            </a:r>
            <a:endParaRPr lang="en-US" cap="all"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40</a:t>
            </a:fld>
            <a:endParaRPr lang="en-US"/>
          </a:p>
        </p:txBody>
      </p:sp>
      <p:pic>
        <p:nvPicPr>
          <p:cNvPr id="7" name="Content Placeholder 6"/>
          <p:cNvPicPr>
            <a:picLocks noGrp="1" noChangeAspect="1"/>
          </p:cNvPicPr>
          <p:nvPr>
            <p:ph idx="1"/>
          </p:nvPr>
        </p:nvPicPr>
        <p:blipFill rotWithShape="1">
          <a:blip r:embed="rId2"/>
          <a:srcRect b="13144"/>
          <a:stretch/>
        </p:blipFill>
        <p:spPr>
          <a:xfrm>
            <a:off x="152400" y="2000258"/>
            <a:ext cx="11887200" cy="4046521"/>
          </a:xfrm>
          <a:prstGeom prst="rect">
            <a:avLst/>
          </a:prstGeom>
        </p:spPr>
      </p:pic>
    </p:spTree>
    <p:extLst>
      <p:ext uri="{BB962C8B-B14F-4D97-AF65-F5344CB8AC3E}">
        <p14:creationId xmlns:p14="http://schemas.microsoft.com/office/powerpoint/2010/main" val="261775435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Life Cycle of Varying-Sized Increments</a:t>
            </a:r>
            <a:endParaRPr lang="en-US" dirty="0"/>
          </a:p>
        </p:txBody>
      </p:sp>
      <p:pic>
        <p:nvPicPr>
          <p:cNvPr id="7" name="Content Placeholder 6"/>
          <p:cNvPicPr>
            <a:picLocks noGrp="1" noChangeAspect="1"/>
          </p:cNvPicPr>
          <p:nvPr>
            <p:ph idx="1"/>
          </p:nvPr>
        </p:nvPicPr>
        <p:blipFill rotWithShape="1">
          <a:blip r:embed="rId2"/>
          <a:srcRect b="12152"/>
          <a:stretch/>
        </p:blipFill>
        <p:spPr>
          <a:xfrm>
            <a:off x="2349996" y="2367255"/>
            <a:ext cx="7492007" cy="2870951"/>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41</a:t>
            </a:fld>
            <a:endParaRPr lang="en-US"/>
          </a:p>
        </p:txBody>
      </p:sp>
    </p:spTree>
    <p:extLst>
      <p:ext uri="{BB962C8B-B14F-4D97-AF65-F5344CB8AC3E}">
        <p14:creationId xmlns:p14="http://schemas.microsoft.com/office/powerpoint/2010/main" val="56498819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Iteration-Based Agile</a:t>
            </a:r>
            <a:endParaRPr lang="en-US" dirty="0"/>
          </a:p>
        </p:txBody>
      </p:sp>
      <p:pic>
        <p:nvPicPr>
          <p:cNvPr id="7" name="Content Placeholder 6"/>
          <p:cNvPicPr>
            <a:picLocks noGrp="1" noChangeAspect="1"/>
          </p:cNvPicPr>
          <p:nvPr>
            <p:ph idx="1"/>
          </p:nvPr>
        </p:nvPicPr>
        <p:blipFill rotWithShape="1">
          <a:blip r:embed="rId2"/>
          <a:srcRect l="1772" t="10695" r="1840" b="55797"/>
          <a:stretch/>
        </p:blipFill>
        <p:spPr>
          <a:xfrm>
            <a:off x="838200" y="2542200"/>
            <a:ext cx="11307082" cy="2962638"/>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42</a:t>
            </a:fld>
            <a:endParaRPr lang="en-US"/>
          </a:p>
        </p:txBody>
      </p:sp>
    </p:spTree>
    <p:extLst>
      <p:ext uri="{BB962C8B-B14F-4D97-AF65-F5344CB8AC3E}">
        <p14:creationId xmlns:p14="http://schemas.microsoft.com/office/powerpoint/2010/main" val="342932329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Flow-Based Agile</a:t>
            </a:r>
            <a:endParaRPr lang="en-US" dirty="0"/>
          </a:p>
        </p:txBody>
      </p:sp>
      <p:pic>
        <p:nvPicPr>
          <p:cNvPr id="7" name="Content Placeholder 6"/>
          <p:cNvPicPr>
            <a:picLocks noGrp="1" noChangeAspect="1"/>
          </p:cNvPicPr>
          <p:nvPr>
            <p:ph idx="1"/>
          </p:nvPr>
        </p:nvPicPr>
        <p:blipFill rotWithShape="1">
          <a:blip r:embed="rId2"/>
          <a:srcRect l="3693" t="49306" r="3993" b="11067"/>
          <a:stretch/>
        </p:blipFill>
        <p:spPr>
          <a:xfrm>
            <a:off x="108772" y="2086474"/>
            <a:ext cx="11974456" cy="3874089"/>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43</a:t>
            </a:fld>
            <a:endParaRPr lang="en-US"/>
          </a:p>
        </p:txBody>
      </p:sp>
    </p:spTree>
    <p:extLst>
      <p:ext uri="{BB962C8B-B14F-4D97-AF65-F5344CB8AC3E}">
        <p14:creationId xmlns:p14="http://schemas.microsoft.com/office/powerpoint/2010/main" val="69894677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03</a:t>
            </a:r>
            <a:endParaRPr lang="en-US" cap="small"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099BDD"/>
                </a:solidFill>
                <a:effectLst/>
                <a:uLnTx/>
                <a:uFillTx/>
                <a:latin typeface="Corbel" panose="020B0503020204020204"/>
                <a:ea typeface="+mn-ea"/>
                <a:cs typeface="+mn-cs"/>
              </a:rPr>
              <a:t>Spring 2022</a:t>
            </a:r>
            <a:endParaRPr kumimoji="0" lang="en-US" sz="1050" b="0" i="0" u="none" strike="noStrike" kern="1200" cap="none" spc="0" normalizeH="0" baseline="0" noProof="0" dirty="0">
              <a:ln>
                <a:noFill/>
              </a:ln>
              <a:solidFill>
                <a:srgbClr val="099BDD"/>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05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099BDD"/>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srgbClr val="099BDD"/>
              </a:solidFill>
              <a:effectLst/>
              <a:uLnTx/>
              <a:uFillTx/>
              <a:latin typeface="Corbel" panose="020B050302020402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1259050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How can the project team act in an agile manner?</a:t>
            </a:r>
          </a:p>
          <a:p>
            <a:r>
              <a:rPr lang="en-US" dirty="0"/>
              <a:t>What can the team deliver quickly and obtain early feedback </a:t>
            </a:r>
            <a:r>
              <a:rPr lang="en-US" dirty="0" smtClean="0"/>
              <a:t>to benefit </a:t>
            </a:r>
            <a:r>
              <a:rPr lang="en-US" dirty="0"/>
              <a:t>the next delivery cycle?</a:t>
            </a:r>
          </a:p>
          <a:p>
            <a:r>
              <a:rPr lang="en-US" dirty="0"/>
              <a:t>How can the team act in a transparent manner?</a:t>
            </a:r>
          </a:p>
          <a:p>
            <a:r>
              <a:rPr lang="en-US" dirty="0"/>
              <a:t>What work can be avoided in order to focus on high-priority items?</a:t>
            </a:r>
          </a:p>
          <a:p>
            <a:r>
              <a:rPr lang="en-US" dirty="0"/>
              <a:t>How can a servant-leadership approach benefit the achievement of </a:t>
            </a:r>
            <a:r>
              <a:rPr lang="en-US" dirty="0" smtClean="0"/>
              <a:t>the team's </a:t>
            </a:r>
            <a:r>
              <a:rPr lang="en-US" dirty="0"/>
              <a:t>goals?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itle 1"/>
          <p:cNvSpPr>
            <a:spLocks noGrp="1"/>
          </p:cNvSpPr>
          <p:nvPr>
            <p:ph type="title"/>
          </p:nvPr>
        </p:nvSpPr>
        <p:spPr>
          <a:xfrm>
            <a:off x="838200" y="365125"/>
            <a:ext cx="10515600" cy="1325563"/>
          </a:xfrm>
        </p:spPr>
        <p:txBody>
          <a:bodyPr/>
          <a:lstStyle/>
          <a:p>
            <a:r>
              <a:rPr lang="en-US" b="1" dirty="0"/>
              <a:t>START WITH AN AGILE MINDSET</a:t>
            </a:r>
            <a:endParaRPr lang="en-US" dirty="0"/>
          </a:p>
        </p:txBody>
      </p:sp>
    </p:spTree>
    <p:extLst>
      <p:ext uri="{BB962C8B-B14F-4D97-AF65-F5344CB8AC3E}">
        <p14:creationId xmlns:p14="http://schemas.microsoft.com/office/powerpoint/2010/main" val="401475025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SERVANT </a:t>
            </a:r>
            <a:r>
              <a:rPr lang="en-US" b="1" dirty="0" smtClean="0"/>
              <a:t>LEADERSHIP</a:t>
            </a:r>
            <a:endParaRPr lang="en-US" dirty="0"/>
          </a:p>
        </p:txBody>
      </p:sp>
      <p:sp>
        <p:nvSpPr>
          <p:cNvPr id="3" name="Content Placeholder 2"/>
          <p:cNvSpPr>
            <a:spLocks noGrp="1"/>
          </p:cNvSpPr>
          <p:nvPr>
            <p:ph idx="1"/>
          </p:nvPr>
        </p:nvSpPr>
        <p:spPr/>
        <p:txBody>
          <a:bodyPr/>
          <a:lstStyle/>
          <a:p>
            <a:r>
              <a:rPr lang="en-US" dirty="0"/>
              <a:t>Servant leadership is the practice of leading through service to the team, </a:t>
            </a:r>
            <a:r>
              <a:rPr lang="en-US" dirty="0" smtClean="0"/>
              <a:t>by focusing </a:t>
            </a:r>
            <a:r>
              <a:rPr lang="en-US" dirty="0"/>
              <a:t>on understanding and addressing the needs and development of </a:t>
            </a:r>
            <a:r>
              <a:rPr lang="en-US" dirty="0" smtClean="0"/>
              <a:t>team members </a:t>
            </a:r>
            <a:r>
              <a:rPr lang="en-US" dirty="0"/>
              <a:t>in order to enable the highest possible team </a:t>
            </a:r>
            <a:r>
              <a:rPr lang="en-US" dirty="0" smtClean="0"/>
              <a:t>performance</a:t>
            </a:r>
          </a:p>
          <a:p>
            <a:r>
              <a:rPr lang="en-US" dirty="0"/>
              <a:t>The role of a servant leader is to facilitate the team's discovery and </a:t>
            </a:r>
            <a:r>
              <a:rPr lang="en-US" dirty="0" smtClean="0"/>
              <a:t>definition of </a:t>
            </a:r>
            <a:r>
              <a:rPr lang="en-US" dirty="0"/>
              <a:t>agile. </a:t>
            </a:r>
            <a:endParaRPr lang="en-US" dirty="0" smtClean="0"/>
          </a:p>
          <a:p>
            <a:r>
              <a:rPr lang="en-US" dirty="0" smtClean="0"/>
              <a:t>Servant </a:t>
            </a:r>
            <a:r>
              <a:rPr lang="en-US" dirty="0"/>
              <a:t>leaders practice and radiate </a:t>
            </a:r>
            <a:r>
              <a:rPr lang="en-US" dirty="0" smtClean="0"/>
              <a:t>agile</a:t>
            </a:r>
          </a:p>
          <a:p>
            <a:r>
              <a:rPr lang="en-US" dirty="0"/>
              <a:t>S</a:t>
            </a:r>
            <a:r>
              <a:rPr lang="en-US" dirty="0" smtClean="0"/>
              <a:t>ervant </a:t>
            </a:r>
            <a:r>
              <a:rPr lang="en-US" dirty="0"/>
              <a:t>leadership =</a:t>
            </a:r>
            <a:r>
              <a:rPr lang="en-US" dirty="0" smtClean="0"/>
              <a:t> </a:t>
            </a:r>
            <a:r>
              <a:rPr lang="en-US" dirty="0"/>
              <a:t>facilitative skills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111808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Servant leaders </a:t>
            </a:r>
            <a:r>
              <a:rPr lang="en-US" dirty="0" smtClean="0"/>
              <a:t>approach project </a:t>
            </a:r>
            <a:r>
              <a:rPr lang="en-US" dirty="0"/>
              <a:t>work in this order:</a:t>
            </a:r>
          </a:p>
        </p:txBody>
      </p:sp>
      <p:sp>
        <p:nvSpPr>
          <p:cNvPr id="3" name="Content Placeholder 2"/>
          <p:cNvSpPr>
            <a:spLocks noGrp="1"/>
          </p:cNvSpPr>
          <p:nvPr>
            <p:ph idx="1"/>
          </p:nvPr>
        </p:nvSpPr>
        <p:spPr/>
        <p:txBody>
          <a:bodyPr>
            <a:normAutofit/>
          </a:bodyPr>
          <a:lstStyle/>
          <a:p>
            <a:r>
              <a:rPr lang="en-US" b="1" dirty="0"/>
              <a:t>Purpose. </a:t>
            </a:r>
            <a:r>
              <a:rPr lang="en-US" dirty="0"/>
              <a:t>Work with the team to define the “why” or purpose so </a:t>
            </a:r>
            <a:r>
              <a:rPr lang="en-US" dirty="0" smtClean="0"/>
              <a:t>they can </a:t>
            </a:r>
            <a:r>
              <a:rPr lang="en-US" dirty="0"/>
              <a:t>engage and coalesce around the goal for the project. The </a:t>
            </a:r>
            <a:r>
              <a:rPr lang="en-US" dirty="0" smtClean="0"/>
              <a:t>entire team </a:t>
            </a:r>
            <a:r>
              <a:rPr lang="en-US" dirty="0"/>
              <a:t>optimizes at the project level, not the person level.</a:t>
            </a:r>
          </a:p>
          <a:p>
            <a:r>
              <a:rPr lang="en-US" b="1" dirty="0"/>
              <a:t>People. </a:t>
            </a:r>
            <a:r>
              <a:rPr lang="en-US" dirty="0"/>
              <a:t>Once the purpose is established, encourage the team to </a:t>
            </a:r>
            <a:r>
              <a:rPr lang="en-US" dirty="0" smtClean="0"/>
              <a:t>create an </a:t>
            </a:r>
            <a:r>
              <a:rPr lang="en-US" dirty="0"/>
              <a:t>environment where everyone can succeed. Ask each team </a:t>
            </a:r>
            <a:r>
              <a:rPr lang="en-US" dirty="0" smtClean="0"/>
              <a:t>member to </a:t>
            </a:r>
            <a:r>
              <a:rPr lang="en-US" dirty="0"/>
              <a:t>contribute across the project work.</a:t>
            </a:r>
          </a:p>
          <a:p>
            <a:r>
              <a:rPr lang="en-US" b="1" dirty="0"/>
              <a:t>Process. </a:t>
            </a:r>
            <a:r>
              <a:rPr lang="en-US" dirty="0"/>
              <a:t>Do not plan on following the “perfect” agile process, </a:t>
            </a:r>
            <a:r>
              <a:rPr lang="en-US" dirty="0" smtClean="0"/>
              <a:t>but instead </a:t>
            </a:r>
            <a:r>
              <a:rPr lang="en-US" dirty="0"/>
              <a:t>look for the results. When a </a:t>
            </a:r>
            <a:r>
              <a:rPr lang="en-US" dirty="0">
                <a:solidFill>
                  <a:schemeClr val="accent1">
                    <a:lumMod val="75000"/>
                  </a:schemeClr>
                </a:solidFill>
              </a:rPr>
              <a:t>cross-functional team </a:t>
            </a:r>
            <a:r>
              <a:rPr lang="en-US" dirty="0" smtClean="0">
                <a:solidFill>
                  <a:srgbClr val="00B050"/>
                </a:solidFill>
              </a:rPr>
              <a:t>delivers finished </a:t>
            </a:r>
            <a:r>
              <a:rPr lang="en-US" dirty="0">
                <a:solidFill>
                  <a:srgbClr val="00B050"/>
                </a:solidFill>
              </a:rPr>
              <a:t>value often</a:t>
            </a:r>
            <a:r>
              <a:rPr lang="en-US" dirty="0"/>
              <a:t> and </a:t>
            </a:r>
            <a:r>
              <a:rPr lang="en-US" dirty="0">
                <a:solidFill>
                  <a:schemeClr val="accent2">
                    <a:lumMod val="75000"/>
                  </a:schemeClr>
                </a:solidFill>
              </a:rPr>
              <a:t>reflects on the product and process</a:t>
            </a:r>
            <a:r>
              <a:rPr lang="en-US" dirty="0"/>
              <a:t>, the </a:t>
            </a:r>
            <a:r>
              <a:rPr lang="en-US" dirty="0" smtClean="0"/>
              <a:t>teams are </a:t>
            </a:r>
            <a:r>
              <a:rPr lang="en-US" dirty="0"/>
              <a:t>agile. It does not matter what the team calls its process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21650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sv-SE" dirty="0"/>
              <a:t>INTERPERSONAL SKILLS VERSUS TECHNICAL </a:t>
            </a:r>
            <a:r>
              <a:rPr lang="sv-SE" dirty="0" smtClean="0"/>
              <a:t>SKILLS</a:t>
            </a:r>
            <a:endParaRPr lang="en-US" dirty="0"/>
          </a:p>
        </p:txBody>
      </p:sp>
      <p:sp>
        <p:nvSpPr>
          <p:cNvPr id="3" name="Content Placeholder 2"/>
          <p:cNvSpPr>
            <a:spLocks noGrp="1"/>
          </p:cNvSpPr>
          <p:nvPr>
            <p:ph idx="1"/>
          </p:nvPr>
        </p:nvSpPr>
        <p:spPr/>
        <p:txBody>
          <a:bodyPr>
            <a:normAutofit/>
          </a:bodyPr>
          <a:lstStyle/>
          <a:p>
            <a:r>
              <a:rPr lang="en-US" dirty="0" smtClean="0"/>
              <a:t>Team </a:t>
            </a:r>
            <a:r>
              <a:rPr lang="en-US" dirty="0"/>
              <a:t>members emphasize </a:t>
            </a:r>
            <a:r>
              <a:rPr lang="en-US" dirty="0" smtClean="0"/>
              <a:t>their interpersonal </a:t>
            </a:r>
            <a:r>
              <a:rPr lang="en-US" dirty="0"/>
              <a:t>and emotional intelligence skills—not just technical </a:t>
            </a:r>
            <a:r>
              <a:rPr lang="en-US" dirty="0" smtClean="0"/>
              <a:t>skills. </a:t>
            </a:r>
          </a:p>
          <a:p>
            <a:r>
              <a:rPr lang="en-US" dirty="0" smtClean="0"/>
              <a:t>Everyone on the team works to exhibit more initiative, integrity, emotional intelligence, honesty, collaboration, humility, and willingness to communicate in various ways so that the entire team can work together well. </a:t>
            </a:r>
          </a:p>
          <a:p>
            <a:r>
              <a:rPr lang="en-US" dirty="0" smtClean="0"/>
              <a:t>The </a:t>
            </a:r>
            <a:r>
              <a:rPr lang="en-US" dirty="0"/>
              <a:t>team needs these skills so they can respond well to changes in </a:t>
            </a:r>
            <a:r>
              <a:rPr lang="en-US" dirty="0" smtClean="0"/>
              <a:t>project direction </a:t>
            </a:r>
            <a:r>
              <a:rPr lang="en-US" dirty="0"/>
              <a:t>and technical product changes. When everyone can adapt to </a:t>
            </a:r>
            <a:r>
              <a:rPr lang="en-US" dirty="0" smtClean="0"/>
              <a:t>the work and to each other, the entire team is more likely to succeed</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998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servant leadership: enables </a:t>
            </a:r>
            <a:r>
              <a:rPr lang="en-US" dirty="0"/>
              <a:t>project leaders </a:t>
            </a:r>
            <a:r>
              <a:rPr lang="en-US" dirty="0" smtClean="0"/>
              <a:t>to become </a:t>
            </a:r>
            <a:r>
              <a:rPr lang="en-US" dirty="0"/>
              <a:t>more </a:t>
            </a:r>
            <a:r>
              <a:rPr lang="en-US" dirty="0" smtClean="0"/>
              <a:t>agile</a:t>
            </a:r>
            <a:endParaRPr lang="en-US" dirty="0"/>
          </a:p>
        </p:txBody>
      </p:sp>
      <p:sp>
        <p:nvSpPr>
          <p:cNvPr id="3" name="Content Placeholder 2"/>
          <p:cNvSpPr>
            <a:spLocks noGrp="1"/>
          </p:cNvSpPr>
          <p:nvPr>
            <p:ph idx="1"/>
          </p:nvPr>
        </p:nvSpPr>
        <p:spPr/>
        <p:txBody>
          <a:bodyPr/>
          <a:lstStyle/>
          <a:p>
            <a:r>
              <a:rPr lang="en-US" dirty="0"/>
              <a:t>Promoting self-awareness;</a:t>
            </a:r>
          </a:p>
          <a:p>
            <a:r>
              <a:rPr lang="en-US" dirty="0"/>
              <a:t>Listening;</a:t>
            </a:r>
          </a:p>
          <a:p>
            <a:r>
              <a:rPr lang="en-US" dirty="0"/>
              <a:t>Serving those on the team;</a:t>
            </a:r>
          </a:p>
          <a:p>
            <a:r>
              <a:rPr lang="en-US" dirty="0"/>
              <a:t>Helping people grow;</a:t>
            </a:r>
          </a:p>
          <a:p>
            <a:r>
              <a:rPr lang="en-US" dirty="0"/>
              <a:t>Coaching vs. controlling;</a:t>
            </a:r>
          </a:p>
          <a:p>
            <a:r>
              <a:rPr lang="en-US" dirty="0"/>
              <a:t>Promoting </a:t>
            </a:r>
            <a:r>
              <a:rPr lang="en-US" b="1" u="sng" dirty="0"/>
              <a:t>safety</a:t>
            </a:r>
            <a:r>
              <a:rPr lang="en-US" dirty="0"/>
              <a:t>, respect, and trust; and</a:t>
            </a:r>
          </a:p>
          <a:p>
            <a:r>
              <a:rPr lang="en-US" dirty="0"/>
              <a:t>Promoting the energy and intelligence of others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904503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examples of the responsibilities a servant </a:t>
            </a:r>
            <a:r>
              <a:rPr lang="en-US" dirty="0" smtClean="0"/>
              <a:t>leader may </a:t>
            </a:r>
            <a:r>
              <a:rPr lang="en-US" dirty="0"/>
              <a:t>have:</a:t>
            </a:r>
          </a:p>
        </p:txBody>
      </p:sp>
      <p:sp>
        <p:nvSpPr>
          <p:cNvPr id="3" name="Content Placeholder 2"/>
          <p:cNvSpPr>
            <a:spLocks noGrp="1"/>
          </p:cNvSpPr>
          <p:nvPr>
            <p:ph idx="1"/>
          </p:nvPr>
        </p:nvSpPr>
        <p:spPr/>
        <p:txBody>
          <a:bodyPr/>
          <a:lstStyle/>
          <a:p>
            <a:r>
              <a:rPr lang="en-US" dirty="0"/>
              <a:t>Educate stakeholders around why and how to be </a:t>
            </a:r>
            <a:r>
              <a:rPr lang="en-US" dirty="0" smtClean="0"/>
              <a:t>agile</a:t>
            </a:r>
          </a:p>
          <a:p>
            <a:r>
              <a:rPr lang="en-US" dirty="0"/>
              <a:t>Support the team through mentoring, encouragement, and support.</a:t>
            </a:r>
          </a:p>
          <a:p>
            <a:r>
              <a:rPr lang="en-US" dirty="0" smtClean="0"/>
              <a:t>Advocate </a:t>
            </a:r>
            <a:r>
              <a:rPr lang="en-US" dirty="0"/>
              <a:t>for team members training and career development</a:t>
            </a:r>
            <a:r>
              <a:rPr lang="en-US" dirty="0" smtClean="0"/>
              <a:t>. </a:t>
            </a:r>
          </a:p>
          <a:p>
            <a:r>
              <a:rPr lang="en-US" dirty="0"/>
              <a:t>Help the team with technical project management activities </a:t>
            </a:r>
            <a:r>
              <a:rPr lang="en-US" dirty="0" smtClean="0"/>
              <a:t>like quantitative </a:t>
            </a:r>
            <a:r>
              <a:rPr lang="en-US" dirty="0"/>
              <a:t>risk analysis</a:t>
            </a:r>
            <a:r>
              <a:rPr lang="en-US" dirty="0" smtClean="0"/>
              <a:t>.</a:t>
            </a:r>
          </a:p>
          <a:p>
            <a:r>
              <a:rPr lang="en-US" dirty="0"/>
              <a:t>Celebrate team successes and support and bridge building </a:t>
            </a:r>
            <a:r>
              <a:rPr lang="en-US" dirty="0" smtClean="0"/>
              <a:t>activities with </a:t>
            </a:r>
            <a:r>
              <a:rPr lang="en-US" dirty="0"/>
              <a:t>external groups. </a:t>
            </a:r>
            <a:endParaRPr lang="en-US" dirty="0" smtClean="0"/>
          </a:p>
          <a:p>
            <a:r>
              <a:rPr lang="en-US" dirty="0" smtClean="0"/>
              <a:t>Create </a:t>
            </a:r>
            <a:r>
              <a:rPr lang="en-US" dirty="0"/>
              <a:t>upward spirals of appreciation and </a:t>
            </a:r>
            <a:r>
              <a:rPr lang="en-US" dirty="0" smtClean="0"/>
              <a:t>good will </a:t>
            </a:r>
            <a:r>
              <a:rPr lang="en-US" dirty="0"/>
              <a:t>for increased collaboration.</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306643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ROLE OF THE PROJECT MANAGER IN AN </a:t>
            </a:r>
            <a:r>
              <a:rPr lang="en-US" dirty="0" smtClean="0"/>
              <a:t>AGILE ENVIRONMENT</a:t>
            </a:r>
            <a:endParaRPr lang="en-US" dirty="0"/>
          </a:p>
        </p:txBody>
      </p:sp>
      <p:sp>
        <p:nvSpPr>
          <p:cNvPr id="3" name="Content Placeholder 2"/>
          <p:cNvSpPr>
            <a:spLocks noGrp="1"/>
          </p:cNvSpPr>
          <p:nvPr>
            <p:ph idx="1"/>
          </p:nvPr>
        </p:nvSpPr>
        <p:spPr/>
        <p:txBody>
          <a:bodyPr>
            <a:normAutofit/>
          </a:bodyPr>
          <a:lstStyle/>
          <a:p>
            <a:r>
              <a:rPr lang="en-US" dirty="0"/>
              <a:t>Some agile practitioners think the role of a </a:t>
            </a:r>
            <a:r>
              <a:rPr lang="en-US" dirty="0" smtClean="0"/>
              <a:t>project manager </a:t>
            </a:r>
            <a:r>
              <a:rPr lang="en-US" dirty="0"/>
              <a:t>is not needed, due to self-organizing teams taking on the </a:t>
            </a:r>
            <a:r>
              <a:rPr lang="en-US" dirty="0" smtClean="0"/>
              <a:t>former responsibilities </a:t>
            </a:r>
            <a:r>
              <a:rPr lang="en-US" dirty="0"/>
              <a:t>of the project manager. </a:t>
            </a:r>
            <a:endParaRPr lang="en-US" dirty="0" smtClean="0"/>
          </a:p>
          <a:p>
            <a:r>
              <a:rPr lang="en-US" dirty="0" smtClean="0"/>
              <a:t>However</a:t>
            </a:r>
            <a:r>
              <a:rPr lang="en-US" dirty="0"/>
              <a:t>, pragmatic agile </a:t>
            </a:r>
            <a:r>
              <a:rPr lang="en-US" dirty="0" smtClean="0"/>
              <a:t>practitioners and </a:t>
            </a:r>
            <a:r>
              <a:rPr lang="en-US" dirty="0"/>
              <a:t>organizations realize that project managers can add significant value </a:t>
            </a:r>
            <a:r>
              <a:rPr lang="en-US" dirty="0" smtClean="0"/>
              <a:t>in many </a:t>
            </a:r>
            <a:r>
              <a:rPr lang="en-US" dirty="0"/>
              <a:t>situations. The key difference is that their roles and responsibilities </a:t>
            </a:r>
            <a:r>
              <a:rPr lang="en-US" dirty="0" smtClean="0"/>
              <a:t>look somewhat </a:t>
            </a:r>
            <a:r>
              <a:rPr lang="en-US" dirty="0"/>
              <a:t>different.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440142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MANAGERS USE </a:t>
            </a:r>
            <a:r>
              <a:rPr lang="en-US" dirty="0" smtClean="0"/>
              <a:t>SERVANT LEADERSHIP</a:t>
            </a:r>
            <a:endParaRPr lang="en-US" dirty="0"/>
          </a:p>
        </p:txBody>
      </p:sp>
      <p:sp>
        <p:nvSpPr>
          <p:cNvPr id="3" name="Content Placeholder 2"/>
          <p:cNvSpPr>
            <a:spLocks noGrp="1"/>
          </p:cNvSpPr>
          <p:nvPr>
            <p:ph idx="1"/>
          </p:nvPr>
        </p:nvSpPr>
        <p:spPr/>
        <p:txBody>
          <a:bodyPr>
            <a:normAutofit/>
          </a:bodyPr>
          <a:lstStyle/>
          <a:p>
            <a:r>
              <a:rPr lang="en-US" dirty="0"/>
              <a:t>When working on an agile project, project managers shift from being </a:t>
            </a:r>
            <a:r>
              <a:rPr lang="en-US" dirty="0" smtClean="0"/>
              <a:t>the center </a:t>
            </a:r>
            <a:r>
              <a:rPr lang="en-US" dirty="0"/>
              <a:t>to serving the team and the management. </a:t>
            </a:r>
            <a:endParaRPr lang="en-US" dirty="0" smtClean="0"/>
          </a:p>
          <a:p>
            <a:r>
              <a:rPr lang="en-US" dirty="0" smtClean="0"/>
              <a:t>In </a:t>
            </a:r>
            <a:r>
              <a:rPr lang="en-US" dirty="0"/>
              <a:t>an agile environment, </a:t>
            </a:r>
            <a:r>
              <a:rPr lang="en-US" dirty="0" smtClean="0"/>
              <a:t>project managers </a:t>
            </a:r>
            <a:r>
              <a:rPr lang="en-US" dirty="0"/>
              <a:t>are servant leaders, changing their emphasis to coaching people </a:t>
            </a:r>
            <a:r>
              <a:rPr lang="en-US" dirty="0" smtClean="0"/>
              <a:t>who want </a:t>
            </a:r>
            <a:r>
              <a:rPr lang="en-US" dirty="0"/>
              <a:t>help, fostering greater collaboration on the team, and aligning </a:t>
            </a:r>
            <a:r>
              <a:rPr lang="en-US" dirty="0" smtClean="0"/>
              <a:t>stakeholder needs</a:t>
            </a:r>
            <a:r>
              <a:rPr lang="en-US" dirty="0"/>
              <a:t>. </a:t>
            </a:r>
            <a:endParaRPr lang="en-US" dirty="0" smtClean="0"/>
          </a:p>
          <a:p>
            <a:r>
              <a:rPr lang="en-US" dirty="0" smtClean="0"/>
              <a:t>As </a:t>
            </a:r>
            <a:r>
              <a:rPr lang="en-US" dirty="0"/>
              <a:t>a servant leader, project managers encourage the distribution </a:t>
            </a:r>
            <a:r>
              <a:rPr lang="en-US" dirty="0" smtClean="0"/>
              <a:t>of responsibility </a:t>
            </a:r>
            <a:r>
              <a:rPr lang="en-US" dirty="0"/>
              <a:t>to the team: to those people who have the knowledge to get </a:t>
            </a:r>
            <a:r>
              <a:rPr lang="en-US" dirty="0" smtClean="0"/>
              <a:t>work done</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242651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dirty="0"/>
          </a:p>
        </p:txBody>
      </p:sp>
      <p:sp>
        <p:nvSpPr>
          <p:cNvPr id="3" name="Content Placeholder 2"/>
          <p:cNvSpPr>
            <a:spLocks noGrp="1"/>
          </p:cNvSpPr>
          <p:nvPr>
            <p:ph idx="1"/>
          </p:nvPr>
        </p:nvSpPr>
        <p:spPr/>
        <p:txBody>
          <a:bodyPr>
            <a:normAutofit/>
          </a:bodyPr>
          <a:lstStyle/>
          <a:p>
            <a:r>
              <a:rPr lang="en-US" dirty="0" smtClean="0"/>
              <a:t>A </a:t>
            </a:r>
            <a:r>
              <a:rPr lang="en-US" dirty="0"/>
              <a:t>core tenet in both the values and the principles of the Agile Manifesto is </a:t>
            </a:r>
            <a:r>
              <a:rPr lang="en-US" dirty="0" smtClean="0"/>
              <a:t>the importance </a:t>
            </a:r>
            <a:r>
              <a:rPr lang="en-US" dirty="0"/>
              <a:t>of individuals and interactions. </a:t>
            </a:r>
            <a:endParaRPr lang="en-US" dirty="0" smtClean="0"/>
          </a:p>
          <a:p>
            <a:r>
              <a:rPr lang="en-US" dirty="0" smtClean="0"/>
              <a:t>Agile </a:t>
            </a:r>
            <a:r>
              <a:rPr lang="en-US" dirty="0"/>
              <a:t>optimizes the flow of value</a:t>
            </a:r>
            <a:r>
              <a:rPr lang="en-US" dirty="0" smtClean="0"/>
              <a:t>, emphasizing </a:t>
            </a:r>
            <a:r>
              <a:rPr lang="en-US" dirty="0"/>
              <a:t>rapid feature delivery to the customer, rather than on how </a:t>
            </a:r>
            <a:r>
              <a:rPr lang="en-US" dirty="0" smtClean="0"/>
              <a:t>people are </a:t>
            </a:r>
            <a:r>
              <a:rPr lang="en-US" dirty="0"/>
              <a:t>“utilized</a:t>
            </a:r>
            <a:r>
              <a:rPr lang="en-US" dirty="0" smtClean="0"/>
              <a:t>.”</a:t>
            </a:r>
          </a:p>
          <a:p>
            <a:r>
              <a:rPr lang="en-US" i="1" dirty="0"/>
              <a:t>TIP: Build projects around motivated individuals. Give them the environment and support they need and trust them to get the job done.</a:t>
            </a:r>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818445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of optimizing </a:t>
            </a:r>
            <a:r>
              <a:rPr lang="en-US" dirty="0"/>
              <a:t>the flow of </a:t>
            </a:r>
            <a:r>
              <a:rPr lang="en-US" dirty="0" smtClean="0"/>
              <a:t>value</a:t>
            </a:r>
            <a:endParaRPr lang="en-US" dirty="0"/>
          </a:p>
        </p:txBody>
      </p:sp>
      <p:sp>
        <p:nvSpPr>
          <p:cNvPr id="3" name="Content Placeholder 2"/>
          <p:cNvSpPr>
            <a:spLocks noGrp="1"/>
          </p:cNvSpPr>
          <p:nvPr>
            <p:ph idx="1"/>
          </p:nvPr>
        </p:nvSpPr>
        <p:spPr/>
        <p:txBody>
          <a:bodyPr/>
          <a:lstStyle/>
          <a:p>
            <a:r>
              <a:rPr lang="en-US" dirty="0"/>
              <a:t>People are more likely to collaborate.</a:t>
            </a:r>
          </a:p>
          <a:p>
            <a:r>
              <a:rPr lang="en-US" dirty="0"/>
              <a:t>Teams finish valuable work faster.</a:t>
            </a:r>
          </a:p>
          <a:p>
            <a:r>
              <a:rPr lang="en-US" dirty="0"/>
              <a:t>Teams waste much less time because they do not multitask and </a:t>
            </a:r>
            <a:r>
              <a:rPr lang="en-US" dirty="0" smtClean="0"/>
              <a:t>have to </a:t>
            </a:r>
            <a:r>
              <a:rPr lang="en-US" dirty="0"/>
              <a:t>re-establish context.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578722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a:t>
            </a:r>
            <a:r>
              <a:rPr lang="en-US" dirty="0" smtClean="0"/>
              <a:t>TEAMS [1/2]</a:t>
            </a:r>
            <a:endParaRPr lang="en-US" dirty="0"/>
          </a:p>
        </p:txBody>
      </p:sp>
      <p:sp>
        <p:nvSpPr>
          <p:cNvPr id="3" name="Content Placeholder 2"/>
          <p:cNvSpPr>
            <a:spLocks noGrp="1"/>
          </p:cNvSpPr>
          <p:nvPr>
            <p:ph idx="1"/>
          </p:nvPr>
        </p:nvSpPr>
        <p:spPr/>
        <p:txBody>
          <a:bodyPr>
            <a:normAutofit/>
          </a:bodyPr>
          <a:lstStyle/>
          <a:p>
            <a:r>
              <a:rPr lang="en-US" dirty="0"/>
              <a:t>Agile teams focus on rapid product development so they can obtain </a:t>
            </a:r>
            <a:r>
              <a:rPr lang="en-US" dirty="0" smtClean="0"/>
              <a:t>feedback</a:t>
            </a:r>
          </a:p>
          <a:p>
            <a:r>
              <a:rPr lang="en-US" dirty="0"/>
              <a:t>T</a:t>
            </a:r>
            <a:r>
              <a:rPr lang="en-US" dirty="0" smtClean="0"/>
              <a:t>he </a:t>
            </a:r>
            <a:r>
              <a:rPr lang="en-US" dirty="0"/>
              <a:t>most effective agile teams tend to range in size from </a:t>
            </a:r>
            <a:r>
              <a:rPr lang="en-US" dirty="0" smtClean="0"/>
              <a:t>3 </a:t>
            </a:r>
            <a:r>
              <a:rPr lang="en-US" dirty="0"/>
              <a:t>to </a:t>
            </a:r>
            <a:r>
              <a:rPr lang="en-US" dirty="0" smtClean="0"/>
              <a:t>9</a:t>
            </a:r>
          </a:p>
          <a:p>
            <a:r>
              <a:rPr lang="en-US" dirty="0"/>
              <a:t>Ideally, agile teams are </a:t>
            </a:r>
            <a:r>
              <a:rPr lang="en-US" dirty="0" smtClean="0"/>
              <a:t>co-located </a:t>
            </a:r>
            <a:r>
              <a:rPr lang="en-US" dirty="0"/>
              <a:t>in a team </a:t>
            </a:r>
            <a:r>
              <a:rPr lang="en-US" dirty="0" smtClean="0"/>
              <a:t>space</a:t>
            </a:r>
          </a:p>
          <a:p>
            <a:r>
              <a:rPr lang="en-US" dirty="0"/>
              <a:t>Team members </a:t>
            </a:r>
            <a:r>
              <a:rPr lang="en-US" dirty="0" smtClean="0"/>
              <a:t>are 100</a:t>
            </a:r>
            <a:r>
              <a:rPr lang="en-US" dirty="0"/>
              <a:t>% dedicated to the </a:t>
            </a:r>
            <a:r>
              <a:rPr lang="en-US" dirty="0" smtClean="0"/>
              <a:t>teams</a:t>
            </a:r>
          </a:p>
          <a:p>
            <a:r>
              <a:rPr lang="en-US" dirty="0"/>
              <a:t>Agile encourages self-managing </a:t>
            </a:r>
            <a:r>
              <a:rPr lang="en-US" dirty="0" smtClean="0"/>
              <a:t>teams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236751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a:t>
            </a:r>
            <a:r>
              <a:rPr lang="en-US" dirty="0" smtClean="0"/>
              <a:t>TEAMS [2/2]</a:t>
            </a:r>
            <a:endParaRPr lang="en-US" dirty="0"/>
          </a:p>
        </p:txBody>
      </p:sp>
      <p:sp>
        <p:nvSpPr>
          <p:cNvPr id="3" name="Content Placeholder 2"/>
          <p:cNvSpPr>
            <a:spLocks noGrp="1"/>
          </p:cNvSpPr>
          <p:nvPr>
            <p:ph idx="1"/>
          </p:nvPr>
        </p:nvSpPr>
        <p:spPr/>
        <p:txBody>
          <a:bodyPr>
            <a:normAutofit/>
          </a:bodyPr>
          <a:lstStyle/>
          <a:p>
            <a:r>
              <a:rPr lang="en-US" dirty="0" smtClean="0"/>
              <a:t>Agile </a:t>
            </a:r>
            <a:r>
              <a:rPr lang="en-US" dirty="0"/>
              <a:t>teams thrive with servant </a:t>
            </a:r>
            <a:r>
              <a:rPr lang="en-US" dirty="0" smtClean="0"/>
              <a:t>leadership</a:t>
            </a:r>
          </a:p>
          <a:p>
            <a:r>
              <a:rPr lang="en-US" dirty="0"/>
              <a:t>The leaders </a:t>
            </a:r>
            <a:r>
              <a:rPr lang="en-US" dirty="0" smtClean="0"/>
              <a:t>support the </a:t>
            </a:r>
            <a:r>
              <a:rPr lang="en-US" dirty="0"/>
              <a:t>teams’ approach to their </a:t>
            </a:r>
            <a:r>
              <a:rPr lang="en-US" dirty="0" smtClean="0"/>
              <a:t>work</a:t>
            </a:r>
          </a:p>
          <a:p>
            <a:r>
              <a:rPr lang="en-US" dirty="0"/>
              <a:t>Cross-functional agile teams produce functional product </a:t>
            </a:r>
            <a:r>
              <a:rPr lang="en-US" dirty="0" smtClean="0"/>
              <a:t>increments frequently</a:t>
            </a:r>
          </a:p>
          <a:p>
            <a:r>
              <a:rPr lang="en-US" dirty="0"/>
              <a:t>T</a:t>
            </a:r>
            <a:r>
              <a:rPr lang="en-US" dirty="0" smtClean="0"/>
              <a:t>he </a:t>
            </a:r>
            <a:r>
              <a:rPr lang="en-US" dirty="0"/>
              <a:t>teams collectively own the work and </a:t>
            </a:r>
            <a:r>
              <a:rPr lang="en-US" dirty="0" smtClean="0"/>
              <a:t>together have </a:t>
            </a:r>
            <a:r>
              <a:rPr lang="en-US" dirty="0"/>
              <a:t>all of the necessary skills to deliver completed work</a:t>
            </a:r>
            <a:endParaRPr lang="en-US" dirty="0" smtClean="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559118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Teams effectiveness</a:t>
            </a:r>
            <a:endParaRPr lang="en-US" dirty="0"/>
          </a:p>
        </p:txBody>
      </p:sp>
      <p:sp>
        <p:nvSpPr>
          <p:cNvPr id="3" name="Content Placeholder 2"/>
          <p:cNvSpPr>
            <a:spLocks noGrp="1"/>
          </p:cNvSpPr>
          <p:nvPr>
            <p:ph idx="1"/>
          </p:nvPr>
        </p:nvSpPr>
        <p:spPr/>
        <p:txBody>
          <a:bodyPr/>
          <a:lstStyle/>
          <a:p>
            <a:r>
              <a:rPr lang="en-US" dirty="0"/>
              <a:t>T</a:t>
            </a:r>
            <a:r>
              <a:rPr lang="en-US" dirty="0" smtClean="0"/>
              <a:t>he </a:t>
            </a:r>
            <a:r>
              <a:rPr lang="en-US" dirty="0"/>
              <a:t>more a team limits its </a:t>
            </a:r>
            <a:r>
              <a:rPr lang="en-US" b="1" dirty="0"/>
              <a:t>work </a:t>
            </a:r>
            <a:r>
              <a:rPr lang="en-US" b="1" dirty="0" smtClean="0"/>
              <a:t>in progress</a:t>
            </a:r>
            <a:r>
              <a:rPr lang="en-US" dirty="0"/>
              <a:t>, the more likely its members can collaborate to expedite work </a:t>
            </a:r>
            <a:r>
              <a:rPr lang="en-US" dirty="0" smtClean="0"/>
              <a:t>across the board</a:t>
            </a:r>
          </a:p>
          <a:p>
            <a:r>
              <a:rPr lang="en-US" dirty="0"/>
              <a:t>Team members in successful agile teams work to collaborate </a:t>
            </a:r>
            <a:r>
              <a:rPr lang="en-US" dirty="0" smtClean="0"/>
              <a:t>in various </a:t>
            </a:r>
            <a:r>
              <a:rPr lang="en-US" dirty="0"/>
              <a:t>ways (such as </a:t>
            </a:r>
            <a:r>
              <a:rPr lang="en-US" b="1" dirty="0"/>
              <a:t>pairing, swarming, and mobbing</a:t>
            </a:r>
            <a:r>
              <a:rPr lang="en-US" dirty="0"/>
              <a:t>) so they do not fall </a:t>
            </a:r>
            <a:r>
              <a:rPr lang="en-US" dirty="0" smtClean="0"/>
              <a:t>into the </a:t>
            </a:r>
            <a:r>
              <a:rPr lang="en-US" b="1" dirty="0"/>
              <a:t>trap of mini-waterfalls </a:t>
            </a:r>
            <a:r>
              <a:rPr lang="en-US" dirty="0"/>
              <a:t>instead of collaborative work</a:t>
            </a:r>
            <a:endParaRPr lang="en-US" dirty="0" smtClean="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97794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Teams collaboration</a:t>
            </a:r>
            <a:endParaRPr lang="en-US" dirty="0"/>
          </a:p>
        </p:txBody>
      </p:sp>
      <p:sp>
        <p:nvSpPr>
          <p:cNvPr id="3" name="Content Placeholder 2"/>
          <p:cNvSpPr>
            <a:spLocks noGrp="1"/>
          </p:cNvSpPr>
          <p:nvPr>
            <p:ph idx="1"/>
          </p:nvPr>
        </p:nvSpPr>
        <p:spPr/>
        <p:txBody>
          <a:bodyPr/>
          <a:lstStyle/>
          <a:p>
            <a:r>
              <a:rPr lang="en-US" b="1" dirty="0"/>
              <a:t>Pair Work. </a:t>
            </a:r>
            <a:r>
              <a:rPr lang="en-US" dirty="0"/>
              <a:t>A technique of pairing two team members to work </a:t>
            </a:r>
            <a:r>
              <a:rPr lang="en-US" dirty="0" smtClean="0"/>
              <a:t>simultaneously on </a:t>
            </a:r>
            <a:r>
              <a:rPr lang="en-US" dirty="0"/>
              <a:t>the same work </a:t>
            </a:r>
            <a:r>
              <a:rPr lang="en-US" dirty="0" smtClean="0"/>
              <a:t>item</a:t>
            </a:r>
          </a:p>
          <a:p>
            <a:r>
              <a:rPr lang="en-US" b="1" dirty="0"/>
              <a:t>Swarming. </a:t>
            </a:r>
            <a:r>
              <a:rPr lang="en-US" dirty="0"/>
              <a:t>A technique in which multiple team members focus collectively </a:t>
            </a:r>
            <a:r>
              <a:rPr lang="en-US" dirty="0" smtClean="0"/>
              <a:t>on resolving </a:t>
            </a:r>
            <a:r>
              <a:rPr lang="en-US" dirty="0"/>
              <a:t>a specific </a:t>
            </a:r>
            <a:r>
              <a:rPr lang="en-US" dirty="0" smtClean="0"/>
              <a:t>impediment</a:t>
            </a:r>
          </a:p>
          <a:p>
            <a:r>
              <a:rPr lang="en-US" b="1" dirty="0"/>
              <a:t>Mobbing. </a:t>
            </a:r>
            <a:r>
              <a:rPr lang="en-US" dirty="0"/>
              <a:t>A technique in which multiple team members focus </a:t>
            </a:r>
            <a:r>
              <a:rPr lang="en-US" dirty="0" smtClean="0"/>
              <a:t>simultaneously and </a:t>
            </a:r>
            <a:r>
              <a:rPr lang="en-US" dirty="0"/>
              <a:t>coordinate their contributions on a particular work item</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49495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Mini-waterfalls</a:t>
            </a:r>
          </a:p>
        </p:txBody>
      </p:sp>
      <p:sp>
        <p:nvSpPr>
          <p:cNvPr id="3" name="Content Placeholder 2"/>
          <p:cNvSpPr>
            <a:spLocks noGrp="1"/>
          </p:cNvSpPr>
          <p:nvPr>
            <p:ph idx="1"/>
          </p:nvPr>
        </p:nvSpPr>
        <p:spPr/>
        <p:txBody>
          <a:bodyPr/>
          <a:lstStyle/>
          <a:p>
            <a:r>
              <a:rPr lang="en-US" dirty="0"/>
              <a:t>Mini-waterfalls </a:t>
            </a:r>
            <a:r>
              <a:rPr lang="en-US" dirty="0" smtClean="0"/>
              <a:t>occur when </a:t>
            </a:r>
            <a:r>
              <a:rPr lang="en-US" dirty="0"/>
              <a:t>the team addresses </a:t>
            </a:r>
            <a:r>
              <a:rPr lang="en-US" i="1" dirty="0"/>
              <a:t>all </a:t>
            </a:r>
            <a:r>
              <a:rPr lang="en-US" dirty="0"/>
              <a:t>of the requirements in a given period, then </a:t>
            </a:r>
            <a:r>
              <a:rPr lang="en-US" dirty="0" smtClean="0"/>
              <a:t>attempts to </a:t>
            </a:r>
            <a:r>
              <a:rPr lang="en-US" dirty="0"/>
              <a:t>do </a:t>
            </a:r>
            <a:r>
              <a:rPr lang="en-US" i="1" dirty="0"/>
              <a:t>all </a:t>
            </a:r>
            <a:r>
              <a:rPr lang="en-US" dirty="0"/>
              <a:t>of the design, then moves on to do </a:t>
            </a:r>
            <a:r>
              <a:rPr lang="en-US" i="1" dirty="0"/>
              <a:t>all </a:t>
            </a:r>
            <a:r>
              <a:rPr lang="en-US" dirty="0"/>
              <a:t>of the building</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72091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Attributes of Successful Agile </a:t>
            </a:r>
            <a:r>
              <a:rPr lang="en-US" b="1" dirty="0" smtClean="0"/>
              <a:t>Teams [1/2]</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7" name="Content Placeholder 6"/>
          <p:cNvGraphicFramePr>
            <a:graphicFrameLocks noGrp="1"/>
          </p:cNvGraphicFramePr>
          <p:nvPr>
            <p:ph idx="1"/>
            <p:extLst/>
          </p:nvPr>
        </p:nvGraphicFramePr>
        <p:xfrm>
          <a:off x="838200" y="1825625"/>
          <a:ext cx="10515600" cy="3937000"/>
        </p:xfrm>
        <a:graphic>
          <a:graphicData uri="http://schemas.openxmlformats.org/drawingml/2006/table">
            <a:tbl>
              <a:tblPr firstRow="1" bandRow="1">
                <a:tableStyleId>{5C22544A-7EE6-4342-B048-85BDC9FD1C3A}</a:tableStyleId>
              </a:tblPr>
              <a:tblGrid>
                <a:gridCol w="2623457">
                  <a:extLst>
                    <a:ext uri="{9D8B030D-6E8A-4147-A177-3AD203B41FA5}">
                      <a16:colId xmlns:a16="http://schemas.microsoft.com/office/drawing/2014/main" val="1078113869"/>
                    </a:ext>
                  </a:extLst>
                </a:gridCol>
                <a:gridCol w="7892143">
                  <a:extLst>
                    <a:ext uri="{9D8B030D-6E8A-4147-A177-3AD203B41FA5}">
                      <a16:colId xmlns:a16="http://schemas.microsoft.com/office/drawing/2014/main" val="842667328"/>
                    </a:ext>
                  </a:extLst>
                </a:gridCol>
              </a:tblGrid>
              <a:tr h="370840">
                <a:tc>
                  <a:txBody>
                    <a:bodyPr/>
                    <a:lstStyle/>
                    <a:p>
                      <a:r>
                        <a:rPr lang="en-US" sz="1800" b="1" i="0" u="none" strike="noStrike" kern="1200" baseline="0" dirty="0" smtClean="0">
                          <a:solidFill>
                            <a:schemeClr val="lt1"/>
                          </a:solidFill>
                          <a:latin typeface="+mn-lt"/>
                          <a:ea typeface="+mn-ea"/>
                          <a:cs typeface="+mn-cs"/>
                        </a:rPr>
                        <a:t>Attribute</a:t>
                      </a:r>
                      <a:endParaRPr lang="en-US" dirty="0"/>
                    </a:p>
                  </a:txBody>
                  <a:tcPr/>
                </a:tc>
                <a:tc>
                  <a:txBody>
                    <a:bodyPr/>
                    <a:lstStyle/>
                    <a:p>
                      <a:r>
                        <a:rPr lang="en-US" sz="1800" b="1" i="0" u="none" strike="noStrike" kern="1200" baseline="0" dirty="0" smtClean="0">
                          <a:solidFill>
                            <a:schemeClr val="lt1"/>
                          </a:solidFill>
                          <a:latin typeface="+mn-lt"/>
                          <a:ea typeface="+mn-ea"/>
                          <a:cs typeface="+mn-cs"/>
                        </a:rPr>
                        <a:t>Goal</a:t>
                      </a:r>
                      <a:endParaRPr lang="en-US" dirty="0"/>
                    </a:p>
                  </a:txBody>
                  <a:tcPr/>
                </a:tc>
                <a:extLst>
                  <a:ext uri="{0D108BD9-81ED-4DB2-BD59-A6C34878D82A}">
                    <a16:rowId xmlns:a16="http://schemas.microsoft.com/office/drawing/2014/main" val="4177737338"/>
                  </a:ext>
                </a:extLst>
              </a:tr>
              <a:tr h="370840">
                <a:tc>
                  <a:txBody>
                    <a:bodyPr/>
                    <a:lstStyle/>
                    <a:p>
                      <a:r>
                        <a:rPr lang="en-US" sz="1800" b="0" i="0" u="none" strike="noStrike" kern="1200" baseline="0" dirty="0" smtClean="0">
                          <a:solidFill>
                            <a:schemeClr val="dk1"/>
                          </a:solidFill>
                          <a:latin typeface="+mn-lt"/>
                          <a:ea typeface="+mn-ea"/>
                          <a:cs typeface="+mn-cs"/>
                        </a:rPr>
                        <a:t>Dedicated people</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Increased focus and productivity</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Small team, fewer than ten people</a:t>
                      </a:r>
                      <a:endParaRPr lang="en-US" dirty="0"/>
                    </a:p>
                  </a:txBody>
                  <a:tcPr/>
                </a:tc>
                <a:extLst>
                  <a:ext uri="{0D108BD9-81ED-4DB2-BD59-A6C34878D82A}">
                    <a16:rowId xmlns:a16="http://schemas.microsoft.com/office/drawing/2014/main" val="907803729"/>
                  </a:ext>
                </a:extLst>
              </a:tr>
              <a:tr h="370840">
                <a:tc>
                  <a:txBody>
                    <a:bodyPr/>
                    <a:lstStyle/>
                    <a:p>
                      <a:r>
                        <a:rPr lang="en-US" sz="1800" b="0" i="0" u="none" strike="noStrike" kern="1200" baseline="0" dirty="0" smtClean="0">
                          <a:solidFill>
                            <a:schemeClr val="dk1"/>
                          </a:solidFill>
                          <a:latin typeface="+mn-lt"/>
                          <a:ea typeface="+mn-ea"/>
                          <a:cs typeface="+mn-cs"/>
                        </a:rPr>
                        <a:t>Cross-functional team</a:t>
                      </a:r>
                    </a:p>
                    <a:p>
                      <a:r>
                        <a:rPr lang="en-US" sz="1800" b="0" i="0" u="none" strike="noStrike" kern="1200" baseline="0" dirty="0" smtClean="0">
                          <a:solidFill>
                            <a:schemeClr val="dk1"/>
                          </a:solidFill>
                          <a:latin typeface="+mn-lt"/>
                          <a:ea typeface="+mn-ea"/>
                          <a:cs typeface="+mn-cs"/>
                        </a:rPr>
                        <a:t>members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Develop and deliver often</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Deliver finished value as an independent team</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Integrate all the work activities to deliver finished work</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Provide feedback from inside the team and from others, such as the product owner</a:t>
                      </a:r>
                      <a:endParaRPr lang="en-US" dirty="0"/>
                    </a:p>
                  </a:txBody>
                  <a:tcPr/>
                </a:tc>
                <a:extLst>
                  <a:ext uri="{0D108BD9-81ED-4DB2-BD59-A6C34878D82A}">
                    <a16:rowId xmlns:a16="http://schemas.microsoft.com/office/drawing/2014/main" val="3563549308"/>
                  </a:ext>
                </a:extLst>
              </a:tr>
              <a:tr h="370840">
                <a:tc>
                  <a:txBody>
                    <a:bodyPr/>
                    <a:lstStyle/>
                    <a:p>
                      <a:r>
                        <a:rPr lang="en-US" sz="1800" b="0" i="0" u="none" strike="noStrike" kern="1200" baseline="0" dirty="0" smtClean="0">
                          <a:solidFill>
                            <a:schemeClr val="dk1"/>
                          </a:solidFill>
                          <a:latin typeface="+mn-lt"/>
                          <a:ea typeface="+mn-ea"/>
                          <a:cs typeface="+mn-cs"/>
                        </a:rPr>
                        <a:t>Colocation or ability to</a:t>
                      </a:r>
                    </a:p>
                    <a:p>
                      <a:r>
                        <a:rPr lang="en-US" sz="1800" b="0" i="0" u="none" strike="noStrike" kern="1200" baseline="0" dirty="0" smtClean="0">
                          <a:solidFill>
                            <a:schemeClr val="dk1"/>
                          </a:solidFill>
                          <a:latin typeface="+mn-lt"/>
                          <a:ea typeface="+mn-ea"/>
                          <a:cs typeface="+mn-cs"/>
                        </a:rPr>
                        <a:t>manage any location</a:t>
                      </a:r>
                    </a:p>
                    <a:p>
                      <a:r>
                        <a:rPr lang="en-US" sz="1800" b="0" i="0" u="none" strike="noStrike" kern="1200" baseline="0" dirty="0" smtClean="0">
                          <a:solidFill>
                            <a:schemeClr val="dk1"/>
                          </a:solidFill>
                          <a:latin typeface="+mn-lt"/>
                          <a:ea typeface="+mn-ea"/>
                          <a:cs typeface="+mn-cs"/>
                        </a:rPr>
                        <a:t>challenges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Better communication</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Improved team dynamics</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Knowledge sharing</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Reduced cost of learning</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Able to commit to working with each other</a:t>
                      </a:r>
                      <a:endParaRPr lang="en-US" dirty="0"/>
                    </a:p>
                  </a:txBody>
                  <a:tcPr/>
                </a:tc>
                <a:extLst>
                  <a:ext uri="{0D108BD9-81ED-4DB2-BD59-A6C34878D82A}">
                    <a16:rowId xmlns:a16="http://schemas.microsoft.com/office/drawing/2014/main" val="159249983"/>
                  </a:ext>
                </a:extLst>
              </a:tr>
            </a:tbl>
          </a:graphicData>
        </a:graphic>
      </p:graphicFrame>
    </p:spTree>
    <p:extLst>
      <p:ext uri="{BB962C8B-B14F-4D97-AF65-F5344CB8AC3E}">
        <p14:creationId xmlns:p14="http://schemas.microsoft.com/office/powerpoint/2010/main" val="34367095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Attributes of Successful Agile </a:t>
            </a:r>
            <a:r>
              <a:rPr lang="en-US" b="1" dirty="0" smtClean="0"/>
              <a:t>Teams [2/2]</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7" name="Content Placeholder 6"/>
          <p:cNvGraphicFramePr>
            <a:graphicFrameLocks noGrp="1"/>
          </p:cNvGraphicFramePr>
          <p:nvPr>
            <p:ph idx="1"/>
            <p:extLst/>
          </p:nvPr>
        </p:nvGraphicFramePr>
        <p:xfrm>
          <a:off x="838200" y="1825625"/>
          <a:ext cx="10515600" cy="3022600"/>
        </p:xfrm>
        <a:graphic>
          <a:graphicData uri="http://schemas.openxmlformats.org/drawingml/2006/table">
            <a:tbl>
              <a:tblPr firstRow="1" bandRow="1">
                <a:tableStyleId>{5C22544A-7EE6-4342-B048-85BDC9FD1C3A}</a:tableStyleId>
              </a:tblPr>
              <a:tblGrid>
                <a:gridCol w="2623457">
                  <a:extLst>
                    <a:ext uri="{9D8B030D-6E8A-4147-A177-3AD203B41FA5}">
                      <a16:colId xmlns:a16="http://schemas.microsoft.com/office/drawing/2014/main" val="1078113869"/>
                    </a:ext>
                  </a:extLst>
                </a:gridCol>
                <a:gridCol w="7892143">
                  <a:extLst>
                    <a:ext uri="{9D8B030D-6E8A-4147-A177-3AD203B41FA5}">
                      <a16:colId xmlns:a16="http://schemas.microsoft.com/office/drawing/2014/main" val="842667328"/>
                    </a:ext>
                  </a:extLst>
                </a:gridCol>
              </a:tblGrid>
              <a:tr h="370840">
                <a:tc>
                  <a:txBody>
                    <a:bodyPr/>
                    <a:lstStyle/>
                    <a:p>
                      <a:r>
                        <a:rPr lang="en-US" sz="1800" b="1" i="0" u="none" strike="noStrike" kern="1200" baseline="0" dirty="0" smtClean="0">
                          <a:solidFill>
                            <a:schemeClr val="lt1"/>
                          </a:solidFill>
                          <a:latin typeface="+mn-lt"/>
                          <a:ea typeface="+mn-ea"/>
                          <a:cs typeface="+mn-cs"/>
                        </a:rPr>
                        <a:t>Attribute</a:t>
                      </a:r>
                      <a:endParaRPr lang="en-US" dirty="0"/>
                    </a:p>
                  </a:txBody>
                  <a:tcPr/>
                </a:tc>
                <a:tc>
                  <a:txBody>
                    <a:bodyPr/>
                    <a:lstStyle/>
                    <a:p>
                      <a:r>
                        <a:rPr lang="en-US" sz="1800" b="1" i="0" u="none" strike="noStrike" kern="1200" baseline="0" dirty="0" smtClean="0">
                          <a:solidFill>
                            <a:schemeClr val="lt1"/>
                          </a:solidFill>
                          <a:latin typeface="+mn-lt"/>
                          <a:ea typeface="+mn-ea"/>
                          <a:cs typeface="+mn-cs"/>
                        </a:rPr>
                        <a:t>Goal</a:t>
                      </a:r>
                      <a:endParaRPr lang="en-US" dirty="0"/>
                    </a:p>
                  </a:txBody>
                  <a:tcPr/>
                </a:tc>
                <a:extLst>
                  <a:ext uri="{0D108BD9-81ED-4DB2-BD59-A6C34878D82A}">
                    <a16:rowId xmlns:a16="http://schemas.microsoft.com/office/drawing/2014/main" val="4177737338"/>
                  </a:ext>
                </a:extLst>
              </a:tr>
              <a:tr h="370840">
                <a:tc>
                  <a:txBody>
                    <a:bodyPr/>
                    <a:lstStyle/>
                    <a:p>
                      <a:r>
                        <a:rPr lang="en-US" sz="1800" b="0" i="0" u="none" strike="noStrike" kern="1200" baseline="0" dirty="0" smtClean="0">
                          <a:solidFill>
                            <a:schemeClr val="dk1"/>
                          </a:solidFill>
                          <a:latin typeface="+mn-lt"/>
                          <a:ea typeface="+mn-ea"/>
                          <a:cs typeface="+mn-cs"/>
                        </a:rPr>
                        <a:t>Mixed team of generalists</a:t>
                      </a:r>
                    </a:p>
                    <a:p>
                      <a:r>
                        <a:rPr lang="en-US" sz="1800" b="0" i="0" u="none" strike="noStrike" kern="1200" baseline="0" dirty="0" smtClean="0">
                          <a:solidFill>
                            <a:schemeClr val="dk1"/>
                          </a:solidFill>
                          <a:latin typeface="+mn-lt"/>
                          <a:ea typeface="+mn-ea"/>
                          <a:cs typeface="+mn-cs"/>
                        </a:rPr>
                        <a:t>and specialists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Specialists provide dedicated expertise and generalists provide flexibility of who does what</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Team brings their specialist capabilities and often become generalizing specialists, with a focus specialty plus breadth of experience across multiple skills</a:t>
                      </a:r>
                      <a:endParaRPr lang="en-US" dirty="0"/>
                    </a:p>
                  </a:txBody>
                  <a:tcPr/>
                </a:tc>
                <a:extLst>
                  <a:ext uri="{0D108BD9-81ED-4DB2-BD59-A6C34878D82A}">
                    <a16:rowId xmlns:a16="http://schemas.microsoft.com/office/drawing/2014/main" val="177882832"/>
                  </a:ext>
                </a:extLst>
              </a:tr>
              <a:tr h="370840">
                <a:tc>
                  <a:txBody>
                    <a:bodyPr/>
                    <a:lstStyle/>
                    <a:p>
                      <a:r>
                        <a:rPr lang="en-US" sz="1800" b="0" i="0" u="none" strike="noStrike" kern="1200" baseline="0" dirty="0" smtClean="0">
                          <a:solidFill>
                            <a:schemeClr val="dk1"/>
                          </a:solidFill>
                          <a:latin typeface="+mn-lt"/>
                          <a:ea typeface="+mn-ea"/>
                          <a:cs typeface="+mn-cs"/>
                        </a:rPr>
                        <a:t>Stable work environment</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Depend on each other to deliver</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Agreed-upon approach to the work</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Simplified team cost calculations (run rate)</a:t>
                      </a:r>
                    </a:p>
                    <a:p>
                      <a:pPr marL="285750" indent="-285750">
                        <a:buFont typeface="Arial" panose="020B0604020202020204" pitchFamily="34" charset="0"/>
                        <a:buChar char="•"/>
                      </a:pPr>
                      <a:r>
                        <a:rPr lang="en-US" sz="1800" b="0" i="0" u="none" strike="noStrike" kern="1200" baseline="0" dirty="0" smtClean="0">
                          <a:solidFill>
                            <a:schemeClr val="dk1"/>
                          </a:solidFill>
                          <a:latin typeface="+mn-lt"/>
                          <a:ea typeface="+mn-ea"/>
                          <a:cs typeface="+mn-cs"/>
                        </a:rPr>
                        <a:t>Preservation and expansion of intellectual capital</a:t>
                      </a:r>
                      <a:endParaRPr lang="en-US" dirty="0"/>
                    </a:p>
                  </a:txBody>
                  <a:tcPr/>
                </a:tc>
                <a:extLst>
                  <a:ext uri="{0D108BD9-81ED-4DB2-BD59-A6C34878D82A}">
                    <a16:rowId xmlns:a16="http://schemas.microsoft.com/office/drawing/2014/main" val="2527209197"/>
                  </a:ext>
                </a:extLst>
              </a:tr>
            </a:tbl>
          </a:graphicData>
        </a:graphic>
      </p:graphicFrame>
    </p:spTree>
    <p:extLst>
      <p:ext uri="{BB962C8B-B14F-4D97-AF65-F5344CB8AC3E}">
        <p14:creationId xmlns:p14="http://schemas.microsoft.com/office/powerpoint/2010/main" val="67362833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Cross-functional </a:t>
            </a:r>
            <a:r>
              <a:rPr lang="en-US" dirty="0" smtClean="0"/>
              <a:t>team member</a:t>
            </a:r>
            <a:endParaRPr lang="en-US" dirty="0"/>
          </a:p>
        </p:txBody>
      </p:sp>
      <p:sp>
        <p:nvSpPr>
          <p:cNvPr id="3" name="Content Placeholder 2"/>
          <p:cNvSpPr>
            <a:spLocks noGrp="1"/>
          </p:cNvSpPr>
          <p:nvPr>
            <p:ph idx="1"/>
          </p:nvPr>
        </p:nvSpPr>
        <p:spPr/>
        <p:txBody>
          <a:bodyPr>
            <a:normAutofit/>
          </a:bodyPr>
          <a:lstStyle/>
          <a:p>
            <a:r>
              <a:rPr lang="en-US" dirty="0"/>
              <a:t>Cross-functional teams consist of team members with all the </a:t>
            </a:r>
            <a:r>
              <a:rPr lang="en-US" dirty="0" smtClean="0"/>
              <a:t>skills necessary </a:t>
            </a:r>
            <a:r>
              <a:rPr lang="en-US" dirty="0"/>
              <a:t>to produce a working product. </a:t>
            </a:r>
            <a:endParaRPr lang="en-US" dirty="0" smtClean="0"/>
          </a:p>
          <a:p>
            <a:r>
              <a:rPr lang="en-US" dirty="0" smtClean="0"/>
              <a:t>In </a:t>
            </a:r>
            <a:r>
              <a:rPr lang="en-US" dirty="0"/>
              <a:t>software development</a:t>
            </a:r>
            <a:r>
              <a:rPr lang="en-US" dirty="0" smtClean="0"/>
              <a:t>, cross-functional </a:t>
            </a:r>
            <a:r>
              <a:rPr lang="en-US" dirty="0"/>
              <a:t>teams are typically comprised of designers</a:t>
            </a:r>
            <a:r>
              <a:rPr lang="en-US" dirty="0" smtClean="0"/>
              <a:t>, developers</a:t>
            </a:r>
            <a:r>
              <a:rPr lang="en-US" dirty="0"/>
              <a:t>, testers, and any other required roles. </a:t>
            </a:r>
            <a:endParaRPr lang="en-US" dirty="0" smtClean="0"/>
          </a:p>
          <a:p>
            <a:r>
              <a:rPr lang="en-US" dirty="0" smtClean="0"/>
              <a:t>The cross-functional development </a:t>
            </a:r>
            <a:r>
              <a:rPr lang="en-US" dirty="0"/>
              <a:t>teams consist of professionals who deliver </a:t>
            </a:r>
            <a:r>
              <a:rPr lang="en-US" dirty="0" smtClean="0"/>
              <a:t>potentially releasable </a:t>
            </a:r>
            <a:r>
              <a:rPr lang="en-US" dirty="0"/>
              <a:t>product on a regular cadence. </a:t>
            </a:r>
            <a:endParaRPr lang="en-US" dirty="0" smtClean="0"/>
          </a:p>
          <a:p>
            <a:r>
              <a:rPr lang="en-US" dirty="0" smtClean="0"/>
              <a:t>Cross-functional </a:t>
            </a:r>
            <a:r>
              <a:rPr lang="en-US" dirty="0"/>
              <a:t>teams </a:t>
            </a:r>
            <a:r>
              <a:rPr lang="en-US" dirty="0" smtClean="0"/>
              <a:t>are critical </a:t>
            </a:r>
            <a:r>
              <a:rPr lang="en-US" dirty="0"/>
              <a:t>because they can deliver finished work in the shortest </a:t>
            </a:r>
            <a:r>
              <a:rPr lang="en-US" dirty="0" smtClean="0"/>
              <a:t>possible time</a:t>
            </a:r>
            <a:r>
              <a:rPr lang="en-US" dirty="0"/>
              <a:t>, with higher quality, without external dependencies.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609905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a:t>
            </a:r>
            <a:r>
              <a:rPr lang="en-US" dirty="0" smtClean="0"/>
              <a:t>owner [1/3]</a:t>
            </a:r>
            <a:endParaRPr lang="en-US" dirty="0"/>
          </a:p>
        </p:txBody>
      </p:sp>
      <p:sp>
        <p:nvSpPr>
          <p:cNvPr id="3" name="Content Placeholder 2"/>
          <p:cNvSpPr>
            <a:spLocks noGrp="1"/>
          </p:cNvSpPr>
          <p:nvPr>
            <p:ph idx="1"/>
          </p:nvPr>
        </p:nvSpPr>
        <p:spPr/>
        <p:txBody>
          <a:bodyPr/>
          <a:lstStyle/>
          <a:p>
            <a:r>
              <a:rPr lang="en-US" dirty="0"/>
              <a:t>The product owner is responsible for guiding the direction of </a:t>
            </a:r>
            <a:r>
              <a:rPr lang="en-US" dirty="0" smtClean="0"/>
              <a:t>the product</a:t>
            </a:r>
            <a:r>
              <a:rPr lang="en-US" dirty="0"/>
              <a:t>. </a:t>
            </a:r>
            <a:endParaRPr lang="en-US" dirty="0" smtClean="0"/>
          </a:p>
          <a:p>
            <a:r>
              <a:rPr lang="en-US" dirty="0" smtClean="0"/>
              <a:t>Product </a:t>
            </a:r>
            <a:r>
              <a:rPr lang="en-US" dirty="0"/>
              <a:t>owners rank the work based on its business value.</a:t>
            </a:r>
          </a:p>
          <a:p>
            <a:r>
              <a:rPr lang="en-US" dirty="0"/>
              <a:t>Product owners work with their teams daily by providing </a:t>
            </a:r>
            <a:r>
              <a:rPr lang="en-US" dirty="0" smtClean="0"/>
              <a:t>product feedback </a:t>
            </a:r>
            <a:r>
              <a:rPr lang="en-US" dirty="0"/>
              <a:t>and setting direction on the next piece of functionality to </a:t>
            </a:r>
            <a:r>
              <a:rPr lang="en-US" dirty="0" smtClean="0"/>
              <a:t>be developed/delivered</a:t>
            </a:r>
            <a:r>
              <a:rPr lang="en-US" dirty="0"/>
              <a:t>. </a:t>
            </a:r>
            <a:endParaRPr lang="en-US" dirty="0" smtClean="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960025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 owner [2/3]</a:t>
            </a:r>
            <a:endParaRPr lang="en-US" dirty="0"/>
          </a:p>
        </p:txBody>
      </p:sp>
      <p:sp>
        <p:nvSpPr>
          <p:cNvPr id="3" name="Content Placeholder 2"/>
          <p:cNvSpPr>
            <a:spLocks noGrp="1"/>
          </p:cNvSpPr>
          <p:nvPr>
            <p:ph idx="1"/>
          </p:nvPr>
        </p:nvSpPr>
        <p:spPr/>
        <p:txBody>
          <a:bodyPr/>
          <a:lstStyle/>
          <a:p>
            <a:r>
              <a:rPr lang="en-US" dirty="0"/>
              <a:t>The product owner works with stakeholders, customers, and the </a:t>
            </a:r>
            <a:r>
              <a:rPr lang="en-US" dirty="0" smtClean="0"/>
              <a:t>teams to </a:t>
            </a:r>
            <a:r>
              <a:rPr lang="en-US" dirty="0"/>
              <a:t>define the product direction. </a:t>
            </a:r>
            <a:endParaRPr lang="en-US" dirty="0" smtClean="0"/>
          </a:p>
          <a:p>
            <a:r>
              <a:rPr lang="en-US" dirty="0" smtClean="0"/>
              <a:t>Typically</a:t>
            </a:r>
            <a:r>
              <a:rPr lang="en-US" dirty="0"/>
              <a:t>, product owners have </a:t>
            </a:r>
            <a:r>
              <a:rPr lang="en-US" dirty="0" smtClean="0"/>
              <a:t>a business </a:t>
            </a:r>
            <a:r>
              <a:rPr lang="en-US" dirty="0"/>
              <a:t>background and bring deep subject matter expertise to </a:t>
            </a:r>
            <a:r>
              <a:rPr lang="en-US" dirty="0" smtClean="0"/>
              <a:t>the decisions</a:t>
            </a:r>
            <a:r>
              <a:rPr lang="en-US" dirty="0"/>
              <a:t>. </a:t>
            </a:r>
            <a:endParaRPr lang="en-US" dirty="0" smtClean="0"/>
          </a:p>
          <a:p>
            <a:r>
              <a:rPr lang="en-US" dirty="0" smtClean="0"/>
              <a:t>Sometimes</a:t>
            </a:r>
            <a:r>
              <a:rPr lang="en-US" dirty="0"/>
              <a:t>, the product owner requests help from </a:t>
            </a:r>
            <a:r>
              <a:rPr lang="en-US" dirty="0" smtClean="0"/>
              <a:t>people with </a:t>
            </a:r>
            <a:r>
              <a:rPr lang="en-US" dirty="0"/>
              <a:t>deep domain expertise, such as architects, or deep </a:t>
            </a:r>
            <a:r>
              <a:rPr lang="en-US" dirty="0" smtClean="0"/>
              <a:t>customer expertise</a:t>
            </a:r>
            <a:r>
              <a:rPr lang="en-US" dirty="0"/>
              <a:t>, such as product managers. </a:t>
            </a:r>
            <a:endParaRPr lang="en-US" dirty="0" smtClean="0"/>
          </a:p>
          <a:p>
            <a:r>
              <a:rPr lang="en-US" dirty="0" smtClean="0"/>
              <a:t>Product </a:t>
            </a:r>
            <a:r>
              <a:rPr lang="en-US" dirty="0"/>
              <a:t>owners need training </a:t>
            </a:r>
            <a:r>
              <a:rPr lang="en-US" dirty="0" smtClean="0"/>
              <a:t>on how </a:t>
            </a:r>
            <a:r>
              <a:rPr lang="en-US" dirty="0"/>
              <a:t>to organize and manage the flow of work through the team.</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709488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 owner [3/3]</a:t>
            </a:r>
            <a:endParaRPr lang="en-US" dirty="0"/>
          </a:p>
        </p:txBody>
      </p:sp>
      <p:sp>
        <p:nvSpPr>
          <p:cNvPr id="3" name="Content Placeholder 2"/>
          <p:cNvSpPr>
            <a:spLocks noGrp="1"/>
          </p:cNvSpPr>
          <p:nvPr>
            <p:ph idx="1"/>
          </p:nvPr>
        </p:nvSpPr>
        <p:spPr/>
        <p:txBody>
          <a:bodyPr/>
          <a:lstStyle/>
          <a:p>
            <a:r>
              <a:rPr lang="en-US" dirty="0"/>
              <a:t>In agile, the product owners create the backlog for and with the team.</a:t>
            </a:r>
          </a:p>
          <a:p>
            <a:r>
              <a:rPr lang="en-US" dirty="0"/>
              <a:t>The backlog helps the teams see how to deliver the highest </a:t>
            </a:r>
            <a:r>
              <a:rPr lang="en-US" dirty="0" smtClean="0"/>
              <a:t>value without </a:t>
            </a:r>
            <a:r>
              <a:rPr lang="en-US" dirty="0"/>
              <a:t>creating waste.</a:t>
            </a:r>
          </a:p>
          <a:p>
            <a:r>
              <a:rPr lang="en-US" dirty="0"/>
              <a:t>A critical success factor for agile teams is strong product ownership.</a:t>
            </a:r>
          </a:p>
          <a:p>
            <a:r>
              <a:rPr lang="en-US" dirty="0"/>
              <a:t>Without attention to the highest value for the customer, the agile </a:t>
            </a:r>
            <a:r>
              <a:rPr lang="en-US" dirty="0" smtClean="0"/>
              <a:t>team may </a:t>
            </a:r>
            <a:r>
              <a:rPr lang="en-US" dirty="0"/>
              <a:t>create features that are not appreciated, or otherwise </a:t>
            </a:r>
            <a:r>
              <a:rPr lang="en-US" dirty="0" smtClean="0"/>
              <a:t>insufficiently valuable</a:t>
            </a:r>
            <a:r>
              <a:rPr lang="en-US" dirty="0"/>
              <a:t>, therefore wasting </a:t>
            </a:r>
            <a:r>
              <a:rPr lang="en-US" dirty="0" smtClean="0"/>
              <a:t>effort.</a:t>
            </a:r>
          </a:p>
          <a:p>
            <a:r>
              <a:rPr lang="en-US" dirty="0"/>
              <a:t>*</a:t>
            </a:r>
            <a:r>
              <a:rPr lang="en-US" dirty="0" smtClean="0"/>
              <a:t>That </a:t>
            </a:r>
            <a:r>
              <a:rPr lang="en-US" dirty="0"/>
              <a:t>means the work is small, often small enough to be described on one index card.</a:t>
            </a:r>
          </a:p>
          <a:p>
            <a:endParaRPr lang="en-US" dirty="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8975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 facilitator</a:t>
            </a:r>
            <a:endParaRPr lang="en-US" dirty="0"/>
          </a:p>
        </p:txBody>
      </p:sp>
      <p:sp>
        <p:nvSpPr>
          <p:cNvPr id="3" name="Content Placeholder 2"/>
          <p:cNvSpPr>
            <a:spLocks noGrp="1"/>
          </p:cNvSpPr>
          <p:nvPr>
            <p:ph idx="1"/>
          </p:nvPr>
        </p:nvSpPr>
        <p:spPr/>
        <p:txBody>
          <a:bodyPr>
            <a:normAutofit fontScale="92500" lnSpcReduction="20000"/>
          </a:bodyPr>
          <a:lstStyle/>
          <a:p>
            <a:r>
              <a:rPr lang="en-US" dirty="0"/>
              <a:t>A servant leader. </a:t>
            </a:r>
          </a:p>
          <a:p>
            <a:r>
              <a:rPr lang="en-US" dirty="0"/>
              <a:t>This role may be called a project manager, scrum master, project team lead, team coach, or team facilitator.</a:t>
            </a:r>
          </a:p>
          <a:p>
            <a:r>
              <a:rPr lang="en-US" dirty="0"/>
              <a:t>People need time to build their </a:t>
            </a:r>
            <a:r>
              <a:rPr lang="en-US" b="1" u="sng" dirty="0"/>
              <a:t>servant leadership skills </a:t>
            </a:r>
            <a:r>
              <a:rPr lang="en-US" dirty="0"/>
              <a:t>of </a:t>
            </a:r>
            <a:r>
              <a:rPr lang="en-US" u="sng" dirty="0"/>
              <a:t>facilitation</a:t>
            </a:r>
            <a:r>
              <a:rPr lang="en-US" dirty="0"/>
              <a:t>, </a:t>
            </a:r>
            <a:r>
              <a:rPr lang="en-US" u="sng" dirty="0"/>
              <a:t>coaching</a:t>
            </a:r>
            <a:r>
              <a:rPr lang="en-US" dirty="0"/>
              <a:t>, and </a:t>
            </a:r>
            <a:r>
              <a:rPr lang="en-US" u="sng" dirty="0"/>
              <a:t>impediment removal</a:t>
            </a:r>
            <a:r>
              <a:rPr lang="en-US" dirty="0"/>
              <a:t>.</a:t>
            </a:r>
          </a:p>
          <a:p>
            <a:r>
              <a:rPr lang="en-US" dirty="0"/>
              <a:t>Initially, many organizations invite external agile coaches to help them when their internal coaching capability is not yet fully developed.</a:t>
            </a:r>
          </a:p>
          <a:p>
            <a:r>
              <a:rPr lang="en-US" dirty="0"/>
              <a:t>External coaches have the advantage of experience, but the disadvantage of weak relationships in the client organization. </a:t>
            </a:r>
          </a:p>
          <a:p>
            <a:r>
              <a:rPr lang="en-US" dirty="0"/>
              <a:t>Internal coaches, on the other hand, have strong relationships in their organization, but may lack the breadth of experience that would make them highly effective</a:t>
            </a:r>
            <a:r>
              <a:rPr lang="en-US" dirty="0" smtClean="0"/>
              <a:t>.</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smtClean="0">
                <a:ln>
                  <a:noFill/>
                </a:ln>
                <a:solidFill>
                  <a:srgbClr val="5B9BD5">
                    <a:lumMod val="50000"/>
                  </a:srgbClr>
                </a:solidFill>
                <a:effectLst/>
                <a:uLnTx/>
                <a:uFillTx/>
                <a:latin typeface="Calibri" panose="020F0502020204030204"/>
                <a:ea typeface="+mn-ea"/>
                <a:cs typeface="+mn-cs"/>
              </a:rPr>
              <a:t>Eng. Dr. </a:t>
            </a:r>
            <a:r>
              <a:rPr kumimoji="0" lang="en-US" sz="1400" b="1" i="0" u="none" strike="noStrike" kern="1200" cap="none" spc="0" normalizeH="0" baseline="0" noProof="0" dirty="0" err="1" smtClean="0">
                <a:ln>
                  <a:noFill/>
                </a:ln>
                <a:solidFill>
                  <a:srgbClr val="5B9BD5">
                    <a:lumMod val="50000"/>
                  </a:srgbClr>
                </a:solidFill>
                <a:effectLst/>
                <a:uLnTx/>
                <a:uFillTx/>
                <a:latin typeface="Calibri" panose="020F0502020204030204"/>
                <a:ea typeface="+mn-ea"/>
                <a:cs typeface="+mn-cs"/>
              </a:rPr>
              <a:t>Akram</a:t>
            </a:r>
            <a:r>
              <a:rPr kumimoji="0" lang="en-US" sz="1400" b="1" i="0" u="none" strike="noStrike" kern="1200" cap="none" spc="0" normalizeH="0" baseline="0" noProof="0" dirty="0" smtClean="0">
                <a:ln>
                  <a:noFill/>
                </a:ln>
                <a:solidFill>
                  <a:srgbClr val="5B9BD5">
                    <a:lumMod val="50000"/>
                  </a:srgbClr>
                </a:solidFill>
                <a:effectLst/>
                <a:uLnTx/>
                <a:uFillTx/>
                <a:latin typeface="Calibri" panose="020F0502020204030204"/>
                <a:ea typeface="+mn-ea"/>
                <a:cs typeface="+mn-cs"/>
              </a:rPr>
              <a:t>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869096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GENERALIZING SPECIALISTS</a:t>
            </a:r>
          </a:p>
        </p:txBody>
      </p:sp>
      <p:sp>
        <p:nvSpPr>
          <p:cNvPr id="3" name="Content Placeholder 2"/>
          <p:cNvSpPr>
            <a:spLocks noGrp="1"/>
          </p:cNvSpPr>
          <p:nvPr>
            <p:ph idx="1"/>
          </p:nvPr>
        </p:nvSpPr>
        <p:spPr/>
        <p:txBody>
          <a:bodyPr/>
          <a:lstStyle/>
          <a:p>
            <a:r>
              <a:rPr lang="en-US" dirty="0"/>
              <a:t>M</a:t>
            </a:r>
            <a:r>
              <a:rPr lang="en-US" dirty="0" smtClean="0"/>
              <a:t>any </a:t>
            </a:r>
            <a:r>
              <a:rPr lang="en-US" dirty="0"/>
              <a:t>successful agile teams are made up of generalizing specialists, or </a:t>
            </a:r>
            <a:r>
              <a:rPr lang="en-US" b="1" dirty="0"/>
              <a:t>“T-shaped” </a:t>
            </a:r>
            <a:r>
              <a:rPr lang="en-US" dirty="0"/>
              <a:t>people</a:t>
            </a:r>
            <a:r>
              <a:rPr lang="en-US" dirty="0" smtClean="0"/>
              <a:t>.</a:t>
            </a:r>
          </a:p>
          <a:p>
            <a:r>
              <a:rPr lang="en-US" dirty="0"/>
              <a:t>A single person's throughput is not relevant</a:t>
            </a:r>
            <a:r>
              <a:rPr lang="en-US" dirty="0" smtClean="0"/>
              <a:t>. </a:t>
            </a:r>
            <a:r>
              <a:rPr lang="en-US" dirty="0"/>
              <a:t>The goal is for the </a:t>
            </a:r>
            <a:r>
              <a:rPr lang="en-US" i="1" dirty="0"/>
              <a:t>team </a:t>
            </a:r>
            <a:r>
              <a:rPr lang="en-US" dirty="0"/>
              <a:t>to optimize the delivery of finished work to </a:t>
            </a:r>
            <a:r>
              <a:rPr lang="en-US" dirty="0" smtClean="0"/>
              <a:t>get feedback.</a:t>
            </a:r>
          </a:p>
          <a:p>
            <a:r>
              <a:rPr lang="en-US" dirty="0"/>
              <a:t>The team's objective is flow efficiency</a:t>
            </a:r>
            <a:r>
              <a:rPr lang="en-US" dirty="0" smtClean="0"/>
              <a:t>, optimizing </a:t>
            </a:r>
            <a:r>
              <a:rPr lang="en-US" dirty="0"/>
              <a:t>the throughput of the entire team.</a:t>
            </a:r>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18122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STRUCTURES</a:t>
            </a:r>
          </a:p>
        </p:txBody>
      </p:sp>
      <p:sp>
        <p:nvSpPr>
          <p:cNvPr id="3" name="Content Placeholder 2"/>
          <p:cNvSpPr>
            <a:spLocks noGrp="1"/>
          </p:cNvSpPr>
          <p:nvPr>
            <p:ph idx="1"/>
          </p:nvPr>
        </p:nvSpPr>
        <p:spPr/>
        <p:txBody>
          <a:bodyPr/>
          <a:lstStyle/>
          <a:p>
            <a:r>
              <a:rPr lang="en-US" dirty="0" smtClean="0"/>
              <a:t>Organize </a:t>
            </a:r>
            <a:r>
              <a:rPr lang="en-US" dirty="0"/>
              <a:t>people into cross-functional teams to iteratively develop </a:t>
            </a:r>
            <a:r>
              <a:rPr lang="en-US" dirty="0" smtClean="0"/>
              <a:t>working products</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447298"/>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04</a:t>
            </a:r>
            <a:endParaRPr lang="en-US" cap="small"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099BDD"/>
                </a:solidFill>
                <a:effectLst/>
                <a:uLnTx/>
                <a:uFillTx/>
                <a:latin typeface="Corbel" panose="020B0503020204020204"/>
                <a:ea typeface="+mn-ea"/>
                <a:cs typeface="+mn-cs"/>
              </a:rPr>
              <a:t>Spring 2022</a:t>
            </a:r>
            <a:endParaRPr kumimoji="0" lang="en-US" sz="1050" b="0" i="0" u="none" strike="noStrike" kern="1200" cap="none" spc="0" normalizeH="0" baseline="0" noProof="0" dirty="0">
              <a:ln>
                <a:noFill/>
              </a:ln>
              <a:solidFill>
                <a:srgbClr val="099BDD"/>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05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099BDD"/>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srgbClr val="099BDD"/>
              </a:solidFill>
              <a:effectLst/>
              <a:uLnTx/>
              <a:uFillTx/>
              <a:latin typeface="Corbel" panose="020B050302020402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10300323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CHARTER THE PROJECT AND THE TEAM</a:t>
            </a:r>
            <a:endParaRPr lang="en-US" dirty="0"/>
          </a:p>
        </p:txBody>
      </p:sp>
      <p:sp>
        <p:nvSpPr>
          <p:cNvPr id="3" name="Content Placeholder 2"/>
          <p:cNvSpPr>
            <a:spLocks noGrp="1"/>
          </p:cNvSpPr>
          <p:nvPr>
            <p:ph idx="1"/>
          </p:nvPr>
        </p:nvSpPr>
        <p:spPr/>
        <p:txBody>
          <a:bodyPr/>
          <a:lstStyle/>
          <a:p>
            <a:r>
              <a:rPr lang="en-US" dirty="0" smtClean="0"/>
              <a:t>Project Charter</a:t>
            </a:r>
          </a:p>
          <a:p>
            <a:r>
              <a:rPr lang="en-US" smtClean="0"/>
              <a:t>Team Charter</a:t>
            </a:r>
            <a:endParaRPr lang="en-US"/>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406831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CHARTER</a:t>
            </a:r>
            <a:endParaRPr lang="en-US" dirty="0"/>
          </a:p>
        </p:txBody>
      </p:sp>
      <p:sp>
        <p:nvSpPr>
          <p:cNvPr id="3" name="Content Placeholder 2"/>
          <p:cNvSpPr>
            <a:spLocks noGrp="1"/>
          </p:cNvSpPr>
          <p:nvPr>
            <p:ph idx="1"/>
          </p:nvPr>
        </p:nvSpPr>
        <p:spPr/>
        <p:txBody>
          <a:bodyPr/>
          <a:lstStyle/>
          <a:p>
            <a:r>
              <a:rPr lang="en-US" dirty="0" smtClean="0"/>
              <a:t>Why this project matters </a:t>
            </a:r>
          </a:p>
          <a:p>
            <a:r>
              <a:rPr lang="en-US" dirty="0"/>
              <a:t>W</a:t>
            </a:r>
            <a:r>
              <a:rPr lang="en-US" dirty="0" smtClean="0"/>
              <a:t>here </a:t>
            </a:r>
            <a:r>
              <a:rPr lang="en-US" dirty="0"/>
              <a:t>the team is </a:t>
            </a:r>
            <a:r>
              <a:rPr lang="en-US" dirty="0" smtClean="0"/>
              <a:t>headed</a:t>
            </a:r>
          </a:p>
          <a:p>
            <a:r>
              <a:rPr lang="en-US" dirty="0"/>
              <a:t>W</a:t>
            </a:r>
            <a:r>
              <a:rPr lang="en-US" dirty="0" smtClean="0"/>
              <a:t>hat </a:t>
            </a:r>
            <a:r>
              <a:rPr lang="en-US" dirty="0"/>
              <a:t>the project objective is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p:cNvSpPr txBox="1"/>
          <p:nvPr/>
        </p:nvSpPr>
        <p:spPr>
          <a:xfrm>
            <a:off x="5369168" y="1847850"/>
            <a:ext cx="14536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WHY</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p:cNvSpPr txBox="1"/>
          <p:nvPr/>
        </p:nvSpPr>
        <p:spPr>
          <a:xfrm>
            <a:off x="5369167" y="2320086"/>
            <a:ext cx="14536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HOW</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p:cNvSpPr txBox="1"/>
          <p:nvPr/>
        </p:nvSpPr>
        <p:spPr>
          <a:xfrm>
            <a:off x="5369167" y="2814547"/>
            <a:ext cx="15240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WHAT</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p:cNvSpPr txBox="1"/>
          <p:nvPr/>
        </p:nvSpPr>
        <p:spPr>
          <a:xfrm>
            <a:off x="697523" y="3354977"/>
            <a:ext cx="10515600" cy="310854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Why are we doing this project? This is the project vision.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Who benefits and how? This may be part of the project vision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and/or project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purpose.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What does done mean for the project? These are the project's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release criteria</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How are we going to work together? This explains the intended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flow of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work.</a:t>
            </a:r>
          </a:p>
        </p:txBody>
      </p:sp>
    </p:spTree>
    <p:extLst>
      <p:ext uri="{BB962C8B-B14F-4D97-AF65-F5344CB8AC3E}">
        <p14:creationId xmlns:p14="http://schemas.microsoft.com/office/powerpoint/2010/main" val="2804032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 CHARTER</a:t>
            </a:r>
            <a:endParaRPr lang="en-US" dirty="0"/>
          </a:p>
        </p:txBody>
      </p:sp>
      <p:sp>
        <p:nvSpPr>
          <p:cNvPr id="3" name="Content Placeholder 2"/>
          <p:cNvSpPr>
            <a:spLocks noGrp="1"/>
          </p:cNvSpPr>
          <p:nvPr>
            <p:ph idx="1"/>
          </p:nvPr>
        </p:nvSpPr>
        <p:spPr/>
        <p:txBody>
          <a:bodyPr>
            <a:normAutofit lnSpcReduction="10000"/>
          </a:bodyPr>
          <a:lstStyle/>
          <a:p>
            <a:r>
              <a:rPr lang="en-US" dirty="0"/>
              <a:t>T</a:t>
            </a:r>
            <a:r>
              <a:rPr lang="en-US" dirty="0" smtClean="0"/>
              <a:t>eam norms</a:t>
            </a:r>
          </a:p>
          <a:p>
            <a:r>
              <a:rPr lang="en-US" dirty="0" smtClean="0"/>
              <a:t>Understanding </a:t>
            </a:r>
            <a:r>
              <a:rPr lang="en-US" dirty="0"/>
              <a:t>of how to work </a:t>
            </a:r>
            <a:r>
              <a:rPr lang="en-US" dirty="0" smtClean="0"/>
              <a:t>together</a:t>
            </a:r>
          </a:p>
          <a:p>
            <a:r>
              <a:rPr lang="en-US" dirty="0"/>
              <a:t>Teams do not need a formal process for chartering as long as the </a:t>
            </a:r>
            <a:r>
              <a:rPr lang="en-US" dirty="0" smtClean="0"/>
              <a:t>teams understand </a:t>
            </a:r>
            <a:r>
              <a:rPr lang="en-US" dirty="0"/>
              <a:t>how to work together. </a:t>
            </a:r>
            <a:endParaRPr lang="en-US" dirty="0" smtClean="0"/>
          </a:p>
          <a:p>
            <a:r>
              <a:rPr lang="en-US" dirty="0" smtClean="0"/>
              <a:t>Some </a:t>
            </a:r>
            <a:r>
              <a:rPr lang="en-US" dirty="0"/>
              <a:t>teams benefit from a team </a:t>
            </a:r>
            <a:r>
              <a:rPr lang="en-US" dirty="0" smtClean="0"/>
              <a:t>chartering process</a:t>
            </a:r>
            <a:r>
              <a:rPr lang="en-US" dirty="0"/>
              <a:t>. </a:t>
            </a:r>
            <a:endParaRPr lang="en-US" dirty="0" smtClean="0"/>
          </a:p>
          <a:p>
            <a:pPr lvl="1">
              <a:buFont typeface="Wingdings" panose="05000000000000000000" pitchFamily="2" charset="2"/>
              <a:buChar char="q"/>
            </a:pPr>
            <a:r>
              <a:rPr lang="en-US" dirty="0"/>
              <a:t>Team values, such as sustainable pace and core hours;</a:t>
            </a:r>
          </a:p>
          <a:p>
            <a:pPr lvl="1">
              <a:buFont typeface="Wingdings" panose="05000000000000000000" pitchFamily="2" charset="2"/>
              <a:buChar char="q"/>
            </a:pPr>
            <a:r>
              <a:rPr lang="en-US" dirty="0"/>
              <a:t>Working agreements, such as what </a:t>
            </a:r>
            <a:r>
              <a:rPr lang="en-US" b="1" dirty="0"/>
              <a:t>“ready” </a:t>
            </a:r>
            <a:r>
              <a:rPr lang="en-US" dirty="0"/>
              <a:t>means so the team </a:t>
            </a:r>
            <a:r>
              <a:rPr lang="en-US" dirty="0" smtClean="0"/>
              <a:t>can take </a:t>
            </a:r>
            <a:r>
              <a:rPr lang="en-US" dirty="0"/>
              <a:t>in work; what </a:t>
            </a:r>
            <a:r>
              <a:rPr lang="en-US" b="1" dirty="0"/>
              <a:t>“done” </a:t>
            </a:r>
            <a:r>
              <a:rPr lang="en-US" dirty="0"/>
              <a:t>means so the team can judge </a:t>
            </a:r>
            <a:r>
              <a:rPr lang="en-US" dirty="0" smtClean="0"/>
              <a:t>completeness consistently</a:t>
            </a:r>
            <a:r>
              <a:rPr lang="en-US" dirty="0"/>
              <a:t>; respecting the </a:t>
            </a:r>
            <a:r>
              <a:rPr lang="en-US" b="1" dirty="0" smtClean="0"/>
              <a:t>time-box</a:t>
            </a:r>
            <a:r>
              <a:rPr lang="en-US" dirty="0"/>
              <a:t>; or the use of </a:t>
            </a:r>
            <a:r>
              <a:rPr lang="en-US" b="1" dirty="0" smtClean="0"/>
              <a:t>work-in-process</a:t>
            </a:r>
            <a:r>
              <a:rPr lang="en-US" dirty="0" smtClean="0"/>
              <a:t> limits</a:t>
            </a:r>
            <a:r>
              <a:rPr lang="en-US" dirty="0"/>
              <a:t>;</a:t>
            </a:r>
          </a:p>
          <a:p>
            <a:pPr lvl="1">
              <a:buFont typeface="Wingdings" panose="05000000000000000000" pitchFamily="2" charset="2"/>
              <a:buChar char="q"/>
            </a:pPr>
            <a:r>
              <a:rPr lang="en-US" dirty="0"/>
              <a:t>Ground rules, such as one person talking in a meeting; and</a:t>
            </a:r>
          </a:p>
          <a:p>
            <a:pPr lvl="1">
              <a:buFont typeface="Wingdings" panose="05000000000000000000" pitchFamily="2" charset="2"/>
              <a:buChar char="q"/>
            </a:pPr>
            <a:r>
              <a:rPr lang="en-US" dirty="0"/>
              <a:t>Group norms, such as how the team treats meeting times.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974093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RETROSPECTIVES [1/2]</a:t>
            </a:r>
            <a:endParaRPr lang="en-US" dirty="0"/>
          </a:p>
        </p:txBody>
      </p:sp>
      <p:sp>
        <p:nvSpPr>
          <p:cNvPr id="8" name="Content Placeholder 7"/>
          <p:cNvSpPr>
            <a:spLocks noGrp="1"/>
          </p:cNvSpPr>
          <p:nvPr>
            <p:ph idx="1"/>
          </p:nvPr>
        </p:nvSpPr>
        <p:spPr/>
        <p:txBody>
          <a:bodyPr>
            <a:normAutofit/>
          </a:bodyPr>
          <a:lstStyle/>
          <a:p>
            <a:r>
              <a:rPr lang="en-US" dirty="0"/>
              <a:t>The single most important practice is the retrospective because it allows </a:t>
            </a:r>
            <a:r>
              <a:rPr lang="en-US" dirty="0" smtClean="0"/>
              <a:t>the team </a:t>
            </a:r>
            <a:r>
              <a:rPr lang="en-US" dirty="0"/>
              <a:t>to learn about, improve, and adapt its </a:t>
            </a:r>
            <a:r>
              <a:rPr lang="en-US" dirty="0" smtClean="0"/>
              <a:t>process</a:t>
            </a:r>
          </a:p>
          <a:p>
            <a:r>
              <a:rPr lang="en-US" dirty="0"/>
              <a:t>Retrospectives help the team learn from its previous work on the product </a:t>
            </a:r>
            <a:r>
              <a:rPr lang="en-US" dirty="0" smtClean="0"/>
              <a:t>and its process</a:t>
            </a:r>
          </a:p>
          <a:p>
            <a:r>
              <a:rPr lang="en-US" dirty="0"/>
              <a:t>One of the principles behind the </a:t>
            </a:r>
            <a:r>
              <a:rPr lang="en-US" b="1" dirty="0"/>
              <a:t>Agile Manifesto</a:t>
            </a:r>
            <a:r>
              <a:rPr lang="en-US" dirty="0"/>
              <a:t> is: </a:t>
            </a:r>
            <a:r>
              <a:rPr lang="en-US" u="sng" dirty="0"/>
              <a:t>“At </a:t>
            </a:r>
            <a:r>
              <a:rPr lang="en-US" u="sng" dirty="0" smtClean="0"/>
              <a:t>regular intervals</a:t>
            </a:r>
            <a:r>
              <a:rPr lang="en-US" u="sng" dirty="0"/>
              <a:t>, the team reflects on how to become more effective, then tunes </a:t>
            </a:r>
            <a:r>
              <a:rPr lang="en-US" u="sng" dirty="0" smtClean="0"/>
              <a:t>and adjusts </a:t>
            </a:r>
            <a:r>
              <a:rPr lang="en-US" u="sng" dirty="0"/>
              <a:t>its behavior accordingly.”</a:t>
            </a:r>
            <a:endParaRPr lang="en-US" u="sng" dirty="0" smtClean="0"/>
          </a:p>
          <a:p>
            <a:r>
              <a:rPr lang="en-US" dirty="0"/>
              <a:t>Teams benefit from allocating enough time to learn, either from an </a:t>
            </a:r>
            <a:r>
              <a:rPr lang="en-US" b="1" dirty="0"/>
              <a:t>interim retrospective </a:t>
            </a:r>
            <a:r>
              <a:rPr lang="en-US" dirty="0"/>
              <a:t>or an </a:t>
            </a:r>
            <a:r>
              <a:rPr lang="en-US" b="1" dirty="0"/>
              <a:t>end-of-the-project </a:t>
            </a:r>
            <a:r>
              <a:rPr lang="en-US" b="1" dirty="0" smtClean="0"/>
              <a:t>retrospective</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3728A"/>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3728A"/>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1040" y="1902600"/>
              <a:ext cx="2160" cy="31680"/>
            </p14:xfrm>
          </p:contentPart>
        </mc:Choice>
        <mc:Fallback xmlns="">
          <p:pic>
            <p:nvPicPr>
              <p:cNvPr id="2" name="Ink 1"/>
              <p:cNvPicPr/>
              <p:nvPr/>
            </p:nvPicPr>
            <p:blipFill>
              <a:blip r:embed="rId4"/>
              <a:stretch>
                <a:fillRect/>
              </a:stretch>
            </p:blipFill>
            <p:spPr>
              <a:xfrm>
                <a:off x="1110600" y="1871280"/>
                <a:ext cx="2124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p14:cNvContentPartPr/>
              <p14:nvPr/>
            </p14:nvContentPartPr>
            <p14:xfrm>
              <a:off x="1139760" y="1874880"/>
              <a:ext cx="9645840" cy="316440"/>
            </p14:xfrm>
          </p:contentPart>
        </mc:Choice>
        <mc:Fallback xmlns="">
          <p:pic>
            <p:nvPicPr>
              <p:cNvPr id="3" name="Ink 2"/>
              <p:cNvPicPr/>
              <p:nvPr/>
            </p:nvPicPr>
            <p:blipFill>
              <a:blip r:embed="rId6"/>
              <a:stretch>
                <a:fillRect/>
              </a:stretch>
            </p:blipFill>
            <p:spPr>
              <a:xfrm>
                <a:off x="1121760" y="1802520"/>
                <a:ext cx="9683640" cy="4881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p14:cNvContentPartPr/>
              <p14:nvPr/>
            </p14:nvContentPartPr>
            <p14:xfrm>
              <a:off x="1188360" y="2478960"/>
              <a:ext cx="8727120" cy="141840"/>
            </p14:xfrm>
          </p:contentPart>
        </mc:Choice>
        <mc:Fallback xmlns="">
          <p:pic>
            <p:nvPicPr>
              <p:cNvPr id="9" name="Ink 8"/>
              <p:cNvPicPr/>
              <p:nvPr/>
            </p:nvPicPr>
            <p:blipFill>
              <a:blip r:embed="rId8"/>
              <a:stretch>
                <a:fillRect/>
              </a:stretch>
            </p:blipFill>
            <p:spPr>
              <a:xfrm>
                <a:off x="1170000" y="2403000"/>
                <a:ext cx="8756280" cy="302040"/>
              </a:xfrm>
              <a:prstGeom prst="rect">
                <a:avLst/>
              </a:prstGeom>
            </p:spPr>
          </p:pic>
        </mc:Fallback>
      </mc:AlternateContent>
    </p:spTree>
    <p:extLst>
      <p:ext uri="{BB962C8B-B14F-4D97-AF65-F5344CB8AC3E}">
        <p14:creationId xmlns:p14="http://schemas.microsoft.com/office/powerpoint/2010/main" val="2365189198"/>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smtClean="0"/>
              <a:t>Teams </a:t>
            </a:r>
            <a:r>
              <a:rPr lang="en-US" dirty="0"/>
              <a:t>need to learn </a:t>
            </a:r>
            <a:r>
              <a:rPr lang="en-US" dirty="0" smtClean="0"/>
              <a:t>about their </a:t>
            </a:r>
            <a:r>
              <a:rPr lang="en-US" b="1" dirty="0"/>
              <a:t>work product </a:t>
            </a:r>
            <a:r>
              <a:rPr lang="en-US" dirty="0"/>
              <a:t>and </a:t>
            </a:r>
            <a:r>
              <a:rPr lang="en-US" b="1" dirty="0"/>
              <a:t>work process</a:t>
            </a:r>
            <a:r>
              <a:rPr lang="en-US" dirty="0" smtClean="0"/>
              <a:t>.</a:t>
            </a:r>
          </a:p>
          <a:p>
            <a:r>
              <a:rPr lang="en-US" dirty="0" smtClean="0"/>
              <a:t>First </a:t>
            </a:r>
            <a:r>
              <a:rPr lang="en-US" dirty="0"/>
              <a:t>and foremost, a retrospective is </a:t>
            </a:r>
            <a:r>
              <a:rPr lang="en-US" b="1" u="sng" dirty="0"/>
              <a:t>not</a:t>
            </a:r>
            <a:r>
              <a:rPr lang="en-US" dirty="0"/>
              <a:t> about </a:t>
            </a:r>
            <a:r>
              <a:rPr lang="en-US" b="1" dirty="0" smtClean="0"/>
              <a:t>blame</a:t>
            </a:r>
            <a:r>
              <a:rPr lang="en-US" dirty="0"/>
              <a:t>; </a:t>
            </a:r>
            <a:endParaRPr lang="en-US" dirty="0" smtClean="0"/>
          </a:p>
          <a:p>
            <a:r>
              <a:rPr lang="en-US" dirty="0"/>
              <a:t>The retrospective is about looking at the </a:t>
            </a:r>
            <a:r>
              <a:rPr lang="en-US" b="1" dirty="0"/>
              <a:t>qualitative (people's feelings)</a:t>
            </a:r>
            <a:r>
              <a:rPr lang="en-US" dirty="0"/>
              <a:t> and</a:t>
            </a:r>
          </a:p>
          <a:p>
            <a:r>
              <a:rPr lang="en-US" b="1" dirty="0"/>
              <a:t>quantitative (measurements) data</a:t>
            </a:r>
            <a:r>
              <a:rPr lang="en-US" dirty="0"/>
              <a:t>, then using that data to find root </a:t>
            </a:r>
            <a:r>
              <a:rPr lang="en-US" dirty="0" smtClean="0"/>
              <a:t>causes, designing </a:t>
            </a:r>
            <a:r>
              <a:rPr lang="en-US" dirty="0"/>
              <a:t>countermeasures, and developing action plans. </a:t>
            </a:r>
            <a:endParaRPr lang="en-US" dirty="0" smtClean="0"/>
          </a:p>
          <a:p>
            <a:r>
              <a:rPr lang="en-US" dirty="0" smtClean="0"/>
              <a:t>The </a:t>
            </a:r>
            <a:r>
              <a:rPr lang="en-US" dirty="0"/>
              <a:t>project team </a:t>
            </a:r>
            <a:r>
              <a:rPr lang="en-US" dirty="0" smtClean="0"/>
              <a:t>may end </a:t>
            </a:r>
            <a:r>
              <a:rPr lang="en-US" dirty="0"/>
              <a:t>up with many action items to remove </a:t>
            </a:r>
            <a:r>
              <a:rPr lang="en-US" b="1" dirty="0" smtClean="0"/>
              <a:t>impediments</a:t>
            </a:r>
          </a:p>
          <a:p>
            <a:r>
              <a:rPr lang="en-US" dirty="0"/>
              <a:t>A facilitator from the team leads them through an activity to rank </a:t>
            </a:r>
            <a:r>
              <a:rPr lang="en-US" dirty="0" smtClean="0"/>
              <a:t>the importance </a:t>
            </a:r>
            <a:r>
              <a:rPr lang="en-US" dirty="0"/>
              <a:t>of each improvement item. </a:t>
            </a:r>
            <a:endParaRPr lang="en-US" dirty="0" smtClean="0"/>
          </a:p>
          <a:p>
            <a:r>
              <a:rPr lang="en-US" dirty="0" smtClean="0"/>
              <a:t>Once </a:t>
            </a:r>
            <a:r>
              <a:rPr lang="en-US" dirty="0"/>
              <a:t>the improvement items are </a:t>
            </a:r>
            <a:r>
              <a:rPr lang="en-US" dirty="0" smtClean="0"/>
              <a:t>ranked by </a:t>
            </a:r>
            <a:r>
              <a:rPr lang="en-US" dirty="0"/>
              <a:t>the team, the team chooses the appropriate number to work on for the </a:t>
            </a:r>
            <a:r>
              <a:rPr lang="en-US" dirty="0" smtClean="0"/>
              <a:t>next iteration </a:t>
            </a:r>
            <a:r>
              <a:rPr lang="en-US" dirty="0"/>
              <a:t>(or adds work to the flow if flow-based).</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itle 6"/>
          <p:cNvSpPr>
            <a:spLocks noGrp="1"/>
          </p:cNvSpPr>
          <p:nvPr>
            <p:ph type="title"/>
          </p:nvPr>
        </p:nvSpPr>
        <p:spPr>
          <a:xfrm>
            <a:off x="838200" y="365125"/>
            <a:ext cx="10515600" cy="1325563"/>
          </a:xfrm>
        </p:spPr>
        <p:txBody>
          <a:bodyPr/>
          <a:lstStyle/>
          <a:p>
            <a:r>
              <a:rPr lang="en-US" dirty="0" smtClean="0"/>
              <a:t>RETROSPECTIVES [2/2]</a:t>
            </a:r>
            <a:endParaRPr lang="en-US" dirty="0"/>
          </a:p>
        </p:txBody>
      </p:sp>
    </p:spTree>
    <p:extLst>
      <p:ext uri="{BB962C8B-B14F-4D97-AF65-F5344CB8AC3E}">
        <p14:creationId xmlns:p14="http://schemas.microsoft.com/office/powerpoint/2010/main" val="354335595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members may </a:t>
            </a:r>
            <a:r>
              <a:rPr lang="en-US" dirty="0" smtClean="0"/>
              <a:t>decide to </a:t>
            </a:r>
            <a:r>
              <a:rPr lang="en-US" dirty="0"/>
              <a:t>retrospect at these key times:</a:t>
            </a:r>
          </a:p>
        </p:txBody>
      </p:sp>
      <p:sp>
        <p:nvSpPr>
          <p:cNvPr id="3" name="Content Placeholder 2"/>
          <p:cNvSpPr>
            <a:spLocks noGrp="1"/>
          </p:cNvSpPr>
          <p:nvPr>
            <p:ph idx="1"/>
          </p:nvPr>
        </p:nvSpPr>
        <p:spPr/>
        <p:txBody>
          <a:bodyPr>
            <a:normAutofit/>
          </a:bodyPr>
          <a:lstStyle/>
          <a:p>
            <a:r>
              <a:rPr lang="en-US" dirty="0"/>
              <a:t>Many teams use iterations—especially 2-week iterations—because the iteration prompts a demonstration and a retrospective at the end</a:t>
            </a:r>
            <a:endParaRPr lang="en-US" dirty="0" smtClean="0"/>
          </a:p>
          <a:p>
            <a:pPr lvl="1"/>
            <a:r>
              <a:rPr lang="en-US" dirty="0" smtClean="0"/>
              <a:t>When </a:t>
            </a:r>
            <a:r>
              <a:rPr lang="en-US" dirty="0"/>
              <a:t>the team completes a release or ships something. It does </a:t>
            </a:r>
            <a:r>
              <a:rPr lang="en-US" dirty="0" smtClean="0"/>
              <a:t>not have </a:t>
            </a:r>
            <a:r>
              <a:rPr lang="en-US" dirty="0"/>
              <a:t>to be a monumental increment. It can be any release, no </a:t>
            </a:r>
            <a:r>
              <a:rPr lang="en-US" dirty="0" smtClean="0"/>
              <a:t>matter how </a:t>
            </a:r>
            <a:r>
              <a:rPr lang="en-US" dirty="0"/>
              <a:t>small.</a:t>
            </a:r>
          </a:p>
          <a:p>
            <a:pPr lvl="1"/>
            <a:r>
              <a:rPr lang="en-US" dirty="0"/>
              <a:t>When more than a few weeks have passed since the </a:t>
            </a:r>
            <a:r>
              <a:rPr lang="en-US" dirty="0" smtClean="0"/>
              <a:t>previous retrospective</a:t>
            </a:r>
            <a:r>
              <a:rPr lang="en-US" dirty="0"/>
              <a:t>.</a:t>
            </a:r>
          </a:p>
          <a:p>
            <a:pPr lvl="1"/>
            <a:r>
              <a:rPr lang="en-US" dirty="0"/>
              <a:t>When the team appears to be stuck and completed work is not </a:t>
            </a:r>
            <a:r>
              <a:rPr lang="en-US" dirty="0" smtClean="0"/>
              <a:t>flowing through </a:t>
            </a:r>
            <a:r>
              <a:rPr lang="en-US" dirty="0"/>
              <a:t>the team.</a:t>
            </a:r>
          </a:p>
          <a:p>
            <a:pPr lvl="1"/>
            <a:r>
              <a:rPr lang="en-US" dirty="0"/>
              <a:t>When the team reaches any other milestone.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38699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PREPARATION</a:t>
            </a:r>
          </a:p>
        </p:txBody>
      </p:sp>
      <p:sp>
        <p:nvSpPr>
          <p:cNvPr id="3" name="Content Placeholder 2"/>
          <p:cNvSpPr>
            <a:spLocks noGrp="1"/>
          </p:cNvSpPr>
          <p:nvPr>
            <p:ph idx="1"/>
          </p:nvPr>
        </p:nvSpPr>
        <p:spPr/>
        <p:txBody>
          <a:bodyPr>
            <a:normAutofit/>
          </a:bodyPr>
          <a:lstStyle/>
          <a:p>
            <a:r>
              <a:rPr lang="en-US" dirty="0"/>
              <a:t>The backlog is the </a:t>
            </a:r>
            <a:r>
              <a:rPr lang="en-US" b="1" u="sng" dirty="0"/>
              <a:t>ordered</a:t>
            </a:r>
            <a:r>
              <a:rPr lang="en-US" dirty="0"/>
              <a:t> </a:t>
            </a:r>
            <a:r>
              <a:rPr lang="en-US" b="1" dirty="0"/>
              <a:t>list</a:t>
            </a:r>
            <a:r>
              <a:rPr lang="en-US" dirty="0"/>
              <a:t> of </a:t>
            </a:r>
            <a:r>
              <a:rPr lang="en-US" b="1" u="sng" dirty="0"/>
              <a:t>all</a:t>
            </a:r>
            <a:r>
              <a:rPr lang="en-US" b="1" dirty="0"/>
              <a:t> the work</a:t>
            </a:r>
            <a:r>
              <a:rPr lang="en-US" dirty="0"/>
              <a:t>, presented in </a:t>
            </a:r>
            <a:r>
              <a:rPr lang="en-US" b="1" dirty="0">
                <a:effectLst>
                  <a:outerShdw blurRad="38100" dist="38100" dir="2700000" algn="tl">
                    <a:srgbClr val="000000">
                      <a:alpha val="43137"/>
                    </a:srgbClr>
                  </a:outerShdw>
                </a:effectLst>
              </a:rPr>
              <a:t>story</a:t>
            </a:r>
            <a:r>
              <a:rPr lang="en-US" dirty="0"/>
              <a:t> form, for </a:t>
            </a:r>
            <a:r>
              <a:rPr lang="en-US" dirty="0" smtClean="0"/>
              <a:t>a team.</a:t>
            </a:r>
          </a:p>
          <a:p>
            <a:r>
              <a:rPr lang="en-US" dirty="0"/>
              <a:t>There is no need to create all of the stories for the entire project before </a:t>
            </a:r>
            <a:r>
              <a:rPr lang="en-US" dirty="0" smtClean="0"/>
              <a:t>the work </a:t>
            </a:r>
            <a:r>
              <a:rPr lang="en-US" dirty="0"/>
              <a:t>starts—only enough to understand the first release in broad </a:t>
            </a:r>
            <a:r>
              <a:rPr lang="en-US" dirty="0" smtClean="0"/>
              <a:t>brushstrokes and </a:t>
            </a:r>
            <a:r>
              <a:rPr lang="en-US" dirty="0"/>
              <a:t>then sufficient items for the next iteration.</a:t>
            </a:r>
            <a:endParaRPr lang="en-US" b="1" dirty="0" smtClean="0"/>
          </a:p>
          <a:p>
            <a:r>
              <a:rPr lang="en-US" b="1" dirty="0"/>
              <a:t>Product owners </a:t>
            </a:r>
            <a:r>
              <a:rPr lang="en-US" dirty="0" smtClean="0"/>
              <a:t>might produce </a:t>
            </a:r>
            <a:r>
              <a:rPr lang="en-US" dirty="0"/>
              <a:t>a </a:t>
            </a:r>
            <a:r>
              <a:rPr lang="en-US" b="1" u="sng" dirty="0"/>
              <a:t>product roadmap </a:t>
            </a:r>
            <a:r>
              <a:rPr lang="en-US" dirty="0"/>
              <a:t>to show the anticipated sequence of </a:t>
            </a:r>
            <a:r>
              <a:rPr lang="en-US" dirty="0" smtClean="0"/>
              <a:t>deliverables over </a:t>
            </a:r>
            <a:r>
              <a:rPr lang="en-US" dirty="0"/>
              <a:t>time. The product owner </a:t>
            </a:r>
            <a:r>
              <a:rPr lang="en-US" dirty="0" smtClean="0"/>
              <a:t>re-plans </a:t>
            </a:r>
            <a:r>
              <a:rPr lang="en-US" dirty="0"/>
              <a:t>the roadmap based on what the </a:t>
            </a:r>
            <a:r>
              <a:rPr lang="en-US" dirty="0" smtClean="0"/>
              <a:t>team produces</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197198"/>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STANDUPS</a:t>
            </a:r>
          </a:p>
        </p:txBody>
      </p:sp>
      <p:sp>
        <p:nvSpPr>
          <p:cNvPr id="3" name="Content Placeholder 2"/>
          <p:cNvSpPr>
            <a:spLocks noGrp="1"/>
          </p:cNvSpPr>
          <p:nvPr>
            <p:ph idx="1"/>
          </p:nvPr>
        </p:nvSpPr>
        <p:spPr/>
        <p:txBody>
          <a:bodyPr/>
          <a:lstStyle/>
          <a:p>
            <a:r>
              <a:rPr lang="en-US" dirty="0"/>
              <a:t>Teams use standups to </a:t>
            </a:r>
            <a:r>
              <a:rPr lang="en-US" b="1" dirty="0" smtClean="0"/>
              <a:t>micro-commit</a:t>
            </a:r>
            <a:r>
              <a:rPr lang="en-US" dirty="0" smtClean="0"/>
              <a:t> </a:t>
            </a:r>
            <a:r>
              <a:rPr lang="en-US" dirty="0"/>
              <a:t>to each other, </a:t>
            </a:r>
            <a:r>
              <a:rPr lang="en-US" b="1" dirty="0"/>
              <a:t>uncover problems,</a:t>
            </a:r>
            <a:r>
              <a:rPr lang="en-US" dirty="0"/>
              <a:t> </a:t>
            </a:r>
            <a:r>
              <a:rPr lang="en-US" dirty="0" smtClean="0"/>
              <a:t>and </a:t>
            </a:r>
            <a:r>
              <a:rPr lang="en-US" b="1" dirty="0" smtClean="0"/>
              <a:t>ensure </a:t>
            </a:r>
            <a:r>
              <a:rPr lang="en-US" b="1" dirty="0"/>
              <a:t>the work flows smoothly </a:t>
            </a:r>
            <a:r>
              <a:rPr lang="en-US" dirty="0"/>
              <a:t>through the team.</a:t>
            </a:r>
          </a:p>
          <a:p>
            <a:r>
              <a:rPr lang="en-US" b="1" u="sng" dirty="0" smtClean="0"/>
              <a:t>Time-box</a:t>
            </a:r>
            <a:r>
              <a:rPr lang="en-US" dirty="0" smtClean="0"/>
              <a:t> </a:t>
            </a:r>
            <a:r>
              <a:rPr lang="en-US" dirty="0"/>
              <a:t>the standup to no longer than </a:t>
            </a:r>
            <a:r>
              <a:rPr lang="en-US" b="1" dirty="0"/>
              <a:t>15 minutes</a:t>
            </a:r>
            <a:r>
              <a:rPr lang="en-US" dirty="0"/>
              <a:t>. The team “walks” </a:t>
            </a:r>
            <a:r>
              <a:rPr lang="en-US" dirty="0" smtClean="0"/>
              <a:t>the </a:t>
            </a:r>
            <a:r>
              <a:rPr lang="en-US" b="1" dirty="0" smtClean="0"/>
              <a:t>Kanban</a:t>
            </a:r>
            <a:r>
              <a:rPr lang="en-US" dirty="0" smtClean="0"/>
              <a:t> </a:t>
            </a:r>
            <a:r>
              <a:rPr lang="en-US" dirty="0"/>
              <a:t>or </a:t>
            </a:r>
            <a:r>
              <a:rPr lang="en-US" b="1" dirty="0"/>
              <a:t>task board </a:t>
            </a:r>
            <a:r>
              <a:rPr lang="en-US" dirty="0"/>
              <a:t>in some way, and </a:t>
            </a:r>
            <a:r>
              <a:rPr lang="en-US" b="1" u="sng" dirty="0"/>
              <a:t>anyone</a:t>
            </a:r>
            <a:r>
              <a:rPr lang="en-US" dirty="0"/>
              <a:t> from the </a:t>
            </a:r>
            <a:r>
              <a:rPr lang="en-US" b="1" dirty="0"/>
              <a:t>team</a:t>
            </a:r>
            <a:r>
              <a:rPr lang="en-US" dirty="0"/>
              <a:t> </a:t>
            </a:r>
            <a:r>
              <a:rPr lang="en-US" b="1" dirty="0"/>
              <a:t>can facilitate </a:t>
            </a:r>
            <a:r>
              <a:rPr lang="en-US" dirty="0" smtClean="0"/>
              <a:t>the standup</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726465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 questions</a:t>
            </a:r>
          </a:p>
        </p:txBody>
      </p:sp>
      <p:graphicFrame>
        <p:nvGraphicFramePr>
          <p:cNvPr id="7" name="Content Placeholder 6"/>
          <p:cNvGraphicFramePr>
            <a:graphicFrameLocks noGrp="1"/>
          </p:cNvGraphicFramePr>
          <p:nvPr>
            <p:ph idx="1"/>
            <p:extLst/>
          </p:nvPr>
        </p:nvGraphicFramePr>
        <p:xfrm>
          <a:off x="838200" y="1900877"/>
          <a:ext cx="10515600" cy="419303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691824437"/>
                    </a:ext>
                  </a:extLst>
                </a:gridCol>
                <a:gridCol w="5257800">
                  <a:extLst>
                    <a:ext uri="{9D8B030D-6E8A-4147-A177-3AD203B41FA5}">
                      <a16:colId xmlns:a16="http://schemas.microsoft.com/office/drawing/2014/main" val="803094580"/>
                    </a:ext>
                  </a:extLst>
                </a:gridCol>
              </a:tblGrid>
              <a:tr h="370840">
                <a:tc>
                  <a:txBody>
                    <a:bodyPr/>
                    <a:lstStyle/>
                    <a:p>
                      <a:r>
                        <a:rPr lang="en-US" dirty="0" smtClean="0"/>
                        <a:t>iteration-based agile </a:t>
                      </a:r>
                      <a:r>
                        <a:rPr lang="en-US" dirty="0" smtClean="0">
                          <a:solidFill>
                            <a:srgbClr val="FF0000"/>
                          </a:solidFill>
                        </a:rPr>
                        <a:t>(TIME-BOXED) </a:t>
                      </a:r>
                      <a:r>
                        <a:rPr lang="en-US" dirty="0" smtClean="0">
                          <a:solidFill>
                            <a:schemeClr val="bg1"/>
                          </a:solidFill>
                        </a:rPr>
                        <a:t>SCRUM</a:t>
                      </a:r>
                      <a:endParaRPr lang="en-US" dirty="0">
                        <a:solidFill>
                          <a:srgbClr val="FF0000"/>
                        </a:solidFill>
                      </a:endParaRPr>
                    </a:p>
                  </a:txBody>
                  <a:tcPr/>
                </a:tc>
                <a:tc>
                  <a:txBody>
                    <a:bodyPr/>
                    <a:lstStyle/>
                    <a:p>
                      <a:r>
                        <a:rPr lang="en-US" dirty="0" smtClean="0"/>
                        <a:t>flow-based agile </a:t>
                      </a:r>
                      <a:r>
                        <a:rPr lang="en-US" dirty="0" smtClean="0">
                          <a:solidFill>
                            <a:srgbClr val="FF0000"/>
                          </a:solidFill>
                        </a:rPr>
                        <a:t>(INCREMENT) </a:t>
                      </a:r>
                      <a:r>
                        <a:rPr lang="en-US" dirty="0" smtClean="0">
                          <a:solidFill>
                            <a:schemeClr val="bg1"/>
                          </a:solidFill>
                        </a:rPr>
                        <a:t>KANBAN</a:t>
                      </a:r>
                      <a:endParaRPr lang="en-US" dirty="0">
                        <a:solidFill>
                          <a:srgbClr val="FF0000"/>
                        </a:solidFill>
                      </a:endParaRPr>
                    </a:p>
                  </a:txBody>
                  <a:tcPr/>
                </a:tc>
                <a:extLst>
                  <a:ext uri="{0D108BD9-81ED-4DB2-BD59-A6C34878D82A}">
                    <a16:rowId xmlns:a16="http://schemas.microsoft.com/office/drawing/2014/main" val="2075521902"/>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did I complete since the last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do to advance this piece of work?</a:t>
                      </a:r>
                    </a:p>
                  </a:txBody>
                  <a:tcPr/>
                </a:tc>
                <a:extLst>
                  <a:ext uri="{0D108BD9-81ED-4DB2-BD59-A6C34878D82A}">
                    <a16:rowId xmlns:a16="http://schemas.microsoft.com/office/drawing/2014/main" val="2709812344"/>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am I planning to complete between now and the next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Is anyone working on anything that is not on the board?</a:t>
                      </a:r>
                    </a:p>
                  </a:txBody>
                  <a:tcPr/>
                </a:tc>
                <a:extLst>
                  <a:ext uri="{0D108BD9-81ED-4DB2-BD59-A6C34878D82A}">
                    <a16:rowId xmlns:a16="http://schemas.microsoft.com/office/drawing/2014/main" val="3086231206"/>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are my impediments (or risks or problems)?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finish as a team?</a:t>
                      </a:r>
                    </a:p>
                  </a:txBody>
                  <a:tcPr/>
                </a:tc>
                <a:extLst>
                  <a:ext uri="{0D108BD9-81ED-4DB2-BD59-A6C34878D82A}">
                    <a16:rowId xmlns:a16="http://schemas.microsoft.com/office/drawing/2014/main" val="2432544193"/>
                  </a:ext>
                </a:extLst>
              </a:tr>
              <a:tr h="370840">
                <a:tc>
                  <a:txBody>
                    <a:bodyPr/>
                    <a:lstStyle/>
                    <a:p>
                      <a:endParaRPr lang="en-US" dirty="0"/>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Are there any bottlenecks or blockers to the flow of work?</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extLst>
                  <a:ext uri="{0D108BD9-81ED-4DB2-BD59-A6C34878D82A}">
                    <a16:rowId xmlns:a16="http://schemas.microsoft.com/office/drawing/2014/main" val="54961393"/>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smtClean="0">
                <a:ln>
                  <a:noFill/>
                </a:ln>
                <a:solidFill>
                  <a:srgbClr val="53728A"/>
                </a:solidFill>
                <a:effectLst/>
                <a:uLnTx/>
                <a:uFillTx/>
                <a:latin typeface="Calibri" panose="020F0502020204030204"/>
                <a:ea typeface="+mn-ea"/>
                <a:cs typeface="+mn-cs"/>
              </a:rPr>
              <a:t>Eng. Dr. Akram Ali</a:t>
            </a:r>
            <a:endParaRPr kumimoji="0" lang="en-US" sz="1200" b="1" i="0" u="none" strike="noStrike" kern="1200" cap="none" spc="0" normalizeH="0" baseline="0" noProof="0" dirty="0">
              <a:ln>
                <a:noFill/>
              </a:ln>
              <a:solidFill>
                <a:srgbClr val="53728A"/>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3" name="Ink 2"/>
              <p14:cNvContentPartPr/>
              <p14:nvPr/>
            </p14:nvContentPartPr>
            <p14:xfrm>
              <a:off x="317880" y="188280"/>
              <a:ext cx="11195640" cy="6438960"/>
            </p14:xfrm>
          </p:contentPart>
        </mc:Choice>
        <mc:Fallback xmlns="">
          <p:pic>
            <p:nvPicPr>
              <p:cNvPr id="3" name="Ink 2"/>
              <p:cNvPicPr/>
              <p:nvPr/>
            </p:nvPicPr>
            <p:blipFill>
              <a:blip r:embed="rId3"/>
              <a:stretch>
                <a:fillRect/>
              </a:stretch>
            </p:blipFill>
            <p:spPr>
              <a:xfrm>
                <a:off x="308520" y="178560"/>
                <a:ext cx="11214360" cy="6458040"/>
              </a:xfrm>
              <a:prstGeom prst="rect">
                <a:avLst/>
              </a:prstGeom>
            </p:spPr>
          </p:pic>
        </mc:Fallback>
      </mc:AlternateContent>
    </p:spTree>
    <p:extLst>
      <p:ext uri="{BB962C8B-B14F-4D97-AF65-F5344CB8AC3E}">
        <p14:creationId xmlns:p14="http://schemas.microsoft.com/office/powerpoint/2010/main" val="30210267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DEMONSTRATIONS/REVIEWS</a:t>
            </a:r>
          </a:p>
        </p:txBody>
      </p:sp>
      <p:sp>
        <p:nvSpPr>
          <p:cNvPr id="3" name="Content Placeholder 2"/>
          <p:cNvSpPr>
            <a:spLocks noGrp="1"/>
          </p:cNvSpPr>
          <p:nvPr>
            <p:ph idx="1"/>
          </p:nvPr>
        </p:nvSpPr>
        <p:spPr/>
        <p:txBody>
          <a:bodyPr>
            <a:normAutofit/>
          </a:bodyPr>
          <a:lstStyle/>
          <a:p>
            <a:r>
              <a:rPr lang="en-US" dirty="0"/>
              <a:t>As the team completes the features usually in the form of user stories, </a:t>
            </a:r>
            <a:r>
              <a:rPr lang="en-US" dirty="0" smtClean="0"/>
              <a:t>the team </a:t>
            </a:r>
            <a:r>
              <a:rPr lang="en-US" dirty="0"/>
              <a:t>periodically demonstrates the working product. </a:t>
            </a:r>
            <a:endParaRPr lang="en-US" dirty="0" smtClean="0"/>
          </a:p>
          <a:p>
            <a:r>
              <a:rPr lang="en-US" dirty="0" smtClean="0"/>
              <a:t>The </a:t>
            </a:r>
            <a:r>
              <a:rPr lang="en-US" dirty="0"/>
              <a:t>product owner sees </a:t>
            </a:r>
            <a:r>
              <a:rPr lang="en-US" dirty="0" smtClean="0"/>
              <a:t>the demonstration </a:t>
            </a:r>
            <a:r>
              <a:rPr lang="en-US" dirty="0"/>
              <a:t>and accepts or declines stories</a:t>
            </a:r>
            <a:r>
              <a:rPr lang="en-US" dirty="0" smtClean="0"/>
              <a:t>.</a:t>
            </a:r>
          </a:p>
          <a:p>
            <a:r>
              <a:rPr lang="en-US" dirty="0"/>
              <a:t> In iteration-based agile, the team demonstrates all completed work items at </a:t>
            </a:r>
            <a:r>
              <a:rPr lang="en-US" dirty="0" smtClean="0"/>
              <a:t>the end </a:t>
            </a:r>
            <a:r>
              <a:rPr lang="en-US" dirty="0"/>
              <a:t>of the iteration</a:t>
            </a:r>
            <a:r>
              <a:rPr lang="en-US" dirty="0" smtClean="0"/>
              <a:t>.</a:t>
            </a:r>
          </a:p>
          <a:p>
            <a:r>
              <a:rPr lang="en-US" dirty="0"/>
              <a:t>In flow-based agile, the team demonstrates completed </a:t>
            </a:r>
            <a:r>
              <a:rPr lang="en-US" dirty="0" smtClean="0"/>
              <a:t>work when </a:t>
            </a:r>
            <a:r>
              <a:rPr lang="en-US" dirty="0"/>
              <a:t>it is time to do so, usually when enough features have accumulated into </a:t>
            </a:r>
            <a:r>
              <a:rPr lang="en-US" dirty="0" smtClean="0"/>
              <a:t>a set </a:t>
            </a:r>
            <a:r>
              <a:rPr lang="en-US" dirty="0"/>
              <a:t>that is coherent.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75320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581400" y="718458"/>
            <a:ext cx="8567738" cy="3402782"/>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LECTURE 04: </a:t>
            </a:r>
            <a:r>
              <a:rPr lang="en-US" sz="5400" dirty="0" smtClean="0">
                <a:solidFill>
                  <a:srgbClr val="FF0000"/>
                </a:solidFill>
                <a:latin typeface="+mn-lt"/>
              </a:rPr>
              <a:t>IMPLEMENTING </a:t>
            </a:r>
            <a:r>
              <a:rPr lang="en-US" sz="5400" dirty="0">
                <a:solidFill>
                  <a:srgbClr val="FF0000"/>
                </a:solidFill>
                <a:latin typeface="+mn-lt"/>
              </a:rPr>
              <a:t>AGILE: </a:t>
            </a:r>
            <a:r>
              <a:rPr lang="en-US" sz="5400" dirty="0" smtClean="0">
                <a:solidFill>
                  <a:srgbClr val="FF0000"/>
                </a:solidFill>
                <a:latin typeface="+mn-lt"/>
              </a:rPr>
              <a:t>DELIVERING IN </a:t>
            </a:r>
            <a:r>
              <a:rPr lang="en-US" sz="5400" dirty="0">
                <a:solidFill>
                  <a:srgbClr val="FF0000"/>
                </a:solidFill>
                <a:latin typeface="+mn-lt"/>
              </a:rPr>
              <a:t>AN AGILE </a:t>
            </a:r>
            <a:r>
              <a:rPr lang="en-US" sz="5400" dirty="0" smtClean="0">
                <a:solidFill>
                  <a:srgbClr val="FF0000"/>
                </a:solidFill>
                <a:latin typeface="+mn-lt"/>
              </a:rPr>
              <a:t>ENVIRONMENT </a:t>
            </a:r>
            <a:r>
              <a:rPr lang="en-US" sz="5400" b="1" dirty="0" smtClean="0">
                <a:latin typeface="+mn-lt"/>
              </a:rPr>
              <a:t>[</a:t>
            </a:r>
            <a:r>
              <a:rPr lang="en-US" sz="5400" b="1" u="sng" dirty="0" smtClean="0">
                <a:latin typeface="+mn-lt"/>
              </a:rPr>
              <a:t>Part 1 of 2</a:t>
            </a:r>
            <a:r>
              <a:rPr lang="en-US" sz="5400" b="1" dirty="0" smtClean="0">
                <a:latin typeface="+mn-lt"/>
              </a:rPr>
              <a:t>]</a:t>
            </a:r>
            <a:endParaRPr lang="en-US" sz="5400" b="1" dirty="0">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141668" y="718458"/>
            <a:ext cx="3373283" cy="563789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31445"/>
            <a:ext cx="2694542" cy="2286000"/>
          </a:xfrm>
          <a:prstGeom prst="rect">
            <a:avLst/>
          </a:prstGeom>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4472C4">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624263" y="4224271"/>
            <a:ext cx="8567738" cy="2132080"/>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US" sz="1050" b="1" i="0" u="none" strike="noStrike" kern="1200" cap="none" spc="0" normalizeH="0" baseline="0" noProof="0" dirty="0" smtClean="0">
              <a:ln>
                <a:noFill/>
              </a:ln>
              <a:solidFill>
                <a:srgbClr val="00B0F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ar-EG" sz="2400" b="1" i="0" u="none" strike="noStrike" kern="1200" cap="none" spc="0" normalizeH="0" baseline="0" noProof="0" dirty="0" smtClean="0">
                <a:ln>
                  <a:noFill/>
                </a:ln>
                <a:solidFill>
                  <a:srgbClr val="00B0F0"/>
                </a:solidFill>
                <a:effectLst/>
                <a:uLnTx/>
                <a:uFillTx/>
                <a:latin typeface="Calibri" panose="020F0502020204030204"/>
                <a:ea typeface="+mn-ea"/>
                <a:cs typeface="Arial" panose="020B0604020202020204" pitchFamily="34" charset="0"/>
              </a:rPr>
              <a:t>دكتور مهندس استشاري ادارة المشروعات</a:t>
            </a:r>
            <a:endParaRPr kumimoji="0" lang="en-US" sz="2400" b="1" i="0" u="none" strike="noStrike" kern="1200" cap="none" spc="0" normalizeH="0" baseline="0" noProof="0" dirty="0" smtClean="0">
              <a:ln>
                <a:noFill/>
              </a:ln>
              <a:solidFill>
                <a:srgbClr val="00B0F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US" sz="2400" b="1" i="0" u="none" strike="noStrike" kern="1200" cap="none" spc="0" normalizeH="0" baseline="0" noProof="0" dirty="0" smtClean="0">
                <a:ln>
                  <a:noFill/>
                </a:ln>
                <a:solidFill>
                  <a:srgbClr val="00B0F0"/>
                </a:solidFill>
                <a:effectLst/>
                <a:uLnTx/>
                <a:uFillTx/>
                <a:latin typeface="Calibri" panose="020F0502020204030204"/>
                <a:ea typeface="+mn-ea"/>
                <a:cs typeface="+mn-cs"/>
              </a:rPr>
              <a:t>Eng. Dr. </a:t>
            </a:r>
            <a:r>
              <a:rPr kumimoji="0" lang="en-US" sz="2400" b="1" i="0" u="none" strike="noStrike" kern="1200" cap="none" spc="0" normalizeH="0" baseline="0" noProof="0" dirty="0" err="1" smtClean="0">
                <a:ln>
                  <a:noFill/>
                </a:ln>
                <a:solidFill>
                  <a:srgbClr val="00B0F0"/>
                </a:solidFill>
                <a:effectLst/>
                <a:uLnTx/>
                <a:uFillTx/>
                <a:latin typeface="Calibri" panose="020F0502020204030204"/>
                <a:ea typeface="+mn-ea"/>
                <a:cs typeface="+mn-cs"/>
              </a:rPr>
              <a:t>Akram</a:t>
            </a:r>
            <a:r>
              <a:rPr kumimoji="0" lang="en-US" sz="2400" b="1" i="0" u="none" strike="noStrike" kern="1200" cap="none" spc="0" normalizeH="0" baseline="0" noProof="0" dirty="0" smtClean="0">
                <a:ln>
                  <a:noFill/>
                </a:ln>
                <a:solidFill>
                  <a:srgbClr val="00B0F0"/>
                </a:solidFill>
                <a:effectLst/>
                <a:uLnTx/>
                <a:uFillTx/>
                <a:latin typeface="Calibri" panose="020F0502020204030204"/>
                <a:ea typeface="+mn-ea"/>
                <a:cs typeface="+mn-cs"/>
              </a:rPr>
              <a:t> Mustafa </a:t>
            </a:r>
            <a:r>
              <a:rPr kumimoji="0" lang="en-US" sz="2400" b="1" i="0" u="none" strike="noStrike" kern="1200" cap="none" spc="0" normalizeH="0" baseline="0" noProof="0" dirty="0" err="1" smtClean="0">
                <a:ln>
                  <a:noFill/>
                </a:ln>
                <a:solidFill>
                  <a:srgbClr val="00B0F0"/>
                </a:solidFill>
                <a:effectLst/>
                <a:uLnTx/>
                <a:uFillTx/>
                <a:latin typeface="Calibri" panose="020F0502020204030204"/>
                <a:ea typeface="+mn-ea"/>
                <a:cs typeface="+mn-cs"/>
              </a:rPr>
              <a:t>Suliman</a:t>
            </a:r>
            <a:r>
              <a:rPr kumimoji="0" lang="en-US" sz="2400" b="1" i="0" u="none" strike="noStrike" kern="1200" cap="none" spc="0" normalizeH="0" baseline="0" noProof="0" dirty="0" smtClean="0">
                <a:ln>
                  <a:noFill/>
                </a:ln>
                <a:solidFill>
                  <a:srgbClr val="00B0F0"/>
                </a:solidFill>
                <a:effectLst/>
                <a:uLnTx/>
                <a:uFillTx/>
                <a:latin typeface="Calibri" panose="020F0502020204030204"/>
                <a:ea typeface="+mn-ea"/>
                <a:cs typeface="+mn-cs"/>
              </a:rPr>
              <a:t> Ali,</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300" b="1" i="1" u="none" strike="noStrike" kern="1200" cap="none" spc="0" normalizeH="0" baseline="0" noProof="0" dirty="0" smtClean="0">
                <a:ln>
                  <a:noFill/>
                </a:ln>
                <a:solidFill>
                  <a:srgbClr val="00B0F0"/>
                </a:solidFill>
                <a:effectLst/>
                <a:uLnTx/>
                <a:uFillTx/>
                <a:latin typeface="Calibri" panose="020F0502020204030204"/>
                <a:ea typeface="+mn-ea"/>
                <a:cs typeface="+mn-cs"/>
              </a:rPr>
              <a:t>PhD. AU, BEng. &amp; MSc. AAST, CEng </a:t>
            </a:r>
            <a:r>
              <a:rPr kumimoji="0" lang="en-US" sz="2300" b="1" i="1" u="none" strike="noStrike" kern="1200" cap="none" spc="0" normalizeH="0" baseline="0" noProof="0" dirty="0" err="1" smtClean="0">
                <a:ln>
                  <a:noFill/>
                </a:ln>
                <a:solidFill>
                  <a:srgbClr val="00B0F0"/>
                </a:solidFill>
                <a:effectLst/>
                <a:uLnTx/>
                <a:uFillTx/>
                <a:latin typeface="Calibri" panose="020F0502020204030204"/>
                <a:ea typeface="+mn-ea"/>
                <a:cs typeface="+mn-cs"/>
              </a:rPr>
              <a:t>CMarEng</a:t>
            </a:r>
            <a:r>
              <a:rPr kumimoji="0" lang="en-US" sz="2300" b="1" i="1" u="none" strike="noStrike" kern="1200" cap="none" spc="0" normalizeH="0" baseline="0" noProof="0" dirty="0" smtClean="0">
                <a:ln>
                  <a:noFill/>
                </a:ln>
                <a:solidFill>
                  <a:srgbClr val="00B0F0"/>
                </a:solidFill>
                <a:effectLst/>
                <a:uLnTx/>
                <a:uFillTx/>
                <a:latin typeface="Calibri" panose="020F0502020204030204"/>
                <a:ea typeface="+mn-ea"/>
                <a:cs typeface="+mn-cs"/>
              </a:rPr>
              <a:t> </a:t>
            </a:r>
            <a:r>
              <a:rPr kumimoji="0" lang="en-US" sz="2300" b="1" i="1" u="none" strike="noStrike" kern="1200" cap="none" spc="0" normalizeH="0" baseline="0" noProof="0" dirty="0" err="1" smtClean="0">
                <a:ln>
                  <a:noFill/>
                </a:ln>
                <a:solidFill>
                  <a:srgbClr val="00B0F0"/>
                </a:solidFill>
                <a:effectLst/>
                <a:uLnTx/>
                <a:uFillTx/>
                <a:latin typeface="Calibri" panose="020F0502020204030204"/>
                <a:ea typeface="+mn-ea"/>
                <a:cs typeface="+mn-cs"/>
              </a:rPr>
              <a:t>MIMarEST</a:t>
            </a:r>
            <a:r>
              <a:rPr kumimoji="0" lang="en-US" sz="2300" b="1" i="1" u="none" strike="noStrike" kern="1200" cap="none" spc="0" normalizeH="0" baseline="0" noProof="0" dirty="0" smtClean="0">
                <a:ln>
                  <a:noFill/>
                </a:ln>
                <a:solidFill>
                  <a:srgbClr val="00B0F0"/>
                </a:solidFill>
                <a:effectLst/>
                <a:uLnTx/>
                <a:uFillTx/>
                <a:latin typeface="Calibri" panose="020F0502020204030204"/>
                <a:ea typeface="+mn-ea"/>
                <a:cs typeface="+mn-cs"/>
              </a:rPr>
              <a:t>, PE, PMP®,</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300" b="1" i="1" u="none" strike="noStrike" kern="1200" cap="none" spc="0" normalizeH="0" baseline="0" noProof="0" dirty="0" smtClean="0">
                <a:ln>
                  <a:noFill/>
                </a:ln>
                <a:solidFill>
                  <a:srgbClr val="00B0F0"/>
                </a:solidFill>
                <a:effectLst/>
                <a:uLnTx/>
                <a:uFillTx/>
                <a:latin typeface="Calibri" panose="020F0502020204030204"/>
                <a:ea typeface="+mn-ea"/>
                <a:cs typeface="+mn-cs"/>
              </a:rPr>
              <a:t>ASQ CSSBB, ISO Lead Auditor, NDT Level II,</a:t>
            </a:r>
            <a:endParaRPr kumimoji="0" lang="en-US" sz="2300" b="1"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8215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CHARTER</a:t>
            </a:r>
            <a:endParaRPr lang="en-US" dirty="0"/>
          </a:p>
        </p:txBody>
      </p:sp>
      <p:sp>
        <p:nvSpPr>
          <p:cNvPr id="3" name="Content Placeholder 2"/>
          <p:cNvSpPr>
            <a:spLocks noGrp="1"/>
          </p:cNvSpPr>
          <p:nvPr>
            <p:ph idx="1"/>
          </p:nvPr>
        </p:nvSpPr>
        <p:spPr/>
        <p:txBody>
          <a:bodyPr/>
          <a:lstStyle/>
          <a:p>
            <a:r>
              <a:rPr lang="en-US" dirty="0" smtClean="0"/>
              <a:t>Why this project matters </a:t>
            </a:r>
          </a:p>
          <a:p>
            <a:r>
              <a:rPr lang="en-US" dirty="0"/>
              <a:t>W</a:t>
            </a:r>
            <a:r>
              <a:rPr lang="en-US" dirty="0" smtClean="0"/>
              <a:t>here </a:t>
            </a:r>
            <a:r>
              <a:rPr lang="en-US" dirty="0"/>
              <a:t>the team is </a:t>
            </a:r>
            <a:r>
              <a:rPr lang="en-US" dirty="0" smtClean="0"/>
              <a:t>headed</a:t>
            </a:r>
          </a:p>
          <a:p>
            <a:r>
              <a:rPr lang="en-US" dirty="0"/>
              <a:t>W</a:t>
            </a:r>
            <a:r>
              <a:rPr lang="en-US" dirty="0" smtClean="0"/>
              <a:t>hat </a:t>
            </a:r>
            <a:r>
              <a:rPr lang="en-US" dirty="0"/>
              <a:t>the project objective is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p:cNvSpPr txBox="1"/>
          <p:nvPr/>
        </p:nvSpPr>
        <p:spPr>
          <a:xfrm>
            <a:off x="5369168" y="1847850"/>
            <a:ext cx="14536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WHY</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p:cNvSpPr txBox="1"/>
          <p:nvPr/>
        </p:nvSpPr>
        <p:spPr>
          <a:xfrm>
            <a:off x="5369167" y="2320086"/>
            <a:ext cx="14536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HOW</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p:cNvSpPr txBox="1"/>
          <p:nvPr/>
        </p:nvSpPr>
        <p:spPr>
          <a:xfrm>
            <a:off x="5369167" y="2814547"/>
            <a:ext cx="15240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prstClr val="black"/>
                </a:solidFill>
                <a:effectLst/>
                <a:uLnTx/>
                <a:uFillTx/>
                <a:latin typeface="Calibri" panose="020F0502020204030204"/>
                <a:ea typeface="+mn-ea"/>
                <a:cs typeface="+mn-cs"/>
              </a:rPr>
              <a:t>The WHAT</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p:cNvSpPr txBox="1"/>
          <p:nvPr/>
        </p:nvSpPr>
        <p:spPr>
          <a:xfrm>
            <a:off x="697523" y="3354977"/>
            <a:ext cx="10515600" cy="310854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Why are we doing this project? This is the project vision.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Who benefits and how? This may be part of the project vision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and/or project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purpose.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What does done mean for the project? These are the project's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release criteria</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How are we going to work together? This explains the intended </a:t>
            </a: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flow of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work.</a:t>
            </a:r>
          </a:p>
        </p:txBody>
      </p:sp>
      <mc:AlternateContent xmlns:mc="http://schemas.openxmlformats.org/markup-compatibility/2006" xmlns:p14="http://schemas.microsoft.com/office/powerpoint/2010/main">
        <mc:Choice Requires="p14">
          <p:contentPart p14:bwMode="auto" r:id="rId3">
            <p14:nvContentPartPr>
              <p14:cNvPr id="20" name="Ink 19"/>
              <p14:cNvContentPartPr/>
              <p14:nvPr/>
            </p14:nvContentPartPr>
            <p14:xfrm>
              <a:off x="7738447" y="3575842"/>
              <a:ext cx="360" cy="360"/>
            </p14:xfrm>
          </p:contentPart>
        </mc:Choice>
        <mc:Fallback xmlns="">
          <p:pic>
            <p:nvPicPr>
              <p:cNvPr id="20" name="Ink 19"/>
              <p:cNvPicPr/>
              <p:nvPr/>
            </p:nvPicPr>
            <p:blipFill>
              <a:blip r:embed="rId4"/>
              <a:stretch>
                <a:fillRect/>
              </a:stretch>
            </p:blipFill>
            <p:spPr>
              <a:xfrm>
                <a:off x="7726567" y="3563962"/>
                <a:ext cx="24120" cy="24120"/>
              </a:xfrm>
              <a:prstGeom prst="rect">
                <a:avLst/>
              </a:prstGeom>
            </p:spPr>
          </p:pic>
        </mc:Fallback>
      </mc:AlternateContent>
    </p:spTree>
    <p:extLst>
      <p:ext uri="{BB962C8B-B14F-4D97-AF65-F5344CB8AC3E}">
        <p14:creationId xmlns:p14="http://schemas.microsoft.com/office/powerpoint/2010/main" val="353989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 CHARTER</a:t>
            </a:r>
            <a:endParaRPr lang="en-US" dirty="0"/>
          </a:p>
        </p:txBody>
      </p:sp>
      <p:sp>
        <p:nvSpPr>
          <p:cNvPr id="3" name="Content Placeholder 2"/>
          <p:cNvSpPr>
            <a:spLocks noGrp="1"/>
          </p:cNvSpPr>
          <p:nvPr>
            <p:ph idx="1"/>
          </p:nvPr>
        </p:nvSpPr>
        <p:spPr/>
        <p:txBody>
          <a:bodyPr>
            <a:normAutofit lnSpcReduction="10000"/>
          </a:bodyPr>
          <a:lstStyle/>
          <a:p>
            <a:r>
              <a:rPr lang="en-US" dirty="0"/>
              <a:t>T</a:t>
            </a:r>
            <a:r>
              <a:rPr lang="en-US" dirty="0" smtClean="0"/>
              <a:t>eam norms</a:t>
            </a:r>
          </a:p>
          <a:p>
            <a:r>
              <a:rPr lang="en-US" dirty="0" smtClean="0"/>
              <a:t>Understanding </a:t>
            </a:r>
            <a:r>
              <a:rPr lang="en-US" dirty="0"/>
              <a:t>of how to work </a:t>
            </a:r>
            <a:r>
              <a:rPr lang="en-US" dirty="0" smtClean="0"/>
              <a:t>together</a:t>
            </a:r>
          </a:p>
          <a:p>
            <a:r>
              <a:rPr lang="en-US" dirty="0"/>
              <a:t>Teams do not need a formal process for chartering as long as the </a:t>
            </a:r>
            <a:r>
              <a:rPr lang="en-US" dirty="0" smtClean="0"/>
              <a:t>teams understand </a:t>
            </a:r>
            <a:r>
              <a:rPr lang="en-US" dirty="0"/>
              <a:t>how to work together. </a:t>
            </a:r>
            <a:endParaRPr lang="en-US" dirty="0" smtClean="0"/>
          </a:p>
          <a:p>
            <a:r>
              <a:rPr lang="en-US" dirty="0" smtClean="0"/>
              <a:t>Some </a:t>
            </a:r>
            <a:r>
              <a:rPr lang="en-US" dirty="0"/>
              <a:t>teams benefit from a team </a:t>
            </a:r>
            <a:r>
              <a:rPr lang="en-US" dirty="0" smtClean="0"/>
              <a:t>chartering process</a:t>
            </a:r>
            <a:r>
              <a:rPr lang="en-US" dirty="0"/>
              <a:t>. </a:t>
            </a:r>
            <a:endParaRPr lang="en-US" dirty="0" smtClean="0"/>
          </a:p>
          <a:p>
            <a:pPr lvl="1">
              <a:buFont typeface="Wingdings" panose="05000000000000000000" pitchFamily="2" charset="2"/>
              <a:buChar char="q"/>
            </a:pPr>
            <a:r>
              <a:rPr lang="en-US" dirty="0"/>
              <a:t>Team values, such as sustainable pace and core hours;</a:t>
            </a:r>
          </a:p>
          <a:p>
            <a:pPr lvl="1">
              <a:buFont typeface="Wingdings" panose="05000000000000000000" pitchFamily="2" charset="2"/>
              <a:buChar char="q"/>
            </a:pPr>
            <a:r>
              <a:rPr lang="en-US" dirty="0"/>
              <a:t>Working agreements, such as what </a:t>
            </a:r>
            <a:r>
              <a:rPr lang="en-US" b="1" dirty="0"/>
              <a:t>“ready” </a:t>
            </a:r>
            <a:r>
              <a:rPr lang="en-US" dirty="0"/>
              <a:t>means so the team </a:t>
            </a:r>
            <a:r>
              <a:rPr lang="en-US" dirty="0" smtClean="0"/>
              <a:t>can take </a:t>
            </a:r>
            <a:r>
              <a:rPr lang="en-US" dirty="0"/>
              <a:t>in work; what </a:t>
            </a:r>
            <a:r>
              <a:rPr lang="en-US" b="1" dirty="0"/>
              <a:t>“done” </a:t>
            </a:r>
            <a:r>
              <a:rPr lang="en-US" dirty="0"/>
              <a:t>means so the team can judge </a:t>
            </a:r>
            <a:r>
              <a:rPr lang="en-US" dirty="0" smtClean="0"/>
              <a:t>completeness consistently</a:t>
            </a:r>
            <a:r>
              <a:rPr lang="en-US" dirty="0"/>
              <a:t>; respecting the </a:t>
            </a:r>
            <a:r>
              <a:rPr lang="en-US" b="1" dirty="0" smtClean="0"/>
              <a:t>time-box</a:t>
            </a:r>
            <a:r>
              <a:rPr lang="en-US" dirty="0"/>
              <a:t>; or the use of </a:t>
            </a:r>
            <a:r>
              <a:rPr lang="en-US" b="1" dirty="0" smtClean="0"/>
              <a:t>work-in-process</a:t>
            </a:r>
            <a:r>
              <a:rPr lang="en-US" dirty="0" smtClean="0"/>
              <a:t> limits</a:t>
            </a:r>
            <a:r>
              <a:rPr lang="en-US" dirty="0"/>
              <a:t>;</a:t>
            </a:r>
          </a:p>
          <a:p>
            <a:pPr lvl="1">
              <a:buFont typeface="Wingdings" panose="05000000000000000000" pitchFamily="2" charset="2"/>
              <a:buChar char="q"/>
            </a:pPr>
            <a:r>
              <a:rPr lang="en-US" dirty="0"/>
              <a:t>Ground rules, such as one person talking in a meeting; and</a:t>
            </a:r>
          </a:p>
          <a:p>
            <a:pPr lvl="1">
              <a:buFont typeface="Wingdings" panose="05000000000000000000" pitchFamily="2" charset="2"/>
              <a:buChar char="q"/>
            </a:pPr>
            <a:r>
              <a:rPr lang="en-US" dirty="0"/>
              <a:t>Group norms, such as how the team treats meeting times.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494255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RETROSPECTIVES [1/2]</a:t>
            </a:r>
            <a:endParaRPr lang="en-US" dirty="0"/>
          </a:p>
        </p:txBody>
      </p:sp>
      <p:sp>
        <p:nvSpPr>
          <p:cNvPr id="8" name="Content Placeholder 7"/>
          <p:cNvSpPr>
            <a:spLocks noGrp="1"/>
          </p:cNvSpPr>
          <p:nvPr>
            <p:ph idx="1"/>
          </p:nvPr>
        </p:nvSpPr>
        <p:spPr/>
        <p:txBody>
          <a:bodyPr>
            <a:normAutofit/>
          </a:bodyPr>
          <a:lstStyle/>
          <a:p>
            <a:r>
              <a:rPr lang="en-US" dirty="0"/>
              <a:t>The single most important practice is the retrospective because it allows </a:t>
            </a:r>
            <a:r>
              <a:rPr lang="en-US" dirty="0" smtClean="0"/>
              <a:t>the team </a:t>
            </a:r>
            <a:r>
              <a:rPr lang="en-US" dirty="0"/>
              <a:t>to learn about, improve, and adapt its </a:t>
            </a:r>
            <a:r>
              <a:rPr lang="en-US" dirty="0" smtClean="0"/>
              <a:t>process</a:t>
            </a:r>
          </a:p>
          <a:p>
            <a:r>
              <a:rPr lang="en-US" dirty="0"/>
              <a:t>Retrospectives help the team learn from its previous work on the product </a:t>
            </a:r>
            <a:r>
              <a:rPr lang="en-US" dirty="0" smtClean="0"/>
              <a:t>and its process</a:t>
            </a:r>
          </a:p>
          <a:p>
            <a:r>
              <a:rPr lang="en-US" dirty="0"/>
              <a:t>One of the principles behind the </a:t>
            </a:r>
            <a:r>
              <a:rPr lang="en-US" b="1" dirty="0"/>
              <a:t>Agile Manifesto</a:t>
            </a:r>
            <a:r>
              <a:rPr lang="en-US" dirty="0"/>
              <a:t> is: </a:t>
            </a:r>
            <a:r>
              <a:rPr lang="en-US" u="sng" dirty="0"/>
              <a:t>“At </a:t>
            </a:r>
            <a:r>
              <a:rPr lang="en-US" u="sng" dirty="0" smtClean="0"/>
              <a:t>regular intervals</a:t>
            </a:r>
            <a:r>
              <a:rPr lang="en-US" u="sng" dirty="0"/>
              <a:t>, the team reflects on how to become more effective, then tunes </a:t>
            </a:r>
            <a:r>
              <a:rPr lang="en-US" u="sng" dirty="0" smtClean="0"/>
              <a:t>and adjusts </a:t>
            </a:r>
            <a:r>
              <a:rPr lang="en-US" u="sng" dirty="0"/>
              <a:t>its behavior accordingly.”</a:t>
            </a:r>
            <a:endParaRPr lang="en-US" u="sng" dirty="0" smtClean="0"/>
          </a:p>
          <a:p>
            <a:r>
              <a:rPr lang="en-US" dirty="0"/>
              <a:t>Teams benefit from allocating enough time to learn, either from an </a:t>
            </a:r>
            <a:r>
              <a:rPr lang="en-US" b="1" dirty="0"/>
              <a:t>interim retrospective </a:t>
            </a:r>
            <a:r>
              <a:rPr lang="en-US" dirty="0"/>
              <a:t>or an </a:t>
            </a:r>
            <a:r>
              <a:rPr lang="en-US" b="1" dirty="0"/>
              <a:t>end-of-the-project </a:t>
            </a:r>
            <a:r>
              <a:rPr lang="en-US" b="1" dirty="0" smtClean="0"/>
              <a:t>retrospective</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3728A"/>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3728A"/>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716496"/>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smtClean="0"/>
              <a:t>Teams </a:t>
            </a:r>
            <a:r>
              <a:rPr lang="en-US" dirty="0"/>
              <a:t>need to learn </a:t>
            </a:r>
            <a:r>
              <a:rPr lang="en-US" dirty="0" smtClean="0"/>
              <a:t>about their </a:t>
            </a:r>
            <a:r>
              <a:rPr lang="en-US" b="1" dirty="0"/>
              <a:t>work product </a:t>
            </a:r>
            <a:r>
              <a:rPr lang="en-US" dirty="0"/>
              <a:t>and </a:t>
            </a:r>
            <a:r>
              <a:rPr lang="en-US" b="1" dirty="0"/>
              <a:t>work process</a:t>
            </a:r>
            <a:r>
              <a:rPr lang="en-US" dirty="0" smtClean="0"/>
              <a:t>.</a:t>
            </a:r>
          </a:p>
          <a:p>
            <a:r>
              <a:rPr lang="en-US" dirty="0" smtClean="0"/>
              <a:t>First </a:t>
            </a:r>
            <a:r>
              <a:rPr lang="en-US" dirty="0"/>
              <a:t>and foremost, a retrospective is </a:t>
            </a:r>
            <a:r>
              <a:rPr lang="en-US" b="1" u="sng" dirty="0"/>
              <a:t>not</a:t>
            </a:r>
            <a:r>
              <a:rPr lang="en-US" dirty="0"/>
              <a:t> about </a:t>
            </a:r>
            <a:r>
              <a:rPr lang="en-US" b="1" dirty="0" smtClean="0"/>
              <a:t>blame</a:t>
            </a:r>
            <a:r>
              <a:rPr lang="en-US" dirty="0"/>
              <a:t>; </a:t>
            </a:r>
            <a:endParaRPr lang="en-US" dirty="0" smtClean="0"/>
          </a:p>
          <a:p>
            <a:r>
              <a:rPr lang="en-US" dirty="0"/>
              <a:t>The retrospective is about looking at the </a:t>
            </a:r>
            <a:r>
              <a:rPr lang="en-US" b="1" dirty="0"/>
              <a:t>qualitative (people's feelings)</a:t>
            </a:r>
            <a:r>
              <a:rPr lang="en-US" dirty="0"/>
              <a:t> and</a:t>
            </a:r>
          </a:p>
          <a:p>
            <a:r>
              <a:rPr lang="en-US" b="1" dirty="0"/>
              <a:t>quantitative (measurements) data</a:t>
            </a:r>
            <a:r>
              <a:rPr lang="en-US" dirty="0"/>
              <a:t>, then using that data to find root </a:t>
            </a:r>
            <a:r>
              <a:rPr lang="en-US" dirty="0" smtClean="0"/>
              <a:t>causes, designing </a:t>
            </a:r>
            <a:r>
              <a:rPr lang="en-US" dirty="0"/>
              <a:t>countermeasures, and developing action plans. </a:t>
            </a:r>
            <a:endParaRPr lang="en-US" dirty="0" smtClean="0"/>
          </a:p>
          <a:p>
            <a:r>
              <a:rPr lang="en-US" dirty="0" smtClean="0"/>
              <a:t>The </a:t>
            </a:r>
            <a:r>
              <a:rPr lang="en-US" dirty="0"/>
              <a:t>project team </a:t>
            </a:r>
            <a:r>
              <a:rPr lang="en-US" dirty="0" smtClean="0"/>
              <a:t>may end </a:t>
            </a:r>
            <a:r>
              <a:rPr lang="en-US" dirty="0"/>
              <a:t>up with many action items to remove </a:t>
            </a:r>
            <a:r>
              <a:rPr lang="en-US" b="1" dirty="0" smtClean="0"/>
              <a:t>impediments</a:t>
            </a:r>
          </a:p>
          <a:p>
            <a:r>
              <a:rPr lang="en-US" dirty="0"/>
              <a:t>A facilitator from the team leads them through an activity to rank </a:t>
            </a:r>
            <a:r>
              <a:rPr lang="en-US" dirty="0" smtClean="0"/>
              <a:t>the importance </a:t>
            </a:r>
            <a:r>
              <a:rPr lang="en-US" dirty="0"/>
              <a:t>of each improvement item. </a:t>
            </a:r>
            <a:endParaRPr lang="en-US" dirty="0" smtClean="0"/>
          </a:p>
          <a:p>
            <a:r>
              <a:rPr lang="en-US" dirty="0" smtClean="0"/>
              <a:t>Once </a:t>
            </a:r>
            <a:r>
              <a:rPr lang="en-US" dirty="0"/>
              <a:t>the improvement items are </a:t>
            </a:r>
            <a:r>
              <a:rPr lang="en-US" dirty="0" smtClean="0"/>
              <a:t>ranked by </a:t>
            </a:r>
            <a:r>
              <a:rPr lang="en-US" dirty="0"/>
              <a:t>the team, the team chooses the appropriate number to work on for the </a:t>
            </a:r>
            <a:r>
              <a:rPr lang="en-US" dirty="0" smtClean="0"/>
              <a:t>next iteration </a:t>
            </a:r>
            <a:r>
              <a:rPr lang="en-US" dirty="0"/>
              <a:t>(or adds work to the flow if flow-based).</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itle 6"/>
          <p:cNvSpPr>
            <a:spLocks noGrp="1"/>
          </p:cNvSpPr>
          <p:nvPr>
            <p:ph type="title"/>
          </p:nvPr>
        </p:nvSpPr>
        <p:spPr>
          <a:xfrm>
            <a:off x="838200" y="365125"/>
            <a:ext cx="10515600" cy="1325563"/>
          </a:xfrm>
        </p:spPr>
        <p:txBody>
          <a:bodyPr/>
          <a:lstStyle/>
          <a:p>
            <a:r>
              <a:rPr lang="en-US" dirty="0" smtClean="0"/>
              <a:t>RETROSPECTIVES [2/2]</a:t>
            </a:r>
            <a:endParaRPr lang="en-US" dirty="0"/>
          </a:p>
        </p:txBody>
      </p:sp>
    </p:spTree>
    <p:extLst>
      <p:ext uri="{BB962C8B-B14F-4D97-AF65-F5344CB8AC3E}">
        <p14:creationId xmlns:p14="http://schemas.microsoft.com/office/powerpoint/2010/main" val="3141848324"/>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members may </a:t>
            </a:r>
            <a:r>
              <a:rPr lang="en-US" dirty="0" smtClean="0"/>
              <a:t>decide to </a:t>
            </a:r>
            <a:r>
              <a:rPr lang="en-US" dirty="0"/>
              <a:t>retrospect at these key times:</a:t>
            </a:r>
          </a:p>
        </p:txBody>
      </p:sp>
      <p:sp>
        <p:nvSpPr>
          <p:cNvPr id="3" name="Content Placeholder 2"/>
          <p:cNvSpPr>
            <a:spLocks noGrp="1"/>
          </p:cNvSpPr>
          <p:nvPr>
            <p:ph idx="1"/>
          </p:nvPr>
        </p:nvSpPr>
        <p:spPr/>
        <p:txBody>
          <a:bodyPr>
            <a:normAutofit/>
          </a:bodyPr>
          <a:lstStyle/>
          <a:p>
            <a:r>
              <a:rPr lang="en-US" dirty="0"/>
              <a:t>Many teams use iterations—especially 2-week iterations—because the iteration prompts a demonstration and a retrospective at the end</a:t>
            </a:r>
            <a:endParaRPr lang="en-US" dirty="0" smtClean="0"/>
          </a:p>
          <a:p>
            <a:pPr lvl="1"/>
            <a:r>
              <a:rPr lang="en-US" dirty="0" smtClean="0"/>
              <a:t>When </a:t>
            </a:r>
            <a:r>
              <a:rPr lang="en-US" dirty="0"/>
              <a:t>the team completes a release or ships something. It does </a:t>
            </a:r>
            <a:r>
              <a:rPr lang="en-US" dirty="0" smtClean="0"/>
              <a:t>not have </a:t>
            </a:r>
            <a:r>
              <a:rPr lang="en-US" dirty="0"/>
              <a:t>to be a monumental increment. It can be any release, no </a:t>
            </a:r>
            <a:r>
              <a:rPr lang="en-US" dirty="0" smtClean="0"/>
              <a:t>matter how </a:t>
            </a:r>
            <a:r>
              <a:rPr lang="en-US" dirty="0"/>
              <a:t>small.</a:t>
            </a:r>
          </a:p>
          <a:p>
            <a:pPr lvl="1"/>
            <a:r>
              <a:rPr lang="en-US" dirty="0"/>
              <a:t>When more than a few weeks have passed since the </a:t>
            </a:r>
            <a:r>
              <a:rPr lang="en-US" dirty="0" smtClean="0"/>
              <a:t>previous retrospective</a:t>
            </a:r>
            <a:r>
              <a:rPr lang="en-US" dirty="0"/>
              <a:t>.</a:t>
            </a:r>
          </a:p>
          <a:p>
            <a:pPr lvl="1"/>
            <a:r>
              <a:rPr lang="en-US" dirty="0"/>
              <a:t>When the team appears to be stuck and completed work is not </a:t>
            </a:r>
            <a:r>
              <a:rPr lang="en-US" dirty="0" smtClean="0"/>
              <a:t>flowing through </a:t>
            </a:r>
            <a:r>
              <a:rPr lang="en-US" dirty="0"/>
              <a:t>the team.</a:t>
            </a:r>
          </a:p>
          <a:p>
            <a:pPr lvl="1"/>
            <a:r>
              <a:rPr lang="en-US" dirty="0"/>
              <a:t>When the team reaches any other milestone.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917338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PREPARATION</a:t>
            </a:r>
          </a:p>
        </p:txBody>
      </p:sp>
      <p:sp>
        <p:nvSpPr>
          <p:cNvPr id="3" name="Content Placeholder 2"/>
          <p:cNvSpPr>
            <a:spLocks noGrp="1"/>
          </p:cNvSpPr>
          <p:nvPr>
            <p:ph idx="1"/>
          </p:nvPr>
        </p:nvSpPr>
        <p:spPr/>
        <p:txBody>
          <a:bodyPr>
            <a:normAutofit/>
          </a:bodyPr>
          <a:lstStyle/>
          <a:p>
            <a:r>
              <a:rPr lang="en-US" dirty="0"/>
              <a:t>The backlog is the </a:t>
            </a:r>
            <a:r>
              <a:rPr lang="en-US" b="1" u="sng" dirty="0"/>
              <a:t>ordered</a:t>
            </a:r>
            <a:r>
              <a:rPr lang="en-US" dirty="0"/>
              <a:t> </a:t>
            </a:r>
            <a:r>
              <a:rPr lang="en-US" b="1" dirty="0"/>
              <a:t>list</a:t>
            </a:r>
            <a:r>
              <a:rPr lang="en-US" dirty="0"/>
              <a:t> of </a:t>
            </a:r>
            <a:r>
              <a:rPr lang="en-US" b="1" u="sng" dirty="0"/>
              <a:t>all</a:t>
            </a:r>
            <a:r>
              <a:rPr lang="en-US" b="1" dirty="0"/>
              <a:t> the work</a:t>
            </a:r>
            <a:r>
              <a:rPr lang="en-US" dirty="0"/>
              <a:t>, presented in </a:t>
            </a:r>
            <a:r>
              <a:rPr lang="en-US" b="1" dirty="0">
                <a:effectLst>
                  <a:outerShdw blurRad="38100" dist="38100" dir="2700000" algn="tl">
                    <a:srgbClr val="000000">
                      <a:alpha val="43137"/>
                    </a:srgbClr>
                  </a:outerShdw>
                </a:effectLst>
              </a:rPr>
              <a:t>story</a:t>
            </a:r>
            <a:r>
              <a:rPr lang="en-US" dirty="0"/>
              <a:t> form, for </a:t>
            </a:r>
            <a:r>
              <a:rPr lang="en-US" dirty="0" smtClean="0"/>
              <a:t>a team.</a:t>
            </a:r>
          </a:p>
          <a:p>
            <a:r>
              <a:rPr lang="en-US" dirty="0"/>
              <a:t>There is no need to create all of the stories for the entire project before </a:t>
            </a:r>
            <a:r>
              <a:rPr lang="en-US" dirty="0" smtClean="0"/>
              <a:t>the work </a:t>
            </a:r>
            <a:r>
              <a:rPr lang="en-US" dirty="0"/>
              <a:t>starts—only enough to understand the first release in broad </a:t>
            </a:r>
            <a:r>
              <a:rPr lang="en-US" dirty="0" smtClean="0"/>
              <a:t>brushstrokes and </a:t>
            </a:r>
            <a:r>
              <a:rPr lang="en-US" dirty="0"/>
              <a:t>then sufficient items for the next iteration.</a:t>
            </a:r>
            <a:endParaRPr lang="en-US" b="1" dirty="0" smtClean="0"/>
          </a:p>
          <a:p>
            <a:r>
              <a:rPr lang="en-US" b="1" dirty="0"/>
              <a:t>Product owners </a:t>
            </a:r>
            <a:r>
              <a:rPr lang="en-US" dirty="0" smtClean="0"/>
              <a:t>might produce </a:t>
            </a:r>
            <a:r>
              <a:rPr lang="en-US" dirty="0"/>
              <a:t>a </a:t>
            </a:r>
            <a:r>
              <a:rPr lang="en-US" b="1" u="sng" dirty="0"/>
              <a:t>product roadmap </a:t>
            </a:r>
            <a:r>
              <a:rPr lang="en-US" dirty="0"/>
              <a:t>to show the anticipated sequence of </a:t>
            </a:r>
            <a:r>
              <a:rPr lang="en-US" dirty="0" smtClean="0"/>
              <a:t>deliverables over </a:t>
            </a:r>
            <a:r>
              <a:rPr lang="en-US" dirty="0"/>
              <a:t>time. The product owner </a:t>
            </a:r>
            <a:r>
              <a:rPr lang="en-US" dirty="0" smtClean="0"/>
              <a:t>re-plans </a:t>
            </a:r>
            <a:r>
              <a:rPr lang="en-US" dirty="0"/>
              <a:t>the roadmap based on what the </a:t>
            </a:r>
            <a:r>
              <a:rPr lang="en-US" dirty="0" smtClean="0"/>
              <a:t>team produces</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8659294"/>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BACKLOG REFINEMENT</a:t>
            </a:r>
          </a:p>
        </p:txBody>
      </p:sp>
      <p:sp>
        <p:nvSpPr>
          <p:cNvPr id="3" name="Content Placeholder 2"/>
          <p:cNvSpPr>
            <a:spLocks noGrp="1"/>
          </p:cNvSpPr>
          <p:nvPr>
            <p:ph idx="1"/>
          </p:nvPr>
        </p:nvSpPr>
        <p:spPr/>
        <p:txBody>
          <a:bodyPr>
            <a:normAutofit fontScale="92500"/>
          </a:bodyPr>
          <a:lstStyle/>
          <a:p>
            <a:r>
              <a:rPr lang="en-US" dirty="0"/>
              <a:t>In </a:t>
            </a:r>
            <a:r>
              <a:rPr lang="en-US" b="1" dirty="0"/>
              <a:t>iteration-based agile</a:t>
            </a:r>
            <a:r>
              <a:rPr lang="en-US" dirty="0"/>
              <a:t>, the </a:t>
            </a:r>
            <a:r>
              <a:rPr lang="en-US" b="1" dirty="0"/>
              <a:t>product owner </a:t>
            </a:r>
            <a:r>
              <a:rPr lang="en-US" dirty="0"/>
              <a:t>often works with the team </a:t>
            </a:r>
            <a:r>
              <a:rPr lang="en-US" dirty="0" smtClean="0"/>
              <a:t>to prepare </a:t>
            </a:r>
            <a:r>
              <a:rPr lang="en-US" dirty="0"/>
              <a:t>some </a:t>
            </a:r>
            <a:r>
              <a:rPr lang="en-US" b="1" dirty="0"/>
              <a:t>stories</a:t>
            </a:r>
            <a:r>
              <a:rPr lang="en-US" dirty="0"/>
              <a:t> for the </a:t>
            </a:r>
            <a:r>
              <a:rPr lang="en-US" u="sng" dirty="0"/>
              <a:t>upcoming iteration </a:t>
            </a:r>
            <a:r>
              <a:rPr lang="en-US" dirty="0"/>
              <a:t>during one or more sessions </a:t>
            </a:r>
            <a:r>
              <a:rPr lang="en-US" dirty="0" smtClean="0"/>
              <a:t>in the </a:t>
            </a:r>
            <a:r>
              <a:rPr lang="en-US" dirty="0"/>
              <a:t>middle of the iteration. </a:t>
            </a:r>
            <a:endParaRPr lang="en-US" dirty="0" smtClean="0"/>
          </a:p>
          <a:p>
            <a:r>
              <a:rPr lang="en-US" dirty="0" smtClean="0"/>
              <a:t>The </a:t>
            </a:r>
            <a:r>
              <a:rPr lang="en-US" b="1" dirty="0"/>
              <a:t>purpose</a:t>
            </a:r>
            <a:r>
              <a:rPr lang="en-US" dirty="0"/>
              <a:t> of these meetings is to </a:t>
            </a:r>
            <a:r>
              <a:rPr lang="en-US" b="1" dirty="0"/>
              <a:t>refine</a:t>
            </a:r>
            <a:r>
              <a:rPr lang="en-US" dirty="0"/>
              <a:t> </a:t>
            </a:r>
            <a:r>
              <a:rPr lang="en-US" dirty="0" smtClean="0"/>
              <a:t>enough </a:t>
            </a:r>
            <a:r>
              <a:rPr lang="en-US" b="1" dirty="0" smtClean="0"/>
              <a:t>stories</a:t>
            </a:r>
            <a:r>
              <a:rPr lang="en-US" dirty="0" smtClean="0"/>
              <a:t> </a:t>
            </a:r>
            <a:r>
              <a:rPr lang="en-US" dirty="0"/>
              <a:t>so the </a:t>
            </a:r>
            <a:r>
              <a:rPr lang="en-US" b="1" dirty="0"/>
              <a:t>team</a:t>
            </a:r>
            <a:r>
              <a:rPr lang="en-US" dirty="0"/>
              <a:t> </a:t>
            </a:r>
            <a:r>
              <a:rPr lang="en-US" b="1" u="sng" dirty="0"/>
              <a:t>understands</a:t>
            </a:r>
            <a:r>
              <a:rPr lang="en-US" dirty="0"/>
              <a:t> </a:t>
            </a:r>
            <a:r>
              <a:rPr lang="en-US" b="1" dirty="0"/>
              <a:t>what</a:t>
            </a:r>
            <a:r>
              <a:rPr lang="en-US" dirty="0"/>
              <a:t> the stories are and </a:t>
            </a:r>
            <a:r>
              <a:rPr lang="en-US" b="1" dirty="0"/>
              <a:t>how large </a:t>
            </a:r>
            <a:r>
              <a:rPr lang="en-US" dirty="0"/>
              <a:t>the stories </a:t>
            </a:r>
            <a:r>
              <a:rPr lang="en-US" dirty="0" smtClean="0"/>
              <a:t>are </a:t>
            </a:r>
            <a:r>
              <a:rPr lang="en-US" b="1" u="sng" dirty="0" smtClean="0"/>
              <a:t>in </a:t>
            </a:r>
            <a:r>
              <a:rPr lang="en-US" b="1" u="sng" dirty="0"/>
              <a:t>relation to each other</a:t>
            </a:r>
            <a:r>
              <a:rPr lang="en-US" dirty="0" smtClean="0"/>
              <a:t>.</a:t>
            </a:r>
          </a:p>
          <a:p>
            <a:r>
              <a:rPr lang="en-US" dirty="0" smtClean="0"/>
              <a:t>Allow </a:t>
            </a:r>
            <a:r>
              <a:rPr lang="en-US" dirty="0"/>
              <a:t>the </a:t>
            </a:r>
            <a:r>
              <a:rPr lang="en-US" b="1" dirty="0"/>
              <a:t>product owner </a:t>
            </a:r>
            <a:r>
              <a:rPr lang="en-US" dirty="0"/>
              <a:t>to </a:t>
            </a:r>
            <a:r>
              <a:rPr lang="en-US" b="1" dirty="0"/>
              <a:t>present story ideas </a:t>
            </a:r>
            <a:r>
              <a:rPr lang="en-US" dirty="0"/>
              <a:t>to </a:t>
            </a:r>
            <a:r>
              <a:rPr lang="en-US" dirty="0" smtClean="0"/>
              <a:t>the </a:t>
            </a:r>
            <a:r>
              <a:rPr lang="en-US" b="1" dirty="0" smtClean="0"/>
              <a:t>team</a:t>
            </a:r>
            <a:r>
              <a:rPr lang="en-US" dirty="0" smtClean="0"/>
              <a:t> </a:t>
            </a:r>
            <a:r>
              <a:rPr lang="en-US" dirty="0"/>
              <a:t>and for the team to learn about the potential challenges or problems in </a:t>
            </a:r>
            <a:r>
              <a:rPr lang="en-US" dirty="0" smtClean="0"/>
              <a:t>the stories</a:t>
            </a:r>
            <a:r>
              <a:rPr lang="en-US" dirty="0"/>
              <a:t>. </a:t>
            </a:r>
            <a:endParaRPr lang="en-US" dirty="0" smtClean="0"/>
          </a:p>
          <a:p>
            <a:r>
              <a:rPr lang="en-US" dirty="0" smtClean="0"/>
              <a:t>If </a:t>
            </a:r>
            <a:r>
              <a:rPr lang="en-US" dirty="0"/>
              <a:t>the </a:t>
            </a:r>
            <a:r>
              <a:rPr lang="en-US" b="1" u="sng" dirty="0"/>
              <a:t>product owner </a:t>
            </a:r>
            <a:r>
              <a:rPr lang="en-US" u="sng" dirty="0"/>
              <a:t>is </a:t>
            </a:r>
            <a:r>
              <a:rPr lang="en-US" b="1" u="sng" dirty="0"/>
              <a:t>unsure</a:t>
            </a:r>
            <a:r>
              <a:rPr lang="en-US" u="sng" dirty="0"/>
              <a:t> </a:t>
            </a:r>
            <a:r>
              <a:rPr lang="en-US" dirty="0"/>
              <a:t>of the </a:t>
            </a:r>
            <a:r>
              <a:rPr lang="en-US" b="1" dirty="0"/>
              <a:t>dependencies</a:t>
            </a:r>
            <a:r>
              <a:rPr lang="en-US" dirty="0"/>
              <a:t>, the product </a:t>
            </a:r>
            <a:r>
              <a:rPr lang="en-US" dirty="0" smtClean="0"/>
              <a:t>owner can </a:t>
            </a:r>
            <a:r>
              <a:rPr lang="en-US" dirty="0"/>
              <a:t>request the </a:t>
            </a:r>
            <a:r>
              <a:rPr lang="en-US" b="1" dirty="0"/>
              <a:t>team</a:t>
            </a:r>
            <a:r>
              <a:rPr lang="en-US" dirty="0"/>
              <a:t> to </a:t>
            </a:r>
            <a:r>
              <a:rPr lang="en-US" b="1" u="sng" dirty="0"/>
              <a:t>spike</a:t>
            </a:r>
            <a:r>
              <a:rPr lang="en-US" dirty="0"/>
              <a:t> the feature in order to understand the risks.</a:t>
            </a:r>
            <a:endParaRPr lang="en-US" dirty="0" smtClean="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6684460"/>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long the refinement should be</a:t>
            </a:r>
          </a:p>
        </p:txBody>
      </p:sp>
      <p:sp>
        <p:nvSpPr>
          <p:cNvPr id="3" name="Content Placeholder 2"/>
          <p:cNvSpPr>
            <a:spLocks noGrp="1"/>
          </p:cNvSpPr>
          <p:nvPr>
            <p:ph idx="1"/>
          </p:nvPr>
        </p:nvSpPr>
        <p:spPr/>
        <p:txBody>
          <a:bodyPr/>
          <a:lstStyle/>
          <a:p>
            <a:r>
              <a:rPr lang="en-US" dirty="0"/>
              <a:t>Many </a:t>
            </a:r>
            <a:r>
              <a:rPr lang="en-US" b="1" dirty="0"/>
              <a:t>iteration-based agile </a:t>
            </a:r>
            <a:r>
              <a:rPr lang="en-US" dirty="0"/>
              <a:t>teams use a </a:t>
            </a:r>
            <a:r>
              <a:rPr lang="en-US" b="1" dirty="0"/>
              <a:t>time-boxed</a:t>
            </a:r>
            <a:r>
              <a:rPr lang="en-US" dirty="0"/>
              <a:t> 1-hour discussion midway through a 2-week iteration</a:t>
            </a:r>
            <a:r>
              <a:rPr lang="en-US" dirty="0" smtClean="0"/>
              <a:t>.</a:t>
            </a:r>
          </a:p>
          <a:p>
            <a:r>
              <a:rPr lang="en-US" b="1" dirty="0" smtClean="0"/>
              <a:t>Just-in-time</a:t>
            </a:r>
            <a:r>
              <a:rPr lang="en-US" dirty="0" smtClean="0"/>
              <a:t> </a:t>
            </a:r>
            <a:r>
              <a:rPr lang="en-US" dirty="0"/>
              <a:t>refinement for </a:t>
            </a:r>
            <a:r>
              <a:rPr lang="en-US" b="1" u="sng" dirty="0"/>
              <a:t>flow-based agile</a:t>
            </a:r>
            <a:r>
              <a:rPr lang="en-US" dirty="0"/>
              <a:t>. The team takes the </a:t>
            </a:r>
            <a:r>
              <a:rPr lang="en-US" dirty="0" smtClean="0"/>
              <a:t>next card </a:t>
            </a:r>
            <a:r>
              <a:rPr lang="en-US" dirty="0"/>
              <a:t>off the to-do column and discusses </a:t>
            </a:r>
            <a:r>
              <a:rPr lang="en-US"/>
              <a:t>it</a:t>
            </a:r>
            <a:r>
              <a:rPr lang="en-US" smtClean="0"/>
              <a:t>.</a:t>
            </a:r>
            <a:endParaRPr lang="en-US" dirty="0" smtClean="0"/>
          </a:p>
          <a:p>
            <a:r>
              <a:rPr lang="en-US" b="1" dirty="0" smtClean="0"/>
              <a:t>Multiple refinement </a:t>
            </a:r>
            <a:r>
              <a:rPr lang="en-US" b="1" dirty="0"/>
              <a:t>discussions </a:t>
            </a:r>
            <a:r>
              <a:rPr lang="en-US" dirty="0"/>
              <a:t>for </a:t>
            </a:r>
            <a:r>
              <a:rPr lang="en-US" b="1" dirty="0"/>
              <a:t>iteration-based agile teams</a:t>
            </a:r>
            <a:r>
              <a:rPr lang="en-US" dirty="0" smtClean="0"/>
              <a:t>. Teams </a:t>
            </a:r>
            <a:r>
              <a:rPr lang="en-US" dirty="0"/>
              <a:t>can use this when they are </a:t>
            </a:r>
            <a:r>
              <a:rPr lang="en-US" b="1" dirty="0"/>
              <a:t>new to the product</a:t>
            </a:r>
            <a:r>
              <a:rPr lang="en-US" dirty="0"/>
              <a:t>, the </a:t>
            </a:r>
            <a:r>
              <a:rPr lang="en-US" b="1" dirty="0" smtClean="0"/>
              <a:t>product area</a:t>
            </a:r>
            <a:r>
              <a:rPr lang="en-US" dirty="0"/>
              <a:t>, or the </a:t>
            </a:r>
            <a:r>
              <a:rPr lang="en-US" b="1" dirty="0"/>
              <a:t>problem domain</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3145263"/>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ways </a:t>
            </a:r>
            <a:r>
              <a:rPr lang="en-US" dirty="0" smtClean="0"/>
              <a:t>to </a:t>
            </a:r>
            <a:r>
              <a:rPr lang="en-US" dirty="0"/>
              <a:t>conduct backlog preparation</a:t>
            </a:r>
            <a:br>
              <a:rPr lang="en-US" dirty="0"/>
            </a:br>
            <a:r>
              <a:rPr lang="en-US" dirty="0"/>
              <a:t>and refinement meetings</a:t>
            </a:r>
          </a:p>
        </p:txBody>
      </p:sp>
      <p:sp>
        <p:nvSpPr>
          <p:cNvPr id="3" name="Content Placeholder 2"/>
          <p:cNvSpPr>
            <a:spLocks noGrp="1"/>
          </p:cNvSpPr>
          <p:nvPr>
            <p:ph idx="1"/>
          </p:nvPr>
        </p:nvSpPr>
        <p:spPr/>
        <p:txBody>
          <a:bodyPr>
            <a:normAutofit/>
          </a:bodyPr>
          <a:lstStyle/>
          <a:p>
            <a:pPr marL="0" indent="0">
              <a:buNone/>
            </a:pPr>
            <a:r>
              <a:rPr lang="en-US" dirty="0"/>
              <a:t>There are many ways for the </a:t>
            </a:r>
            <a:r>
              <a:rPr lang="en-US" b="1" dirty="0"/>
              <a:t>product owner </a:t>
            </a:r>
            <a:r>
              <a:rPr lang="en-US" dirty="0"/>
              <a:t>to conduct </a:t>
            </a:r>
            <a:r>
              <a:rPr lang="en-US" b="1" dirty="0"/>
              <a:t>backlog</a:t>
            </a:r>
            <a:r>
              <a:rPr lang="en-US" dirty="0"/>
              <a:t> </a:t>
            </a:r>
            <a:r>
              <a:rPr lang="en-US" b="1" dirty="0" smtClean="0"/>
              <a:t>preparation</a:t>
            </a:r>
            <a:r>
              <a:rPr lang="en-US" dirty="0" smtClean="0"/>
              <a:t> </a:t>
            </a:r>
            <a:r>
              <a:rPr lang="en-US" u="sng" dirty="0" smtClean="0"/>
              <a:t>and</a:t>
            </a:r>
            <a:r>
              <a:rPr lang="en-US" dirty="0" smtClean="0"/>
              <a:t> </a:t>
            </a:r>
            <a:r>
              <a:rPr lang="en-US" b="1" dirty="0"/>
              <a:t>refinement</a:t>
            </a:r>
            <a:r>
              <a:rPr lang="en-US" dirty="0"/>
              <a:t> meetings, including for example:</a:t>
            </a:r>
          </a:p>
          <a:p>
            <a:r>
              <a:rPr lang="en-US" dirty="0"/>
              <a:t>Encourage the team to work as </a:t>
            </a:r>
            <a:r>
              <a:rPr lang="en-US" b="1" dirty="0"/>
              <a:t>triads</a:t>
            </a:r>
            <a:r>
              <a:rPr lang="en-US" dirty="0"/>
              <a:t> of developer, tester, </a:t>
            </a:r>
            <a:r>
              <a:rPr lang="en-US" dirty="0" smtClean="0"/>
              <a:t>business analyst/product </a:t>
            </a:r>
            <a:r>
              <a:rPr lang="en-US" dirty="0"/>
              <a:t>owner to discuss and write the story.</a:t>
            </a:r>
          </a:p>
          <a:p>
            <a:r>
              <a:rPr lang="en-US" dirty="0"/>
              <a:t>Present the </a:t>
            </a:r>
            <a:r>
              <a:rPr lang="en-US" b="1" dirty="0"/>
              <a:t>overall story concept </a:t>
            </a:r>
            <a:r>
              <a:rPr lang="en-US" dirty="0"/>
              <a:t>to the team. The team discusses </a:t>
            </a:r>
            <a:r>
              <a:rPr lang="en-US" dirty="0" smtClean="0"/>
              <a:t>and </a:t>
            </a:r>
            <a:r>
              <a:rPr lang="en-US" b="1" dirty="0" smtClean="0"/>
              <a:t>refines</a:t>
            </a:r>
            <a:r>
              <a:rPr lang="en-US" dirty="0" smtClean="0"/>
              <a:t> </a:t>
            </a:r>
            <a:r>
              <a:rPr lang="en-US" dirty="0"/>
              <a:t>it </a:t>
            </a:r>
            <a:r>
              <a:rPr lang="en-US" b="1" dirty="0"/>
              <a:t>into</a:t>
            </a:r>
            <a:r>
              <a:rPr lang="en-US" dirty="0"/>
              <a:t> as many </a:t>
            </a:r>
            <a:r>
              <a:rPr lang="en-US" b="1" dirty="0"/>
              <a:t>stories</a:t>
            </a:r>
            <a:r>
              <a:rPr lang="en-US" dirty="0"/>
              <a:t> as required.</a:t>
            </a:r>
          </a:p>
          <a:p>
            <a:r>
              <a:rPr lang="en-US" dirty="0"/>
              <a:t>Work with the team to find various ways to explore and write </a:t>
            </a:r>
            <a:r>
              <a:rPr lang="en-US" dirty="0" smtClean="0"/>
              <a:t>the stories </a:t>
            </a:r>
            <a:r>
              <a:rPr lang="en-US" dirty="0"/>
              <a:t>together, making sure all of the </a:t>
            </a:r>
            <a:r>
              <a:rPr lang="en-US" b="1" dirty="0"/>
              <a:t>stories are small eno</a:t>
            </a:r>
            <a:r>
              <a:rPr lang="en-US" dirty="0"/>
              <a:t>ugh so </a:t>
            </a:r>
            <a:r>
              <a:rPr lang="en-US" dirty="0" smtClean="0"/>
              <a:t>the team </a:t>
            </a:r>
            <a:r>
              <a:rPr lang="en-US" dirty="0"/>
              <a:t>can produce a </a:t>
            </a:r>
            <a:r>
              <a:rPr lang="en-US" b="1" dirty="0"/>
              <a:t>steady flow of completed work</a:t>
            </a:r>
            <a:r>
              <a:rPr lang="en-US" dirty="0"/>
              <a:t>. </a:t>
            </a:r>
            <a:r>
              <a:rPr lang="en-US" u="sng" dirty="0" smtClean="0"/>
              <a:t>Consider becoming </a:t>
            </a:r>
            <a:r>
              <a:rPr lang="en-US" u="sng" dirty="0"/>
              <a:t>able to complete a story at least once a day</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986030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STANDUPS</a:t>
            </a:r>
          </a:p>
        </p:txBody>
      </p:sp>
      <p:sp>
        <p:nvSpPr>
          <p:cNvPr id="3" name="Content Placeholder 2"/>
          <p:cNvSpPr>
            <a:spLocks noGrp="1"/>
          </p:cNvSpPr>
          <p:nvPr>
            <p:ph idx="1"/>
          </p:nvPr>
        </p:nvSpPr>
        <p:spPr/>
        <p:txBody>
          <a:bodyPr/>
          <a:lstStyle/>
          <a:p>
            <a:r>
              <a:rPr lang="en-US" dirty="0"/>
              <a:t>Teams use standups to </a:t>
            </a:r>
            <a:r>
              <a:rPr lang="en-US" b="1" dirty="0" smtClean="0"/>
              <a:t>micro-commit</a:t>
            </a:r>
            <a:r>
              <a:rPr lang="en-US" dirty="0" smtClean="0"/>
              <a:t> </a:t>
            </a:r>
            <a:r>
              <a:rPr lang="en-US" dirty="0"/>
              <a:t>to each other, </a:t>
            </a:r>
            <a:r>
              <a:rPr lang="en-US" b="1" dirty="0"/>
              <a:t>uncover problems,</a:t>
            </a:r>
            <a:r>
              <a:rPr lang="en-US" dirty="0"/>
              <a:t> </a:t>
            </a:r>
            <a:r>
              <a:rPr lang="en-US" dirty="0" smtClean="0"/>
              <a:t>and </a:t>
            </a:r>
            <a:r>
              <a:rPr lang="en-US" b="1" dirty="0" smtClean="0"/>
              <a:t>ensure </a:t>
            </a:r>
            <a:r>
              <a:rPr lang="en-US" b="1" dirty="0"/>
              <a:t>the work flows smoothly </a:t>
            </a:r>
            <a:r>
              <a:rPr lang="en-US" dirty="0"/>
              <a:t>through the team.</a:t>
            </a:r>
          </a:p>
          <a:p>
            <a:r>
              <a:rPr lang="en-US" b="1" u="sng" dirty="0" smtClean="0"/>
              <a:t>Time-box</a:t>
            </a:r>
            <a:r>
              <a:rPr lang="en-US" dirty="0" smtClean="0"/>
              <a:t> </a:t>
            </a:r>
            <a:r>
              <a:rPr lang="en-US" dirty="0"/>
              <a:t>the standup to no longer than </a:t>
            </a:r>
            <a:r>
              <a:rPr lang="en-US" b="1" dirty="0"/>
              <a:t>15 minutes</a:t>
            </a:r>
            <a:r>
              <a:rPr lang="en-US" dirty="0"/>
              <a:t>. The team “walks” </a:t>
            </a:r>
            <a:r>
              <a:rPr lang="en-US" dirty="0" smtClean="0"/>
              <a:t>the </a:t>
            </a:r>
            <a:r>
              <a:rPr lang="en-US" b="1" dirty="0" smtClean="0"/>
              <a:t>Kanban</a:t>
            </a:r>
            <a:r>
              <a:rPr lang="en-US" dirty="0" smtClean="0"/>
              <a:t> </a:t>
            </a:r>
            <a:r>
              <a:rPr lang="en-US" dirty="0"/>
              <a:t>or </a:t>
            </a:r>
            <a:r>
              <a:rPr lang="en-US" b="1" dirty="0"/>
              <a:t>task board </a:t>
            </a:r>
            <a:r>
              <a:rPr lang="en-US" dirty="0"/>
              <a:t>in some way, and </a:t>
            </a:r>
            <a:r>
              <a:rPr lang="en-US" b="1" u="sng" dirty="0"/>
              <a:t>anyone</a:t>
            </a:r>
            <a:r>
              <a:rPr lang="en-US" dirty="0"/>
              <a:t> from the </a:t>
            </a:r>
            <a:r>
              <a:rPr lang="en-US" b="1" dirty="0"/>
              <a:t>team</a:t>
            </a:r>
            <a:r>
              <a:rPr lang="en-US" dirty="0"/>
              <a:t> </a:t>
            </a:r>
            <a:r>
              <a:rPr lang="en-US" b="1" dirty="0"/>
              <a:t>can facilitate </a:t>
            </a:r>
            <a:r>
              <a:rPr lang="en-US" dirty="0" smtClean="0"/>
              <a:t>the standup</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776771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 questions</a:t>
            </a:r>
          </a:p>
        </p:txBody>
      </p:sp>
      <p:graphicFrame>
        <p:nvGraphicFramePr>
          <p:cNvPr id="7" name="Content Placeholder 6"/>
          <p:cNvGraphicFramePr>
            <a:graphicFrameLocks noGrp="1"/>
          </p:cNvGraphicFramePr>
          <p:nvPr>
            <p:ph idx="1"/>
            <p:extLst/>
          </p:nvPr>
        </p:nvGraphicFramePr>
        <p:xfrm>
          <a:off x="838200" y="1900877"/>
          <a:ext cx="10515600" cy="419303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691824437"/>
                    </a:ext>
                  </a:extLst>
                </a:gridCol>
                <a:gridCol w="5257800">
                  <a:extLst>
                    <a:ext uri="{9D8B030D-6E8A-4147-A177-3AD203B41FA5}">
                      <a16:colId xmlns:a16="http://schemas.microsoft.com/office/drawing/2014/main" val="803094580"/>
                    </a:ext>
                  </a:extLst>
                </a:gridCol>
              </a:tblGrid>
              <a:tr h="370840">
                <a:tc>
                  <a:txBody>
                    <a:bodyPr/>
                    <a:lstStyle/>
                    <a:p>
                      <a:r>
                        <a:rPr lang="en-US" dirty="0" smtClean="0"/>
                        <a:t>iteration-based agile </a:t>
                      </a:r>
                      <a:r>
                        <a:rPr lang="en-US" dirty="0" smtClean="0">
                          <a:solidFill>
                            <a:srgbClr val="FF0000"/>
                          </a:solidFill>
                        </a:rPr>
                        <a:t>(TIME-BOXED) </a:t>
                      </a:r>
                      <a:r>
                        <a:rPr lang="en-US" dirty="0" smtClean="0">
                          <a:solidFill>
                            <a:schemeClr val="bg1"/>
                          </a:solidFill>
                        </a:rPr>
                        <a:t>SCRUM</a:t>
                      </a:r>
                      <a:endParaRPr lang="en-US" dirty="0">
                        <a:solidFill>
                          <a:srgbClr val="FF0000"/>
                        </a:solidFill>
                      </a:endParaRPr>
                    </a:p>
                  </a:txBody>
                  <a:tcPr/>
                </a:tc>
                <a:tc>
                  <a:txBody>
                    <a:bodyPr/>
                    <a:lstStyle/>
                    <a:p>
                      <a:r>
                        <a:rPr lang="en-US" dirty="0" smtClean="0"/>
                        <a:t>flow-based agile </a:t>
                      </a:r>
                      <a:r>
                        <a:rPr lang="en-US" dirty="0" smtClean="0">
                          <a:solidFill>
                            <a:srgbClr val="FF0000"/>
                          </a:solidFill>
                        </a:rPr>
                        <a:t>(INCREMENT) </a:t>
                      </a:r>
                      <a:r>
                        <a:rPr lang="en-US" dirty="0" smtClean="0">
                          <a:solidFill>
                            <a:schemeClr val="bg1"/>
                          </a:solidFill>
                        </a:rPr>
                        <a:t>KANBAN</a:t>
                      </a:r>
                      <a:endParaRPr lang="en-US" dirty="0">
                        <a:solidFill>
                          <a:srgbClr val="FF0000"/>
                        </a:solidFill>
                      </a:endParaRPr>
                    </a:p>
                  </a:txBody>
                  <a:tcPr/>
                </a:tc>
                <a:extLst>
                  <a:ext uri="{0D108BD9-81ED-4DB2-BD59-A6C34878D82A}">
                    <a16:rowId xmlns:a16="http://schemas.microsoft.com/office/drawing/2014/main" val="2075521902"/>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did I complete since the last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do to advance this piece of work?</a:t>
                      </a:r>
                    </a:p>
                  </a:txBody>
                  <a:tcPr/>
                </a:tc>
                <a:extLst>
                  <a:ext uri="{0D108BD9-81ED-4DB2-BD59-A6C34878D82A}">
                    <a16:rowId xmlns:a16="http://schemas.microsoft.com/office/drawing/2014/main" val="2709812344"/>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am I planning to complete between now and the next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Is anyone working on anything that is not on the board?</a:t>
                      </a:r>
                    </a:p>
                  </a:txBody>
                  <a:tcPr/>
                </a:tc>
                <a:extLst>
                  <a:ext uri="{0D108BD9-81ED-4DB2-BD59-A6C34878D82A}">
                    <a16:rowId xmlns:a16="http://schemas.microsoft.com/office/drawing/2014/main" val="3086231206"/>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are my impediments (or risks or problems)?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finish as a team?</a:t>
                      </a:r>
                    </a:p>
                  </a:txBody>
                  <a:tcPr/>
                </a:tc>
                <a:extLst>
                  <a:ext uri="{0D108BD9-81ED-4DB2-BD59-A6C34878D82A}">
                    <a16:rowId xmlns:a16="http://schemas.microsoft.com/office/drawing/2014/main" val="2432544193"/>
                  </a:ext>
                </a:extLst>
              </a:tr>
              <a:tr h="370840">
                <a:tc>
                  <a:txBody>
                    <a:bodyPr/>
                    <a:lstStyle/>
                    <a:p>
                      <a:endParaRPr lang="en-US" dirty="0"/>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Are there any bottlenecks or blockers to the flow of work?</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extLst>
                  <a:ext uri="{0D108BD9-81ED-4DB2-BD59-A6C34878D82A}">
                    <a16:rowId xmlns:a16="http://schemas.microsoft.com/office/drawing/2014/main" val="54961393"/>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smtClean="0">
                <a:ln>
                  <a:noFill/>
                </a:ln>
                <a:solidFill>
                  <a:srgbClr val="53728A"/>
                </a:solidFill>
                <a:effectLst/>
                <a:uLnTx/>
                <a:uFillTx/>
                <a:latin typeface="Calibri" panose="020F0502020204030204"/>
                <a:ea typeface="+mn-ea"/>
                <a:cs typeface="+mn-cs"/>
              </a:rPr>
              <a:t>Eng. Dr. Akram Ali</a:t>
            </a:r>
            <a:endParaRPr kumimoji="0" lang="en-US" sz="1200" b="1" i="0" u="none" strike="noStrike" kern="1200" cap="none" spc="0" normalizeH="0" baseline="0" noProof="0" dirty="0">
              <a:ln>
                <a:noFill/>
              </a:ln>
              <a:solidFill>
                <a:srgbClr val="53728A"/>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635976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Standup </a:t>
            </a:r>
            <a:r>
              <a:rPr lang="en-US" dirty="0" err="1" smtClean="0"/>
              <a:t>antipatterns</a:t>
            </a:r>
            <a:endParaRPr lang="en-US" dirty="0"/>
          </a:p>
        </p:txBody>
      </p:sp>
      <p:sp>
        <p:nvSpPr>
          <p:cNvPr id="3" name="Content Placeholder 2"/>
          <p:cNvSpPr>
            <a:spLocks noGrp="1"/>
          </p:cNvSpPr>
          <p:nvPr>
            <p:ph idx="1"/>
          </p:nvPr>
        </p:nvSpPr>
        <p:spPr/>
        <p:txBody>
          <a:bodyPr>
            <a:normAutofit/>
          </a:bodyPr>
          <a:lstStyle/>
          <a:p>
            <a:r>
              <a:rPr lang="en-US" dirty="0" smtClean="0"/>
              <a:t>Standups become status meetings</a:t>
            </a:r>
            <a:r>
              <a:rPr lang="en-US" dirty="0"/>
              <a:t>. Teams who have traditionally worked in a predictive </a:t>
            </a:r>
            <a:r>
              <a:rPr lang="en-US" dirty="0" smtClean="0"/>
              <a:t>environment may </a:t>
            </a:r>
            <a:r>
              <a:rPr lang="en-US" dirty="0"/>
              <a:t>tend to fall into this </a:t>
            </a:r>
            <a:r>
              <a:rPr lang="en-US" dirty="0" err="1"/>
              <a:t>antipattern</a:t>
            </a:r>
            <a:r>
              <a:rPr lang="en-US" dirty="0"/>
              <a:t> since they are used to providing a status.</a:t>
            </a:r>
          </a:p>
          <a:p>
            <a:r>
              <a:rPr lang="en-US" dirty="0" smtClean="0"/>
              <a:t>The </a:t>
            </a:r>
            <a:r>
              <a:rPr lang="en-US" dirty="0"/>
              <a:t>team begins to </a:t>
            </a:r>
            <a:r>
              <a:rPr lang="en-US" dirty="0" smtClean="0"/>
              <a:t>solve problems </a:t>
            </a:r>
            <a:r>
              <a:rPr lang="en-US" dirty="0"/>
              <a:t>as they become apparent. Standups are for realizing there are </a:t>
            </a:r>
            <a:r>
              <a:rPr lang="en-US" dirty="0" smtClean="0"/>
              <a:t>problems —</a:t>
            </a:r>
            <a:r>
              <a:rPr lang="en-US" dirty="0"/>
              <a:t>not for solving them. Add the issues to a parking lot, and then create </a:t>
            </a:r>
            <a:r>
              <a:rPr lang="en-US" dirty="0" smtClean="0"/>
              <a:t>another meeting</a:t>
            </a:r>
            <a:r>
              <a:rPr lang="en-US" dirty="0"/>
              <a:t>, which might be right after the standup, and solve problems there.</a:t>
            </a:r>
          </a:p>
          <a:p>
            <a:r>
              <a:rPr lang="en-US" dirty="0" smtClean="0"/>
              <a:t>Standups </a:t>
            </a:r>
            <a:r>
              <a:rPr lang="en-US" dirty="0"/>
              <a:t>can be very useful</a:t>
            </a:r>
            <a:r>
              <a:rPr lang="en-US" dirty="0" smtClean="0"/>
              <a:t>, provided </a:t>
            </a:r>
            <a:r>
              <a:rPr lang="en-US" dirty="0"/>
              <a:t>the nature of the team's work requires intense collaboration. </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073420"/>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DEMONSTRATIONS/REVIEWS</a:t>
            </a:r>
          </a:p>
        </p:txBody>
      </p:sp>
      <p:sp>
        <p:nvSpPr>
          <p:cNvPr id="3" name="Content Placeholder 2"/>
          <p:cNvSpPr>
            <a:spLocks noGrp="1"/>
          </p:cNvSpPr>
          <p:nvPr>
            <p:ph idx="1"/>
          </p:nvPr>
        </p:nvSpPr>
        <p:spPr/>
        <p:txBody>
          <a:bodyPr>
            <a:normAutofit/>
          </a:bodyPr>
          <a:lstStyle/>
          <a:p>
            <a:r>
              <a:rPr lang="en-US" dirty="0"/>
              <a:t>As the team completes the features usually in the form of user stories, </a:t>
            </a:r>
            <a:r>
              <a:rPr lang="en-US" dirty="0" smtClean="0"/>
              <a:t>the team </a:t>
            </a:r>
            <a:r>
              <a:rPr lang="en-US" dirty="0"/>
              <a:t>periodically demonstrates the working product. </a:t>
            </a:r>
            <a:endParaRPr lang="en-US" dirty="0" smtClean="0"/>
          </a:p>
          <a:p>
            <a:r>
              <a:rPr lang="en-US" dirty="0" smtClean="0"/>
              <a:t>The </a:t>
            </a:r>
            <a:r>
              <a:rPr lang="en-US" dirty="0"/>
              <a:t>product owner sees </a:t>
            </a:r>
            <a:r>
              <a:rPr lang="en-US" dirty="0" smtClean="0"/>
              <a:t>the demonstration </a:t>
            </a:r>
            <a:r>
              <a:rPr lang="en-US" dirty="0"/>
              <a:t>and accepts or declines stories</a:t>
            </a:r>
            <a:r>
              <a:rPr lang="en-US" dirty="0" smtClean="0"/>
              <a:t>.</a:t>
            </a:r>
          </a:p>
          <a:p>
            <a:r>
              <a:rPr lang="en-US" dirty="0"/>
              <a:t> In iteration-based agile, the team demonstrates all completed work items at </a:t>
            </a:r>
            <a:r>
              <a:rPr lang="en-US" dirty="0" smtClean="0"/>
              <a:t>the end </a:t>
            </a:r>
            <a:r>
              <a:rPr lang="en-US" dirty="0"/>
              <a:t>of the iteration</a:t>
            </a:r>
            <a:r>
              <a:rPr lang="en-US" dirty="0" smtClean="0"/>
              <a:t>.</a:t>
            </a:r>
          </a:p>
          <a:p>
            <a:r>
              <a:rPr lang="en-US" dirty="0"/>
              <a:t>In flow-based agile, the team demonstrates completed </a:t>
            </a:r>
            <a:r>
              <a:rPr lang="en-US" dirty="0" smtClean="0"/>
              <a:t>work when </a:t>
            </a:r>
            <a:r>
              <a:rPr lang="en-US" dirty="0"/>
              <a:t>it is time to do so, usually when enough features have accumulated into </a:t>
            </a:r>
            <a:r>
              <a:rPr lang="en-US" dirty="0" smtClean="0"/>
              <a:t>a set </a:t>
            </a:r>
            <a:r>
              <a:rPr lang="en-US" dirty="0"/>
              <a:t>that is coherent.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1822700"/>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gUIDELINES</a:t>
            </a:r>
            <a:endParaRPr lang="en-US" dirty="0"/>
          </a:p>
        </p:txBody>
      </p:sp>
      <p:sp>
        <p:nvSpPr>
          <p:cNvPr id="3" name="Content Placeholder 2"/>
          <p:cNvSpPr>
            <a:spLocks noGrp="1"/>
          </p:cNvSpPr>
          <p:nvPr>
            <p:ph idx="1"/>
          </p:nvPr>
        </p:nvSpPr>
        <p:spPr/>
        <p:txBody>
          <a:bodyPr/>
          <a:lstStyle/>
          <a:p>
            <a:r>
              <a:rPr lang="en-US" dirty="0"/>
              <a:t>A fundamental part of what makes a project agile is the frequent delivery of </a:t>
            </a:r>
            <a:r>
              <a:rPr lang="en-US" dirty="0" smtClean="0"/>
              <a:t>a working </a:t>
            </a:r>
            <a:r>
              <a:rPr lang="en-US" dirty="0"/>
              <a:t>product.</a:t>
            </a:r>
            <a:endParaRPr lang="en-US" dirty="0" smtClean="0"/>
          </a:p>
          <a:p>
            <a:r>
              <a:rPr lang="en-US" dirty="0" smtClean="0"/>
              <a:t>Teams</a:t>
            </a:r>
            <a:r>
              <a:rPr lang="en-US" dirty="0"/>
              <a:t>, including the product owner, need feedback </a:t>
            </a:r>
            <a:r>
              <a:rPr lang="en-US" dirty="0" smtClean="0"/>
              <a:t>to decide </a:t>
            </a:r>
            <a:r>
              <a:rPr lang="en-US" dirty="0"/>
              <a:t>how early to ask for product </a:t>
            </a:r>
            <a:r>
              <a:rPr lang="en-US" dirty="0" smtClean="0"/>
              <a:t>feedback</a:t>
            </a:r>
          </a:p>
          <a:p>
            <a:r>
              <a:rPr lang="en-US" dirty="0"/>
              <a:t>D</a:t>
            </a:r>
            <a:r>
              <a:rPr lang="en-US" dirty="0" smtClean="0"/>
              <a:t>emonstrate </a:t>
            </a:r>
            <a:r>
              <a:rPr lang="en-US" dirty="0"/>
              <a:t>whatever the team has as a </a:t>
            </a:r>
            <a:r>
              <a:rPr lang="en-US" dirty="0" smtClean="0"/>
              <a:t>working product </a:t>
            </a:r>
            <a:r>
              <a:rPr lang="en-US" dirty="0"/>
              <a:t>at least once every 2 </a:t>
            </a:r>
            <a:r>
              <a:rPr lang="en-US" dirty="0" smtClean="0"/>
              <a:t>weeks</a:t>
            </a:r>
          </a:p>
          <a:p>
            <a:endParaRPr lang="en-US" dirty="0" smtClean="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3427860"/>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PLANNING FOR ITERATION-BASED AGILE</a:t>
            </a:r>
          </a:p>
        </p:txBody>
      </p:sp>
      <p:sp>
        <p:nvSpPr>
          <p:cNvPr id="3" name="Content Placeholder 2"/>
          <p:cNvSpPr>
            <a:spLocks noGrp="1"/>
          </p:cNvSpPr>
          <p:nvPr>
            <p:ph idx="1"/>
          </p:nvPr>
        </p:nvSpPr>
        <p:spPr/>
        <p:txBody>
          <a:bodyPr>
            <a:normAutofit/>
          </a:bodyPr>
          <a:lstStyle/>
          <a:p>
            <a:r>
              <a:rPr lang="en-US" dirty="0" smtClean="0"/>
              <a:t>Teams </a:t>
            </a:r>
            <a:r>
              <a:rPr lang="en-US" dirty="0"/>
              <a:t>consider their story size so they do not try to commit to </a:t>
            </a:r>
            <a:r>
              <a:rPr lang="en-US" dirty="0" smtClean="0"/>
              <a:t>more stories </a:t>
            </a:r>
            <a:r>
              <a:rPr lang="en-US" dirty="0"/>
              <a:t>than there is team capacity to complete within one iteration</a:t>
            </a:r>
            <a:r>
              <a:rPr lang="en-US" dirty="0" smtClean="0"/>
              <a:t>.</a:t>
            </a:r>
          </a:p>
          <a:p>
            <a:r>
              <a:rPr lang="en-US" dirty="0" smtClean="0"/>
              <a:t>When teams </a:t>
            </a:r>
            <a:r>
              <a:rPr lang="en-US" dirty="0"/>
              <a:t>have a reduced capacity, they will only plan for work that meets </a:t>
            </a:r>
            <a:r>
              <a:rPr lang="en-US" dirty="0" smtClean="0"/>
              <a:t>that capacity.</a:t>
            </a:r>
          </a:p>
          <a:p>
            <a:r>
              <a:rPr lang="en-US" dirty="0"/>
              <a:t>Teams estimate what they can complete, which is a measure </a:t>
            </a:r>
            <a:r>
              <a:rPr lang="en-US" dirty="0" smtClean="0"/>
              <a:t>of capacity</a:t>
            </a:r>
          </a:p>
          <a:p>
            <a:r>
              <a:rPr lang="en-US" dirty="0"/>
              <a:t>Agile teams do not plan just once in one single chunk. Instead, agile </a:t>
            </a:r>
            <a:r>
              <a:rPr lang="en-US" dirty="0" smtClean="0"/>
              <a:t>teams plan </a:t>
            </a:r>
            <a:r>
              <a:rPr lang="en-US" dirty="0"/>
              <a:t>a little, deliver, learn, and then </a:t>
            </a:r>
            <a:r>
              <a:rPr lang="en-US" dirty="0" err="1"/>
              <a:t>replan</a:t>
            </a:r>
            <a:r>
              <a:rPr lang="en-US" dirty="0"/>
              <a:t> a little more in an ongoing cycle.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2065117"/>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EXECUTION PRACTICES THAT HELP TEAMS </a:t>
            </a:r>
            <a:r>
              <a:rPr lang="en-US" dirty="0" smtClean="0"/>
              <a:t> DELIVER VALUE</a:t>
            </a:r>
            <a:endParaRPr lang="en-US" dirty="0"/>
          </a:p>
        </p:txBody>
      </p:sp>
      <p:sp>
        <p:nvSpPr>
          <p:cNvPr id="3" name="Content Placeholder 2"/>
          <p:cNvSpPr>
            <a:spLocks noGrp="1"/>
          </p:cNvSpPr>
          <p:nvPr>
            <p:ph idx="1"/>
          </p:nvPr>
        </p:nvSpPr>
        <p:spPr/>
        <p:txBody>
          <a:bodyPr/>
          <a:lstStyle/>
          <a:p>
            <a:r>
              <a:rPr lang="en-US" dirty="0"/>
              <a:t>If the team does not pay attention to quality, it will soon become impossible </a:t>
            </a:r>
            <a:r>
              <a:rPr lang="en-US" dirty="0" smtClean="0"/>
              <a:t>to release </a:t>
            </a:r>
            <a:r>
              <a:rPr lang="en-US" dirty="0"/>
              <a:t>anything rapidly</a:t>
            </a:r>
            <a:r>
              <a:rPr lang="en-US" dirty="0" smtClean="0"/>
              <a:t>.</a:t>
            </a:r>
          </a:p>
          <a:p>
            <a:r>
              <a:rPr lang="en-US" dirty="0"/>
              <a:t>The following technical practices, many of which come from </a:t>
            </a:r>
            <a:r>
              <a:rPr lang="en-US" dirty="0" err="1" smtClean="0"/>
              <a:t>eXtreme</a:t>
            </a:r>
            <a:r>
              <a:rPr lang="en-US" dirty="0" smtClean="0"/>
              <a:t> Programming</a:t>
            </a:r>
            <a:r>
              <a:rPr lang="en-US" dirty="0"/>
              <a:t>, may help the team to deliver at their maximum speed</a:t>
            </a:r>
            <a:r>
              <a:rPr lang="en-US" dirty="0" smtClean="0"/>
              <a:t>:</a:t>
            </a:r>
          </a:p>
          <a:p>
            <a:pPr lvl="1"/>
            <a:r>
              <a:rPr lang="en-US" b="1" dirty="0" smtClean="0"/>
              <a:t>Continuous integration</a:t>
            </a:r>
          </a:p>
          <a:p>
            <a:pPr lvl="1"/>
            <a:r>
              <a:rPr lang="en-US" b="1" dirty="0"/>
              <a:t>Test at all </a:t>
            </a:r>
            <a:r>
              <a:rPr lang="en-US" b="1" dirty="0" smtClean="0"/>
              <a:t>levels</a:t>
            </a:r>
          </a:p>
          <a:p>
            <a:pPr lvl="1"/>
            <a:r>
              <a:rPr lang="en-US" b="1" dirty="0"/>
              <a:t>Acceptance Test-Driven Development (ATDD</a:t>
            </a:r>
            <a:r>
              <a:rPr lang="en-US" b="1" dirty="0" smtClean="0"/>
              <a:t>)</a:t>
            </a:r>
          </a:p>
          <a:p>
            <a:pPr lvl="1"/>
            <a:r>
              <a:rPr lang="en-US" b="1" dirty="0"/>
              <a:t>Test-Driven Development (TDD) and </a:t>
            </a:r>
            <a:r>
              <a:rPr lang="en-US" b="1" dirty="0" smtClean="0"/>
              <a:t>Behavior-Driven Development </a:t>
            </a:r>
            <a:r>
              <a:rPr lang="en-US" b="1" dirty="0"/>
              <a:t>(BDD</a:t>
            </a:r>
            <a:r>
              <a:rPr lang="en-US" b="1" dirty="0" smtClean="0"/>
              <a:t>)</a:t>
            </a:r>
          </a:p>
          <a:p>
            <a:pPr lvl="1"/>
            <a:r>
              <a:rPr lang="en-US" b="1" dirty="0"/>
              <a:t>Spikes (</a:t>
            </a:r>
            <a:r>
              <a:rPr lang="en-US" b="1" dirty="0" err="1"/>
              <a:t>timeboxed</a:t>
            </a:r>
            <a:r>
              <a:rPr lang="en-US" b="1" dirty="0"/>
              <a:t> research or experiments)</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1012742"/>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Continuous </a:t>
            </a:r>
            <a:r>
              <a:rPr lang="en-US" b="1" dirty="0" smtClean="0"/>
              <a:t>integration</a:t>
            </a:r>
            <a:endParaRPr lang="en-US" dirty="0"/>
          </a:p>
        </p:txBody>
      </p:sp>
      <p:sp>
        <p:nvSpPr>
          <p:cNvPr id="3" name="Content Placeholder 2"/>
          <p:cNvSpPr>
            <a:spLocks noGrp="1"/>
          </p:cNvSpPr>
          <p:nvPr>
            <p:ph idx="1"/>
          </p:nvPr>
        </p:nvSpPr>
        <p:spPr/>
        <p:txBody>
          <a:bodyPr/>
          <a:lstStyle/>
          <a:p>
            <a:r>
              <a:rPr lang="en-US" dirty="0" smtClean="0"/>
              <a:t>Perform </a:t>
            </a:r>
            <a:r>
              <a:rPr lang="en-US" dirty="0"/>
              <a:t>frequent incorporation of work </a:t>
            </a:r>
            <a:r>
              <a:rPr lang="en-US" dirty="0" smtClean="0"/>
              <a:t>into the </a:t>
            </a:r>
            <a:r>
              <a:rPr lang="en-US" dirty="0"/>
              <a:t>whole, no matter the product, and then retest to determine that </a:t>
            </a:r>
            <a:r>
              <a:rPr lang="en-US" dirty="0" smtClean="0"/>
              <a:t>the entire </a:t>
            </a:r>
            <a:r>
              <a:rPr lang="en-US" dirty="0"/>
              <a:t>product still works as intended.</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7" name="Ink 6"/>
              <p14:cNvContentPartPr/>
              <p14:nvPr/>
            </p14:nvContentPartPr>
            <p14:xfrm>
              <a:off x="8629920" y="5363640"/>
              <a:ext cx="44280" cy="26640"/>
            </p14:xfrm>
          </p:contentPart>
        </mc:Choice>
        <mc:Fallback xmlns="">
          <p:pic>
            <p:nvPicPr>
              <p:cNvPr id="7" name="Ink 6"/>
              <p:cNvPicPr/>
              <p:nvPr/>
            </p:nvPicPr>
            <p:blipFill>
              <a:blip r:embed="rId3"/>
              <a:stretch>
                <a:fillRect/>
              </a:stretch>
            </p:blipFill>
            <p:spPr>
              <a:xfrm>
                <a:off x="8623440" y="5360040"/>
                <a:ext cx="54360" cy="36720"/>
              </a:xfrm>
              <a:prstGeom prst="rect">
                <a:avLst/>
              </a:prstGeom>
            </p:spPr>
          </p:pic>
        </mc:Fallback>
      </mc:AlternateContent>
    </p:spTree>
    <p:extLst>
      <p:ext uri="{BB962C8B-B14F-4D97-AF65-F5344CB8AC3E}">
        <p14:creationId xmlns:p14="http://schemas.microsoft.com/office/powerpoint/2010/main" val="4041457261"/>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Test at all </a:t>
            </a:r>
            <a:r>
              <a:rPr lang="en-US" b="1" dirty="0" smtClean="0"/>
              <a:t>levels</a:t>
            </a:r>
            <a:endParaRPr lang="en-US" dirty="0"/>
          </a:p>
        </p:txBody>
      </p:sp>
      <p:sp>
        <p:nvSpPr>
          <p:cNvPr id="3" name="Content Placeholder 2"/>
          <p:cNvSpPr>
            <a:spLocks noGrp="1"/>
          </p:cNvSpPr>
          <p:nvPr>
            <p:ph idx="1"/>
          </p:nvPr>
        </p:nvSpPr>
        <p:spPr/>
        <p:txBody>
          <a:bodyPr>
            <a:normAutofit fontScale="92500"/>
          </a:bodyPr>
          <a:lstStyle/>
          <a:p>
            <a:r>
              <a:rPr lang="en-US" dirty="0" smtClean="0"/>
              <a:t>Employ </a:t>
            </a:r>
            <a:r>
              <a:rPr lang="en-US" dirty="0"/>
              <a:t>system-level testing for </a:t>
            </a:r>
            <a:r>
              <a:rPr lang="en-US" dirty="0" smtClean="0"/>
              <a:t>end-to-end information </a:t>
            </a:r>
            <a:r>
              <a:rPr lang="en-US" dirty="0"/>
              <a:t>and unit testing for the building blocks. </a:t>
            </a:r>
            <a:endParaRPr lang="en-US" dirty="0" smtClean="0"/>
          </a:p>
          <a:p>
            <a:r>
              <a:rPr lang="en-US" dirty="0" smtClean="0"/>
              <a:t>In </a:t>
            </a:r>
            <a:r>
              <a:rPr lang="en-US" dirty="0"/>
              <a:t>between</a:t>
            </a:r>
            <a:r>
              <a:rPr lang="en-US" dirty="0" smtClean="0"/>
              <a:t>, understand </a:t>
            </a:r>
            <a:r>
              <a:rPr lang="en-US" dirty="0"/>
              <a:t>if there is a need for integration testing and where. </a:t>
            </a:r>
            <a:endParaRPr lang="en-US" dirty="0" smtClean="0"/>
          </a:p>
          <a:p>
            <a:r>
              <a:rPr lang="en-US" dirty="0" smtClean="0"/>
              <a:t>Teams find </a:t>
            </a:r>
            <a:r>
              <a:rPr lang="en-US" dirty="0"/>
              <a:t>smoke testing helpful as a first look at whether the work </a:t>
            </a:r>
            <a:r>
              <a:rPr lang="en-US" dirty="0" smtClean="0"/>
              <a:t>product is </a:t>
            </a:r>
            <a:r>
              <a:rPr lang="en-US" dirty="0"/>
              <a:t>any good. </a:t>
            </a:r>
            <a:endParaRPr lang="en-US" dirty="0" smtClean="0"/>
          </a:p>
          <a:p>
            <a:r>
              <a:rPr lang="en-US" dirty="0" smtClean="0"/>
              <a:t>Teams </a:t>
            </a:r>
            <a:r>
              <a:rPr lang="en-US" dirty="0"/>
              <a:t>have found that deciding when to run </a:t>
            </a:r>
            <a:r>
              <a:rPr lang="en-US" dirty="0" smtClean="0"/>
              <a:t>regression tests </a:t>
            </a:r>
            <a:r>
              <a:rPr lang="en-US" dirty="0"/>
              <a:t>and which ones helps them maintain product quality with </a:t>
            </a:r>
            <a:r>
              <a:rPr lang="en-US" dirty="0" smtClean="0"/>
              <a:t>good build </a:t>
            </a:r>
            <a:r>
              <a:rPr lang="en-US" dirty="0"/>
              <a:t>performance</a:t>
            </a:r>
            <a:r>
              <a:rPr lang="en-US" dirty="0" smtClean="0"/>
              <a:t>.</a:t>
            </a:r>
          </a:p>
          <a:p>
            <a:r>
              <a:rPr lang="en-US" dirty="0" smtClean="0"/>
              <a:t> </a:t>
            </a:r>
            <a:r>
              <a:rPr lang="en-US" dirty="0"/>
              <a:t>Agile teams have a strong preference </a:t>
            </a:r>
            <a:r>
              <a:rPr lang="en-US" dirty="0" smtClean="0"/>
              <a:t>for automated </a:t>
            </a:r>
            <a:r>
              <a:rPr lang="en-US" dirty="0"/>
              <a:t>tests so they can build and maintain a momentum </a:t>
            </a:r>
            <a:r>
              <a:rPr lang="en-US" dirty="0" smtClean="0"/>
              <a:t>of delivery</a:t>
            </a:r>
            <a:r>
              <a:rPr lang="en-US" dirty="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7762298"/>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Acceptance Test-Driven Development (ATDD</a:t>
            </a:r>
            <a:r>
              <a:rPr lang="en-US" b="1" dirty="0" smtClean="0"/>
              <a:t>)</a:t>
            </a:r>
            <a:endParaRPr lang="en-US" dirty="0"/>
          </a:p>
        </p:txBody>
      </p:sp>
      <p:sp>
        <p:nvSpPr>
          <p:cNvPr id="3" name="Content Placeholder 2"/>
          <p:cNvSpPr>
            <a:spLocks noGrp="1"/>
          </p:cNvSpPr>
          <p:nvPr>
            <p:ph idx="1"/>
          </p:nvPr>
        </p:nvSpPr>
        <p:spPr/>
        <p:txBody>
          <a:bodyPr/>
          <a:lstStyle/>
          <a:p>
            <a:r>
              <a:rPr lang="en-US" dirty="0" smtClean="0"/>
              <a:t>In </a:t>
            </a:r>
            <a:r>
              <a:rPr lang="en-US" dirty="0"/>
              <a:t>ATDD, </a:t>
            </a:r>
            <a:r>
              <a:rPr lang="en-US" dirty="0" smtClean="0"/>
              <a:t>the entire </a:t>
            </a:r>
            <a:r>
              <a:rPr lang="en-US" dirty="0"/>
              <a:t>team gets together and discusses the acceptance criteria for </a:t>
            </a:r>
            <a:r>
              <a:rPr lang="en-US" dirty="0" smtClean="0"/>
              <a:t>a work </a:t>
            </a:r>
            <a:r>
              <a:rPr lang="en-US" dirty="0"/>
              <a:t>product. </a:t>
            </a:r>
            <a:endParaRPr lang="en-US" dirty="0" smtClean="0"/>
          </a:p>
          <a:p>
            <a:r>
              <a:rPr lang="en-US" dirty="0" smtClean="0"/>
              <a:t>Then </a:t>
            </a:r>
            <a:r>
              <a:rPr lang="en-US" dirty="0"/>
              <a:t>the team creates the tests, which allows the </a:t>
            </a:r>
            <a:r>
              <a:rPr lang="en-US" dirty="0" smtClean="0"/>
              <a:t>team to </a:t>
            </a:r>
            <a:r>
              <a:rPr lang="en-US" dirty="0"/>
              <a:t>write just enough code and automated tests to meet the criteria. </a:t>
            </a:r>
            <a:endParaRPr lang="en-US" dirty="0" smtClean="0"/>
          </a:p>
          <a:p>
            <a:r>
              <a:rPr lang="en-US" dirty="0" smtClean="0"/>
              <a:t>For non-software projects, consider how to test the work as the team completes </a:t>
            </a:r>
            <a:r>
              <a:rPr lang="en-US" dirty="0"/>
              <a:t>chunks of value.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3183697"/>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Test-Driven Development (TDD) and </a:t>
            </a:r>
            <a:r>
              <a:rPr lang="en-US" b="1" dirty="0" smtClean="0"/>
              <a:t>Behavior-Driven Development </a:t>
            </a:r>
            <a:r>
              <a:rPr lang="en-US" b="1" dirty="0"/>
              <a:t>(BDD</a:t>
            </a:r>
            <a:r>
              <a:rPr lang="en-US" b="1" dirty="0" smtClean="0"/>
              <a:t>)</a:t>
            </a:r>
            <a:endParaRPr lang="en-US" dirty="0"/>
          </a:p>
        </p:txBody>
      </p:sp>
      <p:sp>
        <p:nvSpPr>
          <p:cNvPr id="3" name="Content Placeholder 2"/>
          <p:cNvSpPr>
            <a:spLocks noGrp="1"/>
          </p:cNvSpPr>
          <p:nvPr>
            <p:ph idx="1"/>
          </p:nvPr>
        </p:nvSpPr>
        <p:spPr/>
        <p:txBody>
          <a:bodyPr/>
          <a:lstStyle/>
          <a:p>
            <a:r>
              <a:rPr lang="en-US" dirty="0" smtClean="0"/>
              <a:t>Writing </a:t>
            </a:r>
            <a:r>
              <a:rPr lang="en-US" dirty="0"/>
              <a:t>automated tests before </a:t>
            </a:r>
            <a:r>
              <a:rPr lang="en-US" dirty="0" smtClean="0"/>
              <a:t>writing/creating the </a:t>
            </a:r>
            <a:r>
              <a:rPr lang="en-US" dirty="0"/>
              <a:t>product actually helps people design and mistake-proof </a:t>
            </a:r>
            <a:r>
              <a:rPr lang="en-US" dirty="0" smtClean="0"/>
              <a:t>the product</a:t>
            </a:r>
            <a:r>
              <a:rPr lang="en-US" dirty="0"/>
              <a:t>. </a:t>
            </a:r>
            <a:endParaRPr lang="en-US" dirty="0" smtClean="0"/>
          </a:p>
          <a:p>
            <a:r>
              <a:rPr lang="en-US" dirty="0" smtClean="0"/>
              <a:t>For </a:t>
            </a:r>
            <a:r>
              <a:rPr lang="en-US" dirty="0"/>
              <a:t>non-software projects, consider how to “test-drive” </a:t>
            </a:r>
            <a:r>
              <a:rPr lang="en-US" dirty="0" smtClean="0"/>
              <a:t>the team's </a:t>
            </a:r>
            <a:r>
              <a:rPr lang="en-US" dirty="0"/>
              <a:t>designs. </a:t>
            </a:r>
            <a:endParaRPr lang="en-US" dirty="0" smtClean="0"/>
          </a:p>
          <a:p>
            <a:r>
              <a:rPr lang="en-US" dirty="0" smtClean="0"/>
              <a:t>Hardware </a:t>
            </a:r>
            <a:r>
              <a:rPr lang="en-US" dirty="0"/>
              <a:t>and mechanical projects often </a:t>
            </a:r>
            <a:r>
              <a:rPr lang="en-US" dirty="0" smtClean="0"/>
              <a:t>use simulations </a:t>
            </a:r>
            <a:r>
              <a:rPr lang="en-US" dirty="0"/>
              <a:t>for interim tests of their designs.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4330004"/>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Spikes (</a:t>
            </a:r>
            <a:r>
              <a:rPr lang="en-US" b="1" dirty="0" err="1"/>
              <a:t>timeboxed</a:t>
            </a:r>
            <a:r>
              <a:rPr lang="en-US" b="1" dirty="0"/>
              <a:t> research or </a:t>
            </a:r>
            <a:r>
              <a:rPr lang="en-US" b="1" dirty="0" smtClean="0"/>
              <a:t> Experiments)</a:t>
            </a:r>
            <a:endParaRPr lang="en-US" dirty="0"/>
          </a:p>
        </p:txBody>
      </p:sp>
      <p:sp>
        <p:nvSpPr>
          <p:cNvPr id="3" name="Content Placeholder 2"/>
          <p:cNvSpPr>
            <a:spLocks noGrp="1"/>
          </p:cNvSpPr>
          <p:nvPr>
            <p:ph idx="1"/>
          </p:nvPr>
        </p:nvSpPr>
        <p:spPr/>
        <p:txBody>
          <a:bodyPr/>
          <a:lstStyle/>
          <a:p>
            <a:r>
              <a:rPr lang="en-US" dirty="0" smtClean="0"/>
              <a:t>Spikes </a:t>
            </a:r>
            <a:r>
              <a:rPr lang="en-US" dirty="0"/>
              <a:t>are useful </a:t>
            </a:r>
            <a:r>
              <a:rPr lang="en-US" dirty="0" smtClean="0"/>
              <a:t>for learning </a:t>
            </a:r>
            <a:r>
              <a:rPr lang="en-US" dirty="0"/>
              <a:t>and may be used in circumstances such as: estimation</a:t>
            </a:r>
            <a:r>
              <a:rPr lang="en-US" dirty="0" smtClean="0"/>
              <a:t>, acceptance </a:t>
            </a:r>
            <a:r>
              <a:rPr lang="en-US" dirty="0"/>
              <a:t>criteria definition, and understanding the flow of a </a:t>
            </a:r>
            <a:r>
              <a:rPr lang="en-US" dirty="0" smtClean="0"/>
              <a:t>user's action </a:t>
            </a:r>
            <a:r>
              <a:rPr lang="en-US" dirty="0"/>
              <a:t>through the product. </a:t>
            </a:r>
            <a:endParaRPr lang="en-US" dirty="0" smtClean="0"/>
          </a:p>
          <a:p>
            <a:r>
              <a:rPr lang="en-US" dirty="0" smtClean="0"/>
              <a:t>Spikes </a:t>
            </a:r>
            <a:r>
              <a:rPr lang="en-US" dirty="0"/>
              <a:t>are helpful when the team needs </a:t>
            </a:r>
            <a:r>
              <a:rPr lang="en-US" dirty="0" smtClean="0"/>
              <a:t>to learn </a:t>
            </a:r>
            <a:r>
              <a:rPr lang="en-US" dirty="0"/>
              <a:t>some critical technical or functional element.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9555351"/>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ITERATIONS AND INCREMENTS HELP </a:t>
            </a:r>
            <a:r>
              <a:rPr lang="en-US" dirty="0" smtClean="0"/>
              <a:t>DELIVER WORKING </a:t>
            </a:r>
            <a:r>
              <a:rPr lang="en-US" dirty="0"/>
              <a:t>PRODUCT</a:t>
            </a:r>
          </a:p>
        </p:txBody>
      </p:sp>
      <p:sp>
        <p:nvSpPr>
          <p:cNvPr id="3" name="Content Placeholder 2"/>
          <p:cNvSpPr>
            <a:spLocks noGrp="1"/>
          </p:cNvSpPr>
          <p:nvPr>
            <p:ph idx="1"/>
          </p:nvPr>
        </p:nvSpPr>
        <p:spPr/>
        <p:txBody>
          <a:bodyPr>
            <a:normAutofit fontScale="92500" lnSpcReduction="10000"/>
          </a:bodyPr>
          <a:lstStyle/>
          <a:p>
            <a:r>
              <a:rPr lang="en-US" dirty="0"/>
              <a:t>Iterations help a team create a cadence for delivery and many kinds </a:t>
            </a:r>
            <a:r>
              <a:rPr lang="en-US" dirty="0" smtClean="0"/>
              <a:t>of feedback</a:t>
            </a:r>
            <a:r>
              <a:rPr lang="en-US" dirty="0"/>
              <a:t>. </a:t>
            </a:r>
            <a:endParaRPr lang="en-US" dirty="0" smtClean="0"/>
          </a:p>
          <a:p>
            <a:r>
              <a:rPr lang="en-US" dirty="0" smtClean="0"/>
              <a:t>Teams </a:t>
            </a:r>
            <a:r>
              <a:rPr lang="en-US" dirty="0"/>
              <a:t>produce increments of value for delivery and feedback. </a:t>
            </a:r>
            <a:endParaRPr lang="en-US" dirty="0" smtClean="0"/>
          </a:p>
          <a:p>
            <a:r>
              <a:rPr lang="en-US" dirty="0" smtClean="0"/>
              <a:t>The first </a:t>
            </a:r>
            <a:r>
              <a:rPr lang="en-US" dirty="0"/>
              <a:t>part of this delivery is a demonstration</a:t>
            </a:r>
            <a:r>
              <a:rPr lang="en-US" dirty="0" smtClean="0"/>
              <a:t>.</a:t>
            </a:r>
          </a:p>
          <a:p>
            <a:r>
              <a:rPr lang="en-US" dirty="0" smtClean="0"/>
              <a:t>Teams </a:t>
            </a:r>
            <a:r>
              <a:rPr lang="en-US" dirty="0"/>
              <a:t>receive feedback about </a:t>
            </a:r>
            <a:r>
              <a:rPr lang="en-US" dirty="0" smtClean="0"/>
              <a:t>how the </a:t>
            </a:r>
            <a:r>
              <a:rPr lang="en-US" dirty="0"/>
              <a:t>product looks and operates through a demo. </a:t>
            </a:r>
            <a:endParaRPr lang="en-US" dirty="0" smtClean="0"/>
          </a:p>
          <a:p>
            <a:r>
              <a:rPr lang="en-US" smtClean="0"/>
              <a:t>Team </a:t>
            </a:r>
            <a:r>
              <a:rPr lang="en-US" dirty="0"/>
              <a:t>members retrospect </a:t>
            </a:r>
            <a:r>
              <a:rPr lang="en-US"/>
              <a:t>to </a:t>
            </a:r>
            <a:r>
              <a:rPr lang="en-US" smtClean="0"/>
              <a:t>see how </a:t>
            </a:r>
            <a:r>
              <a:rPr lang="en-US" dirty="0"/>
              <a:t>they can inspect and adapt their process to succeed.</a:t>
            </a:r>
          </a:p>
          <a:p>
            <a:r>
              <a:rPr lang="en-US" dirty="0"/>
              <a:t>Demonstrations or reviews are a necessary part of the agile project flow.</a:t>
            </a:r>
          </a:p>
          <a:p>
            <a:r>
              <a:rPr lang="en-US" dirty="0"/>
              <a:t>Schedule the demonstration as appropriate for the team's delivery cadence.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032284"/>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05</a:t>
            </a:r>
            <a:endParaRPr lang="en-US" cap="small"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smtClean="0">
                <a:ln>
                  <a:noFill/>
                </a:ln>
                <a:solidFill>
                  <a:srgbClr val="099BDD"/>
                </a:solidFill>
                <a:effectLst/>
                <a:uLnTx/>
                <a:uFillTx/>
                <a:latin typeface="Corbel" panose="020B0503020204020204"/>
                <a:ea typeface="+mn-ea"/>
                <a:cs typeface="+mn-cs"/>
              </a:rPr>
              <a:t>Spring 2022</a:t>
            </a:r>
            <a:endParaRPr kumimoji="0" lang="en-US" sz="1050" b="0" i="0" u="none" strike="noStrike" kern="1200" cap="none" spc="0" normalizeH="0" baseline="0" noProof="0" dirty="0">
              <a:ln>
                <a:noFill/>
              </a:ln>
              <a:solidFill>
                <a:srgbClr val="099BDD"/>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50" b="1" i="0" u="none" strike="noStrike" kern="1200" cap="none" spc="0" normalizeH="0" baseline="0" noProof="0" smtClean="0">
                <a:ln>
                  <a:noFill/>
                </a:ln>
                <a:solidFill>
                  <a:srgbClr val="53728A"/>
                </a:solidFill>
                <a:effectLst/>
                <a:uLnTx/>
                <a:uFillTx/>
                <a:latin typeface="Corbel" panose="020B0503020204020204"/>
                <a:ea typeface="+mn-ea"/>
                <a:cs typeface="+mn-cs"/>
              </a:rPr>
              <a:t>Eng. Dr. Akram Ali</a:t>
            </a:r>
            <a:endParaRPr kumimoji="0" lang="en-US" sz="1050" b="1" i="0" u="none" strike="noStrike" kern="1200" cap="none" spc="0" normalizeH="0" baseline="0" noProof="0" dirty="0">
              <a:ln>
                <a:noFill/>
              </a:ln>
              <a:solidFill>
                <a:srgbClr val="53728A"/>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srgbClr val="099BDD"/>
                </a:solidFill>
                <a:effectLst/>
                <a:uLnTx/>
                <a:uFillTx/>
                <a:latin typeface="Corbel" panose="020B0503020204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srgbClr val="099BDD"/>
              </a:solidFill>
              <a:effectLst/>
              <a:uLnTx/>
              <a:uFillTx/>
              <a:latin typeface="Corbel" panose="020B0503020204020204"/>
              <a:ea typeface="+mn-ea"/>
              <a:cs typeface="+mn-cs"/>
            </a:endParaRPr>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4503488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nvPr>
        </p:nvGraphicFramePr>
        <p:xfrm>
          <a:off x="128744" y="1790062"/>
          <a:ext cx="11935877" cy="4267200"/>
        </p:xfrm>
        <a:graphic>
          <a:graphicData uri="http://schemas.openxmlformats.org/drawingml/2006/table">
            <a:tbl>
              <a:tblPr firstRow="1" bandRow="1">
                <a:tableStyleId>{5C22544A-7EE6-4342-B048-85BDC9FD1C3A}</a:tableStyleId>
              </a:tblPr>
              <a:tblGrid>
                <a:gridCol w="4064599">
                  <a:extLst>
                    <a:ext uri="{9D8B030D-6E8A-4147-A177-3AD203B41FA5}">
                      <a16:colId xmlns:a16="http://schemas.microsoft.com/office/drawing/2014/main" val="3723971941"/>
                    </a:ext>
                  </a:extLst>
                </a:gridCol>
                <a:gridCol w="7871278">
                  <a:extLst>
                    <a:ext uri="{9D8B030D-6E8A-4147-A177-3AD203B41FA5}">
                      <a16:colId xmlns:a16="http://schemas.microsoft.com/office/drawing/2014/main" val="3846362693"/>
                    </a:ext>
                  </a:extLst>
                </a:gridCol>
              </a:tblGrid>
              <a:tr h="0">
                <a:tc>
                  <a:txBody>
                    <a:bodyPr/>
                    <a:lstStyle/>
                    <a:p>
                      <a:r>
                        <a:rPr lang="en-US" sz="3200" b="1" i="0" u="none" strike="noStrike" kern="1200" baseline="0" dirty="0" smtClean="0">
                          <a:solidFill>
                            <a:schemeClr val="lt1"/>
                          </a:solidFill>
                          <a:latin typeface="+mn-lt"/>
                          <a:ea typeface="+mn-ea"/>
                          <a:cs typeface="+mn-cs"/>
                        </a:rPr>
                        <a:t>Pain Point</a:t>
                      </a:r>
                      <a:endParaRPr lang="en-US" sz="3200" dirty="0"/>
                    </a:p>
                  </a:txBody>
                  <a:tcPr/>
                </a:tc>
                <a:tc>
                  <a:txBody>
                    <a:bodyPr/>
                    <a:lstStyle/>
                    <a:p>
                      <a:r>
                        <a:rPr lang="en-US" sz="3200" b="1" i="0" u="none" strike="noStrike" kern="1200" baseline="0" dirty="0" smtClean="0">
                          <a:solidFill>
                            <a:schemeClr val="lt1"/>
                          </a:solidFill>
                          <a:latin typeface="+mn-lt"/>
                          <a:ea typeface="+mn-ea"/>
                          <a:cs typeface="+mn-cs"/>
                        </a:rPr>
                        <a:t>Troubleshooting Possibilities</a:t>
                      </a:r>
                      <a:endParaRPr lang="en-US" sz="3200" dirty="0"/>
                    </a:p>
                  </a:txBody>
                  <a:tcPr/>
                </a:tc>
                <a:extLst>
                  <a:ext uri="{0D108BD9-81ED-4DB2-BD59-A6C34878D82A}">
                    <a16:rowId xmlns:a16="http://schemas.microsoft.com/office/drawing/2014/main" val="3414743692"/>
                  </a:ext>
                </a:extLst>
              </a:tr>
              <a:tr h="0">
                <a:tc>
                  <a:txBody>
                    <a:bodyPr/>
                    <a:lstStyle/>
                    <a:p>
                      <a:r>
                        <a:rPr lang="en-US" sz="3200" b="0" i="0" u="none" strike="noStrike" kern="1200" baseline="0" dirty="0" smtClean="0">
                          <a:solidFill>
                            <a:schemeClr val="dk1"/>
                          </a:solidFill>
                          <a:latin typeface="+mn-lt"/>
                          <a:ea typeface="+mn-ea"/>
                          <a:cs typeface="+mn-cs"/>
                        </a:rPr>
                        <a:t>Unclear purpose or mission for the team</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purpose–vision, mission, and mission tests</a:t>
                      </a:r>
                      <a:endParaRPr lang="en-US" sz="3200" dirty="0"/>
                    </a:p>
                  </a:txBody>
                  <a:tcPr/>
                </a:tc>
                <a:extLst>
                  <a:ext uri="{0D108BD9-81ED-4DB2-BD59-A6C34878D82A}">
                    <a16:rowId xmlns:a16="http://schemas.microsoft.com/office/drawing/2014/main" val="510816831"/>
                  </a:ext>
                </a:extLst>
              </a:tr>
              <a:tr h="0">
                <a:tc>
                  <a:txBody>
                    <a:bodyPr/>
                    <a:lstStyle/>
                    <a:p>
                      <a:r>
                        <a:rPr lang="en-US" sz="3200" b="0" i="0" u="none" strike="noStrike" kern="1200" baseline="0" dirty="0" smtClean="0">
                          <a:solidFill>
                            <a:schemeClr val="dk1"/>
                          </a:solidFill>
                          <a:latin typeface="+mn-lt"/>
                          <a:ea typeface="+mn-ea"/>
                          <a:cs typeface="+mn-cs"/>
                        </a:rPr>
                        <a:t>Unclear working agreements for the team</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alignment–values, principles, and working agreements</a:t>
                      </a:r>
                      <a:endParaRPr lang="en-US" sz="3200" dirty="0"/>
                    </a:p>
                  </a:txBody>
                  <a:tcPr/>
                </a:tc>
                <a:extLst>
                  <a:ext uri="{0D108BD9-81ED-4DB2-BD59-A6C34878D82A}">
                    <a16:rowId xmlns:a16="http://schemas.microsoft.com/office/drawing/2014/main" val="1396086982"/>
                  </a:ext>
                </a:extLst>
              </a:tr>
              <a:tr h="0">
                <a:tc>
                  <a:txBody>
                    <a:bodyPr/>
                    <a:lstStyle/>
                    <a:p>
                      <a:r>
                        <a:rPr lang="en-US" sz="3200" b="0" i="0" u="none" strike="noStrike" kern="1200" baseline="0" dirty="0" smtClean="0">
                          <a:solidFill>
                            <a:schemeClr val="dk1"/>
                          </a:solidFill>
                          <a:latin typeface="+mn-lt"/>
                          <a:ea typeface="+mn-ea"/>
                          <a:cs typeface="+mn-cs"/>
                        </a:rPr>
                        <a:t>Unclear team context</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context–boundaries, committed assets, and prospective analysis</a:t>
                      </a:r>
                      <a:endParaRPr lang="en-US" sz="3200" dirty="0"/>
                    </a:p>
                  </a:txBody>
                  <a:tcPr/>
                </a:tc>
                <a:extLst>
                  <a:ext uri="{0D108BD9-81ED-4DB2-BD59-A6C34878D82A}">
                    <a16:rowId xmlns:a16="http://schemas.microsoft.com/office/drawing/2014/main" val="3403553816"/>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[1/8]</a:t>
            </a:r>
            <a:endParaRPr lang="en-US" dirty="0"/>
          </a:p>
        </p:txBody>
      </p:sp>
    </p:spTree>
    <p:extLst>
      <p:ext uri="{BB962C8B-B14F-4D97-AF65-F5344CB8AC3E}">
        <p14:creationId xmlns:p14="http://schemas.microsoft.com/office/powerpoint/2010/main" val="309078535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nvPr>
        </p:nvGraphicFramePr>
        <p:xfrm>
          <a:off x="128744" y="1790062"/>
          <a:ext cx="11935877" cy="4541520"/>
        </p:xfrm>
        <a:graphic>
          <a:graphicData uri="http://schemas.openxmlformats.org/drawingml/2006/table">
            <a:tbl>
              <a:tblPr firstRow="1" bandRow="1">
                <a:tableStyleId>{5C22544A-7EE6-4342-B048-85BDC9FD1C3A}</a:tableStyleId>
              </a:tblPr>
              <a:tblGrid>
                <a:gridCol w="2518922">
                  <a:extLst>
                    <a:ext uri="{9D8B030D-6E8A-4147-A177-3AD203B41FA5}">
                      <a16:colId xmlns:a16="http://schemas.microsoft.com/office/drawing/2014/main" val="3723971941"/>
                    </a:ext>
                  </a:extLst>
                </a:gridCol>
                <a:gridCol w="9416955">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Unclear requirements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Help sponsors and stakeholders craft a product vision.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building a product roadmap using specification by example, user story mapping, and impact mapping.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Bring the team and product owner together to clarify the expectations and value of a requirement.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Progressively decompose roadmap into backlog of smaller, concrete requirements.</a:t>
                      </a:r>
                      <a:endParaRPr lang="en-US" sz="2800" dirty="0"/>
                    </a:p>
                  </a:txBody>
                  <a:tcPr/>
                </a:tc>
                <a:extLst>
                  <a:ext uri="{0D108BD9-81ED-4DB2-BD59-A6C34878D82A}">
                    <a16:rowId xmlns:a16="http://schemas.microsoft.com/office/drawing/2014/main" val="2736628525"/>
                  </a:ext>
                </a:extLst>
              </a:tr>
              <a:tr h="0">
                <a:tc>
                  <a:txBody>
                    <a:bodyPr/>
                    <a:lstStyle/>
                    <a:p>
                      <a:r>
                        <a:rPr lang="en-US" sz="2800" b="0" i="0" u="none" strike="noStrike" kern="1200" baseline="0" dirty="0" smtClean="0">
                          <a:solidFill>
                            <a:schemeClr val="dk1"/>
                          </a:solidFill>
                          <a:latin typeface="+mn-lt"/>
                          <a:ea typeface="+mn-ea"/>
                          <a:cs typeface="+mn-cs"/>
                        </a:rPr>
                        <a:t>Poor user experience</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User experience design practices included in the development team involve users early and often.</a:t>
                      </a:r>
                      <a:endParaRPr lang="en-US" sz="2800" dirty="0"/>
                    </a:p>
                  </a:txBody>
                  <a:tcPr/>
                </a:tc>
                <a:extLst>
                  <a:ext uri="{0D108BD9-81ED-4DB2-BD59-A6C34878D82A}">
                    <a16:rowId xmlns:a16="http://schemas.microsoft.com/office/drawing/2014/main" val="3117054535"/>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a:t>
            </a:r>
            <a:r>
              <a:rPr lang="en-US" b="1" dirty="0"/>
              <a:t>2</a:t>
            </a:r>
            <a:r>
              <a:rPr lang="en-US" b="1" dirty="0" smtClean="0"/>
              <a:t>/8]</a:t>
            </a:r>
            <a:endParaRPr lang="en-US" dirty="0"/>
          </a:p>
        </p:txBody>
      </p:sp>
    </p:spTree>
    <p:extLst>
      <p:ext uri="{BB962C8B-B14F-4D97-AF65-F5344CB8AC3E}">
        <p14:creationId xmlns:p14="http://schemas.microsoft.com/office/powerpoint/2010/main" val="455871658"/>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nvPr>
        </p:nvGraphicFramePr>
        <p:xfrm>
          <a:off x="128744" y="1790062"/>
          <a:ext cx="11935877" cy="4541520"/>
        </p:xfrm>
        <a:graphic>
          <a:graphicData uri="http://schemas.openxmlformats.org/drawingml/2006/table">
            <a:tbl>
              <a:tblPr firstRow="1" bandRow="1">
                <a:tableStyleId>{5C22544A-7EE6-4342-B048-85BDC9FD1C3A}</a:tableStyleId>
              </a:tblPr>
              <a:tblGrid>
                <a:gridCol w="3228605">
                  <a:extLst>
                    <a:ext uri="{9D8B030D-6E8A-4147-A177-3AD203B41FA5}">
                      <a16:colId xmlns:a16="http://schemas.microsoft.com/office/drawing/2014/main" val="3723971941"/>
                    </a:ext>
                  </a:extLst>
                </a:gridCol>
                <a:gridCol w="870727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Inaccurate estimation</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Reduce story size by splitting stories.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Use relative estimation with the entire team to estimate.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agile modeling or spiking to understand what the story is.</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smtClean="0">
                          <a:solidFill>
                            <a:schemeClr val="dk1"/>
                          </a:solidFill>
                          <a:latin typeface="+mn-lt"/>
                          <a:ea typeface="+mn-ea"/>
                          <a:cs typeface="+mn-cs"/>
                        </a:rPr>
                        <a:t>Unclear work assignments or work progress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Help the team learn that they self-manage their work.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t>
                      </a:r>
                      <a:r>
                        <a:rPr lang="en-US" sz="2800" b="0" i="0" u="none" strike="noStrike" kern="1200" baseline="0" dirty="0" err="1" smtClean="0">
                          <a:solidFill>
                            <a:schemeClr val="dk1"/>
                          </a:solidFill>
                          <a:latin typeface="+mn-lt"/>
                          <a:ea typeface="+mn-ea"/>
                          <a:cs typeface="+mn-cs"/>
                        </a:rPr>
                        <a:t>kanban</a:t>
                      </a:r>
                      <a:r>
                        <a:rPr lang="en-US" sz="2800" b="0" i="0" u="none" strike="noStrike" kern="1200" baseline="0" dirty="0" smtClean="0">
                          <a:solidFill>
                            <a:schemeClr val="dk1"/>
                          </a:solidFill>
                          <a:latin typeface="+mn-lt"/>
                          <a:ea typeface="+mn-ea"/>
                          <a:cs typeface="+mn-cs"/>
                        </a:rPr>
                        <a:t> boards to see the flow of work.</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 daily standup to walk the board and see what work is where.</a:t>
                      </a:r>
                      <a:endParaRPr lang="en-US" sz="2800" dirty="0"/>
                    </a:p>
                  </a:txBody>
                  <a:tcPr/>
                </a:tc>
                <a:extLst>
                  <a:ext uri="{0D108BD9-81ED-4DB2-BD59-A6C34878D82A}">
                    <a16:rowId xmlns:a16="http://schemas.microsoft.com/office/drawing/2014/main" val="1396086982"/>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[3/8]</a:t>
            </a:r>
            <a:endParaRPr lang="en-US" dirty="0"/>
          </a:p>
        </p:txBody>
      </p:sp>
    </p:spTree>
    <p:extLst>
      <p:ext uri="{BB962C8B-B14F-4D97-AF65-F5344CB8AC3E}">
        <p14:creationId xmlns:p14="http://schemas.microsoft.com/office/powerpoint/2010/main" val="1002679748"/>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[4/8]</a:t>
            </a:r>
            <a:endParaRPr lang="en-US" dirty="0"/>
          </a:p>
        </p:txBody>
      </p:sp>
      <p:graphicFrame>
        <p:nvGraphicFramePr>
          <p:cNvPr id="7" name="Content Placeholder 6"/>
          <p:cNvGraphicFramePr>
            <a:graphicFrameLocks noGrp="1"/>
          </p:cNvGraphicFramePr>
          <p:nvPr>
            <p:ph idx="1"/>
            <p:extLst/>
          </p:nvPr>
        </p:nvGraphicFramePr>
        <p:xfrm>
          <a:off x="128061" y="1600835"/>
          <a:ext cx="11935877" cy="5120640"/>
        </p:xfrm>
        <a:graphic>
          <a:graphicData uri="http://schemas.openxmlformats.org/drawingml/2006/table">
            <a:tbl>
              <a:tblPr firstRow="1" bandRow="1">
                <a:tableStyleId>{5C22544A-7EE6-4342-B048-85BDC9FD1C3A}</a:tableStyleId>
              </a:tblPr>
              <a:tblGrid>
                <a:gridCol w="3501560">
                  <a:extLst>
                    <a:ext uri="{9D8B030D-6E8A-4147-A177-3AD203B41FA5}">
                      <a16:colId xmlns:a16="http://schemas.microsoft.com/office/drawing/2014/main" val="3723971941"/>
                    </a:ext>
                  </a:extLst>
                </a:gridCol>
                <a:gridCol w="8434317">
                  <a:extLst>
                    <a:ext uri="{9D8B030D-6E8A-4147-A177-3AD203B41FA5}">
                      <a16:colId xmlns:a16="http://schemas.microsoft.com/office/drawing/2014/main" val="3846362693"/>
                    </a:ext>
                  </a:extLst>
                </a:gridCol>
              </a:tblGrid>
              <a:tr h="0">
                <a:tc>
                  <a:txBody>
                    <a:bodyPr/>
                    <a:lstStyle/>
                    <a:p>
                      <a:r>
                        <a:rPr lang="en-US" sz="2400" b="1" i="0" u="none" strike="noStrike" kern="1200" baseline="0" dirty="0" smtClean="0">
                          <a:solidFill>
                            <a:schemeClr val="lt1"/>
                          </a:solidFill>
                          <a:latin typeface="+mn-lt"/>
                          <a:ea typeface="+mn-ea"/>
                          <a:cs typeface="+mn-cs"/>
                        </a:rPr>
                        <a:t>Pain Point</a:t>
                      </a:r>
                      <a:endParaRPr lang="en-US" sz="2400" dirty="0"/>
                    </a:p>
                  </a:txBody>
                  <a:tcPr/>
                </a:tc>
                <a:tc>
                  <a:txBody>
                    <a:bodyPr/>
                    <a:lstStyle/>
                    <a:p>
                      <a:r>
                        <a:rPr lang="en-US" sz="2400" b="1" i="0" u="none" strike="noStrike" kern="1200" baseline="0" dirty="0" smtClean="0">
                          <a:solidFill>
                            <a:schemeClr val="lt1"/>
                          </a:solidFill>
                          <a:latin typeface="+mn-lt"/>
                          <a:ea typeface="+mn-ea"/>
                          <a:cs typeface="+mn-cs"/>
                        </a:rPr>
                        <a:t>Troubleshooting Possibilities</a:t>
                      </a:r>
                      <a:endParaRPr lang="en-US" sz="2400" dirty="0"/>
                    </a:p>
                  </a:txBody>
                  <a:tcPr/>
                </a:tc>
                <a:extLst>
                  <a:ext uri="{0D108BD9-81ED-4DB2-BD59-A6C34878D82A}">
                    <a16:rowId xmlns:a16="http://schemas.microsoft.com/office/drawing/2014/main" val="3414743692"/>
                  </a:ext>
                </a:extLst>
              </a:tr>
              <a:tr h="0">
                <a:tc>
                  <a:txBody>
                    <a:bodyPr/>
                    <a:lstStyle/>
                    <a:p>
                      <a:r>
                        <a:rPr lang="en-US" sz="2400" b="0" i="0" u="none" strike="noStrike" kern="1200" baseline="0" dirty="0" smtClean="0">
                          <a:solidFill>
                            <a:schemeClr val="dk1"/>
                          </a:solidFill>
                          <a:latin typeface="+mn-lt"/>
                          <a:ea typeface="+mn-ea"/>
                          <a:cs typeface="+mn-cs"/>
                        </a:rPr>
                        <a:t>Team struggles with obstacles</a:t>
                      </a:r>
                      <a:endParaRPr lang="en-US" sz="2400" dirty="0"/>
                    </a:p>
                  </a:txBody>
                  <a:tcPr/>
                </a:tc>
                <a:tc>
                  <a:txBody>
                    <a:bodyPr/>
                    <a:lstStyle/>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 servant leader can help clear these obstacles. </a:t>
                      </a:r>
                    </a:p>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If the team doesn't know the options they have, consider a coach.</a:t>
                      </a:r>
                    </a:p>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Sometimes, the team needs to escalate stories the team or servant leader has not been able to remove.</a:t>
                      </a:r>
                      <a:endParaRPr lang="en-US" sz="2400" dirty="0"/>
                    </a:p>
                  </a:txBody>
                  <a:tcPr/>
                </a:tc>
                <a:extLst>
                  <a:ext uri="{0D108BD9-81ED-4DB2-BD59-A6C34878D82A}">
                    <a16:rowId xmlns:a16="http://schemas.microsoft.com/office/drawing/2014/main" val="3403553816"/>
                  </a:ext>
                </a:extLst>
              </a:tr>
              <a:tr h="0">
                <a:tc>
                  <a:txBody>
                    <a:bodyPr/>
                    <a:lstStyle/>
                    <a:p>
                      <a:r>
                        <a:rPr lang="en-US" sz="2400" b="0" i="0" u="none" strike="noStrike" kern="1200" baseline="0" dirty="0" smtClean="0">
                          <a:solidFill>
                            <a:schemeClr val="dk1"/>
                          </a:solidFill>
                          <a:latin typeface="+mn-lt"/>
                          <a:ea typeface="+mn-ea"/>
                          <a:cs typeface="+mn-cs"/>
                        </a:rPr>
                        <a:t>Work delays/overruns due to Insufficiently refined product backlog items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Product owner and team workshop stories together.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Create a definition of ready for the stories.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Consider splitting stories to use smaller stories</a:t>
                      </a:r>
                      <a:endParaRPr lang="en-US" sz="2400" dirty="0"/>
                    </a:p>
                  </a:txBody>
                  <a:tcPr/>
                </a:tc>
                <a:extLst>
                  <a:ext uri="{0D108BD9-81ED-4DB2-BD59-A6C34878D82A}">
                    <a16:rowId xmlns:a16="http://schemas.microsoft.com/office/drawing/2014/main" val="2736628525"/>
                  </a:ext>
                </a:extLst>
              </a:tr>
              <a:tr h="0">
                <a:tc>
                  <a:txBody>
                    <a:bodyPr/>
                    <a:lstStyle/>
                    <a:p>
                      <a:r>
                        <a:rPr lang="en-US" sz="2400" b="0" i="0" u="none" strike="noStrike" kern="1200" baseline="0" dirty="0" smtClean="0">
                          <a:solidFill>
                            <a:schemeClr val="dk1"/>
                          </a:solidFill>
                          <a:latin typeface="+mn-lt"/>
                          <a:ea typeface="+mn-ea"/>
                          <a:cs typeface="+mn-cs"/>
                        </a:rPr>
                        <a:t>Defects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Consider the technical practices that work for the environment.</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Some possibilities are: pair work, collective product ownership, pervasive testing (test-driven and automated testing approaches) and a robust definition of done.</a:t>
                      </a:r>
                      <a:endParaRPr lang="en-US" sz="2400" dirty="0"/>
                    </a:p>
                  </a:txBody>
                  <a:tcPr/>
                </a:tc>
                <a:extLst>
                  <a:ext uri="{0D108BD9-81ED-4DB2-BD59-A6C34878D82A}">
                    <a16:rowId xmlns:a16="http://schemas.microsoft.com/office/drawing/2014/main" val="3117054535"/>
                  </a:ext>
                </a:extLst>
              </a:tr>
            </a:tbl>
          </a:graphicData>
        </a:graphic>
      </p:graphicFrame>
    </p:spTree>
    <p:extLst>
      <p:ext uri="{BB962C8B-B14F-4D97-AF65-F5344CB8AC3E}">
        <p14:creationId xmlns:p14="http://schemas.microsoft.com/office/powerpoint/2010/main" val="3041508000"/>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nvPr>
        </p:nvGraphicFramePr>
        <p:xfrm>
          <a:off x="128061" y="1690688"/>
          <a:ext cx="11935877" cy="4632960"/>
        </p:xfrm>
        <a:graphic>
          <a:graphicData uri="http://schemas.openxmlformats.org/drawingml/2006/table">
            <a:tbl>
              <a:tblPr firstRow="1" bandRow="1">
                <a:tableStyleId>{5C22544A-7EE6-4342-B048-85BDC9FD1C3A}</a:tableStyleId>
              </a:tblPr>
              <a:tblGrid>
                <a:gridCol w="3651686">
                  <a:extLst>
                    <a:ext uri="{9D8B030D-6E8A-4147-A177-3AD203B41FA5}">
                      <a16:colId xmlns:a16="http://schemas.microsoft.com/office/drawing/2014/main" val="3723971941"/>
                    </a:ext>
                  </a:extLst>
                </a:gridCol>
                <a:gridCol w="8284191">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Work is not complete</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Team defines definition of done for stories including acceptance criteria.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Also add release criteria for projects.</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dirty="0" smtClean="0">
                          <a:solidFill>
                            <a:schemeClr val="dk1"/>
                          </a:solidFill>
                          <a:latin typeface="+mn-lt"/>
                          <a:ea typeface="+mn-ea"/>
                          <a:cs typeface="+mn-cs"/>
                        </a:rPr>
                        <a:t>Technical debt (degraded code quality)</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Refactoring, agile modeling, pervasive testing, automated code quality analysis, definition of Done</a:t>
                      </a:r>
                      <a:endParaRPr lang="en-US" sz="2800" dirty="0"/>
                    </a:p>
                  </a:txBody>
                  <a:tcPr/>
                </a:tc>
                <a:extLst>
                  <a:ext uri="{0D108BD9-81ED-4DB2-BD59-A6C34878D82A}">
                    <a16:rowId xmlns:a16="http://schemas.microsoft.com/office/drawing/2014/main" val="1396086982"/>
                  </a:ext>
                </a:extLst>
              </a:tr>
              <a:tr h="0">
                <a:tc>
                  <a:txBody>
                    <a:bodyPr/>
                    <a:lstStyle/>
                    <a:p>
                      <a:r>
                        <a:rPr lang="en-US" sz="2800" b="0" i="0" u="none" strike="noStrike" kern="1200" baseline="0" dirty="0" smtClean="0">
                          <a:solidFill>
                            <a:schemeClr val="dk1"/>
                          </a:solidFill>
                          <a:latin typeface="+mn-lt"/>
                          <a:ea typeface="+mn-ea"/>
                          <a:cs typeface="+mn-cs"/>
                        </a:rPr>
                        <a:t>Slow or no improvement in the teamwork process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Capture no more than three items to improve at each retrospective.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the servant leader to help the team learn how to integrate those items.</a:t>
                      </a:r>
                      <a:endParaRPr lang="en-US" sz="2800" dirty="0"/>
                    </a:p>
                  </a:txBody>
                  <a:tcPr/>
                </a:tc>
                <a:extLst>
                  <a:ext uri="{0D108BD9-81ED-4DB2-BD59-A6C34878D82A}">
                    <a16:rowId xmlns:a16="http://schemas.microsoft.com/office/drawing/2014/main" val="2736628525"/>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[5/8]</a:t>
            </a:r>
            <a:endParaRPr lang="en-US" dirty="0"/>
          </a:p>
        </p:txBody>
      </p:sp>
    </p:spTree>
    <p:extLst>
      <p:ext uri="{BB962C8B-B14F-4D97-AF65-F5344CB8AC3E}">
        <p14:creationId xmlns:p14="http://schemas.microsoft.com/office/powerpoint/2010/main" val="288925423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nvPr>
        </p:nvGraphicFramePr>
        <p:xfrm>
          <a:off x="128744" y="1790062"/>
          <a:ext cx="11935877" cy="4968240"/>
        </p:xfrm>
        <a:graphic>
          <a:graphicData uri="http://schemas.openxmlformats.org/drawingml/2006/table">
            <a:tbl>
              <a:tblPr firstRow="1" bandRow="1">
                <a:tableStyleId>{5C22544A-7EE6-4342-B048-85BDC9FD1C3A}</a:tableStyleId>
              </a:tblPr>
              <a:tblGrid>
                <a:gridCol w="2559865">
                  <a:extLst>
                    <a:ext uri="{9D8B030D-6E8A-4147-A177-3AD203B41FA5}">
                      <a16:colId xmlns:a16="http://schemas.microsoft.com/office/drawing/2014/main" val="3723971941"/>
                    </a:ext>
                  </a:extLst>
                </a:gridCol>
                <a:gridCol w="937601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Too much product complexity</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For software and non-software encourage the team always to be thinking “What is the simplest thing that would work?” and apply the agile principle of </a:t>
                      </a:r>
                      <a:r>
                        <a:rPr lang="en-US" sz="2800" b="1" i="0" u="sng" strike="noStrike" kern="1200" baseline="0" dirty="0" smtClean="0">
                          <a:solidFill>
                            <a:srgbClr val="FF0000"/>
                          </a:solidFill>
                          <a:latin typeface="+mn-lt"/>
                          <a:ea typeface="+mn-ea"/>
                          <a:cs typeface="+mn-cs"/>
                        </a:rPr>
                        <a:t>“Simplicity--the art of maximizing the amount of work not done”</a:t>
                      </a:r>
                      <a:r>
                        <a:rPr lang="en-US" sz="2800" b="0" i="0" u="none" strike="noStrike" kern="1200" baseline="0" dirty="0" smtClean="0">
                          <a:solidFill>
                            <a:schemeClr val="dk1"/>
                          </a:solidFill>
                          <a:latin typeface="+mn-lt"/>
                          <a:ea typeface="+mn-ea"/>
                          <a:cs typeface="+mn-cs"/>
                        </a:rPr>
                        <a:t>. These help reduce complexity.</a:t>
                      </a:r>
                      <a:endParaRPr lang="en-US" sz="2800" dirty="0"/>
                    </a:p>
                  </a:txBody>
                  <a:tcPr/>
                </a:tc>
                <a:extLst>
                  <a:ext uri="{0D108BD9-81ED-4DB2-BD59-A6C34878D82A}">
                    <a16:rowId xmlns:a16="http://schemas.microsoft.com/office/drawing/2014/main" val="3403553816"/>
                  </a:ext>
                </a:extLst>
              </a:tr>
              <a:tr h="0">
                <a:tc>
                  <a:txBody>
                    <a:bodyPr/>
                    <a:lstStyle/>
                    <a:p>
                      <a:r>
                        <a:rPr lang="en-US" sz="2800" b="0" i="0" u="none" strike="noStrike" kern="1200" baseline="0" dirty="0" smtClean="0">
                          <a:solidFill>
                            <a:schemeClr val="dk1"/>
                          </a:solidFill>
                          <a:latin typeface="+mn-lt"/>
                          <a:ea typeface="+mn-ea"/>
                          <a:cs typeface="+mn-cs"/>
                        </a:rPr>
                        <a:t>Too much upfront work leading to rework</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Instead of much upfront work, consider team spikes to learn.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In addition, measure the WIP during the beginning of the project and see what the team's options are to deliver value instead of designs.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Shorten iterations and create a robust definition of done.</a:t>
                      </a:r>
                      <a:endParaRPr lang="en-US" sz="2800" dirty="0"/>
                    </a:p>
                  </a:txBody>
                  <a:tcPr/>
                </a:tc>
                <a:extLst>
                  <a:ext uri="{0D108BD9-81ED-4DB2-BD59-A6C34878D82A}">
                    <a16:rowId xmlns:a16="http://schemas.microsoft.com/office/drawing/2014/main" val="3117054535"/>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[6/8]</a:t>
            </a:r>
            <a:endParaRPr lang="en-US" dirty="0"/>
          </a:p>
        </p:txBody>
      </p:sp>
    </p:spTree>
    <p:extLst>
      <p:ext uri="{BB962C8B-B14F-4D97-AF65-F5344CB8AC3E}">
        <p14:creationId xmlns:p14="http://schemas.microsoft.com/office/powerpoint/2010/main" val="3608403746"/>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Agile Pain Points and Troubleshooting </a:t>
            </a:r>
            <a:r>
              <a:rPr lang="en-US" b="1" dirty="0" smtClean="0"/>
              <a:t>Possibilities [7/8]</a:t>
            </a:r>
            <a:endParaRPr lang="en-US" dirty="0"/>
          </a:p>
        </p:txBody>
      </p:sp>
      <p:graphicFrame>
        <p:nvGraphicFramePr>
          <p:cNvPr id="7" name="Content Placeholder 6"/>
          <p:cNvGraphicFramePr>
            <a:graphicFrameLocks noGrp="1"/>
          </p:cNvGraphicFramePr>
          <p:nvPr>
            <p:ph idx="1"/>
            <p:extLst/>
          </p:nvPr>
        </p:nvGraphicFramePr>
        <p:xfrm>
          <a:off x="128061" y="1646079"/>
          <a:ext cx="11935877" cy="4632960"/>
        </p:xfrm>
        <a:graphic>
          <a:graphicData uri="http://schemas.openxmlformats.org/drawingml/2006/table">
            <a:tbl>
              <a:tblPr firstRow="1" bandRow="1">
                <a:tableStyleId>{5C22544A-7EE6-4342-B048-85BDC9FD1C3A}</a:tableStyleId>
              </a:tblPr>
              <a:tblGrid>
                <a:gridCol w="3487975">
                  <a:extLst>
                    <a:ext uri="{9D8B030D-6E8A-4147-A177-3AD203B41FA5}">
                      <a16:colId xmlns:a16="http://schemas.microsoft.com/office/drawing/2014/main" val="3723971941"/>
                    </a:ext>
                  </a:extLst>
                </a:gridCol>
                <a:gridCol w="844790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False starts, wasted efforts</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Ask the product owner to become an integral part of the team.</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dirty="0" smtClean="0">
                          <a:solidFill>
                            <a:schemeClr val="dk1"/>
                          </a:solidFill>
                          <a:latin typeface="+mn-lt"/>
                          <a:ea typeface="+mn-ea"/>
                          <a:cs typeface="+mn-cs"/>
                        </a:rPr>
                        <a:t>Inefficiently ordered product backlog items</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Rank with value including cost of delay divided by duration and other value models</a:t>
                      </a:r>
                      <a:endParaRPr lang="en-US" sz="2800" dirty="0"/>
                    </a:p>
                  </a:txBody>
                  <a:tcPr/>
                </a:tc>
                <a:extLst>
                  <a:ext uri="{0D108BD9-81ED-4DB2-BD59-A6C34878D82A}">
                    <a16:rowId xmlns:a16="http://schemas.microsoft.com/office/drawing/2014/main" val="1396086982"/>
                  </a:ext>
                </a:extLst>
              </a:tr>
              <a:tr h="0">
                <a:tc>
                  <a:txBody>
                    <a:bodyPr/>
                    <a:lstStyle/>
                    <a:p>
                      <a:r>
                        <a:rPr lang="en-US" sz="2800" b="0" i="0" u="none" strike="noStrike" kern="1200" baseline="0" dirty="0" smtClean="0">
                          <a:solidFill>
                            <a:schemeClr val="dk1"/>
                          </a:solidFill>
                          <a:latin typeface="+mn-lt"/>
                          <a:ea typeface="+mn-ea"/>
                          <a:cs typeface="+mn-cs"/>
                        </a:rPr>
                        <a:t>Rush/wait uneven flow of work</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Plan to the team's capacity and not more.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people to stop multitasking and be dedicated to one team.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the team to work as pairs, a swarm, or mob to even out the capabilities across the entire team.</a:t>
                      </a:r>
                      <a:endParaRPr lang="en-US" sz="2800" dirty="0"/>
                    </a:p>
                  </a:txBody>
                  <a:tcPr/>
                </a:tc>
                <a:extLst>
                  <a:ext uri="{0D108BD9-81ED-4DB2-BD59-A6C34878D82A}">
                    <a16:rowId xmlns:a16="http://schemas.microsoft.com/office/drawing/2014/main" val="3403553816"/>
                  </a:ext>
                </a:extLst>
              </a:tr>
            </a:tbl>
          </a:graphicData>
        </a:graphic>
      </p:graphicFrame>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3747857"/>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Agile Pain Points and Troubleshooting </a:t>
            </a:r>
            <a:r>
              <a:rPr lang="en-US" b="1" dirty="0" smtClean="0"/>
              <a:t>Possibilities [8/8]</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7" name="Content Placeholder 6"/>
          <p:cNvGraphicFramePr>
            <a:graphicFrameLocks noGrp="1"/>
          </p:cNvGraphicFramePr>
          <p:nvPr>
            <p:ph idx="1"/>
            <p:extLst/>
          </p:nvPr>
        </p:nvGraphicFramePr>
        <p:xfrm>
          <a:off x="128061" y="1646079"/>
          <a:ext cx="11935877" cy="5120640"/>
        </p:xfrm>
        <a:graphic>
          <a:graphicData uri="http://schemas.openxmlformats.org/drawingml/2006/table">
            <a:tbl>
              <a:tblPr firstRow="1" bandRow="1">
                <a:tableStyleId>{5C22544A-7EE6-4342-B048-85BDC9FD1C3A}</a:tableStyleId>
              </a:tblPr>
              <a:tblGrid>
                <a:gridCol w="4224892">
                  <a:extLst>
                    <a:ext uri="{9D8B030D-6E8A-4147-A177-3AD203B41FA5}">
                      <a16:colId xmlns:a16="http://schemas.microsoft.com/office/drawing/2014/main" val="3723971941"/>
                    </a:ext>
                  </a:extLst>
                </a:gridCol>
                <a:gridCol w="7710985">
                  <a:extLst>
                    <a:ext uri="{9D8B030D-6E8A-4147-A177-3AD203B41FA5}">
                      <a16:colId xmlns:a16="http://schemas.microsoft.com/office/drawing/2014/main" val="3846362693"/>
                    </a:ext>
                  </a:extLst>
                </a:gridCol>
              </a:tblGrid>
              <a:tr h="0">
                <a:tc>
                  <a:txBody>
                    <a:bodyPr/>
                    <a:lstStyle/>
                    <a:p>
                      <a:r>
                        <a:rPr lang="en-US" sz="2400" b="1" i="0" u="none" strike="noStrike" kern="1200" baseline="0" dirty="0" smtClean="0">
                          <a:solidFill>
                            <a:schemeClr val="lt1"/>
                          </a:solidFill>
                          <a:latin typeface="+mn-lt"/>
                          <a:ea typeface="+mn-ea"/>
                          <a:cs typeface="+mn-cs"/>
                        </a:rPr>
                        <a:t>Pain Point</a:t>
                      </a:r>
                      <a:endParaRPr lang="en-US" sz="2400" dirty="0"/>
                    </a:p>
                  </a:txBody>
                  <a:tcPr/>
                </a:tc>
                <a:tc>
                  <a:txBody>
                    <a:bodyPr/>
                    <a:lstStyle/>
                    <a:p>
                      <a:r>
                        <a:rPr lang="en-US" sz="2400" b="1" i="0" u="none" strike="noStrike" kern="1200" baseline="0" dirty="0" smtClean="0">
                          <a:solidFill>
                            <a:schemeClr val="lt1"/>
                          </a:solidFill>
                          <a:latin typeface="+mn-lt"/>
                          <a:ea typeface="+mn-ea"/>
                          <a:cs typeface="+mn-cs"/>
                        </a:rPr>
                        <a:t>Troubleshooting Possibilities</a:t>
                      </a:r>
                      <a:endParaRPr lang="en-US" sz="2400" dirty="0"/>
                    </a:p>
                  </a:txBody>
                  <a:tcPr/>
                </a:tc>
                <a:extLst>
                  <a:ext uri="{0D108BD9-81ED-4DB2-BD59-A6C34878D82A}">
                    <a16:rowId xmlns:a16="http://schemas.microsoft.com/office/drawing/2014/main" val="3414743692"/>
                  </a:ext>
                </a:extLst>
              </a:tr>
              <a:tr h="0">
                <a:tc>
                  <a:txBody>
                    <a:bodyPr/>
                    <a:lstStyle/>
                    <a:p>
                      <a:r>
                        <a:rPr lang="en-US" sz="2400" b="0" i="0" u="none" strike="noStrike" kern="1200" baseline="0" dirty="0" smtClean="0">
                          <a:solidFill>
                            <a:schemeClr val="dk1"/>
                          </a:solidFill>
                          <a:latin typeface="+mn-lt"/>
                          <a:ea typeface="+mn-ea"/>
                          <a:cs typeface="+mn-cs"/>
                        </a:rPr>
                        <a:t>Impossible stakeholder demands</a:t>
                      </a:r>
                      <a:endParaRPr lang="en-US" sz="2400" dirty="0"/>
                    </a:p>
                  </a:txBody>
                  <a:tcPr/>
                </a:tc>
                <a:tc>
                  <a:txBody>
                    <a:bodyPr/>
                    <a:lstStyle/>
                    <a:p>
                      <a:r>
                        <a:rPr lang="en-US" sz="2400" b="0" i="0" u="none" strike="noStrike" kern="1200" baseline="0" dirty="0" smtClean="0">
                          <a:solidFill>
                            <a:schemeClr val="dk1"/>
                          </a:solidFill>
                          <a:latin typeface="+mn-lt"/>
                          <a:ea typeface="+mn-ea"/>
                          <a:cs typeface="+mn-cs"/>
                        </a:rPr>
                        <a:t>Servant leadership to work with this stakeholder (and possibly product owner).</a:t>
                      </a:r>
                      <a:endParaRPr lang="en-US" sz="2400" dirty="0"/>
                    </a:p>
                  </a:txBody>
                  <a:tcPr/>
                </a:tc>
                <a:extLst>
                  <a:ext uri="{0D108BD9-81ED-4DB2-BD59-A6C34878D82A}">
                    <a16:rowId xmlns:a16="http://schemas.microsoft.com/office/drawing/2014/main" val="2736628525"/>
                  </a:ext>
                </a:extLst>
              </a:tr>
              <a:tr h="0">
                <a:tc>
                  <a:txBody>
                    <a:bodyPr/>
                    <a:lstStyle/>
                    <a:p>
                      <a:r>
                        <a:rPr lang="en-US" sz="2400" b="0" i="0" u="none" strike="noStrike" kern="1200" baseline="0" dirty="0" smtClean="0">
                          <a:solidFill>
                            <a:schemeClr val="dk1"/>
                          </a:solidFill>
                          <a:latin typeface="+mn-lt"/>
                          <a:ea typeface="+mn-ea"/>
                          <a:cs typeface="+mn-cs"/>
                        </a:rPr>
                        <a:t>Unexpected or unforeseen delays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Ask the team to check in more often, use Kanban boards to see the flow of work and work in progress limits to understand the impact of the demands on the team or product.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Also track impediments and impediment removal on an impediment board.</a:t>
                      </a:r>
                      <a:endParaRPr lang="en-US" sz="2400" dirty="0"/>
                    </a:p>
                  </a:txBody>
                  <a:tcPr/>
                </a:tc>
                <a:extLst>
                  <a:ext uri="{0D108BD9-81ED-4DB2-BD59-A6C34878D82A}">
                    <a16:rowId xmlns:a16="http://schemas.microsoft.com/office/drawing/2014/main" val="3117054535"/>
                  </a:ext>
                </a:extLst>
              </a:tr>
              <a:tr h="0">
                <a:tc>
                  <a:txBody>
                    <a:bodyPr/>
                    <a:lstStyle/>
                    <a:p>
                      <a:r>
                        <a:rPr lang="en-US" sz="2400" b="0" i="0" u="none" strike="noStrike" kern="1200" baseline="0" dirty="0" err="1" smtClean="0">
                          <a:solidFill>
                            <a:schemeClr val="dk1"/>
                          </a:solidFill>
                          <a:latin typeface="+mn-lt"/>
                          <a:ea typeface="+mn-ea"/>
                          <a:cs typeface="+mn-cs"/>
                        </a:rPr>
                        <a:t>Siloed</a:t>
                      </a:r>
                      <a:r>
                        <a:rPr lang="en-US" sz="2400" b="0" i="0" u="none" strike="noStrike" kern="1200" baseline="0" dirty="0" smtClean="0">
                          <a:solidFill>
                            <a:schemeClr val="dk1"/>
                          </a:solidFill>
                          <a:latin typeface="+mn-lt"/>
                          <a:ea typeface="+mn-ea"/>
                          <a:cs typeface="+mn-cs"/>
                        </a:rPr>
                        <a:t> teams, instead of cross-functional teams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Ask the people who are part of projects to </a:t>
                      </a:r>
                      <a:r>
                        <a:rPr lang="en-US" sz="2400" b="0" i="0" u="none" strike="noStrike" kern="1200" baseline="0" dirty="0" err="1" smtClean="0">
                          <a:solidFill>
                            <a:schemeClr val="dk1"/>
                          </a:solidFill>
                          <a:latin typeface="+mn-lt"/>
                          <a:ea typeface="+mn-ea"/>
                          <a:cs typeface="+mn-cs"/>
                        </a:rPr>
                        <a:t>selforganize</a:t>
                      </a:r>
                      <a:r>
                        <a:rPr lang="en-US" sz="2400" b="0" i="0" u="none" strike="noStrike" kern="1200" baseline="0" dirty="0" smtClean="0">
                          <a:solidFill>
                            <a:schemeClr val="dk1"/>
                          </a:solidFill>
                          <a:latin typeface="+mn-lt"/>
                          <a:ea typeface="+mn-ea"/>
                          <a:cs typeface="+mn-cs"/>
                        </a:rPr>
                        <a:t> as cross-functional teams.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Use servant leadership skills to help the managers understand why agile needs cross-functional teams.</a:t>
                      </a:r>
                      <a:endParaRPr lang="en-US" sz="2400" dirty="0"/>
                    </a:p>
                  </a:txBody>
                  <a:tcPr/>
                </a:tc>
                <a:extLst>
                  <a:ext uri="{0D108BD9-81ED-4DB2-BD59-A6C34878D82A}">
                    <a16:rowId xmlns:a16="http://schemas.microsoft.com/office/drawing/2014/main" val="436110566"/>
                  </a:ext>
                </a:extLst>
              </a:tr>
            </a:tbl>
          </a:graphicData>
        </a:graphic>
      </p:graphicFrame>
    </p:spTree>
    <p:extLst>
      <p:ext uri="{BB962C8B-B14F-4D97-AF65-F5344CB8AC3E}">
        <p14:creationId xmlns:p14="http://schemas.microsoft.com/office/powerpoint/2010/main" val="2749231819"/>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Transitioning to agile</a:t>
            </a:r>
          </a:p>
        </p:txBody>
      </p:sp>
      <p:sp>
        <p:nvSpPr>
          <p:cNvPr id="3" name="Content Placeholder 2"/>
          <p:cNvSpPr>
            <a:spLocks noGrp="1"/>
          </p:cNvSpPr>
          <p:nvPr>
            <p:ph idx="1"/>
          </p:nvPr>
        </p:nvSpPr>
        <p:spPr/>
        <p:txBody>
          <a:bodyPr/>
          <a:lstStyle/>
          <a:p>
            <a:r>
              <a:rPr lang="en-US" dirty="0"/>
              <a:t>U</a:t>
            </a:r>
            <a:r>
              <a:rPr lang="en-US" dirty="0" smtClean="0"/>
              <a:t>sing </a:t>
            </a:r>
            <a:r>
              <a:rPr lang="en-US" dirty="0"/>
              <a:t>different </a:t>
            </a:r>
            <a:r>
              <a:rPr lang="en-US" dirty="0" smtClean="0"/>
              <a:t>measurements</a:t>
            </a:r>
          </a:p>
          <a:p>
            <a:r>
              <a:rPr lang="en-US" dirty="0"/>
              <a:t>L</a:t>
            </a:r>
            <a:r>
              <a:rPr lang="en-US" dirty="0" smtClean="0"/>
              <a:t>ooking </a:t>
            </a:r>
            <a:r>
              <a:rPr lang="en-US" dirty="0"/>
              <a:t>at new metrics that matter to the team and to </a:t>
            </a:r>
            <a:r>
              <a:rPr lang="en-US" dirty="0" smtClean="0"/>
              <a:t>management</a:t>
            </a:r>
          </a:p>
          <a:p>
            <a:r>
              <a:rPr lang="en-US" dirty="0" smtClean="0"/>
              <a:t>These metrics </a:t>
            </a:r>
            <a:r>
              <a:rPr lang="en-US" dirty="0"/>
              <a:t>matter because they focus on customer value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059586"/>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MEASURE RESULTS</a:t>
            </a:r>
          </a:p>
        </p:txBody>
      </p:sp>
      <p:sp>
        <p:nvSpPr>
          <p:cNvPr id="3" name="Content Placeholder 2"/>
          <p:cNvSpPr>
            <a:spLocks noGrp="1"/>
          </p:cNvSpPr>
          <p:nvPr>
            <p:ph idx="1"/>
          </p:nvPr>
        </p:nvSpPr>
        <p:spPr/>
        <p:txBody>
          <a:bodyPr>
            <a:normAutofit/>
          </a:bodyPr>
          <a:lstStyle/>
          <a:p>
            <a:r>
              <a:rPr lang="en-US" dirty="0"/>
              <a:t>Agile favors empirical and value-based measurements instead of </a:t>
            </a:r>
            <a:r>
              <a:rPr lang="en-US" dirty="0" smtClean="0"/>
              <a:t>predictive measurements.</a:t>
            </a:r>
          </a:p>
          <a:p>
            <a:r>
              <a:rPr lang="en-US" dirty="0" smtClean="0"/>
              <a:t>Agile </a:t>
            </a:r>
            <a:r>
              <a:rPr lang="en-US" dirty="0"/>
              <a:t>measures what the team delivers, not what the </a:t>
            </a:r>
            <a:r>
              <a:rPr lang="en-US" dirty="0" smtClean="0"/>
              <a:t>team predicts </a:t>
            </a:r>
            <a:r>
              <a:rPr lang="en-US" dirty="0"/>
              <a:t>it will deliver</a:t>
            </a:r>
            <a:r>
              <a:rPr lang="en-US" dirty="0" smtClean="0"/>
              <a:t>.</a:t>
            </a:r>
          </a:p>
          <a:p>
            <a:r>
              <a:rPr lang="en-US" dirty="0"/>
              <a:t>Agile is based on working products of demonstrable value </a:t>
            </a:r>
            <a:r>
              <a:rPr lang="en-US" dirty="0" smtClean="0"/>
              <a:t>to customers </a:t>
            </a:r>
            <a:r>
              <a:rPr lang="en-US" dirty="0"/>
              <a:t>and not managing </a:t>
            </a:r>
            <a:r>
              <a:rPr lang="en-US" dirty="0" smtClean="0"/>
              <a:t>to a baseline</a:t>
            </a:r>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1364359"/>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duration prediction</a:t>
            </a:r>
            <a:endParaRPr lang="en-US" dirty="0"/>
          </a:p>
        </p:txBody>
      </p:sp>
      <p:sp>
        <p:nvSpPr>
          <p:cNvPr id="3" name="Content Placeholder 2"/>
          <p:cNvSpPr>
            <a:spLocks noGrp="1"/>
          </p:cNvSpPr>
          <p:nvPr>
            <p:ph idx="1"/>
          </p:nvPr>
        </p:nvSpPr>
        <p:spPr/>
        <p:txBody>
          <a:bodyPr/>
          <a:lstStyle/>
          <a:p>
            <a:r>
              <a:rPr lang="en-US" dirty="0"/>
              <a:t>Once the team establishes a reliable velocity (average stories or story points per iteration) or the average cycle time, the team can predict how much longer the project will </a:t>
            </a:r>
            <a:r>
              <a:rPr lang="en-US" dirty="0" smtClean="0"/>
              <a:t>take</a:t>
            </a:r>
          </a:p>
          <a:p>
            <a:r>
              <a:rPr lang="en-US" dirty="0"/>
              <a:t>Teams might discover it can take four to eight iterations to achieve a stable velocity. The teams need the feedback from each iteration to learn about how they work and how to improve.</a:t>
            </a:r>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7113967"/>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Velocity,</a:t>
            </a:r>
          </a:p>
        </p:txBody>
      </p:sp>
      <p:sp>
        <p:nvSpPr>
          <p:cNvPr id="3" name="Content Placeholder 2"/>
          <p:cNvSpPr>
            <a:spLocks noGrp="1"/>
          </p:cNvSpPr>
          <p:nvPr>
            <p:ph idx="1"/>
          </p:nvPr>
        </p:nvSpPr>
        <p:spPr/>
        <p:txBody>
          <a:bodyPr/>
          <a:lstStyle/>
          <a:p>
            <a:r>
              <a:rPr lang="en-US" dirty="0" smtClean="0"/>
              <a:t>The </a:t>
            </a:r>
            <a:r>
              <a:rPr lang="en-US" dirty="0"/>
              <a:t>sum of the story point sizes for the features actually completed in this iteration, allows the team to plan its next capacity more accurately by looking at its historical performance.</a:t>
            </a:r>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6596812"/>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Sprint </a:t>
            </a:r>
            <a:r>
              <a:rPr lang="en-US" dirty="0" err="1" smtClean="0"/>
              <a:t>burndown</a:t>
            </a:r>
            <a:r>
              <a:rPr lang="en-US" dirty="0" smtClean="0"/>
              <a:t> </a:t>
            </a:r>
            <a:r>
              <a:rPr lang="en-US" dirty="0"/>
              <a:t>charts</a:t>
            </a:r>
          </a:p>
        </p:txBody>
      </p:sp>
      <p:pic>
        <p:nvPicPr>
          <p:cNvPr id="7" name="Content Placeholder 6"/>
          <p:cNvPicPr>
            <a:picLocks noGrp="1" noChangeAspect="1"/>
          </p:cNvPicPr>
          <p:nvPr>
            <p:ph idx="1"/>
          </p:nvPr>
        </p:nvPicPr>
        <p:blipFill>
          <a:blip r:embed="rId2"/>
          <a:stretch>
            <a:fillRect/>
          </a:stretch>
        </p:blipFill>
        <p:spPr>
          <a:xfrm>
            <a:off x="2209800" y="1690688"/>
            <a:ext cx="7772400" cy="4758958"/>
          </a:xfrm>
          <a:prstGeom prst="rect">
            <a:avLst/>
          </a:prstGeom>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3383831"/>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Sprint Burnup charts</a:t>
            </a:r>
            <a:endParaRPr lang="en-US" dirty="0"/>
          </a:p>
        </p:txBody>
      </p:sp>
      <p:pic>
        <p:nvPicPr>
          <p:cNvPr id="7" name="Content Placeholder 6"/>
          <p:cNvPicPr>
            <a:picLocks noGrp="1" noChangeAspect="1"/>
          </p:cNvPicPr>
          <p:nvPr>
            <p:ph idx="1"/>
          </p:nvPr>
        </p:nvPicPr>
        <p:blipFill>
          <a:blip r:embed="rId2"/>
          <a:stretch>
            <a:fillRect/>
          </a:stretch>
        </p:blipFill>
        <p:spPr>
          <a:xfrm>
            <a:off x="2209800" y="1865658"/>
            <a:ext cx="7772400" cy="4315722"/>
          </a:xfrm>
          <a:prstGeom prst="rect">
            <a:avLst/>
          </a:prstGeom>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4352040" y="5060160"/>
              <a:ext cx="360" cy="360"/>
            </p14:xfrm>
          </p:contentPart>
        </mc:Choice>
        <mc:Fallback xmlns="">
          <p:pic>
            <p:nvPicPr>
              <p:cNvPr id="3" name="Ink 2"/>
              <p:cNvPicPr/>
              <p:nvPr/>
            </p:nvPicPr>
            <p:blipFill>
              <a:blip r:embed="rId4"/>
              <a:stretch>
                <a:fillRect/>
              </a:stretch>
            </p:blipFill>
            <p:spPr>
              <a:xfrm>
                <a:off x="4347000" y="5055120"/>
                <a:ext cx="10440" cy="10440"/>
              </a:xfrm>
              <a:prstGeom prst="rect">
                <a:avLst/>
              </a:prstGeom>
            </p:spPr>
          </p:pic>
        </mc:Fallback>
      </mc:AlternateContent>
    </p:spTree>
    <p:extLst>
      <p:ext uri="{BB962C8B-B14F-4D97-AF65-F5344CB8AC3E}">
        <p14:creationId xmlns:p14="http://schemas.microsoft.com/office/powerpoint/2010/main" val="3821313064"/>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Burndown</a:t>
            </a:r>
            <a:r>
              <a:rPr lang="en-US" dirty="0" smtClean="0"/>
              <a:t> and burnup charts</a:t>
            </a:r>
            <a:endParaRPr lang="en-US" dirty="0"/>
          </a:p>
        </p:txBody>
      </p:sp>
      <p:sp>
        <p:nvSpPr>
          <p:cNvPr id="3" name="Content Placeholder 2"/>
          <p:cNvSpPr>
            <a:spLocks noGrp="1"/>
          </p:cNvSpPr>
          <p:nvPr>
            <p:ph idx="1"/>
          </p:nvPr>
        </p:nvSpPr>
        <p:spPr/>
        <p:txBody>
          <a:bodyPr>
            <a:normAutofit/>
          </a:bodyPr>
          <a:lstStyle/>
          <a:p>
            <a:r>
              <a:rPr lang="en-US" dirty="0" err="1" smtClean="0"/>
              <a:t>Burndowns</a:t>
            </a:r>
            <a:r>
              <a:rPr lang="en-US" dirty="0" smtClean="0"/>
              <a:t> show </a:t>
            </a:r>
            <a:r>
              <a:rPr lang="en-US" dirty="0"/>
              <a:t>the effect of team members multitasking, stories that are too large, or </a:t>
            </a:r>
            <a:r>
              <a:rPr lang="en-US" dirty="0" smtClean="0"/>
              <a:t>team members </a:t>
            </a:r>
            <a:r>
              <a:rPr lang="en-US" dirty="0"/>
              <a:t>out of the office</a:t>
            </a:r>
            <a:r>
              <a:rPr lang="en-US" dirty="0" smtClean="0"/>
              <a:t>.</a:t>
            </a:r>
          </a:p>
          <a:p>
            <a:r>
              <a:rPr lang="en-US" dirty="0"/>
              <a:t>Especially with teams new to agile, the burnup will show changes in </a:t>
            </a:r>
            <a:r>
              <a:rPr lang="en-US" dirty="0" smtClean="0"/>
              <a:t>scope during </a:t>
            </a:r>
            <a:r>
              <a:rPr lang="en-US" dirty="0"/>
              <a:t>the iteration. Burnups allow teams to see what they have accomplished</a:t>
            </a:r>
            <a:r>
              <a:rPr lang="en-US" dirty="0" smtClean="0"/>
              <a:t>, which </a:t>
            </a:r>
            <a:r>
              <a:rPr lang="en-US" dirty="0"/>
              <a:t>helps the team proceed to the next piece of work</a:t>
            </a:r>
            <a:r>
              <a:rPr lang="en-US" dirty="0" smtClean="0"/>
              <a:t>.</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5543402"/>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Flow-based agile teams </a:t>
            </a:r>
            <a:r>
              <a:rPr lang="en-US" dirty="0" smtClean="0"/>
              <a:t>measurements</a:t>
            </a:r>
            <a:r>
              <a:rPr lang="en-US" dirty="0"/>
              <a:t>:</a:t>
            </a:r>
          </a:p>
        </p:txBody>
      </p:sp>
      <p:sp>
        <p:nvSpPr>
          <p:cNvPr id="3" name="Content Placeholder 2"/>
          <p:cNvSpPr>
            <a:spLocks noGrp="1"/>
          </p:cNvSpPr>
          <p:nvPr>
            <p:ph idx="1"/>
          </p:nvPr>
        </p:nvSpPr>
        <p:spPr/>
        <p:txBody>
          <a:bodyPr>
            <a:normAutofit/>
          </a:bodyPr>
          <a:lstStyle/>
          <a:p>
            <a:r>
              <a:rPr lang="en-US" dirty="0" smtClean="0"/>
              <a:t>Lead time (the total time it takes to deliver an item, measured from the time it is added to the board to the moment it is completed)</a:t>
            </a:r>
          </a:p>
          <a:p>
            <a:r>
              <a:rPr lang="en-US" dirty="0" smtClean="0"/>
              <a:t> Cycle time (the time required to process an item) </a:t>
            </a:r>
          </a:p>
          <a:p>
            <a:r>
              <a:rPr lang="en-US" dirty="0" smtClean="0"/>
              <a:t>Response time (the time that an item waits until work starts)</a:t>
            </a:r>
          </a:p>
          <a:p>
            <a:r>
              <a:rPr lang="en-US" dirty="0" smtClean="0"/>
              <a:t>Teams measure cycle </a:t>
            </a:r>
            <a:r>
              <a:rPr lang="en-US" dirty="0"/>
              <a:t>time to see bottlenecks and delays, not necessarily inside the team.</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5471360"/>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3"/>
          <a:stretch>
            <a:fillRect/>
          </a:stretch>
        </p:blipFill>
        <p:spPr>
          <a:xfrm>
            <a:off x="1940142" y="70122"/>
            <a:ext cx="6961218" cy="6858000"/>
          </a:xfrm>
          <a:prstGeom prst="rect">
            <a:avLst/>
          </a:prstGeom>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Rectangle 13"/>
          <p:cNvSpPr/>
          <p:nvPr/>
        </p:nvSpPr>
        <p:spPr>
          <a:xfrm>
            <a:off x="9315743" y="2263549"/>
            <a:ext cx="2552700" cy="3139321"/>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LiberationSerif"/>
                <a:ea typeface="+mn-ea"/>
                <a:cs typeface="+mn-cs"/>
              </a:rPr>
              <a:t>When the team has met its </a:t>
            </a:r>
            <a:r>
              <a:rPr kumimoji="0" lang="en-US" sz="1800" b="0" i="0" u="none" strike="noStrike" kern="1200" cap="none" spc="0" normalizeH="0" baseline="0" noProof="0" dirty="0" smtClean="0">
                <a:ln>
                  <a:noFill/>
                </a:ln>
                <a:solidFill>
                  <a:prstClr val="black"/>
                </a:solidFill>
                <a:effectLst/>
                <a:uLnTx/>
                <a:uFillTx/>
                <a:latin typeface="LiberationSerif"/>
                <a:ea typeface="+mn-ea"/>
                <a:cs typeface="+mn-cs"/>
              </a:rPr>
              <a:t>WIP limits</a:t>
            </a:r>
            <a:r>
              <a:rPr kumimoji="0" lang="en-US" sz="1800" b="0" i="0" u="none" strike="noStrike" kern="1200" cap="none" spc="0" normalizeH="0" baseline="0" noProof="0" dirty="0">
                <a:ln>
                  <a:noFill/>
                </a:ln>
                <a:solidFill>
                  <a:prstClr val="black"/>
                </a:solidFill>
                <a:effectLst/>
                <a:uLnTx/>
                <a:uFillTx/>
                <a:latin typeface="LiberationSerif"/>
                <a:ea typeface="+mn-ea"/>
                <a:cs typeface="+mn-cs"/>
              </a:rPr>
              <a:t>, the team cannot pull work from the left into the next column. Instead, </a:t>
            </a:r>
            <a:r>
              <a:rPr kumimoji="0" lang="en-US" sz="1800" b="0" i="0" u="none" strike="noStrike" kern="1200" cap="none" spc="0" normalizeH="0" baseline="0" noProof="0" dirty="0" smtClean="0">
                <a:ln>
                  <a:noFill/>
                </a:ln>
                <a:solidFill>
                  <a:prstClr val="black"/>
                </a:solidFill>
                <a:effectLst/>
                <a:uLnTx/>
                <a:uFillTx/>
                <a:latin typeface="LiberationSerif"/>
                <a:ea typeface="+mn-ea"/>
                <a:cs typeface="+mn-cs"/>
              </a:rPr>
              <a:t>the team </a:t>
            </a:r>
            <a:r>
              <a:rPr kumimoji="0" lang="en-US" sz="1800" b="0" i="0" u="none" strike="noStrike" kern="1200" cap="none" spc="0" normalizeH="0" baseline="0" noProof="0" dirty="0">
                <a:ln>
                  <a:noFill/>
                </a:ln>
                <a:solidFill>
                  <a:prstClr val="black"/>
                </a:solidFill>
                <a:effectLst/>
                <a:uLnTx/>
                <a:uFillTx/>
                <a:latin typeface="LiberationSerif"/>
                <a:ea typeface="+mn-ea"/>
                <a:cs typeface="+mn-cs"/>
              </a:rPr>
              <a:t>works from the right-most full column and asks, “What do we do as a </a:t>
            </a:r>
            <a:r>
              <a:rPr kumimoji="0" lang="en-US" sz="1800" b="0" i="0" u="none" strike="noStrike" kern="1200" cap="none" spc="0" normalizeH="0" baseline="0" noProof="0" dirty="0" smtClean="0">
                <a:ln>
                  <a:noFill/>
                </a:ln>
                <a:solidFill>
                  <a:prstClr val="black"/>
                </a:solidFill>
                <a:effectLst/>
                <a:uLnTx/>
                <a:uFillTx/>
                <a:latin typeface="LiberationSerif"/>
                <a:ea typeface="+mn-ea"/>
                <a:cs typeface="+mn-cs"/>
              </a:rPr>
              <a:t>team to </a:t>
            </a:r>
            <a:r>
              <a:rPr kumimoji="0" lang="en-US" sz="1800" b="0" i="0" u="none" strike="noStrike" kern="1200" cap="none" spc="0" normalizeH="0" baseline="0" noProof="0" dirty="0">
                <a:ln>
                  <a:noFill/>
                </a:ln>
                <a:solidFill>
                  <a:prstClr val="black"/>
                </a:solidFill>
                <a:effectLst/>
                <a:uLnTx/>
                <a:uFillTx/>
                <a:latin typeface="LiberationSerif"/>
                <a:ea typeface="+mn-ea"/>
                <a:cs typeface="+mn-cs"/>
              </a:rPr>
              <a:t>move this work into the next column?”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325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Capacity measures &amp; predictability measures</a:t>
            </a:r>
            <a:endParaRPr lang="en-US" dirty="0"/>
          </a:p>
        </p:txBody>
      </p:sp>
      <p:sp>
        <p:nvSpPr>
          <p:cNvPr id="3" name="Content Placeholder 2"/>
          <p:cNvSpPr>
            <a:spLocks noGrp="1"/>
          </p:cNvSpPr>
          <p:nvPr>
            <p:ph idx="1"/>
          </p:nvPr>
        </p:nvSpPr>
        <p:spPr/>
        <p:txBody>
          <a:bodyPr>
            <a:normAutofit fontScale="85000" lnSpcReduction="20000"/>
          </a:bodyPr>
          <a:lstStyle/>
          <a:p>
            <a:r>
              <a:rPr lang="en-US" dirty="0"/>
              <a:t>Burnups, </a:t>
            </a:r>
            <a:r>
              <a:rPr lang="en-US" dirty="0" err="1"/>
              <a:t>burndowns</a:t>
            </a:r>
            <a:r>
              <a:rPr lang="en-US" dirty="0"/>
              <a:t> (capacity measures) and lead time, and cycle </a:t>
            </a:r>
            <a:r>
              <a:rPr lang="en-US" dirty="0" smtClean="0"/>
              <a:t>time (</a:t>
            </a:r>
            <a:r>
              <a:rPr lang="en-US" dirty="0"/>
              <a:t>predictability measures) are useful for in-the-moment measurements. They </a:t>
            </a:r>
            <a:r>
              <a:rPr lang="en-US" dirty="0" smtClean="0"/>
              <a:t>help a </a:t>
            </a:r>
            <a:r>
              <a:rPr lang="en-US" dirty="0"/>
              <a:t>team understand how much more work they have and whether the team </a:t>
            </a:r>
            <a:r>
              <a:rPr lang="en-US" dirty="0" smtClean="0"/>
              <a:t>might finish </a:t>
            </a:r>
            <a:r>
              <a:rPr lang="en-US" dirty="0"/>
              <a:t>on time</a:t>
            </a:r>
            <a:r>
              <a:rPr lang="en-US" dirty="0" smtClean="0"/>
              <a:t>.</a:t>
            </a:r>
          </a:p>
          <a:p>
            <a:r>
              <a:rPr lang="en-US" dirty="0"/>
              <a:t>Measuring story points is not the same as measuring completed stories </a:t>
            </a:r>
            <a:r>
              <a:rPr lang="en-US" dirty="0" smtClean="0"/>
              <a:t>or features</a:t>
            </a:r>
            <a:r>
              <a:rPr lang="en-US" dirty="0"/>
              <a:t>. Some teams attempt to measure story points without </a:t>
            </a:r>
            <a:r>
              <a:rPr lang="en-US" dirty="0" smtClean="0"/>
              <a:t>completing the actual </a:t>
            </a:r>
            <a:r>
              <a:rPr lang="en-US" dirty="0"/>
              <a:t>feature or story. When teams measure only story points, they </a:t>
            </a:r>
            <a:r>
              <a:rPr lang="en-US" dirty="0" smtClean="0"/>
              <a:t>measure capacity</a:t>
            </a:r>
            <a:r>
              <a:rPr lang="en-US" dirty="0"/>
              <a:t>, not finished work, which violates the principle of “the primary </a:t>
            </a:r>
            <a:r>
              <a:rPr lang="en-US" dirty="0" smtClean="0"/>
              <a:t>measure of </a:t>
            </a:r>
            <a:r>
              <a:rPr lang="en-US" dirty="0"/>
              <a:t>progress is working software” (or, other product if not software</a:t>
            </a:r>
            <a:r>
              <a:rPr lang="en-US" dirty="0" smtClean="0"/>
              <a:t>).</a:t>
            </a:r>
          </a:p>
          <a:p>
            <a:r>
              <a:rPr lang="en-US" dirty="0"/>
              <a:t>Each team has its own capacity. When a team uses story points, be aware </a:t>
            </a:r>
            <a:r>
              <a:rPr lang="en-US" dirty="0" smtClean="0"/>
              <a:t>that the </a:t>
            </a:r>
            <a:r>
              <a:rPr lang="en-US" dirty="0"/>
              <a:t>number of story points a team can complete in a given time is unique to </a:t>
            </a:r>
            <a:r>
              <a:rPr lang="en-US" dirty="0" smtClean="0"/>
              <a:t>that team.</a:t>
            </a:r>
          </a:p>
          <a:p>
            <a:r>
              <a:rPr lang="en-US" dirty="0"/>
              <a:t>When teams provide their own units of measure, teams are better able </a:t>
            </a:r>
            <a:r>
              <a:rPr lang="en-US" dirty="0" smtClean="0"/>
              <a:t>to assess </a:t>
            </a:r>
            <a:r>
              <a:rPr lang="en-US" dirty="0"/>
              <a:t>and estimate and deliver their work.</a:t>
            </a:r>
            <a:endParaRPr lang="en-US" dirty="0" smtClean="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558237"/>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downside of relative estimation</a:t>
            </a:r>
          </a:p>
        </p:txBody>
      </p:sp>
      <p:sp>
        <p:nvSpPr>
          <p:cNvPr id="3" name="Content Placeholder 2"/>
          <p:cNvSpPr>
            <a:spLocks noGrp="1"/>
          </p:cNvSpPr>
          <p:nvPr>
            <p:ph idx="1"/>
          </p:nvPr>
        </p:nvSpPr>
        <p:spPr/>
        <p:txBody>
          <a:bodyPr/>
          <a:lstStyle/>
          <a:p>
            <a:r>
              <a:rPr lang="en-US" dirty="0" smtClean="0"/>
              <a:t>There </a:t>
            </a:r>
            <a:r>
              <a:rPr lang="en-US" dirty="0"/>
              <a:t>is no way to compare teams or add velocity across </a:t>
            </a:r>
            <a:r>
              <a:rPr lang="en-US" dirty="0" smtClean="0"/>
              <a:t>teams</a:t>
            </a:r>
            <a:endParaRPr lang="en-US" dirty="0"/>
          </a:p>
          <a:p>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B9BD5">
                    <a:lumMod val="50000"/>
                  </a:srgbClr>
                </a:solidFill>
                <a:effectLst/>
                <a:uLnTx/>
                <a:uFillTx/>
                <a:latin typeface="Calibri" panose="020F0502020204030204"/>
                <a:ea typeface="+mn-ea"/>
                <a:cs typeface="+mn-cs"/>
              </a:rPr>
              <a:t>Eng. Dr. Akram Ali</a:t>
            </a:r>
            <a:endParaRPr kumimoji="0" lang="en-US" sz="1400" b="1" i="0" u="none" strike="noStrike" kern="1200" cap="none" spc="0" normalizeH="0" baseline="0" noProof="0" dirty="0">
              <a:ln>
                <a:noFill/>
              </a:ln>
              <a:solidFill>
                <a:srgbClr val="5B9BD5">
                  <a:lumMod val="50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4211313"/>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5385</TotalTime>
  <Words>10586</Words>
  <Application>Microsoft Office PowerPoint</Application>
  <PresentationFormat>Widescreen</PresentationFormat>
  <Paragraphs>1216</Paragraphs>
  <Slides>122</Slides>
  <Notes>48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122</vt:i4>
      </vt:variant>
    </vt:vector>
  </HeadingPairs>
  <TitlesOfParts>
    <vt:vector size="132" baseType="lpstr">
      <vt:lpstr>Arial</vt:lpstr>
      <vt:lpstr>Calibri</vt:lpstr>
      <vt:lpstr>Calibri Light</vt:lpstr>
      <vt:lpstr>Corbel</vt:lpstr>
      <vt:lpstr>LiberationSerif</vt:lpstr>
      <vt:lpstr>Tahoma</vt:lpstr>
      <vt:lpstr>Wingdings</vt:lpstr>
      <vt:lpstr>1_Office Theme</vt:lpstr>
      <vt:lpstr>Banded</vt:lpstr>
      <vt:lpstr>Office Theme</vt:lpstr>
      <vt:lpstr> PMG 622 Agile Project Management Mid term summary Exam Date (10-March-22)</vt:lpstr>
      <vt:lpstr>LECTURE 01</vt:lpstr>
      <vt:lpstr>The agile mindset</vt:lpstr>
      <vt:lpstr>Agile Manifesto / “4 Values”</vt:lpstr>
      <vt:lpstr>The 12 principles behind the agile manifesto [1/4]</vt:lpstr>
      <vt:lpstr>The 12 principles behind the agile manifesto [2/4]</vt:lpstr>
      <vt:lpstr>The 12 principles behind the agile manifesto [3/4]</vt:lpstr>
      <vt:lpstr>The 12 principles behind the agile manifesto</vt:lpstr>
      <vt:lpstr>Declaration of interdependence</vt:lpstr>
      <vt:lpstr>KNOWLEDGE WORK VS INDUSTRIAL WORK</vt:lpstr>
      <vt:lpstr>LEAN IS A SUPERSET FOR AGILE AND KANBAN</vt:lpstr>
      <vt:lpstr>Lean and agile shared heritage</vt:lpstr>
      <vt:lpstr>Agile = Mindset??????</vt:lpstr>
      <vt:lpstr>TWO strategies to fulfill agile values and principles [2/2]</vt:lpstr>
      <vt:lpstr>Kanban METHOD</vt:lpstr>
      <vt:lpstr>Kanban Method</vt:lpstr>
      <vt:lpstr>Stacey Complexity Model (Technical / Requirements Uncertainties)</vt:lpstr>
      <vt:lpstr>Life cycle selection for Uncertain projects </vt:lpstr>
      <vt:lpstr>Approaches for managing uncertain projects</vt:lpstr>
      <vt:lpstr>When to apply iterative, incremental and agile approaches?</vt:lpstr>
      <vt:lpstr>uncertainty and disagreement</vt:lpstr>
      <vt:lpstr>Characteristics involving high uncertainty</vt:lpstr>
      <vt:lpstr>Overcoming Uncertainty</vt:lpstr>
      <vt:lpstr>LECTURE 02</vt:lpstr>
      <vt:lpstr>Types of PM LIFECYCLES</vt:lpstr>
      <vt:lpstr>NON-AGILE (NON-ADAPTIVE)  APPROACHES</vt:lpstr>
      <vt:lpstr>Characteristics of Four Categories of Life Cycles</vt:lpstr>
      <vt:lpstr>The Continuum of Life Cycles</vt:lpstr>
      <vt:lpstr>Predictive life cycles</vt:lpstr>
      <vt:lpstr>Iterative life cycles</vt:lpstr>
      <vt:lpstr>Incremental life cycles</vt:lpstr>
      <vt:lpstr>Agile life cycles</vt:lpstr>
      <vt:lpstr>CHARACTERISTICS OF PREDICTIVE LIFE CYCLES</vt:lpstr>
      <vt:lpstr>CHARACTERISTICS OF ITERATIVE LIFE CYCLES</vt:lpstr>
      <vt:lpstr>CHARACTERISTICS OF Incremental LIFE CYCLES</vt:lpstr>
      <vt:lpstr>CHARACTERISTICS OF agile LIFE CYCLES</vt:lpstr>
      <vt:lpstr>CHARACTERISTICS OF iteration-based agile LIFE CYCLES</vt:lpstr>
      <vt:lpstr>CHARACTERISTICS OF flow-based agile LIFE CYCLES</vt:lpstr>
      <vt:lpstr>PREDICTIVE LIFE CYCLES</vt:lpstr>
      <vt:lpstr>Iterative Life Cycle</vt:lpstr>
      <vt:lpstr>A Life Cycle of Varying-Sized Increments</vt:lpstr>
      <vt:lpstr>Iteration-Based Agile</vt:lpstr>
      <vt:lpstr>Flow-Based Agile</vt:lpstr>
      <vt:lpstr>LECTURE 03</vt:lpstr>
      <vt:lpstr>START WITH AN AGILE MINDSET</vt:lpstr>
      <vt:lpstr>SERVANT LEADERSHIP</vt:lpstr>
      <vt:lpstr>Servant leaders approach project work in this order:</vt:lpstr>
      <vt:lpstr>INTERPERSONAL SKILLS VERSUS TECHNICAL SKILLS</vt:lpstr>
      <vt:lpstr>servant leadership: enables project leaders to become more agile</vt:lpstr>
      <vt:lpstr>examples of the responsibilities a servant leader may have:</vt:lpstr>
      <vt:lpstr>ROLE OF THE PROJECT MANAGER IN AN AGILE ENVIRONMENT</vt:lpstr>
      <vt:lpstr>PROJECT MANAGERS USE SERVANT LEADERSHIP</vt:lpstr>
      <vt:lpstr>introduction</vt:lpstr>
      <vt:lpstr>Benefits of optimizing the flow of value</vt:lpstr>
      <vt:lpstr>AGILE TEAMS [1/2]</vt:lpstr>
      <vt:lpstr>AGILE TEAMS [2/2]</vt:lpstr>
      <vt:lpstr>Agile Teams effectiveness</vt:lpstr>
      <vt:lpstr>Agile Teams collaboration</vt:lpstr>
      <vt:lpstr>Mini-waterfalls</vt:lpstr>
      <vt:lpstr>Attributes of Successful Agile Teams [1/2]</vt:lpstr>
      <vt:lpstr>Attributes of Successful Agile Teams [2/2]</vt:lpstr>
      <vt:lpstr>Cross-functional team member</vt:lpstr>
      <vt:lpstr>Product owner [1/3]</vt:lpstr>
      <vt:lpstr>Product owner [2/3]</vt:lpstr>
      <vt:lpstr>Product owner [3/3]</vt:lpstr>
      <vt:lpstr>Team facilitator</vt:lpstr>
      <vt:lpstr>GENERALIZING SPECIALISTS</vt:lpstr>
      <vt:lpstr>TEAM STRUCTURES</vt:lpstr>
      <vt:lpstr>LECTURE 04</vt:lpstr>
      <vt:lpstr>CHARTER THE PROJECT AND THE TEAM</vt:lpstr>
      <vt:lpstr>PROJECT CHARTER</vt:lpstr>
      <vt:lpstr>TEAM CHARTER</vt:lpstr>
      <vt:lpstr>RETROSPECTIVES [1/2]</vt:lpstr>
      <vt:lpstr>RETROSPECTIVES [2/2]</vt:lpstr>
      <vt:lpstr>Team members may decide to retrospect at these key times:</vt:lpstr>
      <vt:lpstr>BACKLOG PREPARATION</vt:lpstr>
      <vt:lpstr>DAILY STANDUPS</vt:lpstr>
      <vt:lpstr>daily stand-up questions</vt:lpstr>
      <vt:lpstr>DEMONSTRATIONS/REVIEWS</vt:lpstr>
      <vt:lpstr> PMG 622 Agile Project Management LECTURE 04: IMPLEMENTING AGILE: DELIVERING IN AN AGILE ENVIRONMENT [Part 1 of 2]</vt:lpstr>
      <vt:lpstr>PROJECT CHARTER</vt:lpstr>
      <vt:lpstr>TEAM CHARTER</vt:lpstr>
      <vt:lpstr>RETROSPECTIVES [1/2]</vt:lpstr>
      <vt:lpstr>RETROSPECTIVES [2/2]</vt:lpstr>
      <vt:lpstr>Team members may decide to retrospect at these key times:</vt:lpstr>
      <vt:lpstr>BACKLOG PREPARATION</vt:lpstr>
      <vt:lpstr>BACKLOG REFINEMENT</vt:lpstr>
      <vt:lpstr>how long the refinement should be</vt:lpstr>
      <vt:lpstr>ways to conduct backlog preparation and refinement meetings</vt:lpstr>
      <vt:lpstr>DAILY STANDUPS</vt:lpstr>
      <vt:lpstr>daily stand-up questions</vt:lpstr>
      <vt:lpstr>Standup antipatterns</vt:lpstr>
      <vt:lpstr>DEMONSTRATIONS/REVIEWS</vt:lpstr>
      <vt:lpstr>gUIDELINES</vt:lpstr>
      <vt:lpstr>PLANNING FOR ITERATION-BASED AGILE</vt:lpstr>
      <vt:lpstr>EXECUTION PRACTICES THAT HELP TEAMS  DELIVER VALUE</vt:lpstr>
      <vt:lpstr>Continuous integration</vt:lpstr>
      <vt:lpstr>Test at all levels</vt:lpstr>
      <vt:lpstr>Acceptance Test-Driven Development (ATDD)</vt:lpstr>
      <vt:lpstr>Test-Driven Development (TDD) and Behavior-Driven Development (BDD)</vt:lpstr>
      <vt:lpstr>Spikes (timeboxed research or  Experiments)</vt:lpstr>
      <vt:lpstr>HOW ITERATIONS AND INCREMENTS HELP DELIVER WORKING PRODUCT</vt:lpstr>
      <vt:lpstr>LECTURE 05</vt:lpstr>
      <vt:lpstr>Agile Pain Points and Troubleshooting Possibilities [1/8]</vt:lpstr>
      <vt:lpstr>Agile Pain Points and Troubleshooting Possibilities [2/8]</vt:lpstr>
      <vt:lpstr>Agile Pain Points and Troubleshooting Possibilities [3/8]</vt:lpstr>
      <vt:lpstr>Agile Pain Points and Troubleshooting Possibilities [4/8]</vt:lpstr>
      <vt:lpstr>Agile Pain Points and Troubleshooting Possibilities [5/8]</vt:lpstr>
      <vt:lpstr>Agile Pain Points and Troubleshooting Possibilities [6/8]</vt:lpstr>
      <vt:lpstr>Agile Pain Points and Troubleshooting Possibilities [7/8]</vt:lpstr>
      <vt:lpstr>Agile Pain Points and Troubleshooting Possibilities [8/8]</vt:lpstr>
      <vt:lpstr>Transitioning to agile</vt:lpstr>
      <vt:lpstr>AGILE TEAMS MEASURE RESULTS</vt:lpstr>
      <vt:lpstr>Agile duration prediction</vt:lpstr>
      <vt:lpstr>Velocity,</vt:lpstr>
      <vt:lpstr>Sprint burndown charts</vt:lpstr>
      <vt:lpstr>Sprint Burnup charts</vt:lpstr>
      <vt:lpstr>Burndown and burnup charts</vt:lpstr>
      <vt:lpstr>Flow-based agile teams measurements:</vt:lpstr>
      <vt:lpstr>PowerPoint Presentation</vt:lpstr>
      <vt:lpstr>Capacity measures &amp; predictability measures</vt:lpstr>
      <vt:lpstr>The downside of relative estimation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Windows User</cp:lastModifiedBy>
  <cp:revision>421</cp:revision>
  <dcterms:created xsi:type="dcterms:W3CDTF">2020-10-15T07:04:09Z</dcterms:created>
  <dcterms:modified xsi:type="dcterms:W3CDTF">2022-03-04T15:40:34Z</dcterms:modified>
</cp:coreProperties>
</file>