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619" r:id="rId4"/>
    <p:sldId id="728" r:id="rId5"/>
    <p:sldId id="729" r:id="rId6"/>
    <p:sldId id="730" r:id="rId7"/>
    <p:sldId id="731" r:id="rId8"/>
    <p:sldId id="732" r:id="rId9"/>
    <p:sldId id="733" r:id="rId10"/>
    <p:sldId id="734" r:id="rId11"/>
    <p:sldId id="735" r:id="rId12"/>
    <p:sldId id="736" r:id="rId13"/>
    <p:sldId id="737" r:id="rId14"/>
    <p:sldId id="738" r:id="rId15"/>
    <p:sldId id="739" r:id="rId16"/>
    <p:sldId id="740" r:id="rId17"/>
    <p:sldId id="741" r:id="rId18"/>
    <p:sldId id="742" r:id="rId19"/>
    <p:sldId id="743" r:id="rId20"/>
    <p:sldId id="744" r:id="rId21"/>
    <p:sldId id="759" r:id="rId22"/>
    <p:sldId id="745" r:id="rId23"/>
    <p:sldId id="760" r:id="rId24"/>
    <p:sldId id="746" r:id="rId25"/>
    <p:sldId id="747" r:id="rId26"/>
    <p:sldId id="748" r:id="rId27"/>
    <p:sldId id="749" r:id="rId28"/>
    <p:sldId id="750" r:id="rId29"/>
    <p:sldId id="751" r:id="rId30"/>
    <p:sldId id="752" r:id="rId31"/>
    <p:sldId id="753" r:id="rId32"/>
    <p:sldId id="754" r:id="rId33"/>
    <p:sldId id="755" r:id="rId34"/>
    <p:sldId id="756" r:id="rId35"/>
    <p:sldId id="762" r:id="rId36"/>
    <p:sldId id="757" r:id="rId37"/>
    <p:sldId id="763" r:id="rId38"/>
    <p:sldId id="758" r:id="rId39"/>
    <p:sldId id="761" r:id="rId40"/>
    <p:sldId id="727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59"/>
            <p14:sldId id="745"/>
            <p14:sldId id="760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62"/>
            <p14:sldId id="757"/>
            <p14:sldId id="763"/>
            <p14:sldId id="758"/>
            <p14:sldId id="761"/>
            <p14:sldId id="727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5626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167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7009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6714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2506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4178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3522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4415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0079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578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8126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073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4362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7994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751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072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967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578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5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055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5421A44-BEFA-74A6-8008-F9CEDE6284E7}"/>
              </a:ext>
            </a:extLst>
          </p:cNvPr>
          <p:cNvSpPr>
            <a:spLocks noGrp="1"/>
          </p:cNvSpPr>
          <p:nvPr/>
        </p:nvSpPr>
        <p:spPr bwMode="auto">
          <a:xfrm>
            <a:off x="642730" y="2080467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After studying this chapter, you will be able to</a:t>
            </a:r>
          </a:p>
          <a:p>
            <a:pPr marL="347663" lvl="1" indent="-233363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Describe the structure of the Federal Reserve System (the Fed), and the tools used by the Fed to conduct monetary policy</a:t>
            </a:r>
          </a:p>
          <a:p>
            <a:pPr marL="347663" lvl="1" indent="-233363" eaLnBrk="1" hangingPunct="1"/>
            <a:r>
              <a:rPr lang="en-US" altLang="en-US" sz="2000" dirty="0">
                <a:latin typeface="Alexandria"/>
              </a:rPr>
              <a:t>Explain what an open market operation is, how it works, and how it changes the quantity of money</a:t>
            </a:r>
          </a:p>
          <a:p>
            <a:pPr marL="347663" lvl="1" indent="-233363" eaLnBrk="1" hangingPunct="1"/>
            <a:r>
              <a:rPr lang="en-US" altLang="en-US" sz="2000" dirty="0">
                <a:latin typeface="Alexandria"/>
              </a:rPr>
              <a:t>Explain how the Fed influences interest rates</a:t>
            </a:r>
          </a:p>
          <a:p>
            <a:pPr marL="347663" lvl="1" indent="-233363" eaLnBrk="1" hangingPunct="1"/>
            <a:r>
              <a:rPr lang="en-US" altLang="en-US" sz="2000" dirty="0">
                <a:latin typeface="Alexandria"/>
              </a:rPr>
              <a:t>Explain how the Fed’s actions influence spending plans, real GDP, and the price level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2AA1314-8ECC-CB7B-7269-D9C58FA3FC25}"/>
              </a:ext>
            </a:extLst>
          </p:cNvPr>
          <p:cNvSpPr>
            <a:spLocks noGrp="1"/>
          </p:cNvSpPr>
          <p:nvPr/>
        </p:nvSpPr>
        <p:spPr bwMode="auto">
          <a:xfrm>
            <a:off x="617280" y="2324779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After studying this chapter, you will be able to</a:t>
            </a:r>
          </a:p>
          <a:p>
            <a:pPr lvl="1">
              <a:defRPr/>
            </a:pPr>
            <a:r>
              <a:rPr lang="en-US" sz="2000" dirty="0">
                <a:latin typeface="Alexandria"/>
              </a:rPr>
              <a:t>Understand what fiscal policy is and how it impacts the economy</a:t>
            </a:r>
          </a:p>
          <a:p>
            <a:pPr lvl="1">
              <a:defRPr/>
            </a:pPr>
            <a:r>
              <a:rPr lang="en-US" sz="2000" dirty="0">
                <a:latin typeface="Alexandria"/>
              </a:rPr>
              <a:t>Apply fiscal policy to economic booms and busts to solve those issues effectively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883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E306E1-2423-16F2-C260-F9EE20601E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728" t="27667" r="4090" b="35952"/>
          <a:stretch/>
        </p:blipFill>
        <p:spPr>
          <a:xfrm>
            <a:off x="2346765" y="2177831"/>
            <a:ext cx="7680790" cy="363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85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611A78F-3A38-F3A9-8512-A9089D279078}"/>
              </a:ext>
            </a:extLst>
          </p:cNvPr>
          <p:cNvGrpSpPr/>
          <p:nvPr/>
        </p:nvGrpSpPr>
        <p:grpSpPr>
          <a:xfrm>
            <a:off x="2916460" y="2395678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C26081A1-412E-83A1-9362-63735EF49DCF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C6206F49-194F-7328-3DF7-4B292F876238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>
                  <a:solidFill>
                    <a:srgbClr val="002060"/>
                  </a:solidFill>
                  <a:latin typeface="Alexandria"/>
                </a:rPr>
                <a:t>1) Monetary Policy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841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106FA3-5561-C8D6-4117-279A3ED4F9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038" t="27060" r="12968" b="25847"/>
          <a:stretch/>
        </p:blipFill>
        <p:spPr>
          <a:xfrm>
            <a:off x="1895236" y="1785576"/>
            <a:ext cx="8936184" cy="41370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B170121-EB62-1F89-878C-F52FC10DC9B2}"/>
              </a:ext>
            </a:extLst>
          </p:cNvPr>
          <p:cNvSpPr txBox="1"/>
          <p:nvPr/>
        </p:nvSpPr>
        <p:spPr>
          <a:xfrm>
            <a:off x="3777435" y="1903342"/>
            <a:ext cx="62218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The most important Federal Reserve monetary policy goal is achieving price level stability</a:t>
            </a:r>
            <a:endParaRPr lang="en-US" sz="2000" b="1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8257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EF6AF26-F138-BFDB-22F1-8CF7E2A3B4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115" y="1947618"/>
            <a:ext cx="4374376" cy="155487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D19FD70-5DB6-1B81-473F-B640429B852F}"/>
              </a:ext>
            </a:extLst>
          </p:cNvPr>
          <p:cNvSpPr txBox="1"/>
          <p:nvPr/>
        </p:nvSpPr>
        <p:spPr>
          <a:xfrm>
            <a:off x="829623" y="3429000"/>
            <a:ext cx="499186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00" dirty="0">
                <a:solidFill>
                  <a:prstClr val="black"/>
                </a:solidFill>
                <a:latin typeface="Alexandria"/>
              </a:rPr>
              <a:t>A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CENTRAL BANK/ Federal Bank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solidFill>
                  <a:prstClr val="black"/>
                </a:solidFill>
                <a:latin typeface="Alexandria"/>
              </a:rPr>
              <a:t>is the public authority that regulates a nation’s depository institutions and controls the quantity of money.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prstClr val="black"/>
              </a:solidFill>
              <a:latin typeface="Alexandri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It is an independent authority in most of countries of the world</a:t>
            </a:r>
          </a:p>
        </p:txBody>
      </p:sp>
      <p:pic>
        <p:nvPicPr>
          <p:cNvPr id="11" name="Picture 10" descr="Image result for central bank">
            <a:extLst>
              <a:ext uri="{FF2B5EF4-FFF2-40B4-BE49-F238E27FC236}">
                <a16:creationId xmlns:a16="http://schemas.microsoft.com/office/drawing/2014/main" id="{6FE329E7-1E8F-14A2-DDEF-B07708834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806" y="1852625"/>
            <a:ext cx="1733100" cy="16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Image result for central bank">
            <a:extLst>
              <a:ext uri="{FF2B5EF4-FFF2-40B4-BE49-F238E27FC236}">
                <a16:creationId xmlns:a16="http://schemas.microsoft.com/office/drawing/2014/main" id="{C827FA2E-5E7E-A5C1-2D8B-47FCC1AA4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" r="1622"/>
          <a:stretch>
            <a:fillRect/>
          </a:stretch>
        </p:blipFill>
        <p:spPr bwMode="auto">
          <a:xfrm>
            <a:off x="5875266" y="2584478"/>
            <a:ext cx="3787249" cy="139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Image result for central bank">
            <a:extLst>
              <a:ext uri="{FF2B5EF4-FFF2-40B4-BE49-F238E27FC236}">
                <a16:creationId xmlns:a16="http://schemas.microsoft.com/office/drawing/2014/main" id="{2D54745E-EFB3-588D-A98C-B0E9BC422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528" y="3810113"/>
            <a:ext cx="3576640" cy="20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Image result for fed">
            <a:extLst>
              <a:ext uri="{FF2B5EF4-FFF2-40B4-BE49-F238E27FC236}">
                <a16:creationId xmlns:a16="http://schemas.microsoft.com/office/drawing/2014/main" id="{3A696708-3961-1231-3128-412CB78C2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515" y="4004753"/>
            <a:ext cx="1509224" cy="150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882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54BB7D4-633D-4671-D11F-3EDD6331E1B6}"/>
              </a:ext>
            </a:extLst>
          </p:cNvPr>
          <p:cNvSpPr txBox="1">
            <a:spLocks/>
          </p:cNvSpPr>
          <p:nvPr/>
        </p:nvSpPr>
        <p:spPr>
          <a:xfrm>
            <a:off x="942308" y="2141974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2000" b="1" u="sng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Monetary policy affect money in circulation, and interest rate through 3 tools: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Discount Rate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Deposit Reserve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3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63C3FB1-1B2D-E61B-CF6B-B9AB7CF1783F}"/>
              </a:ext>
            </a:extLst>
          </p:cNvPr>
          <p:cNvSpPr txBox="1">
            <a:spLocks/>
          </p:cNvSpPr>
          <p:nvPr/>
        </p:nvSpPr>
        <p:spPr>
          <a:xfrm>
            <a:off x="942308" y="2285687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spcBef>
                <a:spcPts val="0"/>
              </a:spcBef>
              <a:buFont typeface="+mj-lt"/>
              <a:buAutoNum type="arabicParenR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Discount Rate </a:t>
            </a: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(-</a:t>
            </a:r>
            <a:r>
              <a:rPr lang="en-US" sz="2000" b="1" dirty="0" err="1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Ve</a:t>
            </a: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)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en-GB" sz="2000" b="1" u="sng" dirty="0"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discount rate</a:t>
            </a:r>
            <a:r>
              <a:rPr lang="en-GB" sz="2000" dirty="0"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is the interest rate at which the Fed stands ready to lend reserves to depository institutions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F1BE6B-7613-2472-3696-5546A9D29BCF}"/>
              </a:ext>
            </a:extLst>
          </p:cNvPr>
          <p:cNvSpPr txBox="1"/>
          <p:nvPr/>
        </p:nvSpPr>
        <p:spPr>
          <a:xfrm>
            <a:off x="2791909" y="1785536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8CF9D4F-0B55-9A3E-6E05-1BA334FE7E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0" t="40500" r="59571" b="28684"/>
          <a:stretch/>
        </p:blipFill>
        <p:spPr bwMode="auto">
          <a:xfrm>
            <a:off x="2022469" y="3274201"/>
            <a:ext cx="8147061" cy="26484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076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A5498DA-281C-EF54-E426-C746E42FC282}"/>
              </a:ext>
            </a:extLst>
          </p:cNvPr>
          <p:cNvSpPr txBox="1">
            <a:spLocks/>
          </p:cNvSpPr>
          <p:nvPr/>
        </p:nvSpPr>
        <p:spPr>
          <a:xfrm>
            <a:off x="1140667" y="2311318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spcBef>
                <a:spcPts val="0"/>
              </a:spcBef>
              <a:buFont typeface="+mj-lt"/>
              <a:buAutoNum type="arabicParenR" startAt="2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Deposit Reserve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(-</a:t>
            </a:r>
            <a:r>
              <a:rPr lang="en-US" sz="2000" b="1" dirty="0" err="1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Ve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).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Required reserve ratio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are the total amount of reserves that banks are required to keep.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Central banks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set the required reserve ratios, which are the minimum percentages of deposits that depository institutions must hold as reserves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000" dirty="0"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higher RRR, the lower available loans for people, causing decrease in money supply, and increase in interest rate.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5BC796-5B90-B0DD-54D8-570072425DF3}"/>
              </a:ext>
            </a:extLst>
          </p:cNvPr>
          <p:cNvSpPr txBox="1"/>
          <p:nvPr/>
        </p:nvSpPr>
        <p:spPr>
          <a:xfrm>
            <a:off x="3043785" y="1701333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08992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D660C82-E9D0-F30A-6D17-AFA93DB12E6F}"/>
              </a:ext>
            </a:extLst>
          </p:cNvPr>
          <p:cNvSpPr txBox="1">
            <a:spLocks/>
          </p:cNvSpPr>
          <p:nvPr/>
        </p:nvSpPr>
        <p:spPr>
          <a:xfrm>
            <a:off x="942308" y="24439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operations are used mainly </a:t>
            </a:r>
            <a:r>
              <a:rPr lang="en-US" sz="2000" b="1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to regulate the money supply</a:t>
            </a: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 </a:t>
            </a:r>
            <a:r>
              <a:rPr lang="en-US" sz="2000" b="1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by selling and buying government securities/ bonds by the central bank of a nation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187351-FE16-C744-2B63-00E4ADAD1E82}"/>
              </a:ext>
            </a:extLst>
          </p:cNvPr>
          <p:cNvSpPr txBox="1"/>
          <p:nvPr/>
        </p:nvSpPr>
        <p:spPr>
          <a:xfrm>
            <a:off x="2845426" y="1833991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64207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187351-FE16-C744-2B63-00E4ADAD1E82}"/>
              </a:ext>
            </a:extLst>
          </p:cNvPr>
          <p:cNvSpPr txBox="1"/>
          <p:nvPr/>
        </p:nvSpPr>
        <p:spPr>
          <a:xfrm>
            <a:off x="2845426" y="1833991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BDB8BF3-E2B8-127B-8C8C-188A4C45AF49}"/>
              </a:ext>
            </a:extLst>
          </p:cNvPr>
          <p:cNvSpPr txBox="1">
            <a:spLocks/>
          </p:cNvSpPr>
          <p:nvPr/>
        </p:nvSpPr>
        <p:spPr>
          <a:xfrm>
            <a:off x="1093415" y="3115273"/>
            <a:ext cx="5815321" cy="2339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To control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Recession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increase the money supply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→ the equilibrium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interest rate decreases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→ people prefer to hold money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(sell bonds)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→ the central bank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buys</a:t>
            </a: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 back bonds from commercial banks.</a:t>
            </a: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61E56CB-D2D1-7E6A-2D34-837E1D4FAB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766" y="2049238"/>
            <a:ext cx="4343400" cy="373150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C157B10-E457-5881-9466-687FC0EF21CB}"/>
              </a:ext>
            </a:extLst>
          </p:cNvPr>
          <p:cNvSpPr txBox="1"/>
          <p:nvPr/>
        </p:nvSpPr>
        <p:spPr>
          <a:xfrm>
            <a:off x="1093415" y="2328275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</p:txBody>
      </p:sp>
    </p:spTree>
    <p:extLst>
      <p:ext uri="{BB962C8B-B14F-4D97-AF65-F5344CB8AC3E}">
        <p14:creationId xmlns:p14="http://schemas.microsoft.com/office/powerpoint/2010/main" val="93608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187351-FE16-C744-2B63-00E4ADAD1E82}"/>
              </a:ext>
            </a:extLst>
          </p:cNvPr>
          <p:cNvSpPr txBox="1"/>
          <p:nvPr/>
        </p:nvSpPr>
        <p:spPr>
          <a:xfrm>
            <a:off x="2845426" y="1833991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157B10-E457-5881-9466-687FC0EF21CB}"/>
              </a:ext>
            </a:extLst>
          </p:cNvPr>
          <p:cNvSpPr txBox="1"/>
          <p:nvPr/>
        </p:nvSpPr>
        <p:spPr>
          <a:xfrm>
            <a:off x="1093415" y="2328275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E6A1DAB-6BD5-1EEE-58F1-DA6E05E44F38}"/>
              </a:ext>
            </a:extLst>
          </p:cNvPr>
          <p:cNvSpPr txBox="1">
            <a:spLocks/>
          </p:cNvSpPr>
          <p:nvPr/>
        </p:nvSpPr>
        <p:spPr>
          <a:xfrm>
            <a:off x="942308" y="3127035"/>
            <a:ext cx="5815321" cy="2339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To control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Expansion/ Inflation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→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decrease the money supply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→ the equilibrium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interest rate increases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→ people prefer to hold bonds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(buy bonds)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→the central bank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sells</a:t>
            </a:r>
            <a:r>
              <a:rPr lang="en-US" sz="2000" b="1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bonds to commercial banks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CDE72D-0917-F0ED-1CEB-FAE523795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630" t="38153" r="17987" b="14596"/>
          <a:stretch/>
        </p:blipFill>
        <p:spPr bwMode="auto">
          <a:xfrm>
            <a:off x="7100994" y="2023424"/>
            <a:ext cx="4068967" cy="38079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058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9C4789-7557-3109-87EB-2BA1DCA5C0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568" t="32112" r="7728" b="27059"/>
          <a:stretch/>
        </p:blipFill>
        <p:spPr>
          <a:xfrm>
            <a:off x="2508318" y="1903342"/>
            <a:ext cx="7982368" cy="388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1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7181" y="34832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0F33418-0363-3B59-7E8F-4AEBC8EF96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199028"/>
              </p:ext>
            </p:extLst>
          </p:nvPr>
        </p:nvGraphicFramePr>
        <p:xfrm>
          <a:off x="3119851" y="1111176"/>
          <a:ext cx="5883966" cy="4956243"/>
        </p:xfrm>
        <a:graphic>
          <a:graphicData uri="http://schemas.openxmlformats.org/drawingml/2006/table">
            <a:tbl>
              <a:tblPr firstRow="1" firstCol="1" bandRow="1"/>
              <a:tblGrid>
                <a:gridCol w="5883966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295843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MP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  <a:tr h="295843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At the time of </a:t>
                      </a:r>
                      <a:r>
                        <a:rPr lang="en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recession, and Unemployment</a:t>
                      </a:r>
                      <a:r>
                        <a:rPr lang="en-GB" sz="2000" b="0" i="0" u="none" strike="noStrike" dirty="0">
                          <a:solidFill>
                            <a:srgbClr val="00206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 </a:t>
                      </a:r>
                      <a:endParaRPr lang="en-GB" sz="2000" b="0" i="0" u="none" strike="noStrike" dirty="0">
                        <a:solidFill>
                          <a:srgbClr val="002060"/>
                        </a:solidFill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3473188"/>
                  </a:ext>
                </a:extLst>
              </a:tr>
              <a:tr h="4326463">
                <a:tc>
                  <a:txBody>
                    <a:bodyPr/>
                    <a:lstStyle/>
                    <a:p>
                      <a:pPr marL="457200" marR="0" indent="-457200" algn="ctr" defTabSz="914400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400"/>
                        <a:buFont typeface="+mj-lt"/>
                        <a:buAutoNum type="arabicPeriod"/>
                      </a:pPr>
                      <a:r>
                        <a:rPr lang="en-GB" sz="2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buys bonds through open market operations</a:t>
                      </a:r>
                      <a:endParaRPr lang="en-GB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reduces discount rate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reduces RRR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MS↑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I↑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AD↑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Output (GDP), and Prices (inflation)↑ 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930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734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797" y="988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5E3C7F-008A-94CF-89A8-D6F86236D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97422"/>
              </p:ext>
            </p:extLst>
          </p:nvPr>
        </p:nvGraphicFramePr>
        <p:xfrm>
          <a:off x="4008752" y="1108645"/>
          <a:ext cx="4624419" cy="547870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54787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MP</a:t>
                      </a:r>
                      <a:endParaRPr lang="en-GB" sz="2400" b="0" i="0" u="none" strike="noStrike" dirty="0">
                        <a:solidFill>
                          <a:srgbClr val="0070C0"/>
                        </a:solidFill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6EC08AEA-B7A1-1841-77A2-208EEA64C6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" r="47480" b="2315"/>
          <a:stretch/>
        </p:blipFill>
        <p:spPr bwMode="auto">
          <a:xfrm>
            <a:off x="2811531" y="1796992"/>
            <a:ext cx="6935650" cy="40559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076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7181" y="34832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8B59592-4D6E-B222-617F-55F73BC2E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424652"/>
              </p:ext>
            </p:extLst>
          </p:nvPr>
        </p:nvGraphicFramePr>
        <p:xfrm>
          <a:off x="3380659" y="1197258"/>
          <a:ext cx="5883966" cy="4743529"/>
        </p:xfrm>
        <a:graphic>
          <a:graphicData uri="http://schemas.openxmlformats.org/drawingml/2006/table">
            <a:tbl>
              <a:tblPr firstRow="1" firstCol="1" bandRow="1"/>
              <a:tblGrid>
                <a:gridCol w="5883966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28129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 MP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  <a:tr h="28129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At the time of </a:t>
                      </a:r>
                      <a:r>
                        <a:rPr lang="en-US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expansion, and inflation</a:t>
                      </a:r>
                      <a:endParaRPr lang="en-GB" sz="2000" b="1" i="0" u="none" strike="noStrike" dirty="0">
                        <a:solidFill>
                          <a:srgbClr val="002060"/>
                        </a:solidFill>
                        <a:effectLst/>
                        <a:latin typeface="Alexandria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3473188"/>
                  </a:ext>
                </a:extLst>
              </a:tr>
              <a:tr h="4113749">
                <a:tc>
                  <a:txBody>
                    <a:bodyPr/>
                    <a:lstStyle/>
                    <a:p>
                      <a:pPr marL="457200" marR="0" indent="-457200"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400"/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sells  bonds through open market operations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increases  discount rate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increases  RRR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MS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r↑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I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AD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Output (GDP), and Prices (inflation)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930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463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797" y="988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5E3C7F-008A-94CF-89A8-D6F86236D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039237"/>
              </p:ext>
            </p:extLst>
          </p:nvPr>
        </p:nvGraphicFramePr>
        <p:xfrm>
          <a:off x="4008752" y="1108645"/>
          <a:ext cx="4624419" cy="547870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54787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MP</a:t>
                      </a: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D1C27068-C93D-F341-DEC6-5A641E1609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80" t="198" b="2316"/>
          <a:stretch/>
        </p:blipFill>
        <p:spPr bwMode="auto">
          <a:xfrm>
            <a:off x="2628900" y="1838177"/>
            <a:ext cx="7343775" cy="40147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686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AE83E9B-FE1A-E28F-377E-00B89FF1D09F}"/>
              </a:ext>
            </a:extLst>
          </p:cNvPr>
          <p:cNvSpPr txBox="1">
            <a:spLocks/>
          </p:cNvSpPr>
          <p:nvPr/>
        </p:nvSpPr>
        <p:spPr>
          <a:xfrm>
            <a:off x="942308" y="2221827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meant by monetary policy?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The process by which the Parliament controls the money supply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</a:rPr>
              <a:t>The process by which the central bank or monetary authority of a country controls the supply of money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The process by which International Market controls the money supply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 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3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AE83E9B-FE1A-E28F-377E-00B89FF1D09F}"/>
              </a:ext>
            </a:extLst>
          </p:cNvPr>
          <p:cNvSpPr txBox="1">
            <a:spLocks/>
          </p:cNvSpPr>
          <p:nvPr/>
        </p:nvSpPr>
        <p:spPr>
          <a:xfrm>
            <a:off x="942308" y="2087985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interest rate decreases in an economy, it will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Decrease the investment expenditure in the economy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 the loan repayment by the government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b="1" u="sng" dirty="0">
                <a:latin typeface="Alexandria"/>
              </a:rPr>
              <a:t>Increase the consumption expenditure in the economy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 the total savings in the economy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03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344009" y="2533885"/>
            <a:ext cx="1085991" cy="144798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C476694-46B5-D474-931E-7CC33F0373AB}"/>
              </a:ext>
            </a:extLst>
          </p:cNvPr>
          <p:cNvSpPr txBox="1">
            <a:spLocks/>
          </p:cNvSpPr>
          <p:nvPr/>
        </p:nvSpPr>
        <p:spPr>
          <a:xfrm>
            <a:off x="942308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economy experiences an expansionary gap and the Fed sells US government securities in the open </a:t>
            </a:r>
            <a:r>
              <a:rPr lang="en-US" sz="2000" b="1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market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then 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money supply increases, investment increases, aggregate demand increases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money supply increases, the interest rate increases, and the aggregate demand increases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money supply decreases, the interest rate decreases, and the aggregate demand falls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  <a:cs typeface="Times New Roman" panose="02020603050405020304" pitchFamily="18" charset="0"/>
              </a:rPr>
              <a:t>money supply decreases, the investment decreases, and the aggregate demand decreases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u="sng" dirty="0">
              <a:latin typeface="Alexandria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2000" dirty="0">
              <a:latin typeface="Alexandria"/>
              <a:cs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39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C476694-46B5-D474-931E-7CC33F0373AB}"/>
              </a:ext>
            </a:extLst>
          </p:cNvPr>
          <p:cNvSpPr txBox="1">
            <a:spLocks/>
          </p:cNvSpPr>
          <p:nvPr/>
        </p:nvSpPr>
        <p:spPr>
          <a:xfrm>
            <a:off x="942308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ts val="0"/>
              </a:spcBef>
              <a:buNone/>
            </a:pPr>
            <a:endParaRPr lang="en-US" sz="2000" b="1" u="sng" dirty="0">
              <a:latin typeface="Alexandria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Which of the following is not a monetary policy instrument?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Reserve requirement ratio.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Interest on reserve. (Discount rate)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  <a:cs typeface="Times New Roman" panose="02020603050405020304" pitchFamily="18" charset="0"/>
              </a:rPr>
              <a:t>Capital gains tax rate.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Open market operations.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94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6BCC554-006B-B532-0391-1591BDC17608}"/>
              </a:ext>
            </a:extLst>
          </p:cNvPr>
          <p:cNvSpPr txBox="1">
            <a:spLocks/>
          </p:cNvSpPr>
          <p:nvPr/>
        </p:nvSpPr>
        <p:spPr>
          <a:xfrm>
            <a:off x="942308" y="226909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of the following is not one of the Fed’s monetary policy tools?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A. Buying bonds on the open market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B. Selling bonds on the open market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C. Raising or lowering taxes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D. Raising or lowering the reserve requirement ratio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An open market purchase by the Fed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increases bank reserves, loans, and deposits, and thus increases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decreases bank reserves, loans, and deposits, and thus decreases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increases bank reserves, loans, and deposits, and thus decreases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</a:rPr>
              <a:t>decreases bank reserves, loans, and deposits, and thus increases the money supply.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13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3C65554-FE43-3149-1844-753D1F5B45FF}"/>
              </a:ext>
            </a:extLst>
          </p:cNvPr>
          <p:cNvSpPr txBox="1">
            <a:spLocks/>
          </p:cNvSpPr>
          <p:nvPr/>
        </p:nvSpPr>
        <p:spPr>
          <a:xfrm>
            <a:off x="908354" y="2067963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Suppose the Fed wanted to engage in an expansionary monetary policy. Which of the following should it do?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Sell bonds on the open market.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 Increase the reserve requirement ratio.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 the discount rate.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</a:rPr>
              <a:t>Buy bonds on the open market. </a:t>
            </a: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endParaRPr lang="en-US" sz="2000" b="1" u="sng" dirty="0">
              <a:latin typeface="Alexandria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Expansionary Monetary policy is a monetary policy designed to decrease activity in the economy.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False, Contractionary MP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b="1" u="sng" dirty="0">
              <a:latin typeface="Alexandria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14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611A78F-3A38-F3A9-8512-A9089D279078}"/>
              </a:ext>
            </a:extLst>
          </p:cNvPr>
          <p:cNvGrpSpPr/>
          <p:nvPr/>
        </p:nvGrpSpPr>
        <p:grpSpPr>
          <a:xfrm>
            <a:off x="2916460" y="2395678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C26081A1-412E-83A1-9362-63735EF49DCF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C6206F49-194F-7328-3DF7-4B292F876238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>
                  <a:solidFill>
                    <a:srgbClr val="002060"/>
                  </a:solidFill>
                  <a:latin typeface="Alexandria"/>
                </a:rPr>
                <a:t>2) Fiscal Policy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11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3C3FE69-920E-CDFC-D358-B473DD0252F3}"/>
              </a:ext>
            </a:extLst>
          </p:cNvPr>
          <p:cNvSpPr txBox="1">
            <a:spLocks/>
          </p:cNvSpPr>
          <p:nvPr/>
        </p:nvSpPr>
        <p:spPr>
          <a:xfrm>
            <a:off x="868796" y="2104811"/>
            <a:ext cx="10109025" cy="40611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Fiscal Policy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is determined by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government/ congress/ president (Fiscal Authorities)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using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Taxes and the government expenditure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to influence economic conditions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Goals: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Boosting employment level to achieve Full Employment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Inflation in Check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Maintain Sustainable Growth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72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FD8AFA-FE11-808D-3E7A-4339C5ABCD0D}"/>
              </a:ext>
            </a:extLst>
          </p:cNvPr>
          <p:cNvSpPr txBox="1"/>
          <p:nvPr/>
        </p:nvSpPr>
        <p:spPr>
          <a:xfrm>
            <a:off x="3412500" y="1833991"/>
            <a:ext cx="62218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Andalus"/>
                <a:cs typeface="Noto Sans Symbols"/>
              </a:rPr>
              <a:t>Government Budget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Noto Sans Symbols"/>
                <a:cs typeface="Noto Sans Symbols"/>
              </a:rPr>
              <a:t>≡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Andalus"/>
                <a:cs typeface="Noto Sans Symbols"/>
              </a:rPr>
              <a:t> G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Noto Sans Symbols"/>
                <a:cs typeface="Noto Sans Symbols"/>
              </a:rPr>
              <a:t>–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Andalus"/>
                <a:cs typeface="Noto Sans Symbols"/>
              </a:rPr>
              <a:t> T</a:t>
            </a:r>
            <a:endParaRPr lang="en-US" sz="2400" dirty="0">
              <a:solidFill>
                <a:srgbClr val="0070C0"/>
              </a:solidFill>
              <a:effectLst/>
              <a:latin typeface="Alexandria"/>
              <a:ea typeface="Noto Sans Symbols"/>
              <a:cs typeface="Noto Sans Symbol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2C4A91-4EBB-05D1-C4F0-9E857E00D7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697" t="56622" r="13695" b="14959"/>
          <a:stretch/>
        </p:blipFill>
        <p:spPr>
          <a:xfrm>
            <a:off x="762000" y="2416162"/>
            <a:ext cx="10485890" cy="351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8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FD8AFA-FE11-808D-3E7A-4339C5ABCD0D}"/>
              </a:ext>
            </a:extLst>
          </p:cNvPr>
          <p:cNvSpPr txBox="1"/>
          <p:nvPr/>
        </p:nvSpPr>
        <p:spPr>
          <a:xfrm>
            <a:off x="3412500" y="1833991"/>
            <a:ext cx="62218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Andalus"/>
                <a:cs typeface="Noto Sans Symbols"/>
              </a:rPr>
              <a:t>Types of Fiscal policy</a:t>
            </a:r>
          </a:p>
        </p:txBody>
      </p:sp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9249F12A-6400-52E5-9AD1-8A0CE53F3B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8" t="27626"/>
          <a:stretch/>
        </p:blipFill>
        <p:spPr>
          <a:xfrm>
            <a:off x="1387518" y="2295656"/>
            <a:ext cx="9416964" cy="362261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03253504-1B18-95D8-3755-B134A3BC4689}"/>
              </a:ext>
            </a:extLst>
          </p:cNvPr>
          <p:cNvSpPr/>
          <p:nvPr/>
        </p:nvSpPr>
        <p:spPr>
          <a:xfrm>
            <a:off x="8558213" y="5414963"/>
            <a:ext cx="2246269" cy="60850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91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144454"/>
            <a:ext cx="10812720" cy="51335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8292" y="4084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7181" y="141377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75876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31561" y="65322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92378" y="923552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7BE4396-1AC9-529D-3F9F-2EB7AF3877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320310"/>
              </p:ext>
            </p:extLst>
          </p:nvPr>
        </p:nvGraphicFramePr>
        <p:xfrm>
          <a:off x="2377646" y="1484459"/>
          <a:ext cx="7813249" cy="454143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48954">
                  <a:extLst>
                    <a:ext uri="{9D8B030D-6E8A-4147-A177-3AD203B41FA5}">
                      <a16:colId xmlns:a16="http://schemas.microsoft.com/office/drawing/2014/main" val="1022057400"/>
                    </a:ext>
                  </a:extLst>
                </a:gridCol>
                <a:gridCol w="6464295">
                  <a:extLst>
                    <a:ext uri="{9D8B030D-6E8A-4147-A177-3AD203B41FA5}">
                      <a16:colId xmlns:a16="http://schemas.microsoft.com/office/drawing/2014/main" val="394985859"/>
                    </a:ext>
                  </a:extLst>
                </a:gridCol>
              </a:tblGrid>
              <a:tr h="44269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 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Expansionary fiscal policy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7416646"/>
                  </a:ext>
                </a:extLst>
              </a:tr>
              <a:tr h="82485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When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Stimulate the economy during </a:t>
                      </a:r>
                      <a:r>
                        <a:rPr lang="en-US" sz="2000" u="sng" dirty="0">
                          <a:effectLst/>
                        </a:rPr>
                        <a:t>the recession (during Budget surplus)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047983"/>
                  </a:ext>
                </a:extLst>
              </a:tr>
              <a:tr h="3977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  <a:effectLst/>
                        </a:rPr>
                        <a:t>Action</a:t>
                      </a:r>
                      <a:endParaRPr lang="en-US" sz="2000" b="1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T</a:t>
                      </a:r>
                      <a:r>
                        <a:rPr lang="en-US" sz="200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000">
                          <a:effectLst/>
                        </a:rPr>
                        <a:t> or G↑</a:t>
                      </a:r>
                      <a:endParaRPr lang="en-US" sz="200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0331403"/>
                  </a:ext>
                </a:extLst>
              </a:tr>
              <a:tr h="15079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results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T</a:t>
                      </a:r>
                      <a:r>
                        <a:rPr lang="en-US" sz="20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000" dirty="0">
                          <a:effectLst/>
                        </a:rPr>
                        <a:t>: consumer spending↑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G↑: Business investment ↑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AD curve </a:t>
                      </a:r>
                      <a:r>
                        <a:rPr lang="en-US" sz="2000" u="sng" dirty="0">
                          <a:effectLst/>
                        </a:rPr>
                        <a:t>increases and shift to the right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005364"/>
                  </a:ext>
                </a:extLst>
              </a:tr>
              <a:tr h="1368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effect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Real GDP ↑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Price level ↑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Employment ↑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8302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453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797" y="988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5E3C7F-008A-94CF-89A8-D6F86236D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936686"/>
              </p:ext>
            </p:extLst>
          </p:nvPr>
        </p:nvGraphicFramePr>
        <p:xfrm>
          <a:off x="4008752" y="1108645"/>
          <a:ext cx="4624419" cy="547870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54787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FP</a:t>
                      </a:r>
                      <a:endParaRPr lang="en-GB" sz="2400" b="0" i="0" u="none" strike="noStrike" dirty="0">
                        <a:solidFill>
                          <a:srgbClr val="0070C0"/>
                        </a:solidFill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67A2B15-ED51-169B-30F7-66061C1A29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931" t="27754" r="47867" b="14627"/>
          <a:stretch/>
        </p:blipFill>
        <p:spPr bwMode="auto">
          <a:xfrm>
            <a:off x="3127705" y="1760090"/>
            <a:ext cx="6386512" cy="42988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824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144454"/>
            <a:ext cx="10812720" cy="51335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8292" y="4084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7181" y="141377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75876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31561" y="65322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92378" y="923552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3387740-CF24-58F4-1D25-E95CE861B9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675574"/>
              </p:ext>
            </p:extLst>
          </p:nvPr>
        </p:nvGraphicFramePr>
        <p:xfrm>
          <a:off x="2444818" y="1277407"/>
          <a:ext cx="7813249" cy="486765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48954">
                  <a:extLst>
                    <a:ext uri="{9D8B030D-6E8A-4147-A177-3AD203B41FA5}">
                      <a16:colId xmlns:a16="http://schemas.microsoft.com/office/drawing/2014/main" val="1022057400"/>
                    </a:ext>
                  </a:extLst>
                </a:gridCol>
                <a:gridCol w="6464295">
                  <a:extLst>
                    <a:ext uri="{9D8B030D-6E8A-4147-A177-3AD203B41FA5}">
                      <a16:colId xmlns:a16="http://schemas.microsoft.com/office/drawing/2014/main" val="394985859"/>
                    </a:ext>
                  </a:extLst>
                </a:gridCol>
              </a:tblGrid>
              <a:tr h="523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Contractionary  fiscal policy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7416646"/>
                  </a:ext>
                </a:extLst>
              </a:tr>
              <a:tr h="8742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When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Stimulate the economy during </a:t>
                      </a:r>
                      <a:r>
                        <a:rPr lang="en-US" sz="2000" u="sng" dirty="0">
                          <a:effectLst/>
                          <a:latin typeface="Alexandria"/>
                        </a:rPr>
                        <a:t>inflation (during Budget Deficit)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047983"/>
                  </a:ext>
                </a:extLst>
              </a:tr>
              <a:tr h="4215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Action</a:t>
                      </a:r>
                      <a:endParaRPr lang="en-US" sz="2000" b="1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T↑ or G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0331403"/>
                  </a:ext>
                </a:extLst>
              </a:tr>
              <a:tr h="15982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results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T↑: consumer spending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G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: Business investment 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AD curve </a:t>
                      </a:r>
                      <a:r>
                        <a:rPr lang="en-US" sz="2000" u="sng" dirty="0">
                          <a:effectLst/>
                          <a:latin typeface="Alexandria"/>
                        </a:rPr>
                        <a:t>decreases and shift to the left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005364"/>
                  </a:ext>
                </a:extLst>
              </a:tr>
              <a:tr h="14501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effect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Real GDP 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Price level 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Employment 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8302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888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797" y="988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5E3C7F-008A-94CF-89A8-D6F86236D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383952"/>
              </p:ext>
            </p:extLst>
          </p:nvPr>
        </p:nvGraphicFramePr>
        <p:xfrm>
          <a:off x="4008752" y="1108645"/>
          <a:ext cx="4624419" cy="547870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54787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FP</a:t>
                      </a:r>
                      <a:endParaRPr lang="en-GB" sz="2400" b="0" i="0" u="none" strike="noStrike" dirty="0">
                        <a:solidFill>
                          <a:srgbClr val="0070C0"/>
                        </a:solidFill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A7CB9021-1790-1170-2D3E-A92F01475A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341" t="28384" r="46921" b="14002"/>
          <a:stretch/>
        </p:blipFill>
        <p:spPr bwMode="auto">
          <a:xfrm>
            <a:off x="2931737" y="1723782"/>
            <a:ext cx="6778447" cy="42615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627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CD1C078-3514-1B8E-C337-0B433A62E241}"/>
              </a:ext>
            </a:extLst>
          </p:cNvPr>
          <p:cNvSpPr txBox="1">
            <a:spLocks/>
          </p:cNvSpPr>
          <p:nvPr/>
        </p:nvSpPr>
        <p:spPr>
          <a:xfrm>
            <a:off x="1041487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------ is known as the policies that fiscal authorities adopt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Public policy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policy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Government policies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44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CD1C078-3514-1B8E-C337-0B433A62E241}"/>
              </a:ext>
            </a:extLst>
          </p:cNvPr>
          <p:cNvSpPr txBox="1">
            <a:spLocks/>
          </p:cNvSpPr>
          <p:nvPr/>
        </p:nvSpPr>
        <p:spPr>
          <a:xfrm>
            <a:off x="1041487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is defined as the policy under which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government uses instruments of taxation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government uses instruments of Government spending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Government has a predetermined purpose of economic policy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51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71367E5-6531-CBB1-F783-4A64350FEF7B}"/>
              </a:ext>
            </a:extLst>
          </p:cNvPr>
          <p:cNvSpPr txBox="1">
            <a:spLocks/>
          </p:cNvSpPr>
          <p:nvPr/>
        </p:nvSpPr>
        <p:spPr>
          <a:xfrm>
            <a:off x="1017529" y="214197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are the tools of fiscal policy?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Taxation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Government research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Government borrowing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77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71367E5-6531-CBB1-F783-4A64350FEF7B}"/>
              </a:ext>
            </a:extLst>
          </p:cNvPr>
          <p:cNvSpPr txBox="1">
            <a:spLocks/>
          </p:cNvSpPr>
          <p:nvPr/>
        </p:nvSpPr>
        <p:spPr>
          <a:xfrm>
            <a:off x="1017529" y="214197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objectives are achieved by fiscal policy?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Economic stability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Achieving high level of employment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Accelerating economic growth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23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5C84FD3-D6BF-60F4-795A-98A6D5A864E8}"/>
              </a:ext>
            </a:extLst>
          </p:cNvPr>
          <p:cNvSpPr txBox="1">
            <a:spLocks/>
          </p:cNvSpPr>
          <p:nvPr/>
        </p:nvSpPr>
        <p:spPr>
          <a:xfrm>
            <a:off x="1236966" y="1897847"/>
            <a:ext cx="9926956" cy="331318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Budget is an instrument of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Monetary policy of the government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Commercial policy of the government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of the government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Money-saving policy of the government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creates a surplus, when the total--------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Expenditure and total receipts same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Receipts more than Expenditure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Expenditure over Receipts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Receipts and total Expenditure very low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82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5C84FD3-D6BF-60F4-795A-98A6D5A864E8}"/>
              </a:ext>
            </a:extLst>
          </p:cNvPr>
          <p:cNvSpPr txBox="1">
            <a:spLocks/>
          </p:cNvSpPr>
          <p:nvPr/>
        </p:nvSpPr>
        <p:spPr>
          <a:xfrm>
            <a:off x="1132521" y="2014283"/>
            <a:ext cx="9926956" cy="20275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the governments total revenue is less than the planned expenditure, it is called----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Revenue deficit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Budget shortfall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deficit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Deficit financing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24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298BFF0-C4E5-9A69-CAF1-6BF36BDDBEEB}"/>
              </a:ext>
            </a:extLst>
          </p:cNvPr>
          <p:cNvSpPr txBox="1">
            <a:spLocks/>
          </p:cNvSpPr>
          <p:nvPr/>
        </p:nvSpPr>
        <p:spPr>
          <a:xfrm>
            <a:off x="914400" y="2068964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Monetary policy (definition, tools, expansionary, and monetary policy)</a:t>
            </a:r>
          </a:p>
          <a:p>
            <a:pPr marL="0" indent="0" eaLnBrk="1" hangingPunct="1">
              <a:lnSpc>
                <a:spcPct val="100000"/>
              </a:lnSpc>
              <a:buClrTx/>
              <a:buSzPct val="120000"/>
              <a:buNone/>
            </a:pPr>
            <a:endParaRPr lang="en-US" sz="2000" b="1" dirty="0">
              <a:latin typeface="Alexandria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Fiscal policy (definition, tools, expansionary, and fiscal policy)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2000" b="1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40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1595</Words>
  <Application>Microsoft Office PowerPoint</Application>
  <PresentationFormat>Widescreen</PresentationFormat>
  <Paragraphs>391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55</cp:revision>
  <dcterms:created xsi:type="dcterms:W3CDTF">2023-04-29T09:08:23Z</dcterms:created>
  <dcterms:modified xsi:type="dcterms:W3CDTF">2024-01-14T12:14:48Z</dcterms:modified>
</cp:coreProperties>
</file>