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303" r:id="rId5"/>
    <p:sldId id="271" r:id="rId6"/>
    <p:sldId id="313" r:id="rId7"/>
    <p:sldId id="350" r:id="rId8"/>
    <p:sldId id="402" r:id="rId9"/>
    <p:sldId id="418" r:id="rId10"/>
    <p:sldId id="403" r:id="rId11"/>
    <p:sldId id="404" r:id="rId12"/>
    <p:sldId id="416" r:id="rId13"/>
    <p:sldId id="449" r:id="rId14"/>
    <p:sldId id="419" r:id="rId15"/>
    <p:sldId id="421" r:id="rId16"/>
    <p:sldId id="422" r:id="rId17"/>
    <p:sldId id="423" r:id="rId18"/>
    <p:sldId id="424" r:id="rId19"/>
    <p:sldId id="426" r:id="rId20"/>
    <p:sldId id="427" r:id="rId21"/>
    <p:sldId id="428" r:id="rId22"/>
    <p:sldId id="429" r:id="rId23"/>
    <p:sldId id="430" r:id="rId24"/>
    <p:sldId id="431" r:id="rId25"/>
    <p:sldId id="432" r:id="rId26"/>
    <p:sldId id="433" r:id="rId27"/>
    <p:sldId id="434" r:id="rId28"/>
    <p:sldId id="450" r:id="rId29"/>
    <p:sldId id="445" r:id="rId30"/>
    <p:sldId id="447" r:id="rId31"/>
    <p:sldId id="446" r:id="rId32"/>
    <p:sldId id="448" r:id="rId33"/>
    <p:sldId id="435" r:id="rId34"/>
    <p:sldId id="436" r:id="rId35"/>
    <p:sldId id="437" r:id="rId36"/>
    <p:sldId id="438" r:id="rId37"/>
    <p:sldId id="439" r:id="rId38"/>
    <p:sldId id="440" r:id="rId39"/>
    <p:sldId id="441" r:id="rId40"/>
    <p:sldId id="442" r:id="rId41"/>
    <p:sldId id="443" r:id="rId42"/>
    <p:sldId id="373"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13"/>
            <p14:sldId id="350"/>
            <p14:sldId id="402"/>
            <p14:sldId id="418"/>
            <p14:sldId id="403"/>
            <p14:sldId id="404"/>
            <p14:sldId id="416"/>
            <p14:sldId id="449"/>
            <p14:sldId id="419"/>
            <p14:sldId id="421"/>
            <p14:sldId id="422"/>
            <p14:sldId id="423"/>
            <p14:sldId id="424"/>
            <p14:sldId id="426"/>
            <p14:sldId id="427"/>
            <p14:sldId id="428"/>
            <p14:sldId id="429"/>
            <p14:sldId id="430"/>
            <p14:sldId id="431"/>
            <p14:sldId id="432"/>
            <p14:sldId id="433"/>
            <p14:sldId id="434"/>
            <p14:sldId id="450"/>
            <p14:sldId id="445"/>
            <p14:sldId id="447"/>
            <p14:sldId id="446"/>
            <p14:sldId id="448"/>
            <p14:sldId id="435"/>
            <p14:sldId id="436"/>
            <p14:sldId id="437"/>
            <p14:sldId id="438"/>
            <p14:sldId id="439"/>
            <p14:sldId id="440"/>
            <p14:sldId id="441"/>
            <p14:sldId id="442"/>
            <p14:sldId id="443"/>
            <p14:sldId id="373"/>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60" d="100"/>
          <a:sy n="60" d="100"/>
        </p:scale>
        <p:origin x="-996" y="-192"/>
      </p:cViewPr>
      <p:guideLst>
        <p:guide orient="horz" pos="2160"/>
        <p:guide pos="3840"/>
      </p:guideLst>
    </p:cSldViewPr>
  </p:slideViewPr>
  <p:notesTextViewPr>
    <p:cViewPr>
      <p:scale>
        <a:sx n="1" d="1"/>
        <a:sy n="1" d="1"/>
      </p:scale>
      <p:origin x="0" y="0"/>
    </p:cViewPr>
  </p:notesTextViewPr>
  <p:sorterViewPr>
    <p:cViewPr>
      <p:scale>
        <a:sx n="100" d="100"/>
        <a:sy n="100" d="100"/>
      </p:scale>
      <p:origin x="0" y="23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5/29/2024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5/29/2024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5/29/2024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5/29/2024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5/29/2024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8" Type="http://schemas.openxmlformats.org/officeDocument/2006/relationships/hyperlink" Target="https://www.youtube.com/watch?v=N3VpI--2wlo" TargetMode="External"/><Relationship Id="rId3" Type="http://schemas.openxmlformats.org/officeDocument/2006/relationships/image" Target="../media/image6.PNG"/><Relationship Id="rId7"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4.xml"/><Relationship Id="rId6" Type="http://schemas.openxmlformats.org/officeDocument/2006/relationships/hyperlink" Target="https://www.youtube.com/watch?v=bJW-BLmeGcY" TargetMode="External"/><Relationship Id="rId5" Type="http://schemas.openxmlformats.org/officeDocument/2006/relationships/image" Target="../media/image7.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0.xml"/><Relationship Id="rId1" Type="http://schemas.openxmlformats.org/officeDocument/2006/relationships/slideLayout" Target="../slideLayouts/slideLayout14.xml"/><Relationship Id="rId5" Type="http://schemas.openxmlformats.org/officeDocument/2006/relationships/image" Target="../media/image10.jpg"/><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3.png"/><Relationship Id="rId2" Type="http://schemas.openxmlformats.org/officeDocument/2006/relationships/image" Target="../media/image11.jpeg"/><Relationship Id="rId1" Type="http://schemas.openxmlformats.org/officeDocument/2006/relationships/slideLayout" Target="../slideLayouts/slideLayout15.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69773" y="3468914"/>
            <a:ext cx="3746538" cy="523220"/>
          </a:xfrm>
          <a:prstGeom prst="rect">
            <a:avLst/>
          </a:prstGeom>
          <a:noFill/>
        </p:spPr>
        <p:txBody>
          <a:bodyPr wrap="none" rtlCol="0">
            <a:spAutoFit/>
          </a:bodyPr>
          <a:lstStyle/>
          <a:p>
            <a:pPr algn="ctr"/>
            <a:r>
              <a:rPr lang="ar-EG" sz="2800" b="1" dirty="0" smtClean="0">
                <a:solidFill>
                  <a:srgbClr val="00B0F0"/>
                </a:solidFill>
                <a:latin typeface="Alexandria" charset="0"/>
                <a:cs typeface="+mj-cs"/>
              </a:rPr>
              <a:t>استراتيجيات الإعلان والتسويق</a:t>
            </a:r>
            <a:endParaRPr lang="en-US" sz="2800" b="1" dirty="0">
              <a:solidFill>
                <a:srgbClr val="00B0F0"/>
              </a:solidFill>
              <a:latin typeface="Alexandria" charset="0"/>
              <a:cs typeface="+mj-cs"/>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Alexandria" charset="0"/>
                <a:cs typeface="Alexandria" charset="0"/>
              </a:rPr>
              <a:t>Lecture </a:t>
            </a:r>
            <a:r>
              <a:rPr lang="en-US" sz="2000" b="1" dirty="0" smtClean="0">
                <a:solidFill>
                  <a:schemeClr val="tx1"/>
                </a:solidFill>
                <a:latin typeface="Alexandria" charset="0"/>
                <a:cs typeface="Alexandria" charset="0"/>
              </a:rPr>
              <a:t>10</a:t>
            </a:r>
            <a:endParaRPr lang="en-US" sz="2000" b="1" dirty="0">
              <a:solidFill>
                <a:schemeClr val="tx1"/>
              </a:solidFill>
              <a:latin typeface="Alexandria" charset="0"/>
              <a:cs typeface="Alexandria" charset="0"/>
            </a:endParaRPr>
          </a:p>
        </p:txBody>
      </p:sp>
      <p:sp>
        <p:nvSpPr>
          <p:cNvPr id="11" name="TextBox 10"/>
          <p:cNvSpPr txBox="1"/>
          <p:nvPr/>
        </p:nvSpPr>
        <p:spPr>
          <a:xfrm>
            <a:off x="7530406" y="4802552"/>
            <a:ext cx="1225272" cy="400110"/>
          </a:xfrm>
          <a:prstGeom prst="rect">
            <a:avLst/>
          </a:prstGeom>
          <a:noFill/>
        </p:spPr>
        <p:txBody>
          <a:bodyPr wrap="none" rtlCol="0">
            <a:spAutoFit/>
          </a:bodyPr>
          <a:lstStyle/>
          <a:p>
            <a:pPr algn="ctr"/>
            <a:r>
              <a:rPr lang="en-US" sz="2000" b="1" dirty="0" smtClean="0">
                <a:latin typeface="Alexandria" charset="0"/>
                <a:cs typeface="Alexandria" charset="0"/>
              </a:rPr>
              <a:t>MKT 211</a:t>
            </a:r>
            <a:endParaRPr lang="en-US" sz="2000" b="1" dirty="0">
              <a:latin typeface="Alexandria" charset="0"/>
              <a:cs typeface="Alexandria" charset="0"/>
            </a:endParaRPr>
          </a:p>
        </p:txBody>
      </p:sp>
      <p:sp>
        <p:nvSpPr>
          <p:cNvPr id="12" name="TextBox 11"/>
          <p:cNvSpPr txBox="1"/>
          <p:nvPr/>
        </p:nvSpPr>
        <p:spPr>
          <a:xfrm>
            <a:off x="-1189312" y="6170771"/>
            <a:ext cx="4886463" cy="521970"/>
          </a:xfrm>
          <a:prstGeom prst="rect">
            <a:avLst/>
          </a:prstGeom>
          <a:noFill/>
        </p:spPr>
        <p:txBody>
          <a:bodyPr wrap="square" rtlCol="0">
            <a:spAutoFit/>
          </a:bodyPr>
          <a:lstStyle/>
          <a:p>
            <a:pPr algn="ctr"/>
            <a:r>
              <a:rPr lang="ar-EG" sz="2800" b="1" dirty="0" smtClean="0">
                <a:solidFill>
                  <a:srgbClr val="00B0F0"/>
                </a:solidFill>
                <a:latin typeface="Alexandria" charset="0"/>
                <a:cs typeface="+mj-cs"/>
              </a:rPr>
              <a:t>د.معتز نبيل </a:t>
            </a:r>
            <a:endParaRPr lang="en-US" sz="2800" b="1" dirty="0">
              <a:solidFill>
                <a:srgbClr val="00B0F0"/>
              </a:solidFill>
              <a:latin typeface="Alexandria" charset="0"/>
              <a:cs typeface="+mj-cs"/>
            </a:endParaRPr>
          </a:p>
        </p:txBody>
      </p:sp>
      <p:sp>
        <p:nvSpPr>
          <p:cNvPr id="13" name="TextBox 12"/>
          <p:cNvSpPr txBox="1"/>
          <p:nvPr/>
        </p:nvSpPr>
        <p:spPr>
          <a:xfrm>
            <a:off x="-1189311" y="5830966"/>
            <a:ext cx="4886463" cy="523220"/>
          </a:xfrm>
          <a:prstGeom prst="rect">
            <a:avLst/>
          </a:prstGeom>
          <a:noFill/>
        </p:spPr>
        <p:txBody>
          <a:bodyPr wrap="square" rtlCol="0">
            <a:spAutoFit/>
          </a:bodyPr>
          <a:lstStyle/>
          <a:p>
            <a:pPr algn="ctr"/>
            <a:r>
              <a:rPr lang="ar-EG" sz="2800" dirty="0" smtClean="0">
                <a:solidFill>
                  <a:srgbClr val="00B0F0"/>
                </a:solidFill>
                <a:latin typeface="Alexandria" charset="0"/>
                <a:cs typeface="+mj-cs"/>
              </a:rPr>
              <a:t>إعداد </a:t>
            </a:r>
            <a:endParaRPr lang="en-US" sz="2800" dirty="0">
              <a:solidFill>
                <a:srgbClr val="00B0F0"/>
              </a:solidFill>
              <a:latin typeface="Alexandria" charset="0"/>
              <a:cs typeface="+mj-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8316"/>
    </mc:Choice>
    <mc:Fallback xmlns="">
      <p:transition spd="slow" advTm="18316"/>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897317"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416891" y="1214421"/>
            <a:ext cx="4387740" cy="646331"/>
          </a:xfrm>
          <a:prstGeom prst="rect">
            <a:avLst/>
          </a:prstGeom>
          <a:noFill/>
        </p:spPr>
        <p:txBody>
          <a:bodyPr wrap="none" rtlCol="0">
            <a:spAutoFit/>
          </a:bodyPr>
          <a:lstStyle/>
          <a:p>
            <a:pPr algn="ctr" rtl="1"/>
            <a:r>
              <a:rPr lang="ar-EG" b="1" dirty="0">
                <a:solidFill>
                  <a:srgbClr val="00B0F0"/>
                </a:solidFill>
                <a:latin typeface="Alexandria" charset="0"/>
                <a:cs typeface="Alexandria" charset="0"/>
              </a:rPr>
              <a:t>استراتيجية التسويق الشامل</a:t>
            </a:r>
            <a:r>
              <a:rPr lang="en-US" b="1" dirty="0">
                <a:solidFill>
                  <a:srgbClr val="00B0F0"/>
                </a:solidFill>
                <a:latin typeface="Alexandria" charset="0"/>
                <a:cs typeface="Alexandria" charset="0"/>
              </a:rPr>
              <a:t>Mass Marketing </a:t>
            </a:r>
            <a:endParaRPr lang="ar-EG" b="1" dirty="0" smtClean="0">
              <a:solidFill>
                <a:srgbClr val="00B0F0"/>
              </a:solidFill>
              <a:latin typeface="Alexandria" charset="0"/>
              <a:cs typeface="Alexandria" charset="0"/>
            </a:endParaRPr>
          </a:p>
          <a:p>
            <a:pPr algn="ctr" rtl="1"/>
            <a:r>
              <a:rPr lang="ar-EG" b="1" dirty="0">
                <a:solidFill>
                  <a:srgbClr val="00B0F0"/>
                </a:solidFill>
                <a:latin typeface="Alexandria" charset="0"/>
                <a:cs typeface="Alexandria" charset="0"/>
              </a:rPr>
              <a:t>استراتيجية التسويق المتخصص</a:t>
            </a:r>
            <a:r>
              <a:rPr lang="en-US" b="1" dirty="0">
                <a:solidFill>
                  <a:srgbClr val="00B0F0"/>
                </a:solidFill>
                <a:latin typeface="Alexandria" charset="0"/>
                <a:cs typeface="Alexandria" charset="0"/>
              </a:rPr>
              <a:t>Niche Marketing </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smtClean="0">
                <a:solidFill>
                  <a:schemeClr val="bg1"/>
                </a:solidFill>
                <a:latin typeface="Alexandria" charset="0"/>
                <a:cs typeface="Alexandria" charset="0"/>
              </a:rPr>
              <a:t>Lecture </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5465"/>
    </mc:Choice>
    <mc:Fallback xmlns="">
      <p:transition spd="slow" advTm="254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3"/>
            <a:ext cx="3385475" cy="248847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محتويات المحاضرة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p:cNvSpPr txBox="1"/>
          <p:nvPr/>
        </p:nvSpPr>
        <p:spPr>
          <a:xfrm>
            <a:off x="4390680" y="1848592"/>
            <a:ext cx="7490145" cy="4247317"/>
          </a:xfrm>
          <a:prstGeom prst="rect">
            <a:avLst/>
          </a:prstGeom>
          <a:noFill/>
        </p:spPr>
        <p:txBody>
          <a:bodyPr wrap="square" rtlCol="0">
            <a:spAutoFit/>
          </a:bodyPr>
          <a:lstStyle/>
          <a:p>
            <a:pPr marL="457200" indent="-457200" algn="r" rtl="1">
              <a:lnSpc>
                <a:spcPct val="150000"/>
              </a:lnSpc>
              <a:buFont typeface="+mj-lt"/>
              <a:buAutoNum type="arabicPeriod"/>
            </a:pPr>
            <a:r>
              <a:rPr lang="ar-EG" sz="2000" dirty="0">
                <a:cs typeface="+mj-cs"/>
              </a:rPr>
              <a:t>تمهيد</a:t>
            </a:r>
            <a:r>
              <a:rPr lang="ar-EG" sz="2000" dirty="0" smtClean="0">
                <a:cs typeface="+mj-cs"/>
              </a:rPr>
              <a:t>.</a:t>
            </a:r>
          </a:p>
          <a:p>
            <a:pPr marL="457200" indent="-457200" algn="r" rtl="1">
              <a:lnSpc>
                <a:spcPct val="150000"/>
              </a:lnSpc>
              <a:buFont typeface="+mj-lt"/>
              <a:buAutoNum type="arabicPeriod"/>
            </a:pPr>
            <a:r>
              <a:rPr lang="ar-EG" sz="2000" dirty="0">
                <a:cs typeface="+mj-cs"/>
              </a:rPr>
              <a:t>ماهية استراتيجية التسويق </a:t>
            </a:r>
            <a:r>
              <a:rPr lang="ar-EG" sz="2000" dirty="0" smtClean="0">
                <a:cs typeface="+mj-cs"/>
              </a:rPr>
              <a:t>الشامل</a:t>
            </a:r>
            <a:r>
              <a:rPr lang="en-US" sz="2000" dirty="0" smtClean="0">
                <a:cs typeface="+mj-cs"/>
              </a:rPr>
              <a:t>Mass </a:t>
            </a:r>
            <a:r>
              <a:rPr lang="en-US" sz="2000" dirty="0">
                <a:cs typeface="+mj-cs"/>
              </a:rPr>
              <a:t>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smtClean="0">
                <a:cs typeface="+mj-cs"/>
              </a:rPr>
              <a:t>مميزات </a:t>
            </a:r>
            <a:r>
              <a:rPr lang="ar-EG" sz="2000" dirty="0">
                <a:cs typeface="+mj-cs"/>
              </a:rPr>
              <a:t>استراتيجية التسويق الشامل</a:t>
            </a:r>
            <a:r>
              <a:rPr lang="en-US" sz="2000" dirty="0">
                <a:cs typeface="+mj-cs"/>
              </a:rPr>
              <a:t>Mass 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smtClean="0">
                <a:cs typeface="+mj-cs"/>
              </a:rPr>
              <a:t>عيوب </a:t>
            </a:r>
            <a:r>
              <a:rPr lang="ar-EG" sz="2000" dirty="0">
                <a:cs typeface="+mj-cs"/>
              </a:rPr>
              <a:t>استراتيجية التسويق </a:t>
            </a:r>
            <a:r>
              <a:rPr lang="ar-EG" sz="2000" dirty="0" smtClean="0">
                <a:cs typeface="+mj-cs"/>
              </a:rPr>
              <a:t>الشامل</a:t>
            </a:r>
            <a:r>
              <a:rPr lang="en-US" sz="2000" dirty="0" smtClean="0">
                <a:cs typeface="+mj-cs"/>
              </a:rPr>
              <a:t>Mass </a:t>
            </a:r>
            <a:r>
              <a:rPr lang="en-US" sz="2000" dirty="0">
                <a:cs typeface="+mj-cs"/>
              </a:rPr>
              <a:t>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ماهية استراتيجية التسويق </a:t>
            </a:r>
            <a:r>
              <a:rPr lang="ar-EG" sz="2000" dirty="0" smtClean="0">
                <a:cs typeface="+mj-cs"/>
              </a:rPr>
              <a:t>المتخصص</a:t>
            </a:r>
            <a:r>
              <a:rPr lang="en-US" sz="2000" dirty="0" smtClean="0">
                <a:cs typeface="+mj-cs"/>
              </a:rPr>
              <a:t>Niche 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أنواع استراتيجيات التسويق </a:t>
            </a:r>
            <a:r>
              <a:rPr lang="ar-EG" sz="2000" dirty="0" smtClean="0">
                <a:cs typeface="+mj-cs"/>
              </a:rPr>
              <a:t>المتخصص</a:t>
            </a:r>
            <a:r>
              <a:rPr lang="en-US" sz="2000" dirty="0" smtClean="0">
                <a:cs typeface="+mj-cs"/>
              </a:rPr>
              <a:t>Niche </a:t>
            </a:r>
            <a:r>
              <a:rPr lang="en-US" sz="2000" dirty="0">
                <a:cs typeface="+mj-cs"/>
              </a:rPr>
              <a:t>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مميزات استراتيجية التسويق </a:t>
            </a:r>
            <a:r>
              <a:rPr lang="ar-EG" sz="2000" dirty="0" smtClean="0">
                <a:cs typeface="+mj-cs"/>
              </a:rPr>
              <a:t>المتخصص</a:t>
            </a:r>
            <a:r>
              <a:rPr lang="en-US" sz="2000" dirty="0" smtClean="0">
                <a:cs typeface="+mj-cs"/>
              </a:rPr>
              <a:t>Niche 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smtClean="0">
                <a:cs typeface="+mj-cs"/>
              </a:rPr>
              <a:t>عيوب </a:t>
            </a:r>
            <a:r>
              <a:rPr lang="ar-EG" sz="2000" dirty="0">
                <a:cs typeface="+mj-cs"/>
              </a:rPr>
              <a:t>استراتيجية التسويق </a:t>
            </a:r>
            <a:r>
              <a:rPr lang="ar-EG" sz="2000" dirty="0" smtClean="0">
                <a:cs typeface="+mj-cs"/>
              </a:rPr>
              <a:t>المتخصص </a:t>
            </a:r>
            <a:r>
              <a:rPr lang="en-US" sz="2000" dirty="0" smtClean="0">
                <a:cs typeface="+mj-cs"/>
              </a:rPr>
              <a:t>Niche Marketing</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smtClean="0">
                <a:cs typeface="+mj-cs"/>
              </a:rPr>
              <a:t>خاتمة.</a:t>
            </a:r>
            <a:endParaRPr lang="ar-EG" sz="2000" dirty="0">
              <a:cs typeface="+mj-cs"/>
            </a:endParaRPr>
          </a:p>
        </p:txBody>
      </p:sp>
    </p:spTree>
  </p:cSld>
  <p:clrMapOvr>
    <a:masterClrMapping/>
  </p:clrMapOvr>
  <mc:AlternateContent xmlns:mc="http://schemas.openxmlformats.org/markup-compatibility/2006" xmlns:p14="http://schemas.microsoft.com/office/powerpoint/2010/main">
    <mc:Choice Requires="p14">
      <p:transition spd="slow" p14:dur="2000" advTm="54783"/>
    </mc:Choice>
    <mc:Fallback xmlns="">
      <p:transition spd="slow" advTm="54783"/>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3"/>
            <a:ext cx="3385475" cy="248847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تمهيد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05577"/>
            <a:ext cx="8309245" cy="3912225"/>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تُعد استراتيجية التسويق </a:t>
            </a:r>
            <a:r>
              <a:rPr lang="ar-EG" sz="2100" dirty="0">
                <a:latin typeface="Times New Roman" pitchFamily="18" charset="0"/>
                <a:cs typeface="Times New Roman" pitchFamily="18" charset="0"/>
              </a:rPr>
              <a:t>الشامل </a:t>
            </a:r>
            <a:r>
              <a:rPr lang="ar-EG" sz="2100" dirty="0" smtClean="0">
                <a:latin typeface="Times New Roman" pitchFamily="18" charset="0"/>
                <a:cs typeface="Times New Roman" pitchFamily="18" charset="0"/>
              </a:rPr>
              <a:t>هى </a:t>
            </a:r>
            <a:r>
              <a:rPr lang="ar-EG" sz="2100" dirty="0">
                <a:latin typeface="Times New Roman" pitchFamily="18" charset="0"/>
                <a:cs typeface="Times New Roman" pitchFamily="18" charset="0"/>
              </a:rPr>
              <a:t>استراتيجية تسويقية تتضمن إنشاء وتوزيع رسالة أو منتج واحد على جمهور واسع وغير متمايز. ينصب تركيز التسويق الشامل على الوصول إلى أكبر عدد ممكن من المستهلكين بنفس الرسالة التسويقية، دون استهداف شرائح فردية </a:t>
            </a:r>
            <a:r>
              <a:rPr lang="ar-EG" sz="2100" dirty="0" smtClean="0">
                <a:latin typeface="Times New Roman" pitchFamily="18" charset="0"/>
                <a:cs typeface="Times New Roman" pitchFamily="18" charset="0"/>
              </a:rPr>
              <a:t>لها شروط </a:t>
            </a:r>
            <a:r>
              <a:rPr lang="ar-EG" sz="2100" dirty="0">
                <a:latin typeface="Times New Roman" pitchFamily="18" charset="0"/>
                <a:cs typeface="Times New Roman" pitchFamily="18" charset="0"/>
              </a:rPr>
              <a:t>محددة</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كما </a:t>
            </a:r>
            <a:r>
              <a:rPr lang="ar-EG" sz="2100" dirty="0">
                <a:latin typeface="Times New Roman" pitchFamily="18" charset="0"/>
                <a:cs typeface="Times New Roman" pitchFamily="18" charset="0"/>
              </a:rPr>
              <a:t>تُعد استراتيجية </a:t>
            </a:r>
            <a:r>
              <a:rPr lang="ar-EG" sz="2100" dirty="0" smtClean="0">
                <a:latin typeface="Times New Roman" pitchFamily="18" charset="0"/>
                <a:cs typeface="Times New Roman" pitchFamily="18" charset="0"/>
              </a:rPr>
              <a:t>التسويق </a:t>
            </a:r>
            <a:r>
              <a:rPr lang="ar-EG" sz="2100" dirty="0">
                <a:latin typeface="Times New Roman" pitchFamily="18" charset="0"/>
                <a:cs typeface="Times New Roman" pitchFamily="18" charset="0"/>
              </a:rPr>
              <a:t>المتخصص </a:t>
            </a:r>
            <a:r>
              <a:rPr lang="ar-EG" sz="2100" dirty="0" smtClean="0">
                <a:latin typeface="Times New Roman" pitchFamily="18" charset="0"/>
                <a:cs typeface="Times New Roman" pitchFamily="18" charset="0"/>
              </a:rPr>
              <a:t>هى </a:t>
            </a:r>
            <a:r>
              <a:rPr lang="ar-EG" sz="2100" dirty="0">
                <a:latin typeface="Times New Roman" pitchFamily="18" charset="0"/>
                <a:cs typeface="Times New Roman" pitchFamily="18" charset="0"/>
              </a:rPr>
              <a:t>استراتيجية تسويقية تركز على استهداف شريحة معينة من السوق لها احتياجات وتفضيلات وخصائص مميزة. بدلاً من محاولة جذب جمهور واسع، </a:t>
            </a:r>
            <a:r>
              <a:rPr lang="ar-EG" sz="2100" dirty="0" smtClean="0">
                <a:latin typeface="Times New Roman" pitchFamily="18" charset="0"/>
                <a:cs typeface="Times New Roman" pitchFamily="18" charset="0"/>
              </a:rPr>
              <a:t>لذلك يهدف </a:t>
            </a:r>
            <a:r>
              <a:rPr lang="ar-EG" sz="2100" dirty="0">
                <a:latin typeface="Times New Roman" pitchFamily="18" charset="0"/>
                <a:cs typeface="Times New Roman" pitchFamily="18" charset="0"/>
              </a:rPr>
              <a:t>التسويق المتخصص إلى تلبية الاحتياجات المتخصصة لمجموعة أصغر وأكثر تحديدًا من العملاء</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3430746560"/>
      </p:ext>
    </p:extLst>
  </p:cSld>
  <p:clrMapOvr>
    <a:masterClrMapping/>
  </p:clrMapOvr>
  <mc:AlternateContent xmlns:mc="http://schemas.openxmlformats.org/markup-compatibility/2006" xmlns:p14="http://schemas.microsoft.com/office/powerpoint/2010/main">
    <mc:Choice Requires="p14">
      <p:transition spd="slow" p14:dur="2000" advTm="321545"/>
    </mc:Choice>
    <mc:Fallback xmlns="">
      <p:transition spd="slow" advTm="321545"/>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17695"/>
            <a:ext cx="9931780" cy="4616356"/>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6227052" y="1155869"/>
            <a:ext cx="4493499"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استراتيجية </a:t>
            </a:r>
            <a:r>
              <a:rPr lang="ar-EG" b="1" dirty="0">
                <a:solidFill>
                  <a:srgbClr val="00B0F0"/>
                </a:solidFill>
                <a:latin typeface="Alexandria" charset="0"/>
                <a:cs typeface="Alexandria" charset="0"/>
              </a:rPr>
              <a:t>التسويق </a:t>
            </a:r>
            <a:r>
              <a:rPr lang="ar-EG" b="1" dirty="0" smtClean="0">
                <a:solidFill>
                  <a:srgbClr val="00B0F0"/>
                </a:solidFill>
                <a:latin typeface="Alexandria" charset="0"/>
                <a:cs typeface="Alexandria" charset="0"/>
              </a:rPr>
              <a:t>الشامل </a:t>
            </a:r>
            <a:r>
              <a:rPr lang="en-US" b="1" dirty="0">
                <a:solidFill>
                  <a:srgbClr val="00B0F0"/>
                </a:solidFill>
                <a:latin typeface="Alexandria" charset="0"/>
                <a:cs typeface="Alexandria" charset="0"/>
              </a:rPr>
              <a:t>Mass Marketing </a:t>
            </a:r>
          </a:p>
        </p:txBody>
      </p:sp>
    </p:spTree>
    <p:extLst>
      <p:ext uri="{BB962C8B-B14F-4D97-AF65-F5344CB8AC3E}">
        <p14:creationId xmlns:p14="http://schemas.microsoft.com/office/powerpoint/2010/main" val="1351471830"/>
      </p:ext>
    </p:extLst>
  </p:cSld>
  <p:clrMapOvr>
    <a:masterClrMapping/>
  </p:clrMapOvr>
  <mc:AlternateContent xmlns:mc="http://schemas.openxmlformats.org/markup-compatibility/2006" xmlns:p14="http://schemas.microsoft.com/office/powerpoint/2010/main">
    <mc:Choice Requires="p14">
      <p:transition spd="slow" p14:dur="2000" advTm="9099"/>
    </mc:Choice>
    <mc:Fallback xmlns="">
      <p:transition spd="slow" advTm="90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83117"/>
            <a:ext cx="3385474" cy="188081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3000821"/>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u="sng" dirty="0">
                <a:latin typeface="Times New Roman" pitchFamily="18" charset="0"/>
                <a:cs typeface="Times New Roman" pitchFamily="18" charset="0"/>
              </a:rPr>
              <a:t>تعريف التسويق الشامل:</a:t>
            </a:r>
          </a:p>
          <a:p>
            <a:pPr marL="122237" algn="just" rtl="1">
              <a:lnSpc>
                <a:spcPct val="150000"/>
              </a:lnSpc>
            </a:pPr>
            <a:r>
              <a:rPr lang="ar-EG" sz="2100" dirty="0" smtClean="0">
                <a:latin typeface="Times New Roman" pitchFamily="18" charset="0"/>
                <a:cs typeface="Times New Roman" pitchFamily="18" charset="0"/>
              </a:rPr>
              <a:t>	تعتزم </a:t>
            </a:r>
            <a:r>
              <a:rPr lang="ar-EG" sz="2100" dirty="0">
                <a:latin typeface="Times New Roman" pitchFamily="18" charset="0"/>
                <a:cs typeface="Times New Roman" pitchFamily="18" charset="0"/>
              </a:rPr>
              <a:t>إستراتيجية التسويق الشامل الظهور في السوق بالكامل دون التقيد بقطاع صغير من السوق، حيث يظهر التسويق الشامل في السوق بأكمله ويعتزم السيطرة على قاعدة المستهلك بأكملها بهدف الوصول إلى أكبر عدد ممكن من المستهلكين. ومن هنا يسهل تحديد إستراتيجية تسويق المنتج، حيث يقوم التسويق الشامل في الغالب بتطبيق الإعلانات والدعاية المكثفة، إذ يتم الترويج للمنتج بشكل مكثف عبر الإعلانات التليفزيونية ولوحات الإعلانات وما إلى ذلك.</a:t>
            </a:r>
          </a:p>
        </p:txBody>
      </p:sp>
      <p:sp>
        <p:nvSpPr>
          <p:cNvPr id="13" name="TextBox 12"/>
          <p:cNvSpPr txBox="1"/>
          <p:nvPr/>
        </p:nvSpPr>
        <p:spPr>
          <a:xfrm>
            <a:off x="4577137" y="1357315"/>
            <a:ext cx="4493499"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استراتيجية </a:t>
            </a:r>
            <a:r>
              <a:rPr lang="ar-EG" b="1" dirty="0">
                <a:solidFill>
                  <a:srgbClr val="00B0F0"/>
                </a:solidFill>
                <a:latin typeface="Alexandria" charset="0"/>
                <a:cs typeface="Alexandria" charset="0"/>
              </a:rPr>
              <a:t>التسويق </a:t>
            </a:r>
            <a:r>
              <a:rPr lang="ar-EG" b="1" dirty="0" smtClean="0">
                <a:solidFill>
                  <a:srgbClr val="00B0F0"/>
                </a:solidFill>
                <a:latin typeface="Alexandria" charset="0"/>
                <a:cs typeface="Alexandria" charset="0"/>
              </a:rPr>
              <a:t>الشامل </a:t>
            </a:r>
            <a:r>
              <a:rPr lang="en-US" b="1" dirty="0">
                <a:solidFill>
                  <a:srgbClr val="00B0F0"/>
                </a:solidFill>
                <a:latin typeface="Alexandria" charset="0"/>
                <a:cs typeface="Alexandria" charset="0"/>
              </a:rPr>
              <a:t>Mass Marketing </a:t>
            </a:r>
          </a:p>
        </p:txBody>
      </p:sp>
    </p:spTree>
    <p:extLst>
      <p:ext uri="{BB962C8B-B14F-4D97-AF65-F5344CB8AC3E}">
        <p14:creationId xmlns:p14="http://schemas.microsoft.com/office/powerpoint/2010/main" val="2274470932"/>
      </p:ext>
    </p:extLst>
  </p:cSld>
  <p:clrMapOvr>
    <a:masterClrMapping/>
  </p:clrMapOvr>
  <mc:AlternateContent xmlns:mc="http://schemas.openxmlformats.org/markup-compatibility/2006" xmlns:p14="http://schemas.microsoft.com/office/powerpoint/2010/main">
    <mc:Choice Requires="p14">
      <p:transition spd="slow" p14:dur="2000" advTm="216981"/>
    </mc:Choice>
    <mc:Fallback xmlns="">
      <p:transition spd="slow" advTm="216981"/>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83117"/>
            <a:ext cx="3385474" cy="188081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1973232"/>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dirty="0" smtClean="0">
                <a:latin typeface="Times New Roman" pitchFamily="18" charset="0"/>
                <a:cs typeface="Times New Roman" pitchFamily="18" charset="0"/>
              </a:rPr>
              <a:t>لذلك تُعد استراتيجية </a:t>
            </a:r>
            <a:r>
              <a:rPr lang="ar-EG" sz="2100" dirty="0">
                <a:latin typeface="Times New Roman" pitchFamily="18" charset="0"/>
                <a:cs typeface="Times New Roman" pitchFamily="18" charset="0"/>
              </a:rPr>
              <a:t>التسويق الشامل هي أسلوب تسويقي يهدف إلى الوصول إلى أكبر عدد ممكن من الجمهور من خلال عرض منتج أو خدمة موحدة. </a:t>
            </a:r>
            <a:r>
              <a:rPr lang="ar-EG" sz="2100" dirty="0" smtClean="0">
                <a:latin typeface="Times New Roman" pitchFamily="18" charset="0"/>
                <a:cs typeface="Times New Roman" pitchFamily="18" charset="0"/>
              </a:rPr>
              <a:t>حيث تتضمن </a:t>
            </a:r>
            <a:r>
              <a:rPr lang="ar-EG" sz="2100" dirty="0">
                <a:latin typeface="Times New Roman" pitchFamily="18" charset="0"/>
                <a:cs typeface="Times New Roman" pitchFamily="18" charset="0"/>
              </a:rPr>
              <a:t>هذه الإستراتيجية إنشاء رسالة تسويقية واحدة وتصميم منتج يمكن أن يجذب مجموعة واسعة من المستهلكين دون مراعاة شرائح محددة أو تفضيلات فردية</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5" name="TextBox 14"/>
          <p:cNvSpPr txBox="1"/>
          <p:nvPr/>
        </p:nvSpPr>
        <p:spPr>
          <a:xfrm>
            <a:off x="4577137" y="1346397"/>
            <a:ext cx="4493499"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استراتيجية </a:t>
            </a:r>
            <a:r>
              <a:rPr lang="ar-EG" b="1" dirty="0">
                <a:solidFill>
                  <a:srgbClr val="00B0F0"/>
                </a:solidFill>
                <a:latin typeface="Alexandria" charset="0"/>
                <a:cs typeface="Alexandria" charset="0"/>
              </a:rPr>
              <a:t>التسويق </a:t>
            </a:r>
            <a:r>
              <a:rPr lang="ar-EG" b="1" dirty="0" smtClean="0">
                <a:solidFill>
                  <a:srgbClr val="00B0F0"/>
                </a:solidFill>
                <a:latin typeface="Alexandria" charset="0"/>
                <a:cs typeface="Alexandria" charset="0"/>
              </a:rPr>
              <a:t>الشامل </a:t>
            </a:r>
            <a:r>
              <a:rPr lang="en-US" b="1" dirty="0">
                <a:solidFill>
                  <a:srgbClr val="00B0F0"/>
                </a:solidFill>
                <a:latin typeface="Alexandria" charset="0"/>
                <a:cs typeface="Alexandria" charset="0"/>
              </a:rPr>
              <a:t>Mass Marketing </a:t>
            </a:r>
          </a:p>
        </p:txBody>
      </p:sp>
    </p:spTree>
    <p:extLst>
      <p:ext uri="{BB962C8B-B14F-4D97-AF65-F5344CB8AC3E}">
        <p14:creationId xmlns:p14="http://schemas.microsoft.com/office/powerpoint/2010/main" val="2933178117"/>
      </p:ext>
    </p:extLst>
  </p:cSld>
  <p:clrMapOvr>
    <a:masterClrMapping/>
  </p:clrMapOvr>
  <mc:AlternateContent xmlns:mc="http://schemas.openxmlformats.org/markup-compatibility/2006" xmlns:p14="http://schemas.microsoft.com/office/powerpoint/2010/main">
    <mc:Choice Requires="p14">
      <p:transition spd="slow" p14:dur="2000" advTm="146827"/>
    </mc:Choice>
    <mc:Fallback xmlns="">
      <p:transition spd="slow" advTm="146827"/>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83117"/>
            <a:ext cx="3385474" cy="188081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337222"/>
            <a:ext cx="8309245" cy="3000821"/>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u="sng" dirty="0">
                <a:latin typeface="Times New Roman" pitchFamily="18" charset="0"/>
                <a:cs typeface="Times New Roman" pitchFamily="18" charset="0"/>
              </a:rPr>
              <a:t>تشمل الجوانب الرئيسية لاستراتيجية التسويق الشامل ما يلي</a:t>
            </a:r>
            <a:r>
              <a:rPr lang="ar-EG" sz="2100" u="sng"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a:pPr>
            <a:r>
              <a:rPr lang="ar-EG" sz="2100" u="sng" dirty="0">
                <a:latin typeface="Times New Roman" pitchFamily="18" charset="0"/>
                <a:cs typeface="Times New Roman" pitchFamily="18" charset="0"/>
              </a:rPr>
              <a:t>وصول واسع </a:t>
            </a:r>
            <a:r>
              <a:rPr lang="ar-EG" sz="2100" u="sng" dirty="0" smtClean="0">
                <a:latin typeface="Times New Roman" pitchFamily="18" charset="0"/>
                <a:cs typeface="Times New Roman" pitchFamily="18" charset="0"/>
              </a:rPr>
              <a:t>النطاق:</a:t>
            </a:r>
            <a:r>
              <a:rPr lang="ar-EG" sz="2100" dirty="0" smtClean="0">
                <a:latin typeface="Times New Roman" pitchFamily="18" charset="0"/>
                <a:cs typeface="Times New Roman" pitchFamily="18" charset="0"/>
              </a:rPr>
              <a:t> حيث أن </a:t>
            </a:r>
            <a:r>
              <a:rPr lang="ar-EG" sz="2100" dirty="0">
                <a:latin typeface="Times New Roman" pitchFamily="18" charset="0"/>
                <a:cs typeface="Times New Roman" pitchFamily="18" charset="0"/>
              </a:rPr>
              <a:t>الهدف هو استهداف جمهور كبير ومتنوع لتحقيق أقصى قدر من التعرض والمبيعات المحتملة.</a:t>
            </a:r>
          </a:p>
          <a:p>
            <a:pPr marL="463550" indent="-341313" algn="just" rtl="1">
              <a:lnSpc>
                <a:spcPct val="150000"/>
              </a:lnSpc>
              <a:buFont typeface="Wingdings" pitchFamily="2" charset="2"/>
              <a:buChar char="Ø"/>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2"/>
            </a:pPr>
            <a:r>
              <a:rPr lang="ar-EG" sz="2100" u="sng" dirty="0">
                <a:latin typeface="Times New Roman" pitchFamily="18" charset="0"/>
                <a:cs typeface="Times New Roman" pitchFamily="18" charset="0"/>
              </a:rPr>
              <a:t>الوعي بالعلامة التجارية: </a:t>
            </a:r>
            <a:r>
              <a:rPr lang="ar-EG" sz="2100" dirty="0">
                <a:latin typeface="Times New Roman" pitchFamily="18" charset="0"/>
                <a:cs typeface="Times New Roman" pitchFamily="18" charset="0"/>
              </a:rPr>
              <a:t>وذلك يعود إلى أن التسويق الشامل يساعد في بناء اعتراف قوي بالعلامة التجارية والوعي بها بين عدد كبير من المستهلكين.</a:t>
            </a:r>
          </a:p>
        </p:txBody>
      </p:sp>
      <p:sp>
        <p:nvSpPr>
          <p:cNvPr id="13" name="TextBox 12"/>
          <p:cNvSpPr txBox="1"/>
          <p:nvPr/>
        </p:nvSpPr>
        <p:spPr>
          <a:xfrm>
            <a:off x="4577137" y="1346397"/>
            <a:ext cx="4493499"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استراتيجية </a:t>
            </a:r>
            <a:r>
              <a:rPr lang="ar-EG" b="1" dirty="0">
                <a:solidFill>
                  <a:srgbClr val="00B0F0"/>
                </a:solidFill>
                <a:latin typeface="Alexandria" charset="0"/>
                <a:cs typeface="Alexandria" charset="0"/>
              </a:rPr>
              <a:t>التسويق </a:t>
            </a:r>
            <a:r>
              <a:rPr lang="ar-EG" b="1" dirty="0" smtClean="0">
                <a:solidFill>
                  <a:srgbClr val="00B0F0"/>
                </a:solidFill>
                <a:latin typeface="Alexandria" charset="0"/>
                <a:cs typeface="Alexandria" charset="0"/>
              </a:rPr>
              <a:t>الشامل </a:t>
            </a:r>
            <a:r>
              <a:rPr lang="en-US" b="1" dirty="0">
                <a:solidFill>
                  <a:srgbClr val="00B0F0"/>
                </a:solidFill>
                <a:latin typeface="Alexandria" charset="0"/>
                <a:cs typeface="Alexandria" charset="0"/>
              </a:rPr>
              <a:t>Mass Marketing </a:t>
            </a:r>
          </a:p>
        </p:txBody>
      </p:sp>
    </p:spTree>
    <p:extLst>
      <p:ext uri="{BB962C8B-B14F-4D97-AF65-F5344CB8AC3E}">
        <p14:creationId xmlns:p14="http://schemas.microsoft.com/office/powerpoint/2010/main" val="2894949167"/>
      </p:ext>
    </p:extLst>
  </p:cSld>
  <p:clrMapOvr>
    <a:masterClrMapping/>
  </p:clrMapOvr>
  <mc:AlternateContent xmlns:mc="http://schemas.openxmlformats.org/markup-compatibility/2006" xmlns:p14="http://schemas.microsoft.com/office/powerpoint/2010/main">
    <mc:Choice Requires="p14">
      <p:transition spd="slow" p14:dur="2000" advTm="132672"/>
    </mc:Choice>
    <mc:Fallback xmlns="">
      <p:transition spd="slow" advTm="132672"/>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83117"/>
            <a:ext cx="3385474" cy="188081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3000821"/>
          </a:xfrm>
          <a:prstGeom prst="rect">
            <a:avLst/>
          </a:prstGeom>
          <a:noFill/>
        </p:spPr>
        <p:txBody>
          <a:bodyPr wrap="square" rtlCol="0">
            <a:spAutoFit/>
          </a:bodyPr>
          <a:lstStyle/>
          <a:p>
            <a:pPr marL="579437" indent="-457200" algn="just" rtl="1">
              <a:lnSpc>
                <a:spcPct val="150000"/>
              </a:lnSpc>
              <a:buFont typeface="+mj-lt"/>
              <a:buAutoNum type="arabicPeriod" startAt="3"/>
            </a:pPr>
            <a:r>
              <a:rPr lang="ar-EG" sz="2100" u="sng" dirty="0">
                <a:latin typeface="Times New Roman" pitchFamily="18" charset="0"/>
                <a:cs typeface="Times New Roman" pitchFamily="18" charset="0"/>
              </a:rPr>
              <a:t>الرسالة </a:t>
            </a:r>
            <a:r>
              <a:rPr lang="ar-EG" sz="2100" u="sng" dirty="0" smtClean="0">
                <a:latin typeface="Times New Roman" pitchFamily="18" charset="0"/>
                <a:cs typeface="Times New Roman" pitchFamily="18" charset="0"/>
              </a:rPr>
              <a:t>الموحدة المرسله:</a:t>
            </a:r>
            <a:r>
              <a:rPr lang="ar-EG" sz="2100" dirty="0" smtClean="0">
                <a:latin typeface="Times New Roman" pitchFamily="18" charset="0"/>
                <a:cs typeface="Times New Roman" pitchFamily="18" charset="0"/>
              </a:rPr>
              <a:t> حيث تكون </a:t>
            </a:r>
            <a:r>
              <a:rPr lang="ar-EG" sz="2100" dirty="0">
                <a:latin typeface="Times New Roman" pitchFamily="18" charset="0"/>
                <a:cs typeface="Times New Roman" pitchFamily="18" charset="0"/>
              </a:rPr>
              <a:t>الرسالة التسويقية متسقة ومصممة بحيث يتردد صداها لدى مجموعة واسعة من المستهلكين، وغالبًا ما تركز على الفوائد أو المشاعر </a:t>
            </a:r>
            <a:r>
              <a:rPr lang="ar-EG" sz="2100" dirty="0" smtClean="0">
                <a:latin typeface="Times New Roman" pitchFamily="18" charset="0"/>
                <a:cs typeface="Times New Roman" pitchFamily="18" charset="0"/>
              </a:rPr>
              <a:t>بين المستهلكين وبين المنتج.</a:t>
            </a: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3"/>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3"/>
            </a:pPr>
            <a:r>
              <a:rPr lang="ar-EG" sz="2100" u="sng" dirty="0" smtClean="0">
                <a:latin typeface="Times New Roman" pitchFamily="18" charset="0"/>
                <a:cs typeface="Times New Roman" pitchFamily="18" charset="0"/>
              </a:rPr>
              <a:t>العمومية والشمولية:</a:t>
            </a:r>
            <a:r>
              <a:rPr lang="ar-EG" sz="2100" dirty="0" smtClean="0">
                <a:latin typeface="Times New Roman" pitchFamily="18" charset="0"/>
                <a:cs typeface="Times New Roman" pitchFamily="18" charset="0"/>
              </a:rPr>
              <a:t> حيث أن المنتجات أو الخدمات ليست مخصصة لقطاعات محددة من العملاء، مما يسمح بعملية إنتاج أكثر بساطة وانسيابية.</a:t>
            </a:r>
            <a:endParaRPr lang="ar-EG" sz="2100" dirty="0">
              <a:latin typeface="Times New Roman" pitchFamily="18" charset="0"/>
              <a:cs typeface="Times New Roman" pitchFamily="18" charset="0"/>
            </a:endParaRPr>
          </a:p>
        </p:txBody>
      </p:sp>
      <p:sp>
        <p:nvSpPr>
          <p:cNvPr id="13" name="TextBox 12"/>
          <p:cNvSpPr txBox="1"/>
          <p:nvPr/>
        </p:nvSpPr>
        <p:spPr>
          <a:xfrm>
            <a:off x="4577137" y="1346397"/>
            <a:ext cx="4493499"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استراتيجية </a:t>
            </a:r>
            <a:r>
              <a:rPr lang="ar-EG" b="1" dirty="0">
                <a:solidFill>
                  <a:srgbClr val="00B0F0"/>
                </a:solidFill>
                <a:latin typeface="Alexandria" charset="0"/>
                <a:cs typeface="Alexandria" charset="0"/>
              </a:rPr>
              <a:t>التسويق </a:t>
            </a:r>
            <a:r>
              <a:rPr lang="ar-EG" b="1" dirty="0" smtClean="0">
                <a:solidFill>
                  <a:srgbClr val="00B0F0"/>
                </a:solidFill>
                <a:latin typeface="Alexandria" charset="0"/>
                <a:cs typeface="Alexandria" charset="0"/>
              </a:rPr>
              <a:t>الشامل </a:t>
            </a:r>
            <a:r>
              <a:rPr lang="en-US" b="1" dirty="0">
                <a:solidFill>
                  <a:srgbClr val="00B0F0"/>
                </a:solidFill>
                <a:latin typeface="Alexandria" charset="0"/>
                <a:cs typeface="Alexandria" charset="0"/>
              </a:rPr>
              <a:t>Mass Marketing </a:t>
            </a:r>
          </a:p>
        </p:txBody>
      </p:sp>
    </p:spTree>
    <p:extLst>
      <p:ext uri="{BB962C8B-B14F-4D97-AF65-F5344CB8AC3E}">
        <p14:creationId xmlns:p14="http://schemas.microsoft.com/office/powerpoint/2010/main" val="2966088335"/>
      </p:ext>
    </p:extLst>
  </p:cSld>
  <p:clrMapOvr>
    <a:masterClrMapping/>
  </p:clrMapOvr>
  <mc:AlternateContent xmlns:mc="http://schemas.openxmlformats.org/markup-compatibility/2006" xmlns:p14="http://schemas.microsoft.com/office/powerpoint/2010/main">
    <mc:Choice Requires="p14">
      <p:transition spd="slow" p14:dur="2000" advTm="194965"/>
    </mc:Choice>
    <mc:Fallback xmlns="">
      <p:transition spd="slow" advTm="194965"/>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83117"/>
            <a:ext cx="3385474" cy="188081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067010"/>
            <a:ext cx="8309245" cy="1003736"/>
          </a:xfrm>
          <a:prstGeom prst="rect">
            <a:avLst/>
          </a:prstGeom>
          <a:noFill/>
        </p:spPr>
        <p:txBody>
          <a:bodyPr wrap="square" rtlCol="0">
            <a:spAutoFit/>
          </a:bodyPr>
          <a:lstStyle/>
          <a:p>
            <a:pPr marL="342900" indent="-342900" algn="r" rtl="1">
              <a:lnSpc>
                <a:spcPct val="150000"/>
              </a:lnSpc>
              <a:buFont typeface="Wingdings" pitchFamily="2" charset="2"/>
              <a:buChar char="Ø"/>
            </a:pPr>
            <a:r>
              <a:rPr lang="ar-EG" sz="2100" u="sng" dirty="0" smtClean="0">
                <a:latin typeface="Times New Roman" pitchFamily="18" charset="0"/>
                <a:cs typeface="Times New Roman" pitchFamily="18" charset="0"/>
              </a:rPr>
              <a:t>أمثلة عملية عن </a:t>
            </a:r>
            <a:r>
              <a:rPr lang="ar-EG" sz="2100" u="sng" dirty="0">
                <a:latin typeface="Times New Roman" pitchFamily="18" charset="0"/>
                <a:cs typeface="Times New Roman" pitchFamily="18" charset="0"/>
              </a:rPr>
              <a:t>استراتيجية </a:t>
            </a:r>
            <a:r>
              <a:rPr lang="ar-EG" sz="2100" u="sng" dirty="0" smtClean="0">
                <a:latin typeface="Times New Roman" pitchFamily="18" charset="0"/>
                <a:cs typeface="Times New Roman" pitchFamily="18" charset="0"/>
              </a:rPr>
              <a:t>التسويق الشامل  </a:t>
            </a:r>
            <a:r>
              <a:rPr lang="ar-EG" sz="2100" u="sng" dirty="0">
                <a:latin typeface="Times New Roman" pitchFamily="18" charset="0"/>
                <a:cs typeface="Times New Roman" pitchFamily="18" charset="0"/>
              </a:rPr>
              <a:t>:</a:t>
            </a:r>
            <a:endParaRPr lang="en-US" sz="2100" u="sng" dirty="0">
              <a:latin typeface="Times New Roman" pitchFamily="18" charset="0"/>
              <a:cs typeface="Times New Roman" pitchFamily="18" charset="0"/>
            </a:endParaRPr>
          </a:p>
          <a:p>
            <a:pPr marL="342900" indent="-342900" algn="just" rtl="1">
              <a:lnSpc>
                <a:spcPct val="150000"/>
              </a:lnSpc>
              <a:buFont typeface="Arial" pitchFamily="34" charset="0"/>
              <a:buChar char="•"/>
            </a:pPr>
            <a:endParaRPr lang="ar-EG" sz="2100" dirty="0">
              <a:latin typeface="Times New Roman" pitchFamily="18" charset="0"/>
              <a:cs typeface="Times New Roman" pitchFamily="18" charset="0"/>
            </a:endParaRPr>
          </a:p>
        </p:txBody>
      </p:sp>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0800000" flipH="1" flipV="1">
            <a:off x="7810802" y="2674960"/>
            <a:ext cx="3939919" cy="228094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1" name="TextBox 10"/>
          <p:cNvSpPr txBox="1"/>
          <p:nvPr/>
        </p:nvSpPr>
        <p:spPr>
          <a:xfrm>
            <a:off x="7382108" y="5067880"/>
            <a:ext cx="4788557" cy="584775"/>
          </a:xfrm>
          <a:prstGeom prst="rect">
            <a:avLst/>
          </a:prstGeom>
          <a:noFill/>
        </p:spPr>
        <p:txBody>
          <a:bodyPr wrap="square" rtlCol="0">
            <a:spAutoFit/>
          </a:bodyPr>
          <a:lstStyle/>
          <a:p>
            <a:pPr algn="ctr" rtl="1"/>
            <a:r>
              <a:rPr lang="ar-EG" sz="1600" b="1" u="sng" dirty="0" smtClean="0"/>
              <a:t>استراتيجية التسويق الشامل لحملة </a:t>
            </a:r>
          </a:p>
          <a:p>
            <a:pPr algn="ctr" rtl="1"/>
            <a:r>
              <a:rPr lang="ar-EG" sz="1600" b="1" u="sng" dirty="0" smtClean="0"/>
              <a:t>جبنة عبور لاند </a:t>
            </a:r>
            <a:endParaRPr lang="en-US" b="1" u="sng" dirty="0"/>
          </a:p>
        </p:txBody>
      </p:sp>
      <p:sp>
        <p:nvSpPr>
          <p:cNvPr id="20" name="TextBox 19"/>
          <p:cNvSpPr txBox="1"/>
          <p:nvPr/>
        </p:nvSpPr>
        <p:spPr>
          <a:xfrm>
            <a:off x="7485968" y="5606488"/>
            <a:ext cx="4706032" cy="338554"/>
          </a:xfrm>
          <a:prstGeom prst="rect">
            <a:avLst/>
          </a:prstGeom>
          <a:noFill/>
        </p:spPr>
        <p:txBody>
          <a:bodyPr wrap="square" rtlCol="0">
            <a:spAutoFit/>
          </a:bodyPr>
          <a:lstStyle/>
          <a:p>
            <a:pPr algn="ctr" rtl="1"/>
            <a:r>
              <a:rPr lang="en-US" sz="1600" b="1" dirty="0">
                <a:hlinkClick r:id="rId6"/>
              </a:rPr>
              <a:t>https://</a:t>
            </a:r>
            <a:r>
              <a:rPr lang="en-US" sz="1600" b="1" dirty="0" smtClean="0">
                <a:hlinkClick r:id="rId6"/>
              </a:rPr>
              <a:t>www.youtube.com/watch?v=bJW-BLmeGcY</a:t>
            </a:r>
            <a:r>
              <a:rPr lang="ar-EG" sz="1600" b="1" dirty="0" smtClean="0"/>
              <a:t> </a:t>
            </a:r>
            <a:endParaRPr lang="en-US" sz="1600" b="1" dirty="0"/>
          </a:p>
        </p:txBody>
      </p:sp>
      <p:pic>
        <p:nvPicPr>
          <p:cNvPr id="21" name="Picture 2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10800000" flipH="1" flipV="1">
            <a:off x="3574676" y="2674959"/>
            <a:ext cx="3911292" cy="228094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2" name="TextBox 21"/>
          <p:cNvSpPr txBox="1"/>
          <p:nvPr/>
        </p:nvSpPr>
        <p:spPr>
          <a:xfrm>
            <a:off x="3289110" y="5606488"/>
            <a:ext cx="4285397" cy="584775"/>
          </a:xfrm>
          <a:prstGeom prst="rect">
            <a:avLst/>
          </a:prstGeom>
          <a:noFill/>
        </p:spPr>
        <p:txBody>
          <a:bodyPr wrap="square" rtlCol="0">
            <a:spAutoFit/>
          </a:bodyPr>
          <a:lstStyle/>
          <a:p>
            <a:pPr algn="ctr" rtl="1"/>
            <a:r>
              <a:rPr lang="en-US" sz="1600" b="1" dirty="0">
                <a:hlinkClick r:id="rId8"/>
              </a:rPr>
              <a:t>https://www.youtube.com/watch?v=N3VpI--</a:t>
            </a:r>
            <a:r>
              <a:rPr lang="en-US" sz="1600" b="1" dirty="0" smtClean="0">
                <a:hlinkClick r:id="rId8"/>
              </a:rPr>
              <a:t>2wlo</a:t>
            </a:r>
            <a:r>
              <a:rPr lang="ar-EG" sz="1600" b="1" dirty="0" smtClean="0"/>
              <a:t> </a:t>
            </a:r>
            <a:endParaRPr lang="en-US" sz="1600" b="1" dirty="0"/>
          </a:p>
        </p:txBody>
      </p:sp>
      <p:sp>
        <p:nvSpPr>
          <p:cNvPr id="25" name="TextBox 24"/>
          <p:cNvSpPr txBox="1"/>
          <p:nvPr/>
        </p:nvSpPr>
        <p:spPr>
          <a:xfrm>
            <a:off x="3289110" y="5067880"/>
            <a:ext cx="4788557" cy="584775"/>
          </a:xfrm>
          <a:prstGeom prst="rect">
            <a:avLst/>
          </a:prstGeom>
          <a:noFill/>
        </p:spPr>
        <p:txBody>
          <a:bodyPr wrap="square" rtlCol="0">
            <a:spAutoFit/>
          </a:bodyPr>
          <a:lstStyle/>
          <a:p>
            <a:pPr algn="ctr" rtl="1"/>
            <a:r>
              <a:rPr lang="ar-EG" sz="1600" b="1" u="sng" dirty="0"/>
              <a:t>استراتيجية التسويق الشامل لحملة </a:t>
            </a:r>
            <a:r>
              <a:rPr lang="ar-EG" sz="1600" b="1" u="sng" dirty="0" smtClean="0"/>
              <a:t/>
            </a:r>
            <a:br>
              <a:rPr lang="ar-EG" sz="1600" b="1" u="sng" dirty="0" smtClean="0"/>
            </a:br>
            <a:r>
              <a:rPr lang="ar-EG" sz="1600" b="1" u="sng" dirty="0" smtClean="0"/>
              <a:t>جبنة جرين لاند</a:t>
            </a:r>
            <a:endParaRPr lang="ar-EG" sz="1600" b="1" u="sng" dirty="0"/>
          </a:p>
        </p:txBody>
      </p:sp>
      <p:sp>
        <p:nvSpPr>
          <p:cNvPr id="23" name="TextBox 22"/>
          <p:cNvSpPr txBox="1"/>
          <p:nvPr/>
        </p:nvSpPr>
        <p:spPr>
          <a:xfrm>
            <a:off x="4577137" y="1346397"/>
            <a:ext cx="4493499"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استراتيجية </a:t>
            </a:r>
            <a:r>
              <a:rPr lang="ar-EG" b="1" dirty="0">
                <a:solidFill>
                  <a:srgbClr val="00B0F0"/>
                </a:solidFill>
                <a:latin typeface="Alexandria" charset="0"/>
                <a:cs typeface="Alexandria" charset="0"/>
              </a:rPr>
              <a:t>التسويق </a:t>
            </a:r>
            <a:r>
              <a:rPr lang="ar-EG" b="1" dirty="0" smtClean="0">
                <a:solidFill>
                  <a:srgbClr val="00B0F0"/>
                </a:solidFill>
                <a:latin typeface="Alexandria" charset="0"/>
                <a:cs typeface="Alexandria" charset="0"/>
              </a:rPr>
              <a:t>الشامل </a:t>
            </a:r>
            <a:r>
              <a:rPr lang="en-US" b="1" dirty="0">
                <a:solidFill>
                  <a:srgbClr val="00B0F0"/>
                </a:solidFill>
                <a:latin typeface="Alexandria" charset="0"/>
                <a:cs typeface="Alexandria" charset="0"/>
              </a:rPr>
              <a:t>Mass Marketing </a:t>
            </a:r>
          </a:p>
        </p:txBody>
      </p:sp>
    </p:spTree>
    <p:extLst>
      <p:ext uri="{BB962C8B-B14F-4D97-AF65-F5344CB8AC3E}">
        <p14:creationId xmlns:p14="http://schemas.microsoft.com/office/powerpoint/2010/main" val="1626130088"/>
      </p:ext>
    </p:extLst>
  </p:cSld>
  <p:clrMapOvr>
    <a:masterClrMapping/>
  </p:clrMapOvr>
  <mc:AlternateContent xmlns:mc="http://schemas.openxmlformats.org/markup-compatibility/2006" xmlns:p14="http://schemas.microsoft.com/office/powerpoint/2010/main">
    <mc:Choice Requires="p14">
      <p:transition spd="slow" p14:dur="2000" advTm="95504"/>
    </mc:Choice>
    <mc:Fallback xmlns="">
      <p:transition spd="slow" advTm="95504"/>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17695"/>
            <a:ext cx="9931780" cy="4616356"/>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988395" y="1159666"/>
            <a:ext cx="4677186"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التسويق الشامل </a:t>
            </a:r>
            <a:r>
              <a:rPr lang="en-US" b="1" dirty="0" smtClean="0">
                <a:solidFill>
                  <a:srgbClr val="00B0F0"/>
                </a:solidFill>
                <a:latin typeface="Alexandria" charset="0"/>
                <a:cs typeface="Alexandria" charset="0"/>
              </a:rPr>
              <a:t>Mass Marketing </a:t>
            </a:r>
            <a:endParaRPr lang="en-US" b="1" dirty="0">
              <a:solidFill>
                <a:srgbClr val="00B0F0"/>
              </a:solidFill>
              <a:latin typeface="Alexandria" charset="0"/>
              <a:cs typeface="Alexandria" charset="0"/>
            </a:endParaRPr>
          </a:p>
        </p:txBody>
      </p:sp>
      <p:sp>
        <p:nvSpPr>
          <p:cNvPr id="13" name="TextBox 12"/>
          <p:cNvSpPr txBox="1"/>
          <p:nvPr/>
        </p:nvSpPr>
        <p:spPr>
          <a:xfrm>
            <a:off x="5071247" y="1139330"/>
            <a:ext cx="917148" cy="338554"/>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4" name="TextBox 13"/>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555907125"/>
      </p:ext>
    </p:extLst>
  </p:cSld>
  <p:clrMapOvr>
    <a:masterClrMapping/>
  </p:clrMapOvr>
  <mc:AlternateContent xmlns:mc="http://schemas.openxmlformats.org/markup-compatibility/2006" xmlns:p14="http://schemas.microsoft.com/office/powerpoint/2010/main">
    <mc:Choice Requires="p14">
      <p:transition spd="slow" p14:dur="2000" advTm="9148"/>
    </mc:Choice>
    <mc:Fallback xmlns="">
      <p:transition spd="slow" advTm="91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83117"/>
            <a:ext cx="3385474" cy="188081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3485570"/>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u="sng" dirty="0">
                <a:latin typeface="Times New Roman" pitchFamily="18" charset="0"/>
                <a:cs typeface="Times New Roman" pitchFamily="18" charset="0"/>
              </a:rPr>
              <a:t>مميزات استراتيجية التسويق </a:t>
            </a:r>
            <a:r>
              <a:rPr lang="ar-EG" sz="2100" u="sng" dirty="0" smtClean="0">
                <a:latin typeface="Times New Roman" pitchFamily="18" charset="0"/>
                <a:cs typeface="Times New Roman" pitchFamily="18" charset="0"/>
              </a:rPr>
              <a:t>الشامل </a:t>
            </a:r>
            <a:r>
              <a:rPr lang="en-US" sz="2100" u="sng" dirty="0">
                <a:latin typeface="Times New Roman" pitchFamily="18" charset="0"/>
                <a:cs typeface="Times New Roman" pitchFamily="18" charset="0"/>
              </a:rPr>
              <a:t>Mass </a:t>
            </a:r>
            <a:r>
              <a:rPr lang="en-US" sz="2100" u="sng" dirty="0" smtClean="0">
                <a:latin typeface="Times New Roman" pitchFamily="18" charset="0"/>
                <a:cs typeface="Times New Roman" pitchFamily="18" charset="0"/>
              </a:rPr>
              <a:t>Marketing</a:t>
            </a:r>
            <a:r>
              <a:rPr lang="ar-EG" sz="2100" u="sng" dirty="0" smtClean="0">
                <a:latin typeface="Times New Roman" pitchFamily="18" charset="0"/>
                <a:cs typeface="Times New Roman" pitchFamily="18" charset="0"/>
              </a:rPr>
              <a:t>:</a:t>
            </a:r>
            <a:endParaRPr lang="en-US" sz="2100" u="sng" dirty="0">
              <a:latin typeface="Times New Roman" pitchFamily="18" charset="0"/>
              <a:cs typeface="Times New Roman" pitchFamily="18" charset="0"/>
            </a:endParaRPr>
          </a:p>
          <a:p>
            <a:pPr marL="579437" indent="-457200" algn="just" rtl="1">
              <a:lnSpc>
                <a:spcPct val="150000"/>
              </a:lnSpc>
              <a:buFont typeface="+mj-lt"/>
              <a:buAutoNum type="arabicPeriod"/>
            </a:pPr>
            <a:r>
              <a:rPr lang="ar-EG" sz="2100" u="sng" dirty="0">
                <a:latin typeface="Times New Roman" pitchFamily="18" charset="0"/>
                <a:cs typeface="Times New Roman" pitchFamily="18" charset="0"/>
              </a:rPr>
              <a:t>بناء العلامة التجارية: </a:t>
            </a:r>
            <a:r>
              <a:rPr lang="ar-EG" sz="2100" dirty="0">
                <a:latin typeface="Times New Roman" pitchFamily="18" charset="0"/>
                <a:cs typeface="Times New Roman" pitchFamily="18" charset="0"/>
              </a:rPr>
              <a:t>يمكن أن يساعد التسويق العام في بناء هوية علامة تجارية قوية وترسيخ وجودها في السوق، مما يساهم في التعرف على العلامة التجارية والولاء لها على المدى الطويل.</a:t>
            </a:r>
          </a:p>
          <a:p>
            <a:pPr marL="579437" indent="-457200" algn="just" rtl="1">
              <a:lnSpc>
                <a:spcPct val="150000"/>
              </a:lnSpc>
              <a:buFont typeface="+mj-lt"/>
              <a:buAutoNum type="arabicPeriod"/>
            </a:pPr>
            <a:endParaRPr lang="ar-EG" sz="2100" dirty="0" smtClean="0">
              <a:latin typeface="Times New Roman" pitchFamily="18" charset="0"/>
              <a:cs typeface="Times New Roman" pitchFamily="18" charset="0"/>
            </a:endParaRPr>
          </a:p>
          <a:p>
            <a:pPr marL="579437" indent="-457200" algn="just" rtl="1">
              <a:lnSpc>
                <a:spcPct val="150000"/>
              </a:lnSpc>
              <a:buFont typeface="+mj-lt"/>
              <a:buAutoNum type="arabicPeriod"/>
            </a:pPr>
            <a:r>
              <a:rPr lang="ar-EG" sz="2100" u="sng" dirty="0">
                <a:latin typeface="Times New Roman" pitchFamily="18" charset="0"/>
                <a:cs typeface="Times New Roman" pitchFamily="18" charset="0"/>
              </a:rPr>
              <a:t>الميزة التنافسية:</a:t>
            </a:r>
            <a:r>
              <a:rPr lang="ar-EG" sz="2100" dirty="0">
                <a:latin typeface="Times New Roman" pitchFamily="18" charset="0"/>
                <a:cs typeface="Times New Roman" pitchFamily="18" charset="0"/>
              </a:rPr>
              <a:t> يمكن لاستراتيجية التسويق </a:t>
            </a:r>
            <a:r>
              <a:rPr lang="ar-EG" sz="2100" dirty="0" smtClean="0">
                <a:latin typeface="Times New Roman" pitchFamily="18" charset="0"/>
                <a:cs typeface="Times New Roman" pitchFamily="18" charset="0"/>
              </a:rPr>
              <a:t>الشامل </a:t>
            </a:r>
            <a:r>
              <a:rPr lang="ar-EG" sz="2100" dirty="0">
                <a:latin typeface="Times New Roman" pitchFamily="18" charset="0"/>
                <a:cs typeface="Times New Roman" pitchFamily="18" charset="0"/>
              </a:rPr>
              <a:t>المنفذة بشكل جيد أن تخلق ميزة تنافسية من خلال وضع العلامة التجارية بشكل فعال في السوق</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4" name="TextBox 13"/>
          <p:cNvSpPr txBox="1"/>
          <p:nvPr/>
        </p:nvSpPr>
        <p:spPr>
          <a:xfrm>
            <a:off x="4577137" y="1346514"/>
            <a:ext cx="4687488"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التسويق الشامل </a:t>
            </a:r>
            <a:r>
              <a:rPr lang="en-US" b="1" dirty="0" smtClean="0">
                <a:solidFill>
                  <a:srgbClr val="00B0F0"/>
                </a:solidFill>
                <a:latin typeface="Alexandria" charset="0"/>
                <a:cs typeface="Alexandria" charset="0"/>
              </a:rPr>
              <a:t>Mass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276381376"/>
      </p:ext>
    </p:extLst>
  </p:cSld>
  <p:clrMapOvr>
    <a:masterClrMapping/>
  </p:clrMapOvr>
  <mc:AlternateContent xmlns:mc="http://schemas.openxmlformats.org/markup-compatibility/2006" xmlns:p14="http://schemas.microsoft.com/office/powerpoint/2010/main">
    <mc:Choice Requires="p14">
      <p:transition spd="slow" p14:dur="2000" advTm="410339"/>
    </mc:Choice>
    <mc:Fallback xmlns="">
      <p:transition spd="slow" advTm="410339"/>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83117"/>
            <a:ext cx="3385474" cy="188081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3485570"/>
          </a:xfrm>
          <a:prstGeom prst="rect">
            <a:avLst/>
          </a:prstGeom>
          <a:noFill/>
        </p:spPr>
        <p:txBody>
          <a:bodyPr wrap="square" rtlCol="0">
            <a:spAutoFit/>
          </a:bodyPr>
          <a:lstStyle/>
          <a:p>
            <a:pPr marL="579437" indent="-457200" algn="just" rtl="1">
              <a:lnSpc>
                <a:spcPct val="150000"/>
              </a:lnSpc>
              <a:buFont typeface="+mj-lt"/>
              <a:buAutoNum type="arabicPeriod" startAt="3"/>
            </a:pPr>
            <a:r>
              <a:rPr lang="ar-EG" sz="2100" u="sng" dirty="0" smtClean="0">
                <a:latin typeface="Times New Roman" pitchFamily="18" charset="0"/>
                <a:cs typeface="Times New Roman" pitchFamily="18" charset="0"/>
              </a:rPr>
              <a:t>حجم </a:t>
            </a:r>
            <a:r>
              <a:rPr lang="ar-EG" sz="2100" u="sng" dirty="0">
                <a:latin typeface="Times New Roman" pitchFamily="18" charset="0"/>
                <a:cs typeface="Times New Roman" pitchFamily="18" charset="0"/>
              </a:rPr>
              <a:t>الأسواق </a:t>
            </a:r>
            <a:r>
              <a:rPr lang="ar-EG" sz="2100" u="sng" dirty="0" smtClean="0">
                <a:latin typeface="Times New Roman" pitchFamily="18" charset="0"/>
                <a:cs typeface="Times New Roman" pitchFamily="18" charset="0"/>
              </a:rPr>
              <a:t>كبير</a:t>
            </a:r>
            <a:r>
              <a:rPr lang="ar-EG" sz="2100" dirty="0" smtClean="0">
                <a:latin typeface="Times New Roman" pitchFamily="18" charset="0"/>
                <a:cs typeface="Times New Roman" pitchFamily="18" charset="0"/>
              </a:rPr>
              <a:t>: لذلك </a:t>
            </a:r>
            <a:r>
              <a:rPr lang="ar-EG" sz="2100" dirty="0">
                <a:latin typeface="Times New Roman" pitchFamily="18" charset="0"/>
                <a:cs typeface="Times New Roman" pitchFamily="18" charset="0"/>
              </a:rPr>
              <a:t>ينخفض متوسط تكلفة جلب المنتج إلى السوق وترتفع هوامش الربح</a:t>
            </a:r>
            <a:r>
              <a:rPr lang="ar-EG" sz="2100" dirty="0" smtClean="0">
                <a:latin typeface="Times New Roman" pitchFamily="18" charset="0"/>
                <a:cs typeface="Times New Roman" pitchFamily="18" charset="0"/>
              </a:rPr>
              <a:t>.</a:t>
            </a:r>
          </a:p>
          <a:p>
            <a:pPr marL="579437" indent="-457200" algn="just" rtl="1">
              <a:lnSpc>
                <a:spcPct val="150000"/>
              </a:lnSpc>
              <a:buFont typeface="+mj-lt"/>
              <a:buAutoNum type="arabicPeriod" startAt="3"/>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3"/>
            </a:pPr>
            <a:r>
              <a:rPr lang="ar-EG" sz="2100" u="sng" dirty="0">
                <a:latin typeface="Times New Roman" pitchFamily="18" charset="0"/>
                <a:cs typeface="Times New Roman" pitchFamily="18" charset="0"/>
              </a:rPr>
              <a:t>س</a:t>
            </a:r>
            <a:r>
              <a:rPr lang="ar-EG" sz="2100" u="sng" dirty="0" smtClean="0">
                <a:latin typeface="Times New Roman" pitchFamily="18" charset="0"/>
                <a:cs typeface="Times New Roman" pitchFamily="18" charset="0"/>
              </a:rPr>
              <a:t>هولة نجاح الحملة الإعلانية والتسويقية المخططة بها</a:t>
            </a:r>
            <a:r>
              <a:rPr lang="ar-EG" sz="2100" dirty="0" smtClean="0">
                <a:latin typeface="Times New Roman" pitchFamily="18" charset="0"/>
                <a:cs typeface="Times New Roman" pitchFamily="18" charset="0"/>
              </a:rPr>
              <a:t>: فى حالة تبني هذه الاستراتيجية من جانب المؤسسة بشكل يتوافق مع طبيعة المنتج أو الخدمة مع الجمهور المراد الوصول إليه فيمكن </a:t>
            </a:r>
            <a:r>
              <a:rPr lang="ar-EG" sz="2100" dirty="0">
                <a:latin typeface="Times New Roman" pitchFamily="18" charset="0"/>
                <a:cs typeface="Times New Roman" pitchFamily="18" charset="0"/>
              </a:rPr>
              <a:t>أن تنجح </a:t>
            </a:r>
            <a:r>
              <a:rPr lang="ar-EG" sz="2100" dirty="0" smtClean="0">
                <a:latin typeface="Times New Roman" pitchFamily="18" charset="0"/>
                <a:cs typeface="Times New Roman" pitchFamily="18" charset="0"/>
              </a:rPr>
              <a:t>الحملة التسويقية الواحدة </a:t>
            </a:r>
            <a:r>
              <a:rPr lang="ar-EG" sz="2100" dirty="0">
                <a:latin typeface="Times New Roman" pitchFamily="18" charset="0"/>
                <a:cs typeface="Times New Roman" pitchFamily="18" charset="0"/>
              </a:rPr>
              <a:t>في استهداف سوق كاملة على نطاق </a:t>
            </a:r>
            <a:r>
              <a:rPr lang="ar-EG" sz="2100" dirty="0" smtClean="0">
                <a:latin typeface="Times New Roman" pitchFamily="18" charset="0"/>
                <a:cs typeface="Times New Roman" pitchFamily="18" charset="0"/>
              </a:rPr>
              <a:t>واسع بكل سهولة ويسر.</a:t>
            </a:r>
            <a:endParaRPr lang="ar-EG" sz="2100" dirty="0">
              <a:latin typeface="Times New Roman" pitchFamily="18" charset="0"/>
              <a:cs typeface="Times New Roman" pitchFamily="18" charset="0"/>
            </a:endParaRPr>
          </a:p>
        </p:txBody>
      </p:sp>
      <p:sp>
        <p:nvSpPr>
          <p:cNvPr id="17" name="TextBox 16"/>
          <p:cNvSpPr txBox="1"/>
          <p:nvPr/>
        </p:nvSpPr>
        <p:spPr>
          <a:xfrm>
            <a:off x="4577137" y="1346514"/>
            <a:ext cx="4687488"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التسويق الشامل </a:t>
            </a:r>
            <a:r>
              <a:rPr lang="en-US" b="1" dirty="0" smtClean="0">
                <a:solidFill>
                  <a:srgbClr val="00B0F0"/>
                </a:solidFill>
                <a:latin typeface="Alexandria" charset="0"/>
                <a:cs typeface="Alexandria" charset="0"/>
              </a:rPr>
              <a:t>Mass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1908037640"/>
      </p:ext>
    </p:extLst>
  </p:cSld>
  <p:clrMapOvr>
    <a:masterClrMapping/>
  </p:clrMapOvr>
  <mc:AlternateContent xmlns:mc="http://schemas.openxmlformats.org/markup-compatibility/2006" xmlns:p14="http://schemas.microsoft.com/office/powerpoint/2010/main">
    <mc:Choice Requires="p14">
      <p:transition spd="slow" p14:dur="2000" advTm="177178"/>
    </mc:Choice>
    <mc:Fallback xmlns="">
      <p:transition spd="slow" advTm="177178"/>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83117"/>
            <a:ext cx="3385474" cy="188081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2516073"/>
          </a:xfrm>
          <a:prstGeom prst="rect">
            <a:avLst/>
          </a:prstGeom>
          <a:noFill/>
        </p:spPr>
        <p:txBody>
          <a:bodyPr wrap="square" rtlCol="0">
            <a:spAutoFit/>
          </a:bodyPr>
          <a:lstStyle/>
          <a:p>
            <a:pPr marL="579437" indent="-457200" algn="just" rtl="1">
              <a:lnSpc>
                <a:spcPct val="150000"/>
              </a:lnSpc>
              <a:buFont typeface="+mj-lt"/>
              <a:buAutoNum type="arabicPeriod" startAt="5"/>
            </a:pPr>
            <a:r>
              <a:rPr lang="ar-EG" sz="2100" u="sng" dirty="0">
                <a:latin typeface="Times New Roman" pitchFamily="18" charset="0"/>
                <a:cs typeface="Times New Roman" pitchFamily="18" charset="0"/>
              </a:rPr>
              <a:t>الكفاءة: </a:t>
            </a:r>
            <a:r>
              <a:rPr lang="ar-EG" sz="2100" dirty="0">
                <a:latin typeface="Times New Roman" pitchFamily="18" charset="0"/>
                <a:cs typeface="Times New Roman" pitchFamily="18" charset="0"/>
              </a:rPr>
              <a:t>من خلال استهداف جمهور أكبر، يمكن أن تؤدي استراتيجيات التسويق </a:t>
            </a:r>
            <a:r>
              <a:rPr lang="ar-EG" sz="2100" dirty="0" smtClean="0">
                <a:latin typeface="Times New Roman" pitchFamily="18" charset="0"/>
                <a:cs typeface="Times New Roman" pitchFamily="18" charset="0"/>
              </a:rPr>
              <a:t>الشامل </a:t>
            </a:r>
            <a:r>
              <a:rPr lang="ar-EG" sz="2100" dirty="0">
                <a:latin typeface="Times New Roman" pitchFamily="18" charset="0"/>
                <a:cs typeface="Times New Roman" pitchFamily="18" charset="0"/>
              </a:rPr>
              <a:t>إلى زيادة الكفاءة من حيث توصيل الرسائل وتخصيص الموارد</a:t>
            </a:r>
            <a:r>
              <a:rPr lang="ar-EG" sz="2100" dirty="0" smtClean="0">
                <a:latin typeface="Times New Roman" pitchFamily="18" charset="0"/>
                <a:cs typeface="Times New Roman" pitchFamily="18" charset="0"/>
              </a:rPr>
              <a:t>.</a:t>
            </a:r>
          </a:p>
          <a:p>
            <a:pPr marL="579437" indent="-457200" algn="just" rtl="1">
              <a:lnSpc>
                <a:spcPct val="150000"/>
              </a:lnSpc>
              <a:buFont typeface="+mj-lt"/>
              <a:buAutoNum type="arabicPeriod" startAt="5"/>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5"/>
            </a:pPr>
            <a:r>
              <a:rPr lang="ar-EG" sz="2100" u="sng" dirty="0">
                <a:latin typeface="Times New Roman" pitchFamily="18" charset="0"/>
                <a:cs typeface="Times New Roman" pitchFamily="18" charset="0"/>
              </a:rPr>
              <a:t>قابلية التوسع:</a:t>
            </a:r>
            <a:r>
              <a:rPr lang="ar-EG" sz="2100" dirty="0">
                <a:latin typeface="Times New Roman" pitchFamily="18" charset="0"/>
                <a:cs typeface="Times New Roman" pitchFamily="18" charset="0"/>
              </a:rPr>
              <a:t> غالبًا ما يكون من السهل توسيع نطاق </a:t>
            </a:r>
            <a:r>
              <a:rPr lang="ar-EG" sz="2100" dirty="0" smtClean="0">
                <a:latin typeface="Times New Roman" pitchFamily="18" charset="0"/>
                <a:cs typeface="Times New Roman" pitchFamily="18" charset="0"/>
              </a:rPr>
              <a:t>التوزيع أكثر وأكثر بسبب استخدام وسائل إعلانية تقليدية واسعة الانتشار فينتج عنها تزايد الطلب في أسواق جديدة.</a:t>
            </a:r>
            <a:endParaRPr lang="ar-EG" sz="2100" dirty="0">
              <a:latin typeface="Times New Roman" pitchFamily="18" charset="0"/>
              <a:cs typeface="Times New Roman" pitchFamily="18" charset="0"/>
            </a:endParaRPr>
          </a:p>
        </p:txBody>
      </p:sp>
      <p:sp>
        <p:nvSpPr>
          <p:cNvPr id="17" name="TextBox 16"/>
          <p:cNvSpPr txBox="1"/>
          <p:nvPr/>
        </p:nvSpPr>
        <p:spPr>
          <a:xfrm>
            <a:off x="4577137" y="1346514"/>
            <a:ext cx="4687488"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التسويق الشامل </a:t>
            </a:r>
            <a:r>
              <a:rPr lang="en-US" b="1" dirty="0" smtClean="0">
                <a:solidFill>
                  <a:srgbClr val="00B0F0"/>
                </a:solidFill>
                <a:latin typeface="Alexandria" charset="0"/>
                <a:cs typeface="Alexandria" charset="0"/>
              </a:rPr>
              <a:t>Mass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601271791"/>
      </p:ext>
    </p:extLst>
  </p:cSld>
  <p:clrMapOvr>
    <a:masterClrMapping/>
  </p:clrMapOvr>
  <mc:AlternateContent xmlns:mc="http://schemas.openxmlformats.org/markup-compatibility/2006" xmlns:p14="http://schemas.microsoft.com/office/powerpoint/2010/main">
    <mc:Choice Requires="p14">
      <p:transition spd="slow" p14:dur="2000" advTm="145772"/>
    </mc:Choice>
    <mc:Fallback xmlns="">
      <p:transition spd="slow" advTm="145772"/>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83117"/>
            <a:ext cx="3385474" cy="188081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2516073"/>
          </a:xfrm>
          <a:prstGeom prst="rect">
            <a:avLst/>
          </a:prstGeom>
          <a:noFill/>
        </p:spPr>
        <p:txBody>
          <a:bodyPr wrap="square" rtlCol="0">
            <a:spAutoFit/>
          </a:bodyPr>
          <a:lstStyle/>
          <a:p>
            <a:pPr marL="579437" indent="-457200" algn="just" rtl="1">
              <a:lnSpc>
                <a:spcPct val="150000"/>
              </a:lnSpc>
              <a:buFont typeface="+mj-lt"/>
              <a:buAutoNum type="arabicPeriod" startAt="7"/>
            </a:pPr>
            <a:r>
              <a:rPr lang="ar-EG" sz="2100" u="sng" dirty="0" smtClean="0">
                <a:latin typeface="Times New Roman" pitchFamily="18" charset="0"/>
                <a:cs typeface="Times New Roman" pitchFamily="18" charset="0"/>
              </a:rPr>
              <a:t>سهولة التفاوض مع تجار الجملة والتجزئة:</a:t>
            </a:r>
            <a:r>
              <a:rPr lang="ar-EG" sz="2100" dirty="0" smtClean="0">
                <a:latin typeface="Times New Roman" pitchFamily="18" charset="0"/>
                <a:cs typeface="Times New Roman" pitchFamily="18" charset="0"/>
              </a:rPr>
              <a:t> نتيجة نجاح المنتج المستخدم لهذه الاستراتيجية فى الأسواق ومداومة الطلب عليه من جانب المستهلكين؛ فقد ينتج عن ذلك سرعة طلب المنتج من جانب تجار الجملة والتجزئة من الشركة المصنعة للمنتج، وبالتالي تكون الشركة هى صاحبة القرار فى صياغة الاتفاق المبرم مع التجار.</a:t>
            </a: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7"/>
            </a:pPr>
            <a:endParaRPr lang="ar-EG" sz="2100" dirty="0">
              <a:latin typeface="Times New Roman" pitchFamily="18" charset="0"/>
              <a:cs typeface="Times New Roman" pitchFamily="18" charset="0"/>
            </a:endParaRPr>
          </a:p>
        </p:txBody>
      </p:sp>
      <p:sp>
        <p:nvSpPr>
          <p:cNvPr id="18" name="TextBox 17"/>
          <p:cNvSpPr txBox="1"/>
          <p:nvPr/>
        </p:nvSpPr>
        <p:spPr>
          <a:xfrm>
            <a:off x="4577137" y="1346514"/>
            <a:ext cx="4687488"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التسويق الشامل </a:t>
            </a:r>
            <a:r>
              <a:rPr lang="en-US" b="1" dirty="0" smtClean="0">
                <a:solidFill>
                  <a:srgbClr val="00B0F0"/>
                </a:solidFill>
                <a:latin typeface="Alexandria" charset="0"/>
                <a:cs typeface="Alexandria" charset="0"/>
              </a:rPr>
              <a:t>Mass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4131283816"/>
      </p:ext>
    </p:extLst>
  </p:cSld>
  <p:clrMapOvr>
    <a:masterClrMapping/>
  </p:clrMapOvr>
  <mc:AlternateContent xmlns:mc="http://schemas.openxmlformats.org/markup-compatibility/2006" xmlns:p14="http://schemas.microsoft.com/office/powerpoint/2010/main">
    <mc:Choice Requires="p14">
      <p:transition spd="slow" p14:dur="2000" advTm="165262"/>
    </mc:Choice>
    <mc:Fallback xmlns="">
      <p:transition spd="slow" advTm="165262"/>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17695"/>
            <a:ext cx="9931780" cy="4616356"/>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988395" y="1159666"/>
            <a:ext cx="4677186"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استراتيجية التسويق الشامل </a:t>
            </a:r>
            <a:r>
              <a:rPr lang="en-US" b="1" dirty="0" smtClean="0">
                <a:solidFill>
                  <a:srgbClr val="00B0F0"/>
                </a:solidFill>
                <a:latin typeface="Alexandria" charset="0"/>
                <a:cs typeface="Alexandria" charset="0"/>
              </a:rPr>
              <a:t>Mass Marketing </a:t>
            </a:r>
            <a:endParaRPr lang="en-US" b="1" dirty="0">
              <a:solidFill>
                <a:srgbClr val="00B0F0"/>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71247" y="1139330"/>
            <a:ext cx="917148" cy="338554"/>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421320262"/>
      </p:ext>
    </p:extLst>
  </p:cSld>
  <p:clrMapOvr>
    <a:masterClrMapping/>
  </p:clrMapOvr>
  <mc:AlternateContent xmlns:mc="http://schemas.openxmlformats.org/markup-compatibility/2006" xmlns:p14="http://schemas.microsoft.com/office/powerpoint/2010/main">
    <mc:Choice Requires="p14">
      <p:transition spd="slow" p14:dur="2000" advTm="9315"/>
    </mc:Choice>
    <mc:Fallback xmlns="">
      <p:transition spd="slow" advTm="93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83117"/>
            <a:ext cx="3385474" cy="188081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8" y="2821970"/>
            <a:ext cx="8309245" cy="3000821"/>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u="sng" dirty="0" smtClean="0">
                <a:latin typeface="Times New Roman" pitchFamily="18" charset="0"/>
                <a:cs typeface="Times New Roman" pitchFamily="18" charset="0"/>
              </a:rPr>
              <a:t>عيوب </a:t>
            </a:r>
            <a:r>
              <a:rPr lang="ar-EG" sz="2100" u="sng" dirty="0">
                <a:latin typeface="Times New Roman" pitchFamily="18" charset="0"/>
                <a:cs typeface="Times New Roman" pitchFamily="18" charset="0"/>
              </a:rPr>
              <a:t>استراتيجية التسويق </a:t>
            </a:r>
            <a:r>
              <a:rPr lang="ar-EG" sz="2100" u="sng" dirty="0" smtClean="0">
                <a:latin typeface="Times New Roman" pitchFamily="18" charset="0"/>
                <a:cs typeface="Times New Roman" pitchFamily="18" charset="0"/>
              </a:rPr>
              <a:t>الشامل </a:t>
            </a:r>
            <a:r>
              <a:rPr lang="en-US" sz="2100" u="sng" dirty="0">
                <a:latin typeface="Times New Roman" pitchFamily="18" charset="0"/>
                <a:cs typeface="Times New Roman" pitchFamily="18" charset="0"/>
              </a:rPr>
              <a:t>Mass Marketing </a:t>
            </a:r>
            <a:r>
              <a:rPr lang="en-US" sz="2100" u="sng" dirty="0" smtClean="0">
                <a:latin typeface="Times New Roman" pitchFamily="18" charset="0"/>
                <a:cs typeface="Times New Roman" pitchFamily="18" charset="0"/>
              </a:rPr>
              <a:t>:</a:t>
            </a:r>
            <a:endParaRPr lang="ar-EG" sz="2100" u="sng" dirty="0" smtClean="0">
              <a:latin typeface="Times New Roman" pitchFamily="18" charset="0"/>
              <a:cs typeface="Times New Roman" pitchFamily="18" charset="0"/>
            </a:endParaRPr>
          </a:p>
          <a:p>
            <a:pPr marL="463550" indent="-341313" algn="just" rtl="1">
              <a:lnSpc>
                <a:spcPct val="150000"/>
              </a:lnSpc>
              <a:buFont typeface="Wingdings" pitchFamily="2" charset="2"/>
              <a:buChar char="Ø"/>
            </a:pPr>
            <a:endParaRPr lang="en-US" sz="2100" u="sng" dirty="0">
              <a:latin typeface="Times New Roman" pitchFamily="18" charset="0"/>
              <a:cs typeface="Times New Roman" pitchFamily="18" charset="0"/>
            </a:endParaRPr>
          </a:p>
          <a:p>
            <a:pPr marL="579437" indent="-457200" algn="just" rtl="1">
              <a:lnSpc>
                <a:spcPct val="150000"/>
              </a:lnSpc>
              <a:buFont typeface="+mj-lt"/>
              <a:buAutoNum type="arabicPeriod"/>
            </a:pPr>
            <a:r>
              <a:rPr lang="ar-EG" sz="2100" u="sng" dirty="0" smtClean="0">
                <a:latin typeface="Times New Roman" pitchFamily="18" charset="0"/>
                <a:cs typeface="Times New Roman" pitchFamily="18" charset="0"/>
              </a:rPr>
              <a:t>تكاليف مرتفعة:</a:t>
            </a:r>
            <a:r>
              <a:rPr lang="ar-EG"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قد يكون التسويق لجمهور كبير من خلال قنوات الوسائط مثل التلفزيون أو الراديو أو الإعلانات المطبوعة مكلفًا </a:t>
            </a:r>
            <a:r>
              <a:rPr lang="ar-EG" sz="2100" dirty="0" smtClean="0">
                <a:latin typeface="Times New Roman" pitchFamily="18" charset="0"/>
                <a:cs typeface="Times New Roman" pitchFamily="18" charset="0"/>
              </a:rPr>
              <a:t>للغاية، فى حالة إذا ما كان المنتج أو الخدمة المعلن عنها لايتناسب معها استراتيجية التسويق الشامل.</a:t>
            </a: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a:pPr>
            <a:endParaRPr lang="ar-EG" sz="2100" dirty="0">
              <a:latin typeface="Times New Roman" pitchFamily="18" charset="0"/>
              <a:cs typeface="Times New Roman" pitchFamily="18" charset="0"/>
            </a:endParaRPr>
          </a:p>
        </p:txBody>
      </p:sp>
      <p:sp>
        <p:nvSpPr>
          <p:cNvPr id="13" name="TextBox 12"/>
          <p:cNvSpPr txBox="1"/>
          <p:nvPr/>
        </p:nvSpPr>
        <p:spPr>
          <a:xfrm>
            <a:off x="4577137" y="1345499"/>
            <a:ext cx="4687488"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استراتيجية التسويق الشامل </a:t>
            </a:r>
            <a:r>
              <a:rPr lang="en-US" b="1" dirty="0" smtClean="0">
                <a:solidFill>
                  <a:srgbClr val="00B0F0"/>
                </a:solidFill>
                <a:latin typeface="Alexandria" charset="0"/>
                <a:cs typeface="Alexandria" charset="0"/>
              </a:rPr>
              <a:t>Mass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1295978991"/>
      </p:ext>
    </p:extLst>
  </p:cSld>
  <p:clrMapOvr>
    <a:masterClrMapping/>
  </p:clrMapOvr>
  <mc:AlternateContent xmlns:mc="http://schemas.openxmlformats.org/markup-compatibility/2006" xmlns:p14="http://schemas.microsoft.com/office/powerpoint/2010/main">
    <mc:Choice Requires="p14">
      <p:transition spd="slow" p14:dur="2000" advTm="138541"/>
    </mc:Choice>
    <mc:Fallback xmlns="">
      <p:transition spd="slow" advTm="138541"/>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83117"/>
            <a:ext cx="3385474" cy="188081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3000821"/>
          </a:xfrm>
          <a:prstGeom prst="rect">
            <a:avLst/>
          </a:prstGeom>
          <a:noFill/>
        </p:spPr>
        <p:txBody>
          <a:bodyPr wrap="square" rtlCol="0">
            <a:spAutoFit/>
          </a:bodyPr>
          <a:lstStyle/>
          <a:p>
            <a:pPr marL="579437" indent="-457200" algn="just" rtl="1">
              <a:lnSpc>
                <a:spcPct val="150000"/>
              </a:lnSpc>
              <a:buFont typeface="+mj-lt"/>
              <a:buAutoNum type="arabicPeriod" startAt="2"/>
            </a:pPr>
            <a:r>
              <a:rPr lang="ar-EG" sz="2100" u="sng" dirty="0">
                <a:latin typeface="Times New Roman" pitchFamily="18" charset="0"/>
                <a:cs typeface="Times New Roman" pitchFamily="18" charset="0"/>
              </a:rPr>
              <a:t>التخصيص المحدود:</a:t>
            </a:r>
            <a:r>
              <a:rPr lang="ar-EG" sz="2100" dirty="0">
                <a:latin typeface="Times New Roman" pitchFamily="18" charset="0"/>
                <a:cs typeface="Times New Roman" pitchFamily="18" charset="0"/>
              </a:rPr>
              <a:t> لا يسمح التسويق الشامل بالتواصل الشخصي مع العملاء الأفراد. </a:t>
            </a:r>
            <a:r>
              <a:rPr lang="ar-EG" sz="2100" dirty="0" smtClean="0">
                <a:latin typeface="Times New Roman" pitchFamily="18" charset="0"/>
                <a:cs typeface="Times New Roman" pitchFamily="18" charset="0"/>
              </a:rPr>
              <a:t>حيث يمكن </a:t>
            </a:r>
            <a:r>
              <a:rPr lang="ar-EG" sz="2100" dirty="0">
                <a:latin typeface="Times New Roman" pitchFamily="18" charset="0"/>
                <a:cs typeface="Times New Roman" pitchFamily="18" charset="0"/>
              </a:rPr>
              <a:t>أن يؤدي هذا النقص في التخصيص إلى انخفاض التفاعل والاتصال بالعلامة التجارية.</a:t>
            </a:r>
          </a:p>
          <a:p>
            <a:pPr marL="579437" indent="-457200" algn="just" rtl="1">
              <a:lnSpc>
                <a:spcPct val="150000"/>
              </a:lnSpc>
              <a:buFont typeface="+mj-lt"/>
              <a:buAutoNum type="arabicPeriod" startAt="2"/>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2"/>
            </a:pPr>
            <a:r>
              <a:rPr lang="ar-EG" sz="2100" u="sng" dirty="0">
                <a:latin typeface="Times New Roman" pitchFamily="18" charset="0"/>
                <a:cs typeface="Times New Roman" pitchFamily="18" charset="0"/>
              </a:rPr>
              <a:t>صعوبة قياس عائد الاستثمار:</a:t>
            </a:r>
            <a:r>
              <a:rPr lang="ar-EG" sz="2100" dirty="0">
                <a:latin typeface="Times New Roman" pitchFamily="18" charset="0"/>
                <a:cs typeface="Times New Roman" pitchFamily="18" charset="0"/>
              </a:rPr>
              <a:t> قد يكون من الصعب قياس فعالية الحملات التسويقية الجماعية بدقة. </a:t>
            </a:r>
            <a:r>
              <a:rPr lang="ar-EG" sz="2100" dirty="0" smtClean="0">
                <a:latin typeface="Times New Roman" pitchFamily="18" charset="0"/>
                <a:cs typeface="Times New Roman" pitchFamily="18" charset="0"/>
              </a:rPr>
              <a:t>لذلك قد يكون من الصعب قياس وتحديد عائد </a:t>
            </a:r>
            <a:r>
              <a:rPr lang="ar-EG" sz="2100" dirty="0">
                <a:latin typeface="Times New Roman" pitchFamily="18" charset="0"/>
                <a:cs typeface="Times New Roman" pitchFamily="18" charset="0"/>
              </a:rPr>
              <a:t>الاستثمار </a:t>
            </a:r>
            <a:r>
              <a:rPr lang="en-US" sz="2100" dirty="0" smtClean="0">
                <a:latin typeface="Times New Roman" pitchFamily="18" charset="0"/>
                <a:cs typeface="Times New Roman" pitchFamily="18" charset="0"/>
              </a:rPr>
              <a:t>ROI</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6" name="TextBox 15"/>
          <p:cNvSpPr txBox="1"/>
          <p:nvPr/>
        </p:nvSpPr>
        <p:spPr>
          <a:xfrm>
            <a:off x="4528442" y="1345499"/>
            <a:ext cx="4687488"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استراتيجية التسويق الشامل </a:t>
            </a:r>
            <a:r>
              <a:rPr lang="en-US" b="1" dirty="0" smtClean="0">
                <a:solidFill>
                  <a:srgbClr val="00B0F0"/>
                </a:solidFill>
                <a:latin typeface="Alexandria" charset="0"/>
                <a:cs typeface="Alexandria" charset="0"/>
              </a:rPr>
              <a:t>Mass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2848182735"/>
      </p:ext>
    </p:extLst>
  </p:cSld>
  <p:clrMapOvr>
    <a:masterClrMapping/>
  </p:clrMapOvr>
  <mc:AlternateContent xmlns:mc="http://schemas.openxmlformats.org/markup-compatibility/2006" xmlns:p14="http://schemas.microsoft.com/office/powerpoint/2010/main">
    <mc:Choice Requires="p14">
      <p:transition spd="slow" p14:dur="2000" advTm="157467"/>
    </mc:Choice>
    <mc:Fallback xmlns="">
      <p:transition spd="slow" advTm="157467"/>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83117"/>
            <a:ext cx="3385474" cy="188081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3485570"/>
          </a:xfrm>
          <a:prstGeom prst="rect">
            <a:avLst/>
          </a:prstGeom>
          <a:noFill/>
        </p:spPr>
        <p:txBody>
          <a:bodyPr wrap="square" rtlCol="0">
            <a:spAutoFit/>
          </a:bodyPr>
          <a:lstStyle/>
          <a:p>
            <a:pPr marL="579437" indent="-457200" algn="just" rtl="1">
              <a:lnSpc>
                <a:spcPct val="150000"/>
              </a:lnSpc>
              <a:buFont typeface="+mj-lt"/>
              <a:buAutoNum type="arabicPeriod" startAt="4"/>
            </a:pPr>
            <a:r>
              <a:rPr lang="ar-EG" sz="2100" u="sng" dirty="0">
                <a:latin typeface="Times New Roman" pitchFamily="18" charset="0"/>
                <a:cs typeface="Times New Roman" pitchFamily="18" charset="0"/>
              </a:rPr>
              <a:t>المنافسة والفوضى:</a:t>
            </a:r>
            <a:r>
              <a:rPr lang="ar-EG" sz="2100" dirty="0">
                <a:latin typeface="Times New Roman" pitchFamily="18" charset="0"/>
                <a:cs typeface="Times New Roman" pitchFamily="18" charset="0"/>
              </a:rPr>
              <a:t> في التسويق الشامل، تتنافس الشركات على جذب انتباه المستهلكين في سوق مزدحمة. </a:t>
            </a:r>
            <a:r>
              <a:rPr lang="ar-EG" sz="2100" dirty="0" smtClean="0">
                <a:latin typeface="Times New Roman" pitchFamily="18" charset="0"/>
                <a:cs typeface="Times New Roman" pitchFamily="18" charset="0"/>
              </a:rPr>
              <a:t>فمع </a:t>
            </a:r>
            <a:r>
              <a:rPr lang="ar-EG" sz="2100" dirty="0">
                <a:latin typeface="Times New Roman" pitchFamily="18" charset="0"/>
                <a:cs typeface="Times New Roman" pitchFamily="18" charset="0"/>
              </a:rPr>
              <a:t>وجود الكثير من الضجيج الإعلاني، قد يكون من الصعب إبراز رسالة العلامة التجارية.</a:t>
            </a:r>
          </a:p>
          <a:p>
            <a:pPr marL="579437" indent="-457200" algn="just" rtl="1">
              <a:lnSpc>
                <a:spcPct val="150000"/>
              </a:lnSpc>
              <a:buFont typeface="+mj-lt"/>
              <a:buAutoNum type="arabicPeriod" startAt="4"/>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4"/>
            </a:pPr>
            <a:r>
              <a:rPr lang="ar-EG" sz="2100" u="sng" dirty="0">
                <a:latin typeface="Times New Roman" pitchFamily="18" charset="0"/>
                <a:cs typeface="Times New Roman" pitchFamily="18" charset="0"/>
              </a:rPr>
              <a:t>خطر ردود الفعل السلبية:</a:t>
            </a:r>
            <a:r>
              <a:rPr lang="ar-EG" sz="2100" dirty="0">
                <a:latin typeface="Times New Roman" pitchFamily="18" charset="0"/>
                <a:cs typeface="Times New Roman" pitchFamily="18" charset="0"/>
              </a:rPr>
              <a:t> يمكن أن تنتشر ردود الفعل السلبية أو ردود الفعل العنيفة من حملة تسويق جماعية بسرعة، مما قد يؤدي إلى الإضرار بسمعة العلامة التجارية على نطاق واسع.</a:t>
            </a:r>
          </a:p>
        </p:txBody>
      </p:sp>
      <p:sp>
        <p:nvSpPr>
          <p:cNvPr id="16" name="TextBox 15"/>
          <p:cNvSpPr txBox="1"/>
          <p:nvPr/>
        </p:nvSpPr>
        <p:spPr>
          <a:xfrm>
            <a:off x="4577137" y="1345499"/>
            <a:ext cx="4687488"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استراتيجية التسويق الشامل </a:t>
            </a:r>
            <a:r>
              <a:rPr lang="en-US" b="1" dirty="0" smtClean="0">
                <a:solidFill>
                  <a:srgbClr val="00B0F0"/>
                </a:solidFill>
                <a:latin typeface="Alexandria" charset="0"/>
                <a:cs typeface="Alexandria" charset="0"/>
              </a:rPr>
              <a:t>Mass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2695866439"/>
      </p:ext>
    </p:extLst>
  </p:cSld>
  <p:clrMapOvr>
    <a:masterClrMapping/>
  </p:clrMapOvr>
  <mc:AlternateContent xmlns:mc="http://schemas.openxmlformats.org/markup-compatibility/2006" xmlns:p14="http://schemas.microsoft.com/office/powerpoint/2010/main">
    <mc:Choice Requires="p14">
      <p:transition spd="slow" p14:dur="2000" advTm="161885"/>
    </mc:Choice>
    <mc:Fallback xmlns="">
      <p:transition spd="slow" advTm="161885"/>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83117"/>
            <a:ext cx="3385474" cy="188081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1488484"/>
          </a:xfrm>
          <a:prstGeom prst="rect">
            <a:avLst/>
          </a:prstGeom>
          <a:noFill/>
        </p:spPr>
        <p:txBody>
          <a:bodyPr wrap="square" rtlCol="0">
            <a:spAutoFit/>
          </a:bodyPr>
          <a:lstStyle/>
          <a:p>
            <a:pPr marL="579437" indent="-457200" algn="just" rtl="1">
              <a:lnSpc>
                <a:spcPct val="150000"/>
              </a:lnSpc>
              <a:buFont typeface="+mj-lt"/>
              <a:buAutoNum type="arabicPeriod" startAt="6"/>
            </a:pPr>
            <a:r>
              <a:rPr lang="ar-EG" sz="2100" u="sng" dirty="0">
                <a:latin typeface="Times New Roman" pitchFamily="18" charset="0"/>
                <a:cs typeface="Times New Roman" pitchFamily="18" charset="0"/>
              </a:rPr>
              <a:t>قدرة أقل على التكيف:</a:t>
            </a:r>
            <a:r>
              <a:rPr lang="ar-EG" sz="2100" dirty="0">
                <a:latin typeface="Times New Roman" pitchFamily="18" charset="0"/>
                <a:cs typeface="Times New Roman" pitchFamily="18" charset="0"/>
              </a:rPr>
              <a:t> غالبًا ما تكون استراتيجيات التسويق الشامل أقل مرونة واستجابة لظروف السوق المتغيرة مقارنة بالمناهج الأكثر استهدافًا. ويصبح التكيف مع تفضيلات المستهلك المتطورة أكثر صعوبة</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6" name="TextBox 15"/>
          <p:cNvSpPr txBox="1"/>
          <p:nvPr/>
        </p:nvSpPr>
        <p:spPr>
          <a:xfrm>
            <a:off x="4577137" y="1345499"/>
            <a:ext cx="4687488"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استراتيجية التسويق الشامل </a:t>
            </a:r>
            <a:r>
              <a:rPr lang="en-US" b="1" dirty="0" smtClean="0">
                <a:solidFill>
                  <a:srgbClr val="00B0F0"/>
                </a:solidFill>
                <a:latin typeface="Alexandria" charset="0"/>
                <a:cs typeface="Alexandria" charset="0"/>
              </a:rPr>
              <a:t>Mass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548673743"/>
      </p:ext>
    </p:extLst>
  </p:cSld>
  <p:clrMapOvr>
    <a:masterClrMapping/>
  </p:clrMapOvr>
  <mc:AlternateContent xmlns:mc="http://schemas.openxmlformats.org/markup-compatibility/2006" xmlns:p14="http://schemas.microsoft.com/office/powerpoint/2010/main">
    <mc:Choice Requires="p14">
      <p:transition spd="slow" p14:dur="2000" advTm="137745"/>
    </mc:Choice>
    <mc:Fallback xmlns="">
      <p:transition spd="slow" advTm="137745"/>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17695"/>
            <a:ext cx="9931780" cy="4616356"/>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122194" y="1159666"/>
            <a:ext cx="3021805"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استراتيجية التسويق المتخصص</a:t>
            </a:r>
          </a:p>
          <a:p>
            <a:pPr algn="ctr" rtl="1"/>
            <a:r>
              <a:rPr lang="ar-EG" b="1" dirty="0" smtClean="0">
                <a:solidFill>
                  <a:srgbClr val="00B0F0"/>
                </a:solidFill>
                <a:latin typeface="Alexandria" charset="0"/>
                <a:cs typeface="Alexandria" charset="0"/>
              </a:rPr>
              <a:t> </a:t>
            </a:r>
            <a:r>
              <a:rPr lang="en-US" b="1" dirty="0" smtClean="0">
                <a:solidFill>
                  <a:srgbClr val="00B0F0"/>
                </a:solidFill>
                <a:latin typeface="Alexandria" charset="0"/>
                <a:cs typeface="Alexandria" charset="0"/>
              </a:rPr>
              <a:t>Niche Marketing </a:t>
            </a:r>
            <a:endParaRPr lang="en-US" b="1" dirty="0">
              <a:solidFill>
                <a:srgbClr val="00B0F0"/>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p:cNvSpPr txBox="1"/>
          <p:nvPr/>
        </p:nvSpPr>
        <p:spPr>
          <a:xfrm>
            <a:off x="5071247" y="1139330"/>
            <a:ext cx="917148" cy="338554"/>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5" name="TextBox 14"/>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341343506"/>
      </p:ext>
    </p:extLst>
  </p:cSld>
  <p:clrMapOvr>
    <a:masterClrMapping/>
  </p:clrMapOvr>
  <mc:AlternateContent xmlns:mc="http://schemas.openxmlformats.org/markup-compatibility/2006" xmlns:p14="http://schemas.microsoft.com/office/powerpoint/2010/main">
    <mc:Choice Requires="p14">
      <p:transition spd="slow" p14:dur="2000" advTm="12392"/>
    </mc:Choice>
    <mc:Fallback xmlns="">
      <p:transition spd="slow" advTm="123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44" y="1360224"/>
            <a:ext cx="3407317" cy="189295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011715"/>
            <a:ext cx="8309245" cy="4455066"/>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u="sng" dirty="0">
                <a:latin typeface="Times New Roman" pitchFamily="18" charset="0"/>
                <a:cs typeface="Times New Roman" pitchFamily="18" charset="0"/>
              </a:rPr>
              <a:t>تعريف </a:t>
            </a:r>
            <a:r>
              <a:rPr lang="ar-EG" sz="2100" u="sng" dirty="0" smtClean="0">
                <a:latin typeface="Times New Roman" pitchFamily="18" charset="0"/>
                <a:cs typeface="Times New Roman" pitchFamily="18" charset="0"/>
              </a:rPr>
              <a:t>استراتيجية التسويق المتخصص:</a:t>
            </a:r>
            <a:endParaRPr lang="ar-EG" sz="2100" u="sng" dirty="0">
              <a:latin typeface="Times New Roman" pitchFamily="18" charset="0"/>
              <a:cs typeface="Times New Roman" pitchFamily="18" charset="0"/>
            </a:endParaRPr>
          </a:p>
          <a:p>
            <a:pPr marL="122237" algn="just" rtl="1">
              <a:lnSpc>
                <a:spcPct val="150000"/>
              </a:lnSpc>
            </a:pPr>
            <a:r>
              <a:rPr lang="ar-EG" sz="2100" dirty="0">
                <a:latin typeface="Times New Roman" pitchFamily="18" charset="0"/>
                <a:cs typeface="Times New Roman" pitchFamily="18" charset="0"/>
              </a:rPr>
              <a:t>تركز استراتيجية التسويق المتخصصة على استهداف شريحة معينة من السوق لها احتياجات أو تفضيلات أو خصائص فريدة. بدلاً من محاولة جذب جمهور واسع، يتضمن التسويق المتخصص تقديم الطعام لمجموعة أصغر ومتخصصة من المستهلكين. يسمح هذا النهج للشركات بتمييز نفسها عن المنافسين وبناء قاعدة عملاء مخلصين ضمن مجال معين. غالبًا ما يتضمن التسويق المتخصص تقديم منتجات أو خدمات مصممة خصيصًا ورسائل تسويقية مخصصة وتأسيس سمعة قوية داخل المجتمع المتخصص. من خلال التركيز على سوق متخصصة، </a:t>
            </a:r>
            <a:r>
              <a:rPr lang="ar-EG" sz="2100" dirty="0" smtClean="0">
                <a:latin typeface="Times New Roman" pitchFamily="18" charset="0"/>
                <a:cs typeface="Times New Roman" pitchFamily="18" charset="0"/>
              </a:rPr>
              <a:t>حيث يمكن </a:t>
            </a:r>
            <a:r>
              <a:rPr lang="ar-EG" sz="2100" dirty="0">
                <a:latin typeface="Times New Roman" pitchFamily="18" charset="0"/>
                <a:cs typeface="Times New Roman" pitchFamily="18" charset="0"/>
              </a:rPr>
              <a:t>للشركات في كثير من الأحيان طلب أسعار أعلى، وتحقيق ولاء أفضل للعملاء، وتحفيز جهود تسويقية أكثر استهدافًا.</a:t>
            </a:r>
          </a:p>
        </p:txBody>
      </p:sp>
      <p:sp>
        <p:nvSpPr>
          <p:cNvPr id="13" name="TextBox 12"/>
          <p:cNvSpPr txBox="1"/>
          <p:nvPr/>
        </p:nvSpPr>
        <p:spPr>
          <a:xfrm>
            <a:off x="4611291" y="1376135"/>
            <a:ext cx="3021805"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استراتيجية التسويق المتخصص</a:t>
            </a:r>
          </a:p>
          <a:p>
            <a:pPr algn="ctr" rtl="1"/>
            <a:r>
              <a:rPr lang="ar-EG" b="1" dirty="0" smtClean="0">
                <a:solidFill>
                  <a:srgbClr val="00B0F0"/>
                </a:solidFill>
                <a:latin typeface="Alexandria" charset="0"/>
                <a:cs typeface="Alexandria" charset="0"/>
              </a:rPr>
              <a:t> </a:t>
            </a:r>
            <a:r>
              <a:rPr lang="en-US" b="1" dirty="0" smtClean="0">
                <a:solidFill>
                  <a:srgbClr val="00B0F0"/>
                </a:solidFill>
                <a:latin typeface="Alexandria" charset="0"/>
                <a:cs typeface="Alexandria" charset="0"/>
              </a:rPr>
              <a:t>Niche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2571510478"/>
      </p:ext>
    </p:extLst>
  </p:cSld>
  <p:clrMapOvr>
    <a:masterClrMapping/>
  </p:clrMapOvr>
  <mc:AlternateContent xmlns:mc="http://schemas.openxmlformats.org/markup-compatibility/2006" xmlns:p14="http://schemas.microsoft.com/office/powerpoint/2010/main">
    <mc:Choice Requires="p14">
      <p:transition spd="slow" p14:dur="2000" advTm="126162"/>
    </mc:Choice>
    <mc:Fallback xmlns="">
      <p:transition spd="slow" advTm="126162"/>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44" y="1360224"/>
            <a:ext cx="3407317" cy="189295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68035"/>
            <a:ext cx="8309245" cy="3912225"/>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dirty="0" smtClean="0">
                <a:latin typeface="Times New Roman" pitchFamily="18" charset="0"/>
                <a:cs typeface="Times New Roman" pitchFamily="18" charset="0"/>
              </a:rPr>
              <a:t>لذلك تتكون </a:t>
            </a:r>
            <a:r>
              <a:rPr lang="ar-EG" sz="2100" dirty="0">
                <a:latin typeface="Times New Roman" pitchFamily="18" charset="0"/>
                <a:cs typeface="Times New Roman" pitchFamily="18" charset="0"/>
              </a:rPr>
              <a:t>السوق المتخصصة من عميل فردي أو مجموعة صغيرة من العملاء مع خصائص أو احتياجات متشابهة. ويُعد التسويق المتخصص بمثابة التمركز أو الدخول في قطاعات سوق متجانسة صغيرة مربحة تم تجاهلها أو إهمالها من جانب </a:t>
            </a:r>
            <a:r>
              <a:rPr lang="ar-EG" sz="2100" dirty="0" smtClean="0">
                <a:latin typeface="Times New Roman" pitchFamily="18" charset="0"/>
                <a:cs typeface="Times New Roman" pitchFamily="18" charset="0"/>
              </a:rPr>
              <a:t>الآخرين، لذلك تعد من السمات الرئيسية لاستراتيجية التسويق المتخصص: </a:t>
            </a:r>
          </a:p>
          <a:p>
            <a:pPr marL="579437" indent="-457200" algn="just" rtl="1">
              <a:lnSpc>
                <a:spcPct val="150000"/>
              </a:lnSpc>
              <a:buFont typeface="+mj-lt"/>
              <a:buAutoNum type="arabicPeriod"/>
            </a:pPr>
            <a:r>
              <a:rPr lang="ar-EG" sz="2100" dirty="0">
                <a:latin typeface="Times New Roman" pitchFamily="18" charset="0"/>
                <a:cs typeface="Times New Roman" pitchFamily="18" charset="0"/>
              </a:rPr>
              <a:t>التفكير والتأثير عبر شريحة صغيرة  من خلال عرض أحجام إنتاج صغيرة.</a:t>
            </a:r>
          </a:p>
          <a:p>
            <a:pPr marL="579437" indent="-457200" algn="just" rtl="1">
              <a:lnSpc>
                <a:spcPct val="150000"/>
              </a:lnSpc>
              <a:buFont typeface="+mj-lt"/>
              <a:buAutoNum type="arabicPeriod"/>
            </a:pPr>
            <a:r>
              <a:rPr lang="ar-EG" sz="2100" dirty="0">
                <a:latin typeface="Times New Roman" pitchFamily="18" charset="0"/>
                <a:cs typeface="Times New Roman" pitchFamily="18" charset="0"/>
              </a:rPr>
              <a:t>التركيز على عدد قليل من العملاء وتجنب التسويق مع عديد من المنافسين أو منافس مهيمن.</a:t>
            </a:r>
          </a:p>
          <a:p>
            <a:pPr marL="579437" indent="-457200" algn="just" rtl="1">
              <a:lnSpc>
                <a:spcPct val="150000"/>
              </a:lnSpc>
              <a:buFont typeface="+mj-lt"/>
              <a:buAutoNum type="arabicPeriod"/>
            </a:pPr>
            <a:r>
              <a:rPr lang="ar-EG" sz="2100" dirty="0">
                <a:latin typeface="Times New Roman" pitchFamily="18" charset="0"/>
                <a:cs typeface="Times New Roman" pitchFamily="18" charset="0"/>
              </a:rPr>
              <a:t>بناء علاقات قوية وطويلة الأجل مع العملاء.</a:t>
            </a:r>
          </a:p>
          <a:p>
            <a:pPr marL="579437" indent="-457200" algn="just" rtl="1">
              <a:lnSpc>
                <a:spcPct val="150000"/>
              </a:lnSpc>
              <a:buFont typeface="+mj-lt"/>
              <a:buAutoNum type="arabicPeriod"/>
            </a:pPr>
            <a:r>
              <a:rPr lang="ar-EG" sz="2100" dirty="0">
                <a:latin typeface="Times New Roman" pitchFamily="18" charset="0"/>
                <a:cs typeface="Times New Roman" pitchFamily="18" charset="0"/>
              </a:rPr>
              <a:t>التركيز على احتياجات العملاء</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3" name="TextBox 12"/>
          <p:cNvSpPr txBox="1"/>
          <p:nvPr/>
        </p:nvSpPr>
        <p:spPr>
          <a:xfrm>
            <a:off x="4611291" y="1376135"/>
            <a:ext cx="3021805"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استراتيجية التسويق المتخصص</a:t>
            </a:r>
          </a:p>
          <a:p>
            <a:pPr algn="ctr" rtl="1"/>
            <a:r>
              <a:rPr lang="ar-EG" b="1" dirty="0" smtClean="0">
                <a:solidFill>
                  <a:srgbClr val="00B0F0"/>
                </a:solidFill>
                <a:latin typeface="Alexandria" charset="0"/>
                <a:cs typeface="Alexandria" charset="0"/>
              </a:rPr>
              <a:t> </a:t>
            </a:r>
            <a:r>
              <a:rPr lang="en-US" b="1" dirty="0" smtClean="0">
                <a:solidFill>
                  <a:srgbClr val="00B0F0"/>
                </a:solidFill>
                <a:latin typeface="Alexandria" charset="0"/>
                <a:cs typeface="Alexandria" charset="0"/>
              </a:rPr>
              <a:t>Niche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584270109"/>
      </p:ext>
    </p:extLst>
  </p:cSld>
  <p:clrMapOvr>
    <a:masterClrMapping/>
  </p:clrMapOvr>
  <mc:AlternateContent xmlns:mc="http://schemas.openxmlformats.org/markup-compatibility/2006" xmlns:p14="http://schemas.microsoft.com/office/powerpoint/2010/main">
    <mc:Choice Requires="p14">
      <p:transition spd="slow" p14:dur="2000" advTm="100945"/>
    </mc:Choice>
    <mc:Fallback xmlns="">
      <p:transition spd="slow" advTm="100945"/>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44" y="1360224"/>
            <a:ext cx="3407317" cy="189295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68035"/>
            <a:ext cx="8309245" cy="2457981"/>
          </a:xfrm>
          <a:prstGeom prst="rect">
            <a:avLst/>
          </a:prstGeom>
          <a:noFill/>
        </p:spPr>
        <p:txBody>
          <a:bodyPr wrap="square" rtlCol="0">
            <a:spAutoFit/>
          </a:bodyPr>
          <a:lstStyle/>
          <a:p>
            <a:pPr marL="579437" indent="-457200" algn="just" rtl="1">
              <a:lnSpc>
                <a:spcPct val="150000"/>
              </a:lnSpc>
              <a:buFont typeface="+mj-lt"/>
              <a:buAutoNum type="arabicPeriod" startAt="5"/>
            </a:pPr>
            <a:r>
              <a:rPr lang="ar-EG" sz="2100" dirty="0" smtClean="0">
                <a:latin typeface="Times New Roman" pitchFamily="18" charset="0"/>
                <a:cs typeface="Times New Roman" pitchFamily="18" charset="0"/>
              </a:rPr>
              <a:t>تقدير </a:t>
            </a:r>
            <a:r>
              <a:rPr lang="ar-EG" sz="2100" dirty="0">
                <a:latin typeface="Times New Roman" pitchFamily="18" charset="0"/>
                <a:cs typeface="Times New Roman" pitchFamily="18" charset="0"/>
              </a:rPr>
              <a:t>سمعة الشركة والحفاظ عليها.</a:t>
            </a:r>
          </a:p>
          <a:p>
            <a:pPr marL="579437" indent="-457200" algn="just" rtl="1">
              <a:lnSpc>
                <a:spcPct val="150000"/>
              </a:lnSpc>
              <a:buFont typeface="+mj-lt"/>
              <a:buAutoNum type="arabicPeriod" startAt="5"/>
            </a:pPr>
            <a:r>
              <a:rPr lang="ar-EG" sz="2100" dirty="0">
                <a:latin typeface="Times New Roman" pitchFamily="18" charset="0"/>
                <a:cs typeface="Times New Roman" pitchFamily="18" charset="0"/>
              </a:rPr>
              <a:t>استخدام مراجع وصلاحيات التسويق الشفهي.</a:t>
            </a:r>
          </a:p>
          <a:p>
            <a:pPr marL="579437" indent="-457200" algn="just" rtl="1">
              <a:lnSpc>
                <a:spcPct val="150000"/>
              </a:lnSpc>
              <a:buFont typeface="+mj-lt"/>
              <a:buAutoNum type="arabicPeriod" startAt="5"/>
            </a:pPr>
            <a:r>
              <a:rPr lang="ar-EG" sz="2100" dirty="0">
                <a:latin typeface="Times New Roman" pitchFamily="18" charset="0"/>
                <a:cs typeface="Times New Roman" pitchFamily="18" charset="0"/>
              </a:rPr>
              <a:t>تطبيق التخصص والتمايز.</a:t>
            </a:r>
          </a:p>
          <a:p>
            <a:pPr marL="579437" indent="-457200" algn="just" rtl="1">
              <a:lnSpc>
                <a:spcPct val="150000"/>
              </a:lnSpc>
              <a:buFont typeface="+mj-lt"/>
              <a:buAutoNum type="arabicPeriod" startAt="5"/>
            </a:pPr>
            <a:r>
              <a:rPr lang="ar-EG" sz="2100" dirty="0">
                <a:latin typeface="Times New Roman" pitchFamily="18" charset="0"/>
                <a:cs typeface="Times New Roman" pitchFamily="18" charset="0"/>
              </a:rPr>
              <a:t>تقديم أسعار استثنائية.</a:t>
            </a:r>
          </a:p>
          <a:p>
            <a:pPr marL="122237" algn="just" rtl="1">
              <a:lnSpc>
                <a:spcPct val="150000"/>
              </a:lnSpc>
            </a:pPr>
            <a:endParaRPr lang="ar-EG" sz="2100" dirty="0">
              <a:latin typeface="Times New Roman" pitchFamily="18" charset="0"/>
              <a:cs typeface="Times New Roman" pitchFamily="18" charset="0"/>
            </a:endParaRPr>
          </a:p>
        </p:txBody>
      </p:sp>
      <p:sp>
        <p:nvSpPr>
          <p:cNvPr id="13" name="TextBox 12"/>
          <p:cNvSpPr txBox="1"/>
          <p:nvPr/>
        </p:nvSpPr>
        <p:spPr>
          <a:xfrm>
            <a:off x="4611291" y="1376135"/>
            <a:ext cx="3021805"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استراتيجية التسويق المتخصص</a:t>
            </a:r>
          </a:p>
          <a:p>
            <a:pPr algn="ctr" rtl="1"/>
            <a:r>
              <a:rPr lang="ar-EG" b="1" dirty="0" smtClean="0">
                <a:solidFill>
                  <a:srgbClr val="00B0F0"/>
                </a:solidFill>
                <a:latin typeface="Alexandria" charset="0"/>
                <a:cs typeface="Alexandria" charset="0"/>
              </a:rPr>
              <a:t> </a:t>
            </a:r>
            <a:r>
              <a:rPr lang="en-US" b="1" dirty="0" smtClean="0">
                <a:solidFill>
                  <a:srgbClr val="00B0F0"/>
                </a:solidFill>
                <a:latin typeface="Alexandria" charset="0"/>
                <a:cs typeface="Alexandria" charset="0"/>
              </a:rPr>
              <a:t>Niche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1406405590"/>
      </p:ext>
    </p:extLst>
  </p:cSld>
  <p:clrMapOvr>
    <a:masterClrMapping/>
  </p:clrMapOvr>
  <mc:AlternateContent xmlns:mc="http://schemas.openxmlformats.org/markup-compatibility/2006" xmlns:p14="http://schemas.microsoft.com/office/powerpoint/2010/main">
    <mc:Choice Requires="p14">
      <p:transition spd="slow" p14:dur="2000" advTm="68846"/>
    </mc:Choice>
    <mc:Fallback xmlns="">
      <p:transition spd="slow" advTm="68846"/>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44" y="1360224"/>
            <a:ext cx="3407317" cy="189295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067010"/>
            <a:ext cx="8309245" cy="1003736"/>
          </a:xfrm>
          <a:prstGeom prst="rect">
            <a:avLst/>
          </a:prstGeom>
          <a:noFill/>
        </p:spPr>
        <p:txBody>
          <a:bodyPr wrap="square" rtlCol="0">
            <a:spAutoFit/>
          </a:bodyPr>
          <a:lstStyle/>
          <a:p>
            <a:pPr marL="342900" indent="-342900" algn="r" rtl="1">
              <a:lnSpc>
                <a:spcPct val="150000"/>
              </a:lnSpc>
              <a:buFont typeface="Wingdings" pitchFamily="2" charset="2"/>
              <a:buChar char="Ø"/>
            </a:pPr>
            <a:r>
              <a:rPr lang="ar-EG" sz="2100" u="sng" dirty="0" smtClean="0">
                <a:latin typeface="Times New Roman" pitchFamily="18" charset="0"/>
                <a:cs typeface="Times New Roman" pitchFamily="18" charset="0"/>
              </a:rPr>
              <a:t>أمثلة عملية عن </a:t>
            </a:r>
            <a:r>
              <a:rPr lang="ar-EG" sz="2100" u="sng" dirty="0">
                <a:latin typeface="Times New Roman" pitchFamily="18" charset="0"/>
                <a:cs typeface="Times New Roman" pitchFamily="18" charset="0"/>
              </a:rPr>
              <a:t>استراتيجية </a:t>
            </a:r>
            <a:r>
              <a:rPr lang="ar-EG" sz="2100" u="sng" dirty="0" smtClean="0">
                <a:latin typeface="Times New Roman" pitchFamily="18" charset="0"/>
                <a:cs typeface="Times New Roman" pitchFamily="18" charset="0"/>
              </a:rPr>
              <a:t>التسويق المتخصص  </a:t>
            </a:r>
            <a:r>
              <a:rPr lang="ar-EG" sz="2100" u="sng" dirty="0">
                <a:latin typeface="Times New Roman" pitchFamily="18" charset="0"/>
                <a:cs typeface="Times New Roman" pitchFamily="18" charset="0"/>
              </a:rPr>
              <a:t>:</a:t>
            </a:r>
            <a:endParaRPr lang="en-US" sz="2100" u="sng" dirty="0">
              <a:latin typeface="Times New Roman" pitchFamily="18" charset="0"/>
              <a:cs typeface="Times New Roman" pitchFamily="18" charset="0"/>
            </a:endParaRPr>
          </a:p>
          <a:p>
            <a:pPr marL="342900" indent="-342900" algn="just" rtl="1">
              <a:lnSpc>
                <a:spcPct val="150000"/>
              </a:lnSpc>
              <a:buFont typeface="Arial" pitchFamily="34" charset="0"/>
              <a:buChar char="•"/>
            </a:pPr>
            <a:endParaRPr lang="ar-EG" sz="2100" dirty="0">
              <a:latin typeface="Times New Roman" pitchFamily="18" charset="0"/>
              <a:cs typeface="Times New Roman" pitchFamily="18" charset="0"/>
            </a:endParaRPr>
          </a:p>
        </p:txBody>
      </p:sp>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0800000" flipH="1" flipV="1">
            <a:off x="3741600" y="2674960"/>
            <a:ext cx="3545544" cy="361767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1" name="TextBox 10"/>
          <p:cNvSpPr txBox="1"/>
          <p:nvPr/>
        </p:nvSpPr>
        <p:spPr>
          <a:xfrm>
            <a:off x="7633096" y="3244561"/>
            <a:ext cx="4247730" cy="830997"/>
          </a:xfrm>
          <a:prstGeom prst="rect">
            <a:avLst/>
          </a:prstGeom>
          <a:noFill/>
        </p:spPr>
        <p:txBody>
          <a:bodyPr wrap="square" rtlCol="0">
            <a:spAutoFit/>
          </a:bodyPr>
          <a:lstStyle/>
          <a:p>
            <a:pPr algn="ctr" rtl="1"/>
            <a:r>
              <a:rPr lang="ar-EG" sz="2400" b="1" u="sng" dirty="0" smtClean="0"/>
              <a:t>استراتيجية التسويق المتخصص لشركة </a:t>
            </a:r>
            <a:r>
              <a:rPr lang="en-US" sz="2400" b="1" u="sng" dirty="0" smtClean="0"/>
              <a:t>SWVL</a:t>
            </a:r>
            <a:r>
              <a:rPr lang="ar-EG" sz="2400" b="1" u="sng" dirty="0" smtClean="0"/>
              <a:t> </a:t>
            </a:r>
            <a:endParaRPr lang="en-US" sz="2800" b="1" u="sng" dirty="0"/>
          </a:p>
        </p:txBody>
      </p:sp>
      <p:sp>
        <p:nvSpPr>
          <p:cNvPr id="26" name="TextBox 25"/>
          <p:cNvSpPr txBox="1"/>
          <p:nvPr/>
        </p:nvSpPr>
        <p:spPr>
          <a:xfrm>
            <a:off x="4611291" y="1376135"/>
            <a:ext cx="3021805"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استراتيجية التسويق المتخصص</a:t>
            </a:r>
          </a:p>
          <a:p>
            <a:pPr algn="ctr" rtl="1"/>
            <a:r>
              <a:rPr lang="ar-EG" b="1" dirty="0" smtClean="0">
                <a:solidFill>
                  <a:srgbClr val="00B0F0"/>
                </a:solidFill>
                <a:latin typeface="Alexandria" charset="0"/>
                <a:cs typeface="Alexandria" charset="0"/>
              </a:rPr>
              <a:t> </a:t>
            </a:r>
            <a:r>
              <a:rPr lang="en-US" b="1" dirty="0" smtClean="0">
                <a:solidFill>
                  <a:srgbClr val="00B0F0"/>
                </a:solidFill>
                <a:latin typeface="Alexandria" charset="0"/>
                <a:cs typeface="Alexandria" charset="0"/>
              </a:rPr>
              <a:t>Niche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2443216134"/>
      </p:ext>
    </p:extLst>
  </p:cSld>
  <p:clrMapOvr>
    <a:masterClrMapping/>
  </p:clrMapOvr>
  <mc:AlternateContent xmlns:mc="http://schemas.openxmlformats.org/markup-compatibility/2006" xmlns:p14="http://schemas.microsoft.com/office/powerpoint/2010/main">
    <mc:Choice Requires="p14">
      <p:transition spd="slow" p14:dur="2000" advTm="61547"/>
    </mc:Choice>
    <mc:Fallback xmlns="">
      <p:transition spd="slow" advTm="61547"/>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17695"/>
            <a:ext cx="9931780" cy="4616356"/>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122194" y="1159666"/>
            <a:ext cx="3142431"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أنواع استراتيجيات التسويق المتخصص</a:t>
            </a:r>
          </a:p>
          <a:p>
            <a:pPr algn="ctr" rtl="1"/>
            <a:r>
              <a:rPr lang="ar-EG" b="1" dirty="0" smtClean="0">
                <a:solidFill>
                  <a:srgbClr val="00B0F0"/>
                </a:solidFill>
                <a:latin typeface="Alexandria" charset="0"/>
                <a:cs typeface="Alexandria" charset="0"/>
              </a:rPr>
              <a:t> </a:t>
            </a:r>
            <a:r>
              <a:rPr lang="en-US" b="1" dirty="0" smtClean="0">
                <a:solidFill>
                  <a:srgbClr val="00B0F0"/>
                </a:solidFill>
                <a:latin typeface="Alexandria" charset="0"/>
                <a:cs typeface="Alexandria" charset="0"/>
              </a:rPr>
              <a:t>Niche Marketing </a:t>
            </a:r>
            <a:endParaRPr lang="en-US" b="1" dirty="0">
              <a:solidFill>
                <a:srgbClr val="00B0F0"/>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71247" y="1139330"/>
            <a:ext cx="917148" cy="338554"/>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438749268"/>
      </p:ext>
    </p:extLst>
  </p:cSld>
  <p:clrMapOvr>
    <a:masterClrMapping/>
  </p:clrMapOvr>
  <mc:AlternateContent xmlns:mc="http://schemas.openxmlformats.org/markup-compatibility/2006" xmlns:p14="http://schemas.microsoft.com/office/powerpoint/2010/main">
    <mc:Choice Requires="p14">
      <p:transition spd="slow" p14:dur="2000" advTm="8483"/>
    </mc:Choice>
    <mc:Fallback xmlns="">
      <p:transition spd="slow" advTm="84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44" y="1360224"/>
            <a:ext cx="3407317" cy="189295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844392"/>
            <a:ext cx="8309245" cy="2516073"/>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u="sng" dirty="0" smtClean="0">
                <a:latin typeface="Times New Roman" pitchFamily="18" charset="0"/>
                <a:cs typeface="Times New Roman" pitchFamily="18" charset="0"/>
              </a:rPr>
              <a:t>أنواع استراتيجيات </a:t>
            </a:r>
            <a:r>
              <a:rPr lang="ar-EG" sz="2100" u="sng" dirty="0">
                <a:latin typeface="Times New Roman" pitchFamily="18" charset="0"/>
                <a:cs typeface="Times New Roman" pitchFamily="18" charset="0"/>
              </a:rPr>
              <a:t>التسويق </a:t>
            </a:r>
            <a:r>
              <a:rPr lang="ar-EG" sz="2100" u="sng" dirty="0" smtClean="0">
                <a:latin typeface="Times New Roman" pitchFamily="18" charset="0"/>
                <a:cs typeface="Times New Roman" pitchFamily="18" charset="0"/>
              </a:rPr>
              <a:t>المتخصص:</a:t>
            </a:r>
            <a:endParaRPr lang="ar-EG" sz="2100" u="sng" dirty="0">
              <a:latin typeface="Times New Roman" pitchFamily="18" charset="0"/>
              <a:cs typeface="Times New Roman" pitchFamily="18" charset="0"/>
            </a:endParaRPr>
          </a:p>
          <a:p>
            <a:pPr marL="1193800" indent="-457200" algn="just" rtl="1">
              <a:lnSpc>
                <a:spcPct val="150000"/>
              </a:lnSpc>
              <a:buFont typeface="+mj-lt"/>
              <a:buAutoNum type="arabicPeriod"/>
            </a:pPr>
            <a:r>
              <a:rPr lang="ar-EG" sz="2100" u="sng" dirty="0">
                <a:latin typeface="Times New Roman" pitchFamily="18" charset="0"/>
                <a:cs typeface="Times New Roman" pitchFamily="18" charset="0"/>
              </a:rPr>
              <a:t>ا</a:t>
            </a:r>
            <a:r>
              <a:rPr lang="ar-EG" sz="2100" u="sng" dirty="0" smtClean="0">
                <a:latin typeface="Times New Roman" pitchFamily="18" charset="0"/>
                <a:cs typeface="Times New Roman" pitchFamily="18" charset="0"/>
              </a:rPr>
              <a:t>ستراتيجية </a:t>
            </a:r>
            <a:r>
              <a:rPr lang="ar-EG" sz="2100" u="sng" dirty="0">
                <a:latin typeface="Times New Roman" pitchFamily="18" charset="0"/>
                <a:cs typeface="Times New Roman" pitchFamily="18" charset="0"/>
              </a:rPr>
              <a:t>التركيز: </a:t>
            </a:r>
            <a:endParaRPr lang="ar-EG" sz="2100" u="sng" dirty="0" smtClean="0">
              <a:latin typeface="Times New Roman" pitchFamily="18" charset="0"/>
              <a:cs typeface="Times New Roman" pitchFamily="18" charset="0"/>
            </a:endParaRPr>
          </a:p>
          <a:p>
            <a:pPr marL="1603375" algn="just" rtl="1">
              <a:lnSpc>
                <a:spcPct val="150000"/>
              </a:lnSpc>
            </a:pPr>
            <a:r>
              <a:rPr lang="ar-EG" sz="2100" dirty="0" smtClean="0">
                <a:latin typeface="Times New Roman" pitchFamily="18" charset="0"/>
                <a:cs typeface="Times New Roman" pitchFamily="18" charset="0"/>
              </a:rPr>
              <a:t>يتم </a:t>
            </a:r>
            <a:r>
              <a:rPr lang="ar-EG" sz="2100" dirty="0">
                <a:latin typeface="Times New Roman" pitchFamily="18" charset="0"/>
                <a:cs typeface="Times New Roman" pitchFamily="18" charset="0"/>
              </a:rPr>
              <a:t>اختيار سوق واحدة (قطاع معين من المستهلكين) وتوجيه كل المجهودات والنشاطات التسويقية لهذا القطاع. </a:t>
            </a:r>
            <a:endParaRPr lang="ar-EG" sz="2100" dirty="0" smtClean="0">
              <a:latin typeface="Times New Roman" pitchFamily="18" charset="0"/>
              <a:cs typeface="Times New Roman" pitchFamily="18" charset="0"/>
            </a:endParaRPr>
          </a:p>
          <a:p>
            <a:pPr marL="736600" algn="just" rtl="1">
              <a:lnSpc>
                <a:spcPct val="150000"/>
              </a:lnSpc>
            </a:pPr>
            <a:endParaRPr lang="ar-EG" sz="2100" dirty="0">
              <a:latin typeface="Times New Roman" pitchFamily="18" charset="0"/>
              <a:cs typeface="Times New Roman" pitchFamily="18" charset="0"/>
            </a:endParaRPr>
          </a:p>
        </p:txBody>
      </p:sp>
      <p:sp>
        <p:nvSpPr>
          <p:cNvPr id="14" name="TextBox 13"/>
          <p:cNvSpPr txBox="1"/>
          <p:nvPr/>
        </p:nvSpPr>
        <p:spPr>
          <a:xfrm>
            <a:off x="4583770" y="1376135"/>
            <a:ext cx="3142431"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أنواع استراتيجيات التسويق المتخصص</a:t>
            </a:r>
          </a:p>
          <a:p>
            <a:pPr algn="ctr" rtl="1"/>
            <a:r>
              <a:rPr lang="ar-EG" b="1" dirty="0" smtClean="0">
                <a:solidFill>
                  <a:srgbClr val="00B0F0"/>
                </a:solidFill>
                <a:latin typeface="Alexandria" charset="0"/>
                <a:cs typeface="Alexandria" charset="0"/>
              </a:rPr>
              <a:t> </a:t>
            </a:r>
            <a:r>
              <a:rPr lang="en-US" b="1" dirty="0" smtClean="0">
                <a:solidFill>
                  <a:srgbClr val="00B0F0"/>
                </a:solidFill>
                <a:latin typeface="Alexandria" charset="0"/>
                <a:cs typeface="Alexandria" charset="0"/>
              </a:rPr>
              <a:t>Niche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3285384157"/>
      </p:ext>
    </p:extLst>
  </p:cSld>
  <p:clrMapOvr>
    <a:masterClrMapping/>
  </p:clrMapOvr>
  <mc:AlternateContent xmlns:mc="http://schemas.openxmlformats.org/markup-compatibility/2006" xmlns:p14="http://schemas.microsoft.com/office/powerpoint/2010/main">
    <mc:Choice Requires="p14">
      <p:transition spd="slow" p14:dur="2000" advTm="31319"/>
    </mc:Choice>
    <mc:Fallback xmlns="">
      <p:transition spd="slow" advTm="31319"/>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44" y="1360224"/>
            <a:ext cx="3407317" cy="189295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393246"/>
            <a:ext cx="8309245" cy="3970318"/>
          </a:xfrm>
          <a:prstGeom prst="rect">
            <a:avLst/>
          </a:prstGeom>
          <a:noFill/>
        </p:spPr>
        <p:txBody>
          <a:bodyPr wrap="square" rtlCol="0">
            <a:spAutoFit/>
          </a:bodyPr>
          <a:lstStyle/>
          <a:p>
            <a:pPr marL="457200" indent="-457200" algn="just" rtl="1">
              <a:lnSpc>
                <a:spcPct val="150000"/>
              </a:lnSpc>
              <a:buFont typeface="+mj-lt"/>
              <a:buAutoNum type="arabicPeriod" startAt="2"/>
            </a:pPr>
            <a:r>
              <a:rPr lang="ar-EG" sz="2100" u="sng" dirty="0">
                <a:latin typeface="Times New Roman" pitchFamily="18" charset="0"/>
                <a:cs typeface="Times New Roman" pitchFamily="18" charset="0"/>
              </a:rPr>
              <a:t>ا</a:t>
            </a:r>
            <a:r>
              <a:rPr lang="ar-EG" sz="2100" u="sng" dirty="0" smtClean="0">
                <a:latin typeface="Times New Roman" pitchFamily="18" charset="0"/>
                <a:cs typeface="Times New Roman" pitchFamily="18" charset="0"/>
              </a:rPr>
              <a:t>ستراتيجية </a:t>
            </a:r>
            <a:r>
              <a:rPr lang="ar-EG" sz="2100" u="sng" dirty="0">
                <a:latin typeface="Times New Roman" pitchFamily="18" charset="0"/>
                <a:cs typeface="Times New Roman" pitchFamily="18" charset="0"/>
              </a:rPr>
              <a:t>التمايز أو التمييز: </a:t>
            </a:r>
          </a:p>
          <a:p>
            <a:pPr marL="736600" algn="just" rtl="1">
              <a:lnSpc>
                <a:spcPct val="150000"/>
              </a:lnSpc>
            </a:pPr>
            <a:r>
              <a:rPr lang="ar-EG" sz="2100" dirty="0" smtClean="0">
                <a:latin typeface="Times New Roman" pitchFamily="18" charset="0"/>
                <a:cs typeface="Times New Roman" pitchFamily="18" charset="0"/>
              </a:rPr>
              <a:t>ترتكز </a:t>
            </a:r>
            <a:r>
              <a:rPr lang="ar-EG" sz="2100" dirty="0">
                <a:latin typeface="Times New Roman" pitchFamily="18" charset="0"/>
                <a:cs typeface="Times New Roman" pitchFamily="18" charset="0"/>
              </a:rPr>
              <a:t>هذه </a:t>
            </a:r>
            <a:r>
              <a:rPr lang="ar-EG" sz="2100" dirty="0" smtClean="0">
                <a:latin typeface="Times New Roman" pitchFamily="18" charset="0"/>
                <a:cs typeface="Times New Roman" pitchFamily="18" charset="0"/>
              </a:rPr>
              <a:t>الاستراتيجية </a:t>
            </a:r>
            <a:r>
              <a:rPr lang="ar-EG" sz="2100" dirty="0">
                <a:latin typeface="Times New Roman" pitchFamily="18" charset="0"/>
                <a:cs typeface="Times New Roman" pitchFamily="18" charset="0"/>
              </a:rPr>
              <a:t>على تميز المنتج أو الخدمة المُقدمة من طرف المؤسسة، حيث تهدف إلى تكوين بعض الأشياء التي تبدو وحيدة على مستوى مجموع الأفراد مقدمي المنتج أو الخدمة. وتسعى المؤسسة نحو الانفراد ببعض المقاييس التي يقدرها العملاء بكثرة، حيث تختار خاصية/ميزة بيعية للمنتج أو مجموعة من الخصائص التي يدرك عديد من العملاء أنها ذات أهمية، ثم تجد لنفسها وضعية تصبح من خلالها المشبع الوحيد لهذه الحاجات. </a:t>
            </a:r>
          </a:p>
          <a:p>
            <a:pPr marL="736600" algn="just" rtl="1">
              <a:lnSpc>
                <a:spcPct val="150000"/>
              </a:lnSpc>
            </a:pPr>
            <a:endParaRPr lang="ar-EG" sz="2100" dirty="0">
              <a:latin typeface="Times New Roman" pitchFamily="18" charset="0"/>
              <a:cs typeface="Times New Roman" pitchFamily="18" charset="0"/>
            </a:endParaRPr>
          </a:p>
        </p:txBody>
      </p:sp>
      <p:sp>
        <p:nvSpPr>
          <p:cNvPr id="14" name="TextBox 13"/>
          <p:cNvSpPr txBox="1"/>
          <p:nvPr/>
        </p:nvSpPr>
        <p:spPr>
          <a:xfrm>
            <a:off x="4583770" y="1376135"/>
            <a:ext cx="3142431"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أنواع استراتيجيات التسويق المتخصص</a:t>
            </a:r>
          </a:p>
          <a:p>
            <a:pPr algn="ctr" rtl="1"/>
            <a:r>
              <a:rPr lang="ar-EG" b="1" dirty="0" smtClean="0">
                <a:solidFill>
                  <a:srgbClr val="00B0F0"/>
                </a:solidFill>
                <a:latin typeface="Alexandria" charset="0"/>
                <a:cs typeface="Alexandria" charset="0"/>
              </a:rPr>
              <a:t> </a:t>
            </a:r>
            <a:r>
              <a:rPr lang="en-US" b="1" dirty="0" smtClean="0">
                <a:solidFill>
                  <a:srgbClr val="00B0F0"/>
                </a:solidFill>
                <a:latin typeface="Alexandria" charset="0"/>
                <a:cs typeface="Alexandria" charset="0"/>
              </a:rPr>
              <a:t>Niche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1294614093"/>
      </p:ext>
    </p:extLst>
  </p:cSld>
  <p:clrMapOvr>
    <a:masterClrMapping/>
  </p:clrMapOvr>
  <mc:AlternateContent xmlns:mc="http://schemas.openxmlformats.org/markup-compatibility/2006" xmlns:p14="http://schemas.microsoft.com/office/powerpoint/2010/main">
    <mc:Choice Requires="p14">
      <p:transition spd="slow" p14:dur="2000" advTm="62497"/>
    </mc:Choice>
    <mc:Fallback xmlns="">
      <p:transition spd="slow" advTm="62497"/>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44" y="1360224"/>
            <a:ext cx="3407317" cy="189295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1953323"/>
            <a:ext cx="8309245" cy="4455066"/>
          </a:xfrm>
          <a:prstGeom prst="rect">
            <a:avLst/>
          </a:prstGeom>
          <a:noFill/>
        </p:spPr>
        <p:txBody>
          <a:bodyPr wrap="square" rtlCol="0">
            <a:spAutoFit/>
          </a:bodyPr>
          <a:lstStyle/>
          <a:p>
            <a:pPr marL="457200" indent="-457200" algn="just" rtl="1">
              <a:lnSpc>
                <a:spcPct val="150000"/>
              </a:lnSpc>
              <a:buFont typeface="+mj-lt"/>
              <a:buAutoNum type="arabicPeriod" startAt="3"/>
            </a:pPr>
            <a:r>
              <a:rPr lang="ar-EG" sz="2100" u="sng" dirty="0">
                <a:latin typeface="Times New Roman" pitchFamily="18" charset="0"/>
                <a:cs typeface="Times New Roman" pitchFamily="18" charset="0"/>
              </a:rPr>
              <a:t>ا</a:t>
            </a:r>
            <a:r>
              <a:rPr lang="ar-EG" sz="2100" u="sng" dirty="0" smtClean="0">
                <a:latin typeface="Times New Roman" pitchFamily="18" charset="0"/>
                <a:cs typeface="Times New Roman" pitchFamily="18" charset="0"/>
              </a:rPr>
              <a:t>ستراتيجية </a:t>
            </a:r>
            <a:r>
              <a:rPr lang="ar-EG" sz="2100" u="sng" dirty="0">
                <a:latin typeface="Times New Roman" pitchFamily="18" charset="0"/>
                <a:cs typeface="Times New Roman" pitchFamily="18" charset="0"/>
              </a:rPr>
              <a:t>قيادة التكلفة: </a:t>
            </a:r>
          </a:p>
          <a:p>
            <a:pPr marL="736600" algn="just" rtl="1">
              <a:lnSpc>
                <a:spcPct val="150000"/>
              </a:lnSpc>
            </a:pPr>
            <a:r>
              <a:rPr lang="ar-EG" sz="2100" dirty="0">
                <a:latin typeface="Times New Roman" pitchFamily="18" charset="0"/>
                <a:cs typeface="Times New Roman" pitchFamily="18" charset="0"/>
              </a:rPr>
              <a:t>ا</a:t>
            </a:r>
            <a:r>
              <a:rPr lang="ar-EG" sz="2100" dirty="0" smtClean="0">
                <a:latin typeface="Times New Roman" pitchFamily="18" charset="0"/>
                <a:cs typeface="Times New Roman" pitchFamily="18" charset="0"/>
              </a:rPr>
              <a:t>ستراتيجية </a:t>
            </a:r>
            <a:r>
              <a:rPr lang="ar-EG" sz="2100" dirty="0">
                <a:latin typeface="Times New Roman" pitchFamily="18" charset="0"/>
                <a:cs typeface="Times New Roman" pitchFamily="18" charset="0"/>
              </a:rPr>
              <a:t>قيادة التكلفة هي إحدى الإستراتيجيات التنافسية الأساسية التي يمكن أن تتبعها الشركات التي تستهدف عملاء يهتمون بسعر المنتج بشكل أساسي. وتقوم </a:t>
            </a:r>
            <a:r>
              <a:rPr lang="ar-EG" sz="2100" dirty="0" smtClean="0">
                <a:latin typeface="Times New Roman" pitchFamily="18" charset="0"/>
                <a:cs typeface="Times New Roman" pitchFamily="18" charset="0"/>
              </a:rPr>
              <a:t>الاستراتيجية </a:t>
            </a:r>
            <a:r>
              <a:rPr lang="ar-EG" sz="2100" dirty="0">
                <a:latin typeface="Times New Roman" pitchFamily="18" charset="0"/>
                <a:cs typeface="Times New Roman" pitchFamily="18" charset="0"/>
              </a:rPr>
              <a:t>على تقديم منتجات ذات أسعار منخفضة مقارنةً بباقي المنافسين مع الاحتفاظ بمستوى متوسط نسبيًا من التميز. </a:t>
            </a:r>
          </a:p>
          <a:p>
            <a:pPr marL="736600" algn="just" rtl="1">
              <a:lnSpc>
                <a:spcPct val="150000"/>
              </a:lnSpc>
            </a:pPr>
            <a:r>
              <a:rPr lang="ar-EG" sz="2100">
                <a:latin typeface="Times New Roman" pitchFamily="18" charset="0"/>
                <a:cs typeface="Times New Roman" pitchFamily="18" charset="0"/>
              </a:rPr>
              <a:t>تطالب </a:t>
            </a:r>
            <a:r>
              <a:rPr lang="ar-EG" sz="2100" smtClean="0">
                <a:latin typeface="Times New Roman" pitchFamily="18" charset="0"/>
                <a:cs typeface="Times New Roman" pitchFamily="18" charset="0"/>
              </a:rPr>
              <a:t>استراتيجية </a:t>
            </a:r>
            <a:r>
              <a:rPr lang="ar-EG" sz="2100" dirty="0">
                <a:latin typeface="Times New Roman" pitchFamily="18" charset="0"/>
                <a:cs typeface="Times New Roman" pitchFamily="18" charset="0"/>
              </a:rPr>
              <a:t>قيادة التكلفة أن تمتلك المنظمة منتجات منخفضة التكاليف في الصناعة بمستوى معين من الجودة، من خلال السعي الدائم لخفض التكاليف بشكل عام، مع الترقب الدائم لمراقبة التكاليف الإدارية والاستخدام الأمثل للموارد المتاحة والاستفادة من تراكم الخبرة في تطوير الموارد البشرية. </a:t>
            </a:r>
          </a:p>
        </p:txBody>
      </p:sp>
      <p:sp>
        <p:nvSpPr>
          <p:cNvPr id="14" name="TextBox 13"/>
          <p:cNvSpPr txBox="1"/>
          <p:nvPr/>
        </p:nvSpPr>
        <p:spPr>
          <a:xfrm>
            <a:off x="4583770" y="1376135"/>
            <a:ext cx="3142431"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أنواع استراتيجيات التسويق المتخصص</a:t>
            </a:r>
          </a:p>
          <a:p>
            <a:pPr algn="ctr" rtl="1"/>
            <a:r>
              <a:rPr lang="ar-EG" b="1" dirty="0" smtClean="0">
                <a:solidFill>
                  <a:srgbClr val="00B0F0"/>
                </a:solidFill>
                <a:latin typeface="Alexandria" charset="0"/>
                <a:cs typeface="Alexandria" charset="0"/>
              </a:rPr>
              <a:t> </a:t>
            </a:r>
            <a:r>
              <a:rPr lang="en-US" b="1" dirty="0" smtClean="0">
                <a:solidFill>
                  <a:srgbClr val="00B0F0"/>
                </a:solidFill>
                <a:latin typeface="Alexandria" charset="0"/>
                <a:cs typeface="Alexandria" charset="0"/>
              </a:rPr>
              <a:t>Niche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350687828"/>
      </p:ext>
    </p:extLst>
  </p:cSld>
  <p:clrMapOvr>
    <a:masterClrMapping/>
  </p:clrMapOvr>
  <mc:AlternateContent xmlns:mc="http://schemas.openxmlformats.org/markup-compatibility/2006" xmlns:p14="http://schemas.microsoft.com/office/powerpoint/2010/main">
    <mc:Choice Requires="p14">
      <p:transition spd="slow" p14:dur="2000" advTm="101126"/>
    </mc:Choice>
    <mc:Fallback xmlns="">
      <p:transition spd="slow" advTm="101126"/>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17695"/>
            <a:ext cx="9931780" cy="4616356"/>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988396" y="1159666"/>
            <a:ext cx="3276230"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التسويق المتخصص</a:t>
            </a:r>
          </a:p>
          <a:p>
            <a:pPr algn="ctr" rtl="1"/>
            <a:r>
              <a:rPr lang="ar-EG" b="1" dirty="0" smtClean="0">
                <a:solidFill>
                  <a:srgbClr val="00B0F0"/>
                </a:solidFill>
                <a:latin typeface="Alexandria" charset="0"/>
                <a:cs typeface="Alexandria" charset="0"/>
              </a:rPr>
              <a:t> </a:t>
            </a:r>
            <a:r>
              <a:rPr lang="en-US" b="1" dirty="0" smtClean="0">
                <a:solidFill>
                  <a:srgbClr val="00B0F0"/>
                </a:solidFill>
                <a:latin typeface="Alexandria" charset="0"/>
                <a:cs typeface="Alexandria" charset="0"/>
              </a:rPr>
              <a:t>Niche Marketing </a:t>
            </a:r>
            <a:endParaRPr lang="en-US"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71247" y="1139330"/>
            <a:ext cx="917148" cy="338554"/>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2058044831"/>
      </p:ext>
    </p:extLst>
  </p:cSld>
  <p:clrMapOvr>
    <a:masterClrMapping/>
  </p:clrMapOvr>
  <mc:AlternateContent xmlns:mc="http://schemas.openxmlformats.org/markup-compatibility/2006" xmlns:p14="http://schemas.microsoft.com/office/powerpoint/2010/main">
    <mc:Choice Requires="p14">
      <p:transition spd="slow" p14:dur="2000" advTm="8100"/>
    </mc:Choice>
    <mc:Fallback xmlns="">
      <p:transition spd="slow" advTm="81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44" y="1360224"/>
            <a:ext cx="3407317" cy="189295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3485570"/>
          </a:xfrm>
          <a:prstGeom prst="rect">
            <a:avLst/>
          </a:prstGeom>
          <a:noFill/>
        </p:spPr>
        <p:txBody>
          <a:bodyPr wrap="square" rtlCol="0">
            <a:spAutoFit/>
          </a:bodyPr>
          <a:lstStyle/>
          <a:p>
            <a:pPr marL="465137" indent="-342900" algn="r" rtl="1">
              <a:lnSpc>
                <a:spcPct val="150000"/>
              </a:lnSpc>
              <a:buFont typeface="Wingdings" pitchFamily="2" charset="2"/>
              <a:buChar char="Ø"/>
            </a:pPr>
            <a:r>
              <a:rPr lang="ar-EG" sz="2100" u="sng" dirty="0" smtClean="0">
                <a:latin typeface="Times New Roman" pitchFamily="18" charset="0"/>
                <a:cs typeface="Times New Roman" pitchFamily="18" charset="0"/>
              </a:rPr>
              <a:t>مميزات استراتيجية </a:t>
            </a:r>
            <a:r>
              <a:rPr lang="ar-EG" sz="2100" u="sng" dirty="0">
                <a:latin typeface="Times New Roman" pitchFamily="18" charset="0"/>
                <a:cs typeface="Times New Roman" pitchFamily="18" charset="0"/>
              </a:rPr>
              <a:t>التسويق </a:t>
            </a:r>
            <a:r>
              <a:rPr lang="ar-EG" sz="2100" u="sng" dirty="0" smtClean="0">
                <a:latin typeface="Times New Roman" pitchFamily="18" charset="0"/>
                <a:cs typeface="Times New Roman" pitchFamily="18" charset="0"/>
              </a:rPr>
              <a:t>المتخصص:</a:t>
            </a:r>
          </a:p>
          <a:p>
            <a:pPr marL="579437" indent="-457200" algn="r" rtl="1">
              <a:lnSpc>
                <a:spcPct val="150000"/>
              </a:lnSpc>
              <a:buFont typeface="+mj-lt"/>
              <a:buAutoNum type="arabicPeriod"/>
            </a:pPr>
            <a:r>
              <a:rPr lang="ar-EG" sz="2100" u="sng" dirty="0" smtClean="0">
                <a:latin typeface="Times New Roman" pitchFamily="18" charset="0"/>
                <a:cs typeface="Times New Roman" pitchFamily="18" charset="0"/>
              </a:rPr>
              <a:t>الجمهور </a:t>
            </a:r>
            <a:r>
              <a:rPr lang="ar-EG" sz="2100" u="sng" dirty="0">
                <a:latin typeface="Times New Roman" pitchFamily="18" charset="0"/>
                <a:cs typeface="Times New Roman" pitchFamily="18" charset="0"/>
              </a:rPr>
              <a:t>المستهدف:</a:t>
            </a:r>
            <a:r>
              <a:rPr lang="ar-EG" sz="2100" dirty="0">
                <a:latin typeface="Times New Roman" pitchFamily="18" charset="0"/>
                <a:cs typeface="Times New Roman" pitchFamily="18" charset="0"/>
              </a:rPr>
              <a:t> من خلال التركيز على سوق متخصصة معينة، يمكن للشركات تصميم منتجاتها أو خدماتها لتلبية الاحتياجات والتفضيلات المحددة لجمهور أصغر وأكثر استهدافًا.</a:t>
            </a:r>
          </a:p>
          <a:p>
            <a:pPr marL="579437" indent="-457200" algn="r" rtl="1">
              <a:lnSpc>
                <a:spcPct val="150000"/>
              </a:lnSpc>
              <a:buFont typeface="+mj-lt"/>
              <a:buAutoNum type="arabicPeriod"/>
            </a:pPr>
            <a:endParaRPr lang="ar-EG" sz="2100" dirty="0">
              <a:latin typeface="Times New Roman" pitchFamily="18" charset="0"/>
              <a:cs typeface="Times New Roman" pitchFamily="18" charset="0"/>
            </a:endParaRPr>
          </a:p>
          <a:p>
            <a:pPr marL="579437" indent="-457200" algn="r" rtl="1">
              <a:lnSpc>
                <a:spcPct val="150000"/>
              </a:lnSpc>
              <a:buFont typeface="+mj-lt"/>
              <a:buAutoNum type="arabicPeriod"/>
            </a:pPr>
            <a:r>
              <a:rPr lang="ar-EG" sz="2100" u="sng" dirty="0">
                <a:latin typeface="Times New Roman" pitchFamily="18" charset="0"/>
                <a:cs typeface="Times New Roman" pitchFamily="18" charset="0"/>
              </a:rPr>
              <a:t>تقليل المنافسة:</a:t>
            </a:r>
            <a:r>
              <a:rPr lang="ar-EG" sz="2100" dirty="0">
                <a:latin typeface="Times New Roman" pitchFamily="18" charset="0"/>
                <a:cs typeface="Times New Roman" pitchFamily="18" charset="0"/>
              </a:rPr>
              <a:t> غالبًا ما تكون الأسواق المتخصصة أقل ازدحامًا بالمنافسين، مما يمنح الشركات الفرصة للتميز وتأسيس مكانة أقوى في السوق.</a:t>
            </a:r>
          </a:p>
          <a:p>
            <a:pPr marL="463550" indent="-341313" algn="r" rtl="1">
              <a:lnSpc>
                <a:spcPct val="150000"/>
              </a:lnSpc>
              <a:buFont typeface="Wingdings" pitchFamily="2" charset="2"/>
              <a:buChar char="Ø"/>
            </a:pPr>
            <a:endParaRPr lang="ar-EG" sz="2100" u="sng" dirty="0">
              <a:latin typeface="Times New Roman" pitchFamily="18" charset="0"/>
              <a:cs typeface="Times New Roman" pitchFamily="18" charset="0"/>
            </a:endParaRPr>
          </a:p>
        </p:txBody>
      </p:sp>
      <p:sp>
        <p:nvSpPr>
          <p:cNvPr id="14" name="TextBox 13"/>
          <p:cNvSpPr txBox="1"/>
          <p:nvPr/>
        </p:nvSpPr>
        <p:spPr>
          <a:xfrm>
            <a:off x="4577137" y="1343636"/>
            <a:ext cx="3276230"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التسويق المتخصص</a:t>
            </a:r>
          </a:p>
          <a:p>
            <a:pPr algn="ctr" rtl="1"/>
            <a:r>
              <a:rPr lang="ar-EG" b="1" dirty="0" smtClean="0">
                <a:solidFill>
                  <a:srgbClr val="00B0F0"/>
                </a:solidFill>
                <a:latin typeface="Alexandria" charset="0"/>
                <a:cs typeface="Alexandria" charset="0"/>
              </a:rPr>
              <a:t> </a:t>
            </a:r>
            <a:r>
              <a:rPr lang="en-US" b="1" dirty="0" smtClean="0">
                <a:solidFill>
                  <a:srgbClr val="00B0F0"/>
                </a:solidFill>
                <a:latin typeface="Alexandria" charset="0"/>
                <a:cs typeface="Alexandria" charset="0"/>
              </a:rPr>
              <a:t>Niche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3637752965"/>
      </p:ext>
    </p:extLst>
  </p:cSld>
  <p:clrMapOvr>
    <a:masterClrMapping/>
  </p:clrMapOvr>
  <mc:AlternateContent xmlns:mc="http://schemas.openxmlformats.org/markup-compatibility/2006" xmlns:p14="http://schemas.microsoft.com/office/powerpoint/2010/main">
    <mc:Choice Requires="p14">
      <p:transition spd="slow" p14:dur="2000" advTm="58217"/>
    </mc:Choice>
    <mc:Fallback xmlns="">
      <p:transition spd="slow" advTm="58217"/>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44" y="1360224"/>
            <a:ext cx="3407317" cy="189295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2942729"/>
          </a:xfrm>
          <a:prstGeom prst="rect">
            <a:avLst/>
          </a:prstGeom>
          <a:noFill/>
        </p:spPr>
        <p:txBody>
          <a:bodyPr wrap="square" rtlCol="0">
            <a:spAutoFit/>
          </a:bodyPr>
          <a:lstStyle/>
          <a:p>
            <a:pPr marL="579437" indent="-457200" algn="r" rtl="1">
              <a:lnSpc>
                <a:spcPct val="150000"/>
              </a:lnSpc>
              <a:buFont typeface="+mj-lt"/>
              <a:buAutoNum type="arabicPeriod" startAt="3"/>
            </a:pPr>
            <a:r>
              <a:rPr lang="ar-EG" sz="2100" u="sng" dirty="0">
                <a:latin typeface="Times New Roman" pitchFamily="18" charset="0"/>
                <a:cs typeface="Times New Roman" pitchFamily="18" charset="0"/>
              </a:rPr>
              <a:t>الولاء للعلامة التجارية:</a:t>
            </a:r>
            <a:r>
              <a:rPr lang="ar-EG" sz="2100" dirty="0">
                <a:latin typeface="Times New Roman" pitchFamily="18" charset="0"/>
                <a:cs typeface="Times New Roman" pitchFamily="18" charset="0"/>
              </a:rPr>
              <a:t> يمكن أن يساعد تلبية احتياجات السوق المتخصصة في بناء علاقات قوية مع العملاء المتحمسين للمنتجات أو الخدمات المتخصصة المقدمة، مما يؤدي إلى زيادة الولاء للعلامة التجارية.</a:t>
            </a:r>
          </a:p>
          <a:p>
            <a:pPr marL="579437" indent="-457200" algn="r" rtl="1">
              <a:lnSpc>
                <a:spcPct val="150000"/>
              </a:lnSpc>
              <a:buFont typeface="+mj-lt"/>
              <a:buAutoNum type="arabicPeriod" startAt="3"/>
            </a:pPr>
            <a:endParaRPr lang="ar-EG" sz="2100" dirty="0">
              <a:latin typeface="Times New Roman" pitchFamily="18" charset="0"/>
              <a:cs typeface="Times New Roman" pitchFamily="18" charset="0"/>
            </a:endParaRPr>
          </a:p>
          <a:p>
            <a:pPr marL="579437" indent="-457200" algn="r" rtl="1">
              <a:lnSpc>
                <a:spcPct val="150000"/>
              </a:lnSpc>
              <a:buFont typeface="+mj-lt"/>
              <a:buAutoNum type="arabicPeriod" startAt="3"/>
            </a:pPr>
            <a:r>
              <a:rPr lang="ar-EG" sz="2100" u="sng" dirty="0">
                <a:latin typeface="Times New Roman" pitchFamily="18" charset="0"/>
                <a:cs typeface="Times New Roman" pitchFamily="18" charset="0"/>
              </a:rPr>
              <a:t>هوامش ربح أعلى:</a:t>
            </a:r>
            <a:r>
              <a:rPr lang="ar-EG" sz="2100" dirty="0">
                <a:latin typeface="Times New Roman" pitchFamily="18" charset="0"/>
                <a:cs typeface="Times New Roman" pitchFamily="18" charset="0"/>
              </a:rPr>
              <a:t> خدمة سوق متخصصة تسمح للشركات بفرض أسعار متميزة على المنتجات أو الخدمات المتخصصة، مما يؤدي إلى هوامش ربح أعلى</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4" name="TextBox 13"/>
          <p:cNvSpPr txBox="1"/>
          <p:nvPr/>
        </p:nvSpPr>
        <p:spPr>
          <a:xfrm>
            <a:off x="4577137" y="1343636"/>
            <a:ext cx="3276230"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التسويق المتخصص</a:t>
            </a:r>
          </a:p>
          <a:p>
            <a:pPr algn="ctr" rtl="1"/>
            <a:r>
              <a:rPr lang="ar-EG" b="1" dirty="0" smtClean="0">
                <a:solidFill>
                  <a:srgbClr val="00B0F0"/>
                </a:solidFill>
                <a:latin typeface="Alexandria" charset="0"/>
                <a:cs typeface="Alexandria" charset="0"/>
              </a:rPr>
              <a:t> </a:t>
            </a:r>
            <a:r>
              <a:rPr lang="en-US" b="1" dirty="0" smtClean="0">
                <a:solidFill>
                  <a:srgbClr val="00B0F0"/>
                </a:solidFill>
                <a:latin typeface="Alexandria" charset="0"/>
                <a:cs typeface="Alexandria" charset="0"/>
              </a:rPr>
              <a:t>Niche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3641592215"/>
      </p:ext>
    </p:extLst>
  </p:cSld>
  <p:clrMapOvr>
    <a:masterClrMapping/>
  </p:clrMapOvr>
  <mc:AlternateContent xmlns:mc="http://schemas.openxmlformats.org/markup-compatibility/2006" xmlns:p14="http://schemas.microsoft.com/office/powerpoint/2010/main">
    <mc:Choice Requires="p14">
      <p:transition spd="slow" p14:dur="2000" advTm="66520"/>
    </mc:Choice>
    <mc:Fallback xmlns="">
      <p:transition spd="slow" advTm="6652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44" y="1360224"/>
            <a:ext cx="3407317" cy="189295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3000821"/>
          </a:xfrm>
          <a:prstGeom prst="rect">
            <a:avLst/>
          </a:prstGeom>
          <a:noFill/>
        </p:spPr>
        <p:txBody>
          <a:bodyPr wrap="square" rtlCol="0">
            <a:spAutoFit/>
          </a:bodyPr>
          <a:lstStyle/>
          <a:p>
            <a:pPr marL="579437" indent="-457200" algn="r" rtl="1">
              <a:lnSpc>
                <a:spcPct val="150000"/>
              </a:lnSpc>
              <a:buFont typeface="+mj-lt"/>
              <a:buAutoNum type="arabicPeriod" startAt="5"/>
            </a:pPr>
            <a:r>
              <a:rPr lang="ar-EG" sz="2100" u="sng" dirty="0">
                <a:latin typeface="Times New Roman" pitchFamily="18" charset="0"/>
                <a:cs typeface="Times New Roman" pitchFamily="18" charset="0"/>
              </a:rPr>
              <a:t>التسويق الفعال:</a:t>
            </a:r>
            <a:r>
              <a:rPr lang="ar-EG" sz="2100" dirty="0">
                <a:latin typeface="Times New Roman" pitchFamily="18" charset="0"/>
                <a:cs typeface="Times New Roman" pitchFamily="18" charset="0"/>
              </a:rPr>
              <a:t> يمكّن التسويق المتخصص الشركات من تطوير استراتيجيات تسويقية أكثر تركيزًا وتخصيصًا والتي يتردد صداها مع جمهورها </a:t>
            </a:r>
            <a:r>
              <a:rPr lang="ar-EG" sz="2100" dirty="0" smtClean="0">
                <a:latin typeface="Times New Roman" pitchFamily="18" charset="0"/>
                <a:cs typeface="Times New Roman" pitchFamily="18" charset="0"/>
              </a:rPr>
              <a:t>المتخصص.</a:t>
            </a:r>
            <a:endParaRPr lang="ar-EG" sz="2100" dirty="0">
              <a:latin typeface="Times New Roman" pitchFamily="18" charset="0"/>
              <a:cs typeface="Times New Roman" pitchFamily="18" charset="0"/>
            </a:endParaRPr>
          </a:p>
          <a:p>
            <a:pPr marL="579437" indent="-457200" algn="r" rtl="1">
              <a:lnSpc>
                <a:spcPct val="150000"/>
              </a:lnSpc>
              <a:buFont typeface="+mj-lt"/>
              <a:buAutoNum type="arabicPeriod" startAt="5"/>
            </a:pPr>
            <a:endParaRPr lang="ar-EG" sz="2100" dirty="0">
              <a:latin typeface="Times New Roman" pitchFamily="18" charset="0"/>
              <a:cs typeface="Times New Roman" pitchFamily="18" charset="0"/>
            </a:endParaRPr>
          </a:p>
          <a:p>
            <a:pPr marL="579437" indent="-457200" algn="r" rtl="1">
              <a:lnSpc>
                <a:spcPct val="150000"/>
              </a:lnSpc>
              <a:buFont typeface="+mj-lt"/>
              <a:buAutoNum type="arabicPeriod" startAt="5"/>
            </a:pPr>
            <a:r>
              <a:rPr lang="ar-EG" sz="2100" u="sng" dirty="0">
                <a:latin typeface="Times New Roman" pitchFamily="18" charset="0"/>
                <a:cs typeface="Times New Roman" pitchFamily="18" charset="0"/>
              </a:rPr>
              <a:t>قلة التكلفة: </a:t>
            </a:r>
            <a:r>
              <a:rPr lang="ar-EG" sz="2100" dirty="0">
                <a:latin typeface="Times New Roman" pitchFamily="18" charset="0"/>
                <a:cs typeface="Times New Roman" pitchFamily="18" charset="0"/>
              </a:rPr>
              <a:t>غالبًا ما يتطلب التسويق المتخصص ميزانية تسويق أقل مقارنة باستراتيجيات التسويق الشامل، لأنه يستهدف جمهورًا أصغر وأكثر تحديدًا، مما يؤدي إلى تخصيص موارد أكثر كفاءة.</a:t>
            </a:r>
          </a:p>
        </p:txBody>
      </p:sp>
      <p:sp>
        <p:nvSpPr>
          <p:cNvPr id="14" name="TextBox 13"/>
          <p:cNvSpPr txBox="1"/>
          <p:nvPr/>
        </p:nvSpPr>
        <p:spPr>
          <a:xfrm>
            <a:off x="4577137" y="1343636"/>
            <a:ext cx="3276230"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التسويق المتخصص</a:t>
            </a:r>
          </a:p>
          <a:p>
            <a:pPr algn="ctr" rtl="1"/>
            <a:r>
              <a:rPr lang="ar-EG" b="1" dirty="0" smtClean="0">
                <a:solidFill>
                  <a:srgbClr val="00B0F0"/>
                </a:solidFill>
                <a:latin typeface="Alexandria" charset="0"/>
                <a:cs typeface="Alexandria" charset="0"/>
              </a:rPr>
              <a:t> </a:t>
            </a:r>
            <a:r>
              <a:rPr lang="en-US" b="1" dirty="0" smtClean="0">
                <a:solidFill>
                  <a:srgbClr val="00B0F0"/>
                </a:solidFill>
                <a:latin typeface="Alexandria" charset="0"/>
                <a:cs typeface="Alexandria" charset="0"/>
              </a:rPr>
              <a:t>Niche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430133762"/>
      </p:ext>
    </p:extLst>
  </p:cSld>
  <p:clrMapOvr>
    <a:masterClrMapping/>
  </p:clrMapOvr>
  <mc:AlternateContent xmlns:mc="http://schemas.openxmlformats.org/markup-compatibility/2006" xmlns:p14="http://schemas.microsoft.com/office/powerpoint/2010/main">
    <mc:Choice Requires="p14">
      <p:transition spd="slow" p14:dur="2000" advTm="79506"/>
    </mc:Choice>
    <mc:Fallback xmlns="">
      <p:transition spd="slow" advTm="79506"/>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44" y="1360224"/>
            <a:ext cx="3407317" cy="189295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2031325"/>
          </a:xfrm>
          <a:prstGeom prst="rect">
            <a:avLst/>
          </a:prstGeom>
          <a:noFill/>
        </p:spPr>
        <p:txBody>
          <a:bodyPr wrap="square" rtlCol="0">
            <a:spAutoFit/>
          </a:bodyPr>
          <a:lstStyle/>
          <a:p>
            <a:pPr marL="579437" indent="-457200" algn="just" rtl="1">
              <a:lnSpc>
                <a:spcPct val="150000"/>
              </a:lnSpc>
              <a:buFont typeface="+mj-lt"/>
              <a:buAutoNum type="arabicPeriod" startAt="7"/>
            </a:pPr>
            <a:r>
              <a:rPr lang="ar-EG" sz="2100" u="sng" dirty="0">
                <a:latin typeface="Times New Roman" pitchFamily="18" charset="0"/>
                <a:cs typeface="Times New Roman" pitchFamily="18" charset="0"/>
              </a:rPr>
              <a:t>المرونة والقدرة على التكيف:</a:t>
            </a:r>
            <a:r>
              <a:rPr lang="ar-EG" sz="2100" dirty="0">
                <a:latin typeface="Times New Roman" pitchFamily="18" charset="0"/>
                <a:cs typeface="Times New Roman" pitchFamily="18" charset="0"/>
              </a:rPr>
              <a:t> يمكن أن تكون الشركات المتخصصة أكثر مرونة واستجابة للتغيرات في اتجاهات السوق وتفضيلات العملاء، مما يسمح لها بالتكيف بسرعة مع الفرص أو التحديات الجديدة.</a:t>
            </a:r>
          </a:p>
          <a:p>
            <a:pPr marL="579437" indent="-457200" algn="r" rtl="1">
              <a:lnSpc>
                <a:spcPct val="150000"/>
              </a:lnSpc>
              <a:buFont typeface="+mj-lt"/>
              <a:buAutoNum type="arabicPeriod" startAt="7"/>
            </a:pPr>
            <a:endParaRPr lang="ar-EG" sz="2100" dirty="0">
              <a:latin typeface="Times New Roman" pitchFamily="18" charset="0"/>
              <a:cs typeface="Times New Roman" pitchFamily="18" charset="0"/>
            </a:endParaRPr>
          </a:p>
        </p:txBody>
      </p:sp>
      <p:sp>
        <p:nvSpPr>
          <p:cNvPr id="14" name="TextBox 13"/>
          <p:cNvSpPr txBox="1"/>
          <p:nvPr/>
        </p:nvSpPr>
        <p:spPr>
          <a:xfrm>
            <a:off x="4577137" y="1343636"/>
            <a:ext cx="3276230"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التسويق المتخصص</a:t>
            </a:r>
          </a:p>
          <a:p>
            <a:pPr algn="ctr" rtl="1"/>
            <a:r>
              <a:rPr lang="ar-EG" b="1" dirty="0" smtClean="0">
                <a:solidFill>
                  <a:srgbClr val="00B0F0"/>
                </a:solidFill>
                <a:latin typeface="Alexandria" charset="0"/>
                <a:cs typeface="Alexandria" charset="0"/>
              </a:rPr>
              <a:t> </a:t>
            </a:r>
            <a:r>
              <a:rPr lang="en-US" b="1" dirty="0" smtClean="0">
                <a:solidFill>
                  <a:srgbClr val="00B0F0"/>
                </a:solidFill>
                <a:latin typeface="Alexandria" charset="0"/>
                <a:cs typeface="Alexandria" charset="0"/>
              </a:rPr>
              <a:t>Niche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2233548679"/>
      </p:ext>
    </p:extLst>
  </p:cSld>
  <p:clrMapOvr>
    <a:masterClrMapping/>
  </p:clrMapOvr>
  <mc:AlternateContent xmlns:mc="http://schemas.openxmlformats.org/markup-compatibility/2006" xmlns:p14="http://schemas.microsoft.com/office/powerpoint/2010/main">
    <mc:Choice Requires="p14">
      <p:transition spd="slow" p14:dur="2000" advTm="33532"/>
    </mc:Choice>
    <mc:Fallback xmlns="">
      <p:transition spd="slow" advTm="33532"/>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17695"/>
            <a:ext cx="9931780" cy="4616356"/>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988396" y="1159666"/>
            <a:ext cx="3276230"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استراتيجية التسويق المتخصص</a:t>
            </a:r>
          </a:p>
          <a:p>
            <a:pPr algn="ctr" rtl="1"/>
            <a:r>
              <a:rPr lang="ar-EG" b="1" dirty="0" smtClean="0">
                <a:solidFill>
                  <a:srgbClr val="00B0F0"/>
                </a:solidFill>
                <a:latin typeface="Alexandria" charset="0"/>
                <a:cs typeface="Alexandria" charset="0"/>
              </a:rPr>
              <a:t> </a:t>
            </a:r>
            <a:r>
              <a:rPr lang="en-US" b="1" dirty="0" smtClean="0">
                <a:solidFill>
                  <a:srgbClr val="00B0F0"/>
                </a:solidFill>
                <a:latin typeface="Alexandria" charset="0"/>
                <a:cs typeface="Alexandria" charset="0"/>
              </a:rPr>
              <a:t>Niche Marketing </a:t>
            </a:r>
            <a:endParaRPr lang="en-US"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71247" y="1139330"/>
            <a:ext cx="917148" cy="338554"/>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3574785683"/>
      </p:ext>
    </p:extLst>
  </p:cSld>
  <p:clrMapOvr>
    <a:masterClrMapping/>
  </p:clrMapOvr>
  <mc:AlternateContent xmlns:mc="http://schemas.openxmlformats.org/markup-compatibility/2006" xmlns:p14="http://schemas.microsoft.com/office/powerpoint/2010/main">
    <mc:Choice Requires="p14">
      <p:transition spd="slow" p14:dur="2000" advTm="7021"/>
    </mc:Choice>
    <mc:Fallback xmlns="">
      <p:transition spd="slow" advTm="70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44" y="1360224"/>
            <a:ext cx="3407317" cy="189295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66080" y="2409591"/>
            <a:ext cx="8309245" cy="4455066"/>
          </a:xfrm>
          <a:prstGeom prst="rect">
            <a:avLst/>
          </a:prstGeom>
          <a:noFill/>
        </p:spPr>
        <p:txBody>
          <a:bodyPr wrap="square" rtlCol="0">
            <a:spAutoFit/>
          </a:bodyPr>
          <a:lstStyle/>
          <a:p>
            <a:pPr marL="465137" indent="-342900" algn="r" rtl="1">
              <a:lnSpc>
                <a:spcPct val="150000"/>
              </a:lnSpc>
              <a:buFont typeface="Wingdings" pitchFamily="2" charset="2"/>
              <a:buChar char="Ø"/>
            </a:pPr>
            <a:r>
              <a:rPr lang="ar-EG" sz="2100" u="sng" dirty="0" smtClean="0">
                <a:latin typeface="Times New Roman" pitchFamily="18" charset="0"/>
                <a:cs typeface="Times New Roman" pitchFamily="18" charset="0"/>
              </a:rPr>
              <a:t>عيوب استراتيجية </a:t>
            </a:r>
            <a:r>
              <a:rPr lang="ar-EG" sz="2100" u="sng" dirty="0">
                <a:latin typeface="Times New Roman" pitchFamily="18" charset="0"/>
                <a:cs typeface="Times New Roman" pitchFamily="18" charset="0"/>
              </a:rPr>
              <a:t>التسويق </a:t>
            </a:r>
            <a:r>
              <a:rPr lang="ar-EG" sz="2100" u="sng" dirty="0" smtClean="0">
                <a:latin typeface="Times New Roman" pitchFamily="18" charset="0"/>
                <a:cs typeface="Times New Roman" pitchFamily="18" charset="0"/>
              </a:rPr>
              <a:t>المتخصص:</a:t>
            </a:r>
          </a:p>
          <a:p>
            <a:pPr marL="579437" indent="-457200" algn="r" rtl="1">
              <a:lnSpc>
                <a:spcPct val="150000"/>
              </a:lnSpc>
              <a:buFont typeface="+mj-lt"/>
              <a:buAutoNum type="arabicPeriod"/>
            </a:pPr>
            <a:r>
              <a:rPr lang="ar-EG" sz="2100" u="sng" dirty="0">
                <a:latin typeface="Times New Roman" pitchFamily="18" charset="0"/>
                <a:cs typeface="Times New Roman" pitchFamily="18" charset="0"/>
              </a:rPr>
              <a:t>إمكانات النمو المحدودة:</a:t>
            </a:r>
            <a:r>
              <a:rPr lang="ar-EG" sz="2100" dirty="0">
                <a:latin typeface="Times New Roman" pitchFamily="18" charset="0"/>
                <a:cs typeface="Times New Roman" pitchFamily="18" charset="0"/>
              </a:rPr>
              <a:t> نظرًا لأن التسويق المتخصص يستهدف شريحة معينة من السوق، فقد تكون هناك إمكانات محدودة للنمو مقارنة باستراتيجيات التسويق الشامل التي تستهدف جمهورًا أوسع.</a:t>
            </a:r>
          </a:p>
          <a:p>
            <a:pPr marL="579437" indent="-457200" algn="r" rtl="1">
              <a:lnSpc>
                <a:spcPct val="150000"/>
              </a:lnSpc>
              <a:buFont typeface="+mj-lt"/>
              <a:buAutoNum type="arabicPeriod"/>
            </a:pPr>
            <a:endParaRPr lang="ar-EG" sz="2100" dirty="0">
              <a:latin typeface="Times New Roman" pitchFamily="18" charset="0"/>
              <a:cs typeface="Times New Roman" pitchFamily="18" charset="0"/>
            </a:endParaRPr>
          </a:p>
          <a:p>
            <a:pPr marL="579437" indent="-457200" algn="r" rtl="1">
              <a:lnSpc>
                <a:spcPct val="150000"/>
              </a:lnSpc>
              <a:buFont typeface="+mj-lt"/>
              <a:buAutoNum type="arabicPeriod"/>
            </a:pPr>
            <a:r>
              <a:rPr lang="ar-EG" sz="2100" u="sng" dirty="0" smtClean="0">
                <a:latin typeface="Times New Roman" pitchFamily="18" charset="0"/>
                <a:cs typeface="Times New Roman" pitchFamily="18" charset="0"/>
              </a:rPr>
              <a:t>قابلية دخول شركات أخرى في سوق المنافسة: </a:t>
            </a:r>
            <a:r>
              <a:rPr lang="ar-EG" sz="2100" dirty="0" smtClean="0">
                <a:latin typeface="Times New Roman" pitchFamily="18" charset="0"/>
                <a:cs typeface="Times New Roman" pitchFamily="18" charset="0"/>
              </a:rPr>
              <a:t>من الممكن إذا كانت السوق المحددة من قبل الشركة سوق مربحة، فقد يلتفت إليها شركات أخرى وتبدأ فى الدخول فى هذه السوق، مما قد يزيد من حجم المنافسة داخل هذه السوق.</a:t>
            </a:r>
            <a:endParaRPr lang="ar-EG" sz="2100" dirty="0">
              <a:latin typeface="Times New Roman" pitchFamily="18" charset="0"/>
              <a:cs typeface="Times New Roman" pitchFamily="18" charset="0"/>
            </a:endParaRPr>
          </a:p>
          <a:p>
            <a:pPr marL="463550" indent="-341313" algn="r" rtl="1">
              <a:lnSpc>
                <a:spcPct val="150000"/>
              </a:lnSpc>
              <a:buFont typeface="Wingdings" pitchFamily="2" charset="2"/>
              <a:buChar char="Ø"/>
            </a:pPr>
            <a:endParaRPr lang="ar-EG" sz="2100" u="sng" dirty="0">
              <a:latin typeface="Times New Roman" pitchFamily="18" charset="0"/>
              <a:cs typeface="Times New Roman" pitchFamily="18" charset="0"/>
            </a:endParaRPr>
          </a:p>
        </p:txBody>
      </p:sp>
      <p:sp>
        <p:nvSpPr>
          <p:cNvPr id="14" name="TextBox 13"/>
          <p:cNvSpPr txBox="1"/>
          <p:nvPr/>
        </p:nvSpPr>
        <p:spPr>
          <a:xfrm>
            <a:off x="4577137" y="1343636"/>
            <a:ext cx="3276230"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استراتيجية التسويق المتخصص</a:t>
            </a:r>
          </a:p>
          <a:p>
            <a:pPr algn="ctr" rtl="1"/>
            <a:r>
              <a:rPr lang="ar-EG" b="1" dirty="0" smtClean="0">
                <a:solidFill>
                  <a:srgbClr val="00B0F0"/>
                </a:solidFill>
                <a:latin typeface="Alexandria" charset="0"/>
                <a:cs typeface="Alexandria" charset="0"/>
              </a:rPr>
              <a:t> </a:t>
            </a:r>
            <a:r>
              <a:rPr lang="en-US" b="1" dirty="0" smtClean="0">
                <a:solidFill>
                  <a:srgbClr val="00B0F0"/>
                </a:solidFill>
                <a:latin typeface="Alexandria" charset="0"/>
                <a:cs typeface="Alexandria" charset="0"/>
              </a:rPr>
              <a:t>Niche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3257831782"/>
      </p:ext>
    </p:extLst>
  </p:cSld>
  <p:clrMapOvr>
    <a:masterClrMapping/>
  </p:clrMapOvr>
  <mc:AlternateContent xmlns:mc="http://schemas.openxmlformats.org/markup-compatibility/2006" xmlns:p14="http://schemas.microsoft.com/office/powerpoint/2010/main">
    <mc:Choice Requires="p14">
      <p:transition spd="slow" p14:dur="2000" advTm="70196"/>
    </mc:Choice>
    <mc:Fallback xmlns="">
      <p:transition spd="slow" advTm="70196"/>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44" y="1360224"/>
            <a:ext cx="3407317" cy="189295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66080" y="2409591"/>
            <a:ext cx="8309245" cy="3970318"/>
          </a:xfrm>
          <a:prstGeom prst="rect">
            <a:avLst/>
          </a:prstGeom>
          <a:noFill/>
        </p:spPr>
        <p:txBody>
          <a:bodyPr wrap="square" rtlCol="0">
            <a:spAutoFit/>
          </a:bodyPr>
          <a:lstStyle/>
          <a:p>
            <a:pPr marL="579437" indent="-457200" algn="just" rtl="1">
              <a:lnSpc>
                <a:spcPct val="150000"/>
              </a:lnSpc>
              <a:buFont typeface="+mj-lt"/>
              <a:buAutoNum type="arabicPeriod" startAt="3"/>
            </a:pPr>
            <a:r>
              <a:rPr lang="ar-EG" sz="2100" u="sng" dirty="0">
                <a:latin typeface="Times New Roman" pitchFamily="18" charset="0"/>
                <a:cs typeface="Times New Roman" pitchFamily="18" charset="0"/>
              </a:rPr>
              <a:t>زيادة المخاطر:</a:t>
            </a:r>
            <a:r>
              <a:rPr lang="ar-EG" sz="2100" dirty="0">
                <a:latin typeface="Times New Roman" pitchFamily="18" charset="0"/>
                <a:cs typeface="Times New Roman" pitchFamily="18" charset="0"/>
              </a:rPr>
              <a:t> الاعتماد فقط على سوق متخصصة يمكن أن يكون محفوفًا بالمخاطر، حيث أن أي تغييرات أو تحديات داخل هذا السوق المحدد يمكن أن يكون لها تأثير كبير على </a:t>
            </a:r>
            <a:r>
              <a:rPr lang="ar-EG" sz="2100" dirty="0" smtClean="0">
                <a:latin typeface="Times New Roman" pitchFamily="18" charset="0"/>
                <a:cs typeface="Times New Roman" pitchFamily="18" charset="0"/>
              </a:rPr>
              <a:t>الأعمال، ومن هنا تبرز مخاطر استراتيجية التسويق المتخصص لما لها من مخاطرة على الشركات الناشئة الجديدة في الأسواق المحدودة التي إذا حدث لها أى من التغييرات فقد تؤدي سريعًا إلى الانهيار على الشركة المصنعة للمنتج أو الخدمة المعلن عنها؛ وذلك يعود إلى أن هذه الشركات لا تكون لديها موارد مالية تعمل على الحفاظ عليها عند وجود نقص فى الطلب على المنتجات المصنعة من جانب الشركة سواء كانت سلعة أو خدمة معلن عنها.</a:t>
            </a: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3"/>
            </a:pPr>
            <a:endParaRPr lang="ar-EG" sz="2100" dirty="0">
              <a:latin typeface="Times New Roman" pitchFamily="18" charset="0"/>
              <a:cs typeface="Times New Roman" pitchFamily="18" charset="0"/>
            </a:endParaRPr>
          </a:p>
        </p:txBody>
      </p:sp>
      <p:sp>
        <p:nvSpPr>
          <p:cNvPr id="14" name="TextBox 13"/>
          <p:cNvSpPr txBox="1"/>
          <p:nvPr/>
        </p:nvSpPr>
        <p:spPr>
          <a:xfrm>
            <a:off x="4577137" y="1343636"/>
            <a:ext cx="3276230"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استراتيجية التسويق المتخصص</a:t>
            </a:r>
          </a:p>
          <a:p>
            <a:pPr algn="ctr" rtl="1"/>
            <a:r>
              <a:rPr lang="ar-EG" b="1" dirty="0" smtClean="0">
                <a:solidFill>
                  <a:srgbClr val="00B0F0"/>
                </a:solidFill>
                <a:latin typeface="Alexandria" charset="0"/>
                <a:cs typeface="Alexandria" charset="0"/>
              </a:rPr>
              <a:t> </a:t>
            </a:r>
            <a:r>
              <a:rPr lang="en-US" b="1" dirty="0" smtClean="0">
                <a:solidFill>
                  <a:srgbClr val="00B0F0"/>
                </a:solidFill>
                <a:latin typeface="Alexandria" charset="0"/>
                <a:cs typeface="Alexandria" charset="0"/>
              </a:rPr>
              <a:t>Niche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2524975827"/>
      </p:ext>
    </p:extLst>
  </p:cSld>
  <p:clrMapOvr>
    <a:masterClrMapping/>
  </p:clrMapOvr>
  <mc:AlternateContent xmlns:mc="http://schemas.openxmlformats.org/markup-compatibility/2006" xmlns:p14="http://schemas.microsoft.com/office/powerpoint/2010/main">
    <mc:Choice Requires="p14">
      <p:transition spd="slow" p14:dur="2000" advTm="82315"/>
    </mc:Choice>
    <mc:Fallback xmlns="">
      <p:transition spd="slow" advTm="82315"/>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44" y="1360224"/>
            <a:ext cx="3407317" cy="189295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66080" y="2409591"/>
            <a:ext cx="8309245" cy="2031325"/>
          </a:xfrm>
          <a:prstGeom prst="rect">
            <a:avLst/>
          </a:prstGeom>
          <a:noFill/>
        </p:spPr>
        <p:txBody>
          <a:bodyPr wrap="square" rtlCol="0">
            <a:spAutoFit/>
          </a:bodyPr>
          <a:lstStyle/>
          <a:p>
            <a:pPr marL="579437" indent="-457200" algn="just" rtl="1">
              <a:lnSpc>
                <a:spcPct val="150000"/>
              </a:lnSpc>
              <a:buFont typeface="+mj-lt"/>
              <a:buAutoNum type="arabicPeriod" startAt="4"/>
            </a:pPr>
            <a:r>
              <a:rPr lang="ar-EG" sz="2100" u="sng" dirty="0">
                <a:latin typeface="Times New Roman" pitchFamily="18" charset="0"/>
                <a:cs typeface="Times New Roman" pitchFamily="18" charset="0"/>
              </a:rPr>
              <a:t>مساحة أقل للتنويع:</a:t>
            </a:r>
            <a:r>
              <a:rPr lang="ar-EG" sz="2100" dirty="0">
                <a:latin typeface="Times New Roman" pitchFamily="18" charset="0"/>
                <a:cs typeface="Times New Roman" pitchFamily="18" charset="0"/>
              </a:rPr>
              <a:t> قد تحد استراتيجيات التسويق المتخصصة من القدرة على تنويع المنتجات أو الخدمات، مما قد يقيد الأعمال من حيث التوسع والتكيف مع تغيرات السوق</a:t>
            </a:r>
            <a:r>
              <a:rPr lang="ar-EG" sz="2100" dirty="0" smtClean="0">
                <a:latin typeface="Times New Roman" pitchFamily="18" charset="0"/>
                <a:cs typeface="Times New Roman" pitchFamily="18" charset="0"/>
              </a:rPr>
              <a:t>.</a:t>
            </a:r>
          </a:p>
          <a:p>
            <a:pPr marL="579437" indent="-457200" algn="just" rtl="1">
              <a:lnSpc>
                <a:spcPct val="150000"/>
              </a:lnSpc>
              <a:buFont typeface="+mj-lt"/>
              <a:buAutoNum type="arabicPeriod" startAt="4"/>
            </a:pPr>
            <a:endParaRPr lang="ar-EG" sz="2100" dirty="0" smtClean="0">
              <a:latin typeface="Times New Roman" pitchFamily="18" charset="0"/>
              <a:cs typeface="Times New Roman" pitchFamily="18" charset="0"/>
            </a:endParaRPr>
          </a:p>
          <a:p>
            <a:pPr marL="579437" indent="-457200" algn="just" rtl="1">
              <a:lnSpc>
                <a:spcPct val="150000"/>
              </a:lnSpc>
              <a:buFont typeface="+mj-lt"/>
              <a:buAutoNum type="arabicPeriod" startAt="4"/>
            </a:pPr>
            <a:endParaRPr lang="ar-EG" sz="2100" dirty="0">
              <a:latin typeface="Times New Roman" pitchFamily="18" charset="0"/>
              <a:cs typeface="Times New Roman" pitchFamily="18" charset="0"/>
            </a:endParaRPr>
          </a:p>
        </p:txBody>
      </p:sp>
      <p:sp>
        <p:nvSpPr>
          <p:cNvPr id="14" name="TextBox 13"/>
          <p:cNvSpPr txBox="1"/>
          <p:nvPr/>
        </p:nvSpPr>
        <p:spPr>
          <a:xfrm>
            <a:off x="4577137" y="1343636"/>
            <a:ext cx="3276230"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استراتيجية التسويق المتخصص</a:t>
            </a:r>
          </a:p>
          <a:p>
            <a:pPr algn="ctr" rtl="1"/>
            <a:r>
              <a:rPr lang="ar-EG" b="1" dirty="0" smtClean="0">
                <a:solidFill>
                  <a:srgbClr val="00B0F0"/>
                </a:solidFill>
                <a:latin typeface="Alexandria" charset="0"/>
                <a:cs typeface="Alexandria" charset="0"/>
              </a:rPr>
              <a:t> </a:t>
            </a:r>
            <a:r>
              <a:rPr lang="en-US" b="1" dirty="0" smtClean="0">
                <a:solidFill>
                  <a:srgbClr val="00B0F0"/>
                </a:solidFill>
                <a:latin typeface="Alexandria" charset="0"/>
                <a:cs typeface="Alexandria" charset="0"/>
              </a:rPr>
              <a:t>Niche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2668368710"/>
      </p:ext>
    </p:extLst>
  </p:cSld>
  <p:clrMapOvr>
    <a:masterClrMapping/>
  </p:clrMapOvr>
  <mc:AlternateContent xmlns:mc="http://schemas.openxmlformats.org/markup-compatibility/2006" xmlns:p14="http://schemas.microsoft.com/office/powerpoint/2010/main">
    <mc:Choice Requires="p14">
      <p:transition spd="slow" p14:dur="2000" advTm="39469"/>
    </mc:Choice>
    <mc:Fallback xmlns="">
      <p:transition spd="slow" advTm="39469"/>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3"/>
            <a:ext cx="3385475" cy="248847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4831" y="1412953"/>
            <a:ext cx="2251880" cy="400110"/>
          </a:xfrm>
          <a:prstGeom prst="rect">
            <a:avLst/>
          </a:prstGeom>
          <a:noFill/>
        </p:spPr>
        <p:txBody>
          <a:bodyPr wrap="square" rtlCol="0">
            <a:spAutoFit/>
          </a:bodyPr>
          <a:lstStyle/>
          <a:p>
            <a:pPr algn="ctr"/>
            <a:r>
              <a:rPr lang="ar-EG" sz="2000" b="1" dirty="0">
                <a:solidFill>
                  <a:srgbClr val="00B0F0"/>
                </a:solidFill>
                <a:latin typeface="Alexandria" charset="0"/>
                <a:cs typeface="Alexandria" charset="0"/>
              </a:rPr>
              <a:t>خاتمة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22312"/>
            <a:ext cx="8309245" cy="3970318"/>
          </a:xfrm>
          <a:prstGeom prst="rect">
            <a:avLst/>
          </a:prstGeom>
          <a:noFill/>
        </p:spPr>
        <p:txBody>
          <a:bodyPr wrap="square" rtlCol="0">
            <a:spAutoFit/>
          </a:bodyPr>
          <a:lstStyle/>
          <a:p>
            <a:pPr marL="457200" indent="-457200" algn="just" rtl="1" fontAlgn="t">
              <a:lnSpc>
                <a:spcPct val="150000"/>
              </a:lnSpc>
              <a:buFont typeface="Wingdings" pitchFamily="2" charset="2"/>
              <a:buChar char="Ø"/>
            </a:pPr>
            <a:r>
              <a:rPr lang="ar-EG" sz="2100" dirty="0">
                <a:latin typeface="Times New Roman" pitchFamily="18" charset="0"/>
                <a:cs typeface="Times New Roman" pitchFamily="18" charset="0"/>
              </a:rPr>
              <a:t>ناقشت المحاضرة العاشرة </a:t>
            </a:r>
            <a:r>
              <a:rPr lang="ar-EG" sz="2100">
                <a:latin typeface="Times New Roman" pitchFamily="18" charset="0"/>
                <a:cs typeface="Times New Roman" pitchFamily="18" charset="0"/>
              </a:rPr>
              <a:t>ماهية </a:t>
            </a:r>
            <a:r>
              <a:rPr lang="ar-EG" sz="2100" smtClean="0">
                <a:latin typeface="Times New Roman" pitchFamily="18" charset="0"/>
                <a:cs typeface="Times New Roman" pitchFamily="18" charset="0"/>
              </a:rPr>
              <a:t>استراتيجية التسويق </a:t>
            </a:r>
            <a:r>
              <a:rPr lang="ar-EG" sz="2100" dirty="0">
                <a:latin typeface="Times New Roman" pitchFamily="18" charset="0"/>
                <a:cs typeface="Times New Roman" pitchFamily="18" charset="0"/>
              </a:rPr>
              <a:t>الشامل والمتخصص، بهدف دراسة كلًا منهما على حدى بهدف كيفية اختيار كلُا منهما من قبل مديرى التسويق فى الشركات المراد بيع منتجاتها طبقًا لطبيعة السلعة المراد إيصال منافعها ومميزاتها للعميل من خلال العملية الاتصالية وتحقيق أهداف عملية الاتصال بنجاح</a:t>
            </a:r>
            <a:r>
              <a:rPr lang="ar-EG" sz="2100" dirty="0" smtClean="0">
                <a:latin typeface="Times New Roman" pitchFamily="18" charset="0"/>
                <a:cs typeface="Times New Roman" pitchFamily="18" charset="0"/>
              </a:rPr>
              <a:t>.</a:t>
            </a:r>
          </a:p>
          <a:p>
            <a:pPr marL="457200" indent="-457200" algn="just" rtl="1" fontAlgn="t">
              <a:lnSpc>
                <a:spcPct val="150000"/>
              </a:lnSpc>
              <a:buFont typeface="Wingdings" pitchFamily="2" charset="2"/>
              <a:buChar char="Ø"/>
            </a:pPr>
            <a:r>
              <a:rPr lang="ar-EG" sz="2100" dirty="0" smtClean="0">
                <a:latin typeface="Times New Roman" pitchFamily="18" charset="0"/>
                <a:cs typeface="Times New Roman" pitchFamily="18" charset="0"/>
              </a:rPr>
              <a:t>كما ناقشت المحاضرة أيضًا مزايا وعيوب كل استراتيجية على حدى بهدف معرفة ما هى الظروف المناسبة لكل معلن فى اختيار الاستراتيجية المناسبة له فى الإعلان عن المنتج أو الخدمة المراد التسويق لها والترويج لها مع الجمهور المستهدف المراد الوصول إليه طبقًا لطبيعة السلعة أو الخدمة وطبيعة الجمهور المستهدف للشركة.</a:t>
            </a: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262411785"/>
      </p:ext>
    </p:extLst>
  </p:cSld>
  <p:clrMapOvr>
    <a:masterClrMapping/>
  </p:clrMapOvr>
  <mc:AlternateContent xmlns:mc="http://schemas.openxmlformats.org/markup-compatibility/2006" xmlns:p14="http://schemas.microsoft.com/office/powerpoint/2010/main">
    <mc:Choice Requires="p14">
      <p:transition spd="slow" p14:dur="2000" advTm="51069"/>
    </mc:Choice>
    <mc:Fallback xmlns="">
      <p:transition spd="slow" advTm="51069"/>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5911"/>
    </mc:Choice>
    <mc:Fallback xmlns="">
      <p:transition spd="slow" advTm="15911"/>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purl.org/dc/dcmitype/"/>
    <ds:schemaRef ds:uri="http://schemas.microsoft.com/office/infopath/2007/PartnerControls"/>
    <ds:schemaRef ds:uri="http://purl.org/dc/elements/1.1/"/>
    <ds:schemaRef ds:uri="http://schemas.microsoft.com/office/2006/metadata/properties"/>
    <ds:schemaRef ds:uri="688354b5-287c-4cda-825e-1d7935aea40e"/>
    <ds:schemaRef ds:uri="http://purl.org/dc/terms/"/>
    <ds:schemaRef ds:uri="http://schemas.microsoft.com/office/2006/documentManagement/types"/>
    <ds:schemaRef ds:uri="http://schemas.openxmlformats.org/package/2006/metadata/core-properties"/>
    <ds:schemaRef ds:uri="aca13214-df29-4e3c-a050-857c0bf7bd8e"/>
    <ds:schemaRef ds:uri="http://www.w3.org/XML/1998/namespac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1936</TotalTime>
  <Words>2071</Words>
  <Application>Microsoft Office PowerPoint</Application>
  <PresentationFormat>Custom</PresentationFormat>
  <Paragraphs>297</Paragraphs>
  <Slides>40</Slides>
  <Notes>31</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Dr.Moataz Nabil</cp:lastModifiedBy>
  <cp:revision>162</cp:revision>
  <dcterms:created xsi:type="dcterms:W3CDTF">2023-04-29T09:08:00Z</dcterms:created>
  <dcterms:modified xsi:type="dcterms:W3CDTF">2024-05-28T23:55:13Z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