
<file path=[Content_Types].xml><?xml version="1.0" encoding="utf-8"?>
<Types xmlns="http://schemas.openxmlformats.org/package/2006/content-types">
  <Default Extension="png" ContentType="image/png"/>
  <Default Extension="svg" ContentType="image/svg+xml"/>
  <Default Extension="jpeg" ContentType="image/jpeg"/>
  <Default Extension="wma" ContentType="audio/x-ms-wma"/>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1" r:id="rId2"/>
    <p:sldId id="303" r:id="rId3"/>
    <p:sldId id="313" r:id="rId4"/>
    <p:sldId id="276" r:id="rId5"/>
    <p:sldId id="616" r:id="rId6"/>
    <p:sldId id="683" r:id="rId7"/>
    <p:sldId id="482" r:id="rId8"/>
    <p:sldId id="605" r:id="rId9"/>
    <p:sldId id="256" r:id="rId10"/>
    <p:sldId id="527" r:id="rId11"/>
    <p:sldId id="604" r:id="rId12"/>
    <p:sldId id="597" r:id="rId13"/>
    <p:sldId id="687" r:id="rId14"/>
    <p:sldId id="596" r:id="rId15"/>
    <p:sldId id="681" r:id="rId16"/>
    <p:sldId id="620" r:id="rId17"/>
    <p:sldId id="606" r:id="rId18"/>
    <p:sldId id="598" r:id="rId19"/>
    <p:sldId id="673" r:id="rId20"/>
    <p:sldId id="674" r:id="rId21"/>
    <p:sldId id="675" r:id="rId22"/>
    <p:sldId id="676" r:id="rId23"/>
    <p:sldId id="685" r:id="rId24"/>
    <p:sldId id="686" r:id="rId25"/>
    <p:sldId id="679" r:id="rId26"/>
    <p:sldId id="677" r:id="rId27"/>
    <p:sldId id="684" r:id="rId28"/>
    <p:sldId id="678" r:id="rId29"/>
    <p:sldId id="660" r:id="rId30"/>
    <p:sldId id="623" r:id="rId31"/>
    <p:sldId id="689" r:id="rId32"/>
    <p:sldId id="609" r:id="rId33"/>
    <p:sldId id="645" r:id="rId34"/>
    <p:sldId id="631" r:id="rId35"/>
    <p:sldId id="662" r:id="rId36"/>
    <p:sldId id="652" r:id="rId37"/>
    <p:sldId id="682" r:id="rId38"/>
    <p:sldId id="653" r:id="rId39"/>
    <p:sldId id="688" r:id="rId40"/>
    <p:sldId id="6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616"/>
            <p14:sldId id="683"/>
            <p14:sldId id="482"/>
            <p14:sldId id="605"/>
            <p14:sldId id="256"/>
            <p14:sldId id="527"/>
            <p14:sldId id="604"/>
            <p14:sldId id="597"/>
            <p14:sldId id="687"/>
            <p14:sldId id="596"/>
            <p14:sldId id="681"/>
            <p14:sldId id="620"/>
            <p14:sldId id="606"/>
            <p14:sldId id="598"/>
            <p14:sldId id="673"/>
            <p14:sldId id="674"/>
            <p14:sldId id="675"/>
            <p14:sldId id="676"/>
            <p14:sldId id="685"/>
            <p14:sldId id="686"/>
            <p14:sldId id="679"/>
            <p14:sldId id="677"/>
            <p14:sldId id="684"/>
            <p14:sldId id="678"/>
            <p14:sldId id="660"/>
            <p14:sldId id="623"/>
            <p14:sldId id="689"/>
            <p14:sldId id="609"/>
            <p14:sldId id="645"/>
            <p14:sldId id="631"/>
            <p14:sldId id="662"/>
            <p14:sldId id="652"/>
            <p14:sldId id="682"/>
            <p14:sldId id="653"/>
            <p14:sldId id="688"/>
            <p14:sldId id="69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3738" autoAdjust="0"/>
  </p:normalViewPr>
  <p:slideViewPr>
    <p:cSldViewPr snapToGrid="0">
      <p:cViewPr varScale="1">
        <p:scale>
          <a:sx n="74" d="100"/>
          <a:sy n="74" d="100"/>
        </p:scale>
        <p:origin x="564" y="6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B88853-CB22-4A6B-92FA-0D43878FEAD6}"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pPr rtl="1"/>
          <a:endParaRPr lang="ar-SA"/>
        </a:p>
      </dgm:t>
    </dgm:pt>
    <dgm:pt modelId="{B480D620-486B-4256-B31E-9794E310DF90}">
      <dgm:prSet phldrT="[نص]"/>
      <dgm:spPr/>
      <dgm:t>
        <a:bodyPr/>
        <a:lstStyle/>
        <a:p>
          <a:pPr rtl="1"/>
          <a:r>
            <a:rPr lang="ar-JO" dirty="0" smtClean="0"/>
            <a:t>ويشمل عرض النتائج:</a:t>
          </a:r>
          <a:endParaRPr lang="ar-SA" dirty="0"/>
        </a:p>
      </dgm:t>
    </dgm:pt>
    <dgm:pt modelId="{900E4219-A61C-4D76-A271-080E12322146}" type="parTrans" cxnId="{241B7AAE-A960-4629-8AE8-8D7BBDB53737}">
      <dgm:prSet/>
      <dgm:spPr/>
      <dgm:t>
        <a:bodyPr/>
        <a:lstStyle/>
        <a:p>
          <a:pPr rtl="1"/>
          <a:endParaRPr lang="ar-SA"/>
        </a:p>
      </dgm:t>
    </dgm:pt>
    <dgm:pt modelId="{40624C4B-8DFD-4F9E-A705-941D1D46B2D9}" type="sibTrans" cxnId="{241B7AAE-A960-4629-8AE8-8D7BBDB53737}">
      <dgm:prSet/>
      <dgm:spPr/>
      <dgm:t>
        <a:bodyPr/>
        <a:lstStyle/>
        <a:p>
          <a:pPr rtl="1"/>
          <a:endParaRPr lang="ar-SA"/>
        </a:p>
      </dgm:t>
    </dgm:pt>
    <dgm:pt modelId="{63474BDB-2EAA-4058-BAF3-4BBC6CF91AD6}">
      <dgm:prSet phldrT="[نص]"/>
      <dgm:spPr/>
      <dgm:t>
        <a:bodyPr/>
        <a:lstStyle/>
        <a:p>
          <a:pPr rtl="1"/>
          <a:r>
            <a:rPr lang="ar-JO" dirty="0" smtClean="0"/>
            <a:t>الأشكال</a:t>
          </a:r>
          <a:endParaRPr lang="ar-SA" dirty="0"/>
        </a:p>
      </dgm:t>
    </dgm:pt>
    <dgm:pt modelId="{97D5BE05-4EB1-4C69-8C28-36A39CF5649B}" type="parTrans" cxnId="{EA3E98BD-59C4-4A57-AD35-0A63679C5381}">
      <dgm:prSet/>
      <dgm:spPr/>
      <dgm:t>
        <a:bodyPr/>
        <a:lstStyle/>
        <a:p>
          <a:pPr rtl="1"/>
          <a:endParaRPr lang="ar-SA"/>
        </a:p>
      </dgm:t>
    </dgm:pt>
    <dgm:pt modelId="{5B9ACA32-D2D0-4801-9067-45A8C5CC4C3D}" type="sibTrans" cxnId="{EA3E98BD-59C4-4A57-AD35-0A63679C5381}">
      <dgm:prSet/>
      <dgm:spPr/>
      <dgm:t>
        <a:bodyPr/>
        <a:lstStyle/>
        <a:p>
          <a:pPr rtl="1"/>
          <a:endParaRPr lang="ar-SA"/>
        </a:p>
      </dgm:t>
    </dgm:pt>
    <dgm:pt modelId="{F8B57C1C-188D-447B-81C5-50595D690CA9}">
      <dgm:prSet phldrT="[نص]"/>
      <dgm:spPr/>
      <dgm:t>
        <a:bodyPr/>
        <a:lstStyle/>
        <a:p>
          <a:pPr rtl="1"/>
          <a:r>
            <a:rPr lang="ar-JO" dirty="0" smtClean="0"/>
            <a:t>الجداول</a:t>
          </a:r>
          <a:endParaRPr lang="ar-SA" dirty="0"/>
        </a:p>
      </dgm:t>
    </dgm:pt>
    <dgm:pt modelId="{B6D840F1-AD09-46A2-87D7-09834A31C41F}" type="sibTrans" cxnId="{274C848C-4E15-4371-8CEB-AF8F1F02C9CB}">
      <dgm:prSet/>
      <dgm:spPr/>
      <dgm:t>
        <a:bodyPr/>
        <a:lstStyle/>
        <a:p>
          <a:pPr rtl="1"/>
          <a:endParaRPr lang="ar-SA"/>
        </a:p>
      </dgm:t>
    </dgm:pt>
    <dgm:pt modelId="{708643C4-1331-437E-9D4B-E713BE1F3E16}" type="parTrans" cxnId="{274C848C-4E15-4371-8CEB-AF8F1F02C9CB}">
      <dgm:prSet/>
      <dgm:spPr/>
      <dgm:t>
        <a:bodyPr/>
        <a:lstStyle/>
        <a:p>
          <a:pPr rtl="1"/>
          <a:endParaRPr lang="ar-SA"/>
        </a:p>
      </dgm:t>
    </dgm:pt>
    <dgm:pt modelId="{9262792F-5526-4543-96D3-25E6D51005B6}" type="pres">
      <dgm:prSet presAssocID="{3DB88853-CB22-4A6B-92FA-0D43878FEAD6}" presName="Name0" presStyleCnt="0">
        <dgm:presLayoutVars>
          <dgm:chMax val="7"/>
          <dgm:chPref val="7"/>
          <dgm:dir/>
          <dgm:animLvl val="lvl"/>
        </dgm:presLayoutVars>
      </dgm:prSet>
      <dgm:spPr/>
      <dgm:t>
        <a:bodyPr/>
        <a:lstStyle/>
        <a:p>
          <a:pPr rtl="1"/>
          <a:endParaRPr lang="ar-SA"/>
        </a:p>
      </dgm:t>
    </dgm:pt>
    <dgm:pt modelId="{1E6B8C10-E55B-422A-B739-14BB51F6B788}" type="pres">
      <dgm:prSet presAssocID="{B480D620-486B-4256-B31E-9794E310DF90}" presName="Accent1" presStyleCnt="0"/>
      <dgm:spPr/>
    </dgm:pt>
    <dgm:pt modelId="{F90EFD1F-C565-49F2-819A-0C6D1256008B}" type="pres">
      <dgm:prSet presAssocID="{B480D620-486B-4256-B31E-9794E310DF90}" presName="Accent" presStyleLbl="node1" presStyleIdx="0" presStyleCnt="1"/>
      <dgm:spPr/>
    </dgm:pt>
    <dgm:pt modelId="{E8427674-E3EC-404B-B65A-AE9DCBD97CEF}" type="pres">
      <dgm:prSet presAssocID="{B480D620-486B-4256-B31E-9794E310DF90}" presName="Child1" presStyleLbl="revTx" presStyleIdx="0" presStyleCnt="2">
        <dgm:presLayoutVars>
          <dgm:chMax val="0"/>
          <dgm:chPref val="0"/>
          <dgm:bulletEnabled val="1"/>
        </dgm:presLayoutVars>
      </dgm:prSet>
      <dgm:spPr/>
      <dgm:t>
        <a:bodyPr/>
        <a:lstStyle/>
        <a:p>
          <a:pPr rtl="1"/>
          <a:endParaRPr lang="ar-SA"/>
        </a:p>
      </dgm:t>
    </dgm:pt>
    <dgm:pt modelId="{3FD54E0E-81FD-4BFF-BD74-D365C8D12B88}" type="pres">
      <dgm:prSet presAssocID="{B480D620-486B-4256-B31E-9794E310DF90}" presName="Parent1" presStyleLbl="revTx" presStyleIdx="1" presStyleCnt="2">
        <dgm:presLayoutVars>
          <dgm:chMax val="1"/>
          <dgm:chPref val="1"/>
          <dgm:bulletEnabled val="1"/>
        </dgm:presLayoutVars>
      </dgm:prSet>
      <dgm:spPr/>
      <dgm:t>
        <a:bodyPr/>
        <a:lstStyle/>
        <a:p>
          <a:pPr rtl="1"/>
          <a:endParaRPr lang="ar-SA"/>
        </a:p>
      </dgm:t>
    </dgm:pt>
  </dgm:ptLst>
  <dgm:cxnLst>
    <dgm:cxn modelId="{EA3E98BD-59C4-4A57-AD35-0A63679C5381}" srcId="{B480D620-486B-4256-B31E-9794E310DF90}" destId="{63474BDB-2EAA-4058-BAF3-4BBC6CF91AD6}" srcOrd="1" destOrd="0" parTransId="{97D5BE05-4EB1-4C69-8C28-36A39CF5649B}" sibTransId="{5B9ACA32-D2D0-4801-9067-45A8C5CC4C3D}"/>
    <dgm:cxn modelId="{E969391E-D466-4061-9840-DF51430B523D}" type="presOf" srcId="{B480D620-486B-4256-B31E-9794E310DF90}" destId="{3FD54E0E-81FD-4BFF-BD74-D365C8D12B88}" srcOrd="0" destOrd="0" presId="urn:microsoft.com/office/officeart/2009/layout/CircleArrowProcess"/>
    <dgm:cxn modelId="{1608E58C-ACE8-46F1-B081-877CE7A02A69}" type="presOf" srcId="{63474BDB-2EAA-4058-BAF3-4BBC6CF91AD6}" destId="{E8427674-E3EC-404B-B65A-AE9DCBD97CEF}" srcOrd="0" destOrd="1" presId="urn:microsoft.com/office/officeart/2009/layout/CircleArrowProcess"/>
    <dgm:cxn modelId="{9E890885-DB86-43B5-94FE-D6437832B2C6}" type="presOf" srcId="{F8B57C1C-188D-447B-81C5-50595D690CA9}" destId="{E8427674-E3EC-404B-B65A-AE9DCBD97CEF}" srcOrd="0" destOrd="0" presId="urn:microsoft.com/office/officeart/2009/layout/CircleArrowProcess"/>
    <dgm:cxn modelId="{241B7AAE-A960-4629-8AE8-8D7BBDB53737}" srcId="{3DB88853-CB22-4A6B-92FA-0D43878FEAD6}" destId="{B480D620-486B-4256-B31E-9794E310DF90}" srcOrd="0" destOrd="0" parTransId="{900E4219-A61C-4D76-A271-080E12322146}" sibTransId="{40624C4B-8DFD-4F9E-A705-941D1D46B2D9}"/>
    <dgm:cxn modelId="{6CF8EEF0-AAC3-44BB-AEF1-7DD7C79D319F}" type="presOf" srcId="{3DB88853-CB22-4A6B-92FA-0D43878FEAD6}" destId="{9262792F-5526-4543-96D3-25E6D51005B6}" srcOrd="0" destOrd="0" presId="urn:microsoft.com/office/officeart/2009/layout/CircleArrowProcess"/>
    <dgm:cxn modelId="{274C848C-4E15-4371-8CEB-AF8F1F02C9CB}" srcId="{B480D620-486B-4256-B31E-9794E310DF90}" destId="{F8B57C1C-188D-447B-81C5-50595D690CA9}" srcOrd="0" destOrd="0" parTransId="{708643C4-1331-437E-9D4B-E713BE1F3E16}" sibTransId="{B6D840F1-AD09-46A2-87D7-09834A31C41F}"/>
    <dgm:cxn modelId="{0F412949-FE9C-46E1-AD3F-2A4D3EBE12E3}" type="presParOf" srcId="{9262792F-5526-4543-96D3-25E6D51005B6}" destId="{1E6B8C10-E55B-422A-B739-14BB51F6B788}" srcOrd="0" destOrd="0" presId="urn:microsoft.com/office/officeart/2009/layout/CircleArrowProcess"/>
    <dgm:cxn modelId="{8D4B4F65-39DC-4F5D-BDD5-754C8B931440}" type="presParOf" srcId="{1E6B8C10-E55B-422A-B739-14BB51F6B788}" destId="{F90EFD1F-C565-49F2-819A-0C6D1256008B}" srcOrd="0" destOrd="0" presId="urn:microsoft.com/office/officeart/2009/layout/CircleArrowProcess"/>
    <dgm:cxn modelId="{30FA6C41-08C3-4A04-9718-61EF598F338D}" type="presParOf" srcId="{9262792F-5526-4543-96D3-25E6D51005B6}" destId="{E8427674-E3EC-404B-B65A-AE9DCBD97CEF}" srcOrd="1" destOrd="0" presId="urn:microsoft.com/office/officeart/2009/layout/CircleArrowProcess"/>
    <dgm:cxn modelId="{CB8EF422-501E-4E81-821A-A88827ED2E49}" type="presParOf" srcId="{9262792F-5526-4543-96D3-25E6D51005B6}" destId="{3FD54E0E-81FD-4BFF-BD74-D365C8D12B88}" srcOrd="2" destOrd="0" presId="urn:microsoft.com/office/officeart/2009/layout/CircleArrowProcess"/>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0EFD1F-C565-49F2-819A-0C6D1256008B}">
      <dsp:nvSpPr>
        <dsp:cNvPr id="0" name=""/>
        <dsp:cNvSpPr/>
      </dsp:nvSpPr>
      <dsp:spPr>
        <a:xfrm>
          <a:off x="0" y="169174"/>
          <a:ext cx="5079187" cy="5080317"/>
        </a:xfrm>
        <a:prstGeom prst="circularArrow">
          <a:avLst>
            <a:gd name="adj1" fmla="val 10980"/>
            <a:gd name="adj2" fmla="val 1142322"/>
            <a:gd name="adj3" fmla="val 9000000"/>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427674-E3EC-404B-B65A-AE9DCBD97CEF}">
      <dsp:nvSpPr>
        <dsp:cNvPr id="0" name=""/>
        <dsp:cNvSpPr/>
      </dsp:nvSpPr>
      <dsp:spPr>
        <a:xfrm>
          <a:off x="5080000" y="1683617"/>
          <a:ext cx="3048000" cy="20326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285750" lvl="1" indent="-285750" algn="r" defTabSz="1644650" rtl="1">
            <a:lnSpc>
              <a:spcPct val="90000"/>
            </a:lnSpc>
            <a:spcBef>
              <a:spcPct val="0"/>
            </a:spcBef>
            <a:spcAft>
              <a:spcPct val="15000"/>
            </a:spcAft>
            <a:buChar char="••"/>
          </a:pPr>
          <a:r>
            <a:rPr lang="ar-JO" sz="3700" kern="1200" dirty="0" smtClean="0"/>
            <a:t>الجداول</a:t>
          </a:r>
          <a:endParaRPr lang="ar-SA" sz="3700" kern="1200" dirty="0"/>
        </a:p>
        <a:p>
          <a:pPr marL="285750" lvl="1" indent="-285750" algn="r" defTabSz="1644650" rtl="1">
            <a:lnSpc>
              <a:spcPct val="90000"/>
            </a:lnSpc>
            <a:spcBef>
              <a:spcPct val="0"/>
            </a:spcBef>
            <a:spcAft>
              <a:spcPct val="15000"/>
            </a:spcAft>
            <a:buChar char="••"/>
          </a:pPr>
          <a:r>
            <a:rPr lang="ar-JO" sz="3700" kern="1200" dirty="0" smtClean="0"/>
            <a:t>الأشكال</a:t>
          </a:r>
          <a:endParaRPr lang="ar-SA" sz="3700" kern="1200" dirty="0"/>
        </a:p>
      </dsp:txBody>
      <dsp:txXfrm>
        <a:off x="5080000" y="1683617"/>
        <a:ext cx="3048000" cy="2032635"/>
      </dsp:txXfrm>
    </dsp:sp>
    <dsp:sp modelId="{3FD54E0E-81FD-4BFF-BD74-D365C8D12B88}">
      <dsp:nvSpPr>
        <dsp:cNvPr id="0" name=""/>
        <dsp:cNvSpPr/>
      </dsp:nvSpPr>
      <dsp:spPr>
        <a:xfrm>
          <a:off x="1121663" y="2008249"/>
          <a:ext cx="2834233" cy="1416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2133600" rtl="1">
            <a:lnSpc>
              <a:spcPct val="90000"/>
            </a:lnSpc>
            <a:spcBef>
              <a:spcPct val="0"/>
            </a:spcBef>
            <a:spcAft>
              <a:spcPct val="35000"/>
            </a:spcAft>
          </a:pPr>
          <a:r>
            <a:rPr lang="ar-JO" sz="4800" kern="1200" dirty="0" smtClean="0"/>
            <a:t>ويشمل عرض النتائج:</a:t>
          </a:r>
          <a:endParaRPr lang="ar-SA" sz="4800" kern="1200" dirty="0"/>
        </a:p>
      </dsp:txBody>
      <dsp:txXfrm>
        <a:off x="1121663" y="2008249"/>
        <a:ext cx="2834233" cy="1416900"/>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8/20/2023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14</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15</a:t>
            </a:fld>
            <a:endParaRPr lang="en-US"/>
          </a:p>
        </p:txBody>
      </p:sp>
    </p:spTree>
    <p:extLst>
      <p:ext uri="{BB962C8B-B14F-4D97-AF65-F5344CB8AC3E}">
        <p14:creationId xmlns:p14="http://schemas.microsoft.com/office/powerpoint/2010/main" val="144377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8/20/2023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8/20/2023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image" Target="../media/image7.jpg"/><Relationship Id="rId10" Type="http://schemas.openxmlformats.org/officeDocument/2006/relationships/image" Target="../media/image9.sv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9.png"/><Relationship Id="rId10" Type="http://schemas.openxmlformats.org/officeDocument/2006/relationships/image" Target="../media/image7.svg"/><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7" Type="http://schemas.openxmlformats.org/officeDocument/2006/relationships/image" Target="../media/image7.sv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3.svg"/><Relationship Id="rId9" Type="http://schemas.openxmlformats.org/officeDocument/2006/relationships/image" Target="../media/image9.svg"/></Relationships>
</file>

<file path=ppt/slides/_rels/slide5.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s>
</file>

<file path=ppt/slides/_rels/slide6.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 Id="rId9" Type="http://schemas.openxmlformats.org/officeDocument/2006/relationships/image" Target="../media/image10.jp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7.sv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7.svg"/></Relationships>
</file>

<file path=ppt/slides/_rels/slide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10" Type="http://schemas.openxmlformats.org/officeDocument/2006/relationships/image" Target="../media/image7.svg"/><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10" Type="http://schemas.openxmlformats.org/officeDocument/2006/relationships/image" Target="../media/image7.svg"/><Relationship Id="rId9"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7.svg"/></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7.svg"/></Relationships>
</file>

<file path=ppt/slides/_rels/slide1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9.xml.rels><?xml version="1.0" encoding="UTF-8" standalone="yes"?>
<Relationships xmlns="http://schemas.openxmlformats.org/package/2006/relationships"><Relationship Id="rId8" Type="http://schemas.openxmlformats.org/officeDocument/2006/relationships/image" Target="../media/image7.svg"/><Relationship Id="rId13" Type="http://schemas.microsoft.com/office/2007/relationships/diagramDrawing" Target="../diagrams/drawing1.xml"/><Relationship Id="rId3" Type="http://schemas.openxmlformats.org/officeDocument/2006/relationships/image" Target="../media/image9.png"/><Relationship Id="rId7" Type="http://schemas.openxmlformats.org/officeDocument/2006/relationships/image" Target="../media/image5.png"/><Relationship Id="rId12" Type="http://schemas.openxmlformats.org/officeDocument/2006/relationships/diagramColors" Target="../diagrams/colors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diagramQuickStyle" Target="../diagrams/quickStyle1.xml"/><Relationship Id="rId10" Type="http://schemas.openxmlformats.org/officeDocument/2006/relationships/diagramLayout" Target="../diagrams/layout1.xml"/><Relationship Id="rId9" Type="http://schemas.openxmlformats.org/officeDocument/2006/relationships/diagramData" Target="../diagrams/data1.xml"/></Relationships>
</file>

<file path=ppt/slides/_rels/slide2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9" Type="http://schemas.openxmlformats.org/officeDocument/2006/relationships/image" Target="../media/image11.jpg"/></Relationships>
</file>

<file path=ppt/slides/_rels/slide2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13.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2.png"/></Relationships>
</file>

<file path=ppt/slides/_rels/slide2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13.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2.png"/></Relationships>
</file>

<file path=ppt/slides/_rels/slide2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9.xml.rels><?xml version="1.0" encoding="UTF-8" standalone="yes"?>
<Relationships xmlns="http://schemas.openxmlformats.org/package/2006/relationships"><Relationship Id="rId8" Type="http://schemas.openxmlformats.org/officeDocument/2006/relationships/image" Target="../media/image6.png"/><Relationship Id="rId7" Type="http://schemas.openxmlformats.org/officeDocument/2006/relationships/image" Target="../media/image7.sv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3.svg"/><Relationship Id="rId9" Type="http://schemas.openxmlformats.org/officeDocument/2006/relationships/image" Target="../media/image9.svg"/></Relationships>
</file>

<file path=ppt/slides/_rels/slide4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71986" y="3663935"/>
            <a:ext cx="5431367" cy="1754326"/>
          </a:xfrm>
          <a:prstGeom prst="rect">
            <a:avLst/>
          </a:prstGeom>
          <a:noFill/>
        </p:spPr>
        <p:txBody>
          <a:bodyPr wrap="square" rtlCol="0">
            <a:spAutoFit/>
          </a:bodyPr>
          <a:lstStyle/>
          <a:p>
            <a:pPr algn="ctr" rtl="1">
              <a:lnSpc>
                <a:spcPct val="150000"/>
              </a:lnSpc>
            </a:pPr>
            <a:r>
              <a:rPr lang="ar-JO" sz="4000" b="1" dirty="0" smtClean="0">
                <a:latin typeface="Tajawal Medium" panose="00000600000000000000" pitchFamily="2" charset="-78"/>
                <a:cs typeface="Tajawal Medium" panose="00000600000000000000" pitchFamily="2" charset="-78"/>
              </a:rPr>
              <a:t>إعداد</a:t>
            </a:r>
            <a:r>
              <a:rPr lang="ar-JO" sz="4000" b="1" dirty="0">
                <a:latin typeface="Tajawal Medium" panose="00000600000000000000" pitchFamily="2" charset="-78"/>
                <a:cs typeface="Tajawal Medium" panose="00000600000000000000" pitchFamily="2" charset="-78"/>
              </a:rPr>
              <a:t>: </a:t>
            </a:r>
          </a:p>
          <a:p>
            <a:pPr algn="r" rtl="1">
              <a:lnSpc>
                <a:spcPct val="150000"/>
              </a:lnSpc>
            </a:pPr>
            <a:r>
              <a:rPr lang="ar-JO" sz="3200" dirty="0">
                <a:solidFill>
                  <a:srgbClr val="FF0000"/>
                </a:solidFill>
                <a:latin typeface="Tajawal Medium" panose="00000600000000000000" pitchFamily="2" charset="-78"/>
                <a:cs typeface="Tajawal Medium" panose="00000600000000000000" pitchFamily="2" charset="-78"/>
              </a:rPr>
              <a:t>د. </a:t>
            </a:r>
            <a:r>
              <a:rPr lang="ar-JO" sz="3200" dirty="0" err="1">
                <a:solidFill>
                  <a:srgbClr val="FF0000"/>
                </a:solidFill>
                <a:latin typeface="Tajawal Medium" panose="00000600000000000000" pitchFamily="2" charset="-78"/>
                <a:cs typeface="Tajawal Medium" panose="00000600000000000000" pitchFamily="2" charset="-78"/>
              </a:rPr>
              <a:t>الاء</a:t>
            </a:r>
            <a:r>
              <a:rPr lang="ar-JO" sz="3200" dirty="0">
                <a:solidFill>
                  <a:srgbClr val="FF0000"/>
                </a:solidFill>
                <a:latin typeface="Tajawal Medium" panose="00000600000000000000" pitchFamily="2" charset="-78"/>
                <a:cs typeface="Tajawal Medium" panose="00000600000000000000" pitchFamily="2" charset="-78"/>
              </a:rPr>
              <a:t> طارق </a:t>
            </a:r>
            <a:r>
              <a:rPr lang="ar-JO" sz="3200" dirty="0" err="1">
                <a:solidFill>
                  <a:srgbClr val="FF0000"/>
                </a:solidFill>
                <a:latin typeface="Tajawal Medium" panose="00000600000000000000" pitchFamily="2" charset="-78"/>
                <a:cs typeface="Tajawal Medium" panose="00000600000000000000" pitchFamily="2" charset="-78"/>
              </a:rPr>
              <a:t>الضمرات</a:t>
            </a:r>
            <a:endParaRPr lang="en-US" sz="3200" dirty="0">
              <a:solidFill>
                <a:srgbClr val="FF0000"/>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a:solidFill>
                  <a:srgbClr val="FF0000"/>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مستطيل 2"/>
          <p:cNvSpPr/>
          <p:nvPr/>
        </p:nvSpPr>
        <p:spPr>
          <a:xfrm>
            <a:off x="7751319" y="5740107"/>
            <a:ext cx="3115621" cy="769441"/>
          </a:xfrm>
          <a:prstGeom prst="rect">
            <a:avLst/>
          </a:prstGeom>
        </p:spPr>
        <p:txBody>
          <a:bodyPr wrap="square">
            <a:spAutoFit/>
          </a:bodyPr>
          <a:lstStyle/>
          <a:p>
            <a:pPr algn="r"/>
            <a:r>
              <a:rPr lang="ar-JO" sz="4400" dirty="0"/>
              <a:t>القيادة التربوية</a:t>
            </a:r>
          </a:p>
        </p:txBody>
      </p:sp>
    </p:spTree>
    <p:extLst>
      <p:ext uri="{BB962C8B-B14F-4D97-AF65-F5344CB8AC3E}">
        <p14:creationId xmlns:p14="http://schemas.microsoft.com/office/powerpoint/2010/main" val="13243884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2125554" y="1756301"/>
            <a:ext cx="6767625" cy="830997"/>
          </a:xfrm>
          <a:prstGeom prst="rect">
            <a:avLst/>
          </a:prstGeom>
          <a:noFill/>
          <a:ln>
            <a:noFill/>
          </a:ln>
        </p:spPr>
        <p:txBody>
          <a:bodyPr wrap="square" rtlCol="0">
            <a:spAutoFit/>
          </a:bodyPr>
          <a:lstStyle/>
          <a:p>
            <a:pPr algn="ctr" rtl="1"/>
            <a:r>
              <a:rPr lang="ar-JO" sz="4800" dirty="0"/>
              <a:t>إعداد البحوث ومناقشة النتائج</a:t>
            </a:r>
            <a:endParaRPr lang="en-US" sz="4800" dirty="0">
              <a:solidFill>
                <a:schemeClr val="bg1"/>
              </a:solidFill>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a:solidFill>
                  <a:srgbClr val="2D3956"/>
                </a:solidFill>
                <a:latin typeface="Tajawal Medium" panose="00000600000000000000" pitchFamily="2" charset="-78"/>
                <a:cs typeface="Tajawal Medium" panose="00000600000000000000" pitchFamily="2" charset="-78"/>
              </a:rPr>
              <a:t>Alaa</a:t>
            </a:r>
            <a:r>
              <a:rPr lang="en-US" sz="2800" b="1" dirty="0">
                <a:solidFill>
                  <a:srgbClr val="2D3956"/>
                </a:solidFill>
                <a:latin typeface="Tajawal Medium" panose="00000600000000000000" pitchFamily="2" charset="-78"/>
                <a:cs typeface="Tajawal Medium" panose="00000600000000000000" pitchFamily="2" charset="-78"/>
              </a:rPr>
              <a:t> </a:t>
            </a:r>
            <a:r>
              <a:rPr lang="en-US" sz="2800" b="1" dirty="0" err="1">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175057" y="248508"/>
            <a:ext cx="2649477" cy="1166001"/>
          </a:xfrm>
          <a:prstGeom prst="rect">
            <a:avLst/>
          </a:prstGeom>
        </p:spPr>
      </p:pic>
      <p:pic>
        <p:nvPicPr>
          <p:cNvPr id="3" name="صورة 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090930" y="3181083"/>
            <a:ext cx="4468969" cy="2125014"/>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936383" y="1212613"/>
            <a:ext cx="7835541" cy="7171194"/>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algn="r" rtl="1"/>
            <a:endParaRPr lang="ar-JO" sz="2000" b="1" dirty="0" smtClean="0">
              <a:latin typeface="Simplified Arabic" panose="02020603050405020304" pitchFamily="18" charset="-78"/>
              <a:cs typeface="Simplified Arabic" panose="02020603050405020304" pitchFamily="18" charset="-78"/>
            </a:endParaRPr>
          </a:p>
          <a:p>
            <a:pPr marL="457200" indent="-457200" algn="r" rtl="1">
              <a:buFont typeface="Wingdings" panose="05000000000000000000" pitchFamily="2" charset="2"/>
              <a:buChar char="v"/>
            </a:pPr>
            <a:r>
              <a:rPr lang="ar-JO" sz="3600" b="1" dirty="0" smtClean="0">
                <a:latin typeface="Simplified Arabic" panose="02020603050405020304" pitchFamily="18" charset="-78"/>
                <a:cs typeface="Simplified Arabic" panose="02020603050405020304" pitchFamily="18" charset="-78"/>
              </a:rPr>
              <a:t>مقدمة </a:t>
            </a:r>
          </a:p>
          <a:p>
            <a:pPr marL="571500" indent="-571500" algn="r" rtl="1">
              <a:buFont typeface="Wingdings" panose="05000000000000000000" pitchFamily="2" charset="2"/>
              <a:buChar char="v"/>
            </a:pPr>
            <a:r>
              <a:rPr lang="ar-JO" sz="3200" dirty="0" smtClean="0"/>
              <a:t>عرض نتائج البحث وتحليلها</a:t>
            </a:r>
          </a:p>
          <a:p>
            <a:pPr marL="457200" indent="-457200" algn="just" rtl="1">
              <a:buFont typeface="Wingdings" panose="05000000000000000000" pitchFamily="2" charset="2"/>
              <a:buChar char="v"/>
            </a:pPr>
            <a:r>
              <a:rPr lang="ar-SA" sz="3200" dirty="0"/>
              <a:t>تدقيق البيانات</a:t>
            </a:r>
            <a:endParaRPr lang="en-US" sz="3200" dirty="0"/>
          </a:p>
          <a:p>
            <a:pPr marL="457200" indent="-457200" algn="just" rtl="1">
              <a:buFont typeface="Wingdings" panose="05000000000000000000" pitchFamily="2" charset="2"/>
              <a:buChar char="v"/>
            </a:pPr>
            <a:r>
              <a:rPr lang="ar-SA" sz="3200" dirty="0"/>
              <a:t>تمييز البيانات</a:t>
            </a:r>
            <a:endParaRPr lang="en-US" sz="3200" dirty="0"/>
          </a:p>
          <a:p>
            <a:pPr marL="457200" indent="-457200" algn="just" rtl="1">
              <a:buFont typeface="Wingdings" panose="05000000000000000000" pitchFamily="2" charset="2"/>
              <a:buChar char="v"/>
            </a:pPr>
            <a:r>
              <a:rPr lang="ar-SA" sz="3200" dirty="0"/>
              <a:t>تصنيف وتبويب </a:t>
            </a:r>
            <a:r>
              <a:rPr lang="ar-SA" sz="3200" dirty="0" smtClean="0"/>
              <a:t>البيانات</a:t>
            </a:r>
            <a:endParaRPr lang="ar-JO" sz="3200" dirty="0" smtClean="0"/>
          </a:p>
          <a:p>
            <a:pPr marL="571500" indent="-571500" algn="r" rtl="1">
              <a:buFont typeface="Wingdings" panose="05000000000000000000" pitchFamily="2" charset="2"/>
              <a:buChar char="v"/>
            </a:pPr>
            <a:r>
              <a:rPr lang="ar-JO" sz="3200" dirty="0" smtClean="0"/>
              <a:t>مناقشة النتائج</a:t>
            </a:r>
          </a:p>
          <a:p>
            <a:pPr marL="571500" indent="-571500" algn="r" rtl="1">
              <a:buFont typeface="Wingdings" panose="05000000000000000000" pitchFamily="2" charset="2"/>
              <a:buChar char="v"/>
            </a:pPr>
            <a:r>
              <a:rPr lang="ar-JO" sz="3200" dirty="0" smtClean="0"/>
              <a:t>التوصيات</a:t>
            </a:r>
          </a:p>
          <a:p>
            <a:pPr marL="571500" indent="-571500" algn="r" rtl="1">
              <a:buFont typeface="Wingdings" panose="05000000000000000000" pitchFamily="2" charset="2"/>
              <a:buChar char="v"/>
            </a:pPr>
            <a:r>
              <a:rPr lang="ar-JO" sz="3200" dirty="0" smtClean="0"/>
              <a:t>الملخص</a:t>
            </a:r>
          </a:p>
          <a:p>
            <a:pPr marL="571500" indent="-571500" algn="r" rtl="1">
              <a:buFont typeface="Wingdings" panose="05000000000000000000" pitchFamily="2" charset="2"/>
              <a:buChar char="v"/>
            </a:pPr>
            <a:r>
              <a:rPr lang="ar-JO" sz="3200" dirty="0" smtClean="0"/>
              <a:t>الملاحق</a:t>
            </a:r>
            <a:endParaRPr lang="en-US" sz="3200" dirty="0"/>
          </a:p>
          <a:p>
            <a:pPr marL="457200" indent="-457200" algn="r" rtl="1">
              <a:buFont typeface="Wingdings" panose="05000000000000000000" pitchFamily="2" charset="2"/>
              <a:buChar char="v"/>
            </a:pPr>
            <a:r>
              <a:rPr lang="ar-JO" sz="3600" b="1" dirty="0" smtClean="0"/>
              <a:t>خاتمة</a:t>
            </a:r>
            <a:endParaRPr lang="ar-JO" sz="3600" b="1" dirty="0"/>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42185" y="6435974"/>
            <a:ext cx="1879649" cy="30923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print">
            <a:extLst>
              <a:ext uri="{96DAC541-7B7A-43D3-8B79-37D633B846F1}">
                <asvg:svgBlip xmlns="" xmlns:asvg="http://schemas.microsoft.com/office/drawing/2016/SVG/main" r:embed="rId5"/>
              </a:ext>
            </a:extLst>
          </a:blip>
          <a:stretch>
            <a:fillRect/>
          </a:stretch>
        </p:blipFill>
        <p:spPr>
          <a:xfrm>
            <a:off x="205930" y="616766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7" name="مربع نص 6"/>
          <p:cNvSpPr txBox="1"/>
          <p:nvPr/>
        </p:nvSpPr>
        <p:spPr>
          <a:xfrm>
            <a:off x="1289665" y="1645970"/>
            <a:ext cx="9872719" cy="4770537"/>
          </a:xfrm>
          <a:prstGeom prst="rect">
            <a:avLst/>
          </a:prstGeom>
          <a:noFill/>
        </p:spPr>
        <p:txBody>
          <a:bodyPr wrap="square" rtlCol="1">
            <a:spAutoFit/>
          </a:bodyPr>
          <a:lstStyle/>
          <a:p>
            <a:pPr algn="ctr" rtl="1"/>
            <a:r>
              <a:rPr lang="ar-JO" sz="2800" b="1" dirty="0" smtClean="0"/>
              <a:t>المقدمة</a:t>
            </a:r>
          </a:p>
          <a:p>
            <a:pPr algn="just" rtl="1"/>
            <a:r>
              <a:rPr lang="ar-SA" sz="2400" dirty="0"/>
              <a:t>أصبح الاهتمام بالبحث العلمي سمة العصر الحديث لكل الدول سواء أكانت متقدمة أم نامية، وأصبح هو السبيل لتحقيق التطور العلمي والتكنولوجي الذي يعتبر الأساس لأي تطور اقتصادي واجتماعي وفي مواجهة وحل المشكلات التي </a:t>
            </a:r>
            <a:r>
              <a:rPr lang="ar-SA" sz="2400" dirty="0" err="1"/>
              <a:t>يواجهها</a:t>
            </a:r>
            <a:r>
              <a:rPr lang="ar-SA" sz="2400" dirty="0"/>
              <a:t> المجتمع في مختلف مجالات حياته وتنميته على أسس علمية سليمة. ويتوقف نجاح البحث العلمي على عدد من العوامل والإمكانيات المادية والبشرية، ولكن أهمها هم الباحثون أنفسهم. لأن الباحث هو الذي يخطط وينفذ عمليات البحث العلمي التي يمكن أن تخدم المجتمع وتساعد في تطوره، وعلى الباحث أن يلتزم </a:t>
            </a:r>
            <a:r>
              <a:rPr lang="ar-SA" sz="2400" dirty="0" smtClean="0"/>
              <a:t>ب</a:t>
            </a:r>
            <a:r>
              <a:rPr lang="ar-JO" sz="2400" dirty="0" smtClean="0"/>
              <a:t>أ</a:t>
            </a:r>
            <a:r>
              <a:rPr lang="ar-SA" sz="2400" dirty="0" err="1" smtClean="0"/>
              <a:t>خلاقيات</a:t>
            </a:r>
            <a:r>
              <a:rPr lang="ar-SA" sz="2400" dirty="0" smtClean="0"/>
              <a:t> </a:t>
            </a:r>
            <a:r>
              <a:rPr lang="ar-SA" sz="2400" dirty="0"/>
              <a:t>مهنة البحث العلمي وبالقواعد التي تتضمنها قوانين ودساتير المؤسسات العلمية والبحثية. وهنالك أخلاقيات يجب أن يتحلى بها البحث مثل الموضوعية في جمع البيانات وتحليلها والحياد الفكري، على أن ترتكز هذه الأخلاقيات على ركيزتي العمل الإيجابي وتجنب الضرر.</a:t>
            </a:r>
            <a:endParaRPr lang="en-US" sz="2400" dirty="0"/>
          </a:p>
          <a:p>
            <a:pPr algn="just" rtl="1"/>
            <a:r>
              <a:rPr lang="en-US" sz="2000" dirty="0"/>
              <a:t> </a:t>
            </a:r>
          </a:p>
          <a:p>
            <a:pPr algn="just" rtl="1"/>
            <a:endParaRPr lang="ar-JO" sz="2000" b="1" dirty="0" smtClean="0"/>
          </a:p>
          <a:p>
            <a:pPr algn="just" rtl="1"/>
            <a:endParaRPr lang="ar-SA" sz="20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15921" y="988300"/>
            <a:ext cx="9806271" cy="49543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60620" y="1296546"/>
            <a:ext cx="9356060" cy="3877985"/>
          </a:xfrm>
          <a:prstGeom prst="rect">
            <a:avLst/>
          </a:prstGeom>
          <a:noFill/>
        </p:spPr>
        <p:txBody>
          <a:bodyPr wrap="square" rtlCol="1">
            <a:spAutoFit/>
          </a:bodyPr>
          <a:lstStyle/>
          <a:p>
            <a:pPr algn="just" rtl="1"/>
            <a:r>
              <a:rPr lang="ar-JO" sz="2400" dirty="0" smtClean="0"/>
              <a:t>ويشير البحث العلمي إلى ما يلي</a:t>
            </a:r>
            <a:r>
              <a:rPr lang="ar-SA" sz="2400" dirty="0" smtClean="0"/>
              <a:t>: </a:t>
            </a:r>
            <a:endParaRPr lang="ar-JO" sz="2400" dirty="0" smtClean="0"/>
          </a:p>
          <a:p>
            <a:pPr marL="342900" indent="-342900" algn="just" rtl="1">
              <a:buFont typeface="Wingdings" panose="05000000000000000000" pitchFamily="2" charset="2"/>
              <a:buChar char="v"/>
            </a:pPr>
            <a:r>
              <a:rPr lang="ar-SA" sz="2400" dirty="0" smtClean="0"/>
              <a:t>البحث </a:t>
            </a:r>
            <a:r>
              <a:rPr lang="ar-SA" sz="2400" dirty="0"/>
              <a:t>العلمي يعد محاولة منظمة تتبع أسلوبا أو منهجا معينا ولا تقتصر على الطرق غير الصحيحة مثل الخبرة و السلطة وغيرها </a:t>
            </a:r>
            <a:endParaRPr lang="ar-JO" sz="2400" dirty="0" smtClean="0"/>
          </a:p>
          <a:p>
            <a:pPr marL="342900" indent="-342900" algn="just" rtl="1">
              <a:buFont typeface="Wingdings" panose="05000000000000000000" pitchFamily="2" charset="2"/>
              <a:buChar char="v"/>
            </a:pPr>
            <a:r>
              <a:rPr lang="ar-SA" sz="2400" dirty="0" smtClean="0"/>
              <a:t> </a:t>
            </a:r>
            <a:r>
              <a:rPr lang="ar-SA" sz="2400" dirty="0"/>
              <a:t>البحث العلمي من أهدافه انه يؤدي إلى زيادة الحقائق التي يعرفها </a:t>
            </a:r>
            <a:r>
              <a:rPr lang="ar-SA" sz="2400" dirty="0" smtClean="0"/>
              <a:t>الإنسان، </a:t>
            </a:r>
            <a:r>
              <a:rPr lang="ar-SA" sz="2400" dirty="0"/>
              <a:t>وتوسيع دائرة معارفه وبهذا يكون أكثر قدرة على التكيف مع بيئته والسيطرة عليها. </a:t>
            </a:r>
            <a:endParaRPr lang="ar-JO" sz="2400" dirty="0" smtClean="0"/>
          </a:p>
          <a:p>
            <a:pPr marL="342900" indent="-342900" algn="just" rtl="1">
              <a:buFont typeface="Wingdings" panose="05000000000000000000" pitchFamily="2" charset="2"/>
              <a:buChar char="v"/>
            </a:pPr>
            <a:r>
              <a:rPr lang="ar-SA" sz="2400" dirty="0" smtClean="0"/>
              <a:t>البحث </a:t>
            </a:r>
            <a:r>
              <a:rPr lang="ar-SA" sz="2400" dirty="0"/>
              <a:t>العلمي يؤدي إلى اختبار المعارف </a:t>
            </a:r>
            <a:r>
              <a:rPr lang="ar-SA" sz="2400" dirty="0" smtClean="0"/>
              <a:t>والعلاقات </a:t>
            </a:r>
            <a:r>
              <a:rPr lang="ar-SA" sz="2400" dirty="0"/>
              <a:t>التي يتوصل إليها ولا يعلنها إلا بعد فحصها </a:t>
            </a:r>
            <a:r>
              <a:rPr lang="ar-SA" sz="2400" dirty="0" smtClean="0"/>
              <a:t>والتأكد </a:t>
            </a:r>
            <a:r>
              <a:rPr lang="ar-SA" sz="2400" dirty="0"/>
              <a:t>منها تجريبياً . </a:t>
            </a:r>
            <a:endParaRPr lang="ar-JO" sz="2400" dirty="0" smtClean="0"/>
          </a:p>
          <a:p>
            <a:pPr marL="342900" indent="-342900" algn="just" rtl="1">
              <a:buFont typeface="Wingdings" panose="05000000000000000000" pitchFamily="2" charset="2"/>
              <a:buChar char="v"/>
            </a:pPr>
            <a:r>
              <a:rPr lang="ar-SA" sz="2400" dirty="0" smtClean="0"/>
              <a:t> </a:t>
            </a:r>
            <a:r>
              <a:rPr lang="ar-SA" sz="2400" dirty="0"/>
              <a:t>البحث العلمي يشكل جميع ميادين الحياة وجميع مشكلاتها </a:t>
            </a:r>
            <a:r>
              <a:rPr lang="ar-SA" sz="2400" dirty="0" smtClean="0"/>
              <a:t>ويستخدم </a:t>
            </a:r>
            <a:r>
              <a:rPr lang="ar-SA" sz="2400" dirty="0"/>
              <a:t>في المجالات </a:t>
            </a:r>
            <a:r>
              <a:rPr lang="ar-SA" sz="2400" dirty="0" smtClean="0"/>
              <a:t>المهنية والمعرفية والاقتصادية </a:t>
            </a:r>
            <a:r>
              <a:rPr lang="ar-SA" sz="2400" dirty="0"/>
              <a:t>والاجتماعية </a:t>
            </a:r>
            <a:r>
              <a:rPr lang="ar-SA" sz="2400" dirty="0" smtClean="0"/>
              <a:t> </a:t>
            </a:r>
            <a:r>
              <a:rPr lang="ar-JO" sz="2400" dirty="0" smtClean="0"/>
              <a:t>و</a:t>
            </a:r>
            <a:r>
              <a:rPr lang="ar-SA" sz="2400" dirty="0" smtClean="0"/>
              <a:t>التربوية </a:t>
            </a:r>
            <a:r>
              <a:rPr lang="ar-SA" sz="2400" dirty="0"/>
              <a:t>على حد </a:t>
            </a:r>
            <a:r>
              <a:rPr lang="ar-SA" sz="2400" dirty="0" smtClean="0"/>
              <a:t>سواء</a:t>
            </a:r>
            <a:r>
              <a:rPr lang="ar-JO" sz="2400" dirty="0" smtClean="0"/>
              <a:t>.</a:t>
            </a:r>
            <a:endParaRPr lang="en-US" sz="2400" dirty="0"/>
          </a:p>
          <a:p>
            <a:pPr algn="just" rtl="1" fontAlgn="t">
              <a:lnSpc>
                <a:spcPct val="150000"/>
              </a:lnSpc>
            </a:pPr>
            <a:endParaRPr lang="en-US" sz="2000" dirty="0"/>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0" y="61351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10312351" y="6288961"/>
            <a:ext cx="1879649" cy="309233"/>
          </a:xfrm>
          <a:prstGeom prst="rect">
            <a:avLst/>
          </a:prstGeom>
        </p:spPr>
      </p:pic>
      <p:pic>
        <p:nvPicPr>
          <p:cNvPr id="3" name="صورة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2118" y="573911"/>
            <a:ext cx="8030233" cy="6161740"/>
          </a:xfrm>
          <a:prstGeom prst="rect">
            <a:avLst/>
          </a:prstGeom>
        </p:spPr>
      </p:pic>
    </p:spTree>
    <p:extLst>
      <p:ext uri="{BB962C8B-B14F-4D97-AF65-F5344CB8AC3E}">
        <p14:creationId xmlns:p14="http://schemas.microsoft.com/office/powerpoint/2010/main" val="30752488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4856" y="963165"/>
            <a:ext cx="10495210" cy="45232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455313" y="1144630"/>
            <a:ext cx="9851266" cy="4616648"/>
          </a:xfrm>
          <a:prstGeom prst="rect">
            <a:avLst/>
          </a:prstGeom>
          <a:noFill/>
        </p:spPr>
        <p:txBody>
          <a:bodyPr wrap="square" rtlCol="1">
            <a:spAutoFit/>
          </a:bodyPr>
          <a:lstStyle/>
          <a:p>
            <a:pPr algn="ctr" rtl="1"/>
            <a:r>
              <a:rPr lang="ar-SA" sz="2400" b="1" dirty="0"/>
              <a:t>عرض النتائج وتحليلها ومناقشتها </a:t>
            </a:r>
            <a:endParaRPr lang="en-US" sz="2400" b="1" dirty="0"/>
          </a:p>
          <a:p>
            <a:pPr algn="just" rtl="1"/>
            <a:r>
              <a:rPr lang="ar-SA" sz="2400" dirty="0"/>
              <a:t> بعد ان تم التطرق الى عملية جمع البيانات بالوسائل والاساليب المختلفة ، سواء كانت عن طريق الاستبيان او المقابلة او الملاحظة او الاختبارات ، تبدأ مرحلة عرض البيانات وتنظيمها وتجهيزها للتحليل والتفسير واستخلاص النتائج ، وقبل ذلك عليه ان يدرك حقيقة مفادها ان هذه البيانات ما هي الا حقائق اولية متفرقة ليس لها استدلال او قيمة لمن يستخدمها ما لم تحول هذه البيانات الى مؤشرات نافعة وذات قيمة، يعبر عنها بالمعلومات، وحتى يمكن تحقيق ذلك ، لابد ان تمر </a:t>
            </a:r>
            <a:r>
              <a:rPr lang="ar-SA" sz="2400" b="1" dirty="0"/>
              <a:t>عملية معالجة البيانات بالمراحل الاتية : </a:t>
            </a:r>
            <a:endParaRPr lang="en-US" sz="2400" b="1" dirty="0"/>
          </a:p>
          <a:p>
            <a:pPr marL="342900" indent="-342900" algn="just" rtl="1">
              <a:buFont typeface="Wingdings" panose="05000000000000000000" pitchFamily="2" charset="2"/>
              <a:buChar char="Ø"/>
            </a:pPr>
            <a:r>
              <a:rPr lang="ar-SA" sz="2400" dirty="0"/>
              <a:t>تدقيق البيانات</a:t>
            </a:r>
            <a:endParaRPr lang="en-US" sz="2400" dirty="0"/>
          </a:p>
          <a:p>
            <a:pPr marL="342900" indent="-342900" algn="just" rtl="1">
              <a:buFont typeface="Wingdings" panose="05000000000000000000" pitchFamily="2" charset="2"/>
              <a:buChar char="Ø"/>
            </a:pPr>
            <a:r>
              <a:rPr lang="ar-SA" sz="2400" dirty="0"/>
              <a:t>تمييز البيانات</a:t>
            </a:r>
            <a:endParaRPr lang="en-US" sz="2400" dirty="0"/>
          </a:p>
          <a:p>
            <a:pPr marL="342900" indent="-342900" algn="just" rtl="1">
              <a:buFont typeface="Wingdings" panose="05000000000000000000" pitchFamily="2" charset="2"/>
              <a:buChar char="Ø"/>
            </a:pPr>
            <a:r>
              <a:rPr lang="ar-SA" sz="2400" dirty="0"/>
              <a:t>تصنيف وتبويب البيانات</a:t>
            </a:r>
            <a:endParaRPr lang="en-US" sz="2400" dirty="0"/>
          </a:p>
          <a:p>
            <a:pPr algn="just" rtl="1">
              <a:lnSpc>
                <a:spcPct val="150000"/>
              </a:lnSpc>
            </a:pPr>
            <a:endParaRPr lang="ar-JO" dirty="0" smtClean="0"/>
          </a:p>
          <a:p>
            <a:pPr algn="r" rtl="1">
              <a:lnSpc>
                <a:spcPct val="150000"/>
              </a:lnSpc>
            </a:pPr>
            <a:endParaRPr lang="ar-JO" dirty="0" smtClean="0"/>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75763" y="1005738"/>
            <a:ext cx="10637949" cy="48834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030309" y="1293821"/>
            <a:ext cx="10135673" cy="3785652"/>
          </a:xfrm>
          <a:prstGeom prst="rect">
            <a:avLst/>
          </a:prstGeom>
          <a:noFill/>
        </p:spPr>
        <p:txBody>
          <a:bodyPr wrap="square" rtlCol="1">
            <a:spAutoFit/>
          </a:bodyPr>
          <a:lstStyle/>
          <a:p>
            <a:pPr algn="just" rtl="1"/>
            <a:r>
              <a:rPr lang="ar-SA" sz="2000" b="1" dirty="0"/>
              <a:t>تدقيق البيانات</a:t>
            </a:r>
            <a:r>
              <a:rPr lang="ar-SA" sz="2000" b="1" dirty="0" smtClean="0"/>
              <a:t>:</a:t>
            </a:r>
            <a:endParaRPr lang="ar-JO" sz="2000" b="1" dirty="0" smtClean="0"/>
          </a:p>
          <a:p>
            <a:pPr algn="just" rtl="1"/>
            <a:r>
              <a:rPr lang="ar-SA" sz="2000" dirty="0" smtClean="0"/>
              <a:t> </a:t>
            </a:r>
            <a:r>
              <a:rPr lang="ar-SA" sz="2000" dirty="0"/>
              <a:t>بعد ان تجمع البيانات يقوم الباحث بمراجعتها وتصحيح الاخطاء الواردة فيها ، مع استبعاد القوائم المشكوك في جدية ما ورد فيها من بيانات او قد تكون الاجابات فيها متعارضة. وطبيعي ان تدقيق البيانات يتم بعد استلامها وكذلك قبل مرحلة التحليل ، ومما يجب ان ننوه اليه هو انه على الرغم من أن عملية تدقيق البيانات تختلف في استقصاء </a:t>
            </a:r>
            <a:r>
              <a:rPr lang="ar-JO" sz="2000" dirty="0" smtClean="0"/>
              <a:t>لا</a:t>
            </a:r>
            <a:r>
              <a:rPr lang="ar-SA" sz="2000" dirty="0" smtClean="0"/>
              <a:t>خر </a:t>
            </a:r>
            <a:r>
              <a:rPr lang="ar-JO" sz="2000" dirty="0" smtClean="0"/>
              <a:t>أ</a:t>
            </a:r>
            <a:r>
              <a:rPr lang="ar-SA" sz="2000" dirty="0" smtClean="0"/>
              <a:t>و </a:t>
            </a:r>
            <a:r>
              <a:rPr lang="ar-SA" sz="2000" dirty="0"/>
              <a:t>من وسيلة </a:t>
            </a:r>
            <a:r>
              <a:rPr lang="ar-SA" sz="2000" dirty="0" smtClean="0"/>
              <a:t>ل</a:t>
            </a:r>
            <a:r>
              <a:rPr lang="ar-JO" sz="2000" dirty="0"/>
              <a:t>أ</a:t>
            </a:r>
            <a:r>
              <a:rPr lang="ar-SA" sz="2000" dirty="0" smtClean="0"/>
              <a:t>خرى </a:t>
            </a:r>
            <a:r>
              <a:rPr lang="ar-SA" sz="2000" dirty="0"/>
              <a:t>، الا انه هناك العديد من المبادئ العامة التي لا بد من الاخذ بها وملاحظتها في هذا المجال </a:t>
            </a:r>
            <a:r>
              <a:rPr lang="ar-SA" sz="2000" dirty="0" smtClean="0"/>
              <a:t>وهي</a:t>
            </a:r>
            <a:r>
              <a:rPr lang="ar-JO" sz="2000" dirty="0" smtClean="0"/>
              <a:t>:</a:t>
            </a:r>
          </a:p>
          <a:p>
            <a:pPr marL="457200" indent="-457200" algn="just" rtl="1">
              <a:buFont typeface="+mj-lt"/>
              <a:buAutoNum type="arabicPeriod"/>
            </a:pPr>
            <a:r>
              <a:rPr lang="ar-JO" sz="2000" dirty="0" smtClean="0"/>
              <a:t> </a:t>
            </a:r>
            <a:r>
              <a:rPr lang="ar-SA" sz="2000" dirty="0" smtClean="0"/>
              <a:t>التأكد </a:t>
            </a:r>
            <a:r>
              <a:rPr lang="ar-SA" sz="2000" dirty="0"/>
              <a:t>من الاجابات </a:t>
            </a:r>
            <a:r>
              <a:rPr lang="ar-JO" sz="2000" dirty="0" smtClean="0"/>
              <a:t>ال</a:t>
            </a:r>
            <a:r>
              <a:rPr lang="ar-SA" sz="2000" dirty="0" smtClean="0"/>
              <a:t>صادرة </a:t>
            </a:r>
            <a:r>
              <a:rPr lang="ar-SA" sz="2000" dirty="0"/>
              <a:t>عن مفردات العينة وليس من غيرها. </a:t>
            </a:r>
            <a:endParaRPr lang="ar-JO" sz="2000" dirty="0" smtClean="0"/>
          </a:p>
          <a:p>
            <a:pPr marL="457200" indent="-457200" algn="just" rtl="1">
              <a:buFont typeface="+mj-lt"/>
              <a:buAutoNum type="arabicPeriod"/>
            </a:pPr>
            <a:r>
              <a:rPr lang="ar-SA" sz="2000" dirty="0" smtClean="0"/>
              <a:t> </a:t>
            </a:r>
            <a:r>
              <a:rPr lang="ar-SA" sz="2000" dirty="0"/>
              <a:t>تكملة الاجابات الناقصة وغير الواضحة. </a:t>
            </a:r>
            <a:endParaRPr lang="ar-JO" sz="2000" dirty="0" smtClean="0"/>
          </a:p>
          <a:p>
            <a:pPr marL="457200" indent="-457200" algn="just" rtl="1">
              <a:buFont typeface="+mj-lt"/>
              <a:buAutoNum type="arabicPeriod"/>
            </a:pPr>
            <a:r>
              <a:rPr lang="ar-SA" sz="2000" dirty="0" smtClean="0"/>
              <a:t> التأكد </a:t>
            </a:r>
            <a:r>
              <a:rPr lang="ar-SA" sz="2000" dirty="0"/>
              <a:t>من تناسق الاجابات مع ملاحظة عدم وجود تناقض بينها. </a:t>
            </a:r>
            <a:endParaRPr lang="ar-JO" sz="2000" dirty="0" smtClean="0"/>
          </a:p>
          <a:p>
            <a:pPr marL="457200" indent="-457200" algn="just" rtl="1">
              <a:buFont typeface="+mj-lt"/>
              <a:buAutoNum type="arabicPeriod"/>
            </a:pPr>
            <a:r>
              <a:rPr lang="ar-SA" sz="2000" dirty="0" smtClean="0"/>
              <a:t> </a:t>
            </a:r>
            <a:r>
              <a:rPr lang="ar-SA" sz="2000" dirty="0"/>
              <a:t>وضع الاجابات في موضعها الصحيح اذا ما وضعت في غير مواضعها الصحيحة. </a:t>
            </a:r>
            <a:endParaRPr lang="ar-JO" sz="2000" dirty="0" smtClean="0"/>
          </a:p>
          <a:p>
            <a:pPr marL="457200" indent="-457200" algn="just" rtl="1">
              <a:buFont typeface="+mj-lt"/>
              <a:buAutoNum type="arabicPeriod"/>
            </a:pPr>
            <a:r>
              <a:rPr lang="ar-SA" sz="2000" dirty="0" smtClean="0"/>
              <a:t> التأكد </a:t>
            </a:r>
            <a:r>
              <a:rPr lang="ar-SA" sz="2000" dirty="0"/>
              <a:t>من وضوح اجابات الاسئلة المفتوحة ، اما </a:t>
            </a:r>
            <a:r>
              <a:rPr lang="ar-SA" sz="2000" dirty="0" smtClean="0"/>
              <a:t>بإعادة </a:t>
            </a:r>
            <a:r>
              <a:rPr lang="ar-SA" sz="2000" dirty="0"/>
              <a:t>صياغتها او تلخيصها على شرط عدم الاخلال بالمعنى والهدف من ذلك هو اتاحة المجال امام الباحث لتصنيف وتبويب البيانات. </a:t>
            </a:r>
            <a:endParaRPr lang="ar-JO" sz="2000" dirty="0" smtClean="0"/>
          </a:p>
          <a:p>
            <a:pPr marL="457200" indent="-457200" algn="just" rtl="1">
              <a:buFont typeface="+mj-lt"/>
              <a:buAutoNum type="arabicPeriod"/>
            </a:pPr>
            <a:r>
              <a:rPr lang="ar-SA" sz="2000" dirty="0" smtClean="0"/>
              <a:t> </a:t>
            </a:r>
            <a:r>
              <a:rPr lang="ar-SA" sz="2000" dirty="0"/>
              <a:t>اذا كانت الاسئلة تتعلق بوحدات قياسية، على الباحث توحيد وحدات قياسها. </a:t>
            </a:r>
            <a:endParaRPr lang="en-US" sz="2000" dirty="0"/>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64406" y="1207637"/>
            <a:ext cx="8834907" cy="39548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282118" y="1758907"/>
            <a:ext cx="7641027" cy="2862322"/>
          </a:xfrm>
          <a:prstGeom prst="rect">
            <a:avLst/>
          </a:prstGeom>
          <a:noFill/>
        </p:spPr>
        <p:txBody>
          <a:bodyPr wrap="square" rtlCol="1">
            <a:spAutoFit/>
          </a:bodyPr>
          <a:lstStyle/>
          <a:p>
            <a:pPr algn="ctr" rtl="1"/>
            <a:r>
              <a:rPr lang="ar-SA" sz="2400" b="1" dirty="0"/>
              <a:t>تمييز </a:t>
            </a:r>
            <a:r>
              <a:rPr lang="ar-SA" sz="2400" b="1" dirty="0" smtClean="0"/>
              <a:t>البيانات</a:t>
            </a:r>
            <a:endParaRPr lang="ar-JO" sz="2400" b="1" dirty="0" smtClean="0"/>
          </a:p>
          <a:p>
            <a:pPr algn="just" rtl="1"/>
            <a:r>
              <a:rPr lang="ar-SA" sz="2400" dirty="0" smtClean="0"/>
              <a:t> </a:t>
            </a:r>
            <a:r>
              <a:rPr lang="ar-JO" sz="2400" dirty="0" smtClean="0"/>
              <a:t>إ</a:t>
            </a:r>
            <a:r>
              <a:rPr lang="ar-SA" sz="2400" dirty="0" smtClean="0"/>
              <a:t>ن </a:t>
            </a:r>
            <a:r>
              <a:rPr lang="ar-SA" sz="2400" dirty="0"/>
              <a:t>القصد من تميز البيانات هو اجراء احصائي فني يراد به تحويل البيانات الأولية الى رموز عادة تكون </a:t>
            </a:r>
            <a:r>
              <a:rPr lang="ar-SA" sz="2400" dirty="0" smtClean="0"/>
              <a:t>ارقاما </a:t>
            </a:r>
            <a:r>
              <a:rPr lang="ar-SA" sz="2400" dirty="0"/>
              <a:t>وتحديد الفئات التي تنتمي اليها لكي يتمكن الباحث من تصنيفها وتبويبها </a:t>
            </a:r>
            <a:r>
              <a:rPr lang="ar-SA" sz="2400" dirty="0" smtClean="0"/>
              <a:t>وحسابها</a:t>
            </a:r>
            <a:r>
              <a:rPr lang="ar-JO" sz="2400" dirty="0" smtClean="0"/>
              <a:t>.</a:t>
            </a:r>
          </a:p>
          <a:p>
            <a:pPr algn="just" rtl="1"/>
            <a:r>
              <a:rPr lang="ar-JO" sz="2400" dirty="0" smtClean="0"/>
              <a:t>كما </a:t>
            </a:r>
            <a:r>
              <a:rPr lang="ar-JO" sz="2400" dirty="0"/>
              <a:t>أ</a:t>
            </a:r>
            <a:r>
              <a:rPr lang="ar-SA" sz="2400" dirty="0" smtClean="0"/>
              <a:t>ن </a:t>
            </a:r>
            <a:r>
              <a:rPr lang="ar-SA" sz="2400" dirty="0"/>
              <a:t>الغرض من هذه المرحلة هو تسهيل مهمة تفريغ البيانات في جداول احصائية ومن ثم امكانية متابعة العمليات الاحصائية الأخرى عليها لاحقا. </a:t>
            </a:r>
            <a:endParaRPr lang="en-US" sz="2400" dirty="0"/>
          </a:p>
          <a:p>
            <a:pPr algn="just" rtl="1">
              <a:lnSpc>
                <a:spcPct val="150000"/>
              </a:lnSpc>
            </a:pPr>
            <a:endParaRPr lang="en-US" sz="2400" dirty="0"/>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39403" y="1017726"/>
            <a:ext cx="104633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69439" y="1406240"/>
            <a:ext cx="10003317" cy="4401205"/>
          </a:xfrm>
          <a:prstGeom prst="rect">
            <a:avLst/>
          </a:prstGeom>
          <a:noFill/>
        </p:spPr>
        <p:txBody>
          <a:bodyPr wrap="square" rtlCol="1">
            <a:spAutoFit/>
          </a:bodyPr>
          <a:lstStyle/>
          <a:p>
            <a:pPr algn="ctr" rtl="1"/>
            <a:r>
              <a:rPr lang="ar-SA" sz="2000" dirty="0"/>
              <a:t> </a:t>
            </a:r>
            <a:r>
              <a:rPr lang="ar-SA" sz="2000" b="1" dirty="0"/>
              <a:t>تصنيف وتبويب البيانات</a:t>
            </a:r>
            <a:endParaRPr lang="en-US" sz="2000" b="1" dirty="0"/>
          </a:p>
          <a:p>
            <a:pPr algn="just" rtl="1"/>
            <a:r>
              <a:rPr lang="ar-SA" sz="2000" dirty="0"/>
              <a:t>بعد أن يتم تمييز البيانات، يقوم الباحث بتجميع البيانات المتشابهة مع بعضها وترتيبها في فئات (مثلا) ترتيب او توزيع افراد مجتمع البحث حسب العمر او حسب الجنس او حسب المستوى الرياضي ... الخ ) ثم يقوم ايضا بحساب وتحديد المفردات المتعلقة بالفئات المختلفة وهو ما يصطلح عليه بالتبويب. </a:t>
            </a:r>
            <a:endParaRPr lang="en-US" sz="2000" dirty="0"/>
          </a:p>
          <a:p>
            <a:pPr algn="just" rtl="1"/>
            <a:r>
              <a:rPr lang="ar-SA" sz="2000" dirty="0"/>
              <a:t>إن الهدف الاساسي لعرض البيانات وتنظيمها هو تسهيل استعمالها وتحليلها وايضا تدقيقها واستكمال ما هو غير مكتمل منها وذلك باستخدام طرائق </a:t>
            </a:r>
            <a:r>
              <a:rPr lang="ar-SA" sz="2000" dirty="0" smtClean="0"/>
              <a:t>مختلفة، </a:t>
            </a:r>
            <a:r>
              <a:rPr lang="ar-SA" sz="2000" dirty="0"/>
              <a:t>ويختار الباحث منها ما يتناسب مع طبيعة دراسته ويعمل في النهاية على تحقيق اهدافها، بمعنى أن عرض البيانات هو استعراض البيانات التي شملها البحث على نحو متكامل وكامل بطريقة ملائمة بحيث تمثل اساسا سليما للنتائج </a:t>
            </a:r>
            <a:r>
              <a:rPr lang="ar-SA" sz="2000" dirty="0" err="1"/>
              <a:t>والاستخلاصات</a:t>
            </a:r>
            <a:r>
              <a:rPr lang="ar-SA" sz="2000" dirty="0"/>
              <a:t> التي يتوصل اليها </a:t>
            </a:r>
            <a:r>
              <a:rPr lang="ar-SA" sz="2000" dirty="0" smtClean="0"/>
              <a:t>الباحث</a:t>
            </a:r>
            <a:r>
              <a:rPr lang="ar-JO" sz="2000" dirty="0" smtClean="0"/>
              <a:t>.</a:t>
            </a:r>
          </a:p>
          <a:p>
            <a:pPr algn="just" rtl="1"/>
            <a:r>
              <a:rPr lang="ar-SA" sz="2000" dirty="0" smtClean="0"/>
              <a:t>أي </a:t>
            </a:r>
            <a:r>
              <a:rPr lang="ar-SA" sz="2000" dirty="0"/>
              <a:t>أن عرض البيانات </a:t>
            </a:r>
            <a:r>
              <a:rPr lang="ar-JO" sz="2000" dirty="0" smtClean="0"/>
              <a:t>أ</a:t>
            </a:r>
            <a:r>
              <a:rPr lang="ar-SA" sz="2000" dirty="0" err="1" smtClean="0"/>
              <a:t>يضا</a:t>
            </a:r>
            <a:r>
              <a:rPr lang="ar-JO" sz="2000" dirty="0" smtClean="0"/>
              <a:t> يُعد</a:t>
            </a:r>
            <a:r>
              <a:rPr lang="ar-SA" sz="2000" dirty="0" smtClean="0"/>
              <a:t> </a:t>
            </a:r>
            <a:r>
              <a:rPr lang="ar-SA" sz="2000" dirty="0"/>
              <a:t>التفسير الواعي المنطقي للبيانات وبما يكفل اقناع القارئ عن كيفية المساهمة الفعالة للبيانات في حل مشكلة البحث، لذا فقد يحتاج عرض البيانات وتحليلها إلى بعض المداول المبسطة لتقييم النتائج، وهناك الكثير من البحوث التي تتطلب استخدام اكثر من أسلوب </a:t>
            </a:r>
            <a:r>
              <a:rPr lang="ar-SA" sz="2000" dirty="0" smtClean="0"/>
              <a:t>اح</a:t>
            </a:r>
            <a:r>
              <a:rPr lang="ar-JO" sz="2000" dirty="0" smtClean="0"/>
              <a:t>ص</a:t>
            </a:r>
            <a:r>
              <a:rPr lang="ar-SA" sz="2000" dirty="0" err="1" smtClean="0"/>
              <a:t>ائي</a:t>
            </a:r>
            <a:r>
              <a:rPr lang="ar-SA" sz="2000" dirty="0" smtClean="0"/>
              <a:t> </a:t>
            </a:r>
            <a:r>
              <a:rPr lang="ar-SA" sz="2000" dirty="0"/>
              <a:t>وهذا يتوقف على العديد من المتغيرات، مثل طريقة اختيار العينة وعددها والمعالجات التجريبية وعدد مجموعات البحث التجريبية او الضابطة وعدد المتغيرات ونوعية البيانات التي يتم جمعها.</a:t>
            </a:r>
            <a:endParaRPr lang="en-US" sz="2000" dirty="0"/>
          </a:p>
          <a:p>
            <a:pPr algn="just" rtl="1"/>
            <a:endParaRPr lang="en-US" sz="2000" dirty="0">
              <a:latin typeface="Simplified Arabic" panose="02020603050405020304" pitchFamily="18" charset="-78"/>
            </a:endParaRP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43944" y="1017726"/>
            <a:ext cx="1115885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65757" y="1363966"/>
            <a:ext cx="10715223" cy="4093428"/>
          </a:xfrm>
          <a:prstGeom prst="rect">
            <a:avLst/>
          </a:prstGeom>
          <a:noFill/>
        </p:spPr>
        <p:txBody>
          <a:bodyPr wrap="square" rtlCol="1">
            <a:spAutoFit/>
          </a:bodyPr>
          <a:lstStyle/>
          <a:p>
            <a:pPr algn="just" rtl="1"/>
            <a:r>
              <a:rPr lang="ar-SA" sz="2000" dirty="0" smtClean="0"/>
              <a:t>وهناك العديد من الطرائق تستخدم عند عرض البيانات وتنظيمها، نذكر منها : </a:t>
            </a:r>
            <a:endParaRPr lang="en-US" sz="2000" dirty="0" smtClean="0"/>
          </a:p>
          <a:p>
            <a:pPr marL="342900" indent="-342900" algn="just" rtl="1">
              <a:buFont typeface="Wingdings" panose="05000000000000000000" pitchFamily="2" charset="2"/>
              <a:buChar char="ü"/>
            </a:pPr>
            <a:r>
              <a:rPr lang="ar-SA" sz="2000" dirty="0" smtClean="0"/>
              <a:t>عرض المعلومات والبيانات انشائيا تصنف المعلومات وتعرض بصيغة تبين </a:t>
            </a:r>
            <a:r>
              <a:rPr lang="ar-JO" sz="2000" dirty="0" smtClean="0"/>
              <a:t>أ</a:t>
            </a:r>
            <a:r>
              <a:rPr lang="ar-SA" sz="2000" dirty="0" smtClean="0"/>
              <a:t>و تظهر العلاقات بين المتغيرات والصفات والخصائص، ويتم التعبير اللفظي عليها سواء كانت المعلومات والبيانات كمية او كيفية</a:t>
            </a:r>
            <a:r>
              <a:rPr lang="ar-JO" sz="2000" dirty="0" smtClean="0"/>
              <a:t>.</a:t>
            </a:r>
            <a:r>
              <a:rPr lang="ar-SA" sz="2000" dirty="0" smtClean="0"/>
              <a:t> </a:t>
            </a:r>
            <a:endParaRPr lang="en-US" sz="2000" dirty="0" smtClean="0"/>
          </a:p>
          <a:p>
            <a:pPr marL="342900" indent="-342900" algn="just" rtl="1">
              <a:buFont typeface="Wingdings" panose="05000000000000000000" pitchFamily="2" charset="2"/>
              <a:buChar char="ü"/>
            </a:pPr>
            <a:r>
              <a:rPr lang="ar-SA" sz="2000" dirty="0" smtClean="0"/>
              <a:t>عرض المعلومات والبيانات في جداول : خاصة اذا كانت الدراسة </a:t>
            </a:r>
            <a:r>
              <a:rPr lang="ar-JO" sz="2000" dirty="0" smtClean="0"/>
              <a:t>أ</a:t>
            </a:r>
            <a:r>
              <a:rPr lang="ar-SA" sz="2000" dirty="0" smtClean="0"/>
              <a:t>و البحث يحتوي على ارقام تعبر عن قيم متعددة، ويكون كل عمود خاصا بقيم المتغير أو العامل سواء كان مهنة أو مرحلة تعليمية أو حالة وظيفية ..الخ ولكل من هذه العوامل قيم تتعدد حسب تصنيف الباحث لها وحسب تصنيفه لها يتم عرضها في جداول تختصر للقارئ الزمن الذي قد يستغرقه أكثر لو انها لم تعرض في شكل علمي ببين قيمها الدالة. </a:t>
            </a:r>
            <a:endParaRPr lang="en-US" sz="2000" dirty="0" smtClean="0"/>
          </a:p>
          <a:p>
            <a:pPr marL="342900" indent="-342900" algn="just" rtl="1">
              <a:buFont typeface="Wingdings" panose="05000000000000000000" pitchFamily="2" charset="2"/>
              <a:buChar char="ü"/>
            </a:pPr>
            <a:r>
              <a:rPr lang="ar-SA" sz="2000" dirty="0" smtClean="0"/>
              <a:t>عرض المعلومات والبيانات بيانيا وتعد الرسومات او الخطوط البيانية وسائل ايضاح هامة في تباين وتوضيح المعلومات والبيانات بشكل علمي تسهل على القارئ والباحث المقارن الالمام بالمعلومات والبيانات </a:t>
            </a:r>
            <a:r>
              <a:rPr lang="ar-SA" sz="2000" dirty="0" err="1" smtClean="0"/>
              <a:t>وت</a:t>
            </a:r>
            <a:r>
              <a:rPr lang="ar-JO" sz="2000" dirty="0" smtClean="0"/>
              <a:t>أ</a:t>
            </a:r>
            <a:r>
              <a:rPr lang="ar-SA" sz="2000" dirty="0" smtClean="0"/>
              <a:t>خذ اشكالا متعددة منها ال</a:t>
            </a:r>
            <a:r>
              <a:rPr lang="ar-JO" sz="2000" dirty="0" smtClean="0"/>
              <a:t>منحني</a:t>
            </a:r>
            <a:r>
              <a:rPr lang="ar-SA" sz="2000" dirty="0" smtClean="0"/>
              <a:t>ات والاعمدة والدوائر البيانية </a:t>
            </a:r>
            <a:endParaRPr lang="en-US" sz="2000" dirty="0" smtClean="0"/>
          </a:p>
          <a:p>
            <a:pPr marL="342900" indent="-342900" algn="just" rtl="1">
              <a:buFont typeface="Wingdings" panose="05000000000000000000" pitchFamily="2" charset="2"/>
              <a:buChar char="ü"/>
            </a:pPr>
            <a:r>
              <a:rPr lang="ar-SA" sz="2000" dirty="0" smtClean="0"/>
              <a:t> عرض المعلومات والبيانات بأكثر من طريقة : كلما زاد اهتمام الباحث بالموضوع كلما كانت قدراته العلمية والفنية مستهدفة التوضيح الدقيق من خلال العرض العلمي بعدة طرائق مختلفة كيفيا وكما كان تعرض انشائها وبيانها وفي جداول إحصائية</a:t>
            </a:r>
            <a:r>
              <a:rPr lang="ar-JO" sz="2000" dirty="0" smtClean="0"/>
              <a:t>.</a:t>
            </a:r>
            <a:endParaRPr lang="en-US" sz="2000" dirty="0" smtClean="0"/>
          </a:p>
          <a:p>
            <a:pPr algn="just" rtl="1"/>
            <a:r>
              <a:rPr lang="ar-SA" sz="2000" dirty="0" smtClean="0"/>
              <a:t> </a:t>
            </a:r>
            <a:endParaRPr lang="en-US" sz="2000" dirty="0"/>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661375" y="969289"/>
            <a:ext cx="907145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مربع نص 1"/>
          <p:cNvSpPr txBox="1"/>
          <p:nvPr/>
        </p:nvSpPr>
        <p:spPr>
          <a:xfrm>
            <a:off x="1983346" y="1696357"/>
            <a:ext cx="8268237" cy="3539430"/>
          </a:xfrm>
          <a:prstGeom prst="rect">
            <a:avLst/>
          </a:prstGeom>
          <a:noFill/>
        </p:spPr>
        <p:txBody>
          <a:bodyPr wrap="square" rtlCol="1">
            <a:spAutoFit/>
          </a:bodyPr>
          <a:lstStyle/>
          <a:p>
            <a:pPr algn="just" rtl="1"/>
            <a:r>
              <a:rPr lang="ar-SA" sz="2800" dirty="0"/>
              <a:t>علاوة على ذلك فإن المعلومات والحقائق التي يحصل عليها الباحث من جراء استخدامه </a:t>
            </a:r>
            <a:r>
              <a:rPr lang="ar-SA" sz="2800" dirty="0" smtClean="0"/>
              <a:t>ل</a:t>
            </a:r>
            <a:r>
              <a:rPr lang="ar-JO" sz="2800" dirty="0" smtClean="0"/>
              <a:t>أد</a:t>
            </a:r>
            <a:r>
              <a:rPr lang="ar-SA" sz="2800" dirty="0" err="1" smtClean="0"/>
              <a:t>اة</a:t>
            </a:r>
            <a:r>
              <a:rPr lang="ar-SA" sz="2800" dirty="0" smtClean="0"/>
              <a:t> </a:t>
            </a:r>
            <a:r>
              <a:rPr lang="ar-SA" sz="2800" dirty="0"/>
              <a:t>من أدوات بحثية معينة استمارة استبيان اختبار </a:t>
            </a:r>
            <a:r>
              <a:rPr lang="ar-JO" sz="2800" dirty="0" smtClean="0"/>
              <a:t>أ</a:t>
            </a:r>
            <a:r>
              <a:rPr lang="ar-SA" sz="2800" dirty="0" smtClean="0"/>
              <a:t>و </a:t>
            </a:r>
            <a:r>
              <a:rPr lang="ar-SA" sz="2800" dirty="0"/>
              <a:t>منهج تدريبي ...الخ ) لابد وان تقضي الى نتائج معينة تحقق الهدف </a:t>
            </a:r>
            <a:r>
              <a:rPr lang="ar-JO" sz="2800" dirty="0" smtClean="0"/>
              <a:t>أ</a:t>
            </a:r>
            <a:r>
              <a:rPr lang="ar-SA" sz="2800" dirty="0" smtClean="0"/>
              <a:t>و </a:t>
            </a:r>
            <a:r>
              <a:rPr lang="ar-SA" sz="2800" dirty="0"/>
              <a:t>تجيب على التساؤل الذي يمثل هدف البحث، وهذه النتائج يجب </a:t>
            </a:r>
            <a:r>
              <a:rPr lang="ar-SA" sz="2800" dirty="0" smtClean="0"/>
              <a:t>تست</a:t>
            </a:r>
            <a:r>
              <a:rPr lang="ar-JO" sz="2800" dirty="0" smtClean="0"/>
              <a:t>ق</a:t>
            </a:r>
            <a:r>
              <a:rPr lang="ar-SA" sz="2800" dirty="0" smtClean="0"/>
              <a:t>ر</a:t>
            </a:r>
            <a:r>
              <a:rPr lang="ar-JO" sz="2800" dirty="0" smtClean="0"/>
              <a:t>أ</a:t>
            </a:r>
            <a:r>
              <a:rPr lang="ar-SA" sz="2800" dirty="0" smtClean="0"/>
              <a:t> </a:t>
            </a:r>
            <a:r>
              <a:rPr lang="ar-SA" sz="2800" dirty="0"/>
              <a:t>من </a:t>
            </a:r>
            <a:r>
              <a:rPr lang="ar-SA" sz="2800" dirty="0" smtClean="0"/>
              <a:t>ال</a:t>
            </a:r>
            <a:r>
              <a:rPr lang="ar-JO" sz="2800" dirty="0" smtClean="0"/>
              <a:t>حقائق</a:t>
            </a:r>
            <a:r>
              <a:rPr lang="ar-SA" sz="2800" dirty="0" smtClean="0"/>
              <a:t> </a:t>
            </a:r>
            <a:r>
              <a:rPr lang="ar-SA" sz="2800" dirty="0"/>
              <a:t>المتجمعة بعد أن </a:t>
            </a:r>
            <a:r>
              <a:rPr lang="ar-JO" sz="2800" dirty="0" smtClean="0"/>
              <a:t>تحلل تحليلًا </a:t>
            </a:r>
            <a:r>
              <a:rPr lang="ar-SA" sz="2800" dirty="0" smtClean="0"/>
              <a:t>سليما</a:t>
            </a:r>
            <a:r>
              <a:rPr lang="ar-SA" sz="2800" dirty="0"/>
              <a:t>، وبعد أن تقطع إلى عمليات احصائية معينة، وكلما كانت الأداة المستخدمة في جمع المعلومات دقيقة وسليمة، كانت النتائج التي توصل اليها سليمة ايضا والعكس صحيح، وعند ذلك بشان مشكلة اتخاذ قرار البحث. </a:t>
            </a:r>
            <a:endParaRPr lang="en-US" sz="2800" dirty="0"/>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661375" y="969289"/>
            <a:ext cx="907145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مربع نص 1"/>
          <p:cNvSpPr txBox="1"/>
          <p:nvPr/>
        </p:nvSpPr>
        <p:spPr>
          <a:xfrm>
            <a:off x="2062981" y="1560128"/>
            <a:ext cx="8268237" cy="3785652"/>
          </a:xfrm>
          <a:prstGeom prst="rect">
            <a:avLst/>
          </a:prstGeom>
          <a:noFill/>
        </p:spPr>
        <p:txBody>
          <a:bodyPr wrap="square" rtlCol="1">
            <a:spAutoFit/>
          </a:bodyPr>
          <a:lstStyle/>
          <a:p>
            <a:pPr algn="just" rtl="1"/>
            <a:r>
              <a:rPr lang="ar-SA" sz="2400" dirty="0"/>
              <a:t>إن نتائج الدراسة هي خلاصة ما توصل إليه الباحث من بيانات وما أجرى عليها من اختبارات نتيجة للفرضيات التي افترضها والتي صمم الدراسة لاختبارها ومعرفة مدى صحتها من عدمه، وعلى الباحث أن يقدّم في دراسته النتائج التي انتهت إليها بغض النظر عن رضاه عنها أو عدمه، وسواء أكانت تتفق مع توقعاته أو تختلف عنها، فالنتيجة نتيجة إن كانت إيجابية أو سلبية، والفائدة منها موجودة على أية حال، فإن كانت إيجابية فقد أجابت عن تساؤلات الدراسة بنجاح، وإن كانت سلبية فقد تساعد في إعادة صياغة المنهج الذي يُنظر به إلى تلك الظاهرة المدروسة أو المشكلة المطلوب حلها، فتنظيم النتائج يتيح للباحث وللقارئ الاستفادة منها على شكلها الذي توصل إليه الباحث؛ لذا تتطلب كتابتها من الباحث أن تنظم على شكل مفهوم لا لبس فيه ولا إيهام مراعياً التوضيح في المعنى والمبنى قدر </a:t>
            </a:r>
            <a:r>
              <a:rPr lang="ar-SA" sz="2400" dirty="0" smtClean="0"/>
              <a:t>الإمكان</a:t>
            </a:r>
            <a:r>
              <a:rPr lang="ar-JO" sz="2400" dirty="0" smtClean="0"/>
              <a:t>.</a:t>
            </a:r>
            <a:endParaRPr lang="en-US" sz="2400" dirty="0"/>
          </a:p>
        </p:txBody>
      </p:sp>
    </p:spTree>
    <p:extLst>
      <p:ext uri="{BB962C8B-B14F-4D97-AF65-F5344CB8AC3E}">
        <p14:creationId xmlns:p14="http://schemas.microsoft.com/office/powerpoint/2010/main" val="9417069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03991" y="1005738"/>
            <a:ext cx="9623355"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933691" y="1600831"/>
            <a:ext cx="8395166" cy="4031873"/>
          </a:xfrm>
          <a:prstGeom prst="rect">
            <a:avLst/>
          </a:prstGeom>
          <a:noFill/>
        </p:spPr>
        <p:txBody>
          <a:bodyPr wrap="square" rtlCol="1">
            <a:spAutoFit/>
          </a:bodyPr>
          <a:lstStyle/>
          <a:p>
            <a:pPr algn="just" rtl="1"/>
            <a:r>
              <a:rPr lang="ar-SA" sz="2400" dirty="0"/>
              <a:t>إن نتائج البحث هو ما يتوصل اليه الباحث من تحليل المعلومات والبيانات التي يحصل عليها من المصادر أو من </a:t>
            </a:r>
            <a:r>
              <a:rPr lang="ar-SA" sz="2400" dirty="0" smtClean="0"/>
              <a:t>الت</a:t>
            </a:r>
            <a:r>
              <a:rPr lang="ar-JO" sz="2400" dirty="0" smtClean="0"/>
              <a:t>حليل</a:t>
            </a:r>
            <a:r>
              <a:rPr lang="ar-SA" sz="2400" dirty="0" smtClean="0"/>
              <a:t> </a:t>
            </a:r>
            <a:r>
              <a:rPr lang="ar-SA" sz="2400" dirty="0"/>
              <a:t>الاحصائي لتلك البيانات </a:t>
            </a:r>
            <a:r>
              <a:rPr lang="ar-SA" sz="2400" dirty="0" smtClean="0"/>
              <a:t>ل</a:t>
            </a:r>
            <a:r>
              <a:rPr lang="ar-JO" sz="2400" dirty="0" smtClean="0"/>
              <a:t>أ</a:t>
            </a:r>
            <a:r>
              <a:rPr lang="ar-SA" sz="2400" dirty="0" smtClean="0"/>
              <a:t>جل </a:t>
            </a:r>
            <a:r>
              <a:rPr lang="ar-SA" sz="2400" dirty="0"/>
              <a:t>تحقيق </a:t>
            </a:r>
            <a:r>
              <a:rPr lang="ar-JO" sz="2400" dirty="0" smtClean="0"/>
              <a:t>أ</a:t>
            </a:r>
            <a:r>
              <a:rPr lang="ar-SA" sz="2400" dirty="0" smtClean="0"/>
              <a:t>هداف </a:t>
            </a:r>
            <a:r>
              <a:rPr lang="ar-SA" sz="2400" dirty="0"/>
              <a:t>البحث، إذ من الضروري أن ترتبط النتائج بالفروض بحيث يبين الباحث نتائج </a:t>
            </a:r>
            <a:r>
              <a:rPr lang="ar-SA" sz="2400" dirty="0" smtClean="0"/>
              <a:t>بح</a:t>
            </a:r>
            <a:r>
              <a:rPr lang="ar-JO" sz="2400" dirty="0" err="1" smtClean="0"/>
              <a:t>ثه</a:t>
            </a:r>
            <a:r>
              <a:rPr lang="ar-SA" sz="2400" dirty="0" smtClean="0"/>
              <a:t> </a:t>
            </a:r>
            <a:r>
              <a:rPr lang="ar-SA" sz="2400" dirty="0"/>
              <a:t>ودراسته لكل فرض من فروض </a:t>
            </a:r>
            <a:r>
              <a:rPr lang="ar-SA" sz="2400" dirty="0" smtClean="0"/>
              <a:t>البحث</a:t>
            </a:r>
            <a:r>
              <a:rPr lang="ar-JO" sz="2400" dirty="0" smtClean="0"/>
              <a:t>،</a:t>
            </a:r>
            <a:r>
              <a:rPr lang="ar-SA" sz="2400" dirty="0" smtClean="0"/>
              <a:t> </a:t>
            </a:r>
            <a:r>
              <a:rPr lang="ar-JO" sz="2400" dirty="0" smtClean="0"/>
              <a:t>ب</a:t>
            </a:r>
            <a:r>
              <a:rPr lang="ar-SA" sz="2400" dirty="0" smtClean="0"/>
              <a:t>معنى </a:t>
            </a:r>
            <a:r>
              <a:rPr lang="ar-JO" sz="2400" dirty="0" smtClean="0"/>
              <a:t>أ</a:t>
            </a:r>
            <a:r>
              <a:rPr lang="ar-SA" sz="2400" dirty="0" smtClean="0"/>
              <a:t>ن </a:t>
            </a:r>
            <a:r>
              <a:rPr lang="ar-SA" sz="2400" dirty="0"/>
              <a:t>تحليل البيانات التي تم الحصول عليها يساعد على الكشف على العلاقات والارتباطات </a:t>
            </a:r>
            <a:r>
              <a:rPr lang="ar-SA" sz="2400" dirty="0" smtClean="0"/>
              <a:t>بين </a:t>
            </a:r>
            <a:r>
              <a:rPr lang="ar-SA" sz="2400" dirty="0"/>
              <a:t>الظواهر المختلفة او المتغيرات المستهدفة ومن ثم يستطيع </a:t>
            </a:r>
            <a:r>
              <a:rPr lang="ar-SA" sz="2400" dirty="0" smtClean="0"/>
              <a:t>الباحث</a:t>
            </a:r>
            <a:r>
              <a:rPr lang="ar-JO" sz="2400" dirty="0" smtClean="0"/>
              <a:t> إعطاء </a:t>
            </a:r>
            <a:r>
              <a:rPr lang="ar-SA" sz="2400" dirty="0" smtClean="0"/>
              <a:t>تفسير </a:t>
            </a:r>
            <a:r>
              <a:rPr lang="ar-SA" sz="2400" dirty="0"/>
              <a:t>مناسب للظواهر التي شاهدها في الدراسة الميدانية فإذا كانت هذه البيانات صحيحة ودقيقة فقد تأكد الباحث من صدقها وسلامتها فهي تمثل الواقع المدروس تمثيلا جدا. </a:t>
            </a:r>
            <a:endParaRPr lang="en-US" sz="2400" dirty="0"/>
          </a:p>
          <a:p>
            <a:pPr algn="just" rtl="1"/>
            <a:endParaRPr lang="ar-JO" sz="2000" dirty="0" smtClean="0"/>
          </a:p>
          <a:p>
            <a:pPr algn="just" rtl="1"/>
            <a:endParaRPr lang="ar-JO" sz="2000" dirty="0"/>
          </a:p>
          <a:p>
            <a:pPr algn="just" rtl="1"/>
            <a:endParaRPr lang="en-US" sz="2400" dirty="0"/>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32600" y="1172242"/>
            <a:ext cx="10702344" cy="44549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364043" y="1428065"/>
            <a:ext cx="9839459" cy="4770537"/>
          </a:xfrm>
          <a:prstGeom prst="rect">
            <a:avLst/>
          </a:prstGeom>
          <a:noFill/>
        </p:spPr>
        <p:txBody>
          <a:bodyPr wrap="square" rtlCol="1">
            <a:spAutoFit/>
          </a:bodyPr>
          <a:lstStyle/>
          <a:p>
            <a:pPr algn="just" rtl="1"/>
            <a:r>
              <a:rPr lang="ar-SA" sz="2400" dirty="0" smtClean="0"/>
              <a:t>كذلك ف</a:t>
            </a:r>
            <a:r>
              <a:rPr lang="ar-JO" sz="2400" dirty="0" smtClean="0"/>
              <a:t>إ</a:t>
            </a:r>
            <a:r>
              <a:rPr lang="ar-SA" sz="2400" dirty="0" smtClean="0"/>
              <a:t>ن </a:t>
            </a:r>
            <a:r>
              <a:rPr lang="ar-SA" sz="2400" dirty="0"/>
              <a:t>الوصول إلى النتائج ليس المرحلة النهائية في عملية البحث بل لابد من أن تحلل هذه النتائج </a:t>
            </a:r>
            <a:r>
              <a:rPr lang="ar-SA" sz="2400" dirty="0" smtClean="0"/>
              <a:t>من </a:t>
            </a:r>
            <a:r>
              <a:rPr lang="ar-SA" sz="2400" dirty="0"/>
              <a:t>خلال البحث عن </a:t>
            </a:r>
            <a:r>
              <a:rPr lang="ar-JO" sz="2400" dirty="0" smtClean="0"/>
              <a:t>أ</a:t>
            </a:r>
            <a:r>
              <a:rPr lang="ar-SA" sz="2400" dirty="0" err="1" smtClean="0"/>
              <a:t>سبابها</a:t>
            </a:r>
            <a:r>
              <a:rPr lang="ar-SA" sz="2400" dirty="0" smtClean="0"/>
              <a:t> </a:t>
            </a:r>
            <a:r>
              <a:rPr lang="ar-JO" sz="2400" dirty="0" smtClean="0"/>
              <a:t>أ</a:t>
            </a:r>
            <a:r>
              <a:rPr lang="ar-SA" sz="2400" dirty="0" smtClean="0"/>
              <a:t>و </a:t>
            </a:r>
            <a:r>
              <a:rPr lang="ar-SA" sz="2400" dirty="0"/>
              <a:t>عن اثارها </a:t>
            </a:r>
            <a:r>
              <a:rPr lang="ar-JO" sz="2400" dirty="0" smtClean="0"/>
              <a:t>أ</a:t>
            </a:r>
            <a:r>
              <a:rPr lang="ar-SA" sz="2400" dirty="0" smtClean="0"/>
              <a:t>و </a:t>
            </a:r>
            <a:r>
              <a:rPr lang="ar-SA" sz="2400" dirty="0"/>
              <a:t>علاقتها بالمتغيرات المختلفة، كما لابد من الحكم على مدى دلالة هذه النتائج والاستنتاجات التي يمكن التوصل اليها من النتائج، لذا تتضح أهمية التحليل في البحث العلمي اذا عرفنا </a:t>
            </a:r>
            <a:r>
              <a:rPr lang="ar-SA" sz="2400" dirty="0" smtClean="0"/>
              <a:t>تفسير</a:t>
            </a:r>
            <a:r>
              <a:rPr lang="ar-JO" sz="2400" dirty="0" smtClean="0"/>
              <a:t>ها</a:t>
            </a:r>
            <a:r>
              <a:rPr lang="ar-SA" sz="2400" dirty="0" smtClean="0"/>
              <a:t> وتحليلها </a:t>
            </a:r>
            <a:r>
              <a:rPr lang="ar-SA" sz="2400" dirty="0"/>
              <a:t>واستخلاص </a:t>
            </a:r>
            <a:r>
              <a:rPr lang="ar-SA" sz="2400" dirty="0" err="1" smtClean="0"/>
              <a:t>دلائ</a:t>
            </a:r>
            <a:r>
              <a:rPr lang="ar-JO" sz="2400" dirty="0" smtClean="0"/>
              <a:t>ل</a:t>
            </a:r>
            <a:r>
              <a:rPr lang="ar-SA" sz="2400" dirty="0" smtClean="0"/>
              <a:t>ها ومغزاها، </a:t>
            </a:r>
            <a:r>
              <a:rPr lang="ar-SA" sz="2400" dirty="0"/>
              <a:t>لأن التفسير هو تعليل الباحث </a:t>
            </a:r>
            <a:r>
              <a:rPr lang="ar-JO" sz="2400" dirty="0" smtClean="0"/>
              <a:t>بالبراهين</a:t>
            </a:r>
            <a:r>
              <a:rPr lang="ar-SA" sz="2400" dirty="0" smtClean="0"/>
              <a:t> </a:t>
            </a:r>
            <a:r>
              <a:rPr lang="ar-SA" sz="2400" dirty="0"/>
              <a:t>العلمية واستنباط الدلائل منها </a:t>
            </a:r>
            <a:r>
              <a:rPr lang="ar-SA" sz="2400" dirty="0" err="1" smtClean="0"/>
              <a:t>بالانتبا</a:t>
            </a:r>
            <a:r>
              <a:rPr lang="ar-JO" sz="2400" dirty="0" smtClean="0"/>
              <a:t>ه</a:t>
            </a:r>
            <a:r>
              <a:rPr lang="ar-SA" sz="2400" dirty="0" smtClean="0"/>
              <a:t> </a:t>
            </a:r>
            <a:r>
              <a:rPr lang="ar-SA" sz="2400" dirty="0"/>
              <a:t>الجاد والتتبع الدقيق لكل ملاحظاته وشواهده التي تم الوصول اليها والتعرف عليها، ويعتمد التفسير على قدرات الباحث وتخصصه وخبرته ومدى مصداقية المعلومات والبيانات المتحصل عليها، حتى يكون قادرا على التمييز بين الاثار المباشرة وغير المباشرة التي كانت وراء الظاهرة او موضوع البحث سواء كانت ذات تأثير موجب او سالب على الموضوع، ويستمد الباحث تفسيره من صلب الموضوع ومن خلال عوامله وعناصره وتصنيفاته </a:t>
            </a:r>
            <a:r>
              <a:rPr lang="ar-SA" sz="2400" dirty="0" smtClean="0"/>
              <a:t>ونتائجه</a:t>
            </a:r>
            <a:r>
              <a:rPr lang="ar-JO" sz="2400" dirty="0" smtClean="0"/>
              <a:t>.</a:t>
            </a:r>
            <a:endParaRPr lang="en-US" sz="2400" dirty="0"/>
          </a:p>
          <a:p>
            <a:pPr algn="just" rtl="1"/>
            <a:endParaRPr lang="ar-JO" sz="2000" dirty="0" smtClean="0"/>
          </a:p>
          <a:p>
            <a:pPr algn="just" rtl="1"/>
            <a:endParaRPr lang="ar-JO" sz="2000" dirty="0"/>
          </a:p>
          <a:p>
            <a:pPr algn="just" rtl="1"/>
            <a:endParaRPr lang="en-US" sz="2400" dirty="0"/>
          </a:p>
        </p:txBody>
      </p:sp>
    </p:spTree>
    <p:extLst>
      <p:ext uri="{BB962C8B-B14F-4D97-AF65-F5344CB8AC3E}">
        <p14:creationId xmlns:p14="http://schemas.microsoft.com/office/powerpoint/2010/main" val="6302074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648496" y="819295"/>
            <a:ext cx="9652368" cy="51266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15183" y="1214011"/>
            <a:ext cx="8847786" cy="4154984"/>
          </a:xfrm>
          <a:prstGeom prst="rect">
            <a:avLst/>
          </a:prstGeom>
          <a:noFill/>
        </p:spPr>
        <p:txBody>
          <a:bodyPr wrap="square" rtlCol="1">
            <a:spAutoFit/>
          </a:bodyPr>
          <a:lstStyle/>
          <a:p>
            <a:pPr algn="just" rtl="1"/>
            <a:r>
              <a:rPr lang="ar-SA" sz="2400" dirty="0"/>
              <a:t>يترتب على </a:t>
            </a:r>
            <a:r>
              <a:rPr lang="ar-SA" sz="2400" dirty="0" smtClean="0"/>
              <a:t>عرض </a:t>
            </a:r>
            <a:r>
              <a:rPr lang="ar-SA" sz="2400" dirty="0"/>
              <a:t>النتائج </a:t>
            </a:r>
            <a:r>
              <a:rPr lang="ar-SA" sz="2400" dirty="0" smtClean="0"/>
              <a:t>: </a:t>
            </a:r>
            <a:endParaRPr lang="en-US" sz="2400" dirty="0"/>
          </a:p>
          <a:p>
            <a:pPr marL="342900" indent="-342900" algn="just" rtl="1">
              <a:buFont typeface="Wingdings" panose="05000000000000000000" pitchFamily="2" charset="2"/>
              <a:buChar char="v"/>
            </a:pPr>
            <a:r>
              <a:rPr lang="ar-SA" sz="2400" dirty="0"/>
              <a:t>عرض المشكلة وتحليلها مدعوما بالحسابات والجداول والاشكال مع البيانات ليعالجها بشيء من تفصيل النتائج التي ترتبت على حل المشكلة بحيث تقدم الأدلة والتفسيرات عنها </a:t>
            </a:r>
            <a:endParaRPr lang="en-US" sz="2400" dirty="0"/>
          </a:p>
          <a:p>
            <a:pPr marL="342900" indent="-342900" algn="just" rtl="1">
              <a:buFont typeface="Wingdings" panose="05000000000000000000" pitchFamily="2" charset="2"/>
              <a:buChar char="v"/>
            </a:pPr>
            <a:r>
              <a:rPr lang="ar-SA" sz="2400" dirty="0" smtClean="0"/>
              <a:t>توضيح </a:t>
            </a:r>
            <a:r>
              <a:rPr lang="ar-SA" sz="2400" dirty="0"/>
              <a:t>الحقائق والمعلومات التي تجمعت عن البحث وتوضيح العلاقات المتبادلة </a:t>
            </a:r>
            <a:endParaRPr lang="en-US" sz="2400" dirty="0"/>
          </a:p>
          <a:p>
            <a:pPr marL="342900" indent="-342900" algn="just" rtl="1">
              <a:buFont typeface="Wingdings" panose="05000000000000000000" pitchFamily="2" charset="2"/>
              <a:buChar char="v"/>
            </a:pPr>
            <a:r>
              <a:rPr lang="ar-SA" sz="2400" dirty="0"/>
              <a:t> الربط الموضوعي بين الدراسات المشابه والنظرية ونتائج البحث . </a:t>
            </a:r>
            <a:endParaRPr lang="ar-JO" sz="2400" dirty="0" smtClean="0"/>
          </a:p>
          <a:p>
            <a:pPr marL="342900" indent="-342900" algn="just" rtl="1">
              <a:buFont typeface="Wingdings" panose="05000000000000000000" pitchFamily="2" charset="2"/>
              <a:buChar char="v"/>
            </a:pPr>
            <a:r>
              <a:rPr lang="ar-SA" sz="2400" dirty="0" smtClean="0"/>
              <a:t> </a:t>
            </a:r>
            <a:r>
              <a:rPr lang="ar-SA" sz="2400" dirty="0"/>
              <a:t>يعمل موازنة بين الاهداف والفروض وبين النتائج التي حصل عليها .</a:t>
            </a:r>
            <a:endParaRPr lang="en-US" sz="2400" dirty="0"/>
          </a:p>
          <a:p>
            <a:pPr marL="342900" indent="-342900" algn="just" rtl="1">
              <a:buFont typeface="Wingdings" panose="05000000000000000000" pitchFamily="2" charset="2"/>
              <a:buChar char="v"/>
            </a:pPr>
            <a:r>
              <a:rPr lang="ar-JO" sz="2400" dirty="0" smtClean="0"/>
              <a:t>ي</a:t>
            </a:r>
            <a:r>
              <a:rPr lang="ar-SA" sz="2400" dirty="0" smtClean="0"/>
              <a:t>عرض </a:t>
            </a:r>
            <a:r>
              <a:rPr lang="ar-SA" sz="2400" dirty="0"/>
              <a:t>الباحث </a:t>
            </a:r>
            <a:r>
              <a:rPr lang="ar-SA" sz="2400" dirty="0" smtClean="0"/>
              <a:t>ا</a:t>
            </a:r>
            <a:r>
              <a:rPr lang="ar-JO" sz="2400" dirty="0" smtClean="0"/>
              <a:t>لنتائج</a:t>
            </a:r>
            <a:r>
              <a:rPr lang="ar-SA" sz="2400" dirty="0" smtClean="0"/>
              <a:t> </a:t>
            </a:r>
            <a:r>
              <a:rPr lang="ar-SA" sz="2400" dirty="0"/>
              <a:t>ثم يناقش كل دليل على حده ويمكن </a:t>
            </a:r>
            <a:r>
              <a:rPr lang="ar-SA" sz="2400" dirty="0" smtClean="0"/>
              <a:t>أن</a:t>
            </a:r>
            <a:r>
              <a:rPr lang="ar-JO" sz="2400" dirty="0" smtClean="0"/>
              <a:t> يفصل بين عرض النتائج</a:t>
            </a:r>
            <a:r>
              <a:rPr lang="ar-SA" sz="2400" dirty="0" smtClean="0"/>
              <a:t> </a:t>
            </a:r>
            <a:r>
              <a:rPr lang="ar-SA" sz="2400" dirty="0"/>
              <a:t>ومناقشتها فيعرض النتائج ثم يعود ثانية </a:t>
            </a:r>
            <a:r>
              <a:rPr lang="ar-SA" sz="2400" dirty="0" smtClean="0"/>
              <a:t>ل</a:t>
            </a:r>
            <a:r>
              <a:rPr lang="ar-JO" sz="2400" dirty="0" smtClean="0"/>
              <a:t>يناقش</a:t>
            </a:r>
            <a:r>
              <a:rPr lang="ar-SA" sz="2400" dirty="0" smtClean="0"/>
              <a:t> </a:t>
            </a:r>
            <a:r>
              <a:rPr lang="ar-SA" sz="2400" dirty="0"/>
              <a:t>جميع هذه النتائج. </a:t>
            </a:r>
            <a:endParaRPr lang="en-US" sz="2400" dirty="0"/>
          </a:p>
          <a:p>
            <a:pPr marL="342900" indent="-342900" algn="just" rtl="1">
              <a:buFont typeface="Wingdings" panose="05000000000000000000" pitchFamily="2" charset="2"/>
              <a:buChar char="v"/>
            </a:pPr>
            <a:r>
              <a:rPr lang="ar-SA" sz="2400" dirty="0" err="1" smtClean="0"/>
              <a:t>التنوي</a:t>
            </a:r>
            <a:r>
              <a:rPr lang="ar-JO" sz="2400" dirty="0" smtClean="0"/>
              <a:t>ه</a:t>
            </a:r>
            <a:r>
              <a:rPr lang="ar-SA" sz="2400" dirty="0" smtClean="0"/>
              <a:t> </a:t>
            </a:r>
            <a:r>
              <a:rPr lang="ar-SA" sz="2400" dirty="0"/>
              <a:t>بنواحي الضعف بالدراسة أو تحذير الباحثين الاخرين بنوعية الطريقة المستخدمة. </a:t>
            </a:r>
            <a:endParaRPr lang="ar-JO" sz="2400" dirty="0" smtClean="0"/>
          </a:p>
        </p:txBody>
      </p:sp>
    </p:spTree>
    <p:extLst>
      <p:ext uri="{BB962C8B-B14F-4D97-AF65-F5344CB8AC3E}">
        <p14:creationId xmlns:p14="http://schemas.microsoft.com/office/powerpoint/2010/main" val="6591620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37054" y="1028277"/>
            <a:ext cx="9613385" cy="43144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282117" y="1487436"/>
            <a:ext cx="8523257" cy="3046988"/>
          </a:xfrm>
          <a:prstGeom prst="rect">
            <a:avLst/>
          </a:prstGeom>
          <a:noFill/>
        </p:spPr>
        <p:txBody>
          <a:bodyPr wrap="square" rtlCol="1">
            <a:spAutoFit/>
          </a:bodyPr>
          <a:lstStyle/>
          <a:p>
            <a:pPr algn="just" rtl="1"/>
            <a:r>
              <a:rPr lang="ar-JO" sz="2400" dirty="0"/>
              <a:t>إ</a:t>
            </a:r>
            <a:r>
              <a:rPr lang="ar-SA" sz="2400" dirty="0" smtClean="0"/>
              <a:t>ن </a:t>
            </a:r>
            <a:r>
              <a:rPr lang="ar-SA" sz="2400" dirty="0"/>
              <a:t>الباحث الجيد هو الذي يفصل بين العرض والمناقشة حيث </a:t>
            </a:r>
            <a:r>
              <a:rPr lang="ar-JO" sz="2400" dirty="0" smtClean="0"/>
              <a:t>أ</a:t>
            </a:r>
            <a:r>
              <a:rPr lang="ar-SA" sz="2400" dirty="0" smtClean="0"/>
              <a:t>ن </a:t>
            </a:r>
            <a:r>
              <a:rPr lang="ar-SA" sz="2400" dirty="0"/>
              <a:t>جميع البحوث التي لا يستطيع الباحث فصل العرض عن النتيجة هي بحوث أولية </a:t>
            </a:r>
            <a:r>
              <a:rPr lang="ar-SA" sz="2400" dirty="0" smtClean="0"/>
              <a:t>و</a:t>
            </a:r>
            <a:r>
              <a:rPr lang="ar-JO" sz="2400" dirty="0" smtClean="0"/>
              <a:t>لا بد </a:t>
            </a:r>
            <a:r>
              <a:rPr lang="ar-SA" sz="2400" dirty="0" smtClean="0"/>
              <a:t>أن </a:t>
            </a:r>
            <a:r>
              <a:rPr lang="ar-SA" sz="2400" dirty="0"/>
              <a:t>يستطيع الباحث فيما بعد </a:t>
            </a:r>
            <a:r>
              <a:rPr lang="ar-SA" sz="2400" dirty="0" smtClean="0"/>
              <a:t>مناقشة </a:t>
            </a:r>
            <a:r>
              <a:rPr lang="ar-SA" sz="2400" dirty="0"/>
              <a:t>نتائجه </a:t>
            </a:r>
            <a:r>
              <a:rPr lang="ar-SA" sz="2400" dirty="0" smtClean="0"/>
              <a:t>.</a:t>
            </a:r>
            <a:endParaRPr lang="ar-JO" sz="2400" dirty="0" smtClean="0"/>
          </a:p>
          <a:p>
            <a:pPr algn="just" rtl="1"/>
            <a:r>
              <a:rPr lang="ar-SA" sz="2400" dirty="0" smtClean="0"/>
              <a:t> </a:t>
            </a:r>
            <a:r>
              <a:rPr lang="ar-SA" sz="2400" dirty="0"/>
              <a:t>عند تجميع النتائج يجب أن يرغبها الباحث ويصنفها أو </a:t>
            </a:r>
            <a:r>
              <a:rPr lang="ar-JO" sz="2400" dirty="0" smtClean="0"/>
              <a:t>يدمجها</a:t>
            </a:r>
            <a:r>
              <a:rPr lang="ar-SA" sz="2400" dirty="0" smtClean="0"/>
              <a:t> </a:t>
            </a:r>
            <a:r>
              <a:rPr lang="ar-SA" sz="2400" dirty="0"/>
              <a:t>مع بعضها البعض وخاصة تلك التي تصل بتحقيق كل فرض من فروض الدراسة على حدة ويتم توضيح </a:t>
            </a:r>
            <a:r>
              <a:rPr lang="ar-SA" sz="2400" dirty="0" smtClean="0"/>
              <a:t>مح</a:t>
            </a:r>
            <a:r>
              <a:rPr lang="ar-JO" sz="2400" dirty="0" smtClean="0"/>
              <a:t>توى</a:t>
            </a:r>
            <a:r>
              <a:rPr lang="ar-SA" sz="2400" dirty="0" smtClean="0"/>
              <a:t> </a:t>
            </a:r>
            <a:r>
              <a:rPr lang="ar-SA" sz="2400" dirty="0"/>
              <a:t>كل جدول أو شكل مع ابراز العلاقة </a:t>
            </a:r>
            <a:r>
              <a:rPr lang="ar-JO" sz="2400" dirty="0" smtClean="0"/>
              <a:t>بين</a:t>
            </a:r>
            <a:r>
              <a:rPr lang="ar-SA" sz="2400" dirty="0" smtClean="0"/>
              <a:t> </a:t>
            </a:r>
            <a:r>
              <a:rPr lang="ar-SA" sz="2400" dirty="0"/>
              <a:t>نتائج المشكلة الفرعية وارتباطها بكل من المشكلة الرئيسية والمشكلات الفرعية الأخرى لان ذلك بدور مدى التماسك والارتباط المتلاحم فيما بين </a:t>
            </a:r>
            <a:r>
              <a:rPr lang="ar-SA" sz="2400" dirty="0" smtClean="0"/>
              <a:t>المشكلة </a:t>
            </a:r>
            <a:r>
              <a:rPr lang="ar-SA" sz="2400" dirty="0"/>
              <a:t>الرئيسية وتلك المشكلات الفرعية. </a:t>
            </a:r>
            <a:endParaRPr lang="en-US" sz="2400" dirty="0"/>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38648" y="1017726"/>
            <a:ext cx="978267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20462" y="1560128"/>
            <a:ext cx="10148552" cy="2677656"/>
          </a:xfrm>
          <a:prstGeom prst="rect">
            <a:avLst/>
          </a:prstGeom>
          <a:noFill/>
        </p:spPr>
        <p:txBody>
          <a:bodyPr wrap="square" rtlCol="1">
            <a:spAutoFit/>
          </a:bodyPr>
          <a:lstStyle/>
          <a:p>
            <a:pPr algn="just" rtl="1"/>
            <a:r>
              <a:rPr lang="ar-SA" sz="2400" b="1" dirty="0"/>
              <a:t>أهم مقومات النتائج هي : </a:t>
            </a:r>
            <a:endParaRPr lang="en-US" sz="2400" b="1" dirty="0"/>
          </a:p>
          <a:p>
            <a:pPr marL="342900" indent="-342900" algn="just" rtl="1">
              <a:buFont typeface="Courier New" panose="02070309020205020404" pitchFamily="49" charset="0"/>
              <a:buChar char="o"/>
            </a:pPr>
            <a:r>
              <a:rPr lang="ar-SA" sz="2400" dirty="0"/>
              <a:t> هذه المرحلة تعتبر بمثابة </a:t>
            </a:r>
            <a:r>
              <a:rPr lang="ar-SA" sz="2400" dirty="0" smtClean="0"/>
              <a:t>ال</a:t>
            </a:r>
            <a:r>
              <a:rPr lang="ar-JO" sz="2400" dirty="0" smtClean="0"/>
              <a:t>إ</a:t>
            </a:r>
            <a:r>
              <a:rPr lang="ar-SA" sz="2400" dirty="0" smtClean="0"/>
              <a:t>شارة </a:t>
            </a:r>
            <a:r>
              <a:rPr lang="ar-SA" sz="2400" dirty="0"/>
              <a:t>للباحث بقرب انجاز البحث وإنهائه. </a:t>
            </a:r>
            <a:endParaRPr lang="en-US" sz="2400" dirty="0"/>
          </a:p>
          <a:p>
            <a:pPr marL="342900" indent="-342900" algn="just" rtl="1">
              <a:buFont typeface="Courier New" panose="02070309020205020404" pitchFamily="49" charset="0"/>
              <a:buChar char="o"/>
            </a:pPr>
            <a:r>
              <a:rPr lang="ar-SA" sz="2400" dirty="0"/>
              <a:t> بعرض الباحث ما انتهى إليه البحث من نتائج دون إضافة أو تدخل من الباحث اثناء العرض </a:t>
            </a:r>
            <a:endParaRPr lang="en-US" sz="2400" dirty="0"/>
          </a:p>
          <a:p>
            <a:pPr marL="342900" indent="-342900" algn="just" rtl="1">
              <a:buFont typeface="Courier New" panose="02070309020205020404" pitchFamily="49" charset="0"/>
              <a:buChar char="o"/>
            </a:pPr>
            <a:r>
              <a:rPr lang="ar-SA" sz="2400" dirty="0"/>
              <a:t>ينصح الباحث بالبعد عن الانشاء. </a:t>
            </a:r>
            <a:endParaRPr lang="en-US" sz="2400" dirty="0"/>
          </a:p>
          <a:p>
            <a:pPr marL="342900" indent="-342900" algn="just" rtl="1">
              <a:buFont typeface="Courier New" panose="02070309020205020404" pitchFamily="49" charset="0"/>
              <a:buChar char="o"/>
            </a:pPr>
            <a:r>
              <a:rPr lang="ar-SA" sz="2400" dirty="0"/>
              <a:t>ينصح الباحث باستخدام وسائل ورسومات شرح النتائج إحصائيًا. </a:t>
            </a:r>
            <a:endParaRPr lang="en-US" sz="2400" dirty="0"/>
          </a:p>
          <a:p>
            <a:pPr lvl="0" algn="just" rtl="1"/>
            <a:endParaRPr lang="en-US" sz="2400" dirty="0"/>
          </a:p>
          <a:p>
            <a:pPr algn="r" rtl="1"/>
            <a:endParaRPr lang="en-US" sz="2400" dirty="0"/>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graphicFrame>
        <p:nvGraphicFramePr>
          <p:cNvPr id="3" name="رسم تخطيطي 2"/>
          <p:cNvGraphicFramePr/>
          <p:nvPr>
            <p:extLst>
              <p:ext uri="{D42A27DB-BD31-4B8C-83A1-F6EECF244321}">
                <p14:modId xmlns:p14="http://schemas.microsoft.com/office/powerpoint/2010/main" val="272005805"/>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3180038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50006" y="1118134"/>
            <a:ext cx="10592179" cy="43296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33341" y="1283079"/>
            <a:ext cx="9959217" cy="3724096"/>
          </a:xfrm>
          <a:prstGeom prst="rect">
            <a:avLst/>
          </a:prstGeom>
          <a:noFill/>
        </p:spPr>
        <p:txBody>
          <a:bodyPr wrap="square" rtlCol="1">
            <a:spAutoFit/>
          </a:bodyPr>
          <a:lstStyle/>
          <a:p>
            <a:pPr algn="just" rtl="1"/>
            <a:r>
              <a:rPr lang="ar-SA" sz="2400" b="1" dirty="0"/>
              <a:t>الجداول : </a:t>
            </a:r>
            <a:endParaRPr lang="ar-JO" sz="2400" b="1" dirty="0" smtClean="0"/>
          </a:p>
          <a:p>
            <a:pPr algn="just" rtl="1"/>
            <a:r>
              <a:rPr lang="ar-SA" sz="2400" dirty="0" smtClean="0"/>
              <a:t>وتعتبر </a:t>
            </a:r>
            <a:r>
              <a:rPr lang="ar-SA" sz="2400" dirty="0"/>
              <a:t>الجداول من أفضل الوسائل لعرض كم كبير من البيانات مع إيضاح سريع لتفسير ما تحتويه دون الحاجة لقراءة التعليق الذي يجب أن يلي كل جدول مع ذكر رقم كل جدول مع بداية </a:t>
            </a:r>
            <a:r>
              <a:rPr lang="ar-SA" sz="2400" dirty="0" smtClean="0"/>
              <a:t>التعليق</a:t>
            </a:r>
            <a:r>
              <a:rPr lang="ar-JO" sz="2400" dirty="0" smtClean="0"/>
              <a:t>.</a:t>
            </a:r>
            <a:r>
              <a:rPr lang="ar-SA" sz="2400" dirty="0" smtClean="0"/>
              <a:t> </a:t>
            </a:r>
            <a:endParaRPr lang="ar-JO" sz="2400" dirty="0" smtClean="0"/>
          </a:p>
          <a:p>
            <a:pPr algn="just" rtl="1"/>
            <a:r>
              <a:rPr lang="ar-SA" sz="2400" dirty="0" smtClean="0"/>
              <a:t>ولعل </a:t>
            </a:r>
            <a:r>
              <a:rPr lang="ar-SA" sz="2400" dirty="0"/>
              <a:t>من </a:t>
            </a:r>
            <a:r>
              <a:rPr lang="ar-SA" sz="2400" dirty="0" smtClean="0"/>
              <a:t>ال</a:t>
            </a:r>
            <a:r>
              <a:rPr lang="ar-JO" sz="2400" dirty="0"/>
              <a:t>أ</a:t>
            </a:r>
            <a:r>
              <a:rPr lang="ar-SA" sz="2400" dirty="0" smtClean="0"/>
              <a:t>فضل </a:t>
            </a:r>
            <a:r>
              <a:rPr lang="ar-SA" sz="2400" dirty="0"/>
              <a:t>عند عرض النتائج </a:t>
            </a:r>
            <a:r>
              <a:rPr lang="ar-JO" sz="2400" dirty="0" smtClean="0"/>
              <a:t>أ</a:t>
            </a:r>
            <a:r>
              <a:rPr lang="ar-SA" sz="2400" dirty="0" smtClean="0"/>
              <a:t>ن </a:t>
            </a:r>
            <a:r>
              <a:rPr lang="ar-SA" sz="2400" dirty="0"/>
              <a:t>توضع في عدة جداول دون مغالاة حتى لا يشكل ذلك صعوبة للفهم </a:t>
            </a:r>
            <a:r>
              <a:rPr lang="ar-JO" sz="2400" dirty="0" smtClean="0"/>
              <a:t>أ</a:t>
            </a:r>
            <a:r>
              <a:rPr lang="ar-SA" sz="2400" dirty="0" smtClean="0"/>
              <a:t>و </a:t>
            </a:r>
            <a:r>
              <a:rPr lang="ar-SA" sz="2400" dirty="0"/>
              <a:t>شرود الذهن </a:t>
            </a:r>
            <a:r>
              <a:rPr lang="ar-JO" sz="2400" dirty="0" smtClean="0"/>
              <a:t>أ</a:t>
            </a:r>
            <a:r>
              <a:rPr lang="ar-SA" sz="2400" dirty="0" smtClean="0"/>
              <a:t>ما </a:t>
            </a:r>
            <a:r>
              <a:rPr lang="ar-SA" sz="2400" dirty="0"/>
              <a:t>في حالة كبر حجم الجداول فمن المناسب أن يحتل هذا الجدول صفحتان أو يحتل صفحة كبيرة عند كتابته ثم يصور عن طريق التصغير إلى حجم البحث. </a:t>
            </a:r>
            <a:endParaRPr lang="en-US" sz="2400" dirty="0"/>
          </a:p>
          <a:p>
            <a:pPr algn="just" rtl="1"/>
            <a:r>
              <a:rPr lang="ar-SA" sz="2400" dirty="0"/>
              <a:t>وتناقش الجداول حسب النتائج وكلما كان الجدول واضح : كان العرض واضح وكلما </a:t>
            </a:r>
            <a:r>
              <a:rPr lang="ar-SA" sz="2400" dirty="0" smtClean="0"/>
              <a:t>تع</a:t>
            </a:r>
            <a:r>
              <a:rPr lang="ar-JO" sz="2400" dirty="0" smtClean="0"/>
              <a:t>ق</a:t>
            </a:r>
            <a:r>
              <a:rPr lang="ar-SA" sz="2400" dirty="0" smtClean="0"/>
              <a:t>د </a:t>
            </a:r>
            <a:r>
              <a:rPr lang="ar-SA" sz="2400" dirty="0"/>
              <a:t>الجدول كلما كان الموضوع في المناقشة ضعيف أن هذه الجداول تعطي دعما لتحقيق الأهداف والفروض التي </a:t>
            </a:r>
            <a:r>
              <a:rPr lang="ar-JO" sz="2400" dirty="0" smtClean="0"/>
              <a:t>افترضها</a:t>
            </a:r>
            <a:r>
              <a:rPr lang="ar-SA" sz="2400" dirty="0" smtClean="0"/>
              <a:t> الباحث</a:t>
            </a:r>
            <a:r>
              <a:rPr lang="ar-JO" sz="2400" dirty="0" smtClean="0"/>
              <a:t>.</a:t>
            </a:r>
            <a:endParaRPr lang="en-US" sz="2400" dirty="0"/>
          </a:p>
          <a:p>
            <a:pPr algn="just" rtl="1"/>
            <a:endParaRPr lang="en-US" sz="2000" dirty="0" smtClean="0"/>
          </a:p>
        </p:txBody>
      </p:sp>
    </p:spTree>
    <p:extLst>
      <p:ext uri="{BB962C8B-B14F-4D97-AF65-F5344CB8AC3E}">
        <p14:creationId xmlns:p14="http://schemas.microsoft.com/office/powerpoint/2010/main" val="11606032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pic>
        <p:nvPicPr>
          <p:cNvPr id="3" name="صورة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626178" y="767095"/>
            <a:ext cx="7296967" cy="5994313"/>
          </a:xfrm>
          <a:prstGeom prst="rect">
            <a:avLst/>
          </a:prstGeom>
        </p:spPr>
      </p:pic>
    </p:spTree>
    <p:extLst>
      <p:ext uri="{BB962C8B-B14F-4D97-AF65-F5344CB8AC3E}">
        <p14:creationId xmlns:p14="http://schemas.microsoft.com/office/powerpoint/2010/main" val="3988069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4855" y="1096649"/>
            <a:ext cx="10444767"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74630" y="1352576"/>
            <a:ext cx="9865216" cy="5047536"/>
          </a:xfrm>
          <a:prstGeom prst="rect">
            <a:avLst/>
          </a:prstGeom>
          <a:noFill/>
        </p:spPr>
        <p:txBody>
          <a:bodyPr wrap="square" rtlCol="1">
            <a:spAutoFit/>
          </a:bodyPr>
          <a:lstStyle/>
          <a:p>
            <a:pPr algn="just" rtl="1"/>
            <a:r>
              <a:rPr lang="ar-SA" dirty="0"/>
              <a:t>الجداول يجب أن تتضمن كفاية في العرض وتعرض مقدار أكبر من البيانات في مقدار قليل من </a:t>
            </a:r>
            <a:r>
              <a:rPr lang="ar-SA" dirty="0" smtClean="0"/>
              <a:t>المكان</a:t>
            </a:r>
            <a:r>
              <a:rPr lang="ar-JO" dirty="0" smtClean="0"/>
              <a:t>،</a:t>
            </a:r>
            <a:r>
              <a:rPr lang="ar-SA" dirty="0" smtClean="0"/>
              <a:t> واعت</a:t>
            </a:r>
            <a:r>
              <a:rPr lang="ar-JO" dirty="0" smtClean="0"/>
              <a:t>ي</a:t>
            </a:r>
            <a:r>
              <a:rPr lang="ar-SA" dirty="0" smtClean="0"/>
              <a:t>اديا </a:t>
            </a:r>
            <a:r>
              <a:rPr lang="ar-JO" dirty="0" smtClean="0"/>
              <a:t>ت</a:t>
            </a:r>
            <a:r>
              <a:rPr lang="ar-SA" dirty="0" smtClean="0"/>
              <a:t>عرض </a:t>
            </a:r>
            <a:r>
              <a:rPr lang="ar-SA" dirty="0"/>
              <a:t>القيم الرقمية وتنظيم البيانات بشكل مصفوفات على شكل حقول وصفوف تساعد على المقارنة بين </a:t>
            </a:r>
            <a:r>
              <a:rPr lang="ar-SA" dirty="0" smtClean="0"/>
              <a:t>البيانات</a:t>
            </a:r>
            <a:r>
              <a:rPr lang="ar-JO" dirty="0" smtClean="0"/>
              <a:t>،</a:t>
            </a:r>
            <a:r>
              <a:rPr lang="ar-SA" dirty="0" smtClean="0"/>
              <a:t> </a:t>
            </a:r>
            <a:r>
              <a:rPr lang="ar-SA" dirty="0"/>
              <a:t>والباحث يعرض الجداول ويختارها حسب متطلبات النتائج. وذلك لعدة اسباب تنظيمية هي : </a:t>
            </a:r>
            <a:endParaRPr lang="en-US" dirty="0"/>
          </a:p>
          <a:p>
            <a:pPr marL="285750" indent="-285750" algn="just" rtl="1">
              <a:buFont typeface="Wingdings" panose="05000000000000000000" pitchFamily="2" charset="2"/>
              <a:buChar char="Ø"/>
            </a:pPr>
            <a:r>
              <a:rPr lang="ar-SA" dirty="0" smtClean="0"/>
              <a:t>ال</a:t>
            </a:r>
            <a:r>
              <a:rPr lang="ar-JO" dirty="0" smtClean="0"/>
              <a:t>تس</a:t>
            </a:r>
            <a:r>
              <a:rPr lang="ar-SA" dirty="0" smtClean="0"/>
              <a:t>هيل </a:t>
            </a:r>
            <a:r>
              <a:rPr lang="ar-SA" dirty="0"/>
              <a:t>على القارئ في الطباعة </a:t>
            </a:r>
            <a:r>
              <a:rPr lang="ar-SA" dirty="0" smtClean="0"/>
              <a:t>ب</a:t>
            </a:r>
            <a:r>
              <a:rPr lang="ar-JO" dirty="0" smtClean="0"/>
              <a:t>أ</a:t>
            </a:r>
            <a:r>
              <a:rPr lang="ar-SA" dirty="0" err="1" smtClean="0"/>
              <a:t>رقام</a:t>
            </a:r>
            <a:r>
              <a:rPr lang="ar-SA" dirty="0" smtClean="0"/>
              <a:t> </a:t>
            </a:r>
            <a:r>
              <a:rPr lang="ar-SA" dirty="0"/>
              <a:t>واضحة وعدم استخدام ارقاما كبيرة الحجم لأن كثرة الجداول </a:t>
            </a:r>
            <a:r>
              <a:rPr lang="ar-JO" dirty="0" smtClean="0"/>
              <a:t>يجد</a:t>
            </a:r>
            <a:r>
              <a:rPr lang="ar-SA" dirty="0" smtClean="0"/>
              <a:t> ال</a:t>
            </a:r>
            <a:r>
              <a:rPr lang="ar-JO" dirty="0" smtClean="0"/>
              <a:t>قارئ</a:t>
            </a:r>
            <a:r>
              <a:rPr lang="ar-SA" dirty="0" smtClean="0"/>
              <a:t> </a:t>
            </a:r>
            <a:r>
              <a:rPr lang="ar-SA" dirty="0"/>
              <a:t>صعوبة عندما تكون الجداول كبيرة ويكون الايفاء بمتطلبات </a:t>
            </a:r>
            <a:r>
              <a:rPr lang="ar-SA" dirty="0" smtClean="0"/>
              <a:t>القراءة </a:t>
            </a:r>
            <a:r>
              <a:rPr lang="ar-SA" dirty="0"/>
              <a:t>قليلة وعدم </a:t>
            </a:r>
            <a:r>
              <a:rPr lang="ar-SA" dirty="0" err="1"/>
              <a:t>ایصال</a:t>
            </a:r>
            <a:r>
              <a:rPr lang="ar-SA" dirty="0"/>
              <a:t> النتائج بصورة مرتبطة وتكون المداول مجزئة وتضيع على القارئ المقارنة</a:t>
            </a:r>
            <a:r>
              <a:rPr lang="en-US" dirty="0"/>
              <a:t> .</a:t>
            </a:r>
          </a:p>
          <a:p>
            <a:pPr marL="285750" indent="-285750" algn="just" rtl="1">
              <a:buFont typeface="Wingdings" panose="05000000000000000000" pitchFamily="2" charset="2"/>
              <a:buChar char="Ø"/>
            </a:pPr>
            <a:r>
              <a:rPr lang="ar-SA" dirty="0"/>
              <a:t>عدم التوسع بالجداول وتصبح أكثر من اللازم وبشكل مشتت وانما الاكتفاء مباشرة بعلاقتها مع الأهداف ومتطلباتها وبطريقة مبسطة وواضحة. </a:t>
            </a:r>
            <a:endParaRPr lang="en-US" dirty="0"/>
          </a:p>
          <a:p>
            <a:pPr marL="285750" indent="-285750" algn="just" rtl="1">
              <a:buFont typeface="Wingdings" panose="05000000000000000000" pitchFamily="2" charset="2"/>
              <a:buChar char="Ø"/>
            </a:pPr>
            <a:r>
              <a:rPr lang="ar-SA" dirty="0"/>
              <a:t>وعندما يتنظم الجدول ويحتوي كافة المتغيرات الرئيسية يكون من السهل على القارئ أن يفهم وعندما ويقارن البيانات عندما تعرض بشكل مجدول ومبسط وقصير </a:t>
            </a:r>
            <a:endParaRPr lang="en-US" dirty="0"/>
          </a:p>
          <a:p>
            <a:pPr marL="285750" indent="-285750" algn="just" rtl="1">
              <a:buFont typeface="Wingdings" panose="05000000000000000000" pitchFamily="2" charset="2"/>
              <a:buChar char="Ø"/>
            </a:pPr>
            <a:r>
              <a:rPr lang="ar-SA" dirty="0"/>
              <a:t>تحديد مقدار البيانات التي يحتاجها القارئ لتساعده على فهم المناقشة.</a:t>
            </a:r>
            <a:endParaRPr lang="en-US" dirty="0"/>
          </a:p>
          <a:p>
            <a:pPr marL="285750" indent="-285750" algn="just" rtl="1">
              <a:buFont typeface="Wingdings" panose="05000000000000000000" pitchFamily="2" charset="2"/>
              <a:buChar char="Ø"/>
            </a:pPr>
            <a:r>
              <a:rPr lang="ar-SA" dirty="0"/>
              <a:t>اعتياديا الجداول تعرض البيانات </a:t>
            </a:r>
            <a:r>
              <a:rPr lang="ar-SA" dirty="0" smtClean="0"/>
              <a:t>الكمية، </a:t>
            </a:r>
            <a:r>
              <a:rPr lang="ar-SA" dirty="0"/>
              <a:t>واحيانا الجداول يتضمن بعض الكلمات العرض المقارنة النوعية ومثال ذلك استخدام جدول تحليل التباين الاحصائي وذلك بوضع المصدر درجة الحرية وبعدها حرف وهذا يعرض المقارنة بين وداخل متغيرات العينة </a:t>
            </a:r>
            <a:r>
              <a:rPr lang="ar-JO" dirty="0" smtClean="0"/>
              <a:t>.</a:t>
            </a:r>
            <a:endParaRPr lang="en-US" dirty="0"/>
          </a:p>
          <a:p>
            <a:pPr marL="285750" indent="-285750" algn="just" rtl="1">
              <a:buFont typeface="Wingdings" panose="05000000000000000000" pitchFamily="2" charset="2"/>
              <a:buChar char="Ø"/>
            </a:pPr>
            <a:r>
              <a:rPr lang="ar-SA" dirty="0"/>
              <a:t> عندما يرقم الجدول يكون بالشكل التالي وبدون كلمة رقم وبدون كلمة يوضح أو ببين او يعرض وانما الدخول مباشرة على المتغيرات في </a:t>
            </a:r>
            <a:r>
              <a:rPr lang="ar-SA" dirty="0" smtClean="0"/>
              <a:t>الجداول</a:t>
            </a:r>
            <a:r>
              <a:rPr lang="ar-JO" dirty="0" smtClean="0"/>
              <a:t>.</a:t>
            </a:r>
            <a:endParaRPr lang="en-US" dirty="0"/>
          </a:p>
          <a:p>
            <a:pPr algn="just" rtl="1"/>
            <a:r>
              <a:rPr lang="ar-SA" sz="2800" dirty="0" smtClean="0"/>
              <a:t> </a:t>
            </a:r>
            <a:endParaRPr lang="ar-JO" sz="2800" b="1" dirty="0" smtClean="0"/>
          </a:p>
          <a:p>
            <a:pPr marL="342900" indent="-342900" algn="just" rtl="1">
              <a:buFontTx/>
              <a:buChar char="-"/>
            </a:pPr>
            <a:endParaRPr lang="en-US" sz="2400" dirty="0" smtClean="0"/>
          </a:p>
        </p:txBody>
      </p:sp>
    </p:spTree>
    <p:extLst>
      <p:ext uri="{BB962C8B-B14F-4D97-AF65-F5344CB8AC3E}">
        <p14:creationId xmlns:p14="http://schemas.microsoft.com/office/powerpoint/2010/main" val="11502570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4855" y="1096649"/>
            <a:ext cx="10444767"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74630" y="1490969"/>
            <a:ext cx="9865216" cy="3939540"/>
          </a:xfrm>
          <a:prstGeom prst="rect">
            <a:avLst/>
          </a:prstGeom>
          <a:noFill/>
        </p:spPr>
        <p:txBody>
          <a:bodyPr wrap="square" rtlCol="1">
            <a:spAutoFit/>
          </a:bodyPr>
          <a:lstStyle/>
          <a:p>
            <a:pPr algn="ctr" rtl="1"/>
            <a:r>
              <a:rPr lang="ar-SA" b="1" dirty="0"/>
              <a:t>بعض الأخطاء الشائعة لاستخدام الجداول في البحث </a:t>
            </a:r>
            <a:r>
              <a:rPr lang="ar-SA" b="1" dirty="0" smtClean="0"/>
              <a:t>العلمي</a:t>
            </a:r>
            <a:endParaRPr lang="ar-JO" b="1" dirty="0" smtClean="0"/>
          </a:p>
          <a:p>
            <a:pPr algn="just" rtl="1"/>
            <a:r>
              <a:rPr lang="ar-SA" dirty="0" smtClean="0"/>
              <a:t> </a:t>
            </a:r>
            <a:r>
              <a:rPr lang="ar-SA" dirty="0"/>
              <a:t>يقع بعض الباحثون في مجموعة من الأخطاء أثناء استخدام الجداول داخل البحث العلمي والتي يمكن تفاديها، ومنها: </a:t>
            </a:r>
            <a:endParaRPr lang="ar-JO" dirty="0" smtClean="0"/>
          </a:p>
          <a:p>
            <a:pPr marL="342900" indent="-342900" algn="just" rtl="1">
              <a:buFont typeface="+mj-lt"/>
              <a:buAutoNum type="arabicPeriod"/>
            </a:pPr>
            <a:r>
              <a:rPr lang="ar-SA" dirty="0" smtClean="0"/>
              <a:t> </a:t>
            </a:r>
            <a:r>
              <a:rPr lang="ar-SA" dirty="0"/>
              <a:t>خلط الترتيب المنطقي للأعمدة والسطور داخل الجدول مما قد يضفي نوعاً من الغموض على محتوى الجدول </a:t>
            </a:r>
            <a:endParaRPr lang="ar-JO" dirty="0" smtClean="0"/>
          </a:p>
          <a:p>
            <a:pPr marL="342900" indent="-342900" algn="just" rtl="1">
              <a:buFont typeface="+mj-lt"/>
              <a:buAutoNum type="arabicPeriod"/>
            </a:pPr>
            <a:r>
              <a:rPr lang="ar-SA" dirty="0" smtClean="0"/>
              <a:t> </a:t>
            </a:r>
            <a:r>
              <a:rPr lang="ar-SA" dirty="0"/>
              <a:t>المبالغة في استخدام الجداول داخل البحث، حيث يجب على الباحث أن يلتزم بوضع عدد منطقي من الجداول وأن يبتعد عن الإسراف في استخدام </a:t>
            </a:r>
            <a:r>
              <a:rPr lang="ar-SA" dirty="0" smtClean="0"/>
              <a:t>الجداول</a:t>
            </a:r>
            <a:r>
              <a:rPr lang="ar-JO" dirty="0" smtClean="0"/>
              <a:t>.</a:t>
            </a:r>
          </a:p>
          <a:p>
            <a:pPr marL="342900" indent="-342900" algn="just" rtl="1">
              <a:buFont typeface="+mj-lt"/>
              <a:buAutoNum type="arabicPeriod"/>
            </a:pPr>
            <a:r>
              <a:rPr lang="ar-SA" dirty="0" smtClean="0"/>
              <a:t> </a:t>
            </a:r>
            <a:r>
              <a:rPr lang="ar-SA" dirty="0"/>
              <a:t>الإفراط في حشو الجداول بالبيانات، فلا يفضل أن يحتوي الجدول الواحد على الكثير من البيانات ويمكن في تلك الحالة تكرار </a:t>
            </a:r>
            <a:r>
              <a:rPr lang="ar-SA" dirty="0" smtClean="0"/>
              <a:t>الجدول</a:t>
            </a:r>
            <a:r>
              <a:rPr lang="ar-JO" dirty="0" smtClean="0"/>
              <a:t>.</a:t>
            </a:r>
          </a:p>
          <a:p>
            <a:pPr marL="342900" indent="-342900" algn="just" rtl="1">
              <a:buFont typeface="+mj-lt"/>
              <a:buAutoNum type="arabicPeriod"/>
            </a:pPr>
            <a:r>
              <a:rPr lang="ar-SA" dirty="0" smtClean="0"/>
              <a:t>غموض </a:t>
            </a:r>
            <a:r>
              <a:rPr lang="ar-SA" dirty="0"/>
              <a:t>محتوى الجدول، يجب أن تكون المعلومات التي يتم استعراضها داخل الجدول واضحة ومفهومة دون الحاجة للرجوع إلى نص مكتوب لتفسير محتوى </a:t>
            </a:r>
            <a:r>
              <a:rPr lang="ar-SA" dirty="0" smtClean="0"/>
              <a:t>الجدول</a:t>
            </a:r>
            <a:r>
              <a:rPr lang="ar-JO" dirty="0" smtClean="0"/>
              <a:t>.</a:t>
            </a:r>
          </a:p>
          <a:p>
            <a:pPr marL="342900" indent="-342900" algn="just" rtl="1">
              <a:buFont typeface="+mj-lt"/>
              <a:buAutoNum type="arabicPeriod"/>
            </a:pPr>
            <a:r>
              <a:rPr lang="ar-SA" dirty="0" smtClean="0"/>
              <a:t>التعليق </a:t>
            </a:r>
            <a:r>
              <a:rPr lang="ar-SA" dirty="0"/>
              <a:t>السلبي على الجدول، حيث يجب على التعليق اسفل الجدول أن يضيف معلومة جديدة وأن لا يكون بمثابة تكرار لما ورد في </a:t>
            </a:r>
            <a:r>
              <a:rPr lang="ar-SA" dirty="0" smtClean="0"/>
              <a:t>الجدول</a:t>
            </a:r>
            <a:r>
              <a:rPr lang="ar-JO" dirty="0" smtClean="0"/>
              <a:t>.</a:t>
            </a:r>
          </a:p>
          <a:p>
            <a:pPr algn="just" rtl="1"/>
            <a:r>
              <a:rPr lang="ar-SA" sz="2800" dirty="0" smtClean="0"/>
              <a:t> </a:t>
            </a:r>
            <a:endParaRPr lang="ar-JO" sz="2800" b="1" dirty="0" smtClean="0"/>
          </a:p>
          <a:p>
            <a:pPr marL="342900" indent="-342900" algn="just" rtl="1">
              <a:buFontTx/>
              <a:buChar char="-"/>
            </a:pPr>
            <a:endParaRPr lang="en-US" sz="2400" dirty="0" smtClean="0"/>
          </a:p>
        </p:txBody>
      </p:sp>
    </p:spTree>
    <p:extLst>
      <p:ext uri="{BB962C8B-B14F-4D97-AF65-F5344CB8AC3E}">
        <p14:creationId xmlns:p14="http://schemas.microsoft.com/office/powerpoint/2010/main" val="26999211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14401" y="1096648"/>
            <a:ext cx="10715222" cy="48907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84856" y="1352576"/>
            <a:ext cx="10154990" cy="5324535"/>
          </a:xfrm>
          <a:prstGeom prst="rect">
            <a:avLst/>
          </a:prstGeom>
          <a:noFill/>
        </p:spPr>
        <p:txBody>
          <a:bodyPr wrap="square" rtlCol="1">
            <a:spAutoFit/>
          </a:bodyPr>
          <a:lstStyle/>
          <a:p>
            <a:pPr algn="ctr" rtl="1"/>
            <a:r>
              <a:rPr lang="ar-SA" sz="2400" b="1" dirty="0"/>
              <a:t>بعض الأخطاء الشائعة لاستخدام الجداول في البحث </a:t>
            </a:r>
            <a:r>
              <a:rPr lang="ar-SA" sz="2400" b="1" dirty="0" smtClean="0"/>
              <a:t>العلمي</a:t>
            </a:r>
            <a:endParaRPr lang="ar-JO" sz="2400" dirty="0" smtClean="0"/>
          </a:p>
          <a:p>
            <a:pPr marL="457200" indent="-457200" algn="just" rtl="1">
              <a:buFont typeface="+mj-lt"/>
              <a:buAutoNum type="arabicPeriod" startAt="6"/>
            </a:pPr>
            <a:r>
              <a:rPr lang="ar-SA" sz="2400" dirty="0" smtClean="0"/>
              <a:t>إغفال </a:t>
            </a:r>
            <a:r>
              <a:rPr lang="ar-SA" sz="2400" dirty="0"/>
              <a:t>وضع عناوين للجداول، يتم في الغالب وضع عنوان أعلى الجدول في منتصف الصفحة للإشارة بشكل مختصر إلى محتوى الجدول بشرط أن لا يتضمن ذلك العنوان أي علامات ترقيم أو نسب لأعداد. </a:t>
            </a:r>
            <a:endParaRPr lang="ar-JO" sz="2400" dirty="0" smtClean="0"/>
          </a:p>
          <a:p>
            <a:pPr marL="342900" indent="-342900" algn="just" rtl="1">
              <a:buFont typeface="+mj-lt"/>
              <a:buAutoNum type="arabicPeriod" startAt="6"/>
            </a:pPr>
            <a:r>
              <a:rPr lang="ar-SA" sz="2400" dirty="0" smtClean="0"/>
              <a:t>الإشارة إلى الجدول دون ذكر رقمه، حيث يقع العديد من الباحثون في خطأ شائع عند الاستدلال بالجدول فمن الخطأ قول يتضح من الجدول السابق" أو "يوضح الجدول </a:t>
            </a:r>
            <a:r>
              <a:rPr lang="ar-SA" sz="2400" dirty="0" err="1" smtClean="0"/>
              <a:t>الأتي</a:t>
            </a:r>
            <a:r>
              <a:rPr lang="ar-SA" sz="2400" dirty="0" smtClean="0"/>
              <a:t>" فيجب ذكر رقم الجدول</a:t>
            </a:r>
            <a:r>
              <a:rPr lang="ar-JO" sz="2400" dirty="0" smtClean="0"/>
              <a:t>.</a:t>
            </a:r>
          </a:p>
          <a:p>
            <a:pPr marL="342900" indent="-342900" algn="just" rtl="1">
              <a:buFont typeface="+mj-lt"/>
              <a:buAutoNum type="arabicPeriod" startAt="6"/>
            </a:pPr>
            <a:r>
              <a:rPr lang="ar-SA" sz="2400" dirty="0" smtClean="0"/>
              <a:t>تقسيم الجدول على صفحتين دون داعي، قد يقوم بعض الباحثون بتقسيم الجدول على صفحتين دون حاجة لذلك حيث يجب أن توضع جميع الجداول في صفحات مستقلة إذا وان يلجأ الباحث لتقسيم الجداول على أكثر من صفحة في حالة الجداول الكبيرة فقط. </a:t>
            </a:r>
            <a:endParaRPr lang="ar-JO" sz="2400" dirty="0" smtClean="0"/>
          </a:p>
          <a:p>
            <a:pPr marL="342900" indent="-342900" algn="just" rtl="1">
              <a:buFont typeface="+mj-lt"/>
              <a:buAutoNum type="arabicPeriod" startAt="6"/>
            </a:pPr>
            <a:r>
              <a:rPr lang="ar-SA" sz="2400" dirty="0" smtClean="0"/>
              <a:t>إغفال وضع الملاحظات بعد الجدول مباشرة، حيث يجب وضع أي ملاحظات متعلقة بالجدول وراءه مباشرة وليس في الهوامش أو أي مكان آخر</a:t>
            </a:r>
            <a:endParaRPr lang="en-US" sz="2400" dirty="0" smtClean="0"/>
          </a:p>
          <a:p>
            <a:pPr algn="just" rtl="1"/>
            <a:r>
              <a:rPr lang="ar-SA" sz="2800" dirty="0" smtClean="0"/>
              <a:t> </a:t>
            </a:r>
            <a:endParaRPr lang="ar-JO" sz="2800" b="1" dirty="0" smtClean="0"/>
          </a:p>
          <a:p>
            <a:pPr marL="342900" indent="-342900" algn="just" rtl="1">
              <a:buFontTx/>
              <a:buChar char="-"/>
            </a:pPr>
            <a:endParaRPr lang="en-US" sz="2400" dirty="0" smtClean="0"/>
          </a:p>
        </p:txBody>
      </p:sp>
    </p:spTree>
    <p:extLst>
      <p:ext uri="{BB962C8B-B14F-4D97-AF65-F5344CB8AC3E}">
        <p14:creationId xmlns:p14="http://schemas.microsoft.com/office/powerpoint/2010/main" val="23473266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73382" y="1096649"/>
            <a:ext cx="9520676"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929391" y="1510045"/>
            <a:ext cx="8933578" cy="4339650"/>
          </a:xfrm>
          <a:prstGeom prst="rect">
            <a:avLst/>
          </a:prstGeom>
          <a:noFill/>
        </p:spPr>
        <p:txBody>
          <a:bodyPr wrap="square" rtlCol="1">
            <a:spAutoFit/>
          </a:bodyPr>
          <a:lstStyle/>
          <a:p>
            <a:pPr algn="just" rtl="1"/>
            <a:r>
              <a:rPr lang="ar-SA" sz="2800" b="1" dirty="0" smtClean="0"/>
              <a:t>ال</a:t>
            </a:r>
            <a:r>
              <a:rPr lang="ar-JO" sz="2800" b="1" dirty="0" smtClean="0"/>
              <a:t>أ</a:t>
            </a:r>
            <a:r>
              <a:rPr lang="ar-SA" sz="2800" b="1" dirty="0" smtClean="0"/>
              <a:t>شكال </a:t>
            </a:r>
            <a:r>
              <a:rPr lang="ar-SA" sz="2800" dirty="0"/>
              <a:t>: </a:t>
            </a:r>
            <a:endParaRPr lang="ar-JO" sz="2800" dirty="0" smtClean="0"/>
          </a:p>
          <a:p>
            <a:pPr algn="just" rtl="1"/>
            <a:r>
              <a:rPr lang="ar-SA" sz="2800" dirty="0" smtClean="0"/>
              <a:t>يشمل </a:t>
            </a:r>
            <a:r>
              <a:rPr lang="ar-SA" sz="2800" dirty="0"/>
              <a:t>كل ما يمت بصلة بالرسالة من اشكال او رسوم بيانية وكذلك الصور سواء فوتوغرافية ام يدوية تخطيطية . </a:t>
            </a:r>
            <a:endParaRPr lang="ar-JO" sz="2800" dirty="0" smtClean="0"/>
          </a:p>
          <a:p>
            <a:pPr algn="just" rtl="1"/>
            <a:r>
              <a:rPr lang="ar-SA" sz="2800" dirty="0" smtClean="0"/>
              <a:t>ويتم </a:t>
            </a:r>
            <a:r>
              <a:rPr lang="ar-SA" sz="2800" dirty="0"/>
              <a:t>الاستعانة بالإشكال بشتى صورها لتيسير الفهم وتقريب المراد فهمه او توصيله للقارئ كلما امكن </a:t>
            </a:r>
            <a:r>
              <a:rPr lang="ar-SA" sz="2800" dirty="0" smtClean="0"/>
              <a:t>ذلك</a:t>
            </a:r>
            <a:r>
              <a:rPr lang="ar-JO" sz="2800" dirty="0" smtClean="0"/>
              <a:t>،</a:t>
            </a:r>
            <a:r>
              <a:rPr lang="ar-SA" sz="2800" dirty="0" smtClean="0"/>
              <a:t> و</a:t>
            </a:r>
            <a:r>
              <a:rPr lang="ar-JO" sz="2800" dirty="0" smtClean="0"/>
              <a:t>إ</a:t>
            </a:r>
            <a:r>
              <a:rPr lang="ar-SA" sz="2800" dirty="0" smtClean="0"/>
              <a:t>ن </a:t>
            </a:r>
            <a:r>
              <a:rPr lang="ar-SA" sz="2800" dirty="0"/>
              <a:t>وجود الشكل لا يعني الاستغناء عن الشرح بل يعتبر الشرح النظري مكملا او متمما لوجود الشكل فقد يؤدي تواجد الشكل مع توافر الشرح النظري له الى ابراز بعض النواحي او الجوانب الغامضة التي بود الباحث التركيز على ايضاحها </a:t>
            </a:r>
            <a:r>
              <a:rPr lang="ar-SA" sz="2800" dirty="0" smtClean="0"/>
              <a:t>.</a:t>
            </a:r>
            <a:endParaRPr lang="ar-JO" sz="2800" dirty="0" smtClean="0"/>
          </a:p>
          <a:p>
            <a:pPr algn="just" rtl="1"/>
            <a:r>
              <a:rPr lang="ar-SA" sz="2800" dirty="0" smtClean="0"/>
              <a:t> </a:t>
            </a:r>
            <a:endParaRPr lang="ar-JO" sz="2800" b="1" dirty="0" smtClean="0"/>
          </a:p>
          <a:p>
            <a:pPr marL="342900" indent="-342900" algn="just" rtl="1">
              <a:buFontTx/>
              <a:buChar char="-"/>
            </a:pPr>
            <a:endParaRPr lang="en-US" sz="2400" dirty="0" smtClean="0"/>
          </a:p>
        </p:txBody>
      </p:sp>
    </p:spTree>
    <p:extLst>
      <p:ext uri="{BB962C8B-B14F-4D97-AF65-F5344CB8AC3E}">
        <p14:creationId xmlns:p14="http://schemas.microsoft.com/office/powerpoint/2010/main" val="4784187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3792" y="938702"/>
            <a:ext cx="1105007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20462" y="1295460"/>
            <a:ext cx="10174310" cy="3785652"/>
          </a:xfrm>
          <a:prstGeom prst="rect">
            <a:avLst/>
          </a:prstGeom>
          <a:noFill/>
        </p:spPr>
        <p:txBody>
          <a:bodyPr wrap="square" rtlCol="1">
            <a:spAutoFit/>
          </a:bodyPr>
          <a:lstStyle/>
          <a:p>
            <a:pPr algn="just" rtl="1"/>
            <a:r>
              <a:rPr lang="ar-SA" sz="2400" dirty="0"/>
              <a:t>الشروط التي يجب </a:t>
            </a:r>
            <a:r>
              <a:rPr lang="ar-JO" sz="2400" dirty="0" smtClean="0"/>
              <a:t>أ</a:t>
            </a:r>
            <a:r>
              <a:rPr lang="ar-SA" sz="2400" dirty="0" smtClean="0"/>
              <a:t>ن </a:t>
            </a:r>
            <a:r>
              <a:rPr lang="ar-SA" sz="2400" dirty="0"/>
              <a:t>يراعيها الباحث عندما يتناول في دراسته الجداول </a:t>
            </a:r>
            <a:r>
              <a:rPr lang="ar-SA" sz="2400" dirty="0" smtClean="0"/>
              <a:t>وال</a:t>
            </a:r>
            <a:r>
              <a:rPr lang="ar-JO" sz="2400" dirty="0"/>
              <a:t>أ</a:t>
            </a:r>
            <a:r>
              <a:rPr lang="ar-SA" sz="2400" dirty="0" smtClean="0"/>
              <a:t>شكال </a:t>
            </a:r>
            <a:r>
              <a:rPr lang="ar-SA" sz="2400" dirty="0"/>
              <a:t>كأسلوب لعرض النتائج </a:t>
            </a:r>
            <a:r>
              <a:rPr lang="ar-SA" sz="2400" dirty="0" smtClean="0"/>
              <a:t>هي: </a:t>
            </a:r>
            <a:endParaRPr lang="ar-JO" sz="2400" dirty="0" smtClean="0"/>
          </a:p>
          <a:p>
            <a:pPr marL="342900" indent="-342900" algn="just" rtl="1">
              <a:buFont typeface="Arial" panose="020B0604020202020204" pitchFamily="34" charset="0"/>
              <a:buChar char="•"/>
            </a:pPr>
            <a:r>
              <a:rPr lang="ar-JO" sz="2400" dirty="0" smtClean="0"/>
              <a:t>أ</a:t>
            </a:r>
            <a:r>
              <a:rPr lang="ar-SA" sz="2400" dirty="0" smtClean="0"/>
              <a:t>ن </a:t>
            </a:r>
            <a:r>
              <a:rPr lang="ar-SA" sz="2400" dirty="0"/>
              <a:t>يشمل الجدول شرحا واضحا لما </a:t>
            </a:r>
            <a:r>
              <a:rPr lang="ar-SA" sz="2400" dirty="0" err="1"/>
              <a:t>يحويه</a:t>
            </a:r>
            <a:r>
              <a:rPr lang="ar-SA" sz="2400" dirty="0"/>
              <a:t> من </a:t>
            </a:r>
            <a:r>
              <a:rPr lang="ar-SA" sz="2400" dirty="0" smtClean="0"/>
              <a:t>بيانات</a:t>
            </a:r>
            <a:r>
              <a:rPr lang="ar-JO" sz="2400" dirty="0" smtClean="0"/>
              <a:t>.</a:t>
            </a:r>
          </a:p>
          <a:p>
            <a:pPr marL="342900" indent="-342900" algn="just" rtl="1">
              <a:buFont typeface="Arial" panose="020B0604020202020204" pitchFamily="34" charset="0"/>
              <a:buChar char="•"/>
            </a:pPr>
            <a:r>
              <a:rPr lang="ar-SA" sz="2400" dirty="0" smtClean="0"/>
              <a:t> </a:t>
            </a:r>
            <a:r>
              <a:rPr lang="ar-JO" sz="2400" dirty="0" smtClean="0"/>
              <a:t>أ</a:t>
            </a:r>
            <a:r>
              <a:rPr lang="ar-SA" sz="2400" dirty="0" smtClean="0"/>
              <a:t>ن </a:t>
            </a:r>
            <a:r>
              <a:rPr lang="ar-SA" sz="2400" dirty="0"/>
              <a:t>تعرض </a:t>
            </a:r>
            <a:r>
              <a:rPr lang="ar-SA" sz="2400" dirty="0" smtClean="0"/>
              <a:t>ال</a:t>
            </a:r>
            <a:r>
              <a:rPr lang="ar-JO" sz="2400" dirty="0" smtClean="0"/>
              <a:t>أ</a:t>
            </a:r>
            <a:r>
              <a:rPr lang="ar-SA" sz="2400" dirty="0" smtClean="0"/>
              <a:t>شكال </a:t>
            </a:r>
            <a:r>
              <a:rPr lang="ar-SA" sz="2400" dirty="0"/>
              <a:t>بشكل واضح مبسط لا يحتاج الى الرجوع للاطلاع على </a:t>
            </a:r>
            <a:r>
              <a:rPr lang="ar-SA" sz="2400" dirty="0" smtClean="0"/>
              <a:t>الشرح</a:t>
            </a:r>
            <a:r>
              <a:rPr lang="ar-JO" sz="2400" dirty="0" smtClean="0"/>
              <a:t>.</a:t>
            </a:r>
          </a:p>
          <a:p>
            <a:pPr marL="342900" indent="-342900" algn="just" rtl="1">
              <a:buFont typeface="Arial" panose="020B0604020202020204" pitchFamily="34" charset="0"/>
              <a:buChar char="•"/>
            </a:pPr>
            <a:r>
              <a:rPr lang="ar-SA" sz="2400" dirty="0" smtClean="0"/>
              <a:t> </a:t>
            </a:r>
            <a:r>
              <a:rPr lang="ar-JO" sz="2400" dirty="0" smtClean="0"/>
              <a:t>أ</a:t>
            </a:r>
            <a:r>
              <a:rPr lang="ar-SA" sz="2400" dirty="0" smtClean="0"/>
              <a:t>ن </a:t>
            </a:r>
            <a:r>
              <a:rPr lang="ar-SA" sz="2400" dirty="0"/>
              <a:t>البساطة وعدم التعقيد في عرض الجداول </a:t>
            </a:r>
            <a:r>
              <a:rPr lang="ar-JO" sz="2400" dirty="0" smtClean="0"/>
              <a:t>أ</a:t>
            </a:r>
            <a:r>
              <a:rPr lang="ar-SA" sz="2400" dirty="0" smtClean="0"/>
              <a:t>و </a:t>
            </a:r>
            <a:r>
              <a:rPr lang="ar-SA" sz="2400" dirty="0"/>
              <a:t>الاشكال لا يعني حذف أي بيانات على درجة كبيرة من الأهمية بل يتطلب ذلك توخي الحذر والدقة . </a:t>
            </a:r>
            <a:endParaRPr lang="ar-JO" sz="2400" dirty="0" smtClean="0"/>
          </a:p>
          <a:p>
            <a:pPr marL="342900" indent="-342900" algn="just" rtl="1">
              <a:buFont typeface="Arial" panose="020B0604020202020204" pitchFamily="34" charset="0"/>
              <a:buChar char="•"/>
            </a:pPr>
            <a:r>
              <a:rPr lang="ar-JO" sz="2400" dirty="0"/>
              <a:t>ل</a:t>
            </a:r>
            <a:r>
              <a:rPr lang="ar-SA" sz="2400" dirty="0" smtClean="0"/>
              <a:t>عل </a:t>
            </a:r>
            <a:r>
              <a:rPr lang="ar-SA" sz="2400" dirty="0"/>
              <a:t>المبالغة في استخدام الجداول والاشكال يحدث ارباك لكل من الباحث والقارئ </a:t>
            </a:r>
            <a:r>
              <a:rPr lang="ar-SA" sz="2400" dirty="0" smtClean="0"/>
              <a:t>ويسبب</a:t>
            </a:r>
            <a:r>
              <a:rPr lang="ar-JO" sz="2400" dirty="0" smtClean="0"/>
              <a:t> عدم</a:t>
            </a:r>
            <a:r>
              <a:rPr lang="ar-SA" sz="2400" dirty="0" smtClean="0"/>
              <a:t> </a:t>
            </a:r>
            <a:r>
              <a:rPr lang="ar-SA" sz="2400" dirty="0"/>
              <a:t>القدرة على التركيز حول النقاط التي بدور حولها البحث</a:t>
            </a:r>
            <a:r>
              <a:rPr lang="en-US" sz="2400" dirty="0" smtClean="0"/>
              <a:t>.</a:t>
            </a:r>
            <a:endParaRPr lang="ar-JO" sz="2400" dirty="0" smtClean="0"/>
          </a:p>
          <a:p>
            <a:pPr marL="342900" indent="-342900" algn="just" rtl="1">
              <a:buFont typeface="Arial" panose="020B0604020202020204" pitchFamily="34" charset="0"/>
              <a:buChar char="•"/>
            </a:pPr>
            <a:r>
              <a:rPr lang="ar-SA" sz="2400" dirty="0"/>
              <a:t>من </a:t>
            </a:r>
            <a:r>
              <a:rPr lang="ar-SA" sz="2400" dirty="0" smtClean="0"/>
              <a:t>ال</a:t>
            </a:r>
            <a:r>
              <a:rPr lang="ar-JO" sz="2400" dirty="0" smtClean="0"/>
              <a:t>أ</a:t>
            </a:r>
            <a:r>
              <a:rPr lang="ar-SA" sz="2400" dirty="0" smtClean="0"/>
              <a:t>فضل </a:t>
            </a:r>
            <a:r>
              <a:rPr lang="ar-SA" sz="2400" dirty="0"/>
              <a:t>وضع رقم وعنوان الجدول </a:t>
            </a:r>
            <a:r>
              <a:rPr lang="ar-JO" sz="2400" dirty="0" smtClean="0"/>
              <a:t>أ</a:t>
            </a:r>
            <a:r>
              <a:rPr lang="ar-SA" sz="2400" dirty="0" smtClean="0"/>
              <a:t>علاه </a:t>
            </a:r>
            <a:r>
              <a:rPr lang="ar-SA" sz="2400" dirty="0"/>
              <a:t>في حين يفضل وضع رقم وعنوان الشكل </a:t>
            </a:r>
            <a:r>
              <a:rPr lang="ar-SA" sz="2400" dirty="0" smtClean="0"/>
              <a:t>اسفله</a:t>
            </a:r>
            <a:r>
              <a:rPr lang="ar-JO" sz="2400" dirty="0" smtClean="0"/>
              <a:t>.</a:t>
            </a:r>
            <a:endParaRPr lang="en-US" sz="2400" dirty="0"/>
          </a:p>
          <a:p>
            <a:pPr algn="ctr" rtl="1"/>
            <a:endParaRPr lang="en-US" sz="2400" b="1" dirty="0"/>
          </a:p>
        </p:txBody>
      </p:sp>
      <p:pic>
        <p:nvPicPr>
          <p:cNvPr id="3" name="2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3833611" y="5437870"/>
            <a:ext cx="609600" cy="609600"/>
          </a:xfrm>
          <a:prstGeom prst="rect">
            <a:avLst/>
          </a:prstGeom>
        </p:spPr>
      </p:pic>
    </p:spTree>
    <p:extLst>
      <p:ext uri="{BB962C8B-B14F-4D97-AF65-F5344CB8AC3E}">
        <p14:creationId xmlns:p14="http://schemas.microsoft.com/office/powerpoint/2010/main" val="15792572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769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3792" y="938702"/>
            <a:ext cx="1105007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20462" y="1295460"/>
            <a:ext cx="10174310" cy="3539430"/>
          </a:xfrm>
          <a:prstGeom prst="rect">
            <a:avLst/>
          </a:prstGeom>
          <a:noFill/>
        </p:spPr>
        <p:txBody>
          <a:bodyPr wrap="square" rtlCol="1">
            <a:spAutoFit/>
          </a:bodyPr>
          <a:lstStyle/>
          <a:p>
            <a:pPr algn="ctr" rtl="1"/>
            <a:r>
              <a:rPr lang="ar-SA" sz="2000" b="1" dirty="0" smtClean="0"/>
              <a:t>تنظيم </a:t>
            </a:r>
            <a:r>
              <a:rPr lang="ar-JO" sz="2000" b="1" dirty="0" smtClean="0"/>
              <a:t>و</a:t>
            </a:r>
            <a:r>
              <a:rPr lang="ar-SA" sz="2000" b="1" dirty="0" smtClean="0"/>
              <a:t>عرض </a:t>
            </a:r>
            <a:r>
              <a:rPr lang="ar-SA" sz="2000" b="1" dirty="0"/>
              <a:t>نتائج البيانات في الأشكال والرسوم </a:t>
            </a:r>
            <a:endParaRPr lang="en-US" sz="2000" b="1" dirty="0"/>
          </a:p>
          <a:p>
            <a:pPr algn="just" rtl="1"/>
            <a:r>
              <a:rPr lang="ar-SA" sz="2000" dirty="0"/>
              <a:t> وتكون الاشكال على أنواع وهي شكل الخرائط والهياكل التنظيمية والرسوم البيانية والصور الفوتوغرافية والرسوم وغيرها والجداول تعرض النتائج الرقمية ولكن الاشكال تتطلب من القارئ تقدير القيم والأشكال تفهم بسرعة عن محتوى النتائج ومن خلال استخدام مقاييس الرسم الهندسي. ويكون ذلك من خلال ما يلي:</a:t>
            </a:r>
            <a:endParaRPr lang="en-US" sz="2000" dirty="0"/>
          </a:p>
          <a:p>
            <a:pPr marL="342900" indent="-342900" algn="just" rtl="1">
              <a:buFont typeface="Wingdings" panose="05000000000000000000" pitchFamily="2" charset="2"/>
              <a:buChar char="q"/>
            </a:pPr>
            <a:r>
              <a:rPr lang="ar-SA" sz="2000" dirty="0"/>
              <a:t>الزيادة في المعلومات أكثر منها في اتساع النص فقط. </a:t>
            </a:r>
            <a:endParaRPr lang="en-US" sz="2000" dirty="0"/>
          </a:p>
          <a:p>
            <a:pPr marL="342900" indent="-342900" algn="just" rtl="1">
              <a:buFont typeface="Wingdings" panose="05000000000000000000" pitchFamily="2" charset="2"/>
              <a:buChar char="q"/>
            </a:pPr>
            <a:r>
              <a:rPr lang="ar-SA" sz="2000" dirty="0"/>
              <a:t>نقل الحقائق الضرورية . </a:t>
            </a:r>
            <a:endParaRPr lang="en-US" sz="2000" dirty="0"/>
          </a:p>
          <a:p>
            <a:pPr marL="342900" indent="-342900" algn="just" rtl="1">
              <a:buFont typeface="Wingdings" panose="05000000000000000000" pitchFamily="2" charset="2"/>
              <a:buChar char="q"/>
            </a:pPr>
            <a:r>
              <a:rPr lang="ar-SA" sz="2000" dirty="0"/>
              <a:t>الابتعاد عن التفاصيل الجزئية</a:t>
            </a:r>
            <a:endParaRPr lang="en-US" sz="2000" dirty="0"/>
          </a:p>
          <a:p>
            <a:pPr marL="342900" indent="-342900" algn="just" rtl="1">
              <a:buFont typeface="Wingdings" panose="05000000000000000000" pitchFamily="2" charset="2"/>
              <a:buChar char="q"/>
            </a:pPr>
            <a:r>
              <a:rPr lang="ar-SA" sz="2000" dirty="0"/>
              <a:t> السهولة في القراءة وتثبيت العناصر (النوع ، الخطوط ، الرموز ، المحتويات ...... ) وأن تكون كبيرة بكفاية للإيفاء في توصيل المعلومات والاطلاع عليها </a:t>
            </a:r>
            <a:endParaRPr lang="en-US" sz="2000" dirty="0"/>
          </a:p>
          <a:p>
            <a:pPr marL="342900" indent="-342900" algn="just" rtl="1">
              <a:buFont typeface="Wingdings" panose="05000000000000000000" pitchFamily="2" charset="2"/>
              <a:buChar char="q"/>
            </a:pPr>
            <a:r>
              <a:rPr lang="ar-SA" sz="2000" dirty="0"/>
              <a:t>توحيد كافة اشكال البحث بنوع واحد والكتابة بحجم واحد وبشكل واحد والخطوط بشكل واحد والاعتناء في تخطيطها.</a:t>
            </a:r>
            <a:endParaRPr lang="en-US" sz="2000" dirty="0"/>
          </a:p>
          <a:p>
            <a:pPr algn="ctr" rtl="1"/>
            <a:endParaRPr lang="en-US" sz="2400" b="1" dirty="0"/>
          </a:p>
        </p:txBody>
      </p:sp>
      <p:pic>
        <p:nvPicPr>
          <p:cNvPr id="3" name="2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310130" y="5687156"/>
            <a:ext cx="609600" cy="609600"/>
          </a:xfrm>
          <a:prstGeom prst="rect">
            <a:avLst/>
          </a:prstGeom>
        </p:spPr>
      </p:pic>
    </p:spTree>
    <p:extLst>
      <p:ext uri="{BB962C8B-B14F-4D97-AF65-F5344CB8AC3E}">
        <p14:creationId xmlns:p14="http://schemas.microsoft.com/office/powerpoint/2010/main" val="38098257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897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62885" y="776742"/>
            <a:ext cx="10431887" cy="50187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43190" y="1076990"/>
            <a:ext cx="9957320" cy="4093428"/>
          </a:xfrm>
          <a:prstGeom prst="rect">
            <a:avLst/>
          </a:prstGeom>
          <a:noFill/>
        </p:spPr>
        <p:txBody>
          <a:bodyPr wrap="square" rtlCol="1">
            <a:spAutoFit/>
          </a:bodyPr>
          <a:lstStyle/>
          <a:p>
            <a:pPr algn="ctr" rtl="1"/>
            <a:r>
              <a:rPr lang="ar-SA" sz="2000" b="1" dirty="0"/>
              <a:t>مناقشة نتائج </a:t>
            </a:r>
            <a:r>
              <a:rPr lang="ar-SA" sz="2000" b="1" dirty="0" smtClean="0"/>
              <a:t>الدراسة</a:t>
            </a:r>
            <a:endParaRPr lang="en-US" sz="2000" b="1" dirty="0"/>
          </a:p>
          <a:p>
            <a:pPr algn="r" rtl="1"/>
            <a:r>
              <a:rPr lang="ar-SA" sz="2000" dirty="0"/>
              <a:t> بعد تنظيم النتائج على شكل مفهوم واضح </a:t>
            </a:r>
            <a:r>
              <a:rPr lang="ar-JO" sz="2000" dirty="0" smtClean="0"/>
              <a:t>ي</a:t>
            </a:r>
            <a:r>
              <a:rPr lang="ar-SA" sz="2000" dirty="0" smtClean="0"/>
              <a:t>أ</a:t>
            </a:r>
            <a:r>
              <a:rPr lang="ar-JO" sz="2000" dirty="0" smtClean="0"/>
              <a:t>ت</a:t>
            </a:r>
            <a:r>
              <a:rPr lang="ar-SA" sz="2000" dirty="0" smtClean="0"/>
              <a:t>ي دو</a:t>
            </a:r>
            <a:r>
              <a:rPr lang="ar-JO" sz="2000" dirty="0" smtClean="0"/>
              <a:t>ر</a:t>
            </a:r>
            <a:r>
              <a:rPr lang="ar-SA" sz="2000" dirty="0" smtClean="0"/>
              <a:t> </a:t>
            </a:r>
            <a:r>
              <a:rPr lang="ar-SA" sz="2000" dirty="0"/>
              <a:t>مناقشتها وتقويمها، والمناقشة والتقويم تتطلب من الباحث </a:t>
            </a:r>
            <a:r>
              <a:rPr lang="ar-SA" sz="2000" dirty="0" smtClean="0"/>
              <a:t>الأمور </a:t>
            </a:r>
            <a:r>
              <a:rPr lang="ar-SA" sz="2000" dirty="0"/>
              <a:t>الآتية: </a:t>
            </a:r>
            <a:endParaRPr lang="en-US" sz="2000" dirty="0"/>
          </a:p>
          <a:p>
            <a:pPr marL="342900" indent="-342900" algn="r" rtl="1">
              <a:buFont typeface="Wingdings" panose="05000000000000000000" pitchFamily="2" charset="2"/>
              <a:buChar char="Ø"/>
            </a:pPr>
            <a:r>
              <a:rPr lang="ar-SA" sz="2000" dirty="0"/>
              <a:t>تفهمه للنتائج بغض النظر عما إذا كانت تتوافق مع هواه أو لا تتوافق.</a:t>
            </a:r>
            <a:endParaRPr lang="en-US" sz="2000" dirty="0"/>
          </a:p>
          <a:p>
            <a:pPr marL="342900" indent="-342900" algn="r" rtl="1">
              <a:buFont typeface="Wingdings" panose="05000000000000000000" pitchFamily="2" charset="2"/>
              <a:buChar char="Ø"/>
            </a:pPr>
            <a:r>
              <a:rPr lang="ar-SA" sz="2000" dirty="0"/>
              <a:t>ترتيبه النتائج بصورة تظهر تناسقها وتماسكها وترابطها مع الدراسات والاختبارات التي أنت إليها، فعدم ذلك يثير </a:t>
            </a:r>
            <a:r>
              <a:rPr lang="ar-SA" sz="2000" dirty="0" smtClean="0"/>
              <a:t>ال</a:t>
            </a:r>
            <a:r>
              <a:rPr lang="ar-JO" sz="2000" dirty="0" smtClean="0"/>
              <a:t>شكوك</a:t>
            </a:r>
            <a:r>
              <a:rPr lang="ar-SA" sz="2000" dirty="0" smtClean="0"/>
              <a:t> </a:t>
            </a:r>
            <a:r>
              <a:rPr lang="ar-SA" sz="2000" dirty="0"/>
              <a:t>في كيفية وصوله إليها. </a:t>
            </a:r>
            <a:endParaRPr lang="en-US" sz="2000" dirty="0"/>
          </a:p>
          <a:p>
            <a:pPr marL="342900" indent="-342900" algn="r" rtl="1">
              <a:buFont typeface="Wingdings" panose="05000000000000000000" pitchFamily="2" charset="2"/>
              <a:buChar char="Ø"/>
            </a:pPr>
            <a:r>
              <a:rPr lang="ar-SA" sz="2000" dirty="0"/>
              <a:t>النظر في مدى تأييد نتائج دراسته التي توصل إليها لفرضياته التي وضعها، وذلك </a:t>
            </a:r>
            <a:r>
              <a:rPr lang="ar-SA" sz="2000" dirty="0" smtClean="0"/>
              <a:t>في تأييدها </a:t>
            </a:r>
            <a:r>
              <a:rPr lang="ar-SA" sz="2000" dirty="0"/>
              <a:t>أو رفضها، وبالتالي ماذا تعني هذه النتائج بالنسبة لدراسته والفرض يتمكن من</a:t>
            </a:r>
            <a:r>
              <a:rPr lang="en-US" sz="2000" dirty="0"/>
              <a:t> </a:t>
            </a:r>
            <a:r>
              <a:rPr lang="ar-SA" sz="2000" dirty="0"/>
              <a:t>مناقشتها وتقويمها. </a:t>
            </a:r>
            <a:endParaRPr lang="en-US" sz="2000" dirty="0"/>
          </a:p>
          <a:p>
            <a:pPr marL="342900" indent="-342900" algn="r" rtl="1">
              <a:buFont typeface="Wingdings" panose="05000000000000000000" pitchFamily="2" charset="2"/>
              <a:buChar char="Ø"/>
            </a:pPr>
            <a:r>
              <a:rPr lang="ar-SA" sz="2000" dirty="0"/>
              <a:t>مناقشته لنتائج دراسته وتقويمها ضمن حدود الدراسة التي قام بها، فتلك النتائج لا يمكن </a:t>
            </a:r>
            <a:r>
              <a:rPr lang="ar-SA" sz="2000" dirty="0" smtClean="0"/>
              <a:t>ت</a:t>
            </a:r>
            <a:r>
              <a:rPr lang="ar-JO" sz="2000" dirty="0" smtClean="0"/>
              <a:t>فسيرها</a:t>
            </a:r>
            <a:r>
              <a:rPr lang="ar-SA" sz="2000" dirty="0" smtClean="0"/>
              <a:t> </a:t>
            </a:r>
            <a:r>
              <a:rPr lang="ar-SA" sz="2000" dirty="0"/>
              <a:t>قبل مناقشتها وتقويمها. </a:t>
            </a:r>
            <a:endParaRPr lang="en-US" sz="2000" dirty="0"/>
          </a:p>
          <a:p>
            <a:pPr marL="342900" indent="-342900" algn="r" rtl="1">
              <a:buFont typeface="Wingdings" panose="05000000000000000000" pitchFamily="2" charset="2"/>
              <a:buChar char="Ø"/>
            </a:pPr>
            <a:r>
              <a:rPr lang="ar-SA" sz="2000" dirty="0"/>
              <a:t>الإجابة عن اسئلة دراسته، تلك الأسئلة التي حدها الباحث في الإطار الإجرائي لدراسته عند تحديد مشكلتها </a:t>
            </a:r>
            <a:endParaRPr lang="en-US" sz="2000" dirty="0"/>
          </a:p>
          <a:p>
            <a:pPr marL="342900" indent="-342900" algn="r" rtl="1">
              <a:buFont typeface="Wingdings" panose="05000000000000000000" pitchFamily="2" charset="2"/>
              <a:buChar char="Ø"/>
            </a:pPr>
            <a:r>
              <a:rPr lang="ar-SA" sz="2000" dirty="0"/>
              <a:t>تقويم دراسته في ضوء أهدافها الموشحة في إطارها الإجرائي، ويكون ذلك بإيضاح المتعلق من لمذاقها وبيان عواملة، وغير المنطق من أهدافها وبيان أسباب إعاقته</a:t>
            </a:r>
            <a:endParaRPr lang="en-US" sz="2000" dirty="0"/>
          </a:p>
          <a:p>
            <a:pPr marL="342900" indent="-342900" algn="r" rtl="1">
              <a:buFont typeface="Wingdings" panose="05000000000000000000" pitchFamily="2" charset="2"/>
              <a:buChar char="Ø"/>
            </a:pPr>
            <a:r>
              <a:rPr lang="ar-SA" sz="2000" dirty="0"/>
              <a:t> إدراكه أن خصوبة وقيمة دراسته نقاس بمقدار ما تثيره لدى قرتها من أسئلة عبر تلك الأسئلة التي أجابت عنها، وتكمن </a:t>
            </a:r>
            <a:r>
              <a:rPr lang="ar-SA" sz="2000" dirty="0" smtClean="0"/>
              <a:t>النسوية </a:t>
            </a:r>
            <a:r>
              <a:rPr lang="ar-SA" sz="2000" dirty="0"/>
              <a:t>والقيمة في مساهمتها في تطوير المعرفة </a:t>
            </a:r>
            <a:r>
              <a:rPr lang="ar-SA" sz="2000" dirty="0" smtClean="0"/>
              <a:t>ودعمها </a:t>
            </a:r>
            <a:r>
              <a:rPr lang="ar-SA" sz="2000" dirty="0"/>
              <a:t>في مجالات جديدة لتسهم في اكتشاف آفاق جديدة. </a:t>
            </a:r>
            <a:endParaRPr lang="en-US" sz="2000" dirty="0"/>
          </a:p>
        </p:txBody>
      </p:sp>
    </p:spTree>
    <p:extLst>
      <p:ext uri="{BB962C8B-B14F-4D97-AF65-F5344CB8AC3E}">
        <p14:creationId xmlns:p14="http://schemas.microsoft.com/office/powerpoint/2010/main" val="29586871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63639" y="776741"/>
            <a:ext cx="11037195" cy="513466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81856" y="994505"/>
            <a:ext cx="10475892" cy="5539978"/>
          </a:xfrm>
          <a:prstGeom prst="rect">
            <a:avLst/>
          </a:prstGeom>
          <a:noFill/>
        </p:spPr>
        <p:txBody>
          <a:bodyPr wrap="square" rtlCol="1">
            <a:spAutoFit/>
          </a:bodyPr>
          <a:lstStyle/>
          <a:p>
            <a:pPr algn="just" rtl="1"/>
            <a:r>
              <a:rPr lang="ar-JO" sz="2400" dirty="0" smtClean="0"/>
              <a:t>تعبر</a:t>
            </a:r>
            <a:r>
              <a:rPr lang="ar-SA" sz="2400" dirty="0" smtClean="0"/>
              <a:t> </a:t>
            </a:r>
            <a:r>
              <a:rPr lang="ar-SA" sz="2400" dirty="0"/>
              <a:t>خطوة مناقشة النتائج على القدرة الإبداعية للباحث ومهارته في ربط النتائج التي توصل إليها </a:t>
            </a:r>
            <a:r>
              <a:rPr lang="ar-SA" sz="2400" dirty="0" smtClean="0"/>
              <a:t>بال</a:t>
            </a:r>
            <a:r>
              <a:rPr lang="ar-JO" sz="2400" dirty="0" smtClean="0"/>
              <a:t>ح</a:t>
            </a:r>
            <a:r>
              <a:rPr lang="ar-SA" sz="2400" dirty="0" smtClean="0"/>
              <a:t>الة </a:t>
            </a:r>
            <a:r>
              <a:rPr lang="ar-SA" sz="2400" dirty="0"/>
              <a:t>الفكرية الراهنة الموضوع البحث وتقييم مدى الاسهام الذي حققته دراسته في هذا المجال وطبيعة الجهد البحثي الذي يلزم بذله المواصلة تطوير المعرفة فيه، كما أن قدرة الباحث على مناقشة النتائج بطريق جيدة هي تعبير عن النمو الذي حصل عليه الباحث نتيجة للجهد الذي قام به أثناء إجراء هذا البحث، وتتضمن مناقشة النتائج نظرة تحليلية ناقدة للنتائج الدراسة في ضوء تصميمها </a:t>
            </a:r>
            <a:r>
              <a:rPr lang="ar-SA" sz="2400" dirty="0" smtClean="0"/>
              <a:t>وفي </a:t>
            </a:r>
            <a:r>
              <a:rPr lang="ar-SA" sz="2400" dirty="0"/>
              <a:t>ضوء نتائج الدراسة والبحوث والدراسات السابقة وفي ضوء الإطار النظري الذي تقع الدراسة فيه. </a:t>
            </a:r>
            <a:endParaRPr lang="en-US" sz="2400" dirty="0"/>
          </a:p>
          <a:p>
            <a:pPr algn="just" rtl="1"/>
            <a:r>
              <a:rPr lang="ar-SA" sz="2400" dirty="0"/>
              <a:t>إن النتائج يجب أن تتسم بما يلي : </a:t>
            </a:r>
            <a:endParaRPr lang="en-US" sz="2400" dirty="0"/>
          </a:p>
          <a:p>
            <a:pPr marL="342900" indent="-342900" algn="just" rtl="1">
              <a:buFont typeface="Arial" panose="020B0604020202020204" pitchFamily="34" charset="0"/>
              <a:buChar char="•"/>
            </a:pPr>
            <a:r>
              <a:rPr lang="ar-SA" sz="2400" dirty="0"/>
              <a:t>التعليم </a:t>
            </a:r>
            <a:endParaRPr lang="en-US" sz="2400" dirty="0"/>
          </a:p>
          <a:p>
            <a:pPr marL="342900" indent="-342900" algn="just" rtl="1">
              <a:buFont typeface="Arial" panose="020B0604020202020204" pitchFamily="34" charset="0"/>
              <a:buChar char="•"/>
            </a:pPr>
            <a:r>
              <a:rPr lang="ar-SA" sz="2400" dirty="0"/>
              <a:t>الوضوح </a:t>
            </a:r>
            <a:endParaRPr lang="en-US" sz="2400" dirty="0"/>
          </a:p>
          <a:p>
            <a:pPr marL="342900" indent="-342900" algn="just" rtl="1">
              <a:buFont typeface="Arial" panose="020B0604020202020204" pitchFamily="34" charset="0"/>
              <a:buChar char="•"/>
            </a:pPr>
            <a:r>
              <a:rPr lang="ar-SA" sz="2400" dirty="0"/>
              <a:t>التحديد </a:t>
            </a:r>
            <a:endParaRPr lang="en-US" sz="2400" dirty="0"/>
          </a:p>
          <a:p>
            <a:pPr marL="342900" indent="-342900" algn="just" rtl="1">
              <a:buFont typeface="Arial" panose="020B0604020202020204" pitchFamily="34" charset="0"/>
              <a:buChar char="•"/>
            </a:pPr>
            <a:r>
              <a:rPr lang="ar-SA" sz="2400" dirty="0"/>
              <a:t>التصميم </a:t>
            </a:r>
            <a:endParaRPr lang="en-US" sz="2400" dirty="0"/>
          </a:p>
          <a:p>
            <a:pPr marL="342900" indent="-342900" algn="just" rtl="1">
              <a:buFont typeface="Arial" panose="020B0604020202020204" pitchFamily="34" charset="0"/>
              <a:buChar char="•"/>
            </a:pPr>
            <a:r>
              <a:rPr lang="ar-SA" sz="2400" dirty="0"/>
              <a:t>الابتكار والجدة </a:t>
            </a:r>
            <a:endParaRPr lang="en-US" sz="2400" dirty="0"/>
          </a:p>
          <a:p>
            <a:pPr marL="342900" indent="-342900" algn="just" rtl="1">
              <a:buFont typeface="Arial" panose="020B0604020202020204" pitchFamily="34" charset="0"/>
              <a:buChar char="•"/>
            </a:pPr>
            <a:r>
              <a:rPr lang="ar-SA" sz="2400" dirty="0"/>
              <a:t>المتابعة</a:t>
            </a:r>
            <a:endParaRPr lang="en-US" sz="2400" dirty="0"/>
          </a:p>
          <a:p>
            <a:pPr algn="ctr" rtl="1" fontAlgn="t">
              <a:lnSpc>
                <a:spcPct val="150000"/>
              </a:lnSpc>
            </a:pPr>
            <a:endParaRPr lang="en-US" sz="2800" b="1" dirty="0"/>
          </a:p>
        </p:txBody>
      </p:sp>
    </p:spTree>
    <p:extLst>
      <p:ext uri="{BB962C8B-B14F-4D97-AF65-F5344CB8AC3E}">
        <p14:creationId xmlns:p14="http://schemas.microsoft.com/office/powerpoint/2010/main" val="11886630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27472" y="716330"/>
            <a:ext cx="10463391" cy="51589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75008" y="1030605"/>
            <a:ext cx="9916733" cy="4154984"/>
          </a:xfrm>
          <a:prstGeom prst="rect">
            <a:avLst/>
          </a:prstGeom>
          <a:noFill/>
        </p:spPr>
        <p:txBody>
          <a:bodyPr wrap="square" rtlCol="1">
            <a:spAutoFit/>
          </a:bodyPr>
          <a:lstStyle/>
          <a:p>
            <a:pPr algn="ctr" rtl="1"/>
            <a:r>
              <a:rPr lang="ar-SA" sz="2400" b="1" dirty="0"/>
              <a:t>الاستنتاجات</a:t>
            </a:r>
            <a:endParaRPr lang="en-US" sz="2400" b="1" dirty="0"/>
          </a:p>
          <a:p>
            <a:pPr algn="just" rtl="1"/>
            <a:r>
              <a:rPr lang="ar-SA" sz="2400" dirty="0"/>
              <a:t>هي الحصيلة الطبيعية لنقد المعلومات وتحليلها. وتجمع عادة في نهاية البحث، وبشكل نقاط، وهنا يجب أن ينتبه الباحث الى جملة أمور أهمها : </a:t>
            </a:r>
            <a:endParaRPr lang="en-US" sz="2400" dirty="0"/>
          </a:p>
          <a:p>
            <a:pPr marL="457200" indent="-457200" algn="just" rtl="1">
              <a:buFont typeface="+mj-lt"/>
              <a:buAutoNum type="arabicPeriod"/>
            </a:pPr>
            <a:r>
              <a:rPr lang="ar-SA" sz="2400" dirty="0"/>
              <a:t>أن تنسجم النتائج مع الفرضيات التي وضعها في بداية بحثه ، أي أن يتأكد من وجود علاقة إيجابية أو سلبية بين نتائجه - كلها أو بعض منها – وبين الفرضية أو الفرضيات التي استخدمها في بحثه. </a:t>
            </a:r>
            <a:endParaRPr lang="en-US" sz="2400" dirty="0"/>
          </a:p>
          <a:p>
            <a:pPr marL="457200" indent="-457200" algn="just" rtl="1">
              <a:buFont typeface="+mj-lt"/>
              <a:buAutoNum type="arabicPeriod"/>
            </a:pPr>
            <a:r>
              <a:rPr lang="ar-SA" sz="2400" dirty="0"/>
              <a:t>أن تجمع في نهاية البحث وبمعزل عن تحليل البيانات الرقمية والإنشائية، أي أن لا تكون الاستنتاجات داخل متن البحث وفي الفصل الخاص بتحليل المعلومات، وإنما تكون مجمعة ومرقمة ومتسلسلة في نهاية متن البحث أو في فصل مستقل. </a:t>
            </a:r>
            <a:endParaRPr lang="en-US" sz="2400" dirty="0"/>
          </a:p>
          <a:p>
            <a:pPr marL="457200" indent="-457200" algn="just" rtl="1">
              <a:buFont typeface="+mj-lt"/>
              <a:buAutoNum type="arabicPeriod"/>
            </a:pPr>
            <a:r>
              <a:rPr lang="ar-SA" sz="2400" dirty="0"/>
              <a:t>أن يكون عدد الاستنتاجات معقولا. أي أن لا يزيد عن العدد المطلوب من الباحث، بضوء فرضياته والمستجدات التي ظهرت في البحث، وأن لا تقل عن العدد المطلوب الذي يفي بأغراض البحث </a:t>
            </a:r>
            <a:r>
              <a:rPr lang="ar-SA" sz="2400" dirty="0" smtClean="0"/>
              <a:t>وأهدافه</a:t>
            </a:r>
            <a:r>
              <a:rPr lang="ar-SA" sz="2400" dirty="0"/>
              <a:t>.</a:t>
            </a:r>
            <a:endParaRPr lang="en-US" sz="2400" dirty="0"/>
          </a:p>
        </p:txBody>
      </p:sp>
    </p:spTree>
    <p:extLst>
      <p:ext uri="{BB962C8B-B14F-4D97-AF65-F5344CB8AC3E}">
        <p14:creationId xmlns:p14="http://schemas.microsoft.com/office/powerpoint/2010/main" val="5367963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23894" y="1017726"/>
            <a:ext cx="9176615" cy="45717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14072" y="1691497"/>
            <a:ext cx="8848897" cy="2677656"/>
          </a:xfrm>
          <a:prstGeom prst="rect">
            <a:avLst/>
          </a:prstGeom>
          <a:noFill/>
        </p:spPr>
        <p:txBody>
          <a:bodyPr wrap="square" rtlCol="1">
            <a:spAutoFit/>
          </a:bodyPr>
          <a:lstStyle/>
          <a:p>
            <a:pPr algn="just" rtl="1"/>
            <a:r>
              <a:rPr lang="ar-SA" dirty="0"/>
              <a:t> </a:t>
            </a:r>
            <a:r>
              <a:rPr lang="ar-SA" sz="2800" dirty="0"/>
              <a:t>عرض نتائج الدراسة ومناقشتها عمل وجهد لا ينفصل عن مراحل البحث العلمي، وهي مرحلة تحليل البيانات وتفسيرها واختيار </a:t>
            </a:r>
            <a:r>
              <a:rPr lang="ar-SA" sz="2800" dirty="0" smtClean="0"/>
              <a:t>الفرضيات</a:t>
            </a:r>
            <a:r>
              <a:rPr lang="ar-JO" sz="2800" dirty="0" smtClean="0"/>
              <a:t>.</a:t>
            </a:r>
          </a:p>
          <a:p>
            <a:pPr algn="just" rtl="1"/>
            <a:r>
              <a:rPr lang="ar-SA" sz="2800" dirty="0" smtClean="0"/>
              <a:t> </a:t>
            </a:r>
            <a:r>
              <a:rPr lang="ar-SA" sz="2800" dirty="0"/>
              <a:t>فالباحث عندما يصل إلى مرحلة تحليل بيانات دراسته، </a:t>
            </a:r>
            <a:r>
              <a:rPr lang="ar-SA" sz="2800" dirty="0" smtClean="0"/>
              <a:t>ويخت</a:t>
            </a:r>
            <a:r>
              <a:rPr lang="ar-JO" sz="2800" dirty="0" smtClean="0"/>
              <a:t>ب</a:t>
            </a:r>
            <a:r>
              <a:rPr lang="ar-SA" sz="2800" dirty="0" smtClean="0"/>
              <a:t>ر </a:t>
            </a:r>
            <a:r>
              <a:rPr lang="ar-SA" sz="2800" dirty="0"/>
              <a:t>فرضياتها في ضوء ذلك </a:t>
            </a:r>
            <a:r>
              <a:rPr lang="ar-SA" sz="2800" dirty="0" smtClean="0"/>
              <a:t>في</a:t>
            </a:r>
            <a:r>
              <a:rPr lang="ar-JO" sz="2800" dirty="0" smtClean="0"/>
              <a:t>ثبت</a:t>
            </a:r>
            <a:r>
              <a:rPr lang="ar-SA" sz="2800" dirty="0" smtClean="0"/>
              <a:t> </a:t>
            </a:r>
            <a:r>
              <a:rPr lang="ar-JO" sz="2800" dirty="0" smtClean="0"/>
              <a:t>أ</a:t>
            </a:r>
            <a:r>
              <a:rPr lang="ar-SA" sz="2800" dirty="0" smtClean="0"/>
              <a:t>و </a:t>
            </a:r>
            <a:r>
              <a:rPr lang="ar-SA" sz="2800" dirty="0"/>
              <a:t>ينفي </a:t>
            </a:r>
            <a:r>
              <a:rPr lang="ar-JO" sz="2800" dirty="0" smtClean="0"/>
              <a:t>صحت</a:t>
            </a:r>
            <a:r>
              <a:rPr lang="ar-SA" sz="2800" dirty="0" smtClean="0"/>
              <a:t>ها </a:t>
            </a:r>
            <a:r>
              <a:rPr lang="ar-SA" sz="2800" dirty="0"/>
              <a:t>أو </a:t>
            </a:r>
            <a:r>
              <a:rPr lang="ar-JO" sz="2800" dirty="0" smtClean="0"/>
              <a:t>صح</a:t>
            </a:r>
            <a:r>
              <a:rPr lang="ar-SA" sz="2800" dirty="0" smtClean="0"/>
              <a:t>ة بع</a:t>
            </a:r>
            <a:r>
              <a:rPr lang="ar-JO" sz="2800" dirty="0" smtClean="0"/>
              <a:t>ض</a:t>
            </a:r>
            <a:r>
              <a:rPr lang="ar-SA" sz="2800" dirty="0" smtClean="0"/>
              <a:t>ها</a:t>
            </a:r>
            <a:r>
              <a:rPr lang="ar-SA" sz="2800" dirty="0"/>
              <a:t>، فإنه </a:t>
            </a:r>
            <a:r>
              <a:rPr lang="ar-JO" sz="2800" dirty="0" smtClean="0"/>
              <a:t>حينئذ</a:t>
            </a:r>
            <a:r>
              <a:rPr lang="ar-SA" sz="2800" dirty="0" smtClean="0"/>
              <a:t> </a:t>
            </a:r>
            <a:r>
              <a:rPr lang="ar-SA" sz="2800" dirty="0"/>
              <a:t>يعرض ويكتب مادة دراسته ونتائجها التي توصل إليها والتوصيات التي </a:t>
            </a:r>
            <a:r>
              <a:rPr lang="ar-SA" sz="2800" dirty="0" err="1" smtClean="0"/>
              <a:t>يو</a:t>
            </a:r>
            <a:r>
              <a:rPr lang="ar-JO" sz="2800" dirty="0" smtClean="0"/>
              <a:t>ص</a:t>
            </a:r>
            <a:r>
              <a:rPr lang="ar-SA" sz="2800" dirty="0" smtClean="0"/>
              <a:t>ي </a:t>
            </a:r>
            <a:r>
              <a:rPr lang="ar-SA" sz="2800" dirty="0"/>
              <a:t>بها بشكل يمكن القارئ من فهمها فهمًا جيدًا. </a:t>
            </a:r>
            <a:endParaRPr lang="en-US" sz="2800" dirty="0"/>
          </a:p>
        </p:txBody>
      </p:sp>
    </p:spTree>
    <p:extLst>
      <p:ext uri="{BB962C8B-B14F-4D97-AF65-F5344CB8AC3E}">
        <p14:creationId xmlns:p14="http://schemas.microsoft.com/office/powerpoint/2010/main" val="25704312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017726"/>
            <a:ext cx="10457645" cy="47648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63989" y="1360683"/>
            <a:ext cx="10014323" cy="4154984"/>
          </a:xfrm>
          <a:prstGeom prst="rect">
            <a:avLst/>
          </a:prstGeom>
          <a:noFill/>
        </p:spPr>
        <p:txBody>
          <a:bodyPr wrap="square" rtlCol="1">
            <a:spAutoFit/>
          </a:bodyPr>
          <a:lstStyle/>
          <a:p>
            <a:pPr algn="ctr" rtl="1"/>
            <a:r>
              <a:rPr lang="ar-SA" sz="2400" b="1" dirty="0"/>
              <a:t>التوصيات</a:t>
            </a:r>
            <a:endParaRPr lang="en-US" sz="2400" b="1" dirty="0"/>
          </a:p>
          <a:p>
            <a:pPr algn="just" rtl="1"/>
            <a:r>
              <a:rPr lang="ar-SA" sz="2400" dirty="0"/>
              <a:t>ويمكن أن تسمى بالمقترحات، فتاتي بعد القسم الخاص الاستنتاجات، وهنا يجب التأكيد على جوانب عدة أهمها: </a:t>
            </a:r>
            <a:endParaRPr lang="ar-JO" sz="2400" dirty="0" smtClean="0"/>
          </a:p>
          <a:p>
            <a:pPr marL="342900" indent="-342900" algn="just" rtl="1">
              <a:buFont typeface="Wingdings" panose="05000000000000000000" pitchFamily="2" charset="2"/>
              <a:buChar char="ü"/>
            </a:pPr>
            <a:r>
              <a:rPr lang="ar-SA" sz="2400" dirty="0" smtClean="0"/>
              <a:t>أن </a:t>
            </a:r>
            <a:r>
              <a:rPr lang="ar-SA" sz="2400" dirty="0"/>
              <a:t>تكون التوصيات منسجمة مع النتائج ، أي أن يوصي الباحث أو يقترح حلولا لما وجده في النتائج المذكورة. </a:t>
            </a:r>
            <a:endParaRPr lang="en-US" sz="2400" dirty="0"/>
          </a:p>
          <a:p>
            <a:pPr marL="342900" indent="-342900" algn="just" rtl="1">
              <a:buFont typeface="Wingdings" panose="05000000000000000000" pitchFamily="2" charset="2"/>
              <a:buChar char="ü"/>
            </a:pPr>
            <a:r>
              <a:rPr lang="ar-SA" sz="2400" dirty="0"/>
              <a:t> ولا يشترط أن يكون لكل نتيجة توصية، بل ربما تكون هنالك أكثر من توصية لنتيجة واحدة، وأن يكون هنالك عدد من النتائج خالية من التوصيات أو محصورة في توصية واحدة فقط. </a:t>
            </a:r>
            <a:endParaRPr lang="en-US" sz="2400" dirty="0"/>
          </a:p>
          <a:p>
            <a:pPr marL="342900" indent="-342900" algn="just" rtl="1">
              <a:buFont typeface="Wingdings" panose="05000000000000000000" pitchFamily="2" charset="2"/>
              <a:buChar char="ü"/>
            </a:pPr>
            <a:r>
              <a:rPr lang="ar-SA" sz="2400" dirty="0"/>
              <a:t> أن لا تكون التوصيات بشكل أمر، وانما بشكل اقتراح، كأن يستخدم عبارة يقول الباحث ، أو يرى الباحث ، أو يقترح، أو يوصي ...الخ. .</a:t>
            </a:r>
            <a:endParaRPr lang="en-US" sz="2400" dirty="0"/>
          </a:p>
          <a:p>
            <a:pPr marL="342900" indent="-342900" algn="just" rtl="1">
              <a:buFont typeface="Wingdings" panose="05000000000000000000" pitchFamily="2" charset="2"/>
              <a:buChar char="ü"/>
            </a:pPr>
            <a:r>
              <a:rPr lang="ar-SA" sz="2400" dirty="0"/>
              <a:t> أن لا يضع الباحث توصيات لا علاقة لها بنتائج بحثه ومشكلته وأهدافه، وإنما ما يعتقد هو بأهميتها للموضوع</a:t>
            </a:r>
            <a:r>
              <a:rPr lang="en-US" sz="2400" dirty="0"/>
              <a:t>.</a:t>
            </a:r>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022822" y="1028854"/>
            <a:ext cx="8977687"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447778" y="1707500"/>
            <a:ext cx="8319753" cy="3046988"/>
          </a:xfrm>
          <a:prstGeom prst="rect">
            <a:avLst/>
          </a:prstGeom>
          <a:noFill/>
        </p:spPr>
        <p:txBody>
          <a:bodyPr wrap="square" rtlCol="1">
            <a:spAutoFit/>
          </a:bodyPr>
          <a:lstStyle/>
          <a:p>
            <a:pPr algn="ctr" rtl="1"/>
            <a:r>
              <a:rPr lang="ar-SA" sz="2400" b="1" dirty="0"/>
              <a:t>الخاتمة</a:t>
            </a:r>
            <a:endParaRPr lang="en-US" sz="2400" b="1" dirty="0"/>
          </a:p>
          <a:p>
            <a:pPr algn="just" rtl="1"/>
            <a:r>
              <a:rPr lang="ar-SA" sz="2400" dirty="0"/>
              <a:t> تتضمن الخاتمة بشكل عام </a:t>
            </a:r>
            <a:r>
              <a:rPr lang="ar-SA" sz="2400" dirty="0" err="1"/>
              <a:t>الاستناجات</a:t>
            </a:r>
            <a:r>
              <a:rPr lang="ar-SA" sz="2400" dirty="0"/>
              <a:t> التي توصل إليها الباحث بالإضافة إلى توصياته في مجال البحث الذي قام به وبشكل </a:t>
            </a:r>
            <a:r>
              <a:rPr lang="ar-SA" sz="2400" dirty="0" err="1" smtClean="0"/>
              <a:t>عا</a:t>
            </a:r>
            <a:r>
              <a:rPr lang="ar-JO" sz="2400" dirty="0" smtClean="0"/>
              <a:t>م</a:t>
            </a:r>
            <a:r>
              <a:rPr lang="ar-SA" sz="2400" dirty="0" smtClean="0"/>
              <a:t> ف</a:t>
            </a:r>
            <a:r>
              <a:rPr lang="ar-JO" sz="2400" dirty="0" smtClean="0"/>
              <a:t>إ</a:t>
            </a:r>
            <a:r>
              <a:rPr lang="ar-SA" sz="2400" dirty="0" smtClean="0"/>
              <a:t>ن </a:t>
            </a:r>
            <a:r>
              <a:rPr lang="ar-SA" sz="2400" dirty="0"/>
              <a:t>على الباحث الا يضيف أي بيانات جديدة لم ترد سابقاً في البحث أو أي جداول أو أشكال توضيحية لم يتضمنها البحث. إلا أن الباحث قد يجد أثناء قيامه بالبحث بعض المواضيع التي تحتاج إلى تعمق أكبر في الدراسة، وبالتالي عليه أن يذكرها حتى يلفت نظر الباحثين الاخرين في نفس مجال التخصص إليها وعادة تتم الإشارة إلى هذه التوصيات المتعلقة بإجراء دراسات أخرى لاحقة في الخاتمة. </a:t>
            </a:r>
            <a:endParaRPr lang="en-US" sz="2400" dirty="0"/>
          </a:p>
        </p:txBody>
      </p:sp>
    </p:spTree>
    <p:extLst>
      <p:ext uri="{BB962C8B-B14F-4D97-AF65-F5344CB8AC3E}">
        <p14:creationId xmlns:p14="http://schemas.microsoft.com/office/powerpoint/2010/main" val="4874423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82266" y="953036"/>
            <a:ext cx="9118242" cy="44376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428642" y="1211822"/>
            <a:ext cx="8025489" cy="3416320"/>
          </a:xfrm>
          <a:prstGeom prst="rect">
            <a:avLst/>
          </a:prstGeom>
          <a:noFill/>
        </p:spPr>
        <p:txBody>
          <a:bodyPr wrap="square" rtlCol="1">
            <a:spAutoFit/>
          </a:bodyPr>
          <a:lstStyle/>
          <a:p>
            <a:pPr algn="ctr" rtl="1"/>
            <a:r>
              <a:rPr lang="ar-SA" sz="2400" b="1" dirty="0"/>
              <a:t>الملخص </a:t>
            </a:r>
            <a:endParaRPr lang="en-US" sz="2400" dirty="0"/>
          </a:p>
          <a:p>
            <a:pPr algn="just" rtl="1"/>
            <a:r>
              <a:rPr lang="ar-SA" sz="2400" dirty="0"/>
              <a:t>يشير إلى إيجاز لتقرير البحث وبهذا لا يمكن أن يكتب بكامله إلا بعـد كتابـة كـل مـا يتعلق </a:t>
            </a:r>
            <a:r>
              <a:rPr lang="ar-SA" sz="2400" dirty="0" smtClean="0"/>
              <a:t>بال</a:t>
            </a:r>
            <a:r>
              <a:rPr lang="ar-JO" sz="2400" dirty="0" smtClean="0"/>
              <a:t>دراسة.</a:t>
            </a:r>
            <a:r>
              <a:rPr lang="ar-SA" sz="2400" dirty="0" smtClean="0"/>
              <a:t> </a:t>
            </a:r>
            <a:r>
              <a:rPr lang="ar-SA" sz="2400" dirty="0"/>
              <a:t>ويتناول الملخص الحقائق الأساسية في البحث فيسمح للقارئ بتكوين فكرة سريعة واكتشاف موضوع البحث واتخاذ القرار بمواصلة قراءة البحث إذا كان موضوع البحث يهمه أو عدم قراءته إذا لم يكن البحث من اهتماماته أو </a:t>
            </a:r>
            <a:r>
              <a:rPr lang="ar-SA" sz="2400" dirty="0" smtClean="0"/>
              <a:t>اختصاصه</a:t>
            </a:r>
            <a:r>
              <a:rPr lang="ar-JO" sz="2400" dirty="0" smtClean="0"/>
              <a:t>.</a:t>
            </a:r>
          </a:p>
          <a:p>
            <a:pPr algn="just" rtl="1"/>
            <a:r>
              <a:rPr lang="ar-SA" sz="2400" dirty="0" smtClean="0"/>
              <a:t>ويكتب </a:t>
            </a:r>
            <a:r>
              <a:rPr lang="ar-SA" sz="2400" dirty="0"/>
              <a:t>الملخص عادة على شكل نقاط أو على هيئة فقرات قصيرة ليتضمن </a:t>
            </a:r>
            <a:r>
              <a:rPr lang="ar-JO" sz="2400" dirty="0"/>
              <a:t>السنة واسم العائلة </a:t>
            </a:r>
            <a:r>
              <a:rPr lang="ar-JO" sz="2400" dirty="0" smtClean="0"/>
              <a:t>و</a:t>
            </a:r>
            <a:r>
              <a:rPr lang="ar-SA" sz="2400" dirty="0" smtClean="0"/>
              <a:t>أه</a:t>
            </a:r>
            <a:r>
              <a:rPr lang="ar-JO" sz="2400" dirty="0" smtClean="0"/>
              <a:t>داف الدراسة والمكان والمجتمع والمنهج وأداة جمع البيانات، والنتائج، والتوصيات والكلمات المفتاحية.</a:t>
            </a:r>
            <a:endParaRPr lang="en-US" sz="2000" dirty="0" smtClean="0"/>
          </a:p>
        </p:txBody>
      </p:sp>
    </p:spTree>
    <p:extLst>
      <p:ext uri="{BB962C8B-B14F-4D97-AF65-F5344CB8AC3E}">
        <p14:creationId xmlns:p14="http://schemas.microsoft.com/office/powerpoint/2010/main" val="348756114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28382" y="1043188"/>
            <a:ext cx="9968248" cy="42143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702427" y="1265321"/>
            <a:ext cx="9220157" cy="3847207"/>
          </a:xfrm>
          <a:prstGeom prst="rect">
            <a:avLst/>
          </a:prstGeom>
          <a:noFill/>
        </p:spPr>
        <p:txBody>
          <a:bodyPr wrap="square" rtlCol="1">
            <a:spAutoFit/>
          </a:bodyPr>
          <a:lstStyle/>
          <a:p>
            <a:pPr algn="ctr" rtl="1"/>
            <a:r>
              <a:rPr lang="ar-SA" sz="2000" b="1" dirty="0"/>
              <a:t>الملاحق </a:t>
            </a:r>
            <a:endParaRPr lang="en-US" sz="2000" b="1" dirty="0"/>
          </a:p>
          <a:p>
            <a:pPr algn="just" rtl="1"/>
            <a:r>
              <a:rPr lang="ar-SA" sz="2000" dirty="0"/>
              <a:t>بعض البحوث تحتوي على جزء خاص بالملاحق تورده في نهاية البحث فقد يرى الباحث ضرورة ايراد بعض البيانات والإحصائيات والنماذج الرياضية التفصيلية والتي لم ترد في نص البحث وأدوات جمع البيانات في الجزء الخاص بالملاحق وذلك يعود إلى أن ايرادها ضمن البحث قد ينتج عنه تقطع في </a:t>
            </a:r>
            <a:r>
              <a:rPr lang="ar-SA" sz="2000" dirty="0" err="1"/>
              <a:t>انسيايبه</a:t>
            </a:r>
            <a:r>
              <a:rPr lang="ar-SA" sz="2000" dirty="0"/>
              <a:t> الأفكار فتلك البيانات والإحصائيات وغيرها تكون وثيقة الصلة بموضوع البحث لكن  لطولها ولتجنب تحويل نظر القارئ عن الموضوع الأساسي إلى مواضيع جانبية أثناء اطلاعـه عـلى البحث، فأن الباحث لا يستطيع أن يضعها ضمن النص فبالتالي يتم وضعها في نهاية الدراسة بعد المراجع. </a:t>
            </a:r>
            <a:endParaRPr lang="en-US" sz="2000" dirty="0"/>
          </a:p>
          <a:p>
            <a:pPr algn="just" rtl="1"/>
            <a:r>
              <a:rPr lang="ar-SA" sz="2000" dirty="0" smtClean="0"/>
              <a:t>وقد </a:t>
            </a:r>
            <a:r>
              <a:rPr lang="ar-SA" sz="2000" dirty="0"/>
              <a:t>تشمل الملاحق أيضاً صورة عن نماذج استمارات الاستقصاء وكشوف التفريغ الخاصة بها، كما أنها قد تتضمن قائمة بالمصطلحات الفنية المتخصصة الواردة في البحث مع تفصيل معانيها وفي بعض البحوث نجد </a:t>
            </a:r>
            <a:r>
              <a:rPr lang="ar-SA" sz="2000" dirty="0" smtClean="0"/>
              <a:t>أن</a:t>
            </a:r>
            <a:r>
              <a:rPr lang="ar-JO" sz="2000" dirty="0"/>
              <a:t> </a:t>
            </a:r>
            <a:r>
              <a:rPr lang="ar-SA" sz="2000" dirty="0" smtClean="0"/>
              <a:t>الملاحق </a:t>
            </a:r>
            <a:r>
              <a:rPr lang="ar-SA" sz="2000" dirty="0"/>
              <a:t>- إذا كانت كثيرة - قد تأخذ أرقاماً متسلسلة حتى يمكن تمييزها عن بعضها وبهدف سهولة وصول قارئ البحث إليها.</a:t>
            </a:r>
            <a:endParaRPr lang="en-US" sz="2000" dirty="0"/>
          </a:p>
          <a:p>
            <a:pPr algn="just" rtl="1"/>
            <a:endParaRPr lang="ar-JO" sz="2400" dirty="0" smtClean="0"/>
          </a:p>
          <a:p>
            <a:pPr algn="just" rtl="1"/>
            <a:r>
              <a:rPr lang="ar-SA" sz="2000" dirty="0"/>
              <a:t> </a:t>
            </a:r>
            <a:endParaRPr lang="en-US" sz="2000" dirty="0"/>
          </a:p>
        </p:txBody>
      </p:sp>
    </p:spTree>
    <p:extLst>
      <p:ext uri="{BB962C8B-B14F-4D97-AF65-F5344CB8AC3E}">
        <p14:creationId xmlns:p14="http://schemas.microsoft.com/office/powerpoint/2010/main" val="63157107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24247" y="1030605"/>
            <a:ext cx="1086976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56068" y="1091974"/>
            <a:ext cx="10264459" cy="4370427"/>
          </a:xfrm>
          <a:prstGeom prst="rect">
            <a:avLst/>
          </a:prstGeom>
          <a:noFill/>
        </p:spPr>
        <p:txBody>
          <a:bodyPr wrap="square" rtlCol="1">
            <a:spAutoFit/>
          </a:bodyPr>
          <a:lstStyle/>
          <a:p>
            <a:pPr algn="ctr" rtl="1"/>
            <a:r>
              <a:rPr lang="ar-JO" b="1" dirty="0" smtClean="0"/>
              <a:t>السمات التي تؤدي لنجاح البحث</a:t>
            </a:r>
          </a:p>
          <a:p>
            <a:pPr algn="just" rtl="1"/>
            <a:r>
              <a:rPr lang="ar-SA" sz="2000" dirty="0" smtClean="0"/>
              <a:t>ينبغي </a:t>
            </a:r>
            <a:r>
              <a:rPr lang="ar-SA" sz="2000" dirty="0"/>
              <a:t>أن تتوفر بعض السمات في الباحث العلمي كي يكون ناجحاً في إنجاز بحثه وإعداده وكتاباته بشكل جيد ومن أهم هذه السمات ما يلي: </a:t>
            </a:r>
            <a:endParaRPr lang="en-US" sz="2000" dirty="0"/>
          </a:p>
          <a:p>
            <a:pPr marL="285750" indent="-285750" algn="just" rtl="1">
              <a:buFont typeface="Wingdings" panose="05000000000000000000" pitchFamily="2" charset="2"/>
              <a:buChar char="ü"/>
            </a:pPr>
            <a:r>
              <a:rPr lang="ar-SA" sz="2000" dirty="0"/>
              <a:t>توفر الرغبة في موضوع البحث، حيث تعتبر رغبة الباحث في مجال وموضوع البحث وميله نحوه عامل مهم في إنجاح عمله وبحثه. فالرغبة الشخصية دائما هي عامل مساعد ودافع فعال يؤدي للنجاح. </a:t>
            </a:r>
            <a:endParaRPr lang="en-US" sz="2000" dirty="0"/>
          </a:p>
          <a:p>
            <a:pPr marL="285750" indent="-285750" algn="just" rtl="1">
              <a:buFont typeface="Wingdings" panose="05000000000000000000" pitchFamily="2" charset="2"/>
              <a:buChar char="ü"/>
            </a:pPr>
            <a:r>
              <a:rPr lang="ar-SA" sz="2000" dirty="0"/>
              <a:t> القابلية على التحمل والصبر، فالباحث الناجح بحاجه إلى تحمل المشاق في التفتيش المستمر عن مصادر المعلومات المناسبة والتعايش معها بذكاء وصبر وتأني. </a:t>
            </a:r>
            <a:endParaRPr lang="en-US" sz="2000" dirty="0"/>
          </a:p>
          <a:p>
            <a:pPr marL="285750" indent="-285750" algn="just" rtl="1">
              <a:buFont typeface="Wingdings" panose="05000000000000000000" pitchFamily="2" charset="2"/>
              <a:buChar char="ü"/>
            </a:pPr>
            <a:r>
              <a:rPr lang="ar-SA" sz="2000" dirty="0"/>
              <a:t>التواضع، حيث يجب أن يتصف الباحث العلمي بالتواضع مهما وصل إلى مرتبة متقدمة في علمه وبحثه ومعرفته في مجال وموضوع محدد، فأنه يبقى بحاجه إلى الاستزادة من العلم والمعرفة، لذا فانه يحتاج إلى التواضع أمام إنتاج وعمل الآخرين، وعدم استخدام عبارة (أنا) في الكتابة، بمعنى يستخدم عبارة وجد الباحث أو عمل الباحث، وهكذا بالنسبة للعبارات المشابهة الأخرى. </a:t>
            </a:r>
            <a:endParaRPr lang="en-US" sz="2000" dirty="0"/>
          </a:p>
          <a:p>
            <a:pPr marL="285750" indent="-285750" algn="just" rtl="1">
              <a:buFont typeface="Wingdings" panose="05000000000000000000" pitchFamily="2" charset="2"/>
              <a:buChar char="ü"/>
            </a:pPr>
            <a:r>
              <a:rPr lang="ar-SA" sz="2000" dirty="0"/>
              <a:t>التركيز وقوة الملاحظة، يجب أن يكون الباحث الجيد يقظاً عند تحليل معلوماته وتفسيرها وأن يتجنب الاجتهادات الخاطئة في شرحه المعلومات التي يستخدمها ومعانيها، لذا فإنه يحتاج إلى التركيز وصفاء الذهن عند الكتابة والبحث، وأن </a:t>
            </a:r>
            <a:r>
              <a:rPr lang="ar-SA" sz="2000" dirty="0" smtClean="0"/>
              <a:t>يهي</a:t>
            </a:r>
            <a:r>
              <a:rPr lang="ar-JO" sz="2000" dirty="0" smtClean="0"/>
              <a:t>ء</a:t>
            </a:r>
            <a:r>
              <a:rPr lang="ar-SA" sz="2000" dirty="0" smtClean="0"/>
              <a:t> </a:t>
            </a:r>
            <a:r>
              <a:rPr lang="ar-SA" sz="2000" dirty="0"/>
              <a:t>لنفسه مثل هذه المواصفات مهما كانت مشاغله الوظيفية أو اليومية وطبيعة عمله</a:t>
            </a:r>
            <a:r>
              <a:rPr lang="ar-SA" sz="2000" dirty="0" smtClean="0"/>
              <a:t>.</a:t>
            </a:r>
            <a:endParaRPr lang="en-US" sz="2000" dirty="0"/>
          </a:p>
        </p:txBody>
      </p:sp>
    </p:spTree>
    <p:extLst>
      <p:ext uri="{BB962C8B-B14F-4D97-AF65-F5344CB8AC3E}">
        <p14:creationId xmlns:p14="http://schemas.microsoft.com/office/powerpoint/2010/main" val="2372111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24247" y="1030605"/>
            <a:ext cx="1086976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97734" y="1471023"/>
            <a:ext cx="10122793" cy="3477875"/>
          </a:xfrm>
          <a:prstGeom prst="rect">
            <a:avLst/>
          </a:prstGeom>
          <a:noFill/>
        </p:spPr>
        <p:txBody>
          <a:bodyPr wrap="square" rtlCol="1">
            <a:spAutoFit/>
          </a:bodyPr>
          <a:lstStyle/>
          <a:p>
            <a:pPr marL="342900" indent="-342900" algn="just" rtl="1">
              <a:buFont typeface="Wingdings" panose="05000000000000000000" pitchFamily="2" charset="2"/>
              <a:buChar char="ü"/>
            </a:pPr>
            <a:r>
              <a:rPr lang="ar-SA" sz="2400" dirty="0" smtClean="0"/>
              <a:t>قدرة </a:t>
            </a:r>
            <a:r>
              <a:rPr lang="ar-SA" sz="2400" dirty="0"/>
              <a:t>الباحث على إنجاز البحث يجب أن يكون الباحث قادر على البحث والتحليل والعرض بالشكل المناسب بحيث يتمكن من التعمق في تفسير وتحليل المعلومات الكافية المجمعة لديه. </a:t>
            </a:r>
            <a:endParaRPr lang="en-US" sz="2400" dirty="0"/>
          </a:p>
          <a:p>
            <a:pPr marL="342900" indent="-342900" algn="just" rtl="1">
              <a:buFont typeface="Wingdings" panose="05000000000000000000" pitchFamily="2" charset="2"/>
              <a:buChar char="ü"/>
            </a:pPr>
            <a:r>
              <a:rPr lang="ar-SA" sz="2400" dirty="0"/>
              <a:t>الباحث المنظم، يجب أن يكون الباحث منظماً من خلال عمله من حيث تنظيم ساعاته وأوقاته وتنظيم وترتيب معلوماته المجمعة بشكل منطقي وعملي بحيث يسهل مراجعتها ومتابعتها وربطها مع بعض بشكل منطقي، والتنظيم له مردود كبير على إنجاح عمل الباحث واختصار واستثمار الوقت المتاح.</a:t>
            </a:r>
            <a:endParaRPr lang="en-US" sz="2400" dirty="0"/>
          </a:p>
          <a:p>
            <a:pPr marL="342900" indent="-342900" algn="just" rtl="1">
              <a:buFont typeface="Wingdings" panose="05000000000000000000" pitchFamily="2" charset="2"/>
              <a:buChar char="ü"/>
            </a:pPr>
            <a:r>
              <a:rPr lang="ar-SA" sz="2400" dirty="0"/>
              <a:t>تجرد الباحث علمياً، يجب أن يكون الباحث الناجح موضوعياً في كتابته وبحثه، وهذا يتطلب في الابتعاد عن العاطفة المجردة من البحث من اجل الوصول إلى الحقائق، أي يجب أن يبتعد عن إعطاء أراء شخصيه أو معلومات غير معززه بالآراء المعتمدة والشواهد المقبولة والمقنعة. </a:t>
            </a:r>
            <a:endParaRPr lang="en-US" sz="2400" dirty="0"/>
          </a:p>
          <a:p>
            <a:pPr algn="just" rtl="1"/>
            <a:endParaRPr lang="en-US" sz="2800" dirty="0"/>
          </a:p>
        </p:txBody>
      </p:sp>
    </p:spTree>
    <p:extLst>
      <p:ext uri="{BB962C8B-B14F-4D97-AF65-F5344CB8AC3E}">
        <p14:creationId xmlns:p14="http://schemas.microsoft.com/office/powerpoint/2010/main" val="30548357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31063" y="1174950"/>
            <a:ext cx="10985679" cy="45845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30685" y="1501868"/>
            <a:ext cx="10586433" cy="4462760"/>
          </a:xfrm>
          <a:prstGeom prst="rect">
            <a:avLst/>
          </a:prstGeom>
          <a:noFill/>
        </p:spPr>
        <p:txBody>
          <a:bodyPr wrap="square" rtlCol="1">
            <a:spAutoFit/>
          </a:bodyPr>
          <a:lstStyle/>
          <a:p>
            <a:pPr algn="just" rtl="1"/>
            <a:r>
              <a:rPr lang="ar-SA" sz="2400" dirty="0"/>
              <a:t>ولا بد من التعاون الدولي وتوفير الفكر العلمي والنظريات والبحوث العلمية، ومحاولة توسيع الظواهر العلمية وتوسيع رقعة الباحثين في الحقول العلمية لا سيما مجالات العلوم الإنسانية والاجتماعية. وهنالك مسألتين تعتبران مثالاً للتقدم العلمي والتكنولوجي الضروري للمستقبل العربي والذي يساعد على تطور البحث العلمي بصورة عامة وفي مجال العلوم الإنسانية بصورة خاصة هما: </a:t>
            </a:r>
            <a:endParaRPr lang="en-US" sz="2400" dirty="0"/>
          </a:p>
          <a:p>
            <a:pPr algn="just" rtl="1"/>
            <a:r>
              <a:rPr lang="ar-SA" sz="2400" b="1" dirty="0"/>
              <a:t>ظاهرة العولمة: </a:t>
            </a:r>
            <a:r>
              <a:rPr lang="ar-SA" sz="2400" dirty="0"/>
              <a:t>لا يمكن رفض تيار العولمة ولا يمكن الذوبان التام في أيدولوجيتها لكن يمكن الاستفادة من العولمة في جانب </a:t>
            </a:r>
            <a:r>
              <a:rPr lang="ar-SA" sz="2400" dirty="0" smtClean="0"/>
              <a:t>التكن</a:t>
            </a:r>
            <a:r>
              <a:rPr lang="ar-JO" sz="2400" dirty="0" smtClean="0"/>
              <a:t>و</a:t>
            </a:r>
            <a:r>
              <a:rPr lang="ar-SA" sz="2400" dirty="0" smtClean="0"/>
              <a:t>لوجيا</a:t>
            </a:r>
            <a:r>
              <a:rPr lang="ar-SA" sz="2400" dirty="0"/>
              <a:t>، وبالتالي الإسهام في العولمة بما يتوافق مع المصالح والأهداف الذاتية بما يتطلب إحداث تفكير ونمط جديد من المؤسسات تعي بطبيعة الأهداف وفقاً لمتطلبات الألفية الثالثة. </a:t>
            </a:r>
            <a:endParaRPr lang="en-US" sz="2400" dirty="0"/>
          </a:p>
          <a:p>
            <a:pPr algn="just" rtl="1"/>
            <a:r>
              <a:rPr lang="ar-SA" sz="2400" b="1" dirty="0"/>
              <a:t>تكنولوجيا المعلومات</a:t>
            </a:r>
            <a:r>
              <a:rPr lang="ar-SA" sz="2400" dirty="0"/>
              <a:t>: هنالك قصور في تكنولوجيا المعلومات في العالم العربي بصورة عامة، فهي امتداد للظاهرة نفسها في مجالات عديدة كنتيجة منطقية لمجموعة من الأسباب والتي على رأسها التبعية العلمية والتكنولوجية وضعف الميزانيات المخصصة للبحوث.</a:t>
            </a:r>
            <a:endParaRPr lang="en-US" sz="2400" dirty="0"/>
          </a:p>
          <a:p>
            <a:pPr algn="just" rtl="1"/>
            <a:r>
              <a:rPr lang="ar-SA" sz="2400" dirty="0" smtClean="0"/>
              <a:t> </a:t>
            </a:r>
            <a:endParaRPr lang="ar-JO" sz="2400" dirty="0" smtClean="0"/>
          </a:p>
          <a:p>
            <a:pPr algn="just" rtl="1"/>
            <a:endParaRPr lang="en-US" sz="2000" dirty="0"/>
          </a:p>
        </p:txBody>
      </p:sp>
    </p:spTree>
    <p:extLst>
      <p:ext uri="{BB962C8B-B14F-4D97-AF65-F5344CB8AC3E}">
        <p14:creationId xmlns:p14="http://schemas.microsoft.com/office/powerpoint/2010/main" val="45926350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print">
            <a:extLst>
              <a:ext uri="{96DAC541-7B7A-43D3-8B79-37D633B846F1}">
                <asvg:svgBlip xmlns="" xmlns:asvg="http://schemas.microsoft.com/office/drawing/2016/SVG/main" r:embed="rId5"/>
              </a:ext>
            </a:extLst>
          </a:blip>
          <a:stretch>
            <a:fillRect/>
          </a:stretch>
        </p:blipFill>
        <p:spPr>
          <a:xfrm>
            <a:off x="205930" y="616766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7" name="مربع نص 6"/>
          <p:cNvSpPr txBox="1"/>
          <p:nvPr/>
        </p:nvSpPr>
        <p:spPr>
          <a:xfrm>
            <a:off x="1619537" y="1782532"/>
            <a:ext cx="9243432" cy="4154984"/>
          </a:xfrm>
          <a:prstGeom prst="rect">
            <a:avLst/>
          </a:prstGeom>
          <a:noFill/>
        </p:spPr>
        <p:txBody>
          <a:bodyPr wrap="square" rtlCol="1">
            <a:spAutoFit/>
          </a:bodyPr>
          <a:lstStyle/>
          <a:p>
            <a:pPr algn="ctr" rtl="1"/>
            <a:r>
              <a:rPr lang="ar-JO" sz="2400" b="1" dirty="0" smtClean="0"/>
              <a:t>الخاتمة</a:t>
            </a:r>
          </a:p>
          <a:p>
            <a:pPr algn="just" rtl="1"/>
            <a:r>
              <a:rPr lang="ar-JO" sz="2400" dirty="0" smtClean="0"/>
              <a:t>في ظل عصر المعرفة والمستحدثات التكنولوجية وجب الاهتمام بالبحث العلمي فهو يهدف</a:t>
            </a:r>
            <a:r>
              <a:rPr lang="ar-SA" sz="2400" dirty="0" smtClean="0"/>
              <a:t> </a:t>
            </a:r>
            <a:r>
              <a:rPr lang="ar-SA" sz="2400" dirty="0"/>
              <a:t>أياً كان ميدانه </a:t>
            </a:r>
            <a:r>
              <a:rPr lang="ar-JO" sz="2400" dirty="0" smtClean="0"/>
              <a:t>هو</a:t>
            </a:r>
            <a:r>
              <a:rPr lang="ar-SA" sz="2400" dirty="0" smtClean="0"/>
              <a:t> </a:t>
            </a:r>
            <a:r>
              <a:rPr lang="ar-SA" sz="2400" dirty="0"/>
              <a:t>تكوين المعرفة التي هي خلاصة التفكير العلمي، وإلى جانب تكوين المعرفة تبدو أهمية البحث العلمي في تنمية روح الاستنتاج العقلي وحضور البديهة وإذكاء روح البحث والابتكار، واكتشاف الظواهر الطبيعية ومحاولة فهمها بجانب تكوين الشخصية القادرة على التفكير المستقل كما تكمن أهمية البحث العلمي في أنه يساعد على إضافة المعلومات الجديدة ويساعد على إجراء التعديلات الجديدة للمعلومات السابلة بهدف استمرار </a:t>
            </a:r>
            <a:r>
              <a:rPr lang="ar-SA" sz="2400" dirty="0" smtClean="0"/>
              <a:t>تطورها</a:t>
            </a:r>
            <a:r>
              <a:rPr lang="ar-JO" sz="2400" dirty="0" smtClean="0"/>
              <a:t>.</a:t>
            </a:r>
          </a:p>
          <a:p>
            <a:pPr algn="just" rtl="1"/>
            <a:r>
              <a:rPr lang="ar-SA" sz="2400" dirty="0" smtClean="0"/>
              <a:t> </a:t>
            </a:r>
            <a:r>
              <a:rPr lang="ar-SA" sz="2400" dirty="0"/>
              <a:t>كما أنه يفيد في تصحيح المعلومات عن الكون الذي نعيش فيه وعن الظواهر التي نحياها، والبحث العلمي يفيد الإنسان في تلمي الحقائق التي يستفيد منها في حل المشاكل الاقتصادية والسياسية والاجتماعية </a:t>
            </a:r>
            <a:r>
              <a:rPr lang="ar-JO" sz="2400" dirty="0" smtClean="0"/>
              <a:t>.</a:t>
            </a:r>
            <a:endParaRPr lang="ar-JO" sz="2400" b="1" dirty="0" smtClean="0"/>
          </a:p>
          <a:p>
            <a:pPr algn="just" rtl="1"/>
            <a:endParaRPr lang="ar-SA" sz="2400" dirty="0"/>
          </a:p>
        </p:txBody>
      </p:sp>
    </p:spTree>
    <p:extLst>
      <p:ext uri="{BB962C8B-B14F-4D97-AF65-F5344CB8AC3E}">
        <p14:creationId xmlns:p14="http://schemas.microsoft.com/office/powerpoint/2010/main" val="3445839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
        <p:nvSpPr>
          <p:cNvPr id="3" name="مربع نص 2"/>
          <p:cNvSpPr txBox="1"/>
          <p:nvPr/>
        </p:nvSpPr>
        <p:spPr>
          <a:xfrm>
            <a:off x="1160336" y="1656765"/>
            <a:ext cx="9092483" cy="1046440"/>
          </a:xfrm>
          <a:prstGeom prst="rect">
            <a:avLst/>
          </a:prstGeom>
          <a:solidFill>
            <a:schemeClr val="accent1">
              <a:lumMod val="40000"/>
              <a:lumOff val="60000"/>
            </a:schemeClr>
          </a:solidFill>
        </p:spPr>
        <p:txBody>
          <a:bodyPr wrap="square" rtlCol="1">
            <a:spAutoFit/>
          </a:bodyPr>
          <a:lstStyle/>
          <a:p>
            <a:pPr algn="ctr" rtl="1"/>
            <a:r>
              <a:rPr lang="ar-SA" sz="4400" dirty="0" smtClean="0">
                <a:solidFill>
                  <a:schemeClr val="bg1"/>
                </a:solidFill>
              </a:rPr>
              <a:t>شكرا </a:t>
            </a:r>
            <a:r>
              <a:rPr lang="ar-SA" sz="4400" dirty="0">
                <a:solidFill>
                  <a:schemeClr val="bg1"/>
                </a:solidFill>
              </a:rPr>
              <a:t>لاستماعكم ووفقكم الله لما يحبه </a:t>
            </a:r>
            <a:r>
              <a:rPr lang="ar-SA" sz="4400" dirty="0" err="1">
                <a:solidFill>
                  <a:schemeClr val="bg1"/>
                </a:solidFill>
              </a:rPr>
              <a:t>ويرضاه</a:t>
            </a:r>
            <a:r>
              <a:rPr lang="ar-SA" sz="4400" dirty="0">
                <a:solidFill>
                  <a:schemeClr val="bg1"/>
                </a:solidFill>
              </a:rPr>
              <a:t>  </a:t>
            </a:r>
            <a:endParaRPr lang="en-US" sz="44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2126650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21964</TotalTime>
  <Words>4204</Words>
  <Application>Microsoft Office PowerPoint</Application>
  <PresentationFormat>شاشة عريضة</PresentationFormat>
  <Paragraphs>187</Paragraphs>
  <Slides>40</Slides>
  <Notes>7</Notes>
  <HiddenSlides>0</HiddenSlides>
  <MMClips>2</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40</vt:i4>
      </vt:variant>
    </vt:vector>
  </HeadingPairs>
  <TitlesOfParts>
    <vt:vector size="48" baseType="lpstr">
      <vt:lpstr>Arial</vt:lpstr>
      <vt:lpstr>Calibri</vt:lpstr>
      <vt:lpstr>Calibri Light</vt:lpstr>
      <vt:lpstr>Courier New</vt:lpstr>
      <vt:lpstr>Simplified Arabic</vt:lpstr>
      <vt:lpstr>Tajawal Medium</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518</cp:revision>
  <dcterms:created xsi:type="dcterms:W3CDTF">2023-04-29T09:08:23Z</dcterms:created>
  <dcterms:modified xsi:type="dcterms:W3CDTF">2023-08-21T12:01:34Z</dcterms:modified>
</cp:coreProperties>
</file>