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315" r:id="rId13"/>
    <p:sldId id="269" r:id="rId14"/>
    <p:sldId id="270" r:id="rId15"/>
    <p:sldId id="274" r:id="rId16"/>
    <p:sldId id="271" r:id="rId17"/>
    <p:sldId id="272" r:id="rId18"/>
    <p:sldId id="273" r:id="rId19"/>
    <p:sldId id="275" r:id="rId20"/>
    <p:sldId id="276" r:id="rId21"/>
    <p:sldId id="316" r:id="rId22"/>
    <p:sldId id="277" r:id="rId23"/>
    <p:sldId id="278" r:id="rId24"/>
    <p:sldId id="31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10.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2.bin"/><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24.wmf"/><Relationship Id="rId7" Type="http://schemas.openxmlformats.org/officeDocument/2006/relationships/image" Target="../media/image10.emf"/><Relationship Id="rId2" Type="http://schemas.openxmlformats.org/officeDocument/2006/relationships/oleObject" Target="../embeddings/oleObject1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14520" y="5555103"/>
            <a:ext cx="44422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Common Network Devices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2488928"/>
            <a:ext cx="10780684" cy="1668405"/>
          </a:xfrm>
          <a:prstGeom prst="rect">
            <a:avLst/>
          </a:prstGeom>
          <a:noFill/>
        </p:spPr>
        <p:txBody>
          <a:bodyPr wrap="square" rtlCol="0">
            <a:spAutoFit/>
          </a:bodyPr>
          <a:lstStyle/>
          <a:p>
            <a:pPr>
              <a:lnSpc>
                <a:spcPct val="200000"/>
              </a:lnSpc>
            </a:pPr>
            <a:r>
              <a:rPr lang="en-US" sz="1600" b="1" dirty="0">
                <a:latin typeface="Tajawal ExtraBold" panose="00000800000000000000" pitchFamily="2" charset="-78"/>
                <a:cs typeface="Tajawal ExtraBold" panose="00000800000000000000" pitchFamily="2" charset="-78"/>
              </a:rPr>
              <a:t>• </a:t>
            </a:r>
            <a:r>
              <a:rPr lang="en-US" b="1" dirty="0">
                <a:latin typeface="Tajawal ExtraBold" panose="00000800000000000000" pitchFamily="2" charset="-78"/>
                <a:cs typeface="Tajawal ExtraBold" panose="00000800000000000000" pitchFamily="2" charset="-78"/>
              </a:rPr>
              <a:t>Network devices are the basic components of a network. When planning and constructing a network, you need to deploy and configure the network devices to meet network connection or network security requirements.</a:t>
            </a:r>
            <a:endParaRPr lang="en-US" sz="1600" b="1"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354901" y="2085463"/>
            <a:ext cx="9294451" cy="2468368"/>
          </a:xfrm>
          <a:prstGeom prst="rect">
            <a:avLst/>
          </a:prstGeom>
          <a:noFill/>
        </p:spPr>
        <p:txBody>
          <a:bodyPr wrap="square">
            <a:spAutoFit/>
          </a:bodyPr>
          <a:lstStyle/>
          <a:p>
            <a:pPr>
              <a:lnSpc>
                <a:spcPct val="200000"/>
              </a:lnSpc>
            </a:pPr>
            <a:r>
              <a:rPr lang="en-US" sz="2000" b="1" dirty="0"/>
              <a:t>• Upon completion of this course, you will be able to: </a:t>
            </a:r>
          </a:p>
          <a:p>
            <a:pPr>
              <a:lnSpc>
                <a:spcPct val="200000"/>
              </a:lnSpc>
            </a:pPr>
            <a:r>
              <a:rPr lang="en-US" sz="2000" b="1" dirty="0"/>
              <a:t>□ Describe Huawei common network devices. </a:t>
            </a:r>
          </a:p>
          <a:p>
            <a:pPr>
              <a:lnSpc>
                <a:spcPct val="200000"/>
              </a:lnSpc>
            </a:pPr>
            <a:r>
              <a:rPr lang="en-US" sz="2000" b="1" dirty="0"/>
              <a:t>□ Describe the functions of network devices.</a:t>
            </a:r>
          </a:p>
          <a:p>
            <a:pPr>
              <a:lnSpc>
                <a:spcPct val="200000"/>
              </a:lnSpc>
            </a:pPr>
            <a:r>
              <a:rPr lang="en-US" sz="2000" b="1" dirty="0"/>
              <a:t>□ Log in to network devices and perform basic configurations.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10845"/>
            <a:ext cx="9533101" cy="1610200"/>
          </a:xfrm>
          <a:prstGeom prst="rect">
            <a:avLst/>
          </a:prstGeom>
        </p:spPr>
      </p:pic>
      <p:sp>
        <p:nvSpPr>
          <p:cNvPr id="7" name="TextBox 6"/>
          <p:cNvSpPr txBox="1"/>
          <p:nvPr/>
        </p:nvSpPr>
        <p:spPr>
          <a:xfrm>
            <a:off x="2289771" y="298279"/>
            <a:ext cx="677621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Campus Network Security Deployment Scenario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0981D5C7-7F9E-8B28-5817-A75E5F14B5B6}"/>
              </a:ext>
            </a:extLst>
          </p:cNvPr>
          <p:cNvGraphicFramePr>
            <a:graphicFrameLocks noChangeAspect="1"/>
          </p:cNvGraphicFramePr>
          <p:nvPr>
            <p:extLst>
              <p:ext uri="{D42A27DB-BD31-4B8C-83A1-F6EECF244321}">
                <p14:modId xmlns:p14="http://schemas.microsoft.com/office/powerpoint/2010/main" val="2198723570"/>
              </p:ext>
            </p:extLst>
          </p:nvPr>
        </p:nvGraphicFramePr>
        <p:xfrm>
          <a:off x="1898200" y="1189439"/>
          <a:ext cx="8861425" cy="4975225"/>
        </p:xfrm>
        <a:graphic>
          <a:graphicData uri="http://schemas.openxmlformats.org/presentationml/2006/ole">
            <mc:AlternateContent xmlns:mc="http://schemas.openxmlformats.org/markup-compatibility/2006">
              <mc:Choice xmlns:v="urn:schemas-microsoft-com:vml" Requires="v">
                <p:oleObj name="Bitmap Image" r:id="rId6" imgW="8862120" imgH="4975920" progId="PBrush">
                  <p:embed/>
                </p:oleObj>
              </mc:Choice>
              <mc:Fallback>
                <p:oleObj name="Bitmap Image" r:id="rId6" imgW="8862120" imgH="4975920" progId="PBrush">
                  <p:embed/>
                  <p:pic>
                    <p:nvPicPr>
                      <p:cNvPr id="0" name=""/>
                      <p:cNvPicPr/>
                      <p:nvPr/>
                    </p:nvPicPr>
                    <p:blipFill>
                      <a:blip r:embed="rId7"/>
                      <a:stretch>
                        <a:fillRect/>
                      </a:stretch>
                    </p:blipFill>
                    <p:spPr>
                      <a:xfrm>
                        <a:off x="1898200" y="1189439"/>
                        <a:ext cx="8861425" cy="4975225"/>
                      </a:xfrm>
                      <a:prstGeom prst="rect">
                        <a:avLst/>
                      </a:prstGeom>
                    </p:spPr>
                  </p:pic>
                </p:oleObj>
              </mc:Fallback>
            </mc:AlternateContent>
          </a:graphicData>
        </a:graphic>
      </p:graphicFrame>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06821"/>
            <a:ext cx="9533101" cy="1610200"/>
          </a:xfrm>
          <a:prstGeom prst="rect">
            <a:avLst/>
          </a:prstGeom>
        </p:spPr>
      </p:pic>
      <p:sp>
        <p:nvSpPr>
          <p:cNvPr id="7" name="TextBox 6"/>
          <p:cNvSpPr txBox="1"/>
          <p:nvPr/>
        </p:nvSpPr>
        <p:spPr>
          <a:xfrm>
            <a:off x="2136764" y="4981"/>
            <a:ext cx="677621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Campus Network Security Deployment Scenario</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6E1AD92-2AF0-0909-E71C-1C6F9431C41A}"/>
              </a:ext>
            </a:extLst>
          </p:cNvPr>
          <p:cNvSpPr txBox="1"/>
          <p:nvPr/>
        </p:nvSpPr>
        <p:spPr>
          <a:xfrm>
            <a:off x="340178" y="1103379"/>
            <a:ext cx="11522932" cy="5078313"/>
          </a:xfrm>
          <a:prstGeom prst="rect">
            <a:avLst/>
          </a:prstGeom>
          <a:noFill/>
        </p:spPr>
        <p:txBody>
          <a:bodyPr wrap="square">
            <a:spAutoFit/>
          </a:bodyPr>
          <a:lstStyle/>
          <a:p>
            <a:r>
              <a:rPr lang="en-US" b="1" dirty="0"/>
              <a:t>• Router: device for communications across network segments</a:t>
            </a:r>
          </a:p>
          <a:p>
            <a:endParaRPr lang="en-US" b="1" dirty="0"/>
          </a:p>
          <a:p>
            <a:r>
              <a:rPr lang="en-US" b="1" dirty="0"/>
              <a:t>• Switch:  device  for  communications  on  the  same  network  segment  or  across  network segments</a:t>
            </a:r>
          </a:p>
          <a:p>
            <a:endParaRPr lang="en-US" b="1" dirty="0"/>
          </a:p>
          <a:p>
            <a:r>
              <a:rPr lang="en-US" b="1" dirty="0"/>
              <a:t>• Anti-DDoS: The anti-distributed denial of service (DDoS) system is deployed at the network egress in bypass mode. It is upstream of the firewall to reduce the firewall's packet processing load.</a:t>
            </a:r>
          </a:p>
          <a:p>
            <a:endParaRPr lang="en-US" b="1" dirty="0"/>
          </a:p>
          <a:p>
            <a:r>
              <a:rPr lang="en-US" b="1" dirty="0"/>
              <a:t>• NGFW:  The  next-generation  firewall (NGFW)  can  be  deployed  at the network egress to provide preliminary protection or to protect the data center from attack.</a:t>
            </a:r>
          </a:p>
          <a:p>
            <a:endParaRPr lang="en-US" b="1" dirty="0"/>
          </a:p>
          <a:p>
            <a:r>
              <a:rPr lang="en-US" b="1" dirty="0"/>
              <a:t>•  </a:t>
            </a:r>
            <a:r>
              <a:rPr lang="en-US" b="1" dirty="0" err="1"/>
              <a:t>vNGFW</a:t>
            </a:r>
            <a:r>
              <a:rPr lang="en-US" b="1" dirty="0"/>
              <a:t>:  The  virtual  NGFW  (</a:t>
            </a:r>
            <a:r>
              <a:rPr lang="en-US" b="1" dirty="0" err="1"/>
              <a:t>vNGFW</a:t>
            </a:r>
            <a:r>
              <a:rPr lang="en-US" b="1" dirty="0"/>
              <a:t>)  is  deployed  on  virtual  machines  (VMs)  and  has similar functions to a hardware firewall.</a:t>
            </a:r>
          </a:p>
          <a:p>
            <a:endParaRPr lang="en-US" b="1" dirty="0"/>
          </a:p>
          <a:p>
            <a:r>
              <a:rPr lang="en-US" b="1" dirty="0"/>
              <a:t>• NIP: The next-generation intrusion prevention (NIP) system is a Huawei-developed intrusion detection and prevention device that can be deployed in a data center to provide protection against intrusion.</a:t>
            </a:r>
          </a:p>
          <a:p>
            <a:endParaRPr lang="en-US" b="1" dirty="0"/>
          </a:p>
          <a:p>
            <a:r>
              <a:rPr lang="en-US" b="1" dirty="0"/>
              <a:t>• Agile-Controller:  The  agile  controller  is  an  automated  network  resource  control  system used for access control. It is based on users and applications and is deployed in the DMZ.</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2426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Switch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CE7A62A-BC2D-8FFE-25B9-4853B4A224C2}"/>
              </a:ext>
            </a:extLst>
          </p:cNvPr>
          <p:cNvSpPr txBox="1"/>
          <p:nvPr/>
        </p:nvSpPr>
        <p:spPr>
          <a:xfrm>
            <a:off x="390235" y="1446814"/>
            <a:ext cx="11411529" cy="400110"/>
          </a:xfrm>
          <a:prstGeom prst="rect">
            <a:avLst/>
          </a:prstGeom>
          <a:noFill/>
        </p:spPr>
        <p:txBody>
          <a:bodyPr wrap="square">
            <a:spAutoFit/>
          </a:bodyPr>
          <a:lstStyle/>
          <a:p>
            <a:r>
              <a:rPr lang="en-US" sz="2000" b="1" dirty="0"/>
              <a:t>A switch works at the data link layer and forwards data frames.</a:t>
            </a:r>
            <a:endParaRPr lang="en-US" b="1" dirty="0"/>
          </a:p>
        </p:txBody>
      </p:sp>
      <p:graphicFrame>
        <p:nvGraphicFramePr>
          <p:cNvPr id="9" name="Object 8">
            <a:extLst>
              <a:ext uri="{FF2B5EF4-FFF2-40B4-BE49-F238E27FC236}">
                <a16:creationId xmlns:a16="http://schemas.microsoft.com/office/drawing/2014/main" id="{583EAF5E-BD0A-5EEF-FBB1-74D70F1B99F4}"/>
              </a:ext>
            </a:extLst>
          </p:cNvPr>
          <p:cNvGraphicFramePr>
            <a:graphicFrameLocks noChangeAspect="1"/>
          </p:cNvGraphicFramePr>
          <p:nvPr>
            <p:extLst>
              <p:ext uri="{D42A27DB-BD31-4B8C-83A1-F6EECF244321}">
                <p14:modId xmlns:p14="http://schemas.microsoft.com/office/powerpoint/2010/main" val="4115692782"/>
              </p:ext>
            </p:extLst>
          </p:nvPr>
        </p:nvGraphicFramePr>
        <p:xfrm>
          <a:off x="1206885" y="1846924"/>
          <a:ext cx="10066338" cy="4321175"/>
        </p:xfrm>
        <a:graphic>
          <a:graphicData uri="http://schemas.openxmlformats.org/presentationml/2006/ole">
            <mc:AlternateContent xmlns:mc="http://schemas.openxmlformats.org/markup-compatibility/2006">
              <mc:Choice xmlns:v="urn:schemas-microsoft-com:vml" Requires="v">
                <p:oleObj name="Bitmap Image" r:id="rId6" imgW="10065960" imgH="4320720" progId="PBrush">
                  <p:embed/>
                </p:oleObj>
              </mc:Choice>
              <mc:Fallback>
                <p:oleObj name="Bitmap Image" r:id="rId6" imgW="10065960" imgH="4320720" progId="PBrush">
                  <p:embed/>
                  <p:pic>
                    <p:nvPicPr>
                      <p:cNvPr id="0" name=""/>
                      <p:cNvPicPr/>
                      <p:nvPr/>
                    </p:nvPicPr>
                    <p:blipFill>
                      <a:blip r:embed="rId7"/>
                      <a:stretch>
                        <a:fillRect/>
                      </a:stretch>
                    </p:blipFill>
                    <p:spPr>
                      <a:xfrm>
                        <a:off x="1206885" y="1846924"/>
                        <a:ext cx="10066338" cy="4321175"/>
                      </a:xfrm>
                      <a:prstGeom prst="rect">
                        <a:avLst/>
                      </a:prstGeom>
                    </p:spPr>
                  </p:pic>
                </p:oleObj>
              </mc:Fallback>
            </mc:AlternateContent>
          </a:graphicData>
        </a:graphic>
      </p:graphicFrame>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2426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Switch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BA9A504-12C7-C3F3-EE94-3790BCE93A72}"/>
              </a:ext>
            </a:extLst>
          </p:cNvPr>
          <p:cNvSpPr txBox="1"/>
          <p:nvPr/>
        </p:nvSpPr>
        <p:spPr>
          <a:xfrm>
            <a:off x="389751" y="2128428"/>
            <a:ext cx="11412497" cy="2862322"/>
          </a:xfrm>
          <a:prstGeom prst="rect">
            <a:avLst/>
          </a:prstGeom>
          <a:noFill/>
        </p:spPr>
        <p:txBody>
          <a:bodyPr wrap="square">
            <a:spAutoFit/>
          </a:bodyPr>
          <a:lstStyle/>
          <a:p>
            <a:r>
              <a:rPr lang="en-US" sz="2000" b="1" dirty="0"/>
              <a:t>• As the number of users on an enterprise network increases, a switch can be deployed to provide a sufficient number of access interfaces. In addition, a switch completely solves the conflict issue of the Ethernet, greatly improving the performance and security of the Ethernet.</a:t>
            </a:r>
          </a:p>
          <a:p>
            <a:endParaRPr lang="en-US" sz="2000" b="1" dirty="0"/>
          </a:p>
          <a:p>
            <a:r>
              <a:rPr lang="en-US" sz="2000" b="1" dirty="0"/>
              <a:t>• A switch works at the data link layer and forwards data frames. After receiving the data frame, a switch forwards a data frame according to the header information.</a:t>
            </a:r>
          </a:p>
          <a:p>
            <a:endParaRPr lang="en-US" sz="2000" b="1" dirty="0"/>
          </a:p>
          <a:p>
            <a:r>
              <a:rPr lang="en-US" sz="2000" b="1" dirty="0"/>
              <a:t>• Next,  let's  take  a  small  switch  network  as  an  example  to  explain  the  basic  working principles of a switch.</a:t>
            </a: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0238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Forwarding on Switches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0FCC07E8-33C7-6249-C547-F4300AAD0BA1}"/>
              </a:ext>
            </a:extLst>
          </p:cNvPr>
          <p:cNvGraphicFramePr>
            <a:graphicFrameLocks noChangeAspect="1"/>
          </p:cNvGraphicFramePr>
          <p:nvPr>
            <p:extLst>
              <p:ext uri="{D42A27DB-BD31-4B8C-83A1-F6EECF244321}">
                <p14:modId xmlns:p14="http://schemas.microsoft.com/office/powerpoint/2010/main" val="3693030293"/>
              </p:ext>
            </p:extLst>
          </p:nvPr>
        </p:nvGraphicFramePr>
        <p:xfrm>
          <a:off x="1329449" y="1525842"/>
          <a:ext cx="9533102" cy="4528906"/>
        </p:xfrm>
        <a:graphic>
          <a:graphicData uri="http://schemas.openxmlformats.org/presentationml/2006/ole">
            <mc:AlternateContent xmlns:mc="http://schemas.openxmlformats.org/markup-compatibility/2006">
              <mc:Choice xmlns:v="urn:schemas-microsoft-com:vml" Requires="v">
                <p:oleObj name="Bitmap Image" r:id="rId6" imgW="10538640" imgH="5006520" progId="PBrush">
                  <p:embed/>
                </p:oleObj>
              </mc:Choice>
              <mc:Fallback>
                <p:oleObj name="Bitmap Image" r:id="rId6" imgW="10538640" imgH="5006520" progId="PBrush">
                  <p:embed/>
                  <p:pic>
                    <p:nvPicPr>
                      <p:cNvPr id="0" name=""/>
                      <p:cNvPicPr/>
                      <p:nvPr/>
                    </p:nvPicPr>
                    <p:blipFill>
                      <a:blip r:embed="rId7"/>
                      <a:stretch>
                        <a:fillRect/>
                      </a:stretch>
                    </p:blipFill>
                    <p:spPr>
                      <a:xfrm>
                        <a:off x="1329449" y="1525842"/>
                        <a:ext cx="9533102" cy="4528906"/>
                      </a:xfrm>
                      <a:prstGeom prst="rect">
                        <a:avLst/>
                      </a:prstGeom>
                    </p:spPr>
                  </p:pic>
                </p:oleObj>
              </mc:Fallback>
            </mc:AlternateContent>
          </a:graphicData>
        </a:graphic>
      </p:graphicFrame>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0238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Forwarding on Switches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517586" y="1488175"/>
            <a:ext cx="10998679" cy="3970318"/>
          </a:xfrm>
          <a:prstGeom prst="rect">
            <a:avLst/>
          </a:prstGeom>
          <a:noFill/>
        </p:spPr>
        <p:txBody>
          <a:bodyPr wrap="square">
            <a:spAutoFit/>
          </a:bodyPr>
          <a:lstStyle/>
          <a:p>
            <a:r>
              <a:rPr lang="en-US" b="1" dirty="0"/>
              <a:t>• A switch has a MAC address table that stores the mapping between MAC addresses and switch interfaces. A MAC address table is also called a Content Addressable Memory (CAM) table.</a:t>
            </a:r>
          </a:p>
          <a:p>
            <a:endParaRPr lang="en-US" b="1" dirty="0"/>
          </a:p>
          <a:p>
            <a:r>
              <a:rPr lang="en-US" b="1" dirty="0"/>
              <a:t>• As shown  in the figure, a switch  can perform  three types of  frame operations: flooding, forwarding, and discarding.</a:t>
            </a:r>
          </a:p>
          <a:p>
            <a:endParaRPr lang="en-US" b="1" dirty="0"/>
          </a:p>
          <a:p>
            <a:r>
              <a:rPr lang="en-US" b="1" dirty="0"/>
              <a:t>□ Flooding: The switch forwards the frames received on an interface through all other interfaces. (It does not forward frames through the interface that receives them).</a:t>
            </a:r>
          </a:p>
          <a:p>
            <a:endParaRPr lang="en-US" b="1" dirty="0"/>
          </a:p>
          <a:p>
            <a:r>
              <a:rPr lang="en-US" b="1" dirty="0"/>
              <a:t>□ Forwarding: The switch forwards the frames received on an interface through another interface (it does not forward frames through the interface that receives them).</a:t>
            </a:r>
          </a:p>
          <a:p>
            <a:endParaRPr lang="en-US" b="1" dirty="0"/>
          </a:p>
          <a:p>
            <a:r>
              <a:rPr lang="en-US" b="1" dirty="0"/>
              <a:t>□ Discarding: The switch discards the frames received on an interface.</a:t>
            </a:r>
          </a:p>
          <a:p>
            <a:endParaRPr lang="en-US" b="1" dirty="0"/>
          </a:p>
        </p:txBody>
      </p:sp>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76002"/>
            <a:ext cx="9533101" cy="1610200"/>
          </a:xfrm>
          <a:prstGeom prst="rect">
            <a:avLst/>
          </a:prstGeom>
        </p:spPr>
      </p:pic>
      <p:sp>
        <p:nvSpPr>
          <p:cNvPr id="7" name="TextBox 6"/>
          <p:cNvSpPr txBox="1"/>
          <p:nvPr/>
        </p:nvSpPr>
        <p:spPr>
          <a:xfrm>
            <a:off x="2650377" y="236724"/>
            <a:ext cx="28167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TCP Connecting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25144"/>
            <a:ext cx="11881449" cy="4801314"/>
          </a:xfrm>
          <a:prstGeom prst="rect">
            <a:avLst/>
          </a:prstGeom>
          <a:noFill/>
        </p:spPr>
        <p:txBody>
          <a:bodyPr wrap="square">
            <a:spAutoFit/>
          </a:bodyPr>
          <a:lstStyle/>
          <a:p>
            <a:r>
              <a:rPr lang="en-US" b="1" dirty="0"/>
              <a:t>The basic working principles of a switch are as follows:</a:t>
            </a:r>
          </a:p>
          <a:p>
            <a:endParaRPr lang="en-US" b="1" dirty="0"/>
          </a:p>
          <a:p>
            <a:r>
              <a:rPr lang="en-US" b="1" dirty="0"/>
              <a:t>•  Upon  receipt  of  a  unicast  frame,  the  switch  searches  the  MAC  address  table  for  the destination MAC address of the frame.</a:t>
            </a:r>
          </a:p>
          <a:p>
            <a:endParaRPr lang="en-US" b="1" dirty="0"/>
          </a:p>
          <a:p>
            <a:r>
              <a:rPr lang="en-US" b="1" dirty="0"/>
              <a:t>□  If the MAC address cannot be found, the switch floods the frame.</a:t>
            </a:r>
          </a:p>
          <a:p>
            <a:endParaRPr lang="en-US" b="1" dirty="0"/>
          </a:p>
          <a:p>
            <a:r>
              <a:rPr lang="en-US" b="1" dirty="0"/>
              <a:t>□ If the MAC address is found, the switch forwards the frame if the MAC address is not that of the interface on which the frame was received. Otherwise, the switch discards the frame.</a:t>
            </a:r>
          </a:p>
          <a:p>
            <a:endParaRPr lang="en-US" b="1" dirty="0"/>
          </a:p>
          <a:p>
            <a:r>
              <a:rPr lang="en-US" b="1" dirty="0"/>
              <a:t>If a switch receives a broadcast frame, the switch does not check the MAC address table but directly performs the flooding operation.</a:t>
            </a:r>
          </a:p>
          <a:p>
            <a:endParaRPr lang="en-US" b="1" dirty="0"/>
          </a:p>
          <a:p>
            <a:r>
              <a:rPr lang="en-US" b="1" dirty="0"/>
              <a:t>Upon receipt of a broadcast frame, the switch directly floods the frame without checking the MAC address table. For a multicast frame, the switch performs complex processing that is beyond the scope of this course. In addition, a switch has the capability to learn information from received frames. Upon receipt of a frame, a switch checks the source MAC address of the frame, maps this address to the interface that receives the frame, and saves the mapping to the MAC address table.</a:t>
            </a:r>
          </a:p>
        </p:txBody>
      </p:sp>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9013CF51-B649-8D23-D7B2-66E68DBDF7C6}"/>
              </a:ext>
            </a:extLst>
          </p:cNvPr>
          <p:cNvGraphicFramePr>
            <a:graphicFrameLocks noChangeAspect="1"/>
          </p:cNvGraphicFramePr>
          <p:nvPr>
            <p:extLst>
              <p:ext uri="{D42A27DB-BD31-4B8C-83A1-F6EECF244321}">
                <p14:modId xmlns:p14="http://schemas.microsoft.com/office/powerpoint/2010/main" val="2628926323"/>
              </p:ext>
            </p:extLst>
          </p:nvPr>
        </p:nvGraphicFramePr>
        <p:xfrm>
          <a:off x="1688774" y="2521472"/>
          <a:ext cx="8717559" cy="3743654"/>
        </p:xfrm>
        <a:graphic>
          <a:graphicData uri="http://schemas.openxmlformats.org/presentationml/2006/ole">
            <mc:AlternateContent xmlns:mc="http://schemas.openxmlformats.org/markup-compatibility/2006">
              <mc:Choice xmlns:v="urn:schemas-microsoft-com:vml" Requires="v">
                <p:oleObj name="Bitmap Image" r:id="rId2" imgW="10203120" imgH="4381560" progId="PBrush">
                  <p:embed/>
                </p:oleObj>
              </mc:Choice>
              <mc:Fallback>
                <p:oleObj name="Bitmap Image" r:id="rId2" imgW="10203120" imgH="4381560" progId="PBrush">
                  <p:embed/>
                  <p:pic>
                    <p:nvPicPr>
                      <p:cNvPr id="0" name=""/>
                      <p:cNvPicPr/>
                      <p:nvPr/>
                    </p:nvPicPr>
                    <p:blipFill>
                      <a:blip r:embed="rId3"/>
                      <a:stretch>
                        <a:fillRect/>
                      </a:stretch>
                    </p:blipFill>
                    <p:spPr>
                      <a:xfrm>
                        <a:off x="1688774" y="2521472"/>
                        <a:ext cx="8717559" cy="374365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8988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Initial State of Switches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A3E9AC5-8932-44D3-E56D-6CA8809B1A46}"/>
              </a:ext>
            </a:extLst>
          </p:cNvPr>
          <p:cNvSpPr txBox="1"/>
          <p:nvPr/>
        </p:nvSpPr>
        <p:spPr>
          <a:xfrm>
            <a:off x="1785667" y="1118768"/>
            <a:ext cx="10092907" cy="1754326"/>
          </a:xfrm>
          <a:prstGeom prst="rect">
            <a:avLst/>
          </a:prstGeom>
          <a:noFill/>
        </p:spPr>
        <p:txBody>
          <a:bodyPr wrap="square">
            <a:spAutoFit/>
          </a:bodyPr>
          <a:lstStyle/>
          <a:p>
            <a:r>
              <a:rPr lang="en-US" b="1" dirty="0"/>
              <a:t>• In the initial state, the MAC address table of a switch is empty.</a:t>
            </a:r>
          </a:p>
          <a:p>
            <a:endParaRPr lang="en-US" b="1" dirty="0"/>
          </a:p>
          <a:p>
            <a:r>
              <a:rPr lang="en-US" b="1" dirty="0"/>
              <a:t>• In the initial state, a switch does not know any MAC addresses of the connected hosts. </a:t>
            </a:r>
          </a:p>
          <a:p>
            <a:r>
              <a:rPr lang="en-US" b="1" dirty="0"/>
              <a:t>Therefore, the MAC address table is empty. In this example, SWA is in the initial state. </a:t>
            </a:r>
          </a:p>
          <a:p>
            <a:r>
              <a:rPr lang="en-US" b="1" dirty="0"/>
              <a:t>Before receiving a data frame from Host A, SWA's MAC address table contains no entry </a:t>
            </a:r>
          </a:p>
          <a:p>
            <a:r>
              <a:rPr lang="en-US" b="1" dirty="0"/>
              <a:t>for Host A.</a:t>
            </a:r>
          </a:p>
        </p:txBody>
      </p:sp>
    </p:spTree>
    <p:extLst>
      <p:ext uri="{BB962C8B-B14F-4D97-AF65-F5344CB8AC3E}">
        <p14:creationId xmlns:p14="http://schemas.microsoft.com/office/powerpoint/2010/main" val="3445185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2637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MAC Addresses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A3E9AC5-8932-44D3-E56D-6CA8809B1A46}"/>
              </a:ext>
            </a:extLst>
          </p:cNvPr>
          <p:cNvSpPr txBox="1"/>
          <p:nvPr/>
        </p:nvSpPr>
        <p:spPr>
          <a:xfrm>
            <a:off x="220582" y="1416920"/>
            <a:ext cx="11762124" cy="2062103"/>
          </a:xfrm>
          <a:prstGeom prst="rect">
            <a:avLst/>
          </a:prstGeom>
          <a:noFill/>
        </p:spPr>
        <p:txBody>
          <a:bodyPr wrap="square">
            <a:spAutoFit/>
          </a:bodyPr>
          <a:lstStyle/>
          <a:p>
            <a:r>
              <a:rPr lang="en-US" sz="1600" b="1" dirty="0"/>
              <a:t>The  switch  records  the  source  MAC  address  and  corresponding interface  of  the received data frame in the MAC address table.</a:t>
            </a:r>
          </a:p>
          <a:p>
            <a:endParaRPr lang="en-US" sz="1600" b="1" dirty="0"/>
          </a:p>
          <a:p>
            <a:r>
              <a:rPr lang="en-US" sz="1600" b="1" dirty="0"/>
              <a:t>• When Host A sends data to Host C, it sends an ARP request to obtain the MAC address of Host C. In the ARP request, the destination MAC address is the broadcast address, and the source MAC address is the MAC address of Host A. After receiving the ARP request, SWA adds the mapping between the source MAC address and the receiving interface to the MAC address table. The aging time of MAC address entries learned by X7 series switches is 300 seconds by default. If SWA receives a data frame from host A again within the aging time, SWA updates the aging time of the mapping between Host A's MAC address and G0/0/1. After receiving a data frame whose destination MAC address is 00-01 -02-03-04-AA, SWA forwards the frame through interface G0/0/1.</a:t>
            </a:r>
          </a:p>
        </p:txBody>
      </p:sp>
      <p:graphicFrame>
        <p:nvGraphicFramePr>
          <p:cNvPr id="9" name="Object 8">
            <a:extLst>
              <a:ext uri="{FF2B5EF4-FFF2-40B4-BE49-F238E27FC236}">
                <a16:creationId xmlns:a16="http://schemas.microsoft.com/office/drawing/2014/main" id="{A52807C9-FC01-6DC3-1B1A-97A29A3A205E}"/>
              </a:ext>
            </a:extLst>
          </p:cNvPr>
          <p:cNvGraphicFramePr>
            <a:graphicFrameLocks noChangeAspect="1"/>
          </p:cNvGraphicFramePr>
          <p:nvPr>
            <p:extLst>
              <p:ext uri="{D42A27DB-BD31-4B8C-83A1-F6EECF244321}">
                <p14:modId xmlns:p14="http://schemas.microsoft.com/office/powerpoint/2010/main" val="4080697419"/>
              </p:ext>
            </p:extLst>
          </p:nvPr>
        </p:nvGraphicFramePr>
        <p:xfrm>
          <a:off x="2756215" y="3488765"/>
          <a:ext cx="6754119" cy="2851182"/>
        </p:xfrm>
        <a:graphic>
          <a:graphicData uri="http://schemas.openxmlformats.org/presentationml/2006/ole">
            <mc:AlternateContent xmlns:mc="http://schemas.openxmlformats.org/markup-compatibility/2006">
              <mc:Choice xmlns:v="urn:schemas-microsoft-com:vml" Requires="v">
                <p:oleObj name="Bitmap Image" r:id="rId6" imgW="9837360" imgH="4152960" progId="PBrush">
                  <p:embed/>
                </p:oleObj>
              </mc:Choice>
              <mc:Fallback>
                <p:oleObj name="Bitmap Image" r:id="rId6" imgW="9837360" imgH="4152960" progId="PBrush">
                  <p:embed/>
                  <p:pic>
                    <p:nvPicPr>
                      <p:cNvPr id="0" name=""/>
                      <p:cNvPicPr/>
                      <p:nvPr/>
                    </p:nvPicPr>
                    <p:blipFill>
                      <a:blip r:embed="rId7"/>
                      <a:stretch>
                        <a:fillRect/>
                      </a:stretch>
                    </p:blipFill>
                    <p:spPr>
                      <a:xfrm>
                        <a:off x="2756215" y="3488765"/>
                        <a:ext cx="6754119" cy="2851182"/>
                      </a:xfrm>
                      <a:prstGeom prst="rect">
                        <a:avLst/>
                      </a:prstGeom>
                    </p:spPr>
                  </p:pic>
                </p:oleObj>
              </mc:Fallback>
            </mc:AlternateContent>
          </a:graphicData>
        </a:graphic>
      </p:graphicFrame>
    </p:spTree>
    <p:extLst>
      <p:ext uri="{BB962C8B-B14F-4D97-AF65-F5344CB8AC3E}">
        <p14:creationId xmlns:p14="http://schemas.microsoft.com/office/powerpoint/2010/main" val="1468028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1649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Forwarding Data Frames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24452"/>
            <a:ext cx="11881449" cy="1323439"/>
          </a:xfrm>
          <a:prstGeom prst="rect">
            <a:avLst/>
          </a:prstGeom>
          <a:noFill/>
        </p:spPr>
        <p:txBody>
          <a:bodyPr wrap="square">
            <a:spAutoFit/>
          </a:bodyPr>
          <a:lstStyle/>
          <a:p>
            <a:r>
              <a:rPr lang="en-US" sz="1600" b="1" dirty="0"/>
              <a:t>• When the destination MAC address of a data frame is not in the MAC address table or it is a broadcast address, the switch floods the frame.</a:t>
            </a:r>
          </a:p>
          <a:p>
            <a:endParaRPr lang="en-US" sz="1600" b="1" dirty="0"/>
          </a:p>
          <a:p>
            <a:r>
              <a:rPr lang="en-US" sz="1600" b="1" dirty="0"/>
              <a:t>• In this example, the destination MAC address of the ARP request sent by Host A is a broadcast address. Therefore, the switch broadcasts the ARP request to Host B and Host C through interfaces G0/0/2 and G0/0/3.</a:t>
            </a:r>
          </a:p>
        </p:txBody>
      </p:sp>
      <p:graphicFrame>
        <p:nvGraphicFramePr>
          <p:cNvPr id="9" name="Object 8">
            <a:extLst>
              <a:ext uri="{FF2B5EF4-FFF2-40B4-BE49-F238E27FC236}">
                <a16:creationId xmlns:a16="http://schemas.microsoft.com/office/drawing/2014/main" id="{BED3B135-8F30-6CD3-10FC-942477406204}"/>
              </a:ext>
            </a:extLst>
          </p:cNvPr>
          <p:cNvGraphicFramePr>
            <a:graphicFrameLocks noChangeAspect="1"/>
          </p:cNvGraphicFramePr>
          <p:nvPr>
            <p:extLst>
              <p:ext uri="{D42A27DB-BD31-4B8C-83A1-F6EECF244321}">
                <p14:modId xmlns:p14="http://schemas.microsoft.com/office/powerpoint/2010/main" val="3470588895"/>
              </p:ext>
            </p:extLst>
          </p:nvPr>
        </p:nvGraphicFramePr>
        <p:xfrm>
          <a:off x="2536165" y="2820910"/>
          <a:ext cx="7849693" cy="3452740"/>
        </p:xfrm>
        <a:graphic>
          <a:graphicData uri="http://schemas.openxmlformats.org/presentationml/2006/ole">
            <mc:AlternateContent xmlns:mc="http://schemas.openxmlformats.org/markup-compatibility/2006">
              <mc:Choice xmlns:v="urn:schemas-microsoft-com:vml" Requires="v">
                <p:oleObj name="Bitmap Image" r:id="rId6" imgW="9304200" imgH="4092120" progId="PBrush">
                  <p:embed/>
                </p:oleObj>
              </mc:Choice>
              <mc:Fallback>
                <p:oleObj name="Bitmap Image" r:id="rId6" imgW="9304200" imgH="4092120" progId="PBrush">
                  <p:embed/>
                  <p:pic>
                    <p:nvPicPr>
                      <p:cNvPr id="0" name=""/>
                      <p:cNvPicPr/>
                      <p:nvPr/>
                    </p:nvPicPr>
                    <p:blipFill>
                      <a:blip r:embed="rId7"/>
                      <a:stretch>
                        <a:fillRect/>
                      </a:stretch>
                    </p:blipFill>
                    <p:spPr>
                      <a:xfrm>
                        <a:off x="2536165" y="2820910"/>
                        <a:ext cx="7849693" cy="3452740"/>
                      </a:xfrm>
                      <a:prstGeom prst="rect">
                        <a:avLst/>
                      </a:prstGeom>
                    </p:spPr>
                  </p:pic>
                </p:oleObj>
              </mc:Fallback>
            </mc:AlternateContent>
          </a:graphicData>
        </a:graphic>
      </p:graphicFrame>
    </p:spTree>
    <p:extLst>
      <p:ext uri="{BB962C8B-B14F-4D97-AF65-F5344CB8AC3E}">
        <p14:creationId xmlns:p14="http://schemas.microsoft.com/office/powerpoint/2010/main" val="2747507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155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Response from the Target Host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336430" y="1390513"/>
            <a:ext cx="11671540" cy="2062103"/>
          </a:xfrm>
          <a:prstGeom prst="rect">
            <a:avLst/>
          </a:prstGeom>
          <a:noFill/>
        </p:spPr>
        <p:txBody>
          <a:bodyPr wrap="square">
            <a:spAutoFit/>
          </a:bodyPr>
          <a:lstStyle/>
          <a:p>
            <a:r>
              <a:rPr lang="en-US" sz="1600" b="1" dirty="0"/>
              <a:t>• The switch unicasts the reply from Host C to Host A based on the MAC address table.</a:t>
            </a:r>
          </a:p>
          <a:p>
            <a:endParaRPr lang="en-US" sz="1600" b="1" dirty="0"/>
          </a:p>
          <a:p>
            <a:r>
              <a:rPr lang="en-US" sz="1600" b="1" dirty="0"/>
              <a:t>• After receiving the ARP request, Host B and Host C query the ARP packet. Host C processes the ARP request and sends an ARP reply. However, Host B does not reply. The destination MAC address of the ARP reply is the MAC address of Host A and the source MAC address is the MAC address of Host C. After receiving the ARP reply, SWA adds the mapping between the source MAC address and the receiving interface to the MAC address table. If the mapping exists in the MAC address table, the mapping is updated. Then SWA queries the MAC address table, finds the corresponding forwarding interface according to the destination MAC address of the frame, and forwards the ARP reply through G0/0/1.</a:t>
            </a:r>
          </a:p>
        </p:txBody>
      </p:sp>
      <p:graphicFrame>
        <p:nvGraphicFramePr>
          <p:cNvPr id="10" name="Object 9">
            <a:extLst>
              <a:ext uri="{FF2B5EF4-FFF2-40B4-BE49-F238E27FC236}">
                <a16:creationId xmlns:a16="http://schemas.microsoft.com/office/drawing/2014/main" id="{F13B744A-B1F4-9B37-EAC0-EA3712D1472C}"/>
              </a:ext>
            </a:extLst>
          </p:cNvPr>
          <p:cNvGraphicFramePr>
            <a:graphicFrameLocks noChangeAspect="1"/>
          </p:cNvGraphicFramePr>
          <p:nvPr>
            <p:extLst>
              <p:ext uri="{D42A27DB-BD31-4B8C-83A1-F6EECF244321}">
                <p14:modId xmlns:p14="http://schemas.microsoft.com/office/powerpoint/2010/main" val="2586725027"/>
              </p:ext>
            </p:extLst>
          </p:nvPr>
        </p:nvGraphicFramePr>
        <p:xfrm>
          <a:off x="4063040" y="3322766"/>
          <a:ext cx="6388999" cy="2952531"/>
        </p:xfrm>
        <a:graphic>
          <a:graphicData uri="http://schemas.openxmlformats.org/presentationml/2006/ole">
            <mc:AlternateContent xmlns:mc="http://schemas.openxmlformats.org/markup-compatibility/2006">
              <mc:Choice xmlns:v="urn:schemas-microsoft-com:vml" Requires="v">
                <p:oleObj name="Bitmap Image" r:id="rId6" imgW="9745920" imgH="4503600" progId="PBrush">
                  <p:embed/>
                </p:oleObj>
              </mc:Choice>
              <mc:Fallback>
                <p:oleObj name="Bitmap Image" r:id="rId6" imgW="9745920" imgH="4503600" progId="PBrush">
                  <p:embed/>
                  <p:pic>
                    <p:nvPicPr>
                      <p:cNvPr id="0" name=""/>
                      <p:cNvPicPr/>
                      <p:nvPr/>
                    </p:nvPicPr>
                    <p:blipFill>
                      <a:blip r:embed="rId7"/>
                      <a:stretch>
                        <a:fillRect/>
                      </a:stretch>
                    </p:blipFill>
                    <p:spPr>
                      <a:xfrm>
                        <a:off x="4063040" y="3322766"/>
                        <a:ext cx="6388999" cy="2952531"/>
                      </a:xfrm>
                      <a:prstGeom prst="rect">
                        <a:avLst/>
                      </a:prstGeom>
                    </p:spPr>
                  </p:pic>
                </p:oleObj>
              </mc:Fallback>
            </mc:AlternateContent>
          </a:graphicData>
        </a:graphic>
      </p:graphicFrame>
    </p:spTree>
    <p:extLst>
      <p:ext uri="{BB962C8B-B14F-4D97-AF65-F5344CB8AC3E}">
        <p14:creationId xmlns:p14="http://schemas.microsoft.com/office/powerpoint/2010/main" val="4063353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650377" y="236724"/>
            <a:ext cx="12650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Router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58791" y="1430962"/>
            <a:ext cx="11813883" cy="2062103"/>
          </a:xfrm>
          <a:prstGeom prst="rect">
            <a:avLst/>
          </a:prstGeom>
          <a:noFill/>
        </p:spPr>
        <p:txBody>
          <a:bodyPr wrap="square">
            <a:spAutoFit/>
          </a:bodyPr>
          <a:lstStyle/>
          <a:p>
            <a:r>
              <a:rPr lang="en-US" sz="1600" b="1" dirty="0"/>
              <a:t>• Function: forwards data packets between different networks</a:t>
            </a:r>
          </a:p>
          <a:p>
            <a:endParaRPr lang="en-US" sz="1600" b="1" dirty="0"/>
          </a:p>
          <a:p>
            <a:r>
              <a:rPr lang="en-US" sz="1600" b="1" dirty="0"/>
              <a:t>• A router is a network layer device that forwards packets between different networks. As shown in the figure, host A and host B reside on different networks. When host A wants to communicate with host B, host A sends a frame to host B. Upon receipt of this frame, the router that resides on the same network as host A analyzes the frame. At the data link layer, the router analyzes the frame header and determines that the frame is sent to itself. It then sends the frame to the network layer. At the network layer, the router determines to which network segment the destination address belongs based on the network layer packet header of the frame. It then searches the table and forwards the frame through the corresponding interface to the next hop destined to host B.</a:t>
            </a:r>
          </a:p>
        </p:txBody>
      </p:sp>
      <p:graphicFrame>
        <p:nvGraphicFramePr>
          <p:cNvPr id="9" name="Object 8">
            <a:extLst>
              <a:ext uri="{FF2B5EF4-FFF2-40B4-BE49-F238E27FC236}">
                <a16:creationId xmlns:a16="http://schemas.microsoft.com/office/drawing/2014/main" id="{A29136CC-0CD3-FD9D-C406-C6FE9BF185BD}"/>
              </a:ext>
            </a:extLst>
          </p:cNvPr>
          <p:cNvGraphicFramePr>
            <a:graphicFrameLocks noChangeAspect="1"/>
          </p:cNvGraphicFramePr>
          <p:nvPr>
            <p:extLst>
              <p:ext uri="{D42A27DB-BD31-4B8C-83A1-F6EECF244321}">
                <p14:modId xmlns:p14="http://schemas.microsoft.com/office/powerpoint/2010/main" val="2331429772"/>
              </p:ext>
            </p:extLst>
          </p:nvPr>
        </p:nvGraphicFramePr>
        <p:xfrm>
          <a:off x="2650377" y="3531884"/>
          <a:ext cx="6977569" cy="3020923"/>
        </p:xfrm>
        <a:graphic>
          <a:graphicData uri="http://schemas.openxmlformats.org/presentationml/2006/ole">
            <mc:AlternateContent xmlns:mc="http://schemas.openxmlformats.org/markup-compatibility/2006">
              <mc:Choice xmlns:v="urn:schemas-microsoft-com:vml" Requires="v">
                <p:oleObj name="Bitmap Image" r:id="rId6" imgW="10157400" imgH="4396680" progId="PBrush">
                  <p:embed/>
                </p:oleObj>
              </mc:Choice>
              <mc:Fallback>
                <p:oleObj name="Bitmap Image" r:id="rId6" imgW="10157400" imgH="4396680" progId="PBrush">
                  <p:embed/>
                  <p:pic>
                    <p:nvPicPr>
                      <p:cNvPr id="0" name=""/>
                      <p:cNvPicPr/>
                      <p:nvPr/>
                    </p:nvPicPr>
                    <p:blipFill>
                      <a:blip r:embed="rId7"/>
                      <a:stretch>
                        <a:fillRect/>
                      </a:stretch>
                    </p:blipFill>
                    <p:spPr>
                      <a:xfrm>
                        <a:off x="2650377" y="3531884"/>
                        <a:ext cx="6977569" cy="3020923"/>
                      </a:xfrm>
                      <a:prstGeom prst="rect">
                        <a:avLst/>
                      </a:prstGeom>
                    </p:spPr>
                  </p:pic>
                </p:oleObj>
              </mc:Fallback>
            </mc:AlternateContent>
          </a:graphicData>
        </a:graphic>
      </p:graphicFrame>
    </p:spTree>
    <p:extLst>
      <p:ext uri="{BB962C8B-B14F-4D97-AF65-F5344CB8AC3E}">
        <p14:creationId xmlns:p14="http://schemas.microsoft.com/office/powerpoint/2010/main" val="2310807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7238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Route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303434"/>
            <a:ext cx="11881449" cy="2554545"/>
          </a:xfrm>
          <a:prstGeom prst="rect">
            <a:avLst/>
          </a:prstGeom>
          <a:noFill/>
        </p:spPr>
        <p:txBody>
          <a:bodyPr wrap="square">
            <a:spAutoFit/>
          </a:bodyPr>
          <a:lstStyle/>
          <a:p>
            <a:r>
              <a:rPr lang="en-US" sz="1600" b="1" dirty="0"/>
              <a:t>• A router selects an optimal path for data packets and forwards the packets.</a:t>
            </a:r>
          </a:p>
          <a:p>
            <a:endParaRPr lang="en-US" sz="1600" b="1" dirty="0"/>
          </a:p>
          <a:p>
            <a:r>
              <a:rPr lang="en-US" sz="1600" b="1" dirty="0"/>
              <a:t>• After receiving a packet, a router selects an optimal path according to the destination IP address of the packet. It then forwards the packet to the next router. The last router on the path forwards the packet to the destination host. The transmission of data packets on the network is similar to a relay race. Each router forwards data packets to the next­ hop router according to the optimal path, and the packets are forwarded to the destination through the optimal path. In some cases, because certain routing policies are implemented, the path through which the data packets pass may not be optimal.</a:t>
            </a:r>
          </a:p>
          <a:p>
            <a:endParaRPr lang="en-US" sz="1600" b="1" dirty="0"/>
          </a:p>
          <a:p>
            <a:r>
              <a:rPr lang="en-US" sz="1600" b="1" dirty="0"/>
              <a:t>• A router can determine the forwarding path of data packets. If multiple paths exist to the destination, the router determines the optimal next hop according to calculations specific to the routing protocol in use.</a:t>
            </a:r>
          </a:p>
        </p:txBody>
      </p:sp>
      <p:graphicFrame>
        <p:nvGraphicFramePr>
          <p:cNvPr id="9" name="Object 8">
            <a:extLst>
              <a:ext uri="{FF2B5EF4-FFF2-40B4-BE49-F238E27FC236}">
                <a16:creationId xmlns:a16="http://schemas.microsoft.com/office/drawing/2014/main" id="{1EA65DDA-3142-C632-6AA6-B9AB114B370F}"/>
              </a:ext>
            </a:extLst>
          </p:cNvPr>
          <p:cNvGraphicFramePr>
            <a:graphicFrameLocks noChangeAspect="1"/>
          </p:cNvGraphicFramePr>
          <p:nvPr>
            <p:extLst>
              <p:ext uri="{D42A27DB-BD31-4B8C-83A1-F6EECF244321}">
                <p14:modId xmlns:p14="http://schemas.microsoft.com/office/powerpoint/2010/main" val="2529269827"/>
              </p:ext>
            </p:extLst>
          </p:nvPr>
        </p:nvGraphicFramePr>
        <p:xfrm>
          <a:off x="3007174" y="3856020"/>
          <a:ext cx="5607652" cy="2554545"/>
        </p:xfrm>
        <a:graphic>
          <a:graphicData uri="http://schemas.openxmlformats.org/presentationml/2006/ole">
            <mc:AlternateContent xmlns:mc="http://schemas.openxmlformats.org/markup-compatibility/2006">
              <mc:Choice xmlns:v="urn:schemas-microsoft-com:vml" Requires="v">
                <p:oleObj name="Bitmap Image" r:id="rId6" imgW="9517320" imgH="4335840" progId="PBrush">
                  <p:embed/>
                </p:oleObj>
              </mc:Choice>
              <mc:Fallback>
                <p:oleObj name="Bitmap Image" r:id="rId6" imgW="9517320" imgH="4335840" progId="PBrush">
                  <p:embed/>
                  <p:pic>
                    <p:nvPicPr>
                      <p:cNvPr id="0" name=""/>
                      <p:cNvPicPr/>
                      <p:nvPr/>
                    </p:nvPicPr>
                    <p:blipFill>
                      <a:blip r:embed="rId7"/>
                      <a:stretch>
                        <a:fillRect/>
                      </a:stretch>
                    </p:blipFill>
                    <p:spPr>
                      <a:xfrm>
                        <a:off x="3007174" y="3856020"/>
                        <a:ext cx="5607652" cy="2554545"/>
                      </a:xfrm>
                      <a:prstGeom prst="rect">
                        <a:avLst/>
                      </a:prstGeom>
                    </p:spPr>
                  </p:pic>
                </p:oleObj>
              </mc:Fallback>
            </mc:AlternateContent>
          </a:graphicData>
        </a:graphic>
      </p:graphicFrame>
    </p:spTree>
    <p:extLst>
      <p:ext uri="{BB962C8B-B14F-4D97-AF65-F5344CB8AC3E}">
        <p14:creationId xmlns:p14="http://schemas.microsoft.com/office/powerpoint/2010/main" val="3301141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E275E03C-1B27-5807-D5B2-E7760F59921B}"/>
              </a:ext>
            </a:extLst>
          </p:cNvPr>
          <p:cNvGraphicFramePr>
            <a:graphicFrameLocks noChangeAspect="1"/>
          </p:cNvGraphicFramePr>
          <p:nvPr>
            <p:extLst>
              <p:ext uri="{D42A27DB-BD31-4B8C-83A1-F6EECF244321}">
                <p14:modId xmlns:p14="http://schemas.microsoft.com/office/powerpoint/2010/main" val="533189747"/>
              </p:ext>
            </p:extLst>
          </p:nvPr>
        </p:nvGraphicFramePr>
        <p:xfrm>
          <a:off x="6194080" y="3319808"/>
          <a:ext cx="5772188" cy="3026891"/>
        </p:xfrm>
        <a:graphic>
          <a:graphicData uri="http://schemas.openxmlformats.org/presentationml/2006/ole">
            <mc:AlternateContent xmlns:mc="http://schemas.openxmlformats.org/markup-compatibility/2006">
              <mc:Choice xmlns:v="urn:schemas-microsoft-com:vml" Requires="v">
                <p:oleObj name="Bitmap Image" r:id="rId2" imgW="8298360" imgH="4350960" progId="PBrush">
                  <p:embed/>
                </p:oleObj>
              </mc:Choice>
              <mc:Fallback>
                <p:oleObj name="Bitmap Image" r:id="rId2" imgW="8298360" imgH="4350960" progId="PBrush">
                  <p:embed/>
                  <p:pic>
                    <p:nvPicPr>
                      <p:cNvPr id="0" name=""/>
                      <p:cNvPicPr/>
                      <p:nvPr/>
                    </p:nvPicPr>
                    <p:blipFill>
                      <a:blip r:embed="rId3"/>
                      <a:stretch>
                        <a:fillRect/>
                      </a:stretch>
                    </p:blipFill>
                    <p:spPr>
                      <a:xfrm>
                        <a:off x="6194080" y="3319808"/>
                        <a:ext cx="5772188" cy="302689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1425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2308324"/>
          </a:xfrm>
          <a:prstGeom prst="rect">
            <a:avLst/>
          </a:prstGeom>
          <a:noFill/>
        </p:spPr>
        <p:txBody>
          <a:bodyPr wrap="square">
            <a:spAutoFit/>
          </a:bodyPr>
          <a:lstStyle/>
          <a:p>
            <a:r>
              <a:rPr lang="en-US" sz="1600" b="1" dirty="0"/>
              <a:t>• A firewall is mainly used to protect one network area against network attacks and intrusions from another network area.</a:t>
            </a:r>
          </a:p>
          <a:p>
            <a:endParaRPr lang="en-US" sz="1600" b="1" dirty="0"/>
          </a:p>
          <a:p>
            <a:r>
              <a:rPr lang="en-US" sz="1600" b="1" dirty="0"/>
              <a:t>•    The word "firewall" was first used in the construction field, where a firewall's primary function is to isolate and prevent a fire from spreading. In the communications field, a firewall device is usually deployed to meet certain requirements by logically isolating networks. It blocks various attacks on networks and allows normal communication packets to pass through.</a:t>
            </a:r>
          </a:p>
          <a:p>
            <a:endParaRPr lang="en-US" sz="1600" b="1" dirty="0"/>
          </a:p>
          <a:p>
            <a:r>
              <a:rPr lang="en-US" sz="1600" b="1" dirty="0"/>
              <a:t>•    In communications, a firewall is mainly used to protect one network area against network attacks and intrusions from another network area. Because of its isolation and defense capabilities, it can be flexibly applied to network borders and subnet isolation, for example, enterprise network egress, internal subnet isolation, and data center border.</a:t>
            </a:r>
          </a:p>
        </p:txBody>
      </p:sp>
    </p:spTree>
    <p:extLst>
      <p:ext uri="{BB962C8B-B14F-4D97-AF65-F5344CB8AC3E}">
        <p14:creationId xmlns:p14="http://schemas.microsoft.com/office/powerpoint/2010/main" val="144809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507353" y="359834"/>
            <a:ext cx="5617243"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Comparing Firewalls with Switches and Routers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55275" y="1303434"/>
            <a:ext cx="11881449" cy="2800767"/>
          </a:xfrm>
          <a:prstGeom prst="rect">
            <a:avLst/>
          </a:prstGeom>
          <a:noFill/>
        </p:spPr>
        <p:txBody>
          <a:bodyPr wrap="square">
            <a:spAutoFit/>
          </a:bodyPr>
          <a:lstStyle/>
          <a:p>
            <a:r>
              <a:rPr lang="en-US" sz="1600" b="1" dirty="0"/>
              <a:t>• The primary function of routers and switches is forwarding, whereas that of firewalls is controlling.</a:t>
            </a:r>
          </a:p>
          <a:p>
            <a:endParaRPr lang="en-US" sz="1600" b="1" dirty="0"/>
          </a:p>
          <a:p>
            <a:r>
              <a:rPr lang="en-US" sz="1600" b="1" dirty="0"/>
              <a:t>• Firewalls are different from routers and switches. A router is used to connect different networks and ensure interconnection through routing protocols so that packets can be forwarded to the destination. A switch is usually deployed to set up a local area network (LAN) and serve as an intermediate hub for LAN communications. A switch forwards packets through Layer 2/Layer 3 switching. A firewall is deployed at the network border to control access to and from the network. Security protection is the core feature of a firewall. The primary function of routers and switches is forwarding, whereas that of firewalls is controlling.</a:t>
            </a:r>
          </a:p>
          <a:p>
            <a:endParaRPr lang="en-US" sz="1600" b="1" dirty="0"/>
          </a:p>
          <a:p>
            <a:r>
              <a:rPr lang="en-US" sz="1600" b="1" dirty="0"/>
              <a:t>• It is common for mid-range and low-end devices to integrate router and firewall functionality. Huawei has released a series of such all-in-one devices. Currently, there is a trend for mid-range and low-end routers and firewalls to integrate for function complementary. Huawei has released a series of such all-in-one devices.</a:t>
            </a:r>
          </a:p>
        </p:txBody>
      </p:sp>
      <p:graphicFrame>
        <p:nvGraphicFramePr>
          <p:cNvPr id="9" name="Object 8">
            <a:extLst>
              <a:ext uri="{FF2B5EF4-FFF2-40B4-BE49-F238E27FC236}">
                <a16:creationId xmlns:a16="http://schemas.microsoft.com/office/drawing/2014/main" id="{A8D939BF-2DCA-0DB6-198A-9FD5D1B3DD54}"/>
              </a:ext>
            </a:extLst>
          </p:cNvPr>
          <p:cNvGraphicFramePr>
            <a:graphicFrameLocks noChangeAspect="1"/>
          </p:cNvGraphicFramePr>
          <p:nvPr>
            <p:extLst>
              <p:ext uri="{D42A27DB-BD31-4B8C-83A1-F6EECF244321}">
                <p14:modId xmlns:p14="http://schemas.microsoft.com/office/powerpoint/2010/main" val="898076116"/>
              </p:ext>
            </p:extLst>
          </p:nvPr>
        </p:nvGraphicFramePr>
        <p:xfrm>
          <a:off x="4724663" y="3916392"/>
          <a:ext cx="5760633" cy="2319628"/>
        </p:xfrm>
        <a:graphic>
          <a:graphicData uri="http://schemas.openxmlformats.org/presentationml/2006/ole">
            <mc:AlternateContent xmlns:mc="http://schemas.openxmlformats.org/markup-compatibility/2006">
              <mc:Choice xmlns:v="urn:schemas-microsoft-com:vml" Requires="v">
                <p:oleObj name="Bitmap Image" r:id="rId6" imgW="9517320" imgH="3832920" progId="PBrush">
                  <p:embed/>
                </p:oleObj>
              </mc:Choice>
              <mc:Fallback>
                <p:oleObj name="Bitmap Image" r:id="rId6" imgW="9517320" imgH="3832920" progId="PBrush">
                  <p:embed/>
                  <p:pic>
                    <p:nvPicPr>
                      <p:cNvPr id="0" name=""/>
                      <p:cNvPicPr/>
                      <p:nvPr/>
                    </p:nvPicPr>
                    <p:blipFill>
                      <a:blip r:embed="rId7"/>
                      <a:stretch>
                        <a:fillRect/>
                      </a:stretch>
                    </p:blipFill>
                    <p:spPr>
                      <a:xfrm>
                        <a:off x="4724663" y="3916392"/>
                        <a:ext cx="5760633" cy="2319628"/>
                      </a:xfrm>
                      <a:prstGeom prst="rect">
                        <a:avLst/>
                      </a:prstGeom>
                    </p:spPr>
                  </p:pic>
                </p:oleObj>
              </mc:Fallback>
            </mc:AlternateContent>
          </a:graphicData>
        </a:graphic>
      </p:graphicFrame>
    </p:spTree>
    <p:extLst>
      <p:ext uri="{BB962C8B-B14F-4D97-AF65-F5344CB8AC3E}">
        <p14:creationId xmlns:p14="http://schemas.microsoft.com/office/powerpoint/2010/main" val="1009845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8638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Development History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206FA680-9F31-C633-BA7F-A5735B69DC4F}"/>
              </a:ext>
            </a:extLst>
          </p:cNvPr>
          <p:cNvGraphicFramePr>
            <a:graphicFrameLocks noChangeAspect="1"/>
          </p:cNvGraphicFramePr>
          <p:nvPr>
            <p:extLst>
              <p:ext uri="{D42A27DB-BD31-4B8C-83A1-F6EECF244321}">
                <p14:modId xmlns:p14="http://schemas.microsoft.com/office/powerpoint/2010/main" val="1006954801"/>
              </p:ext>
            </p:extLst>
          </p:nvPr>
        </p:nvGraphicFramePr>
        <p:xfrm>
          <a:off x="907029" y="1648491"/>
          <a:ext cx="10477500" cy="3390900"/>
        </p:xfrm>
        <a:graphic>
          <a:graphicData uri="http://schemas.openxmlformats.org/presentationml/2006/ole">
            <mc:AlternateContent xmlns:mc="http://schemas.openxmlformats.org/markup-compatibility/2006">
              <mc:Choice xmlns:v="urn:schemas-microsoft-com:vml" Requires="v">
                <p:oleObj name="Bitmap Image" r:id="rId6" imgW="10477440" imgH="3390840" progId="PBrush">
                  <p:embed/>
                </p:oleObj>
              </mc:Choice>
              <mc:Fallback>
                <p:oleObj name="Bitmap Image" r:id="rId6" imgW="10477440" imgH="3390840" progId="PBrush">
                  <p:embed/>
                  <p:pic>
                    <p:nvPicPr>
                      <p:cNvPr id="0" name=""/>
                      <p:cNvPicPr/>
                      <p:nvPr/>
                    </p:nvPicPr>
                    <p:blipFill>
                      <a:blip r:embed="rId7"/>
                      <a:stretch>
                        <a:fillRect/>
                      </a:stretch>
                    </p:blipFill>
                    <p:spPr>
                      <a:xfrm>
                        <a:off x="907029" y="1648491"/>
                        <a:ext cx="10477500" cy="3390900"/>
                      </a:xfrm>
                      <a:prstGeom prst="rect">
                        <a:avLst/>
                      </a:prstGeom>
                    </p:spPr>
                  </p:pic>
                </p:oleObj>
              </mc:Fallback>
            </mc:AlternateContent>
          </a:graphicData>
        </a:graphic>
      </p:graphicFrame>
    </p:spTree>
    <p:extLst>
      <p:ext uri="{BB962C8B-B14F-4D97-AF65-F5344CB8AC3E}">
        <p14:creationId xmlns:p14="http://schemas.microsoft.com/office/powerpoint/2010/main" val="3905711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8638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Development History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0767"/>
            <a:ext cx="11881449" cy="4524315"/>
          </a:xfrm>
          <a:prstGeom prst="rect">
            <a:avLst/>
          </a:prstGeom>
          <a:noFill/>
        </p:spPr>
        <p:txBody>
          <a:bodyPr wrap="square">
            <a:spAutoFit/>
          </a:bodyPr>
          <a:lstStyle/>
          <a:p>
            <a:r>
              <a:rPr lang="en-US" b="1" dirty="0"/>
              <a:t>• The earliest firewall can be traced back to the late 1980s. Broadly speaking, firewall development can be divided into the following phases:</a:t>
            </a:r>
          </a:p>
          <a:p>
            <a:endParaRPr lang="en-US" b="1" dirty="0"/>
          </a:p>
          <a:p>
            <a:r>
              <a:rPr lang="en-US" b="1" dirty="0">
                <a:solidFill>
                  <a:srgbClr val="FF9518"/>
                </a:solidFill>
              </a:rPr>
              <a:t>□ 1989-1994:</a:t>
            </a:r>
          </a:p>
          <a:p>
            <a:endParaRPr lang="en-US" b="1" dirty="0"/>
          </a:p>
          <a:p>
            <a:r>
              <a:rPr lang="en-US" b="1" dirty="0"/>
              <a:t>■ Packet  filtering  firewalls  ware  developed  in  1989  for  simple  access  control. This type of firewall is called the first-generation firewall.</a:t>
            </a:r>
          </a:p>
          <a:p>
            <a:endParaRPr lang="en-US" b="1" dirty="0"/>
          </a:p>
          <a:p>
            <a:r>
              <a:rPr lang="en-US" b="1" dirty="0"/>
              <a:t>■ Proxy firewalls were developed soon after and acted as a proxy for communications between an intranet and an extranet at the application layer. This type of firewall is referred to as the second-generation firewall. Proxy firewalls have high security but low processing. In addition, developing a proxy service for each type of application can be difficult. Therefore, a proxy is provided for only a few applications.</a:t>
            </a:r>
          </a:p>
          <a:p>
            <a:endParaRPr lang="en-US" b="1" dirty="0"/>
          </a:p>
          <a:p>
            <a:r>
              <a:rPr lang="en-US" b="1" dirty="0">
                <a:solidFill>
                  <a:srgbClr val="FF9518"/>
                </a:solidFill>
              </a:rPr>
              <a:t>■ In 1994</a:t>
            </a:r>
            <a:r>
              <a:rPr lang="en-US" b="1" dirty="0"/>
              <a:t>, the industry released the first stateful inspection firewall, which determined what action should be performed by dynamically analyzing packet status. Because it does not need to proxy each application, a stateful inspection firewall provides faster processing and higher security. This type of firewall is called the third-generation firewall.</a:t>
            </a:r>
          </a:p>
        </p:txBody>
      </p:sp>
    </p:spTree>
    <p:extLst>
      <p:ext uri="{BB962C8B-B14F-4D97-AF65-F5344CB8AC3E}">
        <p14:creationId xmlns:p14="http://schemas.microsoft.com/office/powerpoint/2010/main" val="3366036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8638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Development History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10551" y="1358986"/>
            <a:ext cx="11881449" cy="4770537"/>
          </a:xfrm>
          <a:prstGeom prst="rect">
            <a:avLst/>
          </a:prstGeom>
          <a:noFill/>
        </p:spPr>
        <p:txBody>
          <a:bodyPr wrap="square">
            <a:spAutoFit/>
          </a:bodyPr>
          <a:lstStyle/>
          <a:p>
            <a:r>
              <a:rPr lang="en-US" sz="1600" b="1" dirty="0">
                <a:solidFill>
                  <a:srgbClr val="FF9518"/>
                </a:solidFill>
              </a:rPr>
              <a:t>□ 1995-2004:</a:t>
            </a:r>
            <a:endParaRPr lang="en-US" sz="1600" b="1" dirty="0"/>
          </a:p>
          <a:p>
            <a:r>
              <a:rPr lang="en-US" sz="1600" b="1" dirty="0"/>
              <a:t>■  During  this  period,  stateful  inspection  firewalls  had  gained  popularity.  In addition to access control, firewalls also provided other functions, such as VPN</a:t>
            </a:r>
          </a:p>
          <a:p>
            <a:r>
              <a:rPr lang="en-US" sz="1600" b="1" dirty="0"/>
              <a:t>■  At  the  same  time,  specific  devices  started  to  appear,  for  example,  Web Application Firewalls (WAFs) that protect web servers.</a:t>
            </a:r>
          </a:p>
          <a:p>
            <a:r>
              <a:rPr lang="en-US" sz="1600" b="1" dirty="0"/>
              <a:t>■ </a:t>
            </a:r>
            <a:r>
              <a:rPr lang="en-US" sz="1600" b="1" dirty="0">
                <a:solidFill>
                  <a:srgbClr val="FF9518"/>
                </a:solidFill>
              </a:rPr>
              <a:t>In 2004</a:t>
            </a:r>
            <a:r>
              <a:rPr lang="en-US" sz="1600" b="1" dirty="0"/>
              <a:t>, the industry proposed the concept of United Threat Management (UTM). This concept integrates the conventional firewall, intrusion detection, antivirus, URL filtering, application control, and mail control into one firewall for all-round security protection.</a:t>
            </a:r>
          </a:p>
          <a:p>
            <a:endParaRPr lang="en-US" sz="1600" b="1" dirty="0"/>
          </a:p>
          <a:p>
            <a:r>
              <a:rPr lang="en-US" sz="1600" b="1" dirty="0">
                <a:solidFill>
                  <a:srgbClr val="FF9518"/>
                </a:solidFill>
              </a:rPr>
              <a:t>□ From 2005 to now:</a:t>
            </a:r>
          </a:p>
          <a:p>
            <a:endParaRPr lang="en-US" sz="1600" b="1" dirty="0"/>
          </a:p>
          <a:p>
            <a:r>
              <a:rPr lang="en-US" sz="1600" b="1" dirty="0"/>
              <a:t>■ </a:t>
            </a:r>
            <a:r>
              <a:rPr lang="en-US" sz="1600" b="1" dirty="0">
                <a:solidFill>
                  <a:srgbClr val="FF9518"/>
                </a:solidFill>
              </a:rPr>
              <a:t>After 2004</a:t>
            </a:r>
            <a:r>
              <a:rPr lang="en-US" sz="1600" b="1" dirty="0"/>
              <a:t>, the UTM market developed rapidly, and the UTM products mushroomed, but new problems arose. First, the detection degree of the application layer information was limited, and a more advanced detection method is required, which makes the Deep Packet Inspection (DPI) technology widely applied. Next was performance issues. When multiple functions are running at the same time, the processing performance of the UTM deteriorated greatly.</a:t>
            </a:r>
          </a:p>
          <a:p>
            <a:endParaRPr lang="en-US" sz="1600" b="1" dirty="0"/>
          </a:p>
          <a:p>
            <a:r>
              <a:rPr lang="en-US" sz="1600" b="1" dirty="0"/>
              <a:t>■ </a:t>
            </a:r>
            <a:r>
              <a:rPr lang="en-US" sz="1600" b="1" dirty="0">
                <a:solidFill>
                  <a:srgbClr val="FF9518"/>
                </a:solidFill>
              </a:rPr>
              <a:t>In 2008</a:t>
            </a:r>
            <a:r>
              <a:rPr lang="en-US" sz="1600" b="1" dirty="0"/>
              <a:t>, the industry released the next-generation firewall to solve the performance deterioration issue when multiple functions were running at the same time. In addition, management and control can be performed based on users, applications, and content.</a:t>
            </a:r>
          </a:p>
          <a:p>
            <a:endParaRPr lang="en-US" sz="1600" b="1" dirty="0"/>
          </a:p>
          <a:p>
            <a:r>
              <a:rPr lang="en-US" sz="1600" b="1" dirty="0"/>
              <a:t>■    </a:t>
            </a:r>
            <a:r>
              <a:rPr lang="en-US" sz="1600" b="1" dirty="0">
                <a:solidFill>
                  <a:srgbClr val="FF9518"/>
                </a:solidFill>
              </a:rPr>
              <a:t>In 2009</a:t>
            </a:r>
            <a:r>
              <a:rPr lang="en-US" sz="1600" b="1" dirty="0"/>
              <a:t>, the industry defined the next-generation firewall to specify its functions and features. Subsequently, security vendors launched their next­ generation firewall products, and firewalls entered a new era.</a:t>
            </a:r>
          </a:p>
        </p:txBody>
      </p:sp>
    </p:spTree>
    <p:extLst>
      <p:ext uri="{BB962C8B-B14F-4D97-AF65-F5344CB8AC3E}">
        <p14:creationId xmlns:p14="http://schemas.microsoft.com/office/powerpoint/2010/main" val="3326686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F1BD6AF-CCF9-72FD-8DB2-24D2B6A65982}"/>
              </a:ext>
            </a:extLst>
          </p:cNvPr>
          <p:cNvGraphicFramePr>
            <a:graphicFrameLocks noChangeAspect="1"/>
          </p:cNvGraphicFramePr>
          <p:nvPr>
            <p:extLst>
              <p:ext uri="{D42A27DB-BD31-4B8C-83A1-F6EECF244321}">
                <p14:modId xmlns:p14="http://schemas.microsoft.com/office/powerpoint/2010/main" val="1737694206"/>
              </p:ext>
            </p:extLst>
          </p:nvPr>
        </p:nvGraphicFramePr>
        <p:xfrm>
          <a:off x="5562865" y="3977240"/>
          <a:ext cx="5426228" cy="2644036"/>
        </p:xfrm>
        <a:graphic>
          <a:graphicData uri="http://schemas.openxmlformats.org/presentationml/2006/ole">
            <mc:AlternateContent xmlns:mc="http://schemas.openxmlformats.org/markup-compatibility/2006">
              <mc:Choice xmlns:v="urn:schemas-microsoft-com:vml" Requires="v">
                <p:oleObj name="Bitmap Image" r:id="rId2" imgW="9456480" imgH="3390840" progId="PBrush">
                  <p:embed/>
                </p:oleObj>
              </mc:Choice>
              <mc:Fallback>
                <p:oleObj name="Bitmap Image" r:id="rId2" imgW="9456480" imgH="3390840" progId="PBrush">
                  <p:embed/>
                  <p:pic>
                    <p:nvPicPr>
                      <p:cNvPr id="0" name=""/>
                      <p:cNvPicPr/>
                      <p:nvPr/>
                    </p:nvPicPr>
                    <p:blipFill>
                      <a:blip r:embed="rId3"/>
                      <a:stretch>
                        <a:fillRect/>
                      </a:stretch>
                    </p:blipFill>
                    <p:spPr>
                      <a:xfrm>
                        <a:off x="5562865" y="3977240"/>
                        <a:ext cx="5426228" cy="264403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49727" y="662127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Security Zone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36794" y="1284211"/>
            <a:ext cx="11955206" cy="4770537"/>
          </a:xfrm>
          <a:prstGeom prst="rect">
            <a:avLst/>
          </a:prstGeom>
          <a:noFill/>
        </p:spPr>
        <p:txBody>
          <a:bodyPr wrap="square">
            <a:spAutoFit/>
          </a:bodyPr>
          <a:lstStyle/>
          <a:p>
            <a:r>
              <a:rPr lang="en-US" sz="1600" b="1" dirty="0"/>
              <a:t>• Security zone (or zone):</a:t>
            </a:r>
          </a:p>
          <a:p>
            <a:endParaRPr lang="en-US" sz="1600" b="1" dirty="0"/>
          </a:p>
          <a:p>
            <a:r>
              <a:rPr lang="en-US" sz="1600" b="1" dirty="0"/>
              <a:t>□ A local logical security zone</a:t>
            </a:r>
          </a:p>
          <a:p>
            <a:r>
              <a:rPr lang="en-US" sz="1600" b="1" dirty="0"/>
              <a:t>□ A network connected to one or more interfaces</a:t>
            </a:r>
          </a:p>
          <a:p>
            <a:endParaRPr lang="en-US" sz="1600" b="1" dirty="0"/>
          </a:p>
          <a:p>
            <a:r>
              <a:rPr lang="en-US" sz="1600" b="1" dirty="0"/>
              <a:t>•   Zone functions:</a:t>
            </a:r>
          </a:p>
          <a:p>
            <a:endParaRPr lang="en-US" sz="1600" b="1" dirty="0"/>
          </a:p>
          <a:p>
            <a:r>
              <a:rPr lang="en-US" sz="1600" b="1" dirty="0"/>
              <a:t>n Security policies are implemented based on security zones.</a:t>
            </a:r>
          </a:p>
          <a:p>
            <a:r>
              <a:rPr lang="en-US" sz="1600" b="1" dirty="0"/>
              <a:t>□  Data flows in the same security zone bring no security risks and therefore require no security policies.</a:t>
            </a:r>
          </a:p>
          <a:p>
            <a:r>
              <a:rPr lang="en-US" sz="1600" b="1" dirty="0"/>
              <a:t>□  The firewall performs security checks and implements security policies only when data flows between security zones.</a:t>
            </a:r>
          </a:p>
          <a:p>
            <a:r>
              <a:rPr lang="en-US" sz="1600" b="1" dirty="0"/>
              <a:t>□ All devices on the networks connected to the same interface must reside in the same security zone, and one security zone may contain the networks connected to multiple interfaces.</a:t>
            </a:r>
          </a:p>
          <a:p>
            <a:endParaRPr lang="en-US" sz="1600" b="1" dirty="0"/>
          </a:p>
          <a:p>
            <a:r>
              <a:rPr lang="en-US" sz="1600" b="1" dirty="0"/>
              <a:t>•   Default security zones </a:t>
            </a:r>
          </a:p>
          <a:p>
            <a:endParaRPr lang="en-US" sz="1600" b="1" dirty="0"/>
          </a:p>
          <a:p>
            <a:r>
              <a:rPr lang="en-US" sz="1600" b="1" dirty="0"/>
              <a:t>□  Untrust zone </a:t>
            </a:r>
          </a:p>
          <a:p>
            <a:r>
              <a:rPr lang="en-US" sz="1600" b="1" dirty="0"/>
              <a:t>□  DMZ</a:t>
            </a:r>
          </a:p>
          <a:p>
            <a:r>
              <a:rPr lang="en-US" sz="1600" b="1" dirty="0"/>
              <a:t>□ Trust zone </a:t>
            </a:r>
          </a:p>
          <a:p>
            <a:r>
              <a:rPr lang="en-US" sz="1600" b="1" dirty="0"/>
              <a:t>□ Local zone</a:t>
            </a:r>
          </a:p>
        </p:txBody>
      </p:sp>
    </p:spTree>
    <p:extLst>
      <p:ext uri="{BB962C8B-B14F-4D97-AF65-F5344CB8AC3E}">
        <p14:creationId xmlns:p14="http://schemas.microsoft.com/office/powerpoint/2010/main" val="146857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236724"/>
            <a:ext cx="6537367"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Relationship Between Firewall Security Zones </a:t>
            </a:r>
          </a:p>
          <a:p>
            <a:r>
              <a:rPr lang="en-US" sz="2400" dirty="0">
                <a:solidFill>
                  <a:schemeClr val="bg1"/>
                </a:solidFill>
                <a:latin typeface="Tajawal Medium" panose="00000600000000000000" pitchFamily="2" charset="-78"/>
                <a:cs typeface="Tajawal Medium" panose="00000600000000000000" pitchFamily="2" charset="-78"/>
              </a:rPr>
              <a:t>and Interfaces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08592"/>
            <a:ext cx="11881449" cy="2308324"/>
          </a:xfrm>
          <a:prstGeom prst="rect">
            <a:avLst/>
          </a:prstGeom>
          <a:noFill/>
        </p:spPr>
        <p:txBody>
          <a:bodyPr wrap="square">
            <a:spAutoFit/>
          </a:bodyPr>
          <a:lstStyle/>
          <a:p>
            <a:r>
              <a:rPr lang="en-US" sz="1600" b="1" dirty="0"/>
              <a:t>•    Does the firewall have two security zones with the same security level?</a:t>
            </a:r>
          </a:p>
          <a:p>
            <a:r>
              <a:rPr lang="en-US" sz="1600" b="1" dirty="0"/>
              <a:t>•    Does the firewall allow the same physical interface to belong to two different security zones?</a:t>
            </a:r>
          </a:p>
          <a:p>
            <a:r>
              <a:rPr lang="en-US" sz="1600" b="1" dirty="0"/>
              <a:t>•    Can different interfaces on a firewall belong to the same security zone?</a:t>
            </a:r>
          </a:p>
          <a:p>
            <a:endParaRPr lang="en-US" sz="1600" b="1" dirty="0"/>
          </a:p>
          <a:p>
            <a:r>
              <a:rPr lang="en-US" sz="1600" b="1" dirty="0"/>
              <a:t>• All devices on the networks connected to the same interface must reside in the same security zone. Each security zone may contain networks connected to multiple interfaces. The interfaces can be physical or logical interfaces. Users on different network segments connected to the same physical interface can be added to different security zones by using logical interfaces such as sub interfaces or VLANIF interfaces.</a:t>
            </a:r>
          </a:p>
          <a:p>
            <a:r>
              <a:rPr lang="en-US" sz="1600" b="1" dirty="0"/>
              <a:t>• Question:  If  different  interfaces  belong  to  the  same  security  zone,  does  the  inter-zone security forwarding policy take effect?</a:t>
            </a:r>
          </a:p>
        </p:txBody>
      </p:sp>
      <p:graphicFrame>
        <p:nvGraphicFramePr>
          <p:cNvPr id="10" name="Object 9">
            <a:extLst>
              <a:ext uri="{FF2B5EF4-FFF2-40B4-BE49-F238E27FC236}">
                <a16:creationId xmlns:a16="http://schemas.microsoft.com/office/drawing/2014/main" id="{95AB0290-F716-CA84-419C-BF5D802CA21D}"/>
              </a:ext>
            </a:extLst>
          </p:cNvPr>
          <p:cNvGraphicFramePr>
            <a:graphicFrameLocks noChangeAspect="1"/>
          </p:cNvGraphicFramePr>
          <p:nvPr>
            <p:extLst>
              <p:ext uri="{D42A27DB-BD31-4B8C-83A1-F6EECF244321}">
                <p14:modId xmlns:p14="http://schemas.microsoft.com/office/powerpoint/2010/main" val="4101598943"/>
              </p:ext>
            </p:extLst>
          </p:nvPr>
        </p:nvGraphicFramePr>
        <p:xfrm>
          <a:off x="2922938" y="3716916"/>
          <a:ext cx="6061255" cy="2613619"/>
        </p:xfrm>
        <a:graphic>
          <a:graphicData uri="http://schemas.openxmlformats.org/presentationml/2006/ole">
            <mc:AlternateContent xmlns:mc="http://schemas.openxmlformats.org/markup-compatibility/2006">
              <mc:Choice xmlns:v="urn:schemas-microsoft-com:vml" Requires="v">
                <p:oleObj name="Bitmap Image" r:id="rId6" imgW="8709840" imgH="3756600" progId="PBrush">
                  <p:embed/>
                </p:oleObj>
              </mc:Choice>
              <mc:Fallback>
                <p:oleObj name="Bitmap Image" r:id="rId6" imgW="8709840" imgH="3756600" progId="PBrush">
                  <p:embed/>
                  <p:pic>
                    <p:nvPicPr>
                      <p:cNvPr id="0" name=""/>
                      <p:cNvPicPr/>
                      <p:nvPr/>
                    </p:nvPicPr>
                    <p:blipFill>
                      <a:blip r:embed="rId7"/>
                      <a:stretch>
                        <a:fillRect/>
                      </a:stretch>
                    </p:blipFill>
                    <p:spPr>
                      <a:xfrm>
                        <a:off x="2922938" y="3716916"/>
                        <a:ext cx="6061255" cy="2613619"/>
                      </a:xfrm>
                      <a:prstGeom prst="rect">
                        <a:avLst/>
                      </a:prstGeom>
                    </p:spPr>
                  </p:pic>
                </p:oleObj>
              </mc:Fallback>
            </mc:AlternateContent>
          </a:graphicData>
        </a:graphic>
      </p:graphicFrame>
    </p:spTree>
    <p:extLst>
      <p:ext uri="{BB962C8B-B14F-4D97-AF65-F5344CB8AC3E}">
        <p14:creationId xmlns:p14="http://schemas.microsoft.com/office/powerpoint/2010/main" val="3100587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2668</Words>
  <Application>Microsoft Office PowerPoint</Application>
  <PresentationFormat>Widescreen</PresentationFormat>
  <Paragraphs>175</Paragraphs>
  <Slides>24</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1" baseType="lpstr">
      <vt:lpstr>Arial</vt:lpstr>
      <vt:lpstr>Calibri</vt:lpstr>
      <vt:lpstr>Calibri Light</vt:lpstr>
      <vt:lpstr>Tajawal ExtraBold</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66</cp:revision>
  <dcterms:created xsi:type="dcterms:W3CDTF">2021-08-03T13:03:26Z</dcterms:created>
  <dcterms:modified xsi:type="dcterms:W3CDTF">2022-07-16T20:04:36Z</dcterms:modified>
</cp:coreProperties>
</file>