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258" r:id="rId2"/>
    <p:sldId id="260" r:id="rId3"/>
    <p:sldId id="500" r:id="rId4"/>
    <p:sldId id="501" r:id="rId5"/>
    <p:sldId id="506" r:id="rId6"/>
    <p:sldId id="502" r:id="rId7"/>
    <p:sldId id="507" r:id="rId8"/>
    <p:sldId id="508" r:id="rId9"/>
    <p:sldId id="503" r:id="rId10"/>
    <p:sldId id="505" r:id="rId11"/>
    <p:sldId id="504" r:id="rId12"/>
    <p:sldId id="509" r:id="rId13"/>
    <p:sldId id="510" r:id="rId14"/>
    <p:sldId id="512" r:id="rId15"/>
    <p:sldId id="547" r:id="rId16"/>
    <p:sldId id="511" r:id="rId17"/>
    <p:sldId id="516" r:id="rId18"/>
    <p:sldId id="518" r:id="rId19"/>
    <p:sldId id="520" r:id="rId20"/>
    <p:sldId id="548" r:id="rId21"/>
    <p:sldId id="521" r:id="rId22"/>
    <p:sldId id="517" r:id="rId23"/>
    <p:sldId id="519" r:id="rId24"/>
    <p:sldId id="522" r:id="rId25"/>
    <p:sldId id="523" r:id="rId26"/>
    <p:sldId id="549" r:id="rId27"/>
    <p:sldId id="515" r:id="rId28"/>
    <p:sldId id="524" r:id="rId29"/>
    <p:sldId id="514" r:id="rId30"/>
    <p:sldId id="525" r:id="rId31"/>
    <p:sldId id="526" r:id="rId32"/>
    <p:sldId id="527" r:id="rId33"/>
    <p:sldId id="550" r:id="rId34"/>
    <p:sldId id="528" r:id="rId35"/>
    <p:sldId id="551" r:id="rId36"/>
    <p:sldId id="529" r:id="rId37"/>
    <p:sldId id="531" r:id="rId38"/>
    <p:sldId id="552" r:id="rId39"/>
    <p:sldId id="533" r:id="rId40"/>
    <p:sldId id="532" r:id="rId41"/>
    <p:sldId id="530" r:id="rId42"/>
    <p:sldId id="553" r:id="rId43"/>
    <p:sldId id="499" r:id="rId44"/>
    <p:sldId id="534" r:id="rId45"/>
    <p:sldId id="536" r:id="rId46"/>
    <p:sldId id="543" r:id="rId47"/>
    <p:sldId id="542" r:id="rId48"/>
    <p:sldId id="554" r:id="rId49"/>
    <p:sldId id="537" r:id="rId50"/>
    <p:sldId id="538" r:id="rId51"/>
    <p:sldId id="546" r:id="rId52"/>
    <p:sldId id="535" r:id="rId53"/>
    <p:sldId id="541" r:id="rId54"/>
    <p:sldId id="555" r:id="rId55"/>
    <p:sldId id="539" r:id="rId56"/>
    <p:sldId id="540" r:id="rId57"/>
    <p:sldId id="558" r:id="rId58"/>
    <p:sldId id="557" r:id="rId59"/>
    <p:sldId id="544" r:id="rId60"/>
    <p:sldId id="545" r:id="rId61"/>
    <p:sldId id="55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8.png"/><Relationship Id="rId4" Type="http://schemas.openxmlformats.org/officeDocument/2006/relationships/image" Target="../media/image9.emf"/><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emf"/><Relationship Id="rId9" Type="http://schemas.openxmlformats.org/officeDocument/2006/relationships/image" Target="../media/image24.jpe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6.jpe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8.pn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0.jpe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2.png"/><Relationship Id="rId4" Type="http://schemas.openxmlformats.org/officeDocument/2006/relationships/image" Target="../media/image9.emf"/><Relationship Id="rId9" Type="http://schemas.openxmlformats.org/officeDocument/2006/relationships/image" Target="../media/image31.jpe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3.png"/></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png"/></Relationships>
</file>

<file path=ppt/slides/_rels/slide5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36.png"/><Relationship Id="rId4" Type="http://schemas.openxmlformats.org/officeDocument/2006/relationships/image" Target="../media/image9.emf"/><Relationship Id="rId9" Type="http://schemas.openxmlformats.org/officeDocument/2006/relationships/image" Target="../media/image35.png"/></Relationships>
</file>

<file path=ppt/slides/_rels/slide5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7.png"/></Relationships>
</file>

<file path=ppt/slides/_rels/slide5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8.jpeg"/></Relationships>
</file>

<file path=ppt/slides/_rels/slide6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9.png"/></Relationships>
</file>

<file path=ppt/slides/_rels/slide6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Cloud Computing Forensics</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a:t>
            </a:r>
            <a:r>
              <a:rPr lang="ar-EG" sz="2800">
                <a:solidFill>
                  <a:srgbClr val="FF9518"/>
                </a:solidFill>
                <a:latin typeface="Tajawal Medium" panose="00000600000000000000" pitchFamily="2" charset="-78"/>
                <a:cs typeface="Tajawal Medium" panose="00000600000000000000" pitchFamily="2" charset="-78"/>
              </a:rPr>
              <a:t>7</a:t>
            </a:r>
            <a:r>
              <a:rPr lang="en-US" sz="2800">
                <a:solidFill>
                  <a:srgbClr val="FF9518"/>
                </a:solidFill>
                <a:latin typeface="Tajawal Medium" panose="00000600000000000000" pitchFamily="2" charset="-78"/>
                <a:cs typeface="Tajawal Medium" panose="00000600000000000000" pitchFamily="2" charset="-78"/>
              </a:rPr>
              <a:t>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10687C27-DE13-EAAE-C3A5-67F4A25CF3DD}"/>
              </a:ext>
            </a:extLst>
          </p:cNvPr>
          <p:cNvSpPr txBox="1"/>
          <p:nvPr/>
        </p:nvSpPr>
        <p:spPr>
          <a:xfrm>
            <a:off x="1200944" y="1804724"/>
            <a:ext cx="6343094" cy="4401205"/>
          </a:xfrm>
          <a:prstGeom prst="rect">
            <a:avLst/>
          </a:prstGeom>
          <a:noFill/>
        </p:spPr>
        <p:txBody>
          <a:bodyPr wrap="square">
            <a:spAutoFit/>
          </a:bodyPr>
          <a:lstStyle/>
          <a:p>
            <a:pPr marL="285750" indent="-285750">
              <a:buFont typeface="Arial" panose="020B0604020202020204" pitchFamily="34" charset="0"/>
              <a:buChar char="•"/>
            </a:pPr>
            <a:r>
              <a:rPr lang="en-US" sz="2800" dirty="0"/>
              <a:t>Cloud Computing</a:t>
            </a:r>
          </a:p>
          <a:p>
            <a:pPr marL="285750" indent="-285750">
              <a:buFont typeface="Arial" panose="020B0604020202020204" pitchFamily="34" charset="0"/>
              <a:buChar char="•"/>
            </a:pPr>
            <a:r>
              <a:rPr lang="en-US" sz="2800" dirty="0"/>
              <a:t>Cloud Computing Threats</a:t>
            </a:r>
          </a:p>
          <a:p>
            <a:pPr marL="285750" indent="-285750">
              <a:buFont typeface="Arial" panose="020B0604020202020204" pitchFamily="34" charset="0"/>
              <a:buChar char="•"/>
            </a:pPr>
            <a:r>
              <a:rPr lang="en-US" sz="2800" dirty="0"/>
              <a:t>Cloud Computing Attacks</a:t>
            </a:r>
          </a:p>
          <a:p>
            <a:pPr marL="285750" indent="-285750">
              <a:buFont typeface="Arial" panose="020B0604020202020204" pitchFamily="34" charset="0"/>
              <a:buChar char="•"/>
            </a:pPr>
            <a:r>
              <a:rPr lang="en-US" sz="2800" dirty="0"/>
              <a:t>Cloud forensics </a:t>
            </a:r>
          </a:p>
          <a:p>
            <a:pPr marL="285750" indent="-285750">
              <a:buFont typeface="Arial" panose="020B0604020202020204" pitchFamily="34" charset="0"/>
              <a:buChar char="•"/>
            </a:pPr>
            <a:r>
              <a:rPr lang="en-US" sz="2800" dirty="0"/>
              <a:t>Cloud Forensic Steps</a:t>
            </a:r>
          </a:p>
          <a:p>
            <a:pPr marL="285750" indent="-285750">
              <a:buFont typeface="Arial" panose="020B0604020202020204" pitchFamily="34" charset="0"/>
              <a:buChar char="•"/>
            </a:pPr>
            <a:r>
              <a:rPr lang="en-US" sz="2800" dirty="0"/>
              <a:t>Cloud Storage services </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endParaRPr lang="en-US" sz="2800" dirty="0"/>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52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
        <p:nvSpPr>
          <p:cNvPr id="15" name="TextBox 14">
            <a:extLst>
              <a:ext uri="{FF2B5EF4-FFF2-40B4-BE49-F238E27FC236}">
                <a16:creationId xmlns:a16="http://schemas.microsoft.com/office/drawing/2014/main" id="{CE3B72A7-2D36-E4BB-55DC-B7F80E09BE1B}"/>
              </a:ext>
            </a:extLst>
          </p:cNvPr>
          <p:cNvSpPr txBox="1"/>
          <p:nvPr/>
        </p:nvSpPr>
        <p:spPr>
          <a:xfrm>
            <a:off x="898865" y="1653334"/>
            <a:ext cx="6343094" cy="1200329"/>
          </a:xfrm>
          <a:prstGeom prst="rect">
            <a:avLst/>
          </a:prstGeom>
          <a:noFill/>
        </p:spPr>
        <p:txBody>
          <a:bodyPr wrap="square">
            <a:spAutoFit/>
          </a:bodyPr>
          <a:lstStyle/>
          <a:p>
            <a:pPr algn="just"/>
            <a:r>
              <a:rPr lang="en-US" b="1" dirty="0"/>
              <a:t>Cloud Computing:  </a:t>
            </a:r>
            <a:r>
              <a:rPr lang="en-US" dirty="0"/>
              <a:t>is the on-demand availability of computer system resources, especially data storage (cloud storage) and computing power, without direct active management by the user. </a:t>
            </a:r>
          </a:p>
          <a:p>
            <a:pPr algn="just"/>
            <a:endParaRPr lang="en-US" dirty="0"/>
          </a:p>
        </p:txBody>
      </p:sp>
      <p:pic>
        <p:nvPicPr>
          <p:cNvPr id="18" name="Picture 2" descr="Image result for cloud computing">
            <a:extLst>
              <a:ext uri="{FF2B5EF4-FFF2-40B4-BE49-F238E27FC236}">
                <a16:creationId xmlns:a16="http://schemas.microsoft.com/office/drawing/2014/main" id="{CA8A911E-7AB1-23E3-9FC0-3AC527C4A3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59252" y="3450341"/>
            <a:ext cx="239077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389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52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pic>
        <p:nvPicPr>
          <p:cNvPr id="6" name="Picture 2" descr="See the source image">
            <a:extLst>
              <a:ext uri="{FF2B5EF4-FFF2-40B4-BE49-F238E27FC236}">
                <a16:creationId xmlns:a16="http://schemas.microsoft.com/office/drawing/2014/main" id="{99831101-5855-941F-4FDE-7BCE106B50F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656478" y="1327376"/>
            <a:ext cx="8660741" cy="441960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6A2A835C-A635-7C4C-34EC-8BA737B23A0A}"/>
              </a:ext>
            </a:extLst>
          </p:cNvPr>
          <p:cNvSpPr txBox="1"/>
          <p:nvPr/>
        </p:nvSpPr>
        <p:spPr>
          <a:xfrm>
            <a:off x="458270" y="1676048"/>
            <a:ext cx="2945386" cy="1785104"/>
          </a:xfrm>
          <a:prstGeom prst="rect">
            <a:avLst/>
          </a:prstGeom>
          <a:noFill/>
        </p:spPr>
        <p:txBody>
          <a:bodyPr wrap="square">
            <a:spAutoFit/>
          </a:bodyPr>
          <a:lstStyle/>
          <a:p>
            <a:pPr algn="just"/>
            <a:r>
              <a:rPr lang="en-US" sz="2200" dirty="0"/>
              <a:t>The term is generally used to describe data centers available to many users over the Internet.</a:t>
            </a:r>
          </a:p>
        </p:txBody>
      </p:sp>
    </p:spTree>
    <p:extLst>
      <p:ext uri="{BB962C8B-B14F-4D97-AF65-F5344CB8AC3E}">
        <p14:creationId xmlns:p14="http://schemas.microsoft.com/office/powerpoint/2010/main" val="3412707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5595281" cy="4351338"/>
          </a:xfrm>
        </p:spPr>
        <p:txBody>
          <a:bodyPr>
            <a:normAutofit/>
          </a:bodyPr>
          <a:lstStyle/>
          <a:p>
            <a:pPr marL="0" indent="0">
              <a:buNone/>
            </a:pPr>
            <a:r>
              <a:rPr lang="en-US" sz="2400" b="1" dirty="0"/>
              <a:t>Cloud service model mainly divided into three types: </a:t>
            </a:r>
          </a:p>
          <a:p>
            <a:r>
              <a:rPr lang="en-US" sz="2400" dirty="0"/>
              <a:t>Infrastructure as a Service (IAAS), </a:t>
            </a:r>
          </a:p>
          <a:p>
            <a:r>
              <a:rPr lang="en-US" sz="2400" dirty="0"/>
              <a:t>Platform as a Service (PAAS) and </a:t>
            </a:r>
          </a:p>
          <a:p>
            <a:r>
              <a:rPr lang="en-US" sz="2400" dirty="0"/>
              <a:t>Software as a Service (SAAS). </a:t>
            </a:r>
          </a:p>
          <a:p>
            <a:pPr marL="0" indent="0">
              <a:buNone/>
            </a:pPr>
            <a:r>
              <a:rPr lang="en-US" sz="2400" dirty="0"/>
              <a:t>Selection of right service model depends on your requirement.</a:t>
            </a:r>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pic>
        <p:nvPicPr>
          <p:cNvPr id="6" name="Picture 2" descr="Image result for cloud computing types">
            <a:extLst>
              <a:ext uri="{FF2B5EF4-FFF2-40B4-BE49-F238E27FC236}">
                <a16:creationId xmlns:a16="http://schemas.microsoft.com/office/drawing/2014/main" id="{37EFCDCB-D12B-FF76-9036-27C4DA4677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7022" y="1693959"/>
            <a:ext cx="5572610" cy="342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120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28721" y="1732728"/>
            <a:ext cx="7725692" cy="4351338"/>
          </a:xfrm>
        </p:spPr>
        <p:txBody>
          <a:bodyPr>
            <a:normAutofit/>
          </a:bodyPr>
          <a:lstStyle/>
          <a:p>
            <a:pPr algn="just">
              <a:lnSpc>
                <a:spcPct val="150000"/>
              </a:lnSpc>
            </a:pPr>
            <a:r>
              <a:rPr lang="en-US" sz="2400" b="1" dirty="0"/>
              <a:t>Infrastructure-as-a-Service (IaaS): </a:t>
            </a:r>
            <a:r>
              <a:rPr lang="en-US" sz="2400" dirty="0"/>
              <a:t>Cloud service provider(CSP) allows virtual provision of your infrastructure components (such as networking hardware, server, storage etc.).</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pic>
        <p:nvPicPr>
          <p:cNvPr id="1026" name="Picture 2" descr="Infrastructure as a Service (IaaS) -services like AWS EC2, VMs,... |  Download Scientific Diagram">
            <a:extLst>
              <a:ext uri="{FF2B5EF4-FFF2-40B4-BE49-F238E27FC236}">
                <a16:creationId xmlns:a16="http://schemas.microsoft.com/office/drawing/2014/main" id="{30081AB0-BB26-CCF0-3024-FF818AB96C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10601" y="533330"/>
            <a:ext cx="3356110" cy="252058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7E581F80-AAA7-1D3D-2108-D2B2D4CD4C8C}"/>
              </a:ext>
            </a:extLst>
          </p:cNvPr>
          <p:cNvPicPr>
            <a:picLocks noChangeAspect="1"/>
          </p:cNvPicPr>
          <p:nvPr/>
        </p:nvPicPr>
        <p:blipFill>
          <a:blip r:embed="rId10"/>
          <a:stretch>
            <a:fillRect/>
          </a:stretch>
        </p:blipFill>
        <p:spPr>
          <a:xfrm>
            <a:off x="8654943" y="3066275"/>
            <a:ext cx="3331676" cy="3365371"/>
          </a:xfrm>
          <a:prstGeom prst="rect">
            <a:avLst/>
          </a:prstGeom>
        </p:spPr>
      </p:pic>
    </p:spTree>
    <p:extLst>
      <p:ext uri="{BB962C8B-B14F-4D97-AF65-F5344CB8AC3E}">
        <p14:creationId xmlns:p14="http://schemas.microsoft.com/office/powerpoint/2010/main" val="1643500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5709703" cy="4351338"/>
          </a:xfrm>
        </p:spPr>
        <p:txBody>
          <a:bodyPr>
            <a:normAutofit/>
          </a:bodyPr>
          <a:lstStyle/>
          <a:p>
            <a:pPr algn="just">
              <a:lnSpc>
                <a:spcPct val="150000"/>
              </a:lnSpc>
            </a:pPr>
            <a:r>
              <a:rPr lang="en-US" sz="2400" b="1" dirty="0"/>
              <a:t>Platform-as-a-Service (PaaS): </a:t>
            </a:r>
            <a:r>
              <a:rPr lang="en-US" sz="2400" dirty="0"/>
              <a:t>Cloud service providers deliver set of resources such as hardware, servers, storage, networking etc.</a:t>
            </a:r>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pic>
        <p:nvPicPr>
          <p:cNvPr id="2050" name="Picture 2" descr="PaaS- Platform as a Service | What is PaaS">
            <a:extLst>
              <a:ext uri="{FF2B5EF4-FFF2-40B4-BE49-F238E27FC236}">
                <a16:creationId xmlns:a16="http://schemas.microsoft.com/office/drawing/2014/main" id="{F55E5E3B-5753-DE16-F064-B59AF0923B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81214" y="1237896"/>
            <a:ext cx="3341153" cy="3067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336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38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651741" y="1597906"/>
            <a:ext cx="6259651" cy="4351338"/>
          </a:xfrm>
        </p:spPr>
        <p:txBody>
          <a:bodyPr>
            <a:normAutofit/>
          </a:bodyPr>
          <a:lstStyle/>
          <a:p>
            <a:pPr algn="just">
              <a:lnSpc>
                <a:spcPct val="150000"/>
              </a:lnSpc>
            </a:pPr>
            <a:r>
              <a:rPr lang="en-US" sz="2400" b="1" dirty="0"/>
              <a:t>Software-as-a-Service (SaaS): </a:t>
            </a:r>
            <a:r>
              <a:rPr lang="en-US" sz="2400" dirty="0"/>
              <a:t>SAAS model allows quick access of your business using internet with zero installation, User only needs a web browser to access cloud-based web applications</a:t>
            </a:r>
          </a:p>
          <a:p>
            <a:pPr algn="just"/>
            <a:endParaRPr lang="en-US" sz="2400" dirty="0"/>
          </a:p>
          <a:p>
            <a:pPr algn="just"/>
            <a:endParaRPr lang="en-US" sz="2400" dirty="0"/>
          </a:p>
          <a:p>
            <a:pPr algn="just"/>
            <a:endParaRPr lang="en-US" sz="2400" dirty="0"/>
          </a:p>
          <a:p>
            <a:pPr algn="just"/>
            <a:endParaRPr lang="en-US" sz="2400" dirty="0"/>
          </a:p>
          <a:p>
            <a:pPr algn="just"/>
            <a:endParaRPr lang="ar-EG" sz="2400" dirty="0"/>
          </a:p>
          <a:p>
            <a:pPr algn="just"/>
            <a:endParaRPr lang="en-US" sz="2400" dirty="0"/>
          </a:p>
          <a:p>
            <a:pPr algn="just"/>
            <a:endParaRPr lang="en-US" sz="2400" dirty="0"/>
          </a:p>
          <a:p>
            <a:pPr algn="just"/>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pic>
        <p:nvPicPr>
          <p:cNvPr id="3076" name="Picture 4" descr="SaaS Based Applications">
            <a:extLst>
              <a:ext uri="{FF2B5EF4-FFF2-40B4-BE49-F238E27FC236}">
                <a16:creationId xmlns:a16="http://schemas.microsoft.com/office/drawing/2014/main" id="{16A0FDCA-DF53-8E11-5002-7757893023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52091" y="1332130"/>
            <a:ext cx="3267424" cy="301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180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5044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pic>
        <p:nvPicPr>
          <p:cNvPr id="6" name="Picture 2" descr="See the source image">
            <a:extLst>
              <a:ext uri="{FF2B5EF4-FFF2-40B4-BE49-F238E27FC236}">
                <a16:creationId xmlns:a16="http://schemas.microsoft.com/office/drawing/2014/main" id="{21B1FA0F-3494-D1AB-9DAD-29A611E5164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67" y="1065122"/>
            <a:ext cx="12401085" cy="5791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2836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pic>
        <p:nvPicPr>
          <p:cNvPr id="6" name="Picture 2">
            <a:extLst>
              <a:ext uri="{FF2B5EF4-FFF2-40B4-BE49-F238E27FC236}">
                <a16:creationId xmlns:a16="http://schemas.microsoft.com/office/drawing/2014/main" id="{13A76AAF-574B-9092-96DF-838EC629698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33714" y="1486832"/>
            <a:ext cx="6943725"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638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
        <p:nvSpPr>
          <p:cNvPr id="15" name="Content Placeholder 14">
            <a:extLst>
              <a:ext uri="{FF2B5EF4-FFF2-40B4-BE49-F238E27FC236}">
                <a16:creationId xmlns:a16="http://schemas.microsoft.com/office/drawing/2014/main" id="{0BE31D24-AFE6-4638-3708-A49255AC19D6}"/>
              </a:ext>
            </a:extLst>
          </p:cNvPr>
          <p:cNvSpPr>
            <a:spLocks noGrp="1"/>
          </p:cNvSpPr>
          <p:nvPr>
            <p:ph idx="1"/>
          </p:nvPr>
        </p:nvSpPr>
        <p:spPr>
          <a:xfrm>
            <a:off x="688443" y="1544990"/>
            <a:ext cx="7106151" cy="4351338"/>
          </a:xfrm>
        </p:spPr>
        <p:txBody>
          <a:bodyPr>
            <a:normAutofit fontScale="92500"/>
          </a:bodyPr>
          <a:lstStyle/>
          <a:p>
            <a:pPr marL="514350" indent="-514350" algn="just">
              <a:lnSpc>
                <a:spcPct val="150000"/>
              </a:lnSpc>
              <a:buFont typeface="+mj-lt"/>
              <a:buAutoNum type="arabicPeriod"/>
            </a:pPr>
            <a:r>
              <a:rPr lang="en-US" b="1" dirty="0"/>
              <a:t>Public Cloud: </a:t>
            </a:r>
            <a:r>
              <a:rPr lang="en-US" dirty="0"/>
              <a:t>Public clouds are available for all users who wants to use infrastructure such as computing resources.</a:t>
            </a:r>
          </a:p>
          <a:p>
            <a:pPr marL="514350" indent="-514350" algn="just">
              <a:lnSpc>
                <a:spcPct val="150000"/>
              </a:lnSpc>
              <a:buFont typeface="+mj-lt"/>
              <a:buAutoNum type="arabicPeriod"/>
            </a:pPr>
            <a:r>
              <a:rPr lang="en-US" b="1" dirty="0"/>
              <a:t>Private Cloud:  </a:t>
            </a:r>
            <a:r>
              <a:rPr lang="en-US" dirty="0"/>
              <a:t>Private cloud is more expensive than public cloud, but it allows better control on security and privacy of organizations</a:t>
            </a:r>
          </a:p>
          <a:p>
            <a:pPr marL="514350" indent="-514350" algn="just">
              <a:buFont typeface="+mj-lt"/>
              <a:buAutoNum type="arabicPeriod"/>
            </a:pPr>
            <a:endParaRPr lang="en-US" dirty="0"/>
          </a:p>
        </p:txBody>
      </p:sp>
    </p:spTree>
    <p:extLst>
      <p:ext uri="{BB962C8B-B14F-4D97-AF65-F5344CB8AC3E}">
        <p14:creationId xmlns:p14="http://schemas.microsoft.com/office/powerpoint/2010/main" val="1704170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252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Content Placeholder 14">
            <a:extLst>
              <a:ext uri="{FF2B5EF4-FFF2-40B4-BE49-F238E27FC236}">
                <a16:creationId xmlns:a16="http://schemas.microsoft.com/office/drawing/2014/main" id="{0BE31D24-AFE6-4638-3708-A49255AC19D6}"/>
              </a:ext>
            </a:extLst>
          </p:cNvPr>
          <p:cNvSpPr>
            <a:spLocks noGrp="1"/>
          </p:cNvSpPr>
          <p:nvPr>
            <p:ph idx="1"/>
          </p:nvPr>
        </p:nvSpPr>
        <p:spPr>
          <a:xfrm>
            <a:off x="688443" y="1367430"/>
            <a:ext cx="7571648" cy="4351338"/>
          </a:xfrm>
        </p:spPr>
        <p:txBody>
          <a:bodyPr>
            <a:normAutofit fontScale="92500" lnSpcReduction="10000"/>
          </a:bodyPr>
          <a:lstStyle/>
          <a:p>
            <a:pPr marL="514350" indent="-514350" algn="just">
              <a:lnSpc>
                <a:spcPct val="150000"/>
              </a:lnSpc>
              <a:buFont typeface="+mj-lt"/>
              <a:buAutoNum type="arabicPeriod" startAt="3"/>
            </a:pPr>
            <a:r>
              <a:rPr lang="en-US" sz="2600" b="1" dirty="0"/>
              <a:t>Hybrid Cloud: </a:t>
            </a:r>
            <a:r>
              <a:rPr lang="en-US" sz="2600" dirty="0"/>
              <a:t>It is a combination of public and private cloud. For example, An organization can manage their mission-critical workloads on a secure private cloud and deploying less sensitive/secure ones to public cloud</a:t>
            </a:r>
          </a:p>
          <a:p>
            <a:pPr marL="514350" indent="-514350" algn="just">
              <a:lnSpc>
                <a:spcPct val="150000"/>
              </a:lnSpc>
              <a:buFont typeface="+mj-lt"/>
              <a:buAutoNum type="arabicPeriod" startAt="3"/>
            </a:pPr>
            <a:r>
              <a:rPr lang="en-US" sz="2600" b="1" dirty="0"/>
              <a:t>Community Cloud: </a:t>
            </a:r>
            <a:r>
              <a:rPr lang="en-US" sz="2600" dirty="0"/>
              <a:t>A community deployment model almost same as private cloud but the difference is sharing data between organizations.</a:t>
            </a:r>
          </a:p>
          <a:p>
            <a:pPr marL="514350" indent="-514350" algn="just">
              <a:buFont typeface="+mj-lt"/>
              <a:buAutoNum type="arabicPeriod" startAt="3"/>
            </a:pPr>
            <a:endParaRPr lang="en-US" dirty="0"/>
          </a:p>
        </p:txBody>
      </p:sp>
    </p:spTree>
    <p:extLst>
      <p:ext uri="{BB962C8B-B14F-4D97-AF65-F5344CB8AC3E}">
        <p14:creationId xmlns:p14="http://schemas.microsoft.com/office/powerpoint/2010/main" val="634872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2" y="397229"/>
            <a:ext cx="98932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65245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Services and Deployment Model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130866"/>
            <a:ext cx="3179850" cy="5172568"/>
          </a:xfrm>
          <a:prstGeom prst="rect">
            <a:avLst/>
          </a:prstGeom>
        </p:spPr>
      </p:pic>
      <p:pic>
        <p:nvPicPr>
          <p:cNvPr id="5" name="Picture 4"/>
          <p:cNvPicPr>
            <a:picLocks noChangeAspect="1"/>
          </p:cNvPicPr>
          <p:nvPr/>
        </p:nvPicPr>
        <p:blipFill>
          <a:blip r:embed="rId8"/>
          <a:stretch>
            <a:fillRect/>
          </a:stretch>
        </p:blipFill>
        <p:spPr>
          <a:xfrm>
            <a:off x="8654943" y="1119626"/>
            <a:ext cx="3267424" cy="5320898"/>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endParaRPr lang="en-US"/>
          </a:p>
        </p:txBody>
      </p:sp>
      <p:pic>
        <p:nvPicPr>
          <p:cNvPr id="18" name="Picture 4">
            <a:extLst>
              <a:ext uri="{FF2B5EF4-FFF2-40B4-BE49-F238E27FC236}">
                <a16:creationId xmlns:a16="http://schemas.microsoft.com/office/drawing/2014/main" id="{7AAB7DB9-B9B1-4C63-815C-B2A940833D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1942" y="1499838"/>
            <a:ext cx="8111442" cy="4411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715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442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Examples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pic>
        <p:nvPicPr>
          <p:cNvPr id="4098" name="Picture 2" descr="Types of services offered by Cloud Computing with brief explanations... |  Download Scientific Diagram">
            <a:extLst>
              <a:ext uri="{FF2B5EF4-FFF2-40B4-BE49-F238E27FC236}">
                <a16:creationId xmlns:a16="http://schemas.microsoft.com/office/drawing/2014/main" id="{4EA257A0-AAAC-5414-0128-08C845D20505}"/>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5708376" y="1892417"/>
            <a:ext cx="6294745" cy="37036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EDB2D543-81DA-872A-2A1E-078D391756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3026" y="1585651"/>
            <a:ext cx="5465350" cy="370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836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Computing Threats</a:t>
            </a:r>
          </a:p>
        </p:txBody>
      </p:sp>
    </p:spTree>
    <p:extLst>
      <p:ext uri="{BB962C8B-B14F-4D97-AF65-F5344CB8AC3E}">
        <p14:creationId xmlns:p14="http://schemas.microsoft.com/office/powerpoint/2010/main" val="4046931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r>
              <a:rPr lang="en-US" dirty="0"/>
              <a:t>Data breaches</a:t>
            </a:r>
          </a:p>
          <a:p>
            <a:r>
              <a:rPr lang="en-US" dirty="0"/>
              <a:t>Insider threats</a:t>
            </a:r>
          </a:p>
          <a:p>
            <a:r>
              <a:rPr lang="en-US" dirty="0"/>
              <a:t>Shared Technology Issues </a:t>
            </a:r>
          </a:p>
        </p:txBody>
      </p:sp>
    </p:spTree>
    <p:extLst>
      <p:ext uri="{BB962C8B-B14F-4D97-AF65-F5344CB8AC3E}">
        <p14:creationId xmlns:p14="http://schemas.microsoft.com/office/powerpoint/2010/main" val="18811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303884" y="1825625"/>
            <a:ext cx="8147658" cy="4351338"/>
          </a:xfrm>
        </p:spPr>
        <p:txBody>
          <a:bodyPr>
            <a:normAutofit/>
          </a:bodyPr>
          <a:lstStyle/>
          <a:p>
            <a:pPr marL="0" indent="0" algn="just">
              <a:buNone/>
            </a:pPr>
            <a:r>
              <a:rPr lang="en-US" b="1" dirty="0"/>
              <a:t>Data breaches</a:t>
            </a:r>
          </a:p>
          <a:p>
            <a:pPr algn="just"/>
            <a:r>
              <a:rPr lang="en-US" sz="2400" dirty="0"/>
              <a:t>Perhaps the most common threat to cloud computing is the issue of </a:t>
            </a:r>
            <a:r>
              <a:rPr lang="en-US" sz="2400" b="1" dirty="0"/>
              <a:t>leaks or loss of data </a:t>
            </a:r>
            <a:r>
              <a:rPr lang="en-US" sz="2400" dirty="0"/>
              <a:t>through data breaches. </a:t>
            </a:r>
          </a:p>
          <a:p>
            <a:pPr algn="just"/>
            <a:r>
              <a:rPr lang="en-US" sz="2400" dirty="0"/>
              <a:t>A data breach typically occurs when a business is attacked by cybercriminals who are able to gain unauthorized access to the cloud network or utilize programs to view, copy, and transmit data.</a:t>
            </a:r>
          </a:p>
          <a:p>
            <a:pPr algn="just"/>
            <a:r>
              <a:rPr lang="en-US" sz="2400" dirty="0"/>
              <a:t>Encryption Keys are lost or stolen </a:t>
            </a:r>
          </a:p>
          <a:p>
            <a:pPr algn="just"/>
            <a:r>
              <a:rPr lang="en-US" sz="2400" dirty="0"/>
              <a:t>Misuse of Data by Cloud Server Provider </a:t>
            </a:r>
          </a:p>
          <a:p>
            <a:pPr algn="just"/>
            <a:endParaRPr lang="en-US" sz="2400" dirty="0"/>
          </a:p>
        </p:txBody>
      </p:sp>
    </p:spTree>
    <p:extLst>
      <p:ext uri="{BB962C8B-B14F-4D97-AF65-F5344CB8AC3E}">
        <p14:creationId xmlns:p14="http://schemas.microsoft.com/office/powerpoint/2010/main" val="452262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7666608" cy="4351338"/>
          </a:xfrm>
        </p:spPr>
        <p:txBody>
          <a:bodyPr/>
          <a:lstStyle/>
          <a:p>
            <a:pPr marL="0" indent="0">
              <a:buNone/>
            </a:pPr>
            <a:r>
              <a:rPr lang="en-US" b="1" dirty="0"/>
              <a:t>Insider threats</a:t>
            </a:r>
          </a:p>
          <a:p>
            <a:r>
              <a:rPr lang="en-US" dirty="0"/>
              <a:t>sometimes the problem originates from the inside of the company. </a:t>
            </a:r>
          </a:p>
          <a:p>
            <a:r>
              <a:rPr lang="en-US" dirty="0"/>
              <a:t>Insider threats can be malicious – such as members of staff going rogue – but they can also be due to negligence or simple human error.</a:t>
            </a:r>
          </a:p>
          <a:p>
            <a:endParaRPr lang="en-US" dirty="0"/>
          </a:p>
        </p:txBody>
      </p:sp>
    </p:spTree>
    <p:extLst>
      <p:ext uri="{BB962C8B-B14F-4D97-AF65-F5344CB8AC3E}">
        <p14:creationId xmlns:p14="http://schemas.microsoft.com/office/powerpoint/2010/main" val="2780023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Threats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Content Placeholder 14">
            <a:extLst>
              <a:ext uri="{FF2B5EF4-FFF2-40B4-BE49-F238E27FC236}">
                <a16:creationId xmlns:a16="http://schemas.microsoft.com/office/drawing/2014/main" id="{C8022F4B-DF5B-11D1-20E0-F3A86826957A}"/>
              </a:ext>
            </a:extLst>
          </p:cNvPr>
          <p:cNvSpPr>
            <a:spLocks noGrp="1"/>
          </p:cNvSpPr>
          <p:nvPr>
            <p:ph idx="1"/>
          </p:nvPr>
        </p:nvSpPr>
        <p:spPr>
          <a:xfrm>
            <a:off x="838200" y="1825625"/>
            <a:ext cx="6370468" cy="4351338"/>
          </a:xfrm>
        </p:spPr>
        <p:txBody>
          <a:bodyPr/>
          <a:lstStyle/>
          <a:p>
            <a:pPr marL="0" indent="0">
              <a:buNone/>
            </a:pPr>
            <a:r>
              <a:rPr lang="en-US" b="1" dirty="0"/>
              <a:t>Shared Technology Issues </a:t>
            </a:r>
          </a:p>
          <a:p>
            <a:r>
              <a:rPr lang="en-US" dirty="0"/>
              <a:t>Most underlying component of cloud infrastructure (ex: GPU ,CPU cash) does not offer strong isolation which enable attackers to attack other machines if they can exploit vulnerabilities in one client application </a:t>
            </a:r>
          </a:p>
        </p:txBody>
      </p:sp>
    </p:spTree>
    <p:extLst>
      <p:ext uri="{BB962C8B-B14F-4D97-AF65-F5344CB8AC3E}">
        <p14:creationId xmlns:p14="http://schemas.microsoft.com/office/powerpoint/2010/main" val="215475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Computing Attacks</a:t>
            </a:r>
          </a:p>
        </p:txBody>
      </p:sp>
    </p:spTree>
    <p:extLst>
      <p:ext uri="{BB962C8B-B14F-4D97-AF65-F5344CB8AC3E}">
        <p14:creationId xmlns:p14="http://schemas.microsoft.com/office/powerpoint/2010/main" val="4036104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220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p:txBody>
          <a:bodyPr/>
          <a:lstStyle/>
          <a:p>
            <a:r>
              <a:rPr lang="en-US" dirty="0"/>
              <a:t>DOS attack</a:t>
            </a:r>
          </a:p>
          <a:p>
            <a:r>
              <a:rPr lang="en-US" dirty="0"/>
              <a:t>Hijacking accounts</a:t>
            </a:r>
          </a:p>
          <a:p>
            <a:r>
              <a:rPr lang="en-US" dirty="0"/>
              <a:t>SQL injection attack </a:t>
            </a:r>
          </a:p>
          <a:p>
            <a:r>
              <a:rPr lang="en-US" dirty="0"/>
              <a:t>DNS Attack </a:t>
            </a:r>
          </a:p>
        </p:txBody>
      </p:sp>
    </p:spTree>
    <p:extLst>
      <p:ext uri="{BB962C8B-B14F-4D97-AF65-F5344CB8AC3E}">
        <p14:creationId xmlns:p14="http://schemas.microsoft.com/office/powerpoint/2010/main" val="4287768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7577831" cy="4351338"/>
          </a:xfrm>
        </p:spPr>
        <p:txBody>
          <a:bodyPr/>
          <a:lstStyle/>
          <a:p>
            <a:pPr marL="0" indent="0">
              <a:buNone/>
            </a:pPr>
            <a:r>
              <a:rPr lang="en-US" b="1" dirty="0"/>
              <a:t>Denial of service</a:t>
            </a:r>
          </a:p>
          <a:p>
            <a:r>
              <a:rPr lang="en-US" dirty="0"/>
              <a:t>One of the most damaging threats to cloud computing is a denial of service (DoS) attack.</a:t>
            </a:r>
          </a:p>
          <a:p>
            <a:r>
              <a:rPr lang="en-US" dirty="0"/>
              <a:t> These can shut down your cloud services and make them unavailable both to your users and customers, but also to your staff and business as a whole. </a:t>
            </a:r>
          </a:p>
          <a:p>
            <a:endParaRPr lang="en-US" dirty="0"/>
          </a:p>
        </p:txBody>
      </p:sp>
    </p:spTree>
    <p:extLst>
      <p:ext uri="{BB962C8B-B14F-4D97-AF65-F5344CB8AC3E}">
        <p14:creationId xmlns:p14="http://schemas.microsoft.com/office/powerpoint/2010/main" val="205663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5" name="Content Placeholder 14">
            <a:extLst>
              <a:ext uri="{FF2B5EF4-FFF2-40B4-BE49-F238E27FC236}">
                <a16:creationId xmlns:a16="http://schemas.microsoft.com/office/drawing/2014/main" id="{C8022F4B-DF5B-11D1-20E0-F3A86826957A}"/>
              </a:ext>
            </a:extLst>
          </p:cNvPr>
          <p:cNvSpPr>
            <a:spLocks noGrp="1"/>
          </p:cNvSpPr>
          <p:nvPr>
            <p:ph idx="1"/>
          </p:nvPr>
        </p:nvSpPr>
        <p:spPr>
          <a:xfrm>
            <a:off x="838200" y="1825625"/>
            <a:ext cx="7421891" cy="4351338"/>
          </a:xfrm>
        </p:spPr>
        <p:txBody>
          <a:bodyPr/>
          <a:lstStyle/>
          <a:p>
            <a:pPr marL="0" indent="0">
              <a:buNone/>
            </a:pPr>
            <a:r>
              <a:rPr lang="en-US" b="1" dirty="0"/>
              <a:t>Hijacking accounts</a:t>
            </a:r>
          </a:p>
          <a:p>
            <a:r>
              <a:rPr lang="en-US" dirty="0"/>
              <a:t>Perhaps the greatest threat to a business that uses cloud computing technologies is the challenge of hijacked accounts. </a:t>
            </a:r>
          </a:p>
          <a:p>
            <a:r>
              <a:rPr lang="en-US" dirty="0"/>
              <a:t>If a criminal can gain access to your system through a staff account, they could potentially have full access to all of the information on your servers without you even realizing any crime has taken place.</a:t>
            </a:r>
          </a:p>
          <a:p>
            <a:endParaRPr lang="en-US" dirty="0"/>
          </a:p>
        </p:txBody>
      </p:sp>
    </p:spTree>
    <p:extLst>
      <p:ext uri="{BB962C8B-B14F-4D97-AF65-F5344CB8AC3E}">
        <p14:creationId xmlns:p14="http://schemas.microsoft.com/office/powerpoint/2010/main" val="4143859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1" name="Content Placeholder 10">
            <a:extLst>
              <a:ext uri="{FF2B5EF4-FFF2-40B4-BE49-F238E27FC236}">
                <a16:creationId xmlns:a16="http://schemas.microsoft.com/office/drawing/2014/main" id="{86154B87-CD06-1651-2312-42FDB64E8F98}"/>
              </a:ext>
            </a:extLst>
          </p:cNvPr>
          <p:cNvSpPr>
            <a:spLocks noGrp="1"/>
          </p:cNvSpPr>
          <p:nvPr>
            <p:ph idx="1"/>
          </p:nvPr>
        </p:nvSpPr>
        <p:spPr>
          <a:xfrm>
            <a:off x="838200" y="1825625"/>
            <a:ext cx="6787996" cy="4351338"/>
          </a:xfrm>
        </p:spPr>
        <p:txBody>
          <a:bodyPr/>
          <a:lstStyle/>
          <a:p>
            <a:r>
              <a:rPr lang="en-US" b="1" dirty="0"/>
              <a:t>SQL Injection </a:t>
            </a:r>
          </a:p>
          <a:p>
            <a:r>
              <a:rPr lang="en-US" dirty="0"/>
              <a:t>In SQL Injection the attacker attacks malicious code into stander SQL code to gain  unauthorized access to the database.</a:t>
            </a:r>
          </a:p>
        </p:txBody>
      </p:sp>
    </p:spTree>
    <p:extLst>
      <p:ext uri="{BB962C8B-B14F-4D97-AF65-F5344CB8AC3E}">
        <p14:creationId xmlns:p14="http://schemas.microsoft.com/office/powerpoint/2010/main" val="38755878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86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Computing Attacks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11" name="Content Placeholder 10">
            <a:extLst>
              <a:ext uri="{FF2B5EF4-FFF2-40B4-BE49-F238E27FC236}">
                <a16:creationId xmlns:a16="http://schemas.microsoft.com/office/drawing/2014/main" id="{86154B87-CD06-1651-2312-42FDB64E8F98}"/>
              </a:ext>
            </a:extLst>
          </p:cNvPr>
          <p:cNvSpPr>
            <a:spLocks noGrp="1"/>
          </p:cNvSpPr>
          <p:nvPr>
            <p:ph idx="1"/>
          </p:nvPr>
        </p:nvSpPr>
        <p:spPr>
          <a:xfrm>
            <a:off x="838200" y="1802744"/>
            <a:ext cx="7421891" cy="4351338"/>
          </a:xfrm>
        </p:spPr>
        <p:txBody>
          <a:bodyPr>
            <a:normAutofit/>
          </a:bodyPr>
          <a:lstStyle/>
          <a:p>
            <a:pPr marL="0" indent="0" algn="just">
              <a:buNone/>
            </a:pPr>
            <a:r>
              <a:rPr lang="en-US" sz="2400" b="1" dirty="0"/>
              <a:t>DNS Attack (Domain Name Server)</a:t>
            </a:r>
          </a:p>
          <a:p>
            <a:pPr algn="just"/>
            <a:r>
              <a:rPr lang="en-US" sz="2400" dirty="0"/>
              <a:t>attackers are able to compromise a registrar that manages DNS records, it has the potential to impact a broad number of organizations and individuals.</a:t>
            </a:r>
          </a:p>
          <a:p>
            <a:pPr algn="just"/>
            <a:r>
              <a:rPr lang="en-US" sz="2400" dirty="0"/>
              <a:t>The user query the internal DNS server to get DNS Information, DNS internal query  the respective cloud server , the attacker block the DNS response and send DNS response with IP for fake website . The DNS Internal server will update his cash with the fake website.</a:t>
            </a:r>
          </a:p>
        </p:txBody>
      </p:sp>
    </p:spTree>
    <p:extLst>
      <p:ext uri="{BB962C8B-B14F-4D97-AF65-F5344CB8AC3E}">
        <p14:creationId xmlns:p14="http://schemas.microsoft.com/office/powerpoint/2010/main" val="218612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Cloud Forensics </a:t>
            </a:r>
          </a:p>
        </p:txBody>
      </p:sp>
    </p:spTree>
    <p:extLst>
      <p:ext uri="{BB962C8B-B14F-4D97-AF65-F5344CB8AC3E}">
        <p14:creationId xmlns:p14="http://schemas.microsoft.com/office/powerpoint/2010/main" val="853732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433893" y="1779798"/>
            <a:ext cx="8070915" cy="4020093"/>
          </a:xfrm>
        </p:spPr>
        <p:txBody>
          <a:bodyPr>
            <a:normAutofit fontScale="92500" lnSpcReduction="20000"/>
          </a:bodyPr>
          <a:lstStyle/>
          <a:p>
            <a:pPr algn="just">
              <a:lnSpc>
                <a:spcPct val="120000"/>
              </a:lnSpc>
            </a:pPr>
            <a:r>
              <a:rPr lang="en-US" sz="2400" dirty="0"/>
              <a:t>Cloud forensics refers to the use of forensic techniques to investigate cloud environments. </a:t>
            </a:r>
          </a:p>
          <a:p>
            <a:pPr algn="just">
              <a:lnSpc>
                <a:spcPct val="120000"/>
              </a:lnSpc>
            </a:pPr>
            <a:r>
              <a:rPr lang="en-US" sz="2400" dirty="0"/>
              <a:t>When criminal behavior has occurred using the cloud, cloud forensics experts use their skills and knowledge to detect the individuals or groups responsible. </a:t>
            </a:r>
          </a:p>
          <a:p>
            <a:pPr algn="just">
              <a:lnSpc>
                <a:spcPct val="120000"/>
              </a:lnSpc>
            </a:pPr>
            <a:r>
              <a:rPr lang="en-US" sz="2400" dirty="0"/>
              <a:t>Cloud forensics encompasses users of the cloud, both victims and perpetrators. </a:t>
            </a:r>
          </a:p>
          <a:p>
            <a:pPr algn="just">
              <a:lnSpc>
                <a:spcPct val="120000"/>
              </a:lnSpc>
            </a:pPr>
            <a:r>
              <a:rPr lang="en-US" sz="2400" dirty="0"/>
              <a:t>For example, a company using cloud servers might be the victim of a data breach or denial of the service incident. Criminals themselves might also use the cloud to launch an attack.</a:t>
            </a:r>
          </a:p>
        </p:txBody>
      </p:sp>
    </p:spTree>
    <p:extLst>
      <p:ext uri="{BB962C8B-B14F-4D97-AF65-F5344CB8AC3E}">
        <p14:creationId xmlns:p14="http://schemas.microsoft.com/office/powerpoint/2010/main" val="3722898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41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6702270" cy="4351338"/>
          </a:xfrm>
        </p:spPr>
        <p:txBody>
          <a:bodyPr/>
          <a:lstStyle/>
          <a:p>
            <a:pPr algn="just">
              <a:lnSpc>
                <a:spcPct val="150000"/>
              </a:lnSpc>
            </a:pPr>
            <a:r>
              <a:rPr lang="en-US" dirty="0"/>
              <a:t>As with other subfields of forensics, cloud forensic investigators must follow strict regulations to ensure their work is admissible in a court of law. </a:t>
            </a:r>
          </a:p>
          <a:p>
            <a:pPr algn="just"/>
            <a:endParaRPr lang="en-US" dirty="0"/>
          </a:p>
        </p:txBody>
      </p:sp>
    </p:spTree>
    <p:extLst>
      <p:ext uri="{BB962C8B-B14F-4D97-AF65-F5344CB8AC3E}">
        <p14:creationId xmlns:p14="http://schemas.microsoft.com/office/powerpoint/2010/main" val="1883721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23299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838200" y="1825625"/>
            <a:ext cx="6876495" cy="4351338"/>
          </a:xfrm>
        </p:spPr>
        <p:txBody>
          <a:bodyPr/>
          <a:lstStyle/>
          <a:p>
            <a:pPr algn="just"/>
            <a:r>
              <a:rPr lang="en-US" dirty="0"/>
              <a:t>Unlike traditional digital forensics, cloud forensics can be a bit more complicated, since data may be hosted outside of local dominions. </a:t>
            </a:r>
          </a:p>
          <a:p>
            <a:pPr algn="just"/>
            <a:r>
              <a:rPr lang="en-US" dirty="0"/>
              <a:t>The investigator have no control over the ones hired by CSP to investigate. </a:t>
            </a:r>
          </a:p>
        </p:txBody>
      </p:sp>
    </p:spTree>
    <p:extLst>
      <p:ext uri="{BB962C8B-B14F-4D97-AF65-F5344CB8AC3E}">
        <p14:creationId xmlns:p14="http://schemas.microsoft.com/office/powerpoint/2010/main" val="41503476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11" name="Content Placeholder 10">
            <a:extLst>
              <a:ext uri="{FF2B5EF4-FFF2-40B4-BE49-F238E27FC236}">
                <a16:creationId xmlns:a16="http://schemas.microsoft.com/office/drawing/2014/main" id="{6645C75F-6059-76BF-54CE-FFE091BEA2AB}"/>
              </a:ext>
            </a:extLst>
          </p:cNvPr>
          <p:cNvSpPr>
            <a:spLocks noGrp="1"/>
          </p:cNvSpPr>
          <p:nvPr>
            <p:ph idx="1"/>
          </p:nvPr>
        </p:nvSpPr>
        <p:spPr>
          <a:xfrm>
            <a:off x="456528" y="1395638"/>
            <a:ext cx="8090465" cy="4351338"/>
          </a:xfrm>
        </p:spPr>
        <p:txBody>
          <a:bodyPr/>
          <a:lstStyle/>
          <a:p>
            <a:r>
              <a:rPr lang="en-US" dirty="0"/>
              <a:t>Cloud forensic stakeholders consist of private enterprises, government members, law enforcement, etc.</a:t>
            </a:r>
          </a:p>
          <a:p>
            <a:r>
              <a:rPr lang="en-US" dirty="0"/>
              <a:t> Cloud forensic investigators are expected to know the roles and responsibilities of each stakeholder to perform an investigation effectively.</a:t>
            </a:r>
          </a:p>
          <a:p>
            <a:r>
              <a:rPr lang="en-US" dirty="0"/>
              <a:t>As a cloud forensic investigator, the main challenge for you is to ensure the security of the digital evidence and make sure it is not tampered with by third parties. </a:t>
            </a:r>
          </a:p>
        </p:txBody>
      </p:sp>
    </p:spTree>
    <p:extLst>
      <p:ext uri="{BB962C8B-B14F-4D97-AF65-F5344CB8AC3E}">
        <p14:creationId xmlns:p14="http://schemas.microsoft.com/office/powerpoint/2010/main" val="3484095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6057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Forensics Challenge </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15" name="Content Placeholder 14">
            <a:extLst>
              <a:ext uri="{FF2B5EF4-FFF2-40B4-BE49-F238E27FC236}">
                <a16:creationId xmlns:a16="http://schemas.microsoft.com/office/drawing/2014/main" id="{5AD539BF-B191-4920-9B8E-372132AC3E1B}"/>
              </a:ext>
            </a:extLst>
          </p:cNvPr>
          <p:cNvSpPr>
            <a:spLocks noGrp="1"/>
          </p:cNvSpPr>
          <p:nvPr>
            <p:ph idx="1"/>
          </p:nvPr>
        </p:nvSpPr>
        <p:spPr>
          <a:xfrm>
            <a:off x="838200" y="1802744"/>
            <a:ext cx="6885373" cy="4351338"/>
          </a:xfrm>
        </p:spPr>
        <p:txBody>
          <a:bodyPr/>
          <a:lstStyle/>
          <a:p>
            <a:pPr algn="just"/>
            <a:r>
              <a:rPr lang="en-US" dirty="0"/>
              <a:t>In the PaaS (Platform-as-a-Service) and SaaS (Software-as-a-Service) cloud computing service model, users are dependent on the cloud service providers (CSPs). They do not have access to their logs due to a lack of control over hardware.</a:t>
            </a:r>
          </a:p>
        </p:txBody>
      </p:sp>
    </p:spTree>
    <p:extLst>
      <p:ext uri="{BB962C8B-B14F-4D97-AF65-F5344CB8AC3E}">
        <p14:creationId xmlns:p14="http://schemas.microsoft.com/office/powerpoint/2010/main" val="25467828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852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Crime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grpSp>
        <p:nvGrpSpPr>
          <p:cNvPr id="31" name="Group 30">
            <a:extLst>
              <a:ext uri="{FF2B5EF4-FFF2-40B4-BE49-F238E27FC236}">
                <a16:creationId xmlns:a16="http://schemas.microsoft.com/office/drawing/2014/main" id="{3366A59A-EC20-447F-EA04-3C3C0B234160}"/>
              </a:ext>
            </a:extLst>
          </p:cNvPr>
          <p:cNvGrpSpPr/>
          <p:nvPr/>
        </p:nvGrpSpPr>
        <p:grpSpPr>
          <a:xfrm>
            <a:off x="725078" y="1779800"/>
            <a:ext cx="7407049" cy="3477160"/>
            <a:chOff x="651740" y="2133821"/>
            <a:chExt cx="5446677" cy="3312357"/>
          </a:xfrm>
        </p:grpSpPr>
        <p:sp>
          <p:nvSpPr>
            <p:cNvPr id="32" name="Freeform: Shape 31">
              <a:extLst>
                <a:ext uri="{FF2B5EF4-FFF2-40B4-BE49-F238E27FC236}">
                  <a16:creationId xmlns:a16="http://schemas.microsoft.com/office/drawing/2014/main" id="{C786EC1E-D2AE-13B7-7204-E1D5AB63B3C7}"/>
                </a:ext>
              </a:extLst>
            </p:cNvPr>
            <p:cNvSpPr/>
            <p:nvPr/>
          </p:nvSpPr>
          <p:spPr>
            <a:xfrm>
              <a:off x="997247" y="2150752"/>
              <a:ext cx="5101170" cy="887283"/>
            </a:xfrm>
            <a:custGeom>
              <a:avLst/>
              <a:gdLst>
                <a:gd name="connsiteX0" fmla="*/ 0 w 5051183"/>
                <a:gd name="connsiteY0" fmla="*/ 0 h 761035"/>
                <a:gd name="connsiteX1" fmla="*/ 5051183 w 5051183"/>
                <a:gd name="connsiteY1" fmla="*/ 0 h 761035"/>
                <a:gd name="connsiteX2" fmla="*/ 5051183 w 5051183"/>
                <a:gd name="connsiteY2" fmla="*/ 761035 h 761035"/>
                <a:gd name="connsiteX3" fmla="*/ 0 w 5051183"/>
                <a:gd name="connsiteY3" fmla="*/ 761035 h 761035"/>
                <a:gd name="connsiteX4" fmla="*/ 0 w 5051183"/>
                <a:gd name="connsiteY4" fmla="*/ 0 h 761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1183" h="761035">
                  <a:moveTo>
                    <a:pt x="0" y="0"/>
                  </a:moveTo>
                  <a:lnTo>
                    <a:pt x="5051183" y="0"/>
                  </a:lnTo>
                  <a:lnTo>
                    <a:pt x="5051183" y="761035"/>
                  </a:lnTo>
                  <a:lnTo>
                    <a:pt x="0" y="76103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lvl="0" indent="0" algn="l" defTabSz="355600">
                <a:lnSpc>
                  <a:spcPct val="90000"/>
                </a:lnSpc>
                <a:spcBef>
                  <a:spcPct val="0"/>
                </a:spcBef>
                <a:spcAft>
                  <a:spcPct val="35000"/>
                </a:spcAft>
                <a:buNone/>
              </a:pPr>
              <a:r>
                <a:rPr lang="en-US" kern="1200" dirty="0"/>
                <a:t>In this case , crime is carried out within the cloud environment. </a:t>
              </a:r>
            </a:p>
            <a:p>
              <a:pPr marL="0" lvl="0" indent="0" algn="l" defTabSz="355600">
                <a:lnSpc>
                  <a:spcPct val="90000"/>
                </a:lnSpc>
                <a:spcBef>
                  <a:spcPct val="0"/>
                </a:spcBef>
                <a:spcAft>
                  <a:spcPct val="35000"/>
                </a:spcAft>
                <a:buNone/>
              </a:pPr>
              <a:r>
                <a:rPr lang="en-US" kern="1200" dirty="0"/>
                <a:t>Ex: identity theft of cloud user’s account</a:t>
              </a:r>
            </a:p>
          </p:txBody>
        </p:sp>
        <p:sp>
          <p:nvSpPr>
            <p:cNvPr id="33" name="Rectangle 32">
              <a:extLst>
                <a:ext uri="{FF2B5EF4-FFF2-40B4-BE49-F238E27FC236}">
                  <a16:creationId xmlns:a16="http://schemas.microsoft.com/office/drawing/2014/main" id="{6E500189-9B16-9AE9-0776-AF3388AD89C7}"/>
                </a:ext>
              </a:extLst>
            </p:cNvPr>
            <p:cNvSpPr/>
            <p:nvPr/>
          </p:nvSpPr>
          <p:spPr>
            <a:xfrm>
              <a:off x="652946" y="2133821"/>
              <a:ext cx="922919" cy="975701"/>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34" name="Freeform: Shape 33">
              <a:extLst>
                <a:ext uri="{FF2B5EF4-FFF2-40B4-BE49-F238E27FC236}">
                  <a16:creationId xmlns:a16="http://schemas.microsoft.com/office/drawing/2014/main" id="{409996AF-D6BC-F034-21C9-C95B6DAF9C39}"/>
                </a:ext>
              </a:extLst>
            </p:cNvPr>
            <p:cNvSpPr/>
            <p:nvPr/>
          </p:nvSpPr>
          <p:spPr>
            <a:xfrm>
              <a:off x="1097854" y="4409459"/>
              <a:ext cx="5000563" cy="1036719"/>
            </a:xfrm>
            <a:custGeom>
              <a:avLst/>
              <a:gdLst>
                <a:gd name="connsiteX0" fmla="*/ 0 w 4002977"/>
                <a:gd name="connsiteY0" fmla="*/ 0 h 672052"/>
                <a:gd name="connsiteX1" fmla="*/ 4002977 w 4002977"/>
                <a:gd name="connsiteY1" fmla="*/ 0 h 672052"/>
                <a:gd name="connsiteX2" fmla="*/ 4002977 w 4002977"/>
                <a:gd name="connsiteY2" fmla="*/ 672052 h 672052"/>
                <a:gd name="connsiteX3" fmla="*/ 0 w 4002977"/>
                <a:gd name="connsiteY3" fmla="*/ 672052 h 672052"/>
                <a:gd name="connsiteX4" fmla="*/ 0 w 4002977"/>
                <a:gd name="connsiteY4" fmla="*/ 0 h 672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77" h="672052">
                  <a:moveTo>
                    <a:pt x="0" y="0"/>
                  </a:moveTo>
                  <a:lnTo>
                    <a:pt x="4002977" y="0"/>
                  </a:lnTo>
                  <a:lnTo>
                    <a:pt x="4002977" y="672052"/>
                  </a:lnTo>
                  <a:lnTo>
                    <a:pt x="0" y="672052"/>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1700" kern="1200" dirty="0"/>
                <a:t>In this case, cloud is used to plan and carry out a crime case include suing a cloud to perform an attack on other cloud or when a crime related evidence is saved and shared in the cloud</a:t>
              </a:r>
            </a:p>
            <a:p>
              <a:pPr>
                <a:spcBef>
                  <a:spcPct val="0"/>
                </a:spcBef>
                <a:buNone/>
              </a:pPr>
              <a:endParaRPr lang="en-US" sz="800" dirty="0"/>
            </a:p>
          </p:txBody>
        </p:sp>
        <p:sp>
          <p:nvSpPr>
            <p:cNvPr id="35" name="Rectangle 34">
              <a:extLst>
                <a:ext uri="{FF2B5EF4-FFF2-40B4-BE49-F238E27FC236}">
                  <a16:creationId xmlns:a16="http://schemas.microsoft.com/office/drawing/2014/main" id="{76C4977B-F72B-E5ED-2214-DDB9256F31F5}"/>
                </a:ext>
              </a:extLst>
            </p:cNvPr>
            <p:cNvSpPr/>
            <p:nvPr/>
          </p:nvSpPr>
          <p:spPr>
            <a:xfrm>
              <a:off x="651740" y="4385079"/>
              <a:ext cx="1019030" cy="988007"/>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US" dirty="0"/>
            </a:p>
          </p:txBody>
        </p:sp>
        <p:sp>
          <p:nvSpPr>
            <p:cNvPr id="36" name="Freeform: Shape 35">
              <a:extLst>
                <a:ext uri="{FF2B5EF4-FFF2-40B4-BE49-F238E27FC236}">
                  <a16:creationId xmlns:a16="http://schemas.microsoft.com/office/drawing/2014/main" id="{6803AD34-3A0F-3F6D-A0D6-D754A94E5990}"/>
                </a:ext>
              </a:extLst>
            </p:cNvPr>
            <p:cNvSpPr/>
            <p:nvPr/>
          </p:nvSpPr>
          <p:spPr>
            <a:xfrm>
              <a:off x="1050893" y="3134869"/>
              <a:ext cx="5047524" cy="988006"/>
            </a:xfrm>
            <a:custGeom>
              <a:avLst/>
              <a:gdLst>
                <a:gd name="connsiteX0" fmla="*/ 0 w 5431964"/>
                <a:gd name="connsiteY0" fmla="*/ 0 h 988006"/>
                <a:gd name="connsiteX1" fmla="*/ 5431964 w 5431964"/>
                <a:gd name="connsiteY1" fmla="*/ 0 h 988006"/>
                <a:gd name="connsiteX2" fmla="*/ 5431964 w 5431964"/>
                <a:gd name="connsiteY2" fmla="*/ 988006 h 988006"/>
                <a:gd name="connsiteX3" fmla="*/ 0 w 5431964"/>
                <a:gd name="connsiteY3" fmla="*/ 988006 h 988006"/>
                <a:gd name="connsiteX4" fmla="*/ 0 w 5431964"/>
                <a:gd name="connsiteY4" fmla="*/ 0 h 988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31964" h="988006">
                  <a:moveTo>
                    <a:pt x="0" y="0"/>
                  </a:moveTo>
                  <a:lnTo>
                    <a:pt x="5431964" y="0"/>
                  </a:lnTo>
                  <a:lnTo>
                    <a:pt x="5431964" y="988006"/>
                  </a:lnTo>
                  <a:lnTo>
                    <a:pt x="0" y="988006"/>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149766" tIns="30480" rIns="30480" bIns="30480" numCol="1" spcCol="1270" anchor="ctr" anchorCtr="0">
              <a:noAutofit/>
            </a:bodyPr>
            <a:lstStyle/>
            <a:p>
              <a:pPr marL="0" lvl="0" indent="0" algn="l" defTabSz="355600">
                <a:lnSpc>
                  <a:spcPct val="90000"/>
                </a:lnSpc>
                <a:spcBef>
                  <a:spcPct val="0"/>
                </a:spcBef>
                <a:spcAft>
                  <a:spcPct val="35000"/>
                </a:spcAft>
                <a:buNone/>
              </a:pPr>
              <a:r>
                <a:rPr lang="en-US" kern="1200" dirty="0"/>
                <a:t>In this case, target of the crime is the CSP.</a:t>
              </a:r>
            </a:p>
            <a:p>
              <a:pPr marL="0" lvl="0" indent="0" algn="l" defTabSz="355600">
                <a:lnSpc>
                  <a:spcPct val="90000"/>
                </a:lnSpc>
                <a:spcBef>
                  <a:spcPct val="0"/>
                </a:spcBef>
                <a:spcAft>
                  <a:spcPct val="35000"/>
                </a:spcAft>
                <a:buNone/>
              </a:pPr>
              <a:r>
                <a:rPr lang="en-US" kern="1200" dirty="0"/>
                <a:t>Ex: Techniques such as DDOS attacks are implemented that target few sections of the cloud or the entire cloud </a:t>
              </a:r>
            </a:p>
          </p:txBody>
        </p:sp>
        <p:sp>
          <p:nvSpPr>
            <p:cNvPr id="37" name="Rectangle 36">
              <a:extLst>
                <a:ext uri="{FF2B5EF4-FFF2-40B4-BE49-F238E27FC236}">
                  <a16:creationId xmlns:a16="http://schemas.microsoft.com/office/drawing/2014/main" id="{CEF76CCE-26B3-CB65-8757-235E06C6A0D6}"/>
                </a:ext>
              </a:extLst>
            </p:cNvPr>
            <p:cNvSpPr/>
            <p:nvPr/>
          </p:nvSpPr>
          <p:spPr>
            <a:xfrm>
              <a:off x="651740" y="3063383"/>
              <a:ext cx="944296" cy="1122995"/>
            </a:xfrm>
            <a:prstGeom prst="rect">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21" name="TextBox 20">
            <a:extLst>
              <a:ext uri="{FF2B5EF4-FFF2-40B4-BE49-F238E27FC236}">
                <a16:creationId xmlns:a16="http://schemas.microsoft.com/office/drawing/2014/main" id="{D4D5B926-3A7E-C6E4-748C-C1F83D56E713}"/>
              </a:ext>
            </a:extLst>
          </p:cNvPr>
          <p:cNvSpPr txBox="1"/>
          <p:nvPr/>
        </p:nvSpPr>
        <p:spPr>
          <a:xfrm>
            <a:off x="725078" y="1881656"/>
            <a:ext cx="1062477" cy="646331"/>
          </a:xfrm>
          <a:prstGeom prst="rect">
            <a:avLst/>
          </a:prstGeom>
          <a:noFill/>
        </p:spPr>
        <p:txBody>
          <a:bodyPr wrap="square" rtlCol="0">
            <a:spAutoFit/>
          </a:bodyPr>
          <a:lstStyle/>
          <a:p>
            <a:r>
              <a:rPr lang="en-US" dirty="0"/>
              <a:t>Cloud as subject</a:t>
            </a:r>
          </a:p>
        </p:txBody>
      </p:sp>
      <p:sp>
        <p:nvSpPr>
          <p:cNvPr id="22" name="TextBox 21">
            <a:extLst>
              <a:ext uri="{FF2B5EF4-FFF2-40B4-BE49-F238E27FC236}">
                <a16:creationId xmlns:a16="http://schemas.microsoft.com/office/drawing/2014/main" id="{FE913EE5-A3E0-9662-C8EF-7F6AD0843955}"/>
              </a:ext>
            </a:extLst>
          </p:cNvPr>
          <p:cNvSpPr txBox="1"/>
          <p:nvPr/>
        </p:nvSpPr>
        <p:spPr>
          <a:xfrm>
            <a:off x="779076" y="2984116"/>
            <a:ext cx="988024" cy="646331"/>
          </a:xfrm>
          <a:prstGeom prst="rect">
            <a:avLst/>
          </a:prstGeom>
          <a:noFill/>
        </p:spPr>
        <p:txBody>
          <a:bodyPr wrap="square" rtlCol="0">
            <a:spAutoFit/>
          </a:bodyPr>
          <a:lstStyle/>
          <a:p>
            <a:r>
              <a:rPr lang="en-US" dirty="0"/>
              <a:t>Cloud as Object</a:t>
            </a:r>
          </a:p>
        </p:txBody>
      </p:sp>
      <p:sp>
        <p:nvSpPr>
          <p:cNvPr id="30" name="TextBox 29">
            <a:extLst>
              <a:ext uri="{FF2B5EF4-FFF2-40B4-BE49-F238E27FC236}">
                <a16:creationId xmlns:a16="http://schemas.microsoft.com/office/drawing/2014/main" id="{6C9EDBE3-F90D-68E6-8BD6-2E9447F57E42}"/>
              </a:ext>
            </a:extLst>
          </p:cNvPr>
          <p:cNvSpPr txBox="1"/>
          <p:nvPr/>
        </p:nvSpPr>
        <p:spPr>
          <a:xfrm>
            <a:off x="715801" y="4373775"/>
            <a:ext cx="1021755" cy="646331"/>
          </a:xfrm>
          <a:prstGeom prst="rect">
            <a:avLst/>
          </a:prstGeom>
          <a:noFill/>
        </p:spPr>
        <p:txBody>
          <a:bodyPr wrap="square" rtlCol="0">
            <a:spAutoFit/>
          </a:bodyPr>
          <a:lstStyle/>
          <a:p>
            <a:r>
              <a:rPr lang="en-US" dirty="0"/>
              <a:t>Cloud as a tool</a:t>
            </a:r>
          </a:p>
        </p:txBody>
      </p:sp>
    </p:spTree>
    <p:extLst>
      <p:ext uri="{BB962C8B-B14F-4D97-AF65-F5344CB8AC3E}">
        <p14:creationId xmlns:p14="http://schemas.microsoft.com/office/powerpoint/2010/main" val="17020999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20482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830997"/>
          </a:xfrm>
          <a:prstGeom prst="rect">
            <a:avLst/>
          </a:prstGeom>
          <a:noFill/>
        </p:spPr>
        <p:txBody>
          <a:bodyPr wrap="square" rtlCol="0">
            <a:spAutoFit/>
          </a:bodyPr>
          <a:lstStyle/>
          <a:p>
            <a:pPr algn="ctr"/>
            <a:r>
              <a:rPr lang="en-US" sz="2400" dirty="0">
                <a:solidFill>
                  <a:schemeClr val="bg1"/>
                </a:solidFill>
              </a:rPr>
              <a:t>Cloud Forensic Steps</a:t>
            </a:r>
          </a:p>
          <a:p>
            <a:pPr algn="ctr"/>
            <a:endParaRPr lang="en-US" sz="2400" dirty="0">
              <a:solidFill>
                <a:schemeClr val="bg1"/>
              </a:solidFill>
            </a:endParaRPr>
          </a:p>
        </p:txBody>
      </p:sp>
    </p:spTree>
    <p:extLst>
      <p:ext uri="{BB962C8B-B14F-4D97-AF65-F5344CB8AC3E}">
        <p14:creationId xmlns:p14="http://schemas.microsoft.com/office/powerpoint/2010/main" val="9463094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pic>
        <p:nvPicPr>
          <p:cNvPr id="6" name="Content Placeholder 5">
            <a:extLst>
              <a:ext uri="{FF2B5EF4-FFF2-40B4-BE49-F238E27FC236}">
                <a16:creationId xmlns:a16="http://schemas.microsoft.com/office/drawing/2014/main" id="{B1588DA8-BD56-C439-8D18-2C00ED3853A8}"/>
              </a:ext>
            </a:extLst>
          </p:cNvPr>
          <p:cNvPicPr>
            <a:picLocks noGrp="1" noChangeAspect="1" noChangeArrowheads="1"/>
          </p:cNvPicPr>
          <p:nvPr>
            <p:ph idx="1"/>
          </p:nvPr>
        </p:nvPicPr>
        <p:blipFill>
          <a:blip r:embed="rId9" cstate="print">
            <a:extLst>
              <a:ext uri="{28A0092B-C50C-407E-A947-70E740481C1C}">
                <a14:useLocalDpi xmlns:a14="http://schemas.microsoft.com/office/drawing/2010/main" val="0"/>
              </a:ext>
            </a:extLst>
          </a:blip>
          <a:srcRect/>
          <a:stretch>
            <a:fillRect/>
          </a:stretch>
        </p:blipFill>
        <p:spPr bwMode="auto">
          <a:xfrm>
            <a:off x="1273634" y="1597906"/>
            <a:ext cx="6986457" cy="43513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6373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633538"/>
            <a:ext cx="8218953" cy="4351338"/>
          </a:xfrm>
        </p:spPr>
        <p:txBody>
          <a:bodyPr>
            <a:normAutofit/>
          </a:bodyPr>
          <a:lstStyle/>
          <a:p>
            <a:pPr marL="0" indent="0" algn="just">
              <a:buNone/>
            </a:pPr>
            <a:r>
              <a:rPr lang="en-US" sz="2400" b="1" dirty="0"/>
              <a:t>Identification</a:t>
            </a:r>
            <a:r>
              <a:rPr lang="en-US" sz="2400" dirty="0"/>
              <a:t>:</a:t>
            </a:r>
          </a:p>
          <a:p>
            <a:pPr algn="just"/>
            <a:r>
              <a:rPr lang="en-US" sz="2400" dirty="0"/>
              <a:t> Is the first stage, and the main concern is to identify all possible sources that may contain potential evidence in a cloud environment, in order to prove that the incident took place. </a:t>
            </a:r>
          </a:p>
          <a:p>
            <a:pPr algn="just"/>
            <a:r>
              <a:rPr lang="en-US" sz="2400" dirty="0"/>
              <a:t>Investigators need to determine the type of crime and what type of assets (hardware, software, and data) has been used. </a:t>
            </a:r>
          </a:p>
        </p:txBody>
      </p:sp>
    </p:spTree>
    <p:extLst>
      <p:ext uri="{BB962C8B-B14F-4D97-AF65-F5344CB8AC3E}">
        <p14:creationId xmlns:p14="http://schemas.microsoft.com/office/powerpoint/2010/main" val="8307632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633538"/>
            <a:ext cx="8218953" cy="4351338"/>
          </a:xfrm>
        </p:spPr>
        <p:txBody>
          <a:bodyPr>
            <a:normAutofit/>
          </a:bodyPr>
          <a:lstStyle/>
          <a:p>
            <a:pPr marL="0" indent="0" algn="just">
              <a:buNone/>
            </a:pPr>
            <a:r>
              <a:rPr lang="en-US" sz="2400" b="1" dirty="0"/>
              <a:t>Identification</a:t>
            </a:r>
            <a:r>
              <a:rPr lang="en-US" sz="2400" dirty="0"/>
              <a:t>:</a:t>
            </a:r>
          </a:p>
          <a:p>
            <a:pPr algn="just"/>
            <a:r>
              <a:rPr lang="en-US" sz="2400" dirty="0"/>
              <a:t>They also need to identify the location of the incident and the cloud provider. </a:t>
            </a:r>
          </a:p>
          <a:p>
            <a:pPr algn="just"/>
            <a:r>
              <a:rPr lang="en-US" sz="2400" dirty="0"/>
              <a:t>An investigation team is formed consisting of people with special skills in cloud environments, such as legal advisors, experienced technicians, and law officers. In this stage, a search warrant needs to be issued to attain access to CSP's infrastructure</a:t>
            </a:r>
          </a:p>
          <a:p>
            <a:pPr algn="just"/>
            <a:endParaRPr lang="en-US" sz="2400" dirty="0"/>
          </a:p>
        </p:txBody>
      </p:sp>
    </p:spTree>
    <p:extLst>
      <p:ext uri="{BB962C8B-B14F-4D97-AF65-F5344CB8AC3E}">
        <p14:creationId xmlns:p14="http://schemas.microsoft.com/office/powerpoint/2010/main" val="22597750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269633" y="1448554"/>
            <a:ext cx="8306716" cy="4351338"/>
          </a:xfrm>
        </p:spPr>
        <p:txBody>
          <a:bodyPr>
            <a:noAutofit/>
          </a:bodyPr>
          <a:lstStyle/>
          <a:p>
            <a:pPr marL="0" indent="0" algn="just">
              <a:lnSpc>
                <a:spcPct val="150000"/>
              </a:lnSpc>
              <a:buNone/>
            </a:pPr>
            <a:r>
              <a:rPr lang="en-US" sz="2400" b="1" dirty="0"/>
              <a:t>Preservation —Collection. </a:t>
            </a:r>
          </a:p>
          <a:p>
            <a:pPr algn="just">
              <a:lnSpc>
                <a:spcPct val="150000"/>
              </a:lnSpc>
            </a:pPr>
            <a:r>
              <a:rPr lang="en-US" sz="2400" dirty="0"/>
              <a:t>After identifying the potential evidence, the collection and acquisition of the evidence from the locations they reside in clouds follows. Investigators need to isolate and preserve the evidence by preventing people from using the digital device or by duplicating digital evidence. </a:t>
            </a:r>
          </a:p>
          <a:p>
            <a:pPr algn="just">
              <a:lnSpc>
                <a:spcPct val="150000"/>
              </a:lnSpc>
            </a:pPr>
            <a:r>
              <a:rPr lang="en-US" sz="2400" dirty="0"/>
              <a:t>During the collection‐acquisition specific resources will be used. </a:t>
            </a:r>
          </a:p>
        </p:txBody>
      </p:sp>
    </p:spTree>
    <p:extLst>
      <p:ext uri="{BB962C8B-B14F-4D97-AF65-F5344CB8AC3E}">
        <p14:creationId xmlns:p14="http://schemas.microsoft.com/office/powerpoint/2010/main" val="11836940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130613" y="1448554"/>
            <a:ext cx="8632280" cy="4351338"/>
          </a:xfrm>
        </p:spPr>
        <p:txBody>
          <a:bodyPr>
            <a:noAutofit/>
          </a:bodyPr>
          <a:lstStyle/>
          <a:p>
            <a:pPr marL="0" indent="0" algn="just">
              <a:buNone/>
            </a:pPr>
            <a:r>
              <a:rPr lang="en-US" sz="2100" b="1" dirty="0"/>
              <a:t>Preservation —Collection</a:t>
            </a:r>
            <a:r>
              <a:rPr lang="en-US" sz="2100" dirty="0"/>
              <a:t>. </a:t>
            </a:r>
          </a:p>
          <a:p>
            <a:pPr algn="just">
              <a:lnSpc>
                <a:spcPct val="150000"/>
              </a:lnSpc>
            </a:pPr>
            <a:r>
              <a:rPr lang="en-US" sz="2100" dirty="0"/>
              <a:t> This involves well trained personnel (internal or even external), special tools for cloud extraction data, and up‐to‐date methodologies/processes such as protection mechanisms and action plans. </a:t>
            </a:r>
          </a:p>
          <a:p>
            <a:pPr algn="just">
              <a:lnSpc>
                <a:spcPct val="150000"/>
              </a:lnSpc>
            </a:pPr>
            <a:r>
              <a:rPr lang="en-US" sz="2100" dirty="0"/>
              <a:t>Integrity and unauthorized alterations of digital evidence must be ensured. The most important issue in this step is to maintain the chain of custody of the evidence and to ensure the validity and the integrity of them in order to be used in a court of law. </a:t>
            </a:r>
          </a:p>
          <a:p>
            <a:pPr algn="just"/>
            <a:endParaRPr lang="en-US" sz="2100" dirty="0"/>
          </a:p>
        </p:txBody>
      </p:sp>
    </p:spTree>
    <p:extLst>
      <p:ext uri="{BB962C8B-B14F-4D97-AF65-F5344CB8AC3E}">
        <p14:creationId xmlns:p14="http://schemas.microsoft.com/office/powerpoint/2010/main" val="37035812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399495" y="1571448"/>
            <a:ext cx="8211105" cy="4351338"/>
          </a:xfrm>
        </p:spPr>
        <p:txBody>
          <a:bodyPr>
            <a:normAutofit/>
          </a:bodyPr>
          <a:lstStyle/>
          <a:p>
            <a:pPr marL="0" indent="0" algn="just">
              <a:buNone/>
            </a:pPr>
            <a:r>
              <a:rPr lang="en-US" sz="2200" b="1" dirty="0"/>
              <a:t>Examination </a:t>
            </a:r>
            <a:r>
              <a:rPr lang="en-US" sz="2200" dirty="0"/>
              <a:t>—</a:t>
            </a:r>
            <a:r>
              <a:rPr lang="en-US" sz="2200" b="1" dirty="0"/>
              <a:t>Analysis</a:t>
            </a:r>
            <a:r>
              <a:rPr lang="en-US" sz="2200" dirty="0"/>
              <a:t> </a:t>
            </a:r>
          </a:p>
          <a:p>
            <a:pPr algn="just"/>
            <a:r>
              <a:rPr lang="en-US" sz="2200" dirty="0"/>
              <a:t>involves the extraction of data from the previous stage and the inspection of the huge amount of data identified. Trained personnel and technician experts should examine all the data to find evidence.</a:t>
            </a:r>
          </a:p>
          <a:p>
            <a:pPr algn="just"/>
            <a:r>
              <a:rPr lang="en-US" sz="2200" dirty="0"/>
              <a:t>Examiners should review previously encountered cases and training plans to find patterns that can help reduce the time of the examination and develop their action plan. </a:t>
            </a:r>
          </a:p>
          <a:p>
            <a:pPr algn="just"/>
            <a:endParaRPr lang="en-US" sz="2200" dirty="0"/>
          </a:p>
        </p:txBody>
      </p:sp>
    </p:spTree>
    <p:extLst>
      <p:ext uri="{BB962C8B-B14F-4D97-AF65-F5344CB8AC3E}">
        <p14:creationId xmlns:p14="http://schemas.microsoft.com/office/powerpoint/2010/main" val="39278497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231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Forensic Steps</a:t>
            </a: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05089" y="1597906"/>
            <a:ext cx="8057804" cy="4351338"/>
          </a:xfrm>
        </p:spPr>
        <p:txBody>
          <a:bodyPr>
            <a:normAutofit lnSpcReduction="10000"/>
          </a:bodyPr>
          <a:lstStyle/>
          <a:p>
            <a:pPr marL="0" indent="0">
              <a:buNone/>
            </a:pPr>
            <a:r>
              <a:rPr lang="en-US" sz="2200" b="1" dirty="0"/>
              <a:t>Presentation stage </a:t>
            </a:r>
          </a:p>
          <a:p>
            <a:r>
              <a:rPr lang="en-US" sz="2200" dirty="0"/>
              <a:t>Is the final stage and deals with the presentation of the evidence in a court of law. </a:t>
            </a:r>
          </a:p>
          <a:p>
            <a:r>
              <a:rPr lang="en-US" sz="2200" dirty="0"/>
              <a:t>A well‐documented report with findings must be produced using expert testimony on the analysis of the evidence. </a:t>
            </a:r>
          </a:p>
          <a:p>
            <a:r>
              <a:rPr lang="en-US" sz="2200" dirty="0"/>
              <a:t>Experts with personal knowledge of the procedures that generate the reports should be chosen. </a:t>
            </a:r>
          </a:p>
          <a:p>
            <a:r>
              <a:rPr lang="en-US" sz="2200" dirty="0"/>
              <a:t>They should be prepared to confront the jury who lacks knowledge of cloud computing. </a:t>
            </a:r>
          </a:p>
          <a:p>
            <a:r>
              <a:rPr lang="en-US" sz="2200" dirty="0"/>
              <a:t>Evidence must be presented in a way that the jury will understand all the technical details because cloud computing is a very complicated environment for ordinary Internet users to understand. </a:t>
            </a:r>
          </a:p>
          <a:p>
            <a:endParaRPr lang="en-US" sz="2200" dirty="0"/>
          </a:p>
        </p:txBody>
      </p:sp>
    </p:spTree>
    <p:extLst>
      <p:ext uri="{BB962C8B-B14F-4D97-AF65-F5344CB8AC3E}">
        <p14:creationId xmlns:p14="http://schemas.microsoft.com/office/powerpoint/2010/main" val="20151090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Storage services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525466" y="1825625"/>
            <a:ext cx="8068912" cy="4351338"/>
          </a:xfrm>
        </p:spPr>
        <p:txBody>
          <a:bodyPr/>
          <a:lstStyle/>
          <a:p>
            <a:r>
              <a:rPr lang="en-US" dirty="0"/>
              <a:t>Most commonly used cloud storage services amazon, Dropbox ,Google, Microsoft etc. </a:t>
            </a:r>
          </a:p>
          <a:p>
            <a:r>
              <a:rPr lang="en-US" dirty="0"/>
              <a:t>User can use these cloud services through the web site or by installing a platform-based application on their systems.</a:t>
            </a:r>
          </a:p>
          <a:p>
            <a:r>
              <a:rPr lang="en-US" dirty="0"/>
              <a:t>When the clients start using these services, they create folders and save files on the system which can be used as evidences in case of security incident.</a:t>
            </a:r>
          </a:p>
        </p:txBody>
      </p:sp>
    </p:spTree>
    <p:extLst>
      <p:ext uri="{BB962C8B-B14F-4D97-AF65-F5344CB8AC3E}">
        <p14:creationId xmlns:p14="http://schemas.microsoft.com/office/powerpoint/2010/main" val="28585644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030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Cloud Storage services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525466" y="1825625"/>
            <a:ext cx="8068912" cy="4351338"/>
          </a:xfrm>
        </p:spPr>
        <p:txBody>
          <a:bodyPr/>
          <a:lstStyle/>
          <a:p>
            <a:pPr marL="0" indent="0">
              <a:buNone/>
            </a:pPr>
            <a:r>
              <a:rPr lang="en-US" dirty="0" err="1"/>
              <a:t>Saas</a:t>
            </a:r>
            <a:endParaRPr lang="en-US" dirty="0"/>
          </a:p>
          <a:p>
            <a:r>
              <a:rPr lang="en-US" dirty="0"/>
              <a:t>Dropbox</a:t>
            </a:r>
          </a:p>
          <a:p>
            <a:r>
              <a:rPr lang="en-US" dirty="0"/>
              <a:t>Google Drive</a:t>
            </a:r>
          </a:p>
        </p:txBody>
      </p:sp>
    </p:spTree>
    <p:extLst>
      <p:ext uri="{BB962C8B-B14F-4D97-AF65-F5344CB8AC3E}">
        <p14:creationId xmlns:p14="http://schemas.microsoft.com/office/powerpoint/2010/main" val="38276449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Dropbox</a:t>
            </a:r>
          </a:p>
        </p:txBody>
      </p:sp>
    </p:spTree>
    <p:extLst>
      <p:ext uri="{BB962C8B-B14F-4D97-AF65-F5344CB8AC3E}">
        <p14:creationId xmlns:p14="http://schemas.microsoft.com/office/powerpoint/2010/main" val="25608037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681834" y="1573962"/>
            <a:ext cx="5106408" cy="1855038"/>
          </a:xfrm>
        </p:spPr>
        <p:txBody>
          <a:bodyPr>
            <a:normAutofit/>
          </a:bodyPr>
          <a:lstStyle/>
          <a:p>
            <a:r>
              <a:rPr lang="en-US" dirty="0"/>
              <a:t>You can access all deleted files</a:t>
            </a:r>
          </a:p>
          <a:p>
            <a:r>
              <a:rPr lang="en-US"/>
              <a:t>Commercial </a:t>
            </a:r>
            <a:r>
              <a:rPr lang="en-US" dirty="0"/>
              <a:t>all deleted files can be recovered </a:t>
            </a:r>
          </a:p>
        </p:txBody>
      </p:sp>
      <p:pic>
        <p:nvPicPr>
          <p:cNvPr id="6" name="Picture 5">
            <a:extLst>
              <a:ext uri="{FF2B5EF4-FFF2-40B4-BE49-F238E27FC236}">
                <a16:creationId xmlns:a16="http://schemas.microsoft.com/office/drawing/2014/main" id="{5E72708E-9080-9E51-C738-D58C733E4F18}"/>
              </a:ext>
            </a:extLst>
          </p:cNvPr>
          <p:cNvPicPr>
            <a:picLocks noChangeAspect="1"/>
          </p:cNvPicPr>
          <p:nvPr/>
        </p:nvPicPr>
        <p:blipFill>
          <a:blip r:embed="rId9"/>
          <a:stretch>
            <a:fillRect/>
          </a:stretch>
        </p:blipFill>
        <p:spPr>
          <a:xfrm>
            <a:off x="5788242" y="1285416"/>
            <a:ext cx="6165114" cy="3688400"/>
          </a:xfrm>
          <a:prstGeom prst="rect">
            <a:avLst/>
          </a:prstGeom>
        </p:spPr>
      </p:pic>
    </p:spTree>
    <p:extLst>
      <p:ext uri="{BB962C8B-B14F-4D97-AF65-F5344CB8AC3E}">
        <p14:creationId xmlns:p14="http://schemas.microsoft.com/office/powerpoint/2010/main" val="9377104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38200" y="1825625"/>
            <a:ext cx="4958641" cy="2809760"/>
          </a:xfrm>
        </p:spPr>
        <p:txBody>
          <a:bodyPr>
            <a:normAutofit/>
          </a:bodyPr>
          <a:lstStyle/>
          <a:p>
            <a:pPr marL="0" indent="0">
              <a:buNone/>
            </a:pPr>
            <a:r>
              <a:rPr lang="en-US" dirty="0"/>
              <a:t>You can get information about :</a:t>
            </a:r>
          </a:p>
          <a:p>
            <a:r>
              <a:rPr lang="en-US" dirty="0"/>
              <a:t>Last browser </a:t>
            </a:r>
            <a:r>
              <a:rPr lang="en-US" b="1" dirty="0"/>
              <a:t>session</a:t>
            </a:r>
          </a:p>
          <a:p>
            <a:r>
              <a:rPr lang="en-US" b="1" dirty="0"/>
              <a:t>Devices</a:t>
            </a:r>
            <a:r>
              <a:rPr lang="en-US" dirty="0"/>
              <a:t> linked with the </a:t>
            </a:r>
            <a:r>
              <a:rPr lang="en-US" dirty="0" err="1"/>
              <a:t>dropbox</a:t>
            </a:r>
            <a:r>
              <a:rPr lang="en-US" dirty="0"/>
              <a:t> </a:t>
            </a:r>
          </a:p>
          <a:p>
            <a:endParaRPr lang="en-US" dirty="0"/>
          </a:p>
        </p:txBody>
      </p:sp>
      <p:pic>
        <p:nvPicPr>
          <p:cNvPr id="5122" name="Picture 2">
            <a:extLst>
              <a:ext uri="{FF2B5EF4-FFF2-40B4-BE49-F238E27FC236}">
                <a16:creationId xmlns:a16="http://schemas.microsoft.com/office/drawing/2014/main" id="{0FE8AE09-5192-4FD4-C323-F0E04537EE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6841" y="1666570"/>
            <a:ext cx="6191250" cy="3676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38296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38200" y="1825625"/>
            <a:ext cx="4958641" cy="2809760"/>
          </a:xfrm>
        </p:spPr>
        <p:txBody>
          <a:bodyPr>
            <a:normAutofit/>
          </a:bodyPr>
          <a:lstStyle/>
          <a:p>
            <a:pPr marL="0" indent="0">
              <a:buNone/>
            </a:pPr>
            <a:r>
              <a:rPr lang="en-US" dirty="0"/>
              <a:t>You can get information about :</a:t>
            </a:r>
          </a:p>
          <a:p>
            <a:r>
              <a:rPr lang="en-US" dirty="0"/>
              <a:t>Apps linked with the </a:t>
            </a:r>
            <a:r>
              <a:rPr lang="en-US" dirty="0" err="1"/>
              <a:t>dropbox</a:t>
            </a:r>
            <a:r>
              <a:rPr lang="en-US" dirty="0"/>
              <a:t> </a:t>
            </a:r>
          </a:p>
          <a:p>
            <a:r>
              <a:rPr lang="en-US" dirty="0"/>
              <a:t>Menu -&gt; security -&gt; setting </a:t>
            </a:r>
          </a:p>
          <a:p>
            <a:endParaRPr lang="en-US" dirty="0"/>
          </a:p>
        </p:txBody>
      </p:sp>
      <p:pic>
        <p:nvPicPr>
          <p:cNvPr id="6146" name="Picture 2">
            <a:extLst>
              <a:ext uri="{FF2B5EF4-FFF2-40B4-BE49-F238E27FC236}">
                <a16:creationId xmlns:a16="http://schemas.microsoft.com/office/drawing/2014/main" id="{5DDDF5D8-07A4-2A4E-B992-C5D1D26F90A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31117" y="1352550"/>
            <a:ext cx="619125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9019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21" name="Title 20">
            <a:extLst>
              <a:ext uri="{FF2B5EF4-FFF2-40B4-BE49-F238E27FC236}">
                <a16:creationId xmlns:a16="http://schemas.microsoft.com/office/drawing/2014/main" id="{6B1DA71B-9D5E-E74A-9A9A-690F6A5DA929}"/>
              </a:ext>
            </a:extLst>
          </p:cNvPr>
          <p:cNvSpPr>
            <a:spLocks noGrp="1"/>
          </p:cNvSpPr>
          <p:nvPr>
            <p:ph type="title"/>
          </p:nvPr>
        </p:nvSpPr>
        <p:spPr/>
        <p:txBody>
          <a:bodyPr/>
          <a:lstStyle/>
          <a:p>
            <a:endParaRPr lang="en-US"/>
          </a:p>
        </p:txBody>
      </p:sp>
      <p:sp>
        <p:nvSpPr>
          <p:cNvPr id="22" name="Content Placeholder 21">
            <a:extLst>
              <a:ext uri="{FF2B5EF4-FFF2-40B4-BE49-F238E27FC236}">
                <a16:creationId xmlns:a16="http://schemas.microsoft.com/office/drawing/2014/main" id="{BE621AE5-7A68-FC2A-6068-AEE96D3D43F0}"/>
              </a:ext>
            </a:extLst>
          </p:cNvPr>
          <p:cNvSpPr>
            <a:spLocks noGrp="1"/>
          </p:cNvSpPr>
          <p:nvPr>
            <p:ph idx="1"/>
          </p:nvPr>
        </p:nvSpPr>
        <p:spPr>
          <a:xfrm>
            <a:off x="838200" y="1802744"/>
            <a:ext cx="4072597" cy="4351338"/>
          </a:xfrm>
        </p:spPr>
        <p:txBody>
          <a:bodyPr/>
          <a:lstStyle/>
          <a:p>
            <a:pPr algn="just"/>
            <a:r>
              <a:rPr lang="en-US" dirty="0"/>
              <a:t>You can view </a:t>
            </a:r>
            <a:r>
              <a:rPr lang="en-US" b="1" dirty="0"/>
              <a:t>Event</a:t>
            </a:r>
            <a:r>
              <a:rPr lang="en-US" dirty="0"/>
              <a:t> section to know the timeline of changes in Dropbox</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
        <p:nvSpPr>
          <p:cNvPr id="18" name="AutoShape 10" descr="How to view Dropbox File, Activity, or Event logs">
            <a:extLst>
              <a:ext uri="{FF2B5EF4-FFF2-40B4-BE49-F238E27FC236}">
                <a16:creationId xmlns:a16="http://schemas.microsoft.com/office/drawing/2014/main" id="{69246E91-CBF4-418D-8004-0DB315CB01D7}"/>
              </a:ext>
            </a:extLst>
          </p:cNvPr>
          <p:cNvSpPr>
            <a:spLocks noChangeAspect="1" noChangeArrowheads="1"/>
          </p:cNvSpPr>
          <p:nvPr/>
        </p:nvSpPr>
        <p:spPr bwMode="auto">
          <a:xfrm>
            <a:off x="3053191" y="3276599"/>
            <a:ext cx="3195209" cy="319520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12">
            <a:extLst>
              <a:ext uri="{FF2B5EF4-FFF2-40B4-BE49-F238E27FC236}">
                <a16:creationId xmlns:a16="http://schemas.microsoft.com/office/drawing/2014/main" id="{73B886D7-51F4-F47D-F97D-651D8D16DB3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8" name="Picture 14" descr="Events log of Dropbox">
            <a:extLst>
              <a:ext uri="{FF2B5EF4-FFF2-40B4-BE49-F238E27FC236}">
                <a16:creationId xmlns:a16="http://schemas.microsoft.com/office/drawing/2014/main" id="{C5A6CC14-52E3-09B3-7A61-D1323E64DE5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75019" y="855486"/>
            <a:ext cx="6942200" cy="506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0259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708266" y="554566"/>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58412" y="1532662"/>
            <a:ext cx="7756178" cy="4351338"/>
          </a:xfrm>
        </p:spPr>
        <p:txBody>
          <a:bodyPr>
            <a:normAutofit/>
          </a:bodyPr>
          <a:lstStyle/>
          <a:p>
            <a:pPr marL="0" indent="0">
              <a:buNone/>
            </a:pPr>
            <a:r>
              <a:rPr lang="en-US" dirty="0"/>
              <a:t>The installed directory for </a:t>
            </a:r>
            <a:r>
              <a:rPr lang="en-US" dirty="0" err="1"/>
              <a:t>dropbox</a:t>
            </a:r>
            <a:r>
              <a:rPr lang="en-US" dirty="0"/>
              <a:t> :</a:t>
            </a:r>
          </a:p>
          <a:p>
            <a:r>
              <a:rPr lang="en-US" b="1" dirty="0" err="1"/>
              <a:t>config.db</a:t>
            </a:r>
            <a:r>
              <a:rPr lang="en-US" b="1" dirty="0"/>
              <a:t>: </a:t>
            </a:r>
            <a:r>
              <a:rPr lang="en-US" dirty="0"/>
              <a:t>contains configuration settings that the Dropbox client references in order to run in a table named config. </a:t>
            </a:r>
          </a:p>
          <a:p>
            <a:r>
              <a:rPr lang="en-US" b="1" dirty="0" err="1"/>
              <a:t>host_id</a:t>
            </a:r>
            <a:r>
              <a:rPr lang="en-US" b="1" dirty="0"/>
              <a:t>:</a:t>
            </a:r>
            <a:r>
              <a:rPr lang="en-US" dirty="0"/>
              <a:t> the authentication hash used by the Dropbox client to authenticate into the Dropbox “cloud.” email: account holder’s email address.  Can be changed to any value without consequence – set at install/authentication.</a:t>
            </a:r>
          </a:p>
          <a:p>
            <a:endParaRPr lang="en-US" dirty="0"/>
          </a:p>
        </p:txBody>
      </p:sp>
    </p:spTree>
    <p:extLst>
      <p:ext uri="{BB962C8B-B14F-4D97-AF65-F5344CB8AC3E}">
        <p14:creationId xmlns:p14="http://schemas.microsoft.com/office/powerpoint/2010/main" val="23308215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708266" y="554566"/>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58412" y="1532662"/>
            <a:ext cx="7756178" cy="4351338"/>
          </a:xfrm>
        </p:spPr>
        <p:txBody>
          <a:bodyPr>
            <a:normAutofit/>
          </a:bodyPr>
          <a:lstStyle/>
          <a:p>
            <a:pPr marL="0" indent="0">
              <a:buNone/>
            </a:pPr>
            <a:r>
              <a:rPr lang="en-US" dirty="0"/>
              <a:t>The installed directory for </a:t>
            </a:r>
            <a:r>
              <a:rPr lang="en-US" dirty="0" err="1"/>
              <a:t>dropbox</a:t>
            </a:r>
            <a:r>
              <a:rPr lang="en-US" dirty="0"/>
              <a:t> :</a:t>
            </a:r>
          </a:p>
          <a:p>
            <a:r>
              <a:rPr lang="en-US" b="1" dirty="0" err="1"/>
              <a:t>dropbox_path</a:t>
            </a:r>
            <a:r>
              <a:rPr lang="en-US" b="1" dirty="0"/>
              <a:t>: </a:t>
            </a:r>
            <a:r>
              <a:rPr lang="en-US" dirty="0"/>
              <a:t>actual path to the user’s Dropbox on the local system.</a:t>
            </a:r>
          </a:p>
          <a:p>
            <a:r>
              <a:rPr lang="en-US" b="1" dirty="0" err="1"/>
              <a:t>filecache.db</a:t>
            </a:r>
            <a:r>
              <a:rPr lang="en-US" b="1" dirty="0"/>
              <a:t>: </a:t>
            </a:r>
            <a:r>
              <a:rPr lang="en-US" dirty="0"/>
              <a:t>contains a number of tables, but the primary focus is to describe all files actively in the Dropbox (deleted/removed files are removed from this table upon deletion/removal). </a:t>
            </a:r>
          </a:p>
          <a:p>
            <a:endParaRPr lang="en-US" dirty="0"/>
          </a:p>
          <a:p>
            <a:endParaRPr lang="en-US" dirty="0"/>
          </a:p>
        </p:txBody>
      </p:sp>
    </p:spTree>
    <p:extLst>
      <p:ext uri="{BB962C8B-B14F-4D97-AF65-F5344CB8AC3E}">
        <p14:creationId xmlns:p14="http://schemas.microsoft.com/office/powerpoint/2010/main" val="6718499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Dropbox</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54422" y="1602668"/>
            <a:ext cx="7756178" cy="4351338"/>
          </a:xfrm>
        </p:spPr>
        <p:txBody>
          <a:bodyPr>
            <a:normAutofit/>
          </a:bodyPr>
          <a:lstStyle/>
          <a:p>
            <a:pPr algn="just"/>
            <a:r>
              <a:rPr lang="en-US" b="1" dirty="0" err="1"/>
              <a:t>host.db</a:t>
            </a:r>
            <a:r>
              <a:rPr lang="en-US" b="1" dirty="0"/>
              <a:t>: </a:t>
            </a:r>
            <a:r>
              <a:rPr lang="en-US" dirty="0"/>
              <a:t>contains what looks to be a hash of some sort (possibly SHA-1?) and the </a:t>
            </a:r>
            <a:r>
              <a:rPr lang="en-US" dirty="0" err="1"/>
              <a:t>dropbox</a:t>
            </a:r>
            <a:r>
              <a:rPr lang="en-US" dirty="0"/>
              <a:t> path (</a:t>
            </a:r>
            <a:r>
              <a:rPr lang="en-US" dirty="0" err="1"/>
              <a:t>dropbox_path</a:t>
            </a:r>
            <a:r>
              <a:rPr lang="en-US" dirty="0"/>
              <a:t> in </a:t>
            </a:r>
            <a:r>
              <a:rPr lang="en-US" dirty="0" err="1"/>
              <a:t>config.db</a:t>
            </a:r>
            <a:r>
              <a:rPr lang="en-US" dirty="0"/>
              <a:t>) encoded in base-64. </a:t>
            </a:r>
          </a:p>
          <a:p>
            <a:pPr algn="just"/>
            <a:r>
              <a:rPr lang="en-US" b="1" dirty="0" err="1"/>
              <a:t>sigstore.db</a:t>
            </a:r>
            <a:r>
              <a:rPr lang="en-US" b="1" dirty="0"/>
              <a:t>:</a:t>
            </a:r>
            <a:r>
              <a:rPr lang="en-US" dirty="0"/>
              <a:t> stores hash values which correspond to the values found in the </a:t>
            </a:r>
            <a:r>
              <a:rPr lang="en-US" dirty="0" err="1"/>
              <a:t>block_cache</a:t>
            </a:r>
            <a:r>
              <a:rPr lang="en-US" dirty="0"/>
              <a:t> table in </a:t>
            </a:r>
            <a:r>
              <a:rPr lang="en-US" dirty="0" err="1"/>
              <a:t>filecache.db</a:t>
            </a:r>
            <a:r>
              <a:rPr lang="en-US" dirty="0"/>
              <a:t>.</a:t>
            </a:r>
          </a:p>
          <a:p>
            <a:pPr algn="just"/>
            <a:endParaRPr lang="en-US" dirty="0"/>
          </a:p>
        </p:txBody>
      </p:sp>
    </p:spTree>
    <p:extLst>
      <p:ext uri="{BB962C8B-B14F-4D97-AF65-F5344CB8AC3E}">
        <p14:creationId xmlns:p14="http://schemas.microsoft.com/office/powerpoint/2010/main" val="33943803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Google Drive</a:t>
            </a:r>
          </a:p>
        </p:txBody>
      </p:sp>
    </p:spTree>
    <p:extLst>
      <p:ext uri="{BB962C8B-B14F-4D97-AF65-F5344CB8AC3E}">
        <p14:creationId xmlns:p14="http://schemas.microsoft.com/office/powerpoint/2010/main" val="663175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52</a:t>
            </a:fld>
            <a:endParaRPr lang="en-US"/>
          </a:p>
        </p:txBody>
      </p:sp>
      <p:pic>
        <p:nvPicPr>
          <p:cNvPr id="8198" name="Picture 6" descr="How to See Recent Files on Google Drive, how to - HardReset.info">
            <a:extLst>
              <a:ext uri="{FF2B5EF4-FFF2-40B4-BE49-F238E27FC236}">
                <a16:creationId xmlns:a16="http://schemas.microsoft.com/office/drawing/2014/main" id="{2106850E-6F9B-BA34-C895-E18F8E5A71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95322" y="1704571"/>
            <a:ext cx="3639041" cy="3073056"/>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ow To Delete Recent Activity on Google Drive - Google Drive Pro">
            <a:extLst>
              <a:ext uri="{FF2B5EF4-FFF2-40B4-BE49-F238E27FC236}">
                <a16:creationId xmlns:a16="http://schemas.microsoft.com/office/drawing/2014/main" id="{5B64C2E0-5E89-1D1A-A510-B826B2FEB1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34363" y="1551931"/>
            <a:ext cx="3423154" cy="356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81524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53</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p:txBody>
          <a:bodyPr/>
          <a:lstStyle/>
          <a:p>
            <a:r>
              <a:rPr lang="en-US" dirty="0"/>
              <a:t>Activity log at Google drive</a:t>
            </a:r>
          </a:p>
        </p:txBody>
      </p:sp>
      <p:pic>
        <p:nvPicPr>
          <p:cNvPr id="30" name="Picture 29">
            <a:extLst>
              <a:ext uri="{FF2B5EF4-FFF2-40B4-BE49-F238E27FC236}">
                <a16:creationId xmlns:a16="http://schemas.microsoft.com/office/drawing/2014/main" id="{0D8E9EAD-F6B3-71F3-78B8-D89E6CD444BC}"/>
              </a:ext>
            </a:extLst>
          </p:cNvPr>
          <p:cNvPicPr>
            <a:picLocks noChangeAspect="1"/>
          </p:cNvPicPr>
          <p:nvPr/>
        </p:nvPicPr>
        <p:blipFill>
          <a:blip r:embed="rId9"/>
          <a:stretch>
            <a:fillRect/>
          </a:stretch>
        </p:blipFill>
        <p:spPr>
          <a:xfrm>
            <a:off x="5584054" y="1192533"/>
            <a:ext cx="6729968" cy="4762238"/>
          </a:xfrm>
          <a:prstGeom prst="rect">
            <a:avLst/>
          </a:prstGeom>
        </p:spPr>
      </p:pic>
    </p:spTree>
    <p:extLst>
      <p:ext uri="{BB962C8B-B14F-4D97-AF65-F5344CB8AC3E}">
        <p14:creationId xmlns:p14="http://schemas.microsoft.com/office/powerpoint/2010/main" val="1196817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54</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731540" y="1560102"/>
            <a:ext cx="10515600" cy="4351338"/>
          </a:xfrm>
        </p:spPr>
        <p:txBody>
          <a:bodyPr/>
          <a:lstStyle/>
          <a:p>
            <a:r>
              <a:rPr lang="en-US" dirty="0"/>
              <a:t>Default Installation Path</a:t>
            </a:r>
          </a:p>
          <a:p>
            <a:pPr marL="0" indent="0">
              <a:buNone/>
            </a:pPr>
            <a:r>
              <a:rPr lang="en-US" dirty="0"/>
              <a:t>C\Program Files\Google\Drive                                  </a:t>
            </a:r>
          </a:p>
          <a:p>
            <a:endParaRPr lang="en-US" dirty="0"/>
          </a:p>
          <a:p>
            <a:r>
              <a:rPr lang="en-US" dirty="0"/>
              <a:t>Default Sync Folder</a:t>
            </a:r>
          </a:p>
          <a:p>
            <a:pPr marL="0" indent="0">
              <a:buNone/>
            </a:pPr>
            <a:r>
              <a:rPr lang="en-US" dirty="0"/>
              <a:t>C\Users\&lt;username&gt;\Google Drive      </a:t>
            </a:r>
          </a:p>
          <a:p>
            <a:endParaRPr lang="en-US" dirty="0"/>
          </a:p>
          <a:p>
            <a:r>
              <a:rPr lang="en-US" dirty="0"/>
              <a:t>Default Database Path  </a:t>
            </a:r>
          </a:p>
          <a:p>
            <a:pPr marL="0" indent="0">
              <a:buNone/>
            </a:pPr>
            <a:r>
              <a:rPr lang="en-US" dirty="0"/>
              <a:t>C\Users\&lt;username&gt;\</a:t>
            </a:r>
            <a:r>
              <a:rPr lang="en-US" dirty="0" err="1"/>
              <a:t>AppData</a:t>
            </a:r>
            <a:r>
              <a:rPr lang="en-US" dirty="0"/>
              <a:t>\Local\Google\Drive</a:t>
            </a:r>
          </a:p>
          <a:p>
            <a:endParaRPr lang="en-US" dirty="0"/>
          </a:p>
        </p:txBody>
      </p:sp>
    </p:spTree>
    <p:extLst>
      <p:ext uri="{BB962C8B-B14F-4D97-AF65-F5344CB8AC3E}">
        <p14:creationId xmlns:p14="http://schemas.microsoft.com/office/powerpoint/2010/main" val="12746786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55</a:t>
            </a:fld>
            <a:endParaRPr lang="en-US"/>
          </a:p>
        </p:txBody>
      </p:sp>
      <p:graphicFrame>
        <p:nvGraphicFramePr>
          <p:cNvPr id="18" name="Content Placeholder 5">
            <a:extLst>
              <a:ext uri="{FF2B5EF4-FFF2-40B4-BE49-F238E27FC236}">
                <a16:creationId xmlns:a16="http://schemas.microsoft.com/office/drawing/2014/main" id="{51E6974B-D105-8FE9-0D7B-FDB1141AF2D4}"/>
              </a:ext>
            </a:extLst>
          </p:cNvPr>
          <p:cNvGraphicFramePr>
            <a:graphicFrameLocks noGrp="1"/>
          </p:cNvGraphicFramePr>
          <p:nvPr>
            <p:ph idx="1"/>
            <p:extLst>
              <p:ext uri="{D42A27DB-BD31-4B8C-83A1-F6EECF244321}">
                <p14:modId xmlns:p14="http://schemas.microsoft.com/office/powerpoint/2010/main" val="2231835375"/>
              </p:ext>
            </p:extLst>
          </p:nvPr>
        </p:nvGraphicFramePr>
        <p:xfrm>
          <a:off x="718206" y="1732889"/>
          <a:ext cx="7814518" cy="3676739"/>
        </p:xfrm>
        <a:graphic>
          <a:graphicData uri="http://schemas.openxmlformats.org/drawingml/2006/table">
            <a:tbl>
              <a:tblPr firstRow="1" firstCol="1" bandRow="1">
                <a:tableStyleId>{5C22544A-7EE6-4342-B048-85BDC9FD1C3A}</a:tableStyleId>
              </a:tblPr>
              <a:tblGrid>
                <a:gridCol w="3957106">
                  <a:extLst>
                    <a:ext uri="{9D8B030D-6E8A-4147-A177-3AD203B41FA5}">
                      <a16:colId xmlns:a16="http://schemas.microsoft.com/office/drawing/2014/main" val="126258923"/>
                    </a:ext>
                  </a:extLst>
                </a:gridCol>
                <a:gridCol w="3857412">
                  <a:extLst>
                    <a:ext uri="{9D8B030D-6E8A-4147-A177-3AD203B41FA5}">
                      <a16:colId xmlns:a16="http://schemas.microsoft.com/office/drawing/2014/main" val="2468488171"/>
                    </a:ext>
                  </a:extLst>
                </a:gridCol>
              </a:tblGrid>
              <a:tr h="432142">
                <a:tc>
                  <a:txBody>
                    <a:bodyPr/>
                    <a:lstStyle/>
                    <a:p>
                      <a:pPr marL="0" marR="0" algn="l">
                        <a:lnSpc>
                          <a:spcPct val="107000"/>
                        </a:lnSpc>
                        <a:spcBef>
                          <a:spcPts val="0"/>
                        </a:spcBef>
                        <a:spcAft>
                          <a:spcPts val="0"/>
                        </a:spcAft>
                      </a:pPr>
                      <a:r>
                        <a:rPr lang="en-US" sz="1400">
                          <a:effectLst/>
                        </a:rPr>
                        <a:t>C:\Program Files\Google\Drive</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In this folder you can find the executable file of the application.</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473866670"/>
                  </a:ext>
                </a:extLst>
              </a:tr>
              <a:tr h="561558">
                <a:tc>
                  <a:txBody>
                    <a:bodyPr/>
                    <a:lstStyle/>
                    <a:p>
                      <a:pPr marL="0" marR="0" algn="l">
                        <a:lnSpc>
                          <a:spcPct val="107000"/>
                        </a:lnSpc>
                        <a:spcBef>
                          <a:spcPts val="0"/>
                        </a:spcBef>
                        <a:spcAft>
                          <a:spcPts val="0"/>
                        </a:spcAft>
                      </a:pPr>
                      <a:r>
                        <a:rPr lang="en-US" sz="1400" dirty="0">
                          <a:effectLst/>
                        </a:rPr>
                        <a:t>C:\Program Files (x86)\Google\Drive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In this folder, you can find information about the updates of the application.</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716543632"/>
                  </a:ext>
                </a:extLst>
              </a:tr>
              <a:tr h="1774057">
                <a:tc>
                  <a:txBody>
                    <a:bodyPr/>
                    <a:lstStyle/>
                    <a:p>
                      <a:pPr marL="0" marR="0" algn="l">
                        <a:lnSpc>
                          <a:spcPct val="107000"/>
                        </a:lnSpc>
                        <a:spcBef>
                          <a:spcPts val="0"/>
                        </a:spcBef>
                        <a:spcAft>
                          <a:spcPts val="0"/>
                        </a:spcAft>
                      </a:pPr>
                      <a:r>
                        <a:rPr lang="en-US" sz="1400" dirty="0">
                          <a:effectLst/>
                        </a:rPr>
                        <a:t>C:\Users\&lt;username&gt;\GoogleDrive</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a:effectLst/>
                        </a:rPr>
                        <a:t>This folder is being used (by default) by the app for synchronizing user’s files with Google Drive cloud service. You can choose from the native app’s settings, which directories you wish to be automatically synced with the cloud, but you can also drop any file to this folder and it will automatically be uploaded to the user’s cloud.</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2777620559"/>
                  </a:ext>
                </a:extLst>
              </a:tr>
              <a:tr h="713119">
                <a:tc>
                  <a:txBody>
                    <a:bodyPr/>
                    <a:lstStyle/>
                    <a:p>
                      <a:pPr marL="0" marR="0" algn="l">
                        <a:lnSpc>
                          <a:spcPct val="107000"/>
                        </a:lnSpc>
                        <a:spcBef>
                          <a:spcPts val="0"/>
                        </a:spcBef>
                        <a:spcAft>
                          <a:spcPts val="0"/>
                        </a:spcAft>
                      </a:pPr>
                      <a:r>
                        <a:rPr lang="en-US" sz="1400">
                          <a:effectLst/>
                        </a:rPr>
                        <a:t>C:\Users\&lt;username&gt;\AppData\ Local\Google\Drive</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tc>
                  <a:txBody>
                    <a:bodyPr/>
                    <a:lstStyle/>
                    <a:p>
                      <a:pPr marL="0" marR="0" algn="l">
                        <a:lnSpc>
                          <a:spcPct val="107000"/>
                        </a:lnSpc>
                        <a:spcBef>
                          <a:spcPts val="0"/>
                        </a:spcBef>
                        <a:spcAft>
                          <a:spcPts val="0"/>
                        </a:spcAft>
                      </a:pPr>
                      <a:r>
                        <a:rPr lang="en-US" sz="1400" dirty="0">
                          <a:effectLst/>
                        </a:rPr>
                        <a:t>In this directory you will find all the native app’s files that store information about both the app and the user’s data.</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54976" marR="54976" marT="54976" marB="54976" anchor="b"/>
                </a:tc>
                <a:extLst>
                  <a:ext uri="{0D108BD9-81ED-4DB2-BD59-A6C34878D82A}">
                    <a16:rowId xmlns:a16="http://schemas.microsoft.com/office/drawing/2014/main" val="3314445860"/>
                  </a:ext>
                </a:extLst>
              </a:tr>
            </a:tbl>
          </a:graphicData>
        </a:graphic>
      </p:graphicFrame>
    </p:spTree>
    <p:extLst>
      <p:ext uri="{BB962C8B-B14F-4D97-AF65-F5344CB8AC3E}">
        <p14:creationId xmlns:p14="http://schemas.microsoft.com/office/powerpoint/2010/main" val="39069972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56</a:t>
            </a:fld>
            <a:endParaRPr lang="en-US"/>
          </a:p>
        </p:txBody>
      </p:sp>
      <p:graphicFrame>
        <p:nvGraphicFramePr>
          <p:cNvPr id="6" name="Content Placeholder 5">
            <a:extLst>
              <a:ext uri="{FF2B5EF4-FFF2-40B4-BE49-F238E27FC236}">
                <a16:creationId xmlns:a16="http://schemas.microsoft.com/office/drawing/2014/main" id="{9DA2DF29-44C0-6B69-2FBD-B39076B80D96}"/>
              </a:ext>
            </a:extLst>
          </p:cNvPr>
          <p:cNvGraphicFramePr>
            <a:graphicFrameLocks/>
          </p:cNvGraphicFramePr>
          <p:nvPr>
            <p:extLst>
              <p:ext uri="{D42A27DB-BD31-4B8C-83A1-F6EECF244321}">
                <p14:modId xmlns:p14="http://schemas.microsoft.com/office/powerpoint/2010/main" val="1862868763"/>
              </p:ext>
            </p:extLst>
          </p:nvPr>
        </p:nvGraphicFramePr>
        <p:xfrm>
          <a:off x="749478" y="1486164"/>
          <a:ext cx="7626698" cy="2490906"/>
        </p:xfrm>
        <a:graphic>
          <a:graphicData uri="http://schemas.openxmlformats.org/drawingml/2006/table">
            <a:tbl>
              <a:tblPr firstRow="1" firstCol="1" bandRow="1">
                <a:tableStyleId>{5C22544A-7EE6-4342-B048-85BDC9FD1C3A}</a:tableStyleId>
              </a:tblPr>
              <a:tblGrid>
                <a:gridCol w="3532609">
                  <a:extLst>
                    <a:ext uri="{9D8B030D-6E8A-4147-A177-3AD203B41FA5}">
                      <a16:colId xmlns:a16="http://schemas.microsoft.com/office/drawing/2014/main" val="1556996721"/>
                    </a:ext>
                  </a:extLst>
                </a:gridCol>
                <a:gridCol w="4094089">
                  <a:extLst>
                    <a:ext uri="{9D8B030D-6E8A-4147-A177-3AD203B41FA5}">
                      <a16:colId xmlns:a16="http://schemas.microsoft.com/office/drawing/2014/main" val="1181191611"/>
                    </a:ext>
                  </a:extLst>
                </a:gridCol>
              </a:tblGrid>
              <a:tr h="1245453">
                <a:tc>
                  <a:txBody>
                    <a:bodyPr/>
                    <a:lstStyle/>
                    <a:p>
                      <a:pPr marL="0" marR="0">
                        <a:lnSpc>
                          <a:spcPct val="107000"/>
                        </a:lnSpc>
                        <a:spcBef>
                          <a:spcPts val="0"/>
                        </a:spcBef>
                        <a:spcAft>
                          <a:spcPts val="0"/>
                        </a:spcAft>
                      </a:pPr>
                      <a:r>
                        <a:rPr lang="en-US" sz="1400" dirty="0">
                          <a:effectLst/>
                        </a:rPr>
                        <a:t>C:\Users\&lt;username&gt;\AppData\Local\ Google\Drive\</a:t>
                      </a:r>
                      <a:r>
                        <a:rPr lang="en-US" sz="1400" dirty="0" err="1">
                          <a:effectLst/>
                        </a:rPr>
                        <a:t>user_default</a:t>
                      </a:r>
                      <a:r>
                        <a:rPr lang="en-US" sz="1400" dirty="0">
                          <a:effectLst/>
                        </a:rPr>
                        <a:t>\</a:t>
                      </a:r>
                      <a:r>
                        <a:rPr lang="en-US" sz="1400" dirty="0" err="1">
                          <a:effectLst/>
                        </a:rPr>
                        <a:t>snapshot.db</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a:effectLst/>
                        </a:rPr>
                        <a:t>This database stores information about the files that have been synced with the user’s Google Drive account.</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2614594972"/>
                  </a:ext>
                </a:extLst>
              </a:tr>
              <a:tr h="1245453">
                <a:tc>
                  <a:txBody>
                    <a:bodyPr/>
                    <a:lstStyle/>
                    <a:p>
                      <a:pPr marL="0" marR="0">
                        <a:lnSpc>
                          <a:spcPct val="107000"/>
                        </a:lnSpc>
                        <a:spcBef>
                          <a:spcPts val="0"/>
                        </a:spcBef>
                        <a:spcAft>
                          <a:spcPts val="0"/>
                        </a:spcAft>
                      </a:pPr>
                      <a:r>
                        <a:rPr lang="en-US" sz="1400">
                          <a:effectLst/>
                        </a:rPr>
                        <a:t>C:\Users\&lt;username&gt;\AppData\Local\ Google\Drive\user_default\sync_config.db</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dirty="0">
                          <a:effectLst/>
                        </a:rPr>
                        <a:t>This database stores information such as user’s Google Drive account email.</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1342734963"/>
                  </a:ext>
                </a:extLst>
              </a:tr>
            </a:tbl>
          </a:graphicData>
        </a:graphic>
      </p:graphicFrame>
      <p:pic>
        <p:nvPicPr>
          <p:cNvPr id="23" name="Picture 2">
            <a:extLst>
              <a:ext uri="{FF2B5EF4-FFF2-40B4-BE49-F238E27FC236}">
                <a16:creationId xmlns:a16="http://schemas.microsoft.com/office/drawing/2014/main" id="{60EF0802-AEB9-DFA5-5040-A4FFDC445043}"/>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2296724" y="4186869"/>
            <a:ext cx="5306582"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3867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57</a:t>
            </a:fld>
            <a:endParaRPr lang="en-US"/>
          </a:p>
        </p:txBody>
      </p:sp>
      <p:sp>
        <p:nvSpPr>
          <p:cNvPr id="11" name="Content Placeholder 10">
            <a:extLst>
              <a:ext uri="{FF2B5EF4-FFF2-40B4-BE49-F238E27FC236}">
                <a16:creationId xmlns:a16="http://schemas.microsoft.com/office/drawing/2014/main" id="{A0ABC65F-B44E-BB5A-42BA-71BC03237FEE}"/>
              </a:ext>
            </a:extLst>
          </p:cNvPr>
          <p:cNvSpPr>
            <a:spLocks noGrp="1"/>
          </p:cNvSpPr>
          <p:nvPr>
            <p:ph idx="1"/>
          </p:nvPr>
        </p:nvSpPr>
        <p:spPr>
          <a:xfrm>
            <a:off x="644524" y="1532662"/>
            <a:ext cx="7352521" cy="4351338"/>
          </a:xfrm>
        </p:spPr>
        <p:txBody>
          <a:bodyPr>
            <a:normAutofit/>
          </a:bodyPr>
          <a:lstStyle/>
          <a:p>
            <a:r>
              <a:rPr lang="en-US" sz="2000" dirty="0"/>
              <a:t>The “</a:t>
            </a:r>
            <a:r>
              <a:rPr lang="en-US" sz="2000" dirty="0" err="1"/>
              <a:t>snapshot.db”is</a:t>
            </a:r>
            <a:r>
              <a:rPr lang="en-US" sz="2000" dirty="0"/>
              <a:t> a SQLite file that contains a list of files that Google Drive is aware of and is watching actions for in the synchronization folder. This log includes interesting bits of info like file hashes, names, Google IDs, and timestamps:</a:t>
            </a:r>
          </a:p>
        </p:txBody>
      </p:sp>
      <p:pic>
        <p:nvPicPr>
          <p:cNvPr id="2052" name="Picture 4">
            <a:extLst>
              <a:ext uri="{FF2B5EF4-FFF2-40B4-BE49-F238E27FC236}">
                <a16:creationId xmlns:a16="http://schemas.microsoft.com/office/drawing/2014/main" id="{FE401FF9-1B71-73B1-F11A-CE2C4C46F6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5565" y="3035285"/>
            <a:ext cx="5010150" cy="13430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D75879DC-53DC-B45A-E892-4D5AE5D6E9B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63591" y="2911375"/>
            <a:ext cx="57245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745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839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Google Drive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58</a:t>
            </a:fld>
            <a:endParaRPr lang="en-US"/>
          </a:p>
        </p:txBody>
      </p:sp>
      <p:graphicFrame>
        <p:nvGraphicFramePr>
          <p:cNvPr id="6" name="Content Placeholder 5">
            <a:extLst>
              <a:ext uri="{FF2B5EF4-FFF2-40B4-BE49-F238E27FC236}">
                <a16:creationId xmlns:a16="http://schemas.microsoft.com/office/drawing/2014/main" id="{9DA2DF29-44C0-6B69-2FBD-B39076B80D96}"/>
              </a:ext>
            </a:extLst>
          </p:cNvPr>
          <p:cNvGraphicFramePr>
            <a:graphicFrameLocks/>
          </p:cNvGraphicFramePr>
          <p:nvPr>
            <p:extLst>
              <p:ext uri="{D42A27DB-BD31-4B8C-83A1-F6EECF244321}">
                <p14:modId xmlns:p14="http://schemas.microsoft.com/office/powerpoint/2010/main" val="1254724269"/>
              </p:ext>
            </p:extLst>
          </p:nvPr>
        </p:nvGraphicFramePr>
        <p:xfrm>
          <a:off x="697237" y="1825625"/>
          <a:ext cx="7626698" cy="911411"/>
        </p:xfrm>
        <a:graphic>
          <a:graphicData uri="http://schemas.openxmlformats.org/drawingml/2006/table">
            <a:tbl>
              <a:tblPr firstRow="1" firstCol="1" bandRow="1">
                <a:tableStyleId>{5C22544A-7EE6-4342-B048-85BDC9FD1C3A}</a:tableStyleId>
              </a:tblPr>
              <a:tblGrid>
                <a:gridCol w="3532609">
                  <a:extLst>
                    <a:ext uri="{9D8B030D-6E8A-4147-A177-3AD203B41FA5}">
                      <a16:colId xmlns:a16="http://schemas.microsoft.com/office/drawing/2014/main" val="1556996721"/>
                    </a:ext>
                  </a:extLst>
                </a:gridCol>
                <a:gridCol w="4094089">
                  <a:extLst>
                    <a:ext uri="{9D8B030D-6E8A-4147-A177-3AD203B41FA5}">
                      <a16:colId xmlns:a16="http://schemas.microsoft.com/office/drawing/2014/main" val="1181191611"/>
                    </a:ext>
                  </a:extLst>
                </a:gridCol>
              </a:tblGrid>
              <a:tr h="911411">
                <a:tc>
                  <a:txBody>
                    <a:bodyPr/>
                    <a:lstStyle/>
                    <a:p>
                      <a:pPr marL="0" marR="0">
                        <a:lnSpc>
                          <a:spcPct val="107000"/>
                        </a:lnSpc>
                        <a:spcBef>
                          <a:spcPts val="0"/>
                        </a:spcBef>
                        <a:spcAft>
                          <a:spcPts val="0"/>
                        </a:spcAft>
                      </a:pPr>
                      <a:r>
                        <a:rPr lang="en-US" sz="1400">
                          <a:effectLst/>
                        </a:rPr>
                        <a:t>C:\Users\&lt;username&gt;\AppData\Local\ Google\Drive\global.db</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tc>
                  <a:txBody>
                    <a:bodyPr/>
                    <a:lstStyle/>
                    <a:p>
                      <a:pPr marL="0" marR="0">
                        <a:lnSpc>
                          <a:spcPct val="107000"/>
                        </a:lnSpc>
                        <a:spcBef>
                          <a:spcPts val="0"/>
                        </a:spcBef>
                        <a:spcAft>
                          <a:spcPts val="0"/>
                        </a:spcAft>
                      </a:pPr>
                      <a:r>
                        <a:rPr lang="en-US" sz="1400" dirty="0">
                          <a:effectLst/>
                        </a:rPr>
                        <a:t>This database also stores information such as user’s Google Drive account email.</a:t>
                      </a: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46275" marR="46275" marT="46275" marB="46275" anchor="b"/>
                </a:tc>
                <a:extLst>
                  <a:ext uri="{0D108BD9-81ED-4DB2-BD59-A6C34878D82A}">
                    <a16:rowId xmlns:a16="http://schemas.microsoft.com/office/drawing/2014/main" val="3123593901"/>
                  </a:ext>
                </a:extLst>
              </a:tr>
            </a:tbl>
          </a:graphicData>
        </a:graphic>
      </p:graphicFrame>
      <p:pic>
        <p:nvPicPr>
          <p:cNvPr id="18" name="Picture 2">
            <a:extLst>
              <a:ext uri="{FF2B5EF4-FFF2-40B4-BE49-F238E27FC236}">
                <a16:creationId xmlns:a16="http://schemas.microsoft.com/office/drawing/2014/main" id="{0AC401AE-8C51-9B36-5DFD-5ACAA6262A8F}"/>
              </a:ext>
            </a:extLst>
          </p:cNvPr>
          <p:cNvPicPr>
            <a:picLocks noGrp="1" noChangeAspect="1" noChangeArrowheads="1"/>
          </p:cNvPicPr>
          <p:nvPr>
            <p:ph idx="1"/>
          </p:nvPr>
        </p:nvPicPr>
        <p:blipFill>
          <a:blip r:embed="rId9">
            <a:extLst>
              <a:ext uri="{28A0092B-C50C-407E-A947-70E740481C1C}">
                <a14:useLocalDpi xmlns:a14="http://schemas.microsoft.com/office/drawing/2010/main" val="0"/>
              </a:ext>
            </a:extLst>
          </a:blip>
          <a:srcRect/>
          <a:stretch>
            <a:fillRect/>
          </a:stretch>
        </p:blipFill>
        <p:spPr bwMode="auto">
          <a:xfrm>
            <a:off x="1353983" y="3324765"/>
            <a:ext cx="5650499" cy="1638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4816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59</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602179" y="1834423"/>
            <a:ext cx="4401159" cy="3033407"/>
          </a:xfrm>
        </p:spPr>
        <p:txBody>
          <a:bodyPr>
            <a:normAutofit/>
          </a:bodyPr>
          <a:lstStyle/>
          <a:p>
            <a:pPr algn="just"/>
            <a:r>
              <a:rPr lang="en-US" b="1" dirty="0" err="1"/>
              <a:t>DiskPulse</a:t>
            </a:r>
            <a:r>
              <a:rPr lang="en-US" dirty="0"/>
              <a:t> and </a:t>
            </a:r>
            <a:r>
              <a:rPr lang="en-US" b="1" dirty="0"/>
              <a:t>Directory</a:t>
            </a:r>
            <a:r>
              <a:rPr lang="en-US" dirty="0"/>
              <a:t> Monitor are Tools to view changes at Dropbox and Google Drive.</a:t>
            </a:r>
          </a:p>
          <a:p>
            <a:pPr marL="0" indent="0" algn="just">
              <a:buNone/>
            </a:pPr>
            <a:endParaRPr lang="en-US" dirty="0"/>
          </a:p>
        </p:txBody>
      </p:sp>
      <p:pic>
        <p:nvPicPr>
          <p:cNvPr id="10244" name="Picture 4" descr="DiskPulse - Download - COMPUTER BILD">
            <a:extLst>
              <a:ext uri="{FF2B5EF4-FFF2-40B4-BE49-F238E27FC236}">
                <a16:creationId xmlns:a16="http://schemas.microsoft.com/office/drawing/2014/main" id="{C8232F61-9A9C-DFB1-1D41-A56EBBEB18F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62684" y="888222"/>
            <a:ext cx="6857894" cy="5187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0891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60</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854422" y="1602668"/>
            <a:ext cx="5714377" cy="4351338"/>
          </a:xfrm>
        </p:spPr>
        <p:txBody>
          <a:bodyPr>
            <a:normAutofit/>
          </a:bodyPr>
          <a:lstStyle/>
          <a:p>
            <a:pPr algn="just"/>
            <a:r>
              <a:rPr lang="en-US" dirty="0"/>
              <a:t>UFED Cloud is Lawfully Access Cloud-Based Evidence to Accelerate Investigations : Collect, preserve and analyze public and private-domain, social-media data, instant messaging, file storage, web pages, and other cloud-based content.</a:t>
            </a:r>
          </a:p>
          <a:p>
            <a:pPr algn="just"/>
            <a:endParaRPr lang="en-US" dirty="0"/>
          </a:p>
        </p:txBody>
      </p:sp>
      <p:pic>
        <p:nvPicPr>
          <p:cNvPr id="10242" name="Picture 2" descr="ufed-cloud-hero-screen-mockup">
            <a:extLst>
              <a:ext uri="{FF2B5EF4-FFF2-40B4-BE49-F238E27FC236}">
                <a16:creationId xmlns:a16="http://schemas.microsoft.com/office/drawing/2014/main" id="{D8932D22-F6E0-ECA3-895F-99A85EAFBFF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81482" y="1369650"/>
            <a:ext cx="5427046" cy="4430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9730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3913" y="397229"/>
            <a:ext cx="775617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9799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Forensic Tools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61</a:t>
            </a:fld>
            <a:endParaRPr lang="en-US"/>
          </a:p>
        </p:txBody>
      </p:sp>
      <p:sp>
        <p:nvSpPr>
          <p:cNvPr id="11" name="Content Placeholder 10">
            <a:extLst>
              <a:ext uri="{FF2B5EF4-FFF2-40B4-BE49-F238E27FC236}">
                <a16:creationId xmlns:a16="http://schemas.microsoft.com/office/drawing/2014/main" id="{E60E35EC-46AF-3B49-1303-72355F224737}"/>
              </a:ext>
            </a:extLst>
          </p:cNvPr>
          <p:cNvSpPr>
            <a:spLocks noGrp="1"/>
          </p:cNvSpPr>
          <p:nvPr>
            <p:ph idx="1"/>
          </p:nvPr>
        </p:nvSpPr>
        <p:spPr>
          <a:xfrm>
            <a:off x="1262952" y="1986546"/>
            <a:ext cx="5714377" cy="1203230"/>
          </a:xfrm>
        </p:spPr>
        <p:txBody>
          <a:bodyPr>
            <a:normAutofit/>
          </a:bodyPr>
          <a:lstStyle/>
          <a:p>
            <a:pPr algn="ctr"/>
            <a:r>
              <a:rPr lang="en-US" dirty="0"/>
              <a:t>Any Question </a:t>
            </a:r>
          </a:p>
        </p:txBody>
      </p:sp>
    </p:spTree>
    <p:extLst>
      <p:ext uri="{BB962C8B-B14F-4D97-AF65-F5344CB8AC3E}">
        <p14:creationId xmlns:p14="http://schemas.microsoft.com/office/powerpoint/2010/main" val="3086700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18670</TotalTime>
  <Words>2538</Words>
  <Application>Microsoft Office PowerPoint</Application>
  <PresentationFormat>Widescreen</PresentationFormat>
  <Paragraphs>439</Paragraphs>
  <Slides>61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61</vt:i4>
      </vt:variant>
    </vt:vector>
  </HeadingPairs>
  <TitlesOfParts>
    <vt:vector size="6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214</cp:revision>
  <dcterms:created xsi:type="dcterms:W3CDTF">2021-08-03T13:03:26Z</dcterms:created>
  <dcterms:modified xsi:type="dcterms:W3CDTF">2023-01-03T14:18:21Z</dcterms:modified>
</cp:coreProperties>
</file>