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563" r:id="rId6"/>
    <p:sldId id="521" r:id="rId7"/>
    <p:sldId id="522" r:id="rId8"/>
    <p:sldId id="523" r:id="rId9"/>
    <p:sldId id="524" r:id="rId10"/>
    <p:sldId id="525" r:id="rId11"/>
    <p:sldId id="526" r:id="rId12"/>
    <p:sldId id="527" r:id="rId13"/>
    <p:sldId id="528" r:id="rId14"/>
    <p:sldId id="529" r:id="rId15"/>
    <p:sldId id="530" r:id="rId16"/>
    <p:sldId id="531" r:id="rId17"/>
    <p:sldId id="532" r:id="rId18"/>
    <p:sldId id="533" r:id="rId19"/>
    <p:sldId id="534" r:id="rId20"/>
    <p:sldId id="535" r:id="rId21"/>
    <p:sldId id="536" r:id="rId22"/>
    <p:sldId id="537" r:id="rId23"/>
    <p:sldId id="538" r:id="rId24"/>
    <p:sldId id="539" r:id="rId25"/>
    <p:sldId id="540" r:id="rId26"/>
    <p:sldId id="541" r:id="rId27"/>
    <p:sldId id="542" r:id="rId28"/>
    <p:sldId id="543" r:id="rId29"/>
    <p:sldId id="544" r:id="rId30"/>
    <p:sldId id="545" r:id="rId31"/>
    <p:sldId id="546" r:id="rId32"/>
    <p:sldId id="547" r:id="rId33"/>
    <p:sldId id="549" r:id="rId34"/>
    <p:sldId id="550" r:id="rId35"/>
    <p:sldId id="551" r:id="rId36"/>
    <p:sldId id="552" r:id="rId37"/>
    <p:sldId id="553" r:id="rId38"/>
    <p:sldId id="554" r:id="rId39"/>
    <p:sldId id="555" r:id="rId40"/>
    <p:sldId id="556" r:id="rId41"/>
    <p:sldId id="557" r:id="rId42"/>
    <p:sldId id="558" r:id="rId43"/>
    <p:sldId id="559" r:id="rId44"/>
    <p:sldId id="560" r:id="rId45"/>
    <p:sldId id="561" r:id="rId46"/>
    <p:sldId id="562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63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84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54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220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918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6344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26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347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2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961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556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358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Associate Professor/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Ahmed Rageh Ismail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9249" y="2390814"/>
            <a:ext cx="48707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Research Methods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987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to research methods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Objectives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46134"/>
            <a:ext cx="1074922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800" b="1" dirty="0"/>
              <a:t> </a:t>
            </a:r>
            <a:r>
              <a:rPr lang="en-US" sz="2800" dirty="0"/>
              <a:t>Learn about positivism, </a:t>
            </a:r>
            <a:r>
              <a:rPr lang="en-US" sz="2800" dirty="0" err="1"/>
              <a:t>postpositivism</a:t>
            </a:r>
            <a:r>
              <a:rPr lang="en-US" sz="2800" dirty="0"/>
              <a:t>, and interpretivism.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Understand ontological, epistemological, and methodological questions.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Recognize differences between qualitative and quantitative methodologies.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Understand the role and application of mixed methods research.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Learn criteria for judging the value of research findings.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58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Research Paradigms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0530" y="2035602"/>
            <a:ext cx="10749220" cy="433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Provide an overview of the research process.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Guide researchers through available options.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Importance of Paradigms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Understanding paradigms is crucial for informed research decisions.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Awareness of paradigms enhances situational responsiveness and creativity (Patton, 1988).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9E3ABC-2390-1642-B824-91A39058D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6886" y="1708729"/>
            <a:ext cx="3584584" cy="27044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Defining Research Paradigms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0530" y="2035602"/>
            <a:ext cx="10749220" cy="411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Three Major Paradigms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Positivism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Postpositivism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Interpretivism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Philosophical Underpinnings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Ontology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The nature of reality.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Epistemology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The philosophy of how we can know reality.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Methodology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The practice of how we come to know reality.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Key Questions and Paradigm Boundaries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00139"/>
            <a:ext cx="10749220" cy="4965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Three Key Questions (Lincoln and Guba, 1985)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Ontological Question: What is the nature of reality?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Epistemological Question: What is the nature of the relationship between the knower and the known?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Methodological Question: How can we come to know it?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Establishing Paradigm Boundaries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Understanding the answers to these questions helps define the paradigm.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Paradigms guide the research approach and methodology.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3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Positivist Research - Brief History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00139"/>
            <a:ext cx="10749220" cy="4598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Three generations of positivist thinkers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Original formulation by Auguste Comte.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Logical positivism associated with the Vienna Circle.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Standard positivism developed in the mid-20th century.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Auguste Comte's social positivism: Examining social phenomena as an empirical science.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Emile Durkheim: First 'sociologist' to pioneer empirical investigation of society.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E216E9D-F894-1CDA-A27E-C008892525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1772" y="1715472"/>
            <a:ext cx="2077039" cy="207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Positivist Research - Brief History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81535"/>
            <a:ext cx="7992256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Early 19th century Comte devised social positivism.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Aimed to apply natural science techniques to social theory and human behavior.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Belief in reconstructing human knowledge to build a better society (Smith, 1998).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Emphasis on empirical science over theological and metaphysical philosophies.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Comte's work was mostly rhetorical; Durkheim pioneered empirical methods.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A22179-9376-A7F1-53A8-E39F4CC52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2098" y="1700482"/>
            <a:ext cx="2627922" cy="262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93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Logical Positivism and Vienna Circle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00139"/>
            <a:ext cx="10812720" cy="506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1920s: Philosophers in Vienna (Vienna Circle) developed logical positivism.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Notable members: Moritz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Schlick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Rudolf Carnap, Philip Frank, Bertrand Russell.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Rejected Comte’s positivism, favoring 'logical empiricism'.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Focused on verifiable and falsifiable statements as meaningful scientific knowledge.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Emphasized statistical analysis and physical evidence over metaphysical speculation.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Influenced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behaviourist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traditions like Pavlov's classical conditioning and Skinner’s operant conditioning.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Ontology – Realism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88510"/>
            <a:ext cx="10749220" cy="431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Positivism assumes an objective, independent, and stable reality available for discovery and analysis.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Only observable phenomena are recognized; metaphysics is strongly rejected.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Social facts exist independently of human interaction, functioning according to their own laws.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Newtonian mechanics are seen as transferable from the natural world to the social world.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52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Epistemology – Objectivist/Dualist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88510"/>
            <a:ext cx="10749220" cy="3926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relationship between the knower and the known is one of ‘objective observer’.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researcher stands apart from the observed and reports on discovered reality.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Dualism: Researcher and subject exist independently of each other.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Objectivity is demonstrated through replication, presuming observation without influence.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4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714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Methodology – Experimental/Manipulative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88510"/>
            <a:ext cx="10749220" cy="3926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Reality is dissected into variables representing theoretical constructs.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Variables are manipulated through experimentation to determine 'laws'.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begins with a hypothesis, tested empirically through structured experimentation.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Uses complex statistical mechanisms for determining relationships and broad generalizations.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1008745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– Prediction/Control/Explanation/Verification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88510"/>
            <a:ext cx="10749220" cy="3926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Positivist approaches explain how things happen to predict and control future occurrences.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Social reconstruction driven by Comte's ideas remains constant in positivist traditions.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Generalizations are derived from specific examinations and applied universally.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Strives to demonstrate universal validity.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69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78238" y="1121025"/>
            <a:ext cx="873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Alexandria" charset="0"/>
                <a:cs typeface="Alexandria" charset="0"/>
              </a:rPr>
              <a:t>Postpositivism</a:t>
            </a:r>
            <a:r>
              <a:rPr lang="en-US" sz="2800" b="1" dirty="0">
                <a:latin typeface="Alexandria" charset="0"/>
                <a:cs typeface="Alexandria" charset="0"/>
              </a:rPr>
              <a:t> and Mixed Methods Research (MMR) - Brief History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88510"/>
            <a:ext cx="10749220" cy="4054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Positivism emulated natural sciences, particularly physics.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Shift from rigid Newtonian physics to 'uncertainty' and 'relativity' (Einstein, Heisenberg).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Determinism inhibits discovery; social research required refinement (Popper, 1963).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Standard positivism (1930s-1960s) evolved into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postpositivism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1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Emergence of Postpositivism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88510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theories of uncertainty and probability (Popper, 1959-1963).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Introduction of 'falsification' and 'critical realism'.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Objective social facts subject to interpretation.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Reality is perceived through empirical observation and existing theory.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79C2AD3-EA48-2F0A-6A22-0FEA0EBBAF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4944" y="4303777"/>
            <a:ext cx="3725056" cy="200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3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Mixed Methods Research (MMR) in </a:t>
            </a:r>
            <a:r>
              <a:rPr lang="en-US" sz="2800" b="1" dirty="0" err="1">
                <a:latin typeface="Alexandria" charset="0"/>
                <a:cs typeface="Alexandria" charset="0"/>
              </a:rPr>
              <a:t>Postpositivism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347365"/>
            <a:ext cx="10749220" cy="353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MMR as a form of postpositive research.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Pragmatic approach combining qualitative and quantitative methodologies.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Requires multiple investigators with competencies in various methods (Denzin, 2010).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Emphasis on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rigour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trustworthiness in combining methods.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61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Ontology – Critical Realism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347365"/>
            <a:ext cx="6547187" cy="379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Objective social facts exist independently but are subject to uncertainty and probability.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Cause and effect relationships exist but are not fully knowable.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Human fallibility creates imperfections, yet reality is out there to be discovered.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2CD0A92-7484-ED47-DF06-D217AE1EA7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9187" y="2347365"/>
            <a:ext cx="3522233" cy="317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2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Epistemology – Modified Dualist/Objectivist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347365"/>
            <a:ext cx="5953594" cy="379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Postpositivists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accept that all discovery is subject to interpretation.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Responsibility of the researcher to demonstrate objectivity through external validity.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Objectivity is demonstrated by the ability to validate findings externally.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89FD032-5945-87B7-C3EA-5DF86B16E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037" y="2422091"/>
            <a:ext cx="4508292" cy="287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81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Methodology – Modified Experimental/Manipulative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347365"/>
            <a:ext cx="10749220" cy="353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Experimentation and hypothesis testing with identified variables.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Statistical techniques measure relationships between variables.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Includes qualitative interpretation allowing prior knowledge to impact perceptions.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Mixed methods research uses an 'a priori' design with varying weights on qualitative and quantitative aspects.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4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26956-C5D2-C0CE-BB38-A1C842ACE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90" y="104931"/>
            <a:ext cx="10334984" cy="675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4627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– Prediction/Control/Explanation/Falsification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347365"/>
            <a:ext cx="10749220" cy="3150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Similar to positivism but includes the notion of falsification.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Disproving the existence of a phenomenon is a valid outcome.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Generalizations about phenomena remain an output.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Methodological dualism (qualitative and quantitative) is accepted in postpositivist research.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8733D09-3A40-B358-03E2-36FA021EC5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97"/>
          <a:stretch/>
        </p:blipFill>
        <p:spPr>
          <a:xfrm>
            <a:off x="8778259" y="4473824"/>
            <a:ext cx="2305050" cy="181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9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Interpretivist Research - Brief History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10749220" cy="483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Interpretivism covers multiple approaches: 'empirical interpretivism' and 'critical theory'.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Wilhelm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Dilthey's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critique of positivism is that there is a difference between understanding human thought and explaining nature.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Max Weber is among the proponent of empirical interpretivism, focusing on ethnographic studies.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Barney Glaser and Anselm Strauss formalized empirical interpretivist research procedures (1967).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Expansion into various approaches from 1970 to mid-1980s.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32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Ontology – Relativism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5544499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Realities are multiple, constructed, and holistic.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single, tangible reality; only complex, multiple realities of individuals.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Reality is 'individual' and context-dependent, not 'universal' (Flick, 2002).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CF7D879-780B-21ED-F6AD-F7C116B7B4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999" y="1844800"/>
            <a:ext cx="4607822" cy="396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8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Epistemology – Transactional/Subjectivist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10749220" cy="341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known and the knower influence each other; all descriptions are time- and context-bound.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Impossible to separate cause from effect; entities are in a state of simultaneous shaping (Lincoln and Guba, 1985).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Knowledge is a product of the interaction between the known and the knower.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9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687C1E-6FA1-B60A-F17E-F0889E8599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751" y="577654"/>
            <a:ext cx="8724275" cy="593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2518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Methodology – Empathetic Interaction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6623790" cy="483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activity alters the subject being studied (Heisenberg, 1958).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gathered is influenced by the research process, time, and context.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meanings behind actions of individuals is key.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Qualitative methodology: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  -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Dialect interchange, hermeneutics, and contextual analysis.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A0188F-77C7-49CF-5604-9D39949CB7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414" y="2539037"/>
            <a:ext cx="3988281" cy="29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0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– Transfer of Findings Based on Contextual Applicability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10749220" cy="3926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Transferability depends on similarities between 'sending' and 'receiving' contexts.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Detailed descriptions of data in context are required for transferability judgments (Erlandson et al., 1993).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is particularized and generalization in the traditional sense is impossible (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Dervin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1997).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94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Interpretivist Approaches and Practical Implications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10749220" cy="431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Interpretivist approaches include Human inquiry, Critical theory, Anthropology, Constructivism, Ethnomethodology, etc.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Interpretivists seek to understand the entire context at macro- and micro-environmental levels.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Researchers and subjects are 'changed' by the research experience; knowledge is time- and context-bound.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Positivists/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postpositivists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as social engineers, interpretivists as storytellers, critical theorists as catalysts of social change.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2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Qualitative vs. Quantitative Methodology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10749220" cy="4054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Impossible to examine multiple, individual realities in depth using quantitative methods.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Quantitative methodology is about objective reality of social facts.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Qualitative methodology is about social constructions of reality (Gorman and Clayton, 2005).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4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Paradigmatic Purity vs. Methodological Dualism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4443" y="2087806"/>
            <a:ext cx="7130305" cy="4701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consensus on the need for paradigmatic purity in research.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Methodological dualism is combining qualitative and quantitative methods.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Both methodologies have limitations; "anything goes" approach.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Therefore, Mixed Methods Research (MMR) is combining methodologies to address research questions (Denzin, 2010).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68CB2FF-0F9B-85B6-E1DA-3D9ACBC1CA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8920" y="2464603"/>
            <a:ext cx="3687580" cy="233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14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Qualitative Research Design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47799"/>
            <a:ext cx="10749220" cy="4085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term "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emergent design,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 as referenced by Lincoln and Guba (1985), refers to a flexible, adaptive approach to research design that develops organically as the study progresses. This concept contrasts with rigid, predetermined designs.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Unfolds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The design reveals itself gradually over time, rather than being fully planned out from the beginning.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Cascades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The process flows and expands like a waterfall, suggesting that once a piece of the design is understood, it can lead to further developments.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1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Qualitative Research Design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10749220" cy="5217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Rolls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The design progresses in a rolling motion, implying continuous movement and adaptation.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Emerges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The design becomes apparent or comes into being through the research process.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Key components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: Literature review, theoretical framework, fieldwork, human instrument, purposive sampling, inductive analysis, emergent design, grounded theory, negotiated outcomes.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Iterative process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: Selection of participants, data collection, analysis, building grounded theory, transference of findings.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24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2139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Qualitative Research Design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6428918" cy="4701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Studying behavior in context requires the human as instrument.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Human complexities and interpersonal relationships need to be understood.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Researcher as instrument allows for understanding and depicting complexities (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Maykut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Morehouse, 1994).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1373C57-DCD2-74AE-319A-976BF2F852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5612" y="2699158"/>
            <a:ext cx="4751323" cy="356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0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of Emergent Design in Practice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82709"/>
            <a:ext cx="10749220" cy="4054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 group discussions led to alternative methods: handwritten diaries, databases, word files.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Participant involvement in design improved data quality and engagement. They became stakeholders in the research, enhancing diligence.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63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Quantitative Research Design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5474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Linear design, providing a concrete framework for new researchers.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Begins with a theoretical framework established from the literature review.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Hypothesis emerges from the framework; variables identified.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Appropriate research method selected, sample calculated, data collection instruments designed.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collection, processing, and analysis to support or falsify the hypothesis.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Generalizations or general laws formulated based on findings.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99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Mixed Methods Research (MMR)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4958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Combines methodologies to address the same research question.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Common approach is Large-scale survey followed by detailed case study.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Defined as collecting, analyzing data, integrating findings using both qualitative and quantitative methods (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Tashakkori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Cresswell, 2007).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single design; many combinations possible (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Tashakkori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Teddlie, 2003).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Journal of Mixed Methods Research by Sage (2007).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75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Criteria for Judging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4442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Establishing the value of research findings is essential.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Different methodologies require different criteria for establishing 'truth'.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applying criteria from one research paradigm to another (Wolcott, 1990).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Four concepts for judging research value: 'truth value', 'applicability', 'consistency', 'neutrality' (Lincoln and Guba, 1985).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34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Criteria for Judging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4054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Establishing the value of research findings is essential.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Different methodologies require different criteria for establishing 'truth'.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applying criteria from one research paradigm to another (Wolcott, 1990).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74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Establishing Trustworthiness in Qualitative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4780000" cy="3278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Credibility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Transferability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Dependability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Confirmability</a:t>
            </a: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E94386B-A4C4-47E3-9781-1A072A46A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4073" y="1939474"/>
            <a:ext cx="5908867" cy="396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8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Credibility in Qualitative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5474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Demonstrated by prolonged engagement, persistent observation, triangulation of techniques, peer debriefing, and member checks.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Triangulation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Multiple data collection techniques compensate for limitations of individual techniques (Denzin, 1978).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'Objective subjectivity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': Recognizing and compensating for subjectivity in qualitative studies (Mellon, 1990).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0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Transferability in Qualitative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5474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goal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 is to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allow for transferability of findings rather than wholesale generalization.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Providing detailed descriptions of data in context for judgment on transferability (Erlandson et al., 1993).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can only be particularized; generalization in the traditional scientific sense is impossible (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Dervin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1997).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58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Dependability in Qualitative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4698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Established by an 'inquiry audit' with an external auditor.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Audit trail and research journal maintained by the researcher.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Ensures constructions emerge directly from the data, confirming research findings (Halpern, 1983).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0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Confirmability in Qualitative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5086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Vital to limit investigator bias.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Ensures results can be traced back to raw data, not influenced by the observer’s worldview (Charmaz, 1995).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'Objectivity' increasingly difficult to defend in postpositivist, qualitative research (Lazar, 1998).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4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Confirmability in Quantitively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47799"/>
            <a:ext cx="10749220" cy="4310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Relies on 'validity, reliability, and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generalisability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' (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Janesick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1994).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Internal validity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Demonstrates causal relationship between variables.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External validity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Findings generalized to the wider context.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Reliability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Stability of research findings over time and across locations.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Sample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representativeness and statistical examination of probability.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4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D6700C0A-6189-47B5-A7B8-E198997A4FEB}"/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2483</Words>
  <Application>Microsoft Office PowerPoint</Application>
  <PresentationFormat>Widescreen</PresentationFormat>
  <Paragraphs>380</Paragraphs>
  <Slides>44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 Rageh</cp:lastModifiedBy>
  <cp:revision>88</cp:revision>
  <dcterms:created xsi:type="dcterms:W3CDTF">2023-04-29T09:08:00Z</dcterms:created>
  <dcterms:modified xsi:type="dcterms:W3CDTF">2024-05-24T13:13:47Z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