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media/image15.jpg" ContentType="image/jpg"/>
  <Override PartName="/ppt/media/image16.jpg" ContentType="image/jpg"/>
  <Override PartName="/ppt/media/image17.jpg" ContentType="image/jpg"/>
  <Override PartName="/ppt/notesSlides/notesSlide3.xml" ContentType="application/vnd.openxmlformats-officedocument.presentationml.notesSlide+xml"/>
  <Override PartName="/ppt/media/image19.jpg" ContentType="image/jpg"/>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509" r:id="rId6"/>
    <p:sldId id="510" r:id="rId7"/>
    <p:sldId id="513" r:id="rId8"/>
    <p:sldId id="449" r:id="rId9"/>
    <p:sldId id="450" r:id="rId10"/>
    <p:sldId id="451" r:id="rId11"/>
    <p:sldId id="452" r:id="rId12"/>
    <p:sldId id="447" r:id="rId13"/>
    <p:sldId id="445" r:id="rId14"/>
    <p:sldId id="446" r:id="rId15"/>
    <p:sldId id="514" r:id="rId16"/>
    <p:sldId id="454" r:id="rId17"/>
    <p:sldId id="455" r:id="rId18"/>
    <p:sldId id="456" r:id="rId19"/>
    <p:sldId id="457" r:id="rId20"/>
    <p:sldId id="458" r:id="rId21"/>
    <p:sldId id="459" r:id="rId22"/>
    <p:sldId id="461" r:id="rId23"/>
    <p:sldId id="462" r:id="rId24"/>
    <p:sldId id="465" r:id="rId25"/>
    <p:sldId id="463" r:id="rId26"/>
    <p:sldId id="464" r:id="rId27"/>
    <p:sldId id="466" r:id="rId28"/>
    <p:sldId id="467" r:id="rId29"/>
    <p:sldId id="515" r:id="rId30"/>
    <p:sldId id="468" r:id="rId31"/>
    <p:sldId id="470" r:id="rId32"/>
    <p:sldId id="471" r:id="rId33"/>
    <p:sldId id="472" r:id="rId34"/>
    <p:sldId id="473" r:id="rId35"/>
    <p:sldId id="474" r:id="rId36"/>
    <p:sldId id="475" r:id="rId37"/>
    <p:sldId id="469" r:id="rId38"/>
    <p:sldId id="477" r:id="rId39"/>
    <p:sldId id="478" r:id="rId40"/>
    <p:sldId id="479" r:id="rId41"/>
    <p:sldId id="511" r:id="rId42"/>
    <p:sldId id="512"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09"/>
            <p14:sldId id="510"/>
            <p14:sldId id="513"/>
            <p14:sldId id="449"/>
            <p14:sldId id="450"/>
            <p14:sldId id="451"/>
            <p14:sldId id="452"/>
            <p14:sldId id="447"/>
            <p14:sldId id="445"/>
            <p14:sldId id="446"/>
            <p14:sldId id="514"/>
            <p14:sldId id="454"/>
            <p14:sldId id="455"/>
            <p14:sldId id="456"/>
            <p14:sldId id="457"/>
            <p14:sldId id="458"/>
            <p14:sldId id="459"/>
            <p14:sldId id="461"/>
            <p14:sldId id="462"/>
            <p14:sldId id="465"/>
            <p14:sldId id="463"/>
            <p14:sldId id="464"/>
            <p14:sldId id="466"/>
            <p14:sldId id="467"/>
            <p14:sldId id="515"/>
            <p14:sldId id="468"/>
            <p14:sldId id="470"/>
            <p14:sldId id="471"/>
            <p14:sldId id="472"/>
            <p14:sldId id="473"/>
            <p14:sldId id="474"/>
            <p14:sldId id="475"/>
            <p14:sldId id="469"/>
            <p14:sldId id="477"/>
            <p14:sldId id="478"/>
            <p14:sldId id="479"/>
            <p14:sldId id="511"/>
            <p14:sldId id="51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F2F2F2"/>
    <a:srgbClr val="00AEEF"/>
    <a:srgbClr val="FFD200"/>
    <a:srgbClr val="F58221"/>
    <a:srgbClr val="000000"/>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643"/>
  </p:normalViewPr>
  <p:slideViewPr>
    <p:cSldViewPr snapToGrid="0">
      <p:cViewPr>
        <p:scale>
          <a:sx n="83" d="100"/>
          <a:sy n="83" d="100"/>
        </p:scale>
        <p:origin x="1600"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b="0" i="0">
                <a:latin typeface="Alexandria Light" pitchFamily="2" charset="-78"/>
              </a:defRPr>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b="0" i="0">
                <a:latin typeface="Alexandria Light" pitchFamily="2" charset="-78"/>
              </a:defRPr>
            </a:lvl1pPr>
          </a:lstStyle>
          <a:p>
            <a:fld id="{7E8DF744-AB4A-4A0F-92CE-6DEBABF2DA97}" type="datetimeFigureOut">
              <a:rPr lang="en-US" smtClean="0"/>
              <a:pPr/>
              <a:t>3/4/25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b="0" i="0">
                <a:latin typeface="Alexandria Light" pitchFamily="2" charset="-78"/>
              </a:defRPr>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b="0" i="0">
                <a:latin typeface="Alexandria Light" pitchFamily="2" charset="-78"/>
              </a:defRPr>
            </a:lvl1pPr>
          </a:lstStyle>
          <a:p>
            <a:fld id="{E88088B5-5D3D-41C5-9929-9FAB3A249D9E}" type="slidenum">
              <a:rPr lang="en-US" smtClean="0"/>
              <a:pPr/>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b="0" i="0" kern="1200">
        <a:solidFill>
          <a:schemeClr val="tx1"/>
        </a:solidFill>
        <a:latin typeface="Alexandria Light" pitchFamily="2" charset="-78"/>
        <a:ea typeface="+mn-ea"/>
        <a:cs typeface="+mn-cs"/>
      </a:defRPr>
    </a:lvl1pPr>
    <a:lvl2pPr marL="457200" algn="l" defTabSz="914400" rtl="0" eaLnBrk="1" latinLnBrk="0" hangingPunct="1">
      <a:defRPr sz="1200" b="0" i="0" kern="1200">
        <a:solidFill>
          <a:schemeClr val="tx1"/>
        </a:solidFill>
        <a:latin typeface="Alexandria Light" pitchFamily="2" charset="-78"/>
        <a:ea typeface="+mn-ea"/>
        <a:cs typeface="+mn-cs"/>
      </a:defRPr>
    </a:lvl2pPr>
    <a:lvl3pPr marL="914400" algn="l" defTabSz="914400" rtl="0" eaLnBrk="1" latinLnBrk="0" hangingPunct="1">
      <a:defRPr sz="1200" b="0" i="0" kern="1200">
        <a:solidFill>
          <a:schemeClr val="tx1"/>
        </a:solidFill>
        <a:latin typeface="Alexandria Light" pitchFamily="2" charset="-78"/>
        <a:ea typeface="+mn-ea"/>
        <a:cs typeface="+mn-cs"/>
      </a:defRPr>
    </a:lvl3pPr>
    <a:lvl4pPr marL="1371600" algn="l" defTabSz="914400" rtl="0" eaLnBrk="1" latinLnBrk="0" hangingPunct="1">
      <a:defRPr sz="1200" b="0" i="0" kern="1200">
        <a:solidFill>
          <a:schemeClr val="tx1"/>
        </a:solidFill>
        <a:latin typeface="Alexandria Light" pitchFamily="2" charset="-78"/>
        <a:ea typeface="+mn-ea"/>
        <a:cs typeface="+mn-cs"/>
      </a:defRPr>
    </a:lvl4pPr>
    <a:lvl5pPr marL="1828800" algn="l" defTabSz="914400" rtl="0" eaLnBrk="1" latinLnBrk="0" hangingPunct="1">
      <a:defRPr sz="1200" b="0" i="0" kern="1200">
        <a:solidFill>
          <a:schemeClr val="tx1"/>
        </a:solidFill>
        <a:latin typeface="Alexandria Light" pitchFamily="2" charset="-78"/>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6261282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2042548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6503106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3/4/25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3/4/25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3/4/25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3/4/25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3/4/25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3/4/25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2463413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9654958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b="0" i="0">
                <a:solidFill>
                  <a:schemeClr val="tx1">
                    <a:tint val="75000"/>
                  </a:schemeClr>
                </a:solidFill>
                <a:latin typeface="Alexandria Light" pitchFamily="2" charset="-78"/>
              </a:defRPr>
            </a:lvl1pPr>
          </a:lstStyle>
          <a:p>
            <a:fld id="{7AD86B2E-B702-4422-B277-3A08C7449694}" type="datetimeFigureOut">
              <a:rPr lang="en-US" smtClean="0"/>
              <a:pPr/>
              <a:t>3/4/25</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b="0" i="0">
                <a:solidFill>
                  <a:schemeClr val="tx1">
                    <a:tint val="75000"/>
                  </a:schemeClr>
                </a:solidFill>
                <a:latin typeface="Alexandria Light"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b="0" i="0">
                <a:solidFill>
                  <a:schemeClr val="tx1">
                    <a:tint val="75000"/>
                  </a:schemeClr>
                </a:solidFill>
                <a:latin typeface="Alexandria Light" pitchFamily="2" charset="-78"/>
              </a:defRPr>
            </a:lvl1pPr>
          </a:lstStyle>
          <a:p>
            <a:fld id="{F7542ADD-394E-41F3-B704-951748884AEE}"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7" r:id="rId13"/>
    <p:sldLayoutId id="2147483668" r:id="rId14"/>
  </p:sldLayoutIdLst>
  <p:txStyles>
    <p:titleStyle>
      <a:lvl1pPr algn="l" defTabSz="914400" rtl="0" eaLnBrk="1" latinLnBrk="0" hangingPunct="1">
        <a:lnSpc>
          <a:spcPct val="90000"/>
        </a:lnSpc>
        <a:spcBef>
          <a:spcPct val="0"/>
        </a:spcBef>
        <a:buNone/>
        <a:defRPr sz="4400" b="0" i="0" kern="1200">
          <a:solidFill>
            <a:schemeClr val="tx1"/>
          </a:solidFill>
          <a:latin typeface="Alexandria Light" pitchFamily="2" charset="-78"/>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Alexandria Light"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Alexandria Light"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Alexandria Light"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lexandria Light"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lexandria Light"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2.xml"/><Relationship Id="rId7" Type="http://schemas.openxmlformats.org/officeDocument/2006/relationships/image" Target="../media/image4.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4.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14.xml"/><Relationship Id="rId7" Type="http://schemas.openxmlformats.org/officeDocument/2006/relationships/image" Target="../media/image11.png"/><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10.jpg"/><Relationship Id="rId5" Type="http://schemas.openxmlformats.org/officeDocument/2006/relationships/image" Target="../media/image9.png"/><Relationship Id="rId4" Type="http://schemas.openxmlformats.org/officeDocument/2006/relationships/notesSlide" Target="../notesSlides/notesSlide2.xml"/></Relationships>
</file>

<file path=ppt/slides/_rels/slide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6.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12.jpeg"/><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 Id="rId9" Type="http://schemas.openxmlformats.org/officeDocument/2006/relationships/image" Target="../media/image8.png"/></Relationships>
</file>

<file path=ppt/slides/_rels/slide7.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13.jpeg"/><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 Id="rId9" Type="http://schemas.openxmlformats.org/officeDocument/2006/relationships/image" Target="../media/image8.png"/></Relationships>
</file>

<file path=ppt/slides/_rels/slide8.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14.gif"/><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 Id="rId9" Type="http://schemas.openxmlformats.org/officeDocument/2006/relationships/image" Target="../media/image8.png"/></Relationships>
</file>

<file path=ppt/slides/_rels/slide9.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15.jpg"/><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 Id="rId9" Type="http://schemas.openxmlformats.org/officeDocument/2006/relationships/image" Target="../media/image8.png"/></Relationships>
</file>

<file path=ppt/slides/_rels/slide10.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11.xml.rels><?xml version="1.0" encoding="UTF-8" standalone="yes"?>
<Relationships xmlns="http://schemas.openxmlformats.org/package/2006/relationships"><Relationship Id="rId8" Type="http://schemas.openxmlformats.org/officeDocument/2006/relationships/image" Target="../media/image17.jpg"/><Relationship Id="rId3" Type="http://schemas.openxmlformats.org/officeDocument/2006/relationships/slideLayout" Target="../slideLayouts/slideLayout7.xml"/><Relationship Id="rId7" Type="http://schemas.openxmlformats.org/officeDocument/2006/relationships/image" Target="../media/image16.jpg"/><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7.emf"/><Relationship Id="rId5" Type="http://schemas.openxmlformats.org/officeDocument/2006/relationships/image" Target="../media/image6.emf"/><Relationship Id="rId10" Type="http://schemas.openxmlformats.org/officeDocument/2006/relationships/image" Target="../media/image8.png"/><Relationship Id="rId4" Type="http://schemas.openxmlformats.org/officeDocument/2006/relationships/image" Target="../media/image5.emf"/><Relationship Id="rId9" Type="http://schemas.openxmlformats.org/officeDocument/2006/relationships/image" Target="../media/image4.png"/></Relationships>
</file>

<file path=ppt/slides/_rels/slide12.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14.xml"/><Relationship Id="rId7" Type="http://schemas.openxmlformats.org/officeDocument/2006/relationships/image" Target="../media/image11.png"/><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image" Target="../media/image10.jpg"/><Relationship Id="rId5" Type="http://schemas.openxmlformats.org/officeDocument/2006/relationships/image" Target="../media/image9.png"/><Relationship Id="rId4" Type="http://schemas.openxmlformats.org/officeDocument/2006/relationships/notesSlide" Target="../notesSlides/notesSlide3.xml"/></Relationships>
</file>

<file path=ppt/slides/_rels/slide13.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18.png"/><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 Id="rId9" Type="http://schemas.openxmlformats.org/officeDocument/2006/relationships/image" Target="../media/image8.png"/></Relationships>
</file>

<file path=ppt/slides/_rels/slide1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14.m4a"/><Relationship Id="rId1" Type="http://schemas.microsoft.com/office/2007/relationships/media" Target="../media/media14.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1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15.m4a"/><Relationship Id="rId1" Type="http://schemas.microsoft.com/office/2007/relationships/media" Target="../media/media15.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1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16.m4a"/><Relationship Id="rId1" Type="http://schemas.microsoft.com/office/2007/relationships/media" Target="../media/media16.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1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17.m4a"/><Relationship Id="rId1" Type="http://schemas.microsoft.com/office/2007/relationships/media" Target="../media/media17.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1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18.m4a"/><Relationship Id="rId1" Type="http://schemas.microsoft.com/office/2007/relationships/media" Target="../media/media18.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19.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19.m4a"/><Relationship Id="rId1" Type="http://schemas.microsoft.com/office/2007/relationships/media" Target="../media/media19.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20.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20.m4a"/><Relationship Id="rId1" Type="http://schemas.microsoft.com/office/2007/relationships/media" Target="../media/media20.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2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19.jpg"/><Relationship Id="rId2" Type="http://schemas.openxmlformats.org/officeDocument/2006/relationships/audio" Target="../media/media21.m4a"/><Relationship Id="rId1" Type="http://schemas.microsoft.com/office/2007/relationships/media" Target="../media/media21.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 Id="rId9" Type="http://schemas.openxmlformats.org/officeDocument/2006/relationships/image" Target="../media/image8.png"/></Relationships>
</file>

<file path=ppt/slides/_rels/slide2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22.m4a"/><Relationship Id="rId1" Type="http://schemas.microsoft.com/office/2007/relationships/media" Target="../media/media22.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2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23.m4a"/><Relationship Id="rId1" Type="http://schemas.microsoft.com/office/2007/relationships/media" Target="../media/media23.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2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24.m4a"/><Relationship Id="rId1" Type="http://schemas.microsoft.com/office/2007/relationships/media" Target="../media/media24.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2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25.m4a"/><Relationship Id="rId1" Type="http://schemas.microsoft.com/office/2007/relationships/media" Target="../media/media25.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26.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14.xml"/><Relationship Id="rId7" Type="http://schemas.openxmlformats.org/officeDocument/2006/relationships/image" Target="../media/image11.png"/><Relationship Id="rId2" Type="http://schemas.openxmlformats.org/officeDocument/2006/relationships/audio" Target="../media/media26.m4a"/><Relationship Id="rId1" Type="http://schemas.microsoft.com/office/2007/relationships/media" Target="../media/media26.m4a"/><Relationship Id="rId6" Type="http://schemas.openxmlformats.org/officeDocument/2006/relationships/image" Target="../media/image10.jpg"/><Relationship Id="rId5" Type="http://schemas.openxmlformats.org/officeDocument/2006/relationships/image" Target="../media/image9.png"/><Relationship Id="rId4" Type="http://schemas.openxmlformats.org/officeDocument/2006/relationships/notesSlide" Target="../notesSlides/notesSlide4.xml"/></Relationships>
</file>

<file path=ppt/slides/_rels/slide2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27.m4a"/><Relationship Id="rId1" Type="http://schemas.microsoft.com/office/2007/relationships/media" Target="../media/media27.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2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28.m4a"/><Relationship Id="rId1" Type="http://schemas.microsoft.com/office/2007/relationships/media" Target="../media/media28.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29.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29.m4a"/><Relationship Id="rId1" Type="http://schemas.microsoft.com/office/2007/relationships/media" Target="../media/media29.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30.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30.m4a"/><Relationship Id="rId1" Type="http://schemas.microsoft.com/office/2007/relationships/media" Target="../media/media30.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3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31.m4a"/><Relationship Id="rId1" Type="http://schemas.microsoft.com/office/2007/relationships/media" Target="../media/media31.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3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32.m4a"/><Relationship Id="rId1" Type="http://schemas.microsoft.com/office/2007/relationships/media" Target="../media/media32.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3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33.m4a"/><Relationship Id="rId1" Type="http://schemas.microsoft.com/office/2007/relationships/media" Target="../media/media33.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3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34.m4a"/><Relationship Id="rId1" Type="http://schemas.microsoft.com/office/2007/relationships/media" Target="../media/media34.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3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35.m4a"/><Relationship Id="rId1" Type="http://schemas.microsoft.com/office/2007/relationships/media" Target="../media/media35.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3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36.m4a"/><Relationship Id="rId1" Type="http://schemas.microsoft.com/office/2007/relationships/media" Target="../media/media36.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3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37.m4a"/><Relationship Id="rId1" Type="http://schemas.microsoft.com/office/2007/relationships/media" Target="../media/media37.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3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38.m4a"/><Relationship Id="rId1" Type="http://schemas.microsoft.com/office/2007/relationships/media" Target="../media/media38.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39.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39.m4a"/><Relationship Id="rId1" Type="http://schemas.microsoft.com/office/2007/relationships/media" Target="../media/media39.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4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13.xml"/><Relationship Id="rId5" Type="http://schemas.openxmlformats.org/officeDocument/2006/relationships/image" Target="../media/image23.png"/><Relationship Id="rId4" Type="http://schemas.openxmlformats.org/officeDocument/2006/relationships/image" Target="../media/image2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Light" pitchFamily="2" charset="-78"/>
            </a:endParaRPr>
          </a:p>
        </p:txBody>
      </p:sp>
      <p:sp>
        <p:nvSpPr>
          <p:cNvPr id="30" name="TextBox 29"/>
          <p:cNvSpPr txBox="1"/>
          <p:nvPr/>
        </p:nvSpPr>
        <p:spPr>
          <a:xfrm>
            <a:off x="189172" y="2583245"/>
            <a:ext cx="5785178" cy="1446550"/>
          </a:xfrm>
          <a:prstGeom prst="rect">
            <a:avLst/>
          </a:prstGeom>
          <a:noFill/>
        </p:spPr>
        <p:txBody>
          <a:bodyPr wrap="square" rtlCol="0">
            <a:spAutoFit/>
          </a:bodyPr>
          <a:lstStyle/>
          <a:p>
            <a:pPr marL="0" algn="r" defTabSz="914400" rtl="1" eaLnBrk="1" latinLnBrk="0" hangingPunct="1"/>
            <a:r>
              <a:rPr lang="ar-SA" sz="3200" b="1" dirty="0">
                <a:latin typeface="Alexandria ExtraBold" pitchFamily="2" charset="-78"/>
                <a:cs typeface="Alexandria ExtraBold" pitchFamily="2" charset="-78"/>
              </a:rPr>
              <a:t>المدخل إلى تقنيات الاتصال</a:t>
            </a:r>
          </a:p>
          <a:p>
            <a:pPr marL="0" algn="r" defTabSz="914400" rtl="1" eaLnBrk="1" latinLnBrk="0" hangingPunct="1"/>
            <a:endParaRPr lang="ar-SA" sz="3200" b="1" dirty="0">
              <a:latin typeface="Alexandria ExtraBold" pitchFamily="2" charset="-78"/>
              <a:cs typeface="Alexandria ExtraBold" pitchFamily="2" charset="-78"/>
            </a:endParaRPr>
          </a:p>
          <a:p>
            <a:pPr marL="0" algn="r" defTabSz="914400" rtl="1" eaLnBrk="1" latinLnBrk="0" hangingPunct="1"/>
            <a:r>
              <a:rPr lang="ar-SA" sz="2400" dirty="0">
                <a:latin typeface="Alexandria Light" pitchFamily="2" charset="-78"/>
                <a:cs typeface="Alexandria Light" pitchFamily="2" charset="-78"/>
              </a:rPr>
              <a:t>د. جورج لطيف سيدهم</a:t>
            </a:r>
            <a:endParaRPr lang="en-US" sz="2400" dirty="0">
              <a:latin typeface="Alexandria Light" pitchFamily="2" charset="-78"/>
              <a:cs typeface="Alexandria Light" pitchFamily="2" charset="-78"/>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dirty="0">
              <a:solidFill>
                <a:srgbClr val="00B0F0"/>
              </a:solidFill>
              <a:latin typeface="Alexandria Light" pitchFamily="2" charset="-78"/>
              <a:cs typeface="Alexandria Light" pitchFamily="2" charset="-78"/>
            </a:endParaRPr>
          </a:p>
        </p:txBody>
      </p:sp>
      <p:sp>
        <p:nvSpPr>
          <p:cNvPr id="34" name="Rectangle: Rounded Corners 33"/>
          <p:cNvSpPr/>
          <p:nvPr/>
        </p:nvSpPr>
        <p:spPr>
          <a:xfrm>
            <a:off x="0" y="4828478"/>
            <a:ext cx="6417194" cy="1132584"/>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bg1"/>
                </a:solidFill>
                <a:latin typeface="Alexandria Light" pitchFamily="2" charset="-78"/>
                <a:cs typeface="Alexandria Light" pitchFamily="2" charset="-78"/>
              </a:rPr>
              <a:t>DGM 113</a:t>
            </a:r>
          </a:p>
          <a:p>
            <a:pPr algn="ctr"/>
            <a:r>
              <a:rPr lang="en-US" sz="2400" dirty="0">
                <a:solidFill>
                  <a:schemeClr val="bg1"/>
                </a:solidFill>
                <a:latin typeface="Alexandria Light" pitchFamily="2" charset="-78"/>
                <a:cs typeface="Alexandria Light" pitchFamily="2" charset="-78"/>
              </a:rPr>
              <a:t>Lecture 6: </a:t>
            </a:r>
            <a:r>
              <a:rPr lang="ar-SA" sz="2400" dirty="0">
                <a:solidFill>
                  <a:schemeClr val="bg1"/>
                </a:solidFill>
                <a:latin typeface="Alexandria Light" pitchFamily="2" charset="-78"/>
                <a:cs typeface="Alexandria Light" pitchFamily="2" charset="-78"/>
              </a:rPr>
              <a:t>النظام التماثلي والنظام الرقمي</a:t>
            </a:r>
          </a:p>
        </p:txBody>
      </p:sp>
      <p:sp>
        <p:nvSpPr>
          <p:cNvPr id="14" name="Oval 13"/>
          <p:cNvSpPr/>
          <p:nvPr/>
        </p:nvSpPr>
        <p:spPr>
          <a:xfrm>
            <a:off x="6421765" y="-636588"/>
            <a:ext cx="7410450" cy="7410450"/>
          </a:xfrm>
          <a:prstGeom prst="ellipse">
            <a:avLst/>
          </a:prstGeom>
          <a:blipFill>
            <a:blip r:embed="rId5">
              <a:extLst>
                <a:ext uri="{28A0092B-C50C-407E-A947-70E740481C1C}">
                  <a14:useLocalDpi xmlns:a14="http://schemas.microsoft.com/office/drawing/2010/main" val="0"/>
                </a:ext>
              </a:extLst>
            </a:blip>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Light" pitchFamily="2" charset="-78"/>
            </a:endParaRPr>
          </a:p>
        </p:txBody>
      </p:sp>
      <p:pic>
        <p:nvPicPr>
          <p:cNvPr id="4"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9" name="Audio Recording Jan 20, 2025 at 1:12:13 AM">
            <a:hlinkClick r:id="" action="ppaction://media"/>
            <a:extLst>
              <a:ext uri="{FF2B5EF4-FFF2-40B4-BE49-F238E27FC236}">
                <a16:creationId xmlns:a16="http://schemas.microsoft.com/office/drawing/2014/main" id="{E109EB60-C46B-9517-E27B-4C0FEA8C74E4}"/>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6433680" y="5852886"/>
            <a:ext cx="812800" cy="8128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5712"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3738445" y="600294"/>
            <a:ext cx="3017173"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Light" pitchFamily="2" charset="-78"/>
                <a:cs typeface="Alexandria Light" pitchFamily="2" charset="-78"/>
              </a:rPr>
              <a:t>محتويات المحاضرة</a:t>
            </a:r>
            <a:endParaRPr lang="en-US" sz="2800" dirty="0">
              <a:solidFill>
                <a:srgbClr val="FF9518"/>
              </a:solidFill>
              <a:latin typeface="Alexandria Light" pitchFamily="2" charset="-78"/>
              <a:cs typeface="Alexandria Light" pitchFamily="2" charset="-78"/>
            </a:endParaRPr>
          </a:p>
        </p:txBody>
      </p:sp>
      <p:sp>
        <p:nvSpPr>
          <p:cNvPr id="8" name="TextBox 7"/>
          <p:cNvSpPr txBox="1"/>
          <p:nvPr/>
        </p:nvSpPr>
        <p:spPr>
          <a:xfrm>
            <a:off x="128175" y="543490"/>
            <a:ext cx="1806905"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6</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319654" y="2457493"/>
            <a:ext cx="11563980" cy="2204193"/>
          </a:xfrm>
          <a:prstGeom prst="rect">
            <a:avLst/>
          </a:prstGeom>
          <a:noFill/>
        </p:spPr>
        <p:txBody>
          <a:bodyPr wrap="square" rtlCol="0">
            <a:spAutoFit/>
          </a:bodyPr>
          <a:lstStyle/>
          <a:p>
            <a:pPr marL="457200" indent="-457200" algn="just" rtl="1">
              <a:lnSpc>
                <a:spcPct val="200000"/>
              </a:lnSpc>
              <a:buFont typeface="Arial" panose="020B0604020202020204" pitchFamily="34" charset="0"/>
              <a:buChar char="•"/>
            </a:pPr>
            <a:r>
              <a:rPr lang="ar-SA" sz="2400" dirty="0">
                <a:latin typeface="Alexandria Light" pitchFamily="2" charset="-78"/>
                <a:cs typeface="Alexandria Light" pitchFamily="2" charset="-78"/>
              </a:rPr>
              <a:t>النظام التماثلي</a:t>
            </a:r>
          </a:p>
          <a:p>
            <a:pPr marL="457200" indent="-457200" algn="just" rtl="1">
              <a:lnSpc>
                <a:spcPct val="200000"/>
              </a:lnSpc>
              <a:buFont typeface="Arial" panose="020B0604020202020204" pitchFamily="34" charset="0"/>
              <a:buChar char="•"/>
            </a:pPr>
            <a:r>
              <a:rPr lang="ar-SA" sz="2400" dirty="0">
                <a:latin typeface="Alexandria Light" pitchFamily="2" charset="-78"/>
                <a:cs typeface="Alexandria Light" pitchFamily="2" charset="-78"/>
              </a:rPr>
              <a:t>النظام الرقمي</a:t>
            </a:r>
          </a:p>
          <a:p>
            <a:pPr marL="457200" indent="-457200" algn="just" rtl="1">
              <a:lnSpc>
                <a:spcPct val="200000"/>
              </a:lnSpc>
              <a:buFont typeface="Arial" panose="020B0604020202020204" pitchFamily="34" charset="0"/>
              <a:buChar char="•"/>
            </a:pPr>
            <a:r>
              <a:rPr lang="ar-SA" sz="2400" dirty="0">
                <a:latin typeface="Alexandria Light" pitchFamily="2" charset="-78"/>
                <a:cs typeface="Alexandria Light" pitchFamily="2" charset="-78"/>
              </a:rPr>
              <a:t>مقارنة بين النظام التماثلي والرقمي</a:t>
            </a:r>
          </a:p>
        </p:txBody>
      </p:sp>
      <p:pic>
        <p:nvPicPr>
          <p:cNvPr id="10" name="Audio Recording Mar 10, 2023 at 2:58:42 PM" descr="Audio Recording Mar 10, 2023 at 2:58:42 PM">
            <a:hlinkClick r:id="" action="ppaction://media"/>
            <a:extLst>
              <a:ext uri="{FF2B5EF4-FFF2-40B4-BE49-F238E27FC236}">
                <a16:creationId xmlns:a16="http://schemas.microsoft.com/office/drawing/2014/main" id="{CBB1E962-DD5C-0F4D-9779-2DB4052F685A}"/>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33860" y="6067161"/>
            <a:ext cx="812800" cy="812800"/>
          </a:xfrm>
          <a:prstGeom prst="rect">
            <a:avLst/>
          </a:prstGeom>
        </p:spPr>
      </p:pic>
      <p:pic>
        <p:nvPicPr>
          <p:cNvPr id="11" name="Picture 10">
            <a:extLst>
              <a:ext uri="{FF2B5EF4-FFF2-40B4-BE49-F238E27FC236}">
                <a16:creationId xmlns:a16="http://schemas.microsoft.com/office/drawing/2014/main" id="{D2D506E5-8994-E52F-B9AD-0557C338DC29}"/>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45244" y="5471910"/>
            <a:ext cx="2364774" cy="954667"/>
          </a:xfrm>
          <a:prstGeom prst="rect">
            <a:avLst/>
          </a:prstGeom>
        </p:spPr>
      </p:pic>
    </p:spTree>
    <p:extLst>
      <p:ext uri="{BB962C8B-B14F-4D97-AF65-F5344CB8AC3E}">
        <p14:creationId xmlns:p14="http://schemas.microsoft.com/office/powerpoint/2010/main" val="3938405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2080"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4478978" y="588321"/>
            <a:ext cx="1335622"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Light" pitchFamily="2" charset="-78"/>
                <a:cs typeface="Alexandria Light" pitchFamily="2" charset="-78"/>
              </a:rPr>
              <a:t>مقدمة</a:t>
            </a:r>
            <a:endParaRPr lang="en-US" sz="2800" dirty="0">
              <a:solidFill>
                <a:srgbClr val="FF9518"/>
              </a:solidFill>
              <a:latin typeface="Alexandria Light" pitchFamily="2" charset="-78"/>
              <a:cs typeface="Alexandria Light" pitchFamily="2" charset="-78"/>
            </a:endParaRPr>
          </a:p>
        </p:txBody>
      </p:sp>
      <p:sp>
        <p:nvSpPr>
          <p:cNvPr id="8" name="TextBox 7"/>
          <p:cNvSpPr txBox="1"/>
          <p:nvPr/>
        </p:nvSpPr>
        <p:spPr>
          <a:xfrm>
            <a:off x="128175" y="543490"/>
            <a:ext cx="1806905"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6</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1392173" y="1920343"/>
            <a:ext cx="9935753" cy="3275705"/>
          </a:xfrm>
          <a:prstGeom prst="rect">
            <a:avLst/>
          </a:prstGeom>
          <a:noFill/>
        </p:spPr>
        <p:txBody>
          <a:bodyPr wrap="square" rtlCol="0">
            <a:spAutoFit/>
          </a:bodyPr>
          <a:lstStyle/>
          <a:p>
            <a:pPr algn="just" rtl="1">
              <a:lnSpc>
                <a:spcPct val="150000"/>
              </a:lnSpc>
            </a:pPr>
            <a:r>
              <a:rPr lang="ar-EG" sz="2000" dirty="0">
                <a:solidFill>
                  <a:srgbClr val="333333"/>
                </a:solidFill>
                <a:effectLst/>
                <a:latin typeface="Alexandria Light" pitchFamily="2" charset="-78"/>
                <a:cs typeface="Alexandria Light" pitchFamily="2" charset="-78"/>
              </a:rPr>
              <a:t>كلنا نسمع ونرى التغير المستمر في أمور حياتنا، نشاهد التطور اليومي في الأجهزة والأدوات التي نستعملها، ويصاحب هذا التطور دائما بعض التعبيرات التقنية، والتي من كثرة تردادها شبه اليومي، أصبحت تكاد أن تكون على لسان كل فرد، حتى وإن كان هذا الفرد ممن لم يتلقون الحد الأدني من المعلومات عن هذه التعبيرات. إن من أهم تلك التعبيرات التي دخلت حياتنا كلمة "رقمي". كما أن البعض يفضل الإبقاء على اسمها الأجنبي وهو ديجيتال. نحاول هنا مناقشة هذا الموضوع، والذي هو في الواقع مفتاح وركيزة التقدم العلمي خلال القرن القادم، والذي فتح آفاقا كان من الصعب على الانسان التعرف عليها أو القيام بها.</a:t>
            </a:r>
          </a:p>
        </p:txBody>
      </p:sp>
      <p:pic>
        <p:nvPicPr>
          <p:cNvPr id="10" name="Audio Recording Mar 10, 2023 at 3:08:09 PM" descr="Audio Recording Mar 10, 2023 at 3:08:09 PM">
            <a:hlinkClick r:id="" action="ppaction://media"/>
            <a:extLst>
              <a:ext uri="{FF2B5EF4-FFF2-40B4-BE49-F238E27FC236}">
                <a16:creationId xmlns:a16="http://schemas.microsoft.com/office/drawing/2014/main" id="{5FB3B468-1412-7841-B53C-F74D46D54308}"/>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0921526" y="6045200"/>
            <a:ext cx="812800" cy="812800"/>
          </a:xfrm>
          <a:prstGeom prst="rect">
            <a:avLst/>
          </a:prstGeom>
        </p:spPr>
      </p:pic>
      <p:pic>
        <p:nvPicPr>
          <p:cNvPr id="11" name="Picture 10">
            <a:extLst>
              <a:ext uri="{FF2B5EF4-FFF2-40B4-BE49-F238E27FC236}">
                <a16:creationId xmlns:a16="http://schemas.microsoft.com/office/drawing/2014/main" id="{D6615A23-87B9-37D0-B426-356C9A2C0539}"/>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45244" y="5471910"/>
            <a:ext cx="2364774" cy="954667"/>
          </a:xfrm>
          <a:prstGeom prst="rect">
            <a:avLst/>
          </a:prstGeom>
        </p:spPr>
      </p:pic>
    </p:spTree>
    <p:extLst>
      <p:ext uri="{BB962C8B-B14F-4D97-AF65-F5344CB8AC3E}">
        <p14:creationId xmlns:p14="http://schemas.microsoft.com/office/powerpoint/2010/main" val="25965192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56672"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5715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dirty="0">
              <a:latin typeface="Alexandria Light" pitchFamily="2" charset="-78"/>
            </a:endParaRPr>
          </a:p>
        </p:txBody>
      </p:sp>
      <p:pic>
        <p:nvPicPr>
          <p:cNvPr id="5" name="Picture Placeholder 4"/>
          <p:cNvPicPr>
            <a:picLocks noGrp="1" noChangeAspect="1"/>
          </p:cNvPicPr>
          <p:nvPr>
            <p:ph type="pic" sz="quarter" idx="10"/>
          </p:nvPr>
        </p:nvPicPr>
        <p:blipFill>
          <a:blip r:embed="rId6">
            <a:extLst>
              <a:ext uri="{28A0092B-C50C-407E-A947-70E740481C1C}">
                <a14:useLocalDpi xmlns:a14="http://schemas.microsoft.com/office/drawing/2010/main" val="0"/>
              </a:ext>
            </a:extLst>
          </a:blip>
          <a:srcRect l="4054" r="4054"/>
          <a:stretch/>
        </p:blipFill>
        <p:spPr>
          <a:xfrm>
            <a:off x="0" y="-60795"/>
            <a:ext cx="8645292" cy="5292000"/>
          </a:xfrm>
        </p:spPr>
      </p:pic>
      <p:sp>
        <p:nvSpPr>
          <p:cNvPr id="9" name="TextBox 8"/>
          <p:cNvSpPr txBox="1"/>
          <p:nvPr/>
        </p:nvSpPr>
        <p:spPr>
          <a:xfrm>
            <a:off x="8316570" y="4508444"/>
            <a:ext cx="2739853" cy="523220"/>
          </a:xfrm>
          <a:prstGeom prst="rect">
            <a:avLst/>
          </a:prstGeom>
          <a:noFill/>
        </p:spPr>
        <p:txBody>
          <a:bodyPr wrap="none" rtlCol="0">
            <a:spAutoFit/>
          </a:bodyPr>
          <a:lstStyle/>
          <a:p>
            <a:pPr marL="0" algn="r" defTabSz="914400" rtl="1" eaLnBrk="1" latinLnBrk="0" hangingPunct="1"/>
            <a:r>
              <a:rPr lang="ar-SA" sz="2800" b="1" dirty="0">
                <a:solidFill>
                  <a:srgbClr val="203E5F"/>
                </a:solidFill>
                <a:latin typeface="Alexandria SemiBold" pitchFamily="2" charset="-78"/>
                <a:cs typeface="Alexandria SemiBold" pitchFamily="2" charset="-78"/>
              </a:rPr>
              <a:t>النظام التماثلي</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Audio Recording Mar 10, 2023 at 3:21:17 PM" descr="Audio Recording Mar 10, 2023 at 3:21:17 PM">
            <a:hlinkClick r:id="" action="ppaction://media"/>
            <a:extLst>
              <a:ext uri="{FF2B5EF4-FFF2-40B4-BE49-F238E27FC236}">
                <a16:creationId xmlns:a16="http://schemas.microsoft.com/office/drawing/2014/main" id="{BDE3798E-3AE3-700E-54B5-AFE06571776F}"/>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322048" y="5876242"/>
            <a:ext cx="812800" cy="812800"/>
          </a:xfrm>
          <a:prstGeom prst="rect">
            <a:avLst/>
          </a:prstGeom>
        </p:spPr>
      </p:pic>
    </p:spTree>
    <p:extLst>
      <p:ext uri="{BB962C8B-B14F-4D97-AF65-F5344CB8AC3E}">
        <p14:creationId xmlns:p14="http://schemas.microsoft.com/office/powerpoint/2010/main" val="1045128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800"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3669233" y="588321"/>
            <a:ext cx="3754554"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Light" pitchFamily="2" charset="-78"/>
                <a:cs typeface="Alexandria Light" pitchFamily="2" charset="-78"/>
              </a:rPr>
              <a:t>النظام التماثلي </a:t>
            </a:r>
            <a:r>
              <a:rPr lang="en-US" sz="2800" dirty="0">
                <a:solidFill>
                  <a:schemeClr val="bg1"/>
                </a:solidFill>
                <a:latin typeface="Alexandria Light" pitchFamily="2" charset="-78"/>
                <a:cs typeface="Alexandria Light" pitchFamily="2" charset="-78"/>
              </a:rPr>
              <a:t>Analog</a:t>
            </a:r>
            <a:endParaRPr lang="en-US" sz="2800" dirty="0">
              <a:solidFill>
                <a:srgbClr val="FF9518"/>
              </a:solidFill>
              <a:latin typeface="Alexandria Light" pitchFamily="2" charset="-78"/>
              <a:cs typeface="Alexandria Light" pitchFamily="2" charset="-78"/>
            </a:endParaRPr>
          </a:p>
        </p:txBody>
      </p:sp>
      <p:sp>
        <p:nvSpPr>
          <p:cNvPr id="8" name="TextBox 7"/>
          <p:cNvSpPr txBox="1"/>
          <p:nvPr/>
        </p:nvSpPr>
        <p:spPr>
          <a:xfrm>
            <a:off x="128175" y="543490"/>
            <a:ext cx="1806905"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6</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731127" y="2023872"/>
            <a:ext cx="11033025" cy="2810256"/>
          </a:xfrm>
          <a:prstGeom prst="rect">
            <a:avLst/>
          </a:prstGeom>
          <a:noFill/>
        </p:spPr>
        <p:txBody>
          <a:bodyPr wrap="square" rtlCol="0">
            <a:spAutoFit/>
          </a:bodyPr>
          <a:lstStyle/>
          <a:p>
            <a:pPr algn="just" rtl="1">
              <a:lnSpc>
                <a:spcPct val="150000"/>
              </a:lnSpc>
            </a:pPr>
            <a:r>
              <a:rPr lang="ar-EG" sz="2000" dirty="0">
                <a:solidFill>
                  <a:srgbClr val="333333"/>
                </a:solidFill>
                <a:effectLst/>
                <a:latin typeface="Alexandria Light" pitchFamily="2" charset="-78"/>
                <a:cs typeface="Alexandria Light" pitchFamily="2" charset="-78"/>
              </a:rPr>
              <a:t>تشير الى الطريقة التي يتم فيها تقديم كمية من بيانات أو معلومات أو اشارات يمكن أن تتفاوت على أي مدى من القيم باستمرار، وذلك على خلاف التقنية الرقمية التي إذا قدمت فيها تلك الكمية على أي مدى، فإنها تكون متساوية دائما ولا تتفاوت. يمكن إعتبار معلومات الأنالوج بأنها تلك المعلومات ذات الشكل الطبيعي الذي لم يتم معالجته.</a:t>
            </a:r>
          </a:p>
          <a:p>
            <a:pPr algn="just" rtl="1">
              <a:lnSpc>
                <a:spcPct val="150000"/>
              </a:lnSpc>
            </a:pPr>
            <a:r>
              <a:rPr lang="ar-EG" sz="2000" dirty="0">
                <a:solidFill>
                  <a:srgbClr val="333333"/>
                </a:solidFill>
                <a:effectLst/>
                <a:latin typeface="Alexandria Light" pitchFamily="2" charset="-78"/>
                <a:cs typeface="Alexandria Light" pitchFamily="2" charset="-78"/>
              </a:rPr>
              <a:t>ولهذا يمكن عند التفكير بالطبيعة أن نعتبرها أنالوج، حيث تكون فيها المعلومات عبارة عن كميات مادية متماثلة ومتتالية ومستمرة ويمكن لقيمتها أن تتغير، مثل الحرارة أو التيار أو الفولت أو السرعة أو الصوت. </a:t>
            </a:r>
          </a:p>
        </p:txBody>
      </p:sp>
      <p:pic>
        <p:nvPicPr>
          <p:cNvPr id="10" name="Audio Recording Mar 10, 2023 at 3:29:33 PM" descr="Audio Recording Mar 10, 2023 at 3:29:33 PM">
            <a:hlinkClick r:id="" action="ppaction://media"/>
            <a:extLst>
              <a:ext uri="{FF2B5EF4-FFF2-40B4-BE49-F238E27FC236}">
                <a16:creationId xmlns:a16="http://schemas.microsoft.com/office/drawing/2014/main" id="{013CC310-4A4C-4840-AA1C-D8FCD4C53921}"/>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33860" y="6117531"/>
            <a:ext cx="812800" cy="812800"/>
          </a:xfrm>
          <a:prstGeom prst="rect">
            <a:avLst/>
          </a:prstGeom>
        </p:spPr>
      </p:pic>
      <p:pic>
        <p:nvPicPr>
          <p:cNvPr id="11" name="Picture 10">
            <a:extLst>
              <a:ext uri="{FF2B5EF4-FFF2-40B4-BE49-F238E27FC236}">
                <a16:creationId xmlns:a16="http://schemas.microsoft.com/office/drawing/2014/main" id="{295223D7-0DA5-B203-B1A5-FC500BD6514A}"/>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45244" y="5471910"/>
            <a:ext cx="2364774" cy="954667"/>
          </a:xfrm>
          <a:prstGeom prst="rect">
            <a:avLst/>
          </a:prstGeom>
        </p:spPr>
      </p:pic>
    </p:spTree>
    <p:extLst>
      <p:ext uri="{BB962C8B-B14F-4D97-AF65-F5344CB8AC3E}">
        <p14:creationId xmlns:p14="http://schemas.microsoft.com/office/powerpoint/2010/main" val="2139014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78560"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3509705" y="588321"/>
            <a:ext cx="3754554"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Light" pitchFamily="2" charset="-78"/>
                <a:cs typeface="Alexandria Light" pitchFamily="2" charset="-78"/>
              </a:rPr>
              <a:t>النظام التماثلي </a:t>
            </a:r>
            <a:r>
              <a:rPr lang="en-US" sz="2800" dirty="0">
                <a:solidFill>
                  <a:schemeClr val="bg1"/>
                </a:solidFill>
                <a:latin typeface="Alexandria Light" pitchFamily="2" charset="-78"/>
                <a:cs typeface="Alexandria Light" pitchFamily="2" charset="-78"/>
              </a:rPr>
              <a:t>Analog</a:t>
            </a:r>
            <a:endParaRPr lang="en-US" sz="2800" dirty="0">
              <a:solidFill>
                <a:srgbClr val="FF9518"/>
              </a:solidFill>
              <a:latin typeface="Alexandria Light" pitchFamily="2" charset="-78"/>
              <a:cs typeface="Alexandria Light" pitchFamily="2" charset="-78"/>
            </a:endParaRPr>
          </a:p>
        </p:txBody>
      </p:sp>
      <p:sp>
        <p:nvSpPr>
          <p:cNvPr id="8" name="TextBox 7"/>
          <p:cNvSpPr txBox="1"/>
          <p:nvPr/>
        </p:nvSpPr>
        <p:spPr>
          <a:xfrm>
            <a:off x="128175" y="543490"/>
            <a:ext cx="1806905"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6</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4802201" y="2032409"/>
            <a:ext cx="6948194" cy="3733586"/>
          </a:xfrm>
          <a:prstGeom prst="rect">
            <a:avLst/>
          </a:prstGeom>
          <a:noFill/>
        </p:spPr>
        <p:txBody>
          <a:bodyPr wrap="square" rtlCol="0">
            <a:spAutoFit/>
          </a:bodyPr>
          <a:lstStyle/>
          <a:p>
            <a:pPr algn="just" rtl="1">
              <a:lnSpc>
                <a:spcPct val="150000"/>
              </a:lnSpc>
            </a:pPr>
            <a:r>
              <a:rPr lang="ar-EG" sz="2000" dirty="0">
                <a:solidFill>
                  <a:srgbClr val="333333"/>
                </a:solidFill>
                <a:effectLst/>
                <a:latin typeface="Alexandria Light" pitchFamily="2" charset="-78"/>
                <a:cs typeface="Alexandria Light" pitchFamily="2" charset="-78"/>
              </a:rPr>
              <a:t>خذ مثلا الصوت، أنت إذا تكلمت بصوت ولنفترض أنه مرتفعا، فإن الشخص القريب منك سيسمعه بشكل عال، أما الشخص الأبعد قليلا فسيسمعه أقل علوا، ولكن الشخص البعيد نسبيا، فسيسمعه بشكل ضعيف. إن الطريقة التي تعامل فيها الصوت هنا نطلق عليها "أنالوج" أو تماثلية، حيث أن ارتفاع الصوت يتماثل في المراحل المتجاورة، ولكنه لا يتطابق تماما فيها بسبب أنه يقل تدريجيا. إن مثال الصوت يمكن أن يشبه أمثلة أخرى كالحرارة أو السرعة أو غيرها.</a:t>
            </a:r>
          </a:p>
        </p:txBody>
      </p:sp>
      <p:pic>
        <p:nvPicPr>
          <p:cNvPr id="11" name="Picture 10">
            <a:extLst>
              <a:ext uri="{FF2B5EF4-FFF2-40B4-BE49-F238E27FC236}">
                <a16:creationId xmlns:a16="http://schemas.microsoft.com/office/drawing/2014/main" id="{04D416BA-77DE-D140-B5C1-464B4F5FBD5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01653" y="2153690"/>
            <a:ext cx="4303867" cy="2859418"/>
          </a:xfrm>
          <a:prstGeom prst="rect">
            <a:avLst/>
          </a:prstGeom>
        </p:spPr>
      </p:pic>
      <p:pic>
        <p:nvPicPr>
          <p:cNvPr id="10" name="Audio Recording Mar 10, 2023 at 3:33:08 PM" descr="Audio Recording Mar 10, 2023 at 3:33:08 PM">
            <a:hlinkClick r:id="" action="ppaction://media"/>
            <a:extLst>
              <a:ext uri="{FF2B5EF4-FFF2-40B4-BE49-F238E27FC236}">
                <a16:creationId xmlns:a16="http://schemas.microsoft.com/office/drawing/2014/main" id="{F1D47C6E-B5DD-8B42-AC89-0CE3BC107E8C}"/>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0937595" y="6045200"/>
            <a:ext cx="812800" cy="812800"/>
          </a:xfrm>
          <a:prstGeom prst="rect">
            <a:avLst/>
          </a:prstGeom>
        </p:spPr>
      </p:pic>
      <p:pic>
        <p:nvPicPr>
          <p:cNvPr id="12" name="Picture 11">
            <a:extLst>
              <a:ext uri="{FF2B5EF4-FFF2-40B4-BE49-F238E27FC236}">
                <a16:creationId xmlns:a16="http://schemas.microsoft.com/office/drawing/2014/main" id="{5F80F048-B46B-41D9-7B65-2BEEE683B06F}"/>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145244" y="5471910"/>
            <a:ext cx="2364774" cy="954667"/>
          </a:xfrm>
          <a:prstGeom prst="rect">
            <a:avLst/>
          </a:prstGeom>
        </p:spPr>
      </p:pic>
    </p:spTree>
    <p:extLst>
      <p:ext uri="{BB962C8B-B14F-4D97-AF65-F5344CB8AC3E}">
        <p14:creationId xmlns:p14="http://schemas.microsoft.com/office/powerpoint/2010/main" val="29009809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4560"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3509705" y="588321"/>
            <a:ext cx="3754554"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Light" pitchFamily="2" charset="-78"/>
                <a:cs typeface="Alexandria Light" pitchFamily="2" charset="-78"/>
              </a:rPr>
              <a:t>النظام التماثلي </a:t>
            </a:r>
            <a:r>
              <a:rPr lang="en-US" sz="2800" dirty="0">
                <a:solidFill>
                  <a:schemeClr val="bg1"/>
                </a:solidFill>
                <a:latin typeface="Alexandria Light" pitchFamily="2" charset="-78"/>
                <a:cs typeface="Alexandria Light" pitchFamily="2" charset="-78"/>
              </a:rPr>
              <a:t>Analog</a:t>
            </a:r>
            <a:endParaRPr lang="en-US" sz="2800" dirty="0">
              <a:solidFill>
                <a:srgbClr val="FF9518"/>
              </a:solidFill>
              <a:latin typeface="Alexandria Light" pitchFamily="2" charset="-78"/>
              <a:cs typeface="Alexandria Light" pitchFamily="2" charset="-78"/>
            </a:endParaRPr>
          </a:p>
        </p:txBody>
      </p:sp>
      <p:sp>
        <p:nvSpPr>
          <p:cNvPr id="8" name="TextBox 7"/>
          <p:cNvSpPr txBox="1"/>
          <p:nvPr/>
        </p:nvSpPr>
        <p:spPr>
          <a:xfrm>
            <a:off x="128175" y="543490"/>
            <a:ext cx="1806905"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6</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4863591" y="1510132"/>
            <a:ext cx="6888875" cy="4200445"/>
          </a:xfrm>
          <a:prstGeom prst="rect">
            <a:avLst/>
          </a:prstGeom>
          <a:noFill/>
        </p:spPr>
        <p:txBody>
          <a:bodyPr wrap="square" rtlCol="0">
            <a:spAutoFit/>
          </a:bodyPr>
          <a:lstStyle/>
          <a:p>
            <a:pPr algn="just" rtl="1">
              <a:lnSpc>
                <a:spcPct val="150000"/>
              </a:lnSpc>
            </a:pPr>
            <a:r>
              <a:rPr lang="ar-EG" dirty="0">
                <a:solidFill>
                  <a:srgbClr val="333333"/>
                </a:solidFill>
                <a:effectLst/>
                <a:latin typeface="Alexandria Light" pitchFamily="2" charset="-78"/>
                <a:cs typeface="Alexandria Light" pitchFamily="2" charset="-78"/>
              </a:rPr>
              <a:t>من الأمثلة المشهورة التي كثيرا ما يتساءل البعض عن تفسير لها، هو ما يحدث عندما نقوم بعمل نسخة بجهاز الفيديو، إن النسخة تكون دوما ذات جودة أقل من الأصل، ويسوء الأمر أكثر عندما تقوم بعمل نسخة جديدة عن الشريط المنسوخ وهكذا. السبب هو أن التقنية المستخدمة في هذا العمل هي تقنية الأنالوج التي تتأثر بالعوامل المختلفة. ففي المثال الأول الخاص بالصوت نجد أن العوائق في طريق الصوت وهو الهواء هنا، كان سببا في التدهور التدريجي لشدة الصوت. كما أن مقاومة التوصيلات المختلفة داخل الفيديو ونوعية الشريط وشدة أو انخفاض التيار الكهربي وغيرة كان سبب تدهور جودة التسجيل في مثال الفيديو، وهكذا.</a:t>
            </a:r>
          </a:p>
        </p:txBody>
      </p:sp>
      <p:pic>
        <p:nvPicPr>
          <p:cNvPr id="11" name="Picture 10">
            <a:extLst>
              <a:ext uri="{FF2B5EF4-FFF2-40B4-BE49-F238E27FC236}">
                <a16:creationId xmlns:a16="http://schemas.microsoft.com/office/drawing/2014/main" id="{B76E6274-1FA8-C546-B2BA-B306C5476A99}"/>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38194" y="2198521"/>
            <a:ext cx="4205188" cy="2495078"/>
          </a:xfrm>
          <a:prstGeom prst="rect">
            <a:avLst/>
          </a:prstGeom>
        </p:spPr>
      </p:pic>
      <p:pic>
        <p:nvPicPr>
          <p:cNvPr id="10" name="Audio Recording Mar 10, 2023 at 3:35:45 PM" descr="Audio Recording Mar 10, 2023 at 3:35:45 PM">
            <a:hlinkClick r:id="" action="ppaction://media"/>
            <a:extLst>
              <a:ext uri="{FF2B5EF4-FFF2-40B4-BE49-F238E27FC236}">
                <a16:creationId xmlns:a16="http://schemas.microsoft.com/office/drawing/2014/main" id="{658EF97C-6AF9-0046-9C50-CB6AE692FA52}"/>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133860" y="6095569"/>
            <a:ext cx="812800" cy="812800"/>
          </a:xfrm>
          <a:prstGeom prst="rect">
            <a:avLst/>
          </a:prstGeom>
        </p:spPr>
      </p:pic>
      <p:pic>
        <p:nvPicPr>
          <p:cNvPr id="12" name="Picture 11">
            <a:extLst>
              <a:ext uri="{FF2B5EF4-FFF2-40B4-BE49-F238E27FC236}">
                <a16:creationId xmlns:a16="http://schemas.microsoft.com/office/drawing/2014/main" id="{0F884416-7048-EEF8-1528-7A54BF9A3418}"/>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145244" y="5471910"/>
            <a:ext cx="2364774" cy="954667"/>
          </a:xfrm>
          <a:prstGeom prst="rect">
            <a:avLst/>
          </a:prstGeom>
        </p:spPr>
      </p:pic>
    </p:spTree>
    <p:extLst>
      <p:ext uri="{BB962C8B-B14F-4D97-AF65-F5344CB8AC3E}">
        <p14:creationId xmlns:p14="http://schemas.microsoft.com/office/powerpoint/2010/main" val="10380465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0112"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3509705" y="588321"/>
            <a:ext cx="3754554"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Light" pitchFamily="2" charset="-78"/>
                <a:cs typeface="Alexandria Light" pitchFamily="2" charset="-78"/>
              </a:rPr>
              <a:t>النظام التماثلي </a:t>
            </a:r>
            <a:r>
              <a:rPr lang="en-US" sz="2800" dirty="0">
                <a:solidFill>
                  <a:schemeClr val="bg1"/>
                </a:solidFill>
                <a:latin typeface="Alexandria Light" pitchFamily="2" charset="-78"/>
                <a:cs typeface="Alexandria Light" pitchFamily="2" charset="-78"/>
              </a:rPr>
              <a:t>Analog</a:t>
            </a:r>
            <a:endParaRPr lang="en-US" sz="2800" dirty="0">
              <a:solidFill>
                <a:srgbClr val="FF9518"/>
              </a:solidFill>
              <a:latin typeface="Alexandria Light" pitchFamily="2" charset="-78"/>
              <a:cs typeface="Alexandria Light" pitchFamily="2" charset="-78"/>
            </a:endParaRPr>
          </a:p>
        </p:txBody>
      </p:sp>
      <p:sp>
        <p:nvSpPr>
          <p:cNvPr id="8" name="TextBox 7"/>
          <p:cNvSpPr txBox="1"/>
          <p:nvPr/>
        </p:nvSpPr>
        <p:spPr>
          <a:xfrm>
            <a:off x="128175" y="543490"/>
            <a:ext cx="1806905"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6</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6470373" y="1878107"/>
            <a:ext cx="5281371" cy="3275705"/>
          </a:xfrm>
          <a:prstGeom prst="rect">
            <a:avLst/>
          </a:prstGeom>
          <a:noFill/>
        </p:spPr>
        <p:txBody>
          <a:bodyPr wrap="square" rtlCol="0">
            <a:spAutoFit/>
          </a:bodyPr>
          <a:lstStyle/>
          <a:p>
            <a:pPr algn="just" rtl="1">
              <a:lnSpc>
                <a:spcPct val="150000"/>
              </a:lnSpc>
            </a:pPr>
            <a:r>
              <a:rPr lang="ar-EG" sz="2000" dirty="0">
                <a:solidFill>
                  <a:srgbClr val="000000"/>
                </a:solidFill>
                <a:effectLst/>
                <a:latin typeface="Alexandria Light" pitchFamily="2" charset="-78"/>
                <a:cs typeface="Alexandria Light" pitchFamily="2" charset="-78"/>
              </a:rPr>
              <a:t>تستخدم تقنية الأنالوج في الإرسال الإلكتروني الذي يتم فيه انتاج ترددات متغيرة من أجل انتاج تغير في التيار الإلكترومغناطيسي. يحدث هذا في الإرسال الإذاعي والتلف</a:t>
            </a:r>
            <a:r>
              <a:rPr lang="ar-SA" sz="2000" dirty="0">
                <a:solidFill>
                  <a:srgbClr val="000000"/>
                </a:solidFill>
                <a:latin typeface="Alexandria Light" pitchFamily="2" charset="-78"/>
                <a:cs typeface="Alexandria Light" pitchFamily="2" charset="-78"/>
              </a:rPr>
              <a:t>زي</a:t>
            </a:r>
            <a:r>
              <a:rPr lang="ar-EG" sz="2000" dirty="0">
                <a:solidFill>
                  <a:srgbClr val="000000"/>
                </a:solidFill>
                <a:effectLst/>
                <a:latin typeface="Alexandria Light" pitchFamily="2" charset="-78"/>
                <a:cs typeface="Alexandria Light" pitchFamily="2" charset="-78"/>
              </a:rPr>
              <a:t>وني منذ أن بدأ وحتى الآن، حيث بدأت تقنية الديجيتال تحل محلها بالتدريج. إن أي تقنية تتضمن تغيرا أو عدم الثبات أو التباين أو التغير المستمر هي تقنية أنالوج</a:t>
            </a:r>
            <a:endParaRPr lang="ar-EG" sz="2000" dirty="0">
              <a:solidFill>
                <a:srgbClr val="333333"/>
              </a:solidFill>
              <a:effectLst/>
              <a:latin typeface="Alexandria Light" pitchFamily="2" charset="-78"/>
              <a:cs typeface="Alexandria Light" pitchFamily="2" charset="-78"/>
            </a:endParaRPr>
          </a:p>
        </p:txBody>
      </p:sp>
      <p:pic>
        <p:nvPicPr>
          <p:cNvPr id="11" name="Picture 10">
            <a:extLst>
              <a:ext uri="{FF2B5EF4-FFF2-40B4-BE49-F238E27FC236}">
                <a16:creationId xmlns:a16="http://schemas.microsoft.com/office/drawing/2014/main" id="{3922299D-5F4C-4C46-A34A-20191F493D8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51183" y="2198521"/>
            <a:ext cx="5630991" cy="2634879"/>
          </a:xfrm>
          <a:prstGeom prst="rect">
            <a:avLst/>
          </a:prstGeom>
        </p:spPr>
      </p:pic>
      <p:pic>
        <p:nvPicPr>
          <p:cNvPr id="10" name="Audio Recording Mar 10, 2023 at 3:50:40 PM" descr="Audio Recording Mar 10, 2023 at 3:50:40 PM">
            <a:hlinkClick r:id="" action="ppaction://media"/>
            <a:extLst>
              <a:ext uri="{FF2B5EF4-FFF2-40B4-BE49-F238E27FC236}">
                <a16:creationId xmlns:a16="http://schemas.microsoft.com/office/drawing/2014/main" id="{B1EB5805-8C79-B448-BAE1-FD6F659DC8DA}"/>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259875" y="6045200"/>
            <a:ext cx="812800" cy="812800"/>
          </a:xfrm>
          <a:prstGeom prst="rect">
            <a:avLst/>
          </a:prstGeom>
        </p:spPr>
      </p:pic>
      <p:pic>
        <p:nvPicPr>
          <p:cNvPr id="12" name="Picture 11">
            <a:extLst>
              <a:ext uri="{FF2B5EF4-FFF2-40B4-BE49-F238E27FC236}">
                <a16:creationId xmlns:a16="http://schemas.microsoft.com/office/drawing/2014/main" id="{492F4034-BB57-C285-F67F-53BD65E04141}"/>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145244" y="5471910"/>
            <a:ext cx="2364774" cy="954667"/>
          </a:xfrm>
          <a:prstGeom prst="rect">
            <a:avLst/>
          </a:prstGeom>
        </p:spPr>
      </p:pic>
    </p:spTree>
    <p:extLst>
      <p:ext uri="{BB962C8B-B14F-4D97-AF65-F5344CB8AC3E}">
        <p14:creationId xmlns:p14="http://schemas.microsoft.com/office/powerpoint/2010/main" val="33710386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47520"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2999178" y="588321"/>
            <a:ext cx="5030544"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Light" pitchFamily="2" charset="-78"/>
                <a:cs typeface="Alexandria Light" pitchFamily="2" charset="-78"/>
              </a:rPr>
              <a:t>الإشارة التماثلية </a:t>
            </a:r>
            <a:r>
              <a:rPr lang="en-US" sz="2800" dirty="0">
                <a:solidFill>
                  <a:schemeClr val="bg1"/>
                </a:solidFill>
                <a:latin typeface="Alexandria Light" pitchFamily="2" charset="-78"/>
                <a:cs typeface="Alexandria Light" pitchFamily="2" charset="-78"/>
              </a:rPr>
              <a:t>Analog Signal</a:t>
            </a:r>
            <a:endParaRPr lang="en-US" sz="2800" dirty="0">
              <a:solidFill>
                <a:srgbClr val="FF9518"/>
              </a:solidFill>
              <a:latin typeface="Alexandria Light" pitchFamily="2" charset="-78"/>
              <a:cs typeface="Alexandria Light" pitchFamily="2" charset="-78"/>
            </a:endParaRPr>
          </a:p>
        </p:txBody>
      </p:sp>
      <p:sp>
        <p:nvSpPr>
          <p:cNvPr id="8" name="TextBox 7"/>
          <p:cNvSpPr txBox="1"/>
          <p:nvPr/>
        </p:nvSpPr>
        <p:spPr>
          <a:xfrm>
            <a:off x="128175" y="543490"/>
            <a:ext cx="1806905"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6</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4028501" y="1471223"/>
            <a:ext cx="7781310" cy="4199035"/>
          </a:xfrm>
          <a:prstGeom prst="rect">
            <a:avLst/>
          </a:prstGeom>
          <a:noFill/>
        </p:spPr>
        <p:txBody>
          <a:bodyPr wrap="square" rtlCol="0">
            <a:spAutoFit/>
          </a:bodyPr>
          <a:lstStyle/>
          <a:p>
            <a:pPr marL="342900" indent="-342900" algn="just" rtl="1">
              <a:lnSpc>
                <a:spcPct val="150000"/>
              </a:lnSpc>
              <a:buFont typeface="Arial" panose="020B0604020202020204" pitchFamily="34" charset="0"/>
              <a:buChar char="•"/>
            </a:pPr>
            <a:r>
              <a:rPr lang="ar-EG" sz="2000" dirty="0">
                <a:solidFill>
                  <a:srgbClr val="000000"/>
                </a:solidFill>
                <a:effectLst/>
                <a:latin typeface="Alexandria Light" pitchFamily="2" charset="-78"/>
                <a:cs typeface="Alexandria Light" pitchFamily="2" charset="-78"/>
              </a:rPr>
              <a:t>الإشارة التماثلية هي موجة مستمرة </a:t>
            </a:r>
            <a:r>
              <a:rPr lang="ar-SA" sz="2000" dirty="0" err="1">
                <a:solidFill>
                  <a:srgbClr val="000000"/>
                </a:solidFill>
                <a:latin typeface="Alexandria Light" pitchFamily="2" charset="-78"/>
                <a:cs typeface="Alexandria Light" pitchFamily="2" charset="-78"/>
              </a:rPr>
              <a:t>ت</a:t>
            </a:r>
            <a:r>
              <a:rPr lang="ar-EG" sz="2000" dirty="0">
                <a:solidFill>
                  <a:srgbClr val="000000"/>
                </a:solidFill>
                <a:effectLst/>
                <a:latin typeface="Alexandria Light" pitchFamily="2" charset="-78"/>
                <a:cs typeface="Alexandria Light" pitchFamily="2" charset="-78"/>
              </a:rPr>
              <a:t>تغير بسلاسة مع مرور الوقت.</a:t>
            </a:r>
          </a:p>
          <a:p>
            <a:pPr marL="342900" indent="-342900" algn="just" rtl="1">
              <a:lnSpc>
                <a:spcPct val="150000"/>
              </a:lnSpc>
              <a:buFont typeface="Arial" panose="020B0604020202020204" pitchFamily="34" charset="0"/>
              <a:buChar char="•"/>
            </a:pPr>
            <a:r>
              <a:rPr lang="ar-EG" sz="2000" dirty="0">
                <a:solidFill>
                  <a:srgbClr val="000000"/>
                </a:solidFill>
                <a:effectLst/>
                <a:latin typeface="Alexandria Light" pitchFamily="2" charset="-78"/>
                <a:cs typeface="Alexandria Light" pitchFamily="2" charset="-78"/>
              </a:rPr>
              <a:t>يمكن أن يكون للإشارة التناظرية عدد لا حصر له من القيم وتختلف بشكل مستمر مع مرور الوقت.</a:t>
            </a:r>
          </a:p>
          <a:p>
            <a:pPr marL="342900" indent="-342900" algn="just" rtl="1">
              <a:lnSpc>
                <a:spcPct val="150000"/>
              </a:lnSpc>
              <a:buFont typeface="Arial" panose="020B0604020202020204" pitchFamily="34" charset="0"/>
              <a:buChar char="•"/>
            </a:pPr>
            <a:r>
              <a:rPr lang="ar-EG" sz="2000" dirty="0">
                <a:solidFill>
                  <a:srgbClr val="000000"/>
                </a:solidFill>
                <a:effectLst/>
                <a:latin typeface="Alexandria Light" pitchFamily="2" charset="-78"/>
                <a:cs typeface="Alexandria Light" pitchFamily="2" charset="-78"/>
              </a:rPr>
              <a:t>عادة ما يتم تمثيل إشارة تمثيلية بواسطة موجة جيبية.</a:t>
            </a:r>
          </a:p>
          <a:p>
            <a:pPr marL="342900" indent="-342900" algn="just" rtl="1">
              <a:lnSpc>
                <a:spcPct val="150000"/>
              </a:lnSpc>
              <a:buFont typeface="Arial" panose="020B0604020202020204" pitchFamily="34" charset="0"/>
              <a:buChar char="•"/>
            </a:pPr>
            <a:r>
              <a:rPr lang="ar-EG" sz="2000" dirty="0">
                <a:solidFill>
                  <a:srgbClr val="000000"/>
                </a:solidFill>
                <a:effectLst/>
                <a:latin typeface="Alexandria Light" pitchFamily="2" charset="-78"/>
                <a:cs typeface="Alexandria Light" pitchFamily="2" charset="-78"/>
              </a:rPr>
              <a:t>تتكون كل دورة من قوس واحد فوق محور الزمن متبوعًا بقوس واحد أسفل محور الزمن.</a:t>
            </a:r>
          </a:p>
          <a:p>
            <a:pPr marL="342900" indent="-342900" algn="just" rtl="1">
              <a:lnSpc>
                <a:spcPct val="150000"/>
              </a:lnSpc>
              <a:buFont typeface="Arial" panose="020B0604020202020204" pitchFamily="34" charset="0"/>
              <a:buChar char="•"/>
            </a:pPr>
            <a:r>
              <a:rPr lang="ar-EG" sz="2000" dirty="0">
                <a:solidFill>
                  <a:srgbClr val="000000"/>
                </a:solidFill>
                <a:effectLst/>
                <a:latin typeface="Alexandria Light" pitchFamily="2" charset="-78"/>
                <a:cs typeface="Alexandria Light" pitchFamily="2" charset="-78"/>
              </a:rPr>
              <a:t>مثال على الإشارة التماثلية هو الصوت البشري. عندما نتحدث، نستخدم الهواء طاقة في شكل إشارة </a:t>
            </a:r>
            <a:r>
              <a:rPr lang="ar-SA" sz="2000" dirty="0">
                <a:solidFill>
                  <a:srgbClr val="000000"/>
                </a:solidFill>
                <a:latin typeface="Alexandria Light" pitchFamily="2" charset="-78"/>
                <a:cs typeface="Alexandria Light" pitchFamily="2" charset="-78"/>
              </a:rPr>
              <a:t>تناظرية</a:t>
            </a:r>
            <a:r>
              <a:rPr lang="ar-EG" sz="2000" dirty="0">
                <a:solidFill>
                  <a:srgbClr val="000000"/>
                </a:solidFill>
                <a:effectLst/>
                <a:latin typeface="Alexandria Light" pitchFamily="2" charset="-78"/>
                <a:cs typeface="Alexandria Light" pitchFamily="2" charset="-78"/>
              </a:rPr>
              <a:t>. </a:t>
            </a:r>
            <a:r>
              <a:rPr lang="ar-EG" sz="2000" dirty="0">
                <a:solidFill>
                  <a:srgbClr val="000000"/>
                </a:solidFill>
                <a:latin typeface="Alexandria Light" pitchFamily="2" charset="-78"/>
                <a:cs typeface="Alexandria Light" pitchFamily="2" charset="-78"/>
              </a:rPr>
              <a:t>و</a:t>
            </a:r>
            <a:r>
              <a:rPr lang="ar-EG" sz="2000" dirty="0">
                <a:solidFill>
                  <a:srgbClr val="000000"/>
                </a:solidFill>
                <a:effectLst/>
                <a:latin typeface="Alexandria Light" pitchFamily="2" charset="-78"/>
                <a:cs typeface="Alexandria Light" pitchFamily="2" charset="-78"/>
              </a:rPr>
              <a:t>يمكن أن تكون الإشارة الكهربائية من شريط الصوت أيضًا في شكل تماثلي</a:t>
            </a:r>
          </a:p>
        </p:txBody>
      </p:sp>
      <p:sp>
        <p:nvSpPr>
          <p:cNvPr id="12" name="object 5">
            <a:extLst>
              <a:ext uri="{FF2B5EF4-FFF2-40B4-BE49-F238E27FC236}">
                <a16:creationId xmlns:a16="http://schemas.microsoft.com/office/drawing/2014/main" id="{FC35B6CE-36D8-6A4E-BE2C-E39BA336FE64}"/>
              </a:ext>
            </a:extLst>
          </p:cNvPr>
          <p:cNvSpPr/>
          <p:nvPr/>
        </p:nvSpPr>
        <p:spPr>
          <a:xfrm>
            <a:off x="130613" y="2286000"/>
            <a:ext cx="3686335" cy="2470963"/>
          </a:xfrm>
          <a:prstGeom prst="rect">
            <a:avLst/>
          </a:prstGeom>
          <a:blipFill>
            <a:blip r:embed="rId7" cstate="print"/>
            <a:stretch>
              <a:fillRect/>
            </a:stretch>
          </a:blipFill>
        </p:spPr>
        <p:txBody>
          <a:bodyPr wrap="square" lIns="0" tIns="0" rIns="0" bIns="0" rtlCol="0"/>
          <a:lstStyle/>
          <a:p>
            <a:endParaRPr dirty="0">
              <a:latin typeface="Calibri" panose="020F0502020204030204" pitchFamily="34" charset="0"/>
            </a:endParaRPr>
          </a:p>
        </p:txBody>
      </p:sp>
      <p:pic>
        <p:nvPicPr>
          <p:cNvPr id="10" name="Audio Recording Mar 10, 2023 at 3:55:38 PM" descr="Audio Recording Mar 10, 2023 at 3:55:38 PM">
            <a:hlinkClick r:id="" action="ppaction://media"/>
            <a:extLst>
              <a:ext uri="{FF2B5EF4-FFF2-40B4-BE49-F238E27FC236}">
                <a16:creationId xmlns:a16="http://schemas.microsoft.com/office/drawing/2014/main" id="{7D868C0B-CCF7-3C4E-BE48-72E5F382B475}"/>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0997011" y="6026668"/>
            <a:ext cx="812800" cy="812800"/>
          </a:xfrm>
          <a:prstGeom prst="rect">
            <a:avLst/>
          </a:prstGeom>
        </p:spPr>
      </p:pic>
      <p:pic>
        <p:nvPicPr>
          <p:cNvPr id="11" name="Picture 10">
            <a:extLst>
              <a:ext uri="{FF2B5EF4-FFF2-40B4-BE49-F238E27FC236}">
                <a16:creationId xmlns:a16="http://schemas.microsoft.com/office/drawing/2014/main" id="{881F33CB-647A-E72A-C70F-DD21DFF5F6E8}"/>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145244" y="5471910"/>
            <a:ext cx="2364774" cy="954667"/>
          </a:xfrm>
          <a:prstGeom prst="rect">
            <a:avLst/>
          </a:prstGeom>
        </p:spPr>
      </p:pic>
    </p:spTree>
    <p:extLst>
      <p:ext uri="{BB962C8B-B14F-4D97-AF65-F5344CB8AC3E}">
        <p14:creationId xmlns:p14="http://schemas.microsoft.com/office/powerpoint/2010/main" val="24906884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33152"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4089722" y="588321"/>
            <a:ext cx="2193229"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Light" pitchFamily="2" charset="-78"/>
                <a:cs typeface="Alexandria Light" pitchFamily="2" charset="-78"/>
              </a:rPr>
              <a:t>انتقال البيانات</a:t>
            </a:r>
            <a:endParaRPr lang="en-US" sz="2800" dirty="0">
              <a:solidFill>
                <a:srgbClr val="FF9518"/>
              </a:solidFill>
              <a:latin typeface="Alexandria Light" pitchFamily="2" charset="-78"/>
              <a:cs typeface="Alexandria Light" pitchFamily="2" charset="-78"/>
            </a:endParaRPr>
          </a:p>
        </p:txBody>
      </p:sp>
      <p:sp>
        <p:nvSpPr>
          <p:cNvPr id="8" name="TextBox 7"/>
          <p:cNvSpPr txBox="1"/>
          <p:nvPr/>
        </p:nvSpPr>
        <p:spPr>
          <a:xfrm>
            <a:off x="128175" y="543490"/>
            <a:ext cx="1806905"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6</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1382750" y="1469378"/>
            <a:ext cx="10395461" cy="3737370"/>
          </a:xfrm>
          <a:prstGeom prst="rect">
            <a:avLst/>
          </a:prstGeom>
          <a:noFill/>
        </p:spPr>
        <p:txBody>
          <a:bodyPr wrap="square" rtlCol="0">
            <a:spAutoFit/>
          </a:bodyPr>
          <a:lstStyle/>
          <a:p>
            <a:pPr algn="just" rtl="1">
              <a:lnSpc>
                <a:spcPct val="150000"/>
              </a:lnSpc>
            </a:pPr>
            <a:r>
              <a:rPr lang="ar-EG" sz="2000" dirty="0">
                <a:solidFill>
                  <a:srgbClr val="000000"/>
                </a:solidFill>
                <a:effectLst/>
                <a:latin typeface="Alexandria Light" pitchFamily="2" charset="-78"/>
                <a:cs typeface="Alexandria Light" pitchFamily="2" charset="-78"/>
              </a:rPr>
              <a:t>تنتقل البيانات كإشارة كهربائية.</a:t>
            </a:r>
          </a:p>
          <a:p>
            <a:pPr marL="342900" indent="-342900" algn="just" rtl="1">
              <a:lnSpc>
                <a:spcPct val="150000"/>
              </a:lnSpc>
              <a:buFont typeface="Arial" panose="020B0604020202020204" pitchFamily="34" charset="0"/>
              <a:buChar char="•"/>
            </a:pPr>
            <a:r>
              <a:rPr lang="ar-EG" sz="2000" dirty="0">
                <a:solidFill>
                  <a:srgbClr val="000000"/>
                </a:solidFill>
                <a:effectLst/>
                <a:latin typeface="Alexandria Light" pitchFamily="2" charset="-78"/>
                <a:cs typeface="Alexandria Light" pitchFamily="2" charset="-78"/>
              </a:rPr>
              <a:t>يتم تمثيل الإشارة الكهربائية </a:t>
            </a:r>
            <a:r>
              <a:rPr lang="ar-EG" sz="2000" dirty="0">
                <a:solidFill>
                  <a:srgbClr val="000000"/>
                </a:solidFill>
                <a:latin typeface="Alexandria Light" pitchFamily="2" charset="-78"/>
                <a:cs typeface="Alexandria Light" pitchFamily="2" charset="-78"/>
              </a:rPr>
              <a:t>في شكل</a:t>
            </a:r>
            <a:r>
              <a:rPr lang="ar-EG" sz="2000" dirty="0">
                <a:solidFill>
                  <a:srgbClr val="000000"/>
                </a:solidFill>
                <a:effectLst/>
                <a:latin typeface="Alexandria Light" pitchFamily="2" charset="-78"/>
                <a:cs typeface="Alexandria Light" pitchFamily="2" charset="-78"/>
              </a:rPr>
              <a:t> فرق الجهد مع مرور الوقت.</a:t>
            </a:r>
            <a:endParaRPr lang="en-US" sz="2000" dirty="0">
              <a:solidFill>
                <a:srgbClr val="000000"/>
              </a:solidFill>
              <a:effectLst/>
              <a:latin typeface="Alexandria Light" pitchFamily="2" charset="-78"/>
              <a:cs typeface="Alexandria Light" pitchFamily="2" charset="-78"/>
            </a:endParaRPr>
          </a:p>
          <a:p>
            <a:pPr marL="342900" indent="-342900" algn="just" rtl="1">
              <a:lnSpc>
                <a:spcPct val="150000"/>
              </a:lnSpc>
              <a:buFont typeface="Arial" panose="020B0604020202020204" pitchFamily="34" charset="0"/>
              <a:buChar char="•"/>
            </a:pPr>
            <a:r>
              <a:rPr lang="ar-EG" sz="2000" dirty="0">
                <a:solidFill>
                  <a:srgbClr val="000000"/>
                </a:solidFill>
                <a:effectLst/>
                <a:latin typeface="Alexandria Light" pitchFamily="2" charset="-78"/>
                <a:cs typeface="Alexandria Light" pitchFamily="2" charset="-78"/>
              </a:rPr>
              <a:t>يحدث التغيير عندما يبدأ الجهد عند الصفر ويزداد حتى يصل إلى ذروته، ثم تراجع الإشارة إلى أدنى مستوى لها.</a:t>
            </a:r>
            <a:endParaRPr lang="en-US" sz="2000" dirty="0">
              <a:solidFill>
                <a:srgbClr val="000000"/>
              </a:solidFill>
              <a:effectLst/>
              <a:latin typeface="Alexandria Light" pitchFamily="2" charset="-78"/>
              <a:cs typeface="Alexandria Light" pitchFamily="2" charset="-78"/>
            </a:endParaRPr>
          </a:p>
          <a:p>
            <a:pPr marL="342900" indent="-342900" algn="just" rtl="1">
              <a:lnSpc>
                <a:spcPct val="150000"/>
              </a:lnSpc>
              <a:buFont typeface="Arial" panose="020B0604020202020204" pitchFamily="34" charset="0"/>
              <a:buChar char="•"/>
            </a:pPr>
            <a:r>
              <a:rPr lang="ar-EG" sz="2000" dirty="0">
                <a:solidFill>
                  <a:srgbClr val="000000"/>
                </a:solidFill>
                <a:effectLst/>
                <a:latin typeface="Alexandria Light" pitchFamily="2" charset="-78"/>
                <a:cs typeface="Alexandria Light" pitchFamily="2" charset="-78"/>
              </a:rPr>
              <a:t>في الكمبيوتر، نرسل معلومات على الكمبيوتر، قد تكون هذه المعلومات في شكل بيانات </a:t>
            </a:r>
            <a:r>
              <a:rPr lang="ar-SA" sz="2000" dirty="0" err="1">
                <a:solidFill>
                  <a:srgbClr val="000000"/>
                </a:solidFill>
                <a:latin typeface="Alexandria Light" pitchFamily="2" charset="-78"/>
                <a:cs typeface="Alexandria Light" pitchFamily="2" charset="-78"/>
              </a:rPr>
              <a:t>أ</a:t>
            </a:r>
            <a:r>
              <a:rPr lang="ar-EG" sz="2000" dirty="0">
                <a:solidFill>
                  <a:srgbClr val="000000"/>
                </a:solidFill>
                <a:effectLst/>
                <a:latin typeface="Alexandria Light" pitchFamily="2" charset="-78"/>
                <a:cs typeface="Alexandria Light" pitchFamily="2" charset="-78"/>
              </a:rPr>
              <a:t>و صوت أو صور أو غير ذلك.</a:t>
            </a:r>
          </a:p>
          <a:p>
            <a:pPr marL="342900" indent="-342900" algn="just" rtl="1">
              <a:lnSpc>
                <a:spcPct val="150000"/>
              </a:lnSpc>
              <a:buFont typeface="Arial" panose="020B0604020202020204" pitchFamily="34" charset="0"/>
              <a:buChar char="•"/>
            </a:pPr>
            <a:r>
              <a:rPr lang="ar-EG" sz="2000" dirty="0">
                <a:solidFill>
                  <a:srgbClr val="000000"/>
                </a:solidFill>
                <a:effectLst/>
                <a:latin typeface="Alexandria Light" pitchFamily="2" charset="-78"/>
                <a:cs typeface="Alexandria Light" pitchFamily="2" charset="-78"/>
              </a:rPr>
              <a:t>من أجل نقل هذه المعلومات عبر الشبكة، يجب أن تكون في شكل الإشارات الكهرومغناطيسية.</a:t>
            </a:r>
          </a:p>
          <a:p>
            <a:pPr marL="342900" indent="-342900" algn="just" rtl="1">
              <a:lnSpc>
                <a:spcPct val="150000"/>
              </a:lnSpc>
              <a:buFont typeface="Arial" panose="020B0604020202020204" pitchFamily="34" charset="0"/>
              <a:buChar char="•"/>
            </a:pPr>
            <a:r>
              <a:rPr lang="ar-EG" sz="2000" dirty="0">
                <a:solidFill>
                  <a:srgbClr val="000000"/>
                </a:solidFill>
                <a:effectLst/>
                <a:latin typeface="Alexandria Light" pitchFamily="2" charset="-78"/>
                <a:cs typeface="Alexandria Light" pitchFamily="2" charset="-78"/>
              </a:rPr>
              <a:t>لذلك في الكمبيوتر، تتدفق المعلومات داخل الجهاز في شكل إشارة عبر وسائط النقل.</a:t>
            </a:r>
          </a:p>
        </p:txBody>
      </p:sp>
      <p:pic>
        <p:nvPicPr>
          <p:cNvPr id="10" name="Audio Recording Mar 10, 2023 at 4:01:54 PM" descr="Audio Recording Mar 10, 2023 at 4:01:54 PM">
            <a:hlinkClick r:id="" action="ppaction://media"/>
            <a:extLst>
              <a:ext uri="{FF2B5EF4-FFF2-40B4-BE49-F238E27FC236}">
                <a16:creationId xmlns:a16="http://schemas.microsoft.com/office/drawing/2014/main" id="{1B3A3F60-FCA4-BC44-B600-C5C489B17119}"/>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0965411" y="6083778"/>
            <a:ext cx="812800" cy="812800"/>
          </a:xfrm>
          <a:prstGeom prst="rect">
            <a:avLst/>
          </a:prstGeom>
        </p:spPr>
      </p:pic>
      <p:pic>
        <p:nvPicPr>
          <p:cNvPr id="11" name="Picture 10">
            <a:extLst>
              <a:ext uri="{FF2B5EF4-FFF2-40B4-BE49-F238E27FC236}">
                <a16:creationId xmlns:a16="http://schemas.microsoft.com/office/drawing/2014/main" id="{F96F5E28-30CA-344B-F6B3-975FCD801798}"/>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45244" y="5471910"/>
            <a:ext cx="2364774" cy="954667"/>
          </a:xfrm>
          <a:prstGeom prst="rect">
            <a:avLst/>
          </a:prstGeom>
        </p:spPr>
      </p:pic>
    </p:spTree>
    <p:extLst>
      <p:ext uri="{BB962C8B-B14F-4D97-AF65-F5344CB8AC3E}">
        <p14:creationId xmlns:p14="http://schemas.microsoft.com/office/powerpoint/2010/main" val="1329913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14272"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4089722" y="588321"/>
            <a:ext cx="2193229"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Light" pitchFamily="2" charset="-78"/>
                <a:cs typeface="Alexandria Light" pitchFamily="2" charset="-78"/>
              </a:rPr>
              <a:t>انتقال البيانات</a:t>
            </a:r>
            <a:endParaRPr lang="en-US" sz="2800" dirty="0">
              <a:solidFill>
                <a:srgbClr val="FF9518"/>
              </a:solidFill>
              <a:latin typeface="Alexandria Light" pitchFamily="2" charset="-78"/>
              <a:cs typeface="Alexandria Light" pitchFamily="2" charset="-78"/>
            </a:endParaRPr>
          </a:p>
        </p:txBody>
      </p:sp>
      <p:sp>
        <p:nvSpPr>
          <p:cNvPr id="8" name="TextBox 7"/>
          <p:cNvSpPr txBox="1"/>
          <p:nvPr/>
        </p:nvSpPr>
        <p:spPr>
          <a:xfrm>
            <a:off x="128175" y="543490"/>
            <a:ext cx="1806905"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6</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4293218" y="2257205"/>
            <a:ext cx="7462691" cy="2343590"/>
          </a:xfrm>
          <a:prstGeom prst="rect">
            <a:avLst/>
          </a:prstGeom>
          <a:noFill/>
        </p:spPr>
        <p:txBody>
          <a:bodyPr wrap="square" rtlCol="0">
            <a:spAutoFit/>
          </a:bodyPr>
          <a:lstStyle/>
          <a:p>
            <a:pPr marL="342900" indent="-342900" algn="just" rtl="1">
              <a:lnSpc>
                <a:spcPct val="150000"/>
              </a:lnSpc>
              <a:buFont typeface="Arial" panose="020B0604020202020204" pitchFamily="34" charset="0"/>
              <a:buChar char="•"/>
            </a:pPr>
            <a:r>
              <a:rPr lang="ar-EG" sz="2000" dirty="0">
                <a:solidFill>
                  <a:srgbClr val="000000"/>
                </a:solidFill>
                <a:effectLst/>
                <a:latin typeface="Alexandria Light" pitchFamily="2" charset="-78"/>
                <a:cs typeface="Alexandria Light" pitchFamily="2" charset="-78"/>
              </a:rPr>
              <a:t>يمكن أن تكون هذه الإشارة في شكل تماثلي أو رقمي.</a:t>
            </a:r>
          </a:p>
          <a:p>
            <a:pPr marL="342900" indent="-342900" algn="just" rtl="1">
              <a:lnSpc>
                <a:spcPct val="150000"/>
              </a:lnSpc>
              <a:buFont typeface="Arial" panose="020B0604020202020204" pitchFamily="34" charset="0"/>
              <a:buChar char="•"/>
            </a:pPr>
            <a:r>
              <a:rPr lang="ar-EG" sz="2000" dirty="0">
                <a:solidFill>
                  <a:srgbClr val="000000"/>
                </a:solidFill>
                <a:effectLst/>
                <a:latin typeface="Alexandria Light" pitchFamily="2" charset="-78"/>
                <a:cs typeface="Alexandria Light" pitchFamily="2" charset="-78"/>
              </a:rPr>
              <a:t>عندما يتم إرسال البيانات من المدخلات </a:t>
            </a:r>
            <a:r>
              <a:rPr lang="en-US" sz="2000" dirty="0">
                <a:solidFill>
                  <a:srgbClr val="000000"/>
                </a:solidFill>
                <a:effectLst/>
                <a:latin typeface="Alexandria Light" pitchFamily="2" charset="-78"/>
                <a:cs typeface="Alexandria Light" pitchFamily="2" charset="-78"/>
              </a:rPr>
              <a:t>input devices</a:t>
            </a:r>
            <a:r>
              <a:rPr lang="ar-EG" sz="2000" dirty="0">
                <a:solidFill>
                  <a:srgbClr val="000000"/>
                </a:solidFill>
                <a:effectLst/>
                <a:latin typeface="Alexandria Light" pitchFamily="2" charset="-78"/>
                <a:cs typeface="Alexandria Light" pitchFamily="2" charset="-78"/>
              </a:rPr>
              <a:t> إلى داخل الكمبيوتر، فإنها ترسل إشارة </a:t>
            </a:r>
            <a:r>
              <a:rPr lang="ar-SA" sz="2000" dirty="0">
                <a:solidFill>
                  <a:srgbClr val="000000"/>
                </a:solidFill>
                <a:latin typeface="Alexandria Light" pitchFamily="2" charset="-78"/>
                <a:cs typeface="Alexandria Light" pitchFamily="2" charset="-78"/>
              </a:rPr>
              <a:t>متغيرة </a:t>
            </a:r>
            <a:r>
              <a:rPr lang="ar-EG" sz="2000" dirty="0">
                <a:solidFill>
                  <a:srgbClr val="000000"/>
                </a:solidFill>
                <a:effectLst/>
                <a:latin typeface="Alexandria Light" pitchFamily="2" charset="-78"/>
                <a:cs typeface="Alexandria Light" pitchFamily="2" charset="-78"/>
              </a:rPr>
              <a:t>الجهد.</a:t>
            </a:r>
          </a:p>
          <a:p>
            <a:pPr marL="342900" indent="-342900" algn="just" rtl="1">
              <a:lnSpc>
                <a:spcPct val="150000"/>
              </a:lnSpc>
              <a:buFont typeface="Arial" panose="020B0604020202020204" pitchFamily="34" charset="0"/>
              <a:buChar char="•"/>
            </a:pPr>
            <a:r>
              <a:rPr lang="ar-EG" sz="2000" dirty="0">
                <a:solidFill>
                  <a:srgbClr val="000000"/>
                </a:solidFill>
                <a:effectLst/>
                <a:latin typeface="Alexandria Light" pitchFamily="2" charset="-78"/>
                <a:cs typeface="Alexandria Light" pitchFamily="2" charset="-78"/>
              </a:rPr>
              <a:t>يسمى النمط الذي تصنعه الإشارة شكل موجة.</a:t>
            </a:r>
          </a:p>
          <a:p>
            <a:pPr marL="342900" indent="-342900" algn="just" rtl="1">
              <a:lnSpc>
                <a:spcPct val="150000"/>
              </a:lnSpc>
              <a:buFont typeface="Arial" panose="020B0604020202020204" pitchFamily="34" charset="0"/>
              <a:buChar char="•"/>
            </a:pPr>
            <a:r>
              <a:rPr lang="ar-EG" sz="2000" dirty="0">
                <a:solidFill>
                  <a:srgbClr val="000000"/>
                </a:solidFill>
                <a:effectLst/>
                <a:latin typeface="Alexandria Light" pitchFamily="2" charset="-78"/>
                <a:cs typeface="Alexandria Light" pitchFamily="2" charset="-78"/>
              </a:rPr>
              <a:t>نوعان من الأشكال الموجية هما موجات جيبية وموجات مربعة.</a:t>
            </a:r>
          </a:p>
        </p:txBody>
      </p:sp>
      <p:sp>
        <p:nvSpPr>
          <p:cNvPr id="10" name="object 5">
            <a:extLst>
              <a:ext uri="{FF2B5EF4-FFF2-40B4-BE49-F238E27FC236}">
                <a16:creationId xmlns:a16="http://schemas.microsoft.com/office/drawing/2014/main" id="{92997AAA-38CE-0746-BCFB-94A9FA39D3A8}"/>
              </a:ext>
            </a:extLst>
          </p:cNvPr>
          <p:cNvSpPr/>
          <p:nvPr/>
        </p:nvSpPr>
        <p:spPr>
          <a:xfrm>
            <a:off x="1142864" y="1682066"/>
            <a:ext cx="2829881" cy="1839423"/>
          </a:xfrm>
          <a:prstGeom prst="rect">
            <a:avLst/>
          </a:prstGeom>
          <a:blipFill>
            <a:blip r:embed="rId7" cstate="print"/>
            <a:stretch>
              <a:fillRect/>
            </a:stretch>
          </a:blipFill>
        </p:spPr>
        <p:txBody>
          <a:bodyPr wrap="square" lIns="0" tIns="0" rIns="0" bIns="0" rtlCol="0"/>
          <a:lstStyle/>
          <a:p>
            <a:pPr marL="0" algn="r" defTabSz="457200" rtl="1" eaLnBrk="1" latinLnBrk="0" hangingPunct="1"/>
            <a:endParaRPr dirty="0">
              <a:latin typeface="Calibri" panose="020F0502020204030204" pitchFamily="34" charset="0"/>
            </a:endParaRPr>
          </a:p>
        </p:txBody>
      </p:sp>
      <p:sp>
        <p:nvSpPr>
          <p:cNvPr id="11" name="object 6">
            <a:extLst>
              <a:ext uri="{FF2B5EF4-FFF2-40B4-BE49-F238E27FC236}">
                <a16:creationId xmlns:a16="http://schemas.microsoft.com/office/drawing/2014/main" id="{F2D3E028-197C-394A-965B-15BB36EFA40E}"/>
              </a:ext>
            </a:extLst>
          </p:cNvPr>
          <p:cNvSpPr/>
          <p:nvPr/>
        </p:nvSpPr>
        <p:spPr>
          <a:xfrm>
            <a:off x="1142864" y="3663266"/>
            <a:ext cx="2829881" cy="1839423"/>
          </a:xfrm>
          <a:prstGeom prst="rect">
            <a:avLst/>
          </a:prstGeom>
          <a:blipFill>
            <a:blip r:embed="rId8" cstate="print"/>
            <a:stretch>
              <a:fillRect/>
            </a:stretch>
          </a:blipFill>
        </p:spPr>
        <p:txBody>
          <a:bodyPr wrap="square" lIns="0" tIns="0" rIns="0" bIns="0" rtlCol="0"/>
          <a:lstStyle/>
          <a:p>
            <a:pPr marL="0" algn="r" defTabSz="914400" rtl="1" eaLnBrk="1" latinLnBrk="0" hangingPunct="1"/>
            <a:endParaRPr dirty="0">
              <a:latin typeface="Calibri" panose="020F0502020204030204" pitchFamily="34" charset="0"/>
            </a:endParaRPr>
          </a:p>
        </p:txBody>
      </p:sp>
      <p:pic>
        <p:nvPicPr>
          <p:cNvPr id="12" name="Audio Recording Mar 10, 2023 at 4:03:17 PM" descr="Audio Recording Mar 10, 2023 at 4:03:17 PM">
            <a:hlinkClick r:id="" action="ppaction://media"/>
            <a:extLst>
              <a:ext uri="{FF2B5EF4-FFF2-40B4-BE49-F238E27FC236}">
                <a16:creationId xmlns:a16="http://schemas.microsoft.com/office/drawing/2014/main" id="{A22A20DC-CFA5-9C4F-AE1C-F9EC05809417}"/>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259875" y="6154082"/>
            <a:ext cx="812800" cy="812800"/>
          </a:xfrm>
          <a:prstGeom prst="rect">
            <a:avLst/>
          </a:prstGeom>
        </p:spPr>
      </p:pic>
      <p:pic>
        <p:nvPicPr>
          <p:cNvPr id="13" name="Picture 12">
            <a:extLst>
              <a:ext uri="{FF2B5EF4-FFF2-40B4-BE49-F238E27FC236}">
                <a16:creationId xmlns:a16="http://schemas.microsoft.com/office/drawing/2014/main" id="{D6F17F7D-C297-5F8F-74A0-BD30E7647883}"/>
              </a:ext>
            </a:extLst>
          </p:cNvPr>
          <p:cNvPicPr>
            <a:picLocks noChangeAspect="1"/>
          </p:cNvPicPr>
          <p:nvPr/>
        </p:nvPicPr>
        <p:blipFill>
          <a:blip r:embed="rId10">
            <a:extLst>
              <a:ext uri="{28A0092B-C50C-407E-A947-70E740481C1C}">
                <a14:useLocalDpi xmlns:a14="http://schemas.microsoft.com/office/drawing/2010/main" val="0"/>
              </a:ext>
            </a:extLst>
          </a:blip>
          <a:srcRect/>
          <a:stretch/>
        </p:blipFill>
        <p:spPr>
          <a:xfrm>
            <a:off x="145244" y="5471910"/>
            <a:ext cx="2364774" cy="954667"/>
          </a:xfrm>
          <a:prstGeom prst="rect">
            <a:avLst/>
          </a:prstGeom>
        </p:spPr>
      </p:pic>
    </p:spTree>
    <p:extLst>
      <p:ext uri="{BB962C8B-B14F-4D97-AF65-F5344CB8AC3E}">
        <p14:creationId xmlns:p14="http://schemas.microsoft.com/office/powerpoint/2010/main" val="15095267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7840"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2"/>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5715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dirty="0">
              <a:latin typeface="Alexandria Light" pitchFamily="2" charset="-78"/>
            </a:endParaRPr>
          </a:p>
        </p:txBody>
      </p:sp>
      <p:pic>
        <p:nvPicPr>
          <p:cNvPr id="5" name="Picture Placeholder 4"/>
          <p:cNvPicPr>
            <a:picLocks noGrp="1" noChangeAspect="1"/>
          </p:cNvPicPr>
          <p:nvPr>
            <p:ph type="pic" sz="quarter" idx="10"/>
          </p:nvPr>
        </p:nvPicPr>
        <p:blipFill>
          <a:blip r:embed="rId6">
            <a:extLst>
              <a:ext uri="{28A0092B-C50C-407E-A947-70E740481C1C}">
                <a14:useLocalDpi xmlns:a14="http://schemas.microsoft.com/office/drawing/2010/main" val="0"/>
              </a:ext>
            </a:extLst>
          </a:blip>
          <a:srcRect l="4054" r="4054"/>
          <a:stretch/>
        </p:blipFill>
        <p:spPr>
          <a:xfrm>
            <a:off x="0" y="-60795"/>
            <a:ext cx="8645292" cy="5292000"/>
          </a:xfrm>
        </p:spPr>
      </p:pic>
      <p:sp>
        <p:nvSpPr>
          <p:cNvPr id="9" name="TextBox 8"/>
          <p:cNvSpPr txBox="1"/>
          <p:nvPr/>
        </p:nvSpPr>
        <p:spPr>
          <a:xfrm>
            <a:off x="8483283" y="4508444"/>
            <a:ext cx="2573140" cy="523220"/>
          </a:xfrm>
          <a:prstGeom prst="rect">
            <a:avLst/>
          </a:prstGeom>
          <a:noFill/>
        </p:spPr>
        <p:txBody>
          <a:bodyPr wrap="none" rtlCol="0">
            <a:spAutoFit/>
          </a:bodyPr>
          <a:lstStyle/>
          <a:p>
            <a:pPr marL="0" algn="r" defTabSz="914400" rtl="1" eaLnBrk="1" latinLnBrk="0" hangingPunct="1"/>
            <a:r>
              <a:rPr lang="ar-SA" sz="2800" b="1" dirty="0">
                <a:solidFill>
                  <a:srgbClr val="203E5F"/>
                </a:solidFill>
                <a:latin typeface="Alexandria SemiBold" pitchFamily="2" charset="-78"/>
                <a:cs typeface="Alexandria SemiBold" pitchFamily="2" charset="-78"/>
              </a:rPr>
              <a:t>النظام الرقمي</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Audio Recording Mar 10, 2023 at 4:03:39 PM" descr="Audio Recording Mar 10, 2023 at 4:03:39 PM">
            <a:hlinkClick r:id="" action="ppaction://media"/>
            <a:extLst>
              <a:ext uri="{FF2B5EF4-FFF2-40B4-BE49-F238E27FC236}">
                <a16:creationId xmlns:a16="http://schemas.microsoft.com/office/drawing/2014/main" id="{DAA781AC-E092-6252-F7A9-604C6C718032}"/>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275340" y="5876242"/>
            <a:ext cx="812800" cy="812800"/>
          </a:xfrm>
          <a:prstGeom prst="rect">
            <a:avLst/>
          </a:prstGeom>
        </p:spPr>
      </p:pic>
    </p:spTree>
    <p:extLst>
      <p:ext uri="{BB962C8B-B14F-4D97-AF65-F5344CB8AC3E}">
        <p14:creationId xmlns:p14="http://schemas.microsoft.com/office/powerpoint/2010/main" val="1589020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248"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3100166" y="588321"/>
            <a:ext cx="4929556"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Light" pitchFamily="2" charset="-78"/>
                <a:cs typeface="Alexandria Light" pitchFamily="2" charset="-78"/>
              </a:rPr>
              <a:t>النظام الرقمي </a:t>
            </a:r>
            <a:r>
              <a:rPr lang="en-US" sz="2800" dirty="0">
                <a:solidFill>
                  <a:schemeClr val="bg1"/>
                </a:solidFill>
                <a:latin typeface="Alexandria Light" pitchFamily="2" charset="-78"/>
                <a:cs typeface="Alexandria Light" pitchFamily="2" charset="-78"/>
              </a:rPr>
              <a:t>Digital System</a:t>
            </a:r>
            <a:endParaRPr lang="en-US" sz="2800" dirty="0">
              <a:solidFill>
                <a:srgbClr val="FF9518"/>
              </a:solidFill>
              <a:latin typeface="Alexandria Light" pitchFamily="2" charset="-78"/>
              <a:cs typeface="Alexandria Light" pitchFamily="2" charset="-78"/>
            </a:endParaRPr>
          </a:p>
        </p:txBody>
      </p:sp>
      <p:sp>
        <p:nvSpPr>
          <p:cNvPr id="8" name="TextBox 7"/>
          <p:cNvSpPr txBox="1"/>
          <p:nvPr/>
        </p:nvSpPr>
        <p:spPr>
          <a:xfrm>
            <a:off x="128175" y="543490"/>
            <a:ext cx="1806905"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6</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5348260" y="1738324"/>
            <a:ext cx="6318015" cy="3733586"/>
          </a:xfrm>
          <a:prstGeom prst="rect">
            <a:avLst/>
          </a:prstGeom>
          <a:noFill/>
        </p:spPr>
        <p:txBody>
          <a:bodyPr wrap="square" rtlCol="0">
            <a:spAutoFit/>
          </a:bodyPr>
          <a:lstStyle/>
          <a:p>
            <a:pPr marL="342900" indent="-342900" algn="just" rtl="1">
              <a:lnSpc>
                <a:spcPct val="150000"/>
              </a:lnSpc>
              <a:buFont typeface="Arial" panose="020B0604020202020204" pitchFamily="34" charset="0"/>
              <a:buChar char="•"/>
            </a:pPr>
            <a:r>
              <a:rPr lang="ar-EG" sz="2000" dirty="0">
                <a:solidFill>
                  <a:srgbClr val="000000"/>
                </a:solidFill>
                <a:effectLst/>
                <a:latin typeface="Alexandria Light" pitchFamily="2" charset="-78"/>
                <a:cs typeface="Alexandria Light" pitchFamily="2" charset="-78"/>
              </a:rPr>
              <a:t>التكنولوجيا الرقمية سهلة الفهم، فهي عبارة عن اختزال المعلومات الخاصة بشيء ما كالنصوص أو الصور أو الصوت أو الضوء أو أي معلومات أخرى إلى رموز ثنائية. هذه الرموز الثنائية تتكون من سلسلة من رقم "الصفر" ورقم "واحد" . ولأن معلومات الديجيتال (المعلومات الرقمية) تتكون من رقمي 1 و 0، لذا من السهل المحافظة على المعلومات نظيفة كما في حالتها الأصلية.</a:t>
            </a:r>
          </a:p>
        </p:txBody>
      </p:sp>
      <p:pic>
        <p:nvPicPr>
          <p:cNvPr id="11" name="Picture 10">
            <a:extLst>
              <a:ext uri="{FF2B5EF4-FFF2-40B4-BE49-F238E27FC236}">
                <a16:creationId xmlns:a16="http://schemas.microsoft.com/office/drawing/2014/main" id="{0C9DD748-05FA-C24F-8655-18B4F5DF8D6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62901" y="1767440"/>
            <a:ext cx="3021017" cy="3323119"/>
          </a:xfrm>
          <a:prstGeom prst="rect">
            <a:avLst/>
          </a:prstGeom>
        </p:spPr>
      </p:pic>
      <p:pic>
        <p:nvPicPr>
          <p:cNvPr id="10" name="Audio Recording Mar 10, 2023 at 4:08:16 PM" descr="Audio Recording Mar 10, 2023 at 4:08:16 PM">
            <a:hlinkClick r:id="" action="ppaction://media"/>
            <a:extLst>
              <a:ext uri="{FF2B5EF4-FFF2-40B4-BE49-F238E27FC236}">
                <a16:creationId xmlns:a16="http://schemas.microsoft.com/office/drawing/2014/main" id="{8AD6C9D0-61DB-614F-AEB1-03F39622DA99}"/>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259875" y="6045200"/>
            <a:ext cx="812800" cy="812800"/>
          </a:xfrm>
          <a:prstGeom prst="rect">
            <a:avLst/>
          </a:prstGeom>
        </p:spPr>
      </p:pic>
      <p:pic>
        <p:nvPicPr>
          <p:cNvPr id="12" name="Picture 11">
            <a:extLst>
              <a:ext uri="{FF2B5EF4-FFF2-40B4-BE49-F238E27FC236}">
                <a16:creationId xmlns:a16="http://schemas.microsoft.com/office/drawing/2014/main" id="{8EF8AEF9-BE06-8E22-B778-74C90DFA015E}"/>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145244" y="5471910"/>
            <a:ext cx="2364774" cy="954667"/>
          </a:xfrm>
          <a:prstGeom prst="rect">
            <a:avLst/>
          </a:prstGeom>
        </p:spPr>
      </p:pic>
    </p:spTree>
    <p:extLst>
      <p:ext uri="{BB962C8B-B14F-4D97-AF65-F5344CB8AC3E}">
        <p14:creationId xmlns:p14="http://schemas.microsoft.com/office/powerpoint/2010/main" val="3583878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8240"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3100166" y="588321"/>
            <a:ext cx="4929556"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Light" pitchFamily="2" charset="-78"/>
                <a:cs typeface="Alexandria Light" pitchFamily="2" charset="-78"/>
              </a:rPr>
              <a:t>النظام الرقمي </a:t>
            </a:r>
            <a:r>
              <a:rPr lang="en-US" sz="2800" dirty="0">
                <a:solidFill>
                  <a:schemeClr val="bg1"/>
                </a:solidFill>
                <a:latin typeface="Alexandria Light" pitchFamily="2" charset="-78"/>
                <a:cs typeface="Alexandria Light" pitchFamily="2" charset="-78"/>
              </a:rPr>
              <a:t>Digital System</a:t>
            </a:r>
            <a:endParaRPr lang="en-US" sz="2800" dirty="0">
              <a:solidFill>
                <a:srgbClr val="FF9518"/>
              </a:solidFill>
              <a:latin typeface="Alexandria Light" pitchFamily="2" charset="-78"/>
              <a:cs typeface="Alexandria Light" pitchFamily="2" charset="-78"/>
            </a:endParaRPr>
          </a:p>
        </p:txBody>
      </p:sp>
      <p:sp>
        <p:nvSpPr>
          <p:cNvPr id="8" name="TextBox 7"/>
          <p:cNvSpPr txBox="1"/>
          <p:nvPr/>
        </p:nvSpPr>
        <p:spPr>
          <a:xfrm>
            <a:off x="128175" y="543490"/>
            <a:ext cx="1806905"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6</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1483112" y="1791147"/>
            <a:ext cx="10047918" cy="3733586"/>
          </a:xfrm>
          <a:prstGeom prst="rect">
            <a:avLst/>
          </a:prstGeom>
          <a:noFill/>
        </p:spPr>
        <p:txBody>
          <a:bodyPr wrap="square" rtlCol="0">
            <a:spAutoFit/>
          </a:bodyPr>
          <a:lstStyle/>
          <a:p>
            <a:pPr marL="342900" indent="-342900" algn="just" rtl="1">
              <a:lnSpc>
                <a:spcPct val="150000"/>
              </a:lnSpc>
              <a:buFont typeface="Arial" panose="020B0604020202020204" pitchFamily="34" charset="0"/>
              <a:buChar char="•"/>
            </a:pPr>
            <a:r>
              <a:rPr lang="ar-EG" sz="2000" dirty="0">
                <a:solidFill>
                  <a:srgbClr val="000000"/>
                </a:solidFill>
                <a:effectLst/>
                <a:latin typeface="Alexandria Light" pitchFamily="2" charset="-78"/>
                <a:cs typeface="Alexandria Light" pitchFamily="2" charset="-78"/>
              </a:rPr>
              <a:t>تكنولوجيا الديجيتال تجعل المعلومات أكثر سهولة وأكثر دقة عند معالجتها. ولو عدنا لمثال شريط الفيديو الذي ترغب في نسخة، ولكن نفترض الآن أن النسخ يتم بجهاز تسجيل فيديو يستخدم طريقة الديجيتال. في البداية يقوم جهاز التسجيل بنقل المعلومات الضوئية الناجمة عن مكونات كل كادر يتكون منها التسجيل إلى شريط التسجيل كمعلومات رقمية. أي تتكون من سلاسل من رقمي (0 و1). الآن لو أخذت هذا الشريط، وعملت منه نسخة (لنطلق عليها كلمة جيل) ومن كل نسخة (جيل) عملت منها جيل تالي وهكذا. إن الجيل رقم مئة أو أكثر سيتكون من نفس سلاسل الأرقام، أي المعلومات الرقمية، وبالتالي نستطيع المحافظة على الجودة.</a:t>
            </a:r>
          </a:p>
        </p:txBody>
      </p:sp>
      <p:pic>
        <p:nvPicPr>
          <p:cNvPr id="10" name="Audio Recording Mar 10, 2023 at 4:22:17 PM" descr="Audio Recording Mar 10, 2023 at 4:22:17 PM">
            <a:hlinkClick r:id="" action="ppaction://media"/>
            <a:extLst>
              <a:ext uri="{FF2B5EF4-FFF2-40B4-BE49-F238E27FC236}">
                <a16:creationId xmlns:a16="http://schemas.microsoft.com/office/drawing/2014/main" id="{5B042978-3542-A447-958B-BF6BCBB9F4F1}"/>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33860" y="6101740"/>
            <a:ext cx="812800" cy="812800"/>
          </a:xfrm>
          <a:prstGeom prst="rect">
            <a:avLst/>
          </a:prstGeom>
        </p:spPr>
      </p:pic>
      <p:pic>
        <p:nvPicPr>
          <p:cNvPr id="11" name="Picture 10">
            <a:extLst>
              <a:ext uri="{FF2B5EF4-FFF2-40B4-BE49-F238E27FC236}">
                <a16:creationId xmlns:a16="http://schemas.microsoft.com/office/drawing/2014/main" id="{3299025A-4054-1DB0-0C59-1B3D627B66C5}"/>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45244" y="5471910"/>
            <a:ext cx="2364774" cy="954667"/>
          </a:xfrm>
          <a:prstGeom prst="rect">
            <a:avLst/>
          </a:prstGeom>
        </p:spPr>
      </p:pic>
    </p:spTree>
    <p:extLst>
      <p:ext uri="{BB962C8B-B14F-4D97-AF65-F5344CB8AC3E}">
        <p14:creationId xmlns:p14="http://schemas.microsoft.com/office/powerpoint/2010/main" val="22450872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20928"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3100166" y="588321"/>
            <a:ext cx="4929556"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Light" pitchFamily="2" charset="-78"/>
                <a:cs typeface="Alexandria Light" pitchFamily="2" charset="-78"/>
              </a:rPr>
              <a:t>النظام الرقمي </a:t>
            </a:r>
            <a:r>
              <a:rPr lang="en-US" sz="2800" dirty="0">
                <a:solidFill>
                  <a:schemeClr val="bg1"/>
                </a:solidFill>
                <a:latin typeface="Alexandria Light" pitchFamily="2" charset="-78"/>
                <a:cs typeface="Alexandria Light" pitchFamily="2" charset="-78"/>
              </a:rPr>
              <a:t>Digital System</a:t>
            </a:r>
            <a:endParaRPr lang="en-US" sz="2800" dirty="0">
              <a:solidFill>
                <a:srgbClr val="FF9518"/>
              </a:solidFill>
              <a:latin typeface="Alexandria Light" pitchFamily="2" charset="-78"/>
              <a:cs typeface="Alexandria Light" pitchFamily="2" charset="-78"/>
            </a:endParaRPr>
          </a:p>
        </p:txBody>
      </p:sp>
      <p:sp>
        <p:nvSpPr>
          <p:cNvPr id="8" name="TextBox 7"/>
          <p:cNvSpPr txBox="1"/>
          <p:nvPr/>
        </p:nvSpPr>
        <p:spPr>
          <a:xfrm>
            <a:off x="128175" y="543490"/>
            <a:ext cx="1806905"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6</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1494263" y="2021980"/>
            <a:ext cx="10047918" cy="2814040"/>
          </a:xfrm>
          <a:prstGeom prst="rect">
            <a:avLst/>
          </a:prstGeom>
          <a:noFill/>
        </p:spPr>
        <p:txBody>
          <a:bodyPr wrap="square" rtlCol="0">
            <a:spAutoFit/>
          </a:bodyPr>
          <a:lstStyle/>
          <a:p>
            <a:pPr marL="342900" indent="-342900" algn="just" rtl="1">
              <a:lnSpc>
                <a:spcPct val="150000"/>
              </a:lnSpc>
              <a:buFont typeface="Arial" panose="020B0604020202020204" pitchFamily="34" charset="0"/>
              <a:buChar char="•"/>
            </a:pPr>
            <a:r>
              <a:rPr lang="ar-EG" sz="2000" dirty="0">
                <a:solidFill>
                  <a:srgbClr val="000000"/>
                </a:solidFill>
                <a:effectLst/>
                <a:latin typeface="Alexandria Light" pitchFamily="2" charset="-78"/>
                <a:cs typeface="Alexandria Light" pitchFamily="2" charset="-78"/>
              </a:rPr>
              <a:t>الديجيتال في الواقع تتضمن قيمة يتم تمثيلها بواسطة مجموعة من الخطوات المنفصلة والمحددة. لتوضيح ذلك نضرب مثالا: عندما تقوم برسم محيط دائرة، فأنت عادة ترسمه بالطريقة المعروفة والمعتادة. إن هذه الطريقة يمكن أن تطلق عليها أنالوج. بينما لو قمت بتجزئة المحيط إلى خطوط مستقيمة متناهية الصغر ومتساوية، وبجانب بعضها البعض، فإنك في الحقيقة ترسم المحيط أيضا. يمكنك أن تطلق على الطريقة الثانية "ديجيتال" أو الطريقة الرقمية. وإذا طبقنا نفس ذلك على أشياء أخرى كالصوت، نصل لنفس المفهوم</a:t>
            </a:r>
          </a:p>
        </p:txBody>
      </p:sp>
      <p:pic>
        <p:nvPicPr>
          <p:cNvPr id="10" name="Audio Recording Mar 10, 2023 at 4:39:44 PM" descr="Audio Recording Mar 10, 2023 at 4:39:44 PM">
            <a:hlinkClick r:id="" action="ppaction://media"/>
            <a:extLst>
              <a:ext uri="{FF2B5EF4-FFF2-40B4-BE49-F238E27FC236}">
                <a16:creationId xmlns:a16="http://schemas.microsoft.com/office/drawing/2014/main" id="{D1277FF6-6309-3D4B-945E-D105858D3DAC}"/>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0974522" y="6045200"/>
            <a:ext cx="812800" cy="812800"/>
          </a:xfrm>
          <a:prstGeom prst="rect">
            <a:avLst/>
          </a:prstGeom>
        </p:spPr>
      </p:pic>
      <p:pic>
        <p:nvPicPr>
          <p:cNvPr id="11" name="Picture 10">
            <a:extLst>
              <a:ext uri="{FF2B5EF4-FFF2-40B4-BE49-F238E27FC236}">
                <a16:creationId xmlns:a16="http://schemas.microsoft.com/office/drawing/2014/main" id="{E780D2CE-B2F8-3228-34E6-DAB687385D27}"/>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45244" y="5471910"/>
            <a:ext cx="2364774" cy="954667"/>
          </a:xfrm>
          <a:prstGeom prst="rect">
            <a:avLst/>
          </a:prstGeom>
        </p:spPr>
      </p:pic>
    </p:spTree>
    <p:extLst>
      <p:ext uri="{BB962C8B-B14F-4D97-AF65-F5344CB8AC3E}">
        <p14:creationId xmlns:p14="http://schemas.microsoft.com/office/powerpoint/2010/main" val="24090130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8064"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3100166" y="588321"/>
            <a:ext cx="4929556"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Light" pitchFamily="2" charset="-78"/>
                <a:cs typeface="Alexandria Light" pitchFamily="2" charset="-78"/>
              </a:rPr>
              <a:t>النظام الرقمي </a:t>
            </a:r>
            <a:r>
              <a:rPr lang="en-US" sz="2800" dirty="0">
                <a:solidFill>
                  <a:schemeClr val="bg1"/>
                </a:solidFill>
                <a:latin typeface="Alexandria Light" pitchFamily="2" charset="-78"/>
                <a:cs typeface="Alexandria Light" pitchFamily="2" charset="-78"/>
              </a:rPr>
              <a:t>Digital System</a:t>
            </a:r>
            <a:endParaRPr lang="en-US" sz="2800" dirty="0">
              <a:solidFill>
                <a:srgbClr val="FF9518"/>
              </a:solidFill>
              <a:latin typeface="Alexandria Light" pitchFamily="2" charset="-78"/>
              <a:cs typeface="Alexandria Light" pitchFamily="2" charset="-78"/>
            </a:endParaRPr>
          </a:p>
        </p:txBody>
      </p:sp>
      <p:sp>
        <p:nvSpPr>
          <p:cNvPr id="8" name="TextBox 7"/>
          <p:cNvSpPr txBox="1"/>
          <p:nvPr/>
        </p:nvSpPr>
        <p:spPr>
          <a:xfrm>
            <a:off x="128175" y="543490"/>
            <a:ext cx="1806905"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6</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1031627" y="1785128"/>
            <a:ext cx="10696989" cy="3733586"/>
          </a:xfrm>
          <a:prstGeom prst="rect">
            <a:avLst/>
          </a:prstGeom>
          <a:noFill/>
        </p:spPr>
        <p:txBody>
          <a:bodyPr wrap="square" rtlCol="0">
            <a:spAutoFit/>
          </a:bodyPr>
          <a:lstStyle/>
          <a:p>
            <a:pPr marL="342900" indent="-342900" algn="just" rtl="1">
              <a:lnSpc>
                <a:spcPct val="150000"/>
              </a:lnSpc>
              <a:buFont typeface="Arial" panose="020B0604020202020204" pitchFamily="34" charset="0"/>
              <a:buChar char="•"/>
            </a:pPr>
            <a:r>
              <a:rPr lang="ar-EG" sz="2000" dirty="0">
                <a:solidFill>
                  <a:srgbClr val="000000"/>
                </a:solidFill>
                <a:effectLst/>
                <a:latin typeface="Alexandria Light" pitchFamily="2" charset="-78"/>
                <a:cs typeface="Alexandria Light" pitchFamily="2" charset="-78"/>
              </a:rPr>
              <a:t>لنأخذ صوت سيارة تقترب. ففي البداية نسمع صوت السيارة الخافت عندما كانت بعيدة، ثم يزداد ارتفاع الصوت تدريجيا حتى يصل لأقصاه عند وصول السيارة لأقرب نقطة منا، ويبدأ الصوت بعدها بالانخفاض التدريجي حتى ينتهي. لو قمنا باستخدام مسجلين لتسجيل هذا الصوت أحدها مسجل يعمل بتكنولوجيا الأنالوج والآخر بتكنولوجيا الديجيتال فكيف تتم العملية.</a:t>
            </a:r>
            <a:br>
              <a:rPr lang="ar-EG" sz="2000" dirty="0">
                <a:solidFill>
                  <a:srgbClr val="000000"/>
                </a:solidFill>
                <a:effectLst/>
                <a:latin typeface="Alexandria Light" pitchFamily="2" charset="-78"/>
                <a:cs typeface="Alexandria Light" pitchFamily="2" charset="-78"/>
              </a:rPr>
            </a:br>
            <a:r>
              <a:rPr lang="ar-EG" sz="2000" dirty="0">
                <a:solidFill>
                  <a:srgbClr val="000000"/>
                </a:solidFill>
                <a:effectLst/>
                <a:latin typeface="Alexandria Light" pitchFamily="2" charset="-78"/>
                <a:cs typeface="Alexandria Light" pitchFamily="2" charset="-78"/>
              </a:rPr>
              <a:t>في الواقع أن المبدأ الذي طبق على مثالنا وهو محيط الدائرة ينطبق أيضا على أي شيء آخر. وفي حالة الصوت فإن التسجيل التماثلي "الأنالوج" أو المعتاد الذي يتعامل به معظمنا الآن، ينتج بسبب أن الذبذبات الصوتية الناجمة عن صوت السيارة تقوم داخل الميكروفون بتوليد إشارات الكترونية تختلف في قوتها حسب شدة تلك الذبذبات، </a:t>
            </a:r>
          </a:p>
        </p:txBody>
      </p:sp>
      <p:pic>
        <p:nvPicPr>
          <p:cNvPr id="10" name="Audio Recording Mar 10, 2023 at 4:43:49 PM" descr="Audio Recording Mar 10, 2023 at 4:43:49 PM">
            <a:hlinkClick r:id="" action="ppaction://media"/>
            <a:extLst>
              <a:ext uri="{FF2B5EF4-FFF2-40B4-BE49-F238E27FC236}">
                <a16:creationId xmlns:a16="http://schemas.microsoft.com/office/drawing/2014/main" id="{A6FC7EB5-F383-5148-89D6-DFEC702EA7E5}"/>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33860" y="6126960"/>
            <a:ext cx="812800" cy="812800"/>
          </a:xfrm>
          <a:prstGeom prst="rect">
            <a:avLst/>
          </a:prstGeom>
        </p:spPr>
      </p:pic>
      <p:pic>
        <p:nvPicPr>
          <p:cNvPr id="11" name="Picture 10">
            <a:extLst>
              <a:ext uri="{FF2B5EF4-FFF2-40B4-BE49-F238E27FC236}">
                <a16:creationId xmlns:a16="http://schemas.microsoft.com/office/drawing/2014/main" id="{2C3265B6-D425-A190-B48D-ABE624146CD3}"/>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45244" y="5471910"/>
            <a:ext cx="2364774" cy="954667"/>
          </a:xfrm>
          <a:prstGeom prst="rect">
            <a:avLst/>
          </a:prstGeom>
        </p:spPr>
      </p:pic>
    </p:spTree>
    <p:extLst>
      <p:ext uri="{BB962C8B-B14F-4D97-AF65-F5344CB8AC3E}">
        <p14:creationId xmlns:p14="http://schemas.microsoft.com/office/powerpoint/2010/main" val="30901932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9968"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3100166" y="588321"/>
            <a:ext cx="4929556"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Light" pitchFamily="2" charset="-78"/>
                <a:cs typeface="Alexandria Light" pitchFamily="2" charset="-78"/>
              </a:rPr>
              <a:t>النظام الرقمي </a:t>
            </a:r>
            <a:r>
              <a:rPr lang="en-US" sz="2800" dirty="0">
                <a:solidFill>
                  <a:schemeClr val="bg1"/>
                </a:solidFill>
                <a:latin typeface="Alexandria Light" pitchFamily="2" charset="-78"/>
                <a:cs typeface="Alexandria Light" pitchFamily="2" charset="-78"/>
              </a:rPr>
              <a:t>Digital System</a:t>
            </a:r>
            <a:endParaRPr lang="en-US" sz="2800" dirty="0">
              <a:solidFill>
                <a:srgbClr val="FF9518"/>
              </a:solidFill>
              <a:latin typeface="Alexandria Light" pitchFamily="2" charset="-78"/>
              <a:cs typeface="Alexandria Light" pitchFamily="2" charset="-78"/>
            </a:endParaRPr>
          </a:p>
        </p:txBody>
      </p:sp>
      <p:sp>
        <p:nvSpPr>
          <p:cNvPr id="8" name="TextBox 7"/>
          <p:cNvSpPr txBox="1"/>
          <p:nvPr/>
        </p:nvSpPr>
        <p:spPr>
          <a:xfrm>
            <a:off x="128175" y="543490"/>
            <a:ext cx="1806905"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6</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1516565" y="2021980"/>
            <a:ext cx="10047918" cy="3271921"/>
          </a:xfrm>
          <a:prstGeom prst="rect">
            <a:avLst/>
          </a:prstGeom>
          <a:noFill/>
        </p:spPr>
        <p:txBody>
          <a:bodyPr wrap="square" rtlCol="0">
            <a:spAutoFit/>
          </a:bodyPr>
          <a:lstStyle/>
          <a:p>
            <a:pPr marL="342900" indent="-342900" algn="just" rtl="1">
              <a:lnSpc>
                <a:spcPct val="150000"/>
              </a:lnSpc>
              <a:buFont typeface="Arial" panose="020B0604020202020204" pitchFamily="34" charset="0"/>
              <a:buChar char="•"/>
            </a:pPr>
            <a:r>
              <a:rPr lang="ar-EG" sz="2000" dirty="0">
                <a:solidFill>
                  <a:srgbClr val="000000"/>
                </a:solidFill>
                <a:effectLst/>
                <a:latin typeface="Alexandria Light" pitchFamily="2" charset="-78"/>
                <a:cs typeface="Alexandria Light" pitchFamily="2" charset="-78"/>
              </a:rPr>
              <a:t>وهذه الإشارات تصل في النهاية إلى رأس المسجل الذي يمر عليه شريط التسجيل ويؤثر على المواد القابلة للمغنطة والموزعة على شريط التسجيل. وبالتالي تتوزع المواد القابلة للمغنطة على الشريط بشكل يتناسب مع مع شدة الصوت. وعند لعب هذا الشريط على الجهاز، فإنه ينتج صوتا كان توزيع المواد الممغنطة قد حددته. أما بالنسبة للتسجيل بالطريقة الرقمية، فإن الصوت يتم تقسيمه إلى مراحل متناهية الصغر، ثم تتحول كل من تلك المراحل إلى معلومات بشكل أرقام هي سلاسل من رقمي الصفر والواحد، وهذه الأرقام تترجم ثانية إلى صوت عند لعبها على الجهاز.</a:t>
            </a:r>
          </a:p>
        </p:txBody>
      </p:sp>
      <p:pic>
        <p:nvPicPr>
          <p:cNvPr id="10" name="Audio Recording Mar 10, 2023 at 4:47:31 PM" descr="Audio Recording Mar 10, 2023 at 4:47:31 PM">
            <a:hlinkClick r:id="" action="ppaction://media"/>
            <a:extLst>
              <a:ext uri="{FF2B5EF4-FFF2-40B4-BE49-F238E27FC236}">
                <a16:creationId xmlns:a16="http://schemas.microsoft.com/office/drawing/2014/main" id="{841359AD-C204-8445-ACB2-8303C07A8B82}"/>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021017" y="6080071"/>
            <a:ext cx="812800" cy="812800"/>
          </a:xfrm>
          <a:prstGeom prst="rect">
            <a:avLst/>
          </a:prstGeom>
        </p:spPr>
      </p:pic>
      <p:pic>
        <p:nvPicPr>
          <p:cNvPr id="11" name="Picture 10">
            <a:extLst>
              <a:ext uri="{FF2B5EF4-FFF2-40B4-BE49-F238E27FC236}">
                <a16:creationId xmlns:a16="http://schemas.microsoft.com/office/drawing/2014/main" id="{AC92CDF6-3948-A4EE-5B96-A538D280D36F}"/>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45244" y="5471910"/>
            <a:ext cx="2364774" cy="954667"/>
          </a:xfrm>
          <a:prstGeom prst="rect">
            <a:avLst/>
          </a:prstGeom>
        </p:spPr>
      </p:pic>
    </p:spTree>
    <p:extLst>
      <p:ext uri="{BB962C8B-B14F-4D97-AF65-F5344CB8AC3E}">
        <p14:creationId xmlns:p14="http://schemas.microsoft.com/office/powerpoint/2010/main" val="3746696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14656"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3100166" y="588321"/>
            <a:ext cx="4929556"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Light" pitchFamily="2" charset="-78"/>
                <a:cs typeface="Alexandria Light" pitchFamily="2" charset="-78"/>
              </a:rPr>
              <a:t>النظام الرقمي </a:t>
            </a:r>
            <a:r>
              <a:rPr lang="en-US" sz="2800" dirty="0">
                <a:solidFill>
                  <a:schemeClr val="bg1"/>
                </a:solidFill>
                <a:latin typeface="Alexandria Light" pitchFamily="2" charset="-78"/>
                <a:cs typeface="Alexandria Light" pitchFamily="2" charset="-78"/>
              </a:rPr>
              <a:t>Digital System</a:t>
            </a:r>
            <a:endParaRPr lang="en-US" sz="2800" dirty="0">
              <a:solidFill>
                <a:srgbClr val="FF9518"/>
              </a:solidFill>
              <a:latin typeface="Alexandria Light" pitchFamily="2" charset="-78"/>
              <a:cs typeface="Alexandria Light" pitchFamily="2" charset="-78"/>
            </a:endParaRPr>
          </a:p>
        </p:txBody>
      </p:sp>
      <p:sp>
        <p:nvSpPr>
          <p:cNvPr id="8" name="TextBox 7"/>
          <p:cNvSpPr txBox="1"/>
          <p:nvPr/>
        </p:nvSpPr>
        <p:spPr>
          <a:xfrm>
            <a:off x="128175" y="543490"/>
            <a:ext cx="1806905"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6</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1494263" y="1716003"/>
            <a:ext cx="10047918" cy="4195251"/>
          </a:xfrm>
          <a:prstGeom prst="rect">
            <a:avLst/>
          </a:prstGeom>
          <a:noFill/>
        </p:spPr>
        <p:txBody>
          <a:bodyPr wrap="square" rtlCol="0">
            <a:spAutoFit/>
          </a:bodyPr>
          <a:lstStyle/>
          <a:p>
            <a:pPr marL="342900" indent="-342900" algn="just" rtl="1">
              <a:lnSpc>
                <a:spcPct val="150000"/>
              </a:lnSpc>
              <a:buFont typeface="Arial" panose="020B0604020202020204" pitchFamily="34" charset="0"/>
              <a:buChar char="•"/>
            </a:pPr>
            <a:r>
              <a:rPr lang="ar-EG" sz="2000" dirty="0">
                <a:solidFill>
                  <a:srgbClr val="000000"/>
                </a:solidFill>
                <a:effectLst/>
                <a:latin typeface="Alexandria Light" pitchFamily="2" charset="-78"/>
                <a:cs typeface="Alexandria Light" pitchFamily="2" charset="-78"/>
              </a:rPr>
              <a:t>البعض يعتبر أن التمثيل الرقمي للصوت والصورة وغيرها، يمكن أن يكون أكثر دقة، والبعض يعتبر أن ترجمها من الأنالوج إلى الديجيتال يسبب بعض الفقد في حقيقتها الأصلية. ولكن الجميع متفقين على أنه إذا تمت هذه العملية بشكل جيد فإن الديجيتال أفضل، وخاصة على المدى البعيد. أنت تستطيع لعب اسطوانة السي دي مليون مرة، وفي كل مرة تحصل على نفس الجودة الخالية من التشويش، بينما إذا لعبت الشريط العادي كالكاسيت أو لعبت الأسطوانة المعتادة فستقل الجودة بعد فترة من الزمن. كما أنه وكما ذكرنا سابقا فإنه يمكنك أن تحصل باستخدام النظام الرقمي على أجيال من التسجيلات الصوتية أو المرئية بدون فقدان في الجودة، بينما تقل الجودة تدريجيا في كل جيل من التسجيلات باستخدام النظام التماثلي</a:t>
            </a:r>
          </a:p>
        </p:txBody>
      </p:sp>
      <p:pic>
        <p:nvPicPr>
          <p:cNvPr id="10" name="Audio Recording Mar 10, 2023 at 4:55:17 PM" descr="Audio Recording Mar 10, 2023 at 4:55:17 PM">
            <a:hlinkClick r:id="" action="ppaction://media"/>
            <a:extLst>
              <a:ext uri="{FF2B5EF4-FFF2-40B4-BE49-F238E27FC236}">
                <a16:creationId xmlns:a16="http://schemas.microsoft.com/office/drawing/2014/main" id="{58205933-D9EB-7043-A305-4129DC93007A}"/>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0974522" y="6081861"/>
            <a:ext cx="812800" cy="812800"/>
          </a:xfrm>
          <a:prstGeom prst="rect">
            <a:avLst/>
          </a:prstGeom>
        </p:spPr>
      </p:pic>
      <p:pic>
        <p:nvPicPr>
          <p:cNvPr id="11" name="Picture 10">
            <a:extLst>
              <a:ext uri="{FF2B5EF4-FFF2-40B4-BE49-F238E27FC236}">
                <a16:creationId xmlns:a16="http://schemas.microsoft.com/office/drawing/2014/main" id="{C5E9867D-32FD-A125-F80C-FC56FC076A90}"/>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45244" y="5471910"/>
            <a:ext cx="2364774" cy="954667"/>
          </a:xfrm>
          <a:prstGeom prst="rect">
            <a:avLst/>
          </a:prstGeom>
        </p:spPr>
      </p:pic>
    </p:spTree>
    <p:extLst>
      <p:ext uri="{BB962C8B-B14F-4D97-AF65-F5344CB8AC3E}">
        <p14:creationId xmlns:p14="http://schemas.microsoft.com/office/powerpoint/2010/main" val="5379097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58592"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3100166" y="588321"/>
            <a:ext cx="4929556"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Light" pitchFamily="2" charset="-78"/>
                <a:cs typeface="Alexandria Light" pitchFamily="2" charset="-78"/>
              </a:rPr>
              <a:t>النظام الرقمي </a:t>
            </a:r>
            <a:r>
              <a:rPr lang="en-US" sz="2800" dirty="0">
                <a:solidFill>
                  <a:schemeClr val="bg1"/>
                </a:solidFill>
                <a:latin typeface="Alexandria Light" pitchFamily="2" charset="-78"/>
                <a:cs typeface="Alexandria Light" pitchFamily="2" charset="-78"/>
              </a:rPr>
              <a:t>Digital System</a:t>
            </a:r>
            <a:endParaRPr lang="en-US" sz="2800" dirty="0">
              <a:solidFill>
                <a:srgbClr val="FF9518"/>
              </a:solidFill>
              <a:latin typeface="Alexandria Light" pitchFamily="2" charset="-78"/>
              <a:cs typeface="Alexandria Light" pitchFamily="2" charset="-78"/>
            </a:endParaRPr>
          </a:p>
        </p:txBody>
      </p:sp>
      <p:sp>
        <p:nvSpPr>
          <p:cNvPr id="8" name="TextBox 7"/>
          <p:cNvSpPr txBox="1"/>
          <p:nvPr/>
        </p:nvSpPr>
        <p:spPr>
          <a:xfrm>
            <a:off x="128175" y="543490"/>
            <a:ext cx="1806905"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6</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1494263" y="2307017"/>
            <a:ext cx="10047918" cy="2348592"/>
          </a:xfrm>
          <a:prstGeom prst="rect">
            <a:avLst/>
          </a:prstGeom>
          <a:noFill/>
        </p:spPr>
        <p:txBody>
          <a:bodyPr wrap="square" rtlCol="0">
            <a:spAutoFit/>
          </a:bodyPr>
          <a:lstStyle/>
          <a:p>
            <a:pPr marL="342900" indent="-342900" algn="just" rtl="1">
              <a:lnSpc>
                <a:spcPct val="150000"/>
              </a:lnSpc>
              <a:buFont typeface="Arial" panose="020B0604020202020204" pitchFamily="34" charset="0"/>
              <a:buChar char="•"/>
            </a:pPr>
            <a:r>
              <a:rPr lang="ar-EG" sz="2000" dirty="0">
                <a:solidFill>
                  <a:srgbClr val="000000"/>
                </a:solidFill>
                <a:effectLst/>
                <a:latin typeface="Alexandria Light" pitchFamily="2" charset="-78"/>
                <a:cs typeface="Alexandria Light" pitchFamily="2" charset="-78"/>
              </a:rPr>
              <a:t>وهذا ما كان يعانيه الذين يقومون بعمليات المونتاج لتسجيلات الفيديو من أجل عمل مسلسلات التلفزيون وبرامج الفيديو أو عمل النسخ المتعددة. إن تكنولوجيا الديجيتال تجعل المعلومات أكثر سهولة عند معالجتها بالكمبيوتر، مما يسمح لك بالقيام بإنتاج أعمال ومهمات ومؤثرات صوتية أو ضوئية كان من المستحيل الوصول إليها خلال السنوات القليلة الماضية.</a:t>
            </a:r>
          </a:p>
        </p:txBody>
      </p:sp>
      <p:pic>
        <p:nvPicPr>
          <p:cNvPr id="10" name="Audio Recording Mar 10, 2023 at 4:57:50 PM" descr="Audio Recording Mar 10, 2023 at 4:57:50 PM">
            <a:hlinkClick r:id="" action="ppaction://media"/>
            <a:extLst>
              <a:ext uri="{FF2B5EF4-FFF2-40B4-BE49-F238E27FC236}">
                <a16:creationId xmlns:a16="http://schemas.microsoft.com/office/drawing/2014/main" id="{CB8CEB0B-5C3C-8C4A-9070-25E069EF4962}"/>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259875" y="6095569"/>
            <a:ext cx="812800" cy="812800"/>
          </a:xfrm>
          <a:prstGeom prst="rect">
            <a:avLst/>
          </a:prstGeom>
        </p:spPr>
      </p:pic>
      <p:pic>
        <p:nvPicPr>
          <p:cNvPr id="11" name="Picture 10">
            <a:extLst>
              <a:ext uri="{FF2B5EF4-FFF2-40B4-BE49-F238E27FC236}">
                <a16:creationId xmlns:a16="http://schemas.microsoft.com/office/drawing/2014/main" id="{A53F177F-C5ED-D45E-5344-1F132E9BF795}"/>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45244" y="5471910"/>
            <a:ext cx="2364774" cy="954667"/>
          </a:xfrm>
          <a:prstGeom prst="rect">
            <a:avLst/>
          </a:prstGeom>
        </p:spPr>
      </p:pic>
    </p:spTree>
    <p:extLst>
      <p:ext uri="{BB962C8B-B14F-4D97-AF65-F5344CB8AC3E}">
        <p14:creationId xmlns:p14="http://schemas.microsoft.com/office/powerpoint/2010/main" val="5220703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8176"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3100166" y="588321"/>
            <a:ext cx="4929556"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Light" pitchFamily="2" charset="-78"/>
                <a:cs typeface="Alexandria Light" pitchFamily="2" charset="-78"/>
              </a:rPr>
              <a:t>النظام الرقمي </a:t>
            </a:r>
            <a:r>
              <a:rPr lang="en-US" sz="2800" dirty="0">
                <a:solidFill>
                  <a:schemeClr val="bg1"/>
                </a:solidFill>
                <a:latin typeface="Alexandria Light" pitchFamily="2" charset="-78"/>
                <a:cs typeface="Alexandria Light" pitchFamily="2" charset="-78"/>
              </a:rPr>
              <a:t>Digital System</a:t>
            </a:r>
            <a:endParaRPr lang="en-US" sz="2800" dirty="0">
              <a:solidFill>
                <a:srgbClr val="FF9518"/>
              </a:solidFill>
              <a:latin typeface="Alexandria Light" pitchFamily="2" charset="-78"/>
              <a:cs typeface="Alexandria Light" pitchFamily="2" charset="-78"/>
            </a:endParaRPr>
          </a:p>
        </p:txBody>
      </p:sp>
      <p:sp>
        <p:nvSpPr>
          <p:cNvPr id="8" name="TextBox 7"/>
          <p:cNvSpPr txBox="1"/>
          <p:nvPr/>
        </p:nvSpPr>
        <p:spPr>
          <a:xfrm>
            <a:off x="128175" y="543490"/>
            <a:ext cx="1806905"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6</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1416205" y="2021980"/>
            <a:ext cx="10047918" cy="3271921"/>
          </a:xfrm>
          <a:prstGeom prst="rect">
            <a:avLst/>
          </a:prstGeom>
          <a:noFill/>
        </p:spPr>
        <p:txBody>
          <a:bodyPr wrap="square" rtlCol="0">
            <a:spAutoFit/>
          </a:bodyPr>
          <a:lstStyle/>
          <a:p>
            <a:pPr marL="342900" indent="-342900" algn="just" rtl="1">
              <a:lnSpc>
                <a:spcPct val="150000"/>
              </a:lnSpc>
              <a:buFont typeface="Arial" panose="020B0604020202020204" pitchFamily="34" charset="0"/>
              <a:buChar char="•"/>
            </a:pPr>
            <a:r>
              <a:rPr lang="ar-EG" sz="2000" dirty="0">
                <a:solidFill>
                  <a:srgbClr val="000000"/>
                </a:solidFill>
                <a:effectLst/>
                <a:latin typeface="Alexandria Light" pitchFamily="2" charset="-78"/>
                <a:cs typeface="Alexandria Light" pitchFamily="2" charset="-78"/>
              </a:rPr>
              <a:t>بدأت استخدامات التقنية الرقمية في أعمال الاتصالات الحديثة والمتقدمة مثل الستلايت وعمليات الإرسال باستخدام الألياف الزجاجية، وتطورت لتشمل نواحي عديدة. ونظرا للحاجة لاستخدام هذه التقنية مع كثير أجهزة الأنالوج التي لا تزال سائدة إلى الآن، فإن هناك أدوات تقوم بتحويلها للتقنية التماثلية. في الكمبيوتر يقوم المودم بهذا العمل حيث يحول المعلومات الرقمية الموجودة بالكمبيوتر إلى معلومات تماثلية حتى تصلح للعمل مع الخطوط التلفونية، كما تحول المعلومات التماثلية الآتية من خطوط التلفون إلى معلومات رقمية تصلح للتعامل مع الكمبيوتر</a:t>
            </a:r>
          </a:p>
        </p:txBody>
      </p:sp>
      <p:pic>
        <p:nvPicPr>
          <p:cNvPr id="10" name="Audio Recording Mar 10, 2023 at 5:00:59 PM" descr="Audio Recording Mar 10, 2023 at 5:00:59 PM">
            <a:hlinkClick r:id="" action="ppaction://media"/>
            <a:extLst>
              <a:ext uri="{FF2B5EF4-FFF2-40B4-BE49-F238E27FC236}">
                <a16:creationId xmlns:a16="http://schemas.microsoft.com/office/drawing/2014/main" id="{C0055E5D-87C1-AD4E-8FDE-DA87788CB9FC}"/>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33860" y="6051663"/>
            <a:ext cx="812800" cy="812800"/>
          </a:xfrm>
          <a:prstGeom prst="rect">
            <a:avLst/>
          </a:prstGeom>
        </p:spPr>
      </p:pic>
      <p:pic>
        <p:nvPicPr>
          <p:cNvPr id="11" name="Picture 10">
            <a:extLst>
              <a:ext uri="{FF2B5EF4-FFF2-40B4-BE49-F238E27FC236}">
                <a16:creationId xmlns:a16="http://schemas.microsoft.com/office/drawing/2014/main" id="{DB232EE5-E94B-FFEC-731E-53375E0D69C8}"/>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45244" y="5471910"/>
            <a:ext cx="2364774" cy="954667"/>
          </a:xfrm>
          <a:prstGeom prst="rect">
            <a:avLst/>
          </a:prstGeom>
        </p:spPr>
      </p:pic>
    </p:spTree>
    <p:extLst>
      <p:ext uri="{BB962C8B-B14F-4D97-AF65-F5344CB8AC3E}">
        <p14:creationId xmlns:p14="http://schemas.microsoft.com/office/powerpoint/2010/main" val="78526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40992"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3165088" y="588321"/>
            <a:ext cx="4929556"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Light" pitchFamily="2" charset="-78"/>
                <a:cs typeface="Alexandria Light" pitchFamily="2" charset="-78"/>
              </a:rPr>
              <a:t>النظام الرقمي </a:t>
            </a:r>
            <a:r>
              <a:rPr lang="en-US" sz="2800" dirty="0">
                <a:solidFill>
                  <a:schemeClr val="bg1"/>
                </a:solidFill>
                <a:latin typeface="Alexandria Light" pitchFamily="2" charset="-78"/>
                <a:cs typeface="Alexandria Light" pitchFamily="2" charset="-78"/>
              </a:rPr>
              <a:t>Digital System</a:t>
            </a:r>
            <a:endParaRPr lang="en-US" sz="2800" dirty="0">
              <a:solidFill>
                <a:srgbClr val="FF9518"/>
              </a:solidFill>
              <a:latin typeface="Alexandria Light" pitchFamily="2" charset="-78"/>
              <a:cs typeface="Alexandria Light" pitchFamily="2" charset="-78"/>
            </a:endParaRPr>
          </a:p>
        </p:txBody>
      </p:sp>
      <p:sp>
        <p:nvSpPr>
          <p:cNvPr id="8" name="TextBox 7"/>
          <p:cNvSpPr txBox="1"/>
          <p:nvPr/>
        </p:nvSpPr>
        <p:spPr>
          <a:xfrm>
            <a:off x="128175" y="543490"/>
            <a:ext cx="1806905"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6</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1664396" y="1517231"/>
            <a:ext cx="10047918" cy="3936142"/>
          </a:xfrm>
          <a:prstGeom prst="rect">
            <a:avLst/>
          </a:prstGeom>
          <a:noFill/>
        </p:spPr>
        <p:txBody>
          <a:bodyPr wrap="square" rtlCol="0">
            <a:spAutoFit/>
          </a:bodyPr>
          <a:lstStyle/>
          <a:p>
            <a:pPr marL="12700" algn="r" rtl="1">
              <a:lnSpc>
                <a:spcPts val="3829"/>
              </a:lnSpc>
              <a:spcBef>
                <a:spcPts val="20"/>
              </a:spcBef>
            </a:pPr>
            <a:r>
              <a:rPr lang="ar-SA" sz="2000" dirty="0">
                <a:latin typeface="Alexandria Light" pitchFamily="2" charset="-78"/>
                <a:cs typeface="Alexandria Light" pitchFamily="2" charset="-78"/>
              </a:rPr>
              <a:t>الإشارة الرقمية:</a:t>
            </a:r>
          </a:p>
          <a:p>
            <a:pPr marL="469900" indent="-457200" algn="r" rtl="1">
              <a:lnSpc>
                <a:spcPts val="3829"/>
              </a:lnSpc>
              <a:buFont typeface="Arial"/>
              <a:buChar char="•"/>
              <a:tabLst>
                <a:tab pos="469900" algn="l"/>
              </a:tabLst>
            </a:pPr>
            <a:r>
              <a:rPr lang="ar-SA" sz="2000" dirty="0">
                <a:latin typeface="Alexandria Light" pitchFamily="2" charset="-78"/>
                <a:cs typeface="Alexandria Light" pitchFamily="2" charset="-78"/>
              </a:rPr>
              <a:t>الإشارة الرقمية هي شكل منفصل.</a:t>
            </a:r>
          </a:p>
          <a:p>
            <a:pPr marL="469900" indent="-457200" algn="r" rtl="1">
              <a:lnSpc>
                <a:spcPts val="3829"/>
              </a:lnSpc>
              <a:buFont typeface="Arial"/>
              <a:buChar char="•"/>
              <a:tabLst>
                <a:tab pos="469900" algn="l"/>
              </a:tabLst>
            </a:pPr>
            <a:r>
              <a:rPr lang="ar-SA" sz="2000" dirty="0">
                <a:latin typeface="Alexandria Light" pitchFamily="2" charset="-78"/>
                <a:cs typeface="Alexandria Light" pitchFamily="2" charset="-78"/>
              </a:rPr>
              <a:t>يمكن أن يكون لها فقط عدد محدود من القيم المحددة مثل 1 و 0.</a:t>
            </a:r>
          </a:p>
          <a:p>
            <a:pPr marL="469900" indent="-457200" algn="r" rtl="1">
              <a:lnSpc>
                <a:spcPts val="3829"/>
              </a:lnSpc>
              <a:buFont typeface="Arial"/>
              <a:buChar char="•"/>
              <a:tabLst>
                <a:tab pos="469900" algn="l"/>
              </a:tabLst>
            </a:pPr>
            <a:r>
              <a:rPr lang="ar-SA" sz="2000" dirty="0">
                <a:latin typeface="Alexandria Light" pitchFamily="2" charset="-78"/>
                <a:cs typeface="Alexandria Light" pitchFamily="2" charset="-78"/>
              </a:rPr>
              <a:t>يتم إرسال إشارة رقمية من قيمة إلى قيمة أخرى بشكل فوري.</a:t>
            </a:r>
          </a:p>
          <a:p>
            <a:pPr marL="469900" indent="-457200" algn="r" rtl="1">
              <a:lnSpc>
                <a:spcPts val="3829"/>
              </a:lnSpc>
              <a:buFont typeface="Arial"/>
              <a:buChar char="•"/>
              <a:tabLst>
                <a:tab pos="469900" algn="l"/>
              </a:tabLst>
            </a:pPr>
            <a:r>
              <a:rPr lang="ar-SA" sz="2000" dirty="0">
                <a:latin typeface="Alexandria Light" pitchFamily="2" charset="-78"/>
                <a:cs typeface="Alexandria Light" pitchFamily="2" charset="-78"/>
              </a:rPr>
              <a:t>يتم تمثيل الإشارات الرقمية بموجة مربعة.</a:t>
            </a:r>
          </a:p>
          <a:p>
            <a:pPr marL="469900" indent="-457200" algn="r" rtl="1">
              <a:lnSpc>
                <a:spcPts val="3829"/>
              </a:lnSpc>
              <a:buFont typeface="Arial"/>
              <a:buChar char="•"/>
              <a:tabLst>
                <a:tab pos="469900" algn="l"/>
              </a:tabLst>
            </a:pPr>
            <a:r>
              <a:rPr lang="ar-SA" sz="2000" dirty="0">
                <a:latin typeface="Alexandria Light" pitchFamily="2" charset="-78"/>
                <a:cs typeface="Alexandria Light" pitchFamily="2" charset="-78"/>
              </a:rPr>
              <a:t>في الإشارات الرقمية ، يتم تمثيل 1 من خلال وجود جهد موجب ويتم تمثيل 0 بعدم وجود جهد أو جهد صفري.</a:t>
            </a:r>
          </a:p>
          <a:p>
            <a:pPr marL="469900" indent="-457200" algn="r" rtl="1">
              <a:lnSpc>
                <a:spcPts val="3829"/>
              </a:lnSpc>
              <a:buFont typeface="Arial"/>
              <a:buChar char="•"/>
              <a:tabLst>
                <a:tab pos="469900" algn="l"/>
              </a:tabLst>
            </a:pPr>
            <a:r>
              <a:rPr lang="ar-SA" sz="2000" dirty="0">
                <a:latin typeface="Alexandria Light" pitchFamily="2" charset="-78"/>
                <a:cs typeface="Alexandria Light" pitchFamily="2" charset="-78"/>
              </a:rPr>
              <a:t>جميع الإشارات الناتجة عن أجهزة الكمبيوتر والأجهزة الرقمية الأخرى رقمية بطبيعتها.</a:t>
            </a:r>
          </a:p>
        </p:txBody>
      </p:sp>
      <p:sp>
        <p:nvSpPr>
          <p:cNvPr id="10" name="object 3">
            <a:extLst>
              <a:ext uri="{FF2B5EF4-FFF2-40B4-BE49-F238E27FC236}">
                <a16:creationId xmlns:a16="http://schemas.microsoft.com/office/drawing/2014/main" id="{4DB6EEA4-DBDD-B342-BF64-969A157FF757}"/>
              </a:ext>
            </a:extLst>
          </p:cNvPr>
          <p:cNvSpPr/>
          <p:nvPr/>
        </p:nvSpPr>
        <p:spPr>
          <a:xfrm>
            <a:off x="252372" y="2153690"/>
            <a:ext cx="3684008" cy="1637499"/>
          </a:xfrm>
          <a:prstGeom prst="rect">
            <a:avLst/>
          </a:prstGeom>
          <a:blipFill>
            <a:blip r:embed="rId7" cstate="print"/>
            <a:stretch>
              <a:fillRect/>
            </a:stretch>
          </a:blipFill>
        </p:spPr>
        <p:txBody>
          <a:bodyPr wrap="square" lIns="0" tIns="0" rIns="0" bIns="0" rtlCol="0"/>
          <a:lstStyle/>
          <a:p>
            <a:pPr marL="0" algn="l" defTabSz="914400" rtl="0" eaLnBrk="1" latinLnBrk="0" hangingPunct="1"/>
            <a:endParaRPr/>
          </a:p>
        </p:txBody>
      </p:sp>
      <p:pic>
        <p:nvPicPr>
          <p:cNvPr id="11" name="Audio Recording Mar 10, 2023 at 5:03:25 PM" descr="Audio Recording Mar 10, 2023 at 5:03:25 PM">
            <a:hlinkClick r:id="" action="ppaction://media"/>
            <a:extLst>
              <a:ext uri="{FF2B5EF4-FFF2-40B4-BE49-F238E27FC236}">
                <a16:creationId xmlns:a16="http://schemas.microsoft.com/office/drawing/2014/main" id="{7C1460E9-B72D-7B4A-AF68-5BF4678022BD}"/>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133860" y="6126566"/>
            <a:ext cx="812800" cy="812800"/>
          </a:xfrm>
          <a:prstGeom prst="rect">
            <a:avLst/>
          </a:prstGeom>
        </p:spPr>
      </p:pic>
      <p:pic>
        <p:nvPicPr>
          <p:cNvPr id="12" name="Picture 11">
            <a:extLst>
              <a:ext uri="{FF2B5EF4-FFF2-40B4-BE49-F238E27FC236}">
                <a16:creationId xmlns:a16="http://schemas.microsoft.com/office/drawing/2014/main" id="{FAEB40DD-A267-194A-4DC0-8F9BA2C9AFAF}"/>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145244" y="5471910"/>
            <a:ext cx="2364774" cy="954667"/>
          </a:xfrm>
          <a:prstGeom prst="rect">
            <a:avLst/>
          </a:prstGeom>
        </p:spPr>
      </p:pic>
    </p:spTree>
    <p:extLst>
      <p:ext uri="{BB962C8B-B14F-4D97-AF65-F5344CB8AC3E}">
        <p14:creationId xmlns:p14="http://schemas.microsoft.com/office/powerpoint/2010/main" val="41678746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4496"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1"/>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3221194" y="588321"/>
            <a:ext cx="4873450"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Light" pitchFamily="2" charset="-78"/>
                <a:cs typeface="Alexandria Light" pitchFamily="2" charset="-78"/>
              </a:rPr>
              <a:t>التحكم التماثلي والتحكم الرقمي</a:t>
            </a:r>
          </a:p>
        </p:txBody>
      </p:sp>
      <p:sp>
        <p:nvSpPr>
          <p:cNvPr id="8" name="TextBox 7"/>
          <p:cNvSpPr txBox="1"/>
          <p:nvPr/>
        </p:nvSpPr>
        <p:spPr>
          <a:xfrm>
            <a:off x="128175" y="543490"/>
            <a:ext cx="1806905"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6</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1262952" y="2172392"/>
            <a:ext cx="10047918" cy="2814040"/>
          </a:xfrm>
          <a:prstGeom prst="rect">
            <a:avLst/>
          </a:prstGeom>
          <a:noFill/>
        </p:spPr>
        <p:txBody>
          <a:bodyPr wrap="square" rtlCol="0">
            <a:spAutoFit/>
          </a:bodyPr>
          <a:lstStyle/>
          <a:p>
            <a:pPr marL="342900" indent="-342900" algn="just" rtl="1">
              <a:lnSpc>
                <a:spcPct val="150000"/>
              </a:lnSpc>
              <a:buFont typeface="Arial" panose="020B0604020202020204" pitchFamily="34" charset="0"/>
              <a:buChar char="•"/>
            </a:pPr>
            <a:r>
              <a:rPr lang="ar-EG" sz="2000" dirty="0">
                <a:solidFill>
                  <a:srgbClr val="000000"/>
                </a:solidFill>
                <a:latin typeface="Alexandria Light" pitchFamily="2" charset="-78"/>
                <a:cs typeface="Alexandria Light" pitchFamily="2" charset="-78"/>
              </a:rPr>
              <a:t>ا</a:t>
            </a:r>
            <a:r>
              <a:rPr lang="ar-EG" sz="2000" dirty="0">
                <a:solidFill>
                  <a:srgbClr val="000000"/>
                </a:solidFill>
                <a:effectLst/>
                <a:latin typeface="Alexandria Light" pitchFamily="2" charset="-78"/>
                <a:cs typeface="Alexandria Light" pitchFamily="2" charset="-78"/>
              </a:rPr>
              <a:t>لتحكم الأنالوجي أو التماثلي يعني تغيير القيم بخطوات غير مميزة أو منفصلة تماما. أما في التحكم الرقمي فإنه يمكنك أن تضبط المستوى الى قيم مميزة. في بعض الحالات مثل ضبط إرتفاع الصوت في التلفزيون فان الضبط الأنالوجي افضل بل لا تصلح هنا طريقة الضبط الرقمية، حيث يكون الضبط عال جدا مرة في إحداها ومرة أخرى منخفض جدا، ولا يكون هناك ضبط بينهما. ولكن من ناحية أخرى فعند ضبط القنوات تكون الطريقة الرقمية أفضل للحاجة إلى قيم محددة وثابتة، فأنت لا تحتاج إلي شيء يكون بين القناتين 5 و 6 مثلا.</a:t>
            </a:r>
          </a:p>
        </p:txBody>
      </p:sp>
      <p:pic>
        <p:nvPicPr>
          <p:cNvPr id="10" name="Audio Recording Mar 10, 2023 at 5:05:58 PM" descr="Audio Recording Mar 10, 2023 at 5:05:58 PM">
            <a:hlinkClick r:id="" action="ppaction://media"/>
            <a:extLst>
              <a:ext uri="{FF2B5EF4-FFF2-40B4-BE49-F238E27FC236}">
                <a16:creationId xmlns:a16="http://schemas.microsoft.com/office/drawing/2014/main" id="{03FD7C13-A4EF-6741-90AD-06E014685866}"/>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0904470" y="6051663"/>
            <a:ext cx="812800" cy="812800"/>
          </a:xfrm>
          <a:prstGeom prst="rect">
            <a:avLst/>
          </a:prstGeom>
        </p:spPr>
      </p:pic>
      <p:pic>
        <p:nvPicPr>
          <p:cNvPr id="11" name="Picture 10">
            <a:extLst>
              <a:ext uri="{FF2B5EF4-FFF2-40B4-BE49-F238E27FC236}">
                <a16:creationId xmlns:a16="http://schemas.microsoft.com/office/drawing/2014/main" id="{584DD8CD-E16C-2D4D-298A-CF5C573A6A4A}"/>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45244" y="5471910"/>
            <a:ext cx="2364774" cy="954667"/>
          </a:xfrm>
          <a:prstGeom prst="rect">
            <a:avLst/>
          </a:prstGeom>
        </p:spPr>
      </p:pic>
    </p:spTree>
    <p:extLst>
      <p:ext uri="{BB962C8B-B14F-4D97-AF65-F5344CB8AC3E}">
        <p14:creationId xmlns:p14="http://schemas.microsoft.com/office/powerpoint/2010/main" val="8112459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6784"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3221194" y="588321"/>
            <a:ext cx="4873450"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Light" pitchFamily="2" charset="-78"/>
                <a:cs typeface="Alexandria Light" pitchFamily="2" charset="-78"/>
              </a:rPr>
              <a:t>التحكم التماثلي والتحكم الرقمي</a:t>
            </a:r>
          </a:p>
        </p:txBody>
      </p:sp>
      <p:sp>
        <p:nvSpPr>
          <p:cNvPr id="8" name="TextBox 7"/>
          <p:cNvSpPr txBox="1"/>
          <p:nvPr/>
        </p:nvSpPr>
        <p:spPr>
          <a:xfrm>
            <a:off x="128175" y="543490"/>
            <a:ext cx="1806905"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6</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1374464" y="2021980"/>
            <a:ext cx="10047918" cy="2814040"/>
          </a:xfrm>
          <a:prstGeom prst="rect">
            <a:avLst/>
          </a:prstGeom>
          <a:noFill/>
        </p:spPr>
        <p:txBody>
          <a:bodyPr wrap="square" rtlCol="0">
            <a:spAutoFit/>
          </a:bodyPr>
          <a:lstStyle/>
          <a:p>
            <a:pPr algn="just" rtl="1">
              <a:lnSpc>
                <a:spcPct val="150000"/>
              </a:lnSpc>
            </a:pPr>
            <a:r>
              <a:rPr lang="ar-EG" sz="2000" dirty="0">
                <a:solidFill>
                  <a:srgbClr val="000000"/>
                </a:solidFill>
                <a:effectLst/>
                <a:latin typeface="Alexandria Light" pitchFamily="2" charset="-78"/>
                <a:cs typeface="Alexandria Light" pitchFamily="2" charset="-78"/>
              </a:rPr>
              <a:t>التحكم الرقمي في الأجهزة لا يسبب أي تغير فيزيائي مباشر فيها، ولكن يقوم فقط بإرسال إشارة يمكن للمعالج أن يفهمها ثم يقوم بالتغيير. ومثال رفع الصوت أو تغيير القنوات أو غيرها بالتلفزيون باستخدام كل من التحكم الأنالوجي والتحكم الرقمي يؤكد ذلك.</a:t>
            </a:r>
          </a:p>
          <a:p>
            <a:pPr algn="just" rtl="1">
              <a:lnSpc>
                <a:spcPct val="150000"/>
              </a:lnSpc>
            </a:pPr>
            <a:r>
              <a:rPr lang="ar-EG" sz="2000" dirty="0">
                <a:solidFill>
                  <a:srgbClr val="000000"/>
                </a:solidFill>
                <a:effectLst/>
                <a:latin typeface="Alexandria Light" pitchFamily="2" charset="-78"/>
                <a:cs typeface="Alexandria Light" pitchFamily="2" charset="-78"/>
              </a:rPr>
              <a:t>الجهاز الذي يحسب الكميات الأنالوج يمكن أن يوصف بأنه كمبيوتر أو حاسب انالوج. مثال ذلك الثيرموميتر وهو جهاز قياس الحرارة أو الفولتميتر جهاز قياس فرق الجهد او الفولتية في التيار الكهربي.</a:t>
            </a:r>
          </a:p>
        </p:txBody>
      </p:sp>
      <p:pic>
        <p:nvPicPr>
          <p:cNvPr id="10" name="Audio Recording Mar 10, 2023 at 5:18:42 PM" descr="Audio Recording Mar 10, 2023 at 5:18:42 PM">
            <a:hlinkClick r:id="" action="ppaction://media"/>
            <a:extLst>
              <a:ext uri="{FF2B5EF4-FFF2-40B4-BE49-F238E27FC236}">
                <a16:creationId xmlns:a16="http://schemas.microsoft.com/office/drawing/2014/main" id="{7C415220-4218-6645-ABC9-65D72429F09A}"/>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015982" y="6154082"/>
            <a:ext cx="812800" cy="812800"/>
          </a:xfrm>
          <a:prstGeom prst="rect">
            <a:avLst/>
          </a:prstGeom>
        </p:spPr>
      </p:pic>
      <p:pic>
        <p:nvPicPr>
          <p:cNvPr id="11" name="Picture 10">
            <a:extLst>
              <a:ext uri="{FF2B5EF4-FFF2-40B4-BE49-F238E27FC236}">
                <a16:creationId xmlns:a16="http://schemas.microsoft.com/office/drawing/2014/main" id="{3D0F2664-BFC7-7159-2EC3-7E7E5ED098D8}"/>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45244" y="5471910"/>
            <a:ext cx="2364774" cy="954667"/>
          </a:xfrm>
          <a:prstGeom prst="rect">
            <a:avLst/>
          </a:prstGeom>
        </p:spPr>
      </p:pic>
    </p:spTree>
    <p:extLst>
      <p:ext uri="{BB962C8B-B14F-4D97-AF65-F5344CB8AC3E}">
        <p14:creationId xmlns:p14="http://schemas.microsoft.com/office/powerpoint/2010/main" val="6765601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8016"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1935298" y="588321"/>
            <a:ext cx="6808275"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Light" pitchFamily="2" charset="-78"/>
                <a:cs typeface="Alexandria Light" pitchFamily="2" charset="-78"/>
              </a:rPr>
              <a:t>تحويل الإشارات الرقمية لكميات قابلة للتخزين</a:t>
            </a:r>
          </a:p>
        </p:txBody>
      </p:sp>
      <p:sp>
        <p:nvSpPr>
          <p:cNvPr id="8" name="TextBox 7"/>
          <p:cNvSpPr txBox="1"/>
          <p:nvPr/>
        </p:nvSpPr>
        <p:spPr>
          <a:xfrm>
            <a:off x="128175" y="543490"/>
            <a:ext cx="1806905"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6</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2877090" y="1458678"/>
            <a:ext cx="9029624" cy="4199035"/>
          </a:xfrm>
          <a:prstGeom prst="rect">
            <a:avLst/>
          </a:prstGeom>
          <a:noFill/>
        </p:spPr>
        <p:txBody>
          <a:bodyPr wrap="square" rtlCol="0">
            <a:spAutoFit/>
          </a:bodyPr>
          <a:lstStyle/>
          <a:p>
            <a:pPr marL="789940" algn="just" rtl="1">
              <a:lnSpc>
                <a:spcPct val="150000"/>
              </a:lnSpc>
            </a:pPr>
            <a:r>
              <a:rPr lang="ar-EG" sz="2000" dirty="0">
                <a:latin typeface="Alexandria Light" pitchFamily="2" charset="-78"/>
                <a:cs typeface="Alexandria Light" pitchFamily="2" charset="-78"/>
              </a:rPr>
              <a:t>كيف يتم تمثيل الإشارات الرقمية كحجم على الكمبيوتر؟</a:t>
            </a:r>
          </a:p>
          <a:p>
            <a:pPr marL="789940" algn="just" rtl="1">
              <a:lnSpc>
                <a:spcPct val="150000"/>
              </a:lnSpc>
            </a:pPr>
            <a:endParaRPr lang="en-US" sz="2000" dirty="0">
              <a:latin typeface="Alexandria Light" pitchFamily="2" charset="-78"/>
              <a:cs typeface="Alexandria Light" pitchFamily="2" charset="-78"/>
            </a:endParaRPr>
          </a:p>
          <a:p>
            <a:pPr marL="1247140" indent="-457200" algn="just" rtl="1">
              <a:lnSpc>
                <a:spcPct val="150000"/>
              </a:lnSpc>
              <a:buFont typeface="Arial" panose="020B0604020202020204" pitchFamily="34" charset="0"/>
              <a:buChar char="•"/>
            </a:pPr>
            <a:r>
              <a:rPr lang="ar-EG" sz="2000" dirty="0">
                <a:latin typeface="Alexandria Light" pitchFamily="2" charset="-78"/>
                <a:cs typeface="Alexandria Light" pitchFamily="2" charset="-78"/>
              </a:rPr>
              <a:t>يتم تقديم البيانات في شكل أصفار وآحاد</a:t>
            </a:r>
          </a:p>
          <a:p>
            <a:pPr marL="1247140" indent="-457200" algn="just" rtl="1">
              <a:lnSpc>
                <a:spcPct val="150000"/>
              </a:lnSpc>
              <a:buFont typeface="Arial" panose="020B0604020202020204" pitchFamily="34" charset="0"/>
              <a:buChar char="•"/>
            </a:pPr>
            <a:r>
              <a:rPr lang="en-US" sz="2000" dirty="0">
                <a:latin typeface="Alexandria Light" pitchFamily="2" charset="-78"/>
                <a:cs typeface="Alexandria Light" pitchFamily="2" charset="-78"/>
              </a:rPr>
              <a:t>Bit</a:t>
            </a:r>
            <a:r>
              <a:rPr lang="ar-EG" sz="2000" dirty="0">
                <a:latin typeface="Alexandria Light" pitchFamily="2" charset="-78"/>
                <a:cs typeface="Alexandria Light" pitchFamily="2" charset="-78"/>
              </a:rPr>
              <a:t> واحد = 0 أو 1</a:t>
            </a:r>
          </a:p>
          <a:p>
            <a:pPr marL="1247140" indent="-457200" algn="just" rtl="1">
              <a:lnSpc>
                <a:spcPct val="150000"/>
              </a:lnSpc>
              <a:buFont typeface="Arial" panose="020B0604020202020204" pitchFamily="34" charset="0"/>
              <a:buChar char="•"/>
            </a:pPr>
            <a:r>
              <a:rPr lang="ar-EG" sz="2000" dirty="0">
                <a:latin typeface="Alexandria Light" pitchFamily="2" charset="-78"/>
                <a:cs typeface="Alexandria Light" pitchFamily="2" charset="-78"/>
              </a:rPr>
              <a:t>1 </a:t>
            </a:r>
            <a:r>
              <a:rPr lang="en-US" sz="2000" dirty="0">
                <a:latin typeface="Alexandria Light" pitchFamily="2" charset="-78"/>
                <a:cs typeface="Alexandria Light" pitchFamily="2" charset="-78"/>
              </a:rPr>
              <a:t>Byte</a:t>
            </a:r>
            <a:r>
              <a:rPr lang="ar-EG" sz="2000" dirty="0">
                <a:latin typeface="Alexandria Light" pitchFamily="2" charset="-78"/>
                <a:cs typeface="Alexandria Light" pitchFamily="2" charset="-78"/>
              </a:rPr>
              <a:t> = 8 </a:t>
            </a:r>
            <a:r>
              <a:rPr lang="en-US" sz="2000" dirty="0">
                <a:latin typeface="Alexandria Light" pitchFamily="2" charset="-78"/>
                <a:cs typeface="Alexandria Light" pitchFamily="2" charset="-78"/>
              </a:rPr>
              <a:t>Bit</a:t>
            </a:r>
            <a:r>
              <a:rPr lang="ar-EG" sz="2000" dirty="0">
                <a:latin typeface="Alexandria Light" pitchFamily="2" charset="-78"/>
                <a:cs typeface="Alexandria Light" pitchFamily="2" charset="-78"/>
              </a:rPr>
              <a:t> على سبيل المثال: إذا أردنا كتابة الحرف </a:t>
            </a:r>
            <a:r>
              <a:rPr lang="en-US" sz="2000" dirty="0">
                <a:latin typeface="Alexandria Light" pitchFamily="2" charset="-78"/>
                <a:cs typeface="Alexandria Light" pitchFamily="2" charset="-78"/>
              </a:rPr>
              <a:t>A</a:t>
            </a:r>
            <a:endParaRPr lang="ar-EG" sz="2000" dirty="0">
              <a:latin typeface="Alexandria Light" pitchFamily="2" charset="-78"/>
              <a:cs typeface="Alexandria Light" pitchFamily="2" charset="-78"/>
            </a:endParaRPr>
          </a:p>
          <a:p>
            <a:pPr marL="1247140" indent="-457200" algn="just" rtl="1">
              <a:lnSpc>
                <a:spcPct val="150000"/>
              </a:lnSpc>
              <a:buFont typeface="Arial" panose="020B0604020202020204" pitchFamily="34" charset="0"/>
              <a:buChar char="•"/>
            </a:pPr>
            <a:r>
              <a:rPr lang="ar-EG" sz="2000" dirty="0">
                <a:latin typeface="Alexandria Light" pitchFamily="2" charset="-78"/>
                <a:cs typeface="Alexandria Light" pitchFamily="2" charset="-78"/>
              </a:rPr>
              <a:t>يتم تمثيله كرمز مكون من 8 أرقام 0،1،1،1،0،1،0،1</a:t>
            </a:r>
          </a:p>
          <a:p>
            <a:pPr marL="1247140" indent="-457200" algn="just" rtl="1">
              <a:lnSpc>
                <a:spcPct val="150000"/>
              </a:lnSpc>
              <a:buFont typeface="Arial" panose="020B0604020202020204" pitchFamily="34" charset="0"/>
              <a:buChar char="•"/>
            </a:pPr>
            <a:r>
              <a:rPr lang="ar-EG" sz="2000" dirty="0">
                <a:latin typeface="Alexandria Light" pitchFamily="2" charset="-78"/>
                <a:cs typeface="Alexandria Light" pitchFamily="2" charset="-78"/>
              </a:rPr>
              <a:t>لذلك يتم تحويل هذا الرمز إلى داخل الكمبيوتر وتتم معالجته وإعادة تنسيقه لعرض الحرف </a:t>
            </a:r>
            <a:r>
              <a:rPr lang="en-US" sz="2000" dirty="0">
                <a:latin typeface="Alexandria Light" pitchFamily="2" charset="-78"/>
                <a:cs typeface="Alexandria Light" pitchFamily="2" charset="-78"/>
              </a:rPr>
              <a:t>A </a:t>
            </a:r>
            <a:r>
              <a:rPr lang="ar-SA" sz="2000" dirty="0">
                <a:latin typeface="Alexandria Light" pitchFamily="2" charset="-78"/>
                <a:cs typeface="Alexandria Light" pitchFamily="2" charset="-78"/>
              </a:rPr>
              <a:t> </a:t>
            </a:r>
            <a:r>
              <a:rPr lang="ar-EG" sz="2000" dirty="0">
                <a:latin typeface="Alexandria Light" pitchFamily="2" charset="-78"/>
                <a:cs typeface="Alexandria Light" pitchFamily="2" charset="-78"/>
              </a:rPr>
              <a:t>على الشاشة.</a:t>
            </a:r>
          </a:p>
          <a:p>
            <a:pPr marL="1247140" indent="-457200" algn="just" rtl="1">
              <a:lnSpc>
                <a:spcPct val="150000"/>
              </a:lnSpc>
              <a:buFont typeface="Arial" panose="020B0604020202020204" pitchFamily="34" charset="0"/>
              <a:buChar char="•"/>
            </a:pPr>
            <a:r>
              <a:rPr lang="ar-EG" sz="2000" dirty="0">
                <a:latin typeface="Alexandria Light" pitchFamily="2" charset="-78"/>
                <a:cs typeface="Alexandria Light" pitchFamily="2" charset="-78"/>
              </a:rPr>
              <a:t>كلما زادت وحدات </a:t>
            </a:r>
            <a:r>
              <a:rPr lang="en-US" sz="2000" dirty="0">
                <a:latin typeface="Alexandria Light" pitchFamily="2" charset="-78"/>
                <a:cs typeface="Alexandria Light" pitchFamily="2" charset="-78"/>
              </a:rPr>
              <a:t>Bit</a:t>
            </a:r>
            <a:r>
              <a:rPr lang="ar-EG" sz="2000" dirty="0">
                <a:latin typeface="Alexandria Light" pitchFamily="2" charset="-78"/>
                <a:cs typeface="Alexandria Light" pitchFamily="2" charset="-78"/>
              </a:rPr>
              <a:t> و</a:t>
            </a:r>
            <a:r>
              <a:rPr lang="en-US" sz="2000" dirty="0">
                <a:latin typeface="Alexandria Light" pitchFamily="2" charset="-78"/>
                <a:cs typeface="Alexandria Light" pitchFamily="2" charset="-78"/>
              </a:rPr>
              <a:t>Byte </a:t>
            </a:r>
            <a:r>
              <a:rPr lang="ar-EG" sz="2000" dirty="0">
                <a:latin typeface="Alexandria Light" pitchFamily="2" charset="-78"/>
                <a:cs typeface="Alexandria Light" pitchFamily="2" charset="-78"/>
              </a:rPr>
              <a:t> داخل الكمبيوتر، زاد حجم الملف.</a:t>
            </a:r>
            <a:endParaRPr lang="en-US" sz="2000" dirty="0">
              <a:latin typeface="Alexandria Light" pitchFamily="2" charset="-78"/>
              <a:cs typeface="Alexandria Light" pitchFamily="2" charset="-78"/>
            </a:endParaRPr>
          </a:p>
        </p:txBody>
      </p:sp>
      <p:pic>
        <p:nvPicPr>
          <p:cNvPr id="10" name="Audio Recording Mar 10, 2023 at 5:21:25 PM" descr="Audio Recording Mar 10, 2023 at 5:21:25 PM">
            <a:hlinkClick r:id="" action="ppaction://media"/>
            <a:extLst>
              <a:ext uri="{FF2B5EF4-FFF2-40B4-BE49-F238E27FC236}">
                <a16:creationId xmlns:a16="http://schemas.microsoft.com/office/drawing/2014/main" id="{1482DDA5-AFAE-4B43-8098-F3ECD95514FE}"/>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0727460" y="6126960"/>
            <a:ext cx="812800" cy="812800"/>
          </a:xfrm>
          <a:prstGeom prst="rect">
            <a:avLst/>
          </a:prstGeom>
        </p:spPr>
      </p:pic>
      <p:pic>
        <p:nvPicPr>
          <p:cNvPr id="11" name="Picture 10">
            <a:extLst>
              <a:ext uri="{FF2B5EF4-FFF2-40B4-BE49-F238E27FC236}">
                <a16:creationId xmlns:a16="http://schemas.microsoft.com/office/drawing/2014/main" id="{1AD407DA-DE9B-69E0-4B2E-54BC3CDBC284}"/>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45244" y="5471910"/>
            <a:ext cx="2364774" cy="954667"/>
          </a:xfrm>
          <a:prstGeom prst="rect">
            <a:avLst/>
          </a:prstGeom>
        </p:spPr>
      </p:pic>
    </p:spTree>
    <p:extLst>
      <p:ext uri="{BB962C8B-B14F-4D97-AF65-F5344CB8AC3E}">
        <p14:creationId xmlns:p14="http://schemas.microsoft.com/office/powerpoint/2010/main" val="10438355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51296"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2048052" y="588321"/>
            <a:ext cx="6808275"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Light" pitchFamily="2" charset="-78"/>
                <a:cs typeface="Alexandria Light" pitchFamily="2" charset="-78"/>
              </a:rPr>
              <a:t>تحويل الإشارات الرقمية لكميات قابلة للتخزين</a:t>
            </a:r>
          </a:p>
        </p:txBody>
      </p:sp>
      <p:sp>
        <p:nvSpPr>
          <p:cNvPr id="8" name="TextBox 7"/>
          <p:cNvSpPr txBox="1"/>
          <p:nvPr/>
        </p:nvSpPr>
        <p:spPr>
          <a:xfrm>
            <a:off x="128175" y="543490"/>
            <a:ext cx="1806905"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6</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2440788" y="1640511"/>
            <a:ext cx="9029624" cy="3817776"/>
          </a:xfrm>
          <a:prstGeom prst="rect">
            <a:avLst/>
          </a:prstGeom>
          <a:noFill/>
        </p:spPr>
        <p:txBody>
          <a:bodyPr wrap="square" rtlCol="0">
            <a:spAutoFit/>
          </a:bodyPr>
          <a:lstStyle/>
          <a:p>
            <a:pPr marL="789940" algn="r" rtl="1">
              <a:lnSpc>
                <a:spcPct val="150000"/>
              </a:lnSpc>
            </a:pPr>
            <a:r>
              <a:rPr lang="ar-EG" sz="2000" dirty="0">
                <a:latin typeface="Alexandria Light" pitchFamily="2" charset="-78"/>
                <a:cs typeface="Alexandria Light" pitchFamily="2" charset="-78"/>
              </a:rPr>
              <a:t>كيف يتم تمثيل الإشارات الرقمية بحجم على القرص الصلب للكمبيوتر؟</a:t>
            </a:r>
          </a:p>
          <a:p>
            <a:pPr marL="1247140" indent="-457200">
              <a:lnSpc>
                <a:spcPct val="150000"/>
              </a:lnSpc>
              <a:buFont typeface="Arial" panose="020B0604020202020204" pitchFamily="34" charset="0"/>
              <a:buChar char="•"/>
            </a:pPr>
            <a:r>
              <a:rPr lang="en-US" sz="2400" dirty="0">
                <a:latin typeface="Alexandria Light" pitchFamily="2" charset="-78"/>
                <a:cs typeface="Alexandria Light" pitchFamily="2" charset="-78"/>
              </a:rPr>
              <a:t>Bit = 0 or 1</a:t>
            </a:r>
          </a:p>
          <a:p>
            <a:pPr marL="1247140" indent="-457200">
              <a:lnSpc>
                <a:spcPct val="150000"/>
              </a:lnSpc>
              <a:buFont typeface="Arial" panose="020B0604020202020204" pitchFamily="34" charset="0"/>
              <a:buChar char="•"/>
            </a:pPr>
            <a:r>
              <a:rPr lang="en-US" sz="2400" dirty="0">
                <a:latin typeface="Alexandria Light" pitchFamily="2" charset="-78"/>
                <a:cs typeface="Alexandria Light" pitchFamily="2" charset="-78"/>
              </a:rPr>
              <a:t>1 byte = 8 bits</a:t>
            </a:r>
          </a:p>
          <a:p>
            <a:pPr marL="1247140" indent="-457200">
              <a:lnSpc>
                <a:spcPct val="150000"/>
              </a:lnSpc>
              <a:buFont typeface="Arial" panose="020B0604020202020204" pitchFamily="34" charset="0"/>
              <a:buChar char="•"/>
            </a:pPr>
            <a:r>
              <a:rPr lang="en-US" sz="2400" dirty="0">
                <a:latin typeface="Alexandria Light" pitchFamily="2" charset="-78"/>
                <a:cs typeface="Alexandria Light" pitchFamily="2" charset="-78"/>
              </a:rPr>
              <a:t>1024 Byte = 1 Kilobyte (KB)</a:t>
            </a:r>
          </a:p>
          <a:p>
            <a:pPr marL="1247140" indent="-457200">
              <a:lnSpc>
                <a:spcPct val="150000"/>
              </a:lnSpc>
              <a:buFont typeface="Arial" panose="020B0604020202020204" pitchFamily="34" charset="0"/>
              <a:buChar char="•"/>
            </a:pPr>
            <a:r>
              <a:rPr lang="en-US" sz="2400" dirty="0">
                <a:latin typeface="Alexandria Light" pitchFamily="2" charset="-78"/>
                <a:cs typeface="Alexandria Light" pitchFamily="2" charset="-78"/>
              </a:rPr>
              <a:t>1024 </a:t>
            </a:r>
            <a:r>
              <a:rPr lang="en-US" sz="2400" dirty="0" err="1">
                <a:latin typeface="Alexandria Light" pitchFamily="2" charset="-78"/>
                <a:cs typeface="Alexandria Light" pitchFamily="2" charset="-78"/>
              </a:rPr>
              <a:t>Kb</a:t>
            </a:r>
            <a:r>
              <a:rPr lang="en-US" sz="2400" dirty="0">
                <a:latin typeface="Alexandria Light" pitchFamily="2" charset="-78"/>
                <a:cs typeface="Alexandria Light" pitchFamily="2" charset="-78"/>
              </a:rPr>
              <a:t> = 1 Megabyte (MB)</a:t>
            </a:r>
          </a:p>
          <a:p>
            <a:pPr marL="1247140" indent="-457200">
              <a:lnSpc>
                <a:spcPct val="150000"/>
              </a:lnSpc>
              <a:buFont typeface="Arial" panose="020B0604020202020204" pitchFamily="34" charset="0"/>
              <a:buChar char="•"/>
            </a:pPr>
            <a:r>
              <a:rPr lang="en-US" sz="2400" dirty="0">
                <a:latin typeface="Alexandria Light" pitchFamily="2" charset="-78"/>
                <a:cs typeface="Alexandria Light" pitchFamily="2" charset="-78"/>
              </a:rPr>
              <a:t>1024 Mb = 1 </a:t>
            </a:r>
            <a:r>
              <a:rPr lang="en-US" sz="2400" dirty="0" err="1">
                <a:latin typeface="Alexandria Light" pitchFamily="2" charset="-78"/>
                <a:cs typeface="Alexandria Light" pitchFamily="2" charset="-78"/>
              </a:rPr>
              <a:t>GigaByte</a:t>
            </a:r>
            <a:r>
              <a:rPr lang="en-US" sz="2400" dirty="0">
                <a:latin typeface="Alexandria Light" pitchFamily="2" charset="-78"/>
                <a:cs typeface="Alexandria Light" pitchFamily="2" charset="-78"/>
              </a:rPr>
              <a:t> (GB)</a:t>
            </a:r>
          </a:p>
          <a:p>
            <a:pPr marL="1247140" indent="-457200">
              <a:lnSpc>
                <a:spcPct val="150000"/>
              </a:lnSpc>
              <a:buFont typeface="Arial" panose="020B0604020202020204" pitchFamily="34" charset="0"/>
              <a:buChar char="•"/>
            </a:pPr>
            <a:r>
              <a:rPr lang="en-US" sz="2400" dirty="0">
                <a:latin typeface="Alexandria Light" pitchFamily="2" charset="-78"/>
                <a:cs typeface="Alexandria Light" pitchFamily="2" charset="-78"/>
              </a:rPr>
              <a:t>1024 GB = 1 </a:t>
            </a:r>
            <a:r>
              <a:rPr lang="en-US" sz="2400" dirty="0" err="1">
                <a:latin typeface="Alexandria Light" pitchFamily="2" charset="-78"/>
                <a:cs typeface="Alexandria Light" pitchFamily="2" charset="-78"/>
              </a:rPr>
              <a:t>TeraByte</a:t>
            </a:r>
            <a:r>
              <a:rPr lang="en-US" sz="2400" dirty="0">
                <a:latin typeface="Alexandria Light" pitchFamily="2" charset="-78"/>
                <a:cs typeface="Alexandria Light" pitchFamily="2" charset="-78"/>
              </a:rPr>
              <a:t> (TB)</a:t>
            </a:r>
          </a:p>
        </p:txBody>
      </p:sp>
      <p:pic>
        <p:nvPicPr>
          <p:cNvPr id="10" name="Audio Recording Mar 10, 2023 at 5:23:59 PM" descr="Audio Recording Mar 10, 2023 at 5:23:59 PM">
            <a:hlinkClick r:id="" action="ppaction://media"/>
            <a:extLst>
              <a:ext uri="{FF2B5EF4-FFF2-40B4-BE49-F238E27FC236}">
                <a16:creationId xmlns:a16="http://schemas.microsoft.com/office/drawing/2014/main" id="{30052499-0EEE-5A4E-B0BF-7F00511D709B}"/>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064012" y="6045200"/>
            <a:ext cx="812800" cy="812800"/>
          </a:xfrm>
          <a:prstGeom prst="rect">
            <a:avLst/>
          </a:prstGeom>
        </p:spPr>
      </p:pic>
      <p:pic>
        <p:nvPicPr>
          <p:cNvPr id="11" name="Picture 10">
            <a:extLst>
              <a:ext uri="{FF2B5EF4-FFF2-40B4-BE49-F238E27FC236}">
                <a16:creationId xmlns:a16="http://schemas.microsoft.com/office/drawing/2014/main" id="{4911CC32-3B3A-E5EC-D43A-74E667C3184A}"/>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45244" y="5471910"/>
            <a:ext cx="2364774" cy="954667"/>
          </a:xfrm>
          <a:prstGeom prst="rect">
            <a:avLst/>
          </a:prstGeom>
        </p:spPr>
      </p:pic>
    </p:spTree>
    <p:extLst>
      <p:ext uri="{BB962C8B-B14F-4D97-AF65-F5344CB8AC3E}">
        <p14:creationId xmlns:p14="http://schemas.microsoft.com/office/powerpoint/2010/main" val="13497752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47776"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5715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dirty="0">
              <a:latin typeface="Alexandria Light" pitchFamily="2" charset="-78"/>
            </a:endParaRPr>
          </a:p>
        </p:txBody>
      </p:sp>
      <p:pic>
        <p:nvPicPr>
          <p:cNvPr id="5" name="Picture Placeholder 4"/>
          <p:cNvPicPr>
            <a:picLocks noGrp="1" noChangeAspect="1"/>
          </p:cNvPicPr>
          <p:nvPr>
            <p:ph type="pic" sz="quarter" idx="10"/>
          </p:nvPr>
        </p:nvPicPr>
        <p:blipFill>
          <a:blip r:embed="rId6">
            <a:extLst>
              <a:ext uri="{28A0092B-C50C-407E-A947-70E740481C1C}">
                <a14:useLocalDpi xmlns:a14="http://schemas.microsoft.com/office/drawing/2010/main" val="0"/>
              </a:ext>
            </a:extLst>
          </a:blip>
          <a:srcRect l="4054" r="4054"/>
          <a:stretch/>
        </p:blipFill>
        <p:spPr>
          <a:xfrm>
            <a:off x="0" y="-60795"/>
            <a:ext cx="8645292" cy="5292000"/>
          </a:xfrm>
        </p:spPr>
      </p:pic>
      <p:sp>
        <p:nvSpPr>
          <p:cNvPr id="9" name="TextBox 8"/>
          <p:cNvSpPr txBox="1"/>
          <p:nvPr/>
        </p:nvSpPr>
        <p:spPr>
          <a:xfrm>
            <a:off x="5118579" y="4508444"/>
            <a:ext cx="5937844" cy="523220"/>
          </a:xfrm>
          <a:prstGeom prst="rect">
            <a:avLst/>
          </a:prstGeom>
          <a:noFill/>
        </p:spPr>
        <p:txBody>
          <a:bodyPr wrap="none" rtlCol="0">
            <a:spAutoFit/>
          </a:bodyPr>
          <a:lstStyle/>
          <a:p>
            <a:pPr marL="0" algn="r" defTabSz="914400" rtl="1" eaLnBrk="1" latinLnBrk="0" hangingPunct="1"/>
            <a:r>
              <a:rPr lang="ar-SA" sz="2800" b="1" dirty="0">
                <a:solidFill>
                  <a:srgbClr val="203E5F"/>
                </a:solidFill>
                <a:latin typeface="Alexandria SemiBold" pitchFamily="2" charset="-78"/>
                <a:cs typeface="Alexandria SemiBold" pitchFamily="2" charset="-78"/>
              </a:rPr>
              <a:t>الفرق بين النظام التماثلي والرقمي</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Audio Recording Mar 10, 2023 at 5:24:15 PM" descr="Audio Recording Mar 10, 2023 at 5:24:15 PM">
            <a:hlinkClick r:id="" action="ppaction://media"/>
            <a:extLst>
              <a:ext uri="{FF2B5EF4-FFF2-40B4-BE49-F238E27FC236}">
                <a16:creationId xmlns:a16="http://schemas.microsoft.com/office/drawing/2014/main" id="{CB0B75BE-0CA3-D265-8457-0D54327F94A1}"/>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322048" y="5876242"/>
            <a:ext cx="812800" cy="812800"/>
          </a:xfrm>
          <a:prstGeom prst="rect">
            <a:avLst/>
          </a:prstGeom>
        </p:spPr>
      </p:pic>
    </p:spTree>
    <p:extLst>
      <p:ext uri="{BB962C8B-B14F-4D97-AF65-F5344CB8AC3E}">
        <p14:creationId xmlns:p14="http://schemas.microsoft.com/office/powerpoint/2010/main" val="27164970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344"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2623273" y="588321"/>
            <a:ext cx="5471371"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Light" pitchFamily="2" charset="-78"/>
                <a:cs typeface="Alexandria Light" pitchFamily="2" charset="-78"/>
              </a:rPr>
              <a:t>الفروق بين النظام التماثلي والرقمي</a:t>
            </a:r>
          </a:p>
        </p:txBody>
      </p:sp>
      <p:sp>
        <p:nvSpPr>
          <p:cNvPr id="8" name="TextBox 7"/>
          <p:cNvSpPr txBox="1"/>
          <p:nvPr/>
        </p:nvSpPr>
        <p:spPr>
          <a:xfrm>
            <a:off x="128175" y="543490"/>
            <a:ext cx="1806905"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6</a:t>
            </a:r>
            <a:endParaRPr lang="en-US" sz="2800" dirty="0">
              <a:solidFill>
                <a:srgbClr val="FF9518"/>
              </a:solidFill>
              <a:latin typeface="Alexandria Light" pitchFamily="2" charset="-78"/>
              <a:cs typeface="Alexandria Light" pitchFamily="2" charset="-78"/>
            </a:endParaRPr>
          </a:p>
        </p:txBody>
      </p:sp>
      <p:sp>
        <p:nvSpPr>
          <p:cNvPr id="11" name="TextBox 10">
            <a:extLst>
              <a:ext uri="{FF2B5EF4-FFF2-40B4-BE49-F238E27FC236}">
                <a16:creationId xmlns:a16="http://schemas.microsoft.com/office/drawing/2014/main" id="{7F068E90-CB0B-0149-8DF7-2D5C05C5E3F2}"/>
              </a:ext>
            </a:extLst>
          </p:cNvPr>
          <p:cNvSpPr txBox="1"/>
          <p:nvPr/>
        </p:nvSpPr>
        <p:spPr>
          <a:xfrm>
            <a:off x="3967877" y="2344125"/>
            <a:ext cx="7540847" cy="2231060"/>
          </a:xfrm>
          <a:prstGeom prst="rect">
            <a:avLst/>
          </a:prstGeom>
          <a:noFill/>
        </p:spPr>
        <p:txBody>
          <a:bodyPr wrap="none" rtlCol="0">
            <a:spAutoFit/>
          </a:bodyPr>
          <a:lstStyle/>
          <a:p>
            <a:pPr marL="0" algn="r" defTabSz="914400" rtl="1" eaLnBrk="1" latinLnBrk="0" hangingPunct="1">
              <a:lnSpc>
                <a:spcPct val="150000"/>
              </a:lnSpc>
            </a:pPr>
            <a:r>
              <a:rPr lang="ar-SA" sz="3200" dirty="0">
                <a:latin typeface="Alexandria Light" pitchFamily="2" charset="-78"/>
                <a:cs typeface="Alexandria Light" pitchFamily="2" charset="-78"/>
              </a:rPr>
              <a:t>من حيث التكلفة:</a:t>
            </a:r>
          </a:p>
          <a:p>
            <a:pPr marL="0" algn="r" defTabSz="914400" rtl="1" eaLnBrk="1" latinLnBrk="0" hangingPunct="1">
              <a:lnSpc>
                <a:spcPct val="150000"/>
              </a:lnSpc>
            </a:pPr>
            <a:r>
              <a:rPr lang="ar-SA" sz="3200" dirty="0">
                <a:latin typeface="Alexandria Light" pitchFamily="2" charset="-78"/>
                <a:cs typeface="Alexandria Light" pitchFamily="2" charset="-78"/>
              </a:rPr>
              <a:t>تكلفة الأجهزة والمنتجات التماثلية عالية جدا</a:t>
            </a:r>
          </a:p>
          <a:p>
            <a:pPr marL="0" algn="r" defTabSz="914400" rtl="1" eaLnBrk="1" latinLnBrk="0" hangingPunct="1">
              <a:lnSpc>
                <a:spcPct val="150000"/>
              </a:lnSpc>
            </a:pPr>
            <a:r>
              <a:rPr lang="ar-SA" sz="3200" dirty="0">
                <a:latin typeface="Alexandria Light" pitchFamily="2" charset="-78"/>
                <a:cs typeface="Alexandria Light" pitchFamily="2" charset="-78"/>
              </a:rPr>
              <a:t>تكلفة المنتجات الرقمية منخفضة التكلفة.</a:t>
            </a:r>
            <a:endParaRPr lang="en-EG" sz="3200" dirty="0">
              <a:latin typeface="Alexandria Light" pitchFamily="2" charset="-78"/>
              <a:cs typeface="Alexandria Light" pitchFamily="2" charset="-78"/>
            </a:endParaRPr>
          </a:p>
        </p:txBody>
      </p:sp>
      <p:pic>
        <p:nvPicPr>
          <p:cNvPr id="9" name="Audio Recording Mar 10, 2023 at 5:25:14 PM" descr="Audio Recording Mar 10, 2023 at 5:25:14 PM">
            <a:hlinkClick r:id="" action="ppaction://media"/>
            <a:extLst>
              <a:ext uri="{FF2B5EF4-FFF2-40B4-BE49-F238E27FC236}">
                <a16:creationId xmlns:a16="http://schemas.microsoft.com/office/drawing/2014/main" id="{886A44BC-2737-484C-B9D3-DAE0C0B74E99}"/>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02324" y="6045200"/>
            <a:ext cx="812800" cy="812800"/>
          </a:xfrm>
          <a:prstGeom prst="rect">
            <a:avLst/>
          </a:prstGeom>
        </p:spPr>
      </p:pic>
      <p:pic>
        <p:nvPicPr>
          <p:cNvPr id="10" name="Picture 9">
            <a:extLst>
              <a:ext uri="{FF2B5EF4-FFF2-40B4-BE49-F238E27FC236}">
                <a16:creationId xmlns:a16="http://schemas.microsoft.com/office/drawing/2014/main" id="{6DAD9BAE-AEED-1E06-33D9-3E678DBE0D71}"/>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45244" y="5471910"/>
            <a:ext cx="2364774" cy="954667"/>
          </a:xfrm>
          <a:prstGeom prst="rect">
            <a:avLst/>
          </a:prstGeom>
        </p:spPr>
      </p:pic>
    </p:spTree>
    <p:extLst>
      <p:ext uri="{BB962C8B-B14F-4D97-AF65-F5344CB8AC3E}">
        <p14:creationId xmlns:p14="http://schemas.microsoft.com/office/powerpoint/2010/main" val="11567612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3184"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2623273" y="588321"/>
            <a:ext cx="5471371"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Light" pitchFamily="2" charset="-78"/>
                <a:cs typeface="Alexandria Light" pitchFamily="2" charset="-78"/>
              </a:rPr>
              <a:t>الفروق بين النظام التماثلي والرقمي</a:t>
            </a:r>
          </a:p>
        </p:txBody>
      </p:sp>
      <p:sp>
        <p:nvSpPr>
          <p:cNvPr id="8" name="TextBox 7"/>
          <p:cNvSpPr txBox="1"/>
          <p:nvPr/>
        </p:nvSpPr>
        <p:spPr>
          <a:xfrm>
            <a:off x="128175" y="543490"/>
            <a:ext cx="1806905"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6</a:t>
            </a:r>
            <a:endParaRPr lang="en-US" sz="2800" dirty="0">
              <a:solidFill>
                <a:srgbClr val="FF9518"/>
              </a:solidFill>
              <a:latin typeface="Alexandria Light" pitchFamily="2" charset="-78"/>
              <a:cs typeface="Alexandria Light" pitchFamily="2" charset="-78"/>
            </a:endParaRPr>
          </a:p>
        </p:txBody>
      </p:sp>
      <p:sp>
        <p:nvSpPr>
          <p:cNvPr id="11" name="TextBox 10">
            <a:extLst>
              <a:ext uri="{FF2B5EF4-FFF2-40B4-BE49-F238E27FC236}">
                <a16:creationId xmlns:a16="http://schemas.microsoft.com/office/drawing/2014/main" id="{7F068E90-CB0B-0149-8DF7-2D5C05C5E3F2}"/>
              </a:ext>
            </a:extLst>
          </p:cNvPr>
          <p:cNvSpPr txBox="1"/>
          <p:nvPr/>
        </p:nvSpPr>
        <p:spPr>
          <a:xfrm>
            <a:off x="1307886" y="1502193"/>
            <a:ext cx="10232374" cy="4447051"/>
          </a:xfrm>
          <a:prstGeom prst="rect">
            <a:avLst/>
          </a:prstGeom>
          <a:noFill/>
        </p:spPr>
        <p:txBody>
          <a:bodyPr wrap="square" rtlCol="0">
            <a:spAutoFit/>
          </a:bodyPr>
          <a:lstStyle/>
          <a:p>
            <a:pPr marL="0" algn="r" defTabSz="914400" rtl="1" eaLnBrk="1" latinLnBrk="0" hangingPunct="1">
              <a:lnSpc>
                <a:spcPct val="150000"/>
              </a:lnSpc>
            </a:pPr>
            <a:r>
              <a:rPr lang="ar-SA" sz="3200" dirty="0">
                <a:latin typeface="Alexandria Light" pitchFamily="2" charset="-78"/>
                <a:cs typeface="Alexandria Light" pitchFamily="2" charset="-78"/>
              </a:rPr>
              <a:t>من حيث الخامات:</a:t>
            </a:r>
          </a:p>
          <a:p>
            <a:pPr algn="r" rtl="1">
              <a:lnSpc>
                <a:spcPct val="150000"/>
              </a:lnSpc>
            </a:pPr>
            <a:r>
              <a:rPr lang="ar-SA" sz="3200" dirty="0">
                <a:latin typeface="Alexandria Light" pitchFamily="2" charset="-78"/>
                <a:cs typeface="Alexandria Light" pitchFamily="2" charset="-78"/>
              </a:rPr>
              <a:t>الأجهزة والمنتجات التماثلية: </a:t>
            </a:r>
            <a:r>
              <a:rPr lang="ar-SA" sz="3200" spc="0" dirty="0">
                <a:latin typeface="Alexandria Light" pitchFamily="2" charset="-78"/>
                <a:cs typeface="Alexandria Light" pitchFamily="2" charset="-78"/>
              </a:rPr>
              <a:t>تحتاج لخامات كثيرة على تحصل على منتج نهائي واحد</a:t>
            </a:r>
            <a:endParaRPr lang="ar-SA" sz="3200" dirty="0">
              <a:latin typeface="Alexandria Light" pitchFamily="2" charset="-78"/>
              <a:cs typeface="Alexandria Light" pitchFamily="2" charset="-78"/>
            </a:endParaRPr>
          </a:p>
          <a:p>
            <a:pPr algn="r" rtl="1">
              <a:lnSpc>
                <a:spcPct val="150000"/>
              </a:lnSpc>
            </a:pPr>
            <a:r>
              <a:rPr lang="ar-SA" sz="3200" dirty="0">
                <a:latin typeface="Alexandria Light" pitchFamily="2" charset="-78"/>
                <a:cs typeface="Alexandria Light" pitchFamily="2" charset="-78"/>
              </a:rPr>
              <a:t>الأجهزة والمنتجات الرقمية: تحتاج أقل خامات ممكنة وتحصل منها على كل النتائج التي تريدها.</a:t>
            </a:r>
          </a:p>
          <a:p>
            <a:pPr algn="r" rtl="1">
              <a:lnSpc>
                <a:spcPct val="150000"/>
              </a:lnSpc>
            </a:pPr>
            <a:r>
              <a:rPr lang="ar-SA" sz="3200" dirty="0">
                <a:latin typeface="Alexandria Light" pitchFamily="2" charset="-78"/>
                <a:cs typeface="Alexandria Light" pitchFamily="2" charset="-78"/>
              </a:rPr>
              <a:t> .</a:t>
            </a:r>
            <a:endParaRPr lang="en-EG" sz="3200" dirty="0">
              <a:latin typeface="Alexandria Light" pitchFamily="2" charset="-78"/>
              <a:cs typeface="Alexandria Light" pitchFamily="2" charset="-78"/>
            </a:endParaRPr>
          </a:p>
        </p:txBody>
      </p:sp>
      <p:pic>
        <p:nvPicPr>
          <p:cNvPr id="9" name="Audio Recording Mar 10, 2023 at 5:27:31 PM" descr="Audio Recording Mar 10, 2023 at 5:27:31 PM">
            <a:hlinkClick r:id="" action="ppaction://media"/>
            <a:extLst>
              <a:ext uri="{FF2B5EF4-FFF2-40B4-BE49-F238E27FC236}">
                <a16:creationId xmlns:a16="http://schemas.microsoft.com/office/drawing/2014/main" id="{F40EC808-FD39-CC4F-9729-A664907B89CA}"/>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33860" y="6045200"/>
            <a:ext cx="812800" cy="812800"/>
          </a:xfrm>
          <a:prstGeom prst="rect">
            <a:avLst/>
          </a:prstGeom>
        </p:spPr>
      </p:pic>
      <p:pic>
        <p:nvPicPr>
          <p:cNvPr id="10" name="Picture 9">
            <a:extLst>
              <a:ext uri="{FF2B5EF4-FFF2-40B4-BE49-F238E27FC236}">
                <a16:creationId xmlns:a16="http://schemas.microsoft.com/office/drawing/2014/main" id="{734C94D9-E06A-8FD4-480C-1760F969A849}"/>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45244" y="5471910"/>
            <a:ext cx="2364774" cy="954667"/>
          </a:xfrm>
          <a:prstGeom prst="rect">
            <a:avLst/>
          </a:prstGeom>
        </p:spPr>
      </p:pic>
    </p:spTree>
    <p:extLst>
      <p:ext uri="{BB962C8B-B14F-4D97-AF65-F5344CB8AC3E}">
        <p14:creationId xmlns:p14="http://schemas.microsoft.com/office/powerpoint/2010/main" val="23899331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8512"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2623273" y="588321"/>
            <a:ext cx="5471371"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Light" pitchFamily="2" charset="-78"/>
                <a:cs typeface="Alexandria Light" pitchFamily="2" charset="-78"/>
              </a:rPr>
              <a:t>الفروق بين النظام التماثلي والرقمي</a:t>
            </a:r>
          </a:p>
        </p:txBody>
      </p:sp>
      <p:sp>
        <p:nvSpPr>
          <p:cNvPr id="8" name="TextBox 7"/>
          <p:cNvSpPr txBox="1"/>
          <p:nvPr/>
        </p:nvSpPr>
        <p:spPr>
          <a:xfrm>
            <a:off x="128175" y="543490"/>
            <a:ext cx="1806905"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6</a:t>
            </a:r>
            <a:endParaRPr lang="en-US" sz="2800" dirty="0">
              <a:solidFill>
                <a:srgbClr val="FF9518"/>
              </a:solidFill>
              <a:latin typeface="Alexandria Light" pitchFamily="2" charset="-78"/>
              <a:cs typeface="Alexandria Light" pitchFamily="2" charset="-78"/>
            </a:endParaRPr>
          </a:p>
        </p:txBody>
      </p:sp>
      <p:sp>
        <p:nvSpPr>
          <p:cNvPr id="11" name="TextBox 10">
            <a:extLst>
              <a:ext uri="{FF2B5EF4-FFF2-40B4-BE49-F238E27FC236}">
                <a16:creationId xmlns:a16="http://schemas.microsoft.com/office/drawing/2014/main" id="{7F068E90-CB0B-0149-8DF7-2D5C05C5E3F2}"/>
              </a:ext>
            </a:extLst>
          </p:cNvPr>
          <p:cNvSpPr txBox="1"/>
          <p:nvPr/>
        </p:nvSpPr>
        <p:spPr>
          <a:xfrm>
            <a:off x="1458747" y="1902666"/>
            <a:ext cx="10232374" cy="2969724"/>
          </a:xfrm>
          <a:prstGeom prst="rect">
            <a:avLst/>
          </a:prstGeom>
          <a:noFill/>
        </p:spPr>
        <p:txBody>
          <a:bodyPr wrap="square" rtlCol="0">
            <a:spAutoFit/>
          </a:bodyPr>
          <a:lstStyle/>
          <a:p>
            <a:pPr marL="0" algn="r" defTabSz="914400" rtl="1" eaLnBrk="1" latinLnBrk="0" hangingPunct="1">
              <a:lnSpc>
                <a:spcPct val="150000"/>
              </a:lnSpc>
            </a:pPr>
            <a:r>
              <a:rPr lang="ar-SA" sz="3200" dirty="0">
                <a:latin typeface="Alexandria Light" pitchFamily="2" charset="-78"/>
                <a:cs typeface="Alexandria Light" pitchFamily="2" charset="-78"/>
              </a:rPr>
              <a:t>من حيث التخزين:</a:t>
            </a:r>
          </a:p>
          <a:p>
            <a:pPr algn="r" rtl="1">
              <a:lnSpc>
                <a:spcPct val="150000"/>
              </a:lnSpc>
            </a:pPr>
            <a:r>
              <a:rPr lang="ar-SA" sz="3200" dirty="0">
                <a:latin typeface="Alexandria Light" pitchFamily="2" charset="-78"/>
                <a:cs typeface="Alexandria Light" pitchFamily="2" charset="-78"/>
              </a:rPr>
              <a:t>الأجهزة والمنتجات التماثلية: </a:t>
            </a:r>
            <a:r>
              <a:rPr lang="ar-SA" sz="3200" spc="0" dirty="0">
                <a:latin typeface="Alexandria Light" pitchFamily="2" charset="-78"/>
                <a:cs typeface="Alexandria Light" pitchFamily="2" charset="-78"/>
              </a:rPr>
              <a:t>تحتاج لمكان كبير للتخزين</a:t>
            </a:r>
            <a:endParaRPr lang="ar-SA" sz="3200" dirty="0">
              <a:latin typeface="Alexandria Light" pitchFamily="2" charset="-78"/>
              <a:cs typeface="Alexandria Light" pitchFamily="2" charset="-78"/>
            </a:endParaRPr>
          </a:p>
          <a:p>
            <a:pPr algn="r" rtl="1">
              <a:lnSpc>
                <a:spcPct val="150000"/>
              </a:lnSpc>
            </a:pPr>
            <a:r>
              <a:rPr lang="ar-SA" sz="3200" dirty="0">
                <a:latin typeface="Alexandria Light" pitchFamily="2" charset="-78"/>
                <a:cs typeface="Alexandria Light" pitchFamily="2" charset="-78"/>
              </a:rPr>
              <a:t>الأجهزة والمنتجات الرقمية: يمكنك وضع كثير من البيانات والمعلومات على شرائح صغيرة جدا في حجم كف اليد .</a:t>
            </a:r>
            <a:endParaRPr lang="en-EG" sz="3200" dirty="0">
              <a:latin typeface="Alexandria Light" pitchFamily="2" charset="-78"/>
              <a:cs typeface="Alexandria Light" pitchFamily="2" charset="-78"/>
            </a:endParaRPr>
          </a:p>
        </p:txBody>
      </p:sp>
      <p:pic>
        <p:nvPicPr>
          <p:cNvPr id="9" name="Audio Recording Mar 10, 2023 at 5:29:19 PM" descr="Audio Recording Mar 10, 2023 at 5:29:19 PM">
            <a:hlinkClick r:id="" action="ppaction://media"/>
            <a:extLst>
              <a:ext uri="{FF2B5EF4-FFF2-40B4-BE49-F238E27FC236}">
                <a16:creationId xmlns:a16="http://schemas.microsoft.com/office/drawing/2014/main" id="{B832E75A-6856-5C45-8A38-71A4BC270BFB}"/>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0748124" y="6126960"/>
            <a:ext cx="812800" cy="812800"/>
          </a:xfrm>
          <a:prstGeom prst="rect">
            <a:avLst/>
          </a:prstGeom>
        </p:spPr>
      </p:pic>
      <p:pic>
        <p:nvPicPr>
          <p:cNvPr id="10" name="Picture 9">
            <a:extLst>
              <a:ext uri="{FF2B5EF4-FFF2-40B4-BE49-F238E27FC236}">
                <a16:creationId xmlns:a16="http://schemas.microsoft.com/office/drawing/2014/main" id="{28445E20-D5FF-6AC9-2D8B-D2D6D38CE09F}"/>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45244" y="5471910"/>
            <a:ext cx="2364774" cy="954667"/>
          </a:xfrm>
          <a:prstGeom prst="rect">
            <a:avLst/>
          </a:prstGeom>
        </p:spPr>
      </p:pic>
    </p:spTree>
    <p:extLst>
      <p:ext uri="{BB962C8B-B14F-4D97-AF65-F5344CB8AC3E}">
        <p14:creationId xmlns:p14="http://schemas.microsoft.com/office/powerpoint/2010/main" val="16449648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9808"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2623273" y="588321"/>
            <a:ext cx="5471371"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Light" pitchFamily="2" charset="-78"/>
                <a:cs typeface="Alexandria Light" pitchFamily="2" charset="-78"/>
              </a:rPr>
              <a:t>الفروق بين النظام التماثلي والرقمي</a:t>
            </a:r>
          </a:p>
        </p:txBody>
      </p:sp>
      <p:sp>
        <p:nvSpPr>
          <p:cNvPr id="8" name="TextBox 7"/>
          <p:cNvSpPr txBox="1"/>
          <p:nvPr/>
        </p:nvSpPr>
        <p:spPr>
          <a:xfrm>
            <a:off x="128175" y="543490"/>
            <a:ext cx="1806905"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6</a:t>
            </a:r>
            <a:endParaRPr lang="en-US" sz="2800" dirty="0">
              <a:solidFill>
                <a:srgbClr val="FF9518"/>
              </a:solidFill>
              <a:latin typeface="Alexandria Light" pitchFamily="2" charset="-78"/>
              <a:cs typeface="Alexandria Light" pitchFamily="2" charset="-78"/>
            </a:endParaRPr>
          </a:p>
        </p:txBody>
      </p:sp>
      <p:sp>
        <p:nvSpPr>
          <p:cNvPr id="11" name="TextBox 10">
            <a:extLst>
              <a:ext uri="{FF2B5EF4-FFF2-40B4-BE49-F238E27FC236}">
                <a16:creationId xmlns:a16="http://schemas.microsoft.com/office/drawing/2014/main" id="{7F068E90-CB0B-0149-8DF7-2D5C05C5E3F2}"/>
              </a:ext>
            </a:extLst>
          </p:cNvPr>
          <p:cNvSpPr txBox="1"/>
          <p:nvPr/>
        </p:nvSpPr>
        <p:spPr>
          <a:xfrm>
            <a:off x="169275" y="1340452"/>
            <a:ext cx="11521846" cy="4447051"/>
          </a:xfrm>
          <a:prstGeom prst="rect">
            <a:avLst/>
          </a:prstGeom>
          <a:noFill/>
        </p:spPr>
        <p:txBody>
          <a:bodyPr wrap="square" rtlCol="0">
            <a:spAutoFit/>
          </a:bodyPr>
          <a:lstStyle/>
          <a:p>
            <a:pPr algn="r" rtl="1">
              <a:lnSpc>
                <a:spcPct val="150000"/>
              </a:lnSpc>
            </a:pPr>
            <a:r>
              <a:rPr lang="ar-SA" sz="3200" dirty="0">
                <a:latin typeface="Alexandria Light" pitchFamily="2" charset="-78"/>
                <a:cs typeface="Alexandria Light" pitchFamily="2" charset="-78"/>
              </a:rPr>
              <a:t>من حيث مدة الصلاحية:</a:t>
            </a:r>
          </a:p>
          <a:p>
            <a:pPr algn="r" rtl="1">
              <a:lnSpc>
                <a:spcPct val="150000"/>
              </a:lnSpc>
            </a:pPr>
            <a:r>
              <a:rPr lang="ar-SA" sz="3200" dirty="0">
                <a:latin typeface="Alexandria Light" pitchFamily="2" charset="-78"/>
                <a:cs typeface="Alexandria Light" pitchFamily="2" charset="-78"/>
              </a:rPr>
              <a:t>الأجهزة والمنتجات التماثلية: </a:t>
            </a:r>
            <a:r>
              <a:rPr lang="ar-SA" sz="3200" spc="0" dirty="0">
                <a:latin typeface="Alexandria Light" pitchFamily="2" charset="-78"/>
                <a:cs typeface="Alexandria Light" pitchFamily="2" charset="-78"/>
              </a:rPr>
              <a:t>لا يمكن أن تبقيها معرضة للهواء مدة طويلة لأنها سريعة التلف</a:t>
            </a:r>
            <a:endParaRPr lang="ar-SA" sz="3200" dirty="0">
              <a:latin typeface="Alexandria Light" pitchFamily="2" charset="-78"/>
              <a:cs typeface="Alexandria Light" pitchFamily="2" charset="-78"/>
            </a:endParaRPr>
          </a:p>
          <a:p>
            <a:pPr algn="r" rtl="1">
              <a:lnSpc>
                <a:spcPct val="150000"/>
              </a:lnSpc>
            </a:pPr>
            <a:r>
              <a:rPr lang="ar-SA" sz="3200" dirty="0">
                <a:latin typeface="Alexandria Light" pitchFamily="2" charset="-78"/>
                <a:cs typeface="Alexandria Light" pitchFamily="2" charset="-78"/>
              </a:rPr>
              <a:t>الأجهزة والمنتجات الرقمية: يمكن للبيانات أن تبقى عليها دائما بدون أن تتلف، كما يمكن حالياً الاستغناء عن الأجهزة تماما ورفع كل ما تريد على التخزين </a:t>
            </a:r>
            <a:r>
              <a:rPr lang="ar-SA" sz="3200" dirty="0" err="1">
                <a:latin typeface="Alexandria Light" pitchFamily="2" charset="-78"/>
                <a:cs typeface="Alexandria Light" pitchFamily="2" charset="-78"/>
              </a:rPr>
              <a:t>السحابي</a:t>
            </a:r>
            <a:endParaRPr lang="ar-SA" sz="3200" dirty="0">
              <a:latin typeface="Alexandria Light" pitchFamily="2" charset="-78"/>
              <a:cs typeface="Alexandria Light" pitchFamily="2" charset="-78"/>
            </a:endParaRPr>
          </a:p>
        </p:txBody>
      </p:sp>
      <p:pic>
        <p:nvPicPr>
          <p:cNvPr id="9" name="Audio Recording Mar 10, 2023 at 5:31:00 PM" descr="Audio Recording Mar 10, 2023 at 5:31:00 PM">
            <a:hlinkClick r:id="" action="ppaction://media"/>
            <a:extLst>
              <a:ext uri="{FF2B5EF4-FFF2-40B4-BE49-F238E27FC236}">
                <a16:creationId xmlns:a16="http://schemas.microsoft.com/office/drawing/2014/main" id="{382626C6-90E0-A541-B76D-C7EB13CF0172}"/>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0837891" y="6154082"/>
            <a:ext cx="812800" cy="812800"/>
          </a:xfrm>
          <a:prstGeom prst="rect">
            <a:avLst/>
          </a:prstGeom>
        </p:spPr>
      </p:pic>
      <p:pic>
        <p:nvPicPr>
          <p:cNvPr id="10" name="Picture 9">
            <a:extLst>
              <a:ext uri="{FF2B5EF4-FFF2-40B4-BE49-F238E27FC236}">
                <a16:creationId xmlns:a16="http://schemas.microsoft.com/office/drawing/2014/main" id="{0F12B0DB-3E23-1B04-F049-3C3A43CD3EC6}"/>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45244" y="5471910"/>
            <a:ext cx="2364774" cy="954667"/>
          </a:xfrm>
          <a:prstGeom prst="rect">
            <a:avLst/>
          </a:prstGeom>
        </p:spPr>
      </p:pic>
    </p:spTree>
    <p:extLst>
      <p:ext uri="{BB962C8B-B14F-4D97-AF65-F5344CB8AC3E}">
        <p14:creationId xmlns:p14="http://schemas.microsoft.com/office/powerpoint/2010/main" val="6813856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3888"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2623273" y="588321"/>
            <a:ext cx="5471371"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Light" pitchFamily="2" charset="-78"/>
                <a:cs typeface="Alexandria Light" pitchFamily="2" charset="-78"/>
              </a:rPr>
              <a:t>الفروق بين النظام التماثلي والرقمي</a:t>
            </a:r>
          </a:p>
        </p:txBody>
      </p:sp>
      <p:sp>
        <p:nvSpPr>
          <p:cNvPr id="8" name="TextBox 7"/>
          <p:cNvSpPr txBox="1"/>
          <p:nvPr/>
        </p:nvSpPr>
        <p:spPr>
          <a:xfrm>
            <a:off x="128175" y="543490"/>
            <a:ext cx="1806905"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6</a:t>
            </a:r>
            <a:endParaRPr lang="en-US" sz="2800" dirty="0">
              <a:solidFill>
                <a:srgbClr val="FF9518"/>
              </a:solidFill>
              <a:latin typeface="Alexandria Light" pitchFamily="2" charset="-78"/>
              <a:cs typeface="Alexandria Light" pitchFamily="2" charset="-78"/>
            </a:endParaRPr>
          </a:p>
        </p:txBody>
      </p:sp>
      <p:sp>
        <p:nvSpPr>
          <p:cNvPr id="11" name="TextBox 10">
            <a:extLst>
              <a:ext uri="{FF2B5EF4-FFF2-40B4-BE49-F238E27FC236}">
                <a16:creationId xmlns:a16="http://schemas.microsoft.com/office/drawing/2014/main" id="{7F068E90-CB0B-0149-8DF7-2D5C05C5E3F2}"/>
              </a:ext>
            </a:extLst>
          </p:cNvPr>
          <p:cNvSpPr txBox="1"/>
          <p:nvPr/>
        </p:nvSpPr>
        <p:spPr>
          <a:xfrm>
            <a:off x="169275" y="2101598"/>
            <a:ext cx="11521846" cy="2969724"/>
          </a:xfrm>
          <a:prstGeom prst="rect">
            <a:avLst/>
          </a:prstGeom>
          <a:noFill/>
        </p:spPr>
        <p:txBody>
          <a:bodyPr wrap="square" rtlCol="0">
            <a:spAutoFit/>
          </a:bodyPr>
          <a:lstStyle/>
          <a:p>
            <a:pPr algn="r" rtl="1">
              <a:lnSpc>
                <a:spcPct val="150000"/>
              </a:lnSpc>
            </a:pPr>
            <a:r>
              <a:rPr lang="ar-SA" sz="3200" dirty="0">
                <a:latin typeface="Alexandria Light" pitchFamily="2" charset="-78"/>
                <a:cs typeface="Alexandria Light" pitchFamily="2" charset="-78"/>
              </a:rPr>
              <a:t>من حيث القابلية للتعديل:</a:t>
            </a:r>
          </a:p>
          <a:p>
            <a:pPr algn="r" rtl="1">
              <a:lnSpc>
                <a:spcPct val="150000"/>
              </a:lnSpc>
            </a:pPr>
            <a:r>
              <a:rPr lang="ar-SA" sz="3200" dirty="0">
                <a:latin typeface="Alexandria Light" pitchFamily="2" charset="-78"/>
                <a:cs typeface="Alexandria Light" pitchFamily="2" charset="-78"/>
              </a:rPr>
              <a:t>الأجهزة والمنتجات التماثلية: </a:t>
            </a:r>
            <a:r>
              <a:rPr lang="ar-SA" sz="3200" spc="0" dirty="0">
                <a:latin typeface="Alexandria Light" pitchFamily="2" charset="-78"/>
                <a:cs typeface="Alexandria Light" pitchFamily="2" charset="-78"/>
              </a:rPr>
              <a:t>صعبة جدا في التعديل</a:t>
            </a:r>
          </a:p>
          <a:p>
            <a:pPr algn="r" rtl="1">
              <a:lnSpc>
                <a:spcPct val="150000"/>
              </a:lnSpc>
            </a:pPr>
            <a:r>
              <a:rPr lang="ar-SA" sz="3200" dirty="0">
                <a:latin typeface="Alexandria Light" pitchFamily="2" charset="-78"/>
                <a:cs typeface="Alexandria Light" pitchFamily="2" charset="-78"/>
              </a:rPr>
              <a:t>الأجهزة والمنتجات الرقمية: </a:t>
            </a:r>
            <a:r>
              <a:rPr lang="ar-SA" sz="3200" spc="0" dirty="0">
                <a:latin typeface="Alexandria Light" pitchFamily="2" charset="-78"/>
                <a:cs typeface="Alexandria Light" pitchFamily="2" charset="-78"/>
              </a:rPr>
              <a:t>يمكن التعديل بكل سهولة</a:t>
            </a:r>
            <a:endParaRPr lang="en-US" sz="3200" spc="0" dirty="0">
              <a:latin typeface="Alexandria Light" pitchFamily="2" charset="-78"/>
              <a:cs typeface="Alexandria Light" pitchFamily="2" charset="-78"/>
            </a:endParaRPr>
          </a:p>
          <a:p>
            <a:pPr algn="r" rtl="1">
              <a:lnSpc>
                <a:spcPct val="150000"/>
              </a:lnSpc>
            </a:pPr>
            <a:endParaRPr lang="en-EG" sz="3200" dirty="0">
              <a:latin typeface="Alexandria Light" pitchFamily="2" charset="-78"/>
              <a:cs typeface="Alexandria Light" pitchFamily="2" charset="-78"/>
            </a:endParaRPr>
          </a:p>
        </p:txBody>
      </p:sp>
      <p:pic>
        <p:nvPicPr>
          <p:cNvPr id="9" name="Audio Recording Mar 10, 2023 at 5:31:40 PM" descr="Audio Recording Mar 10, 2023 at 5:31:40 PM">
            <a:hlinkClick r:id="" action="ppaction://media"/>
            <a:extLst>
              <a:ext uri="{FF2B5EF4-FFF2-40B4-BE49-F238E27FC236}">
                <a16:creationId xmlns:a16="http://schemas.microsoft.com/office/drawing/2014/main" id="{3B1D49E3-AE55-E74F-83CD-383A433EC760}"/>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0878321" y="5949244"/>
            <a:ext cx="812800" cy="812800"/>
          </a:xfrm>
          <a:prstGeom prst="rect">
            <a:avLst/>
          </a:prstGeom>
        </p:spPr>
      </p:pic>
      <p:pic>
        <p:nvPicPr>
          <p:cNvPr id="10" name="Picture 9">
            <a:extLst>
              <a:ext uri="{FF2B5EF4-FFF2-40B4-BE49-F238E27FC236}">
                <a16:creationId xmlns:a16="http://schemas.microsoft.com/office/drawing/2014/main" id="{B40564A8-3D4F-D917-EBBD-332892DFD86F}"/>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45244" y="5471910"/>
            <a:ext cx="2364774" cy="954667"/>
          </a:xfrm>
          <a:prstGeom prst="rect">
            <a:avLst/>
          </a:prstGeom>
        </p:spPr>
      </p:pic>
    </p:spTree>
    <p:extLst>
      <p:ext uri="{BB962C8B-B14F-4D97-AF65-F5344CB8AC3E}">
        <p14:creationId xmlns:p14="http://schemas.microsoft.com/office/powerpoint/2010/main" val="14147634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1552"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2623273" y="588321"/>
            <a:ext cx="5471371"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Light" pitchFamily="2" charset="-78"/>
                <a:cs typeface="Alexandria Light" pitchFamily="2" charset="-78"/>
              </a:rPr>
              <a:t>الفروق بين النظام التماثلي والرقمي</a:t>
            </a:r>
          </a:p>
        </p:txBody>
      </p:sp>
      <p:sp>
        <p:nvSpPr>
          <p:cNvPr id="8" name="TextBox 7"/>
          <p:cNvSpPr txBox="1"/>
          <p:nvPr/>
        </p:nvSpPr>
        <p:spPr>
          <a:xfrm>
            <a:off x="128175" y="543490"/>
            <a:ext cx="1806905"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6</a:t>
            </a:r>
            <a:endParaRPr lang="en-US" sz="2800" dirty="0">
              <a:solidFill>
                <a:srgbClr val="FF9518"/>
              </a:solidFill>
              <a:latin typeface="Alexandria Light" pitchFamily="2" charset="-78"/>
              <a:cs typeface="Alexandria Light" pitchFamily="2" charset="-78"/>
            </a:endParaRPr>
          </a:p>
        </p:txBody>
      </p:sp>
      <p:sp>
        <p:nvSpPr>
          <p:cNvPr id="11" name="TextBox 10">
            <a:extLst>
              <a:ext uri="{FF2B5EF4-FFF2-40B4-BE49-F238E27FC236}">
                <a16:creationId xmlns:a16="http://schemas.microsoft.com/office/drawing/2014/main" id="{7F068E90-CB0B-0149-8DF7-2D5C05C5E3F2}"/>
              </a:ext>
            </a:extLst>
          </p:cNvPr>
          <p:cNvSpPr txBox="1"/>
          <p:nvPr/>
        </p:nvSpPr>
        <p:spPr>
          <a:xfrm>
            <a:off x="169275" y="2101598"/>
            <a:ext cx="11521846" cy="2969724"/>
          </a:xfrm>
          <a:prstGeom prst="rect">
            <a:avLst/>
          </a:prstGeom>
          <a:noFill/>
        </p:spPr>
        <p:txBody>
          <a:bodyPr wrap="square" rtlCol="0">
            <a:spAutoFit/>
          </a:bodyPr>
          <a:lstStyle/>
          <a:p>
            <a:pPr algn="r" rtl="1">
              <a:lnSpc>
                <a:spcPct val="150000"/>
              </a:lnSpc>
            </a:pPr>
            <a:r>
              <a:rPr lang="ar-SA" sz="3200" dirty="0">
                <a:latin typeface="Alexandria Light" pitchFamily="2" charset="-78"/>
                <a:cs typeface="Alexandria Light" pitchFamily="2" charset="-78"/>
              </a:rPr>
              <a:t>من حيث تاريخها:</a:t>
            </a:r>
          </a:p>
          <a:p>
            <a:pPr algn="r" rtl="1">
              <a:lnSpc>
                <a:spcPct val="150000"/>
              </a:lnSpc>
            </a:pPr>
            <a:r>
              <a:rPr lang="ar-SA" sz="3200" dirty="0">
                <a:latin typeface="Alexandria Light" pitchFamily="2" charset="-78"/>
                <a:cs typeface="Alexandria Light" pitchFamily="2" charset="-78"/>
              </a:rPr>
              <a:t>الأجهزة والمنتجات التماثلية: </a:t>
            </a:r>
            <a:r>
              <a:rPr lang="ar-SA" sz="3200" spc="0" dirty="0">
                <a:latin typeface="Alexandria Light" pitchFamily="2" charset="-78"/>
                <a:cs typeface="Alexandria Light" pitchFamily="2" charset="-78"/>
              </a:rPr>
              <a:t>تكنولوجيا قديمة قبل ظهو</a:t>
            </a:r>
            <a:r>
              <a:rPr lang="ar-SA" sz="3200" dirty="0">
                <a:latin typeface="Alexandria Light" pitchFamily="2" charset="-78"/>
                <a:cs typeface="Alexandria Light" pitchFamily="2" charset="-78"/>
              </a:rPr>
              <a:t>ر الكمبيوتر</a:t>
            </a:r>
            <a:endParaRPr lang="ar-SA" sz="3200" spc="0" dirty="0">
              <a:latin typeface="Alexandria Light" pitchFamily="2" charset="-78"/>
              <a:cs typeface="Alexandria Light" pitchFamily="2" charset="-78"/>
            </a:endParaRPr>
          </a:p>
          <a:p>
            <a:pPr algn="r" rtl="1">
              <a:lnSpc>
                <a:spcPct val="150000"/>
              </a:lnSpc>
            </a:pPr>
            <a:r>
              <a:rPr lang="ar-SA" sz="3200" dirty="0">
                <a:latin typeface="Alexandria Light" pitchFamily="2" charset="-78"/>
                <a:cs typeface="Alexandria Light" pitchFamily="2" charset="-78"/>
              </a:rPr>
              <a:t>الأجهزة والمنتجات الرقمية: </a:t>
            </a:r>
            <a:r>
              <a:rPr lang="ar-SA" sz="3200" spc="0" dirty="0">
                <a:latin typeface="Alexandria Light" pitchFamily="2" charset="-78"/>
                <a:cs typeface="Alexandria Light" pitchFamily="2" charset="-78"/>
              </a:rPr>
              <a:t>تكنولوجيا حديثة بعد ظهور الكمبيوتر</a:t>
            </a:r>
            <a:endParaRPr lang="en-US" sz="3200" spc="0" dirty="0">
              <a:latin typeface="Alexandria Light" pitchFamily="2" charset="-78"/>
              <a:cs typeface="Alexandria Light" pitchFamily="2" charset="-78"/>
            </a:endParaRPr>
          </a:p>
          <a:p>
            <a:pPr algn="r" rtl="1">
              <a:lnSpc>
                <a:spcPct val="150000"/>
              </a:lnSpc>
            </a:pPr>
            <a:endParaRPr lang="en-EG" sz="3200" dirty="0">
              <a:latin typeface="Alexandria Light" pitchFamily="2" charset="-78"/>
              <a:cs typeface="Alexandria Light" pitchFamily="2" charset="-78"/>
            </a:endParaRPr>
          </a:p>
        </p:txBody>
      </p:sp>
      <p:pic>
        <p:nvPicPr>
          <p:cNvPr id="9" name="Audio Recording Mar 10, 2023 at 5:32:33 PM" descr="Audio Recording Mar 10, 2023 at 5:32:33 PM">
            <a:hlinkClick r:id="" action="ppaction://media"/>
            <a:extLst>
              <a:ext uri="{FF2B5EF4-FFF2-40B4-BE49-F238E27FC236}">
                <a16:creationId xmlns:a16="http://schemas.microsoft.com/office/drawing/2014/main" id="{945C42A2-9AD8-AD4C-B2E1-E1C302439415}"/>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0914484" y="6001596"/>
            <a:ext cx="812800" cy="812800"/>
          </a:xfrm>
          <a:prstGeom prst="rect">
            <a:avLst/>
          </a:prstGeom>
        </p:spPr>
      </p:pic>
      <p:pic>
        <p:nvPicPr>
          <p:cNvPr id="10" name="Picture 9">
            <a:extLst>
              <a:ext uri="{FF2B5EF4-FFF2-40B4-BE49-F238E27FC236}">
                <a16:creationId xmlns:a16="http://schemas.microsoft.com/office/drawing/2014/main" id="{06C51FC1-4317-F161-2BCA-2A8AADDA1C85}"/>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45244" y="5471910"/>
            <a:ext cx="2364774" cy="954667"/>
          </a:xfrm>
          <a:prstGeom prst="rect">
            <a:avLst/>
          </a:prstGeom>
        </p:spPr>
      </p:pic>
    </p:spTree>
    <p:extLst>
      <p:ext uri="{BB962C8B-B14F-4D97-AF65-F5344CB8AC3E}">
        <p14:creationId xmlns:p14="http://schemas.microsoft.com/office/powerpoint/2010/main" val="2975955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4288"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2623273" y="588321"/>
            <a:ext cx="5471371"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Light" pitchFamily="2" charset="-78"/>
                <a:cs typeface="Alexandria Light" pitchFamily="2" charset="-78"/>
              </a:rPr>
              <a:t>الفروق بين النظام التماثلي والرقمي</a:t>
            </a:r>
          </a:p>
        </p:txBody>
      </p:sp>
      <p:sp>
        <p:nvSpPr>
          <p:cNvPr id="8" name="TextBox 7"/>
          <p:cNvSpPr txBox="1"/>
          <p:nvPr/>
        </p:nvSpPr>
        <p:spPr>
          <a:xfrm>
            <a:off x="128175" y="543490"/>
            <a:ext cx="1806905"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6</a:t>
            </a:r>
            <a:endParaRPr lang="en-US" sz="2800" dirty="0">
              <a:solidFill>
                <a:srgbClr val="FF9518"/>
              </a:solidFill>
              <a:latin typeface="Alexandria Light" pitchFamily="2" charset="-78"/>
              <a:cs typeface="Alexandria Light" pitchFamily="2" charset="-78"/>
            </a:endParaRPr>
          </a:p>
        </p:txBody>
      </p:sp>
      <p:sp>
        <p:nvSpPr>
          <p:cNvPr id="11" name="TextBox 10">
            <a:extLst>
              <a:ext uri="{FF2B5EF4-FFF2-40B4-BE49-F238E27FC236}">
                <a16:creationId xmlns:a16="http://schemas.microsoft.com/office/drawing/2014/main" id="{7F068E90-CB0B-0149-8DF7-2D5C05C5E3F2}"/>
              </a:ext>
            </a:extLst>
          </p:cNvPr>
          <p:cNvSpPr txBox="1"/>
          <p:nvPr/>
        </p:nvSpPr>
        <p:spPr>
          <a:xfrm>
            <a:off x="169275" y="2101598"/>
            <a:ext cx="11521846" cy="2969724"/>
          </a:xfrm>
          <a:prstGeom prst="rect">
            <a:avLst/>
          </a:prstGeom>
          <a:noFill/>
        </p:spPr>
        <p:txBody>
          <a:bodyPr wrap="square" rtlCol="0">
            <a:spAutoFit/>
          </a:bodyPr>
          <a:lstStyle/>
          <a:p>
            <a:pPr algn="r" rtl="1">
              <a:lnSpc>
                <a:spcPct val="150000"/>
              </a:lnSpc>
            </a:pPr>
            <a:r>
              <a:rPr lang="ar-SA" sz="3200" dirty="0">
                <a:latin typeface="Alexandria Light" pitchFamily="2" charset="-78"/>
                <a:cs typeface="Alexandria Light" pitchFamily="2" charset="-78"/>
              </a:rPr>
              <a:t>من حيث الصيانة:</a:t>
            </a:r>
          </a:p>
          <a:p>
            <a:pPr algn="r" rtl="1">
              <a:lnSpc>
                <a:spcPct val="150000"/>
              </a:lnSpc>
            </a:pPr>
            <a:r>
              <a:rPr lang="ar-SA" sz="3200" dirty="0">
                <a:latin typeface="Alexandria Light" pitchFamily="2" charset="-78"/>
                <a:cs typeface="Alexandria Light" pitchFamily="2" charset="-78"/>
              </a:rPr>
              <a:t>الأجهزة والمنتجات التماثلية: </a:t>
            </a:r>
            <a:r>
              <a:rPr lang="ar-SA" sz="3200" spc="0" dirty="0">
                <a:latin typeface="Alexandria Light" pitchFamily="2" charset="-78"/>
                <a:cs typeface="Alexandria Light" pitchFamily="2" charset="-78"/>
              </a:rPr>
              <a:t>مكلفة جداً</a:t>
            </a:r>
          </a:p>
          <a:p>
            <a:pPr algn="r" rtl="1">
              <a:lnSpc>
                <a:spcPct val="150000"/>
              </a:lnSpc>
            </a:pPr>
            <a:r>
              <a:rPr lang="ar-SA" sz="3200" dirty="0">
                <a:latin typeface="Alexandria Light" pitchFamily="2" charset="-78"/>
                <a:cs typeface="Alexandria Light" pitchFamily="2" charset="-78"/>
              </a:rPr>
              <a:t>الأجهزة والمنتجات الرقمية: </a:t>
            </a:r>
            <a:r>
              <a:rPr lang="ar-SA" sz="3200" spc="0" dirty="0">
                <a:latin typeface="Alexandria Light" pitchFamily="2" charset="-78"/>
                <a:cs typeface="Alexandria Light" pitchFamily="2" charset="-78"/>
              </a:rPr>
              <a:t>قليلة التكلفة</a:t>
            </a:r>
            <a:endParaRPr lang="en-US" sz="3200" spc="0" dirty="0">
              <a:latin typeface="Alexandria Light" pitchFamily="2" charset="-78"/>
              <a:cs typeface="Alexandria Light" pitchFamily="2" charset="-78"/>
            </a:endParaRPr>
          </a:p>
          <a:p>
            <a:pPr algn="r" rtl="1">
              <a:lnSpc>
                <a:spcPct val="150000"/>
              </a:lnSpc>
            </a:pPr>
            <a:endParaRPr lang="en-EG" sz="3200" dirty="0">
              <a:latin typeface="Alexandria Light" pitchFamily="2" charset="-78"/>
              <a:cs typeface="Alexandria Light" pitchFamily="2" charset="-78"/>
            </a:endParaRPr>
          </a:p>
        </p:txBody>
      </p:sp>
      <p:pic>
        <p:nvPicPr>
          <p:cNvPr id="9" name="Audio Recording Mar 10, 2023 at 5:33:25 PM" descr="Audio Recording Mar 10, 2023 at 5:33:25 PM">
            <a:hlinkClick r:id="" action="ppaction://media"/>
            <a:extLst>
              <a:ext uri="{FF2B5EF4-FFF2-40B4-BE49-F238E27FC236}">
                <a16:creationId xmlns:a16="http://schemas.microsoft.com/office/drawing/2014/main" id="{6B8CC12F-4FDD-1248-9D74-8EB7AB0ECD35}"/>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0748124" y="6018078"/>
            <a:ext cx="812800" cy="812800"/>
          </a:xfrm>
          <a:prstGeom prst="rect">
            <a:avLst/>
          </a:prstGeom>
        </p:spPr>
      </p:pic>
      <p:pic>
        <p:nvPicPr>
          <p:cNvPr id="10" name="Picture 9">
            <a:extLst>
              <a:ext uri="{FF2B5EF4-FFF2-40B4-BE49-F238E27FC236}">
                <a16:creationId xmlns:a16="http://schemas.microsoft.com/office/drawing/2014/main" id="{554B0E64-F0AF-4052-303F-F035E3AF849D}"/>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45244" y="5471910"/>
            <a:ext cx="2364774" cy="954667"/>
          </a:xfrm>
          <a:prstGeom prst="rect">
            <a:avLst/>
          </a:prstGeom>
        </p:spPr>
      </p:pic>
    </p:spTree>
    <p:extLst>
      <p:ext uri="{BB962C8B-B14F-4D97-AF65-F5344CB8AC3E}">
        <p14:creationId xmlns:p14="http://schemas.microsoft.com/office/powerpoint/2010/main" val="6205193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5056"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2623273" y="588321"/>
            <a:ext cx="5471371"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Light" pitchFamily="2" charset="-78"/>
                <a:cs typeface="Alexandria Light" pitchFamily="2" charset="-78"/>
              </a:rPr>
              <a:t>الفروق بين النظام التماثلي والرقمي</a:t>
            </a:r>
          </a:p>
        </p:txBody>
      </p:sp>
      <p:sp>
        <p:nvSpPr>
          <p:cNvPr id="8" name="TextBox 7"/>
          <p:cNvSpPr txBox="1"/>
          <p:nvPr/>
        </p:nvSpPr>
        <p:spPr>
          <a:xfrm>
            <a:off x="128175" y="543490"/>
            <a:ext cx="1806905"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6</a:t>
            </a:r>
            <a:endParaRPr lang="en-US" sz="2800" dirty="0">
              <a:solidFill>
                <a:srgbClr val="FF9518"/>
              </a:solidFill>
              <a:latin typeface="Alexandria Light" pitchFamily="2" charset="-78"/>
              <a:cs typeface="Alexandria Light" pitchFamily="2" charset="-78"/>
            </a:endParaRPr>
          </a:p>
        </p:txBody>
      </p:sp>
      <p:sp>
        <p:nvSpPr>
          <p:cNvPr id="13" name="TextBox 12">
            <a:extLst>
              <a:ext uri="{FF2B5EF4-FFF2-40B4-BE49-F238E27FC236}">
                <a16:creationId xmlns:a16="http://schemas.microsoft.com/office/drawing/2014/main" id="{E715FB38-EC82-DF4F-A8BB-E3B4BAB1739C}"/>
              </a:ext>
            </a:extLst>
          </p:cNvPr>
          <p:cNvSpPr txBox="1"/>
          <p:nvPr/>
        </p:nvSpPr>
        <p:spPr>
          <a:xfrm>
            <a:off x="169275" y="2101598"/>
            <a:ext cx="11521846" cy="2969724"/>
          </a:xfrm>
          <a:prstGeom prst="rect">
            <a:avLst/>
          </a:prstGeom>
          <a:noFill/>
        </p:spPr>
        <p:txBody>
          <a:bodyPr wrap="square" rtlCol="0">
            <a:spAutoFit/>
          </a:bodyPr>
          <a:lstStyle/>
          <a:p>
            <a:pPr algn="r" rtl="1">
              <a:lnSpc>
                <a:spcPct val="150000"/>
              </a:lnSpc>
            </a:pPr>
            <a:r>
              <a:rPr lang="ar-SA" sz="3200" dirty="0">
                <a:latin typeface="Alexandria Light" pitchFamily="2" charset="-78"/>
                <a:cs typeface="Alexandria Light" pitchFamily="2" charset="-78"/>
              </a:rPr>
              <a:t>من حيث الكفاءة والدقة:</a:t>
            </a:r>
          </a:p>
          <a:p>
            <a:pPr algn="r" rtl="1">
              <a:lnSpc>
                <a:spcPct val="150000"/>
              </a:lnSpc>
            </a:pPr>
            <a:r>
              <a:rPr lang="ar-SA" sz="3200" dirty="0">
                <a:latin typeface="Alexandria Light" pitchFamily="2" charset="-78"/>
                <a:cs typeface="Alexandria Light" pitchFamily="2" charset="-78"/>
              </a:rPr>
              <a:t>الأجهزة والمنتجات التماثلية: </a:t>
            </a:r>
            <a:r>
              <a:rPr lang="ar-SA" sz="3200" spc="0" dirty="0">
                <a:latin typeface="Alexandria Light" pitchFamily="2" charset="-78"/>
                <a:cs typeface="Alexandria Light" pitchFamily="2" charset="-78"/>
              </a:rPr>
              <a:t>لا تعمل بكفاءة عالية</a:t>
            </a:r>
          </a:p>
          <a:p>
            <a:pPr algn="r" rtl="1">
              <a:lnSpc>
                <a:spcPct val="150000"/>
              </a:lnSpc>
            </a:pPr>
            <a:r>
              <a:rPr lang="ar-SA" sz="3200" dirty="0">
                <a:latin typeface="Alexandria Light" pitchFamily="2" charset="-78"/>
                <a:cs typeface="Alexandria Light" pitchFamily="2" charset="-78"/>
              </a:rPr>
              <a:t>الأجهزة والمنتجات الرقمية: </a:t>
            </a:r>
            <a:r>
              <a:rPr lang="ar-SA" sz="3200" spc="0" dirty="0">
                <a:latin typeface="Alexandria Light" pitchFamily="2" charset="-78"/>
                <a:cs typeface="Alexandria Light" pitchFamily="2" charset="-78"/>
              </a:rPr>
              <a:t>دقيقة وتعمل بكفاءة عالية جداً</a:t>
            </a:r>
            <a:endParaRPr lang="en-US" sz="3200" spc="0" dirty="0">
              <a:latin typeface="Alexandria Light" pitchFamily="2" charset="-78"/>
              <a:cs typeface="Alexandria Light" pitchFamily="2" charset="-78"/>
            </a:endParaRPr>
          </a:p>
          <a:p>
            <a:pPr algn="r" rtl="1">
              <a:lnSpc>
                <a:spcPct val="150000"/>
              </a:lnSpc>
            </a:pPr>
            <a:endParaRPr lang="en-EG" sz="3200" dirty="0">
              <a:latin typeface="Alexandria Light" pitchFamily="2" charset="-78"/>
              <a:cs typeface="Alexandria Light" pitchFamily="2" charset="-78"/>
            </a:endParaRPr>
          </a:p>
        </p:txBody>
      </p:sp>
      <p:pic>
        <p:nvPicPr>
          <p:cNvPr id="9" name="Audio Recording Mar 10, 2023 at 5:34:59 PM" descr="Audio Recording Mar 10, 2023 at 5:34:59 PM">
            <a:hlinkClick r:id="" action="ppaction://media"/>
            <a:extLst>
              <a:ext uri="{FF2B5EF4-FFF2-40B4-BE49-F238E27FC236}">
                <a16:creationId xmlns:a16="http://schemas.microsoft.com/office/drawing/2014/main" id="{96529043-E0D0-E744-BAAC-A8A042D0777F}"/>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33860" y="5968617"/>
            <a:ext cx="812800" cy="812800"/>
          </a:xfrm>
          <a:prstGeom prst="rect">
            <a:avLst/>
          </a:prstGeom>
        </p:spPr>
      </p:pic>
      <p:pic>
        <p:nvPicPr>
          <p:cNvPr id="10" name="Picture 9">
            <a:extLst>
              <a:ext uri="{FF2B5EF4-FFF2-40B4-BE49-F238E27FC236}">
                <a16:creationId xmlns:a16="http://schemas.microsoft.com/office/drawing/2014/main" id="{F40AE3FF-E581-6F2A-9392-820061F659AC}"/>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45244" y="5471910"/>
            <a:ext cx="2364774" cy="954667"/>
          </a:xfrm>
          <a:prstGeom prst="rect">
            <a:avLst/>
          </a:prstGeom>
        </p:spPr>
      </p:pic>
    </p:spTree>
    <p:extLst>
      <p:ext uri="{BB962C8B-B14F-4D97-AF65-F5344CB8AC3E}">
        <p14:creationId xmlns:p14="http://schemas.microsoft.com/office/powerpoint/2010/main" val="4243513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1536"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2623273" y="588321"/>
            <a:ext cx="5471371"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Light" pitchFamily="2" charset="-78"/>
                <a:cs typeface="Alexandria Light" pitchFamily="2" charset="-78"/>
              </a:rPr>
              <a:t>الفروق بين النظام التماثلي والرقمي</a:t>
            </a:r>
          </a:p>
        </p:txBody>
      </p:sp>
      <p:sp>
        <p:nvSpPr>
          <p:cNvPr id="8" name="TextBox 7"/>
          <p:cNvSpPr txBox="1"/>
          <p:nvPr/>
        </p:nvSpPr>
        <p:spPr>
          <a:xfrm>
            <a:off x="128175" y="543490"/>
            <a:ext cx="1806905"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6</a:t>
            </a:r>
            <a:endParaRPr lang="en-US" sz="2800" dirty="0">
              <a:solidFill>
                <a:srgbClr val="FF9518"/>
              </a:solidFill>
              <a:latin typeface="Alexandria Light" pitchFamily="2" charset="-78"/>
              <a:cs typeface="Alexandria Light" pitchFamily="2" charset="-78"/>
            </a:endParaRPr>
          </a:p>
        </p:txBody>
      </p:sp>
      <p:sp>
        <p:nvSpPr>
          <p:cNvPr id="13" name="TextBox 12">
            <a:extLst>
              <a:ext uri="{FF2B5EF4-FFF2-40B4-BE49-F238E27FC236}">
                <a16:creationId xmlns:a16="http://schemas.microsoft.com/office/drawing/2014/main" id="{E715FB38-EC82-DF4F-A8BB-E3B4BAB1739C}"/>
              </a:ext>
            </a:extLst>
          </p:cNvPr>
          <p:cNvSpPr txBox="1"/>
          <p:nvPr/>
        </p:nvSpPr>
        <p:spPr>
          <a:xfrm>
            <a:off x="169275" y="2101598"/>
            <a:ext cx="11521846" cy="2969724"/>
          </a:xfrm>
          <a:prstGeom prst="rect">
            <a:avLst/>
          </a:prstGeom>
          <a:noFill/>
        </p:spPr>
        <p:txBody>
          <a:bodyPr wrap="square" rtlCol="0">
            <a:spAutoFit/>
          </a:bodyPr>
          <a:lstStyle/>
          <a:p>
            <a:pPr algn="r" rtl="1">
              <a:lnSpc>
                <a:spcPct val="150000"/>
              </a:lnSpc>
            </a:pPr>
            <a:r>
              <a:rPr lang="ar-SA" sz="3200" dirty="0">
                <a:latin typeface="Alexandria Light" pitchFamily="2" charset="-78"/>
                <a:cs typeface="Alexandria Light" pitchFamily="2" charset="-78"/>
              </a:rPr>
              <a:t>من حيث القدرة على النقل:</a:t>
            </a:r>
          </a:p>
          <a:p>
            <a:pPr algn="r" rtl="1">
              <a:lnSpc>
                <a:spcPct val="150000"/>
              </a:lnSpc>
            </a:pPr>
            <a:r>
              <a:rPr lang="ar-SA" sz="3200" dirty="0">
                <a:latin typeface="Alexandria Light" pitchFamily="2" charset="-78"/>
                <a:cs typeface="Alexandria Light" pitchFamily="2" charset="-78"/>
              </a:rPr>
              <a:t>الأجهزة والمنتجات التماثلية: يصعب نقلها أو تتبعها</a:t>
            </a:r>
            <a:endParaRPr lang="ar-SA" sz="3200" spc="0" dirty="0">
              <a:latin typeface="Alexandria Light" pitchFamily="2" charset="-78"/>
              <a:cs typeface="Alexandria Light" pitchFamily="2" charset="-78"/>
            </a:endParaRPr>
          </a:p>
          <a:p>
            <a:pPr algn="r" rtl="1">
              <a:lnSpc>
                <a:spcPct val="150000"/>
              </a:lnSpc>
            </a:pPr>
            <a:r>
              <a:rPr lang="ar-SA" sz="3200" dirty="0">
                <a:latin typeface="Alexandria Light" pitchFamily="2" charset="-78"/>
                <a:cs typeface="Alexandria Light" pitchFamily="2" charset="-78"/>
              </a:rPr>
              <a:t>الأجهزة والمنتجات الرقمية: </a:t>
            </a:r>
            <a:r>
              <a:rPr lang="ar-SA" sz="3200" spc="0" dirty="0">
                <a:latin typeface="Alexandria Light" pitchFamily="2" charset="-78"/>
                <a:cs typeface="Alexandria Light" pitchFamily="2" charset="-78"/>
              </a:rPr>
              <a:t>يسهل نقلها وتتبعها في أي مكان</a:t>
            </a:r>
            <a:endParaRPr lang="en-US" sz="3200" spc="0" dirty="0">
              <a:latin typeface="Alexandria Light" pitchFamily="2" charset="-78"/>
              <a:cs typeface="Alexandria Light" pitchFamily="2" charset="-78"/>
            </a:endParaRPr>
          </a:p>
          <a:p>
            <a:pPr algn="r" rtl="1">
              <a:lnSpc>
                <a:spcPct val="150000"/>
              </a:lnSpc>
            </a:pPr>
            <a:endParaRPr lang="en-EG" sz="3200" dirty="0">
              <a:latin typeface="Alexandria Light" pitchFamily="2" charset="-78"/>
              <a:cs typeface="Alexandria Light" pitchFamily="2" charset="-78"/>
            </a:endParaRPr>
          </a:p>
        </p:txBody>
      </p:sp>
      <p:pic>
        <p:nvPicPr>
          <p:cNvPr id="9" name="Audio Recording Mar 10, 2023 at 5:36:06 PM" descr="Audio Recording Mar 10, 2023 at 5:36:06 PM">
            <a:hlinkClick r:id="" action="ppaction://media"/>
            <a:extLst>
              <a:ext uri="{FF2B5EF4-FFF2-40B4-BE49-F238E27FC236}">
                <a16:creationId xmlns:a16="http://schemas.microsoft.com/office/drawing/2014/main" id="{9676FE22-0B1A-F644-A56B-27C4E9BBC924}"/>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33860" y="6106210"/>
            <a:ext cx="812800" cy="812800"/>
          </a:xfrm>
          <a:prstGeom prst="rect">
            <a:avLst/>
          </a:prstGeom>
        </p:spPr>
      </p:pic>
      <p:pic>
        <p:nvPicPr>
          <p:cNvPr id="10" name="Picture 9">
            <a:extLst>
              <a:ext uri="{FF2B5EF4-FFF2-40B4-BE49-F238E27FC236}">
                <a16:creationId xmlns:a16="http://schemas.microsoft.com/office/drawing/2014/main" id="{0DBD4424-F84D-F3FB-8887-F243FBFD5F80}"/>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45244" y="5471910"/>
            <a:ext cx="2364774" cy="954667"/>
          </a:xfrm>
          <a:prstGeom prst="rect">
            <a:avLst/>
          </a:prstGeom>
        </p:spPr>
      </p:pic>
    </p:spTree>
    <p:extLst>
      <p:ext uri="{BB962C8B-B14F-4D97-AF65-F5344CB8AC3E}">
        <p14:creationId xmlns:p14="http://schemas.microsoft.com/office/powerpoint/2010/main" val="9783147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9008"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2623273" y="588321"/>
            <a:ext cx="5471371"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Light" pitchFamily="2" charset="-78"/>
                <a:cs typeface="Alexandria Light" pitchFamily="2" charset="-78"/>
              </a:rPr>
              <a:t>الفروق بين النظام التماثلي والرقمي</a:t>
            </a:r>
          </a:p>
        </p:txBody>
      </p:sp>
      <p:sp>
        <p:nvSpPr>
          <p:cNvPr id="8" name="TextBox 7"/>
          <p:cNvSpPr txBox="1"/>
          <p:nvPr/>
        </p:nvSpPr>
        <p:spPr>
          <a:xfrm>
            <a:off x="128175" y="543490"/>
            <a:ext cx="1806905"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6</a:t>
            </a:r>
            <a:endParaRPr lang="en-US" sz="2800" dirty="0">
              <a:solidFill>
                <a:srgbClr val="FF9518"/>
              </a:solidFill>
              <a:latin typeface="Alexandria Light" pitchFamily="2" charset="-78"/>
              <a:cs typeface="Alexandria Light" pitchFamily="2" charset="-78"/>
            </a:endParaRPr>
          </a:p>
        </p:txBody>
      </p:sp>
      <p:sp>
        <p:nvSpPr>
          <p:cNvPr id="13" name="TextBox 12">
            <a:extLst>
              <a:ext uri="{FF2B5EF4-FFF2-40B4-BE49-F238E27FC236}">
                <a16:creationId xmlns:a16="http://schemas.microsoft.com/office/drawing/2014/main" id="{E715FB38-EC82-DF4F-A8BB-E3B4BAB1739C}"/>
              </a:ext>
            </a:extLst>
          </p:cNvPr>
          <p:cNvSpPr txBox="1"/>
          <p:nvPr/>
        </p:nvSpPr>
        <p:spPr>
          <a:xfrm>
            <a:off x="169275" y="2101598"/>
            <a:ext cx="11521846" cy="3708387"/>
          </a:xfrm>
          <a:prstGeom prst="rect">
            <a:avLst/>
          </a:prstGeom>
          <a:noFill/>
        </p:spPr>
        <p:txBody>
          <a:bodyPr wrap="square" rtlCol="0">
            <a:spAutoFit/>
          </a:bodyPr>
          <a:lstStyle/>
          <a:p>
            <a:pPr algn="r" rtl="1">
              <a:lnSpc>
                <a:spcPct val="150000"/>
              </a:lnSpc>
            </a:pPr>
            <a:r>
              <a:rPr lang="ar-SA" sz="3200" dirty="0">
                <a:latin typeface="Alexandria Light" pitchFamily="2" charset="-78"/>
                <a:cs typeface="Alexandria Light" pitchFamily="2" charset="-78"/>
              </a:rPr>
              <a:t>من حيث القدرة على التجدد </a:t>
            </a:r>
            <a:r>
              <a:rPr lang="en-US" sz="3200" dirty="0">
                <a:latin typeface="Alexandria Light" pitchFamily="2" charset="-78"/>
                <a:cs typeface="Alexandria Light" pitchFamily="2" charset="-78"/>
              </a:rPr>
              <a:t>Updates</a:t>
            </a:r>
            <a:r>
              <a:rPr lang="ar-SA" sz="3200" dirty="0">
                <a:latin typeface="Alexandria Light" pitchFamily="2" charset="-78"/>
                <a:cs typeface="Alexandria Light" pitchFamily="2" charset="-78"/>
              </a:rPr>
              <a:t>:</a:t>
            </a:r>
          </a:p>
          <a:p>
            <a:pPr algn="r" rtl="1">
              <a:lnSpc>
                <a:spcPct val="150000"/>
              </a:lnSpc>
            </a:pPr>
            <a:r>
              <a:rPr lang="ar-SA" sz="3200" dirty="0">
                <a:latin typeface="Alexandria Light" pitchFamily="2" charset="-78"/>
                <a:cs typeface="Alexandria Light" pitchFamily="2" charset="-78"/>
              </a:rPr>
              <a:t>الأجهزة والمنتجات التماثلية: لا يمكن ترقية الجهاز نفسه</a:t>
            </a:r>
            <a:endParaRPr lang="ar-SA" sz="3200" spc="0" dirty="0">
              <a:latin typeface="Alexandria Light" pitchFamily="2" charset="-78"/>
              <a:cs typeface="Alexandria Light" pitchFamily="2" charset="-78"/>
            </a:endParaRPr>
          </a:p>
          <a:p>
            <a:pPr algn="r" rtl="1">
              <a:lnSpc>
                <a:spcPct val="150000"/>
              </a:lnSpc>
            </a:pPr>
            <a:r>
              <a:rPr lang="ar-SA" sz="3200" dirty="0">
                <a:latin typeface="Alexandria Light" pitchFamily="2" charset="-78"/>
                <a:cs typeface="Alexandria Light" pitchFamily="2" charset="-78"/>
              </a:rPr>
              <a:t>الأجهزة والمنتجات الرقمية: </a:t>
            </a:r>
            <a:r>
              <a:rPr lang="ar-SA" sz="3200" spc="0" dirty="0">
                <a:latin typeface="Alexandria Light" pitchFamily="2" charset="-78"/>
                <a:cs typeface="Alexandria Light" pitchFamily="2" charset="-78"/>
              </a:rPr>
              <a:t>يمكن ترقية نفس الجهاز وتزويده بإمكانات أعلى.</a:t>
            </a:r>
            <a:endParaRPr lang="en-US" sz="3200" spc="0" dirty="0">
              <a:latin typeface="Alexandria Light" pitchFamily="2" charset="-78"/>
              <a:cs typeface="Alexandria Light" pitchFamily="2" charset="-78"/>
            </a:endParaRPr>
          </a:p>
          <a:p>
            <a:pPr algn="r" rtl="1">
              <a:lnSpc>
                <a:spcPct val="150000"/>
              </a:lnSpc>
            </a:pPr>
            <a:endParaRPr lang="en-EG" sz="3200" dirty="0">
              <a:latin typeface="Alexandria Light" pitchFamily="2" charset="-78"/>
              <a:cs typeface="Alexandria Light" pitchFamily="2" charset="-78"/>
            </a:endParaRPr>
          </a:p>
        </p:txBody>
      </p:sp>
      <p:pic>
        <p:nvPicPr>
          <p:cNvPr id="9" name="Audio Recording Mar 10, 2023 at 5:36:57 PM" descr="Audio Recording Mar 10, 2023 at 5:36:57 PM">
            <a:hlinkClick r:id="" action="ppaction://media"/>
            <a:extLst>
              <a:ext uri="{FF2B5EF4-FFF2-40B4-BE49-F238E27FC236}">
                <a16:creationId xmlns:a16="http://schemas.microsoft.com/office/drawing/2014/main" id="{1221FD23-F4BF-0B4C-B431-7810CB89B45B}"/>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33860" y="6045200"/>
            <a:ext cx="812800" cy="812800"/>
          </a:xfrm>
          <a:prstGeom prst="rect">
            <a:avLst/>
          </a:prstGeom>
        </p:spPr>
      </p:pic>
      <p:pic>
        <p:nvPicPr>
          <p:cNvPr id="10" name="Picture 9">
            <a:extLst>
              <a:ext uri="{FF2B5EF4-FFF2-40B4-BE49-F238E27FC236}">
                <a16:creationId xmlns:a16="http://schemas.microsoft.com/office/drawing/2014/main" id="{3B949444-2A74-FA49-D02C-49AAF83E2111}"/>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45244" y="5471910"/>
            <a:ext cx="2364774" cy="954667"/>
          </a:xfrm>
          <a:prstGeom prst="rect">
            <a:avLst/>
          </a:prstGeom>
        </p:spPr>
      </p:pic>
    </p:spTree>
    <p:extLst>
      <p:ext uri="{BB962C8B-B14F-4D97-AF65-F5344CB8AC3E}">
        <p14:creationId xmlns:p14="http://schemas.microsoft.com/office/powerpoint/2010/main" val="633127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8144"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2623273" y="588321"/>
            <a:ext cx="5471371"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Light" pitchFamily="2" charset="-78"/>
                <a:cs typeface="Alexandria Light" pitchFamily="2" charset="-78"/>
              </a:rPr>
              <a:t>الفروق بين النظام التماثلي والرقمي</a:t>
            </a:r>
          </a:p>
        </p:txBody>
      </p:sp>
      <p:sp>
        <p:nvSpPr>
          <p:cNvPr id="8" name="TextBox 7"/>
          <p:cNvSpPr txBox="1"/>
          <p:nvPr/>
        </p:nvSpPr>
        <p:spPr>
          <a:xfrm>
            <a:off x="128175" y="543490"/>
            <a:ext cx="1806905"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6</a:t>
            </a:r>
            <a:endParaRPr lang="en-US" sz="2800" dirty="0">
              <a:solidFill>
                <a:srgbClr val="FF9518"/>
              </a:solidFill>
              <a:latin typeface="Alexandria Light" pitchFamily="2" charset="-78"/>
              <a:cs typeface="Alexandria Light" pitchFamily="2" charset="-78"/>
            </a:endParaRPr>
          </a:p>
        </p:txBody>
      </p:sp>
      <p:sp>
        <p:nvSpPr>
          <p:cNvPr id="13" name="TextBox 12">
            <a:extLst>
              <a:ext uri="{FF2B5EF4-FFF2-40B4-BE49-F238E27FC236}">
                <a16:creationId xmlns:a16="http://schemas.microsoft.com/office/drawing/2014/main" id="{E715FB38-EC82-DF4F-A8BB-E3B4BAB1739C}"/>
              </a:ext>
            </a:extLst>
          </p:cNvPr>
          <p:cNvSpPr txBox="1"/>
          <p:nvPr/>
        </p:nvSpPr>
        <p:spPr>
          <a:xfrm>
            <a:off x="169275" y="2101598"/>
            <a:ext cx="11521846" cy="4447051"/>
          </a:xfrm>
          <a:prstGeom prst="rect">
            <a:avLst/>
          </a:prstGeom>
          <a:noFill/>
        </p:spPr>
        <p:txBody>
          <a:bodyPr wrap="square" rtlCol="0">
            <a:spAutoFit/>
          </a:bodyPr>
          <a:lstStyle/>
          <a:p>
            <a:pPr algn="r" rtl="1">
              <a:lnSpc>
                <a:spcPct val="150000"/>
              </a:lnSpc>
            </a:pPr>
            <a:r>
              <a:rPr lang="ar-SA" sz="3200" dirty="0">
                <a:latin typeface="Alexandria Light" pitchFamily="2" charset="-78"/>
                <a:cs typeface="Alexandria Light" pitchFamily="2" charset="-78"/>
              </a:rPr>
              <a:t>من حيث القدرة على الدمج </a:t>
            </a:r>
            <a:r>
              <a:rPr lang="en-US" sz="3200" dirty="0">
                <a:latin typeface="Alexandria Light" pitchFamily="2" charset="-78"/>
                <a:cs typeface="Alexandria Light" pitchFamily="2" charset="-78"/>
              </a:rPr>
              <a:t>integration</a:t>
            </a:r>
            <a:r>
              <a:rPr lang="ar-SA" sz="3200" dirty="0">
                <a:latin typeface="Alexandria Light" pitchFamily="2" charset="-78"/>
                <a:cs typeface="Alexandria Light" pitchFamily="2" charset="-78"/>
              </a:rPr>
              <a:t>:</a:t>
            </a:r>
          </a:p>
          <a:p>
            <a:pPr algn="r" rtl="1">
              <a:lnSpc>
                <a:spcPct val="150000"/>
              </a:lnSpc>
            </a:pPr>
            <a:r>
              <a:rPr lang="ar-SA" sz="3200" dirty="0">
                <a:latin typeface="Alexandria Light" pitchFamily="2" charset="-78"/>
                <a:cs typeface="Alexandria Light" pitchFamily="2" charset="-78"/>
              </a:rPr>
              <a:t>الأجهزة والمنتجات التماثلية: يصعب دمج الصوت والصورة والفيديو معاً</a:t>
            </a:r>
            <a:endParaRPr lang="ar-SA" sz="3200" spc="0" dirty="0">
              <a:latin typeface="Alexandria Light" pitchFamily="2" charset="-78"/>
              <a:cs typeface="Alexandria Light" pitchFamily="2" charset="-78"/>
            </a:endParaRPr>
          </a:p>
          <a:p>
            <a:pPr algn="r" rtl="1">
              <a:lnSpc>
                <a:spcPct val="150000"/>
              </a:lnSpc>
            </a:pPr>
            <a:r>
              <a:rPr lang="ar-SA" sz="3200" dirty="0">
                <a:latin typeface="Alexandria Light" pitchFamily="2" charset="-78"/>
                <a:cs typeface="Alexandria Light" pitchFamily="2" charset="-78"/>
              </a:rPr>
              <a:t>الأجهزة والمنتجات الرقمية: </a:t>
            </a:r>
            <a:r>
              <a:rPr lang="ar-SA" sz="3200" spc="0" dirty="0">
                <a:latin typeface="Alexandria Light" pitchFamily="2" charset="-78"/>
                <a:cs typeface="Alexandria Light" pitchFamily="2" charset="-78"/>
              </a:rPr>
              <a:t>دمج عناصر الوسائط المتعددة في منتهى السهولة.</a:t>
            </a:r>
            <a:endParaRPr lang="en-US" sz="3200" spc="0" dirty="0">
              <a:latin typeface="Alexandria Light" pitchFamily="2" charset="-78"/>
              <a:cs typeface="Alexandria Light" pitchFamily="2" charset="-78"/>
            </a:endParaRPr>
          </a:p>
          <a:p>
            <a:pPr algn="r" rtl="1">
              <a:lnSpc>
                <a:spcPct val="150000"/>
              </a:lnSpc>
            </a:pPr>
            <a:endParaRPr lang="en-EG" sz="3200" dirty="0">
              <a:latin typeface="Alexandria Light" pitchFamily="2" charset="-78"/>
              <a:cs typeface="Alexandria Light" pitchFamily="2" charset="-78"/>
            </a:endParaRPr>
          </a:p>
        </p:txBody>
      </p:sp>
      <p:pic>
        <p:nvPicPr>
          <p:cNvPr id="9" name="Audio Recording Mar 10, 2023 at 5:38:13 PM" descr="Audio Recording Mar 10, 2023 at 5:38:13 PM">
            <a:hlinkClick r:id="" action="ppaction://media"/>
            <a:extLst>
              <a:ext uri="{FF2B5EF4-FFF2-40B4-BE49-F238E27FC236}">
                <a16:creationId xmlns:a16="http://schemas.microsoft.com/office/drawing/2014/main" id="{3F4D068D-6B5B-8E4B-8464-6AE4ED77CDB1}"/>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33860" y="6095963"/>
            <a:ext cx="812800" cy="812800"/>
          </a:xfrm>
          <a:prstGeom prst="rect">
            <a:avLst/>
          </a:prstGeom>
        </p:spPr>
      </p:pic>
      <p:pic>
        <p:nvPicPr>
          <p:cNvPr id="10" name="Picture 9">
            <a:extLst>
              <a:ext uri="{FF2B5EF4-FFF2-40B4-BE49-F238E27FC236}">
                <a16:creationId xmlns:a16="http://schemas.microsoft.com/office/drawing/2014/main" id="{A2D35225-695B-987C-B7A9-9868DD9357E4}"/>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45244" y="5471910"/>
            <a:ext cx="2364774" cy="954667"/>
          </a:xfrm>
          <a:prstGeom prst="rect">
            <a:avLst/>
          </a:prstGeom>
        </p:spPr>
      </p:pic>
    </p:spTree>
    <p:extLst>
      <p:ext uri="{BB962C8B-B14F-4D97-AF65-F5344CB8AC3E}">
        <p14:creationId xmlns:p14="http://schemas.microsoft.com/office/powerpoint/2010/main" val="22353954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6304"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2623273" y="588321"/>
            <a:ext cx="5471371"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Light" pitchFamily="2" charset="-78"/>
                <a:cs typeface="Alexandria Light" pitchFamily="2" charset="-78"/>
              </a:rPr>
              <a:t>الفروق بين النظام التماثلي والرقمي</a:t>
            </a:r>
          </a:p>
        </p:txBody>
      </p:sp>
      <p:sp>
        <p:nvSpPr>
          <p:cNvPr id="8" name="TextBox 7"/>
          <p:cNvSpPr txBox="1"/>
          <p:nvPr/>
        </p:nvSpPr>
        <p:spPr>
          <a:xfrm>
            <a:off x="128175" y="543490"/>
            <a:ext cx="1806905"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6</a:t>
            </a:r>
            <a:endParaRPr lang="en-US" sz="2800" dirty="0">
              <a:solidFill>
                <a:srgbClr val="FF9518"/>
              </a:solidFill>
              <a:latin typeface="Alexandria Light" pitchFamily="2" charset="-78"/>
              <a:cs typeface="Alexandria Light" pitchFamily="2" charset="-78"/>
            </a:endParaRPr>
          </a:p>
        </p:txBody>
      </p:sp>
      <p:sp>
        <p:nvSpPr>
          <p:cNvPr id="13" name="TextBox 12">
            <a:extLst>
              <a:ext uri="{FF2B5EF4-FFF2-40B4-BE49-F238E27FC236}">
                <a16:creationId xmlns:a16="http://schemas.microsoft.com/office/drawing/2014/main" id="{E715FB38-EC82-DF4F-A8BB-E3B4BAB1739C}"/>
              </a:ext>
            </a:extLst>
          </p:cNvPr>
          <p:cNvSpPr txBox="1"/>
          <p:nvPr/>
        </p:nvSpPr>
        <p:spPr>
          <a:xfrm>
            <a:off x="169275" y="2101598"/>
            <a:ext cx="11521846" cy="2969724"/>
          </a:xfrm>
          <a:prstGeom prst="rect">
            <a:avLst/>
          </a:prstGeom>
          <a:noFill/>
        </p:spPr>
        <p:txBody>
          <a:bodyPr wrap="square" rtlCol="0">
            <a:spAutoFit/>
          </a:bodyPr>
          <a:lstStyle/>
          <a:p>
            <a:pPr algn="r" rtl="1">
              <a:lnSpc>
                <a:spcPct val="150000"/>
              </a:lnSpc>
            </a:pPr>
            <a:r>
              <a:rPr lang="ar-SA" sz="3200" dirty="0">
                <a:latin typeface="Alexandria Light" pitchFamily="2" charset="-78"/>
                <a:cs typeface="Alexandria Light" pitchFamily="2" charset="-78"/>
              </a:rPr>
              <a:t>من حيث التشويش:</a:t>
            </a:r>
          </a:p>
          <a:p>
            <a:pPr algn="r" rtl="1">
              <a:lnSpc>
                <a:spcPct val="150000"/>
              </a:lnSpc>
            </a:pPr>
            <a:r>
              <a:rPr lang="ar-SA" sz="3200" dirty="0">
                <a:latin typeface="Alexandria Light" pitchFamily="2" charset="-78"/>
                <a:cs typeface="Alexandria Light" pitchFamily="2" charset="-78"/>
              </a:rPr>
              <a:t>الأجهزة والمنتجات التماثلية: معرضة بشدة للتشويش</a:t>
            </a:r>
            <a:endParaRPr lang="ar-SA" sz="3200" spc="0" dirty="0">
              <a:latin typeface="Alexandria Light" pitchFamily="2" charset="-78"/>
              <a:cs typeface="Alexandria Light" pitchFamily="2" charset="-78"/>
            </a:endParaRPr>
          </a:p>
          <a:p>
            <a:pPr algn="r" rtl="1">
              <a:lnSpc>
                <a:spcPct val="150000"/>
              </a:lnSpc>
            </a:pPr>
            <a:r>
              <a:rPr lang="ar-SA" sz="3200" dirty="0">
                <a:latin typeface="Alexandria Light" pitchFamily="2" charset="-78"/>
                <a:cs typeface="Alexandria Light" pitchFamily="2" charset="-78"/>
              </a:rPr>
              <a:t>الأجهزة والمنتجات الرقمية: </a:t>
            </a:r>
            <a:r>
              <a:rPr lang="ar-SA" sz="3200" spc="0" dirty="0">
                <a:latin typeface="Alexandria Light" pitchFamily="2" charset="-78"/>
                <a:cs typeface="Alexandria Light" pitchFamily="2" charset="-78"/>
              </a:rPr>
              <a:t>التشويش يكاد يكون منعدم</a:t>
            </a:r>
            <a:endParaRPr lang="en-US" sz="3200" spc="0" dirty="0">
              <a:latin typeface="Alexandria Light" pitchFamily="2" charset="-78"/>
              <a:cs typeface="Alexandria Light" pitchFamily="2" charset="-78"/>
            </a:endParaRPr>
          </a:p>
          <a:p>
            <a:pPr algn="r" rtl="1">
              <a:lnSpc>
                <a:spcPct val="150000"/>
              </a:lnSpc>
            </a:pPr>
            <a:endParaRPr lang="en-EG" sz="3200" dirty="0">
              <a:latin typeface="Alexandria Light" pitchFamily="2" charset="-78"/>
              <a:cs typeface="Alexandria Light" pitchFamily="2" charset="-78"/>
            </a:endParaRPr>
          </a:p>
        </p:txBody>
      </p:sp>
      <p:pic>
        <p:nvPicPr>
          <p:cNvPr id="9" name="Audio Recording Mar 10, 2023 at 5:38:43 PM" descr="Audio Recording Mar 10, 2023 at 5:38:43 PM">
            <a:hlinkClick r:id="" action="ppaction://media"/>
            <a:extLst>
              <a:ext uri="{FF2B5EF4-FFF2-40B4-BE49-F238E27FC236}">
                <a16:creationId xmlns:a16="http://schemas.microsoft.com/office/drawing/2014/main" id="{012AB11D-0C3A-BA43-9F6F-94E46E7E7D8C}"/>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33860" y="6064573"/>
            <a:ext cx="812800" cy="812800"/>
          </a:xfrm>
          <a:prstGeom prst="rect">
            <a:avLst/>
          </a:prstGeom>
        </p:spPr>
      </p:pic>
      <p:pic>
        <p:nvPicPr>
          <p:cNvPr id="10" name="Picture 9">
            <a:extLst>
              <a:ext uri="{FF2B5EF4-FFF2-40B4-BE49-F238E27FC236}">
                <a16:creationId xmlns:a16="http://schemas.microsoft.com/office/drawing/2014/main" id="{8F980779-2679-864E-E9CB-7D4F8196F49C}"/>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45244" y="5471910"/>
            <a:ext cx="2364774" cy="954667"/>
          </a:xfrm>
          <a:prstGeom prst="rect">
            <a:avLst/>
          </a:prstGeom>
        </p:spPr>
      </p:pic>
    </p:spTree>
    <p:extLst>
      <p:ext uri="{BB962C8B-B14F-4D97-AF65-F5344CB8AC3E}">
        <p14:creationId xmlns:p14="http://schemas.microsoft.com/office/powerpoint/2010/main" val="23806835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3872"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95BE54C2-98E7-DC47-A2A3-4AF97F391842}"/>
              </a:ext>
            </a:extLst>
          </p:cNvPr>
          <p:cNvSpPr txBox="1"/>
          <p:nvPr/>
        </p:nvSpPr>
        <p:spPr>
          <a:xfrm>
            <a:off x="502473" y="2476944"/>
            <a:ext cx="11198343" cy="1903150"/>
          </a:xfrm>
          <a:prstGeom prst="rect">
            <a:avLst/>
          </a:prstGeom>
          <a:noFill/>
        </p:spPr>
        <p:txBody>
          <a:bodyPr wrap="square">
            <a:spAutoFit/>
          </a:bodyPr>
          <a:lstStyle/>
          <a:p>
            <a:pPr marL="0" algn="just" defTabSz="914400" rtl="1" eaLnBrk="1" latinLnBrk="0" hangingPunct="1">
              <a:lnSpc>
                <a:spcPts val="3580"/>
              </a:lnSpc>
            </a:pPr>
            <a:r>
              <a:rPr lang="ar-SA" sz="2400" dirty="0">
                <a:latin typeface="Alexandria Light" pitchFamily="2" charset="-78"/>
                <a:cs typeface="Alexandria Light" pitchFamily="2" charset="-78"/>
              </a:rPr>
              <a:t>تعرفنا في هذه المحاضرة على النظام التماثلي وأمثلته المختلفة وتعرفنا أيضاً على النظام الرقمي الذي يعد الطفرة الكبيرة التي حدثت في العالم وغيرت من وجه العالم ومن كل أجهزته الكهربائية، وأيضاً عرفنا الفروق الأساسية بين النظام التماثلي والنظام الرقمي.</a:t>
            </a:r>
            <a:endParaRPr lang="ar-SA" sz="2200" dirty="0">
              <a:latin typeface="Alexandria Light" pitchFamily="2" charset="-78"/>
              <a:cs typeface="Alexandria Light" pitchFamily="2" charset="-78"/>
            </a:endParaRPr>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75156" y="-14990"/>
            <a:ext cx="10532100" cy="1610200"/>
          </a:xfrm>
          <a:prstGeom prst="rect">
            <a:avLst/>
          </a:prstGeom>
        </p:spPr>
      </p:pic>
      <p:sp>
        <p:nvSpPr>
          <p:cNvPr id="7" name="TextBox 6"/>
          <p:cNvSpPr txBox="1"/>
          <p:nvPr/>
        </p:nvSpPr>
        <p:spPr>
          <a:xfrm>
            <a:off x="2693097" y="569998"/>
            <a:ext cx="7400593" cy="523220"/>
          </a:xfrm>
          <a:prstGeom prst="rect">
            <a:avLst/>
          </a:prstGeom>
          <a:noFill/>
        </p:spPr>
        <p:txBody>
          <a:bodyPr wrap="square" rtlCol="0">
            <a:spAutoFit/>
          </a:bodyPr>
          <a:lstStyle/>
          <a:p>
            <a:pPr marL="0" algn="ctr" defTabSz="914400" rtl="1" eaLnBrk="1" latinLnBrk="0" hangingPunct="1"/>
            <a:r>
              <a:rPr lang="ar-EG" sz="2800" dirty="0">
                <a:solidFill>
                  <a:schemeClr val="bg1"/>
                </a:solidFill>
                <a:effectLst/>
                <a:latin typeface="Alexandria Medium" pitchFamily="2" charset="-78"/>
                <a:cs typeface="Alexandria Medium" pitchFamily="2" charset="-78"/>
              </a:rPr>
              <a:t>الخاتمــــــة</a:t>
            </a:r>
            <a:endParaRPr lang="ar-SA" sz="2800" dirty="0">
              <a:solidFill>
                <a:schemeClr val="bg1"/>
              </a:solidFill>
              <a:effectLst/>
              <a:latin typeface="Alexandria Medium" pitchFamily="2" charset="-78"/>
              <a:cs typeface="Alexandria Medium" pitchFamily="2" charset="-78"/>
            </a:endParaRPr>
          </a:p>
        </p:txBody>
      </p:sp>
      <p:sp>
        <p:nvSpPr>
          <p:cNvPr id="8" name="TextBox 7"/>
          <p:cNvSpPr txBox="1"/>
          <p:nvPr/>
        </p:nvSpPr>
        <p:spPr>
          <a:xfrm>
            <a:off x="129704" y="528500"/>
            <a:ext cx="1806905"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6</a:t>
            </a:r>
            <a:endParaRPr lang="en-US" sz="2800" dirty="0">
              <a:solidFill>
                <a:srgbClr val="FF9518"/>
              </a:solidFill>
              <a:latin typeface="Alexandria Light" pitchFamily="2" charset="-78"/>
              <a:cs typeface="Alexandria Light" pitchFamily="2" charset="-78"/>
            </a:endParaRPr>
          </a:p>
        </p:txBody>
      </p:sp>
      <p:pic>
        <p:nvPicPr>
          <p:cNvPr id="9" name="Audio Recording Mar 10, 2023 at 5:40:04 PM" descr="Audio Recording Mar 10, 2023 at 5:40:04 PM">
            <a:hlinkClick r:id="" action="ppaction://media"/>
            <a:extLst>
              <a:ext uri="{FF2B5EF4-FFF2-40B4-BE49-F238E27FC236}">
                <a16:creationId xmlns:a16="http://schemas.microsoft.com/office/drawing/2014/main" id="{8E36D272-7BFD-1F4C-9C62-B9D862F2B6CA}"/>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33860" y="6126566"/>
            <a:ext cx="812800" cy="812800"/>
          </a:xfrm>
          <a:prstGeom prst="rect">
            <a:avLst/>
          </a:prstGeom>
        </p:spPr>
      </p:pic>
      <p:pic>
        <p:nvPicPr>
          <p:cNvPr id="10" name="Picture 9">
            <a:extLst>
              <a:ext uri="{FF2B5EF4-FFF2-40B4-BE49-F238E27FC236}">
                <a16:creationId xmlns:a16="http://schemas.microsoft.com/office/drawing/2014/main" id="{37B087DD-9175-B98A-E81B-45816D08B1CF}"/>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45244" y="5471910"/>
            <a:ext cx="2364774" cy="954667"/>
          </a:xfrm>
          <a:prstGeom prst="rect">
            <a:avLst/>
          </a:prstGeom>
        </p:spPr>
      </p:pic>
    </p:spTree>
    <p:extLst>
      <p:ext uri="{BB962C8B-B14F-4D97-AF65-F5344CB8AC3E}">
        <p14:creationId xmlns:p14="http://schemas.microsoft.com/office/powerpoint/2010/main" val="18257092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4688"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Light" pitchFamily="2" charset="-78"/>
            </a:endParaRPr>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dirty="0">
                <a:solidFill>
                  <a:schemeClr val="bg1"/>
                </a:solidFill>
                <a:latin typeface="Alexandria Light" pitchFamily="2" charset="-78"/>
                <a:cs typeface="Alexandria Light"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Light" pitchFamily="2" charset="-78"/>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9846207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0CCB70E1-1AA5-4829-8301-2B369D838ACA}"/>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706</TotalTime>
  <Words>2420</Words>
  <Application>Microsoft Macintosh PowerPoint</Application>
  <PresentationFormat>Widescreen</PresentationFormat>
  <Paragraphs>178</Paragraphs>
  <Slides>40</Slides>
  <Notes>4</Notes>
  <HiddenSlides>0</HiddenSlides>
  <MMClips>39</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Alexandria ExtraBold</vt:lpstr>
      <vt:lpstr>Alexandria Light</vt:lpstr>
      <vt:lpstr>Alexandria Medium</vt:lpstr>
      <vt:lpstr>Alexandria SemiBold</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george latif</cp:lastModifiedBy>
  <cp:revision>36</cp:revision>
  <dcterms:created xsi:type="dcterms:W3CDTF">2023-04-29T09:08:00Z</dcterms:created>
  <dcterms:modified xsi:type="dcterms:W3CDTF">2025-03-03T22:21:00Z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