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8288000" cy="10287000"/>
  <p:notesSz cx="6858000" cy="9144000"/>
  <p:embeddedFontLst>
    <p:embeddedFont>
      <p:font typeface="Droid Arabic Kufi" panose="020B0606030804020204" pitchFamily="34" charset="0"/>
      <p:regular r:id="rId18"/>
      <p:bold r:id="rId19"/>
    </p:embeddedFont>
    <p:embeddedFont>
      <p:font typeface="Droid Arabic Kufi Bold" panose="020B0806030804020204" pitchFamily="3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orben Bold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740" y="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676200"/>
            <a:ext cx="5503781" cy="6030039"/>
          </a:xfrm>
          <a:custGeom>
            <a:avLst/>
            <a:gdLst/>
            <a:ahLst/>
            <a:cxnLst/>
            <a:rect l="l" t="t" r="r" b="b"/>
            <a:pathLst>
              <a:path w="5503781" h="6030039">
                <a:moveTo>
                  <a:pt x="0" y="0"/>
                </a:moveTo>
                <a:lnTo>
                  <a:pt x="5503781" y="0"/>
                </a:lnTo>
                <a:lnTo>
                  <a:pt x="5503781" y="6030039"/>
                </a:lnTo>
                <a:lnTo>
                  <a:pt x="0" y="6030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575954" y="3831947"/>
            <a:ext cx="1718299" cy="2579507"/>
            <a:chOff x="0" y="0"/>
            <a:chExt cx="452556" cy="67937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52556" cy="679376"/>
            </a:xfrm>
            <a:custGeom>
              <a:avLst/>
              <a:gdLst/>
              <a:ahLst/>
              <a:cxnLst/>
              <a:rect l="l" t="t" r="r" b="b"/>
              <a:pathLst>
                <a:path w="452556" h="679376">
                  <a:moveTo>
                    <a:pt x="0" y="0"/>
                  </a:moveTo>
                  <a:lnTo>
                    <a:pt x="452556" y="0"/>
                  </a:lnTo>
                  <a:lnTo>
                    <a:pt x="452556" y="679376"/>
                  </a:lnTo>
                  <a:lnTo>
                    <a:pt x="0" y="679376"/>
                  </a:lnTo>
                  <a:close/>
                </a:path>
              </a:pathLst>
            </a:custGeom>
            <a:solidFill>
              <a:srgbClr val="0E7648">
                <a:alpha val="22745"/>
              </a:srgbClr>
            </a:solidFill>
            <a:ln w="161925" cap="sq">
              <a:solidFill>
                <a:srgbClr val="03CF75">
                  <a:alpha val="22745"/>
                </a:srgbClr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52556" cy="7174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722416" y="2716698"/>
            <a:ext cx="2058175" cy="3694756"/>
            <a:chOff x="0" y="0"/>
            <a:chExt cx="542071" cy="97310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42071" cy="973105"/>
            </a:xfrm>
            <a:custGeom>
              <a:avLst/>
              <a:gdLst/>
              <a:ahLst/>
              <a:cxnLst/>
              <a:rect l="l" t="t" r="r" b="b"/>
              <a:pathLst>
                <a:path w="542071" h="973105">
                  <a:moveTo>
                    <a:pt x="0" y="0"/>
                  </a:moveTo>
                  <a:lnTo>
                    <a:pt x="542071" y="0"/>
                  </a:lnTo>
                  <a:lnTo>
                    <a:pt x="542071" y="973105"/>
                  </a:lnTo>
                  <a:lnTo>
                    <a:pt x="0" y="973105"/>
                  </a:lnTo>
                  <a:close/>
                </a:path>
              </a:pathLst>
            </a:custGeom>
            <a:solidFill>
              <a:srgbClr val="0E7648">
                <a:alpha val="22745"/>
              </a:srgbClr>
            </a:solidFill>
            <a:ln w="161925" cap="sq">
              <a:solidFill>
                <a:srgbClr val="03CF75">
                  <a:alpha val="22745"/>
                </a:srgbClr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542071" cy="10112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4796677" y="267488"/>
            <a:ext cx="3211689" cy="1522424"/>
          </a:xfrm>
          <a:custGeom>
            <a:avLst/>
            <a:gdLst/>
            <a:ahLst/>
            <a:cxnLst/>
            <a:rect l="l" t="t" r="r" b="b"/>
            <a:pathLst>
              <a:path w="3211689" h="1522424">
                <a:moveTo>
                  <a:pt x="0" y="0"/>
                </a:moveTo>
                <a:lnTo>
                  <a:pt x="3211688" y="0"/>
                </a:lnTo>
                <a:lnTo>
                  <a:pt x="3211688" y="1522424"/>
                </a:lnTo>
                <a:lnTo>
                  <a:pt x="0" y="15224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8000"/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557998" y="3577507"/>
            <a:ext cx="11450367" cy="2833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85"/>
              </a:lnSpc>
            </a:pPr>
            <a:r>
              <a:rPr lang="en-US" sz="3275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Intelligent Detection of </a:t>
            </a:r>
            <a:r>
              <a:rPr lang="en-US" sz="3275" b="1" dirty="0" err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Safey</a:t>
            </a:r>
            <a:endParaRPr lang="en-US" sz="3275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  <a:p>
            <a:pPr algn="ctr">
              <a:lnSpc>
                <a:spcPts val="4585"/>
              </a:lnSpc>
            </a:pPr>
            <a:r>
              <a:rPr lang="en-US" sz="3275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Equipment Violations Using Artificial</a:t>
            </a:r>
          </a:p>
          <a:p>
            <a:pPr algn="ctr">
              <a:lnSpc>
                <a:spcPts val="4585"/>
              </a:lnSpc>
            </a:pPr>
            <a:r>
              <a:rPr lang="en-US" sz="3275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Intelligence</a:t>
            </a:r>
          </a:p>
          <a:p>
            <a:pPr algn="ctr">
              <a:lnSpc>
                <a:spcPts val="4585"/>
              </a:lnSpc>
            </a:pPr>
            <a:endParaRPr lang="en-US" sz="3275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  <a:p>
            <a:pPr algn="ctr">
              <a:lnSpc>
                <a:spcPts val="4585"/>
              </a:lnSpc>
            </a:pPr>
            <a:endParaRPr lang="en-US" sz="3275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984590" y="6696186"/>
            <a:ext cx="4597184" cy="1744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92"/>
              </a:lnSpc>
            </a:pPr>
            <a:r>
              <a:rPr lang="en-US" sz="24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Prepared By</a:t>
            </a:r>
          </a:p>
          <a:p>
            <a:pPr algn="ctr">
              <a:lnSpc>
                <a:spcPts val="3392"/>
              </a:lnSpc>
            </a:pPr>
            <a:r>
              <a:rPr lang="en-US" sz="2423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Kholod</a:t>
            </a:r>
            <a:r>
              <a:rPr lang="en-US" sz="24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</a:t>
            </a:r>
            <a:r>
              <a:rPr lang="en-US" sz="2423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Alharbi</a:t>
            </a:r>
            <a:r>
              <a:rPr lang="en-US" sz="24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- 252001457</a:t>
            </a:r>
          </a:p>
          <a:p>
            <a:pPr algn="ctr">
              <a:lnSpc>
                <a:spcPts val="3392"/>
              </a:lnSpc>
            </a:pPr>
            <a:r>
              <a:rPr lang="en-US" sz="2423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Bashayer</a:t>
            </a:r>
            <a:r>
              <a:rPr lang="en-US" sz="24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</a:t>
            </a:r>
            <a:r>
              <a:rPr lang="en-US" sz="2423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Shaheen</a:t>
            </a:r>
            <a:r>
              <a:rPr lang="en-US" sz="24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- 252001365</a:t>
            </a:r>
          </a:p>
          <a:p>
            <a:pPr algn="ctr">
              <a:lnSpc>
                <a:spcPts val="3392"/>
              </a:lnSpc>
            </a:pPr>
            <a:endParaRPr lang="en-US" sz="2423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062863" y="5858951"/>
            <a:ext cx="8440638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ctr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Graduation Project / AI-based System</a:t>
            </a:r>
          </a:p>
          <a:p>
            <a:pPr algn="ctr">
              <a:lnSpc>
                <a:spcPts val="4759"/>
              </a:lnSpc>
            </a:pPr>
            <a:endParaRPr lang="en-US" sz="3399">
              <a:solidFill>
                <a:srgbClr val="806451"/>
              </a:solidFill>
              <a:ea typeface="Droid Arabic Kufi"/>
              <a:cs typeface="Droid Arabic Kufi"/>
              <a:sym typeface="Droid Arabic Kuf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831358" y="3551263"/>
            <a:ext cx="4881535" cy="5982186"/>
          </a:xfrm>
          <a:custGeom>
            <a:avLst/>
            <a:gdLst/>
            <a:ahLst/>
            <a:cxnLst/>
            <a:rect l="l" t="t" r="r" b="b"/>
            <a:pathLst>
              <a:path w="4881535" h="5982186">
                <a:moveTo>
                  <a:pt x="0" y="0"/>
                </a:moveTo>
                <a:lnTo>
                  <a:pt x="4881535" y="0"/>
                </a:lnTo>
                <a:lnTo>
                  <a:pt x="4881535" y="5982186"/>
                </a:lnTo>
                <a:lnTo>
                  <a:pt x="0" y="598218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050" t="-26663" r="-137951" b="-2939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542646" y="4946022"/>
            <a:ext cx="1313025" cy="755773"/>
            <a:chOff x="0" y="0"/>
            <a:chExt cx="345817" cy="1990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45817" cy="199051"/>
            </a:xfrm>
            <a:custGeom>
              <a:avLst/>
              <a:gdLst/>
              <a:ahLst/>
              <a:cxnLst/>
              <a:rect l="l" t="t" r="r" b="b"/>
              <a:pathLst>
                <a:path w="345817" h="199051">
                  <a:moveTo>
                    <a:pt x="0" y="0"/>
                  </a:moveTo>
                  <a:lnTo>
                    <a:pt x="345817" y="0"/>
                  </a:lnTo>
                  <a:lnTo>
                    <a:pt x="345817" y="199051"/>
                  </a:lnTo>
                  <a:lnTo>
                    <a:pt x="0" y="199051"/>
                  </a:lnTo>
                  <a:close/>
                </a:path>
              </a:pathLst>
            </a:custGeom>
            <a:solidFill>
              <a:srgbClr val="FF0000">
                <a:alpha val="22745"/>
              </a:srgbClr>
            </a:solidFill>
            <a:ln w="161925" cap="sq">
              <a:solidFill>
                <a:srgbClr val="9D1717">
                  <a:alpha val="22745"/>
                </a:srgbClr>
              </a:solidFill>
              <a:prstDash val="solid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45817" cy="2371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799157" y="5701795"/>
            <a:ext cx="1460143" cy="840561"/>
            <a:chOff x="0" y="0"/>
            <a:chExt cx="384564" cy="22138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84564" cy="221382"/>
            </a:xfrm>
            <a:custGeom>
              <a:avLst/>
              <a:gdLst/>
              <a:ahLst/>
              <a:cxnLst/>
              <a:rect l="l" t="t" r="r" b="b"/>
              <a:pathLst>
                <a:path w="384564" h="221382">
                  <a:moveTo>
                    <a:pt x="0" y="0"/>
                  </a:moveTo>
                  <a:lnTo>
                    <a:pt x="384564" y="0"/>
                  </a:lnTo>
                  <a:lnTo>
                    <a:pt x="384564" y="221382"/>
                  </a:lnTo>
                  <a:lnTo>
                    <a:pt x="0" y="221382"/>
                  </a:lnTo>
                  <a:close/>
                </a:path>
              </a:pathLst>
            </a:custGeom>
            <a:solidFill>
              <a:srgbClr val="FF0000">
                <a:alpha val="22745"/>
              </a:srgbClr>
            </a:solidFill>
            <a:ln w="161925" cap="sq">
              <a:solidFill>
                <a:srgbClr val="9D1717">
                  <a:alpha val="22745"/>
                </a:srgbClr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84564" cy="2594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5486810" y="923925"/>
            <a:ext cx="6649164" cy="19015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17"/>
              </a:lnSpc>
            </a:pPr>
            <a:r>
              <a:rPr lang="en-US" sz="5441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INTRODUCTIN</a:t>
            </a:r>
          </a:p>
          <a:p>
            <a:pPr algn="ctr">
              <a:lnSpc>
                <a:spcPts val="7617"/>
              </a:lnSpc>
            </a:pPr>
            <a:endParaRPr lang="en-US" sz="5441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0" y="2860239"/>
            <a:ext cx="13154421" cy="4879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1"/>
              </a:lnSpc>
            </a:pPr>
            <a:endParaRPr dirty="0"/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Construction sites are considered among the most hazardous working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environments due to the presence of heavy machinery, elevated structures,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and continuously changing operational conditions. Ensuring that workers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properly use PPE plays a critical role in reducing workplace injuries and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improving safety compliance. However, traditional monitoring methods still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rely heavily on manual supervision, which becomes difficult to maintain in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large-scale construction environments. Therefore, recent advances in deep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learning and computer vision provide an opportunity to develop automated</a:t>
            </a:r>
          </a:p>
          <a:p>
            <a:pPr algn="ctr">
              <a:lnSpc>
                <a:spcPts val="3511"/>
              </a:lnSpc>
            </a:pPr>
            <a:r>
              <a:rPr lang="en-US" sz="250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monitoring systems capable of detecting PPE usage efficiently</a:t>
            </a:r>
          </a:p>
          <a:p>
            <a:pPr algn="ctr">
              <a:lnSpc>
                <a:spcPts val="3511"/>
              </a:lnSpc>
            </a:pPr>
            <a:endParaRPr lang="en-US" sz="2508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385614" y="2680826"/>
            <a:ext cx="6345252" cy="6172200"/>
          </a:xfrm>
          <a:custGeom>
            <a:avLst/>
            <a:gdLst/>
            <a:ahLst/>
            <a:cxnLst/>
            <a:rect l="l" t="t" r="r" b="b"/>
            <a:pathLst>
              <a:path w="6345252" h="6172200">
                <a:moveTo>
                  <a:pt x="0" y="0"/>
                </a:moveTo>
                <a:lnTo>
                  <a:pt x="6345252" y="0"/>
                </a:lnTo>
                <a:lnTo>
                  <a:pt x="6345252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405274" y="467018"/>
            <a:ext cx="12342062" cy="1829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11"/>
              </a:lnSpc>
            </a:pPr>
            <a:r>
              <a:rPr lang="en-US" sz="5222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Problem Statement</a:t>
            </a:r>
          </a:p>
          <a:p>
            <a:pPr algn="ctr">
              <a:lnSpc>
                <a:spcPts val="7311"/>
              </a:lnSpc>
            </a:pPr>
            <a:endParaRPr lang="en-US" sz="5222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57252" y="1653631"/>
            <a:ext cx="12342062" cy="529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12"/>
              </a:lnSpc>
            </a:pPr>
            <a:r>
              <a:rPr lang="en-US" sz="42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Despite the availability of safety regulations and</a:t>
            </a:r>
          </a:p>
          <a:p>
            <a:pPr algn="ctr">
              <a:lnSpc>
                <a:spcPts val="5912"/>
              </a:lnSpc>
            </a:pPr>
            <a:r>
              <a:rPr lang="en-US" sz="42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protective equipment at construction sites,</a:t>
            </a:r>
          </a:p>
          <a:p>
            <a:pPr algn="ctr">
              <a:lnSpc>
                <a:spcPts val="5912"/>
              </a:lnSpc>
            </a:pPr>
            <a:r>
              <a:rPr lang="en-US" sz="42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maintaining continuous compliance remains a</a:t>
            </a:r>
          </a:p>
          <a:p>
            <a:pPr algn="ctr">
              <a:lnSpc>
                <a:spcPts val="5912"/>
              </a:lnSpc>
            </a:pPr>
            <a:r>
              <a:rPr lang="en-US" sz="42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major challenge, particularly in environments</a:t>
            </a:r>
          </a:p>
          <a:p>
            <a:pPr algn="ctr">
              <a:lnSpc>
                <a:spcPts val="5912"/>
              </a:lnSpc>
            </a:pPr>
            <a:r>
              <a:rPr lang="en-US" sz="4223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where manual monitoring is limited.</a:t>
            </a:r>
          </a:p>
          <a:p>
            <a:pPr algn="ctr">
              <a:lnSpc>
                <a:spcPts val="5912"/>
              </a:lnSpc>
            </a:pPr>
            <a:endParaRPr lang="en-US" sz="4223" dirty="0">
              <a:solidFill>
                <a:srgbClr val="806451"/>
              </a:solidFill>
              <a:ea typeface="Droid Arabic Kufi"/>
              <a:cs typeface="Droid Arabic Kufi"/>
              <a:sym typeface="Droid Arabic Kufi"/>
            </a:endParaRPr>
          </a:p>
          <a:p>
            <a:pPr algn="ctr" rtl="1">
              <a:lnSpc>
                <a:spcPts val="5912"/>
              </a:lnSpc>
            </a:pPr>
            <a:endParaRPr lang="en-US" sz="4223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28700" y="5700251"/>
            <a:ext cx="9612957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Main challenges include: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dependence on human supervision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limited monitoring coverage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delayed response to safety violations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difficulty monitoring large construction areas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054920" y="3530806"/>
            <a:ext cx="4360578" cy="4114800"/>
          </a:xfrm>
          <a:custGeom>
            <a:avLst/>
            <a:gdLst/>
            <a:ahLst/>
            <a:cxnLst/>
            <a:rect l="l" t="t" r="r" b="b"/>
            <a:pathLst>
              <a:path w="4360578" h="4114800">
                <a:moveTo>
                  <a:pt x="0" y="0"/>
                </a:moveTo>
                <a:lnTo>
                  <a:pt x="4360578" y="0"/>
                </a:lnTo>
                <a:lnTo>
                  <a:pt x="436057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74085" y="734901"/>
            <a:ext cx="7292585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Research Objectives</a:t>
            </a:r>
          </a:p>
          <a:p>
            <a:pPr algn="l">
              <a:lnSpc>
                <a:spcPts val="10500"/>
              </a:lnSpc>
            </a:pP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3464131"/>
            <a:ext cx="3529608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Study automated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PPE monitoring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techniques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966670" y="3464131"/>
            <a:ext cx="4136529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Apply deep learning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for object detection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tasks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580401" y="7437549"/>
            <a:ext cx="3343424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Train a yolov8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detection model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474437" y="7437549"/>
            <a:ext cx="4580483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Evaluate performance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using precision, recall,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and map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4508837" y="5778071"/>
            <a:ext cx="4187577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Assess suitability for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real-time safety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monitoring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6734889">
            <a:off x="-5366097" y="1607190"/>
            <a:ext cx="14002123" cy="4903211"/>
          </a:xfrm>
          <a:custGeom>
            <a:avLst/>
            <a:gdLst/>
            <a:ahLst/>
            <a:cxnLst/>
            <a:rect l="l" t="t" r="r" b="b"/>
            <a:pathLst>
              <a:path w="14002123" h="4903211">
                <a:moveTo>
                  <a:pt x="0" y="0"/>
                </a:moveTo>
                <a:lnTo>
                  <a:pt x="14002122" y="0"/>
                </a:lnTo>
                <a:lnTo>
                  <a:pt x="14002122" y="4903211"/>
                </a:lnTo>
                <a:lnTo>
                  <a:pt x="0" y="49032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1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44002" y="885825"/>
            <a:ext cx="15199996" cy="2619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Motivation of the Study</a:t>
            </a:r>
          </a:p>
          <a:p>
            <a:pPr algn="ctr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76670" y="3068129"/>
            <a:ext cx="17134661" cy="5845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The motivation behind this research arises from the increasing need to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improve workplace safety monitoring using intelligent technologies.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Traditional inspection methods require continuous human effort and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may not provide consistent monitoring coverage in large construction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environments. By integrating deep learning–based detection systems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into safety monitoring workflows, it becomes possible to improve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compliance tracking and support early identification of unsafe situations</a:t>
            </a:r>
          </a:p>
          <a:p>
            <a:pPr algn="ctr">
              <a:lnSpc>
                <a:spcPts val="5084"/>
              </a:lnSpc>
            </a:pPr>
            <a:r>
              <a:rPr lang="en-US" sz="3632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that may lead to workplace accident</a:t>
            </a:r>
          </a:p>
          <a:p>
            <a:pPr algn="ctr" rtl="1">
              <a:lnSpc>
                <a:spcPts val="5084"/>
              </a:lnSpc>
            </a:pPr>
            <a:endParaRPr lang="en-US" sz="3632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2400" y="-142875"/>
            <a:ext cx="16459200" cy="26930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 dirty="0" smtClean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Dataset Description</a:t>
            </a: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  <a:p>
            <a:pPr algn="l">
              <a:lnSpc>
                <a:spcPts val="10500"/>
              </a:lnSpc>
            </a:pP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457200" y="1432218"/>
            <a:ext cx="10058400" cy="88229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This study utilized the Construction Site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Safety Dataset collected from publicly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available sources including </a:t>
            </a:r>
            <a:r>
              <a:rPr lang="en-US" sz="3050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Kaggle</a:t>
            </a: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. The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dataset contains annotated images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representing workers and commonly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used protective equipment captured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under different environmental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conditions.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Dataset </a:t>
            </a:r>
            <a:r>
              <a:rPr lang="en-US" sz="3050" b="1" dirty="0" smtClean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includes:</a:t>
            </a:r>
            <a:endParaRPr lang="en-US" sz="3050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workers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safety helmets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reflective safety vests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These variations helped improve model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robustness and detection capability in</a:t>
            </a:r>
          </a:p>
          <a:p>
            <a:pPr algn="ctr">
              <a:lnSpc>
                <a:spcPts val="4270"/>
              </a:lnSpc>
            </a:pPr>
            <a:r>
              <a:rPr lang="en-US" sz="305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realistic construction environments</a:t>
            </a:r>
          </a:p>
          <a:p>
            <a:pPr algn="ctr">
              <a:lnSpc>
                <a:spcPts val="4270"/>
              </a:lnSpc>
            </a:pPr>
            <a:endParaRPr lang="en-US" sz="3050" b="1" dirty="0">
              <a:solidFill>
                <a:srgbClr val="806451"/>
              </a:solidFill>
              <a:latin typeface="Droid Arabic Kufi Bold"/>
              <a:ea typeface="Droid Arabic Kufi Bold"/>
              <a:cs typeface="Droid Arabic Kufi Bold"/>
              <a:sym typeface="Droid Arabic Kufi Bold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1095749" y="1238250"/>
            <a:ext cx="7192251" cy="8581421"/>
          </a:xfrm>
          <a:custGeom>
            <a:avLst/>
            <a:gdLst/>
            <a:ahLst/>
            <a:cxnLst/>
            <a:rect l="l" t="t" r="r" b="b"/>
            <a:pathLst>
              <a:path w="7192251" h="8581421">
                <a:moveTo>
                  <a:pt x="0" y="0"/>
                </a:moveTo>
                <a:lnTo>
                  <a:pt x="7192251" y="0"/>
                </a:lnTo>
                <a:lnTo>
                  <a:pt x="7192251" y="8581421"/>
                </a:lnTo>
                <a:lnTo>
                  <a:pt x="0" y="85814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" t="-5274" r="-7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885825"/>
            <a:ext cx="16230600" cy="2619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Proposed Methodology</a:t>
            </a:r>
          </a:p>
          <a:p>
            <a:pPr algn="ctr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0" y="2815782"/>
            <a:ext cx="14558531" cy="7155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To achieve reliable PPE detection performance, a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structured methodology was followed consisting of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dataset preparation, preprocessing, transfer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learning–based model training, and performance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evaluation. The YOLOv8 architecture was selected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due to its strong detection accuracy and real-time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processing capability, making it suitable for</a:t>
            </a:r>
          </a:p>
          <a:p>
            <a:pPr algn="ctr" rtl="1">
              <a:lnSpc>
                <a:spcPts val="6162"/>
              </a:lnSpc>
            </a:pPr>
            <a:r>
              <a:rPr lang="en-US" sz="4401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construction safety monitoring applications</a:t>
            </a:r>
          </a:p>
          <a:p>
            <a:pPr algn="ctr" rtl="1">
              <a:lnSpc>
                <a:spcPts val="6162"/>
              </a:lnSpc>
            </a:pPr>
            <a:endParaRPr lang="en-US" sz="4401" b="1" dirty="0">
              <a:solidFill>
                <a:srgbClr val="806451"/>
              </a:solidFill>
              <a:latin typeface="Droid Arabic Kufi Bold"/>
              <a:ea typeface="Droid Arabic Kufi Bold"/>
              <a:cs typeface="Droid Arabic Kufi Bold"/>
              <a:sym typeface="Droid Arabic Kufi Bold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4558531" y="4548031"/>
            <a:ext cx="3499240" cy="5250363"/>
          </a:xfrm>
          <a:custGeom>
            <a:avLst/>
            <a:gdLst/>
            <a:ahLst/>
            <a:cxnLst/>
            <a:rect l="l" t="t" r="r" b="b"/>
            <a:pathLst>
              <a:path w="3499240" h="5250363">
                <a:moveTo>
                  <a:pt x="0" y="0"/>
                </a:moveTo>
                <a:lnTo>
                  <a:pt x="3499240" y="0"/>
                </a:lnTo>
                <a:lnTo>
                  <a:pt x="3499240" y="5250362"/>
                </a:lnTo>
                <a:lnTo>
                  <a:pt x="0" y="5250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1489" r="-41489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144500" y="3744671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885825"/>
            <a:ext cx="15331592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Transfer Learning Strategy</a:t>
            </a:r>
          </a:p>
          <a:p>
            <a:pPr algn="l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-259842" y="4305537"/>
            <a:ext cx="14045712" cy="4885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Training deep learning models from scratch requires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large datasets and extensive computational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resources. Therefore, transfer learning was applied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in this research by fine-tuning </a:t>
            </a:r>
            <a:r>
              <a:rPr lang="en-US" sz="3399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pretrained</a:t>
            </a: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 YOLOv8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weights using the construction safety dataset. This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approach significantly reduced training time while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improving detection accuracy and model</a:t>
            </a:r>
          </a:p>
          <a:p>
            <a:pPr algn="ctr" rtl="1">
              <a:lnSpc>
                <a:spcPts val="4759"/>
              </a:lnSpc>
            </a:pPr>
            <a:r>
              <a:rPr lang="en-US" sz="3399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convergence performance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802708" y="7158652"/>
            <a:ext cx="1183887" cy="1028502"/>
          </a:xfrm>
          <a:custGeom>
            <a:avLst/>
            <a:gdLst/>
            <a:ahLst/>
            <a:cxnLst/>
            <a:rect l="l" t="t" r="r" b="b"/>
            <a:pathLst>
              <a:path w="1183887" h="1028502">
                <a:moveTo>
                  <a:pt x="0" y="0"/>
                </a:moveTo>
                <a:lnTo>
                  <a:pt x="1183888" y="0"/>
                </a:lnTo>
                <a:lnTo>
                  <a:pt x="1183888" y="1028502"/>
                </a:lnTo>
                <a:lnTo>
                  <a:pt x="0" y="10285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854711" y="7249536"/>
            <a:ext cx="1287808" cy="846734"/>
          </a:xfrm>
          <a:custGeom>
            <a:avLst/>
            <a:gdLst/>
            <a:ahLst/>
            <a:cxnLst/>
            <a:rect l="l" t="t" r="r" b="b"/>
            <a:pathLst>
              <a:path w="1287808" h="846734">
                <a:moveTo>
                  <a:pt x="0" y="0"/>
                </a:moveTo>
                <a:lnTo>
                  <a:pt x="1287808" y="0"/>
                </a:lnTo>
                <a:lnTo>
                  <a:pt x="1287808" y="846734"/>
                </a:lnTo>
                <a:lnTo>
                  <a:pt x="0" y="8467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473122" y="-142875"/>
            <a:ext cx="14050987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Training Environment</a:t>
            </a:r>
          </a:p>
          <a:p>
            <a:pPr algn="ctr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313834" y="3148211"/>
            <a:ext cx="7660332" cy="3038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Model training was performed using: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</a:t>
            </a:r>
            <a:r>
              <a:rPr lang="en-US" sz="3399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Ultralytics</a:t>
            </a: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YOLOv8 framework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Google </a:t>
            </a:r>
            <a:r>
              <a:rPr lang="en-US" sz="3399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Colab</a:t>
            </a: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environment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• </a:t>
            </a:r>
            <a:r>
              <a:rPr lang="en-US" sz="3399" dirty="0" err="1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pretrained</a:t>
            </a: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 YOLOv8s weights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7200454" y="6062226"/>
            <a:ext cx="3887093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Evaluation metrics: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728752" y="7606228"/>
            <a:ext cx="1839516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Precision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957996" y="8568389"/>
            <a:ext cx="1184523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Recall</a:t>
            </a:r>
          </a:p>
          <a:p>
            <a:pPr algn="ctr">
              <a:lnSpc>
                <a:spcPts val="4759"/>
              </a:lnSpc>
            </a:pPr>
            <a:endParaRPr lang="en-US" sz="3399">
              <a:solidFill>
                <a:srgbClr val="806451"/>
              </a:solidFill>
              <a:ea typeface="Droid Arabic Kufi"/>
              <a:cs typeface="Droid Arabic Kufi"/>
              <a:sym typeface="Droid Arabic Kufi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470332" y="7606228"/>
            <a:ext cx="1823145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806451"/>
                </a:solidFill>
                <a:ea typeface="Droid Arabic Kufi"/>
                <a:cs typeface="Droid Arabic Kufi"/>
                <a:sym typeface="Droid Arabic Kufi"/>
              </a:rPr>
              <a:t>mAP@50</a:t>
            </a:r>
          </a:p>
          <a:p>
            <a:pPr algn="ctr">
              <a:lnSpc>
                <a:spcPts val="4759"/>
              </a:lnSpc>
            </a:pPr>
            <a:endParaRPr lang="en-US" sz="3399" dirty="0">
              <a:solidFill>
                <a:srgbClr val="806451"/>
              </a:solidFill>
              <a:latin typeface="Droid Arabic Kufi"/>
              <a:ea typeface="Droid Arabic Kufi"/>
              <a:cs typeface="Droid Arabic Kufi"/>
              <a:sym typeface="Droid Arabic Kuf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-142875"/>
            <a:ext cx="12377109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Experimental Results</a:t>
            </a:r>
          </a:p>
          <a:p>
            <a:pPr algn="l">
              <a:lnSpc>
                <a:spcPts val="10500"/>
              </a:lnSpc>
            </a:pP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28700" y="3420013"/>
            <a:ext cx="16042577" cy="4893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The trained detection model demonstrated strong performance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in identifying PPE components across validation and testing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datasets. The obtained results showed reliable object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localization capability and accurate classification performance,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confirming the effectiveness of the YOLOv8 architecture for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construction site safety monitoring applications</a:t>
            </a:r>
          </a:p>
          <a:p>
            <a:pPr algn="ctr">
              <a:lnSpc>
                <a:spcPts val="5474"/>
              </a:lnSpc>
            </a:pPr>
            <a:endParaRPr lang="en-US" sz="3910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5079011" y="482846"/>
            <a:ext cx="2180289" cy="2057400"/>
          </a:xfrm>
          <a:custGeom>
            <a:avLst/>
            <a:gdLst/>
            <a:ahLst/>
            <a:cxnLst/>
            <a:rect l="l" t="t" r="r" b="b"/>
            <a:pathLst>
              <a:path w="2180289" h="2057400">
                <a:moveTo>
                  <a:pt x="0" y="0"/>
                </a:moveTo>
                <a:lnTo>
                  <a:pt x="2180289" y="0"/>
                </a:lnTo>
                <a:lnTo>
                  <a:pt x="218028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679423" y="7219615"/>
            <a:ext cx="3147504" cy="3067385"/>
          </a:xfrm>
          <a:custGeom>
            <a:avLst/>
            <a:gdLst/>
            <a:ahLst/>
            <a:cxnLst/>
            <a:rect l="l" t="t" r="r" b="b"/>
            <a:pathLst>
              <a:path w="3147504" h="3067385">
                <a:moveTo>
                  <a:pt x="0" y="0"/>
                </a:moveTo>
                <a:lnTo>
                  <a:pt x="3147504" y="0"/>
                </a:lnTo>
                <a:lnTo>
                  <a:pt x="3147504" y="3067385"/>
                </a:lnTo>
                <a:lnTo>
                  <a:pt x="0" y="30673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-174379"/>
            <a:ext cx="15140455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Training Performance Analysis</a:t>
            </a:r>
          </a:p>
          <a:p>
            <a:pPr algn="l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94011" y="3111058"/>
            <a:ext cx="18099977" cy="3482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Analysis of training and validation loss curves indicated stable</a:t>
            </a:r>
          </a:p>
          <a:p>
            <a:pPr algn="ctr">
              <a:lnSpc>
                <a:spcPts val="5474"/>
              </a:lnSpc>
            </a:pPr>
            <a:r>
              <a:rPr lang="en-US" sz="3910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convergence behavior throughout the training process. The absence of significant divergence between training and validation results confirmed that the model achieved good generalization capability without severe overfitting.</a:t>
            </a:r>
          </a:p>
          <a:p>
            <a:pPr algn="ctr">
              <a:lnSpc>
                <a:spcPts val="5474"/>
              </a:lnSpc>
            </a:pPr>
            <a:endParaRPr lang="en-US" sz="3910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564773" y="262399"/>
            <a:ext cx="12377109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Detection Results</a:t>
            </a:r>
          </a:p>
          <a:p>
            <a:pPr algn="ctr">
              <a:lnSpc>
                <a:spcPts val="10500"/>
              </a:lnSpc>
            </a:pPr>
            <a:r>
              <a:rPr lang="en-US" sz="7500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Visualization</a:t>
            </a:r>
          </a:p>
          <a:p>
            <a:pPr algn="ctr">
              <a:lnSpc>
                <a:spcPts val="10500"/>
              </a:lnSpc>
            </a:pP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955446" y="2906084"/>
            <a:ext cx="12377109" cy="7909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The detection model successfully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identified multiple PPE components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under different environmental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conditions, including crowded scenes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and varying illumination levels.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However, minor accuracy reductions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were observed in cases involving small</a:t>
            </a:r>
          </a:p>
          <a:p>
            <a:pPr algn="ctr">
              <a:lnSpc>
                <a:spcPts val="6913"/>
              </a:lnSpc>
            </a:pPr>
            <a:r>
              <a:rPr lang="en-US" sz="493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object sizes or partial occlusion</a:t>
            </a:r>
          </a:p>
          <a:p>
            <a:pPr algn="ctr">
              <a:lnSpc>
                <a:spcPts val="6913"/>
              </a:lnSpc>
            </a:pPr>
            <a:endParaRPr lang="en-US" sz="4938" b="1" dirty="0">
              <a:solidFill>
                <a:srgbClr val="806451"/>
              </a:solidFill>
              <a:ea typeface="Droid Arabic Kufi Bold"/>
              <a:cs typeface="Droid Arabic Kufi Bold"/>
              <a:sym typeface="Droid Arabic Kufi 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9722" y="624061"/>
            <a:ext cx="17848556" cy="8634239"/>
          </a:xfrm>
          <a:custGeom>
            <a:avLst/>
            <a:gdLst/>
            <a:ahLst/>
            <a:cxnLst/>
            <a:rect l="l" t="t" r="r" b="b"/>
            <a:pathLst>
              <a:path w="17848556" h="8634239">
                <a:moveTo>
                  <a:pt x="0" y="0"/>
                </a:moveTo>
                <a:lnTo>
                  <a:pt x="17848556" y="0"/>
                </a:lnTo>
                <a:lnTo>
                  <a:pt x="17848556" y="8634239"/>
                </a:lnTo>
                <a:lnTo>
                  <a:pt x="0" y="86342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58680" y="584336"/>
            <a:ext cx="18546680" cy="9118328"/>
          </a:xfrm>
          <a:custGeom>
            <a:avLst/>
            <a:gdLst/>
            <a:ahLst/>
            <a:cxnLst/>
            <a:rect l="l" t="t" r="r" b="b"/>
            <a:pathLst>
              <a:path w="18546680" h="9118328">
                <a:moveTo>
                  <a:pt x="0" y="0"/>
                </a:moveTo>
                <a:lnTo>
                  <a:pt x="18546680" y="0"/>
                </a:lnTo>
                <a:lnTo>
                  <a:pt x="18546680" y="9118328"/>
                </a:lnTo>
                <a:lnTo>
                  <a:pt x="0" y="91183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-142875"/>
            <a:ext cx="12377109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 dirty="0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Conclusion and Future Work</a:t>
            </a:r>
          </a:p>
          <a:p>
            <a:pPr algn="l">
              <a:lnSpc>
                <a:spcPts val="10500"/>
              </a:lnSpc>
            </a:pPr>
            <a:endParaRPr lang="en-US" sz="7500" b="1" dirty="0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28700" y="2894076"/>
            <a:ext cx="16274281" cy="6924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This study demonstrated the effectiveness of the YOLOv8 object detection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architecture for automated PPE monitoring in construction site environments.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The proposed detection system achieved reliable performance in identifying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workers and safety equipment under realistic conditions and showed strong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potential for supporting intelligent workplace safety monitoring applications.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Future improvements may include: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real-time deployment using surveillance cameras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expanding dataset size and diversity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detecting additional PPE components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integration with </a:t>
            </a:r>
            <a:r>
              <a:rPr lang="en-US" sz="3218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IoT</a:t>
            </a: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-based safety monitoring systems</a:t>
            </a:r>
          </a:p>
          <a:p>
            <a:pPr algn="ctr">
              <a:lnSpc>
                <a:spcPts val="4505"/>
              </a:lnSpc>
            </a:pPr>
            <a:r>
              <a:rPr lang="en-US" sz="321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• optimization for edge-device deployment</a:t>
            </a:r>
          </a:p>
          <a:p>
            <a:pPr algn="ctr">
              <a:lnSpc>
                <a:spcPts val="4505"/>
              </a:lnSpc>
            </a:pPr>
            <a:endParaRPr lang="en-US" sz="3218" b="1" dirty="0">
              <a:solidFill>
                <a:srgbClr val="806451"/>
              </a:solidFill>
              <a:latin typeface="Droid Arabic Kufi Bold"/>
              <a:ea typeface="Droid Arabic Kufi Bold"/>
              <a:cs typeface="Droid Arabic Kufi Bold"/>
              <a:sym typeface="Droid Arabic Kufi Bold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4940998" y="0"/>
            <a:ext cx="2964306" cy="2403783"/>
          </a:xfrm>
          <a:custGeom>
            <a:avLst/>
            <a:gdLst/>
            <a:ahLst/>
            <a:cxnLst/>
            <a:rect l="l" t="t" r="r" b="b"/>
            <a:pathLst>
              <a:path w="2964306" h="2403783">
                <a:moveTo>
                  <a:pt x="0" y="0"/>
                </a:moveTo>
                <a:lnTo>
                  <a:pt x="2964306" y="0"/>
                </a:lnTo>
                <a:lnTo>
                  <a:pt x="2964306" y="2403783"/>
                </a:lnTo>
                <a:lnTo>
                  <a:pt x="0" y="24037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028700"/>
            <a:ext cx="10394827" cy="8229600"/>
          </a:xfrm>
          <a:custGeom>
            <a:avLst/>
            <a:gdLst/>
            <a:ahLst/>
            <a:cxnLst/>
            <a:rect l="l" t="t" r="r" b="b"/>
            <a:pathLst>
              <a:path w="10394827" h="8229600">
                <a:moveTo>
                  <a:pt x="0" y="0"/>
                </a:moveTo>
                <a:lnTo>
                  <a:pt x="10394827" y="0"/>
                </a:lnTo>
                <a:lnTo>
                  <a:pt x="1039482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56" t="-5819" r="-2856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469585" y="-352425"/>
            <a:ext cx="12377109" cy="2619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500"/>
              </a:lnSpc>
            </a:pPr>
            <a:r>
              <a:rPr lang="en-US" sz="7500" b="1">
                <a:solidFill>
                  <a:srgbClr val="806451"/>
                </a:solidFill>
                <a:latin typeface="Corben Bold"/>
                <a:ea typeface="Corben Bold"/>
                <a:cs typeface="Corben Bold"/>
                <a:sym typeface="Corben Bold"/>
              </a:rPr>
              <a:t>Expert Opinions </a:t>
            </a:r>
          </a:p>
          <a:p>
            <a:pPr algn="l">
              <a:lnSpc>
                <a:spcPts val="10500"/>
              </a:lnSpc>
            </a:pPr>
            <a:endParaRPr lang="en-US" sz="7500" b="1">
              <a:solidFill>
                <a:srgbClr val="806451"/>
              </a:solidFill>
              <a:latin typeface="Corben Bold"/>
              <a:ea typeface="Corben Bold"/>
              <a:cs typeface="Corben Bold"/>
              <a:sym typeface="Corben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605413" y="2496147"/>
            <a:ext cx="9184000" cy="3770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21"/>
              </a:lnSpc>
            </a:pPr>
            <a:r>
              <a:rPr lang="en-US" sz="3515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Eng. Mohamed </a:t>
            </a:r>
            <a:r>
              <a:rPr lang="en-US" sz="3515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Nigm</a:t>
            </a:r>
            <a:r>
              <a:rPr lang="en-US" sz="3515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 (15 years), HSE Manager, highlighted that AI-based monitoring improves safety compliance and enhances work quality by reducing missed violations and supporting continuous monitoring.</a:t>
            </a:r>
          </a:p>
          <a:p>
            <a:pPr algn="ctr">
              <a:lnSpc>
                <a:spcPts val="4921"/>
              </a:lnSpc>
            </a:pPr>
            <a:endParaRPr lang="en-US" sz="3515" b="1" dirty="0">
              <a:solidFill>
                <a:srgbClr val="806451"/>
              </a:solidFill>
              <a:latin typeface="Droid Arabic Kufi Bold"/>
              <a:ea typeface="Droid Arabic Kufi Bold"/>
              <a:cs typeface="Droid Arabic Kufi Bold"/>
              <a:sym typeface="Droid Arabic Kufi Bold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8782587" y="3733527"/>
            <a:ext cx="9477826" cy="7242252"/>
          </a:xfrm>
          <a:custGeom>
            <a:avLst/>
            <a:gdLst/>
            <a:ahLst/>
            <a:cxnLst/>
            <a:rect l="l" t="t" r="r" b="b"/>
            <a:pathLst>
              <a:path w="9477826" h="7242252">
                <a:moveTo>
                  <a:pt x="0" y="0"/>
                </a:moveTo>
                <a:lnTo>
                  <a:pt x="9477826" y="0"/>
                </a:lnTo>
                <a:lnTo>
                  <a:pt x="9477826" y="7242251"/>
                </a:lnTo>
                <a:lnTo>
                  <a:pt x="0" y="72422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15" r="-1015" b="-5819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144000" y="5834050"/>
            <a:ext cx="8755000" cy="3334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47"/>
              </a:lnSpc>
            </a:pPr>
            <a:r>
              <a:rPr lang="en-US" sz="374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Eng. </a:t>
            </a:r>
            <a:r>
              <a:rPr lang="en-US" sz="3748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Sharaf</a:t>
            </a:r>
            <a:r>
              <a:rPr lang="en-US" sz="374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 </a:t>
            </a:r>
            <a:r>
              <a:rPr lang="en-US" sz="3748" b="1" dirty="0" err="1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Aljabarti</a:t>
            </a:r>
            <a:r>
              <a:rPr lang="en-US" sz="3748" b="1" dirty="0">
                <a:solidFill>
                  <a:srgbClr val="806451"/>
                </a:solidFill>
                <a:ea typeface="Droid Arabic Kufi Bold"/>
                <a:cs typeface="Droid Arabic Kufi Bold"/>
                <a:sym typeface="Droid Arabic Kufi Bold"/>
              </a:rPr>
              <a:t> (9 years), HSE Manager, stated that the system improves efficiency, saves time, and enables faster response to safety violations.</a:t>
            </a:r>
          </a:p>
          <a:p>
            <a:pPr algn="ctr">
              <a:lnSpc>
                <a:spcPts val="5247"/>
              </a:lnSpc>
            </a:pPr>
            <a:endParaRPr lang="en-US" sz="3748" b="1" dirty="0">
              <a:solidFill>
                <a:srgbClr val="806451"/>
              </a:solidFill>
              <a:latin typeface="Droid Arabic Kufi Bold"/>
              <a:ea typeface="Droid Arabic Kufi Bold"/>
              <a:cs typeface="Droid Arabic Kufi Bold"/>
              <a:sym typeface="Droid Arabic Kufi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747</Words>
  <Application>Microsoft Office PowerPoint</Application>
  <PresentationFormat>مخصص</PresentationFormat>
  <Paragraphs>131</Paragraphs>
  <Slides>16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22" baseType="lpstr">
      <vt:lpstr>Droid Arabic Kufi</vt:lpstr>
      <vt:lpstr>Droid Arabic Kufi Bold</vt:lpstr>
      <vt:lpstr>Calibri</vt:lpstr>
      <vt:lpstr>Corben Bold</vt:lpstr>
      <vt:lpstr>Arial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Beige and Brown Minimalist Aesthetic Project Presentation</dc:title>
  <dc:creator>MHRSD</dc:creator>
  <cp:lastModifiedBy>MHRSD</cp:lastModifiedBy>
  <cp:revision>3</cp:revision>
  <dcterms:created xsi:type="dcterms:W3CDTF">2006-08-16T00:00:00Z</dcterms:created>
  <dcterms:modified xsi:type="dcterms:W3CDTF">2026-04-28T23:32:41Z</dcterms:modified>
  <dc:identifier>DAHHimLhJ5w</dc:identifier>
</cp:coreProperties>
</file>