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276" r:id="rId4"/>
    <p:sldId id="505" r:id="rId5"/>
    <p:sldId id="313" r:id="rId6"/>
    <p:sldId id="482" r:id="rId7"/>
    <p:sldId id="499" r:id="rId8"/>
    <p:sldId id="500" r:id="rId9"/>
    <p:sldId id="483" r:id="rId10"/>
    <p:sldId id="506" r:id="rId11"/>
    <p:sldId id="507" r:id="rId12"/>
    <p:sldId id="508" r:id="rId13"/>
    <p:sldId id="509" r:id="rId14"/>
    <p:sldId id="511" r:id="rId15"/>
    <p:sldId id="484" r:id="rId16"/>
    <p:sldId id="256" r:id="rId17"/>
    <p:sldId id="513" r:id="rId18"/>
    <p:sldId id="512" r:id="rId19"/>
    <p:sldId id="515" r:id="rId20"/>
    <p:sldId id="514" r:id="rId21"/>
    <p:sldId id="516" r:id="rId22"/>
    <p:sldId id="517" r:id="rId23"/>
    <p:sldId id="519" r:id="rId24"/>
    <p:sldId id="518" r:id="rId25"/>
    <p:sldId id="521" r:id="rId26"/>
    <p:sldId id="522" r:id="rId27"/>
    <p:sldId id="520" r:id="rId28"/>
    <p:sldId id="523" r:id="rId29"/>
    <p:sldId id="524" r:id="rId30"/>
    <p:sldId id="526" r:id="rId31"/>
    <p:sldId id="525" r:id="rId32"/>
    <p:sldId id="527" r:id="rId33"/>
    <p:sldId id="528" r:id="rId34"/>
    <p:sldId id="529" r:id="rId35"/>
    <p:sldId id="530" r:id="rId36"/>
    <p:sldId id="532" r:id="rId37"/>
    <p:sldId id="533" r:id="rId38"/>
    <p:sldId id="531" r:id="rId39"/>
    <p:sldId id="53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276"/>
            <p14:sldId id="505"/>
            <p14:sldId id="313"/>
            <p14:sldId id="482"/>
            <p14:sldId id="499"/>
            <p14:sldId id="500"/>
            <p14:sldId id="483"/>
            <p14:sldId id="506"/>
            <p14:sldId id="507"/>
            <p14:sldId id="508"/>
            <p14:sldId id="509"/>
            <p14:sldId id="511"/>
            <p14:sldId id="484"/>
            <p14:sldId id="256"/>
            <p14:sldId id="513"/>
            <p14:sldId id="512"/>
            <p14:sldId id="515"/>
            <p14:sldId id="514"/>
            <p14:sldId id="516"/>
            <p14:sldId id="517"/>
            <p14:sldId id="519"/>
            <p14:sldId id="518"/>
            <p14:sldId id="521"/>
            <p14:sldId id="522"/>
            <p14:sldId id="520"/>
            <p14:sldId id="523"/>
            <p14:sldId id="524"/>
            <p14:sldId id="526"/>
            <p14:sldId id="525"/>
            <p14:sldId id="527"/>
            <p14:sldId id="528"/>
            <p14:sldId id="529"/>
            <p14:sldId id="530"/>
            <p14:sldId id="532"/>
            <p14:sldId id="533"/>
            <p14:sldId id="531"/>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8E5A6D"/>
    <a:srgbClr val="669BBC"/>
    <a:srgbClr val="2D3956"/>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smtClean="0"/>
            <a:t>1-مفهوم الفضاء السيبراني               .2-السيادة في الفضاء السيبراني</a:t>
          </a:r>
          <a:endParaRPr lang="en-US" sz="18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1800" b="1" dirty="0" smtClean="0"/>
            <a:t>3-الحدود السيبرانية « حوكمة الانترنت «     4-المبادئ التقليدية الحاكمة للاختصاص القضائي في النزاعات ذات العنصر الأجنبي .</a:t>
          </a:r>
          <a:endParaRPr lang="en-US" sz="18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FFC0F002-70FE-4FEF-A025-1F29B3DAB2C0}">
      <dgm:prSet custT="1"/>
      <dgm:spPr/>
      <dgm:t>
        <a:bodyPr/>
        <a:lstStyle/>
        <a:p>
          <a:pPr algn="r" rtl="0"/>
          <a:r>
            <a:rPr lang="ar-EG" sz="1800" b="1" dirty="0" smtClean="0"/>
            <a:t>5-النظريات الجديدة المفسرة لتحديد الاختصاص القضائي   </a:t>
          </a:r>
          <a:endParaRPr lang="en-US" sz="1800" dirty="0"/>
        </a:p>
      </dgm:t>
    </dgm:pt>
    <dgm:pt modelId="{CF517733-A3D1-410A-8E4A-C75371247B7B}" type="parTrans" cxnId="{26870093-1C39-4BA7-8931-9951D405C9F0}">
      <dgm:prSet/>
      <dgm:spPr/>
      <dgm:t>
        <a:bodyPr/>
        <a:lstStyle/>
        <a:p>
          <a:endParaRPr lang="en-US"/>
        </a:p>
      </dgm:t>
    </dgm:pt>
    <dgm:pt modelId="{F7A44D3B-D7AD-4D07-B675-DDB0EB3F4FF6}" type="sibTrans" cxnId="{26870093-1C39-4BA7-8931-9951D405C9F0}">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3" custLinFactY="-35642"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dgm:presLayoutVars>
          <dgm:chMax val="0"/>
          <dgm:bulletEnabled val="1"/>
        </dgm:presLayoutVars>
      </dgm:prSet>
      <dgm:spPr/>
      <dgm:t>
        <a:bodyPr/>
        <a:lstStyle/>
        <a:p>
          <a:endParaRPr lang="en-US"/>
        </a:p>
      </dgm:t>
    </dgm:pt>
    <dgm:pt modelId="{84F75EB6-0E3C-415D-ACBD-DDF84320AA0E}" type="pres">
      <dgm:prSet presAssocID="{F85862A6-4968-4DAA-9453-181DD74D9463}" presName="spacer" presStyleCnt="0"/>
      <dgm:spPr/>
    </dgm:pt>
    <dgm:pt modelId="{F7BCA951-4EA3-4AE3-ACC2-E2BEA83760F8}" type="pres">
      <dgm:prSet presAssocID="{FFC0F002-70FE-4FEF-A025-1F29B3DAB2C0}" presName="parentText" presStyleLbl="node1" presStyleIdx="2" presStyleCnt="3">
        <dgm:presLayoutVars>
          <dgm:chMax val="0"/>
          <dgm:bulletEnabled val="1"/>
        </dgm:presLayoutVars>
      </dgm:prSet>
      <dgm:spPr/>
      <dgm:t>
        <a:bodyPr/>
        <a:lstStyle/>
        <a:p>
          <a:endParaRPr lang="en-US"/>
        </a:p>
      </dgm:t>
    </dgm:pt>
  </dgm:ptLst>
  <dgm:cxnLst>
    <dgm:cxn modelId="{6656FE49-208C-4A29-846A-FB1DD40D5306}" type="presOf" srcId="{D837E2C6-ED41-41F8-AEF5-72A35F5F9D3C}" destId="{D21F54BA-3824-490C-9893-B73DB43594DB}" srcOrd="0" destOrd="0" presId="urn:microsoft.com/office/officeart/2005/8/layout/vList2"/>
    <dgm:cxn modelId="{DDD5E37F-8EC2-4A96-B9C1-27EE39B037AF}" type="presOf" srcId="{FFC0F002-70FE-4FEF-A025-1F29B3DAB2C0}" destId="{F7BCA951-4EA3-4AE3-ACC2-E2BEA83760F8}"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26870093-1C39-4BA7-8931-9951D405C9F0}" srcId="{75EFD309-FAEB-4EC9-A256-6B562F90EE6A}" destId="{FFC0F002-70FE-4FEF-A025-1F29B3DAB2C0}" srcOrd="2" destOrd="0" parTransId="{CF517733-A3D1-410A-8E4A-C75371247B7B}" sibTransId="{F7A44D3B-D7AD-4D07-B675-DDB0EB3F4FF6}"/>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3FA73AAC-58C9-4309-9D9E-570270D154D9}" type="presParOf" srcId="{8D6BD308-01C3-4875-BCB7-8BD8744B12FE}" destId="{D21F54BA-3824-490C-9893-B73DB43594DB}" srcOrd="2" destOrd="0" presId="urn:microsoft.com/office/officeart/2005/8/layout/vList2"/>
    <dgm:cxn modelId="{319F983D-470A-4BB4-A7BB-A49FCBA2A01F}" type="presParOf" srcId="{8D6BD308-01C3-4875-BCB7-8BD8744B12FE}" destId="{84F75EB6-0E3C-415D-ACBD-DDF84320AA0E}" srcOrd="3" destOrd="0" presId="urn:microsoft.com/office/officeart/2005/8/layout/vList2"/>
    <dgm:cxn modelId="{2CFD8348-20B0-4ED5-B6CD-623997819720}" type="presParOf" srcId="{8D6BD308-01C3-4875-BCB7-8BD8744B12FE}" destId="{F7BCA951-4EA3-4AE3-ACC2-E2BEA83760F8}"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894A437-2657-43A7-876C-3E7C78DDF92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C2962B5-3A69-43E7-AC13-8A351A278747}"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3242889-28F0-470F-8023-A3BCA89488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r>
            <a:rPr lang="ar-EG" sz="2400" b="1" dirty="0" smtClean="0"/>
            <a:t>ظهور مصطلح الفضاء السيبراني</a:t>
          </a:r>
          <a:endParaRPr lang="en-US" sz="2400" dirty="0"/>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E0AF0981-164C-407A-897F-E04A76B19E8F}">
      <dgm:prSet custT="1"/>
      <dgm:spPr/>
      <dgm:t>
        <a:bodyPr/>
        <a:lstStyle/>
        <a:p>
          <a:pPr rtl="1"/>
          <a:r>
            <a:rPr lang="ar-EG" sz="2400" b="1" dirty="0" smtClean="0"/>
            <a:t>تعريف الفضاء السيبراني </a:t>
          </a:r>
          <a:endParaRPr lang="en-US" sz="2400" dirty="0"/>
        </a:p>
      </dgm:t>
    </dgm:pt>
    <dgm:pt modelId="{35896664-0A39-49C3-9AAB-C6348E2CF34F}" type="parTrans" cxnId="{2ABC0384-3C0D-43B5-A754-C17662DFA6BC}">
      <dgm:prSet/>
      <dgm:spPr/>
      <dgm:t>
        <a:bodyPr/>
        <a:lstStyle/>
        <a:p>
          <a:endParaRPr lang="en-US"/>
        </a:p>
      </dgm:t>
    </dgm:pt>
    <dgm:pt modelId="{51D7BD82-A781-4378-8B3A-5F918949B4C1}" type="sibTrans" cxnId="{2ABC0384-3C0D-43B5-A754-C17662DFA6BC}">
      <dgm:prSet/>
      <dgm:spPr/>
      <dgm:t>
        <a:bodyPr/>
        <a:lstStyle/>
        <a:p>
          <a:endParaRPr lang="en-US"/>
        </a:p>
      </dgm:t>
    </dgm:pt>
    <dgm:pt modelId="{1DAAAAD8-4B84-440B-B6D8-7080910B6B34}">
      <dgm:prSet custT="1"/>
      <dgm:spPr/>
      <dgm:t>
        <a:bodyPr/>
        <a:lstStyle/>
        <a:p>
          <a:pPr rtl="1"/>
          <a:r>
            <a:rPr lang="ar-EG" sz="2400" b="1" dirty="0" smtClean="0"/>
            <a:t>أركان الفضاء السيبراني </a:t>
          </a:r>
          <a:endParaRPr lang="en-US" sz="2400" dirty="0"/>
        </a:p>
      </dgm:t>
    </dgm:pt>
    <dgm:pt modelId="{A3F2EA55-BDD9-45C4-B184-246DE6F40700}" type="parTrans" cxnId="{1402C2D8-C0CB-40A9-9280-C99405536F4F}">
      <dgm:prSet/>
      <dgm:spPr/>
      <dgm:t>
        <a:bodyPr/>
        <a:lstStyle/>
        <a:p>
          <a:endParaRPr lang="en-US"/>
        </a:p>
      </dgm:t>
    </dgm:pt>
    <dgm:pt modelId="{A3D398A6-1800-47B1-A7D6-43496856E8EA}" type="sibTrans" cxnId="{1402C2D8-C0CB-40A9-9280-C99405536F4F}">
      <dgm:prSet/>
      <dgm:spPr/>
      <dgm:t>
        <a:bodyPr/>
        <a:lstStyle/>
        <a:p>
          <a:endParaRPr lang="en-US"/>
        </a:p>
      </dgm:t>
    </dgm:pt>
    <dgm:pt modelId="{A9B457D7-E3BA-4C27-91E3-38BD71924833}">
      <dgm:prSet custT="1"/>
      <dgm:spPr/>
      <dgm:t>
        <a:bodyPr/>
        <a:lstStyle/>
        <a:p>
          <a:pPr rtl="1"/>
          <a:r>
            <a:rPr lang="ar-EG" sz="2400" b="1" dirty="0" smtClean="0"/>
            <a:t>الفضاء السيبراني والإنترنت</a:t>
          </a:r>
          <a:endParaRPr lang="en-US" sz="2400" dirty="0"/>
        </a:p>
      </dgm:t>
    </dgm:pt>
    <dgm:pt modelId="{ACE9856A-ECE5-4176-A66E-35D953E964A7}" type="parTrans" cxnId="{387E3201-B77E-487E-87C4-8BAB8DF27E7B}">
      <dgm:prSet/>
      <dgm:spPr/>
      <dgm:t>
        <a:bodyPr/>
        <a:lstStyle/>
        <a:p>
          <a:endParaRPr lang="en-US"/>
        </a:p>
      </dgm:t>
    </dgm:pt>
    <dgm:pt modelId="{5B5CE278-3CBC-4BBE-A2EC-06B7FBFCC0F4}" type="sibTrans" cxnId="{387E3201-B77E-487E-87C4-8BAB8DF27E7B}">
      <dgm:prSet/>
      <dgm:spPr/>
      <dgm:t>
        <a:bodyPr/>
        <a:lstStyle/>
        <a:p>
          <a:endParaRPr lang="en-US"/>
        </a:p>
      </dgm:t>
    </dgm:pt>
    <dgm:pt modelId="{765AB1E7-1AD1-4C37-87CC-D84B15777117}">
      <dgm:prSet custT="1"/>
      <dgm:spPr/>
      <dgm:t>
        <a:bodyPr/>
        <a:lstStyle/>
        <a:p>
          <a:pPr rtl="1"/>
          <a:r>
            <a:rPr lang="ar-EG" sz="2400" b="1" dirty="0" smtClean="0"/>
            <a:t>خصائص الفضاء السيبراني</a:t>
          </a:r>
          <a:endParaRPr lang="en-US" sz="2400" dirty="0"/>
        </a:p>
      </dgm:t>
    </dgm:pt>
    <dgm:pt modelId="{C569EE70-333C-42A4-B7E6-5F3076BA3705}" type="parTrans" cxnId="{43B60663-3AD4-4330-B3E2-D38CFD21E67E}">
      <dgm:prSet/>
      <dgm:spPr/>
      <dgm:t>
        <a:bodyPr/>
        <a:lstStyle/>
        <a:p>
          <a:endParaRPr lang="en-US"/>
        </a:p>
      </dgm:t>
    </dgm:pt>
    <dgm:pt modelId="{C89B683E-5CDD-4FD2-92AF-E7094804B1C9}" type="sibTrans" cxnId="{43B60663-3AD4-4330-B3E2-D38CFD21E67E}">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5"/>
      <dgm:spPr/>
    </dgm:pt>
    <dgm:pt modelId="{29BBE494-8C88-4746-929B-BAF145417AA5}" type="pres">
      <dgm:prSet presAssocID="{FE15105F-7D64-4F69-83D5-59DEF101887B}" presName="txShp" presStyleLbl="node1" presStyleIdx="0" presStyleCnt="5">
        <dgm:presLayoutVars>
          <dgm:bulletEnabled val="1"/>
        </dgm:presLayoutVars>
      </dgm:prSet>
      <dgm:spPr/>
      <dgm:t>
        <a:bodyPr/>
        <a:lstStyle/>
        <a:p>
          <a:endParaRPr lang="en-US"/>
        </a:p>
      </dgm:t>
    </dgm:pt>
    <dgm:pt modelId="{0907E925-828A-4A42-B829-FAC4B19B19EE}" type="pres">
      <dgm:prSet presAssocID="{E3C23628-FEBE-4FB2-80C7-DF6C8E532C13}" presName="spacing" presStyleCnt="0"/>
      <dgm:spPr/>
    </dgm:pt>
    <dgm:pt modelId="{A4FD4CE4-D462-4920-AC17-D4B2F033C0CB}" type="pres">
      <dgm:prSet presAssocID="{E0AF0981-164C-407A-897F-E04A76B19E8F}" presName="composite" presStyleCnt="0"/>
      <dgm:spPr/>
    </dgm:pt>
    <dgm:pt modelId="{003ED17B-2C24-4FA2-9321-765D357C2020}" type="pres">
      <dgm:prSet presAssocID="{E0AF0981-164C-407A-897F-E04A76B19E8F}" presName="imgShp" presStyleLbl="fgImgPlace1" presStyleIdx="1" presStyleCnt="5"/>
      <dgm:spPr/>
    </dgm:pt>
    <dgm:pt modelId="{E344E2C5-B345-4457-9E71-24E5FD645DF8}" type="pres">
      <dgm:prSet presAssocID="{E0AF0981-164C-407A-897F-E04A76B19E8F}" presName="txShp" presStyleLbl="node1" presStyleIdx="1" presStyleCnt="5">
        <dgm:presLayoutVars>
          <dgm:bulletEnabled val="1"/>
        </dgm:presLayoutVars>
      </dgm:prSet>
      <dgm:spPr/>
      <dgm:t>
        <a:bodyPr/>
        <a:lstStyle/>
        <a:p>
          <a:endParaRPr lang="en-US"/>
        </a:p>
      </dgm:t>
    </dgm:pt>
    <dgm:pt modelId="{3582CAFD-BAEE-4F3B-89B5-DDB93B527AC6}" type="pres">
      <dgm:prSet presAssocID="{51D7BD82-A781-4378-8B3A-5F918949B4C1}" presName="spacing" presStyleCnt="0"/>
      <dgm:spPr/>
    </dgm:pt>
    <dgm:pt modelId="{1646606C-0E2F-4FBD-922C-7B1BB2BBCFA1}" type="pres">
      <dgm:prSet presAssocID="{1DAAAAD8-4B84-440B-B6D8-7080910B6B34}" presName="composite" presStyleCnt="0"/>
      <dgm:spPr/>
    </dgm:pt>
    <dgm:pt modelId="{29BD3B24-B2A9-4EF6-8B12-A0D513A883CC}" type="pres">
      <dgm:prSet presAssocID="{1DAAAAD8-4B84-440B-B6D8-7080910B6B34}" presName="imgShp" presStyleLbl="fgImgPlace1" presStyleIdx="2" presStyleCnt="5"/>
      <dgm:spPr/>
    </dgm:pt>
    <dgm:pt modelId="{BF1CE4C1-4F9E-4F75-9330-ED610F83C7B7}" type="pres">
      <dgm:prSet presAssocID="{1DAAAAD8-4B84-440B-B6D8-7080910B6B34}" presName="txShp" presStyleLbl="node1" presStyleIdx="2" presStyleCnt="5">
        <dgm:presLayoutVars>
          <dgm:bulletEnabled val="1"/>
        </dgm:presLayoutVars>
      </dgm:prSet>
      <dgm:spPr/>
      <dgm:t>
        <a:bodyPr/>
        <a:lstStyle/>
        <a:p>
          <a:endParaRPr lang="en-US"/>
        </a:p>
      </dgm:t>
    </dgm:pt>
    <dgm:pt modelId="{8268AA0F-61BA-4FAA-9BE3-161FC5DED684}" type="pres">
      <dgm:prSet presAssocID="{A3D398A6-1800-47B1-A7D6-43496856E8EA}" presName="spacing" presStyleCnt="0"/>
      <dgm:spPr/>
    </dgm:pt>
    <dgm:pt modelId="{D6BE4615-DCE6-4265-8E26-729A6FAF904B}" type="pres">
      <dgm:prSet presAssocID="{A9B457D7-E3BA-4C27-91E3-38BD71924833}" presName="composite" presStyleCnt="0"/>
      <dgm:spPr/>
    </dgm:pt>
    <dgm:pt modelId="{CA4B02C1-56D0-43C9-865B-F97127183A7C}" type="pres">
      <dgm:prSet presAssocID="{A9B457D7-E3BA-4C27-91E3-38BD71924833}" presName="imgShp" presStyleLbl="fgImgPlace1" presStyleIdx="3" presStyleCnt="5"/>
      <dgm:spPr/>
    </dgm:pt>
    <dgm:pt modelId="{1A6B3173-AB04-42C4-8518-F221604F5243}" type="pres">
      <dgm:prSet presAssocID="{A9B457D7-E3BA-4C27-91E3-38BD71924833}" presName="txShp" presStyleLbl="node1" presStyleIdx="3" presStyleCnt="5">
        <dgm:presLayoutVars>
          <dgm:bulletEnabled val="1"/>
        </dgm:presLayoutVars>
      </dgm:prSet>
      <dgm:spPr/>
      <dgm:t>
        <a:bodyPr/>
        <a:lstStyle/>
        <a:p>
          <a:endParaRPr lang="en-US"/>
        </a:p>
      </dgm:t>
    </dgm:pt>
    <dgm:pt modelId="{1353EA74-45CD-4111-9307-AEC33D7B6BBA}" type="pres">
      <dgm:prSet presAssocID="{5B5CE278-3CBC-4BBE-A2EC-06B7FBFCC0F4}" presName="spacing" presStyleCnt="0"/>
      <dgm:spPr/>
    </dgm:pt>
    <dgm:pt modelId="{BFA2B757-1890-4337-88FD-A1046B6CEB8F}" type="pres">
      <dgm:prSet presAssocID="{765AB1E7-1AD1-4C37-87CC-D84B15777117}" presName="composite" presStyleCnt="0"/>
      <dgm:spPr/>
    </dgm:pt>
    <dgm:pt modelId="{B0437BC3-7E1C-469A-996E-E8F743A66F55}" type="pres">
      <dgm:prSet presAssocID="{765AB1E7-1AD1-4C37-87CC-D84B15777117}" presName="imgShp" presStyleLbl="fgImgPlace1" presStyleIdx="4" presStyleCnt="5"/>
      <dgm:spPr/>
    </dgm:pt>
    <dgm:pt modelId="{4774A0B4-750F-4B42-9907-0CE5B1D9056C}" type="pres">
      <dgm:prSet presAssocID="{765AB1E7-1AD1-4C37-87CC-D84B15777117}" presName="txShp" presStyleLbl="node1" presStyleIdx="4" presStyleCnt="5">
        <dgm:presLayoutVars>
          <dgm:bulletEnabled val="1"/>
        </dgm:presLayoutVars>
      </dgm:prSet>
      <dgm:spPr/>
      <dgm:t>
        <a:bodyPr/>
        <a:lstStyle/>
        <a:p>
          <a:endParaRPr lang="en-US"/>
        </a:p>
      </dgm:t>
    </dgm:pt>
  </dgm:ptLst>
  <dgm:cxnLst>
    <dgm:cxn modelId="{387E3201-B77E-487E-87C4-8BAB8DF27E7B}" srcId="{87FF5013-66BD-4652-AB65-382D09FB8FD2}" destId="{A9B457D7-E3BA-4C27-91E3-38BD71924833}" srcOrd="3" destOrd="0" parTransId="{ACE9856A-ECE5-4176-A66E-35D953E964A7}" sibTransId="{5B5CE278-3CBC-4BBE-A2EC-06B7FBFCC0F4}"/>
    <dgm:cxn modelId="{6688F650-7DC2-4F4F-B6FF-60BE7C25775F}" srcId="{87FF5013-66BD-4652-AB65-382D09FB8FD2}" destId="{FE15105F-7D64-4F69-83D5-59DEF101887B}" srcOrd="0" destOrd="0" parTransId="{65F9AC4B-3FA5-44A3-910A-86B59B10553A}" sibTransId="{E3C23628-FEBE-4FB2-80C7-DF6C8E532C13}"/>
    <dgm:cxn modelId="{56D78CC8-5DFA-4D71-9CF2-DB69C132201B}" type="presOf" srcId="{1DAAAAD8-4B84-440B-B6D8-7080910B6B34}" destId="{BF1CE4C1-4F9E-4F75-9330-ED610F83C7B7}" srcOrd="0" destOrd="0" presId="urn:microsoft.com/office/officeart/2005/8/layout/vList3"/>
    <dgm:cxn modelId="{7D8DE3FF-23F2-439E-B9B6-BADA51BE12B1}" type="presOf" srcId="{765AB1E7-1AD1-4C37-87CC-D84B15777117}" destId="{4774A0B4-750F-4B42-9907-0CE5B1D9056C}" srcOrd="0" destOrd="0" presId="urn:microsoft.com/office/officeart/2005/8/layout/vList3"/>
    <dgm:cxn modelId="{2C5C9B60-D629-472A-9C31-75ECDEECE2C8}" type="presOf" srcId="{A9B457D7-E3BA-4C27-91E3-38BD71924833}" destId="{1A6B3173-AB04-42C4-8518-F221604F5243}" srcOrd="0" destOrd="0" presId="urn:microsoft.com/office/officeart/2005/8/layout/vList3"/>
    <dgm:cxn modelId="{1402C2D8-C0CB-40A9-9280-C99405536F4F}" srcId="{87FF5013-66BD-4652-AB65-382D09FB8FD2}" destId="{1DAAAAD8-4B84-440B-B6D8-7080910B6B34}" srcOrd="2" destOrd="0" parTransId="{A3F2EA55-BDD9-45C4-B184-246DE6F40700}" sibTransId="{A3D398A6-1800-47B1-A7D6-43496856E8EA}"/>
    <dgm:cxn modelId="{43B60663-3AD4-4330-B3E2-D38CFD21E67E}" srcId="{87FF5013-66BD-4652-AB65-382D09FB8FD2}" destId="{765AB1E7-1AD1-4C37-87CC-D84B15777117}" srcOrd="4" destOrd="0" parTransId="{C569EE70-333C-42A4-B7E6-5F3076BA3705}" sibTransId="{C89B683E-5CDD-4FD2-92AF-E7094804B1C9}"/>
    <dgm:cxn modelId="{2ABC0384-3C0D-43B5-A754-C17662DFA6BC}" srcId="{87FF5013-66BD-4652-AB65-382D09FB8FD2}" destId="{E0AF0981-164C-407A-897F-E04A76B19E8F}" srcOrd="1" destOrd="0" parTransId="{35896664-0A39-49C3-9AAB-C6348E2CF34F}" sibTransId="{51D7BD82-A781-4378-8B3A-5F918949B4C1}"/>
    <dgm:cxn modelId="{55A8C6D7-AD86-46CE-B203-40D53BA7E7A6}" type="presOf" srcId="{87FF5013-66BD-4652-AB65-382D09FB8FD2}" destId="{C8B56DD2-8520-4BF2-9985-4BF690B141E0}" srcOrd="0" destOrd="0" presId="urn:microsoft.com/office/officeart/2005/8/layout/vList3"/>
    <dgm:cxn modelId="{3576569B-62D6-4608-AAC5-5C13268E262B}" type="presOf" srcId="{E0AF0981-164C-407A-897F-E04A76B19E8F}" destId="{E344E2C5-B345-4457-9E71-24E5FD645DF8}" srcOrd="0" destOrd="0" presId="urn:microsoft.com/office/officeart/2005/8/layout/vList3"/>
    <dgm:cxn modelId="{098821C0-B4C5-4D6B-985A-40318881247D}" type="presOf" srcId="{FE15105F-7D64-4F69-83D5-59DEF101887B}" destId="{29BBE494-8C88-4746-929B-BAF145417AA5}" srcOrd="0" destOrd="0" presId="urn:microsoft.com/office/officeart/2005/8/layout/vList3"/>
    <dgm:cxn modelId="{D82A6E04-D24B-4006-83DE-9A85A7BAC9F8}" type="presParOf" srcId="{C8B56DD2-8520-4BF2-9985-4BF690B141E0}" destId="{0F3CEC14-3844-41A0-872C-45A5FB994EA7}" srcOrd="0" destOrd="0" presId="urn:microsoft.com/office/officeart/2005/8/layout/vList3"/>
    <dgm:cxn modelId="{5A779113-7367-4A7A-92B3-27BE7FA763C4}" type="presParOf" srcId="{0F3CEC14-3844-41A0-872C-45A5FB994EA7}" destId="{B4D02041-DB36-47A2-9A96-C759D81A5012}" srcOrd="0" destOrd="0" presId="urn:microsoft.com/office/officeart/2005/8/layout/vList3"/>
    <dgm:cxn modelId="{F79FED0F-A63A-4FAC-9603-4F4072E3053B}" type="presParOf" srcId="{0F3CEC14-3844-41A0-872C-45A5FB994EA7}" destId="{29BBE494-8C88-4746-929B-BAF145417AA5}" srcOrd="1" destOrd="0" presId="urn:microsoft.com/office/officeart/2005/8/layout/vList3"/>
    <dgm:cxn modelId="{685DDF5F-5FA2-4D97-91BD-BEED9285C064}" type="presParOf" srcId="{C8B56DD2-8520-4BF2-9985-4BF690B141E0}" destId="{0907E925-828A-4A42-B829-FAC4B19B19EE}" srcOrd="1" destOrd="0" presId="urn:microsoft.com/office/officeart/2005/8/layout/vList3"/>
    <dgm:cxn modelId="{4CD4DDC7-F853-4586-93F6-291A54DB66F7}" type="presParOf" srcId="{C8B56DD2-8520-4BF2-9985-4BF690B141E0}" destId="{A4FD4CE4-D462-4920-AC17-D4B2F033C0CB}" srcOrd="2" destOrd="0" presId="urn:microsoft.com/office/officeart/2005/8/layout/vList3"/>
    <dgm:cxn modelId="{697A059F-36E4-4AA9-B3FC-98575F158F0C}" type="presParOf" srcId="{A4FD4CE4-D462-4920-AC17-D4B2F033C0CB}" destId="{003ED17B-2C24-4FA2-9321-765D357C2020}" srcOrd="0" destOrd="0" presId="urn:microsoft.com/office/officeart/2005/8/layout/vList3"/>
    <dgm:cxn modelId="{935F50BA-964B-4D93-9C0E-8DE357952FEB}" type="presParOf" srcId="{A4FD4CE4-D462-4920-AC17-D4B2F033C0CB}" destId="{E344E2C5-B345-4457-9E71-24E5FD645DF8}" srcOrd="1" destOrd="0" presId="urn:microsoft.com/office/officeart/2005/8/layout/vList3"/>
    <dgm:cxn modelId="{74C61355-E54A-4C6F-AE4F-75F28B0317C4}" type="presParOf" srcId="{C8B56DD2-8520-4BF2-9985-4BF690B141E0}" destId="{3582CAFD-BAEE-4F3B-89B5-DDB93B527AC6}" srcOrd="3" destOrd="0" presId="urn:microsoft.com/office/officeart/2005/8/layout/vList3"/>
    <dgm:cxn modelId="{62745F8E-58B7-4077-AEAA-85DB02590D5E}" type="presParOf" srcId="{C8B56DD2-8520-4BF2-9985-4BF690B141E0}" destId="{1646606C-0E2F-4FBD-922C-7B1BB2BBCFA1}" srcOrd="4" destOrd="0" presId="urn:microsoft.com/office/officeart/2005/8/layout/vList3"/>
    <dgm:cxn modelId="{91EE24D0-23B2-4BD2-BB76-C0D1F6E5DE01}" type="presParOf" srcId="{1646606C-0E2F-4FBD-922C-7B1BB2BBCFA1}" destId="{29BD3B24-B2A9-4EF6-8B12-A0D513A883CC}" srcOrd="0" destOrd="0" presId="urn:microsoft.com/office/officeart/2005/8/layout/vList3"/>
    <dgm:cxn modelId="{D45623C4-C8D6-4E71-9DA9-99184D90A1E3}" type="presParOf" srcId="{1646606C-0E2F-4FBD-922C-7B1BB2BBCFA1}" destId="{BF1CE4C1-4F9E-4F75-9330-ED610F83C7B7}" srcOrd="1" destOrd="0" presId="urn:microsoft.com/office/officeart/2005/8/layout/vList3"/>
    <dgm:cxn modelId="{5549403B-4C3E-4431-9711-76029BF6B6AA}" type="presParOf" srcId="{C8B56DD2-8520-4BF2-9985-4BF690B141E0}" destId="{8268AA0F-61BA-4FAA-9BE3-161FC5DED684}" srcOrd="5" destOrd="0" presId="urn:microsoft.com/office/officeart/2005/8/layout/vList3"/>
    <dgm:cxn modelId="{8E52FB91-F77C-457A-9503-CA3509D038F4}" type="presParOf" srcId="{C8B56DD2-8520-4BF2-9985-4BF690B141E0}" destId="{D6BE4615-DCE6-4265-8E26-729A6FAF904B}" srcOrd="6" destOrd="0" presId="urn:microsoft.com/office/officeart/2005/8/layout/vList3"/>
    <dgm:cxn modelId="{655005BA-DD03-4FBC-8A58-13D101C1E846}" type="presParOf" srcId="{D6BE4615-DCE6-4265-8E26-729A6FAF904B}" destId="{CA4B02C1-56D0-43C9-865B-F97127183A7C}" srcOrd="0" destOrd="0" presId="urn:microsoft.com/office/officeart/2005/8/layout/vList3"/>
    <dgm:cxn modelId="{22F58505-75D6-4415-B19A-6F63B34118E8}" type="presParOf" srcId="{D6BE4615-DCE6-4265-8E26-729A6FAF904B}" destId="{1A6B3173-AB04-42C4-8518-F221604F5243}" srcOrd="1" destOrd="0" presId="urn:microsoft.com/office/officeart/2005/8/layout/vList3"/>
    <dgm:cxn modelId="{1F168B8D-EA6F-4CF1-99A1-9B17C3BC6E06}" type="presParOf" srcId="{C8B56DD2-8520-4BF2-9985-4BF690B141E0}" destId="{1353EA74-45CD-4111-9307-AEC33D7B6BBA}" srcOrd="7" destOrd="0" presId="urn:microsoft.com/office/officeart/2005/8/layout/vList3"/>
    <dgm:cxn modelId="{0FEEDFCB-29FD-4FE4-9381-3FF7A5DC19B0}" type="presParOf" srcId="{C8B56DD2-8520-4BF2-9985-4BF690B141E0}" destId="{BFA2B757-1890-4337-88FD-A1046B6CEB8F}" srcOrd="8" destOrd="0" presId="urn:microsoft.com/office/officeart/2005/8/layout/vList3"/>
    <dgm:cxn modelId="{891B587F-2449-44D5-BA95-3FB887F96EEB}" type="presParOf" srcId="{BFA2B757-1890-4337-88FD-A1046B6CEB8F}" destId="{B0437BC3-7E1C-469A-996E-E8F743A66F55}" srcOrd="0" destOrd="0" presId="urn:microsoft.com/office/officeart/2005/8/layout/vList3"/>
    <dgm:cxn modelId="{E63A89F7-CF2A-46E9-8975-59EDDDB00ADE}" type="presParOf" srcId="{BFA2B757-1890-4337-88FD-A1046B6CEB8F}" destId="{4774A0B4-750F-4B42-9907-0CE5B1D9056C}"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126F8C0-3E4D-417A-BB26-D0528C9A025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07EB33-8F75-4C3B-BB3B-4C8464C9368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B9AE130-C18E-40B7-B567-CF8B5F36A3B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1DAF6EE0-2334-4C6C-B0A0-96F1E00138C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E69679F4-E588-4DB9-9FF8-516007DE3A0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63AD93F-B488-4115-9A77-6786CA108ED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3AA9148E-39B9-4E42-8B43-5F901A19086C}">
      <dgm:prSet/>
      <dgm:spPr/>
      <dgm:t>
        <a:bodyPr/>
        <a:lstStyle/>
        <a:p>
          <a:pPr rtl="1"/>
          <a:r>
            <a:rPr lang="ar-EG" b="1" dirty="0" smtClean="0"/>
            <a:t>الحدود السيبرانية «حوكمة الانترنت»</a:t>
          </a:r>
          <a:endParaRPr lang="en-US" dirty="0"/>
        </a:p>
      </dgm:t>
    </dgm:pt>
    <dgm:pt modelId="{E689AC60-26B2-44A3-BCF1-9B635E781A8A}" type="parTrans" cxnId="{4ABB3A12-81E3-4005-988C-B6CD9AEBCE98}">
      <dgm:prSet/>
      <dgm:spPr/>
      <dgm:t>
        <a:bodyPr/>
        <a:lstStyle/>
        <a:p>
          <a:endParaRPr lang="en-US"/>
        </a:p>
      </dgm:t>
    </dgm:pt>
    <dgm:pt modelId="{42D4C543-CD02-4583-9442-DB5D89407DDF}" type="sibTrans" cxnId="{4ABB3A12-81E3-4005-988C-B6CD9AEBCE98}">
      <dgm:prSet/>
      <dgm:spPr/>
      <dgm:t>
        <a:bodyPr/>
        <a:lstStyle/>
        <a:p>
          <a:endParaRPr lang="en-US"/>
        </a:p>
      </dgm:t>
    </dgm:pt>
    <dgm:pt modelId="{8C7BB40D-57D5-49B5-9154-E1F15AB5193F}">
      <dgm:prSet/>
      <dgm:spPr/>
      <dgm:t>
        <a:bodyPr/>
        <a:lstStyle/>
        <a:p>
          <a:pPr rtl="1"/>
          <a:r>
            <a:rPr lang="ar-EG" b="1" dirty="0" smtClean="0"/>
            <a:t>الفضاء السيبراني و المشاعات العالمية</a:t>
          </a:r>
          <a:endParaRPr lang="en-US" dirty="0"/>
        </a:p>
      </dgm:t>
    </dgm:pt>
    <dgm:pt modelId="{EBDC5906-5FE5-459C-BEC6-7F4087439D22}" type="parTrans" cxnId="{83B40739-8FA6-499E-B5EC-24B058552BD3}">
      <dgm:prSet/>
      <dgm:spPr/>
      <dgm:t>
        <a:bodyPr/>
        <a:lstStyle/>
        <a:p>
          <a:endParaRPr lang="en-US"/>
        </a:p>
      </dgm:t>
    </dgm:pt>
    <dgm:pt modelId="{4687A058-99E0-4D22-8541-A170D40C727E}" type="sibTrans" cxnId="{83B40739-8FA6-499E-B5EC-24B058552BD3}">
      <dgm:prSet/>
      <dgm:spPr/>
      <dgm:t>
        <a:bodyPr/>
        <a:lstStyle/>
        <a:p>
          <a:endParaRPr lang="en-US"/>
        </a:p>
      </dgm:t>
    </dgm:pt>
    <dgm:pt modelId="{958FC8A3-721C-49B8-ABA7-D53614D8A250}">
      <dgm:prSet/>
      <dgm:spPr/>
      <dgm:t>
        <a:bodyPr/>
        <a:lstStyle/>
        <a:p>
          <a:pPr rtl="1"/>
          <a:r>
            <a:rPr lang="ar-EG" b="1" dirty="0" smtClean="0"/>
            <a:t>السيادة و الفضاء السيبراني من الناحية القانونية</a:t>
          </a:r>
          <a:endParaRPr lang="en-US" dirty="0"/>
        </a:p>
      </dgm:t>
    </dgm:pt>
    <dgm:pt modelId="{580B6EFD-1B9E-4193-86EB-CDF71996EF5A}" type="parTrans" cxnId="{ACC240CE-3732-4DC1-87FD-22E8ED7682C9}">
      <dgm:prSet/>
      <dgm:spPr/>
      <dgm:t>
        <a:bodyPr/>
        <a:lstStyle/>
        <a:p>
          <a:endParaRPr lang="en-US"/>
        </a:p>
      </dgm:t>
    </dgm:pt>
    <dgm:pt modelId="{ED0D534B-BBF1-4647-AEC3-F968F5EF218D}" type="sibTrans" cxnId="{ACC240CE-3732-4DC1-87FD-22E8ED7682C9}">
      <dgm:prSet/>
      <dgm:spPr/>
      <dgm:t>
        <a:bodyPr/>
        <a:lstStyle/>
        <a:p>
          <a:endParaRPr lang="en-US"/>
        </a:p>
      </dgm:t>
    </dgm:pt>
    <dgm:pt modelId="{838EC6A0-AED4-4F3E-93A4-E5ACF8557BD4}" type="pres">
      <dgm:prSet presAssocID="{A63AD93F-B488-4115-9A77-6786CA108EDF}" presName="compositeShape" presStyleCnt="0">
        <dgm:presLayoutVars>
          <dgm:chMax val="7"/>
          <dgm:dir/>
          <dgm:resizeHandles val="exact"/>
        </dgm:presLayoutVars>
      </dgm:prSet>
      <dgm:spPr/>
      <dgm:t>
        <a:bodyPr/>
        <a:lstStyle/>
        <a:p>
          <a:endParaRPr lang="en-US"/>
        </a:p>
      </dgm:t>
    </dgm:pt>
    <dgm:pt modelId="{21C6E57B-6025-4650-B403-C105F618A735}" type="pres">
      <dgm:prSet presAssocID="{3AA9148E-39B9-4E42-8B43-5F901A19086C}" presName="circ1" presStyleLbl="vennNode1" presStyleIdx="0" presStyleCnt="3"/>
      <dgm:spPr/>
      <dgm:t>
        <a:bodyPr/>
        <a:lstStyle/>
        <a:p>
          <a:endParaRPr lang="en-US"/>
        </a:p>
      </dgm:t>
    </dgm:pt>
    <dgm:pt modelId="{5F305562-6A00-4DAC-8CC9-13FAA9C04973}" type="pres">
      <dgm:prSet presAssocID="{3AA9148E-39B9-4E42-8B43-5F901A19086C}" presName="circ1Tx" presStyleLbl="revTx" presStyleIdx="0" presStyleCnt="0">
        <dgm:presLayoutVars>
          <dgm:chMax val="0"/>
          <dgm:chPref val="0"/>
          <dgm:bulletEnabled val="1"/>
        </dgm:presLayoutVars>
      </dgm:prSet>
      <dgm:spPr/>
      <dgm:t>
        <a:bodyPr/>
        <a:lstStyle/>
        <a:p>
          <a:endParaRPr lang="en-US"/>
        </a:p>
      </dgm:t>
    </dgm:pt>
    <dgm:pt modelId="{C0F73F86-D5A9-43B5-95D2-69B783D34BBF}" type="pres">
      <dgm:prSet presAssocID="{8C7BB40D-57D5-49B5-9154-E1F15AB5193F}" presName="circ2" presStyleLbl="vennNode1" presStyleIdx="1" presStyleCnt="3"/>
      <dgm:spPr/>
      <dgm:t>
        <a:bodyPr/>
        <a:lstStyle/>
        <a:p>
          <a:endParaRPr lang="en-US"/>
        </a:p>
      </dgm:t>
    </dgm:pt>
    <dgm:pt modelId="{95B86A31-67C4-4274-B98A-706B3C762EDC}" type="pres">
      <dgm:prSet presAssocID="{8C7BB40D-57D5-49B5-9154-E1F15AB5193F}" presName="circ2Tx" presStyleLbl="revTx" presStyleIdx="0" presStyleCnt="0">
        <dgm:presLayoutVars>
          <dgm:chMax val="0"/>
          <dgm:chPref val="0"/>
          <dgm:bulletEnabled val="1"/>
        </dgm:presLayoutVars>
      </dgm:prSet>
      <dgm:spPr/>
      <dgm:t>
        <a:bodyPr/>
        <a:lstStyle/>
        <a:p>
          <a:endParaRPr lang="en-US"/>
        </a:p>
      </dgm:t>
    </dgm:pt>
    <dgm:pt modelId="{FCF27677-AD5D-49ED-9C90-5F032BF6ED2F}" type="pres">
      <dgm:prSet presAssocID="{958FC8A3-721C-49B8-ABA7-D53614D8A250}" presName="circ3" presStyleLbl="vennNode1" presStyleIdx="2" presStyleCnt="3"/>
      <dgm:spPr/>
      <dgm:t>
        <a:bodyPr/>
        <a:lstStyle/>
        <a:p>
          <a:endParaRPr lang="en-US"/>
        </a:p>
      </dgm:t>
    </dgm:pt>
    <dgm:pt modelId="{DA678BD3-DDA6-44C0-A656-D5D6A1BA9C9A}" type="pres">
      <dgm:prSet presAssocID="{958FC8A3-721C-49B8-ABA7-D53614D8A250}" presName="circ3Tx" presStyleLbl="revTx" presStyleIdx="0" presStyleCnt="0">
        <dgm:presLayoutVars>
          <dgm:chMax val="0"/>
          <dgm:chPref val="0"/>
          <dgm:bulletEnabled val="1"/>
        </dgm:presLayoutVars>
      </dgm:prSet>
      <dgm:spPr/>
      <dgm:t>
        <a:bodyPr/>
        <a:lstStyle/>
        <a:p>
          <a:endParaRPr lang="en-US"/>
        </a:p>
      </dgm:t>
    </dgm:pt>
  </dgm:ptLst>
  <dgm:cxnLst>
    <dgm:cxn modelId="{A533A5A5-FDFB-4FC2-92AC-FB1160DD5BF1}" type="presOf" srcId="{3AA9148E-39B9-4E42-8B43-5F901A19086C}" destId="{21C6E57B-6025-4650-B403-C105F618A735}" srcOrd="0" destOrd="0" presId="urn:microsoft.com/office/officeart/2005/8/layout/venn1"/>
    <dgm:cxn modelId="{2D6B1803-F14E-41C3-B5CF-952CF141E6AB}" type="presOf" srcId="{958FC8A3-721C-49B8-ABA7-D53614D8A250}" destId="{DA678BD3-DDA6-44C0-A656-D5D6A1BA9C9A}" srcOrd="1" destOrd="0" presId="urn:microsoft.com/office/officeart/2005/8/layout/venn1"/>
    <dgm:cxn modelId="{83B40739-8FA6-499E-B5EC-24B058552BD3}" srcId="{A63AD93F-B488-4115-9A77-6786CA108EDF}" destId="{8C7BB40D-57D5-49B5-9154-E1F15AB5193F}" srcOrd="1" destOrd="0" parTransId="{EBDC5906-5FE5-459C-BEC6-7F4087439D22}" sibTransId="{4687A058-99E0-4D22-8541-A170D40C727E}"/>
    <dgm:cxn modelId="{9A145324-C0DC-458C-A171-3B41CB30338E}" type="presOf" srcId="{A63AD93F-B488-4115-9A77-6786CA108EDF}" destId="{838EC6A0-AED4-4F3E-93A4-E5ACF8557BD4}" srcOrd="0" destOrd="0" presId="urn:microsoft.com/office/officeart/2005/8/layout/venn1"/>
    <dgm:cxn modelId="{A540675D-3828-4619-A096-7C22B9318C51}" type="presOf" srcId="{3AA9148E-39B9-4E42-8B43-5F901A19086C}" destId="{5F305562-6A00-4DAC-8CC9-13FAA9C04973}" srcOrd="1" destOrd="0" presId="urn:microsoft.com/office/officeart/2005/8/layout/venn1"/>
    <dgm:cxn modelId="{2C6C9A34-2CB0-4303-8475-35A9E901EFA4}" type="presOf" srcId="{8C7BB40D-57D5-49B5-9154-E1F15AB5193F}" destId="{95B86A31-67C4-4274-B98A-706B3C762EDC}" srcOrd="1" destOrd="0" presId="urn:microsoft.com/office/officeart/2005/8/layout/venn1"/>
    <dgm:cxn modelId="{8B0ECAFD-23A8-4DF6-BAAB-DABBF94D593C}" type="presOf" srcId="{958FC8A3-721C-49B8-ABA7-D53614D8A250}" destId="{FCF27677-AD5D-49ED-9C90-5F032BF6ED2F}" srcOrd="0" destOrd="0" presId="urn:microsoft.com/office/officeart/2005/8/layout/venn1"/>
    <dgm:cxn modelId="{4ABB3A12-81E3-4005-988C-B6CD9AEBCE98}" srcId="{A63AD93F-B488-4115-9A77-6786CA108EDF}" destId="{3AA9148E-39B9-4E42-8B43-5F901A19086C}" srcOrd="0" destOrd="0" parTransId="{E689AC60-26B2-44A3-BCF1-9B635E781A8A}" sibTransId="{42D4C543-CD02-4583-9442-DB5D89407DDF}"/>
    <dgm:cxn modelId="{C660883C-5FD5-4AD0-A180-4EC724A1C70C}" type="presOf" srcId="{8C7BB40D-57D5-49B5-9154-E1F15AB5193F}" destId="{C0F73F86-D5A9-43B5-95D2-69B783D34BBF}" srcOrd="0" destOrd="0" presId="urn:microsoft.com/office/officeart/2005/8/layout/venn1"/>
    <dgm:cxn modelId="{ACC240CE-3732-4DC1-87FD-22E8ED7682C9}" srcId="{A63AD93F-B488-4115-9A77-6786CA108EDF}" destId="{958FC8A3-721C-49B8-ABA7-D53614D8A250}" srcOrd="2" destOrd="0" parTransId="{580B6EFD-1B9E-4193-86EB-CDF71996EF5A}" sibTransId="{ED0D534B-BBF1-4647-AEC3-F968F5EF218D}"/>
    <dgm:cxn modelId="{CB44398F-01DF-4898-80B9-18C67210F847}" type="presParOf" srcId="{838EC6A0-AED4-4F3E-93A4-E5ACF8557BD4}" destId="{21C6E57B-6025-4650-B403-C105F618A735}" srcOrd="0" destOrd="0" presId="urn:microsoft.com/office/officeart/2005/8/layout/venn1"/>
    <dgm:cxn modelId="{0BD7B79B-83BE-49B3-890D-1128DC79CC4E}" type="presParOf" srcId="{838EC6A0-AED4-4F3E-93A4-E5ACF8557BD4}" destId="{5F305562-6A00-4DAC-8CC9-13FAA9C04973}" srcOrd="1" destOrd="0" presId="urn:microsoft.com/office/officeart/2005/8/layout/venn1"/>
    <dgm:cxn modelId="{E727834D-1AFB-42BE-9B2A-A3AE4FC83860}" type="presParOf" srcId="{838EC6A0-AED4-4F3E-93A4-E5ACF8557BD4}" destId="{C0F73F86-D5A9-43B5-95D2-69B783D34BBF}" srcOrd="2" destOrd="0" presId="urn:microsoft.com/office/officeart/2005/8/layout/venn1"/>
    <dgm:cxn modelId="{F4A5EB2C-B5C8-4907-AF79-8623D52015A4}" type="presParOf" srcId="{838EC6A0-AED4-4F3E-93A4-E5ACF8557BD4}" destId="{95B86A31-67C4-4274-B98A-706B3C762EDC}" srcOrd="3" destOrd="0" presId="urn:microsoft.com/office/officeart/2005/8/layout/venn1"/>
    <dgm:cxn modelId="{A6C99AB2-B649-4B6D-9355-F68F60683E3A}" type="presParOf" srcId="{838EC6A0-AED4-4F3E-93A4-E5ACF8557BD4}" destId="{FCF27677-AD5D-49ED-9C90-5F032BF6ED2F}" srcOrd="4" destOrd="0" presId="urn:microsoft.com/office/officeart/2005/8/layout/venn1"/>
    <dgm:cxn modelId="{C9AED823-28C2-499B-89B7-1A446DF3F7C0}" type="presParOf" srcId="{838EC6A0-AED4-4F3E-93A4-E5ACF8557BD4}" destId="{DA678BD3-DDA6-44C0-A656-D5D6A1BA9C9A}"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5CC9EFD2-7145-404F-A4B5-4A8C5451AD63}"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BDA82BA-EAD7-405B-808F-241CC1DDB8D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3255B57-4F0A-429B-8106-C4253372C3C3}"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85C1B64C-01CA-4EA7-B943-70C8FB16272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7D2A135-B9A1-4A26-B6D3-FC68B415042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E5851AD-85D1-46F0-B1BB-BBB017C7474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8E38BB4-9CA4-4A02-AC2D-360A36961575}">
      <dgm:prSet/>
      <dgm:spPr/>
      <dgm:t>
        <a:bodyPr/>
        <a:lstStyle/>
        <a:p>
          <a:pPr rtl="1"/>
          <a:r>
            <a:rPr lang="ar-EG" b="1" dirty="0" smtClean="0"/>
            <a:t>أ - جدلية العلاقة بين حماية السيادة و الفضاء السيبراني في ضوء القانون الدولي</a:t>
          </a:r>
          <a:endParaRPr lang="en-US" dirty="0"/>
        </a:p>
      </dgm:t>
    </dgm:pt>
    <dgm:pt modelId="{998829DD-AFA7-43E0-A2C4-208BE32E6AC0}" type="parTrans" cxnId="{B7A9F311-3A97-4A0C-BAE1-4DC627CC0A77}">
      <dgm:prSet/>
      <dgm:spPr/>
      <dgm:t>
        <a:bodyPr/>
        <a:lstStyle/>
        <a:p>
          <a:endParaRPr lang="en-US"/>
        </a:p>
      </dgm:t>
    </dgm:pt>
    <dgm:pt modelId="{F2780D41-93BB-48B8-828D-23714BCFD76E}" type="sibTrans" cxnId="{B7A9F311-3A97-4A0C-BAE1-4DC627CC0A77}">
      <dgm:prSet/>
      <dgm:spPr/>
      <dgm:t>
        <a:bodyPr/>
        <a:lstStyle/>
        <a:p>
          <a:endParaRPr lang="en-US"/>
        </a:p>
      </dgm:t>
    </dgm:pt>
    <dgm:pt modelId="{CDE53E94-9125-4A2B-AB96-F44F2CB8BCE6}">
      <dgm:prSet/>
      <dgm:spPr/>
      <dgm:t>
        <a:bodyPr/>
        <a:lstStyle/>
        <a:p>
          <a:pPr rtl="1"/>
          <a:r>
            <a:rPr lang="ar-EG" b="1" smtClean="0"/>
            <a:t>ب</a:t>
          </a:r>
          <a:r>
            <a:rPr lang="en-US" b="1" smtClean="0"/>
            <a:t>-</a:t>
          </a:r>
          <a:r>
            <a:rPr lang="ar-EG" b="1" smtClean="0"/>
            <a:t>اختصاص سيادة الدول تجاه الفضاء السيبراني</a:t>
          </a:r>
          <a:endParaRPr lang="en-US"/>
        </a:p>
      </dgm:t>
    </dgm:pt>
    <dgm:pt modelId="{67CF99B5-5AF8-4F0F-89C3-E0BFB7015A3C}" type="parTrans" cxnId="{B49C95AB-75BC-4B4F-8E58-2DE8D1C536DA}">
      <dgm:prSet/>
      <dgm:spPr/>
      <dgm:t>
        <a:bodyPr/>
        <a:lstStyle/>
        <a:p>
          <a:endParaRPr lang="en-US"/>
        </a:p>
      </dgm:t>
    </dgm:pt>
    <dgm:pt modelId="{6F47AEA4-0D17-4967-9FED-95B24F2F9E28}" type="sibTrans" cxnId="{B49C95AB-75BC-4B4F-8E58-2DE8D1C536DA}">
      <dgm:prSet/>
      <dgm:spPr/>
      <dgm:t>
        <a:bodyPr/>
        <a:lstStyle/>
        <a:p>
          <a:endParaRPr lang="en-US"/>
        </a:p>
      </dgm:t>
    </dgm:pt>
    <dgm:pt modelId="{11A224F1-8983-49C9-8D09-FBB849911CB6}" type="pres">
      <dgm:prSet presAssocID="{4E5851AD-85D1-46F0-B1BB-BBB017C7474D}" presName="linear" presStyleCnt="0">
        <dgm:presLayoutVars>
          <dgm:animLvl val="lvl"/>
          <dgm:resizeHandles val="exact"/>
        </dgm:presLayoutVars>
      </dgm:prSet>
      <dgm:spPr/>
      <dgm:t>
        <a:bodyPr/>
        <a:lstStyle/>
        <a:p>
          <a:endParaRPr lang="en-US"/>
        </a:p>
      </dgm:t>
    </dgm:pt>
    <dgm:pt modelId="{3EA62EC7-8EE9-4C18-8668-6D365E3C57FE}" type="pres">
      <dgm:prSet presAssocID="{B8E38BB4-9CA4-4A02-AC2D-360A36961575}" presName="parentText" presStyleLbl="node1" presStyleIdx="0" presStyleCnt="2" custLinFactY="54865" custLinFactNeighborX="-99" custLinFactNeighborY="100000">
        <dgm:presLayoutVars>
          <dgm:chMax val="0"/>
          <dgm:bulletEnabled val="1"/>
        </dgm:presLayoutVars>
      </dgm:prSet>
      <dgm:spPr/>
      <dgm:t>
        <a:bodyPr/>
        <a:lstStyle/>
        <a:p>
          <a:endParaRPr lang="en-US"/>
        </a:p>
      </dgm:t>
    </dgm:pt>
    <dgm:pt modelId="{2F13DF8F-F6AC-4EB3-9CEA-3EB82E5E0CF4}" type="pres">
      <dgm:prSet presAssocID="{F2780D41-93BB-48B8-828D-23714BCFD76E}" presName="spacer" presStyleCnt="0"/>
      <dgm:spPr/>
    </dgm:pt>
    <dgm:pt modelId="{B2A54C4F-125D-4771-BC49-505C61BCA5E0}" type="pres">
      <dgm:prSet presAssocID="{CDE53E94-9125-4A2B-AB96-F44F2CB8BCE6}" presName="parentText" presStyleLbl="node1" presStyleIdx="1" presStyleCnt="2" custLinFactY="96139" custLinFactNeighborX="1691" custLinFactNeighborY="100000">
        <dgm:presLayoutVars>
          <dgm:chMax val="0"/>
          <dgm:bulletEnabled val="1"/>
        </dgm:presLayoutVars>
      </dgm:prSet>
      <dgm:spPr/>
      <dgm:t>
        <a:bodyPr/>
        <a:lstStyle/>
        <a:p>
          <a:endParaRPr lang="en-US"/>
        </a:p>
      </dgm:t>
    </dgm:pt>
  </dgm:ptLst>
  <dgm:cxnLst>
    <dgm:cxn modelId="{6B3BD658-7864-4F2A-92ED-C21B016EE23D}" type="presOf" srcId="{B8E38BB4-9CA4-4A02-AC2D-360A36961575}" destId="{3EA62EC7-8EE9-4C18-8668-6D365E3C57FE}" srcOrd="0" destOrd="0" presId="urn:microsoft.com/office/officeart/2005/8/layout/vList2"/>
    <dgm:cxn modelId="{3504166E-2C68-4BB5-B616-65A6C54250E4}" type="presOf" srcId="{4E5851AD-85D1-46F0-B1BB-BBB017C7474D}" destId="{11A224F1-8983-49C9-8D09-FBB849911CB6}" srcOrd="0" destOrd="0" presId="urn:microsoft.com/office/officeart/2005/8/layout/vList2"/>
    <dgm:cxn modelId="{B7A9F311-3A97-4A0C-BAE1-4DC627CC0A77}" srcId="{4E5851AD-85D1-46F0-B1BB-BBB017C7474D}" destId="{B8E38BB4-9CA4-4A02-AC2D-360A36961575}" srcOrd="0" destOrd="0" parTransId="{998829DD-AFA7-43E0-A2C4-208BE32E6AC0}" sibTransId="{F2780D41-93BB-48B8-828D-23714BCFD76E}"/>
    <dgm:cxn modelId="{DE5168CF-7DEC-4C8C-8B47-07A8C6124F9F}" type="presOf" srcId="{CDE53E94-9125-4A2B-AB96-F44F2CB8BCE6}" destId="{B2A54C4F-125D-4771-BC49-505C61BCA5E0}" srcOrd="0" destOrd="0" presId="urn:microsoft.com/office/officeart/2005/8/layout/vList2"/>
    <dgm:cxn modelId="{B49C95AB-75BC-4B4F-8E58-2DE8D1C536DA}" srcId="{4E5851AD-85D1-46F0-B1BB-BBB017C7474D}" destId="{CDE53E94-9125-4A2B-AB96-F44F2CB8BCE6}" srcOrd="1" destOrd="0" parTransId="{67CF99B5-5AF8-4F0F-89C3-E0BFB7015A3C}" sibTransId="{6F47AEA4-0D17-4967-9FED-95B24F2F9E28}"/>
    <dgm:cxn modelId="{9F62BB82-71F4-4623-A15C-7909459A89AC}" type="presParOf" srcId="{11A224F1-8983-49C9-8D09-FBB849911CB6}" destId="{3EA62EC7-8EE9-4C18-8668-6D365E3C57FE}" srcOrd="0" destOrd="0" presId="urn:microsoft.com/office/officeart/2005/8/layout/vList2"/>
    <dgm:cxn modelId="{14B2FCFC-E6C5-4251-8043-94CC4664555D}" type="presParOf" srcId="{11A224F1-8983-49C9-8D09-FBB849911CB6}" destId="{2F13DF8F-F6AC-4EB3-9CEA-3EB82E5E0CF4}" srcOrd="1" destOrd="0" presId="urn:microsoft.com/office/officeart/2005/8/layout/vList2"/>
    <dgm:cxn modelId="{565F8CAF-F6F8-4F4D-8F61-7B1C9A005DB7}" type="presParOf" srcId="{11A224F1-8983-49C9-8D09-FBB849911CB6}" destId="{B2A54C4F-125D-4771-BC49-505C61BCA5E0}" srcOrd="2"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4CE0276-3CB2-4811-9E94-6EA1FAC299A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13D388A-E2C0-4F18-ABD9-F364024D8E6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D1BEF3E-587B-47C7-B52E-6FD3D21279A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E6244FDC-255C-47C7-866B-A331E47A993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2CDAF17-9940-43DB-A0D3-1F1ECB3A2E4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F129593-EA2F-4BFD-96D0-6796CF64A9C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A0F5BB5-D91F-4931-A32E-58D077EB64F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C0824B5-5756-4E0B-97AF-9D202DA28F48}">
      <dgm:prSet/>
      <dgm:spPr/>
      <dgm:t>
        <a:bodyPr/>
        <a:lstStyle/>
        <a:p>
          <a:pPr rtl="1"/>
          <a:r>
            <a:rPr lang="ar-EG" b="1" dirty="0" smtClean="0"/>
            <a:t>1- المبادئ العامة لضوابط الاختصاص القضائي في المعاملات الدولية الخاصة</a:t>
          </a:r>
          <a:endParaRPr lang="en-US" dirty="0"/>
        </a:p>
      </dgm:t>
    </dgm:pt>
    <dgm:pt modelId="{B2942CC2-3492-480C-B702-1E6604F59748}" type="parTrans" cxnId="{26EF0661-BFDE-4315-85FB-C1E233586D46}">
      <dgm:prSet/>
      <dgm:spPr/>
      <dgm:t>
        <a:bodyPr/>
        <a:lstStyle/>
        <a:p>
          <a:endParaRPr lang="en-US"/>
        </a:p>
      </dgm:t>
    </dgm:pt>
    <dgm:pt modelId="{81F855BC-3AD5-469F-A384-FAC11A5A16E9}" type="sibTrans" cxnId="{26EF0661-BFDE-4315-85FB-C1E233586D46}">
      <dgm:prSet/>
      <dgm:spPr/>
      <dgm:t>
        <a:bodyPr/>
        <a:lstStyle/>
        <a:p>
          <a:endParaRPr lang="en-US"/>
        </a:p>
      </dgm:t>
    </dgm:pt>
    <dgm:pt modelId="{D0BF07E6-8114-460E-9CE7-F0D765862915}">
      <dgm:prSet/>
      <dgm:spPr/>
      <dgm:t>
        <a:bodyPr/>
        <a:lstStyle/>
        <a:p>
          <a:pPr rtl="1"/>
          <a:r>
            <a:rPr lang="ar-EG" b="1" dirty="0" smtClean="0"/>
            <a:t>2- الأسس المستحدثة لتحديد السيادة في الفضاء الالكتروني</a:t>
          </a:r>
          <a:endParaRPr lang="en-US" dirty="0"/>
        </a:p>
      </dgm:t>
    </dgm:pt>
    <dgm:pt modelId="{4F1B4B5A-42D5-4B17-994E-4E90B1517C0A}" type="parTrans" cxnId="{80402BF2-9D2A-491B-9A03-BF23A56B30A2}">
      <dgm:prSet/>
      <dgm:spPr/>
      <dgm:t>
        <a:bodyPr/>
        <a:lstStyle/>
        <a:p>
          <a:endParaRPr lang="en-US"/>
        </a:p>
      </dgm:t>
    </dgm:pt>
    <dgm:pt modelId="{9AB990D9-270D-426F-9B88-7B29D19EF9D0}" type="sibTrans" cxnId="{80402BF2-9D2A-491B-9A03-BF23A56B30A2}">
      <dgm:prSet/>
      <dgm:spPr/>
      <dgm:t>
        <a:bodyPr/>
        <a:lstStyle/>
        <a:p>
          <a:endParaRPr lang="en-US"/>
        </a:p>
      </dgm:t>
    </dgm:pt>
    <dgm:pt modelId="{DC8D9AFD-AD4C-4CCC-A89D-0712212155BA}" type="pres">
      <dgm:prSet presAssocID="{CA0F5BB5-D91F-4931-A32E-58D077EB64FE}" presName="linear" presStyleCnt="0">
        <dgm:presLayoutVars>
          <dgm:animLvl val="lvl"/>
          <dgm:resizeHandles val="exact"/>
        </dgm:presLayoutVars>
      </dgm:prSet>
      <dgm:spPr/>
      <dgm:t>
        <a:bodyPr/>
        <a:lstStyle/>
        <a:p>
          <a:endParaRPr lang="en-US"/>
        </a:p>
      </dgm:t>
    </dgm:pt>
    <dgm:pt modelId="{D948568B-0FE7-4D97-9FCB-2F4AA4D87544}" type="pres">
      <dgm:prSet presAssocID="{0C0824B5-5756-4E0B-97AF-9D202DA28F48}" presName="parentText" presStyleLbl="node1" presStyleIdx="0" presStyleCnt="2">
        <dgm:presLayoutVars>
          <dgm:chMax val="0"/>
          <dgm:bulletEnabled val="1"/>
        </dgm:presLayoutVars>
      </dgm:prSet>
      <dgm:spPr/>
      <dgm:t>
        <a:bodyPr/>
        <a:lstStyle/>
        <a:p>
          <a:endParaRPr lang="en-US"/>
        </a:p>
      </dgm:t>
    </dgm:pt>
    <dgm:pt modelId="{36BC19B7-18D6-414B-974E-E95DCFBB41BB}" type="pres">
      <dgm:prSet presAssocID="{81F855BC-3AD5-469F-A384-FAC11A5A16E9}" presName="spacer" presStyleCnt="0"/>
      <dgm:spPr/>
    </dgm:pt>
    <dgm:pt modelId="{8FCDDDAE-D35A-4AA8-8828-F0B1E760303E}" type="pres">
      <dgm:prSet presAssocID="{D0BF07E6-8114-460E-9CE7-F0D765862915}" presName="parentText" presStyleLbl="node1" presStyleIdx="1" presStyleCnt="2">
        <dgm:presLayoutVars>
          <dgm:chMax val="0"/>
          <dgm:bulletEnabled val="1"/>
        </dgm:presLayoutVars>
      </dgm:prSet>
      <dgm:spPr/>
      <dgm:t>
        <a:bodyPr/>
        <a:lstStyle/>
        <a:p>
          <a:endParaRPr lang="en-US"/>
        </a:p>
      </dgm:t>
    </dgm:pt>
  </dgm:ptLst>
  <dgm:cxnLst>
    <dgm:cxn modelId="{26EF0661-BFDE-4315-85FB-C1E233586D46}" srcId="{CA0F5BB5-D91F-4931-A32E-58D077EB64FE}" destId="{0C0824B5-5756-4E0B-97AF-9D202DA28F48}" srcOrd="0" destOrd="0" parTransId="{B2942CC2-3492-480C-B702-1E6604F59748}" sibTransId="{81F855BC-3AD5-469F-A384-FAC11A5A16E9}"/>
    <dgm:cxn modelId="{96FB4798-0564-4F13-9AB7-549D62B9FFAB}" type="presOf" srcId="{0C0824B5-5756-4E0B-97AF-9D202DA28F48}" destId="{D948568B-0FE7-4D97-9FCB-2F4AA4D87544}" srcOrd="0" destOrd="0" presId="urn:microsoft.com/office/officeart/2005/8/layout/vList2"/>
    <dgm:cxn modelId="{91EB5FA4-2E59-4810-B67A-EE942C26FF0A}" type="presOf" srcId="{D0BF07E6-8114-460E-9CE7-F0D765862915}" destId="{8FCDDDAE-D35A-4AA8-8828-F0B1E760303E}" srcOrd="0" destOrd="0" presId="urn:microsoft.com/office/officeart/2005/8/layout/vList2"/>
    <dgm:cxn modelId="{80402BF2-9D2A-491B-9A03-BF23A56B30A2}" srcId="{CA0F5BB5-D91F-4931-A32E-58D077EB64FE}" destId="{D0BF07E6-8114-460E-9CE7-F0D765862915}" srcOrd="1" destOrd="0" parTransId="{4F1B4B5A-42D5-4B17-994E-4E90B1517C0A}" sibTransId="{9AB990D9-270D-426F-9B88-7B29D19EF9D0}"/>
    <dgm:cxn modelId="{8A52B72B-1940-428A-BFCE-54822268EB84}" type="presOf" srcId="{CA0F5BB5-D91F-4931-A32E-58D077EB64FE}" destId="{DC8D9AFD-AD4C-4CCC-A89D-0712212155BA}" srcOrd="0" destOrd="0" presId="urn:microsoft.com/office/officeart/2005/8/layout/vList2"/>
    <dgm:cxn modelId="{BADAC236-7468-4C51-B734-E070FB4F10BB}" type="presParOf" srcId="{DC8D9AFD-AD4C-4CCC-A89D-0712212155BA}" destId="{D948568B-0FE7-4D97-9FCB-2F4AA4D87544}" srcOrd="0" destOrd="0" presId="urn:microsoft.com/office/officeart/2005/8/layout/vList2"/>
    <dgm:cxn modelId="{6499631D-7087-4FE1-988B-18F32C169EFD}" type="presParOf" srcId="{DC8D9AFD-AD4C-4CCC-A89D-0712212155BA}" destId="{36BC19B7-18D6-414B-974E-E95DCFBB41BB}" srcOrd="1" destOrd="0" presId="urn:microsoft.com/office/officeart/2005/8/layout/vList2"/>
    <dgm:cxn modelId="{846CC8C7-DCD7-4A35-BB8B-1ED25E2BAF0B}" type="presParOf" srcId="{DC8D9AFD-AD4C-4CCC-A89D-0712212155BA}" destId="{8FCDDDAE-D35A-4AA8-8828-F0B1E760303E}" srcOrd="2"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A2A43C7-7547-477A-AB5D-E512A4DA60BB}"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dgm:spPr/>
      <dgm:t>
        <a:bodyPr/>
        <a:lstStyle/>
        <a:p>
          <a:pPr rtl="1"/>
          <a:r>
            <a:rPr lang="ar-EG" b="1" dirty="0" smtClean="0"/>
            <a:t>الخضوع الاختياري</a:t>
          </a:r>
          <a:endParaRPr lang="en-US"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dgm:spPr/>
      <dgm:t>
        <a:bodyPr/>
        <a:lstStyle/>
        <a:p>
          <a:pPr rtl="1"/>
          <a:r>
            <a:rPr lang="ar-EG" b="1" dirty="0" smtClean="0"/>
            <a:t>وجود الصلة أو الارتباط بين المحكمة و النزاع</a:t>
          </a:r>
          <a:endParaRPr lang="en-US"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dgm:spPr/>
      <dgm:t>
        <a:bodyPr/>
        <a:lstStyle/>
        <a:p>
          <a:pPr rtl="1"/>
          <a:r>
            <a:rPr lang="ar-EG" b="1" dirty="0" smtClean="0"/>
            <a:t>سيادة الدولة فيما يخرج عن نطاق الاتصال أو الارتباط المباشر</a:t>
          </a:r>
          <a:endParaRPr lang="en-US"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3" custScaleX="111828"/>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Lst>
  <dgm:cxnLst>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98FC0F47-EF03-43EA-BE51-B3EF624EB922}" type="presOf" srcId="{61CAAD6D-90C6-433C-AA35-9D8694D3D1C7}" destId="{DA02A205-EAF4-4316-A5D2-5E9D48150746}" srcOrd="1" destOrd="0" presId="urn:microsoft.com/office/officeart/2005/8/layout/venn1"/>
    <dgm:cxn modelId="{8AE4D89F-1135-4566-9A8C-63689498BF40}" type="presOf" srcId="{61CAAD6D-90C6-433C-AA35-9D8694D3D1C7}" destId="{01A16F23-C45F-4911-85EF-1210632A0A70}" srcOrd="0" destOrd="0" presId="urn:microsoft.com/office/officeart/2005/8/layout/venn1"/>
    <dgm:cxn modelId="{152C8C4A-39BF-4A27-B7D0-21A6C46FF4C7}" type="presOf" srcId="{AFE247C8-F63A-408C-B736-C6356E496CA1}" destId="{DDF24712-D9AF-4A5D-804A-3CCE3324A2BD}" srcOrd="0" destOrd="0" presId="urn:microsoft.com/office/officeart/2005/8/layout/venn1"/>
    <dgm:cxn modelId="{B583C6B2-E2AA-47B7-A68C-A30D41839995}" type="presOf" srcId="{014AF32A-11B2-4615-9AAB-7EA6A326F905}" destId="{693857D4-4139-4816-BBA0-D569F8EA6558}" srcOrd="1" destOrd="0" presId="urn:microsoft.com/office/officeart/2005/8/layout/venn1"/>
    <dgm:cxn modelId="{E7100F22-14E2-46A7-802D-30817D1B27FC}" type="presOf" srcId="{014AF32A-11B2-4615-9AAB-7EA6A326F905}" destId="{1F4260FC-FFC5-4C00-9EF7-A199E43FFB34}" srcOrd="0" destOrd="0" presId="urn:microsoft.com/office/officeart/2005/8/layout/venn1"/>
    <dgm:cxn modelId="{71A80FCC-B036-4CA5-8210-1A38DCF24E46}" type="presOf" srcId="{A2549BC2-D4D1-497E-BCDB-2EA8CC03AB9B}" destId="{8D91F3C3-BE84-42DD-8D72-718221BDD2BB}" srcOrd="0" destOrd="0" presId="urn:microsoft.com/office/officeart/2005/8/layout/venn1"/>
    <dgm:cxn modelId="{41E80032-8C6F-4CAC-9EE3-620CF6C5A65D}" type="presOf" srcId="{AFE247C8-F63A-408C-B736-C6356E496CA1}" destId="{6C84E011-640F-4A12-AB04-F1106C28B7AA}" srcOrd="1"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E6CD84E7-F7DB-4BD4-9FA7-812EBE2200F6}" type="presParOf" srcId="{8D91F3C3-BE84-42DD-8D72-718221BDD2BB}" destId="{01A16F23-C45F-4911-85EF-1210632A0A70}" srcOrd="0" destOrd="0" presId="urn:microsoft.com/office/officeart/2005/8/layout/venn1"/>
    <dgm:cxn modelId="{E6360CA2-B52D-4F23-904D-BC8A6AC35D5D}" type="presParOf" srcId="{8D91F3C3-BE84-42DD-8D72-718221BDD2BB}" destId="{DA02A205-EAF4-4316-A5D2-5E9D48150746}" srcOrd="1" destOrd="0" presId="urn:microsoft.com/office/officeart/2005/8/layout/venn1"/>
    <dgm:cxn modelId="{3E966882-D599-4A1A-BC7A-B77E9043C09F}" type="presParOf" srcId="{8D91F3C3-BE84-42DD-8D72-718221BDD2BB}" destId="{DDF24712-D9AF-4A5D-804A-3CCE3324A2BD}" srcOrd="2" destOrd="0" presId="urn:microsoft.com/office/officeart/2005/8/layout/venn1"/>
    <dgm:cxn modelId="{068EE17B-34FF-4C05-8B0E-4151555696A8}" type="presParOf" srcId="{8D91F3C3-BE84-42DD-8D72-718221BDD2BB}" destId="{6C84E011-640F-4A12-AB04-F1106C28B7AA}" srcOrd="3" destOrd="0" presId="urn:microsoft.com/office/officeart/2005/8/layout/venn1"/>
    <dgm:cxn modelId="{82941896-2E49-4A23-AF0D-2308500F468E}" type="presParOf" srcId="{8D91F3C3-BE84-42DD-8D72-718221BDD2BB}" destId="{1F4260FC-FFC5-4C00-9EF7-A199E43FFB34}" srcOrd="4" destOrd="0" presId="urn:microsoft.com/office/officeart/2005/8/layout/venn1"/>
    <dgm:cxn modelId="{E31C41F6-ED1C-4388-99C5-3632BC293AB2}"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0952B66-820A-4E23-A7E4-06CAB9AFBED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FA3FEF4-1BEF-45B4-8511-6C55CB326AF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A3C9E6-6E39-4669-896C-0D623560565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AFE247C8-F63A-408C-B736-C6356E496CA1}">
      <dgm:prSet custT="1"/>
      <dgm:spPr/>
      <dgm:t>
        <a:bodyPr/>
        <a:lstStyle/>
        <a:p>
          <a:pPr rtl="1"/>
          <a:r>
            <a:rPr lang="ar-EG" sz="2800" b="1" dirty="0" smtClean="0"/>
            <a:t>التوظيف القضائي لمصلحة الدولة كمعيار للحدود السيبرانية</a:t>
          </a:r>
          <a:endParaRPr lang="en-US" sz="2800"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ar-EG" sz="2800" b="1" dirty="0" smtClean="0"/>
            <a:t>النظريات الجديدة المفسرة لتحديد الاختصاص القضائي </a:t>
          </a:r>
          <a:endParaRPr lang="en-US" sz="2800"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2E3B7B70-BA4D-4815-B60A-8CC59106EE14}" type="pres">
      <dgm:prSet presAssocID="{AFE247C8-F63A-408C-B736-C6356E496CA1}" presName="circ1" presStyleLbl="vennNode1" presStyleIdx="0" presStyleCnt="2" custLinFactNeighborX="-8378" custLinFactNeighborY="273"/>
      <dgm:spPr/>
      <dgm:t>
        <a:bodyPr/>
        <a:lstStyle/>
        <a:p>
          <a:endParaRPr lang="en-US"/>
        </a:p>
      </dgm:t>
    </dgm:pt>
    <dgm:pt modelId="{4EB184B8-CF55-43B9-9307-F1CFD38733D5}" type="pres">
      <dgm:prSet presAssocID="{AFE247C8-F63A-408C-B736-C6356E496CA1}" presName="circ1Tx" presStyleLbl="revTx" presStyleIdx="0" presStyleCnt="0">
        <dgm:presLayoutVars>
          <dgm:chMax val="0"/>
          <dgm:chPref val="0"/>
          <dgm:bulletEnabled val="1"/>
        </dgm:presLayoutVars>
      </dgm:prSet>
      <dgm:spPr/>
      <dgm:t>
        <a:bodyPr/>
        <a:lstStyle/>
        <a:p>
          <a:endParaRPr lang="en-US"/>
        </a:p>
      </dgm:t>
    </dgm:pt>
    <dgm:pt modelId="{7E2C6D63-9435-4711-B2DB-108A505CBB8C}" type="pres">
      <dgm:prSet presAssocID="{014AF32A-11B2-4615-9AAB-7EA6A326F905}" presName="circ2" presStyleLbl="vennNode1" presStyleIdx="1" presStyleCnt="2" custLinFactNeighborX="19607" custLinFactNeighborY="274"/>
      <dgm:spPr/>
      <dgm:t>
        <a:bodyPr/>
        <a:lstStyle/>
        <a:p>
          <a:endParaRPr lang="en-US"/>
        </a:p>
      </dgm:t>
    </dgm:pt>
    <dgm:pt modelId="{EC2729F7-5DC9-470D-90A4-CE4CA05DF02A}" type="pres">
      <dgm:prSet presAssocID="{014AF32A-11B2-4615-9AAB-7EA6A326F905}" presName="circ2Tx" presStyleLbl="revTx" presStyleIdx="0" presStyleCnt="0">
        <dgm:presLayoutVars>
          <dgm:chMax val="0"/>
          <dgm:chPref val="0"/>
          <dgm:bulletEnabled val="1"/>
        </dgm:presLayoutVars>
      </dgm:prSet>
      <dgm:spPr/>
      <dgm:t>
        <a:bodyPr/>
        <a:lstStyle/>
        <a:p>
          <a:endParaRPr lang="en-US"/>
        </a:p>
      </dgm:t>
    </dgm:pt>
  </dgm:ptLst>
  <dgm:cxnLst>
    <dgm:cxn modelId="{A8E4624E-5F09-4095-8B99-915C7A4256C2}" type="presOf" srcId="{014AF32A-11B2-4615-9AAB-7EA6A326F905}" destId="{7E2C6D63-9435-4711-B2DB-108A505CBB8C}" srcOrd="0" destOrd="0" presId="urn:microsoft.com/office/officeart/2005/8/layout/venn1"/>
    <dgm:cxn modelId="{BE4FE11B-638A-4728-872C-9E6C52C7C912}" type="presOf" srcId="{AFE247C8-F63A-408C-B736-C6356E496CA1}" destId="{4EB184B8-CF55-43B9-9307-F1CFD38733D5}" srcOrd="1" destOrd="0" presId="urn:microsoft.com/office/officeart/2005/8/layout/venn1"/>
    <dgm:cxn modelId="{C9CD22C7-6EE3-4297-BFFF-85FF7D5C1116}" srcId="{A2549BC2-D4D1-497E-BCDB-2EA8CC03AB9B}" destId="{014AF32A-11B2-4615-9AAB-7EA6A326F905}" srcOrd="1" destOrd="0" parTransId="{9F092570-A2AF-449D-98A6-4C7BD3DA1157}" sibTransId="{F8E556F9-DE8F-4618-9DBC-66D8560BFB1D}"/>
    <dgm:cxn modelId="{6DF5094A-CF86-4FEC-9809-BE3246E6E981}" type="presOf" srcId="{A2549BC2-D4D1-497E-BCDB-2EA8CC03AB9B}" destId="{8D91F3C3-BE84-42DD-8D72-718221BDD2BB}" srcOrd="0" destOrd="0" presId="urn:microsoft.com/office/officeart/2005/8/layout/venn1"/>
    <dgm:cxn modelId="{BAA7FD02-0210-41FB-A4AB-9FE8F159C032}" type="presOf" srcId="{AFE247C8-F63A-408C-B736-C6356E496CA1}" destId="{2E3B7B70-BA4D-4815-B60A-8CC59106EE14}" srcOrd="0" destOrd="0" presId="urn:microsoft.com/office/officeart/2005/8/layout/venn1"/>
    <dgm:cxn modelId="{B407DB9F-C757-4B27-ADAE-5AC35B15066A}" type="presOf" srcId="{014AF32A-11B2-4615-9AAB-7EA6A326F905}" destId="{EC2729F7-5DC9-470D-90A4-CE4CA05DF02A}" srcOrd="1" destOrd="0" presId="urn:microsoft.com/office/officeart/2005/8/layout/venn1"/>
    <dgm:cxn modelId="{86EE4937-A098-47C6-8D0D-780043DBD2DA}" srcId="{A2549BC2-D4D1-497E-BCDB-2EA8CC03AB9B}" destId="{AFE247C8-F63A-408C-B736-C6356E496CA1}" srcOrd="0" destOrd="0" parTransId="{C63B5186-557B-4CEB-BC67-B3B0BC851375}" sibTransId="{73605475-5BAE-4139-AD8C-80E5E4D35BF9}"/>
    <dgm:cxn modelId="{D698F0AD-8E10-4073-A665-EFD86D943766}" type="presParOf" srcId="{8D91F3C3-BE84-42DD-8D72-718221BDD2BB}" destId="{2E3B7B70-BA4D-4815-B60A-8CC59106EE14}" srcOrd="0" destOrd="0" presId="urn:microsoft.com/office/officeart/2005/8/layout/venn1"/>
    <dgm:cxn modelId="{4864164C-A865-441E-9EDA-1639B18405B7}" type="presParOf" srcId="{8D91F3C3-BE84-42DD-8D72-718221BDD2BB}" destId="{4EB184B8-CF55-43B9-9307-F1CFD38733D5}" srcOrd="1" destOrd="0" presId="urn:microsoft.com/office/officeart/2005/8/layout/venn1"/>
    <dgm:cxn modelId="{5CEAC9DC-F7BF-4B2E-AE25-C97EB7D22B89}" type="presParOf" srcId="{8D91F3C3-BE84-42DD-8D72-718221BDD2BB}" destId="{7E2C6D63-9435-4711-B2DB-108A505CBB8C}" srcOrd="2" destOrd="0" presId="urn:microsoft.com/office/officeart/2005/8/layout/venn1"/>
    <dgm:cxn modelId="{7C4FD09E-24F2-4DF8-95D7-21BEB60488D6}" type="presParOf" srcId="{8D91F3C3-BE84-42DD-8D72-718221BDD2BB}" destId="{EC2729F7-5DC9-470D-90A4-CE4CA05DF02A}" srcOrd="3"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5498A564-9623-4154-A5D1-1A04E6115C8E}"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A6D945B-ACD7-468D-BF6E-75D5F6FA002F}"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AB9E277-A02D-4BEC-9618-984EC160D26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348F4E21-926A-4690-AB69-FF9392E818A7}"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975A743-C9E5-4589-86B5-71BA1D10A40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7A841DCA-D223-43FF-B55D-BBAF85CDBB9E}"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FA6B43E-9D3B-4F61-ADA2-A776151C30DE}"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4AC53D4-E8B9-4DA1-A82B-3D1F5364F72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C6E57B-6025-4650-B403-C105F618A735}">
      <dsp:nvSpPr>
        <dsp:cNvPr id="0" name=""/>
        <dsp:cNvSpPr/>
      </dsp:nvSpPr>
      <dsp:spPr>
        <a:xfrm>
          <a:off x="2917230" y="51018"/>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ar-EG" sz="2200" b="1" kern="1200" dirty="0" smtClean="0"/>
            <a:t>الحدود السيبرانية «حوكمة الانترنت»</a:t>
          </a:r>
          <a:endParaRPr lang="en-US" sz="2200" kern="1200" dirty="0"/>
        </a:p>
      </dsp:txBody>
      <dsp:txXfrm>
        <a:off x="3243749" y="479576"/>
        <a:ext cx="1795859" cy="1102004"/>
      </dsp:txXfrm>
    </dsp:sp>
    <dsp:sp modelId="{C0F73F86-D5A9-43B5-95D2-69B783D34BBF}">
      <dsp:nvSpPr>
        <dsp:cNvPr id="0" name=""/>
        <dsp:cNvSpPr/>
      </dsp:nvSpPr>
      <dsp:spPr>
        <a:xfrm>
          <a:off x="3800874" y="1581580"/>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ar-EG" sz="2200" b="1" kern="1200" dirty="0" smtClean="0"/>
            <a:t>الفضاء السيبراني و المشاعات العالمية</a:t>
          </a:r>
          <a:endParaRPr lang="en-US" sz="2200" kern="1200" dirty="0"/>
        </a:p>
      </dsp:txBody>
      <dsp:txXfrm>
        <a:off x="4549829" y="2214212"/>
        <a:ext cx="1469339" cy="1346894"/>
      </dsp:txXfrm>
    </dsp:sp>
    <dsp:sp modelId="{FCF27677-AD5D-49ED-9C90-5F032BF6ED2F}">
      <dsp:nvSpPr>
        <dsp:cNvPr id="0" name=""/>
        <dsp:cNvSpPr/>
      </dsp:nvSpPr>
      <dsp:spPr>
        <a:xfrm>
          <a:off x="2033585" y="1581580"/>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ar-EG" sz="2200" b="1" kern="1200" dirty="0" smtClean="0"/>
            <a:t>السيادة و الفضاء السيبراني من الناحية القانونية</a:t>
          </a:r>
          <a:endParaRPr lang="en-US" sz="2200" kern="1200" dirty="0"/>
        </a:p>
      </dsp:txBody>
      <dsp:txXfrm>
        <a:off x="2264190" y="2214212"/>
        <a:ext cx="1469339" cy="134689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12.xml"/><Relationship Id="rId11" Type="http://schemas.openxmlformats.org/officeDocument/2006/relationships/image" Target="../media/image10.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12" Type="http://schemas.openxmlformats.org/officeDocument/2006/relationships/image" Target="../media/image8.svg"/><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diagramQuickStyle" Target="../diagrams/quickStyle1.xml"/><Relationship Id="rId11" Type="http://schemas.openxmlformats.org/officeDocument/2006/relationships/image" Target="../media/image3.png"/><Relationship Id="rId5" Type="http://schemas.openxmlformats.org/officeDocument/2006/relationships/diagramLayout" Target="../diagrams/layout1.xml"/><Relationship Id="rId10" Type="http://schemas.openxmlformats.org/officeDocument/2006/relationships/image" Target="../media/image13.svg"/><Relationship Id="rId4" Type="http://schemas.openxmlformats.org/officeDocument/2006/relationships/diagramData" Target="../diagrams/data1.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11" Type="http://schemas.openxmlformats.org/officeDocument/2006/relationships/image" Target="../media/image5.png"/><Relationship Id="rId5" Type="http://schemas.openxmlformats.org/officeDocument/2006/relationships/diagramColors" Target="../diagrams/colors2.xml"/><Relationship Id="rId10" Type="http://schemas.openxmlformats.org/officeDocument/2006/relationships/image" Target="../media/image8.svg"/><Relationship Id="rId4" Type="http://schemas.openxmlformats.org/officeDocument/2006/relationships/diagramQuickStyle" Target="../diagrams/quickStyle2.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3.xml"/><Relationship Id="rId1" Type="http://schemas.openxmlformats.org/officeDocument/2006/relationships/slideLayout" Target="../slideLayouts/slideLayout15.xml"/><Relationship Id="rId6" Type="http://schemas.microsoft.com/office/2007/relationships/diagramDrawing" Target="../diagrams/drawing3.xml"/><Relationship Id="rId11" Type="http://schemas.openxmlformats.org/officeDocument/2006/relationships/image" Target="../media/image5.png"/><Relationship Id="rId5" Type="http://schemas.openxmlformats.org/officeDocument/2006/relationships/diagramColors" Target="../diagrams/colors3.xml"/><Relationship Id="rId10" Type="http://schemas.openxmlformats.org/officeDocument/2006/relationships/image" Target="../media/image8.svg"/><Relationship Id="rId4" Type="http://schemas.openxmlformats.org/officeDocument/2006/relationships/diagramQuickStyle" Target="../diagrams/quickStyle3.xml"/><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4.xml"/><Relationship Id="rId11" Type="http://schemas.openxmlformats.org/officeDocument/2006/relationships/image" Target="../media/image3.png"/><Relationship Id="rId5" Type="http://schemas.openxmlformats.org/officeDocument/2006/relationships/diagramLayout" Target="../diagrams/layout4.xml"/><Relationship Id="rId10" Type="http://schemas.openxmlformats.org/officeDocument/2006/relationships/image" Target="../media/image13.svg"/><Relationship Id="rId4" Type="http://schemas.openxmlformats.org/officeDocument/2006/relationships/diagramData" Target="../diagrams/data4.xml"/><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8.svg"/><Relationship Id="rId5" Type="http://schemas.openxmlformats.org/officeDocument/2006/relationships/diagramQuickStyle" Target="../diagrams/quickStyle5.xml"/><Relationship Id="rId10" Type="http://schemas.openxmlformats.org/officeDocument/2006/relationships/image" Target="../media/image3.png"/><Relationship Id="rId4" Type="http://schemas.openxmlformats.org/officeDocument/2006/relationships/diagramLayout" Target="../diagrams/layout5.xml"/><Relationship Id="rId9" Type="http://schemas.openxmlformats.org/officeDocument/2006/relationships/image" Target="../media/image13.sv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8.svg"/><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6.xml"/><Relationship Id="rId11" Type="http://schemas.openxmlformats.org/officeDocument/2006/relationships/image" Target="../media/image13.svg"/><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13" Type="http://schemas.openxmlformats.org/officeDocument/2006/relationships/image" Target="../media/image8.svg"/><Relationship Id="rId3" Type="http://schemas.openxmlformats.org/officeDocument/2006/relationships/image" Target="../media/image8.png"/><Relationship Id="rId12"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 Id="rId11"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11" Type="http://schemas.openxmlformats.org/officeDocument/2006/relationships/image" Target="../media/image8.svg"/><Relationship Id="rId10" Type="http://schemas.openxmlformats.org/officeDocument/2006/relationships/image" Target="../media/image3.png"/><Relationship Id="rId9"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11" Type="http://schemas.openxmlformats.org/officeDocument/2006/relationships/image" Target="../media/image8.svg"/><Relationship Id="rId10" Type="http://schemas.openxmlformats.org/officeDocument/2006/relationships/image" Target="../media/image3.png"/><Relationship Id="rId9"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7.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11" Type="http://schemas.openxmlformats.org/officeDocument/2006/relationships/image" Target="../media/image5.png"/><Relationship Id="rId5" Type="http://schemas.openxmlformats.org/officeDocument/2006/relationships/diagramColors" Target="../diagrams/colors7.xml"/><Relationship Id="rId10" Type="http://schemas.openxmlformats.org/officeDocument/2006/relationships/image" Target="../media/image8.svg"/><Relationship Id="rId4" Type="http://schemas.openxmlformats.org/officeDocument/2006/relationships/diagramQuickStyle" Target="../diagrams/quickStyle7.xml"/><Relationship Id="rId9"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8.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11" Type="http://schemas.openxmlformats.org/officeDocument/2006/relationships/image" Target="../media/image5.png"/><Relationship Id="rId5" Type="http://schemas.openxmlformats.org/officeDocument/2006/relationships/diagramColors" Target="../diagrams/colors8.xml"/><Relationship Id="rId10" Type="http://schemas.openxmlformats.org/officeDocument/2006/relationships/image" Target="../media/image8.svg"/><Relationship Id="rId4" Type="http://schemas.openxmlformats.org/officeDocument/2006/relationships/diagramQuickStyle" Target="../diagrams/quickStyle8.xml"/><Relationship Id="rId9"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9.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11" Type="http://schemas.openxmlformats.org/officeDocument/2006/relationships/image" Target="../media/image5.png"/><Relationship Id="rId5" Type="http://schemas.openxmlformats.org/officeDocument/2006/relationships/diagramColors" Target="../diagrams/colors9.xml"/><Relationship Id="rId10" Type="http://schemas.openxmlformats.org/officeDocument/2006/relationships/image" Target="../media/image8.svg"/><Relationship Id="rId4" Type="http://schemas.openxmlformats.org/officeDocument/2006/relationships/diagramQuickStyle" Target="../diagrams/quickStyle9.xml"/><Relationship Id="rId9"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0.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11" Type="http://schemas.openxmlformats.org/officeDocument/2006/relationships/image" Target="../media/image5.png"/><Relationship Id="rId5" Type="http://schemas.openxmlformats.org/officeDocument/2006/relationships/diagramColors" Target="../diagrams/colors10.xml"/><Relationship Id="rId10" Type="http://schemas.openxmlformats.org/officeDocument/2006/relationships/image" Target="../media/image8.svg"/><Relationship Id="rId4" Type="http://schemas.openxmlformats.org/officeDocument/2006/relationships/diagramQuickStyle" Target="../diagrams/quickStyle10.xml"/><Relationship Id="rId9"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diagramLayout" Target="../diagrams/layout12.xml"/><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diagramData" Target="../diagrams/data12.xml"/><Relationship Id="rId2" Type="http://schemas.openxmlformats.org/officeDocument/2006/relationships/image" Target="../media/image7.png"/><Relationship Id="rId16" Type="http://schemas.microsoft.com/office/2007/relationships/diagramDrawing" Target="../diagrams/drawing12.xml"/><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8.svg"/><Relationship Id="rId5" Type="http://schemas.openxmlformats.org/officeDocument/2006/relationships/diagramQuickStyle" Target="../diagrams/quickStyle11.xml"/><Relationship Id="rId15" Type="http://schemas.openxmlformats.org/officeDocument/2006/relationships/diagramColors" Target="../diagrams/colors12.xml"/><Relationship Id="rId10" Type="http://schemas.openxmlformats.org/officeDocument/2006/relationships/image" Target="../media/image3.png"/><Relationship Id="rId4" Type="http://schemas.openxmlformats.org/officeDocument/2006/relationships/diagramLayout" Target="../diagrams/layout11.xml"/><Relationship Id="rId9" Type="http://schemas.openxmlformats.org/officeDocument/2006/relationships/image" Target="../media/image13.svg"/><Relationship Id="rId1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diagramColors" Target="../diagrams/colors13.xml"/><Relationship Id="rId11" Type="http://schemas.openxmlformats.org/officeDocument/2006/relationships/image" Target="../media/image8.svg"/><Relationship Id="rId5" Type="http://schemas.openxmlformats.org/officeDocument/2006/relationships/diagramQuickStyle" Target="../diagrams/quickStyle13.xml"/><Relationship Id="rId10" Type="http://schemas.openxmlformats.org/officeDocument/2006/relationships/image" Target="../media/image3.png"/><Relationship Id="rId4" Type="http://schemas.openxmlformats.org/officeDocument/2006/relationships/diagramLayout" Target="../diagrams/layout13.xml"/><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8.svg"/><Relationship Id="rId5" Type="http://schemas.openxmlformats.org/officeDocument/2006/relationships/diagramQuickStyle" Target="../diagrams/quickStyle14.xml"/><Relationship Id="rId10" Type="http://schemas.openxmlformats.org/officeDocument/2006/relationships/image" Target="../media/image3.png"/><Relationship Id="rId4" Type="http://schemas.openxmlformats.org/officeDocument/2006/relationships/diagramLayout" Target="../diagrams/layout14.xml"/><Relationship Id="rId9"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8.svg"/><Relationship Id="rId5" Type="http://schemas.openxmlformats.org/officeDocument/2006/relationships/diagramQuickStyle" Target="../diagrams/quickStyle15.xml"/><Relationship Id="rId10" Type="http://schemas.openxmlformats.org/officeDocument/2006/relationships/image" Target="../media/image3.png"/><Relationship Id="rId4" Type="http://schemas.openxmlformats.org/officeDocument/2006/relationships/diagramLayout" Target="../diagrams/layout15.xml"/><Relationship Id="rId9"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8.svg"/><Relationship Id="rId5" Type="http://schemas.openxmlformats.org/officeDocument/2006/relationships/diagramQuickStyle" Target="../diagrams/quickStyle16.xml"/><Relationship Id="rId10" Type="http://schemas.openxmlformats.org/officeDocument/2006/relationships/image" Target="../media/image3.png"/><Relationship Id="rId4" Type="http://schemas.openxmlformats.org/officeDocument/2006/relationships/diagramLayout" Target="../diagrams/layout16.xml"/><Relationship Id="rId9"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image" Target="../media/image8.svg"/><Relationship Id="rId5" Type="http://schemas.openxmlformats.org/officeDocument/2006/relationships/diagramQuickStyle" Target="../diagrams/quickStyle17.xml"/><Relationship Id="rId10" Type="http://schemas.openxmlformats.org/officeDocument/2006/relationships/image" Target="../media/image3.png"/><Relationship Id="rId4" Type="http://schemas.openxmlformats.org/officeDocument/2006/relationships/diagramLayout" Target="../diagrams/layout17.xml"/><Relationship Id="rId9"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9.xml"/><Relationship Id="rId3" Type="http://schemas.openxmlformats.org/officeDocument/2006/relationships/diagramLayout" Target="../diagrams/layout18.xml"/><Relationship Id="rId7" Type="http://schemas.openxmlformats.org/officeDocument/2006/relationships/image" Target="../media/image8.png"/><Relationship Id="rId12" Type="http://schemas.openxmlformats.org/officeDocument/2006/relationships/image" Target="../media/image10.svg"/><Relationship Id="rId17" Type="http://schemas.microsoft.com/office/2007/relationships/diagramDrawing" Target="../diagrams/drawing19.xml"/><Relationship Id="rId2" Type="http://schemas.openxmlformats.org/officeDocument/2006/relationships/diagramData" Target="../diagrams/data18.xml"/><Relationship Id="rId16" Type="http://schemas.openxmlformats.org/officeDocument/2006/relationships/diagramColors" Target="../diagrams/colors19.xml"/><Relationship Id="rId1" Type="http://schemas.openxmlformats.org/officeDocument/2006/relationships/slideLayout" Target="../slideLayouts/slideLayout7.xml"/><Relationship Id="rId6" Type="http://schemas.microsoft.com/office/2007/relationships/diagramDrawing" Target="../diagrams/drawing18.xml"/><Relationship Id="rId11" Type="http://schemas.openxmlformats.org/officeDocument/2006/relationships/image" Target="../media/image5.png"/><Relationship Id="rId5" Type="http://schemas.openxmlformats.org/officeDocument/2006/relationships/diagramColors" Target="../diagrams/colors18.xml"/><Relationship Id="rId15" Type="http://schemas.openxmlformats.org/officeDocument/2006/relationships/diagramQuickStyle" Target="../diagrams/quickStyle19.xml"/><Relationship Id="rId10" Type="http://schemas.openxmlformats.org/officeDocument/2006/relationships/image" Target="../media/image8.svg"/><Relationship Id="rId4" Type="http://schemas.openxmlformats.org/officeDocument/2006/relationships/diagramQuickStyle" Target="../diagrams/quickStyle18.xml"/><Relationship Id="rId9" Type="http://schemas.openxmlformats.org/officeDocument/2006/relationships/image" Target="../media/image3.png"/><Relationship Id="rId1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0.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11" Type="http://schemas.openxmlformats.org/officeDocument/2006/relationships/image" Target="../media/image5.png"/><Relationship Id="rId5" Type="http://schemas.openxmlformats.org/officeDocument/2006/relationships/diagramColors" Target="../diagrams/colors20.xml"/><Relationship Id="rId10" Type="http://schemas.openxmlformats.org/officeDocument/2006/relationships/image" Target="../media/image8.svg"/><Relationship Id="rId4" Type="http://schemas.openxmlformats.org/officeDocument/2006/relationships/diagramQuickStyle" Target="../diagrams/quickStyle20.xml"/><Relationship Id="rId9"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1.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11" Type="http://schemas.openxmlformats.org/officeDocument/2006/relationships/image" Target="../media/image5.png"/><Relationship Id="rId5" Type="http://schemas.openxmlformats.org/officeDocument/2006/relationships/diagramColors" Target="../diagrams/colors21.xml"/><Relationship Id="rId10" Type="http://schemas.openxmlformats.org/officeDocument/2006/relationships/image" Target="../media/image8.svg"/><Relationship Id="rId4" Type="http://schemas.openxmlformats.org/officeDocument/2006/relationships/diagramQuickStyle" Target="../diagrams/quickStyle21.xml"/><Relationship Id="rId9"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8.svg"/><Relationship Id="rId5" Type="http://schemas.openxmlformats.org/officeDocument/2006/relationships/diagramQuickStyle" Target="../diagrams/quickStyle22.xml"/><Relationship Id="rId10" Type="http://schemas.openxmlformats.org/officeDocument/2006/relationships/image" Target="../media/image3.png"/><Relationship Id="rId4" Type="http://schemas.openxmlformats.org/officeDocument/2006/relationships/diagramLayout" Target="../diagrams/layout22.xml"/><Relationship Id="rId9"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8.svg"/><Relationship Id="rId5" Type="http://schemas.openxmlformats.org/officeDocument/2006/relationships/diagramQuickStyle" Target="../diagrams/quickStyle23.xml"/><Relationship Id="rId10" Type="http://schemas.openxmlformats.org/officeDocument/2006/relationships/image" Target="../media/image3.png"/><Relationship Id="rId4" Type="http://schemas.openxmlformats.org/officeDocument/2006/relationships/diagramLayout" Target="../diagrams/layout23.xml"/><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4.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11" Type="http://schemas.openxmlformats.org/officeDocument/2006/relationships/image" Target="../media/image5.png"/><Relationship Id="rId5" Type="http://schemas.openxmlformats.org/officeDocument/2006/relationships/diagramColors" Target="../diagrams/colors24.xml"/><Relationship Id="rId10" Type="http://schemas.openxmlformats.org/officeDocument/2006/relationships/image" Target="../media/image8.svg"/><Relationship Id="rId4" Type="http://schemas.openxmlformats.org/officeDocument/2006/relationships/diagramQuickStyle" Target="../diagrams/quickStyle24.xml"/><Relationship Id="rId9"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6.xml"/><Relationship Id="rId3" Type="http://schemas.openxmlformats.org/officeDocument/2006/relationships/diagramLayout" Target="../diagrams/layout25.xml"/><Relationship Id="rId7" Type="http://schemas.openxmlformats.org/officeDocument/2006/relationships/image" Target="../media/image8.png"/><Relationship Id="rId12" Type="http://schemas.openxmlformats.org/officeDocument/2006/relationships/image" Target="../media/image10.svg"/><Relationship Id="rId17" Type="http://schemas.microsoft.com/office/2007/relationships/diagramDrawing" Target="../diagrams/drawing26.xml"/><Relationship Id="rId2" Type="http://schemas.openxmlformats.org/officeDocument/2006/relationships/diagramData" Target="../diagrams/data25.xml"/><Relationship Id="rId16" Type="http://schemas.openxmlformats.org/officeDocument/2006/relationships/diagramColors" Target="../diagrams/colors26.xml"/><Relationship Id="rId1" Type="http://schemas.openxmlformats.org/officeDocument/2006/relationships/slideLayout" Target="../slideLayouts/slideLayout7.xml"/><Relationship Id="rId6" Type="http://schemas.microsoft.com/office/2007/relationships/diagramDrawing" Target="../diagrams/drawing25.xml"/><Relationship Id="rId11" Type="http://schemas.openxmlformats.org/officeDocument/2006/relationships/image" Target="../media/image5.png"/><Relationship Id="rId5" Type="http://schemas.openxmlformats.org/officeDocument/2006/relationships/diagramColors" Target="../diagrams/colors25.xml"/><Relationship Id="rId15" Type="http://schemas.openxmlformats.org/officeDocument/2006/relationships/diagramQuickStyle" Target="../diagrams/quickStyle26.xml"/><Relationship Id="rId10" Type="http://schemas.openxmlformats.org/officeDocument/2006/relationships/image" Target="../media/image8.svg"/><Relationship Id="rId4" Type="http://schemas.openxmlformats.org/officeDocument/2006/relationships/diagramQuickStyle" Target="../diagrams/quickStyle25.xml"/><Relationship Id="rId9" Type="http://schemas.openxmlformats.org/officeDocument/2006/relationships/image" Target="../media/image3.png"/><Relationship Id="rId14" Type="http://schemas.openxmlformats.org/officeDocument/2006/relationships/diagramLayout" Target="../diagrams/layout26.xml"/></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diagramLayout" Target="../diagrams/layout28.xml"/><Relationship Id="rId3" Type="http://schemas.openxmlformats.org/officeDocument/2006/relationships/diagramData" Target="../diagrams/data27.xml"/><Relationship Id="rId7" Type="http://schemas.microsoft.com/office/2007/relationships/diagramDrawing" Target="../diagrams/drawing27.xml"/><Relationship Id="rId12" Type="http://schemas.openxmlformats.org/officeDocument/2006/relationships/diagramData" Target="../diagrams/data28.xml"/><Relationship Id="rId2" Type="http://schemas.openxmlformats.org/officeDocument/2006/relationships/image" Target="../media/image7.png"/><Relationship Id="rId16" Type="http://schemas.microsoft.com/office/2007/relationships/diagramDrawing" Target="../diagrams/drawing28.xml"/><Relationship Id="rId1" Type="http://schemas.openxmlformats.org/officeDocument/2006/relationships/slideLayout" Target="../slideLayouts/slideLayout7.xml"/><Relationship Id="rId6" Type="http://schemas.openxmlformats.org/officeDocument/2006/relationships/diagramColors" Target="../diagrams/colors27.xml"/><Relationship Id="rId11" Type="http://schemas.openxmlformats.org/officeDocument/2006/relationships/image" Target="../media/image8.svg"/><Relationship Id="rId5" Type="http://schemas.openxmlformats.org/officeDocument/2006/relationships/diagramQuickStyle" Target="../diagrams/quickStyle27.xml"/><Relationship Id="rId15" Type="http://schemas.openxmlformats.org/officeDocument/2006/relationships/diagramColors" Target="../diagrams/colors28.xml"/><Relationship Id="rId10" Type="http://schemas.openxmlformats.org/officeDocument/2006/relationships/image" Target="../media/image3.png"/><Relationship Id="rId4" Type="http://schemas.openxmlformats.org/officeDocument/2006/relationships/diagramLayout" Target="../diagrams/layout27.xml"/><Relationship Id="rId9" Type="http://schemas.openxmlformats.org/officeDocument/2006/relationships/image" Target="../media/image13.svg"/><Relationship Id="rId14" Type="http://schemas.openxmlformats.org/officeDocument/2006/relationships/diagramQuickStyle" Target="../diagrams/quickStyle28.xml"/></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9.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29.xml"/><Relationship Id="rId1" Type="http://schemas.openxmlformats.org/officeDocument/2006/relationships/slideLayout" Target="../slideLayouts/slideLayout7.xml"/><Relationship Id="rId6" Type="http://schemas.microsoft.com/office/2007/relationships/diagramDrawing" Target="../diagrams/drawing29.xml"/><Relationship Id="rId11" Type="http://schemas.openxmlformats.org/officeDocument/2006/relationships/image" Target="../media/image5.png"/><Relationship Id="rId5" Type="http://schemas.openxmlformats.org/officeDocument/2006/relationships/diagramColors" Target="../diagrams/colors29.xml"/><Relationship Id="rId10" Type="http://schemas.openxmlformats.org/officeDocument/2006/relationships/image" Target="../media/image8.svg"/><Relationship Id="rId4" Type="http://schemas.openxmlformats.org/officeDocument/2006/relationships/diagramQuickStyle" Target="../diagrams/quickStyle29.xml"/><Relationship Id="rId9"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0.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30.xml"/><Relationship Id="rId1" Type="http://schemas.openxmlformats.org/officeDocument/2006/relationships/slideLayout" Target="../slideLayouts/slideLayout7.xml"/><Relationship Id="rId6" Type="http://schemas.microsoft.com/office/2007/relationships/diagramDrawing" Target="../diagrams/drawing30.xml"/><Relationship Id="rId11" Type="http://schemas.openxmlformats.org/officeDocument/2006/relationships/image" Target="../media/image5.png"/><Relationship Id="rId5" Type="http://schemas.openxmlformats.org/officeDocument/2006/relationships/diagramColors" Target="../diagrams/colors30.xml"/><Relationship Id="rId10" Type="http://schemas.openxmlformats.org/officeDocument/2006/relationships/image" Target="../media/image8.svg"/><Relationship Id="rId4" Type="http://schemas.openxmlformats.org/officeDocument/2006/relationships/diagramQuickStyle" Target="../diagrams/quickStyle30.xml"/><Relationship Id="rId9"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diagramLayout" Target="../diagrams/layout32.xml"/><Relationship Id="rId3" Type="http://schemas.openxmlformats.org/officeDocument/2006/relationships/diagramData" Target="../diagrams/data31.xml"/><Relationship Id="rId7" Type="http://schemas.microsoft.com/office/2007/relationships/diagramDrawing" Target="../diagrams/drawing31.xml"/><Relationship Id="rId12" Type="http://schemas.openxmlformats.org/officeDocument/2006/relationships/diagramData" Target="../diagrams/data32.xml"/><Relationship Id="rId2" Type="http://schemas.openxmlformats.org/officeDocument/2006/relationships/image" Target="../media/image7.png"/><Relationship Id="rId16" Type="http://schemas.microsoft.com/office/2007/relationships/diagramDrawing" Target="../diagrams/drawing32.xml"/><Relationship Id="rId1" Type="http://schemas.openxmlformats.org/officeDocument/2006/relationships/slideLayout" Target="../slideLayouts/slideLayout7.xml"/><Relationship Id="rId6" Type="http://schemas.openxmlformats.org/officeDocument/2006/relationships/diagramColors" Target="../diagrams/colors31.xml"/><Relationship Id="rId11" Type="http://schemas.openxmlformats.org/officeDocument/2006/relationships/image" Target="../media/image8.svg"/><Relationship Id="rId5" Type="http://schemas.openxmlformats.org/officeDocument/2006/relationships/diagramQuickStyle" Target="../diagrams/quickStyle31.xml"/><Relationship Id="rId15" Type="http://schemas.openxmlformats.org/officeDocument/2006/relationships/diagramColors" Target="../diagrams/colors32.xml"/><Relationship Id="rId10" Type="http://schemas.openxmlformats.org/officeDocument/2006/relationships/image" Target="../media/image3.png"/><Relationship Id="rId4" Type="http://schemas.openxmlformats.org/officeDocument/2006/relationships/diagramLayout" Target="../diagrams/layout31.xml"/><Relationship Id="rId9" Type="http://schemas.openxmlformats.org/officeDocument/2006/relationships/image" Target="../media/image13.svg"/><Relationship Id="rId14" Type="http://schemas.openxmlformats.org/officeDocument/2006/relationships/diagramQuickStyle" Target="../diagrams/quickStyle32.xml"/></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33.xml"/><Relationship Id="rId11" Type="http://schemas.openxmlformats.org/officeDocument/2006/relationships/image" Target="../media/image8.svg"/><Relationship Id="rId5" Type="http://schemas.openxmlformats.org/officeDocument/2006/relationships/diagramQuickStyle" Target="../diagrams/quickStyle33.xml"/><Relationship Id="rId10" Type="http://schemas.openxmlformats.org/officeDocument/2006/relationships/image" Target="../media/image3.png"/><Relationship Id="rId4" Type="http://schemas.openxmlformats.org/officeDocument/2006/relationships/diagramLayout" Target="../diagrams/layout33.xml"/><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34.xml"/><Relationship Id="rId11" Type="http://schemas.openxmlformats.org/officeDocument/2006/relationships/image" Target="../media/image8.svg"/><Relationship Id="rId5" Type="http://schemas.openxmlformats.org/officeDocument/2006/relationships/diagramQuickStyle" Target="../diagrams/quickStyle34.xml"/><Relationship Id="rId10" Type="http://schemas.openxmlformats.org/officeDocument/2006/relationships/image" Target="../media/image3.png"/><Relationship Id="rId4" Type="http://schemas.openxmlformats.org/officeDocument/2006/relationships/diagramLayout" Target="../diagrams/layout34.xml"/><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image" Target="../media/image8.svg"/><Relationship Id="rId5" Type="http://schemas.openxmlformats.org/officeDocument/2006/relationships/diagramQuickStyle" Target="../diagrams/quickStyle35.xml"/><Relationship Id="rId10" Type="http://schemas.openxmlformats.org/officeDocument/2006/relationships/image" Target="../media/image3.png"/><Relationship Id="rId4" Type="http://schemas.openxmlformats.org/officeDocument/2006/relationships/diagramLayout" Target="../diagrams/layout35.xml"/><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6.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11" Type="http://schemas.openxmlformats.org/officeDocument/2006/relationships/image" Target="../media/image5.png"/><Relationship Id="rId5" Type="http://schemas.openxmlformats.org/officeDocument/2006/relationships/diagramColors" Target="../diagrams/colors36.xml"/><Relationship Id="rId10" Type="http://schemas.openxmlformats.org/officeDocument/2006/relationships/image" Target="../media/image8.svg"/><Relationship Id="rId4" Type="http://schemas.openxmlformats.org/officeDocument/2006/relationships/diagramQuickStyle" Target="../diagrams/quickStyle36.xml"/><Relationship Id="rId9"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37.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11" Type="http://schemas.openxmlformats.org/officeDocument/2006/relationships/image" Target="../media/image5.png"/><Relationship Id="rId5" Type="http://schemas.openxmlformats.org/officeDocument/2006/relationships/diagramColors" Target="../diagrams/colors37.xml"/><Relationship Id="rId10" Type="http://schemas.openxmlformats.org/officeDocument/2006/relationships/image" Target="../media/image8.svg"/><Relationship Id="rId4" Type="http://schemas.openxmlformats.org/officeDocument/2006/relationships/diagramQuickStyle" Target="../diagrams/quickStyle37.xml"/><Relationship Id="rId9"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38.xml"/><Relationship Id="rId11" Type="http://schemas.openxmlformats.org/officeDocument/2006/relationships/image" Target="../media/image8.svg"/><Relationship Id="rId5" Type="http://schemas.openxmlformats.org/officeDocument/2006/relationships/diagramQuickStyle" Target="../diagrams/quickStyle38.xml"/><Relationship Id="rId10" Type="http://schemas.openxmlformats.org/officeDocument/2006/relationships/image" Target="../media/image3.png"/><Relationship Id="rId4" Type="http://schemas.openxmlformats.org/officeDocument/2006/relationships/diagramLayout" Target="../diagrams/layout38.xml"/><Relationship Id="rId9"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hyperlink" Target="https://en.wikipedia.org/wiki/World_Summit_on_the_Information_Society" TargetMode="External"/><Relationship Id="rId3" Type="http://schemas.openxmlformats.org/officeDocument/2006/relationships/diagramLayout" Target="../diagrams/layout39.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39.xml"/><Relationship Id="rId1" Type="http://schemas.openxmlformats.org/officeDocument/2006/relationships/slideLayout" Target="../slideLayouts/slideLayout7.xml"/><Relationship Id="rId6" Type="http://schemas.microsoft.com/office/2007/relationships/diagramDrawing" Target="../diagrams/drawing39.xml"/><Relationship Id="rId11" Type="http://schemas.openxmlformats.org/officeDocument/2006/relationships/image" Target="../media/image5.png"/><Relationship Id="rId5" Type="http://schemas.openxmlformats.org/officeDocument/2006/relationships/diagramColors" Target="../diagrams/colors39.xml"/><Relationship Id="rId15" Type="http://schemas.openxmlformats.org/officeDocument/2006/relationships/hyperlink" Target="https://www.intgovforum.org/multilingual/" TargetMode="External"/><Relationship Id="rId10" Type="http://schemas.openxmlformats.org/officeDocument/2006/relationships/image" Target="../media/image8.svg"/><Relationship Id="rId4" Type="http://schemas.openxmlformats.org/officeDocument/2006/relationships/diagramQuickStyle" Target="../diagrams/quickStyle39.xml"/><Relationship Id="rId9" Type="http://schemas.openxmlformats.org/officeDocument/2006/relationships/image" Target="../media/image3.png"/><Relationship Id="rId14" Type="http://schemas.openxmlformats.org/officeDocument/2006/relationships/hyperlink" Target="https://www.itu.int/net/wsis/docs/geneva/summit_participants.pdf"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40.xml"/><Relationship Id="rId7" Type="http://schemas.openxmlformats.org/officeDocument/2006/relationships/image" Target="../media/image8.png"/><Relationship Id="rId12" Type="http://schemas.openxmlformats.org/officeDocument/2006/relationships/image" Target="../media/image10.svg"/><Relationship Id="rId2" Type="http://schemas.openxmlformats.org/officeDocument/2006/relationships/diagramData" Target="../diagrams/data40.xml"/><Relationship Id="rId1" Type="http://schemas.openxmlformats.org/officeDocument/2006/relationships/slideLayout" Target="../slideLayouts/slideLayout7.xml"/><Relationship Id="rId6" Type="http://schemas.microsoft.com/office/2007/relationships/diagramDrawing" Target="../diagrams/drawing40.xml"/><Relationship Id="rId11" Type="http://schemas.openxmlformats.org/officeDocument/2006/relationships/image" Target="../media/image5.png"/><Relationship Id="rId5" Type="http://schemas.openxmlformats.org/officeDocument/2006/relationships/diagramColors" Target="../diagrams/colors40.xml"/><Relationship Id="rId10" Type="http://schemas.openxmlformats.org/officeDocument/2006/relationships/image" Target="../media/image8.svg"/><Relationship Id="rId4" Type="http://schemas.openxmlformats.org/officeDocument/2006/relationships/diagramQuickStyle" Target="../diagrams/quickStyle40.xml"/><Relationship Id="rId9"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0" y="-93437"/>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9" y="2620370"/>
            <a:ext cx="5661188" cy="769441"/>
          </a:xfrm>
          <a:prstGeom prst="rect">
            <a:avLst/>
          </a:prstGeom>
          <a:noFill/>
        </p:spPr>
        <p:txBody>
          <a:bodyPr wrap="square" rtlCol="0">
            <a:spAutoFit/>
          </a:bodyPr>
          <a:lstStyle/>
          <a:p>
            <a:pPr algn="ctr"/>
            <a:r>
              <a:rPr lang="ar-EG" sz="2800" b="1" dirty="0" smtClean="0">
                <a:solidFill>
                  <a:schemeClr val="bg1"/>
                </a:solidFill>
                <a:latin typeface="Tajawal Medium" panose="00000600000000000000" pitchFamily="2" charset="-78"/>
              </a:rPr>
              <a:t>ماجستير القانون الرقمي</a:t>
            </a:r>
            <a:r>
              <a:rPr lang="ar-EG" sz="4400" b="1" dirty="0" smtClean="0">
                <a:solidFill>
                  <a:schemeClr val="bg1"/>
                </a:solidFill>
                <a:latin typeface="Tajawal Medium" panose="00000600000000000000" pitchFamily="2" charset="-78"/>
              </a:rPr>
              <a:t> </a:t>
            </a:r>
            <a:endParaRPr lang="en-US" sz="4400" b="1" dirty="0">
              <a:solidFill>
                <a:schemeClr val="bg1"/>
              </a:solidFill>
              <a:latin typeface="Tajawal Medium" panose="00000600000000000000"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612449" y="3389812"/>
            <a:ext cx="5052087" cy="115955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accent5">
                    <a:lumMod val="50000"/>
                  </a:schemeClr>
                </a:solidFill>
                <a:latin typeface="Tajawal Medium" panose="00000600000000000000" pitchFamily="2" charset="-78"/>
              </a:rPr>
              <a:t>المحاضرة الثانية</a:t>
            </a:r>
          </a:p>
          <a:p>
            <a:pPr algn="ctr"/>
            <a:r>
              <a:rPr lang="ar-EG" sz="2400" b="1" dirty="0">
                <a:solidFill>
                  <a:schemeClr val="accent5">
                    <a:lumMod val="50000"/>
                  </a:schemeClr>
                </a:solidFill>
                <a:latin typeface="Tajawal Medium" panose="00000600000000000000" pitchFamily="2" charset="-78"/>
              </a:rPr>
              <a:t>الفضاء السيبراني و سيادة الدول</a:t>
            </a:r>
            <a:endParaRPr lang="en-US" sz="2400" b="1" dirty="0">
              <a:solidFill>
                <a:schemeClr val="accent5">
                  <a:lumMod val="50000"/>
                </a:schemeClr>
              </a:solidFill>
              <a:latin typeface="Tajawal Medium" panose="00000600000000000000" pitchFamily="2" charset="-78"/>
            </a:endParaRPr>
          </a:p>
          <a:p>
            <a:pPr algn="ctr"/>
            <a:r>
              <a:rPr lang="ar-EG" sz="2000" b="1" dirty="0">
                <a:solidFill>
                  <a:schemeClr val="accent1"/>
                </a:solidFill>
                <a:latin typeface="Tajawal Medium" panose="00000600000000000000" pitchFamily="2" charset="-78"/>
                <a:cs typeface="Tajawal Medium" panose="00000600000000000000" pitchFamily="2" charset="-78"/>
              </a:rPr>
              <a:t> </a:t>
            </a:r>
            <a:endParaRPr lang="en-US" sz="2000" b="1" dirty="0">
              <a:solidFill>
                <a:schemeClr val="accent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004657" y="4773521"/>
            <a:ext cx="2260555" cy="830997"/>
          </a:xfrm>
          <a:prstGeom prst="rect">
            <a:avLst/>
          </a:prstGeom>
          <a:noFill/>
        </p:spPr>
        <p:txBody>
          <a:bodyPr wrap="none" rtlCol="0">
            <a:spAutoFit/>
          </a:bodyPr>
          <a:lstStyle/>
          <a:p>
            <a:r>
              <a:rPr lang="en-US" sz="2400" b="1" dirty="0" smtClean="0">
                <a:solidFill>
                  <a:srgbClr val="FAC748"/>
                </a:solidFill>
                <a:latin typeface="Tajawal Medium" panose="00000600000000000000" pitchFamily="2" charset="-78"/>
              </a:rPr>
              <a:t>Law 601</a:t>
            </a:r>
            <a:endParaRPr lang="en-US" sz="2400" b="1" dirty="0">
              <a:solidFill>
                <a:srgbClr val="FAC748"/>
              </a:solidFill>
              <a:latin typeface="Tajawal Medium" panose="00000600000000000000" pitchFamily="2" charset="-78"/>
            </a:endParaRPr>
          </a:p>
          <a:p>
            <a:r>
              <a:rPr lang="ar-EG" sz="2400" b="1" dirty="0" smtClean="0">
                <a:solidFill>
                  <a:srgbClr val="FAC748"/>
                </a:solidFill>
                <a:latin typeface="Tajawal Medium" panose="00000600000000000000" pitchFamily="2" charset="-78"/>
              </a:rPr>
              <a:t>أسس القانون الرقمي</a:t>
            </a:r>
            <a:endParaRPr lang="en-US" sz="2400" b="1" dirty="0">
              <a:solidFill>
                <a:srgbClr val="FAC748"/>
              </a:solidFill>
              <a:latin typeface="Tajawal Medium" panose="00000600000000000000" pitchFamily="2" charset="-78"/>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328103" y="6188776"/>
            <a:ext cx="4886463" cy="461665"/>
          </a:xfrm>
          <a:prstGeom prst="rect">
            <a:avLst/>
          </a:prstGeom>
          <a:noFill/>
        </p:spPr>
        <p:txBody>
          <a:bodyPr wrap="square" rtlCol="0">
            <a:spAutoFit/>
          </a:bodyPr>
          <a:lstStyle/>
          <a:p>
            <a:r>
              <a:rPr lang="en-US" sz="2400" dirty="0">
                <a:solidFill>
                  <a:schemeClr val="accent5">
                    <a:lumMod val="50000"/>
                  </a:schemeClr>
                </a:solidFill>
                <a:latin typeface="Arial Black" panose="020B0A04020102020204" pitchFamily="34" charset="0"/>
              </a:rPr>
              <a:t>Dr. Ahmed </a:t>
            </a:r>
            <a:r>
              <a:rPr lang="en-US" sz="2400" dirty="0" err="1">
                <a:solidFill>
                  <a:schemeClr val="accent5">
                    <a:lumMod val="50000"/>
                  </a:schemeClr>
                </a:solidFill>
                <a:latin typeface="Arial Black" panose="020B0A04020102020204" pitchFamily="34" charset="0"/>
              </a:rPr>
              <a:t>Elkhouly</a:t>
            </a:r>
            <a:endParaRPr lang="en-US" sz="2400" dirty="0">
              <a:solidFill>
                <a:schemeClr val="accent5">
                  <a:lumMod val="50000"/>
                </a:schemeClr>
              </a:solidFill>
              <a:latin typeface="Arial Black" panose="020B0A04020102020204" pitchFamily="34"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chemeClr val="accent5">
                    <a:lumMod val="50000"/>
                  </a:schemeClr>
                </a:solidFill>
                <a:latin typeface="Arial Black" panose="020B0A04020102020204" pitchFamily="34" charset="0"/>
              </a:rPr>
              <a:t>Prepared by</a:t>
            </a:r>
          </a:p>
        </p:txBody>
      </p:sp>
      <p:pic>
        <p:nvPicPr>
          <p:cNvPr id="20" name="Graphic 19">
            <a:extLst>
              <a:ext uri="{FF2B5EF4-FFF2-40B4-BE49-F238E27FC236}">
                <a16:creationId xmlns=""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 xmlns:a16="http://schemas.microsoft.com/office/drawing/2014/main"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 xmlns:a16="http://schemas.microsoft.com/office/drawing/2014/main"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 xmlns:a16="http://schemas.microsoft.com/office/drawing/2014/main"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 xmlns:a16="http://schemas.microsoft.com/office/drawing/2014/main"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2495484743"/>
              </p:ext>
            </p:extLst>
          </p:nvPr>
        </p:nvGraphicFramePr>
        <p:xfrm>
          <a:off x="386292" y="4678046"/>
          <a:ext cx="6396646" cy="17592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 xmlns:a16="http://schemas.microsoft.com/office/drawing/2014/main"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dirty="0"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86138" y="437584"/>
            <a:ext cx="3902032" cy="646331"/>
          </a:xfrm>
          <a:prstGeom prst="rect">
            <a:avLst/>
          </a:prstGeom>
          <a:noFill/>
        </p:spPr>
        <p:txBody>
          <a:bodyPr wrap="square" rtlCol="0">
            <a:spAutoFit/>
          </a:bodyPr>
          <a:lstStyle/>
          <a:p>
            <a:pPr algn="r"/>
            <a:r>
              <a:rPr lang="ar-EG" sz="3600" b="1" dirty="0" smtClean="0">
                <a:solidFill>
                  <a:schemeClr val="bg1"/>
                </a:solidFill>
                <a:latin typeface="Tajawal Medium" panose="00000600000000000000" pitchFamily="2" charset="-78"/>
                <a:cs typeface="Tajawal Medium" panose="00000600000000000000" pitchFamily="2" charset="-78"/>
              </a:rPr>
              <a:t>تمهيد</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8" name="Diagram 7"/>
          <p:cNvGraphicFramePr/>
          <p:nvPr>
            <p:extLst>
              <p:ext uri="{D42A27DB-BD31-4B8C-83A1-F6EECF244321}">
                <p14:modId xmlns:p14="http://schemas.microsoft.com/office/powerpoint/2010/main" val="81013628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4" name="TextBox 3"/>
          <p:cNvSpPr txBox="1"/>
          <p:nvPr/>
        </p:nvSpPr>
        <p:spPr>
          <a:xfrm>
            <a:off x="477672" y="1521495"/>
            <a:ext cx="11573301" cy="4401205"/>
          </a:xfrm>
          <a:prstGeom prst="rect">
            <a:avLst/>
          </a:prstGeom>
          <a:noFill/>
        </p:spPr>
        <p:txBody>
          <a:bodyPr wrap="square" rtlCol="0">
            <a:spAutoFit/>
          </a:bodyPr>
          <a:lstStyle/>
          <a:p>
            <a:pPr algn="r" rtl="1"/>
            <a:r>
              <a:rPr lang="ar-EG" sz="2000" b="1" dirty="0" smtClean="0"/>
              <a:t>في </a:t>
            </a:r>
            <a:r>
              <a:rPr lang="ar-EG" sz="2000" b="1" dirty="0"/>
              <a:t>إطار ما سبق طرحه من أفكار بشأن القانون الرقمي و خصائصه ؛ فقد سبق أن وصفناه بأنه قانون يتصف بالشمولية ؛ لتعرضه لتنظيم روابط القانون العام و القانون الخاص على قدم السواء . و هذه المحاضرة ستتعرض لفكرة الفضاء السيبراني و سيادة الدول ؛ ومن ثم فإن موضوع المحاضرة يرتبط بروابط القانون العام المتعلقة بالقانون الدولي العام فيما يتعلق بالمقصود بمبدأ السيادة و حدود الدول ، ومن ناحية أخرى تتصل المحاضرة بشكل مباشر بروابط القانون الخاص المتعلقة بالقانون الدولي الخاص ، فيما يتعلق بالقوانين واجبة التطبيق على الأنزعة التي تقع في الفضاء السيبراني . </a:t>
            </a:r>
            <a:endParaRPr lang="ar-EG" sz="2000" b="1" dirty="0" smtClean="0"/>
          </a:p>
          <a:p>
            <a:pPr algn="r" rtl="1"/>
            <a:endParaRPr lang="en-US" sz="2000" dirty="0"/>
          </a:p>
          <a:p>
            <a:pPr algn="justLow" rtl="1"/>
            <a:r>
              <a:rPr lang="ar-EG" sz="2000" b="1" dirty="0"/>
              <a:t>   ومن الجدير بالذكر أن القانون الدولي العام</a:t>
            </a:r>
            <a:r>
              <a:rPr lang="en-US" sz="2000" b="1" dirty="0"/>
              <a:t> le droit international public </a:t>
            </a:r>
            <a:r>
              <a:rPr lang="ar-EG" sz="2000" b="1" dirty="0"/>
              <a:t>هو مجموعة القواعد القانونية التي تنظم العلاقات بين الدول، سواء أكان ذلك في وقت السلم أو أثناء الحرب . وذلك مثل ابرام المعاهدات، والتبادل الدبلوماسي والقنصلي، وطرق فض المنازعات، ومعاملة الأسرى، ونظام الحياد والحرب . وعلى هذا يتضمن القانون الدولي العام عدة موضوعات من بينها  القواعد التي تحدد العناصر المكونة للدولة حتى تكتسب الشخصية الدولية ويتم الاعتراف بها كعضو في الجماعة الدولية، وتبين أنواع الدول البسيطة والمركبة، كاملة السيادة أو ناقصة السيادة كالدول تحت الوصاية. و أما القانون الدولي الخاص</a:t>
            </a:r>
            <a:r>
              <a:rPr lang="en-US" sz="2000" b="1" dirty="0"/>
              <a:t> droit international </a:t>
            </a:r>
            <a:r>
              <a:rPr lang="en-US" sz="2000" b="1" dirty="0" err="1"/>
              <a:t>prive</a:t>
            </a:r>
            <a:r>
              <a:rPr lang="en-US" sz="2000" b="1" dirty="0"/>
              <a:t> </a:t>
            </a:r>
            <a:r>
              <a:rPr lang="ar-EG" sz="2000" b="1" dirty="0"/>
              <a:t>هو مجموعة القواعد التي تبين القانون الواجب التطبيق على العلاقات ذات العنصر الأجنبي اختصاص المحاكم الوطنية بنظر المنازعات المتعلقة بتلك العلاقات ، هذا بالاضافة إلى قواعد الجنسية والموطن ومركز الأجانب وتكون العلاقة ذات عنصر أجنبي إذا كان أحد أطرافها أجنبيا، أو كان محلها مالاً موجودا بالخارج، أو كان مصدرها عقدا مبرما في بلد آخر .</a:t>
            </a:r>
            <a:endParaRPr lang="en-US"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sp>
        <p:nvSpPr>
          <p:cNvPr id="3" name="Rectangle 2">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أهداف المحاضرة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4100885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1" name="TextBox 10"/>
          <p:cNvSpPr txBox="1"/>
          <p:nvPr/>
        </p:nvSpPr>
        <p:spPr>
          <a:xfrm>
            <a:off x="367466" y="2493060"/>
            <a:ext cx="11573301" cy="1569660"/>
          </a:xfrm>
          <a:prstGeom prst="rect">
            <a:avLst/>
          </a:prstGeom>
          <a:noFill/>
        </p:spPr>
        <p:txBody>
          <a:bodyPr wrap="square" rtlCol="0">
            <a:spAutoFit/>
          </a:bodyPr>
          <a:lstStyle/>
          <a:p>
            <a:pPr algn="justLow" rtl="1"/>
            <a:r>
              <a:rPr lang="ar-EG" sz="2400" b="1" dirty="0" smtClean="0"/>
              <a:t>تهدف </a:t>
            </a:r>
            <a:r>
              <a:rPr lang="ar-EG" sz="2400" b="1" dirty="0"/>
              <a:t>هذه المحاضرة إلى الوقوف على ماهية الفضاء السيبراني ، ومدى قابلية مبدأ السيادة للتطبيق في الفضاء السيبراني ؛ و المبادئ التقليدية الحاكمة للاختصاص القضائي في النزاعات الدولية ، و كذا المبادئ المستحدثة لمواكبة طبيعة الفضاء السيبراني  . فضلاً عن تحديد فكرة حوكمة الانترنت و الجهود العالمية نحو تحقيقها ، و عما إذا كانت قد كللت هذه الجهود بالنجاح أم بالفشل ، و أسباب ذلك .</a:t>
            </a:r>
            <a:endParaRPr lang="en-US" sz="2400" dirty="0"/>
          </a:p>
        </p:txBody>
      </p:sp>
    </p:spTree>
    <p:extLst>
      <p:ext uri="{BB962C8B-B14F-4D97-AF65-F5344CB8AC3E}">
        <p14:creationId xmlns:p14="http://schemas.microsoft.com/office/powerpoint/2010/main" val="1794508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cs typeface="Tajawal Medium" panose="00000600000000000000" pitchFamily="2" charset="-78"/>
              </a:rPr>
              <a:t> مقدمة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 xmlns:a16="http://schemas.microsoft.com/office/drawing/2014/main"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2</a:t>
            </a:r>
            <a:endParaRPr lang="en-US" sz="2400" b="1" dirty="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4" name="TextBox 3"/>
          <p:cNvSpPr txBox="1"/>
          <p:nvPr/>
        </p:nvSpPr>
        <p:spPr>
          <a:xfrm>
            <a:off x="908368" y="1520834"/>
            <a:ext cx="11051035" cy="4401205"/>
          </a:xfrm>
          <a:prstGeom prst="rect">
            <a:avLst/>
          </a:prstGeom>
          <a:noFill/>
        </p:spPr>
        <p:txBody>
          <a:bodyPr wrap="square" rtlCol="0">
            <a:spAutoFit/>
          </a:bodyPr>
          <a:lstStyle/>
          <a:p>
            <a:pPr algn="justLow" rtl="1"/>
            <a:r>
              <a:rPr lang="ar-EG" sz="2000" dirty="0"/>
              <a:t>إن الطبيعة المستحدثة للفضاء السيبراني قد خلقت مجالا للتعاملات البشرية غير واضح المعالم والمفاهيم، إنه بلا حدود ولا متناهي فأبعاده الواسعة تجعل من الصعب تحديد الأنشطة الضارة أو تحديد مواقع مرتكبيها. فضلا عن ذلك، فإن هذه الطبيعة تعقد من التحكم في تدفق البيانات وتحبط تدابير المراقبة التي تتخذها الحكومات. وعلى هذا فإن النزاعات المعقدة تنشأ أمام المحاكم الوطنية والتي تتسم بطبيعتها الغامضة ذات العنصر التقني المتباين عن عناصر النزاعات التقليدية</a:t>
            </a:r>
            <a:r>
              <a:rPr lang="en-US" sz="2000" dirty="0"/>
              <a:t>.</a:t>
            </a:r>
          </a:p>
          <a:p>
            <a:pPr algn="justLow" rtl="1"/>
            <a:r>
              <a:rPr lang="ar-EG" sz="2000" dirty="0"/>
              <a:t>    وقد استثار ذلك الوضع جدل الفقهاء بشأن وضع آليات لترسيم حدود وفواصل منظمة لذلك العالم التقني الجديد. وهذا الاختلاف في الطبيعة عن العالم الوقعي اقتضى ابتكار آليات جديدة ومفاهيم مستحدثة - قد تختلف في ظاهرها عن تلك المستقرة فقها وقضاء بيد أنها تتناسب مع الطبيعة التقنية الواضحة للفضاء السيبراني. إن تأمين حدود الدولة السيبرانية ليس عملاً تقنياً فحسب، بل له أبعاد قانونية بالنظر إلى أنه يتعين على السلطات القضائية الوطنية أن تتعامل مع الأنشطة السيبرانية غير المشروعة.</a:t>
            </a:r>
            <a:endParaRPr lang="en-US" sz="2000" dirty="0"/>
          </a:p>
          <a:p>
            <a:pPr algn="justLow" rtl="1"/>
            <a:r>
              <a:rPr lang="ar-EG" sz="2000" dirty="0"/>
              <a:t>   واﻹنترنت كشبكة عالمية أصبحت حقيقة بشكل سريع في التسعينات، اجتذبت حكومات الدول حول العالم إلى حلبة جدالات حوكمة اﻹنترنت. وخلال العقدين اﻷولين من اﻷلفية الجديدة أصبحت قيمة السيطرة على البنية التحتية للإنترنت أعلى فأعلى، حيث رأت الحكومات الشبكة كمصدر خرق أمني محتمل، وكذلك كفرصة للمراقبة الشاملة. ومن ثم فعلى رأس أجندة حوكمة اﻹنترنت في هذين العقدين اﻷخيرين يأتي كل من الأمن السيبراني، والخصوصية في مقابل المراقبة، والسؤال الكبير: من له الحق الشرعي في حكم اﻹنترنت؟ وهو سؤال يمتد إلى حفظ مبدأ سيادة الدولة، ومن ثم إلى مجمل النظام الدولي المبني على التبادل الدبلوماسي بين دول ذات سيادة</a:t>
            </a:r>
            <a:r>
              <a:rPr lang="en-US" dirty="0"/>
              <a:t>.</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573057" y="1352246"/>
            <a:ext cx="4359207" cy="461665"/>
          </a:xfrm>
          <a:prstGeom prst="rect">
            <a:avLst/>
          </a:prstGeom>
          <a:noFill/>
        </p:spPr>
        <p:txBody>
          <a:bodyPr wrap="square" rtlCol="0">
            <a:spAutoFit/>
          </a:bodyPr>
          <a:lstStyle/>
          <a:p>
            <a:pPr rtl="1"/>
            <a:r>
              <a:rPr lang="ar-EG" sz="2400" b="1" dirty="0"/>
              <a:t>أولاً : مفهوم الفضاء السيبراني</a:t>
            </a:r>
            <a:endParaRPr lang="en-US" sz="2400" dirty="0"/>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21095447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2</a:t>
            </a:r>
            <a:endParaRPr lang="en-US" sz="2800"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2" name="TextBox 11"/>
          <p:cNvSpPr txBox="1"/>
          <p:nvPr/>
        </p:nvSpPr>
        <p:spPr>
          <a:xfrm>
            <a:off x="736980" y="2443645"/>
            <a:ext cx="11222424" cy="2554545"/>
          </a:xfrm>
          <a:prstGeom prst="rect">
            <a:avLst/>
          </a:prstGeom>
          <a:noFill/>
        </p:spPr>
        <p:txBody>
          <a:bodyPr wrap="square" rtlCol="0">
            <a:spAutoFit/>
          </a:bodyPr>
          <a:lstStyle/>
          <a:p>
            <a:pPr algn="justLow" rtl="1"/>
            <a:r>
              <a:rPr lang="ar-EG" sz="2000" dirty="0" smtClean="0"/>
              <a:t>إن التطور الناجم عن التكنولوجيا الحديثة في مجال الإنترنت والفضاء السيبراني أدى بالتبعية إلى ضرورة تغير مفهوم السيادة، فلم تعد فكرة السيادة مرتبطة بالمفهوم التقليدي للإقليم. إذ أثر التقدم التكنولوجي على  اتصالاتنا اليومية على نطاق واسع، وفي مجال التواصل بين الأفراد، خلقت التكنولوجيا عالمها الخاص ووسائط الاتصال الممثلة في الفضاء السيبراني، وأدى اتساع شبكة الإنترنت العالمية إلى خلق عالم افتراضي، معروف باسم الفضاء الإلكتروني» يمكن الوصول إليه بسهولة من خلال أجهزة الكمبيوتر وغيرها من وسائط تكنولوجيا المعلومات. وفي هذا الفضاء، ظهرت المواقع الإلكترونية والمدونات والرسائل الإلكترونية والشبكات الاجتماعية التي تُسرع الاتصالات بين الناس، وتسهل معاملاتهم، تروي عطشهم للمعرفة والترفيه. ومع ذلك، يجب الأخذ في الاعتبار أن بيئة الفضاء الإلكتروني معقدة، ولا حدود لها، وليس له موقع مكاني معين</a:t>
            </a:r>
            <a:r>
              <a:rPr lang="en-US" sz="2000" dirty="0" smtClean="0"/>
              <a:t>.</a:t>
            </a:r>
            <a:endParaRPr lang="en-US" sz="2000" dirty="0"/>
          </a:p>
          <a:p>
            <a:pPr algn="justLow" rtl="1"/>
            <a:r>
              <a:rPr lang="ar-EG" sz="2000" b="1" dirty="0"/>
              <a:t> </a:t>
            </a:r>
            <a:endParaRPr lang="en-US" sz="2000" dirty="0"/>
          </a:p>
        </p:txBody>
      </p:sp>
    </p:spTree>
    <p:extLst>
      <p:ext uri="{BB962C8B-B14F-4D97-AF65-F5344CB8AC3E}">
        <p14:creationId xmlns:p14="http://schemas.microsoft.com/office/powerpoint/2010/main" val="15992835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563148" y="-691860"/>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1198795" y="34034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2591850" y="-11258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64172" y="-990227"/>
            <a:ext cx="2036258" cy="1800993"/>
          </a:xfrm>
          <a:prstGeom prst="rect">
            <a:avLst/>
          </a:prstGeom>
        </p:spPr>
      </p:pic>
      <p:graphicFrame>
        <p:nvGraphicFramePr>
          <p:cNvPr id="6" name="Diagram 5"/>
          <p:cNvGraphicFramePr/>
          <p:nvPr>
            <p:extLst>
              <p:ext uri="{D42A27DB-BD31-4B8C-83A1-F6EECF244321}">
                <p14:modId xmlns:p14="http://schemas.microsoft.com/office/powerpoint/2010/main" val="2023694778"/>
              </p:ext>
            </p:extLst>
          </p:nvPr>
        </p:nvGraphicFramePr>
        <p:xfrm>
          <a:off x="3039277" y="1387986"/>
          <a:ext cx="8204544" cy="4066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827564" y="6390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2</a:t>
            </a:r>
            <a:endParaRPr lang="en-US" sz="1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424380" y="577607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9364172" y="5615344"/>
            <a:ext cx="1879649" cy="309233"/>
          </a:xfrm>
          <a:prstGeom prst="rect">
            <a:avLst/>
          </a:prstGeom>
        </p:spPr>
      </p:pic>
    </p:spTree>
    <p:extLst>
      <p:ext uri="{BB962C8B-B14F-4D97-AF65-F5344CB8AC3E}">
        <p14:creationId xmlns:p14="http://schemas.microsoft.com/office/powerpoint/2010/main" val="3272968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a:extLst>
              <a:ext uri="{FF2B5EF4-FFF2-40B4-BE49-F238E27FC236}">
                <a16:creationId xmlns="" xmlns:a16="http://schemas.microsoft.com/office/drawing/2014/main" id="{D52E2043-1E7F-4FB3-99FA-88B6CF1F2478}"/>
              </a:ext>
            </a:extLst>
          </p:cNvPr>
          <p:cNvSpPr/>
          <p:nvPr/>
        </p:nvSpPr>
        <p:spPr>
          <a:xfrm rot="5400000">
            <a:off x="-563148" y="-691860"/>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3">
            <a:extLst>
              <a:ext uri="{FF2B5EF4-FFF2-40B4-BE49-F238E27FC236}">
                <a16:creationId xmlns="" xmlns:a16="http://schemas.microsoft.com/office/drawing/2014/main" id="{DEE0AF26-C85E-4AE1-9B7E-0A3454BF24BB}"/>
              </a:ext>
            </a:extLst>
          </p:cNvPr>
          <p:cNvSpPr/>
          <p:nvPr/>
        </p:nvSpPr>
        <p:spPr>
          <a:xfrm rot="16200000" flipV="1">
            <a:off x="-1198795" y="34034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2591850" y="-11258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64172" y="-990227"/>
            <a:ext cx="2036258" cy="1800993"/>
          </a:xfrm>
          <a:prstGeom prst="rect">
            <a:avLst/>
          </a:prstGeom>
        </p:spPr>
      </p:pic>
      <p:sp>
        <p:nvSpPr>
          <p:cNvPr id="8" name="Rectangle 7">
            <a:extLst>
              <a:ext uri="{FF2B5EF4-FFF2-40B4-BE49-F238E27FC236}">
                <a16:creationId xmlns="" xmlns:a16="http://schemas.microsoft.com/office/drawing/2014/main" id="{6FE380F3-A68B-26EA-9084-2C15BB9E43F9}"/>
              </a:ext>
            </a:extLst>
          </p:cNvPr>
          <p:cNvSpPr/>
          <p:nvPr/>
        </p:nvSpPr>
        <p:spPr>
          <a:xfrm>
            <a:off x="2827564" y="63903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20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3">
            <a:extLst>
              <a:ext uri="{96DAC541-7B7A-43D3-8B79-37D633B846F1}">
                <asvg:svgBlip xmlns="" xmlns:asvg="http://schemas.microsoft.com/office/drawing/2016/SVG/main" r:embed="rId11"/>
              </a:ext>
            </a:extLst>
          </a:blip>
          <a:stretch>
            <a:fillRect/>
          </a:stretch>
        </p:blipFill>
        <p:spPr>
          <a:xfrm>
            <a:off x="-278665" y="5347878"/>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9364172" y="5615344"/>
            <a:ext cx="1879649" cy="309233"/>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5445457" y="579933"/>
            <a:ext cx="4703953" cy="461665"/>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ظهور مصطلح الفضاء السيبراني </a:t>
            </a:r>
            <a:endParaRPr lang="en-US" sz="2400" b="1" dirty="0">
              <a:solidFill>
                <a:srgbClr val="2D3956"/>
              </a:solidFill>
              <a:latin typeface="Tajawal Medium" panose="00000600000000000000" pitchFamily="2" charset="-78"/>
            </a:endParaRPr>
          </a:p>
        </p:txBody>
      </p:sp>
      <p:sp>
        <p:nvSpPr>
          <p:cNvPr id="12" name="TextBox 11"/>
          <p:cNvSpPr txBox="1"/>
          <p:nvPr/>
        </p:nvSpPr>
        <p:spPr>
          <a:xfrm>
            <a:off x="3000572" y="1503290"/>
            <a:ext cx="8791093" cy="3477875"/>
          </a:xfrm>
          <a:prstGeom prst="rect">
            <a:avLst/>
          </a:prstGeom>
          <a:noFill/>
        </p:spPr>
        <p:txBody>
          <a:bodyPr wrap="square" rtlCol="0">
            <a:spAutoFit/>
          </a:bodyPr>
          <a:lstStyle/>
          <a:p>
            <a:pPr lvl="0" algn="justLow" rtl="1"/>
            <a:endParaRPr lang="en-US" sz="2000" dirty="0"/>
          </a:p>
          <a:p>
            <a:pPr algn="justLow" rtl="1"/>
            <a:r>
              <a:rPr lang="ar-EG" sz="2000" b="1" dirty="0"/>
              <a:t>    ورد مصطلح الفضاء السيبراني لأول مرة في أعمال الكاتب الكندي الشهير «ويليام جيبسون</a:t>
            </a:r>
            <a:r>
              <a:rPr lang="en-US" sz="2000" b="1" dirty="0"/>
              <a:t>» (William Gibson</a:t>
            </a:r>
            <a:r>
              <a:rPr lang="ar-EG" sz="2000" b="1" dirty="0"/>
              <a:t>وتحديدا في قصته القصيرة «الكروم المحترق</a:t>
            </a:r>
            <a:r>
              <a:rPr lang="en-US" sz="2000" b="1" dirty="0"/>
              <a:t>» (Burning Chrome) </a:t>
            </a:r>
            <a:r>
              <a:rPr lang="ar-EG" sz="2000" b="1" dirty="0"/>
              <a:t>عام ١٩٨٢، حيث أشار إلى جهاز حاسوب ولد واقعا افتراضيا، ثم أصبح المصطلح أكثر شهرة، بعد أن تم استخدامه في رواية «نيورومانسر</a:t>
            </a:r>
            <a:r>
              <a:rPr lang="en-US" sz="2000" b="1" dirty="0"/>
              <a:t>»(</a:t>
            </a:r>
            <a:r>
              <a:rPr lang="en-US" sz="2000" b="1" dirty="0" err="1"/>
              <a:t>Neuromancer</a:t>
            </a:r>
            <a:r>
              <a:rPr lang="en-US" sz="2000" b="1" dirty="0"/>
              <a:t>) </a:t>
            </a:r>
            <a:r>
              <a:rPr lang="ar-EG" sz="2000" b="1" dirty="0"/>
              <a:t>من قبل «جيبسون» عام ١٩٨٤</a:t>
            </a:r>
            <a:r>
              <a:rPr lang="ar-EG" sz="2000" b="1" dirty="0" smtClean="0"/>
              <a:t>.</a:t>
            </a:r>
          </a:p>
          <a:p>
            <a:pPr algn="justLow" rtl="1"/>
            <a:endParaRPr lang="ar-EG" sz="2000" dirty="0" smtClean="0"/>
          </a:p>
          <a:p>
            <a:pPr algn="justLow" rtl="1"/>
            <a:r>
              <a:rPr lang="ar-EG" sz="2000" b="1" dirty="0">
                <a:latin typeface="Calibri" panose="020F0502020204030204" pitchFamily="34" charset="0"/>
                <a:ea typeface="Calibri" panose="020F0502020204030204" pitchFamily="34" charset="0"/>
              </a:rPr>
              <a:t> يعد مصطلح الفضاء السيبراني مصطلحا وضعيا مركبا، بمعنى أنه يتكون من كلمة «الفضاء»، التي تعني الفراغ أو المكان المتسع، ويشير وصف «السيبراني</a:t>
            </a:r>
            <a:r>
              <a:rPr lang="en-US" sz="2000" b="1" dirty="0">
                <a:latin typeface="Calibri" panose="020F0502020204030204" pitchFamily="34" charset="0"/>
                <a:ea typeface="Calibri" panose="020F0502020204030204" pitchFamily="34" charset="0"/>
                <a:cs typeface="Arial" panose="020B0604020202020204" pitchFamily="34" charset="0"/>
              </a:rPr>
              <a:t>» (Cyber) </a:t>
            </a:r>
            <a:r>
              <a:rPr lang="ar-EG" sz="2000" b="1" dirty="0">
                <a:latin typeface="Calibri" panose="020F0502020204030204" pitchFamily="34" charset="0"/>
                <a:ea typeface="Calibri" panose="020F0502020204030204" pitchFamily="34" charset="0"/>
              </a:rPr>
              <a:t>الذي يقابله باللغة اليونانية كلمة</a:t>
            </a:r>
            <a:r>
              <a:rPr lang="en-US" sz="2000" b="1" dirty="0">
                <a:latin typeface="Calibri" panose="020F0502020204030204" pitchFamily="34" charset="0"/>
                <a:ea typeface="Calibri" panose="020F0502020204030204" pitchFamily="34" charset="0"/>
                <a:cs typeface="Arial" panose="020B0604020202020204" pitchFamily="34" charset="0"/>
              </a:rPr>
              <a:t> </a:t>
            </a:r>
            <a:r>
              <a:rPr lang="en-US" sz="2000" b="1" dirty="0" err="1">
                <a:latin typeface="Calibri" panose="020F0502020204030204" pitchFamily="34" charset="0"/>
                <a:ea typeface="Calibri" panose="020F0502020204030204" pitchFamily="34" charset="0"/>
                <a:cs typeface="Arial" panose="020B0604020202020204" pitchFamily="34" charset="0"/>
              </a:rPr>
              <a:t>kibernetes</a:t>
            </a:r>
            <a:r>
              <a:rPr lang="en-US" sz="2000" b="1" dirty="0">
                <a:latin typeface="Calibri" panose="020F0502020204030204" pitchFamily="34" charset="0"/>
                <a:ea typeface="Calibri" panose="020F0502020204030204" pitchFamily="34" charset="0"/>
                <a:cs typeface="Arial" panose="020B0604020202020204" pitchFamily="34" charset="0"/>
              </a:rPr>
              <a:t> </a:t>
            </a:r>
            <a:r>
              <a:rPr lang="ar-EG" sz="2000" b="1" dirty="0">
                <a:latin typeface="Calibri" panose="020F0502020204030204" pitchFamily="34" charset="0"/>
                <a:ea typeface="Calibri" panose="020F0502020204030204" pitchFamily="34" charset="0"/>
              </a:rPr>
              <a:t>بمعنى الطيار أو قائد الدفة، ويرتبط مصطلح «السيبراني» أيضا بمصطلح</a:t>
            </a:r>
            <a:r>
              <a:rPr lang="en-US" sz="2000" b="1" dirty="0">
                <a:latin typeface="Calibri" panose="020F0502020204030204" pitchFamily="34" charset="0"/>
                <a:ea typeface="Calibri" panose="020F0502020204030204" pitchFamily="34" charset="0"/>
                <a:cs typeface="Arial" panose="020B0604020202020204" pitchFamily="34" charset="0"/>
              </a:rPr>
              <a:t> «cyborg»</a:t>
            </a:r>
            <a:r>
              <a:rPr lang="ar-EG" sz="2000" b="1" dirty="0">
                <a:latin typeface="Calibri" panose="020F0502020204030204" pitchFamily="34" charset="0"/>
                <a:ea typeface="Calibri" panose="020F0502020204030204" pitchFamily="34" charset="0"/>
              </a:rPr>
              <a:t>،  وهو مصطلح يصف توليفة إنسانية ناتجة عن ربط جسم الإنسان في أجهزة متقدمة ذات تكنولوجيا عالية.</a:t>
            </a:r>
            <a:r>
              <a:rPr lang="ar-EG" sz="1600" b="1" dirty="0">
                <a:latin typeface="Calibri" panose="020F0502020204030204" pitchFamily="34" charset="0"/>
                <a:ea typeface="Calibri" panose="020F0502020204030204" pitchFamily="34" charset="0"/>
              </a:rPr>
              <a:t> </a:t>
            </a:r>
            <a:endParaRPr lang="ar-EG" sz="2000" dirty="0"/>
          </a:p>
          <a:p>
            <a:pPr algn="justLow" rtl="1"/>
            <a:endParaRPr lang="en-US" sz="2000" dirty="0"/>
          </a:p>
        </p:txBody>
      </p:sp>
    </p:spTree>
    <p:extLst>
      <p:ext uri="{BB962C8B-B14F-4D97-AF65-F5344CB8AC3E}">
        <p14:creationId xmlns:p14="http://schemas.microsoft.com/office/powerpoint/2010/main" val="18516842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228422" y="-282427"/>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407225" y="38128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668831" y="797941"/>
            <a:ext cx="4359207" cy="461665"/>
          </a:xfrm>
          <a:prstGeom prst="rect">
            <a:avLst/>
          </a:prstGeom>
          <a:noFill/>
        </p:spPr>
        <p:txBody>
          <a:bodyPr wrap="square" rtlCol="0">
            <a:spAutoFit/>
          </a:bodyPr>
          <a:lstStyle/>
          <a:p>
            <a:r>
              <a:rPr lang="ar-EG" sz="2400" b="1" dirty="0" smtClean="0">
                <a:solidFill>
                  <a:srgbClr val="2D3956"/>
                </a:solidFill>
                <a:latin typeface="Tajawal Medium" panose="00000600000000000000" pitchFamily="2" charset="-78"/>
              </a:rPr>
              <a:t>تعريف الفضاء السيبراني</a:t>
            </a:r>
            <a:r>
              <a:rPr lang="ar-EG" sz="2400" b="1" dirty="0" smtClean="0">
                <a:solidFill>
                  <a:srgbClr val="2D3956"/>
                </a:solidFill>
                <a:latin typeface="Tajawal Medium" panose="00000600000000000000" pitchFamily="2" charset="-78"/>
                <a:cs typeface="Tajawal Medium" panose="00000600000000000000" pitchFamily="2" charset="-78"/>
              </a:rPr>
              <a:t>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383420" y="29684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155742" y="-580794"/>
            <a:ext cx="2036258" cy="1800993"/>
          </a:xfrm>
          <a:prstGeom prst="rect">
            <a:avLst/>
          </a:prstGeom>
        </p:spPr>
      </p:pic>
      <p:sp>
        <p:nvSpPr>
          <p:cNvPr id="8" name="Rectangle 7">
            <a:extLst>
              <a:ext uri="{FF2B5EF4-FFF2-40B4-BE49-F238E27FC236}">
                <a16:creationId xmlns="" xmlns:a16="http://schemas.microsoft.com/office/drawing/2014/main" id="{6FE380F3-A68B-26EA-9084-2C15BB9E43F9}"/>
              </a:ext>
            </a:extLst>
          </p:cNvPr>
          <p:cNvSpPr/>
          <p:nvPr/>
        </p:nvSpPr>
        <p:spPr>
          <a:xfrm>
            <a:off x="2788120" y="38468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20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3">
            <a:extLst>
              <a:ext uri="{96DAC541-7B7A-43D3-8B79-37D633B846F1}">
                <asvg:svgBlip xmlns="" xmlns:asvg="http://schemas.microsoft.com/office/drawing/2016/SVG/main" r:embed="rId9"/>
              </a:ext>
            </a:extLst>
          </a:blip>
          <a:stretch>
            <a:fillRect/>
          </a:stretch>
        </p:blipFill>
        <p:spPr>
          <a:xfrm>
            <a:off x="512905" y="5757311"/>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0155742" y="6024777"/>
            <a:ext cx="1879649" cy="309233"/>
          </a:xfrm>
          <a:prstGeom prst="rect">
            <a:avLst/>
          </a:prstGeom>
        </p:spPr>
      </p:pic>
      <p:sp>
        <p:nvSpPr>
          <p:cNvPr id="11" name="Rectangle 10"/>
          <p:cNvSpPr/>
          <p:nvPr/>
        </p:nvSpPr>
        <p:spPr>
          <a:xfrm>
            <a:off x="1140964" y="1675577"/>
            <a:ext cx="10391394" cy="4258089"/>
          </a:xfrm>
          <a:prstGeom prst="rect">
            <a:avLst/>
          </a:prstGeom>
        </p:spPr>
        <p:txBody>
          <a:bodyPr wrap="square">
            <a:spAutoFit/>
          </a:bodyPr>
          <a:lstStyle/>
          <a:p>
            <a:pPr algn="justLow" rtl="1">
              <a:lnSpc>
                <a:spcPct val="115000"/>
              </a:lnSpc>
              <a:spcAft>
                <a:spcPts val="800"/>
              </a:spcAft>
            </a:pPr>
            <a:r>
              <a:rPr lang="ar-EG" sz="2000" b="1" dirty="0" smtClean="0">
                <a:latin typeface="Calibri" panose="020F0502020204030204" pitchFamily="34" charset="0"/>
                <a:ea typeface="Calibri" panose="020F0502020204030204" pitchFamily="34" charset="0"/>
              </a:rPr>
              <a:t>ويمكن </a:t>
            </a:r>
            <a:r>
              <a:rPr lang="ar-EG" sz="2000" b="1" dirty="0">
                <a:latin typeface="Calibri" panose="020F0502020204030204" pitchFamily="34" charset="0"/>
                <a:ea typeface="Calibri" panose="020F0502020204030204" pitchFamily="34" charset="0"/>
              </a:rPr>
              <a:t>تعريف "الفضاء السيبراني“ بأنه مجال عالمي داخل بيئة المعلومات، يتألف من شبكة مترابطة من البنى التحتية لتكنولوجيا المعلومات، والتي تتضمن شبكات الاتصالات وأنظمة الكمبيوتر والمعالجات والوحدات الإلكترونية، وبعبارة أخرى يشير المصطلح إلى البيئة التي تم إنشاؤها بواسطة تجمع الشبكات التعاونية لأجهزة الكمبيوتر وأنظمة المعلومات والبنية التحتية للاتصالات، التي يشار إليها عادة باسم "شبكة الويب العالمية</a:t>
            </a:r>
            <a:r>
              <a:rPr lang="en-US" sz="2000" b="1" dirty="0">
                <a:latin typeface="Calibri" panose="020F0502020204030204" pitchFamily="34" charset="0"/>
                <a:ea typeface="Calibri" panose="020F0502020204030204" pitchFamily="34" charset="0"/>
                <a:cs typeface="Arial" panose="020B0604020202020204" pitchFamily="34" charset="0"/>
              </a:rPr>
              <a:t>» (</a:t>
            </a:r>
            <a:endParaRPr lang="en-US" sz="16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000" b="1" dirty="0">
                <a:latin typeface="Calibri" panose="020F0502020204030204" pitchFamily="34" charset="0"/>
                <a:ea typeface="Calibri" panose="020F0502020204030204" pitchFamily="34" charset="0"/>
              </a:rPr>
              <a:t>   ويعرفه الاتحاد الدولي للاتصالات بأنه المجال المادي وغير المادي الذي يتكون من: أجهزة الحاسب الآلي والشبكات والبرمجيات وحوسبة المعلومات والمحتوى المقدم ومعطيات النقل والتحكم ومستخدمي كل هذه المكونات“. </a:t>
            </a:r>
            <a:endParaRPr lang="en-US" sz="16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000" b="1" dirty="0">
                <a:latin typeface="Calibri" panose="020F0502020204030204" pitchFamily="34" charset="0"/>
                <a:ea typeface="Calibri" panose="020F0502020204030204" pitchFamily="34" charset="0"/>
              </a:rPr>
              <a:t>   وقد عرفته وزارة الدفاع البريطانية في تقرير لها معروف باسم</a:t>
            </a:r>
            <a:r>
              <a:rPr lang="en-US" sz="2000" b="1" dirty="0">
                <a:latin typeface="Calibri" panose="020F0502020204030204" pitchFamily="34" charset="0"/>
                <a:ea typeface="Calibri" panose="020F0502020204030204" pitchFamily="34" charset="0"/>
                <a:cs typeface="Arial" panose="020B0604020202020204" pitchFamily="34" charset="0"/>
              </a:rPr>
              <a:t> Cyber Primer </a:t>
            </a:r>
            <a:r>
              <a:rPr lang="ar-EG" sz="2000" b="1" dirty="0">
                <a:latin typeface="Calibri" panose="020F0502020204030204" pitchFamily="34" charset="0"/>
                <a:ea typeface="Calibri" panose="020F0502020204030204" pitchFamily="34" charset="0"/>
              </a:rPr>
              <a:t>بأنه «بيئة تشغيل تتكون من شبكة مترابطة من البنية التحتية التكنولوجية الرقمية (بما في ذلك المنصات والإنترنت وشبكات الاتصالات السلكية واللاسلكية وأنظمة الكمبيوتر، بالإضافة إلى المعالجات المدمجة ووحدات التحكم)، والبيانات الموجودة فيها تمتد على المجالات المادية والافتراضسية والمعرفية.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b="1" dirty="0">
                <a:latin typeface="Calibri" panose="020F0502020204030204" pitchFamily="34" charset="0"/>
                <a:ea typeface="Calibri" panose="020F0502020204030204" pitchFamily="34" charset="0"/>
              </a:rPr>
              <a:t>    </a:t>
            </a:r>
            <a:endParaRPr lang="en-US" b="1" dirty="0"/>
          </a:p>
        </p:txBody>
      </p:sp>
    </p:spTree>
    <p:extLst>
      <p:ext uri="{BB962C8B-B14F-4D97-AF65-F5344CB8AC3E}">
        <p14:creationId xmlns:p14="http://schemas.microsoft.com/office/powerpoint/2010/main" val="5883914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a:extLst>
              <a:ext uri="{FF2B5EF4-FFF2-40B4-BE49-F238E27FC236}">
                <a16:creationId xmlns="" xmlns:a16="http://schemas.microsoft.com/office/drawing/2014/main" id="{D52E2043-1E7F-4FB3-99FA-88B6CF1F2478}"/>
              </a:ext>
            </a:extLst>
          </p:cNvPr>
          <p:cNvSpPr/>
          <p:nvPr/>
        </p:nvSpPr>
        <p:spPr>
          <a:xfrm rot="5400000">
            <a:off x="228422" y="-282427"/>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3">
            <a:extLst>
              <a:ext uri="{FF2B5EF4-FFF2-40B4-BE49-F238E27FC236}">
                <a16:creationId xmlns="" xmlns:a16="http://schemas.microsoft.com/office/drawing/2014/main" id="{DEE0AF26-C85E-4AE1-9B7E-0A3454BF24BB}"/>
              </a:ext>
            </a:extLst>
          </p:cNvPr>
          <p:cNvSpPr/>
          <p:nvPr/>
        </p:nvSpPr>
        <p:spPr>
          <a:xfrm rot="16200000" flipV="1">
            <a:off x="-407225" y="38128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Rectangle 5">
            <a:extLst>
              <a:ext uri="{FF2B5EF4-FFF2-40B4-BE49-F238E27FC236}">
                <a16:creationId xmlns="" xmlns:a16="http://schemas.microsoft.com/office/drawing/2014/main" id="{35E30A49-6736-ECBA-A034-3B17B6F12642}"/>
              </a:ext>
            </a:extLst>
          </p:cNvPr>
          <p:cNvSpPr/>
          <p:nvPr/>
        </p:nvSpPr>
        <p:spPr>
          <a:xfrm>
            <a:off x="3383420" y="29684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155742" y="-580794"/>
            <a:ext cx="2036258" cy="1800993"/>
          </a:xfrm>
          <a:prstGeom prst="rect">
            <a:avLst/>
          </a:prstGeom>
        </p:spPr>
      </p:pic>
      <p:sp>
        <p:nvSpPr>
          <p:cNvPr id="8" name="Rectangle 7">
            <a:extLst>
              <a:ext uri="{FF2B5EF4-FFF2-40B4-BE49-F238E27FC236}">
                <a16:creationId xmlns="" xmlns:a16="http://schemas.microsoft.com/office/drawing/2014/main" id="{6FE380F3-A68B-26EA-9084-2C15BB9E43F9}"/>
              </a:ext>
            </a:extLst>
          </p:cNvPr>
          <p:cNvSpPr/>
          <p:nvPr/>
        </p:nvSpPr>
        <p:spPr>
          <a:xfrm>
            <a:off x="2788120" y="384680"/>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20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3">
            <a:extLst>
              <a:ext uri="{96DAC541-7B7A-43D3-8B79-37D633B846F1}">
                <asvg:svgBlip xmlns="" xmlns:asvg="http://schemas.microsoft.com/office/drawing/2016/SVG/main" r:embed="rId9"/>
              </a:ext>
            </a:extLst>
          </a:blip>
          <a:stretch>
            <a:fillRect/>
          </a:stretch>
        </p:blipFill>
        <p:spPr>
          <a:xfrm>
            <a:off x="512905" y="5757311"/>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0155742" y="6024777"/>
            <a:ext cx="1879649" cy="309233"/>
          </a:xfrm>
          <a:prstGeom prst="rect">
            <a:avLst/>
          </a:prstGeom>
        </p:spPr>
      </p:pic>
      <p:sp>
        <p:nvSpPr>
          <p:cNvPr id="11" name="Rectangle 10"/>
          <p:cNvSpPr/>
          <p:nvPr/>
        </p:nvSpPr>
        <p:spPr>
          <a:xfrm>
            <a:off x="968991" y="1828801"/>
            <a:ext cx="10577015" cy="3734356"/>
          </a:xfrm>
          <a:prstGeom prst="rect">
            <a:avLst/>
          </a:prstGeom>
        </p:spPr>
        <p:txBody>
          <a:bodyPr wrap="square">
            <a:spAutoFit/>
          </a:bodyPr>
          <a:lstStyle/>
          <a:p>
            <a:pPr algn="justLow" rtl="1">
              <a:lnSpc>
                <a:spcPct val="115000"/>
              </a:lnSpc>
              <a:spcAft>
                <a:spcPts val="800"/>
              </a:spcAft>
            </a:pPr>
            <a:r>
              <a:rPr lang="ar-EG" sz="2000" b="1" dirty="0" smtClean="0">
                <a:latin typeface="Calibri" panose="020F0502020204030204" pitchFamily="34" charset="0"/>
                <a:ea typeface="Calibri" panose="020F0502020204030204" pitchFamily="34" charset="0"/>
              </a:rPr>
              <a:t>ويعرف </a:t>
            </a:r>
            <a:r>
              <a:rPr lang="ar-EG" sz="2000" b="1" dirty="0">
                <a:latin typeface="Calibri" panose="020F0502020204030204" pitchFamily="34" charset="0"/>
                <a:ea typeface="Calibri" panose="020F0502020204030204" pitchFamily="34" charset="0"/>
              </a:rPr>
              <a:t>البيت الأبيض الفضاء الإلكتروني بأنه «مجال عالمي داخل بيئة المعلومات يتألف من شبكة مترابطة من الهياكل الأساسية لتكنولوجيا المعلومات، بما في ذلك الإنترنت والاتصالات السلكية واللاسلكية والشبكات والنظم الحاسوبية والمعالجات والتحكم المدمجة».  وللدخول إلى هذا العالم أو الفضاء، هناك حاجة إلى طبقة مادية معروضة على الكمبيوتر والكابلات والأجهزة الأخرى، والتي لم يتم تضمينها في مكونات الفضاء السيبراني، والتي تعتبر مجرد أدوات لاكتساب هذه المساحة. وبالإضافة إلى ذلك، عرفت قمة الفضاء السيبراني الأمريكية الروسية الفضاء السيبراني بأنه «وسيلة إلكترونية تنشأ من خلالها المعلومات التي يمكن تخزينها ومعالجتها</a:t>
            </a:r>
            <a:r>
              <a:rPr lang="en-US" sz="2000" b="1" dirty="0">
                <a:latin typeface="Calibri" panose="020F0502020204030204" pitchFamily="34" charset="0"/>
                <a:ea typeface="Calibri" panose="020F0502020204030204" pitchFamily="34" charset="0"/>
                <a:cs typeface="Arial" panose="020B0604020202020204" pitchFamily="34" charset="0"/>
              </a:rPr>
              <a:t>»</a:t>
            </a:r>
            <a:r>
              <a:rPr lang="ar-EG" sz="2000" b="1" dirty="0" smtClean="0">
                <a:latin typeface="Calibri" panose="020F0502020204030204" pitchFamily="34" charset="0"/>
                <a:ea typeface="Calibri" panose="020F0502020204030204" pitchFamily="34" charset="0"/>
              </a:rPr>
              <a:t>،</a:t>
            </a:r>
          </a:p>
          <a:p>
            <a:pPr algn="justLow" rtl="1">
              <a:lnSpc>
                <a:spcPct val="115000"/>
              </a:lnSpc>
              <a:spcAft>
                <a:spcPts val="800"/>
              </a:spcAft>
            </a:pPr>
            <a:r>
              <a:rPr lang="ar-EG" sz="2000" b="1" dirty="0" smtClean="0">
                <a:latin typeface="Calibri" panose="020F0502020204030204" pitchFamily="34" charset="0"/>
                <a:ea typeface="Calibri" panose="020F0502020204030204" pitchFamily="34" charset="0"/>
              </a:rPr>
              <a:t>وفي ضوء التعريفات السابقة، يمكن أن نخلص إلى أن الفضاء السيبراني هو مجال لا حدود له، تم اختلاقه لربط الملايين من أجهزة الكمبيوتر بشبكة عالمية مثل الإنترنت، والتي يتم بناؤها على أساس طبقي؛ حيث تمكن العناصر المادية بتبادل وتخزين واسترجاع المعلومات، ولهذا، يمكن القول بأن الفضاء السيبراني يتميز باللامركزية والتفاعل بين أطراف متعددة من جميع أنحاء العالم</a:t>
            </a:r>
            <a:r>
              <a:rPr lang="en-US" sz="2000" b="1" dirty="0" smtClean="0">
                <a:latin typeface="Calibri" panose="020F0502020204030204" pitchFamily="34" charset="0"/>
                <a:ea typeface="Calibri" panose="020F0502020204030204" pitchFamily="34" charset="0"/>
                <a:cs typeface="Arial" panose="020B0604020202020204" pitchFamily="34" charset="0"/>
              </a:rPr>
              <a:t>.</a:t>
            </a:r>
            <a:endParaRPr lang="en-US" sz="2000" b="1" dirty="0"/>
          </a:p>
        </p:txBody>
      </p:sp>
    </p:spTree>
    <p:extLst>
      <p:ext uri="{BB962C8B-B14F-4D97-AF65-F5344CB8AC3E}">
        <p14:creationId xmlns:p14="http://schemas.microsoft.com/office/powerpoint/2010/main" val="2158853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أركان الفضاء السيبراني</a:t>
            </a:r>
            <a:endParaRPr lang="en-US" sz="2800" b="1" dirty="0">
              <a:solidFill>
                <a:schemeClr val="bg1"/>
              </a:solidFill>
              <a:latin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40940284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TextBox 9"/>
          <p:cNvSpPr txBox="1"/>
          <p:nvPr/>
        </p:nvSpPr>
        <p:spPr>
          <a:xfrm>
            <a:off x="378989" y="2335745"/>
            <a:ext cx="11573301" cy="2308324"/>
          </a:xfrm>
          <a:prstGeom prst="rect">
            <a:avLst/>
          </a:prstGeom>
          <a:noFill/>
        </p:spPr>
        <p:txBody>
          <a:bodyPr wrap="square" rtlCol="0">
            <a:spAutoFit/>
          </a:bodyPr>
          <a:lstStyle/>
          <a:p>
            <a:pPr algn="justLow" rtl="1"/>
            <a:r>
              <a:rPr lang="ar-EG" sz="2400" b="1" dirty="0"/>
              <a:t> ويشير الخبراء أن الفضاء السيبراني يتكون من ثلاث طبقات: الطبقة التقنية (المادية)، والطبقة المنطقية (</a:t>
            </a:r>
            <a:r>
              <a:rPr lang="en-US" sz="2400" b="1" dirty="0"/>
              <a:t>Logical Layer</a:t>
            </a:r>
            <a:r>
              <a:rPr lang="ar-EG" sz="2400" b="1" dirty="0"/>
              <a:t>)، والطبقة المعرفية أو الاجتماعية. والطبقة التقنية هي التي تجعل الفضاء السيبراني ملموسًا بلا حدود، أما الطبقة المنطقية فهي بمثابة الجهاز العصبي المركزي للفضاء السيبراني الذي يربط الأجهزة وحزم شبكة التوجيه، وأخيرا الطبقة المعرفية التي تتكون من المعلومات التي يتم إنشاؤها ونقلها وتخزينها في الفضاء السيبراني، بالإضافة إلى الأشخاص الطبيعيين الذين يؤدون الأنشطة فيه، وكما هو معروف، "فإن جميع العمليات في الفضاء الإلكتروني تبدأ بإنسان».</a:t>
            </a:r>
            <a:endParaRPr lang="en-US" sz="2400" b="1" dirty="0"/>
          </a:p>
        </p:txBody>
      </p:sp>
    </p:spTree>
    <p:extLst>
      <p:ext uri="{BB962C8B-B14F-4D97-AF65-F5344CB8AC3E}">
        <p14:creationId xmlns:p14="http://schemas.microsoft.com/office/powerpoint/2010/main" val="2812058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052630" y="437584"/>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الفضاء السيبراني و الانترنت </a:t>
            </a:r>
            <a:endParaRPr lang="en-US" sz="2800" b="1" dirty="0">
              <a:solidFill>
                <a:schemeClr val="bg1"/>
              </a:solidFill>
              <a:latin typeface="Tajawal Medium" panose="00000600000000000000" pitchFamily="2" charset="-78"/>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92854127"/>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1" name="TextBox 10"/>
          <p:cNvSpPr txBox="1"/>
          <p:nvPr/>
        </p:nvSpPr>
        <p:spPr>
          <a:xfrm>
            <a:off x="445481" y="2335745"/>
            <a:ext cx="11573301" cy="1938992"/>
          </a:xfrm>
          <a:prstGeom prst="rect">
            <a:avLst/>
          </a:prstGeom>
          <a:noFill/>
        </p:spPr>
        <p:txBody>
          <a:bodyPr wrap="square" rtlCol="0">
            <a:spAutoFit/>
          </a:bodyPr>
          <a:lstStyle/>
          <a:p>
            <a:pPr algn="justLow" rtl="1"/>
            <a:r>
              <a:rPr lang="ar-EG" sz="2400" b="1" dirty="0"/>
              <a:t> يعتبر العلماء «الإنترنت» البوابة الواسعة للوصول إلى الفضاء الإلكتروني بمساعدة تقنية المعلومات الحديثة التي تتخذ أشكالا مختلفة من أجهزة الكمبيوتر وأجهزة الكمبيوتر المحمولة والهواتف المحمولة وغيرها، وفي ضوء ذلك، اجتذب الفضاء السيبراني الشعوب، وظهرت مصطلحات جديدة تتعلق بارتباط هوية الأفراد بالإنترنت، ولعل من أبرزها مصطلح «مستخدمي الإنترنت» أو ما يعرف «النيتزن</a:t>
            </a:r>
            <a:r>
              <a:rPr lang="en-US" sz="2400" b="1" dirty="0"/>
              <a:t>» (Netizen)</a:t>
            </a:r>
            <a:r>
              <a:rPr lang="ar-EG" sz="2400" b="1" dirty="0"/>
              <a:t>، في إشارة إلى ربط كلمة الإنترنت» بكلمة «المواطن»، فهو كل شخص يعتمد بشدة في حياته اليومية ويعمل على الإنترنت</a:t>
            </a:r>
            <a:r>
              <a:rPr lang="en-US" sz="2400" b="1" dirty="0"/>
              <a:t>.</a:t>
            </a:r>
          </a:p>
        </p:txBody>
      </p:sp>
    </p:spTree>
    <p:extLst>
      <p:ext uri="{BB962C8B-B14F-4D97-AF65-F5344CB8AC3E}">
        <p14:creationId xmlns:p14="http://schemas.microsoft.com/office/powerpoint/2010/main" val="347242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052630" y="437584"/>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خصائص الفضاء السيبراني </a:t>
            </a:r>
            <a:endParaRPr lang="en-US" sz="2800" b="1" dirty="0">
              <a:solidFill>
                <a:schemeClr val="bg1"/>
              </a:solidFill>
              <a:latin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48943098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0" name="TextBox 9"/>
          <p:cNvSpPr txBox="1"/>
          <p:nvPr/>
        </p:nvSpPr>
        <p:spPr>
          <a:xfrm>
            <a:off x="445481" y="1398388"/>
            <a:ext cx="11671984" cy="3847207"/>
          </a:xfrm>
          <a:prstGeom prst="rect">
            <a:avLst/>
          </a:prstGeom>
          <a:noFill/>
        </p:spPr>
        <p:txBody>
          <a:bodyPr wrap="square" rtlCol="0">
            <a:spAutoFit/>
          </a:bodyPr>
          <a:lstStyle/>
          <a:p>
            <a:pPr algn="justLow" rtl="1"/>
            <a:r>
              <a:rPr lang="ar-EG" sz="2000" dirty="0"/>
              <a:t> </a:t>
            </a:r>
            <a:r>
              <a:rPr lang="ar-EG" sz="2400" dirty="0"/>
              <a:t>يرى الخبراء أن المشكلة الرئيسية في الفضاء السيبراني تتعلق بتعريف الأنشطة الشاملة التي يتم إجراؤها في الفضاء السيبراني، والتي يرتبط معظمها بفعل «الهجوم»، وهو فعل يحمل عدة دلالات في القانون الدولي، فمن ناحية، يمكن الإشارة إلى «الهجوم المسلح» وهو منصوص في المادة 51 من ميثاق الأمم المتحدة، والذي يمكن الدولة من الرد بالقوة دفاعًا عن النفس، أو تعریف «الهجمات ومجال تطبيقها» في المادة 49 من البروتوكول الإضافي الأول لاتفاقيات جنيف. فالهجوم بصفة عامة يتسبب في حدوث «ضرر»، وبالمثل، فإن الآثار التي تسببها الأنشطة في الفضاء السيبراني قد تلحق مثل هذا الضرر، ولكن الكثير منها لا يحدث، ولا يؤدي إلى أضرار ملموسة، وعلى هذا النحو، تبنی «دلیل تالین </a:t>
            </a:r>
            <a:r>
              <a:rPr lang="en-US" sz="2400" dirty="0"/>
              <a:t>» </a:t>
            </a:r>
            <a:r>
              <a:rPr lang="fa-IR" sz="2400" dirty="0"/>
              <a:t>۲</a:t>
            </a:r>
            <a:r>
              <a:rPr lang="ar-EG" sz="2400" dirty="0"/>
              <a:t>٫</a:t>
            </a:r>
            <a:r>
              <a:rPr lang="fa-IR" sz="2400" dirty="0"/>
              <a:t>۰</a:t>
            </a:r>
            <a:r>
              <a:rPr lang="en-US" sz="2400" dirty="0"/>
              <a:t> Tallinn) </a:t>
            </a:r>
            <a:r>
              <a:rPr lang="ar-EG" sz="2400" dirty="0"/>
              <a:t>التابع لجامعة كامبريدج مفهوم العمليات السيبرانية وليس مصطلح الهجوم السيبراني، باعتبار أن ذلك أكثر شمولًا، نظرا للطبيعة المختلفة لأنشطة الفضاء السيبراني.  وفي ضوء هذه الجدلية، اعترفت "هاثاواي</a:t>
            </a:r>
            <a:r>
              <a:rPr lang="en-US" sz="2400" dirty="0"/>
              <a:t>“ (Hathaway) </a:t>
            </a:r>
            <a:r>
              <a:rPr lang="ar-EG" sz="2400" dirty="0"/>
              <a:t>بأنه يتعين التعامل مع الهجوم السيبراني على أنه أي إجراء يتم اتخاذه لتقويض وظائف شبكة الكمبيوتر لأغراض سياسية أو لأغراض تتعلق بالأمن القومي للدول» </a:t>
            </a:r>
            <a:r>
              <a:rPr lang="ar-EG" sz="2800" dirty="0" smtClean="0"/>
              <a:t>.</a:t>
            </a:r>
            <a:endParaRPr lang="en-US" sz="2800" dirty="0"/>
          </a:p>
        </p:txBody>
      </p:sp>
    </p:spTree>
    <p:extLst>
      <p:ext uri="{BB962C8B-B14F-4D97-AF65-F5344CB8AC3E}">
        <p14:creationId xmlns:p14="http://schemas.microsoft.com/office/powerpoint/2010/main" val="1725661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1183014163"/>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0" name="TextBox 9"/>
          <p:cNvSpPr txBox="1"/>
          <p:nvPr/>
        </p:nvSpPr>
        <p:spPr>
          <a:xfrm>
            <a:off x="433958" y="1398387"/>
            <a:ext cx="11683507" cy="3785652"/>
          </a:xfrm>
          <a:prstGeom prst="rect">
            <a:avLst/>
          </a:prstGeom>
          <a:noFill/>
        </p:spPr>
        <p:txBody>
          <a:bodyPr wrap="square" rtlCol="0">
            <a:spAutoFit/>
          </a:bodyPr>
          <a:lstStyle/>
          <a:p>
            <a:pPr algn="justLow" rtl="1"/>
            <a:r>
              <a:rPr lang="ar-EG" sz="2000" dirty="0"/>
              <a:t> وبالنظر إلى الديناميكيات العملياتية التي تحدث في الفضاء السيبراني، أصبحت الدوافع السياسية والاستراتيجية تمثل العوامل التي تحرك هذا الفضاء، وبهذا، بات الصراع السيبراني يأخذ إما الشكل الصلب بالاعتماد على المقدرات العسكرية الشاملة بتوظيف أسلوتي الهجوم والدفاع، أو الصورة الناعمة من خلال توظيف حرب الأفكار أو التنافس على عوامل القوة. ومن أبعاد هذا التحول الاستراتيجي في القوة ظهور الهجمات السيبرانية التي تمس أنظمة البيانات، ومنها القرصنة الإلكترونية أو الاختراق، وكذلك ظهور ما يسمى بالحرب السيبرانية أو الإرهاب السيبراني.</a:t>
            </a:r>
            <a:endParaRPr lang="en-US" sz="2000" dirty="0"/>
          </a:p>
          <a:p>
            <a:pPr algn="justLow" rtl="1"/>
            <a:r>
              <a:rPr lang="ar-EG" sz="2000" dirty="0"/>
              <a:t>    إن كانت هذه التحولات معروفة في الفضاء المادي، وتعرف لدى الدول بأنها تهديدات، فإن الفضاء السيبراني يتفوق على الفضاء المادي لما يحمله من قنوات وبيانات جعلته قادرا على تجاوز رقابة الدول، كما أنه يتميز بالمرونة وغياب الحدود، وبالتالي يكون في الغالب الهجوم عابرا لحدود الدول، ويتم بأقل التكلفة، ولكنه في الوقت ذاته يتميز بالقدرة على التخفي والغموض وتزييف الهوية</a:t>
            </a:r>
            <a:r>
              <a:rPr lang="en-US" sz="2000" dirty="0"/>
              <a:t>.</a:t>
            </a:r>
          </a:p>
          <a:p>
            <a:pPr algn="justLow" rtl="1"/>
            <a:r>
              <a:rPr lang="ar-EG" sz="2000" dirty="0"/>
              <a:t>    في ضوء هذه الخصائص، وبالتوازي مع تحول العالم إلى ما يشبه القرية الكونية بفعل تأثير التطور التقني وثورة المعلومات، تلاشت الحدود التقليدية للدول، ما يمثل أكبر تهديد نحو مفهوم «السيادة»، والتي تُعد أحد أهم أركان الأمن القومي للدول، وفي هذا الصدد، سوف يتم التعرف على أثر الفضاء السيبراني على واقع السيادة الوطنية</a:t>
            </a:r>
            <a:r>
              <a:rPr lang="en-US" sz="2000" dirty="0"/>
              <a:t>.</a:t>
            </a:r>
          </a:p>
          <a:p>
            <a:pPr algn="justLow" rtl="1"/>
            <a:r>
              <a:rPr lang="ar-EG" sz="2000" b="1" dirty="0"/>
              <a:t>والخلاصة، يعد الفضاء السيبراني مجالًا تكنولوجيا واجتماعيا وسياسيا له خصائص متميزة، تأتي في مقدمتها طبيعته اللامركزية، في مقابل المجال المادي التقليدي، ومن هنا يطرح تحديات عديدة بالنسبة لمفهوم السيادة الوطنية وإعادة تصور سيادة الدول في عصر الرقمنة.</a:t>
            </a:r>
            <a:endParaRPr lang="en-US" sz="2000" dirty="0"/>
          </a:p>
        </p:txBody>
      </p:sp>
    </p:spTree>
    <p:extLst>
      <p:ext uri="{BB962C8B-B14F-4D97-AF65-F5344CB8AC3E}">
        <p14:creationId xmlns:p14="http://schemas.microsoft.com/office/powerpoint/2010/main" val="1054136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573057" y="1352246"/>
            <a:ext cx="435920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السيادة في الفضاء السيبراني</a:t>
            </a:r>
            <a:r>
              <a:rPr lang="ar-EG" sz="2400" b="1" dirty="0" smtClean="0">
                <a:solidFill>
                  <a:srgbClr val="2D3956"/>
                </a:solidFill>
                <a:latin typeface="Tajawal Medium" panose="00000600000000000000" pitchFamily="2" charset="-78"/>
                <a:cs typeface="Tajawal Medium" panose="00000600000000000000" pitchFamily="2" charset="-78"/>
              </a:rPr>
              <a:t>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9776705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graphicFrame>
        <p:nvGraphicFramePr>
          <p:cNvPr id="21" name="Diagram 20"/>
          <p:cNvGraphicFramePr/>
          <p:nvPr>
            <p:extLst>
              <p:ext uri="{D42A27DB-BD31-4B8C-83A1-F6EECF244321}">
                <p14:modId xmlns:p14="http://schemas.microsoft.com/office/powerpoint/2010/main" val="825096736"/>
              </p:ext>
            </p:extLst>
          </p:nvPr>
        </p:nvGraphicFramePr>
        <p:xfrm>
          <a:off x="3385474" y="2229882"/>
          <a:ext cx="8283359" cy="40814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1515719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2" name="TextBox 1"/>
          <p:cNvSpPr txBox="1"/>
          <p:nvPr/>
        </p:nvSpPr>
        <p:spPr>
          <a:xfrm>
            <a:off x="1173707" y="1975650"/>
            <a:ext cx="11018293" cy="3754874"/>
          </a:xfrm>
          <a:prstGeom prst="rect">
            <a:avLst/>
          </a:prstGeom>
          <a:noFill/>
        </p:spPr>
        <p:txBody>
          <a:bodyPr wrap="square" rtlCol="0">
            <a:spAutoFit/>
          </a:bodyPr>
          <a:lstStyle/>
          <a:p>
            <a:pPr algn="justLow" rtl="1"/>
            <a:r>
              <a:rPr lang="ar-EG" sz="2000" dirty="0"/>
              <a:t> يعود مفهوم السيادة إلى " معاهدة ويستفاليا " لعام 1648 ، و التي بموجبها تم إرساء قاعدة أن يكون للدولة سيطرة على أراضيها و شؤونها دون تدخل من قبل الدول الأخرى ، إذ تملك السطة الحاكمة في الدولة الحق الكامل في إدارة شئون البلاد ، و تشريع القوانين و تطبيقها ، فضلاً عن إدارة علاقاتها الخارجية ، و بالتالي أصبح للدولة بموجب السيادة التي تمتلكها ، جميع الحقوق و الواجبات التي تملكها الدول بغض النظر عن مساحتها أو عدد سكانها أو قوتها . لقد كان مفهوم السيادة و لا يزال محل جدل بين الفقهاء و خبراء العلاقات الدولية ،  وذلك نظرا للتطورات المتلاحقة في النظام الدولي، والتي ساهمت في تحول السيادة من صفة «المطلق» إلى</a:t>
            </a:r>
            <a:r>
              <a:rPr lang="en-US" sz="2000" dirty="0"/>
              <a:t>  </a:t>
            </a:r>
            <a:r>
              <a:rPr lang="ar-EG" sz="2000" dirty="0"/>
              <a:t>النسبي»، ولعل الفضاء السيبراني كان من أبرز التطورات، والذي شكل تحديا كبيرا لمفهوم «السيادة» بمعناها التقليدي في القانون الدولي</a:t>
            </a:r>
            <a:r>
              <a:rPr lang="ar-EG" sz="2000" dirty="0" smtClean="0"/>
              <a:t>، </a:t>
            </a:r>
            <a:r>
              <a:rPr lang="ar-EG" sz="2000" b="1" dirty="0" smtClean="0"/>
              <a:t>وبناء </a:t>
            </a:r>
            <a:r>
              <a:rPr lang="ar-EG" sz="2000" b="1" dirty="0"/>
              <a:t>على ما سبق، يمكن دمج السيادة مع الفضاء السيبراني، لتكوين مصطلحا جديدا يطلق عليه السيادة السيبرانية»، ومن خلاله يمكن الإجابة على تساؤل عام إلى أي مدى يمكن للدول السيطرة على الفضاء السيبراني؟</a:t>
            </a:r>
            <a:endParaRPr lang="en-US" sz="2000" dirty="0"/>
          </a:p>
          <a:p>
            <a:pPr algn="justLow" rtl="1"/>
            <a:r>
              <a:rPr lang="ar-EG" sz="2000" dirty="0"/>
              <a:t>     لقد أوجد الفضاء السيبراني ساحات سيبرانية جديدة دفعت دول العالم إلى محاولة فرض رقابتها الأمنية عليها، فمن الواضح أن الأمر لم يعد مقتصرا على المحيط الأرضي أو الجوي أو المائي للدول، ولكن خلقت تكنولوجيا المعلومات والاتصالات محيطا جديدا يتضمن كميات كبيرة من المعلومات يتعلق بعضها بالأمن القومي لدول العالم</a:t>
            </a:r>
            <a:r>
              <a:rPr lang="en-US" sz="2000" dirty="0"/>
              <a:t>.</a:t>
            </a:r>
          </a:p>
          <a:p>
            <a:pPr algn="justLow" rtl="1"/>
            <a:r>
              <a:rPr lang="ar-EG" dirty="0"/>
              <a:t>     </a:t>
            </a:r>
            <a:endParaRPr lang="en-US"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48167" y="886215"/>
            <a:ext cx="531792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الحدود السيبرانية « حوكمة الانترنت «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890011" y="1584730"/>
            <a:ext cx="11585683" cy="4683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48353224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173705" y="1726098"/>
            <a:ext cx="11018293" cy="4401205"/>
          </a:xfrm>
          <a:prstGeom prst="rect">
            <a:avLst/>
          </a:prstGeom>
          <a:noFill/>
        </p:spPr>
        <p:txBody>
          <a:bodyPr wrap="square" rtlCol="0">
            <a:spAutoFit/>
          </a:bodyPr>
          <a:lstStyle/>
          <a:p>
            <a:pPr algn="justLow" rtl="1"/>
            <a:r>
              <a:rPr lang="ar-EG" sz="2000" dirty="0"/>
              <a:t>وباختصار، يمكن تعريف السيادة السيبرانية باعتبارها «مجالًا تقنيا قانونيا يتميز بمطالبات الدول والشركات و الأفراد بالتحكم فيه" ، و لذا فإن هذا المصطلح يستخدم للتعبير عن قوة الدول و استقلالها في الفضاء السيبراني ، أي أنها قادرة على على الاستقلالية و التحكم و السيطرة على البنى التحتية الرقمية ، و التقنيات ووسائل الاتصالات وكل ما يتعلق بالفضاء السيبراني. وبعبارة أخرى، فهي تعني خضوع الفضاء السيبراني لمصالح وقيم الدولة وبالتالي، قدرة الأخيرة على التحكم في مجالها السيبراني، بما يضمن أنه يتبع ذات القواعد والمعايير والاعتبارات الموجودة في المجتمع.  وتشير بعض الدراسات إلى «السيادة السيبرانية» بأنها «حوكمة الشبكات</a:t>
            </a:r>
            <a:r>
              <a:rPr lang="en-US" sz="2000" dirty="0"/>
              <a:t>»</a:t>
            </a:r>
            <a:r>
              <a:rPr lang="ar-EG" sz="2000" dirty="0"/>
              <a:t>،</a:t>
            </a:r>
            <a:r>
              <a:rPr lang="en-US" sz="2000" dirty="0"/>
              <a:t>Sovereignty (Network</a:t>
            </a:r>
            <a:r>
              <a:rPr lang="ar-EG" sz="2000" dirty="0"/>
              <a:t> وتعني أنها جهدا من قبل الكيان الحاكم، مثل الدولة، لإنشاء حدود على شبكة إلكترونية، ثم ممارسة شكل من أشكال السيطرة، غالبا في شكل إنفاذ القانون على هذه الحدود</a:t>
            </a:r>
            <a:r>
              <a:rPr lang="en-US" sz="2000" dirty="0"/>
              <a:t>."</a:t>
            </a:r>
          </a:p>
          <a:p>
            <a:pPr algn="justLow" rtl="1"/>
            <a:r>
              <a:rPr lang="ar-SA" sz="2000" dirty="0"/>
              <a:t>     ويقدم كورباليجا في كتابه “مقدمة في حوكمة اﻹنترنت” تعريفًا قد يلتقط صورة مركبة أكثر وهو أن حوكمة الإنترنت هي “تطوير وتطبيق، الحكومات والقطاع الخاص والمجتمع المدني، كل في الدور الخاص به، لمبادئ ومعايير وقواعد وإجراءات ﻹتخاذ القرار وبرامج، تشكل تطور واستخدام اﻹنترنت</a:t>
            </a:r>
            <a:r>
              <a:rPr lang="en-US" sz="2000" dirty="0"/>
              <a:t>.</a:t>
            </a:r>
          </a:p>
          <a:p>
            <a:pPr algn="justLow" rtl="1"/>
            <a:r>
              <a:rPr lang="ar-EG" sz="2000" dirty="0"/>
              <a:t>    وفي ضوء ما سبق، تضمنت أغلب المعاهدات الدولية والإقليمية التي تناولت الجرائم السيبرانية بالتنظيم، موقع السيادة في الفضاء السيبراني، فعلى سبيل المثال، تنص اتفاقية جامعة الدول العربية لمكافحة جرائم تكنولوجيا المعلومات لعام ٢٠١٠ على أنه «تلتزم كل دولة طرف، رهنا بأنظمتها الأساسية أو مبادئها الدستورية، بالوفاء بالتزاماتها الناشئة عن تطبيق هذه الاتفاقية بطريقة تتفق مع مبادئ المساواة والسيادة الإقليمية للدول وعدم التدخل في الشؤون الداخلية للدول الأخرى</a:t>
            </a:r>
            <a:r>
              <a:rPr lang="ar-EG" dirty="0" smtClean="0"/>
              <a:t> .    </a:t>
            </a:r>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403655" y="5713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366735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306929649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0" name="TextBox 9"/>
          <p:cNvSpPr txBox="1"/>
          <p:nvPr/>
        </p:nvSpPr>
        <p:spPr>
          <a:xfrm>
            <a:off x="1173707" y="1975650"/>
            <a:ext cx="11018293" cy="4093428"/>
          </a:xfrm>
          <a:prstGeom prst="rect">
            <a:avLst/>
          </a:prstGeom>
          <a:noFill/>
        </p:spPr>
        <p:txBody>
          <a:bodyPr wrap="square" rtlCol="0">
            <a:spAutoFit/>
          </a:bodyPr>
          <a:lstStyle/>
          <a:p>
            <a:pPr algn="justLow" rtl="1"/>
            <a:r>
              <a:rPr lang="ar-EG" sz="2000" dirty="0"/>
              <a:t>ومن أجل تفسير المزيد من العلاقة بين السيادة والفضاء السيبراني، فإنه من المهم التطرق إلى فهم ما يسمى بالمشاعات العالمية، والتي تعد المساحات خارج الولاية القضائية الوطنية للدول، وكذلك كل الموارد الأساسية للبشرية مثل حفظ التنوع البيولوجي وتغير المناخ، وتعتبر محور اهتمام دولي كبير من منظور الحوكمة، وفي الوقت ذاته، تعد أيضا محور خلافات كبيرة عندما يتم مناقشتها في إطار تحمل المسؤولية تجاهها، أو تحديد الملكية العالمية والقواعد والمبادئ والمعايير التي يجب تبنيها في تنظيمها</a:t>
            </a:r>
            <a:r>
              <a:rPr lang="en-US" sz="2000" dirty="0"/>
              <a:t>.</a:t>
            </a:r>
          </a:p>
          <a:p>
            <a:pPr algn="justLow" rtl="1"/>
            <a:r>
              <a:rPr lang="ar-EG" sz="2000" dirty="0"/>
              <a:t>    ويؤدي التطور التكنولوجي الهائل بالإضافة إلى التنمية الاقتصادية السريعة وزيادة التجارة الدولية إلى مرحلة دولية أكثر زخما فيما يتعلق بالتحديات المطروحة من قبل «المشاعات العالمية» - تلك المجالات التي لا تخضع لسيطرة أو ولاية أية دولة ولكنها مفتوحة للاستخدام من قبل البلدان والشركات والأفراد من جميع أنحاء العالم وتتضمن إدارتها عمليات معقدة بشكل متزايد لاستيعاب ودمج مصالح ومسؤوليات الدول والمنظمات الدولية ومجموعة من الجهات الفاعلة غير الحكومية، وعادة ما تشجع القواعد المشتركة المتعلقة باستخدام</a:t>
            </a:r>
            <a:r>
              <a:rPr lang="en-US" sz="2000" dirty="0"/>
              <a:t> -</a:t>
            </a:r>
            <a:r>
              <a:rPr lang="ar-EG" sz="2000" dirty="0"/>
              <a:t> والوصول إلى - المشاعات العالمية على استخدامها السلمي والتعاوني. ويحدد الخبراء بشكل عام أربعة مجالات على أنها مشاع عالمي: أعالي البحار، والمجال الجوي، والفضاء الخارجي، والآن، الفضاء السيبراني. </a:t>
            </a:r>
            <a:endParaRPr lang="en-US" sz="2000" dirty="0"/>
          </a:p>
          <a:p>
            <a:pPr algn="justLow" rtl="1"/>
            <a:r>
              <a:rPr lang="ar-EG" sz="2000" dirty="0"/>
              <a:t>    وفي ضوء ذلك، فإنه من الواضح أن الفضاء السيبراني هو ملكية عالمية</a:t>
            </a:r>
            <a:r>
              <a:rPr lang="ar-EG" sz="2000" b="1" dirty="0"/>
              <a:t>، </a:t>
            </a:r>
            <a:r>
              <a:rPr lang="ar-EG" sz="2000" dirty="0"/>
              <a:t>وذلك مثل المياه الإقليمية الدولية والتراث الإنساني العالمي الذي لا يخضع للسيطرة أو السيادة لدولة بعينها . </a:t>
            </a:r>
            <a:endParaRPr lang="en-US" sz="2000" dirty="0"/>
          </a:p>
          <a:p>
            <a:pPr algn="justLow" rtl="1"/>
            <a:r>
              <a:rPr lang="ar-EG" sz="2000" dirty="0"/>
              <a:t>    </a:t>
            </a:r>
            <a:endParaRPr lang="en-US" dirty="0"/>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3248167" y="886215"/>
            <a:ext cx="531792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الفضاء السيبراني والمشاعات العالمية</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2456622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335640"/>
            <a:ext cx="12302521" cy="473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65658028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524315"/>
          </a:xfrm>
          <a:prstGeom prst="rect">
            <a:avLst/>
          </a:prstGeom>
          <a:noFill/>
        </p:spPr>
        <p:txBody>
          <a:bodyPr wrap="square" rtlCol="0">
            <a:spAutoFit/>
          </a:bodyPr>
          <a:lstStyle/>
          <a:p>
            <a:pPr algn="justLow" rtl="1"/>
            <a:r>
              <a:rPr lang="ar-EG" sz="2400" dirty="0"/>
              <a:t>وتعترف الدول بالتهديدات المحتملة والمخاطر الناشئة للسيطرة على الفضاء الإلكتروني الذي يهدد المجالين الاقتصادي والاجتماعي وكذلك الخطط التنموية. ومن المستبعد أن تتخلى أية دولة عن سيادتها وحقوقها الأساسية التي يعترف بها ميثاق الأمم المتحدة. وتسمح هذه الحقوق للدولة</a:t>
            </a:r>
            <a:r>
              <a:rPr lang="ar-EG" sz="2400" b="1" dirty="0"/>
              <a:t> </a:t>
            </a:r>
            <a:r>
              <a:rPr lang="ar-EG" sz="2400" dirty="0"/>
              <a:t>بتحديد إشراك المجتمع الدولي في المسائل الأمنية. وفي الوقت نفسه، تحتفظ الدولة بحقها في ممارسة الدفاع عن النفس ضد تهديدات الفضاء الإلكتروني وحماية أمنها القومي حتى من خلال اللجوء إلى استخدام القوة. ومع ذلك، فإن طبيعة الفضاء السيبراني تضع تحديات كبيرة للدولة في مساعيها للسيطرة على هذا الفضاء؛ وبالتالي، تلجأ إلى محاولات تطوير أسلحتها الإلكترونية؛ بما يضمن لها امتلاك قوة غير القوة المسلحة التقليدية. وفي هذا السياق وبالحديث عن السيادة في الفضاء السيبراني، أصبح من الضروري الإشارة إلى مصطلح «الأمن السيبراني</a:t>
            </a:r>
            <a:r>
              <a:rPr lang="en-US" sz="2400" dirty="0"/>
              <a:t>» (Cyber Security)</a:t>
            </a:r>
            <a:r>
              <a:rPr lang="ar-EG" sz="2400" dirty="0"/>
              <a:t>، الذي بات أساسًا لترسيخ التنمية المستدامة لتكنولوجيا المعلومات، والتي تشهد تقدمًا هائلًا سريعا وخاصة خدمات الإنترنت. ومن هذا المنطلق، يمكن القول بأنه إذا نجحت الدول في إيجاد حلول عملية وتشريعية تدعم فكرة الأمن السيبراني فبذلك تكون قد وضعت حجر الزاوية لبناء سيادتها في الفضاء السيبراني</a:t>
            </a:r>
            <a:r>
              <a:rPr lang="en-US" sz="2400" dirty="0"/>
              <a:t>.</a:t>
            </a:r>
          </a:p>
          <a:p>
            <a:pPr algn="justLow" rtl="1"/>
            <a:r>
              <a:rPr lang="ar-EG" sz="2400" dirty="0" smtClean="0"/>
              <a:t>     </a:t>
            </a:r>
            <a:endParaRPr lang="en-US" sz="2400" dirty="0"/>
          </a:p>
          <a:p>
            <a:pPr algn="justLow" rtl="1"/>
            <a:r>
              <a:rPr lang="ar-EG" sz="2400" dirty="0" smtClean="0"/>
              <a:t>    </a:t>
            </a:r>
            <a:endParaRPr lang="en-US"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802360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 xmlns:a16="http://schemas.microsoft.com/office/drawing/2014/main" id="{FE1BA4EE-2B88-B99F-6A81-884E42CCA968}"/>
              </a:ext>
            </a:extLst>
          </p:cNvPr>
          <p:cNvSpPr/>
          <p:nvPr/>
        </p:nvSpPr>
        <p:spPr>
          <a:xfrm>
            <a:off x="245860" y="1335640"/>
            <a:ext cx="12302521" cy="473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25505228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0" name="TextBox 9"/>
          <p:cNvSpPr txBox="1"/>
          <p:nvPr/>
        </p:nvSpPr>
        <p:spPr>
          <a:xfrm>
            <a:off x="280308" y="1428065"/>
            <a:ext cx="12005469" cy="3785652"/>
          </a:xfrm>
          <a:prstGeom prst="rect">
            <a:avLst/>
          </a:prstGeom>
          <a:noFill/>
        </p:spPr>
        <p:txBody>
          <a:bodyPr wrap="square" rtlCol="0">
            <a:spAutoFit/>
          </a:bodyPr>
          <a:lstStyle/>
          <a:p>
            <a:pPr algn="justLow" rtl="1"/>
            <a:r>
              <a:rPr lang="ar-EG" sz="2400" dirty="0"/>
              <a:t> </a:t>
            </a:r>
            <a:r>
              <a:rPr lang="ar-EG" sz="2400" dirty="0" smtClean="0"/>
              <a:t>    هناك </a:t>
            </a:r>
            <a:r>
              <a:rPr lang="ar-EG" sz="2400" dirty="0"/>
              <a:t>معوقات تقنية تحول دون سيطرة الدول على الفضاء السيبراني إلا في وجود حزمة من القوانين قابلة للتنفيذ تقنيا في هذا العالم، فتواجه الدول العديد من التحديات التقنية التي يجب أن تتعامل معها تقنيًا وتشريعيا من أجل فرض السيطرة في الفضاء السيبراني، على مستوى البنية التحتية البروتوكولات والمحتوى</a:t>
            </a:r>
            <a:r>
              <a:rPr lang="en-US" sz="2400" dirty="0"/>
              <a:t>. </a:t>
            </a:r>
            <a:r>
              <a:rPr lang="ar-EG" sz="2400" dirty="0"/>
              <a:t>وبالتالي فإن جزءاً أساسياً من الوصول إلى هذا التناغم الدولي بشأن فرض قواعد موحدة ذات طابع توافقي </a:t>
            </a:r>
            <a:r>
              <a:rPr lang="ar-EG" sz="2400" dirty="0" smtClean="0"/>
              <a:t>دولي </a:t>
            </a:r>
            <a:r>
              <a:rPr lang="ar-EG" sz="2400" dirty="0"/>
              <a:t>يتمثل في قدرة الدول على تطوير التشريعات الوطنية لتواكب المستجدات وما سوف يتوصل إليه التوافق الدولي</a:t>
            </a:r>
            <a:r>
              <a:rPr lang="en-US" sz="2400" dirty="0"/>
              <a:t>.</a:t>
            </a:r>
          </a:p>
          <a:p>
            <a:pPr algn="justLow" rtl="1"/>
            <a:r>
              <a:rPr lang="ar-EG" sz="2400" dirty="0"/>
              <a:t>   وتأسيسًا على هذا يمكن القول صراحة أن وصول الدول إلى فرض سيادتها على الفضاء السيبراني يخبئ في طياته التخلي جزئيا عن سيادة الدولة وهيمنتها حتى تتمكن من الوصول إلى التحكم في هذا العالم، فيجب على الدول الوصول معا إلى حلول مرضية دوليا تنتج آثارا ثورية أو تغييرية في الأنظمة القانونية الوطنية وبدون هذا التوافق لن تتمكن أية دولة إلى فرض سيادتها على الفضاء السيبراني.</a:t>
            </a:r>
            <a:r>
              <a:rPr lang="ar-EG" sz="2400" dirty="0" smtClean="0"/>
              <a:t>     </a:t>
            </a:r>
            <a:endParaRPr lang="en-US" sz="2400" dirty="0"/>
          </a:p>
          <a:p>
            <a:pPr algn="justLow" rtl="1"/>
            <a:r>
              <a:rPr lang="ar-EG" sz="2400" dirty="0" smtClean="0"/>
              <a:t>    </a:t>
            </a:r>
            <a:endParaRPr lang="en-US"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11429757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328466" y="427937"/>
            <a:ext cx="3902032" cy="954107"/>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السيادة و الفضاء السيبراني من الناحية القانونية </a:t>
            </a:r>
            <a:endParaRPr lang="en-US" sz="2800" b="1" dirty="0">
              <a:solidFill>
                <a:schemeClr val="bg1"/>
              </a:solidFill>
              <a:latin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018732457"/>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graphicFrame>
        <p:nvGraphicFramePr>
          <p:cNvPr id="11" name="Diagram 10"/>
          <p:cNvGraphicFramePr/>
          <p:nvPr>
            <p:extLst>
              <p:ext uri="{D42A27DB-BD31-4B8C-83A1-F6EECF244321}">
                <p14:modId xmlns:p14="http://schemas.microsoft.com/office/powerpoint/2010/main" val="3250012152"/>
              </p:ext>
            </p:extLst>
          </p:nvPr>
        </p:nvGraphicFramePr>
        <p:xfrm>
          <a:off x="445481" y="1479166"/>
          <a:ext cx="11671984" cy="241044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334873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1"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a:extLst>
              <a:ext uri="{FF2B5EF4-FFF2-40B4-BE49-F238E27FC236}">
                <a16:creationId xmlns="" xmlns:a16="http://schemas.microsoft.com/office/drawing/2014/main" id="{F9A80F9F-74DB-1D57-04E8-E20E92A09B0A}"/>
              </a:ext>
            </a:extLst>
          </p:cNvPr>
          <p:cNvSpPr txBox="1"/>
          <p:nvPr/>
        </p:nvSpPr>
        <p:spPr>
          <a:xfrm>
            <a:off x="2514269" y="368491"/>
            <a:ext cx="5660739" cy="954107"/>
          </a:xfrm>
          <a:prstGeom prst="rect">
            <a:avLst/>
          </a:prstGeom>
          <a:noFill/>
        </p:spPr>
        <p:txBody>
          <a:bodyPr wrap="square" rtlCol="0">
            <a:spAutoFit/>
          </a:bodyPr>
          <a:lstStyle/>
          <a:p>
            <a:pPr lvl="0" rtl="1"/>
            <a:r>
              <a:rPr lang="ar-EG" sz="2800" b="1" dirty="0">
                <a:solidFill>
                  <a:srgbClr val="FFFFFF"/>
                </a:solidFill>
              </a:rPr>
              <a:t>جدلية العلاقة بين حماية السيادة و الفضاء السيبراني في ضوء القانون الدولي</a:t>
            </a:r>
            <a:endParaRPr lang="en-US" sz="2800" dirty="0">
              <a:solidFill>
                <a:srgbClr val="FFFFFF"/>
              </a:solidFill>
            </a:endParaRPr>
          </a:p>
        </p:txBody>
      </p:sp>
      <p:sp>
        <p:nvSpPr>
          <p:cNvPr id="23" name="Rectangle 22">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24" name="Diagram 23"/>
          <p:cNvGraphicFramePr/>
          <p:nvPr>
            <p:extLst>
              <p:ext uri="{D42A27DB-BD31-4B8C-83A1-F6EECF244321}">
                <p14:modId xmlns:p14="http://schemas.microsoft.com/office/powerpoint/2010/main" val="2355377782"/>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5"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26"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27"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28" name="TextBox 27"/>
          <p:cNvSpPr txBox="1"/>
          <p:nvPr/>
        </p:nvSpPr>
        <p:spPr>
          <a:xfrm>
            <a:off x="445481" y="1398388"/>
            <a:ext cx="11671984" cy="1938992"/>
          </a:xfrm>
          <a:prstGeom prst="rect">
            <a:avLst/>
          </a:prstGeom>
          <a:noFill/>
        </p:spPr>
        <p:txBody>
          <a:bodyPr wrap="square" rtlCol="0">
            <a:spAutoFit/>
          </a:bodyPr>
          <a:lstStyle/>
          <a:p>
            <a:pPr algn="justLow" rtl="1"/>
            <a:r>
              <a:rPr lang="ar-EG" sz="2000" dirty="0"/>
              <a:t> تعد السيادة مبدأ أساسياً من مبادئ القانون ، و ذلك وفقاً لتعريف مقبول على نطاق واسع للمصطلحات في قرار التحكيم الدولي ، بشأن جزيرة بالماس لعام 1928 ، و في ضوء ذلك ، تقر التصريحات المتعددة الصادرة عن الأمم المتحدة و حلف شمال الأطلسي و الاتحاد الأوروبي ، فضلاً عن معظم البلدان بشكل فردي بأن القانون الدولي ينطبق على الفضاء السيبراني . و بالتالي ، فإن العمليات الهجومية السيبرانية و التي تخترق السيادة ، تعد بمثابة انتهاك صريح للقانون الدولي ، و يترتب عليها " مسئولية دولية " . </a:t>
            </a:r>
            <a:endParaRPr lang="en-US" sz="2000" dirty="0"/>
          </a:p>
          <a:p>
            <a:pPr algn="justLow" rtl="1"/>
            <a:r>
              <a:rPr lang="ar-EG" sz="2000" dirty="0"/>
              <a:t>    و بالنسبة للنموذج الفرنسي ، تشير الوثيقة القانونية لوزارة الدفاع الفرنسية صراحة أن الهجمات الالكترونية تشكل انتهاكاً للسيادة ، و أن فرنسا تمارس سيادتها على أنظمة المعلومات الموجودة على أراضيها ، كما أن أي هجوم الكتروني على الأنظمة الرقمية الفرنسية يشكل انتهاكاً للسيادة </a:t>
            </a:r>
            <a:r>
              <a:rPr lang="ar-EG" sz="2000" dirty="0" smtClean="0"/>
              <a:t>.</a:t>
            </a:r>
            <a:endParaRPr lang="en-US" sz="2000" dirty="0"/>
          </a:p>
        </p:txBody>
      </p:sp>
    </p:spTree>
    <p:extLst>
      <p:ext uri="{BB962C8B-B14F-4D97-AF65-F5344CB8AC3E}">
        <p14:creationId xmlns:p14="http://schemas.microsoft.com/office/powerpoint/2010/main" val="4008567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252201778"/>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0" name="TextBox 9"/>
          <p:cNvSpPr txBox="1"/>
          <p:nvPr/>
        </p:nvSpPr>
        <p:spPr>
          <a:xfrm>
            <a:off x="445481" y="1398388"/>
            <a:ext cx="11671984" cy="4093428"/>
          </a:xfrm>
          <a:prstGeom prst="rect">
            <a:avLst/>
          </a:prstGeom>
          <a:noFill/>
        </p:spPr>
        <p:txBody>
          <a:bodyPr wrap="square" rtlCol="0">
            <a:spAutoFit/>
          </a:bodyPr>
          <a:lstStyle/>
          <a:p>
            <a:pPr algn="justLow" rtl="1"/>
            <a:r>
              <a:rPr lang="ar-EG" sz="2000" dirty="0"/>
              <a:t> وعلى النقيض من ذلك، هناك اتجاه آخر يرى أن السيادة هي مبدأ من مبادئ القانون الدولي، يوجه تفاعلات الدول، لكنه لا يرقى إلى مستوى قاعدة أساسية قائمة بذاتها، وبالتالي يمكن القول بأنه لا يمكن للعمليات الإلكترونية أن تنتهك السيادة كقاعدة من قواعد القانون الدولي، على الرغم من أنها قد تشكل تدخلًا محظورًا أو استخداما للقوة أو غير ذلك من الأعمال غير المشروعة دوليا</a:t>
            </a:r>
            <a:r>
              <a:rPr lang="en-US" sz="2000" dirty="0"/>
              <a:t>.</a:t>
            </a:r>
          </a:p>
          <a:p>
            <a:pPr algn="justLow" rtl="1"/>
            <a:r>
              <a:rPr lang="ar-EG" sz="2000" dirty="0"/>
              <a:t>    ويؤخذ بهذا الرأي القانوني في المملكة المتحدة والولايات المتحدة الأمريكية؛ فمن ناحية التشريع الإنجليزي، لا تعتبر المملكة المتحدة أن المفهوم العام للسيادة في حد ذاته يوفر أساسا كافيا أو واضحا لاستقراء قاعدة محددة أو حظر إضافي للسلوك السيبراني. وفي هذا الإطار، تؤكد أن أي حظر على أنشطة الدول سواء فيما يتعلق بالفضاء الإلكتروني أو بمسائل أخرى، يجب أن ينص عليه بوضوح إما في القانون الدولي العرفي أو في معاهدة ملزمة للدول المعنية. </a:t>
            </a:r>
            <a:endParaRPr lang="en-US" sz="2000" dirty="0"/>
          </a:p>
          <a:p>
            <a:pPr algn="justLow" rtl="1"/>
            <a:r>
              <a:rPr lang="ar-EG" sz="2000" dirty="0"/>
              <a:t>    وبالنسبة للولايات المتحدة الأمريكية، فعلى الرغم من إقرار الفقهاء الأمريكيين بأنه يجب على الدول التي تقوم بأنشطة في الفضاء السيبراني أن تأخذ في الاعتبار سيادة الدول الأخرى، كما أنهم يؤكدون على أن تداعيات السيادة على الأنشطة السيبرانية معقدة، وتقود إلى ملاحظتين: الأولى هي الاعتراف باستمرار أهمية الولاية القضائية الإقليمية، حتى بالنسبة للأنشطة </a:t>
            </a:r>
            <a:r>
              <a:rPr lang="ar-EG" sz="2000" dirty="0" smtClean="0"/>
              <a:t>السيبرانية</a:t>
            </a:r>
            <a:r>
              <a:rPr lang="ar-EG" sz="2000" dirty="0"/>
              <a:t>، والثانية هي أن ممارسة الولاية القضائية من قبل الدولة على الأنشطة السيبرانية محدودة، ويجب أن تكون متسقة مع القانون الدولي، بما في ذلك الالتزامات الدولية لحقوق الإنسان. ومع ذلك، أقر الفقهاء أن العمليات السيبرانية لا تشكل انتهاكا واضحًا للقانون الدولي. أو بعبارة أخرى، لا يوجد حظر مطلق على مثل هذه العمليات باعتبارها من مسائل القانون الدولي</a:t>
            </a:r>
            <a:r>
              <a:rPr lang="en-US" sz="2000" dirty="0"/>
              <a:t>.</a:t>
            </a:r>
          </a:p>
        </p:txBody>
      </p:sp>
    </p:spTree>
    <p:extLst>
      <p:ext uri="{BB962C8B-B14F-4D97-AF65-F5344CB8AC3E}">
        <p14:creationId xmlns:p14="http://schemas.microsoft.com/office/powerpoint/2010/main" val="2390445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 xmlns:a16="http://schemas.microsoft.com/office/drawing/2014/main" id="{FE1BA4EE-2B88-B99F-6A81-884E42CCA968}"/>
              </a:ext>
            </a:extLst>
          </p:cNvPr>
          <p:cNvSpPr/>
          <p:nvPr/>
        </p:nvSpPr>
        <p:spPr>
          <a:xfrm>
            <a:off x="245860" y="1335640"/>
            <a:ext cx="12302521" cy="473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271598812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0" name="TextBox 9"/>
          <p:cNvSpPr txBox="1"/>
          <p:nvPr/>
        </p:nvSpPr>
        <p:spPr>
          <a:xfrm>
            <a:off x="280308" y="1428065"/>
            <a:ext cx="12005469" cy="4524315"/>
          </a:xfrm>
          <a:prstGeom prst="rect">
            <a:avLst/>
          </a:prstGeom>
          <a:noFill/>
        </p:spPr>
        <p:txBody>
          <a:bodyPr wrap="square" rtlCol="0">
            <a:spAutoFit/>
          </a:bodyPr>
          <a:lstStyle/>
          <a:p>
            <a:pPr algn="justLow" rtl="1"/>
            <a:r>
              <a:rPr lang="ar-EG" sz="2400" dirty="0"/>
              <a:t> أكدت الجمعية العامة للأمم المتحدة في ٢٠١٥ أنه يجب على الدول التي تستخدم تكنولوجيا المعلومات والاتصالات احترام القانون الدولي وما يترتب عليه من حقوق وواجبات تتعلق بالسيادة، وهذا يعني على كل دولة تطبيق واحترام كل ما ينجر عن سيادتها في كل أنشطتها التي تحدث في الفضاء السيبراني، ويستند  الرأي القانوني للجمعية العامة بأن الفضاء السيبراني لا يكون بدون بنية تحتية مادية ملموسة مثل الخوادم والموزعات والكابلات، وهذه كلها موجودة في الدول، وتخضع لسيطرتها. وفي هذا السياق، يلاحظ أن اختصاص سيادة الدول تجاه الفضاء السيبراني بات موضوعا اكتسب حالة من الجدل والزخم من الناحيتين السياسية والقانونية، وفيما يلي، يمكن مناقشة كل منهما على حدة:</a:t>
            </a:r>
            <a:endParaRPr lang="en-US" sz="2400" dirty="0"/>
          </a:p>
          <a:p>
            <a:pPr algn="justLow" rtl="1"/>
            <a:r>
              <a:rPr lang="ar-EG" sz="2400" b="1" dirty="0"/>
              <a:t>   فمن الناحية السياسية</a:t>
            </a:r>
            <a:r>
              <a:rPr lang="ar-EG" sz="2400" dirty="0"/>
              <a:t>، تكمن الإشكالية في أن دول العالم غير متفقة حول إذا ما كان للسيادة اختصاص في الفضاء السيبراني أم لا، أو بعبارة أخرى، لا يوجد إجماع بين الدول بأن السيادة تطبق في الفضاء السيبراني. فبينما ترى بعض الدول مثل الولايات المتحدة الأمريكية أن الفضاء السيبراني من المشاعات العالمية، ومن ثم لا يصح نقل السيادة إلى الفضاء السيبراني، ترى دول</a:t>
            </a:r>
            <a:r>
              <a:rPr lang="ar-EG" sz="2400" b="1" dirty="0"/>
              <a:t> </a:t>
            </a:r>
            <a:r>
              <a:rPr lang="ar-EG" sz="2400" dirty="0"/>
              <a:t>أخرى مثل الصين وفرنسا أن للفضاء السيبراني انعاكسات واضحة على الأمن القومي للدول والمجتمعات، وبالتالي، للدول سيادة على الفضاء السيبراني</a:t>
            </a:r>
            <a:r>
              <a:rPr lang="en-US" sz="2400" dirty="0"/>
              <a:t>.</a:t>
            </a:r>
          </a:p>
          <a:p>
            <a:pPr algn="justLow" rtl="1"/>
            <a:r>
              <a:rPr lang="ar-EG" sz="2400" dirty="0"/>
              <a:t>    </a:t>
            </a:r>
            <a:endParaRPr lang="en-US"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3816778" y="475791"/>
            <a:ext cx="5660739" cy="523220"/>
          </a:xfrm>
          <a:prstGeom prst="rect">
            <a:avLst/>
          </a:prstGeom>
          <a:noFill/>
        </p:spPr>
        <p:txBody>
          <a:bodyPr wrap="square" rtlCol="0">
            <a:spAutoFit/>
          </a:bodyPr>
          <a:lstStyle/>
          <a:p>
            <a:pPr lvl="0" rtl="1"/>
            <a:r>
              <a:rPr lang="ar-EG" sz="2800" b="1" dirty="0" smtClean="0">
                <a:solidFill>
                  <a:schemeClr val="accent5">
                    <a:lumMod val="50000"/>
                  </a:schemeClr>
                </a:solidFill>
              </a:rPr>
              <a:t>اختصاص سيادة الدول تجاه الفضاء السيبراني </a:t>
            </a:r>
            <a:endParaRPr lang="en-US" sz="2800" dirty="0">
              <a:solidFill>
                <a:schemeClr val="accent5">
                  <a:lumMod val="50000"/>
                </a:schemeClr>
              </a:solidFill>
            </a:endParaRPr>
          </a:p>
        </p:txBody>
      </p:sp>
    </p:spTree>
    <p:extLst>
      <p:ext uri="{BB962C8B-B14F-4D97-AF65-F5344CB8AC3E}">
        <p14:creationId xmlns:p14="http://schemas.microsoft.com/office/powerpoint/2010/main" val="8525861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335640"/>
            <a:ext cx="12302521" cy="473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9572658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2923877"/>
          </a:xfrm>
          <a:prstGeom prst="rect">
            <a:avLst/>
          </a:prstGeom>
          <a:noFill/>
        </p:spPr>
        <p:txBody>
          <a:bodyPr wrap="square" rtlCol="0">
            <a:spAutoFit/>
          </a:bodyPr>
          <a:lstStyle/>
          <a:p>
            <a:pPr algn="justLow" rtl="1"/>
            <a:r>
              <a:rPr lang="ar-EG" sz="2000" dirty="0"/>
              <a:t>وفي هذا الصدد، تتجنب فرنسا أن تصبح مستعرة رقمية للولايات المتحدة أو للصين، وبالتالي، أعلنت في عام٢٠١٣ أن أجهزتها الرقمية ستتوقف عن استخدام محرك البحث "جوجل"، وسيتم استبداله بمحرك بحثي آخر، أطلق عليه "كوانت"  ،</a:t>
            </a:r>
            <a:r>
              <a:rPr lang="en-US" sz="2000" dirty="0"/>
              <a:t>(</a:t>
            </a:r>
            <a:r>
              <a:rPr lang="en-US" sz="2000" dirty="0" err="1"/>
              <a:t>Qwant</a:t>
            </a:r>
            <a:r>
              <a:rPr lang="en-US" sz="2000" dirty="0"/>
              <a:t>)</a:t>
            </a:r>
            <a:r>
              <a:rPr lang="ar-EG" sz="2000" dirty="0"/>
              <a:t> ويرى الخبراء في المجال الرقمي أن هذه الخطوة جاءت کرد فعل من فرنسا . على قانون التكنولوجيا السحابية في الولايات المتحدة، وهو قانون يسمح للولايات المتحدة الوصول إلى البيانات المخزنة على الخدمات السحابية للشركات الأمريكية أينما وجدت في العالم</a:t>
            </a:r>
            <a:r>
              <a:rPr lang="en-US" sz="2000" dirty="0"/>
              <a:t>.</a:t>
            </a:r>
          </a:p>
          <a:p>
            <a:pPr algn="justLow" rtl="1"/>
            <a:r>
              <a:rPr lang="ar-EG" sz="2000" dirty="0"/>
              <a:t>    وعلاوة على ذلك، يمكن ملاحظة إصدار الصين لقانون الأمن السيبراني في عام </a:t>
            </a:r>
            <a:r>
              <a:rPr lang="fa-IR" sz="2000" dirty="0"/>
              <a:t>۲۰۱</a:t>
            </a:r>
            <a:r>
              <a:rPr lang="ar-EG" sz="2000" dirty="0"/>
              <a:t>٧ كخطوة لدعم اتجاه سيادة الدول في الفضاء السيبراني، فقد شددت من خلاله على أنه من حق الدول ذات السيادة وضع التشريعات والقوانين لتنظيم هذا الفضاء لما تقتضيه مصلحة الدولة ذاته، ولعل هذا النهج هو الأكثر دعمًا من قبل الدول النامية التي تخشى من الهيمنة الأمريكية الرقمية، وتريد أن تتجنب النهج الأمريكي الداعي إلى العولمة الرقمية، بما في ذلك أن الفضاء السيبراني مشاعا عالميا .</a:t>
            </a:r>
            <a:endParaRPr lang="en-US" sz="2000" dirty="0"/>
          </a:p>
          <a:p>
            <a:pPr algn="justLow" rtl="1"/>
            <a:r>
              <a:rPr lang="ar-EG" sz="2400" dirty="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1037854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86016"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5" name="Diagram 4"/>
          <p:cNvGraphicFramePr/>
          <p:nvPr>
            <p:extLst>
              <p:ext uri="{D42A27DB-BD31-4B8C-83A1-F6EECF244321}">
                <p14:modId xmlns:p14="http://schemas.microsoft.com/office/powerpoint/2010/main" val="485393017"/>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9" name="TextBox 8"/>
          <p:cNvSpPr txBox="1"/>
          <p:nvPr/>
        </p:nvSpPr>
        <p:spPr>
          <a:xfrm>
            <a:off x="445481" y="1398388"/>
            <a:ext cx="11671984" cy="4401205"/>
          </a:xfrm>
          <a:prstGeom prst="rect">
            <a:avLst/>
          </a:prstGeom>
          <a:noFill/>
        </p:spPr>
        <p:txBody>
          <a:bodyPr wrap="square" rtlCol="0">
            <a:spAutoFit/>
          </a:bodyPr>
          <a:lstStyle/>
          <a:p>
            <a:pPr algn="justLow" rtl="1"/>
            <a:r>
              <a:rPr lang="ar-EG" sz="2000" b="1" dirty="0"/>
              <a:t> أما من الناحية القانونية،</a:t>
            </a:r>
            <a:r>
              <a:rPr lang="ar-EG" sz="2000" dirty="0"/>
              <a:t> فقد انقسم الفقه بين مؤيد ومعارض لموقف السيادة تجاه الفضاء السيبراني، فبينما يرى بعض الفقهاء أن الفضاء الإلكتروني ينظر إليه على أنه مشاعات عالمية</a:t>
            </a:r>
            <a:r>
              <a:rPr lang="en-US" sz="2000" dirty="0"/>
              <a:t> (Global Commons) -</a:t>
            </a:r>
            <a:r>
              <a:rPr lang="ar-EG" sz="2000" dirty="0"/>
              <a:t> بمعنی أنه لا يمتلك حيزا مثل الأرض والبحر والجو والفضاء الخارجي، فهو فقط مجال من صنع الإنسان يفتقر إلى المساحة المادية، ومن ثم يفتقر إلى الحدود. ولذلك، فإن لسيادة الدول دورا محدودًا في الفضاء السيبراني. وفي المقابل، رأي فريق آخر أن الفضاء السيبراني له حدود، فعلى الرغم من تضمنه بنية تحتية عالمية مشتركة، ولكنه ليس مشاعا عالميًا؛ حيث يرتبط في الواقع ببنى تحتية مادية مملوكة للقطاع الخاص وتقع في الأراضي السيادية للدول . </a:t>
            </a:r>
            <a:endParaRPr lang="en-US" sz="2000" dirty="0"/>
          </a:p>
          <a:p>
            <a:pPr algn="justLow" rtl="1"/>
            <a:r>
              <a:rPr lang="ar-EG" sz="2000" dirty="0"/>
              <a:t>    ولحل هذه الإشكالية، يصنف "بول كورنيش</a:t>
            </a:r>
            <a:r>
              <a:rPr lang="en-US" sz="2000" dirty="0"/>
              <a:t>" (Paul Cornish) </a:t>
            </a:r>
            <a:r>
              <a:rPr lang="ar-EG" sz="2000" dirty="0"/>
              <a:t>الفضاء السيبراني على أنه "مشاع افتراضي</a:t>
            </a:r>
            <a:r>
              <a:rPr lang="en-US" sz="2000" dirty="0"/>
              <a:t>"</a:t>
            </a:r>
            <a:r>
              <a:rPr lang="ar-EG" sz="2000" dirty="0"/>
              <a:t>،  أو مجتمعا مشتركا لا يخضع في مجمله لسيادة دولة واحدة أو مجموعة من الدول، أي أنه ليس ملكية خاصة أو منطقة ذات سيادة، كما يتم التعامل مع المناطق البحرية أو الأراضي الخاضة للدول .</a:t>
            </a:r>
            <a:endParaRPr lang="en-US" sz="2000" dirty="0"/>
          </a:p>
          <a:p>
            <a:pPr algn="justLow" rtl="1"/>
            <a:r>
              <a:rPr lang="ar-EG" sz="2000" dirty="0"/>
              <a:t>    وعلى الرغم من أن التصنيف السابق "للفضاء السيبراني" صحيح من الناحية القانونية، فإن ممارسة الدولة للفضاء السيبراني توفر أدلة كافية على أن الفضاء الإلكتروني ليست مكوناته محصنة ضد السيادة ومن ممارسة الولاية القضائية، فلا يمكن -على سبيل المثال- تجاهل ممارسة الدول لولايتها القضائية الجنائية فيما يتعلق بالجرائم الإلكترونية</a:t>
            </a:r>
            <a:r>
              <a:rPr lang="en-US" sz="2000" dirty="0"/>
              <a:t>.</a:t>
            </a:r>
          </a:p>
          <a:p>
            <a:pPr algn="justLow" rtl="1"/>
            <a:r>
              <a:rPr lang="ar-EG" sz="2000" dirty="0"/>
              <a:t>   وعلى هذا النحو، يشدد الفقه على أن التطبيق الأساسي لمبدأ السيادة الإقليمية على الفضاء السيبراني يستلزم أن تكون البنية التحتية السيبرانية تابعة لأقليم الدولة، سواء كان ذلك على أرضها أو في المياه الداخلية، في البحر الإقليمي، أو عند الاقتضاء في المياه الأرخبيلية أو في</a:t>
            </a:r>
            <a:r>
              <a:rPr lang="ar-EG" sz="2000" b="1" dirty="0"/>
              <a:t> </a:t>
            </a:r>
            <a:r>
              <a:rPr lang="ar-EG" sz="2000" dirty="0"/>
              <a:t>المجال الجوي الوطني. ومن ثم يحق للدولة ممارسة السيطرة على تلك البنية التحتية السيبرانية وعلى الأنشطة السيبرانية في تلك المجالات    </a:t>
            </a:r>
            <a:endParaRPr lang="en-US" sz="2000" dirty="0"/>
          </a:p>
        </p:txBody>
      </p:sp>
    </p:spTree>
    <p:extLst>
      <p:ext uri="{BB962C8B-B14F-4D97-AF65-F5344CB8AC3E}">
        <p14:creationId xmlns:p14="http://schemas.microsoft.com/office/powerpoint/2010/main" val="1169180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1302289664"/>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graphicFrame>
        <p:nvGraphicFramePr>
          <p:cNvPr id="12" name="Diagram 11"/>
          <p:cNvGraphicFramePr/>
          <p:nvPr>
            <p:extLst>
              <p:ext uri="{D42A27DB-BD31-4B8C-83A1-F6EECF244321}">
                <p14:modId xmlns:p14="http://schemas.microsoft.com/office/powerpoint/2010/main" val="3800246826"/>
              </p:ext>
            </p:extLst>
          </p:nvPr>
        </p:nvGraphicFramePr>
        <p:xfrm>
          <a:off x="445481" y="1398388"/>
          <a:ext cx="11671984" cy="193899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3" name="TextBox 12">
            <a:extLst>
              <a:ext uri="{FF2B5EF4-FFF2-40B4-BE49-F238E27FC236}">
                <a16:creationId xmlns="" xmlns:a16="http://schemas.microsoft.com/office/drawing/2014/main" id="{F9A80F9F-74DB-1D57-04E8-E20E92A09B0A}"/>
              </a:ext>
            </a:extLst>
          </p:cNvPr>
          <p:cNvSpPr txBox="1"/>
          <p:nvPr/>
        </p:nvSpPr>
        <p:spPr>
          <a:xfrm>
            <a:off x="2328465" y="258375"/>
            <a:ext cx="4672835" cy="954107"/>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rPr>
              <a:t>الأسس الجديدة لتحديد الاختصاص في المسائل ذات العنصر الأجنبي </a:t>
            </a:r>
            <a:endParaRPr lang="en-US" sz="2800" b="1" dirty="0">
              <a:solidFill>
                <a:schemeClr val="bg1"/>
              </a:solidFill>
              <a:latin typeface="Tajawal Medium" panose="00000600000000000000" pitchFamily="2" charset="-78"/>
            </a:endParaRPr>
          </a:p>
        </p:txBody>
      </p:sp>
    </p:spTree>
    <p:extLst>
      <p:ext uri="{BB962C8B-B14F-4D97-AF65-F5344CB8AC3E}">
        <p14:creationId xmlns:p14="http://schemas.microsoft.com/office/powerpoint/2010/main" val="657845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33563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082076104"/>
              </p:ext>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1200329"/>
          </a:xfrm>
          <a:prstGeom prst="rect">
            <a:avLst/>
          </a:prstGeom>
          <a:noFill/>
        </p:spPr>
        <p:txBody>
          <a:bodyPr wrap="square" rtlCol="0">
            <a:spAutoFit/>
          </a:bodyPr>
          <a:lstStyle/>
          <a:p>
            <a:pPr algn="justLow" rtl="1"/>
            <a:r>
              <a:rPr lang="ar-EG" sz="2400" dirty="0"/>
              <a:t> تنقسم تلك المبادئ إلى ثلاث مجموعات ؛ الأولى تتمثل في الخضوع الاختياري ، و ثانياً مدى الصلة أو الارتباط  بين المحكمة الوطنية و أطراف العلاقة محل النزاع ، و ثالثاً الضوابط التي ترجع إلى سيادة الدول دون حاجة إلى تأسيسها وفقاً لارتباط مباشر أو لرغبة الأطراف .</a:t>
            </a:r>
            <a:r>
              <a:rPr lang="ar-EG" sz="2400" dirty="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816778" y="475791"/>
            <a:ext cx="5660739" cy="954107"/>
          </a:xfrm>
          <a:prstGeom prst="rect">
            <a:avLst/>
          </a:prstGeom>
          <a:noFill/>
        </p:spPr>
        <p:txBody>
          <a:bodyPr wrap="square" rtlCol="0">
            <a:spAutoFit/>
          </a:bodyPr>
          <a:lstStyle/>
          <a:p>
            <a:pPr lvl="0" algn="ctr" rtl="1"/>
            <a:r>
              <a:rPr lang="ar-EG" sz="2800" b="1" dirty="0"/>
              <a:t>المبادئ العامة لضوابط الاختصاص القضائي في المعاملات الدولية الخاصة</a:t>
            </a:r>
            <a:endParaRPr lang="en-US" sz="2800" dirty="0"/>
          </a:p>
        </p:txBody>
      </p:sp>
      <p:graphicFrame>
        <p:nvGraphicFramePr>
          <p:cNvPr id="14" name="Diagram 13"/>
          <p:cNvGraphicFramePr/>
          <p:nvPr>
            <p:extLst>
              <p:ext uri="{D42A27DB-BD31-4B8C-83A1-F6EECF244321}">
                <p14:modId xmlns:p14="http://schemas.microsoft.com/office/powerpoint/2010/main" val="2110301590"/>
              </p:ext>
            </p:extLst>
          </p:nvPr>
        </p:nvGraphicFramePr>
        <p:xfrm>
          <a:off x="723332" y="2567288"/>
          <a:ext cx="12883486" cy="333786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01942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86016"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5" name="Diagram 4"/>
          <p:cNvGraphicFramePr/>
          <p:nvPr>
            <p:extLst>
              <p:ext uri="{D42A27DB-BD31-4B8C-83A1-F6EECF244321}">
                <p14:modId xmlns:p14="http://schemas.microsoft.com/office/powerpoint/2010/main" val="3054312835"/>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9" name="TextBox 8"/>
          <p:cNvSpPr txBox="1"/>
          <p:nvPr/>
        </p:nvSpPr>
        <p:spPr>
          <a:xfrm>
            <a:off x="445481" y="1398388"/>
            <a:ext cx="11671984" cy="4093428"/>
          </a:xfrm>
          <a:prstGeom prst="rect">
            <a:avLst/>
          </a:prstGeom>
          <a:noFill/>
        </p:spPr>
        <p:txBody>
          <a:bodyPr wrap="square" rtlCol="0">
            <a:spAutoFit/>
          </a:bodyPr>
          <a:lstStyle/>
          <a:p>
            <a:pPr lvl="0" algn="justLow" rtl="1"/>
            <a:r>
              <a:rPr lang="ar-EG" sz="2000" b="1" dirty="0"/>
              <a:t> الخضوع الاختياري :</a:t>
            </a:r>
            <a:endParaRPr lang="en-US" sz="2000" dirty="0"/>
          </a:p>
          <a:p>
            <a:pPr algn="justLow" rtl="1"/>
            <a:r>
              <a:rPr lang="ar-EG" sz="2000" dirty="0"/>
              <a:t>    يعتبر هذ المعيار أقل المعايير إشكالية في تحديد الاختصاص القضائي ، حيث يلجأ المدعي بذاته لقضاء دولة معينة ، و يقبل ذلك المدعى عليه سواء صراحة أو ضمناً بالخوض في إجراءات التقاضي و الترافع و غيره .</a:t>
            </a:r>
            <a:endParaRPr lang="en-US" sz="2000" dirty="0"/>
          </a:p>
          <a:p>
            <a:pPr algn="justLow" rtl="1"/>
            <a:r>
              <a:rPr lang="ar-EG" sz="2000" dirty="0"/>
              <a:t>    وقد أقرت اتفاقية بروكسل مبدأ حرية الأطراف في اختيار المحكمة ذات الولاية في المادة 19 من الاتفاقية ، و التي نصت على أنه يجب احترام استقلالية أطراف العقد ، بخلاف عقد التأمين أو المستهلك أو عقد العمل ؛ حيث يسمح فقط باستقلالية محدودة لتحديد المحاكم ذات الاختصاص القضائي فيما يتعلف بالعقود سالفة الذكر ؛ حماية للطرف الضعيف في تلك العلاقة التعاقدية . </a:t>
            </a:r>
            <a:endParaRPr lang="en-US" sz="2000" dirty="0"/>
          </a:p>
          <a:p>
            <a:pPr lvl="0" algn="justLow" rtl="1"/>
            <a:r>
              <a:rPr lang="ar-EG" sz="2000" b="1" dirty="0"/>
              <a:t>وجود الصلة أو الارتباط بين المحكمة و النزاع :</a:t>
            </a:r>
            <a:endParaRPr lang="en-US" sz="2000" dirty="0"/>
          </a:p>
          <a:p>
            <a:pPr algn="justLow" rtl="1"/>
            <a:r>
              <a:rPr lang="ar-EG" sz="2000" dirty="0"/>
              <a:t>     وتدور هذه الروابط حول أفكار ثلاثة ؛ الإقليمية أو الشخصية أو مصلحة الدولة ، و ذلك تماشياً مع عناصر الدولة الثلاثة ؛ الشعب و الإقليم و السيادة .</a:t>
            </a:r>
            <a:endParaRPr lang="en-US" sz="2000" dirty="0"/>
          </a:p>
          <a:p>
            <a:pPr lvl="0" algn="justLow" rtl="1"/>
            <a:r>
              <a:rPr lang="ar-EG" sz="2000" b="1" dirty="0"/>
              <a:t>الإقليمية : </a:t>
            </a:r>
            <a:endParaRPr lang="en-US" sz="2000" dirty="0"/>
          </a:p>
          <a:p>
            <a:pPr algn="justLow" rtl="1"/>
            <a:r>
              <a:rPr lang="ar-EG" sz="2000" dirty="0"/>
              <a:t>   ينعقد الاختصاص للمحاكم الوطنية في كثير من الأحيان بناء على فكرة الإقليمية ، الأمر الذي يرتبط و يعكس مفهوم سيادة الدولة على أراضيها و المقيمين عليها ، ومن ثم خضوع التصرفات القانونية التي تقع على الإقليم لقانون الدولة بالإضافة إلى اختصاص المحاكم الوطنية بالنظر في الدعاوى المتعلقة بالأموال الموجودة على إقليمها ، وكذا فكرة موطن المدعى عليه كضابط للاختصاص</a:t>
            </a:r>
            <a:r>
              <a:rPr lang="ar-EG" sz="2000" dirty="0" smtClean="0"/>
              <a:t>.</a:t>
            </a:r>
            <a:endParaRPr lang="en-US" sz="2000" dirty="0"/>
          </a:p>
        </p:txBody>
      </p:sp>
    </p:spTree>
    <p:extLst>
      <p:ext uri="{BB962C8B-B14F-4D97-AF65-F5344CB8AC3E}">
        <p14:creationId xmlns:p14="http://schemas.microsoft.com/office/powerpoint/2010/main" val="126876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86016"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5" name="Diagram 4"/>
          <p:cNvGraphicFramePr/>
          <p:nvPr>
            <p:extLst>
              <p:ext uri="{D42A27DB-BD31-4B8C-83A1-F6EECF244321}">
                <p14:modId xmlns:p14="http://schemas.microsoft.com/office/powerpoint/2010/main" val="3290242172"/>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9" name="TextBox 8"/>
          <p:cNvSpPr txBox="1"/>
          <p:nvPr/>
        </p:nvSpPr>
        <p:spPr>
          <a:xfrm>
            <a:off x="445481" y="1398388"/>
            <a:ext cx="11671984" cy="3170099"/>
          </a:xfrm>
          <a:prstGeom prst="rect">
            <a:avLst/>
          </a:prstGeom>
          <a:noFill/>
        </p:spPr>
        <p:txBody>
          <a:bodyPr wrap="square" rtlCol="0">
            <a:spAutoFit/>
          </a:bodyPr>
          <a:lstStyle/>
          <a:p>
            <a:pPr lvl="0" algn="justLow" rtl="1"/>
            <a:r>
              <a:rPr lang="ar-EG" sz="2000" b="1" dirty="0" smtClean="0"/>
              <a:t>مبدأ الشخصية :</a:t>
            </a:r>
          </a:p>
          <a:p>
            <a:pPr lvl="0" algn="justLow" rtl="1"/>
            <a:endParaRPr lang="en-US" sz="2000" dirty="0"/>
          </a:p>
          <a:p>
            <a:pPr algn="justLow" rtl="1"/>
            <a:r>
              <a:rPr lang="ar-EG" sz="2000" dirty="0"/>
              <a:t>    يقوم هذا المبدأ على فكرة ارتباط الشخص بالمحكمة الوطنية ذات الاختصاص ، و ذلك انطلاقاً من فكرة الجنسية . و ينطبق هذا المبدأ بصفة أساسية في مجال قوانين الأسرة . و يجد هذا المبدأ أساسه لدى البعض في فكرة مصلحة الدولة في تنظيم و حماية مواطنيها . ويتعرض هذا المبدأ للنقد على أساس عدم مراعاته للمساواة بين المواطنين و الأجانب ، حيث ينعقد الاختصاص بموجبه لقضاء الدولة إذا كان أحد طرفي الدعوى وطنياً سواء أكان مدعياً أو مدعى عليه .</a:t>
            </a:r>
            <a:endParaRPr lang="en-US" sz="2000" dirty="0"/>
          </a:p>
          <a:p>
            <a:pPr algn="justLow" rtl="1"/>
            <a:r>
              <a:rPr lang="ar-EG" sz="2000" dirty="0"/>
              <a:t> </a:t>
            </a:r>
            <a:endParaRPr lang="en-US" sz="2000" dirty="0"/>
          </a:p>
          <a:p>
            <a:pPr lvl="0" algn="justLow" rtl="1"/>
            <a:r>
              <a:rPr lang="ar-EG" sz="2000" b="1" dirty="0"/>
              <a:t>سيادة الدولة فيما يخرج عن نطاق الاتصال أو الارتباط المباشر :</a:t>
            </a:r>
            <a:endParaRPr lang="en-US" sz="2000" dirty="0"/>
          </a:p>
          <a:p>
            <a:pPr algn="justLow" rtl="1"/>
            <a:r>
              <a:rPr lang="ar-EG" sz="2000" b="1" dirty="0"/>
              <a:t>ويأخذ هذا الرابط إحدى الصور التالية ؛ إما تحقيق مصلحة الدولة ، أو دورها في حسن سير العدالة و تحقيقها ، أو الاختصاص القضائي العالمي في المجال الجنائي . </a:t>
            </a:r>
            <a:endParaRPr lang="en-US" sz="2000" dirty="0"/>
          </a:p>
        </p:txBody>
      </p:sp>
    </p:spTree>
    <p:extLst>
      <p:ext uri="{BB962C8B-B14F-4D97-AF65-F5344CB8AC3E}">
        <p14:creationId xmlns:p14="http://schemas.microsoft.com/office/powerpoint/2010/main" val="33689947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 xmlns:a16="http://schemas.microsoft.com/office/drawing/2014/main" id="{FE1BA4EE-2B88-B99F-6A81-884E42CCA968}"/>
              </a:ext>
            </a:extLst>
          </p:cNvPr>
          <p:cNvSpPr/>
          <p:nvPr/>
        </p:nvSpPr>
        <p:spPr>
          <a:xfrm>
            <a:off x="245860" y="133563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3096685710"/>
              </p:ext>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0" name="TextBox 9"/>
          <p:cNvSpPr txBox="1"/>
          <p:nvPr/>
        </p:nvSpPr>
        <p:spPr>
          <a:xfrm>
            <a:off x="280308" y="1428065"/>
            <a:ext cx="12005469" cy="1200329"/>
          </a:xfrm>
          <a:prstGeom prst="rect">
            <a:avLst/>
          </a:prstGeom>
          <a:noFill/>
        </p:spPr>
        <p:txBody>
          <a:bodyPr wrap="square" rtlCol="0">
            <a:spAutoFit/>
          </a:bodyPr>
          <a:lstStyle/>
          <a:p>
            <a:pPr algn="justLow" rtl="1"/>
            <a:r>
              <a:rPr lang="ar-EG" sz="2400" dirty="0"/>
              <a:t>  وحيث إن طبيعة الجرائم السيبرانية العابرة للحدود تختلف عن الجرائم التقليدية لذلك يتعين البحث عن أسس جديدة يتم من خلالها تحديد الأسس القانونية لتحديد الاختصاص القضائي في الجرائم السيبراني التي ترتكب عبر الفضاء السيبراني. ومن ناحية أخرى فقد أولى القضاء والفقه العالمي اهتماماً كبيرة لفكرة مصلحة الدولة كمعيار للحدود السيبرانية .</a:t>
            </a:r>
            <a:endParaRPr lang="en-US"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3816778" y="475791"/>
            <a:ext cx="5660739" cy="954107"/>
          </a:xfrm>
          <a:prstGeom prst="rect">
            <a:avLst/>
          </a:prstGeom>
          <a:noFill/>
        </p:spPr>
        <p:txBody>
          <a:bodyPr wrap="square" rtlCol="0">
            <a:spAutoFit/>
          </a:bodyPr>
          <a:lstStyle/>
          <a:p>
            <a:pPr lvl="0" algn="ctr" rtl="1"/>
            <a:r>
              <a:rPr lang="ar-EG" sz="2800" b="1" dirty="0"/>
              <a:t>الأسس المستحدثة لتحديد السيادة في الفضاء الالكتروني</a:t>
            </a:r>
            <a:endParaRPr lang="en-US" sz="2800" dirty="0"/>
          </a:p>
        </p:txBody>
      </p:sp>
      <p:graphicFrame>
        <p:nvGraphicFramePr>
          <p:cNvPr id="13" name="Diagram 12"/>
          <p:cNvGraphicFramePr/>
          <p:nvPr>
            <p:extLst>
              <p:ext uri="{D42A27DB-BD31-4B8C-83A1-F6EECF244321}">
                <p14:modId xmlns:p14="http://schemas.microsoft.com/office/powerpoint/2010/main" val="743886583"/>
              </p:ext>
            </p:extLst>
          </p:nvPr>
        </p:nvGraphicFramePr>
        <p:xfrm>
          <a:off x="723332" y="2713810"/>
          <a:ext cx="12883486" cy="319134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469257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890011" y="1580264"/>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847292843"/>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173705" y="2344394"/>
            <a:ext cx="11018293" cy="2554545"/>
          </a:xfrm>
          <a:prstGeom prst="rect">
            <a:avLst/>
          </a:prstGeom>
          <a:noFill/>
        </p:spPr>
        <p:txBody>
          <a:bodyPr wrap="square" rtlCol="0">
            <a:spAutoFit/>
          </a:bodyPr>
          <a:lstStyle/>
          <a:p>
            <a:pPr algn="justLow" rtl="1"/>
            <a:r>
              <a:rPr lang="ar-EG" sz="2000" dirty="0"/>
              <a:t> </a:t>
            </a:r>
            <a:r>
              <a:rPr lang="ar-EG" sz="2000" dirty="0" smtClean="0"/>
              <a:t>1- </a:t>
            </a:r>
            <a:r>
              <a:rPr lang="ar-EG" sz="2000" b="1" dirty="0" smtClean="0">
                <a:solidFill>
                  <a:srgbClr val="2D3956"/>
                </a:solidFill>
                <a:latin typeface="Tajawal Medium" panose="00000600000000000000" pitchFamily="2" charset="-78"/>
              </a:rPr>
              <a:t>فكرة </a:t>
            </a:r>
            <a:r>
              <a:rPr lang="ar-EG" sz="2000" b="1" dirty="0">
                <a:solidFill>
                  <a:srgbClr val="2D3956"/>
                </a:solidFill>
                <a:latin typeface="Tajawal Medium" panose="00000600000000000000" pitchFamily="2" charset="-78"/>
              </a:rPr>
              <a:t>السيادة </a:t>
            </a:r>
            <a:r>
              <a:rPr lang="ar-EG" sz="2000" b="1" dirty="0" smtClean="0">
                <a:solidFill>
                  <a:srgbClr val="2D3956"/>
                </a:solidFill>
                <a:latin typeface="Tajawal Medium" panose="00000600000000000000" pitchFamily="2" charset="-78"/>
              </a:rPr>
              <a:t>الجديدة</a:t>
            </a:r>
          </a:p>
          <a:p>
            <a:pPr algn="justLow" rtl="1"/>
            <a:endParaRPr lang="ar-EG" sz="2000" dirty="0" smtClean="0"/>
          </a:p>
          <a:p>
            <a:pPr algn="justLow" rtl="1"/>
            <a:r>
              <a:rPr lang="ar-EG" sz="2000" dirty="0" smtClean="0"/>
              <a:t>تفرض </a:t>
            </a:r>
            <a:r>
              <a:rPr lang="ar-EG" sz="2000" dirty="0"/>
              <a:t>خصائص العالم الافتراضي ملامح جديدة لفكرة السيادة، الأمر الذي أدى إلى بروز ما يسمى ب</a:t>
            </a:r>
            <a:r>
              <a:rPr lang="en-US" sz="2000" dirty="0"/>
              <a:t> “</a:t>
            </a:r>
            <a:r>
              <a:rPr lang="ar-EG" sz="2000" dirty="0"/>
              <a:t>سيادة العالم الافتراضي»؛ حيث إنها سيادة مستقلة عابرة للحدود الإقليمية الملموسة المتعارف عليها؛ لأن الفضاء السيبراني قد خلق مجتمعا مدنيا عالميا له شكله الخاص من التنظيم والقيم والقواعد المستقلة تمامًا عن الحكومة ويمنح له فرصة التنظيم الذاتي.  ووفقا لهذا الاتجاه، لا يجب تطبيق القواعد القانونية التقليدية على الاختصاص القضائي المتعلق بالجرائم السيبرانية، وفي هذا السياق، يتعين تطوير نظام منفصل من القوانين المنطبقة على الفضاء السيبراني بشكل منفصل، بحيث تكون الولاية القضائية للجرائم السيبرانية مستقلة عن الولاية القضائية الجنائية التقليدية</a:t>
            </a:r>
            <a:r>
              <a:rPr lang="en-US" sz="2000" dirty="0"/>
              <a:t>. </a:t>
            </a:r>
            <a:r>
              <a:rPr lang="ar-EG" sz="2000" dirty="0" smtClean="0"/>
              <a:t>    </a:t>
            </a:r>
            <a:endParaRPr lang="en-US"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89987" y="742467"/>
            <a:ext cx="5317927" cy="830997"/>
          </a:xfrm>
          <a:prstGeom prst="rect">
            <a:avLst/>
          </a:prstGeom>
          <a:noFill/>
        </p:spPr>
        <p:txBody>
          <a:bodyPr wrap="square" rtlCol="0">
            <a:spAutoFit/>
          </a:bodyPr>
          <a:lstStyle/>
          <a:p>
            <a:pPr lvl="0" algn="ctr" rtl="1"/>
            <a:r>
              <a:rPr lang="ar-EG" sz="2400" b="1" dirty="0"/>
              <a:t>النظريات الجديدة المفسرة لتحديد الاختصاص القضائي </a:t>
            </a:r>
            <a:endParaRPr lang="en-US" sz="24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41892975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890011" y="1580264"/>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4628198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173705" y="2344394"/>
            <a:ext cx="11018293" cy="2554545"/>
          </a:xfrm>
          <a:prstGeom prst="rect">
            <a:avLst/>
          </a:prstGeom>
          <a:noFill/>
        </p:spPr>
        <p:txBody>
          <a:bodyPr wrap="square" rtlCol="0">
            <a:spAutoFit/>
          </a:bodyPr>
          <a:lstStyle/>
          <a:p>
            <a:pPr rtl="1"/>
            <a:r>
              <a:rPr lang="ar-EG" sz="2000" dirty="0"/>
              <a:t> </a:t>
            </a:r>
            <a:endParaRPr lang="en-US" sz="2000" dirty="0"/>
          </a:p>
          <a:p>
            <a:pPr lvl="0" algn="r" rtl="1"/>
            <a:r>
              <a:rPr lang="ar-EG" sz="2000" b="1" dirty="0" smtClean="0"/>
              <a:t>2-نظرية </a:t>
            </a:r>
            <a:r>
              <a:rPr lang="ar-EG" sz="2000" b="1" dirty="0"/>
              <a:t>الاختصاص المكاني</a:t>
            </a:r>
            <a:endParaRPr lang="en-US" sz="2000" dirty="0"/>
          </a:p>
          <a:p>
            <a:pPr algn="r" rtl="1"/>
            <a:r>
              <a:rPr lang="ar-EG" sz="2000" dirty="0"/>
              <a:t>     يجب أن يتوافر للاختصاص المكاني شرطان لممارسة الاختصاص: أولًا، يجب أن يكون الموقع مستقرا من حيث المكان والزمان؛ وثانيا، يجب أن يكون هناك علاقة معينة بين الموقع الإلكتروني والسلطة القضائية. فعلى سبيل المثال، هناك علاقة وثيقة بين موقع الويب ومالكه، بعد أن يتم تسجيل موقع الويب على الخادم، كما لو أن الإقامة الشخصية تقع في منطقة جغرافية معينة، إذ يمكن لمرتكب الجريمة قبول أو إرسال رسائل على موقعه الخاص</a:t>
            </a:r>
            <a:r>
              <a:rPr lang="en-US" sz="2000" dirty="0"/>
              <a:t>.</a:t>
            </a:r>
          </a:p>
          <a:p>
            <a:pPr algn="r" rtl="1"/>
            <a:r>
              <a:rPr lang="ar-EG" sz="2000" dirty="0"/>
              <a:t>ومع ذلك، تشير النظرية إلى أنه إذا كانت أنشطة الموقع محصورة في مجال الدولة ولم يكن الموقع نفسه لديه وظيفة تحميل وتنزيل المعلومات، فإن دولته فقط هي التي تتمتع بالسلطة القضائية الجنائية على المخالفات .</a:t>
            </a:r>
            <a:endParaRPr lang="en-US"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29676812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890011" y="1580264"/>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60411723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173705" y="2344394"/>
            <a:ext cx="11018293" cy="2554545"/>
          </a:xfrm>
          <a:prstGeom prst="rect">
            <a:avLst/>
          </a:prstGeom>
          <a:noFill/>
        </p:spPr>
        <p:txBody>
          <a:bodyPr wrap="square" rtlCol="0">
            <a:spAutoFit/>
          </a:bodyPr>
          <a:lstStyle/>
          <a:p>
            <a:pPr rtl="1"/>
            <a:r>
              <a:rPr lang="ar-EG" sz="2000" dirty="0"/>
              <a:t> </a:t>
            </a:r>
            <a:endParaRPr lang="en-US" sz="2000" dirty="0"/>
          </a:p>
          <a:p>
            <a:pPr lvl="0" algn="r" rtl="1"/>
            <a:r>
              <a:rPr lang="ar-EG" sz="2000" b="1" dirty="0" smtClean="0"/>
              <a:t>3- مبدأ </a:t>
            </a:r>
            <a:r>
              <a:rPr lang="ar-EG" sz="2000" b="1" dirty="0"/>
              <a:t>الاختصاص المحدود</a:t>
            </a:r>
            <a:endParaRPr lang="en-US" sz="2000" dirty="0"/>
          </a:p>
          <a:p>
            <a:pPr algn="justLow" rtl="1"/>
            <a:r>
              <a:rPr lang="ar-EG" sz="2000" dirty="0"/>
              <a:t>     يشير مبدأ الولاية القضائية المحدودة إلى تحديد ما إذا كان الاختصاص الجنائي موجودا خارج نطاق الولاية القضائية على أساس مدى صلة الجرم بانتهاك السيادة الأصلية للدولة على أراضيها ومواطنيها؛ وإذا لم يكن هناك ارتباط بين الفعل المجرم والدولة، فلن يكون لها اختصاص جنائي. وتستند هذه النظرية على مبدأ الارتباط. ولا تعني نظرية الولاية القضائية المحدودة بالضرورة إيذاء الدولة ومواطنها؛ طالما أن مواطنيها يتأثرون إلى حد ما بسلوكهم، فإن محكمة تلك الدولة يجب أن يكون لها ولاية قضائية على هذه القضية، وبالتالي فإن جوهر الولاية القضائية المحدودة هو أنه طالما أن تأثير أو انتهاك الجريمة السيبرانية ذو صلة بعض مواطنيها، فإنه يمكن لهذا البلد ممارسة ولايتها القضائية وفقا لقوانينها "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3030343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982667" y="229460"/>
            <a:ext cx="5660739" cy="954107"/>
          </a:xfrm>
          <a:prstGeom prst="rect">
            <a:avLst/>
          </a:prstGeom>
          <a:noFill/>
        </p:spPr>
        <p:txBody>
          <a:bodyPr wrap="square" rtlCol="0">
            <a:spAutoFit/>
          </a:bodyPr>
          <a:lstStyle/>
          <a:p>
            <a:pPr lvl="0" algn="justLow" rtl="1"/>
            <a:r>
              <a:rPr lang="ar-EG" sz="2800" b="1" dirty="0">
                <a:solidFill>
                  <a:schemeClr val="bg1"/>
                </a:solidFill>
              </a:rPr>
              <a:t>التوظيف القضائي لمصلحة الدولة كمعيار للحدود السيبرانية</a:t>
            </a:r>
            <a:endParaRPr lang="en-US" sz="2800"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790481771"/>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0" name="TextBox 9"/>
          <p:cNvSpPr txBox="1"/>
          <p:nvPr/>
        </p:nvSpPr>
        <p:spPr>
          <a:xfrm>
            <a:off x="445481" y="1424375"/>
            <a:ext cx="11671984" cy="3170099"/>
          </a:xfrm>
          <a:prstGeom prst="rect">
            <a:avLst/>
          </a:prstGeom>
          <a:noFill/>
        </p:spPr>
        <p:txBody>
          <a:bodyPr wrap="square" rtlCol="0">
            <a:spAutoFit/>
          </a:bodyPr>
          <a:lstStyle/>
          <a:p>
            <a:pPr algn="justLow" rtl="1"/>
            <a:endParaRPr lang="en-US" sz="2000" dirty="0"/>
          </a:p>
          <a:p>
            <a:pPr lvl="0" algn="justLow" rtl="1"/>
            <a:r>
              <a:rPr lang="ar-EG" sz="2000" dirty="0" smtClean="0"/>
              <a:t>      لقد </a:t>
            </a:r>
            <a:r>
              <a:rPr lang="ar-EG" sz="2000" dirty="0"/>
              <a:t>عالجت المحاكم الوطنية العديد من المنازعات السيبرانية التي تشكل تهديدا لأمن الدولة واستقرارها الاقتصادي. وقد أظهرت ممارساتها أنها ركزت في كل نزاع على عنصر سيبراني معين جسد ضررا لمصلحة للدولة</a:t>
            </a:r>
            <a:r>
              <a:rPr lang="en-US" sz="2000" dirty="0"/>
              <a:t>.</a:t>
            </a:r>
          </a:p>
          <a:p>
            <a:pPr algn="justLow" rtl="1"/>
            <a:r>
              <a:rPr lang="ar-EG" sz="2000" dirty="0"/>
              <a:t>    وقد واجهت المحاكم الأمريكية المواد الإباحية عن الأطفال على الإنترنت في قضية</a:t>
            </a:r>
            <a:r>
              <a:rPr lang="en-US" sz="2000" dirty="0"/>
              <a:t> .State v Hunt </a:t>
            </a:r>
            <a:r>
              <a:rPr lang="ar-EG" sz="2000" dirty="0"/>
              <a:t>و</a:t>
            </a:r>
            <a:r>
              <a:rPr lang="en-US" sz="2000" dirty="0"/>
              <a:t> United States v. </a:t>
            </a:r>
            <a:r>
              <a:rPr lang="en-US" sz="2000" dirty="0" err="1"/>
              <a:t>Royle</a:t>
            </a:r>
            <a:r>
              <a:rPr lang="en-US" sz="2000" dirty="0"/>
              <a:t> </a:t>
            </a:r>
            <a:r>
              <a:rPr lang="ar-EG" sz="2000" dirty="0"/>
              <a:t>للدفاع عن المجتمع الأمريكي. وتستند أحكامهم إلى خطورة إشراك القصر في هذا السلوك اللا أخلاقي. وادعت المحكمة أن مجرد حيازة المواد الإباحية تعبر عن نية المدعى عليه الجنائية في عرضها ونشرها وفقا للمادة ١٨.٢٢٥٢ وفي هذا الصدد ، طالب المدعي العام إريك هولدر ، في خطاب له ، بزيادة الجهود القضائية الرامية إلى حماية الأطفال من الاستغلال الجنسي.</a:t>
            </a:r>
            <a:endParaRPr lang="en-US" sz="2000" dirty="0"/>
          </a:p>
          <a:p>
            <a:pPr algn="justLow" rtl="1"/>
            <a:r>
              <a:rPr lang="ar-EG" sz="2000" dirty="0"/>
              <a:t>   في قضية</a:t>
            </a:r>
            <a:r>
              <a:rPr lang="en-US" sz="2000" dirty="0"/>
              <a:t> Shulman v. Facebook.com </a:t>
            </a:r>
            <a:r>
              <a:rPr lang="ar-EG" sz="2000" dirty="0"/>
              <a:t>و</a:t>
            </a:r>
            <a:r>
              <a:rPr lang="en-US" sz="2000" dirty="0"/>
              <a:t>Murphy v. Twitter, </a:t>
            </a:r>
            <a:r>
              <a:rPr lang="en-US" sz="2000" dirty="0" err="1"/>
              <a:t>Inc</a:t>
            </a:r>
            <a:r>
              <a:rPr lang="en-US" sz="2000" dirty="0"/>
              <a:t> </a:t>
            </a:r>
            <a:r>
              <a:rPr lang="ar-EG" sz="2000" dirty="0"/>
              <a:t>، قامت هيئة القضاء في الولايات المتحدة بحماية المجتمع من خطاب الكراهية والسلوك على مواقع التواصل الاجتماعي. وقررت هذه الأحكام أن الحق في حرية التعبير بموجب التعديل الأول لدستور الولايات المتحدة لا ينبغي أن يسبب ضرراً أو تهديداً للآخرين</a:t>
            </a:r>
            <a:r>
              <a:rPr lang="en-US" sz="2000" dirty="0" smtClean="0"/>
              <a:t>.</a:t>
            </a:r>
          </a:p>
        </p:txBody>
      </p:sp>
    </p:spTree>
    <p:extLst>
      <p:ext uri="{BB962C8B-B14F-4D97-AF65-F5344CB8AC3E}">
        <p14:creationId xmlns:p14="http://schemas.microsoft.com/office/powerpoint/2010/main" val="1613254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3096087690"/>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0" name="TextBox 9"/>
          <p:cNvSpPr txBox="1"/>
          <p:nvPr/>
        </p:nvSpPr>
        <p:spPr>
          <a:xfrm>
            <a:off x="445481" y="1424375"/>
            <a:ext cx="11671984" cy="4093428"/>
          </a:xfrm>
          <a:prstGeom prst="rect">
            <a:avLst/>
          </a:prstGeom>
          <a:noFill/>
        </p:spPr>
        <p:txBody>
          <a:bodyPr wrap="square" rtlCol="0">
            <a:spAutoFit/>
          </a:bodyPr>
          <a:lstStyle/>
          <a:p>
            <a:pPr algn="justLow" rtl="1"/>
            <a:endParaRPr lang="en-US" sz="2000" dirty="0"/>
          </a:p>
          <a:p>
            <a:pPr algn="justLow" rtl="1"/>
            <a:r>
              <a:rPr lang="ar-EG" sz="2000" dirty="0"/>
              <a:t> قامت السلطة القضائية الأمريكية بالتصدي لجرائم الاتجار بالبشر على الإنترنت في قضية </a:t>
            </a:r>
            <a:r>
              <a:rPr lang="en-US" sz="2000" dirty="0"/>
              <a:t>People v. Jacob </a:t>
            </a:r>
            <a:r>
              <a:rPr lang="ar-EG" sz="2000" dirty="0"/>
              <a:t>و .</a:t>
            </a:r>
            <a:r>
              <a:rPr lang="fa-IR" sz="2000" dirty="0"/>
              <a:t>۲۳</a:t>
            </a:r>
            <a:r>
              <a:rPr lang="en-US" sz="2000" dirty="0"/>
              <a:t> People v. Moses. </a:t>
            </a:r>
            <a:r>
              <a:rPr lang="ar-EG" sz="2000" dirty="0"/>
              <a:t>وذكرت المحكمة التعريف القانوني للاتجار بالبشر الوارد في المادة ٢٣٦.١ من قانون العقوبات٢٤ وفسرته بما يتناسب مع سياق الفضاء السيبراني . كما أشارت المحكمة إلى ضرر هذه الجريمة وناقشت الجوانب القانونية لأنشطتها على الإنترنت. ويستند اختصاص المحكمة إلى الإذن الممنوح في قانون كاليفورنيا لمكافحة الاستغلال الجنسي (</a:t>
            </a:r>
            <a:r>
              <a:rPr lang="fa-IR" sz="2000" dirty="0"/>
              <a:t>۲۰۱۲) </a:t>
            </a:r>
            <a:r>
              <a:rPr lang="ar-EG" sz="2000" dirty="0"/>
              <a:t>٢٥ لسلطات إنفاذ القانون بمقاضاة هذه الأنشطة</a:t>
            </a:r>
            <a:r>
              <a:rPr lang="en-US" sz="2000" dirty="0"/>
              <a:t>.</a:t>
            </a:r>
          </a:p>
          <a:p>
            <a:pPr algn="justLow" rtl="1"/>
            <a:r>
              <a:rPr lang="ar-EG" sz="2000" dirty="0"/>
              <a:t>   ويسمح هذا القانون لهيئات إنفاذ القانون بملاحقة وتعليق الاتجار السيبراني المباشر بغض النظر عن موقعه</a:t>
            </a:r>
            <a:r>
              <a:rPr lang="en-US" sz="2000" dirty="0"/>
              <a:t>. </a:t>
            </a:r>
            <a:r>
              <a:rPr lang="ar-EG" sz="2000" dirty="0"/>
              <a:t>وهو يوسع نطاق اختصاص المحاكم الوطنية إلى ما وراء الحدود الجغرافية ليشمل هذه الأنشطة إذا كان أحد الأمريكيين متورطاً فيها</a:t>
            </a:r>
            <a:r>
              <a:rPr lang="en-US" sz="2000" dirty="0"/>
              <a:t>.</a:t>
            </a:r>
          </a:p>
          <a:p>
            <a:pPr algn="justLow" rtl="1"/>
            <a:r>
              <a:rPr lang="ar-EG" sz="2000" dirty="0"/>
              <a:t>    هذا وعلى نحو مماثل، دافع القضاء في المملكة المتحدة عن أمن المواطنين في</a:t>
            </a:r>
            <a:r>
              <a:rPr lang="en-US" sz="2000" dirty="0"/>
              <a:t> Hewson v</a:t>
            </a:r>
            <a:r>
              <a:rPr lang="ar-EG" sz="2000" dirty="0"/>
              <a:t>   </a:t>
            </a:r>
            <a:r>
              <a:rPr lang="en-US" sz="2000" dirty="0"/>
              <a:t>Commissioner of Police of the Metropolis. </a:t>
            </a:r>
            <a:r>
              <a:rPr lang="ar-EG" sz="2000" dirty="0"/>
              <a:t>وقد أعاد القاضي ديف دوف صياغة خطاب الوقاية من التحرش  في سياق قانون الفضاء السيبراني لأنه رفض طلب المراجعة القضائية الذي قدمه المدعي الذي اتهم بالتحرش السيبراني مدافعا عن تناسب تلك الرسالة وشرعيتها إذ ذكر أن المدعي يمارس نشاطا سلوكيا بإرسال رسائل عبر البريد الإلكتروني وتغريدات للتحرش. وبالإضافة إلى ذلك ، شكل خطاب المنع من التحرش تحذيرا لصاحب المطالبة ؛ ولم يتضمن أي قرار أو عقوبة من شأنها أن تضر بها</a:t>
            </a:r>
            <a:r>
              <a:rPr lang="en-US" sz="2000" dirty="0"/>
              <a:t>.</a:t>
            </a:r>
          </a:p>
          <a:p>
            <a:pPr algn="justLow" rtl="1"/>
            <a:r>
              <a:rPr lang="ar-EG" sz="2000" dirty="0"/>
              <a:t>     </a:t>
            </a:r>
            <a:endParaRPr lang="en-US" sz="2000" dirty="0" smtClean="0"/>
          </a:p>
        </p:txBody>
      </p:sp>
    </p:spTree>
    <p:extLst>
      <p:ext uri="{BB962C8B-B14F-4D97-AF65-F5344CB8AC3E}">
        <p14:creationId xmlns:p14="http://schemas.microsoft.com/office/powerpoint/2010/main" val="17138743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890011" y="1580264"/>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82939866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173705" y="2344394"/>
            <a:ext cx="11018293" cy="2554545"/>
          </a:xfrm>
          <a:prstGeom prst="rect">
            <a:avLst/>
          </a:prstGeom>
          <a:noFill/>
        </p:spPr>
        <p:txBody>
          <a:bodyPr wrap="square" rtlCol="0">
            <a:spAutoFit/>
          </a:bodyPr>
          <a:lstStyle/>
          <a:p>
            <a:pPr algn="justLow" rtl="1"/>
            <a:r>
              <a:rPr lang="ar-EG" sz="2000" dirty="0"/>
              <a:t>ودافعت محاكم المملكة المتحدة عن ذوي الهمم العالية وهم يستخدمون الإنترنت. في</a:t>
            </a:r>
            <a:r>
              <a:rPr lang="en-US" sz="2000" dirty="0"/>
              <a:t> Internet Use: Best Interests), A(Capacity: Social Media and :Re</a:t>
            </a:r>
          </a:p>
          <a:p>
            <a:pPr algn="justLow" rtl="1"/>
            <a:r>
              <a:rPr lang="ar-EG" sz="2000" dirty="0"/>
              <a:t>حيث أشار السيد القاضي كوب إلى الطبيعة غير المحدودة للفضاء السيبراني وأبرز الحاجة إلى حماية حق ذوي الهمم العالية في التصفح الآمن للانترنت. ومن ثم، فقد وفر لقطاع من مواطني المملكة المتحدة الحماية القضائية من التهديدات السيبرانية ، باعتبار سلامتهم حدوداً للدولة</a:t>
            </a:r>
            <a:r>
              <a:rPr lang="en-US" sz="2000" dirty="0"/>
              <a:t>. </a:t>
            </a:r>
          </a:p>
          <a:p>
            <a:pPr algn="justLow" rtl="1"/>
            <a:r>
              <a:rPr lang="ar-EG" sz="2000" dirty="0"/>
              <a:t>     وقد أمنت السلطة القضائية في الولايات المتحدة الاستقرار السياسي من خلال الدفاع عن نظام التصويت الوطني ضد الهجمات السيبرانية الأجنبية في قضية</a:t>
            </a:r>
            <a:r>
              <a:rPr lang="en-US" sz="2000" dirty="0"/>
              <a:t> |Democratic Nat Comm. v. Russian Fed'n </a:t>
            </a:r>
            <a:r>
              <a:rPr lang="ar-EG" sz="2000" dirty="0"/>
              <a:t>وعلى هذا فإن نزاهة النظام الدستوري الأميركي تتعزز من خلال تأمين الانتخابات ضد الهجمات السيبرانية التي ربما أدت إلى فشل هذه العملية ومن ثم زعزعة الاستقرار السياسي.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2</a:t>
            </a:r>
            <a:endParaRPr lang="en-US" sz="1400" b="1" dirty="0">
              <a:ea typeface="Roboto Light" panose="02000000000000000000" pitchFamily="2" charset="0"/>
            </a:endParaRPr>
          </a:p>
        </p:txBody>
      </p:sp>
    </p:spTree>
    <p:extLst>
      <p:ext uri="{BB962C8B-B14F-4D97-AF65-F5344CB8AC3E}">
        <p14:creationId xmlns:p14="http://schemas.microsoft.com/office/powerpoint/2010/main" val="2314358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049149"/>
            <a:ext cx="6096000" cy="923330"/>
          </a:xfrm>
          <a:prstGeom prst="rect">
            <a:avLst/>
          </a:prstGeom>
        </p:spPr>
        <p:txBody>
          <a:bodyPr>
            <a:spAutoFit/>
          </a:bodyPr>
          <a:lstStyle/>
          <a:p>
            <a:pPr algn="justLow" rtl="1"/>
            <a:r>
              <a:rPr lang="en-US" dirty="0" smtClean="0"/>
              <a:t>.</a:t>
            </a:r>
            <a:r>
              <a:rPr lang="en-US" dirty="0" err="1"/>
              <a:t>Heindel</a:t>
            </a:r>
            <a:r>
              <a:rPr lang="en-US" dirty="0"/>
              <a:t> v. </a:t>
            </a:r>
            <a:r>
              <a:rPr lang="en-US" dirty="0" err="1"/>
              <a:t>Andino</a:t>
            </a:r>
            <a:r>
              <a:rPr lang="en-US" dirty="0"/>
              <a:t>. </a:t>
            </a:r>
            <a:r>
              <a:rPr lang="ar-EG" dirty="0"/>
              <a:t>وعلى هذا فإن نزاهة النظام الدستوري الأميركي تتعزز من خلال تأمين الانتخابات ضد الهجمات السيبرانية التي ربما أدت إلى فشل هذه العملية ومن ثم زعزعة الاستقرار السياسي. </a:t>
            </a:r>
            <a:endParaRPr lang="en-US" dirty="0"/>
          </a:p>
        </p:txBody>
      </p:sp>
      <p:sp>
        <p:nvSpPr>
          <p:cNvPr id="4" name="Rectangle 3">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82667" y="229460"/>
            <a:ext cx="5660739" cy="954107"/>
          </a:xfrm>
          <a:prstGeom prst="rect">
            <a:avLst/>
          </a:prstGeom>
          <a:noFill/>
        </p:spPr>
        <p:txBody>
          <a:bodyPr wrap="square" rtlCol="0">
            <a:spAutoFit/>
          </a:bodyPr>
          <a:lstStyle/>
          <a:p>
            <a:pPr lvl="0" algn="justLow" rtl="1"/>
            <a:r>
              <a:rPr lang="ar-EG" sz="2800" b="1" dirty="0" smtClean="0">
                <a:solidFill>
                  <a:schemeClr val="bg1"/>
                </a:solidFill>
              </a:rPr>
              <a:t>الوضع الراهن لما آلت إليه جهود حوكمة الانترنت </a:t>
            </a:r>
            <a:endParaRPr lang="en-US" sz="2800" dirty="0">
              <a:solidFill>
                <a:schemeClr val="bg1"/>
              </a:solidFill>
            </a:endParaRPr>
          </a:p>
        </p:txBody>
      </p:sp>
      <p:sp>
        <p:nvSpPr>
          <p:cNvPr id="7" name="Rectangle 6">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8" name="Diagram 7"/>
          <p:cNvGraphicFramePr/>
          <p:nvPr>
            <p:extLst>
              <p:ext uri="{D42A27DB-BD31-4B8C-83A1-F6EECF244321}">
                <p14:modId xmlns:p14="http://schemas.microsoft.com/office/powerpoint/2010/main" val="4252123139"/>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1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11"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2" name="TextBox 11"/>
          <p:cNvSpPr txBox="1"/>
          <p:nvPr/>
        </p:nvSpPr>
        <p:spPr>
          <a:xfrm>
            <a:off x="445481" y="1424375"/>
            <a:ext cx="11671984" cy="3785652"/>
          </a:xfrm>
          <a:prstGeom prst="rect">
            <a:avLst/>
          </a:prstGeom>
          <a:noFill/>
        </p:spPr>
        <p:txBody>
          <a:bodyPr wrap="square" rtlCol="0">
            <a:spAutoFit/>
          </a:bodyPr>
          <a:lstStyle/>
          <a:p>
            <a:pPr algn="justLow" rtl="1"/>
            <a:endParaRPr lang="en-US" sz="2000" dirty="0"/>
          </a:p>
          <a:p>
            <a:pPr algn="justLow" rtl="1"/>
            <a:r>
              <a:rPr lang="ar-EG" sz="2000" dirty="0"/>
              <a:t> </a:t>
            </a:r>
            <a:r>
              <a:rPr lang="ar-EG" sz="2000" dirty="0" smtClean="0"/>
              <a:t>  في </a:t>
            </a:r>
            <a:r>
              <a:rPr lang="ar-EG" sz="2000" dirty="0"/>
              <a:t>عام 2003 بدأت اﻷمم المتحدة ما أصبح يعرف بعملية القمة العالمية حول مجتمع المعلومات</a:t>
            </a:r>
            <a:r>
              <a:rPr lang="en-US" sz="2000" dirty="0"/>
              <a:t> (</a:t>
            </a:r>
            <a:r>
              <a:rPr lang="en-US" sz="2000" dirty="0">
                <a:hlinkClick r:id="rId13"/>
              </a:rPr>
              <a:t>WSIS</a:t>
            </a:r>
            <a:r>
              <a:rPr lang="en-US" sz="2000" dirty="0"/>
              <a:t>). </a:t>
            </a:r>
            <a:r>
              <a:rPr lang="ar-EG" sz="2000" dirty="0"/>
              <a:t>عقدت القمة في مرحلتين: في جنيف (من 10 إلى 12 ديسمبر 2003)، ثم في تونس (من 16 إلى 18 نوفمبر 2005). واجتذبت في المرحلة اﻷولى </a:t>
            </a:r>
            <a:r>
              <a:rPr lang="en-US" sz="2000" dirty="0">
                <a:hlinkClick r:id="rId14"/>
              </a:rPr>
              <a:t>11 </a:t>
            </a:r>
            <a:r>
              <a:rPr lang="ar-EG" sz="2000" dirty="0">
                <a:hlinkClick r:id="rId14"/>
              </a:rPr>
              <a:t>ألف مشارك</a:t>
            </a:r>
            <a:r>
              <a:rPr lang="ar-EG" sz="2000" dirty="0"/>
              <a:t>، ثم أكثر من </a:t>
            </a:r>
            <a:r>
              <a:rPr lang="en-US" sz="2000" dirty="0">
                <a:hlinkClick r:id="rId14"/>
              </a:rPr>
              <a:t>19 </a:t>
            </a:r>
            <a:r>
              <a:rPr lang="ar-EG" sz="2000" dirty="0">
                <a:hlinkClick r:id="rId14"/>
              </a:rPr>
              <a:t>ألف مشارك</a:t>
            </a:r>
            <a:r>
              <a:rPr lang="en-US" sz="2000" dirty="0"/>
              <a:t> </a:t>
            </a:r>
            <a:r>
              <a:rPr lang="ar-EG" sz="2000" dirty="0"/>
              <a:t>في المرحلة الثانية. بين الحضور كان رؤساء دول ووزراء أغلبهم من الدول النامية. وكانت القضية المحورية للنقاش، دون التوصل إلى اتفاق، هي الاختيار بين السيطرة الحكومية وبين قيادة القطاع الخاص. دعمت روسيا والصين وأغلب الدول النامية الدفع نحو سيطرة المنظمات بين-حكومية على حوكمة اﻹنترنت. بينما دعمت الولايات المتحدة والاتحاد اﻷوروبي وشركات تكنولوجيا المعلومات، وأغلب منظمات المجتمع المدني إدارة متعددة-أصحاب-المصالح للإنترنت، وهو ما يعني بصورة غير مباشرة استمرار قيادة القطاع الخاص.</a:t>
            </a:r>
            <a:endParaRPr lang="en-US" sz="2000" dirty="0"/>
          </a:p>
          <a:p>
            <a:pPr algn="justLow" rtl="1"/>
            <a:r>
              <a:rPr lang="ar-EG" sz="2000" dirty="0"/>
              <a:t>   لم تتوصل القمة في أي من مرحلتيها إلى الاتفاق بين المشاركين حول القضايا الرئيسية، ولكنهم توافقوا على أن ثمة حاجة إلى منتدى مفتوح لمواصلة النقاشات حول موضوعات حوكمة اﻹنترنت، ومن ثم ألزمت “أجندة تونس” الصادرة عن القمة، السكرتير العام للأمم المتحدة بإنشاء هذا المنتدى. وبالفعل، أعلن عن في يوليو 2006 عن إنشاء منتدى حوكمة اﻹنترنت</a:t>
            </a:r>
            <a:r>
              <a:rPr lang="en-US" sz="2000" dirty="0"/>
              <a:t> (IGF)</a:t>
            </a:r>
            <a:r>
              <a:rPr lang="ar-EG" sz="2000" dirty="0"/>
              <a:t>، وعقد اجتماعه الافتتاحي في اليونان في نوفمبر من نفس العام. كان التزام منتدى حوكمة اﻹنترنت</a:t>
            </a:r>
            <a:r>
              <a:rPr lang="en-US" sz="2000" dirty="0"/>
              <a:t> (</a:t>
            </a:r>
            <a:r>
              <a:rPr lang="en-US" sz="2000" dirty="0">
                <a:hlinkClick r:id="rId15"/>
              </a:rPr>
              <a:t>IGF</a:t>
            </a:r>
            <a:r>
              <a:rPr lang="en-US" sz="2000" dirty="0"/>
              <a:t>) </a:t>
            </a:r>
            <a:r>
              <a:rPr lang="ar-EG" sz="2000" dirty="0"/>
              <a:t>لمدة 5 أعوام، وتم تمديده أولا لخمسة أعوام أخرى ثم في 2016، لعشرة أعوام. ويستمر منتدى حوكمة اﻹنترنت في الانعقاد سنويا إلى جانب عدد من اﻷنشطة بين تواريخ انعقاده</a:t>
            </a:r>
            <a:r>
              <a:rPr lang="en-US" sz="2000" dirty="0"/>
              <a:t>.</a:t>
            </a:r>
            <a:endParaRPr lang="en-US" sz="2000" dirty="0" smtClean="0"/>
          </a:p>
        </p:txBody>
      </p:sp>
    </p:spTree>
    <p:extLst>
      <p:ext uri="{BB962C8B-B14F-4D97-AF65-F5344CB8AC3E}">
        <p14:creationId xmlns:p14="http://schemas.microsoft.com/office/powerpoint/2010/main" val="33427717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049149"/>
            <a:ext cx="6096000" cy="923330"/>
          </a:xfrm>
          <a:prstGeom prst="rect">
            <a:avLst/>
          </a:prstGeom>
        </p:spPr>
        <p:txBody>
          <a:bodyPr>
            <a:spAutoFit/>
          </a:bodyPr>
          <a:lstStyle/>
          <a:p>
            <a:pPr algn="justLow" rtl="1"/>
            <a:r>
              <a:rPr lang="en-US" dirty="0" smtClean="0"/>
              <a:t>.</a:t>
            </a:r>
            <a:r>
              <a:rPr lang="en-US" dirty="0" err="1"/>
              <a:t>Heindel</a:t>
            </a:r>
            <a:r>
              <a:rPr lang="en-US" dirty="0"/>
              <a:t> v. </a:t>
            </a:r>
            <a:r>
              <a:rPr lang="en-US" dirty="0" err="1"/>
              <a:t>Andino</a:t>
            </a:r>
            <a:r>
              <a:rPr lang="en-US" dirty="0"/>
              <a:t>. </a:t>
            </a:r>
            <a:r>
              <a:rPr lang="ar-EG" dirty="0"/>
              <a:t>وعلى هذا فإن نزاهة النظام الدستوري الأميركي تتعزز من خلال تأمين الانتخابات ضد الهجمات السيبرانية التي ربما أدت إلى فشل هذه العملية ومن ثم زعزعة الاستقرار السياسي. </a:t>
            </a:r>
            <a:endParaRPr lang="en-US" dirty="0"/>
          </a:p>
        </p:txBody>
      </p:sp>
      <p:sp>
        <p:nvSpPr>
          <p:cNvPr id="3" name="Rectangle 2">
            <a:extLst>
              <a:ext uri="{FF2B5EF4-FFF2-40B4-BE49-F238E27FC236}">
                <a16:creationId xmlns=""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346800"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982667" y="229460"/>
            <a:ext cx="5660739" cy="523220"/>
          </a:xfrm>
          <a:prstGeom prst="rect">
            <a:avLst/>
          </a:prstGeom>
          <a:noFill/>
        </p:spPr>
        <p:txBody>
          <a:bodyPr wrap="square" rtlCol="0">
            <a:spAutoFit/>
          </a:bodyPr>
          <a:lstStyle/>
          <a:p>
            <a:pPr lvl="0" algn="justLow" rtl="1"/>
            <a:endParaRPr lang="en-US" sz="2800" dirty="0">
              <a:solidFill>
                <a:schemeClr val="bg1"/>
              </a:solidFill>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433958"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2</a:t>
            </a:r>
            <a:endParaRPr lang="en-US" sz="4400" b="1" dirty="0">
              <a:ea typeface="Roboto Light" panose="02000000000000000000" pitchFamily="2" charset="0"/>
            </a:endParaRPr>
          </a:p>
        </p:txBody>
      </p:sp>
      <p:graphicFrame>
        <p:nvGraphicFramePr>
          <p:cNvPr id="7" name="Diagram 6"/>
          <p:cNvGraphicFramePr/>
          <p:nvPr>
            <p:extLst>
              <p:ext uri="{D42A27DB-BD31-4B8C-83A1-F6EECF244321}">
                <p14:modId xmlns:p14="http://schemas.microsoft.com/office/powerpoint/2010/main" val="2978726222"/>
              </p:ext>
            </p:extLst>
          </p:nvPr>
        </p:nvGraphicFramePr>
        <p:xfrm>
          <a:off x="544164"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46800"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89637"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241549" y="248508"/>
            <a:ext cx="2649477" cy="1166001"/>
          </a:xfrm>
          <a:prstGeom prst="rect">
            <a:avLst/>
          </a:prstGeom>
        </p:spPr>
      </p:pic>
      <p:sp>
        <p:nvSpPr>
          <p:cNvPr id="11" name="TextBox 10"/>
          <p:cNvSpPr txBox="1"/>
          <p:nvPr/>
        </p:nvSpPr>
        <p:spPr>
          <a:xfrm>
            <a:off x="445481" y="1424375"/>
            <a:ext cx="11671984" cy="6494085"/>
          </a:xfrm>
          <a:prstGeom prst="rect">
            <a:avLst/>
          </a:prstGeom>
          <a:noFill/>
        </p:spPr>
        <p:txBody>
          <a:bodyPr wrap="square" rtlCol="0">
            <a:spAutoFit/>
          </a:bodyPr>
          <a:lstStyle/>
          <a:p>
            <a:pPr algn="justLow" rtl="1"/>
            <a:endParaRPr lang="en-US" sz="2000" dirty="0"/>
          </a:p>
          <a:p>
            <a:pPr algn="justLow" rtl="1"/>
            <a:r>
              <a:rPr lang="ar-EG" sz="2000" dirty="0"/>
              <a:t> </a:t>
            </a:r>
            <a:r>
              <a:rPr lang="ar-EG" sz="2000" dirty="0" smtClean="0"/>
              <a:t>  </a:t>
            </a:r>
            <a:r>
              <a:rPr lang="ar-EG" sz="2000" dirty="0"/>
              <a:t> </a:t>
            </a:r>
            <a:r>
              <a:rPr lang="ar-EG" dirty="0"/>
              <a:t>في كتابهم حول عملية انتقال</a:t>
            </a:r>
            <a:r>
              <a:rPr lang="en-US" dirty="0"/>
              <a:t> IANA</a:t>
            </a:r>
            <a:r>
              <a:rPr lang="ar-EG" dirty="0"/>
              <a:t>، يعبر نيكولا بالادينو، وماورو سانتانيللو، عن قلقهما ﻷن “مبدأ تعددية أصحاب المصلحة هو مفهوم غير واضح الملامح وقد أدى إلى ممارسات متناقضة ونتائج محبطة على وجه التحديد، يصور خطاب تعددية-أصحاب-المصلحة عمليات التفاوض حول حوكمة الإنترنت على أنها تتم بين أطراف لها أوزان متساوية في إطار منفتح وديموقراطية، وهو بذلك “تعبير بلاغي يرسخ الوضع المهيمن للفاعلين اﻷكثر سلطة في مختلف ساحات صنع سياسات اﻹنترنت.” فهو في الحقيقة يخفي الانعدام الحقيقي للمساواة بين الفاعلين المختلفين، وعمليا يساعد على إقصاء الأكثر عرضة للضرر </a:t>
            </a:r>
            <a:r>
              <a:rPr lang="ar-EG" dirty="0" smtClean="0"/>
              <a:t>بينهم. </a:t>
            </a:r>
            <a:endParaRPr lang="ar-EG" dirty="0"/>
          </a:p>
          <a:p>
            <a:pPr algn="justLow" rtl="1"/>
            <a:r>
              <a:rPr lang="ar-EG" dirty="0"/>
              <a:t> قد يظن المرء أن المشاكل التي تواجهها أو تنتجها القوانين المحلية عندما تحاول تنظيم الأنشطة على الإنترنت قد يمكن حلها باللجوء إلى الأدوات القانونية الدولية. القانون الدولي العام والخاص هما من بين هذه الأدوات. ويتعلق الأول بالاتفاقيات الدولية التي يتعين على الدولة الموقعة عليها التقيد بها، في أن الثاني هو مجموعة من القواعد التي تساعد في تسوية التعارض التشريعي في القضايا العابرة للحدود، بما يقرر أي القوانين يمكن تطبيقه وأي محكمة لها الحق في سماع القضية</a:t>
            </a:r>
            <a:r>
              <a:rPr lang="en-US" dirty="0"/>
              <a:t>.</a:t>
            </a:r>
          </a:p>
          <a:p>
            <a:pPr algn="justLow" rtl="1"/>
            <a:r>
              <a:rPr lang="ar-EG" dirty="0"/>
              <a:t>     في غياب معاهدة خاصة بالفضاء السيبراني، القانون الدولي العام محدود بقسم من القضايا التي قد تقع في نطاق القانون الدولي الإنساني، وقوانين حقوق الإنسان الدولية. بخلاف ذلك تختار المحاكم في كل مكان من العالم أن تتخطى صلاحياتها وتتداول قضايا يتداخل فيها أطراف أجنبية مستخدمة لذلك حججًا واهية</a:t>
            </a:r>
            <a:r>
              <a:rPr lang="en-US" dirty="0"/>
              <a:t>.</a:t>
            </a:r>
          </a:p>
          <a:p>
            <a:pPr algn="justLow" rtl="1"/>
            <a:r>
              <a:rPr lang="ar-EG" dirty="0"/>
              <a:t>    من المشكوك فيه بشدة ترجيح أن تُناقش اتفاقية دولية تتعلق بحوكمة الإنترنت وأنشطة الفضاء السيبراني وأن يوافق عليها عدد كاف من الدول. ولكن السؤال الأكثر أهمية قد يكون إذا ما كانت مثل هذه الاتفاقية مرغوب بها من الأساس. تدخلات الحكومات في تنظيم أنشطة الفضاء السيبراني على مستوى الكود والبنية التحتية، وعلى مستوى التشريع، قد أثبتت أنها غير صالحة، ومتخطية لحدود المعقول، ومؤذية بشكل مباشر لحقوق المستخدمين وحرياتهم الأساسية. ليس ثمة ضمانة، بأي شكل، أن نفس الحكومات قد تتفاوض حول أداة قانونية دولية أفضل من تلك المحلية الخاصة بكل منها</a:t>
            </a:r>
            <a:r>
              <a:rPr lang="en-US" sz="2000" dirty="0"/>
              <a:t>.</a:t>
            </a:r>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en-US" sz="2000" dirty="0" smtClean="0"/>
          </a:p>
        </p:txBody>
      </p:sp>
    </p:spTree>
    <p:extLst>
      <p:ext uri="{BB962C8B-B14F-4D97-AF65-F5344CB8AC3E}">
        <p14:creationId xmlns:p14="http://schemas.microsoft.com/office/powerpoint/2010/main" val="4192704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1652</TotalTime>
  <Words>5101</Words>
  <Application>Microsoft Office PowerPoint</Application>
  <PresentationFormat>Widescreen</PresentationFormat>
  <Paragraphs>199</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Black</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322</cp:revision>
  <dcterms:created xsi:type="dcterms:W3CDTF">2023-04-29T09:08:23Z</dcterms:created>
  <dcterms:modified xsi:type="dcterms:W3CDTF">2023-06-17T01:05:06Z</dcterms:modified>
</cp:coreProperties>
</file>