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6"/>
  </p:notesMasterIdLst>
  <p:sldIdLst>
    <p:sldId id="575" r:id="rId2"/>
    <p:sldId id="271" r:id="rId3"/>
    <p:sldId id="303" r:id="rId4"/>
    <p:sldId id="313" r:id="rId5"/>
    <p:sldId id="503" r:id="rId6"/>
    <p:sldId id="488" r:id="rId7"/>
    <p:sldId id="628" r:id="rId8"/>
    <p:sldId id="623" r:id="rId9"/>
    <p:sldId id="624" r:id="rId10"/>
    <p:sldId id="625" r:id="rId11"/>
    <p:sldId id="626" r:id="rId12"/>
    <p:sldId id="618" r:id="rId13"/>
    <p:sldId id="589" r:id="rId14"/>
    <p:sldId id="629" r:id="rId15"/>
    <p:sldId id="630" r:id="rId16"/>
    <p:sldId id="631" r:id="rId17"/>
    <p:sldId id="632" r:id="rId18"/>
    <p:sldId id="633" r:id="rId19"/>
    <p:sldId id="634" r:id="rId20"/>
    <p:sldId id="620" r:id="rId21"/>
    <p:sldId id="591" r:id="rId22"/>
    <p:sldId id="635" r:id="rId23"/>
    <p:sldId id="636" r:id="rId24"/>
    <p:sldId id="637" r:id="rId25"/>
    <p:sldId id="638" r:id="rId26"/>
    <p:sldId id="639" r:id="rId27"/>
    <p:sldId id="640" r:id="rId28"/>
    <p:sldId id="641" r:id="rId29"/>
    <p:sldId id="642" r:id="rId30"/>
    <p:sldId id="643" r:id="rId31"/>
    <p:sldId id="644" r:id="rId32"/>
    <p:sldId id="645" r:id="rId33"/>
    <p:sldId id="646" r:id="rId34"/>
    <p:sldId id="647" r:id="rId35"/>
    <p:sldId id="648" r:id="rId36"/>
    <p:sldId id="649" r:id="rId37"/>
    <p:sldId id="650" r:id="rId38"/>
    <p:sldId id="651" r:id="rId39"/>
    <p:sldId id="652" r:id="rId40"/>
    <p:sldId id="621" r:id="rId41"/>
    <p:sldId id="487" r:id="rId42"/>
    <p:sldId id="653" r:id="rId43"/>
    <p:sldId id="654" r:id="rId44"/>
    <p:sldId id="655" r:id="rId45"/>
    <p:sldId id="656" r:id="rId46"/>
    <p:sldId id="657" r:id="rId47"/>
    <p:sldId id="659" r:id="rId48"/>
    <p:sldId id="660" r:id="rId49"/>
    <p:sldId id="531" r:id="rId50"/>
    <p:sldId id="526" r:id="rId51"/>
    <p:sldId id="661" r:id="rId52"/>
    <p:sldId id="662" r:id="rId53"/>
    <p:sldId id="665" r:id="rId54"/>
    <p:sldId id="666" r:id="rId55"/>
    <p:sldId id="663" r:id="rId56"/>
    <p:sldId id="664" r:id="rId57"/>
    <p:sldId id="667" r:id="rId58"/>
    <p:sldId id="616" r:id="rId59"/>
    <p:sldId id="669" r:id="rId60"/>
    <p:sldId id="670" r:id="rId61"/>
    <p:sldId id="668" r:id="rId62"/>
    <p:sldId id="612" r:id="rId63"/>
    <p:sldId id="671" r:id="rId64"/>
    <p:sldId id="349"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5"/>
            <p14:sldId id="271"/>
            <p14:sldId id="303"/>
            <p14:sldId id="313"/>
            <p14:sldId id="503"/>
            <p14:sldId id="488"/>
            <p14:sldId id="628"/>
            <p14:sldId id="623"/>
            <p14:sldId id="624"/>
            <p14:sldId id="625"/>
            <p14:sldId id="626"/>
            <p14:sldId id="618"/>
            <p14:sldId id="589"/>
            <p14:sldId id="629"/>
            <p14:sldId id="630"/>
            <p14:sldId id="631"/>
            <p14:sldId id="632"/>
            <p14:sldId id="633"/>
            <p14:sldId id="634"/>
            <p14:sldId id="620"/>
            <p14:sldId id="591"/>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21"/>
            <p14:sldId id="487"/>
            <p14:sldId id="653"/>
            <p14:sldId id="654"/>
            <p14:sldId id="655"/>
            <p14:sldId id="656"/>
            <p14:sldId id="657"/>
            <p14:sldId id="659"/>
            <p14:sldId id="660"/>
            <p14:sldId id="531"/>
            <p14:sldId id="526"/>
            <p14:sldId id="661"/>
            <p14:sldId id="662"/>
            <p14:sldId id="665"/>
            <p14:sldId id="666"/>
            <p14:sldId id="663"/>
            <p14:sldId id="664"/>
            <p14:sldId id="667"/>
            <p14:sldId id="616"/>
            <p14:sldId id="669"/>
            <p14:sldId id="670"/>
            <p14:sldId id="668"/>
            <p14:sldId id="612"/>
            <p14:sldId id="67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291" autoAdjust="0"/>
  </p:normalViewPr>
  <p:slideViewPr>
    <p:cSldViewPr snapToGrid="0">
      <p:cViewPr varScale="1">
        <p:scale>
          <a:sx n="72" d="100"/>
          <a:sy n="72" d="100"/>
        </p:scale>
        <p:origin x="63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38821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37741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9665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170573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6362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44031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3312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6.jpeg"/><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4.jpe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5.emf"/><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6.emf"/><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5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17.emf"/><Relationship Id="rId4" Type="http://schemas.openxmlformats.org/officeDocument/2006/relationships/image" Target="../media/image10.svg"/></Relationships>
</file>

<file path=ppt/slides/_rels/slide5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18.emf"/><Relationship Id="rId4" Type="http://schemas.openxmlformats.org/officeDocument/2006/relationships/image" Target="../media/image10.svg"/></Relationships>
</file>

<file path=ppt/slides/_rels/slide5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5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1.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jpeg"/><Relationship Id="rId7" Type="http://schemas.openxmlformats.org/officeDocument/2006/relationships/image" Target="../media/image5.svg"/><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0.svg"/><Relationship Id="rId4" Type="http://schemas.openxmlformats.org/officeDocument/2006/relationships/image" Target="../media/image9.png"/><Relationship Id="rId9" Type="http://schemas.openxmlformats.org/officeDocument/2006/relationships/image" Target="../media/image13.svg"/></Relationships>
</file>

<file path=ppt/slides/_rels/slide6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0.png"/><Relationship Id="rId7" Type="http://schemas.openxmlformats.org/officeDocument/2006/relationships/image" Target="../media/image4.png"/><Relationship Id="rId2" Type="http://schemas.openxmlformats.org/officeDocument/2006/relationships/image" Target="../media/image19.jpeg"/><Relationship Id="rId1" Type="http://schemas.openxmlformats.org/officeDocument/2006/relationships/slideLayout" Target="../slideLayouts/slideLayout16.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750216"/>
            <a:ext cx="584675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Prepared by Dr. Mona </a:t>
            </a:r>
            <a:r>
              <a:rPr kumimoji="0" lang="en-US" sz="2400" b="0" i="0" u="none" strike="noStrike" kern="1200" cap="none" spc="0" normalizeH="0" baseline="0" noProof="0" dirty="0" err="1">
                <a:ln>
                  <a:noFill/>
                </a:ln>
                <a:solidFill>
                  <a:srgbClr val="2D3956"/>
                </a:solidFill>
                <a:effectLst/>
                <a:uLnTx/>
                <a:uFillTx/>
                <a:latin typeface="Tajawal Medium" panose="00000600000000000000" pitchFamily="2" charset="-78"/>
                <a:ea typeface="+mn-ea"/>
                <a:cs typeface="Tajawal Medium" panose="00000600000000000000" pitchFamily="2" charset="-78"/>
              </a:rPr>
              <a:t>Moustafa</a:t>
            </a:r>
            <a:r>
              <a:rPr kumimoji="0" lang="en-US" sz="24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 Elashry</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345247" y="2150006"/>
            <a:ext cx="5525020"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rPr>
              <a:t>Introduction to Research Methods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Lecture 4</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6965984" y="4796428"/>
            <a:ext cx="4669868" cy="101566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MGM 333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Part 1: Starting the research process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CH3: Defining the research</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2672213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373313" cy="584775"/>
          </a:xfrm>
          <a:prstGeom prst="rect">
            <a:avLst/>
          </a:prstGeom>
          <a:noFill/>
        </p:spPr>
        <p:txBody>
          <a:bodyPr wrap="none" rtlCol="0">
            <a:spAutoFit/>
          </a:bodyPr>
          <a:lstStyle/>
          <a:p>
            <a:r>
              <a:rPr lang="en-US" sz="3200" b="1" dirty="0">
                <a:solidFill>
                  <a:srgbClr val="8E5A6D"/>
                </a:solidFill>
                <a:latin typeface="Tajawal Medium" panose="00000600000000000000" pitchFamily="2" charset="-78"/>
                <a:cs typeface="Tajawal Medium" panose="00000600000000000000" pitchFamily="2" charset="-78"/>
              </a:rPr>
              <a:t>Defining the research</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ajawal Medium" panose="00000600000000000000" pitchFamily="2" charset="-78"/>
                <a:cs typeface="Tajawal Medium" panose="00000600000000000000" pitchFamily="2" charset="-78"/>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rgbClr val="8E5A6D"/>
                </a:solidFill>
                <a:latin typeface="Tajawal Medium" panose="00000600000000000000" pitchFamily="2" charset="-78"/>
                <a:cs typeface="Tajawal Medium" panose="00000600000000000000" pitchFamily="2" charset="-78"/>
              </a:rPr>
              <a:t>03</a:t>
            </a:r>
            <a:endParaRPr lang="en-US" sz="14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56796"/>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451860" cy="769441"/>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Session Outline</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84775"/>
          </a:xfrm>
          <a:prstGeom prst="rect">
            <a:avLst/>
          </a:prstGeom>
          <a:noFill/>
        </p:spPr>
        <p:txBody>
          <a:bodyPr wrap="square" rtlCol="0">
            <a:spAutoFit/>
          </a:bodyPr>
          <a:lstStyle/>
          <a:p>
            <a:r>
              <a:rPr lang="en-US" sz="3200" b="1" dirty="0">
                <a:solidFill>
                  <a:srgbClr val="2D3956"/>
                </a:solidFill>
                <a:latin typeface="Tajawal Medium" panose="00000600000000000000" pitchFamily="2" charset="-78"/>
                <a:cs typeface="Tajawal Medium" panose="00000600000000000000" pitchFamily="2" charset="-78"/>
              </a:rPr>
              <a:t>Session Outline</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03</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0AF69927-49DD-57FD-9E95-C0DD2AD2AEAB}"/>
              </a:ext>
            </a:extLst>
          </p:cNvPr>
          <p:cNvSpPr txBox="1"/>
          <p:nvPr/>
        </p:nvSpPr>
        <p:spPr>
          <a:xfrm>
            <a:off x="3385473" y="2431926"/>
            <a:ext cx="7693343" cy="3970318"/>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Introduction</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Designing a conceptual framework</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The research hypothesis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Defining variables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Constructing your hypothesis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Research aims and objectives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PRACTICAL EXERCISE</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prstClr val="black"/>
                </a:solidFill>
                <a:latin typeface="ZurichBT-RomanExtended"/>
              </a:rPr>
              <a:t>Summary</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800" dirty="0">
              <a:solidFill>
                <a:prstClr val="black"/>
              </a:solidFill>
              <a:latin typeface="ZurichBT-RomanExtended"/>
            </a:endParaRP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134679" y="3872320"/>
            <a:ext cx="8217855"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832526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41610" y="142806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9" y="1903285"/>
            <a:ext cx="8777726"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Now you have developed a theoretical framework for the research from the literature review; the next step is to use that theoretical framework to construct a conceptual framework.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p>
        </p:txBody>
      </p:sp>
    </p:spTree>
    <p:extLst>
      <p:ext uri="{BB962C8B-B14F-4D97-AF65-F5344CB8AC3E}">
        <p14:creationId xmlns:p14="http://schemas.microsoft.com/office/powerpoint/2010/main" val="3280319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41610" y="1428065"/>
            <a:ext cx="9175816" cy="340897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5419" y="1903285"/>
            <a:ext cx="8777726" cy="2677656"/>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Both qualitative and quantitative research demand the development of a theoretical and conceptual framework; after the conceptual stage the two approaches begin to move forward in their own discrete fashion. </a:t>
            </a:r>
          </a:p>
          <a:p>
            <a:pPr marL="457200" indent="-457200" algn="just">
              <a:buFont typeface="Wingdings" panose="05000000000000000000" pitchFamily="2" charset="2"/>
              <a:buChar char="q"/>
            </a:pP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p>
        </p:txBody>
      </p:sp>
    </p:spTree>
    <p:extLst>
      <p:ext uri="{BB962C8B-B14F-4D97-AF65-F5344CB8AC3E}">
        <p14:creationId xmlns:p14="http://schemas.microsoft.com/office/powerpoint/2010/main" val="19832700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94094" y="1806013"/>
            <a:ext cx="8777726" cy="32459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056153" y="2419995"/>
            <a:ext cx="8777726" cy="138499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Table 3.1 outlines the divergence that takes place at this stage in the research, if it has not already done so at least in the mind of the researcher.</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p>
        </p:txBody>
      </p:sp>
    </p:spTree>
    <p:extLst>
      <p:ext uri="{BB962C8B-B14F-4D97-AF65-F5344CB8AC3E}">
        <p14:creationId xmlns:p14="http://schemas.microsoft.com/office/powerpoint/2010/main" val="6803794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p>
        </p:txBody>
      </p:sp>
      <p:pic>
        <p:nvPicPr>
          <p:cNvPr id="4" name="Picture 3">
            <a:extLst>
              <a:ext uri="{FF2B5EF4-FFF2-40B4-BE49-F238E27FC236}">
                <a16:creationId xmlns:a16="http://schemas.microsoft.com/office/drawing/2014/main" id="{9407AB9F-4ABA-0C8D-C10B-025E154C24EF}"/>
              </a:ext>
            </a:extLst>
          </p:cNvPr>
          <p:cNvPicPr>
            <a:picLocks noChangeAspect="1"/>
          </p:cNvPicPr>
          <p:nvPr/>
        </p:nvPicPr>
        <p:blipFill>
          <a:blip r:embed="rId7"/>
          <a:stretch>
            <a:fillRect/>
          </a:stretch>
        </p:blipFill>
        <p:spPr>
          <a:xfrm>
            <a:off x="768626" y="1219200"/>
            <a:ext cx="10840278" cy="4221479"/>
          </a:xfrm>
          <a:prstGeom prst="rect">
            <a:avLst/>
          </a:prstGeom>
        </p:spPr>
      </p:pic>
    </p:spTree>
    <p:extLst>
      <p:ext uri="{BB962C8B-B14F-4D97-AF65-F5344CB8AC3E}">
        <p14:creationId xmlns:p14="http://schemas.microsoft.com/office/powerpoint/2010/main" val="33997180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1666" y="1667869"/>
            <a:ext cx="8777726" cy="32459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1666" y="2039344"/>
            <a:ext cx="8402644"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The theoretical framework covers the theories, concepts and issues which surround your chosen topic. It needs to be narrowed down, as not every one of those theories, issues or concepts will relate directly to your investigation.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p>
        </p:txBody>
      </p:sp>
    </p:spTree>
    <p:extLst>
      <p:ext uri="{BB962C8B-B14F-4D97-AF65-F5344CB8AC3E}">
        <p14:creationId xmlns:p14="http://schemas.microsoft.com/office/powerpoint/2010/main" val="21488011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1666" y="1667869"/>
            <a:ext cx="8777726" cy="32459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3989" y="2039344"/>
            <a:ext cx="8139580" cy="2246769"/>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When you move from theory to concept you begin to identify the true focus of your research, to define the boundaries of your own work as it relates to the wider theory that already exists.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p>
        </p:txBody>
      </p:sp>
    </p:spTree>
    <p:extLst>
      <p:ext uri="{BB962C8B-B14F-4D97-AF65-F5344CB8AC3E}">
        <p14:creationId xmlns:p14="http://schemas.microsoft.com/office/powerpoint/2010/main" val="39547775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80452" y="3872320"/>
            <a:ext cx="7739268"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Designing a conceptual framework</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1343011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076121" cy="322187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07566" y="1792963"/>
            <a:ext cx="8930347" cy="1815882"/>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There will be a number of factors influencing you at this stage: your own agenda, external requirements, resources available to you and, not least, your own experience of research.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Designing a conceptual framework</a:t>
            </a:r>
          </a:p>
        </p:txBody>
      </p:sp>
    </p:spTree>
    <p:extLst>
      <p:ext uri="{BB962C8B-B14F-4D97-AF65-F5344CB8AC3E}">
        <p14:creationId xmlns:p14="http://schemas.microsoft.com/office/powerpoint/2010/main" val="41687688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661521"/>
            <a:ext cx="9102625" cy="313507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834291"/>
            <a:ext cx="8930347" cy="2677656"/>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Essentially the research question should itself determine the design of your study but it is usually the case that naturally qualitative researchers ask questions such as: Why? How? What?, and naturally quantitative researchers ask such questions as How many? How often? Where?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Designing a conceptual framework</a:t>
            </a:r>
          </a:p>
        </p:txBody>
      </p:sp>
    </p:spTree>
    <p:extLst>
      <p:ext uri="{BB962C8B-B14F-4D97-AF65-F5344CB8AC3E}">
        <p14:creationId xmlns:p14="http://schemas.microsoft.com/office/powerpoint/2010/main" val="19514743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661521"/>
            <a:ext cx="9102625" cy="41430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834291"/>
            <a:ext cx="8930347" cy="3970318"/>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So let us look at the ways in which we could explore the issues surrounding the use of electronic information resources in the provision of learning opportunities for young people. </a:t>
            </a:r>
          </a:p>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Our research question for this stage in the process will be: ‘Does access to electronic information resources have a role in breaking down barriers to learning opportunities encountered by young people?’ (Pickard, 2002, 5).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Designing a conceptual framework</a:t>
            </a:r>
          </a:p>
        </p:txBody>
      </p:sp>
    </p:spTree>
    <p:extLst>
      <p:ext uri="{BB962C8B-B14F-4D97-AF65-F5344CB8AC3E}">
        <p14:creationId xmlns:p14="http://schemas.microsoft.com/office/powerpoint/2010/main" val="32524774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661521"/>
            <a:ext cx="9102625" cy="305161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834291"/>
            <a:ext cx="8930347" cy="2677656"/>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We shall explore the possible approaches available to us when defining a research design to address this question. Looking back at Chapter 1 we know that the research question can be approached in a number of ways, depending on our ontological and epistemological stance.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Designing a conceptual framework</a:t>
            </a:r>
          </a:p>
        </p:txBody>
      </p:sp>
    </p:spTree>
    <p:extLst>
      <p:ext uri="{BB962C8B-B14F-4D97-AF65-F5344CB8AC3E}">
        <p14:creationId xmlns:p14="http://schemas.microsoft.com/office/powerpoint/2010/main" val="20869022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661521"/>
            <a:ext cx="9102625" cy="305161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834291"/>
            <a:ext cx="8930347" cy="2246769"/>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It is at this stage that we must make a decision about how we are going to construct our research; this choice will be guided by our own views, the purpose of the research and very often the research traditions within our professional field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Designing a conceptual framework</a:t>
            </a:r>
          </a:p>
        </p:txBody>
      </p:sp>
    </p:spTree>
    <p:extLst>
      <p:ext uri="{BB962C8B-B14F-4D97-AF65-F5344CB8AC3E}">
        <p14:creationId xmlns:p14="http://schemas.microsoft.com/office/powerpoint/2010/main" val="6292927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661521"/>
            <a:ext cx="9102625" cy="305161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2192429"/>
            <a:ext cx="8930347" cy="1815882"/>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How we proceed from this point on will determine the choices we have to make relating to our research method: sampling, data collection, data analysis and presentation of our findings.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Designing a conceptual framework</a:t>
            </a:r>
          </a:p>
        </p:txBody>
      </p:sp>
    </p:spTree>
    <p:extLst>
      <p:ext uri="{BB962C8B-B14F-4D97-AF65-F5344CB8AC3E}">
        <p14:creationId xmlns:p14="http://schemas.microsoft.com/office/powerpoint/2010/main" val="18767656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661521"/>
            <a:ext cx="9102625" cy="305161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2008373"/>
            <a:ext cx="8930347" cy="2246769"/>
          </a:xfrm>
          <a:prstGeom prst="rect">
            <a:avLst/>
          </a:prstGeom>
          <a:noFill/>
        </p:spPr>
        <p:txBody>
          <a:bodyPr wrap="square" rtlCol="0">
            <a:spAutoFit/>
          </a:bodyPr>
          <a:lstStyle/>
          <a:p>
            <a:pPr marL="457200" indent="-457200" algn="just">
              <a:buFont typeface="Wingdings" panose="05000000000000000000" pitchFamily="2" charset="2"/>
              <a:buChar char="§"/>
            </a:pPr>
            <a:r>
              <a:rPr lang="en-US" sz="2800" dirty="0">
                <a:solidFill>
                  <a:srgbClr val="2D3956"/>
                </a:solidFill>
                <a:latin typeface="Tajawal ExtraBold" panose="00000800000000000000" pitchFamily="2" charset="-78"/>
                <a:cs typeface="Tajawal ExtraBold" panose="00000800000000000000" pitchFamily="2" charset="-78"/>
              </a:rPr>
              <a:t>Based on what we have learned from our theoretical framework and other influencing factors we make the first decision: whether this is to be a quantitative study, a qualitative study or a mixed methods approach.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Designing a conceptual framework</a:t>
            </a:r>
          </a:p>
        </p:txBody>
      </p:sp>
    </p:spTree>
    <p:extLst>
      <p:ext uri="{BB962C8B-B14F-4D97-AF65-F5344CB8AC3E}">
        <p14:creationId xmlns:p14="http://schemas.microsoft.com/office/powerpoint/2010/main" val="37023886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134679" y="3923599"/>
            <a:ext cx="8057319"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research hypothesis</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2799752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891010"/>
            <a:ext cx="9261257" cy="25436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7" y="2166329"/>
            <a:ext cx="9009467" cy="1938992"/>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Hypothesis testing is only carried out in quantitative or positivist research; very often qualitative or interpretivist research will culminate in the generation of a working hypothesis but it is not the driving force behind the research design.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The research hypothesis</a:t>
            </a:r>
          </a:p>
        </p:txBody>
      </p:sp>
    </p:spTree>
    <p:extLst>
      <p:ext uri="{BB962C8B-B14F-4D97-AF65-F5344CB8AC3E}">
        <p14:creationId xmlns:p14="http://schemas.microsoft.com/office/powerpoint/2010/main" val="20635687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891010"/>
            <a:ext cx="9261257" cy="25436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7" y="2166329"/>
            <a:ext cx="9009467" cy="1938992"/>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Although devising and testing hypotheses is useful in most quantitative research, it is an essential part of statistical inference. </a:t>
            </a: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Hypothesis testing is an attempt to investigate the relationship between two or more variables.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The research hypothesis</a:t>
            </a:r>
          </a:p>
        </p:txBody>
      </p:sp>
    </p:spTree>
    <p:extLst>
      <p:ext uri="{BB962C8B-B14F-4D97-AF65-F5344CB8AC3E}">
        <p14:creationId xmlns:p14="http://schemas.microsoft.com/office/powerpoint/2010/main" val="8525187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891010"/>
            <a:ext cx="9261257" cy="25436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7" y="2166329"/>
            <a:ext cx="9009467" cy="1569660"/>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hypothesis is a ‘scientific guess’ (</a:t>
            </a:r>
            <a:r>
              <a:rPr lang="en-US" sz="2400" dirty="0" err="1">
                <a:solidFill>
                  <a:srgbClr val="2D3956"/>
                </a:solidFill>
                <a:latin typeface="Tajawal ExtraBold" panose="00000800000000000000" pitchFamily="2" charset="-78"/>
                <a:cs typeface="Tajawal ExtraBold" panose="00000800000000000000" pitchFamily="2" charset="-78"/>
              </a:rPr>
              <a:t>Busha</a:t>
            </a:r>
            <a:r>
              <a:rPr lang="en-US" sz="2400" dirty="0">
                <a:solidFill>
                  <a:srgbClr val="2D3956"/>
                </a:solidFill>
                <a:latin typeface="Tajawal ExtraBold" panose="00000800000000000000" pitchFamily="2" charset="-78"/>
                <a:cs typeface="Tajawal ExtraBold" panose="00000800000000000000" pitchFamily="2" charset="-78"/>
              </a:rPr>
              <a:t> and Harper, 1980, 10) at the nature of that relationship, established before the empirical investigation takes place and developed from the theoretical framework.</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The research hypothesis</a:t>
            </a:r>
          </a:p>
        </p:txBody>
      </p:sp>
    </p:spTree>
    <p:extLst>
      <p:ext uri="{BB962C8B-B14F-4D97-AF65-F5344CB8AC3E}">
        <p14:creationId xmlns:p14="http://schemas.microsoft.com/office/powerpoint/2010/main" val="26090269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891010"/>
            <a:ext cx="9261257" cy="25436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6202" y="2283313"/>
            <a:ext cx="9009467" cy="1569660"/>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According to Popper (1963), there is no logical way of evaluating how researchers draw up a hypothesis; it is a result of their own interests, knowledge of the theory and a way of constructing a framework to engage in empirical activity.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The research hypothesis</a:t>
            </a:r>
          </a:p>
        </p:txBody>
      </p:sp>
    </p:spTree>
    <p:extLst>
      <p:ext uri="{BB962C8B-B14F-4D97-AF65-F5344CB8AC3E}">
        <p14:creationId xmlns:p14="http://schemas.microsoft.com/office/powerpoint/2010/main" val="23569762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891010"/>
            <a:ext cx="9261257" cy="25436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6202" y="2126366"/>
            <a:ext cx="9009467" cy="2308324"/>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Popper claimed that ‘proving’ a hypothesis in social research was almost impossible, therefore it is of more value to falsify that hypothesis. </a:t>
            </a: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Falsification is definite; we may not be able to ‘prove’ a hypothesis, only offer support that the hypothesis may be true or prove that it is not</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The research hypothesis</a:t>
            </a:r>
          </a:p>
        </p:txBody>
      </p:sp>
    </p:spTree>
    <p:extLst>
      <p:ext uri="{BB962C8B-B14F-4D97-AF65-F5344CB8AC3E}">
        <p14:creationId xmlns:p14="http://schemas.microsoft.com/office/powerpoint/2010/main" val="39940939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891010"/>
            <a:ext cx="9261257" cy="25436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6202" y="2126366"/>
            <a:ext cx="9009467" cy="1938992"/>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data gathered from any empirical investigation may itself be, in part, a product of the research process. </a:t>
            </a: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Formulating a hypothesis has great advantages in quantitative research, but claims made concerning the outcome of the research in relation to the hypothesis needs to be realistic.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6"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The research hypothesis</a:t>
            </a:r>
          </a:p>
        </p:txBody>
      </p:sp>
    </p:spTree>
    <p:extLst>
      <p:ext uri="{BB962C8B-B14F-4D97-AF65-F5344CB8AC3E}">
        <p14:creationId xmlns:p14="http://schemas.microsoft.com/office/powerpoint/2010/main" val="22958856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891010"/>
            <a:ext cx="9261257" cy="254368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6202" y="2126366"/>
            <a:ext cx="9009467" cy="2308324"/>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In the majority of research studies involving human subjects in real-world conditions, it is impossible to conduct completely ‘clean’ hypothesis testing. This can only be done in experimental conditions where the researcher has control of all variables; even then there is an argument that it is impossible to control everything.</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6"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The research hypothesis</a:t>
            </a:r>
          </a:p>
        </p:txBody>
      </p:sp>
    </p:spTree>
    <p:extLst>
      <p:ext uri="{BB962C8B-B14F-4D97-AF65-F5344CB8AC3E}">
        <p14:creationId xmlns:p14="http://schemas.microsoft.com/office/powerpoint/2010/main" val="28567698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244920"/>
            <a:ext cx="9261257" cy="466023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6" y="1598449"/>
            <a:ext cx="9009467" cy="3785652"/>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Burns identifies three essential steps in using a hypothesis to engage in scientific discovery:</a:t>
            </a: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The proposal of a hypothesis to account for a phenomenon.</a:t>
            </a: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The deduction from the hypothesis that a certain phenomenon should be observed in given circumstances.</a:t>
            </a: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The checking of this deduction by observation. (Burns, 2000, 106)</a:t>
            </a: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hypothesis must be capable of being tested; from a theoretical proposition we must create an ‘operational’ hypothesis (Burns, 2000, 108).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6"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The research hypothesis</a:t>
            </a:r>
          </a:p>
        </p:txBody>
      </p:sp>
    </p:spTree>
    <p:extLst>
      <p:ext uri="{BB962C8B-B14F-4D97-AF65-F5344CB8AC3E}">
        <p14:creationId xmlns:p14="http://schemas.microsoft.com/office/powerpoint/2010/main" val="13070440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244920"/>
            <a:ext cx="9261257" cy="466023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6" y="1598449"/>
            <a:ext cx="9009467" cy="2677656"/>
          </a:xfrm>
          <a:prstGeom prst="rect">
            <a:avLst/>
          </a:prstGeom>
          <a:noFill/>
        </p:spPr>
        <p:txBody>
          <a:bodyPr wrap="square" rtlCol="0">
            <a:spAutoFit/>
          </a:bodyPr>
          <a:lstStyle/>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 hypothesis must be:</a:t>
            </a:r>
          </a:p>
          <a:p>
            <a:pPr marL="342900" indent="-342900" algn="just">
              <a:buFont typeface="Wingdings" panose="05000000000000000000" pitchFamily="2" charset="2"/>
              <a:buChar char="Ø"/>
            </a:pPr>
            <a:r>
              <a:rPr lang="en-US" sz="2400" dirty="0">
                <a:solidFill>
                  <a:srgbClr val="2D3956"/>
                </a:solidFill>
                <a:latin typeface="Tajawal ExtraBold" panose="00000800000000000000" pitchFamily="2" charset="-78"/>
                <a:cs typeface="Tajawal ExtraBold" panose="00000800000000000000" pitchFamily="2" charset="-78"/>
              </a:rPr>
              <a:t>A proposition that implies a relationship between two or more concepts,</a:t>
            </a:r>
          </a:p>
          <a:p>
            <a:pPr marL="342900" indent="-342900" algn="just">
              <a:buFont typeface="Wingdings" panose="05000000000000000000" pitchFamily="2" charset="2"/>
              <a:buChar char="Ø"/>
            </a:pPr>
            <a:r>
              <a:rPr lang="en-US" sz="2400" dirty="0">
                <a:solidFill>
                  <a:srgbClr val="2D3956"/>
                </a:solidFill>
                <a:latin typeface="Tajawal ExtraBold" panose="00000800000000000000" pitchFamily="2" charset="-78"/>
                <a:cs typeface="Tajawal ExtraBold" panose="00000800000000000000" pitchFamily="2" charset="-78"/>
              </a:rPr>
              <a:t>which is located on a lower level of abstraction and generality than the theory,</a:t>
            </a:r>
          </a:p>
          <a:p>
            <a:pPr marL="342900" indent="-342900" algn="just">
              <a:buFont typeface="Wingdings" panose="05000000000000000000" pitchFamily="2" charset="2"/>
              <a:buChar char="Ø"/>
            </a:pPr>
            <a:r>
              <a:rPr lang="en-US" sz="2400" dirty="0">
                <a:solidFill>
                  <a:srgbClr val="2D3956"/>
                </a:solidFill>
                <a:latin typeface="Tajawal ExtraBold" panose="00000800000000000000" pitchFamily="2" charset="-78"/>
                <a:cs typeface="Tajawal ExtraBold" panose="00000800000000000000" pitchFamily="2" charset="-78"/>
              </a:rPr>
              <a:t>and which enables the theory to be transformed into terms that can be tested empirically. (</a:t>
            </a:r>
            <a:r>
              <a:rPr lang="en-US" sz="2400" dirty="0" err="1">
                <a:solidFill>
                  <a:srgbClr val="2D3956"/>
                </a:solidFill>
                <a:latin typeface="Tajawal ExtraBold" panose="00000800000000000000" pitchFamily="2" charset="-78"/>
                <a:cs typeface="Tajawal ExtraBold" panose="00000800000000000000" pitchFamily="2" charset="-78"/>
              </a:rPr>
              <a:t>Corbetta</a:t>
            </a:r>
            <a:r>
              <a:rPr lang="en-US" sz="2400" dirty="0">
                <a:solidFill>
                  <a:srgbClr val="2D3956"/>
                </a:solidFill>
                <a:latin typeface="Tajawal ExtraBold" panose="00000800000000000000" pitchFamily="2" charset="-78"/>
                <a:cs typeface="Tajawal ExtraBold" panose="00000800000000000000" pitchFamily="2" charset="-78"/>
              </a:rPr>
              <a:t>, 2003, 61)</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6"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The research hypothesis</a:t>
            </a:r>
          </a:p>
        </p:txBody>
      </p:sp>
    </p:spTree>
    <p:extLst>
      <p:ext uri="{BB962C8B-B14F-4D97-AF65-F5344CB8AC3E}">
        <p14:creationId xmlns:p14="http://schemas.microsoft.com/office/powerpoint/2010/main" val="16113997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2098" y="1244920"/>
            <a:ext cx="9009467" cy="36945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32098" y="1254798"/>
            <a:ext cx="8757675" cy="3785652"/>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From our theoretical framework we now need to identify the concepts we wish to investigate in terms of connections and relationships. </a:t>
            </a:r>
          </a:p>
          <a:p>
            <a:pPr marL="342900" indent="-342900" algn="just">
              <a:buFont typeface="Wingdings" panose="05000000000000000000" pitchFamily="2" charset="2"/>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These concepts will provide us with the variables we need to construct the research hypothesis, and then the operational hypothesis we will use to engage in the empirical investigation.</a:t>
            </a: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‘A variable is an operationalized concept’ (</a:t>
            </a:r>
            <a:r>
              <a:rPr lang="en-US" sz="2400" dirty="0" err="1">
                <a:solidFill>
                  <a:srgbClr val="2D3956"/>
                </a:solidFill>
                <a:latin typeface="Tajawal ExtraBold" panose="00000800000000000000" pitchFamily="2" charset="-78"/>
                <a:cs typeface="Tajawal ExtraBold" panose="00000800000000000000" pitchFamily="2" charset="-78"/>
              </a:rPr>
              <a:t>Corbetta</a:t>
            </a:r>
            <a:r>
              <a:rPr lang="en-US" sz="2400" dirty="0">
                <a:solidFill>
                  <a:srgbClr val="2D3956"/>
                </a:solidFill>
                <a:latin typeface="Tajawal ExtraBold" panose="00000800000000000000" pitchFamily="2" charset="-78"/>
                <a:cs typeface="Tajawal ExtraBold" panose="00000800000000000000" pitchFamily="2" charset="-78"/>
              </a:rPr>
              <a:t>, 2003, 68).</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6"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Defining variables</a:t>
            </a:r>
          </a:p>
        </p:txBody>
      </p:sp>
    </p:spTree>
    <p:extLst>
      <p:ext uri="{BB962C8B-B14F-4D97-AF65-F5344CB8AC3E}">
        <p14:creationId xmlns:p14="http://schemas.microsoft.com/office/powerpoint/2010/main" val="23012895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7321" y="1347341"/>
            <a:ext cx="9090991" cy="260550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6" y="2090288"/>
            <a:ext cx="8757675" cy="1200329"/>
          </a:xfrm>
          <a:prstGeom prst="rect">
            <a:avLst/>
          </a:prstGeom>
          <a:noFill/>
        </p:spPr>
        <p:txBody>
          <a:bodyPr wrap="square" rtlCol="0">
            <a:spAutoFit/>
          </a:bodyPr>
          <a:lstStyle/>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There are three types of variable: nominal, ordinal and interval variables. </a:t>
            </a:r>
            <a:r>
              <a:rPr lang="en-US" sz="2400" b="1" u="sng" dirty="0">
                <a:solidFill>
                  <a:srgbClr val="2D3956"/>
                </a:solidFill>
                <a:latin typeface="Tajawal ExtraBold" panose="00000800000000000000" pitchFamily="2" charset="-78"/>
                <a:cs typeface="Tajawal ExtraBold" panose="00000800000000000000" pitchFamily="2" charset="-78"/>
              </a:rPr>
              <a:t>The classification is related to the functions </a:t>
            </a:r>
            <a:r>
              <a:rPr lang="en-US" sz="2400" dirty="0">
                <a:solidFill>
                  <a:srgbClr val="2D3956"/>
                </a:solidFill>
                <a:latin typeface="Tajawal ExtraBold" panose="00000800000000000000" pitchFamily="2" charset="-78"/>
                <a:cs typeface="Tajawal ExtraBold" panose="00000800000000000000" pitchFamily="2" charset="-78"/>
              </a:rPr>
              <a:t>that can be performed on the particular variable.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6"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Defining variables</a:t>
            </a:r>
          </a:p>
        </p:txBody>
      </p:sp>
    </p:spTree>
    <p:extLst>
      <p:ext uri="{BB962C8B-B14F-4D97-AF65-F5344CB8AC3E}">
        <p14:creationId xmlns:p14="http://schemas.microsoft.com/office/powerpoint/2010/main" val="26760129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7321" y="1347341"/>
            <a:ext cx="9090991" cy="260550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7321" y="1998621"/>
            <a:ext cx="8757675" cy="1569660"/>
          </a:xfrm>
          <a:prstGeom prst="rect">
            <a:avLst/>
          </a:prstGeom>
          <a:noFill/>
        </p:spPr>
        <p:txBody>
          <a:bodyPr wrap="square" rtlCol="0">
            <a:spAutoFit/>
          </a:bodyPr>
          <a:lstStyle/>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 nominal variable </a:t>
            </a:r>
            <a:r>
              <a:rPr lang="en-US" sz="2400" dirty="0">
                <a:solidFill>
                  <a:srgbClr val="2D3956"/>
                </a:solidFill>
                <a:latin typeface="Tajawal ExtraBold" panose="00000800000000000000" pitchFamily="2" charset="-78"/>
                <a:cs typeface="Tajawal ExtraBold" panose="00000800000000000000" pitchFamily="2" charset="-78"/>
              </a:rPr>
              <a:t>is one that can be classified by categories which cannot be ordered, such as gender and </a:t>
            </a:r>
            <a:r>
              <a:rPr lang="en-US" sz="2400" dirty="0" err="1">
                <a:solidFill>
                  <a:srgbClr val="2D3956"/>
                </a:solidFill>
                <a:latin typeface="Tajawal ExtraBold" panose="00000800000000000000" pitchFamily="2" charset="-78"/>
                <a:cs typeface="Tajawal ExtraBold" panose="00000800000000000000" pitchFamily="2" charset="-78"/>
              </a:rPr>
              <a:t>colour</a:t>
            </a:r>
            <a:r>
              <a:rPr lang="en-US" sz="2400"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variable value will have names.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6"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Defining variables</a:t>
            </a:r>
          </a:p>
        </p:txBody>
      </p:sp>
    </p:spTree>
    <p:extLst>
      <p:ext uri="{BB962C8B-B14F-4D97-AF65-F5344CB8AC3E}">
        <p14:creationId xmlns:p14="http://schemas.microsoft.com/office/powerpoint/2010/main" val="2333190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7321" y="1347341"/>
            <a:ext cx="9090991" cy="260550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7321" y="1801464"/>
            <a:ext cx="8757675" cy="1569660"/>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 ordinal variable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is one in which the order of data points can be determined but not the distance between data points, for example letter grades such as ‘A’ and ‘B’.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variable value will be numbers but only ordinal numbers.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6"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Defining variables</a:t>
            </a:r>
          </a:p>
        </p:txBody>
      </p:sp>
    </p:spTree>
    <p:extLst>
      <p:ext uri="{BB962C8B-B14F-4D97-AF65-F5344CB8AC3E}">
        <p14:creationId xmlns:p14="http://schemas.microsoft.com/office/powerpoint/2010/main" val="7785815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7321" y="1347340"/>
            <a:ext cx="9090991" cy="350111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7321" y="1614764"/>
            <a:ext cx="8757675" cy="304698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 interval variable </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is one in which both order of data points and distance between data points can be determined, as in percentage scores and distances.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There are two forms of interval variable</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r>
              <a:rPr kumimoji="0" lang="en-US" sz="2400" b="0" i="0" u="sng"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discrete variables</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which have a definite value and can be counted, and </a:t>
            </a:r>
            <a:r>
              <a:rPr kumimoji="0" lang="en-US" sz="2400" b="0" i="0" u="sng"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continuous variables</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which can occur on an infinite number of points on a continuum such as a tape measure.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variable value will be numbers with cardinal properties.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6"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Defining variables</a:t>
            </a:r>
          </a:p>
        </p:txBody>
      </p:sp>
    </p:spTree>
    <p:extLst>
      <p:ext uri="{BB962C8B-B14F-4D97-AF65-F5344CB8AC3E}">
        <p14:creationId xmlns:p14="http://schemas.microsoft.com/office/powerpoint/2010/main" val="39417300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6591" y="1581403"/>
            <a:ext cx="8958469" cy="302720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9335" y="1873852"/>
            <a:ext cx="8757675" cy="2308324"/>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It is obvious that the variables you select to create your hypothesis will determine the nature of your data collection and analysis later in the process.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 need to be aware that your choice of variables has implications for your empirical research design.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6" y="6170165"/>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Defining variables</a:t>
            </a:r>
          </a:p>
        </p:txBody>
      </p:sp>
    </p:spTree>
    <p:extLst>
      <p:ext uri="{BB962C8B-B14F-4D97-AF65-F5344CB8AC3E}">
        <p14:creationId xmlns:p14="http://schemas.microsoft.com/office/powerpoint/2010/main" val="2249614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6591" y="1581403"/>
            <a:ext cx="8958469" cy="302720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56591" y="1937431"/>
            <a:ext cx="8757675" cy="1938992"/>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Your choice of variables is concerned with the research question.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Our question for this example is: ‘Does access to electronic information resources have a role in breaking down barriers to learning opportunities encountered by young people?’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778264" y="632478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Defining variables- Example</a:t>
            </a:r>
          </a:p>
        </p:txBody>
      </p:sp>
    </p:spTree>
    <p:extLst>
      <p:ext uri="{BB962C8B-B14F-4D97-AF65-F5344CB8AC3E}">
        <p14:creationId xmlns:p14="http://schemas.microsoft.com/office/powerpoint/2010/main" val="10480104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6591" y="1581403"/>
            <a:ext cx="8958469" cy="302720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6987" y="2056623"/>
            <a:ext cx="8757675" cy="1569660"/>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2D3956"/>
                </a:solidFill>
                <a:latin typeface="Tajawal ExtraBold" panose="00000800000000000000" pitchFamily="2" charset="-78"/>
                <a:cs typeface="Tajawal ExtraBold" panose="00000800000000000000" pitchFamily="2" charset="-78"/>
              </a:rPr>
              <a:t>A</a:t>
            </a:r>
            <a:r>
              <a:rPr kumimoji="0" lang="en-US" sz="2400"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ccess</a:t>
            </a:r>
            <a:r>
              <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to electronic resources – interval variable, which is either continuous or discrete, depending on how we want to measure or count it; for example, the number of times a PC is accessed or length of time of access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778264" y="632478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Defining variables- Example</a:t>
            </a:r>
          </a:p>
        </p:txBody>
      </p:sp>
    </p:spTree>
    <p:extLst>
      <p:ext uri="{BB962C8B-B14F-4D97-AF65-F5344CB8AC3E}">
        <p14:creationId xmlns:p14="http://schemas.microsoft.com/office/powerpoint/2010/main" val="34233653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6591" y="1581402"/>
            <a:ext cx="8958469" cy="408456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56987" y="1756178"/>
            <a:ext cx="8757675" cy="3785652"/>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2D3956"/>
                </a:solidFill>
                <a:latin typeface="Tajawal ExtraBold" panose="00000800000000000000" pitchFamily="2" charset="-78"/>
                <a:cs typeface="Tajawal ExtraBold" panose="00000800000000000000" pitchFamily="2" charset="-78"/>
              </a:rPr>
              <a:t>Social background – </a:t>
            </a:r>
            <a:r>
              <a:rPr lang="en-US" sz="2400" i="1" dirty="0">
                <a:solidFill>
                  <a:srgbClr val="2D3956"/>
                </a:solidFill>
                <a:latin typeface="Tajawal ExtraBold" panose="00000800000000000000" pitchFamily="2" charset="-78"/>
                <a:cs typeface="Tajawal ExtraBold" panose="00000800000000000000" pitchFamily="2" charset="-78"/>
              </a:rPr>
              <a:t>nominal variable </a:t>
            </a:r>
            <a:r>
              <a:rPr lang="en-US" sz="2400" u="sng" dirty="0">
                <a:solidFill>
                  <a:srgbClr val="2D3956"/>
                </a:solidFill>
                <a:latin typeface="Tajawal ExtraBold" panose="00000800000000000000" pitchFamily="2" charset="-78"/>
                <a:cs typeface="Tajawal ExtraBold" panose="00000800000000000000" pitchFamily="2" charset="-78"/>
              </a:rPr>
              <a:t>if we are using recognized named social groupings;</a:t>
            </a:r>
            <a:r>
              <a:rPr lang="en-US" sz="2400" dirty="0">
                <a:solidFill>
                  <a:srgbClr val="2D3956"/>
                </a:solidFill>
                <a:latin typeface="Tajawal ExtraBold" panose="00000800000000000000" pitchFamily="2" charset="-78"/>
                <a:cs typeface="Tajawal ExtraBold" panose="00000800000000000000" pitchFamily="2" charset="-78"/>
              </a:rPr>
              <a:t> </a:t>
            </a:r>
            <a:r>
              <a:rPr lang="en-US" sz="2400" i="1" dirty="0">
                <a:solidFill>
                  <a:srgbClr val="2D3956"/>
                </a:solidFill>
                <a:latin typeface="Tajawal ExtraBold" panose="00000800000000000000" pitchFamily="2" charset="-78"/>
                <a:cs typeface="Tajawal ExtraBold" panose="00000800000000000000" pitchFamily="2" charset="-78"/>
              </a:rPr>
              <a:t>ordinal</a:t>
            </a:r>
            <a:r>
              <a:rPr lang="en-US" sz="2400" dirty="0">
                <a:solidFill>
                  <a:srgbClr val="2D3956"/>
                </a:solidFill>
                <a:latin typeface="Tajawal ExtraBold" panose="00000800000000000000" pitchFamily="2" charset="-78"/>
                <a:cs typeface="Tajawal ExtraBold" panose="00000800000000000000" pitchFamily="2" charset="-78"/>
              </a:rPr>
              <a:t> </a:t>
            </a:r>
            <a:r>
              <a:rPr lang="en-US" sz="2400" u="sng" dirty="0">
                <a:solidFill>
                  <a:srgbClr val="2D3956"/>
                </a:solidFill>
                <a:latin typeface="Tajawal ExtraBold" panose="00000800000000000000" pitchFamily="2" charset="-78"/>
                <a:cs typeface="Tajawal ExtraBold" panose="00000800000000000000" pitchFamily="2" charset="-78"/>
              </a:rPr>
              <a:t>if we are using a predefined classification scale such as the Standard Occupational Classification</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2D3956"/>
                </a:solidFill>
                <a:latin typeface="Tajawal ExtraBold" panose="00000800000000000000" pitchFamily="2" charset="-78"/>
                <a:cs typeface="Tajawal ExtraBold" panose="00000800000000000000" pitchFamily="2" charset="-78"/>
              </a:rPr>
              <a:t>Academic attainment – ordinal variable</a:t>
            </a:r>
          </a:p>
          <a:p>
            <a:pPr marR="0" lvl="0" algn="just" defTabSz="914400" rtl="0" eaLnBrk="1" fontAlgn="auto" latinLnBrk="0" hangingPunct="1">
              <a:lnSpc>
                <a:spcPct val="100000"/>
              </a:lnSpc>
              <a:spcBef>
                <a:spcPts val="0"/>
              </a:spcBef>
              <a:spcAft>
                <a:spcPts val="0"/>
              </a:spcAft>
              <a:buClrTx/>
              <a:buSzTx/>
              <a:tabLst/>
              <a:defRP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2D3956"/>
                </a:solidFill>
                <a:latin typeface="Tajawal ExtraBold" panose="00000800000000000000" pitchFamily="2" charset="-78"/>
                <a:cs typeface="Tajawal ExtraBold" panose="00000800000000000000" pitchFamily="2" charset="-78"/>
              </a:rPr>
              <a:t>IT literacy – ordinal variable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2D3956"/>
                </a:solidFill>
                <a:latin typeface="Tajawal ExtraBold" panose="00000800000000000000" pitchFamily="2" charset="-78"/>
                <a:cs typeface="Tajawal ExtraBold" panose="00000800000000000000" pitchFamily="2" charset="-78"/>
              </a:rPr>
              <a:t>Gender – nominal variable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778264" y="632478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Defining variables- Example</a:t>
            </a:r>
          </a:p>
        </p:txBody>
      </p:sp>
    </p:spTree>
    <p:extLst>
      <p:ext uri="{BB962C8B-B14F-4D97-AF65-F5344CB8AC3E}">
        <p14:creationId xmlns:p14="http://schemas.microsoft.com/office/powerpoint/2010/main" val="33029474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2341" y="1870891"/>
            <a:ext cx="8757674" cy="19701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2340" y="2205091"/>
            <a:ext cx="8757675" cy="1200329"/>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2D3956"/>
                </a:solidFill>
                <a:latin typeface="Tajawal ExtraBold" panose="00000800000000000000" pitchFamily="2" charset="-78"/>
                <a:cs typeface="Tajawal ExtraBold" panose="00000800000000000000" pitchFamily="2" charset="-78"/>
              </a:rPr>
              <a:t>Once we have decided on our variables it is then time to construct a hypothesis that would allow any relationship between the variables to be tested.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778264" y="632478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Defining variables</a:t>
            </a:r>
          </a:p>
        </p:txBody>
      </p:sp>
    </p:spTree>
    <p:extLst>
      <p:ext uri="{BB962C8B-B14F-4D97-AF65-F5344CB8AC3E}">
        <p14:creationId xmlns:p14="http://schemas.microsoft.com/office/powerpoint/2010/main" val="15773849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129144" y="4360921"/>
            <a:ext cx="942066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Constructing your hypothesis</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9864929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576979"/>
            <a:ext cx="9255949" cy="282753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01899" y="2008179"/>
            <a:ext cx="8173149" cy="1938992"/>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We now have a research question and a list of potential variables to help us respond to that question. It is now time to examine those variables and decide what relationship, if any, may exist and how we can test for its existence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Constructing your hypothesis</a:t>
            </a:r>
            <a:endParaRPr lang="en-US" sz="3200" b="1" dirty="0"/>
          </a:p>
        </p:txBody>
      </p:sp>
    </p:spTree>
    <p:extLst>
      <p:ext uri="{BB962C8B-B14F-4D97-AF65-F5344CB8AC3E}">
        <p14:creationId xmlns:p14="http://schemas.microsoft.com/office/powerpoint/2010/main" val="272946334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576978"/>
            <a:ext cx="9255949" cy="390345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72834" y="1820547"/>
            <a:ext cx="8802000" cy="341632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literature review may have already identified potential relationships between these variables, for example, there may be evidence to suggest that young people who spend more time than others accessing electronic resources are those with higher levels of IT skills.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You may want to test this for yourself with your own sample group or you may want to introduce a third variable to find out if that has any influence on the relationship</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Constructing your hypothesis</a:t>
            </a:r>
            <a:endParaRPr lang="en-US" sz="3200" b="1" dirty="0"/>
          </a:p>
        </p:txBody>
      </p:sp>
    </p:spTree>
    <p:extLst>
      <p:ext uri="{BB962C8B-B14F-4D97-AF65-F5344CB8AC3E}">
        <p14:creationId xmlns:p14="http://schemas.microsoft.com/office/powerpoint/2010/main" val="6094827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576978"/>
            <a:ext cx="9255949" cy="390345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72834" y="1820547"/>
            <a:ext cx="8802000" cy="341632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Hypothesis testing is deductive</a:t>
            </a:r>
            <a:r>
              <a:rPr lang="en-US" sz="2400" dirty="0">
                <a:solidFill>
                  <a:srgbClr val="2D3956"/>
                </a:solidFill>
                <a:latin typeface="Tajawal ExtraBold" panose="00000800000000000000" pitchFamily="2" charset="-78"/>
                <a:cs typeface="Tajawal ExtraBold" panose="00000800000000000000" pitchFamily="2" charset="-78"/>
              </a:rPr>
              <a:t>: the problem is stated and then data is collected in direct response to the stated problem.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You can see that there is a rigid structure to this approach that dictates the empirical data collection.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An experimental hypothesis will have three types of variable:</a:t>
            </a:r>
            <a:r>
              <a:rPr lang="en-US" sz="2400" dirty="0">
                <a:solidFill>
                  <a:srgbClr val="2D3956"/>
                </a:solidFill>
                <a:latin typeface="Tajawal ExtraBold" panose="00000800000000000000" pitchFamily="2" charset="-78"/>
                <a:cs typeface="Tajawal ExtraBold" panose="00000800000000000000" pitchFamily="2" charset="-78"/>
              </a:rPr>
              <a:t> an independent variable, a dependent variable and intervening variables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Constructing your hypothesis</a:t>
            </a:r>
            <a:endParaRPr lang="en-US" sz="3200" b="1" dirty="0"/>
          </a:p>
        </p:txBody>
      </p:sp>
    </p:spTree>
    <p:extLst>
      <p:ext uri="{BB962C8B-B14F-4D97-AF65-F5344CB8AC3E}">
        <p14:creationId xmlns:p14="http://schemas.microsoft.com/office/powerpoint/2010/main" val="40313393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576978"/>
            <a:ext cx="9255949" cy="390345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72834" y="1820547"/>
            <a:ext cx="8802000" cy="341632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 independent variable </a:t>
            </a:r>
            <a:r>
              <a:rPr lang="en-US" sz="2400" dirty="0">
                <a:solidFill>
                  <a:srgbClr val="2D3956"/>
                </a:solidFill>
                <a:latin typeface="Tajawal ExtraBold" panose="00000800000000000000" pitchFamily="2" charset="-78"/>
                <a:cs typeface="Tajawal ExtraBold" panose="00000800000000000000" pitchFamily="2" charset="-78"/>
              </a:rPr>
              <a:t>is the condition that is manipulated by the researcher</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 dependent variable </a:t>
            </a:r>
            <a:r>
              <a:rPr lang="en-US" sz="2400" dirty="0">
                <a:solidFill>
                  <a:srgbClr val="2D3956"/>
                </a:solidFill>
                <a:latin typeface="Tajawal ExtraBold" panose="00000800000000000000" pitchFamily="2" charset="-78"/>
                <a:cs typeface="Tajawal ExtraBold" panose="00000800000000000000" pitchFamily="2" charset="-78"/>
              </a:rPr>
              <a:t>is the effect of this manipulation</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 intervening variables </a:t>
            </a:r>
            <a:r>
              <a:rPr lang="en-US" sz="2400" dirty="0">
                <a:solidFill>
                  <a:srgbClr val="2D3956"/>
                </a:solidFill>
                <a:latin typeface="Tajawal ExtraBold" panose="00000800000000000000" pitchFamily="2" charset="-78"/>
                <a:cs typeface="Tajawal ExtraBold" panose="00000800000000000000" pitchFamily="2" charset="-78"/>
              </a:rPr>
              <a:t>are all of those things the research has no control over. It is important to acknowledge the potential impact of intervening variables on any research findings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Constructing your hypothesis</a:t>
            </a:r>
            <a:endParaRPr lang="en-US" sz="3200" b="1" dirty="0"/>
          </a:p>
        </p:txBody>
      </p:sp>
    </p:spTree>
    <p:extLst>
      <p:ext uri="{BB962C8B-B14F-4D97-AF65-F5344CB8AC3E}">
        <p14:creationId xmlns:p14="http://schemas.microsoft.com/office/powerpoint/2010/main" val="159910831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576978"/>
            <a:ext cx="9255949" cy="390345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0069" y="2508120"/>
            <a:ext cx="8802000" cy="1569660"/>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 the majority of research within a natural setting there is no manipulation of a variable; the independent variable becomes an existing condition. </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Constructing your hypothesis</a:t>
            </a:r>
            <a:endParaRPr lang="en-US" sz="3200" b="1" dirty="0"/>
          </a:p>
        </p:txBody>
      </p:sp>
    </p:spTree>
    <p:extLst>
      <p:ext uri="{BB962C8B-B14F-4D97-AF65-F5344CB8AC3E}">
        <p14:creationId xmlns:p14="http://schemas.microsoft.com/office/powerpoint/2010/main" val="36489912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576978"/>
            <a:ext cx="9255949" cy="390345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1576978"/>
            <a:ext cx="8996214"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In our example below of whether access to electronic resources has a role in breaking down barriers to learning opportunities encountered by young people:</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the independent variable could be IT literacy</a:t>
            </a:r>
          </a:p>
          <a:p>
            <a:pPr marL="342900" indent="-3429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the dependent variable academic attainment</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We would be looking to see if levels of IT literacy had a relationship with level of academic attainment among our sample group.</a:t>
            </a:r>
          </a:p>
          <a:p>
            <a:pPr marL="342900" indent="-342900" algn="just">
              <a:buFont typeface="Wingdings" panose="05000000000000000000" pitchFamily="2" charset="2"/>
              <a:buChar char="q"/>
            </a:pP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Constructing your hypothesis</a:t>
            </a:r>
            <a:endParaRPr lang="en-US" sz="3200" b="1" dirty="0"/>
          </a:p>
        </p:txBody>
      </p:sp>
    </p:spTree>
    <p:extLst>
      <p:ext uri="{BB962C8B-B14F-4D97-AF65-F5344CB8AC3E}">
        <p14:creationId xmlns:p14="http://schemas.microsoft.com/office/powerpoint/2010/main" val="221436576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Constructing your hypothesis</a:t>
            </a:r>
            <a:endParaRPr lang="en-US" sz="3200" b="1" dirty="0"/>
          </a:p>
        </p:txBody>
      </p:sp>
      <p:pic>
        <p:nvPicPr>
          <p:cNvPr id="4" name="Picture 3">
            <a:extLst>
              <a:ext uri="{FF2B5EF4-FFF2-40B4-BE49-F238E27FC236}">
                <a16:creationId xmlns:a16="http://schemas.microsoft.com/office/drawing/2014/main" id="{8E51B8A2-10BC-2FD1-6A0D-66FE277B647A}"/>
              </a:ext>
            </a:extLst>
          </p:cNvPr>
          <p:cNvPicPr>
            <a:picLocks noChangeAspect="1"/>
          </p:cNvPicPr>
          <p:nvPr/>
        </p:nvPicPr>
        <p:blipFill>
          <a:blip r:embed="rId7"/>
          <a:stretch>
            <a:fillRect/>
          </a:stretch>
        </p:blipFill>
        <p:spPr>
          <a:xfrm>
            <a:off x="245860" y="876733"/>
            <a:ext cx="10660679" cy="5167181"/>
          </a:xfrm>
          <a:prstGeom prst="rect">
            <a:avLst/>
          </a:prstGeom>
        </p:spPr>
      </p:pic>
    </p:spTree>
    <p:extLst>
      <p:ext uri="{BB962C8B-B14F-4D97-AF65-F5344CB8AC3E}">
        <p14:creationId xmlns:p14="http://schemas.microsoft.com/office/powerpoint/2010/main" val="135830094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5860" y="1576978"/>
            <a:ext cx="9255949" cy="309507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80308" y="1891009"/>
            <a:ext cx="8996214" cy="2677656"/>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If this approach is appropriate to your investigation then you have chosen:</a:t>
            </a:r>
          </a:p>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 a quantitative research design; </a:t>
            </a:r>
          </a:p>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this would then imply that your research design may include probability sampling. </a:t>
            </a:r>
          </a:p>
          <a:p>
            <a:pPr marL="342900" indent="-342900" algn="just">
              <a:buFont typeface="Wingdings" panose="05000000000000000000" pitchFamily="2" charset="2"/>
              <a:buChar char="v"/>
            </a:pPr>
            <a:r>
              <a:rPr lang="en-US" sz="2400" dirty="0">
                <a:solidFill>
                  <a:srgbClr val="2D3956"/>
                </a:solidFill>
                <a:latin typeface="Tajawal ExtraBold" panose="00000800000000000000" pitchFamily="2" charset="-78"/>
                <a:cs typeface="Tajawal ExtraBold" panose="00000800000000000000" pitchFamily="2" charset="-78"/>
              </a:rPr>
              <a:t>Your research method is likely to be experimental, quasi-experimental or a large-scale survey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lang="en-US" sz="3200" b="1" dirty="0">
                <a:solidFill>
                  <a:srgbClr val="2D3956"/>
                </a:solidFill>
                <a:latin typeface="Tajawal ExtraBold" panose="00000800000000000000" pitchFamily="2" charset="-78"/>
                <a:cs typeface="Tajawal ExtraBold" panose="00000800000000000000" pitchFamily="2" charset="-78"/>
              </a:rPr>
              <a:t>Constructing your hypothesis</a:t>
            </a:r>
            <a:endParaRPr lang="en-US" sz="3200" b="1" dirty="0"/>
          </a:p>
        </p:txBody>
      </p:sp>
    </p:spTree>
    <p:extLst>
      <p:ext uri="{BB962C8B-B14F-4D97-AF65-F5344CB8AC3E}">
        <p14:creationId xmlns:p14="http://schemas.microsoft.com/office/powerpoint/2010/main" val="110657075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27443" y="3592919"/>
            <a:ext cx="8164847"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Research aims and objectives</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0479034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9"/>
            <a:ext cx="10652734" cy="360708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6945" y="1428065"/>
            <a:ext cx="10096143" cy="3539430"/>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We have a research question, a question that emerged from our investigation of the current state of knowledge within our particular area of interest.</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 </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We know what is known; we have decided on which element of what remains unknown we wish to explore. Now we have to frame a focus that will guide our investigation.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aims and objectives</a:t>
            </a:r>
          </a:p>
        </p:txBody>
      </p:sp>
    </p:spTree>
    <p:extLst>
      <p:ext uri="{BB962C8B-B14F-4D97-AF65-F5344CB8AC3E}">
        <p14:creationId xmlns:p14="http://schemas.microsoft.com/office/powerpoint/2010/main" val="418171777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10652734" cy="45447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6945" y="1428065"/>
            <a:ext cx="10096143" cy="3970318"/>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In order to do this there are a number of questions that we have to ask about our research question:</a:t>
            </a:r>
          </a:p>
          <a:p>
            <a:pPr marL="457200" indent="-4572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Why am I doing this research?</a:t>
            </a:r>
          </a:p>
          <a:p>
            <a:pPr marL="457200" indent="-4572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What is the purpose of this research?</a:t>
            </a:r>
          </a:p>
          <a:p>
            <a:pPr marL="457200" indent="-4572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What do I hope to learn from this investigation?</a:t>
            </a:r>
          </a:p>
          <a:p>
            <a:pPr marL="457200" indent="-4572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What do I need to know in order to provide an answer to my research question?</a:t>
            </a:r>
          </a:p>
          <a:p>
            <a:pPr marL="457200" indent="-4572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Who can provide access to that knowledge?</a:t>
            </a:r>
          </a:p>
          <a:p>
            <a:pPr marL="457200" indent="-457200" algn="just">
              <a:buFont typeface="Wingdings" panose="05000000000000000000" pitchFamily="2" charset="2"/>
              <a:buChar char="ü"/>
            </a:pPr>
            <a:r>
              <a:rPr lang="en-US" sz="2400" dirty="0">
                <a:solidFill>
                  <a:srgbClr val="2D3956"/>
                </a:solidFill>
                <a:latin typeface="Tajawal ExtraBold" panose="00000800000000000000" pitchFamily="2" charset="-78"/>
                <a:cs typeface="Tajawal ExtraBold" panose="00000800000000000000" pitchFamily="2" charset="-78"/>
              </a:rPr>
              <a:t>What will be the likely output from this investigation?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aims and objectives</a:t>
            </a:r>
          </a:p>
        </p:txBody>
      </p:sp>
    </p:spTree>
    <p:extLst>
      <p:ext uri="{BB962C8B-B14F-4D97-AF65-F5344CB8AC3E}">
        <p14:creationId xmlns:p14="http://schemas.microsoft.com/office/powerpoint/2010/main" val="81876676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10652734" cy="45447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6945" y="1428065"/>
            <a:ext cx="10096143" cy="3662541"/>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The answers to these questions allow us to frame our aim(s) and from that to construct the objectives of the investigation</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An aim is concerned with the conceptual level of the research, the overall purpose, which is not necessarily time and context bound. It is related to the wider research question and any intended research outputs. It would be the answer to the question ‘What is the purpose of this research?’</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aims and objectives</a:t>
            </a:r>
          </a:p>
        </p:txBody>
      </p:sp>
    </p:spTree>
    <p:extLst>
      <p:ext uri="{BB962C8B-B14F-4D97-AF65-F5344CB8AC3E}">
        <p14:creationId xmlns:p14="http://schemas.microsoft.com/office/powerpoint/2010/main" val="8985341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10652734" cy="45447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6945" y="1758179"/>
            <a:ext cx="10096143" cy="3477875"/>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b="1" dirty="0">
                <a:solidFill>
                  <a:srgbClr val="2D3956"/>
                </a:solidFill>
                <a:latin typeface="Tajawal ExtraBold" panose="00000800000000000000" pitchFamily="2" charset="-78"/>
                <a:cs typeface="Tajawal ExtraBold" panose="00000800000000000000" pitchFamily="2" charset="-78"/>
              </a:rPr>
              <a:t>Aim</a:t>
            </a:r>
            <a:r>
              <a:rPr lang="en-US" sz="2800" dirty="0">
                <a:solidFill>
                  <a:srgbClr val="2D3956"/>
                </a:solidFill>
                <a:latin typeface="Tajawal ExtraBold" panose="00000800000000000000" pitchFamily="2" charset="-78"/>
                <a:cs typeface="Tajawal ExtraBold" panose="00000800000000000000" pitchFamily="2" charset="-78"/>
              </a:rPr>
              <a:t> is concerned with the </a:t>
            </a:r>
            <a:r>
              <a:rPr lang="en-US" sz="2800" u="sng" dirty="0">
                <a:solidFill>
                  <a:srgbClr val="2D3956"/>
                </a:solidFill>
                <a:latin typeface="Tajawal ExtraBold" panose="00000800000000000000" pitchFamily="2" charset="-78"/>
                <a:cs typeface="Tajawal ExtraBold" panose="00000800000000000000" pitchFamily="2" charset="-78"/>
              </a:rPr>
              <a:t>why and the what</a:t>
            </a:r>
            <a:r>
              <a:rPr lang="en-US" sz="2800" dirty="0">
                <a:solidFill>
                  <a:srgbClr val="2D3956"/>
                </a:solidFill>
                <a:latin typeface="Tajawal ExtraBold" panose="00000800000000000000" pitchFamily="2" charset="-78"/>
                <a:cs typeface="Tajawal ExtraBold" panose="00000800000000000000" pitchFamily="2" charset="-78"/>
              </a:rPr>
              <a:t>, why we are doing it and what we hope to produce by doing it.</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b="1" dirty="0">
                <a:solidFill>
                  <a:srgbClr val="2D3956"/>
                </a:solidFill>
                <a:latin typeface="Tajawal ExtraBold" panose="00000800000000000000" pitchFamily="2" charset="-78"/>
                <a:cs typeface="Tajawal ExtraBold" panose="00000800000000000000" pitchFamily="2" charset="-78"/>
              </a:rPr>
              <a:t>A research objective</a:t>
            </a:r>
            <a:r>
              <a:rPr lang="en-US" sz="2800" dirty="0">
                <a:solidFill>
                  <a:srgbClr val="2D3956"/>
                </a:solidFill>
                <a:latin typeface="Tajawal ExtraBold" panose="00000800000000000000" pitchFamily="2" charset="-78"/>
                <a:cs typeface="Tajawal ExtraBold" panose="00000800000000000000" pitchFamily="2" charset="-78"/>
              </a:rPr>
              <a:t> is concerned with the ‘how’ of the research activity; defining objectives comes from answering the question: ‘How will I achieve my stated aim(s)?</a:t>
            </a:r>
          </a:p>
          <a:p>
            <a:pPr algn="just"/>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aims and objectives</a:t>
            </a:r>
          </a:p>
        </p:txBody>
      </p:sp>
    </p:spTree>
    <p:extLst>
      <p:ext uri="{BB962C8B-B14F-4D97-AF65-F5344CB8AC3E}">
        <p14:creationId xmlns:p14="http://schemas.microsoft.com/office/powerpoint/2010/main" val="372615122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10652734" cy="45447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6945" y="1380838"/>
            <a:ext cx="10096143" cy="4524315"/>
          </a:xfrm>
          <a:prstGeom prst="rect">
            <a:avLst/>
          </a:prstGeom>
          <a:noFill/>
        </p:spPr>
        <p:txBody>
          <a:bodyPr wrap="square" rtlCol="0">
            <a:spAutoFit/>
          </a:bodyPr>
          <a:lstStyle/>
          <a:p>
            <a:pPr algn="just"/>
            <a:endParaRPr lang="en-US" sz="24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You could almost call it a task list and so it is not surprising that most objectives begin with a verb. </a:t>
            </a:r>
          </a:p>
          <a:p>
            <a:pPr marL="285750" indent="-28575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Simple as this sounds, it does help when constructing objectives to consider the type of words you should be using: words such as ‘examine’, ‘identify’ and ‘establish’ are usually the first words of a research objective. </a:t>
            </a:r>
          </a:p>
          <a:p>
            <a:pPr marL="285750" indent="-285750" algn="just">
              <a:buFont typeface="Arial" panose="020B0604020202020204" pitchFamily="34" charset="0"/>
              <a:buChar char="•"/>
            </a:pPr>
            <a:endParaRPr lang="en-US" sz="24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400" dirty="0">
                <a:solidFill>
                  <a:srgbClr val="2D3956"/>
                </a:solidFill>
                <a:latin typeface="Tajawal ExtraBold" panose="00000800000000000000" pitchFamily="2" charset="-78"/>
                <a:cs typeface="Tajawal ExtraBold" panose="00000800000000000000" pitchFamily="2" charset="-78"/>
              </a:rPr>
              <a:t>The operational list of activities will ultimately lead to you achieving your aim(s); they are the pieces of the puzzle that need to be understood and put in place before the whole picture can be revealed</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aims and objectives</a:t>
            </a:r>
          </a:p>
        </p:txBody>
      </p:sp>
    </p:spTree>
    <p:extLst>
      <p:ext uri="{BB962C8B-B14F-4D97-AF65-F5344CB8AC3E}">
        <p14:creationId xmlns:p14="http://schemas.microsoft.com/office/powerpoint/2010/main" val="129030891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822703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aims and objectives- Example</a:t>
            </a:r>
          </a:p>
        </p:txBody>
      </p:sp>
      <p:pic>
        <p:nvPicPr>
          <p:cNvPr id="4" name="Picture 3">
            <a:extLst>
              <a:ext uri="{FF2B5EF4-FFF2-40B4-BE49-F238E27FC236}">
                <a16:creationId xmlns:a16="http://schemas.microsoft.com/office/drawing/2014/main" id="{726690CA-7055-E45A-4D50-03B2C2F73FDE}"/>
              </a:ext>
            </a:extLst>
          </p:cNvPr>
          <p:cNvPicPr>
            <a:picLocks noChangeAspect="1"/>
          </p:cNvPicPr>
          <p:nvPr/>
        </p:nvPicPr>
        <p:blipFill>
          <a:blip r:embed="rId5"/>
          <a:stretch>
            <a:fillRect/>
          </a:stretch>
        </p:blipFill>
        <p:spPr>
          <a:xfrm>
            <a:off x="0" y="768627"/>
            <a:ext cx="11595652" cy="6051418"/>
          </a:xfrm>
          <a:prstGeom prst="rect">
            <a:avLst/>
          </a:prstGeom>
        </p:spPr>
      </p:pic>
    </p:spTree>
    <p:extLst>
      <p:ext uri="{BB962C8B-B14F-4D97-AF65-F5344CB8AC3E}">
        <p14:creationId xmlns:p14="http://schemas.microsoft.com/office/powerpoint/2010/main" val="399496492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aims and objectives</a:t>
            </a:r>
          </a:p>
        </p:txBody>
      </p:sp>
      <p:pic>
        <p:nvPicPr>
          <p:cNvPr id="5" name="Picture 4">
            <a:extLst>
              <a:ext uri="{FF2B5EF4-FFF2-40B4-BE49-F238E27FC236}">
                <a16:creationId xmlns:a16="http://schemas.microsoft.com/office/drawing/2014/main" id="{5A3B36C6-C3E1-B24C-BFEA-76DA15ACFBE5}"/>
              </a:ext>
            </a:extLst>
          </p:cNvPr>
          <p:cNvPicPr>
            <a:picLocks noChangeAspect="1"/>
          </p:cNvPicPr>
          <p:nvPr/>
        </p:nvPicPr>
        <p:blipFill>
          <a:blip r:embed="rId5"/>
          <a:stretch>
            <a:fillRect/>
          </a:stretch>
        </p:blipFill>
        <p:spPr>
          <a:xfrm>
            <a:off x="122930" y="976777"/>
            <a:ext cx="11946140" cy="5489219"/>
          </a:xfrm>
          <a:prstGeom prst="rect">
            <a:avLst/>
          </a:prstGeom>
        </p:spPr>
      </p:pic>
    </p:spTree>
    <p:extLst>
      <p:ext uri="{BB962C8B-B14F-4D97-AF65-F5344CB8AC3E}">
        <p14:creationId xmlns:p14="http://schemas.microsoft.com/office/powerpoint/2010/main" val="185282960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27443" y="3592919"/>
            <a:ext cx="8164847"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Summary</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43601215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1441599"/>
            <a:ext cx="9157872" cy="3539430"/>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At this stage in the research design major decisions are made about the approach, nature and purpose of the investigation. </a:t>
            </a: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We have taken the same research question and looked at how we can respond to that question from each of the major research traditions discussed in Chapter 1.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348071998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1441599"/>
            <a:ext cx="9157872" cy="3108543"/>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Decisions are based on the purpose of the research as well as the researcher’s experience, preference and understanding. It is vital that once those decisions are made the purpose of the research is expressed in an appropriate and practical manner. </a:t>
            </a:r>
          </a:p>
          <a:p>
            <a:pPr algn="just"/>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279780089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360408"/>
            <a:ext cx="9642837" cy="38781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89206" y="1441599"/>
            <a:ext cx="9157872" cy="2677656"/>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If you are to achieve your research goals then you must create a design that will lead to a logical and defendable outcome. Your research design must ensure </a:t>
            </a:r>
            <a:r>
              <a:rPr lang="en-US" sz="2800" dirty="0" err="1">
                <a:solidFill>
                  <a:srgbClr val="2D3956"/>
                </a:solidFill>
                <a:latin typeface="Tajawal ExtraBold" panose="00000800000000000000" pitchFamily="2" charset="-78"/>
                <a:cs typeface="Tajawal ExtraBold" panose="00000800000000000000" pitchFamily="2" charset="-78"/>
              </a:rPr>
              <a:t>rigour</a:t>
            </a:r>
            <a:r>
              <a:rPr lang="en-US" sz="2800" dirty="0">
                <a:solidFill>
                  <a:srgbClr val="2D3956"/>
                </a:solidFill>
                <a:latin typeface="Tajawal ExtraBold" panose="00000800000000000000" pitchFamily="2" charset="-78"/>
                <a:cs typeface="Tajawal ExtraBold" panose="00000800000000000000" pitchFamily="2" charset="-78"/>
              </a:rPr>
              <a:t> or trustworthiness, depending on your chosen approach</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Summary</a:t>
            </a:r>
          </a:p>
        </p:txBody>
      </p:sp>
    </p:spTree>
    <p:extLst>
      <p:ext uri="{BB962C8B-B14F-4D97-AF65-F5344CB8AC3E}">
        <p14:creationId xmlns:p14="http://schemas.microsoft.com/office/powerpoint/2010/main" val="316335915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27443" y="3592919"/>
            <a:ext cx="8164847"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PRACTICAL EXERCISE</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53175797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266741"/>
            <a:ext cx="10427448" cy="370282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167" y="1328751"/>
            <a:ext cx="9915797" cy="3539430"/>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Identify the dependent and independent variables in the two hypotheses given below:</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Courier New" panose="02070309020205020404" pitchFamily="49" charset="0"/>
              <a:buChar char="o"/>
            </a:pPr>
            <a:r>
              <a:rPr lang="en-US" sz="2800" dirty="0">
                <a:solidFill>
                  <a:srgbClr val="2D3956"/>
                </a:solidFill>
                <a:latin typeface="Tajawal ExtraBold" panose="00000800000000000000" pitchFamily="2" charset="-78"/>
                <a:cs typeface="Tajawal ExtraBold" panose="00000800000000000000" pitchFamily="2" charset="-78"/>
              </a:rPr>
              <a:t>Hypothesis 1: ‘Higher levels of IT literacy in young people will lead to higher levels of academic attainment in assignments where electronic information resources are used.’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PRACTICAL EXERCISE</a:t>
            </a:r>
          </a:p>
        </p:txBody>
      </p:sp>
    </p:spTree>
    <p:extLst>
      <p:ext uri="{BB962C8B-B14F-4D97-AF65-F5344CB8AC3E}">
        <p14:creationId xmlns:p14="http://schemas.microsoft.com/office/powerpoint/2010/main" val="345276094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0308" y="1266741"/>
            <a:ext cx="10427448" cy="370282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167" y="1328751"/>
            <a:ext cx="9915797" cy="3539430"/>
          </a:xfrm>
          <a:prstGeom prst="rect">
            <a:avLst/>
          </a:prstGeom>
          <a:noFill/>
        </p:spPr>
        <p:txBody>
          <a:bodyPr wrap="square" rtlCol="0">
            <a:spAutoFit/>
          </a:bodyPr>
          <a:lstStyle/>
          <a:p>
            <a:pPr algn="just"/>
            <a:endParaRPr lang="en-US" sz="2800" dirty="0">
              <a:solidFill>
                <a:srgbClr val="2D3956"/>
              </a:solidFill>
              <a:latin typeface="Tajawal ExtraBold" panose="00000800000000000000" pitchFamily="2" charset="-78"/>
              <a:cs typeface="Tajawal ExtraBold" panose="00000800000000000000" pitchFamily="2" charset="-78"/>
            </a:endParaRPr>
          </a:p>
          <a:p>
            <a:pPr marL="285750" indent="-285750" algn="just">
              <a:buFont typeface="Arial" panose="020B0604020202020204" pitchFamily="34" charset="0"/>
              <a:buChar char="•"/>
            </a:pPr>
            <a:r>
              <a:rPr lang="en-US" sz="2800" dirty="0">
                <a:solidFill>
                  <a:srgbClr val="2D3956"/>
                </a:solidFill>
                <a:latin typeface="Tajawal ExtraBold" panose="00000800000000000000" pitchFamily="2" charset="-78"/>
                <a:cs typeface="Tajawal ExtraBold" panose="00000800000000000000" pitchFamily="2" charset="-78"/>
              </a:rPr>
              <a:t>Identify the dependent and independent variables in the two hypotheses given below:</a:t>
            </a:r>
          </a:p>
          <a:p>
            <a:pPr marL="285750" indent="-285750" algn="just">
              <a:buFont typeface="Arial" panose="020B0604020202020204" pitchFamily="34" charset="0"/>
              <a:buChar char="•"/>
            </a:pPr>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lgn="just">
              <a:buFont typeface="Courier New" panose="02070309020205020404" pitchFamily="49" charset="0"/>
              <a:buChar char="o"/>
            </a:pPr>
            <a:r>
              <a:rPr lang="en-US" sz="2800" dirty="0">
                <a:solidFill>
                  <a:srgbClr val="2D3956"/>
                </a:solidFill>
                <a:latin typeface="Tajawal ExtraBold" panose="00000800000000000000" pitchFamily="2" charset="-78"/>
                <a:cs typeface="Tajawal ExtraBold" panose="00000800000000000000" pitchFamily="2" charset="-78"/>
              </a:rPr>
              <a:t>Hypothesis 2: ‘Young males are more confident in navigating electronic information resources and this confidence leads to more successful use of these resources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272B71C6-3947-6DEB-8331-2EE8BA4CF1BA}"/>
              </a:ext>
            </a:extLst>
          </p:cNvPr>
          <p:cNvSpPr txBox="1"/>
          <p:nvPr/>
        </p:nvSpPr>
        <p:spPr>
          <a:xfrm>
            <a:off x="3156587" y="37956"/>
            <a:ext cx="6513340" cy="584775"/>
          </a:xfrm>
          <a:prstGeom prst="rect">
            <a:avLst/>
          </a:prstGeom>
          <a:noFill/>
        </p:spPr>
        <p:txBody>
          <a:bodyPr wrap="square">
            <a:spAutoFit/>
          </a:bodyPr>
          <a:lstStyle/>
          <a:p>
            <a:r>
              <a:rPr kumimoji="0" lang="en-US" sz="32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PRACTICAL EXERCISE</a:t>
            </a:r>
          </a:p>
        </p:txBody>
      </p:sp>
    </p:spTree>
    <p:extLst>
      <p:ext uri="{BB962C8B-B14F-4D97-AF65-F5344CB8AC3E}">
        <p14:creationId xmlns:p14="http://schemas.microsoft.com/office/powerpoint/2010/main" val="76358112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1486</TotalTime>
  <Words>2604</Words>
  <Application>Microsoft Office PowerPoint</Application>
  <PresentationFormat>Widescreen</PresentationFormat>
  <Paragraphs>214</Paragraphs>
  <Slides>64</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64</vt:i4>
      </vt:variant>
    </vt:vector>
  </HeadingPairs>
  <TitlesOfParts>
    <vt:vector size="73" baseType="lpstr">
      <vt:lpstr>Arial</vt:lpstr>
      <vt:lpstr>Calibri</vt:lpstr>
      <vt:lpstr>Calibri Light</vt:lpstr>
      <vt:lpstr>Courier New</vt:lpstr>
      <vt:lpstr>Tajawal ExtraBold</vt:lpstr>
      <vt:lpstr>Tajawal Medium</vt:lpstr>
      <vt:lpstr>Wingdings</vt:lpstr>
      <vt:lpstr>ZurichBT-RomanExtended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monaalshry</cp:lastModifiedBy>
  <cp:revision>139</cp:revision>
  <dcterms:created xsi:type="dcterms:W3CDTF">2023-04-29T09:08:23Z</dcterms:created>
  <dcterms:modified xsi:type="dcterms:W3CDTF">2023-07-03T14:47:41Z</dcterms:modified>
</cp:coreProperties>
</file>