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webp" ContentType="image/webp"/>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notesSlides/notesSlide3.xml" ContentType="application/vnd.openxmlformats-officedocument.presentationml.notesSlide+xml"/>
  <Override PartName="/ppt/ink/ink2.xml" ContentType="application/inkml+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271" r:id="rId6"/>
    <p:sldId id="509" r:id="rId7"/>
    <p:sldId id="566" r:id="rId8"/>
    <p:sldId id="540" r:id="rId9"/>
    <p:sldId id="567" r:id="rId10"/>
    <p:sldId id="568" r:id="rId11"/>
    <p:sldId id="600" r:id="rId12"/>
    <p:sldId id="569" r:id="rId13"/>
    <p:sldId id="570" r:id="rId14"/>
    <p:sldId id="571" r:id="rId15"/>
    <p:sldId id="572" r:id="rId16"/>
    <p:sldId id="573" r:id="rId17"/>
    <p:sldId id="574" r:id="rId18"/>
    <p:sldId id="575" r:id="rId19"/>
    <p:sldId id="576" r:id="rId20"/>
    <p:sldId id="577" r:id="rId21"/>
    <p:sldId id="579" r:id="rId22"/>
    <p:sldId id="581" r:id="rId23"/>
    <p:sldId id="582" r:id="rId24"/>
    <p:sldId id="583" r:id="rId25"/>
    <p:sldId id="584" r:id="rId26"/>
    <p:sldId id="585" r:id="rId27"/>
    <p:sldId id="586" r:id="rId28"/>
    <p:sldId id="587" r:id="rId29"/>
    <p:sldId id="588" r:id="rId30"/>
    <p:sldId id="589" r:id="rId31"/>
    <p:sldId id="590" r:id="rId32"/>
    <p:sldId id="591" r:id="rId33"/>
    <p:sldId id="592" r:id="rId34"/>
    <p:sldId id="593" r:id="rId35"/>
    <p:sldId id="594" r:id="rId36"/>
    <p:sldId id="595" r:id="rId37"/>
    <p:sldId id="596" r:id="rId38"/>
    <p:sldId id="597" r:id="rId39"/>
    <p:sldId id="598" r:id="rId40"/>
    <p:sldId id="599" r:id="rId41"/>
    <p:sldId id="507" r:id="rId42"/>
    <p:sldId id="562"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09"/>
            <p14:sldId id="566"/>
            <p14:sldId id="540"/>
            <p14:sldId id="567"/>
            <p14:sldId id="568"/>
            <p14:sldId id="600"/>
            <p14:sldId id="569"/>
            <p14:sldId id="570"/>
            <p14:sldId id="571"/>
            <p14:sldId id="572"/>
            <p14:sldId id="573"/>
            <p14:sldId id="574"/>
            <p14:sldId id="575"/>
            <p14:sldId id="576"/>
            <p14:sldId id="577"/>
            <p14:sldId id="579"/>
            <p14:sldId id="581"/>
            <p14:sldId id="582"/>
            <p14:sldId id="583"/>
            <p14:sldId id="584"/>
            <p14:sldId id="585"/>
            <p14:sldId id="586"/>
            <p14:sldId id="587"/>
            <p14:sldId id="588"/>
            <p14:sldId id="589"/>
            <p14:sldId id="590"/>
            <p14:sldId id="591"/>
            <p14:sldId id="592"/>
            <p14:sldId id="593"/>
            <p14:sldId id="594"/>
            <p14:sldId id="595"/>
            <p14:sldId id="596"/>
            <p14:sldId id="597"/>
            <p14:sldId id="598"/>
            <p14:sldId id="599"/>
            <p14:sldId id="507"/>
            <p14:sldId id="56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extLst>
      <p:ext uri="{19B8F6BF-5375-455C-9EA6-DF929625EA0E}">
        <p15:presenceInfo xmlns:p15="http://schemas.microsoft.com/office/powerpoint/2012/main" userId="LENOV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000000"/>
    <a:srgbClr val="00AEEF"/>
    <a:srgbClr val="203E5F"/>
    <a:srgbClr val="FFD200"/>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73" autoAdjust="0"/>
    <p:restoredTop sz="85986" autoAdjust="0"/>
  </p:normalViewPr>
  <p:slideViewPr>
    <p:cSldViewPr snapToGrid="0">
      <p:cViewPr varScale="1">
        <p:scale>
          <a:sx n="57" d="100"/>
          <a:sy n="57" d="100"/>
        </p:scale>
        <p:origin x="904"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‹N°›</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17160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E9752-04C1-125F-9ACB-FB1264D358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801803-616F-BFEA-4ED0-D94B31CBEB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D805E4-A106-7805-803F-1C6DF211117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DB51FA4-C34D-1E2A-117C-C2944FF85198}"/>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9228841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728DB-A4BF-6401-A195-AEF5416021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BCD61B-9311-74FC-07D4-94032B37B9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D91521-722E-3DAF-0DD7-E0D4C61C31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21CE256-CF15-6A76-FC9C-52253E61BEBA}"/>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6049075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FFA49E-492F-E394-5DB7-48CE6FC8DE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A2029D-47D0-42D0-CF97-D4F3B567F5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E1F083-56EB-CE64-B6E2-B666A416685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C19ED78-61C2-63F5-69FB-5814BC2B6749}"/>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1281849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11A78A-05F3-877F-B2B0-6A6E7E9B1F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64C74C-852B-1847-579E-D8B70EA518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A804AD-0BF6-B57D-B5F3-A3B15870E84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19D70CB-795D-C9AC-97F8-48354328126D}"/>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650598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E34A1F-88DB-5062-C861-FD7184EB25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3ADADD-AFFB-CDDD-E8C8-A2B93DD275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B6BB03-EA5E-E6C7-5AD6-C7BD3F4FDC9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BF49D2B-6F75-D607-2C73-983ECBE60CDA}"/>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3970466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3D646-C313-636A-4B2F-D3446E64F5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32F745-D22D-F050-CB1C-24286B0616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D2290F-EB9A-EA16-D43D-65FEFF61C5E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A496157-605B-BEFB-12CB-E127BFCC7C51}"/>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2130755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FEFE9-7101-5F5C-C064-BD6EBAA4FC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59F18B-0B10-9F74-EB6D-FB6F55B95E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488F05-EAFA-E0DA-8AA4-BBA7626D28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30FFDAC-EBF4-FD5C-4AC0-15477935E33B}"/>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9995764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593EFE-BFCB-5C63-0295-58B3EE0A11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7ACFCE-5678-C318-FBA7-91321411E6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6A3E45-26F6-A854-9726-EC55921DE0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5AE56A0-59AC-F085-66DF-DAE3D945CC33}"/>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0665116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91DFC3-9391-9B24-A7DD-15AF1BA672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90E2A6-F9AC-58D3-6577-6E2D515604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922586-A8AD-C974-EE30-D6F6A36C41B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BF4CB08-1216-D6D4-CCF7-C94DA6920F75}"/>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0223544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FE6B0E-C0AC-98B3-BE28-D53B5A8BAB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4F9A0A-3AF5-1DD7-A26C-5C05D60215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2DA829-FE2C-034A-EA25-2388DD3579C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25826D3-15F3-A087-F9B9-AA9D99858975}"/>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8341301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A644E-E3CC-828C-8BE4-99266E0B5C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0E248B-4536-D54A-B7CD-52B8FD32C5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34C1A2-6069-FDB2-F56B-5F64575A0FA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AADF430-5015-A22E-1084-F9BE7BFC4367}"/>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3587931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ED5FCE-F2F1-55BF-A374-775216538B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F32028-0DF5-1D93-453E-8D6751D105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B0B8D6-1472-A4BC-0AEA-6911D6FD036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AA15284-6D9E-2E4D-101A-9445CE31293E}"/>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2355918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13833B-6A66-6DA4-1413-998FD05415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69B14B-0D48-7B33-3072-E29496DB2F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49EB31-6CD6-9A04-C340-D4F0396959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E51E485-6C6F-F0F6-CB67-5C37D0D65C6C}"/>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7926437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BBA615-BFA3-A191-0D16-0AB6A61266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726F5D-B75C-959C-E72D-2FEC96DF04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02F88F-9FC9-DD20-8C2E-E8FC972990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B5095C-4027-5FF3-083A-C7E084189075}"/>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2605700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D989A7-ECD6-04CC-2234-74DFFE8310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CE5636-E816-2701-F4F5-2253A40FFD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6E2E54-CD85-0AA7-9A5D-DD712D612E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8C7AD27-1CCE-C32E-71E6-8F7F2691D54F}"/>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6935152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43372-6FFA-E9A7-4DA7-D70B7BEC2E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D57A42-5D47-CFDF-8083-198188E658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A55995-D11D-7FB7-B5F7-73FEBEF6A1F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E69B90-B793-EF11-84E0-3800C323C28B}"/>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3185761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63221-E9FE-A168-521E-BA17D5D487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22F41A-95DF-C8F6-A68A-D81BA29897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11418F-B3C1-B97B-D59B-0C3AFBF1AA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D30CA3-E1B2-0930-69B9-4EEB6A1FFFE5}"/>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0658025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139A11-81AB-763A-6395-F1490BA69A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C95989-1B2B-4C9D-15B6-277B3D219B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E271CB-2F44-72FF-71AD-1B4A3E72625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7F5288-1877-2D8A-113C-058ACEF6F31C}"/>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3648052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A6E5EF-5492-300A-B2EA-AD9232D8AD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D4E51B-DC7E-60F2-0349-B7D02FD80E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A5B0F6-1318-AD24-CB1A-D35ED3BA24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CFB33E-50F4-CD99-8FF7-C0C317161DFB}"/>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2630745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FAABB7-2BD7-4B34-D7CF-410510859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59BFF4-B1FD-FB97-6D55-F54E52F3D5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C4CB15-4948-DCC2-46A6-C0F5ED2FCD8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C23AB36-069C-1E9B-FBFA-74DE5DF163D0}"/>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2361328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454611-B72C-9B7B-F1CF-7F6D0AE4AA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620EC9-E773-9D0B-16EA-35DADCC9CC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437C61-FB71-653A-6136-5901B50F7F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E41B3F-22C7-0C4F-4BD7-95926BADA7A2}"/>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0542365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ACB965-9496-1FDC-8FF9-1EF615A918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432FE4-72F5-4329-CF9F-093ABB019F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6FDAE5-2AE0-4AF7-E8D8-94A8079690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90F934-583D-8158-718E-F26F5BBB2DC3}"/>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8595088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F4554F-38E6-D0C3-3228-99A4919976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F9559C-C5B1-9D0D-FD6E-CCE7465DAA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646603-4710-533B-1A4D-BC884A52301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76D483-2104-DC09-71D3-8E3961B2DAA9}"/>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1510903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6A576D-C080-3BBD-A7EC-FCBD00B57C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0A4AE0-17CD-3C17-AC91-7B8CA1AB04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3D0A95-8305-1B7A-088A-EDE7D6E0F1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0EE1806-09F0-976F-3705-CACC1BA2D739}"/>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8298575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26466F-3BA8-1E0B-D571-445F48B926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5ACA91-1088-8DF3-7E7A-AD4C2EE579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E48165-7539-2111-68AC-BC0B6F6CC5B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7F598D8-3A78-9395-FBF7-729FF2164C15}"/>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9801968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ABC67-E58B-7B72-2BC4-2E80CABF7F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7ADBC6-0DD7-CDF7-C4FB-61E01AE42F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8B4EB6-A787-0036-07D9-8203642C07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FC7A1EA-44F1-B1CE-CF97-B9AF08B21A93}"/>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7985139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88ED9-5B06-347F-870E-D87EECEBBA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0A12A3-0427-80DC-2862-1CB888E91A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76B235-A6B8-D5E4-32DE-EF0CE69474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9C10207-533D-6743-1008-CA2C217F2640}"/>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745904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31F9D-E8B3-AEB9-EE50-42BC995573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144D45-9F33-E7A1-CA13-130EA0EAFD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73C37F-7984-4487-766E-3D3270A1C7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FE19EF3-415F-1D1A-86A3-0C591CBFBB93}"/>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9751187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620E54-1103-E829-AC97-47553FE472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A591AA-1E40-0016-907C-20262F31BB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7558A2-3F94-EF51-BBB0-ABB2A91B31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2C8668F-E6B9-F27E-035D-9481883CFA39}"/>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35481564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222AC-ABC9-A9E9-06DE-7669DF0C6A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0C1D86-1F44-2A65-4BE3-3B96D73D5E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C4603E-803C-753D-4809-14DBA97CC6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30359D-B753-1A50-0914-1A431BEC1D7E}"/>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08381359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EDB167-953B-22BE-4611-0C4B9A69A3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C48D64-A0FE-6865-3E01-2DC91EEF10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6167AF-EA79-6CC1-4D00-CA48A301F9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512088-45A7-3609-25D6-D5013A542600}"/>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001807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4F2EC1-6E36-4E9E-D82F-F615B46812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CDBAD7-897E-42A7-496B-F14F98D009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8A7253-559B-5EF8-A6EE-5BCAE2D3E71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7E3F8EC-EDBA-ED77-261B-A4F6D3EB9C2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31774434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DEC42E-E400-869C-826E-4ED2A9AD9D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F8A293-EEE3-6F49-A3E6-A23E6188BB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CEAA55-75B7-CBAC-922C-C4B616FEB50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E18DA95-4EAC-50F8-5890-604AA8185D44}"/>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6709076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customXml" Target="../ink/ink1.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 Id="rId4" Type="http://schemas.openxmlformats.org/officeDocument/2006/relationships/customXml" Target="../ink/ink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10.jp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4.webp"/></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16.sv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7" Type="http://schemas.microsoft.com/office/2007/relationships/hdphoto" Target="../media/hdphoto2.wdp"/><Relationship Id="rId2" Type="http://schemas.openxmlformats.org/officeDocument/2006/relationships/notesSlide" Target="../notesSlides/notesSlide18.xml"/><Relationship Id="rId1" Type="http://schemas.openxmlformats.org/officeDocument/2006/relationships/slideLayout" Target="../slideLayouts/slideLayout14.xml"/><Relationship Id="rId6" Type="http://schemas.openxmlformats.org/officeDocument/2006/relationships/image" Target="../media/image20.png"/><Relationship Id="rId5" Type="http://schemas.microsoft.com/office/2007/relationships/hdphoto" Target="../media/hdphoto1.wdp"/><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7" Type="http://schemas.microsoft.com/office/2007/relationships/hdphoto" Target="../media/hdphoto4.wdp"/><Relationship Id="rId2" Type="http://schemas.openxmlformats.org/officeDocument/2006/relationships/notesSlide" Target="../notesSlides/notesSlide19.xml"/><Relationship Id="rId1" Type="http://schemas.openxmlformats.org/officeDocument/2006/relationships/slideLayout" Target="../slideLayouts/slideLayout14.xml"/><Relationship Id="rId6" Type="http://schemas.openxmlformats.org/officeDocument/2006/relationships/image" Target="../media/image22.png"/><Relationship Id="rId5" Type="http://schemas.microsoft.com/office/2007/relationships/hdphoto" Target="../media/hdphoto3.wdp"/><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microsoft.com/office/2007/relationships/hdphoto" Target="../media/hdphoto5.wdp"/><Relationship Id="rId4" Type="http://schemas.openxmlformats.org/officeDocument/2006/relationships/image" Target="../media/image24.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4.xml"/><Relationship Id="rId5" Type="http://schemas.microsoft.com/office/2007/relationships/hdphoto" Target="../media/hdphoto6.wdp"/><Relationship Id="rId4" Type="http://schemas.openxmlformats.org/officeDocument/2006/relationships/image" Target="../media/image25.png"/></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6.xml"/><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03144" y="3920917"/>
            <a:ext cx="5216525" cy="523220"/>
          </a:xfrm>
          <a:prstGeom prst="rect">
            <a:avLst/>
          </a:prstGeom>
          <a:noFill/>
        </p:spPr>
        <p:txBody>
          <a:bodyPr wrap="square" rtlCol="0">
            <a:spAutoFit/>
          </a:bodyPr>
          <a:lstStyle/>
          <a:p>
            <a:r>
              <a:rPr lang="ar-DZ" sz="2800" b="1" dirty="0">
                <a:latin typeface="Alexandria"/>
                <a:cs typeface="Alexandria" charset="0"/>
              </a:rPr>
              <a:t>الدكتور: توفيـــــــــق عمـــــــري</a:t>
            </a:r>
            <a:endParaRPr lang="en-US" sz="2800" b="1" dirty="0">
              <a:latin typeface="Alexandria"/>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79291" y="5037230"/>
            <a:ext cx="439069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bg1"/>
                </a:solidFill>
                <a:latin typeface="Alexandria" charset="0"/>
                <a:cs typeface="Alexandria" charset="0"/>
              </a:rPr>
              <a:t>المحاضرة الثانية</a:t>
            </a:r>
            <a:endParaRPr lang="en-US" sz="2800" b="1" dirty="0">
              <a:solidFill>
                <a:schemeClr val="bg1"/>
              </a:solidFill>
              <a:latin typeface="Alexandria" charset="0"/>
              <a:cs typeface="Alexandria" charset="0"/>
            </a:endParaRPr>
          </a:p>
        </p:txBody>
      </p:sp>
      <p:sp>
        <p:nvSpPr>
          <p:cNvPr id="46" name="TextBox 45"/>
          <p:cNvSpPr txBox="1"/>
          <p:nvPr/>
        </p:nvSpPr>
        <p:spPr>
          <a:xfrm>
            <a:off x="149231" y="5429067"/>
            <a:ext cx="4305987" cy="738664"/>
          </a:xfrm>
          <a:prstGeom prst="rect">
            <a:avLst/>
          </a:prstGeom>
          <a:noFill/>
        </p:spPr>
        <p:txBody>
          <a:bodyPr wrap="none" rtlCol="0">
            <a:spAutoFit/>
          </a:bodyPr>
          <a:lstStyle/>
          <a:p>
            <a:r>
              <a:rPr lang="ar-DZ" b="1" dirty="0"/>
              <a:t>          </a:t>
            </a:r>
            <a:endParaRPr lang="fr-FR" dirty="0"/>
          </a:p>
          <a:p>
            <a:pPr lvl="0" rtl="1"/>
            <a:r>
              <a:rPr lang="ar-SA" sz="2400" b="1" dirty="0"/>
              <a:t>عناصر إدارة المؤسسة الإعلامية الرقمية</a:t>
            </a:r>
            <a:endParaRPr lang="fr-FR" sz="2400" dirty="0"/>
          </a:p>
        </p:txBody>
      </p:sp>
      <p:sp>
        <p:nvSpPr>
          <p:cNvPr id="14" name="Oval 13"/>
          <p:cNvSpPr/>
          <p:nvPr/>
        </p:nvSpPr>
        <p:spPr>
          <a:xfrm>
            <a:off x="6008898" y="-228207"/>
            <a:ext cx="7410450" cy="746121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29">
            <a:extLst>
              <a:ext uri="{FF2B5EF4-FFF2-40B4-BE49-F238E27FC236}">
                <a16:creationId xmlns:a16="http://schemas.microsoft.com/office/drawing/2014/main" id="{E57C396E-130A-9AB1-DEC7-99BAA15B03A1}"/>
              </a:ext>
            </a:extLst>
          </p:cNvPr>
          <p:cNvSpPr txBox="1"/>
          <p:nvPr/>
        </p:nvSpPr>
        <p:spPr>
          <a:xfrm>
            <a:off x="256231" y="2508097"/>
            <a:ext cx="5335229" cy="1077218"/>
          </a:xfrm>
          <a:prstGeom prst="rect">
            <a:avLst/>
          </a:prstGeom>
          <a:noFill/>
        </p:spPr>
        <p:txBody>
          <a:bodyPr wrap="square" rtlCol="0">
            <a:spAutoFit/>
          </a:bodyPr>
          <a:lstStyle/>
          <a:p>
            <a:pPr algn="ctr"/>
            <a:r>
              <a:rPr lang="ar-DZ" sz="4400" b="1" dirty="0">
                <a:solidFill>
                  <a:schemeClr val="accent1">
                    <a:lumMod val="50000"/>
                  </a:schemeClr>
                </a:solidFill>
                <a:latin typeface="Alexandria"/>
                <a:cs typeface="Alexandria" charset="0"/>
              </a:rPr>
              <a:t>إدارة المؤسسات الإعلامية</a:t>
            </a:r>
          </a:p>
          <a:p>
            <a:pPr algn="ctr"/>
            <a:r>
              <a:rPr lang="fr-FR" b="1" dirty="0"/>
              <a:t>DGM</a:t>
            </a:r>
            <a:r>
              <a:rPr lang="ar-DZ" b="1" dirty="0"/>
              <a:t>41</a:t>
            </a:r>
            <a:r>
              <a:rPr lang="fr-FR" b="1" dirty="0"/>
              <a:t>1</a:t>
            </a:r>
            <a:endParaRPr lang="ar-DZ" b="1" dirty="0">
              <a:solidFill>
                <a:schemeClr val="accent1">
                  <a:lumMod val="50000"/>
                </a:schemeClr>
              </a:solidFill>
              <a:latin typeface="Alexandria"/>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875283" y="1492881"/>
            <a:ext cx="3188178" cy="461362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242977" y="1229398"/>
            <a:ext cx="5021843" cy="545151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360444" y="1402024"/>
            <a:ext cx="4786910" cy="49550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Rectangle 10"/>
          <p:cNvSpPr/>
          <p:nvPr/>
        </p:nvSpPr>
        <p:spPr>
          <a:xfrm>
            <a:off x="5779659" y="862401"/>
            <a:ext cx="3837449" cy="7339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600" b="1">
                <a:latin typeface="Alexandria" charset="0"/>
                <a:cs typeface="Alexandria" charset="0"/>
              </a:rPr>
              <a:t>المحاضرة الثانية</a:t>
            </a:r>
            <a:endParaRPr lang="en-US" sz="3600" b="1" dirty="0">
              <a:latin typeface="Alexandria" charset="0"/>
              <a:cs typeface="Alexandria" charset="0"/>
            </a:endParaRPr>
          </a:p>
          <a:p>
            <a:pPr algn="ctr"/>
            <a:endParaRPr lang="en-US" sz="1100" dirty="0">
              <a:solidFill>
                <a:srgbClr val="00B0F0"/>
              </a:solidFill>
              <a:ea typeface="Roboto Light" panose="02000000000000000000" pitchFamily="2" charset="0"/>
            </a:endParaRPr>
          </a:p>
        </p:txBody>
      </p:sp>
      <p:sp>
        <p:nvSpPr>
          <p:cNvPr id="6" name="Rectangle 5"/>
          <p:cNvSpPr/>
          <p:nvPr/>
        </p:nvSpPr>
        <p:spPr>
          <a:xfrm>
            <a:off x="2276857" y="468196"/>
            <a:ext cx="9915143" cy="703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264820" y="1567575"/>
            <a:ext cx="6449269" cy="7075142"/>
          </a:xfrm>
          <a:prstGeom prst="rect">
            <a:avLst/>
          </a:prstGeom>
          <a:noFill/>
        </p:spPr>
        <p:txBody>
          <a:bodyPr wrap="square">
            <a:spAutoFit/>
          </a:bodyPr>
          <a:lstStyle/>
          <a:p>
            <a:pPr algn="r">
              <a:lnSpc>
                <a:spcPct val="120000"/>
              </a:lnSpc>
            </a:pPr>
            <a:r>
              <a:rPr lang="ar-DZ" sz="3200" b="1" dirty="0">
                <a:latin typeface="Alexandria"/>
                <a:cs typeface="Alexandria" charset="0"/>
              </a:rPr>
              <a:t>محتويات المحاضرة :</a:t>
            </a:r>
          </a:p>
          <a:p>
            <a:pPr algn="r">
              <a:lnSpc>
                <a:spcPct val="120000"/>
              </a:lnSpc>
            </a:pPr>
            <a:r>
              <a:rPr lang="ar-DZ" sz="2400" b="1" dirty="0">
                <a:latin typeface="Alexandria"/>
              </a:rPr>
              <a:t>1-</a:t>
            </a:r>
            <a:r>
              <a:rPr lang="ar-DZ" sz="2400" dirty="0">
                <a:latin typeface="Alexandria"/>
              </a:rPr>
              <a:t>مقدمـــــــة</a:t>
            </a:r>
            <a:r>
              <a:rPr lang="ar-DZ" sz="2400" b="1" dirty="0">
                <a:latin typeface="Alexandria"/>
              </a:rPr>
              <a:t>.</a:t>
            </a:r>
          </a:p>
          <a:p>
            <a:pPr lvl="0" algn="r" rtl="1"/>
            <a:r>
              <a:rPr lang="ar-DZ" sz="2400" b="1" dirty="0">
                <a:latin typeface="Alexandria"/>
                <a:cs typeface="Alexandria" charset="0"/>
              </a:rPr>
              <a:t>2-</a:t>
            </a:r>
            <a:r>
              <a:rPr lang="ar-DZ" sz="2400" dirty="0">
                <a:latin typeface="Alexandria"/>
              </a:rPr>
              <a:t>مكوِّنات</a:t>
            </a:r>
            <a:r>
              <a:rPr lang="ar-SA" sz="2400" dirty="0">
                <a:latin typeface="Alexandria"/>
              </a:rPr>
              <a:t> إدارة المؤسسة الإعلامية الرقمية</a:t>
            </a:r>
            <a:r>
              <a:rPr lang="ar-DZ" sz="2400" dirty="0">
                <a:latin typeface="Alexandria"/>
              </a:rPr>
              <a:t>.</a:t>
            </a:r>
            <a:endParaRPr lang="ar-DZ" sz="3200" dirty="0">
              <a:latin typeface="Alexandria"/>
              <a:cs typeface="Alexandria" charset="0"/>
            </a:endParaRPr>
          </a:p>
          <a:p>
            <a:pPr algn="r">
              <a:lnSpc>
                <a:spcPct val="120000"/>
              </a:lnSpc>
            </a:pPr>
            <a:r>
              <a:rPr lang="ar-DZ" sz="2400" b="1" dirty="0">
                <a:latin typeface="Alexandria"/>
                <a:cs typeface="Alexandria" charset="0"/>
              </a:rPr>
              <a:t>3-</a:t>
            </a:r>
            <a:r>
              <a:rPr lang="ar-SA" sz="2400" dirty="0">
                <a:latin typeface="Alexandria"/>
              </a:rPr>
              <a:t>الإدارة التحريرية الرقمية.</a:t>
            </a:r>
            <a:endParaRPr lang="ar-DZ" sz="2400" b="1" dirty="0">
              <a:latin typeface="Alexandria"/>
              <a:cs typeface="Alexandria" charset="0"/>
            </a:endParaRPr>
          </a:p>
          <a:p>
            <a:pPr algn="r">
              <a:lnSpc>
                <a:spcPct val="120000"/>
              </a:lnSpc>
            </a:pPr>
            <a:r>
              <a:rPr lang="ar-DZ" sz="2400" b="1" dirty="0">
                <a:latin typeface="Alexandria"/>
                <a:cs typeface="Alexandria" charset="0"/>
              </a:rPr>
              <a:t>4-</a:t>
            </a:r>
            <a:r>
              <a:rPr lang="ar-SA" sz="2400" dirty="0">
                <a:latin typeface="Alexandria"/>
              </a:rPr>
              <a:t>الإدارة التقنية.</a:t>
            </a:r>
            <a:endParaRPr lang="ar-DZ" sz="2400" b="1" dirty="0">
              <a:latin typeface="Alexandria"/>
              <a:cs typeface="Alexandria" charset="0"/>
            </a:endParaRPr>
          </a:p>
          <a:p>
            <a:pPr algn="r">
              <a:lnSpc>
                <a:spcPct val="120000"/>
              </a:lnSpc>
            </a:pPr>
            <a:r>
              <a:rPr lang="ar-DZ" sz="2400" b="1" dirty="0">
                <a:latin typeface="Alexandria"/>
                <a:cs typeface="Alexandria" charset="0"/>
              </a:rPr>
              <a:t>5-</a:t>
            </a:r>
            <a:r>
              <a:rPr lang="ar-SA" sz="2400" dirty="0">
                <a:latin typeface="Alexandria"/>
              </a:rPr>
              <a:t>إدارة الموارد البشرية.</a:t>
            </a:r>
            <a:endParaRPr lang="ar-DZ" sz="2400" b="1" dirty="0">
              <a:latin typeface="Alexandria"/>
              <a:cs typeface="Alexandria" charset="0"/>
            </a:endParaRPr>
          </a:p>
          <a:p>
            <a:pPr algn="r">
              <a:lnSpc>
                <a:spcPct val="120000"/>
              </a:lnSpc>
            </a:pPr>
            <a:r>
              <a:rPr lang="ar-DZ" sz="2400" b="1" dirty="0">
                <a:latin typeface="Alexandria"/>
                <a:cs typeface="Alexandria" charset="0"/>
              </a:rPr>
              <a:t>6-</a:t>
            </a:r>
            <a:r>
              <a:rPr lang="ar-SA" sz="2400" dirty="0">
                <a:latin typeface="Alexandria"/>
              </a:rPr>
              <a:t>الإدارة المالية</a:t>
            </a:r>
            <a:endParaRPr lang="ar-DZ" sz="2400" b="1" dirty="0">
              <a:latin typeface="Alexandria"/>
              <a:cs typeface="Alexandria" charset="0"/>
            </a:endParaRPr>
          </a:p>
          <a:p>
            <a:pPr algn="r">
              <a:lnSpc>
                <a:spcPct val="120000"/>
              </a:lnSpc>
            </a:pPr>
            <a:r>
              <a:rPr lang="ar-DZ" sz="2400" b="1" dirty="0">
                <a:latin typeface="Alexandria"/>
                <a:cs typeface="Alexandria" charset="0"/>
              </a:rPr>
              <a:t>7- </a:t>
            </a:r>
            <a:r>
              <a:rPr lang="ar-SA" sz="2400" dirty="0">
                <a:latin typeface="Alexandria"/>
              </a:rPr>
              <a:t>إدارة الجمهور والتفاعل</a:t>
            </a:r>
            <a:endParaRPr lang="ar-DZ" sz="2400" b="1" dirty="0">
              <a:latin typeface="Alexandria"/>
              <a:cs typeface="Alexandria" charset="0"/>
            </a:endParaRPr>
          </a:p>
          <a:p>
            <a:pPr algn="r">
              <a:lnSpc>
                <a:spcPct val="120000"/>
              </a:lnSpc>
            </a:pPr>
            <a:r>
              <a:rPr lang="ar-DZ" sz="2400" b="1" dirty="0">
                <a:latin typeface="Alexandria"/>
                <a:cs typeface="Alexandria" charset="0"/>
              </a:rPr>
              <a:t>8-</a:t>
            </a:r>
            <a:r>
              <a:rPr lang="ar-SA" sz="2400" dirty="0">
                <a:latin typeface="Alexandria"/>
              </a:rPr>
              <a:t>السياسة الإعلامية للمؤسسة</a:t>
            </a:r>
            <a:endParaRPr lang="ar-DZ" sz="2400" b="1" dirty="0">
              <a:latin typeface="Alexandria"/>
            </a:endParaRPr>
          </a:p>
          <a:p>
            <a:pPr algn="r">
              <a:lnSpc>
                <a:spcPct val="120000"/>
              </a:lnSpc>
            </a:pPr>
            <a:r>
              <a:rPr lang="ar-DZ" sz="2400" b="1" dirty="0">
                <a:latin typeface="Alexandria"/>
                <a:cs typeface="Alexandria" charset="0"/>
              </a:rPr>
              <a:t>9- </a:t>
            </a:r>
            <a:r>
              <a:rPr lang="ar-DZ" sz="2400" dirty="0">
                <a:latin typeface="Alexandria"/>
              </a:rPr>
              <a:t>خلاصة</a:t>
            </a:r>
            <a:r>
              <a:rPr lang="ar-DZ" sz="2400" dirty="0">
                <a:latin typeface="Alexandria"/>
                <a:cs typeface="Alexandria" charset="0"/>
              </a:rPr>
              <a:t>.</a:t>
            </a:r>
          </a:p>
          <a:p>
            <a:pPr algn="r">
              <a:lnSpc>
                <a:spcPct val="120000"/>
              </a:lnSpc>
            </a:pPr>
            <a:endParaRPr lang="ar-DZ" sz="2400" b="1" dirty="0">
              <a:latin typeface="Alexandria" charset="0"/>
              <a:cs typeface="Alexandria" charset="0"/>
            </a:endParaRPr>
          </a:p>
          <a:p>
            <a:pPr algn="r">
              <a:lnSpc>
                <a:spcPct val="120000"/>
              </a:lnSpc>
            </a:pPr>
            <a:endParaRPr lang="ar-DZ" sz="2800" b="1" dirty="0">
              <a:latin typeface="Alexandria" charset="0"/>
              <a:cs typeface="Alexandria" charset="0"/>
            </a:endParaRPr>
          </a:p>
          <a:p>
            <a:pPr algn="r">
              <a:lnSpc>
                <a:spcPct val="120000"/>
              </a:lnSpc>
            </a:pPr>
            <a:endParaRPr lang="ar-DZ" sz="2800" b="1" dirty="0">
              <a:latin typeface="Alexandria" charset="0"/>
              <a:cs typeface="Alexandria" charset="0"/>
            </a:endParaRPr>
          </a:p>
          <a:p>
            <a:pPr algn="r">
              <a:lnSpc>
                <a:spcPct val="120000"/>
              </a:lnSpc>
            </a:pPr>
            <a:endParaRPr lang="ar-DZ" sz="2800" b="1" dirty="0">
              <a:latin typeface="Alexandria" charset="0"/>
              <a:cs typeface="Alexandria" charset="0"/>
            </a:endParaRPr>
          </a:p>
          <a:p>
            <a:pPr algn="r">
              <a:lnSpc>
                <a:spcPct val="120000"/>
              </a:lnSpc>
            </a:pPr>
            <a:endParaRPr lang="en-US" sz="2800" b="1" dirty="0">
              <a:latin typeface="Alexandria" charset="0"/>
              <a:cs typeface="Alexandria" charset="0"/>
            </a:endParaRPr>
          </a:p>
        </p:txBody>
      </p:sp>
      <p:sp>
        <p:nvSpPr>
          <p:cNvPr id="41" name="TextBox 40"/>
          <p:cNvSpPr txBox="1"/>
          <p:nvPr/>
        </p:nvSpPr>
        <p:spPr>
          <a:xfrm>
            <a:off x="8202457" y="1014165"/>
            <a:ext cx="184730" cy="646331"/>
          </a:xfrm>
          <a:prstGeom prst="rect">
            <a:avLst/>
          </a:prstGeom>
          <a:noFill/>
        </p:spPr>
        <p:txBody>
          <a:bodyPr wrap="none" rtlCol="0">
            <a:spAutoFit/>
          </a:bodyPr>
          <a:lstStyle/>
          <a:p>
            <a:pPr algn="ctr"/>
            <a:endParaRPr lang="en-US" sz="3600" b="1" dirty="0">
              <a:latin typeface="Alexandria" charset="0"/>
              <a:cs typeface="Alexandria"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26357"/>
    </mc:Choice>
    <mc:Fallback xmlns="">
      <p:transition advTm="263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DB160-E1A2-0BC1-1762-197B2D80804B}"/>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E892149-FCAE-8B28-CA5F-9C17B892E03F}"/>
              </a:ext>
            </a:extLst>
          </p:cNvPr>
          <p:cNvSpPr txBox="1"/>
          <p:nvPr/>
        </p:nvSpPr>
        <p:spPr>
          <a:xfrm>
            <a:off x="6803740" y="643364"/>
            <a:ext cx="4113898" cy="781752"/>
          </a:xfrm>
          <a:prstGeom prst="rect">
            <a:avLst/>
          </a:prstGeom>
          <a:noFill/>
        </p:spPr>
        <p:txBody>
          <a:bodyPr wrap="square" rtlCol="0">
            <a:spAutoFit/>
          </a:bodyPr>
          <a:lstStyle/>
          <a:p>
            <a:pPr algn="ctr">
              <a:lnSpc>
                <a:spcPct val="120000"/>
              </a:lnSpc>
            </a:pPr>
            <a:r>
              <a:rPr lang="ar-DZ" sz="4000" b="1" dirty="0">
                <a:solidFill>
                  <a:srgbClr val="00B0F0"/>
                </a:solidFill>
                <a:latin typeface="Alexandria" charset="0"/>
                <a:cs typeface="Alexandria" charset="0"/>
              </a:rPr>
              <a:t>مقـــــــدمــــة </a:t>
            </a:r>
          </a:p>
        </p:txBody>
      </p:sp>
      <p:sp>
        <p:nvSpPr>
          <p:cNvPr id="18" name="Rectangle 17">
            <a:extLst>
              <a:ext uri="{FF2B5EF4-FFF2-40B4-BE49-F238E27FC236}">
                <a16:creationId xmlns:a16="http://schemas.microsoft.com/office/drawing/2014/main" id="{85BC3F50-E393-12FF-C2C6-8D840F2293D3}"/>
              </a:ext>
            </a:extLst>
          </p:cNvPr>
          <p:cNvSpPr/>
          <p:nvPr/>
        </p:nvSpPr>
        <p:spPr>
          <a:xfrm>
            <a:off x="6803740" y="586913"/>
            <a:ext cx="1190600" cy="9007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8FBF39EF-5A55-AC18-81D8-AD8F7064DC97}"/>
              </a:ext>
            </a:extLst>
          </p:cNvPr>
          <p:cNvSpPr txBox="1"/>
          <p:nvPr/>
        </p:nvSpPr>
        <p:spPr>
          <a:xfrm>
            <a:off x="7020552" y="687207"/>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347E6AA2-4EA9-AF2A-5CCB-DE4212CFA70B}"/>
              </a:ext>
            </a:extLst>
          </p:cNvPr>
          <p:cNvSpPr/>
          <p:nvPr/>
        </p:nvSpPr>
        <p:spPr>
          <a:xfrm>
            <a:off x="2266583" y="52179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DD865B-BEA7-5D2F-39FC-C8E8C2546A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01DDDB5-FBB7-964D-C0E5-293DAC1D880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Rectangle 2">
            <a:extLst>
              <a:ext uri="{FF2B5EF4-FFF2-40B4-BE49-F238E27FC236}">
                <a16:creationId xmlns:a16="http://schemas.microsoft.com/office/drawing/2014/main" id="{BE7132E9-B508-26AB-3D2B-9DDFFF99C532}"/>
              </a:ext>
            </a:extLst>
          </p:cNvPr>
          <p:cNvSpPr/>
          <p:nvPr/>
        </p:nvSpPr>
        <p:spPr>
          <a:xfrm>
            <a:off x="1489753" y="1905506"/>
            <a:ext cx="9842642" cy="3046988"/>
          </a:xfrm>
          <a:prstGeom prst="rect">
            <a:avLst/>
          </a:prstGeom>
        </p:spPr>
        <p:txBody>
          <a:bodyPr wrap="square">
            <a:spAutoFit/>
          </a:bodyPr>
          <a:lstStyle/>
          <a:p>
            <a:pPr algn="just" rtl="1"/>
            <a:r>
              <a:rPr lang="ar-SA" sz="3200" dirty="0"/>
              <a:t> </a:t>
            </a:r>
            <a:r>
              <a:rPr lang="fr-FR" sz="3200" dirty="0"/>
              <a:t>  </a:t>
            </a:r>
            <a:r>
              <a:rPr lang="ar-SA" sz="3200" dirty="0"/>
              <a:t>مع الت</a:t>
            </a:r>
            <a:r>
              <a:rPr lang="ar-DZ" sz="3200" dirty="0"/>
              <a:t>َّ</a:t>
            </a:r>
            <a:r>
              <a:rPr lang="ar-SA" sz="3200" dirty="0"/>
              <a:t>طور الس</a:t>
            </a:r>
            <a:r>
              <a:rPr lang="ar-DZ" sz="3200" dirty="0"/>
              <a:t>َّ</a:t>
            </a:r>
            <a:r>
              <a:rPr lang="ar-SA" sz="3200" dirty="0"/>
              <a:t>ريع والمذهل للتكنولوجيا الر</a:t>
            </a:r>
            <a:r>
              <a:rPr lang="ar-DZ" sz="3200" dirty="0"/>
              <a:t>َّ</a:t>
            </a:r>
            <a:r>
              <a:rPr lang="ar-SA" sz="3200" dirty="0" err="1"/>
              <a:t>قمية</a:t>
            </a:r>
            <a:r>
              <a:rPr lang="ar-SA" sz="3200" dirty="0"/>
              <a:t>، أصبحت </a:t>
            </a:r>
            <a:r>
              <a:rPr lang="ar-SA" sz="3200" dirty="0" err="1"/>
              <a:t>المؤس</a:t>
            </a:r>
            <a:r>
              <a:rPr lang="ar-DZ" sz="3200" dirty="0"/>
              <a:t>َّ</a:t>
            </a:r>
            <a:r>
              <a:rPr lang="ar-SA" sz="3200" dirty="0"/>
              <a:t>سات الإعلامية أمام تحديات جديدة</a:t>
            </a:r>
            <a:r>
              <a:rPr lang="ar-DZ" sz="3200" dirty="0"/>
              <a:t>،</a:t>
            </a:r>
            <a:r>
              <a:rPr lang="ar-SA" sz="3200" dirty="0"/>
              <a:t> تتطل</a:t>
            </a:r>
            <a:r>
              <a:rPr lang="ar-DZ" sz="3200" dirty="0"/>
              <a:t>َّ</a:t>
            </a:r>
            <a:r>
              <a:rPr lang="ar-SA" sz="3200" dirty="0"/>
              <a:t>ب إدارة</a:t>
            </a:r>
            <a:r>
              <a:rPr lang="ar-DZ" sz="3200" dirty="0"/>
              <a:t>ً</a:t>
            </a:r>
            <a:r>
              <a:rPr lang="ar-SA" sz="3200" dirty="0"/>
              <a:t> حديثة</a:t>
            </a:r>
            <a:r>
              <a:rPr lang="ar-DZ" sz="3200" dirty="0"/>
              <a:t>ً</a:t>
            </a:r>
            <a:r>
              <a:rPr lang="ar-SA" sz="3200" dirty="0"/>
              <a:t> وفعّالة، قادرة على الجمع بين متطلبات العمل الإعلامي التقليدي وخصائص البيئة الرقمية المتغيرة. فإدارة المؤسسة الإعلامية الرقمية لا تقتصر على تنظيم الموارد أو الإشراف على سير العمل، بل تشمل رؤية </a:t>
            </a:r>
            <a:r>
              <a:rPr lang="ar-DZ" sz="3200" dirty="0"/>
              <a:t>إِ</a:t>
            </a:r>
            <a:r>
              <a:rPr lang="ar-SA" sz="3200" dirty="0" err="1"/>
              <a:t>ستراتيجية</a:t>
            </a:r>
            <a:r>
              <a:rPr lang="ar-SA" sz="3200" dirty="0"/>
              <a:t> شاملة، تهدف إلى إنتاج محتوى مهني وتفاعلي، يصل إلى الجمهور بطرق مبتكرة ويحقق التأثير المطلوب.</a:t>
            </a:r>
            <a:endParaRPr lang="en-US" sz="4400" dirty="0">
              <a:latin typeface="Alexandria" charset="0"/>
              <a:cs typeface="Alexandria" charset="0"/>
            </a:endParaRPr>
          </a:p>
        </p:txBody>
      </p:sp>
    </p:spTree>
    <p:extLst>
      <p:ext uri="{BB962C8B-B14F-4D97-AF65-F5344CB8AC3E}">
        <p14:creationId xmlns:p14="http://schemas.microsoft.com/office/powerpoint/2010/main" val="4142154390"/>
      </p:ext>
    </p:extLst>
  </p:cSld>
  <p:clrMapOvr>
    <a:masterClrMapping/>
  </p:clrMapOvr>
  <mc:AlternateContent xmlns:mc="http://schemas.openxmlformats.org/markup-compatibility/2006" xmlns:p14="http://schemas.microsoft.com/office/powerpoint/2010/main">
    <mc:Choice Requires="p14">
      <p:transition p14:dur="0" advTm="2137"/>
    </mc:Choice>
    <mc:Fallback xmlns="">
      <p:transition advTm="213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7DCFB8-466C-D658-3103-650B24654FC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053E4E9-80A5-9681-CA01-354EB6CA6D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6346858-D2B0-8EF3-2F9B-4B74BBA40B14}"/>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6B50FE15-6448-D443-1DBB-73483314AA7F}"/>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1A2A685B-B109-6EDC-FF66-8E8A27C67760}"/>
              </a:ext>
            </a:extLst>
          </p:cNvPr>
          <p:cNvSpPr/>
          <p:nvPr/>
        </p:nvSpPr>
        <p:spPr>
          <a:xfrm>
            <a:off x="3455706" y="56365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835B764E-7559-0AA5-1E09-37EC332E43DD}"/>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2FB7E14-CF25-C3F5-8E03-14DCBF76A610}"/>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02</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78D6758D-6025-EF5D-5480-1B10799F0F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Picture Placeholder 6">
            <a:extLst>
              <a:ext uri="{FF2B5EF4-FFF2-40B4-BE49-F238E27FC236}">
                <a16:creationId xmlns:a16="http://schemas.microsoft.com/office/drawing/2014/main" id="{0E905EA9-3E78-7C3F-7F18-E13C3C40CB0D}"/>
              </a:ext>
            </a:extLst>
          </p:cNvPr>
          <p:cNvSpPr>
            <a:spLocks noGrp="1"/>
          </p:cNvSpPr>
          <p:nvPr>
            <p:ph type="pic" sz="quarter" idx="10"/>
          </p:nvPr>
        </p:nvSpPr>
        <p:spPr>
          <a:xfrm>
            <a:off x="-3166980" y="-908653"/>
            <a:ext cx="6826172" cy="6857998"/>
          </a:xfrm>
          <a:solidFill>
            <a:schemeClr val="bg2">
              <a:lumMod val="75000"/>
              <a:alpha val="50000"/>
            </a:schemeClr>
          </a:solidFill>
        </p:spPr>
      </p:sp>
      <p:sp>
        <p:nvSpPr>
          <p:cNvPr id="9" name="TextBox 8">
            <a:extLst>
              <a:ext uri="{FF2B5EF4-FFF2-40B4-BE49-F238E27FC236}">
                <a16:creationId xmlns:a16="http://schemas.microsoft.com/office/drawing/2014/main" id="{4BB44942-EC2C-3E87-C531-31FE4720C981}"/>
              </a:ext>
            </a:extLst>
          </p:cNvPr>
          <p:cNvSpPr txBox="1"/>
          <p:nvPr/>
        </p:nvSpPr>
        <p:spPr>
          <a:xfrm>
            <a:off x="3609421" y="1477947"/>
            <a:ext cx="7372355" cy="4154984"/>
          </a:xfrm>
          <a:prstGeom prst="rect">
            <a:avLst/>
          </a:prstGeom>
          <a:noFill/>
        </p:spPr>
        <p:txBody>
          <a:bodyPr wrap="square">
            <a:spAutoFit/>
          </a:bodyPr>
          <a:lstStyle/>
          <a:p>
            <a:pPr algn="r" rtl="1"/>
            <a:r>
              <a:rPr lang="ar-DZ" sz="4400" b="1" dirty="0"/>
              <a:t>أوَّلاً: </a:t>
            </a:r>
            <a:r>
              <a:rPr lang="ar-SA" sz="4000" b="1" dirty="0"/>
              <a:t>إدارة الت</a:t>
            </a:r>
            <a:r>
              <a:rPr lang="ar-DZ" sz="4000" b="1" dirty="0"/>
              <a:t>َّ</a:t>
            </a:r>
            <a:r>
              <a:rPr lang="ar-SA" sz="4000" b="1" dirty="0"/>
              <a:t>حرير </a:t>
            </a:r>
            <a:endParaRPr lang="fr-FR" sz="4000" b="1" dirty="0"/>
          </a:p>
          <a:p>
            <a:pPr algn="just" rtl="1"/>
            <a:r>
              <a:rPr lang="ar-DZ" sz="2800" dirty="0"/>
              <a:t>   </a:t>
            </a:r>
            <a:r>
              <a:rPr lang="ar-SA" sz="2800" dirty="0"/>
              <a:t>تُعد إ</a:t>
            </a:r>
            <a:r>
              <a:rPr lang="ar-DZ" sz="2800" dirty="0"/>
              <a:t>ِ</a:t>
            </a:r>
            <a:r>
              <a:rPr lang="ar-SA" sz="2800" dirty="0"/>
              <a:t>دارة الت</a:t>
            </a:r>
            <a:r>
              <a:rPr lang="ar-DZ" sz="2800" dirty="0"/>
              <a:t>َّ</a:t>
            </a:r>
            <a:r>
              <a:rPr lang="ar-SA" sz="2800" dirty="0"/>
              <a:t>حرير في </a:t>
            </a:r>
            <a:r>
              <a:rPr lang="ar-SA" sz="2800" dirty="0" err="1"/>
              <a:t>المؤس</a:t>
            </a:r>
            <a:r>
              <a:rPr lang="ar-DZ" sz="2800" dirty="0"/>
              <a:t>َّ</a:t>
            </a:r>
            <a:r>
              <a:rPr lang="ar-SA" sz="2800" dirty="0" err="1"/>
              <a:t>سة</a:t>
            </a:r>
            <a:r>
              <a:rPr lang="ar-SA" sz="2800" dirty="0"/>
              <a:t> الإعلامية الر</a:t>
            </a:r>
            <a:r>
              <a:rPr lang="ar-DZ" sz="2800" dirty="0"/>
              <a:t>َّ</a:t>
            </a:r>
            <a:r>
              <a:rPr lang="ar-SA" sz="2800" dirty="0" err="1"/>
              <a:t>قمية</a:t>
            </a:r>
            <a:r>
              <a:rPr lang="ar-DZ" sz="2800" dirty="0"/>
              <a:t>،</a:t>
            </a:r>
            <a:r>
              <a:rPr lang="ar-SA" sz="2800" dirty="0"/>
              <a:t> الر</a:t>
            </a:r>
            <a:r>
              <a:rPr lang="ar-DZ" sz="2800" dirty="0"/>
              <a:t>َّ</a:t>
            </a:r>
            <a:r>
              <a:rPr lang="ar-SA" sz="2800" dirty="0" err="1"/>
              <a:t>كيزة</a:t>
            </a:r>
            <a:r>
              <a:rPr lang="ar-SA" sz="2800" dirty="0"/>
              <a:t> الأساسية لنجاح العمل الإعلامي المعاصر، إذ</a:t>
            </a:r>
            <a:r>
              <a:rPr lang="ar-DZ" sz="2800" dirty="0"/>
              <a:t>ْ</a:t>
            </a:r>
            <a:r>
              <a:rPr lang="ar-SA" sz="2800" dirty="0"/>
              <a:t> تتول</a:t>
            </a:r>
            <a:r>
              <a:rPr lang="ar-DZ" sz="2800" dirty="0"/>
              <a:t>َّ</a:t>
            </a:r>
            <a:r>
              <a:rPr lang="ar-SA" sz="2800" dirty="0"/>
              <a:t>ى وضع الرؤية التحريرية</a:t>
            </a:r>
            <a:r>
              <a:rPr lang="ar-DZ" sz="2800" dirty="0"/>
              <a:t>،</a:t>
            </a:r>
            <a:r>
              <a:rPr lang="ar-SA" sz="2800" dirty="0"/>
              <a:t> وصناعة محتوى </a:t>
            </a:r>
            <a:r>
              <a:rPr lang="ar-DZ" sz="2800" dirty="0"/>
              <a:t>إِ</a:t>
            </a:r>
            <a:r>
              <a:rPr lang="ar-SA" sz="2800" dirty="0" err="1"/>
              <a:t>حترافي</a:t>
            </a:r>
            <a:r>
              <a:rPr lang="ar-DZ" sz="2800" dirty="0"/>
              <a:t>،</a:t>
            </a:r>
            <a:r>
              <a:rPr lang="ar-SA" sz="2800" dirty="0"/>
              <a:t> يواكب متطل</a:t>
            </a:r>
            <a:r>
              <a:rPr lang="ar-DZ" sz="2800" dirty="0"/>
              <a:t>َّ</a:t>
            </a:r>
            <a:r>
              <a:rPr lang="ar-SA" sz="2800" dirty="0"/>
              <a:t>بات البيئة الر</a:t>
            </a:r>
            <a:r>
              <a:rPr lang="ar-DZ" sz="2800" dirty="0"/>
              <a:t>َّق</a:t>
            </a:r>
            <a:r>
              <a:rPr lang="ar-SA" sz="2800" dirty="0"/>
              <a:t>مية </a:t>
            </a:r>
            <a:r>
              <a:rPr lang="ar-SA" sz="2800" dirty="0" err="1"/>
              <a:t>المتجد</a:t>
            </a:r>
            <a:r>
              <a:rPr lang="ar-DZ" sz="2800" dirty="0"/>
              <a:t>ِّ</a:t>
            </a:r>
            <a:r>
              <a:rPr lang="ar-SA" sz="2800" dirty="0" err="1"/>
              <a:t>دة</a:t>
            </a:r>
            <a:r>
              <a:rPr lang="ar-SA" sz="2800" dirty="0"/>
              <a:t>. ومع التطور الس</a:t>
            </a:r>
            <a:r>
              <a:rPr lang="ar-DZ" sz="2800" dirty="0"/>
              <a:t>َّ</a:t>
            </a:r>
            <a:r>
              <a:rPr lang="ar-SA" sz="2800" dirty="0"/>
              <a:t>ريع في وسائل الإعلام ومنصات الن</a:t>
            </a:r>
            <a:r>
              <a:rPr lang="ar-DZ" sz="2800" dirty="0"/>
              <a:t>َّ</a:t>
            </a:r>
            <a:r>
              <a:rPr lang="ar-SA" sz="2800" dirty="0"/>
              <a:t>شر، تجاوز دورها حدود الكتابة والتحرير التقليدي، ليشمل الت</a:t>
            </a:r>
            <a:r>
              <a:rPr lang="ar-DZ" sz="2800" dirty="0"/>
              <a:t>َّ</a:t>
            </a:r>
            <a:r>
              <a:rPr lang="ar-SA" sz="2800" dirty="0"/>
              <a:t>خطيط الاستراتيجي، تنظيم فرق العمل، توظيف الأدوات الت</a:t>
            </a:r>
            <a:r>
              <a:rPr lang="ar-DZ" sz="2800" dirty="0"/>
              <a:t>ِّ</a:t>
            </a:r>
            <a:r>
              <a:rPr lang="ar-SA" sz="2800" dirty="0"/>
              <a:t>قنية الحديثة، وتعزيز الت</a:t>
            </a:r>
            <a:r>
              <a:rPr lang="ar-DZ" sz="2800" dirty="0"/>
              <a:t>َّ</a:t>
            </a:r>
            <a:r>
              <a:rPr lang="ar-SA" sz="2800" dirty="0"/>
              <a:t>فاعل المستمر مع الجمهور</a:t>
            </a:r>
            <a:r>
              <a:rPr lang="fr-FR" sz="2800" dirty="0"/>
              <a:t>.</a:t>
            </a:r>
          </a:p>
          <a:p>
            <a:pPr algn="r"/>
            <a:endParaRPr lang="ar-DZ" sz="2400" b="1" dirty="0"/>
          </a:p>
        </p:txBody>
      </p:sp>
      <p:grpSp>
        <p:nvGrpSpPr>
          <p:cNvPr id="3" name="Google Shape;8118;p57">
            <a:extLst>
              <a:ext uri="{FF2B5EF4-FFF2-40B4-BE49-F238E27FC236}">
                <a16:creationId xmlns:a16="http://schemas.microsoft.com/office/drawing/2014/main" id="{2821E35E-C017-2237-2456-A6C0A57C9C6E}"/>
              </a:ext>
            </a:extLst>
          </p:cNvPr>
          <p:cNvGrpSpPr/>
          <p:nvPr/>
        </p:nvGrpSpPr>
        <p:grpSpPr>
          <a:xfrm>
            <a:off x="1484569" y="4150043"/>
            <a:ext cx="2138675" cy="1799302"/>
            <a:chOff x="-5971525" y="3273750"/>
            <a:chExt cx="292250" cy="290650"/>
          </a:xfrm>
        </p:grpSpPr>
        <p:sp>
          <p:nvSpPr>
            <p:cNvPr id="4" name="Google Shape;8119;p57">
              <a:extLst>
                <a:ext uri="{FF2B5EF4-FFF2-40B4-BE49-F238E27FC236}">
                  <a16:creationId xmlns:a16="http://schemas.microsoft.com/office/drawing/2014/main" id="{D58D0CAB-0302-2B55-BB17-1510E6FC9C94}"/>
                </a:ext>
              </a:extLst>
            </p:cNvPr>
            <p:cNvSpPr/>
            <p:nvPr/>
          </p:nvSpPr>
          <p:spPr>
            <a:xfrm>
              <a:off x="-5868325" y="3273750"/>
              <a:ext cx="85075" cy="84300"/>
            </a:xfrm>
            <a:custGeom>
              <a:avLst/>
              <a:gdLst/>
              <a:ahLst/>
              <a:cxnLst/>
              <a:rect l="l" t="t" r="r" b="b"/>
              <a:pathLst>
                <a:path w="3403" h="3372" extrusionOk="0">
                  <a:moveTo>
                    <a:pt x="1701" y="0"/>
                  </a:moveTo>
                  <a:cubicBezTo>
                    <a:pt x="788" y="0"/>
                    <a:pt x="0" y="756"/>
                    <a:pt x="0" y="1702"/>
                  </a:cubicBezTo>
                  <a:cubicBezTo>
                    <a:pt x="0" y="2615"/>
                    <a:pt x="788" y="3371"/>
                    <a:pt x="1701" y="3371"/>
                  </a:cubicBezTo>
                  <a:cubicBezTo>
                    <a:pt x="2646" y="3371"/>
                    <a:pt x="3403" y="2615"/>
                    <a:pt x="3403" y="1702"/>
                  </a:cubicBezTo>
                  <a:cubicBezTo>
                    <a:pt x="3403" y="756"/>
                    <a:pt x="2646" y="0"/>
                    <a:pt x="170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 name="Google Shape;8120;p57">
              <a:extLst>
                <a:ext uri="{FF2B5EF4-FFF2-40B4-BE49-F238E27FC236}">
                  <a16:creationId xmlns:a16="http://schemas.microsoft.com/office/drawing/2014/main" id="{EC84F47A-75DD-541B-2A67-9C73ED72BFB5}"/>
                </a:ext>
              </a:extLst>
            </p:cNvPr>
            <p:cNvSpPr/>
            <p:nvPr/>
          </p:nvSpPr>
          <p:spPr>
            <a:xfrm>
              <a:off x="-5971525" y="3308400"/>
              <a:ext cx="292250" cy="256000"/>
            </a:xfrm>
            <a:custGeom>
              <a:avLst/>
              <a:gdLst/>
              <a:ahLst/>
              <a:cxnLst/>
              <a:rect l="l" t="t" r="r" b="b"/>
              <a:pathLst>
                <a:path w="11690" h="10240" extrusionOk="0">
                  <a:moveTo>
                    <a:pt x="2049" y="1"/>
                  </a:moveTo>
                  <a:cubicBezTo>
                    <a:pt x="1324" y="1"/>
                    <a:pt x="694" y="599"/>
                    <a:pt x="694" y="1355"/>
                  </a:cubicBezTo>
                  <a:cubicBezTo>
                    <a:pt x="694" y="1733"/>
                    <a:pt x="852" y="2080"/>
                    <a:pt x="1072" y="2300"/>
                  </a:cubicBezTo>
                  <a:cubicBezTo>
                    <a:pt x="442" y="2647"/>
                    <a:pt x="1" y="3340"/>
                    <a:pt x="1" y="4096"/>
                  </a:cubicBezTo>
                  <a:lnTo>
                    <a:pt x="1" y="5766"/>
                  </a:lnTo>
                  <a:cubicBezTo>
                    <a:pt x="1" y="6207"/>
                    <a:pt x="284" y="6617"/>
                    <a:pt x="694" y="6774"/>
                  </a:cubicBezTo>
                  <a:lnTo>
                    <a:pt x="694" y="8538"/>
                  </a:lnTo>
                  <a:cubicBezTo>
                    <a:pt x="694" y="9074"/>
                    <a:pt x="1167" y="9546"/>
                    <a:pt x="1702" y="9546"/>
                  </a:cubicBezTo>
                  <a:lnTo>
                    <a:pt x="2364" y="9546"/>
                  </a:lnTo>
                  <a:cubicBezTo>
                    <a:pt x="2931" y="9546"/>
                    <a:pt x="3403" y="9074"/>
                    <a:pt x="3403" y="8538"/>
                  </a:cubicBezTo>
                  <a:lnTo>
                    <a:pt x="3403" y="6774"/>
                  </a:lnTo>
                  <a:cubicBezTo>
                    <a:pt x="3529" y="6711"/>
                    <a:pt x="3624" y="6648"/>
                    <a:pt x="3750" y="6522"/>
                  </a:cubicBezTo>
                  <a:cubicBezTo>
                    <a:pt x="3876" y="6585"/>
                    <a:pt x="3939" y="6680"/>
                    <a:pt x="4097" y="6774"/>
                  </a:cubicBezTo>
                  <a:lnTo>
                    <a:pt x="4097" y="9200"/>
                  </a:lnTo>
                  <a:cubicBezTo>
                    <a:pt x="4097" y="9735"/>
                    <a:pt x="4569" y="10240"/>
                    <a:pt x="5136" y="10240"/>
                  </a:cubicBezTo>
                  <a:lnTo>
                    <a:pt x="6522" y="10240"/>
                  </a:lnTo>
                  <a:cubicBezTo>
                    <a:pt x="7058" y="10240"/>
                    <a:pt x="7562" y="9767"/>
                    <a:pt x="7562" y="9200"/>
                  </a:cubicBezTo>
                  <a:lnTo>
                    <a:pt x="7562" y="6774"/>
                  </a:lnTo>
                  <a:cubicBezTo>
                    <a:pt x="7688" y="6711"/>
                    <a:pt x="7814" y="6648"/>
                    <a:pt x="7940" y="6522"/>
                  </a:cubicBezTo>
                  <a:cubicBezTo>
                    <a:pt x="8035" y="6585"/>
                    <a:pt x="8129" y="6680"/>
                    <a:pt x="8287" y="6774"/>
                  </a:cubicBezTo>
                  <a:lnTo>
                    <a:pt x="8287" y="8538"/>
                  </a:lnTo>
                  <a:cubicBezTo>
                    <a:pt x="8287" y="9074"/>
                    <a:pt x="8759" y="9546"/>
                    <a:pt x="9295" y="9546"/>
                  </a:cubicBezTo>
                  <a:lnTo>
                    <a:pt x="9988" y="9546"/>
                  </a:lnTo>
                  <a:cubicBezTo>
                    <a:pt x="10524" y="9546"/>
                    <a:pt x="10996" y="9074"/>
                    <a:pt x="10996" y="8538"/>
                  </a:cubicBezTo>
                  <a:lnTo>
                    <a:pt x="10996" y="6774"/>
                  </a:lnTo>
                  <a:cubicBezTo>
                    <a:pt x="11406" y="6617"/>
                    <a:pt x="11658" y="6238"/>
                    <a:pt x="11658" y="5766"/>
                  </a:cubicBezTo>
                  <a:lnTo>
                    <a:pt x="11658" y="4096"/>
                  </a:lnTo>
                  <a:cubicBezTo>
                    <a:pt x="11689" y="3340"/>
                    <a:pt x="11280" y="2678"/>
                    <a:pt x="10650" y="2300"/>
                  </a:cubicBezTo>
                  <a:cubicBezTo>
                    <a:pt x="10870" y="2080"/>
                    <a:pt x="11028" y="1733"/>
                    <a:pt x="11028" y="1355"/>
                  </a:cubicBezTo>
                  <a:cubicBezTo>
                    <a:pt x="11028" y="599"/>
                    <a:pt x="10398" y="1"/>
                    <a:pt x="9641" y="1"/>
                  </a:cubicBezTo>
                  <a:cubicBezTo>
                    <a:pt x="8917" y="1"/>
                    <a:pt x="8287" y="599"/>
                    <a:pt x="8287" y="1355"/>
                  </a:cubicBezTo>
                  <a:cubicBezTo>
                    <a:pt x="8287" y="1733"/>
                    <a:pt x="8444" y="2080"/>
                    <a:pt x="8665" y="2300"/>
                  </a:cubicBezTo>
                  <a:cubicBezTo>
                    <a:pt x="8444" y="2426"/>
                    <a:pt x="8224" y="2584"/>
                    <a:pt x="8066" y="2773"/>
                  </a:cubicBezTo>
                  <a:cubicBezTo>
                    <a:pt x="7972" y="2521"/>
                    <a:pt x="7751" y="2237"/>
                    <a:pt x="7562" y="2017"/>
                  </a:cubicBezTo>
                  <a:cubicBezTo>
                    <a:pt x="7216" y="2395"/>
                    <a:pt x="6743" y="2584"/>
                    <a:pt x="6239" y="2647"/>
                  </a:cubicBezTo>
                  <a:lnTo>
                    <a:pt x="6239" y="4380"/>
                  </a:lnTo>
                  <a:cubicBezTo>
                    <a:pt x="6239" y="4604"/>
                    <a:pt x="6043" y="4722"/>
                    <a:pt x="5851" y="4722"/>
                  </a:cubicBezTo>
                  <a:cubicBezTo>
                    <a:pt x="5665" y="4722"/>
                    <a:pt x="5483" y="4612"/>
                    <a:pt x="5483" y="4380"/>
                  </a:cubicBezTo>
                  <a:lnTo>
                    <a:pt x="5483" y="2647"/>
                  </a:lnTo>
                  <a:cubicBezTo>
                    <a:pt x="4979" y="2584"/>
                    <a:pt x="4506" y="2332"/>
                    <a:pt x="4160" y="2017"/>
                  </a:cubicBezTo>
                  <a:cubicBezTo>
                    <a:pt x="3908" y="2237"/>
                    <a:pt x="3750" y="2521"/>
                    <a:pt x="3624" y="2773"/>
                  </a:cubicBezTo>
                  <a:cubicBezTo>
                    <a:pt x="3466" y="2584"/>
                    <a:pt x="3277" y="2426"/>
                    <a:pt x="3057" y="2300"/>
                  </a:cubicBezTo>
                  <a:cubicBezTo>
                    <a:pt x="3277" y="2080"/>
                    <a:pt x="3435" y="1733"/>
                    <a:pt x="3435" y="1355"/>
                  </a:cubicBezTo>
                  <a:cubicBezTo>
                    <a:pt x="3435" y="599"/>
                    <a:pt x="2805" y="1"/>
                    <a:pt x="20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217335451"/>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506056-927C-BB7C-0F27-3684DDC938A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4C9016A-62DB-DC9A-5E59-D41A99FC765D}"/>
              </a:ext>
            </a:extLst>
          </p:cNvPr>
          <p:cNvSpPr txBox="1"/>
          <p:nvPr/>
        </p:nvSpPr>
        <p:spPr>
          <a:xfrm>
            <a:off x="5239956" y="655906"/>
            <a:ext cx="536261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18" name="Rectangle 17">
            <a:extLst>
              <a:ext uri="{FF2B5EF4-FFF2-40B4-BE49-F238E27FC236}">
                <a16:creationId xmlns:a16="http://schemas.microsoft.com/office/drawing/2014/main" id="{0AE6106C-923E-8980-3E4C-5E932518E911}"/>
              </a:ext>
            </a:extLst>
          </p:cNvPr>
          <p:cNvSpPr/>
          <p:nvPr/>
        </p:nvSpPr>
        <p:spPr>
          <a:xfrm>
            <a:off x="4049356" y="543694"/>
            <a:ext cx="1190600" cy="7770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18474A97-407F-0C9B-32C0-962FEC837527}"/>
              </a:ext>
            </a:extLst>
          </p:cNvPr>
          <p:cNvSpPr txBox="1"/>
          <p:nvPr/>
        </p:nvSpPr>
        <p:spPr>
          <a:xfrm>
            <a:off x="4235106" y="501682"/>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C5A12B36-4619-C5AE-261F-B7DA2F0FFE88}"/>
              </a:ext>
            </a:extLst>
          </p:cNvPr>
          <p:cNvSpPr/>
          <p:nvPr/>
        </p:nvSpPr>
        <p:spPr>
          <a:xfrm>
            <a:off x="2266583" y="52179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0E804B4-0401-01CB-6028-A8273E9D3B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Image 3">
            <a:extLst>
              <a:ext uri="{FF2B5EF4-FFF2-40B4-BE49-F238E27FC236}">
                <a16:creationId xmlns:a16="http://schemas.microsoft.com/office/drawing/2014/main" id="{A04731C1-D60E-48DC-F9D2-7A48E19B53BD}"/>
              </a:ext>
            </a:extLst>
          </p:cNvPr>
          <p:cNvPicPr>
            <a:picLocks noChangeAspect="1"/>
          </p:cNvPicPr>
          <p:nvPr/>
        </p:nvPicPr>
        <p:blipFill>
          <a:blip r:embed="rId3"/>
          <a:stretch>
            <a:fillRect/>
          </a:stretch>
        </p:blipFill>
        <p:spPr>
          <a:xfrm>
            <a:off x="7623275" y="1531522"/>
            <a:ext cx="4068431" cy="4582973"/>
          </a:xfrm>
          <a:prstGeom prst="rect">
            <a:avLst/>
          </a:prstGeom>
          <a:ln>
            <a:noFill/>
          </a:ln>
          <a:effectLst>
            <a:softEdge rad="112500"/>
          </a:effectLst>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D1AB3E57-1158-6491-1979-1F1204CBA5C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6" name="TextBox 5">
            <a:extLst>
              <a:ext uri="{FF2B5EF4-FFF2-40B4-BE49-F238E27FC236}">
                <a16:creationId xmlns:a16="http://schemas.microsoft.com/office/drawing/2014/main" id="{E4A41613-1975-BE1C-B212-CFB54C6A8225}"/>
              </a:ext>
            </a:extLst>
          </p:cNvPr>
          <p:cNvSpPr txBox="1"/>
          <p:nvPr/>
        </p:nvSpPr>
        <p:spPr>
          <a:xfrm>
            <a:off x="1350902" y="1871066"/>
            <a:ext cx="6097712" cy="3859903"/>
          </a:xfrm>
          <a:prstGeom prst="rect">
            <a:avLst/>
          </a:prstGeom>
          <a:noFill/>
        </p:spPr>
        <p:txBody>
          <a:bodyPr wrap="square">
            <a:spAutoFit/>
          </a:bodyPr>
          <a:lstStyle/>
          <a:p>
            <a:pPr marL="457200" indent="-457200" algn="r" rtl="1">
              <a:lnSpc>
                <a:spcPct val="107000"/>
              </a:lnSpc>
              <a:spcAft>
                <a:spcPts val="800"/>
              </a:spcAft>
              <a:buFont typeface="Wingdings" panose="05000000000000000000" pitchFamily="2" charset="2"/>
              <a:buChar char="v"/>
            </a:pPr>
            <a:r>
              <a:rPr lang="ar-SA" sz="2800" b="1" kern="100" dirty="0">
                <a:effectLst/>
                <a:latin typeface="Calibri" panose="020F0502020204030204" pitchFamily="34" charset="0"/>
                <a:ea typeface="Calibri" panose="020F0502020204030204" pitchFamily="34" charset="0"/>
                <a:cs typeface="Arial" panose="020B0604020202020204" pitchFamily="34" charset="0"/>
              </a:rPr>
              <a:t>تعريف إدارة الت</a:t>
            </a:r>
            <a:r>
              <a:rPr lang="ar-DZ" sz="2800" b="1" kern="100" dirty="0">
                <a:effectLst/>
                <a:latin typeface="Calibri" panose="020F0502020204030204" pitchFamily="34" charset="0"/>
                <a:ea typeface="Calibri" panose="020F0502020204030204" pitchFamily="34" charset="0"/>
                <a:cs typeface="Arial" panose="020B0604020202020204" pitchFamily="34" charset="0"/>
              </a:rPr>
              <a:t>َّ</a:t>
            </a:r>
            <a:r>
              <a:rPr lang="ar-SA" sz="2800" b="1" kern="100" dirty="0">
                <a:effectLst/>
                <a:latin typeface="Calibri" panose="020F0502020204030204" pitchFamily="34" charset="0"/>
                <a:ea typeface="Calibri" panose="020F0502020204030204" pitchFamily="34" charset="0"/>
                <a:cs typeface="Arial" panose="020B0604020202020204" pitchFamily="34" charset="0"/>
              </a:rPr>
              <a:t>حرير:</a:t>
            </a:r>
            <a:endParaRPr lang="fr-FR"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1800" kern="100" dirty="0">
                <a:effectLst/>
                <a:latin typeface="Calibri" panose="020F0502020204030204" pitchFamily="34" charset="0"/>
                <a:ea typeface="Calibri" panose="020F0502020204030204" pitchFamily="34" charset="0"/>
                <a:cs typeface="Arial" panose="020B0604020202020204" pitchFamily="34" charset="0"/>
              </a:rPr>
              <a:t> </a:t>
            </a:r>
            <a:r>
              <a:rPr lang="ar-DZ" sz="1800" kern="100" dirty="0">
                <a:effectLst/>
                <a:latin typeface="Calibri" panose="020F0502020204030204" pitchFamily="34" charset="0"/>
                <a:ea typeface="Calibri" panose="020F0502020204030204" pitchFamily="34" charset="0"/>
                <a:cs typeface="Arial" panose="020B0604020202020204" pitchFamily="34" charset="0"/>
              </a:rPr>
              <a:t>    </a:t>
            </a:r>
            <a:r>
              <a:rPr lang="ar-SA" sz="2800" kern="100" dirty="0">
                <a:effectLst/>
                <a:latin typeface="Calibri" panose="020F0502020204030204" pitchFamily="34" charset="0"/>
                <a:ea typeface="Calibri" panose="020F0502020204030204" pitchFamily="34" charset="0"/>
                <a:cs typeface="Arial" panose="020B0604020202020204" pitchFamily="34" charset="0"/>
              </a:rPr>
              <a:t>هي ع</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ملية </a:t>
            </a:r>
            <a:r>
              <a:rPr lang="ar-DZ" sz="2800" kern="100" dirty="0">
                <a:effectLst/>
                <a:latin typeface="Calibri" panose="020F0502020204030204" pitchFamily="34" charset="0"/>
                <a:ea typeface="Calibri" panose="020F0502020204030204" pitchFamily="34" charset="0"/>
                <a:cs typeface="Arial" panose="020B0604020202020204" pitchFamily="34" charset="0"/>
              </a:rPr>
              <a:t>ال</a:t>
            </a:r>
            <a:r>
              <a:rPr lang="ar-SA" sz="2800" kern="100" dirty="0">
                <a:effectLst/>
                <a:latin typeface="Calibri" panose="020F0502020204030204" pitchFamily="34" charset="0"/>
                <a:ea typeface="Calibri" panose="020F0502020204030204" pitchFamily="34" charset="0"/>
                <a:cs typeface="Arial" panose="020B0604020202020204" pitchFamily="34" charset="0"/>
              </a:rPr>
              <a:t>ت</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نظيم و</a:t>
            </a:r>
            <a:r>
              <a:rPr lang="ar-DZ" sz="2800" kern="100" dirty="0">
                <a:effectLst/>
                <a:latin typeface="Calibri" panose="020F0502020204030204" pitchFamily="34" charset="0"/>
                <a:ea typeface="Calibri" panose="020F0502020204030204" pitchFamily="34" charset="0"/>
                <a:cs typeface="Arial" panose="020B0604020202020204" pitchFamily="34" charset="0"/>
              </a:rPr>
              <a:t>ال</a:t>
            </a:r>
            <a:r>
              <a:rPr lang="ar-SA" sz="2800" kern="100" dirty="0">
                <a:effectLst/>
                <a:latin typeface="Calibri" panose="020F0502020204030204" pitchFamily="34" charset="0"/>
                <a:ea typeface="Calibri" panose="020F0502020204030204" pitchFamily="34" charset="0"/>
                <a:cs typeface="Arial" panose="020B0604020202020204" pitchFamily="34" charset="0"/>
              </a:rPr>
              <a:t>ت</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خطيط والإشراف على إنتاج المحتوى الإعلامي</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 عبر </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المنص</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ات الر</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قمية</a:t>
            </a:r>
            <a:r>
              <a:rPr lang="ar-SA" sz="2800" kern="100" dirty="0">
                <a:effectLst/>
                <a:latin typeface="Calibri" panose="020F0502020204030204" pitchFamily="34" charset="0"/>
                <a:ea typeface="Calibri" panose="020F0502020204030204" pitchFamily="34" charset="0"/>
                <a:cs typeface="Arial" panose="020B0604020202020204" pitchFamily="34" charset="0"/>
              </a:rPr>
              <a:t>، وتشمل مختلف الأشكال مثل الن</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صوص، الص</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ور، مقاطع الفيديو، والوسائط المتعد</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دة</a:t>
            </a:r>
            <a:r>
              <a:rPr lang="ar-SA" sz="2800" kern="100" dirty="0">
                <a:effectLst/>
                <a:latin typeface="Calibri" panose="020F0502020204030204" pitchFamily="34" charset="0"/>
                <a:ea typeface="Calibri" panose="020F0502020204030204" pitchFamily="34" charset="0"/>
                <a:cs typeface="Arial" panose="020B0604020202020204" pitchFamily="34" charset="0"/>
              </a:rPr>
              <a:t>. وترك</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ز هذه الإدارة على ضمان تقديم محتوى مهني</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 يجمع بين الد</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قة</a:t>
            </a:r>
            <a:r>
              <a:rPr lang="ar-SA" sz="2800" kern="100" dirty="0">
                <a:effectLst/>
                <a:latin typeface="Calibri" panose="020F0502020204030204" pitchFamily="34" charset="0"/>
                <a:ea typeface="Calibri" panose="020F0502020204030204" pitchFamily="34" charset="0"/>
                <a:cs typeface="Arial" panose="020B0604020202020204" pitchFamily="34" charset="0"/>
              </a:rPr>
              <a:t> والجاذبية والت</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نوع، بما يتوافق مع </a:t>
            </a:r>
            <a:r>
              <a:rPr lang="ar-DZ" sz="2800" kern="100" dirty="0">
                <a:effectLst/>
                <a:latin typeface="Calibri" panose="020F0502020204030204" pitchFamily="34" charset="0"/>
                <a:ea typeface="Calibri" panose="020F0502020204030204" pitchFamily="34" charset="0"/>
                <a:cs typeface="Arial" panose="020B0604020202020204" pitchFamily="34" charset="0"/>
              </a:rPr>
              <a:t>إِ</a:t>
            </a:r>
            <a:r>
              <a:rPr lang="ar-SA" sz="2800" kern="100" dirty="0" err="1">
                <a:effectLst/>
                <a:latin typeface="Calibri" panose="020F0502020204030204" pitchFamily="34" charset="0"/>
                <a:ea typeface="Calibri" panose="020F0502020204030204" pitchFamily="34" charset="0"/>
                <a:cs typeface="Arial" panose="020B0604020202020204" pitchFamily="34" charset="0"/>
              </a:rPr>
              <a:t>هتمامات</a:t>
            </a:r>
            <a:r>
              <a:rPr lang="ar-SA" sz="2800" kern="100" dirty="0">
                <a:effectLst/>
                <a:latin typeface="Calibri" panose="020F0502020204030204" pitchFamily="34" charset="0"/>
                <a:ea typeface="Calibri" panose="020F0502020204030204" pitchFamily="34" charset="0"/>
                <a:cs typeface="Arial" panose="020B0604020202020204" pitchFamily="34" charset="0"/>
              </a:rPr>
              <a:t> و</a:t>
            </a:r>
            <a:r>
              <a:rPr lang="ar-DZ" sz="2800" kern="100" dirty="0">
                <a:effectLst/>
                <a:latin typeface="Calibri" panose="020F0502020204030204" pitchFamily="34" charset="0"/>
                <a:ea typeface="Calibri" panose="020F0502020204030204" pitchFamily="34" charset="0"/>
                <a:cs typeface="Arial" panose="020B0604020202020204" pitchFamily="34" charset="0"/>
              </a:rPr>
              <a:t>إ</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حتياجات</a:t>
            </a:r>
            <a:r>
              <a:rPr lang="ar-SA" sz="2800" kern="100" dirty="0">
                <a:effectLst/>
                <a:latin typeface="Calibri" panose="020F0502020204030204" pitchFamily="34" charset="0"/>
                <a:ea typeface="Calibri" panose="020F0502020204030204" pitchFamily="34" charset="0"/>
                <a:cs typeface="Arial" panose="020B0604020202020204" pitchFamily="34" charset="0"/>
              </a:rPr>
              <a:t> الجمهور المستهدف</a:t>
            </a:r>
            <a:r>
              <a:rPr lang="fr-FR" sz="2800" kern="100" dirty="0">
                <a:effectLst/>
                <a:latin typeface="Calibri" panose="020F0502020204030204" pitchFamily="34" charset="0"/>
                <a:ea typeface="Calibri" panose="020F0502020204030204" pitchFamily="34" charset="0"/>
                <a:cs typeface="Arial" panose="020B0604020202020204" pitchFamily="34" charset="0"/>
              </a:rPr>
              <a:t>.</a:t>
            </a:r>
            <a:endParaRPr lang="fr-FR" sz="18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62975834"/>
      </p:ext>
    </p:extLst>
  </p:cSld>
  <p:clrMapOvr>
    <a:masterClrMapping/>
  </p:clrMapOvr>
  <mc:AlternateContent xmlns:mc="http://schemas.openxmlformats.org/markup-compatibility/2006" xmlns:p14="http://schemas.microsoft.com/office/powerpoint/2010/main">
    <mc:Choice Requires="p14">
      <p:transition p14:dur="0" advTm="2137"/>
    </mc:Choice>
    <mc:Fallback xmlns="">
      <p:transition advTm="213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E2B1AD-B4CF-242E-E528-786F5566B6A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87C5B7A-C958-0AFC-F5F5-79CAF1243E3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30F1831-9BDF-DE47-72F2-0B924FF7B1BA}"/>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F91BC6B6-73E7-73CE-4CDA-F9F782C2EB29}"/>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4FB114F9-4BF8-6D5A-09EA-E5E3221079AF}"/>
              </a:ext>
            </a:extLst>
          </p:cNvPr>
          <p:cNvSpPr/>
          <p:nvPr/>
        </p:nvSpPr>
        <p:spPr>
          <a:xfrm>
            <a:off x="3455706" y="56365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C179462-B877-0AA7-29C8-F406D39A2643}"/>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B2FFA5E-8511-9568-C72D-83142329447B}"/>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2CF1F193-65B5-6A27-297B-214B061FA0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Picture Placeholder 6">
            <a:extLst>
              <a:ext uri="{FF2B5EF4-FFF2-40B4-BE49-F238E27FC236}">
                <a16:creationId xmlns:a16="http://schemas.microsoft.com/office/drawing/2014/main" id="{8C6B8613-A7C2-5454-11D2-4593D976760B}"/>
              </a:ext>
            </a:extLst>
          </p:cNvPr>
          <p:cNvSpPr>
            <a:spLocks noGrp="1"/>
          </p:cNvSpPr>
          <p:nvPr>
            <p:ph type="pic" sz="quarter" idx="10"/>
          </p:nvPr>
        </p:nvSpPr>
        <p:spPr>
          <a:xfrm>
            <a:off x="-3166980" y="-908653"/>
            <a:ext cx="6826172" cy="6857998"/>
          </a:xfrm>
          <a:solidFill>
            <a:schemeClr val="bg2">
              <a:lumMod val="75000"/>
              <a:alpha val="50000"/>
            </a:schemeClr>
          </a:solidFill>
        </p:spPr>
      </p:sp>
      <p:sp>
        <p:nvSpPr>
          <p:cNvPr id="9" name="TextBox 8">
            <a:extLst>
              <a:ext uri="{FF2B5EF4-FFF2-40B4-BE49-F238E27FC236}">
                <a16:creationId xmlns:a16="http://schemas.microsoft.com/office/drawing/2014/main" id="{29400ED7-91B3-DF16-3CFB-5E3A85381A11}"/>
              </a:ext>
            </a:extLst>
          </p:cNvPr>
          <p:cNvSpPr txBox="1"/>
          <p:nvPr/>
        </p:nvSpPr>
        <p:spPr>
          <a:xfrm>
            <a:off x="3788269" y="2191360"/>
            <a:ext cx="7372355" cy="3539430"/>
          </a:xfrm>
          <a:prstGeom prst="rect">
            <a:avLst/>
          </a:prstGeom>
          <a:noFill/>
        </p:spPr>
        <p:txBody>
          <a:bodyPr wrap="square">
            <a:spAutoFit/>
          </a:bodyPr>
          <a:lstStyle/>
          <a:p>
            <a:pPr marL="457200" indent="-457200" algn="just" rtl="1">
              <a:buFont typeface="Wingdings" panose="05000000000000000000" pitchFamily="2" charset="2"/>
              <a:buChar char="v"/>
            </a:pPr>
            <a:r>
              <a:rPr lang="ar-SA" sz="3200" b="1" dirty="0"/>
              <a:t>أهداف إدارة الت</a:t>
            </a:r>
            <a:r>
              <a:rPr lang="ar-DZ" sz="3200" b="1" dirty="0"/>
              <a:t>َّ</a:t>
            </a:r>
            <a:r>
              <a:rPr lang="ar-SA" sz="3200" b="1" dirty="0"/>
              <a:t>حرير</a:t>
            </a:r>
            <a:endParaRPr lang="fr-FR" sz="3200" dirty="0"/>
          </a:p>
          <a:p>
            <a:pPr marL="457200" lvl="0" indent="-457200" algn="just" rtl="1">
              <a:buFont typeface="Wingdings" panose="05000000000000000000" pitchFamily="2" charset="2"/>
              <a:buChar char="§"/>
            </a:pPr>
            <a:r>
              <a:rPr lang="ar-SA" sz="3200" dirty="0"/>
              <a:t>وضع سياسة تحريرية واضحة تعكس هوية المؤسسة</a:t>
            </a:r>
            <a:r>
              <a:rPr lang="fr-FR" sz="3200" dirty="0"/>
              <a:t>.</a:t>
            </a:r>
          </a:p>
          <a:p>
            <a:pPr marL="457200" lvl="0" indent="-457200" algn="just" rtl="1">
              <a:buFont typeface="Wingdings" panose="05000000000000000000" pitchFamily="2" charset="2"/>
              <a:buChar char="§"/>
            </a:pPr>
            <a:r>
              <a:rPr lang="ar-SA" sz="3200" dirty="0"/>
              <a:t>ضمان جودة المحتوى ودقته</a:t>
            </a:r>
            <a:r>
              <a:rPr lang="fr-FR" sz="3200" dirty="0"/>
              <a:t>.</a:t>
            </a:r>
          </a:p>
          <a:p>
            <a:pPr marL="457200" lvl="0" indent="-457200" algn="just" rtl="1">
              <a:buFont typeface="Wingdings" panose="05000000000000000000" pitchFamily="2" charset="2"/>
              <a:buChar char="§"/>
            </a:pPr>
            <a:r>
              <a:rPr lang="ar-SA" sz="3200" dirty="0"/>
              <a:t>تعزيز التفاعل مع الجمهور عبر المنصات المختلفة</a:t>
            </a:r>
            <a:r>
              <a:rPr lang="fr-FR" sz="3200" dirty="0"/>
              <a:t>.</a:t>
            </a:r>
          </a:p>
          <a:p>
            <a:pPr marL="457200" lvl="0" indent="-457200" algn="just" rtl="1">
              <a:buFont typeface="Wingdings" panose="05000000000000000000" pitchFamily="2" charset="2"/>
              <a:buChar char="§"/>
            </a:pPr>
            <a:r>
              <a:rPr lang="ar-SA" sz="3200" dirty="0"/>
              <a:t>مواكبة التطورات التكنولوجية في مجال الإعلام الرقمي</a:t>
            </a:r>
            <a:r>
              <a:rPr lang="fr-FR" sz="3200" dirty="0"/>
              <a:t>.</a:t>
            </a:r>
          </a:p>
        </p:txBody>
      </p:sp>
      <p:grpSp>
        <p:nvGrpSpPr>
          <p:cNvPr id="3" name="Google Shape;8118;p57">
            <a:extLst>
              <a:ext uri="{FF2B5EF4-FFF2-40B4-BE49-F238E27FC236}">
                <a16:creationId xmlns:a16="http://schemas.microsoft.com/office/drawing/2014/main" id="{BA814937-853E-D19A-2168-8BB84FE46873}"/>
              </a:ext>
            </a:extLst>
          </p:cNvPr>
          <p:cNvGrpSpPr/>
          <p:nvPr/>
        </p:nvGrpSpPr>
        <p:grpSpPr>
          <a:xfrm>
            <a:off x="1484569" y="4150043"/>
            <a:ext cx="2138675" cy="1799302"/>
            <a:chOff x="-5971525" y="3273750"/>
            <a:chExt cx="292250" cy="290650"/>
          </a:xfrm>
        </p:grpSpPr>
        <p:sp>
          <p:nvSpPr>
            <p:cNvPr id="4" name="Google Shape;8119;p57">
              <a:extLst>
                <a:ext uri="{FF2B5EF4-FFF2-40B4-BE49-F238E27FC236}">
                  <a16:creationId xmlns:a16="http://schemas.microsoft.com/office/drawing/2014/main" id="{2C2863E0-7261-0DC4-E701-CECF3351BA3D}"/>
                </a:ext>
              </a:extLst>
            </p:cNvPr>
            <p:cNvSpPr/>
            <p:nvPr/>
          </p:nvSpPr>
          <p:spPr>
            <a:xfrm>
              <a:off x="-5868325" y="3273750"/>
              <a:ext cx="85075" cy="84300"/>
            </a:xfrm>
            <a:custGeom>
              <a:avLst/>
              <a:gdLst/>
              <a:ahLst/>
              <a:cxnLst/>
              <a:rect l="l" t="t" r="r" b="b"/>
              <a:pathLst>
                <a:path w="3403" h="3372" extrusionOk="0">
                  <a:moveTo>
                    <a:pt x="1701" y="0"/>
                  </a:moveTo>
                  <a:cubicBezTo>
                    <a:pt x="788" y="0"/>
                    <a:pt x="0" y="756"/>
                    <a:pt x="0" y="1702"/>
                  </a:cubicBezTo>
                  <a:cubicBezTo>
                    <a:pt x="0" y="2615"/>
                    <a:pt x="788" y="3371"/>
                    <a:pt x="1701" y="3371"/>
                  </a:cubicBezTo>
                  <a:cubicBezTo>
                    <a:pt x="2646" y="3371"/>
                    <a:pt x="3403" y="2615"/>
                    <a:pt x="3403" y="1702"/>
                  </a:cubicBezTo>
                  <a:cubicBezTo>
                    <a:pt x="3403" y="756"/>
                    <a:pt x="2646" y="0"/>
                    <a:pt x="170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 name="Google Shape;8120;p57">
              <a:extLst>
                <a:ext uri="{FF2B5EF4-FFF2-40B4-BE49-F238E27FC236}">
                  <a16:creationId xmlns:a16="http://schemas.microsoft.com/office/drawing/2014/main" id="{2D38679E-2A4E-BECC-55EA-A13BD703523A}"/>
                </a:ext>
              </a:extLst>
            </p:cNvPr>
            <p:cNvSpPr/>
            <p:nvPr/>
          </p:nvSpPr>
          <p:spPr>
            <a:xfrm>
              <a:off x="-5971525" y="3308400"/>
              <a:ext cx="292250" cy="256000"/>
            </a:xfrm>
            <a:custGeom>
              <a:avLst/>
              <a:gdLst/>
              <a:ahLst/>
              <a:cxnLst/>
              <a:rect l="l" t="t" r="r" b="b"/>
              <a:pathLst>
                <a:path w="11690" h="10240" extrusionOk="0">
                  <a:moveTo>
                    <a:pt x="2049" y="1"/>
                  </a:moveTo>
                  <a:cubicBezTo>
                    <a:pt x="1324" y="1"/>
                    <a:pt x="694" y="599"/>
                    <a:pt x="694" y="1355"/>
                  </a:cubicBezTo>
                  <a:cubicBezTo>
                    <a:pt x="694" y="1733"/>
                    <a:pt x="852" y="2080"/>
                    <a:pt x="1072" y="2300"/>
                  </a:cubicBezTo>
                  <a:cubicBezTo>
                    <a:pt x="442" y="2647"/>
                    <a:pt x="1" y="3340"/>
                    <a:pt x="1" y="4096"/>
                  </a:cubicBezTo>
                  <a:lnTo>
                    <a:pt x="1" y="5766"/>
                  </a:lnTo>
                  <a:cubicBezTo>
                    <a:pt x="1" y="6207"/>
                    <a:pt x="284" y="6617"/>
                    <a:pt x="694" y="6774"/>
                  </a:cubicBezTo>
                  <a:lnTo>
                    <a:pt x="694" y="8538"/>
                  </a:lnTo>
                  <a:cubicBezTo>
                    <a:pt x="694" y="9074"/>
                    <a:pt x="1167" y="9546"/>
                    <a:pt x="1702" y="9546"/>
                  </a:cubicBezTo>
                  <a:lnTo>
                    <a:pt x="2364" y="9546"/>
                  </a:lnTo>
                  <a:cubicBezTo>
                    <a:pt x="2931" y="9546"/>
                    <a:pt x="3403" y="9074"/>
                    <a:pt x="3403" y="8538"/>
                  </a:cubicBezTo>
                  <a:lnTo>
                    <a:pt x="3403" y="6774"/>
                  </a:lnTo>
                  <a:cubicBezTo>
                    <a:pt x="3529" y="6711"/>
                    <a:pt x="3624" y="6648"/>
                    <a:pt x="3750" y="6522"/>
                  </a:cubicBezTo>
                  <a:cubicBezTo>
                    <a:pt x="3876" y="6585"/>
                    <a:pt x="3939" y="6680"/>
                    <a:pt x="4097" y="6774"/>
                  </a:cubicBezTo>
                  <a:lnTo>
                    <a:pt x="4097" y="9200"/>
                  </a:lnTo>
                  <a:cubicBezTo>
                    <a:pt x="4097" y="9735"/>
                    <a:pt x="4569" y="10240"/>
                    <a:pt x="5136" y="10240"/>
                  </a:cubicBezTo>
                  <a:lnTo>
                    <a:pt x="6522" y="10240"/>
                  </a:lnTo>
                  <a:cubicBezTo>
                    <a:pt x="7058" y="10240"/>
                    <a:pt x="7562" y="9767"/>
                    <a:pt x="7562" y="9200"/>
                  </a:cubicBezTo>
                  <a:lnTo>
                    <a:pt x="7562" y="6774"/>
                  </a:lnTo>
                  <a:cubicBezTo>
                    <a:pt x="7688" y="6711"/>
                    <a:pt x="7814" y="6648"/>
                    <a:pt x="7940" y="6522"/>
                  </a:cubicBezTo>
                  <a:cubicBezTo>
                    <a:pt x="8035" y="6585"/>
                    <a:pt x="8129" y="6680"/>
                    <a:pt x="8287" y="6774"/>
                  </a:cubicBezTo>
                  <a:lnTo>
                    <a:pt x="8287" y="8538"/>
                  </a:lnTo>
                  <a:cubicBezTo>
                    <a:pt x="8287" y="9074"/>
                    <a:pt x="8759" y="9546"/>
                    <a:pt x="9295" y="9546"/>
                  </a:cubicBezTo>
                  <a:lnTo>
                    <a:pt x="9988" y="9546"/>
                  </a:lnTo>
                  <a:cubicBezTo>
                    <a:pt x="10524" y="9546"/>
                    <a:pt x="10996" y="9074"/>
                    <a:pt x="10996" y="8538"/>
                  </a:cubicBezTo>
                  <a:lnTo>
                    <a:pt x="10996" y="6774"/>
                  </a:lnTo>
                  <a:cubicBezTo>
                    <a:pt x="11406" y="6617"/>
                    <a:pt x="11658" y="6238"/>
                    <a:pt x="11658" y="5766"/>
                  </a:cubicBezTo>
                  <a:lnTo>
                    <a:pt x="11658" y="4096"/>
                  </a:lnTo>
                  <a:cubicBezTo>
                    <a:pt x="11689" y="3340"/>
                    <a:pt x="11280" y="2678"/>
                    <a:pt x="10650" y="2300"/>
                  </a:cubicBezTo>
                  <a:cubicBezTo>
                    <a:pt x="10870" y="2080"/>
                    <a:pt x="11028" y="1733"/>
                    <a:pt x="11028" y="1355"/>
                  </a:cubicBezTo>
                  <a:cubicBezTo>
                    <a:pt x="11028" y="599"/>
                    <a:pt x="10398" y="1"/>
                    <a:pt x="9641" y="1"/>
                  </a:cubicBezTo>
                  <a:cubicBezTo>
                    <a:pt x="8917" y="1"/>
                    <a:pt x="8287" y="599"/>
                    <a:pt x="8287" y="1355"/>
                  </a:cubicBezTo>
                  <a:cubicBezTo>
                    <a:pt x="8287" y="1733"/>
                    <a:pt x="8444" y="2080"/>
                    <a:pt x="8665" y="2300"/>
                  </a:cubicBezTo>
                  <a:cubicBezTo>
                    <a:pt x="8444" y="2426"/>
                    <a:pt x="8224" y="2584"/>
                    <a:pt x="8066" y="2773"/>
                  </a:cubicBezTo>
                  <a:cubicBezTo>
                    <a:pt x="7972" y="2521"/>
                    <a:pt x="7751" y="2237"/>
                    <a:pt x="7562" y="2017"/>
                  </a:cubicBezTo>
                  <a:cubicBezTo>
                    <a:pt x="7216" y="2395"/>
                    <a:pt x="6743" y="2584"/>
                    <a:pt x="6239" y="2647"/>
                  </a:cubicBezTo>
                  <a:lnTo>
                    <a:pt x="6239" y="4380"/>
                  </a:lnTo>
                  <a:cubicBezTo>
                    <a:pt x="6239" y="4604"/>
                    <a:pt x="6043" y="4722"/>
                    <a:pt x="5851" y="4722"/>
                  </a:cubicBezTo>
                  <a:cubicBezTo>
                    <a:pt x="5665" y="4722"/>
                    <a:pt x="5483" y="4612"/>
                    <a:pt x="5483" y="4380"/>
                  </a:cubicBezTo>
                  <a:lnTo>
                    <a:pt x="5483" y="2647"/>
                  </a:lnTo>
                  <a:cubicBezTo>
                    <a:pt x="4979" y="2584"/>
                    <a:pt x="4506" y="2332"/>
                    <a:pt x="4160" y="2017"/>
                  </a:cubicBezTo>
                  <a:cubicBezTo>
                    <a:pt x="3908" y="2237"/>
                    <a:pt x="3750" y="2521"/>
                    <a:pt x="3624" y="2773"/>
                  </a:cubicBezTo>
                  <a:cubicBezTo>
                    <a:pt x="3466" y="2584"/>
                    <a:pt x="3277" y="2426"/>
                    <a:pt x="3057" y="2300"/>
                  </a:cubicBezTo>
                  <a:cubicBezTo>
                    <a:pt x="3277" y="2080"/>
                    <a:pt x="3435" y="1733"/>
                    <a:pt x="3435" y="1355"/>
                  </a:cubicBezTo>
                  <a:cubicBezTo>
                    <a:pt x="3435" y="599"/>
                    <a:pt x="2805" y="1"/>
                    <a:pt x="20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51857746"/>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BDEB9B-9043-8DD6-FC80-377AD952148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246DF1A-316C-67DB-C170-A02F38409D5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8A0F27E-1338-BC50-550D-FF348EF712A3}"/>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F18C5EF4-8A56-9511-FC40-BF4CC0D4AF32}"/>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1E267E2C-977D-CA48-B5A7-7C3B643FA4B0}"/>
              </a:ext>
            </a:extLst>
          </p:cNvPr>
          <p:cNvSpPr/>
          <p:nvPr/>
        </p:nvSpPr>
        <p:spPr>
          <a:xfrm>
            <a:off x="3455706" y="56365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02F0D28-DC50-A77F-DDDB-B8FCEDE7BB63}"/>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1715514-F5E2-02EE-4447-E76D5561E1B8}"/>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5407F15-515E-87A0-881B-9CC8613A5A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7E464A35-8DD9-DCC7-5894-C0A3FE7569F7}"/>
              </a:ext>
            </a:extLst>
          </p:cNvPr>
          <p:cNvSpPr txBox="1"/>
          <p:nvPr/>
        </p:nvSpPr>
        <p:spPr>
          <a:xfrm>
            <a:off x="3250671" y="1521383"/>
            <a:ext cx="7985909" cy="3724096"/>
          </a:xfrm>
          <a:prstGeom prst="rect">
            <a:avLst/>
          </a:prstGeom>
          <a:noFill/>
        </p:spPr>
        <p:txBody>
          <a:bodyPr wrap="square">
            <a:spAutoFit/>
          </a:bodyPr>
          <a:lstStyle/>
          <a:p>
            <a:pPr marL="285750" indent="-285750" algn="r" rtl="1">
              <a:buFont typeface="Wingdings" panose="05000000000000000000" pitchFamily="2" charset="2"/>
              <a:buChar char="v"/>
            </a:pPr>
            <a:r>
              <a:rPr lang="ar-SA" sz="2800" b="1" dirty="0"/>
              <a:t>المهام والوظائف في الت</a:t>
            </a:r>
            <a:r>
              <a:rPr lang="ar-DZ" sz="2800" b="1" dirty="0"/>
              <a:t>َّ</a:t>
            </a:r>
            <a:r>
              <a:rPr lang="ar-SA" sz="2800" b="1" dirty="0"/>
              <a:t>حرير</a:t>
            </a:r>
            <a:r>
              <a:rPr lang="ar-DZ" sz="2800" b="1" dirty="0"/>
              <a:t>:</a:t>
            </a:r>
            <a:endParaRPr lang="ar-DZ" sz="2800" dirty="0"/>
          </a:p>
          <a:p>
            <a:pPr algn="just" rtl="1"/>
            <a:r>
              <a:rPr lang="ar-SA" sz="2600" dirty="0" err="1"/>
              <a:t>تتضم</a:t>
            </a:r>
            <a:r>
              <a:rPr lang="ar-DZ" sz="2600" dirty="0"/>
              <a:t>َّ</a:t>
            </a:r>
            <a:r>
              <a:rPr lang="ar-SA" sz="2600" dirty="0"/>
              <a:t>ن إدارة الت</a:t>
            </a:r>
            <a:r>
              <a:rPr lang="ar-DZ" sz="2600" dirty="0"/>
              <a:t>َّ</a:t>
            </a:r>
            <a:r>
              <a:rPr lang="ar-SA" sz="2600" dirty="0"/>
              <a:t>حرير الر</a:t>
            </a:r>
            <a:r>
              <a:rPr lang="ar-DZ" sz="2600" dirty="0"/>
              <a:t>َّ</a:t>
            </a:r>
            <a:r>
              <a:rPr lang="ar-SA" sz="2600" dirty="0"/>
              <a:t>قمي</a:t>
            </a:r>
            <a:r>
              <a:rPr lang="ar-DZ" sz="2600" dirty="0"/>
              <a:t>،</a:t>
            </a:r>
            <a:r>
              <a:rPr lang="ar-SA" sz="2600" dirty="0"/>
              <a:t> مجموعة من المهام المحورية</a:t>
            </a:r>
            <a:r>
              <a:rPr lang="ar-DZ" sz="2600" dirty="0"/>
              <a:t>،</a:t>
            </a:r>
            <a:r>
              <a:rPr lang="ar-SA" sz="2600" dirty="0"/>
              <a:t> ال</a:t>
            </a:r>
            <a:r>
              <a:rPr lang="ar-DZ" sz="2600" dirty="0"/>
              <a:t>َّ</a:t>
            </a:r>
            <a:r>
              <a:rPr lang="ar-SA" sz="2600" dirty="0"/>
              <a:t>تي تضمن نجاح العمل الإعلامي، ومنها</a:t>
            </a:r>
            <a:r>
              <a:rPr lang="fr-FR" sz="2600" dirty="0"/>
              <a:t>:</a:t>
            </a:r>
          </a:p>
          <a:p>
            <a:pPr lvl="0" algn="just" rtl="1"/>
            <a:r>
              <a:rPr lang="ar-DZ" sz="2600" b="1" dirty="0">
                <a:solidFill>
                  <a:schemeClr val="accent2">
                    <a:lumMod val="75000"/>
                  </a:schemeClr>
                </a:solidFill>
              </a:rPr>
              <a:t>1- </a:t>
            </a:r>
            <a:r>
              <a:rPr lang="ar-SA" sz="2600" b="1" dirty="0">
                <a:solidFill>
                  <a:schemeClr val="accent2">
                    <a:lumMod val="75000"/>
                  </a:schemeClr>
                </a:solidFill>
              </a:rPr>
              <a:t>الت</a:t>
            </a:r>
            <a:r>
              <a:rPr lang="ar-DZ" sz="2600" b="1" dirty="0">
                <a:solidFill>
                  <a:schemeClr val="accent2">
                    <a:lumMod val="75000"/>
                  </a:schemeClr>
                </a:solidFill>
              </a:rPr>
              <a:t>َّ</a:t>
            </a:r>
            <a:r>
              <a:rPr lang="ar-SA" sz="2600" b="1" dirty="0">
                <a:solidFill>
                  <a:schemeClr val="accent2">
                    <a:lumMod val="75000"/>
                  </a:schemeClr>
                </a:solidFill>
              </a:rPr>
              <a:t>خطيط للمحتوى ووضع الجداول الت</a:t>
            </a:r>
            <a:r>
              <a:rPr lang="ar-DZ" sz="2600" b="1" dirty="0">
                <a:solidFill>
                  <a:schemeClr val="accent2">
                    <a:lumMod val="75000"/>
                  </a:schemeClr>
                </a:solidFill>
              </a:rPr>
              <a:t>َّ</a:t>
            </a:r>
            <a:r>
              <a:rPr lang="ar-SA" sz="2600" b="1" dirty="0">
                <a:solidFill>
                  <a:schemeClr val="accent2">
                    <a:lumMod val="75000"/>
                  </a:schemeClr>
                </a:solidFill>
              </a:rPr>
              <a:t>حريرية</a:t>
            </a:r>
            <a:r>
              <a:rPr lang="fr-FR" sz="2600" b="1" dirty="0">
                <a:solidFill>
                  <a:schemeClr val="accent2">
                    <a:lumMod val="75000"/>
                  </a:schemeClr>
                </a:solidFill>
              </a:rPr>
              <a:t>:</a:t>
            </a:r>
            <a:r>
              <a:rPr lang="fr-FR" sz="2600" dirty="0">
                <a:solidFill>
                  <a:schemeClr val="accent2">
                    <a:lumMod val="75000"/>
                  </a:schemeClr>
                </a:solidFill>
              </a:rPr>
              <a:t> </a:t>
            </a:r>
            <a:r>
              <a:rPr lang="ar-SA" sz="2600" dirty="0"/>
              <a:t>مثل إعداد خطة شهرية لنشر المقالات والفيديوهات</a:t>
            </a:r>
            <a:r>
              <a:rPr lang="ar-DZ" sz="2600" dirty="0"/>
              <a:t>،</a:t>
            </a:r>
            <a:r>
              <a:rPr lang="ar-SA" sz="2600" dirty="0"/>
              <a:t> حول قضايا اقتصادية أو اجتماعية </a:t>
            </a:r>
            <a:r>
              <a:rPr lang="ar-DZ" sz="2600" dirty="0"/>
              <a:t>، </a:t>
            </a:r>
            <a:r>
              <a:rPr lang="ar-SA" sz="2600" dirty="0"/>
              <a:t>على الموقع الإلكتروني ووسائل التواصل</a:t>
            </a:r>
            <a:r>
              <a:rPr lang="ar-DZ" sz="2600" dirty="0"/>
              <a:t>  </a:t>
            </a:r>
            <a:r>
              <a:rPr lang="ar-SA" sz="2600" dirty="0"/>
              <a:t>(ورقة الطريق)</a:t>
            </a:r>
            <a:r>
              <a:rPr lang="ar-DZ" sz="2600" dirty="0"/>
              <a:t>.</a:t>
            </a:r>
            <a:endParaRPr lang="fr-FR" sz="2600" dirty="0"/>
          </a:p>
          <a:p>
            <a:pPr lvl="0" algn="just" rtl="1"/>
            <a:r>
              <a:rPr lang="ar-DZ" sz="2600" b="1" dirty="0">
                <a:solidFill>
                  <a:schemeClr val="accent2">
                    <a:lumMod val="75000"/>
                  </a:schemeClr>
                </a:solidFill>
              </a:rPr>
              <a:t>2- </a:t>
            </a:r>
            <a:r>
              <a:rPr lang="ar-SA" sz="2600" b="1" dirty="0">
                <a:solidFill>
                  <a:schemeClr val="accent2">
                    <a:lumMod val="75000"/>
                  </a:schemeClr>
                </a:solidFill>
              </a:rPr>
              <a:t>الإشراف على فرق العمل الت</a:t>
            </a:r>
            <a:r>
              <a:rPr lang="ar-DZ" sz="2600" b="1" dirty="0">
                <a:solidFill>
                  <a:schemeClr val="accent2">
                    <a:lumMod val="75000"/>
                  </a:schemeClr>
                </a:solidFill>
              </a:rPr>
              <a:t>َّ</a:t>
            </a:r>
            <a:r>
              <a:rPr lang="ar-SA" sz="2600" b="1" dirty="0">
                <a:solidFill>
                  <a:schemeClr val="accent2">
                    <a:lumMod val="75000"/>
                  </a:schemeClr>
                </a:solidFill>
              </a:rPr>
              <a:t>حريري</a:t>
            </a:r>
            <a:r>
              <a:rPr lang="fr-FR" sz="2600" b="1" dirty="0"/>
              <a:t>:</a:t>
            </a:r>
            <a:r>
              <a:rPr lang="fr-FR" sz="2600" dirty="0"/>
              <a:t> </a:t>
            </a:r>
            <a:r>
              <a:rPr lang="ar-SA" sz="2600" dirty="0"/>
              <a:t>كمتابعة أداء </a:t>
            </a:r>
            <a:r>
              <a:rPr lang="ar-SA" sz="2600" dirty="0" err="1"/>
              <a:t>المحر</a:t>
            </a:r>
            <a:r>
              <a:rPr lang="ar-DZ" sz="2600" dirty="0"/>
              <a:t>ِّ</a:t>
            </a:r>
            <a:r>
              <a:rPr lang="ar-SA" sz="2600" dirty="0"/>
              <a:t>رين </a:t>
            </a:r>
            <a:r>
              <a:rPr lang="ar-SA" sz="2600" dirty="0" err="1"/>
              <a:t>والمصم</a:t>
            </a:r>
            <a:r>
              <a:rPr lang="ar-DZ" sz="2600" dirty="0"/>
              <a:t>ِّ</a:t>
            </a:r>
            <a:r>
              <a:rPr lang="ar-SA" sz="2600" dirty="0"/>
              <a:t>مين</a:t>
            </a:r>
            <a:r>
              <a:rPr lang="ar-DZ" sz="2600" dirty="0"/>
              <a:t>،</a:t>
            </a:r>
            <a:r>
              <a:rPr lang="ar-SA" sz="2600" dirty="0"/>
              <a:t> وصن</a:t>
            </a:r>
            <a:r>
              <a:rPr lang="ar-DZ" sz="2600" dirty="0"/>
              <a:t>َّ</a:t>
            </a:r>
            <a:r>
              <a:rPr lang="ar-SA" sz="2600" dirty="0"/>
              <a:t>اع الفيديو</a:t>
            </a:r>
            <a:r>
              <a:rPr lang="ar-DZ" sz="2600" dirty="0"/>
              <a:t>،</a:t>
            </a:r>
            <a:r>
              <a:rPr lang="ar-SA" sz="2600" dirty="0"/>
              <a:t> لضمان </a:t>
            </a:r>
            <a:r>
              <a:rPr lang="ar-DZ" sz="2600" dirty="0"/>
              <a:t>إِ</a:t>
            </a:r>
            <a:r>
              <a:rPr lang="ar-SA" sz="2600" dirty="0" err="1"/>
              <a:t>نسجام</a:t>
            </a:r>
            <a:r>
              <a:rPr lang="ar-SA" sz="2600" dirty="0"/>
              <a:t> المحتوى</a:t>
            </a:r>
            <a:r>
              <a:rPr lang="ar-DZ" sz="2600" dirty="0"/>
              <a:t>،</a:t>
            </a:r>
            <a:r>
              <a:rPr lang="ar-SA" sz="2600" dirty="0"/>
              <a:t> مع السياسة الت</a:t>
            </a:r>
            <a:r>
              <a:rPr lang="ar-DZ" sz="2600" dirty="0"/>
              <a:t>َّ</a:t>
            </a:r>
            <a:r>
              <a:rPr lang="ar-SA" sz="2600" dirty="0"/>
              <a:t>حريرية </a:t>
            </a:r>
            <a:r>
              <a:rPr lang="ar-SA" sz="2600" dirty="0" err="1"/>
              <a:t>للمؤس</a:t>
            </a:r>
            <a:r>
              <a:rPr lang="ar-DZ" sz="2600" dirty="0"/>
              <a:t>َّ</a:t>
            </a:r>
            <a:r>
              <a:rPr lang="ar-SA" sz="2600" dirty="0" err="1"/>
              <a:t>سة</a:t>
            </a:r>
            <a:r>
              <a:rPr lang="fr-FR" sz="2600" dirty="0"/>
              <a:t>.</a:t>
            </a:r>
          </a:p>
        </p:txBody>
      </p:sp>
      <p:pic>
        <p:nvPicPr>
          <p:cNvPr id="13" name="Picture 12">
            <a:extLst>
              <a:ext uri="{FF2B5EF4-FFF2-40B4-BE49-F238E27FC236}">
                <a16:creationId xmlns:a16="http://schemas.microsoft.com/office/drawing/2014/main" id="{8715C26B-7401-EE6B-F95D-9C26BC66DD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2655" y="4990972"/>
            <a:ext cx="2543175" cy="838200"/>
          </a:xfrm>
          <a:prstGeom prst="rect">
            <a:avLst/>
          </a:prstGeom>
        </p:spPr>
      </p:pic>
      <p:sp>
        <p:nvSpPr>
          <p:cNvPr id="15" name="TextBox 14">
            <a:extLst>
              <a:ext uri="{FF2B5EF4-FFF2-40B4-BE49-F238E27FC236}">
                <a16:creationId xmlns:a16="http://schemas.microsoft.com/office/drawing/2014/main" id="{28BF8B4A-B292-A019-CF4F-2DEB6266E398}"/>
              </a:ext>
            </a:extLst>
          </p:cNvPr>
          <p:cNvSpPr txBox="1"/>
          <p:nvPr/>
        </p:nvSpPr>
        <p:spPr>
          <a:xfrm>
            <a:off x="895476" y="5984143"/>
            <a:ext cx="6905500" cy="369332"/>
          </a:xfrm>
          <a:prstGeom prst="rect">
            <a:avLst/>
          </a:prstGeom>
          <a:noFill/>
        </p:spPr>
        <p:txBody>
          <a:bodyPr wrap="square">
            <a:spAutoFit/>
          </a:bodyPr>
          <a:lstStyle/>
          <a:p>
            <a:r>
              <a:rPr lang="fr-FR" b="1" dirty="0"/>
              <a:t>https://www.alriyadh.com/page/editor</a:t>
            </a:r>
          </a:p>
        </p:txBody>
      </p:sp>
      <p:sp>
        <p:nvSpPr>
          <p:cNvPr id="3" name="Picture Placeholder 6">
            <a:extLst>
              <a:ext uri="{FF2B5EF4-FFF2-40B4-BE49-F238E27FC236}">
                <a16:creationId xmlns:a16="http://schemas.microsoft.com/office/drawing/2014/main" id="{C4648163-6BA1-0856-57A3-9AC9873A0814}"/>
              </a:ext>
            </a:extLst>
          </p:cNvPr>
          <p:cNvSpPr>
            <a:spLocks noGrp="1"/>
          </p:cNvSpPr>
          <p:nvPr>
            <p:ph type="pic" sz="quarter" idx="10"/>
          </p:nvPr>
        </p:nvSpPr>
        <p:spPr>
          <a:xfrm>
            <a:off x="-3309226" y="-1065934"/>
            <a:ext cx="6826172" cy="6857998"/>
          </a:xfrm>
          <a:solidFill>
            <a:schemeClr val="bg2">
              <a:lumMod val="75000"/>
              <a:alpha val="50000"/>
            </a:schemeClr>
          </a:solidFill>
        </p:spPr>
      </p:sp>
    </p:spTree>
    <p:extLst>
      <p:ext uri="{BB962C8B-B14F-4D97-AF65-F5344CB8AC3E}">
        <p14:creationId xmlns:p14="http://schemas.microsoft.com/office/powerpoint/2010/main" val="3210092493"/>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4C222-B0C1-E2F5-0382-3E3388E3068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97BD863-08D2-8E1E-9CFE-1B22CC26F5E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DB69A82-149B-2AA1-D26A-A29B474477D8}"/>
              </a:ext>
            </a:extLst>
          </p:cNvPr>
          <p:cNvSpPr/>
          <p:nvPr/>
        </p:nvSpPr>
        <p:spPr>
          <a:xfrm rot="16200000" flipV="1">
            <a:off x="-2512140" y="1655477"/>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A3A382F2-AEBF-1C8B-ACA5-59EB98B0A127}"/>
              </a:ext>
            </a:extLst>
          </p:cNvPr>
          <p:cNvSpPr txBox="1"/>
          <p:nvPr/>
        </p:nvSpPr>
        <p:spPr>
          <a:xfrm>
            <a:off x="4395035" y="833776"/>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D220785D-88C0-4512-1B09-665B42269226}"/>
              </a:ext>
            </a:extLst>
          </p:cNvPr>
          <p:cNvSpPr/>
          <p:nvPr/>
        </p:nvSpPr>
        <p:spPr>
          <a:xfrm>
            <a:off x="3462639" y="54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0A56368-ABE2-41AE-1486-3932F6D4810D}"/>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2A0720C-2BAD-2A60-16A5-032BDCFB239B}"/>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A77792B-ADA4-D094-8A6D-1E8DFA3AD1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77F2D06B-B576-A59C-B3A2-163946D78331}"/>
              </a:ext>
            </a:extLst>
          </p:cNvPr>
          <p:cNvSpPr txBox="1"/>
          <p:nvPr/>
        </p:nvSpPr>
        <p:spPr>
          <a:xfrm>
            <a:off x="-6663330" y="4843887"/>
            <a:ext cx="10329160" cy="1631216"/>
          </a:xfrm>
          <a:prstGeom prst="rect">
            <a:avLst/>
          </a:prstGeom>
          <a:noFill/>
        </p:spPr>
        <p:txBody>
          <a:bodyPr wrap="square">
            <a:spAutoFit/>
          </a:bodyPr>
          <a:lstStyle/>
          <a:p>
            <a:pPr algn="just" rtl="1"/>
            <a:endParaRPr lang="ar-DZ" dirty="0"/>
          </a:p>
          <a:p>
            <a:pPr lvl="0" algn="just" rtl="1"/>
            <a:r>
              <a:rPr lang="ar-DZ" sz="3200" b="1" dirty="0"/>
              <a:t>الهيكل التنظيمي </a:t>
            </a:r>
            <a:endParaRPr lang="fr-FR" sz="3200" b="1" dirty="0"/>
          </a:p>
          <a:p>
            <a:pPr lvl="0" algn="just" rtl="1"/>
            <a:endParaRPr lang="fr-FR" dirty="0"/>
          </a:p>
          <a:p>
            <a:pPr algn="just" rtl="1"/>
            <a:endParaRPr lang="ar-DZ" sz="3200" b="1"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974D650F-C435-3660-466C-AAF2F0C09FC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0077" y="3541730"/>
            <a:ext cx="3964958" cy="1376916"/>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B2C3B24E-FBDE-5DA3-7171-94F698C0525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65830" y="1024971"/>
            <a:ext cx="7448630" cy="6063831"/>
          </a:xfrm>
          <a:prstGeom prst="rect">
            <a:avLst/>
          </a:prstGeom>
        </p:spPr>
      </p:pic>
      <p:sp>
        <p:nvSpPr>
          <p:cNvPr id="9" name="Picture Placeholder 6">
            <a:extLst>
              <a:ext uri="{FF2B5EF4-FFF2-40B4-BE49-F238E27FC236}">
                <a16:creationId xmlns:a16="http://schemas.microsoft.com/office/drawing/2014/main" id="{7BB4829A-B3B1-EDC5-E161-7E8CBD898CCC}"/>
              </a:ext>
            </a:extLst>
          </p:cNvPr>
          <p:cNvSpPr>
            <a:spLocks noGrp="1"/>
          </p:cNvSpPr>
          <p:nvPr>
            <p:ph type="pic" sz="quarter" idx="10"/>
          </p:nvPr>
        </p:nvSpPr>
        <p:spPr>
          <a:xfrm>
            <a:off x="-3309226" y="-1065934"/>
            <a:ext cx="6826172" cy="6857998"/>
          </a:xfrm>
          <a:solidFill>
            <a:schemeClr val="bg2">
              <a:lumMod val="75000"/>
              <a:alpha val="50000"/>
            </a:schemeClr>
          </a:solidFill>
        </p:spPr>
      </p:sp>
    </p:spTree>
    <p:extLst>
      <p:ext uri="{BB962C8B-B14F-4D97-AF65-F5344CB8AC3E}">
        <p14:creationId xmlns:p14="http://schemas.microsoft.com/office/powerpoint/2010/main" val="2798324102"/>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D56592-75DF-0154-4E0F-EB81D780FD2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417D18C-DD20-EB47-60DA-DEB34648A11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872ABEA-E536-7816-1525-FAF74E8C42F7}"/>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19E094EC-9807-DE58-28F1-33477715817F}"/>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92377D13-208B-0FED-0D9C-14CB9170D5F0}"/>
              </a:ext>
            </a:extLst>
          </p:cNvPr>
          <p:cNvSpPr/>
          <p:nvPr/>
        </p:nvSpPr>
        <p:spPr>
          <a:xfrm>
            <a:off x="3455706" y="56365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60CA033-90BC-1632-938F-515BE303BD89}"/>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F7C3C2A-810A-5C7A-3128-B56D4306C507}"/>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8635AB61-9DFD-37F1-6EFC-166BF92ECD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3A41DB27-2773-7276-0CEE-64907C453C00}"/>
              </a:ext>
            </a:extLst>
          </p:cNvPr>
          <p:cNvSpPr txBox="1"/>
          <p:nvPr/>
        </p:nvSpPr>
        <p:spPr>
          <a:xfrm>
            <a:off x="3008377" y="1738118"/>
            <a:ext cx="8315882" cy="2739211"/>
          </a:xfrm>
          <a:prstGeom prst="rect">
            <a:avLst/>
          </a:prstGeom>
          <a:noFill/>
        </p:spPr>
        <p:txBody>
          <a:bodyPr wrap="square">
            <a:spAutoFit/>
          </a:bodyPr>
          <a:lstStyle/>
          <a:p>
            <a:pPr lvl="0" algn="just" rtl="1"/>
            <a:r>
              <a:rPr lang="ar-DZ" sz="2800" b="1" dirty="0">
                <a:solidFill>
                  <a:schemeClr val="accent2">
                    <a:lumMod val="75000"/>
                  </a:schemeClr>
                </a:solidFill>
              </a:rPr>
              <a:t>3- إ</a:t>
            </a:r>
            <a:r>
              <a:rPr lang="ar-SA" sz="2800" b="1" dirty="0" err="1">
                <a:solidFill>
                  <a:schemeClr val="accent2">
                    <a:lumMod val="75000"/>
                  </a:schemeClr>
                </a:solidFill>
              </a:rPr>
              <a:t>ستخدام</a:t>
            </a:r>
            <a:r>
              <a:rPr lang="ar-SA" sz="2800" b="1" dirty="0">
                <a:solidFill>
                  <a:schemeClr val="accent2">
                    <a:lumMod val="75000"/>
                  </a:schemeClr>
                </a:solidFill>
              </a:rPr>
              <a:t> أدوات إدارة المحتوى</a:t>
            </a:r>
            <a:r>
              <a:rPr lang="ar-DZ" sz="2800" b="1" dirty="0">
                <a:solidFill>
                  <a:schemeClr val="accent2">
                    <a:lumMod val="75000"/>
                  </a:schemeClr>
                </a:solidFill>
              </a:rPr>
              <a:t>،</a:t>
            </a:r>
            <a:r>
              <a:rPr lang="ar-SA" sz="2800" b="1" dirty="0">
                <a:solidFill>
                  <a:schemeClr val="accent2">
                    <a:lumMod val="75000"/>
                  </a:schemeClr>
                </a:solidFill>
              </a:rPr>
              <a:t> والت</a:t>
            </a:r>
            <a:r>
              <a:rPr lang="ar-DZ" sz="2800" b="1" dirty="0">
                <a:solidFill>
                  <a:schemeClr val="accent2">
                    <a:lumMod val="75000"/>
                  </a:schemeClr>
                </a:solidFill>
              </a:rPr>
              <a:t>َّ</a:t>
            </a:r>
            <a:r>
              <a:rPr lang="ar-SA" sz="2800" b="1" dirty="0">
                <a:solidFill>
                  <a:schemeClr val="accent2">
                    <a:lumMod val="75000"/>
                  </a:schemeClr>
                </a:solidFill>
              </a:rPr>
              <a:t>حليلات الر</a:t>
            </a:r>
            <a:r>
              <a:rPr lang="ar-DZ" sz="2800" b="1" dirty="0">
                <a:solidFill>
                  <a:schemeClr val="accent2">
                    <a:lumMod val="75000"/>
                  </a:schemeClr>
                </a:solidFill>
              </a:rPr>
              <a:t>َّ</a:t>
            </a:r>
            <a:r>
              <a:rPr lang="ar-SA" sz="2800" b="1" dirty="0" err="1">
                <a:solidFill>
                  <a:schemeClr val="accent2">
                    <a:lumMod val="75000"/>
                  </a:schemeClr>
                </a:solidFill>
              </a:rPr>
              <a:t>قمية</a:t>
            </a:r>
            <a:r>
              <a:rPr lang="fr-FR" sz="2800" b="1" dirty="0">
                <a:solidFill>
                  <a:schemeClr val="accent2">
                    <a:lumMod val="75000"/>
                  </a:schemeClr>
                </a:solidFill>
              </a:rPr>
              <a:t>:</a:t>
            </a:r>
            <a:r>
              <a:rPr lang="fr-FR" sz="2800" dirty="0">
                <a:solidFill>
                  <a:schemeClr val="accent2">
                    <a:lumMod val="75000"/>
                  </a:schemeClr>
                </a:solidFill>
              </a:rPr>
              <a:t> </a:t>
            </a:r>
            <a:r>
              <a:rPr lang="ar-DZ" sz="2800" dirty="0">
                <a:solidFill>
                  <a:schemeClr val="accent2">
                    <a:lumMod val="75000"/>
                  </a:schemeClr>
                </a:solidFill>
              </a:rPr>
              <a:t> </a:t>
            </a:r>
          </a:p>
          <a:p>
            <a:pPr lvl="0" algn="just" rtl="1"/>
            <a:r>
              <a:rPr lang="ar-SA" sz="2800" dirty="0"/>
              <a:t>مثل</a:t>
            </a:r>
            <a:r>
              <a:rPr lang="ar-DZ" sz="2800" dirty="0"/>
              <a:t>:</a:t>
            </a:r>
            <a:r>
              <a:rPr lang="ar-SA" sz="2800" dirty="0"/>
              <a:t> ال</a:t>
            </a:r>
            <a:r>
              <a:rPr lang="ar-DZ" sz="2800" dirty="0"/>
              <a:t>إِ</a:t>
            </a:r>
            <a:r>
              <a:rPr lang="ar-SA" sz="2800" dirty="0" err="1"/>
              <a:t>ستعانة</a:t>
            </a:r>
            <a:r>
              <a:rPr lang="ar-SA" sz="2800" dirty="0"/>
              <a:t> بن</a:t>
            </a:r>
            <a:r>
              <a:rPr lang="ar-DZ" sz="2800" dirty="0"/>
              <a:t>ٌ</a:t>
            </a:r>
            <a:r>
              <a:rPr lang="ar-SA" sz="2800" dirty="0"/>
              <a:t>ظم إدارة المحتوى</a:t>
            </a:r>
            <a:r>
              <a:rPr lang="ar-DZ" sz="2800" dirty="0"/>
              <a:t>،</a:t>
            </a:r>
            <a:r>
              <a:rPr lang="fr-FR" sz="2800" dirty="0"/>
              <a:t>  </a:t>
            </a:r>
            <a:r>
              <a:rPr lang="ar-SA" sz="2800" dirty="0"/>
              <a:t>كـ</a:t>
            </a:r>
            <a:r>
              <a:rPr lang="fr-FR" sz="2800" dirty="0"/>
              <a:t> </a:t>
            </a:r>
            <a:r>
              <a:rPr lang="fr-FR" sz="2800" b="1" dirty="0"/>
              <a:t>WordPress</a:t>
            </a:r>
            <a:r>
              <a:rPr lang="fr-FR" sz="2800" dirty="0"/>
              <a:t> </a:t>
            </a:r>
            <a:r>
              <a:rPr lang="ar-SA" sz="2800" dirty="0"/>
              <a:t>أو</a:t>
            </a:r>
            <a:r>
              <a:rPr lang="fr-FR" sz="2800" dirty="0"/>
              <a:t> </a:t>
            </a:r>
            <a:r>
              <a:rPr lang="fr-FR" sz="2800" b="1" dirty="0"/>
              <a:t>Drupal</a:t>
            </a:r>
            <a:r>
              <a:rPr lang="ar-SA" sz="2800" dirty="0"/>
              <a:t>، </a:t>
            </a:r>
            <a:r>
              <a:rPr lang="fr-FR" sz="2800" b="1" dirty="0"/>
              <a:t>WordPress</a:t>
            </a:r>
            <a:r>
              <a:rPr lang="ar-DZ" sz="2800" b="1" dirty="0"/>
              <a:t> </a:t>
            </a:r>
            <a:r>
              <a:rPr lang="fr-FR" sz="2800" b="1" dirty="0"/>
              <a:t> </a:t>
            </a:r>
            <a:r>
              <a:rPr lang="ar-SA" sz="2800" b="1" dirty="0"/>
              <a:t>و</a:t>
            </a:r>
            <a:r>
              <a:rPr lang="fr-FR" sz="2800" b="1" dirty="0"/>
              <a:t>Drupal</a:t>
            </a:r>
            <a:r>
              <a:rPr lang="fr-FR" sz="2800" dirty="0"/>
              <a:t>  </a:t>
            </a:r>
            <a:r>
              <a:rPr lang="ar-DZ" sz="2800" dirty="0"/>
              <a:t>: </a:t>
            </a:r>
            <a:r>
              <a:rPr lang="ar-SA" sz="2800" dirty="0"/>
              <a:t>هما منص</a:t>
            </a:r>
            <a:r>
              <a:rPr lang="ar-DZ" sz="2800" dirty="0"/>
              <a:t>َّ</a:t>
            </a:r>
            <a:r>
              <a:rPr lang="ar-SA" sz="2800" dirty="0"/>
              <a:t>تان أو أنظمة لإدارة المحتوى</a:t>
            </a:r>
            <a:endParaRPr lang="ar-DZ" sz="2800" dirty="0"/>
          </a:p>
          <a:p>
            <a:pPr algn="r" rtl="1"/>
            <a:r>
              <a:rPr lang="fr-FR" sz="2800" b="1" dirty="0"/>
              <a:t>Content Management </a:t>
            </a:r>
            <a:r>
              <a:rPr lang="fr-FR" sz="2800" b="1" dirty="0" err="1"/>
              <a:t>Systems</a:t>
            </a:r>
            <a:r>
              <a:rPr lang="fr-FR" sz="2800" b="1" dirty="0"/>
              <a:t> </a:t>
            </a:r>
            <a:br>
              <a:rPr lang="fr-FR" sz="2800" dirty="0"/>
            </a:br>
            <a:r>
              <a:rPr lang="ar-SA" sz="2800" dirty="0"/>
              <a:t>وظيفتهما الأساسية هي</a:t>
            </a:r>
            <a:r>
              <a:rPr lang="ar-DZ" sz="2800" dirty="0"/>
              <a:t>:</a:t>
            </a:r>
            <a:r>
              <a:rPr lang="ar-SA" sz="2800" dirty="0"/>
              <a:t> </a:t>
            </a:r>
            <a:r>
              <a:rPr lang="ar-SA" sz="2800" b="1" dirty="0"/>
              <a:t>إنشاء وإدارة مواقع الويب</a:t>
            </a:r>
            <a:r>
              <a:rPr lang="ar-DZ" sz="2800" b="1" dirty="0"/>
              <a:t>،</a:t>
            </a:r>
            <a:r>
              <a:rPr lang="ar-SA" sz="2800" b="1" dirty="0"/>
              <a:t> والمدونات</a:t>
            </a:r>
            <a:r>
              <a:rPr lang="ar-SA" sz="2800" dirty="0"/>
              <a:t> بسهولة</a:t>
            </a:r>
            <a:r>
              <a:rPr lang="ar-DZ" sz="2800" dirty="0"/>
              <a:t>.</a:t>
            </a:r>
            <a:endParaRPr lang="fr-FR" sz="2800" dirty="0"/>
          </a:p>
          <a:p>
            <a:pPr lvl="0" algn="just" rtl="1"/>
            <a:endParaRPr lang="fr-FR" sz="3200" dirty="0"/>
          </a:p>
        </p:txBody>
      </p:sp>
      <p:pic>
        <p:nvPicPr>
          <p:cNvPr id="15" name="Picture 14">
            <a:extLst>
              <a:ext uri="{FF2B5EF4-FFF2-40B4-BE49-F238E27FC236}">
                <a16:creationId xmlns:a16="http://schemas.microsoft.com/office/drawing/2014/main" id="{5F56766E-8071-FF59-49D7-32A4C1CA97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48185" y="4286156"/>
            <a:ext cx="3024455" cy="1697398"/>
          </a:xfrm>
          <a:prstGeom prst="rect">
            <a:avLst/>
          </a:prstGeom>
        </p:spPr>
      </p:pic>
      <p:pic>
        <p:nvPicPr>
          <p:cNvPr id="20" name="Picture 19">
            <a:extLst>
              <a:ext uri="{FF2B5EF4-FFF2-40B4-BE49-F238E27FC236}">
                <a16:creationId xmlns:a16="http://schemas.microsoft.com/office/drawing/2014/main" id="{75522EDE-3540-02E4-818B-EEDDD37BDDD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85889" y="4446074"/>
            <a:ext cx="4057650" cy="1123950"/>
          </a:xfrm>
          <a:prstGeom prst="rect">
            <a:avLst/>
          </a:prstGeom>
        </p:spPr>
      </p:pic>
      <p:sp>
        <p:nvSpPr>
          <p:cNvPr id="21" name="Picture Placeholder 6">
            <a:extLst>
              <a:ext uri="{FF2B5EF4-FFF2-40B4-BE49-F238E27FC236}">
                <a16:creationId xmlns:a16="http://schemas.microsoft.com/office/drawing/2014/main" id="{7B120A32-6B0E-4B2F-A74D-74C9C6B266F0}"/>
              </a:ext>
            </a:extLst>
          </p:cNvPr>
          <p:cNvSpPr>
            <a:spLocks noGrp="1"/>
          </p:cNvSpPr>
          <p:nvPr>
            <p:ph type="pic" sz="quarter" idx="10"/>
          </p:nvPr>
        </p:nvSpPr>
        <p:spPr>
          <a:xfrm>
            <a:off x="-3166980" y="-908653"/>
            <a:ext cx="6826172" cy="6857998"/>
          </a:xfrm>
          <a:solidFill>
            <a:schemeClr val="bg2">
              <a:lumMod val="75000"/>
              <a:alpha val="50000"/>
            </a:schemeClr>
          </a:solidFill>
        </p:spPr>
      </p:sp>
      <p:sp>
        <p:nvSpPr>
          <p:cNvPr id="4" name="TextBox 3">
            <a:extLst>
              <a:ext uri="{FF2B5EF4-FFF2-40B4-BE49-F238E27FC236}">
                <a16:creationId xmlns:a16="http://schemas.microsoft.com/office/drawing/2014/main" id="{D477976E-D29B-1515-983D-C43140E4BEA1}"/>
              </a:ext>
            </a:extLst>
          </p:cNvPr>
          <p:cNvSpPr txBox="1"/>
          <p:nvPr/>
        </p:nvSpPr>
        <p:spPr>
          <a:xfrm>
            <a:off x="1367582" y="5964096"/>
            <a:ext cx="7694340" cy="461665"/>
          </a:xfrm>
          <a:prstGeom prst="rect">
            <a:avLst/>
          </a:prstGeom>
          <a:noFill/>
        </p:spPr>
        <p:txBody>
          <a:bodyPr wrap="square">
            <a:spAutoFit/>
          </a:bodyPr>
          <a:lstStyle/>
          <a:p>
            <a:r>
              <a:rPr lang="fr-FR" sz="2400" b="1" dirty="0"/>
              <a:t>https://new.drupal.org/home</a:t>
            </a:r>
          </a:p>
        </p:txBody>
      </p:sp>
      <p:sp>
        <p:nvSpPr>
          <p:cNvPr id="7" name="TextBox 6">
            <a:extLst>
              <a:ext uri="{FF2B5EF4-FFF2-40B4-BE49-F238E27FC236}">
                <a16:creationId xmlns:a16="http://schemas.microsoft.com/office/drawing/2014/main" id="{0BA36F31-0373-2DFA-B141-30E7DD9D8B75}"/>
              </a:ext>
            </a:extLst>
          </p:cNvPr>
          <p:cNvSpPr txBox="1"/>
          <p:nvPr/>
        </p:nvSpPr>
        <p:spPr>
          <a:xfrm>
            <a:off x="7088399" y="5983554"/>
            <a:ext cx="7694340" cy="461665"/>
          </a:xfrm>
          <a:prstGeom prst="rect">
            <a:avLst/>
          </a:prstGeom>
          <a:noFill/>
        </p:spPr>
        <p:txBody>
          <a:bodyPr wrap="square">
            <a:spAutoFit/>
          </a:bodyPr>
          <a:lstStyle/>
          <a:p>
            <a:r>
              <a:rPr lang="fr-FR" sz="2400" b="1" dirty="0"/>
              <a:t>https://ar.wordpress.org/</a:t>
            </a:r>
          </a:p>
        </p:txBody>
      </p:sp>
    </p:spTree>
    <p:extLst>
      <p:ext uri="{BB962C8B-B14F-4D97-AF65-F5344CB8AC3E}">
        <p14:creationId xmlns:p14="http://schemas.microsoft.com/office/powerpoint/2010/main" val="1111171739"/>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4DE17B-55EC-6E66-7EAB-B45D92C302E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5877747-A602-E9B2-C072-8BF6B29E8A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9ED6B88-B349-B08A-1410-34F82204B547}"/>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D6CC6F7B-D393-71DE-30CF-5FE2F39E7A6F}"/>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335448F5-2496-F510-DCCB-3D5D1800E55A}"/>
              </a:ext>
            </a:extLst>
          </p:cNvPr>
          <p:cNvSpPr/>
          <p:nvPr/>
        </p:nvSpPr>
        <p:spPr>
          <a:xfrm>
            <a:off x="3455706" y="56365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D042DC4-2A7B-9E6F-77D8-592C1CFA5101}"/>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EF687AD-9E7B-A1BF-23C9-4D2A59285FD6}"/>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406098C0-1C6F-A83D-A98E-4A1FDE5AFA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1AEB5E32-F16A-0E1B-74FB-F74EC12DBAF0}"/>
              </a:ext>
            </a:extLst>
          </p:cNvPr>
          <p:cNvSpPr txBox="1"/>
          <p:nvPr/>
        </p:nvSpPr>
        <p:spPr>
          <a:xfrm>
            <a:off x="3162993" y="1738118"/>
            <a:ext cx="8161265" cy="3662541"/>
          </a:xfrm>
          <a:prstGeom prst="rect">
            <a:avLst/>
          </a:prstGeom>
          <a:noFill/>
        </p:spPr>
        <p:txBody>
          <a:bodyPr wrap="square">
            <a:spAutoFit/>
          </a:bodyPr>
          <a:lstStyle/>
          <a:p>
            <a:pPr lvl="0" algn="just" rtl="1"/>
            <a:r>
              <a:rPr lang="ar-DZ" sz="2800" b="1" dirty="0">
                <a:solidFill>
                  <a:schemeClr val="accent2">
                    <a:lumMod val="75000"/>
                  </a:schemeClr>
                </a:solidFill>
              </a:rPr>
              <a:t>3- إ</a:t>
            </a:r>
            <a:r>
              <a:rPr lang="ar-SA" sz="2800" b="1" dirty="0" err="1">
                <a:solidFill>
                  <a:schemeClr val="accent2">
                    <a:lumMod val="75000"/>
                  </a:schemeClr>
                </a:solidFill>
              </a:rPr>
              <a:t>ستخدام</a:t>
            </a:r>
            <a:r>
              <a:rPr lang="ar-SA" sz="2800" b="1" dirty="0">
                <a:solidFill>
                  <a:schemeClr val="accent2">
                    <a:lumMod val="75000"/>
                  </a:schemeClr>
                </a:solidFill>
              </a:rPr>
              <a:t> أدوات إدارة المحتوى</a:t>
            </a:r>
            <a:r>
              <a:rPr lang="ar-DZ" sz="2800" b="1" dirty="0">
                <a:solidFill>
                  <a:schemeClr val="accent2">
                    <a:lumMod val="75000"/>
                  </a:schemeClr>
                </a:solidFill>
              </a:rPr>
              <a:t>،</a:t>
            </a:r>
            <a:r>
              <a:rPr lang="ar-SA" sz="2800" b="1" dirty="0">
                <a:solidFill>
                  <a:schemeClr val="accent2">
                    <a:lumMod val="75000"/>
                  </a:schemeClr>
                </a:solidFill>
              </a:rPr>
              <a:t> والت</a:t>
            </a:r>
            <a:r>
              <a:rPr lang="ar-DZ" sz="2800" b="1" dirty="0">
                <a:solidFill>
                  <a:schemeClr val="accent2">
                    <a:lumMod val="75000"/>
                  </a:schemeClr>
                </a:solidFill>
              </a:rPr>
              <a:t>َّ</a:t>
            </a:r>
            <a:r>
              <a:rPr lang="ar-SA" sz="2800" b="1" dirty="0">
                <a:solidFill>
                  <a:schemeClr val="accent2">
                    <a:lumMod val="75000"/>
                  </a:schemeClr>
                </a:solidFill>
              </a:rPr>
              <a:t>حليلات الر</a:t>
            </a:r>
            <a:r>
              <a:rPr lang="ar-DZ" sz="2800" b="1" dirty="0">
                <a:solidFill>
                  <a:schemeClr val="accent2">
                    <a:lumMod val="75000"/>
                  </a:schemeClr>
                </a:solidFill>
              </a:rPr>
              <a:t>َّ</a:t>
            </a:r>
            <a:r>
              <a:rPr lang="ar-SA" sz="2800" b="1" dirty="0" err="1">
                <a:solidFill>
                  <a:schemeClr val="accent2">
                    <a:lumMod val="75000"/>
                  </a:schemeClr>
                </a:solidFill>
              </a:rPr>
              <a:t>قمية</a:t>
            </a:r>
            <a:r>
              <a:rPr lang="fr-FR" sz="2800" b="1" dirty="0">
                <a:solidFill>
                  <a:schemeClr val="accent2">
                    <a:lumMod val="75000"/>
                  </a:schemeClr>
                </a:solidFill>
              </a:rPr>
              <a:t>:</a:t>
            </a:r>
            <a:r>
              <a:rPr lang="fr-FR" sz="2800" dirty="0">
                <a:solidFill>
                  <a:schemeClr val="accent2">
                    <a:lumMod val="75000"/>
                  </a:schemeClr>
                </a:solidFill>
              </a:rPr>
              <a:t> </a:t>
            </a:r>
            <a:r>
              <a:rPr lang="ar-DZ" sz="2800" dirty="0">
                <a:solidFill>
                  <a:schemeClr val="accent2">
                    <a:lumMod val="75000"/>
                  </a:schemeClr>
                </a:solidFill>
              </a:rPr>
              <a:t> </a:t>
            </a:r>
          </a:p>
          <a:p>
            <a:pPr algn="just" rtl="1"/>
            <a:r>
              <a:rPr lang="ar-SA" sz="3200" dirty="0"/>
              <a:t>مراقبة نتائج الأداء عبر</a:t>
            </a:r>
            <a:r>
              <a:rPr lang="ar-DZ" sz="3200" dirty="0"/>
              <a:t> </a:t>
            </a:r>
            <a:r>
              <a:rPr lang="fr-FR" sz="3200" dirty="0"/>
              <a:t> </a:t>
            </a:r>
            <a:r>
              <a:rPr lang="fr-FR" sz="3200" b="1" dirty="0"/>
              <a:t>Google Analytics</a:t>
            </a:r>
            <a:endParaRPr lang="ar-DZ" sz="3200" b="1" dirty="0"/>
          </a:p>
          <a:p>
            <a:pPr algn="just" rtl="1"/>
            <a:r>
              <a:rPr lang="ar-DZ" sz="2800" dirty="0"/>
              <a:t>منصَّة مجَّانية، تجمع البيانات من مواقع الويب والتَّطبيقات، لتقديم تقارير توفِّر رؤى، حول كيفية تفاعل المستخدمين، ممَّا يساعد في فهم أداء المحتوى، تحسين الحملات التَّسويقية. وتتيح هذه الأداة، تحليل سلوك المستخدمين، تحديد الصَّفحات الأكثر زيارة، وتتَّبع مصادر الزوار، لتعزيز تجربة المستخدم، وتحسين العائد على الاستثمار.</a:t>
            </a:r>
            <a:endParaRPr lang="fr-FR" sz="4400" b="1" dirty="0"/>
          </a:p>
          <a:p>
            <a:pPr lvl="0" algn="just" rtl="1"/>
            <a:endParaRPr lang="fr-FR" sz="3200" dirty="0"/>
          </a:p>
        </p:txBody>
      </p:sp>
      <p:pic>
        <p:nvPicPr>
          <p:cNvPr id="10" name="Picture 9">
            <a:extLst>
              <a:ext uri="{FF2B5EF4-FFF2-40B4-BE49-F238E27FC236}">
                <a16:creationId xmlns:a16="http://schemas.microsoft.com/office/drawing/2014/main" id="{5FF254E2-A314-CCEE-7DA0-9BE5977145F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3291" y="4584364"/>
            <a:ext cx="3610319" cy="1244808"/>
          </a:xfrm>
          <a:prstGeom prst="rect">
            <a:avLst/>
          </a:prstGeom>
        </p:spPr>
      </p:pic>
      <p:sp>
        <p:nvSpPr>
          <p:cNvPr id="11" name="Picture Placeholder 6">
            <a:extLst>
              <a:ext uri="{FF2B5EF4-FFF2-40B4-BE49-F238E27FC236}">
                <a16:creationId xmlns:a16="http://schemas.microsoft.com/office/drawing/2014/main" id="{17951FD9-4D5B-8211-0DC8-8A4208001B5A}"/>
              </a:ext>
            </a:extLst>
          </p:cNvPr>
          <p:cNvSpPr>
            <a:spLocks noGrp="1"/>
          </p:cNvSpPr>
          <p:nvPr>
            <p:ph type="pic" sz="quarter" idx="10"/>
          </p:nvPr>
        </p:nvSpPr>
        <p:spPr>
          <a:xfrm>
            <a:off x="-3166980" y="-908653"/>
            <a:ext cx="6826172" cy="6857998"/>
          </a:xfrm>
          <a:solidFill>
            <a:schemeClr val="bg2">
              <a:lumMod val="75000"/>
              <a:alpha val="50000"/>
            </a:schemeClr>
          </a:solidFill>
        </p:spPr>
      </p:sp>
      <p:sp>
        <p:nvSpPr>
          <p:cNvPr id="4" name="TextBox 3">
            <a:extLst>
              <a:ext uri="{FF2B5EF4-FFF2-40B4-BE49-F238E27FC236}">
                <a16:creationId xmlns:a16="http://schemas.microsoft.com/office/drawing/2014/main" id="{2040978D-8A7B-92ED-FBB3-44BF377623E0}"/>
              </a:ext>
            </a:extLst>
          </p:cNvPr>
          <p:cNvSpPr txBox="1"/>
          <p:nvPr/>
        </p:nvSpPr>
        <p:spPr>
          <a:xfrm>
            <a:off x="420349" y="6013314"/>
            <a:ext cx="7695210" cy="461665"/>
          </a:xfrm>
          <a:prstGeom prst="rect">
            <a:avLst/>
          </a:prstGeom>
          <a:noFill/>
        </p:spPr>
        <p:txBody>
          <a:bodyPr wrap="square">
            <a:spAutoFit/>
          </a:bodyPr>
          <a:lstStyle/>
          <a:p>
            <a:r>
              <a:rPr lang="fr-FR" sz="2400" b="1" dirty="0"/>
              <a:t>https://marketingplatform.google.com/intl/fr/about/</a:t>
            </a:r>
          </a:p>
        </p:txBody>
      </p:sp>
    </p:spTree>
    <p:extLst>
      <p:ext uri="{BB962C8B-B14F-4D97-AF65-F5344CB8AC3E}">
        <p14:creationId xmlns:p14="http://schemas.microsoft.com/office/powerpoint/2010/main" val="1062815418"/>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06EB3B-3398-10FA-34DC-A5E1813FD04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EE4BC87-83D4-735D-5E42-03242D7A134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87362B1-4340-542B-DF28-1334594487F2}"/>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D57B7226-752D-2F93-30E2-7A893E290343}"/>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C96671B3-0BD1-86C9-07BE-2ACB4C66E6CE}"/>
              </a:ext>
            </a:extLst>
          </p:cNvPr>
          <p:cNvSpPr/>
          <p:nvPr/>
        </p:nvSpPr>
        <p:spPr>
          <a:xfrm>
            <a:off x="3455706" y="56365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0685BA9-3280-587C-84C8-23F1472E0207}"/>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5E7000D7-B324-26FA-8EF2-28348D994A79}"/>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3A0AC256-129D-42B5-9E44-BD1A84F3B4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F65A8FFF-B2FC-C370-A395-6DAEEB1833DC}"/>
              </a:ext>
            </a:extLst>
          </p:cNvPr>
          <p:cNvSpPr txBox="1"/>
          <p:nvPr/>
        </p:nvSpPr>
        <p:spPr>
          <a:xfrm>
            <a:off x="2731328" y="1337772"/>
            <a:ext cx="8862348" cy="5447645"/>
          </a:xfrm>
          <a:prstGeom prst="rect">
            <a:avLst/>
          </a:prstGeom>
          <a:noFill/>
        </p:spPr>
        <p:txBody>
          <a:bodyPr wrap="square">
            <a:spAutoFit/>
          </a:bodyPr>
          <a:lstStyle/>
          <a:p>
            <a:pPr lvl="0" algn="just" rtl="1"/>
            <a:r>
              <a:rPr lang="ar-DZ" sz="2800" b="1" dirty="0">
                <a:solidFill>
                  <a:schemeClr val="accent2">
                    <a:lumMod val="75000"/>
                  </a:schemeClr>
                </a:solidFill>
              </a:rPr>
              <a:t>4- </a:t>
            </a:r>
            <a:r>
              <a:rPr lang="ar-SA" sz="2800" b="1" dirty="0">
                <a:solidFill>
                  <a:schemeClr val="accent2">
                    <a:lumMod val="75000"/>
                  </a:schemeClr>
                </a:solidFill>
              </a:rPr>
              <a:t>ض</a:t>
            </a:r>
            <a:r>
              <a:rPr lang="ar-DZ" sz="2800" b="1" dirty="0">
                <a:solidFill>
                  <a:schemeClr val="accent2">
                    <a:lumMod val="75000"/>
                  </a:schemeClr>
                </a:solidFill>
              </a:rPr>
              <a:t>َ</a:t>
            </a:r>
            <a:r>
              <a:rPr lang="ar-SA" sz="2800" b="1" dirty="0">
                <a:solidFill>
                  <a:schemeClr val="accent2">
                    <a:lumMod val="75000"/>
                  </a:schemeClr>
                </a:solidFill>
              </a:rPr>
              <a:t>مان المصداقية والد</a:t>
            </a:r>
            <a:r>
              <a:rPr lang="ar-DZ" sz="2800" b="1" dirty="0">
                <a:solidFill>
                  <a:schemeClr val="accent2">
                    <a:lumMod val="75000"/>
                  </a:schemeClr>
                </a:solidFill>
              </a:rPr>
              <a:t>ِّ</a:t>
            </a:r>
            <a:r>
              <a:rPr lang="ar-SA" sz="2800" b="1" dirty="0" err="1">
                <a:solidFill>
                  <a:schemeClr val="accent2">
                    <a:lumMod val="75000"/>
                  </a:schemeClr>
                </a:solidFill>
              </a:rPr>
              <a:t>قة</a:t>
            </a:r>
            <a:r>
              <a:rPr lang="fr-FR" sz="2800" dirty="0">
                <a:solidFill>
                  <a:schemeClr val="accent2">
                    <a:lumMod val="75000"/>
                  </a:schemeClr>
                </a:solidFill>
              </a:rPr>
              <a:t> </a:t>
            </a:r>
            <a:r>
              <a:rPr lang="ar-DZ" sz="2800" dirty="0">
                <a:solidFill>
                  <a:schemeClr val="accent2">
                    <a:lumMod val="75000"/>
                  </a:schemeClr>
                </a:solidFill>
              </a:rPr>
              <a:t> </a:t>
            </a:r>
            <a:r>
              <a:rPr lang="fr-FR" sz="2800" b="1" dirty="0">
                <a:solidFill>
                  <a:schemeClr val="accent2">
                    <a:lumMod val="75000"/>
                  </a:schemeClr>
                </a:solidFill>
              </a:rPr>
              <a:t>:</a:t>
            </a:r>
            <a:endParaRPr lang="ar-DZ" sz="2800" dirty="0">
              <a:solidFill>
                <a:schemeClr val="accent2">
                  <a:lumMod val="75000"/>
                </a:schemeClr>
              </a:solidFill>
            </a:endParaRPr>
          </a:p>
          <a:p>
            <a:pPr algn="just" rtl="1"/>
            <a:r>
              <a:rPr lang="ar-DZ" sz="4000" dirty="0"/>
              <a:t>   </a:t>
            </a:r>
            <a:r>
              <a:rPr lang="ar-DZ" sz="2800" dirty="0"/>
              <a:t>أَي</a:t>
            </a:r>
            <a:r>
              <a:rPr lang="ar-DZ" sz="4000" dirty="0"/>
              <a:t> </a:t>
            </a:r>
            <a:r>
              <a:rPr lang="ar-SA" sz="2800" dirty="0"/>
              <a:t>مراجعة الأخبار العاجلة</a:t>
            </a:r>
            <a:r>
              <a:rPr lang="ar-DZ" sz="2800" dirty="0"/>
              <a:t>،</a:t>
            </a:r>
            <a:r>
              <a:rPr lang="ar-SA" sz="2800" dirty="0"/>
              <a:t> قبل الن</a:t>
            </a:r>
            <a:r>
              <a:rPr lang="ar-DZ" sz="2800" dirty="0"/>
              <a:t>َّ</a:t>
            </a:r>
            <a:r>
              <a:rPr lang="ar-SA" sz="2800" dirty="0"/>
              <a:t>شر أو الت</a:t>
            </a:r>
            <a:r>
              <a:rPr lang="ar-DZ" sz="2800" dirty="0"/>
              <a:t>َّ</a:t>
            </a:r>
            <a:r>
              <a:rPr lang="ar-SA" sz="2800" dirty="0"/>
              <a:t>حقق من المعلومات</a:t>
            </a:r>
            <a:r>
              <a:rPr lang="ar-DZ" sz="2800" dirty="0"/>
              <a:t>،</a:t>
            </a:r>
            <a:r>
              <a:rPr lang="ar-SA" sz="2800" dirty="0"/>
              <a:t> من مصادر موثوقة</a:t>
            </a:r>
            <a:r>
              <a:rPr lang="ar-DZ" sz="2800" dirty="0"/>
              <a:t>،</a:t>
            </a:r>
            <a:r>
              <a:rPr lang="ar-SA" sz="2800" dirty="0"/>
              <a:t> لتفادي نشر الش</a:t>
            </a:r>
            <a:r>
              <a:rPr lang="ar-DZ" sz="2800" dirty="0"/>
              <a:t>َّ</a:t>
            </a:r>
            <a:r>
              <a:rPr lang="ar-SA" sz="2800" dirty="0" err="1"/>
              <a:t>ائعات</a:t>
            </a:r>
            <a:r>
              <a:rPr lang="fr-FR" sz="2800" dirty="0"/>
              <a:t>.</a:t>
            </a:r>
          </a:p>
          <a:p>
            <a:pPr lvl="0" algn="just" rtl="1"/>
            <a:r>
              <a:rPr lang="ar-DZ" sz="2800" dirty="0"/>
              <a:t> </a:t>
            </a:r>
            <a:r>
              <a:rPr lang="ar-DZ" sz="2800" b="1" dirty="0"/>
              <a:t> مثال </a:t>
            </a:r>
            <a:r>
              <a:rPr lang="ar-DZ" sz="2800" dirty="0"/>
              <a:t>: عند حدوث </a:t>
            </a:r>
            <a:r>
              <a:rPr lang="ar-DZ" sz="2800" dirty="0" err="1"/>
              <a:t>إِنفجار</a:t>
            </a:r>
            <a:r>
              <a:rPr lang="ar-DZ" sz="2800" dirty="0"/>
              <a:t>، مثل تفجيرْ في مدينةٍ أوروبية، تتلقَّى غرفة الأخبار في </a:t>
            </a:r>
            <a:r>
              <a:rPr lang="fr-FR" sz="2800" dirty="0"/>
              <a:t>BBC</a:t>
            </a:r>
            <a:r>
              <a:rPr lang="ar-DZ" sz="2800" dirty="0"/>
              <a:t>عشرات الرَّسائل والصُّور، من شهود عيان، عبر تويتر وفيسبوك. قبل بثِّ الخبر كـ"عاجل"، يطبِّق الفريق سياسة </a:t>
            </a:r>
            <a:r>
              <a:rPr lang="ar-DZ" sz="2800" b="1" dirty="0"/>
              <a:t>التَّحقق المتعدِّد</a:t>
            </a:r>
            <a:r>
              <a:rPr lang="ar-DZ" sz="2800" dirty="0"/>
              <a:t>:</a:t>
            </a:r>
          </a:p>
          <a:p>
            <a:pPr lvl="0" algn="just" rtl="1"/>
            <a:r>
              <a:rPr lang="ar-DZ" sz="2800" dirty="0"/>
              <a:t>- التَّواصل مع السلطات المحلية (الشرطة، الإسعاف)، للحصول على تصريح رسمي.</a:t>
            </a:r>
          </a:p>
          <a:p>
            <a:pPr algn="r"/>
            <a:r>
              <a:rPr lang="ar-DZ" sz="2800" dirty="0"/>
              <a:t>- مطابقة المعلومات مع وكالات أنباء موثوقة، مثل: رويترز أو </a:t>
            </a:r>
            <a:r>
              <a:rPr lang="ar-DZ" sz="2800" dirty="0" err="1"/>
              <a:t>أسوشيتد</a:t>
            </a:r>
            <a:r>
              <a:rPr lang="ar-DZ" sz="2800" dirty="0"/>
              <a:t> برس.</a:t>
            </a:r>
          </a:p>
          <a:p>
            <a:pPr algn="r"/>
            <a:r>
              <a:rPr lang="ar-DZ" sz="2400" dirty="0"/>
              <a:t>- </a:t>
            </a:r>
            <a:r>
              <a:rPr lang="ar-DZ" sz="2800" dirty="0"/>
              <a:t>مراجعة الصور والفيديوهات باستخدام أدوات التَّحقق، للتَّأكد من أنَّها حديثة </a:t>
            </a:r>
            <a:r>
              <a:rPr lang="ar-DZ" sz="2800" b="1" dirty="0"/>
              <a:t>.</a:t>
            </a:r>
          </a:p>
          <a:p>
            <a:pPr algn="r"/>
            <a:r>
              <a:rPr lang="fr-FR" sz="2400" b="1" dirty="0"/>
              <a:t>Google Reverse Image </a:t>
            </a:r>
            <a:r>
              <a:rPr lang="fr-FR" sz="2400" b="1" dirty="0" err="1"/>
              <a:t>Search</a:t>
            </a:r>
            <a:endParaRPr lang="fr-FR" sz="2400" dirty="0"/>
          </a:p>
          <a:p>
            <a:pPr lvl="0" algn="r" rtl="1"/>
            <a:r>
              <a:rPr lang="fr-FR" sz="2400" b="1" dirty="0"/>
              <a:t>https://imagesift.com/</a:t>
            </a:r>
          </a:p>
        </p:txBody>
      </p:sp>
      <p:pic>
        <p:nvPicPr>
          <p:cNvPr id="12" name="Picture 11">
            <a:extLst>
              <a:ext uri="{FF2B5EF4-FFF2-40B4-BE49-F238E27FC236}">
                <a16:creationId xmlns:a16="http://schemas.microsoft.com/office/drawing/2014/main" id="{ED3B75F8-5ECB-2865-4293-7D623A3D69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9191" y="4613201"/>
            <a:ext cx="2436949" cy="17145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3" name="Picture Placeholder 6">
            <a:extLst>
              <a:ext uri="{FF2B5EF4-FFF2-40B4-BE49-F238E27FC236}">
                <a16:creationId xmlns:a16="http://schemas.microsoft.com/office/drawing/2014/main" id="{84B25982-8DCF-D3DA-3B02-5274FCA9B413}"/>
              </a:ext>
            </a:extLst>
          </p:cNvPr>
          <p:cNvSpPr>
            <a:spLocks noGrp="1"/>
          </p:cNvSpPr>
          <p:nvPr>
            <p:ph type="pic" sz="quarter" idx="10"/>
          </p:nvPr>
        </p:nvSpPr>
        <p:spPr>
          <a:xfrm>
            <a:off x="-3166980" y="-908653"/>
            <a:ext cx="6826172" cy="6857998"/>
          </a:xfrm>
          <a:solidFill>
            <a:schemeClr val="bg2">
              <a:lumMod val="75000"/>
              <a:alpha val="50000"/>
            </a:schemeClr>
          </a:solidFill>
        </p:spPr>
      </p:sp>
      <p:sp>
        <p:nvSpPr>
          <p:cNvPr id="4" name="TextBox 3">
            <a:extLst>
              <a:ext uri="{FF2B5EF4-FFF2-40B4-BE49-F238E27FC236}">
                <a16:creationId xmlns:a16="http://schemas.microsoft.com/office/drawing/2014/main" id="{1C35CEAC-4EB1-EC4F-0C80-FE4A2949918E}"/>
              </a:ext>
            </a:extLst>
          </p:cNvPr>
          <p:cNvSpPr txBox="1"/>
          <p:nvPr/>
        </p:nvSpPr>
        <p:spPr>
          <a:xfrm>
            <a:off x="-943917" y="6048727"/>
            <a:ext cx="7742710" cy="461665"/>
          </a:xfrm>
          <a:prstGeom prst="rect">
            <a:avLst/>
          </a:prstGeom>
          <a:noFill/>
        </p:spPr>
        <p:txBody>
          <a:bodyPr wrap="square">
            <a:spAutoFit/>
          </a:bodyPr>
          <a:lstStyle/>
          <a:p>
            <a:pPr algn="r"/>
            <a:r>
              <a:rPr lang="ar-DZ" sz="2400" b="1" dirty="0"/>
              <a:t> </a:t>
            </a:r>
            <a:r>
              <a:rPr lang="fr-FR" sz="2400" b="1" dirty="0"/>
              <a:t>https://www.bbc.com/arabic</a:t>
            </a:r>
            <a:endParaRPr lang="ar-DZ" sz="2400" b="1" dirty="0"/>
          </a:p>
        </p:txBody>
      </p:sp>
    </p:spTree>
    <p:extLst>
      <p:ext uri="{BB962C8B-B14F-4D97-AF65-F5344CB8AC3E}">
        <p14:creationId xmlns:p14="http://schemas.microsoft.com/office/powerpoint/2010/main" val="541637257"/>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ED8291-AED7-4670-5DC5-40FAC1DA6F2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956FB39-2E47-128F-C2E1-B2F2D1BD287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5AA1910-3126-1FD0-AD23-63EFA8BB9B5A}"/>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012AAEA2-5AC2-8337-42C5-E19B2FE22386}"/>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E364850E-830C-44CC-20F5-E15209E675C3}"/>
              </a:ext>
            </a:extLst>
          </p:cNvPr>
          <p:cNvSpPr/>
          <p:nvPr/>
        </p:nvSpPr>
        <p:spPr>
          <a:xfrm>
            <a:off x="3455706" y="56365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49FF741-7881-CC8C-0623-F3F471252592}"/>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2ACA1B2-C784-DBCA-E6D7-A62F92FA52A6}"/>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68CE226F-E268-737B-DB1E-0BE654C916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07448C31-ACF4-FB02-273A-3CD7BE76C9E0}"/>
              </a:ext>
            </a:extLst>
          </p:cNvPr>
          <p:cNvSpPr txBox="1"/>
          <p:nvPr/>
        </p:nvSpPr>
        <p:spPr>
          <a:xfrm>
            <a:off x="3078298" y="1864535"/>
            <a:ext cx="8161265" cy="4524315"/>
          </a:xfrm>
          <a:prstGeom prst="rect">
            <a:avLst/>
          </a:prstGeom>
          <a:noFill/>
        </p:spPr>
        <p:txBody>
          <a:bodyPr wrap="square">
            <a:spAutoFit/>
          </a:bodyPr>
          <a:lstStyle/>
          <a:p>
            <a:pPr marL="457200" indent="-457200" algn="r" rtl="1">
              <a:buFont typeface="Wingdings" panose="05000000000000000000" pitchFamily="2" charset="2"/>
              <a:buChar char="v"/>
            </a:pPr>
            <a:r>
              <a:rPr lang="ar-DZ" sz="2800" b="1" dirty="0"/>
              <a:t> </a:t>
            </a:r>
            <a:r>
              <a:rPr lang="ar-SA" sz="2800" b="1" dirty="0"/>
              <a:t>دور التكنولوجيا في إدارة التحرير</a:t>
            </a:r>
            <a:r>
              <a:rPr lang="ar-DZ" sz="2800" b="1" dirty="0"/>
              <a:t>:</a:t>
            </a:r>
            <a:endParaRPr lang="ar-DZ" sz="2800" dirty="0"/>
          </a:p>
          <a:p>
            <a:pPr algn="just" rtl="1"/>
            <a:r>
              <a:rPr lang="ar-DZ" sz="2800" dirty="0"/>
              <a:t>    </a:t>
            </a:r>
            <a:r>
              <a:rPr lang="ar-SA" sz="2800" dirty="0"/>
              <a:t>تعد</a:t>
            </a:r>
            <a:r>
              <a:rPr lang="ar-DZ" sz="2800" dirty="0"/>
              <a:t>ُّ</a:t>
            </a:r>
            <a:r>
              <a:rPr lang="ar-SA" sz="2800" dirty="0"/>
              <a:t> التكنولوجيا عنصرًا أساسيًا</a:t>
            </a:r>
            <a:r>
              <a:rPr lang="ar-DZ" sz="2800" dirty="0"/>
              <a:t>،</a:t>
            </a:r>
            <a:r>
              <a:rPr lang="ar-SA" sz="2800" dirty="0"/>
              <a:t> في جميع مراحل العمل التحريري الرقمي، إذ</a:t>
            </a:r>
            <a:r>
              <a:rPr lang="ar-DZ" sz="2800" dirty="0"/>
              <a:t>ْ</a:t>
            </a:r>
            <a:r>
              <a:rPr lang="ar-SA" sz="2800" dirty="0"/>
              <a:t> تساعد على تسهيل الإنتاج والمتابعة. على سبيل المثال</a:t>
            </a:r>
            <a:r>
              <a:rPr lang="ar-DZ" sz="2800" dirty="0"/>
              <a:t>:</a:t>
            </a:r>
            <a:r>
              <a:rPr lang="ar-SA" sz="2800" dirty="0"/>
              <a:t> </a:t>
            </a:r>
            <a:r>
              <a:rPr lang="ar-SA" sz="2800" dirty="0" err="1"/>
              <a:t>يت</a:t>
            </a:r>
            <a:r>
              <a:rPr lang="ar-DZ" sz="2800" dirty="0"/>
              <a:t>ِّ</a:t>
            </a:r>
            <a:r>
              <a:rPr lang="ar-SA" sz="2800" dirty="0"/>
              <a:t>م </a:t>
            </a:r>
            <a:r>
              <a:rPr lang="ar-DZ" sz="2800" dirty="0"/>
              <a:t>إِ</a:t>
            </a:r>
            <a:r>
              <a:rPr lang="ar-SA" sz="2800" dirty="0" err="1"/>
              <a:t>ستخدام</a:t>
            </a:r>
            <a:r>
              <a:rPr lang="ar-SA" sz="2800" dirty="0"/>
              <a:t> برامج </a:t>
            </a:r>
            <a:r>
              <a:rPr lang="ar-SA" sz="2800" b="1" dirty="0"/>
              <a:t>تحسين محركات البحث</a:t>
            </a:r>
            <a:r>
              <a:rPr lang="fr-FR" sz="2800" b="1" dirty="0"/>
              <a:t> (SEO)</a:t>
            </a:r>
            <a:r>
              <a:rPr lang="ar-DZ" sz="2800" b="1" dirty="0"/>
              <a:t>، </a:t>
            </a:r>
            <a:r>
              <a:rPr lang="ar-SA" sz="2800" dirty="0"/>
              <a:t>لضمان ظهور المحتوى في نتائج البحث الأولى، وتوظيف أدوات تحليل البيانات</a:t>
            </a:r>
            <a:r>
              <a:rPr lang="ar-DZ" sz="2800" dirty="0"/>
              <a:t>،</a:t>
            </a:r>
            <a:r>
              <a:rPr lang="ar-SA" sz="2800" dirty="0"/>
              <a:t> لقياس تفاعل الجمهور</a:t>
            </a:r>
            <a:r>
              <a:rPr lang="ar-DZ" sz="2800" dirty="0"/>
              <a:t>،</a:t>
            </a:r>
            <a:r>
              <a:rPr lang="ar-SA" sz="2800" dirty="0"/>
              <a:t> مع المقالات أو الفيديوهات</a:t>
            </a:r>
            <a:r>
              <a:rPr lang="fr-FR" sz="2800" dirty="0"/>
              <a:t>.</a:t>
            </a:r>
          </a:p>
          <a:p>
            <a:pPr algn="just" rtl="1"/>
            <a:r>
              <a:rPr lang="ar-DZ" sz="4000" dirty="0">
                <a:solidFill>
                  <a:schemeClr val="accent2">
                    <a:lumMod val="75000"/>
                  </a:schemeClr>
                </a:solidFill>
              </a:rPr>
              <a:t> </a:t>
            </a:r>
            <a:r>
              <a:rPr lang="fr-FR" sz="2400" dirty="0">
                <a:solidFill>
                  <a:schemeClr val="accent2">
                    <a:lumMod val="75000"/>
                  </a:schemeClr>
                </a:solidFill>
              </a:rPr>
              <a:t>=</a:t>
            </a:r>
            <a:r>
              <a:rPr lang="fr-FR" sz="2400" b="1" dirty="0" err="1"/>
              <a:t>Search</a:t>
            </a:r>
            <a:r>
              <a:rPr lang="ar-DZ" sz="2400" b="1" dirty="0"/>
              <a:t>البحث</a:t>
            </a:r>
            <a:endParaRPr lang="fr-FR" sz="2400" b="1" dirty="0"/>
          </a:p>
          <a:p>
            <a:pPr algn="just" rtl="1"/>
            <a:r>
              <a:rPr lang="fr-FR" sz="2400" b="1" dirty="0"/>
              <a:t> </a:t>
            </a:r>
            <a:r>
              <a:rPr lang="fr-FR" sz="2400" dirty="0">
                <a:solidFill>
                  <a:schemeClr val="accent2">
                    <a:lumMod val="75000"/>
                  </a:schemeClr>
                </a:solidFill>
              </a:rPr>
              <a:t>= </a:t>
            </a:r>
            <a:r>
              <a:rPr lang="fr-FR" sz="2400" b="1" dirty="0"/>
              <a:t>Engine</a:t>
            </a:r>
            <a:r>
              <a:rPr lang="ar-DZ" sz="2400" b="1" dirty="0"/>
              <a:t>محرك</a:t>
            </a:r>
            <a:endParaRPr lang="fr-FR" sz="2400" b="1" dirty="0"/>
          </a:p>
          <a:p>
            <a:pPr algn="just" rtl="1"/>
            <a:r>
              <a:rPr lang="fr-FR" sz="2400" b="1" dirty="0"/>
              <a:t> </a:t>
            </a:r>
            <a:r>
              <a:rPr lang="fr-FR" sz="2400" dirty="0">
                <a:solidFill>
                  <a:schemeClr val="accent2">
                    <a:lumMod val="75000"/>
                  </a:schemeClr>
                </a:solidFill>
              </a:rPr>
              <a:t>= </a:t>
            </a:r>
            <a:r>
              <a:rPr lang="fr-FR" sz="2400" b="1" dirty="0"/>
              <a:t>Optimization</a:t>
            </a:r>
            <a:r>
              <a:rPr lang="ar-DZ" sz="2400" b="1" dirty="0"/>
              <a:t>تحسين</a:t>
            </a:r>
            <a:endParaRPr lang="ar-DZ" sz="2400" dirty="0">
              <a:solidFill>
                <a:schemeClr val="accent2">
                  <a:lumMod val="75000"/>
                </a:schemeClr>
              </a:solidFill>
            </a:endParaRPr>
          </a:p>
          <a:p>
            <a:pPr lvl="0" algn="just" rtl="1"/>
            <a:endParaRPr lang="fr-FR" sz="3200" dirty="0"/>
          </a:p>
        </p:txBody>
      </p:sp>
      <p:pic>
        <p:nvPicPr>
          <p:cNvPr id="16" name="Picture 15">
            <a:extLst>
              <a:ext uri="{FF2B5EF4-FFF2-40B4-BE49-F238E27FC236}">
                <a16:creationId xmlns:a16="http://schemas.microsoft.com/office/drawing/2014/main" id="{04969518-7E1E-CB80-AC18-45C98D7D297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243" y="4126692"/>
            <a:ext cx="4501108" cy="2250554"/>
          </a:xfrm>
          <a:prstGeom prst="rect">
            <a:avLst/>
          </a:prstGeom>
          <a:ln>
            <a:noFill/>
          </a:ln>
          <a:effectLst>
            <a:softEdge rad="112500"/>
          </a:effectLst>
        </p:spPr>
      </p:pic>
      <p:sp>
        <p:nvSpPr>
          <p:cNvPr id="17" name="Picture Placeholder 6">
            <a:extLst>
              <a:ext uri="{FF2B5EF4-FFF2-40B4-BE49-F238E27FC236}">
                <a16:creationId xmlns:a16="http://schemas.microsoft.com/office/drawing/2014/main" id="{5C01AF4C-3E41-839A-7205-8FCD76178C4F}"/>
              </a:ext>
            </a:extLst>
          </p:cNvPr>
          <p:cNvSpPr>
            <a:spLocks noGrp="1"/>
          </p:cNvSpPr>
          <p:nvPr>
            <p:ph type="pic" sz="quarter" idx="10"/>
          </p:nvPr>
        </p:nvSpPr>
        <p:spPr>
          <a:xfrm>
            <a:off x="-3166980" y="-908653"/>
            <a:ext cx="6826172" cy="6857998"/>
          </a:xfrm>
          <a:solidFill>
            <a:schemeClr val="bg2">
              <a:lumMod val="75000"/>
              <a:alpha val="50000"/>
            </a:schemeClr>
          </a:solidFill>
        </p:spPr>
      </p:sp>
      <p:sp>
        <p:nvSpPr>
          <p:cNvPr id="4" name="TextBox 3">
            <a:extLst>
              <a:ext uri="{FF2B5EF4-FFF2-40B4-BE49-F238E27FC236}">
                <a16:creationId xmlns:a16="http://schemas.microsoft.com/office/drawing/2014/main" id="{8BA78E08-874F-F502-556A-142271AA72E5}"/>
              </a:ext>
            </a:extLst>
          </p:cNvPr>
          <p:cNvSpPr txBox="1"/>
          <p:nvPr/>
        </p:nvSpPr>
        <p:spPr>
          <a:xfrm>
            <a:off x="952437" y="6251822"/>
            <a:ext cx="7694340" cy="400110"/>
          </a:xfrm>
          <a:prstGeom prst="rect">
            <a:avLst/>
          </a:prstGeom>
          <a:noFill/>
        </p:spPr>
        <p:txBody>
          <a:bodyPr wrap="square">
            <a:spAutoFit/>
          </a:bodyPr>
          <a:lstStyle/>
          <a:p>
            <a:r>
              <a:rPr lang="fr-FR" sz="2000" b="1" dirty="0"/>
              <a:t>https://www.escadrille.org/</a:t>
            </a:r>
          </a:p>
        </p:txBody>
      </p:sp>
    </p:spTree>
    <p:extLst>
      <p:ext uri="{BB962C8B-B14F-4D97-AF65-F5344CB8AC3E}">
        <p14:creationId xmlns:p14="http://schemas.microsoft.com/office/powerpoint/2010/main" val="3913959580"/>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EFB43C-7EB1-4865-0418-628755AD00B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84F5D78-3A6A-65EA-7631-F4D57798F0E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9D8E636-2D8B-D3FE-F236-DA29B6E69418}"/>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D60C1B59-D0CB-50D2-1655-493342622D73}"/>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D3C314CC-0C3E-9588-6746-D0E303C321EF}"/>
              </a:ext>
            </a:extLst>
          </p:cNvPr>
          <p:cNvSpPr/>
          <p:nvPr/>
        </p:nvSpPr>
        <p:spPr>
          <a:xfrm>
            <a:off x="3455706" y="56365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58BD549-21F7-01B4-7526-C942BAD2D009}"/>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06E16CAB-A22C-8ACF-DD51-AB6CC6315AB3}"/>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BE22EB7F-CE36-8CE3-AF77-4E64343A03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7282731B-F705-14A3-1E8B-592CC64F6D4C}"/>
              </a:ext>
            </a:extLst>
          </p:cNvPr>
          <p:cNvSpPr txBox="1"/>
          <p:nvPr/>
        </p:nvSpPr>
        <p:spPr>
          <a:xfrm>
            <a:off x="3162993" y="1611893"/>
            <a:ext cx="8161265" cy="4955203"/>
          </a:xfrm>
          <a:prstGeom prst="rect">
            <a:avLst/>
          </a:prstGeom>
          <a:noFill/>
        </p:spPr>
        <p:txBody>
          <a:bodyPr wrap="square">
            <a:spAutoFit/>
          </a:bodyPr>
          <a:lstStyle/>
          <a:p>
            <a:pPr algn="r" rtl="1"/>
            <a:r>
              <a:rPr lang="ar-DZ" sz="3600" b="1" dirty="0">
                <a:solidFill>
                  <a:schemeClr val="accent2">
                    <a:lumMod val="75000"/>
                  </a:schemeClr>
                </a:solidFill>
              </a:rPr>
              <a:t>نموذج :</a:t>
            </a:r>
            <a:endParaRPr lang="fr-FR" sz="3600" dirty="0">
              <a:solidFill>
                <a:schemeClr val="accent2">
                  <a:lumMod val="75000"/>
                </a:schemeClr>
              </a:solidFill>
            </a:endParaRPr>
          </a:p>
          <a:p>
            <a:pPr algn="just" rtl="1"/>
            <a:r>
              <a:rPr lang="ar-DZ" sz="2800" b="1" dirty="0"/>
              <a:t>1- </a:t>
            </a:r>
            <a:r>
              <a:rPr lang="ar-SA" sz="2800" b="1" dirty="0"/>
              <a:t>مرحلة الإنتاج</a:t>
            </a:r>
            <a:r>
              <a:rPr lang="fr-FR" sz="2800" b="1" dirty="0"/>
              <a:t>:</a:t>
            </a:r>
            <a:r>
              <a:rPr lang="fr-FR" sz="2800" dirty="0"/>
              <a:t> </a:t>
            </a:r>
            <a:r>
              <a:rPr lang="ar-DZ" sz="2800" dirty="0"/>
              <a:t> </a:t>
            </a:r>
            <a:r>
              <a:rPr lang="ar-SA" sz="2800" dirty="0"/>
              <a:t>إعداد الخ</a:t>
            </a:r>
            <a:r>
              <a:rPr lang="ar-DZ" sz="2800" dirty="0"/>
              <a:t>َّ</a:t>
            </a:r>
            <a:r>
              <a:rPr lang="ar-SA" sz="2800" dirty="0"/>
              <a:t>بر</a:t>
            </a:r>
            <a:r>
              <a:rPr lang="ar-DZ" sz="2800" dirty="0"/>
              <a:t>،</a:t>
            </a:r>
            <a:r>
              <a:rPr lang="ar-SA" sz="2800" dirty="0"/>
              <a:t> عبر نظام إدارة المحتوى، </a:t>
            </a:r>
            <a:r>
              <a:rPr lang="ar-DZ" sz="2800" dirty="0"/>
              <a:t>إ</a:t>
            </a:r>
            <a:r>
              <a:rPr lang="ar-SA" sz="2800" dirty="0" err="1"/>
              <a:t>ستخدام</a:t>
            </a:r>
            <a:r>
              <a:rPr lang="ar-SA" sz="2800" dirty="0"/>
              <a:t> أدوات</a:t>
            </a:r>
            <a:r>
              <a:rPr lang="fr-FR" sz="2800" dirty="0"/>
              <a:t> SEO </a:t>
            </a:r>
            <a:r>
              <a:rPr lang="ar-SA" sz="2800" dirty="0"/>
              <a:t>مثل</a:t>
            </a:r>
            <a:r>
              <a:rPr lang="ar-DZ" sz="2800" dirty="0"/>
              <a:t>:</a:t>
            </a:r>
            <a:r>
              <a:rPr lang="ar-SA" sz="2800" dirty="0"/>
              <a:t> </a:t>
            </a:r>
            <a:r>
              <a:rPr lang="ar-DZ" sz="2800" dirty="0" err="1"/>
              <a:t>ياوست</a:t>
            </a:r>
            <a:r>
              <a:rPr lang="fr-FR" sz="2800" b="1" i="1" dirty="0" err="1"/>
              <a:t>Yoast</a:t>
            </a:r>
            <a:r>
              <a:rPr lang="fr-FR" sz="2800" dirty="0"/>
              <a:t> </a:t>
            </a:r>
            <a:r>
              <a:rPr lang="ar-SA" sz="2800" dirty="0"/>
              <a:t>لاختيار الكلمات المفتاحية، وإضافة رسوم وروابط داخلية</a:t>
            </a:r>
            <a:r>
              <a:rPr lang="ar-DZ" sz="2800" dirty="0"/>
              <a:t>،</a:t>
            </a:r>
            <a:r>
              <a:rPr lang="ar-SA" sz="2800" dirty="0"/>
              <a:t> لتعزيز الظهور في البحث</a:t>
            </a:r>
            <a:r>
              <a:rPr lang="fr-FR" sz="2800" dirty="0"/>
              <a:t>.</a:t>
            </a:r>
          </a:p>
          <a:p>
            <a:pPr algn="just" rtl="1"/>
            <a:r>
              <a:rPr lang="ar-DZ" sz="2800" b="1" dirty="0"/>
              <a:t>2- </a:t>
            </a:r>
            <a:r>
              <a:rPr lang="ar-SA" sz="2800" b="1" dirty="0"/>
              <a:t>مرحلة الن</a:t>
            </a:r>
            <a:r>
              <a:rPr lang="ar-DZ" sz="2800" b="1" dirty="0"/>
              <a:t>َّ</a:t>
            </a:r>
            <a:r>
              <a:rPr lang="ar-SA" sz="2800" b="1" dirty="0"/>
              <a:t>شر</a:t>
            </a:r>
            <a:r>
              <a:rPr lang="fr-FR" sz="2800" b="1" dirty="0"/>
              <a:t>:</a:t>
            </a:r>
            <a:r>
              <a:rPr lang="fr-FR" sz="2800" dirty="0"/>
              <a:t> </a:t>
            </a:r>
            <a:r>
              <a:rPr lang="ar-DZ" sz="2800" dirty="0"/>
              <a:t> </a:t>
            </a:r>
            <a:r>
              <a:rPr lang="ar-SA" sz="2800" dirty="0"/>
              <a:t>ضبط العنوان والوصف</a:t>
            </a:r>
            <a:r>
              <a:rPr lang="ar-DZ" sz="2800" dirty="0"/>
              <a:t>،</a:t>
            </a:r>
            <a:r>
              <a:rPr lang="ar-SA" sz="2800" dirty="0"/>
              <a:t> وفق قواعد </a:t>
            </a:r>
            <a:r>
              <a:rPr lang="fr-FR" sz="2800" b="1" dirty="0"/>
              <a:t>SEO</a:t>
            </a:r>
            <a:r>
              <a:rPr lang="ar-SA" sz="2800" dirty="0"/>
              <a:t>، وضغط الص</a:t>
            </a:r>
            <a:r>
              <a:rPr lang="ar-DZ" sz="2800" dirty="0"/>
              <a:t>ٌّ</a:t>
            </a:r>
            <a:r>
              <a:rPr lang="ar-SA" sz="2800" dirty="0"/>
              <a:t>ور</a:t>
            </a:r>
            <a:r>
              <a:rPr lang="ar-DZ" sz="2800" dirty="0"/>
              <a:t>،</a:t>
            </a:r>
            <a:r>
              <a:rPr lang="ar-SA" sz="2800" dirty="0"/>
              <a:t> لضمان سرعة التحميل</a:t>
            </a:r>
            <a:r>
              <a:rPr lang="fr-FR" sz="2800" dirty="0"/>
              <a:t>.</a:t>
            </a:r>
          </a:p>
          <a:p>
            <a:pPr algn="just" rtl="1"/>
            <a:r>
              <a:rPr lang="ar-DZ" sz="2800" b="1" dirty="0"/>
              <a:t>3</a:t>
            </a:r>
            <a:r>
              <a:rPr lang="ar-DZ" sz="2800" dirty="0"/>
              <a:t>- </a:t>
            </a:r>
            <a:r>
              <a:rPr lang="ar-SA" sz="2800" b="1" dirty="0"/>
              <a:t>مرحلة المتابعة</a:t>
            </a:r>
            <a:r>
              <a:rPr lang="fr-FR" sz="2800" b="1" dirty="0"/>
              <a:t>:</a:t>
            </a:r>
            <a:r>
              <a:rPr lang="fr-FR" sz="2800" dirty="0"/>
              <a:t>  </a:t>
            </a:r>
            <a:r>
              <a:rPr lang="ar-SA" sz="2800" dirty="0"/>
              <a:t>بعد نشر المقال، ي</a:t>
            </a:r>
            <a:r>
              <a:rPr lang="ar-DZ" sz="2800" dirty="0"/>
              <a:t>َ</a:t>
            </a:r>
            <a:r>
              <a:rPr lang="ar-SA" sz="2800" dirty="0"/>
              <a:t>ستخدم فريق التحرير</a:t>
            </a:r>
            <a:r>
              <a:rPr lang="ar-DZ" sz="2800" dirty="0"/>
              <a:t>،</a:t>
            </a:r>
            <a:r>
              <a:rPr lang="ar-SA" sz="2800" dirty="0"/>
              <a:t> أداة </a:t>
            </a:r>
            <a:r>
              <a:rPr lang="fr-FR" sz="2800" b="1" dirty="0"/>
              <a:t>Google Analytics</a:t>
            </a:r>
            <a:r>
              <a:rPr lang="fr-FR" sz="2800" dirty="0"/>
              <a:t> </a:t>
            </a:r>
            <a:r>
              <a:rPr lang="ar-SA" sz="2800" dirty="0"/>
              <a:t>أو </a:t>
            </a:r>
            <a:r>
              <a:rPr lang="fr-FR" sz="2800" b="1" dirty="0" err="1"/>
              <a:t>Chartbeat</a:t>
            </a:r>
            <a:r>
              <a:rPr lang="fr-FR" sz="2800" dirty="0"/>
              <a:t> </a:t>
            </a:r>
            <a:r>
              <a:rPr lang="ar-DZ" sz="2800" dirty="0"/>
              <a:t>  </a:t>
            </a:r>
            <a:r>
              <a:rPr lang="ar-SA" sz="2800" dirty="0"/>
              <a:t>لمتابعة عدد الزوار، معدل القراءة، ومدى تفاعل الجمهور مع الخبر</a:t>
            </a:r>
            <a:r>
              <a:rPr lang="fr-FR" sz="2800" dirty="0"/>
              <a:t>.</a:t>
            </a:r>
          </a:p>
          <a:p>
            <a:pPr algn="just" rtl="1"/>
            <a:r>
              <a:rPr lang="ar-SA" sz="2800" dirty="0"/>
              <a:t>إذا لاحظ الفريق</a:t>
            </a:r>
            <a:r>
              <a:rPr lang="ar-DZ" sz="2800" dirty="0"/>
              <a:t>،</a:t>
            </a:r>
            <a:r>
              <a:rPr lang="ar-SA" sz="2800" dirty="0"/>
              <a:t> أن المقال يجذب جمهورًا من فئة طلاب الجامعات، يقومون بإنشاء مقالات لاحقة</a:t>
            </a:r>
            <a:r>
              <a:rPr lang="ar-DZ" sz="2800" dirty="0"/>
              <a:t>،</a:t>
            </a:r>
            <a:r>
              <a:rPr lang="ar-SA" sz="2800" dirty="0"/>
              <a:t> موجهة</a:t>
            </a:r>
            <a:r>
              <a:rPr lang="ar-DZ" sz="2800" dirty="0"/>
              <a:t>ٍ</a:t>
            </a:r>
            <a:r>
              <a:rPr lang="ar-SA" sz="2800" dirty="0"/>
              <a:t> لهم لتعزيز الت</a:t>
            </a:r>
            <a:r>
              <a:rPr lang="ar-DZ" sz="2800" dirty="0"/>
              <a:t>ّ</a:t>
            </a:r>
            <a:r>
              <a:rPr lang="ar-SA" sz="2800" dirty="0"/>
              <a:t>فاعل</a:t>
            </a:r>
            <a:r>
              <a:rPr lang="fr-FR" sz="2800" dirty="0"/>
              <a:t>.</a:t>
            </a:r>
          </a:p>
        </p:txBody>
      </p:sp>
      <p:grpSp>
        <p:nvGrpSpPr>
          <p:cNvPr id="3" name="Google Shape;8118;p57">
            <a:extLst>
              <a:ext uri="{FF2B5EF4-FFF2-40B4-BE49-F238E27FC236}">
                <a16:creationId xmlns:a16="http://schemas.microsoft.com/office/drawing/2014/main" id="{F0323649-CF6E-445E-F1A6-F82B779DFDBC}"/>
              </a:ext>
            </a:extLst>
          </p:cNvPr>
          <p:cNvGrpSpPr/>
          <p:nvPr/>
        </p:nvGrpSpPr>
        <p:grpSpPr>
          <a:xfrm>
            <a:off x="770654" y="4605942"/>
            <a:ext cx="2138675" cy="1799302"/>
            <a:chOff x="-5971525" y="3273750"/>
            <a:chExt cx="292250" cy="290650"/>
          </a:xfrm>
        </p:grpSpPr>
        <p:sp>
          <p:nvSpPr>
            <p:cNvPr id="4" name="Google Shape;8119;p57">
              <a:extLst>
                <a:ext uri="{FF2B5EF4-FFF2-40B4-BE49-F238E27FC236}">
                  <a16:creationId xmlns:a16="http://schemas.microsoft.com/office/drawing/2014/main" id="{3AD22445-94B1-CF97-80F1-AF1F525CD241}"/>
                </a:ext>
              </a:extLst>
            </p:cNvPr>
            <p:cNvSpPr/>
            <p:nvPr/>
          </p:nvSpPr>
          <p:spPr>
            <a:xfrm>
              <a:off x="-5868325" y="3273750"/>
              <a:ext cx="85075" cy="84300"/>
            </a:xfrm>
            <a:custGeom>
              <a:avLst/>
              <a:gdLst/>
              <a:ahLst/>
              <a:cxnLst/>
              <a:rect l="l" t="t" r="r" b="b"/>
              <a:pathLst>
                <a:path w="3403" h="3372" extrusionOk="0">
                  <a:moveTo>
                    <a:pt x="1701" y="0"/>
                  </a:moveTo>
                  <a:cubicBezTo>
                    <a:pt x="788" y="0"/>
                    <a:pt x="0" y="756"/>
                    <a:pt x="0" y="1702"/>
                  </a:cubicBezTo>
                  <a:cubicBezTo>
                    <a:pt x="0" y="2615"/>
                    <a:pt x="788" y="3371"/>
                    <a:pt x="1701" y="3371"/>
                  </a:cubicBezTo>
                  <a:cubicBezTo>
                    <a:pt x="2646" y="3371"/>
                    <a:pt x="3403" y="2615"/>
                    <a:pt x="3403" y="1702"/>
                  </a:cubicBezTo>
                  <a:cubicBezTo>
                    <a:pt x="3403" y="756"/>
                    <a:pt x="2646" y="0"/>
                    <a:pt x="170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 name="Google Shape;8120;p57">
              <a:extLst>
                <a:ext uri="{FF2B5EF4-FFF2-40B4-BE49-F238E27FC236}">
                  <a16:creationId xmlns:a16="http://schemas.microsoft.com/office/drawing/2014/main" id="{ACA392E4-94BB-48DF-EC69-D4BC9C883F29}"/>
                </a:ext>
              </a:extLst>
            </p:cNvPr>
            <p:cNvSpPr/>
            <p:nvPr/>
          </p:nvSpPr>
          <p:spPr>
            <a:xfrm>
              <a:off x="-5971525" y="3308400"/>
              <a:ext cx="292250" cy="256000"/>
            </a:xfrm>
            <a:custGeom>
              <a:avLst/>
              <a:gdLst/>
              <a:ahLst/>
              <a:cxnLst/>
              <a:rect l="l" t="t" r="r" b="b"/>
              <a:pathLst>
                <a:path w="11690" h="10240" extrusionOk="0">
                  <a:moveTo>
                    <a:pt x="2049" y="1"/>
                  </a:moveTo>
                  <a:cubicBezTo>
                    <a:pt x="1324" y="1"/>
                    <a:pt x="694" y="599"/>
                    <a:pt x="694" y="1355"/>
                  </a:cubicBezTo>
                  <a:cubicBezTo>
                    <a:pt x="694" y="1733"/>
                    <a:pt x="852" y="2080"/>
                    <a:pt x="1072" y="2300"/>
                  </a:cubicBezTo>
                  <a:cubicBezTo>
                    <a:pt x="442" y="2647"/>
                    <a:pt x="1" y="3340"/>
                    <a:pt x="1" y="4096"/>
                  </a:cubicBezTo>
                  <a:lnTo>
                    <a:pt x="1" y="5766"/>
                  </a:lnTo>
                  <a:cubicBezTo>
                    <a:pt x="1" y="6207"/>
                    <a:pt x="284" y="6617"/>
                    <a:pt x="694" y="6774"/>
                  </a:cubicBezTo>
                  <a:lnTo>
                    <a:pt x="694" y="8538"/>
                  </a:lnTo>
                  <a:cubicBezTo>
                    <a:pt x="694" y="9074"/>
                    <a:pt x="1167" y="9546"/>
                    <a:pt x="1702" y="9546"/>
                  </a:cubicBezTo>
                  <a:lnTo>
                    <a:pt x="2364" y="9546"/>
                  </a:lnTo>
                  <a:cubicBezTo>
                    <a:pt x="2931" y="9546"/>
                    <a:pt x="3403" y="9074"/>
                    <a:pt x="3403" y="8538"/>
                  </a:cubicBezTo>
                  <a:lnTo>
                    <a:pt x="3403" y="6774"/>
                  </a:lnTo>
                  <a:cubicBezTo>
                    <a:pt x="3529" y="6711"/>
                    <a:pt x="3624" y="6648"/>
                    <a:pt x="3750" y="6522"/>
                  </a:cubicBezTo>
                  <a:cubicBezTo>
                    <a:pt x="3876" y="6585"/>
                    <a:pt x="3939" y="6680"/>
                    <a:pt x="4097" y="6774"/>
                  </a:cubicBezTo>
                  <a:lnTo>
                    <a:pt x="4097" y="9200"/>
                  </a:lnTo>
                  <a:cubicBezTo>
                    <a:pt x="4097" y="9735"/>
                    <a:pt x="4569" y="10240"/>
                    <a:pt x="5136" y="10240"/>
                  </a:cubicBezTo>
                  <a:lnTo>
                    <a:pt x="6522" y="10240"/>
                  </a:lnTo>
                  <a:cubicBezTo>
                    <a:pt x="7058" y="10240"/>
                    <a:pt x="7562" y="9767"/>
                    <a:pt x="7562" y="9200"/>
                  </a:cubicBezTo>
                  <a:lnTo>
                    <a:pt x="7562" y="6774"/>
                  </a:lnTo>
                  <a:cubicBezTo>
                    <a:pt x="7688" y="6711"/>
                    <a:pt x="7814" y="6648"/>
                    <a:pt x="7940" y="6522"/>
                  </a:cubicBezTo>
                  <a:cubicBezTo>
                    <a:pt x="8035" y="6585"/>
                    <a:pt x="8129" y="6680"/>
                    <a:pt x="8287" y="6774"/>
                  </a:cubicBezTo>
                  <a:lnTo>
                    <a:pt x="8287" y="8538"/>
                  </a:lnTo>
                  <a:cubicBezTo>
                    <a:pt x="8287" y="9074"/>
                    <a:pt x="8759" y="9546"/>
                    <a:pt x="9295" y="9546"/>
                  </a:cubicBezTo>
                  <a:lnTo>
                    <a:pt x="9988" y="9546"/>
                  </a:lnTo>
                  <a:cubicBezTo>
                    <a:pt x="10524" y="9546"/>
                    <a:pt x="10996" y="9074"/>
                    <a:pt x="10996" y="8538"/>
                  </a:cubicBezTo>
                  <a:lnTo>
                    <a:pt x="10996" y="6774"/>
                  </a:lnTo>
                  <a:cubicBezTo>
                    <a:pt x="11406" y="6617"/>
                    <a:pt x="11658" y="6238"/>
                    <a:pt x="11658" y="5766"/>
                  </a:cubicBezTo>
                  <a:lnTo>
                    <a:pt x="11658" y="4096"/>
                  </a:lnTo>
                  <a:cubicBezTo>
                    <a:pt x="11689" y="3340"/>
                    <a:pt x="11280" y="2678"/>
                    <a:pt x="10650" y="2300"/>
                  </a:cubicBezTo>
                  <a:cubicBezTo>
                    <a:pt x="10870" y="2080"/>
                    <a:pt x="11028" y="1733"/>
                    <a:pt x="11028" y="1355"/>
                  </a:cubicBezTo>
                  <a:cubicBezTo>
                    <a:pt x="11028" y="599"/>
                    <a:pt x="10398" y="1"/>
                    <a:pt x="9641" y="1"/>
                  </a:cubicBezTo>
                  <a:cubicBezTo>
                    <a:pt x="8917" y="1"/>
                    <a:pt x="8287" y="599"/>
                    <a:pt x="8287" y="1355"/>
                  </a:cubicBezTo>
                  <a:cubicBezTo>
                    <a:pt x="8287" y="1733"/>
                    <a:pt x="8444" y="2080"/>
                    <a:pt x="8665" y="2300"/>
                  </a:cubicBezTo>
                  <a:cubicBezTo>
                    <a:pt x="8444" y="2426"/>
                    <a:pt x="8224" y="2584"/>
                    <a:pt x="8066" y="2773"/>
                  </a:cubicBezTo>
                  <a:cubicBezTo>
                    <a:pt x="7972" y="2521"/>
                    <a:pt x="7751" y="2237"/>
                    <a:pt x="7562" y="2017"/>
                  </a:cubicBezTo>
                  <a:cubicBezTo>
                    <a:pt x="7216" y="2395"/>
                    <a:pt x="6743" y="2584"/>
                    <a:pt x="6239" y="2647"/>
                  </a:cubicBezTo>
                  <a:lnTo>
                    <a:pt x="6239" y="4380"/>
                  </a:lnTo>
                  <a:cubicBezTo>
                    <a:pt x="6239" y="4604"/>
                    <a:pt x="6043" y="4722"/>
                    <a:pt x="5851" y="4722"/>
                  </a:cubicBezTo>
                  <a:cubicBezTo>
                    <a:pt x="5665" y="4722"/>
                    <a:pt x="5483" y="4612"/>
                    <a:pt x="5483" y="4380"/>
                  </a:cubicBezTo>
                  <a:lnTo>
                    <a:pt x="5483" y="2647"/>
                  </a:lnTo>
                  <a:cubicBezTo>
                    <a:pt x="4979" y="2584"/>
                    <a:pt x="4506" y="2332"/>
                    <a:pt x="4160" y="2017"/>
                  </a:cubicBezTo>
                  <a:cubicBezTo>
                    <a:pt x="3908" y="2237"/>
                    <a:pt x="3750" y="2521"/>
                    <a:pt x="3624" y="2773"/>
                  </a:cubicBezTo>
                  <a:cubicBezTo>
                    <a:pt x="3466" y="2584"/>
                    <a:pt x="3277" y="2426"/>
                    <a:pt x="3057" y="2300"/>
                  </a:cubicBezTo>
                  <a:cubicBezTo>
                    <a:pt x="3277" y="2080"/>
                    <a:pt x="3435" y="1733"/>
                    <a:pt x="3435" y="1355"/>
                  </a:cubicBezTo>
                  <a:cubicBezTo>
                    <a:pt x="3435" y="599"/>
                    <a:pt x="2805" y="1"/>
                    <a:pt x="20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7" name="Picture Placeholder 6">
            <a:extLst>
              <a:ext uri="{FF2B5EF4-FFF2-40B4-BE49-F238E27FC236}">
                <a16:creationId xmlns:a16="http://schemas.microsoft.com/office/drawing/2014/main" id="{1E120C95-4562-9731-B591-88E44DBBB2A8}"/>
              </a:ext>
            </a:extLst>
          </p:cNvPr>
          <p:cNvSpPr>
            <a:spLocks noGrp="1"/>
          </p:cNvSpPr>
          <p:nvPr>
            <p:ph type="pic" sz="quarter" idx="10"/>
          </p:nvPr>
        </p:nvSpPr>
        <p:spPr>
          <a:xfrm>
            <a:off x="-3166980" y="-908653"/>
            <a:ext cx="6826172" cy="6857998"/>
          </a:xfrm>
          <a:solidFill>
            <a:schemeClr val="bg2">
              <a:lumMod val="75000"/>
              <a:alpha val="50000"/>
            </a:schemeClr>
          </a:solidFill>
        </p:spPr>
      </p:sp>
    </p:spTree>
    <p:extLst>
      <p:ext uri="{BB962C8B-B14F-4D97-AF65-F5344CB8AC3E}">
        <p14:creationId xmlns:p14="http://schemas.microsoft.com/office/powerpoint/2010/main" val="1060028983"/>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3D0A61-FCE0-1E20-1B16-4E113A587F4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E337032-B41E-8DDC-EDC1-2C9DDD2D013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898E78CB-784C-F673-2AE4-A388502F36BA}"/>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FE9E8342-FABE-0CBC-9E46-4672898CDEB9}"/>
              </a:ext>
            </a:extLst>
          </p:cNvPr>
          <p:cNvSpPr/>
          <p:nvPr/>
        </p:nvSpPr>
        <p:spPr>
          <a:xfrm>
            <a:off x="3455706" y="56365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247A73A-D7E2-FF6C-EB09-127C3E8E45E2}"/>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771CE03-FAE9-6426-4225-88E18BB1E4D6}"/>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A4AD6A1D-08FF-AB29-E299-1CF59881BA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Picture Placeholder 6">
            <a:extLst>
              <a:ext uri="{FF2B5EF4-FFF2-40B4-BE49-F238E27FC236}">
                <a16:creationId xmlns:a16="http://schemas.microsoft.com/office/drawing/2014/main" id="{A14B55B1-F4AB-7047-B254-560132C91528}"/>
              </a:ext>
            </a:extLst>
          </p:cNvPr>
          <p:cNvSpPr>
            <a:spLocks noGrp="1"/>
          </p:cNvSpPr>
          <p:nvPr>
            <p:ph type="pic" sz="quarter" idx="10"/>
          </p:nvPr>
        </p:nvSpPr>
        <p:spPr>
          <a:xfrm>
            <a:off x="-3166980" y="-908653"/>
            <a:ext cx="6826172" cy="6857998"/>
          </a:xfrm>
          <a:solidFill>
            <a:schemeClr val="bg2">
              <a:lumMod val="75000"/>
              <a:alpha val="50000"/>
            </a:schemeClr>
          </a:solidFill>
        </p:spPr>
      </p:sp>
      <p:sp>
        <p:nvSpPr>
          <p:cNvPr id="10" name="Rectangle: Rounded Corners 9">
            <a:extLst>
              <a:ext uri="{FF2B5EF4-FFF2-40B4-BE49-F238E27FC236}">
                <a16:creationId xmlns:a16="http://schemas.microsoft.com/office/drawing/2014/main" id="{A0B5110C-2A9F-37DA-C844-140A3208D1F6}"/>
              </a:ext>
            </a:extLst>
          </p:cNvPr>
          <p:cNvSpPr/>
          <p:nvPr/>
        </p:nvSpPr>
        <p:spPr>
          <a:xfrm>
            <a:off x="1184051" y="2191360"/>
            <a:ext cx="2748437" cy="3447258"/>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fr-FR" dirty="0"/>
          </a:p>
        </p:txBody>
      </p:sp>
      <p:sp>
        <p:nvSpPr>
          <p:cNvPr id="11" name="Rectangle: Rounded Corners 10">
            <a:extLst>
              <a:ext uri="{FF2B5EF4-FFF2-40B4-BE49-F238E27FC236}">
                <a16:creationId xmlns:a16="http://schemas.microsoft.com/office/drawing/2014/main" id="{46F5FA79-45E9-089E-C0AE-B24E329CF184}"/>
              </a:ext>
            </a:extLst>
          </p:cNvPr>
          <p:cNvSpPr/>
          <p:nvPr/>
        </p:nvSpPr>
        <p:spPr>
          <a:xfrm>
            <a:off x="4810012" y="2254358"/>
            <a:ext cx="2748437" cy="343743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fr-FR" dirty="0"/>
          </a:p>
        </p:txBody>
      </p:sp>
      <p:sp>
        <p:nvSpPr>
          <p:cNvPr id="12" name="Rectangle: Rounded Corners 11">
            <a:extLst>
              <a:ext uri="{FF2B5EF4-FFF2-40B4-BE49-F238E27FC236}">
                <a16:creationId xmlns:a16="http://schemas.microsoft.com/office/drawing/2014/main" id="{E9556054-7F62-2C33-ECF5-EEC77E0FD03B}"/>
              </a:ext>
            </a:extLst>
          </p:cNvPr>
          <p:cNvSpPr/>
          <p:nvPr/>
        </p:nvSpPr>
        <p:spPr>
          <a:xfrm>
            <a:off x="8742995" y="2255158"/>
            <a:ext cx="2748437" cy="3447256"/>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fr-FR" dirty="0"/>
          </a:p>
        </p:txBody>
      </p:sp>
      <p:sp>
        <p:nvSpPr>
          <p:cNvPr id="13" name="Rectangle 12">
            <a:extLst>
              <a:ext uri="{FF2B5EF4-FFF2-40B4-BE49-F238E27FC236}">
                <a16:creationId xmlns:a16="http://schemas.microsoft.com/office/drawing/2014/main" id="{278597E9-CF45-6AD4-5907-FC95577927C3}"/>
              </a:ext>
            </a:extLst>
          </p:cNvPr>
          <p:cNvSpPr/>
          <p:nvPr/>
        </p:nvSpPr>
        <p:spPr>
          <a:xfrm>
            <a:off x="1391515" y="3041342"/>
            <a:ext cx="2354594" cy="236858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lnSpc>
                <a:spcPct val="120000"/>
              </a:lnSpc>
            </a:pPr>
            <a:r>
              <a:rPr lang="ar-DZ" sz="2800" b="1" dirty="0" err="1">
                <a:latin typeface="Alexandria" charset="0"/>
              </a:rPr>
              <a:t>إستخدام</a:t>
            </a:r>
            <a:r>
              <a:rPr lang="ar-DZ" sz="2800" b="1" dirty="0">
                <a:latin typeface="Alexandria" charset="0"/>
              </a:rPr>
              <a:t> تحسين محركات البحث </a:t>
            </a:r>
            <a:r>
              <a:rPr lang="fr-FR" sz="2800" b="1" dirty="0">
                <a:latin typeface="Alexandria" charset="0"/>
              </a:rPr>
              <a:t>SEO</a:t>
            </a:r>
            <a:endParaRPr lang="ar-DZ" sz="2800" b="1" dirty="0">
              <a:latin typeface="Alexandria" charset="0"/>
            </a:endParaRPr>
          </a:p>
        </p:txBody>
      </p:sp>
      <p:sp>
        <p:nvSpPr>
          <p:cNvPr id="14" name="Rectangle 13">
            <a:extLst>
              <a:ext uri="{FF2B5EF4-FFF2-40B4-BE49-F238E27FC236}">
                <a16:creationId xmlns:a16="http://schemas.microsoft.com/office/drawing/2014/main" id="{BA2206B0-EB95-850E-0767-16351E6068EB}"/>
              </a:ext>
            </a:extLst>
          </p:cNvPr>
          <p:cNvSpPr/>
          <p:nvPr/>
        </p:nvSpPr>
        <p:spPr>
          <a:xfrm>
            <a:off x="8939916" y="3041341"/>
            <a:ext cx="2354594" cy="236858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lnSpc>
                <a:spcPct val="120000"/>
              </a:lnSpc>
            </a:pPr>
            <a:r>
              <a:rPr lang="ar-DZ" sz="2800" b="1" dirty="0">
                <a:latin typeface="Alexandria" charset="0"/>
              </a:rPr>
              <a:t>توظيف أدوات تحليل البيانات</a:t>
            </a:r>
            <a:endParaRPr lang="ar-DZ" sz="3200" b="1" dirty="0">
              <a:latin typeface="Alexandria" charset="0"/>
            </a:endParaRPr>
          </a:p>
        </p:txBody>
      </p:sp>
      <p:sp>
        <p:nvSpPr>
          <p:cNvPr id="15" name="Rectangle 14">
            <a:extLst>
              <a:ext uri="{FF2B5EF4-FFF2-40B4-BE49-F238E27FC236}">
                <a16:creationId xmlns:a16="http://schemas.microsoft.com/office/drawing/2014/main" id="{D484719B-A67D-05C0-E574-CC3EC5356478}"/>
              </a:ext>
            </a:extLst>
          </p:cNvPr>
          <p:cNvSpPr/>
          <p:nvPr/>
        </p:nvSpPr>
        <p:spPr>
          <a:xfrm>
            <a:off x="5023796" y="3041341"/>
            <a:ext cx="2354594" cy="236858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fr-FR"/>
          </a:p>
        </p:txBody>
      </p:sp>
      <p:sp>
        <p:nvSpPr>
          <p:cNvPr id="17" name="TextBox 16">
            <a:extLst>
              <a:ext uri="{FF2B5EF4-FFF2-40B4-BE49-F238E27FC236}">
                <a16:creationId xmlns:a16="http://schemas.microsoft.com/office/drawing/2014/main" id="{3C46F332-3070-CD7B-4870-A4AB1119E0C0}"/>
              </a:ext>
            </a:extLst>
          </p:cNvPr>
          <p:cNvSpPr txBox="1"/>
          <p:nvPr/>
        </p:nvSpPr>
        <p:spPr>
          <a:xfrm>
            <a:off x="2249673" y="5799557"/>
            <a:ext cx="7692654" cy="628955"/>
          </a:xfrm>
          <a:prstGeom prst="rect">
            <a:avLst/>
          </a:prstGeom>
          <a:noFill/>
        </p:spPr>
        <p:txBody>
          <a:bodyPr wrap="square">
            <a:spAutoFit/>
          </a:bodyPr>
          <a:lstStyle/>
          <a:p>
            <a:pPr algn="ctr">
              <a:lnSpc>
                <a:spcPct val="120000"/>
              </a:lnSpc>
            </a:pPr>
            <a:r>
              <a:rPr lang="ar-DZ" sz="3200" b="1" dirty="0">
                <a:latin typeface="Alexandria" charset="0"/>
              </a:rPr>
              <a:t>مخطط توظيف التكنولوجيا في العمل التحريري الرقمي </a:t>
            </a:r>
          </a:p>
        </p:txBody>
      </p:sp>
      <p:sp>
        <p:nvSpPr>
          <p:cNvPr id="18" name="Arrow: Right 17">
            <a:extLst>
              <a:ext uri="{FF2B5EF4-FFF2-40B4-BE49-F238E27FC236}">
                <a16:creationId xmlns:a16="http://schemas.microsoft.com/office/drawing/2014/main" id="{3B982EEE-B37F-3E58-753F-E507ADADFD9A}"/>
              </a:ext>
            </a:extLst>
          </p:cNvPr>
          <p:cNvSpPr/>
          <p:nvPr/>
        </p:nvSpPr>
        <p:spPr>
          <a:xfrm>
            <a:off x="4040372" y="3413062"/>
            <a:ext cx="637954" cy="765545"/>
          </a:xfrm>
          <a:prstGeom prst="rightArrow">
            <a:avLst>
              <a:gd name="adj1" fmla="val 50000"/>
              <a:gd name="adj2" fmla="val 55000"/>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fr-FR"/>
          </a:p>
        </p:txBody>
      </p:sp>
      <p:sp>
        <p:nvSpPr>
          <p:cNvPr id="19" name="Arrow: Right 18">
            <a:extLst>
              <a:ext uri="{FF2B5EF4-FFF2-40B4-BE49-F238E27FC236}">
                <a16:creationId xmlns:a16="http://schemas.microsoft.com/office/drawing/2014/main" id="{9A843460-DCB7-E934-B194-7DB8E1AD6F2A}"/>
              </a:ext>
            </a:extLst>
          </p:cNvPr>
          <p:cNvSpPr/>
          <p:nvPr/>
        </p:nvSpPr>
        <p:spPr>
          <a:xfrm>
            <a:off x="7831745" y="3413061"/>
            <a:ext cx="637954" cy="765545"/>
          </a:xfrm>
          <a:prstGeom prst="rightArrow">
            <a:avLst>
              <a:gd name="adj1" fmla="val 50000"/>
              <a:gd name="adj2" fmla="val 55000"/>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fr-FR"/>
          </a:p>
        </p:txBody>
      </p:sp>
      <p:sp>
        <p:nvSpPr>
          <p:cNvPr id="21" name="Rectangle 20">
            <a:extLst>
              <a:ext uri="{FF2B5EF4-FFF2-40B4-BE49-F238E27FC236}">
                <a16:creationId xmlns:a16="http://schemas.microsoft.com/office/drawing/2014/main" id="{EDF8224E-F7FC-E5F5-2176-D7AA01D57117}"/>
              </a:ext>
            </a:extLst>
          </p:cNvPr>
          <p:cNvSpPr/>
          <p:nvPr/>
        </p:nvSpPr>
        <p:spPr>
          <a:xfrm>
            <a:off x="4951622" y="3041351"/>
            <a:ext cx="2426768" cy="236858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lnSpc>
                <a:spcPct val="120000"/>
              </a:lnSpc>
            </a:pPr>
            <a:r>
              <a:rPr lang="ar-DZ" sz="2400" b="1" dirty="0">
                <a:latin typeface="Alexandria" charset="0"/>
              </a:rPr>
              <a:t>ضبط العنوان والوصف </a:t>
            </a:r>
            <a:r>
              <a:rPr lang="ar-DZ" sz="2400" b="1" dirty="0" err="1">
                <a:latin typeface="Alexandria" charset="0"/>
              </a:rPr>
              <a:t>التعريفي،وفق</a:t>
            </a:r>
            <a:r>
              <a:rPr lang="ar-DZ" sz="2400" b="1" dirty="0">
                <a:latin typeface="Alexandria" charset="0"/>
              </a:rPr>
              <a:t> قواعد </a:t>
            </a:r>
            <a:r>
              <a:rPr lang="fr-FR" sz="2800" b="1" dirty="0">
                <a:latin typeface="Alexandria" charset="0"/>
              </a:rPr>
              <a:t>SEO</a:t>
            </a:r>
            <a:r>
              <a:rPr lang="ar-DZ" sz="2800" b="1" dirty="0">
                <a:latin typeface="Alexandria" charset="0"/>
              </a:rPr>
              <a:t> </a:t>
            </a:r>
          </a:p>
        </p:txBody>
      </p:sp>
      <p:sp>
        <p:nvSpPr>
          <p:cNvPr id="23" name="TextBox 22">
            <a:extLst>
              <a:ext uri="{FF2B5EF4-FFF2-40B4-BE49-F238E27FC236}">
                <a16:creationId xmlns:a16="http://schemas.microsoft.com/office/drawing/2014/main" id="{B0F1314B-A9D4-CE1B-4332-7FEA8DC51618}"/>
              </a:ext>
            </a:extLst>
          </p:cNvPr>
          <p:cNvSpPr txBox="1"/>
          <p:nvPr/>
        </p:nvSpPr>
        <p:spPr>
          <a:xfrm>
            <a:off x="9122811" y="2314765"/>
            <a:ext cx="2171699" cy="561885"/>
          </a:xfrm>
          <a:prstGeom prst="rect">
            <a:avLst/>
          </a:prstGeom>
          <a:noFill/>
        </p:spPr>
        <p:txBody>
          <a:bodyPr wrap="square">
            <a:spAutoFit/>
          </a:bodyPr>
          <a:lstStyle/>
          <a:p>
            <a:pPr algn="ctr">
              <a:lnSpc>
                <a:spcPct val="120000"/>
              </a:lnSpc>
            </a:pPr>
            <a:r>
              <a:rPr lang="ar-DZ" sz="2800" b="1" dirty="0">
                <a:solidFill>
                  <a:schemeClr val="bg1"/>
                </a:solidFill>
                <a:latin typeface="Alexandria" charset="0"/>
              </a:rPr>
              <a:t>مرحلة المتابعة</a:t>
            </a:r>
          </a:p>
        </p:txBody>
      </p:sp>
      <p:sp>
        <p:nvSpPr>
          <p:cNvPr id="26" name="TextBox 25">
            <a:extLst>
              <a:ext uri="{FF2B5EF4-FFF2-40B4-BE49-F238E27FC236}">
                <a16:creationId xmlns:a16="http://schemas.microsoft.com/office/drawing/2014/main" id="{087CEE70-F802-9E65-FE5F-6459B3B74139}"/>
              </a:ext>
            </a:extLst>
          </p:cNvPr>
          <p:cNvSpPr txBox="1"/>
          <p:nvPr/>
        </p:nvSpPr>
        <p:spPr>
          <a:xfrm>
            <a:off x="5353153" y="2314766"/>
            <a:ext cx="1695880" cy="561885"/>
          </a:xfrm>
          <a:prstGeom prst="rect">
            <a:avLst/>
          </a:prstGeom>
          <a:noFill/>
        </p:spPr>
        <p:txBody>
          <a:bodyPr wrap="square">
            <a:spAutoFit/>
          </a:bodyPr>
          <a:lstStyle/>
          <a:p>
            <a:pPr algn="ctr">
              <a:lnSpc>
                <a:spcPct val="120000"/>
              </a:lnSpc>
            </a:pPr>
            <a:r>
              <a:rPr lang="ar-DZ" sz="2800" b="1" dirty="0">
                <a:solidFill>
                  <a:schemeClr val="bg1"/>
                </a:solidFill>
                <a:latin typeface="Alexandria" charset="0"/>
              </a:rPr>
              <a:t>مرحلة النَّشر</a:t>
            </a:r>
          </a:p>
        </p:txBody>
      </p:sp>
      <p:sp>
        <p:nvSpPr>
          <p:cNvPr id="27" name="TextBox 26">
            <a:extLst>
              <a:ext uri="{FF2B5EF4-FFF2-40B4-BE49-F238E27FC236}">
                <a16:creationId xmlns:a16="http://schemas.microsoft.com/office/drawing/2014/main" id="{C777AFA1-D3D8-57A2-BE57-57DEBD4BDFA5}"/>
              </a:ext>
            </a:extLst>
          </p:cNvPr>
          <p:cNvSpPr txBox="1"/>
          <p:nvPr/>
        </p:nvSpPr>
        <p:spPr>
          <a:xfrm>
            <a:off x="1357725" y="2335409"/>
            <a:ext cx="2330954" cy="561885"/>
          </a:xfrm>
          <a:prstGeom prst="rect">
            <a:avLst/>
          </a:prstGeom>
          <a:noFill/>
        </p:spPr>
        <p:txBody>
          <a:bodyPr wrap="square">
            <a:spAutoFit/>
          </a:bodyPr>
          <a:lstStyle/>
          <a:p>
            <a:pPr algn="ctr">
              <a:lnSpc>
                <a:spcPct val="120000"/>
              </a:lnSpc>
            </a:pPr>
            <a:r>
              <a:rPr lang="ar-DZ" sz="2800" b="1" dirty="0">
                <a:solidFill>
                  <a:schemeClr val="bg1"/>
                </a:solidFill>
                <a:latin typeface="Alexandria" charset="0"/>
              </a:rPr>
              <a:t>مرحلة الإنتاج </a:t>
            </a:r>
          </a:p>
        </p:txBody>
      </p:sp>
    </p:spTree>
    <p:extLst>
      <p:ext uri="{BB962C8B-B14F-4D97-AF65-F5344CB8AC3E}">
        <p14:creationId xmlns:p14="http://schemas.microsoft.com/office/powerpoint/2010/main" val="1040421407"/>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DCB48-D62A-41A1-4065-CDBD86A1344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7B38183-C762-2C4D-04F4-ED6532EE950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88ECE06-105B-D3B6-9988-726F06623382}"/>
              </a:ext>
            </a:extLst>
          </p:cNvPr>
          <p:cNvSpPr/>
          <p:nvPr/>
        </p:nvSpPr>
        <p:spPr>
          <a:xfrm rot="16200000" flipV="1">
            <a:off x="-1687544" y="340863"/>
            <a:ext cx="5520180" cy="3564331"/>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69C2A650-12DC-2896-8C2C-C288618F6F74}"/>
              </a:ext>
            </a:extLst>
          </p:cNvPr>
          <p:cNvSpPr txBox="1"/>
          <p:nvPr/>
        </p:nvSpPr>
        <p:spPr>
          <a:xfrm>
            <a:off x="4406254" y="599187"/>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6A38A9E8-DEDB-1B35-E33C-0ABA896E635A}"/>
              </a:ext>
            </a:extLst>
          </p:cNvPr>
          <p:cNvSpPr/>
          <p:nvPr/>
        </p:nvSpPr>
        <p:spPr>
          <a:xfrm>
            <a:off x="3455706" y="56365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A0755C0-9551-F78A-D025-68B6A76207E4}"/>
              </a:ext>
            </a:extLst>
          </p:cNvPr>
          <p:cNvSpPr/>
          <p:nvPr/>
        </p:nvSpPr>
        <p:spPr>
          <a:xfrm>
            <a:off x="3665830" y="42920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BCF1C68B-34CF-BFF6-F506-EA65331DEAC4}"/>
              </a:ext>
            </a:extLst>
          </p:cNvPr>
          <p:cNvSpPr txBox="1"/>
          <p:nvPr/>
        </p:nvSpPr>
        <p:spPr>
          <a:xfrm>
            <a:off x="3897852" y="545709"/>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0B2C3518-14F8-B698-DAE6-CDECC2FBED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9D2596A4-3F29-1FCB-1685-13F31228D4E6}"/>
              </a:ext>
            </a:extLst>
          </p:cNvPr>
          <p:cNvSpPr txBox="1"/>
          <p:nvPr/>
        </p:nvSpPr>
        <p:spPr>
          <a:xfrm>
            <a:off x="1113926" y="1435674"/>
            <a:ext cx="10409859" cy="4308872"/>
          </a:xfrm>
          <a:prstGeom prst="rect">
            <a:avLst/>
          </a:prstGeom>
          <a:noFill/>
        </p:spPr>
        <p:txBody>
          <a:bodyPr wrap="square">
            <a:spAutoFit/>
          </a:bodyPr>
          <a:lstStyle/>
          <a:p>
            <a:pPr marL="457200" indent="-457200" algn="r" rtl="1">
              <a:buFont typeface="Wingdings" panose="05000000000000000000" pitchFamily="2" charset="2"/>
              <a:buChar char="v"/>
            </a:pPr>
            <a:r>
              <a:rPr lang="ar-SA" sz="3200" b="1" dirty="0"/>
              <a:t>تحديات إدارة التحرير الرقمي</a:t>
            </a:r>
            <a:r>
              <a:rPr lang="ar-DZ" sz="3200" b="1" dirty="0"/>
              <a:t>:</a:t>
            </a:r>
            <a:endParaRPr lang="ar-DZ" sz="2800" dirty="0"/>
          </a:p>
          <a:p>
            <a:pPr algn="just" rtl="1"/>
            <a:r>
              <a:rPr lang="ar-DZ" sz="2800" dirty="0"/>
              <a:t>  </a:t>
            </a:r>
            <a:r>
              <a:rPr lang="ar-SA" sz="2800" dirty="0"/>
              <a:t>تواجه العديد من الصعوبات التي تتطلب سرعة ومرونة في الأداء، مثل</a:t>
            </a:r>
            <a:r>
              <a:rPr lang="fr-FR" sz="2800" dirty="0"/>
              <a:t>:</a:t>
            </a:r>
          </a:p>
          <a:p>
            <a:pPr marL="457200" lvl="0" indent="-457200" algn="just" rtl="1">
              <a:buFont typeface="Wingdings" panose="05000000000000000000" pitchFamily="2" charset="2"/>
              <a:buChar char="§"/>
            </a:pPr>
            <a:r>
              <a:rPr lang="ar-SA" sz="2800" b="1" dirty="0"/>
              <a:t>سرعة تداول الأخبار</a:t>
            </a:r>
            <a:r>
              <a:rPr lang="fr-FR" sz="2800" b="1" dirty="0"/>
              <a:t>:</a:t>
            </a:r>
            <a:r>
              <a:rPr lang="fr-FR" sz="2800" dirty="0"/>
              <a:t> </a:t>
            </a:r>
            <a:r>
              <a:rPr lang="ar-SA" sz="2800" dirty="0"/>
              <a:t>مثال ذلك التغطية الفورية للأحداث العاجلة عبر المنصات الاجتماعية</a:t>
            </a:r>
            <a:r>
              <a:rPr lang="fr-FR" sz="2800" dirty="0"/>
              <a:t>.</a:t>
            </a:r>
          </a:p>
          <a:p>
            <a:pPr marL="457200" lvl="0" indent="-457200" algn="just" rtl="1">
              <a:buFont typeface="Wingdings" panose="05000000000000000000" pitchFamily="2" charset="2"/>
              <a:buChar char="§"/>
            </a:pPr>
            <a:r>
              <a:rPr lang="ar-SA" sz="2800" b="1" dirty="0"/>
              <a:t>حدة المنافسة</a:t>
            </a:r>
            <a:r>
              <a:rPr lang="fr-FR" sz="2800" b="1" dirty="0"/>
              <a:t>:</a:t>
            </a:r>
            <a:r>
              <a:rPr lang="fr-FR" sz="2800" dirty="0"/>
              <a:t> </a:t>
            </a:r>
            <a:r>
              <a:rPr lang="ar-SA" sz="2800" dirty="0"/>
              <a:t>حيث تتسابق المؤسسات الإعلامية الكبرى والمستقلة لجذب الجمهور</a:t>
            </a:r>
            <a:r>
              <a:rPr lang="fr-FR" sz="2800" dirty="0"/>
              <a:t>.</a:t>
            </a:r>
          </a:p>
          <a:p>
            <a:pPr marL="457200" lvl="0" indent="-457200" algn="just" rtl="1">
              <a:buFont typeface="Wingdings" panose="05000000000000000000" pitchFamily="2" charset="2"/>
              <a:buChar char="§"/>
            </a:pPr>
            <a:r>
              <a:rPr lang="ar-SA" sz="2800" b="1" dirty="0"/>
              <a:t>الحفاظ على المصداقية</a:t>
            </a:r>
            <a:r>
              <a:rPr lang="fr-FR" sz="2800" b="1" dirty="0"/>
              <a:t>:</a:t>
            </a:r>
            <a:r>
              <a:rPr lang="fr-FR" sz="2800" dirty="0"/>
              <a:t> </a:t>
            </a:r>
            <a:r>
              <a:rPr lang="ar-SA" sz="2800" dirty="0"/>
              <a:t>مثل مواجهة الأخبار الكاذبة المنتشرة عبر الشبكات الاجتماعية</a:t>
            </a:r>
            <a:r>
              <a:rPr lang="fr-FR" sz="2800" dirty="0"/>
              <a:t>.</a:t>
            </a:r>
          </a:p>
          <a:p>
            <a:pPr marL="457200" lvl="0" indent="-457200" algn="just" rtl="1">
              <a:buFont typeface="Wingdings" panose="05000000000000000000" pitchFamily="2" charset="2"/>
              <a:buChar char="§"/>
            </a:pPr>
            <a:r>
              <a:rPr lang="ar-SA" sz="2800" b="1" dirty="0"/>
              <a:t>التفاعل المستمر مع الجمهور</a:t>
            </a:r>
            <a:r>
              <a:rPr lang="fr-FR" sz="2800" b="1" dirty="0"/>
              <a:t>:</a:t>
            </a:r>
            <a:r>
              <a:rPr lang="fr-FR" sz="2800" dirty="0"/>
              <a:t> </a:t>
            </a:r>
            <a:r>
              <a:rPr lang="ar-SA" sz="2800" dirty="0"/>
              <a:t>كإدارة التعليقات والرد على استفسارات المتابعين في بيئة رقمية سريعة التغيير</a:t>
            </a:r>
            <a:r>
              <a:rPr lang="fr-FR" dirty="0"/>
              <a:t>.</a:t>
            </a:r>
            <a:endParaRPr lang="ar-DZ" dirty="0"/>
          </a:p>
          <a:p>
            <a:pPr marL="457200" lvl="0" indent="-457200" algn="just" rtl="1">
              <a:buFont typeface="Wingdings" panose="05000000000000000000" pitchFamily="2" charset="2"/>
              <a:buChar char="§"/>
            </a:pPr>
            <a:endParaRPr lang="ar-DZ" dirty="0"/>
          </a:p>
          <a:p>
            <a:pPr lvl="0" algn="just" rtl="1"/>
            <a:r>
              <a:rPr lang="ar-DZ" sz="2800" b="1" dirty="0"/>
              <a:t>مثال: </a:t>
            </a:r>
            <a:r>
              <a:rPr lang="ar-DZ" sz="2800" dirty="0"/>
              <a:t>هيكل هيئة التحرير بصحيفة الشرق الأوسط </a:t>
            </a:r>
            <a:endParaRPr lang="fr-FR" sz="2800" dirty="0"/>
          </a:p>
        </p:txBody>
      </p:sp>
      <p:sp>
        <p:nvSpPr>
          <p:cNvPr id="11" name="TextBox 10">
            <a:extLst>
              <a:ext uri="{FF2B5EF4-FFF2-40B4-BE49-F238E27FC236}">
                <a16:creationId xmlns:a16="http://schemas.microsoft.com/office/drawing/2014/main" id="{88EBB25D-1EB0-44FB-0A1E-F2DEDAC710F7}"/>
              </a:ext>
            </a:extLst>
          </p:cNvPr>
          <p:cNvSpPr txBox="1"/>
          <p:nvPr/>
        </p:nvSpPr>
        <p:spPr>
          <a:xfrm>
            <a:off x="413960" y="6028682"/>
            <a:ext cx="7694340" cy="400110"/>
          </a:xfrm>
          <a:prstGeom prst="rect">
            <a:avLst/>
          </a:prstGeom>
          <a:noFill/>
        </p:spPr>
        <p:txBody>
          <a:bodyPr wrap="square">
            <a:spAutoFit/>
          </a:bodyPr>
          <a:lstStyle/>
          <a:p>
            <a:r>
              <a:rPr lang="fr-FR" sz="2000" b="1" dirty="0"/>
              <a:t>https://english.aawsat.com/taxonomy/term/91</a:t>
            </a:r>
          </a:p>
        </p:txBody>
      </p:sp>
      <p:pic>
        <p:nvPicPr>
          <p:cNvPr id="21" name="Graphic 20">
            <a:extLst>
              <a:ext uri="{FF2B5EF4-FFF2-40B4-BE49-F238E27FC236}">
                <a16:creationId xmlns:a16="http://schemas.microsoft.com/office/drawing/2014/main" id="{DED0C301-DFD4-1213-6E71-7D1E8823D62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49749" y="4780044"/>
            <a:ext cx="4810920" cy="1284946"/>
          </a:xfrm>
          <a:prstGeom prst="rect">
            <a:avLst/>
          </a:prstGeom>
        </p:spPr>
      </p:pic>
    </p:spTree>
    <p:extLst>
      <p:ext uri="{BB962C8B-B14F-4D97-AF65-F5344CB8AC3E}">
        <p14:creationId xmlns:p14="http://schemas.microsoft.com/office/powerpoint/2010/main" val="1794860244"/>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99AE04-E589-3E1B-0C98-B997CB2E9B2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37B1AB0-F2F0-A74D-69DD-48CE4D0A0A5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5698B8D-0321-567F-1F29-5A14A92E5291}"/>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D7AB9CA0-1CDA-A677-6500-9F474714AE98}"/>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0417A111-7E81-5489-4AC4-372172D1A4E5}"/>
              </a:ext>
            </a:extLst>
          </p:cNvPr>
          <p:cNvSpPr/>
          <p:nvPr/>
        </p:nvSpPr>
        <p:spPr>
          <a:xfrm>
            <a:off x="3455706" y="56365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2ACB29D-D736-ABFF-7156-458644B5ED62}"/>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712FC56-EB84-3311-A806-033A009A97D3}"/>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63019B50-27A8-F39B-5A67-05838A0DBA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42168866-8A7C-59F3-7BE2-F6DD349CF95A}"/>
              </a:ext>
            </a:extLst>
          </p:cNvPr>
          <p:cNvSpPr txBox="1"/>
          <p:nvPr/>
        </p:nvSpPr>
        <p:spPr>
          <a:xfrm>
            <a:off x="2902689" y="1611893"/>
            <a:ext cx="8421570" cy="3847207"/>
          </a:xfrm>
          <a:prstGeom prst="rect">
            <a:avLst/>
          </a:prstGeom>
          <a:noFill/>
        </p:spPr>
        <p:txBody>
          <a:bodyPr wrap="square">
            <a:spAutoFit/>
          </a:bodyPr>
          <a:lstStyle/>
          <a:p>
            <a:pPr algn="justLow" rtl="1"/>
            <a:r>
              <a:rPr lang="ar-SA" sz="3600" b="1" dirty="0"/>
              <a:t>ثانيا :الإدارة الت</a:t>
            </a:r>
            <a:r>
              <a:rPr lang="ar-DZ" sz="3600" b="1" dirty="0"/>
              <a:t>ِّ</a:t>
            </a:r>
            <a:r>
              <a:rPr lang="ar-SA" sz="3600" b="1" dirty="0"/>
              <a:t>قنية</a:t>
            </a:r>
            <a:r>
              <a:rPr lang="ar-DZ" sz="3600" b="1" dirty="0"/>
              <a:t>:</a:t>
            </a:r>
            <a:endParaRPr lang="fr-FR" sz="3600" dirty="0"/>
          </a:p>
          <a:p>
            <a:pPr algn="justLow" rtl="1"/>
            <a:r>
              <a:rPr lang="ar-DZ" sz="3600" dirty="0"/>
              <a:t>  </a:t>
            </a:r>
            <a:r>
              <a:rPr lang="ar-SA" sz="3600" dirty="0"/>
              <a:t>الإدارة الت</a:t>
            </a:r>
            <a:r>
              <a:rPr lang="ar-DZ" sz="3600" dirty="0"/>
              <a:t>ِّ</a:t>
            </a:r>
            <a:r>
              <a:rPr lang="ar-SA" sz="3600" dirty="0"/>
              <a:t>قنية في </a:t>
            </a:r>
            <a:r>
              <a:rPr lang="ar-SA" sz="3600" dirty="0" err="1"/>
              <a:t>المؤس</a:t>
            </a:r>
            <a:r>
              <a:rPr lang="ar-DZ" sz="3600" dirty="0"/>
              <a:t>َّ</a:t>
            </a:r>
            <a:r>
              <a:rPr lang="ar-SA" sz="3600" dirty="0" err="1"/>
              <a:t>سة</a:t>
            </a:r>
            <a:r>
              <a:rPr lang="ar-SA" sz="3600" dirty="0"/>
              <a:t> الإعلامية</a:t>
            </a:r>
            <a:r>
              <a:rPr lang="ar-DZ" sz="3600" dirty="0"/>
              <a:t>،</a:t>
            </a:r>
            <a:r>
              <a:rPr lang="ar-SA" sz="3600" dirty="0"/>
              <a:t> هي الج</a:t>
            </a:r>
            <a:r>
              <a:rPr lang="ar-DZ" sz="3600" dirty="0"/>
              <a:t>ِّ</a:t>
            </a:r>
            <a:r>
              <a:rPr lang="ar-SA" sz="3600" dirty="0" err="1"/>
              <a:t>هة</a:t>
            </a:r>
            <a:r>
              <a:rPr lang="ar-SA" sz="3600" dirty="0"/>
              <a:t> المسؤولة عن كل ما يتعل</a:t>
            </a:r>
            <a:r>
              <a:rPr lang="ar-DZ" sz="3600" dirty="0"/>
              <a:t>َّ</a:t>
            </a:r>
            <a:r>
              <a:rPr lang="ar-SA" sz="3600" dirty="0"/>
              <a:t>ق بالجانب التكنولوجي</a:t>
            </a:r>
            <a:r>
              <a:rPr lang="ar-DZ" sz="3600" dirty="0"/>
              <a:t>،</a:t>
            </a:r>
            <a:r>
              <a:rPr lang="ar-SA" sz="3600" dirty="0"/>
              <a:t> ال</a:t>
            </a:r>
            <a:r>
              <a:rPr lang="ar-DZ" sz="3600" dirty="0"/>
              <a:t>َّ</a:t>
            </a:r>
            <a:r>
              <a:rPr lang="ar-SA" sz="3600" dirty="0"/>
              <a:t>ذي يضمن سير العمل الإعلامي بكفاءة. وهي ت</a:t>
            </a:r>
            <a:r>
              <a:rPr lang="ar-DZ" sz="3600" dirty="0"/>
              <a:t>ُ</a:t>
            </a:r>
            <a:r>
              <a:rPr lang="ar-SA" sz="3600" dirty="0"/>
              <a:t>عنى بتجهيز وصيانة البنية الت</a:t>
            </a:r>
            <a:r>
              <a:rPr lang="ar-DZ" sz="3600" dirty="0"/>
              <a:t>َّ</a:t>
            </a:r>
            <a:r>
              <a:rPr lang="ar-SA" sz="3600" dirty="0" err="1"/>
              <a:t>حتية</a:t>
            </a:r>
            <a:r>
              <a:rPr lang="ar-SA" sz="3600" dirty="0"/>
              <a:t> الت</a:t>
            </a:r>
            <a:r>
              <a:rPr lang="ar-DZ" sz="3600" dirty="0"/>
              <a:t>ِّ</a:t>
            </a:r>
            <a:r>
              <a:rPr lang="ar-SA" sz="3600" dirty="0"/>
              <a:t>قنية، وإدارة الأدوات والأنظمة</a:t>
            </a:r>
            <a:r>
              <a:rPr lang="ar-DZ" sz="3600" dirty="0"/>
              <a:t>،</a:t>
            </a:r>
            <a:r>
              <a:rPr lang="ar-SA" sz="3600" dirty="0"/>
              <a:t> ال</a:t>
            </a:r>
            <a:r>
              <a:rPr lang="ar-DZ" sz="3600" dirty="0"/>
              <a:t>َّ</a:t>
            </a:r>
            <a:r>
              <a:rPr lang="ar-SA" sz="3600" dirty="0"/>
              <a:t>تي تساعد على إنتاج المحتوى وتحريره ونشره</a:t>
            </a:r>
            <a:r>
              <a:rPr lang="fr-FR" sz="3600" dirty="0"/>
              <a:t>.</a:t>
            </a:r>
          </a:p>
          <a:p>
            <a:pPr algn="r" rtl="1"/>
            <a:endParaRPr lang="fr-FR" sz="2800" dirty="0"/>
          </a:p>
        </p:txBody>
      </p:sp>
      <p:grpSp>
        <p:nvGrpSpPr>
          <p:cNvPr id="3" name="Google Shape;8118;p57">
            <a:extLst>
              <a:ext uri="{FF2B5EF4-FFF2-40B4-BE49-F238E27FC236}">
                <a16:creationId xmlns:a16="http://schemas.microsoft.com/office/drawing/2014/main" id="{F457F7BB-C305-0607-CBD4-88FAE869705C}"/>
              </a:ext>
            </a:extLst>
          </p:cNvPr>
          <p:cNvGrpSpPr/>
          <p:nvPr/>
        </p:nvGrpSpPr>
        <p:grpSpPr>
          <a:xfrm>
            <a:off x="589623" y="4706238"/>
            <a:ext cx="2138675" cy="1799302"/>
            <a:chOff x="-5971525" y="3273750"/>
            <a:chExt cx="292250" cy="290650"/>
          </a:xfrm>
        </p:grpSpPr>
        <p:sp>
          <p:nvSpPr>
            <p:cNvPr id="4" name="Google Shape;8119;p57">
              <a:extLst>
                <a:ext uri="{FF2B5EF4-FFF2-40B4-BE49-F238E27FC236}">
                  <a16:creationId xmlns:a16="http://schemas.microsoft.com/office/drawing/2014/main" id="{F70A6DF6-7CE8-05ED-A9AE-2B2DF239C769}"/>
                </a:ext>
              </a:extLst>
            </p:cNvPr>
            <p:cNvSpPr/>
            <p:nvPr/>
          </p:nvSpPr>
          <p:spPr>
            <a:xfrm>
              <a:off x="-5868325" y="3273750"/>
              <a:ext cx="85075" cy="84300"/>
            </a:xfrm>
            <a:custGeom>
              <a:avLst/>
              <a:gdLst/>
              <a:ahLst/>
              <a:cxnLst/>
              <a:rect l="l" t="t" r="r" b="b"/>
              <a:pathLst>
                <a:path w="3403" h="3372" extrusionOk="0">
                  <a:moveTo>
                    <a:pt x="1701" y="0"/>
                  </a:moveTo>
                  <a:cubicBezTo>
                    <a:pt x="788" y="0"/>
                    <a:pt x="0" y="756"/>
                    <a:pt x="0" y="1702"/>
                  </a:cubicBezTo>
                  <a:cubicBezTo>
                    <a:pt x="0" y="2615"/>
                    <a:pt x="788" y="3371"/>
                    <a:pt x="1701" y="3371"/>
                  </a:cubicBezTo>
                  <a:cubicBezTo>
                    <a:pt x="2646" y="3371"/>
                    <a:pt x="3403" y="2615"/>
                    <a:pt x="3403" y="1702"/>
                  </a:cubicBezTo>
                  <a:cubicBezTo>
                    <a:pt x="3403" y="756"/>
                    <a:pt x="2646" y="0"/>
                    <a:pt x="170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 name="Google Shape;8120;p57">
              <a:extLst>
                <a:ext uri="{FF2B5EF4-FFF2-40B4-BE49-F238E27FC236}">
                  <a16:creationId xmlns:a16="http://schemas.microsoft.com/office/drawing/2014/main" id="{A0AD3547-FA54-D8B4-4392-58D7E2443525}"/>
                </a:ext>
              </a:extLst>
            </p:cNvPr>
            <p:cNvSpPr/>
            <p:nvPr/>
          </p:nvSpPr>
          <p:spPr>
            <a:xfrm>
              <a:off x="-5971525" y="3308400"/>
              <a:ext cx="292250" cy="256000"/>
            </a:xfrm>
            <a:custGeom>
              <a:avLst/>
              <a:gdLst/>
              <a:ahLst/>
              <a:cxnLst/>
              <a:rect l="l" t="t" r="r" b="b"/>
              <a:pathLst>
                <a:path w="11690" h="10240" extrusionOk="0">
                  <a:moveTo>
                    <a:pt x="2049" y="1"/>
                  </a:moveTo>
                  <a:cubicBezTo>
                    <a:pt x="1324" y="1"/>
                    <a:pt x="694" y="599"/>
                    <a:pt x="694" y="1355"/>
                  </a:cubicBezTo>
                  <a:cubicBezTo>
                    <a:pt x="694" y="1733"/>
                    <a:pt x="852" y="2080"/>
                    <a:pt x="1072" y="2300"/>
                  </a:cubicBezTo>
                  <a:cubicBezTo>
                    <a:pt x="442" y="2647"/>
                    <a:pt x="1" y="3340"/>
                    <a:pt x="1" y="4096"/>
                  </a:cubicBezTo>
                  <a:lnTo>
                    <a:pt x="1" y="5766"/>
                  </a:lnTo>
                  <a:cubicBezTo>
                    <a:pt x="1" y="6207"/>
                    <a:pt x="284" y="6617"/>
                    <a:pt x="694" y="6774"/>
                  </a:cubicBezTo>
                  <a:lnTo>
                    <a:pt x="694" y="8538"/>
                  </a:lnTo>
                  <a:cubicBezTo>
                    <a:pt x="694" y="9074"/>
                    <a:pt x="1167" y="9546"/>
                    <a:pt x="1702" y="9546"/>
                  </a:cubicBezTo>
                  <a:lnTo>
                    <a:pt x="2364" y="9546"/>
                  </a:lnTo>
                  <a:cubicBezTo>
                    <a:pt x="2931" y="9546"/>
                    <a:pt x="3403" y="9074"/>
                    <a:pt x="3403" y="8538"/>
                  </a:cubicBezTo>
                  <a:lnTo>
                    <a:pt x="3403" y="6774"/>
                  </a:lnTo>
                  <a:cubicBezTo>
                    <a:pt x="3529" y="6711"/>
                    <a:pt x="3624" y="6648"/>
                    <a:pt x="3750" y="6522"/>
                  </a:cubicBezTo>
                  <a:cubicBezTo>
                    <a:pt x="3876" y="6585"/>
                    <a:pt x="3939" y="6680"/>
                    <a:pt x="4097" y="6774"/>
                  </a:cubicBezTo>
                  <a:lnTo>
                    <a:pt x="4097" y="9200"/>
                  </a:lnTo>
                  <a:cubicBezTo>
                    <a:pt x="4097" y="9735"/>
                    <a:pt x="4569" y="10240"/>
                    <a:pt x="5136" y="10240"/>
                  </a:cubicBezTo>
                  <a:lnTo>
                    <a:pt x="6522" y="10240"/>
                  </a:lnTo>
                  <a:cubicBezTo>
                    <a:pt x="7058" y="10240"/>
                    <a:pt x="7562" y="9767"/>
                    <a:pt x="7562" y="9200"/>
                  </a:cubicBezTo>
                  <a:lnTo>
                    <a:pt x="7562" y="6774"/>
                  </a:lnTo>
                  <a:cubicBezTo>
                    <a:pt x="7688" y="6711"/>
                    <a:pt x="7814" y="6648"/>
                    <a:pt x="7940" y="6522"/>
                  </a:cubicBezTo>
                  <a:cubicBezTo>
                    <a:pt x="8035" y="6585"/>
                    <a:pt x="8129" y="6680"/>
                    <a:pt x="8287" y="6774"/>
                  </a:cubicBezTo>
                  <a:lnTo>
                    <a:pt x="8287" y="8538"/>
                  </a:lnTo>
                  <a:cubicBezTo>
                    <a:pt x="8287" y="9074"/>
                    <a:pt x="8759" y="9546"/>
                    <a:pt x="9295" y="9546"/>
                  </a:cubicBezTo>
                  <a:lnTo>
                    <a:pt x="9988" y="9546"/>
                  </a:lnTo>
                  <a:cubicBezTo>
                    <a:pt x="10524" y="9546"/>
                    <a:pt x="10996" y="9074"/>
                    <a:pt x="10996" y="8538"/>
                  </a:cubicBezTo>
                  <a:lnTo>
                    <a:pt x="10996" y="6774"/>
                  </a:lnTo>
                  <a:cubicBezTo>
                    <a:pt x="11406" y="6617"/>
                    <a:pt x="11658" y="6238"/>
                    <a:pt x="11658" y="5766"/>
                  </a:cubicBezTo>
                  <a:lnTo>
                    <a:pt x="11658" y="4096"/>
                  </a:lnTo>
                  <a:cubicBezTo>
                    <a:pt x="11689" y="3340"/>
                    <a:pt x="11280" y="2678"/>
                    <a:pt x="10650" y="2300"/>
                  </a:cubicBezTo>
                  <a:cubicBezTo>
                    <a:pt x="10870" y="2080"/>
                    <a:pt x="11028" y="1733"/>
                    <a:pt x="11028" y="1355"/>
                  </a:cubicBezTo>
                  <a:cubicBezTo>
                    <a:pt x="11028" y="599"/>
                    <a:pt x="10398" y="1"/>
                    <a:pt x="9641" y="1"/>
                  </a:cubicBezTo>
                  <a:cubicBezTo>
                    <a:pt x="8917" y="1"/>
                    <a:pt x="8287" y="599"/>
                    <a:pt x="8287" y="1355"/>
                  </a:cubicBezTo>
                  <a:cubicBezTo>
                    <a:pt x="8287" y="1733"/>
                    <a:pt x="8444" y="2080"/>
                    <a:pt x="8665" y="2300"/>
                  </a:cubicBezTo>
                  <a:cubicBezTo>
                    <a:pt x="8444" y="2426"/>
                    <a:pt x="8224" y="2584"/>
                    <a:pt x="8066" y="2773"/>
                  </a:cubicBezTo>
                  <a:cubicBezTo>
                    <a:pt x="7972" y="2521"/>
                    <a:pt x="7751" y="2237"/>
                    <a:pt x="7562" y="2017"/>
                  </a:cubicBezTo>
                  <a:cubicBezTo>
                    <a:pt x="7216" y="2395"/>
                    <a:pt x="6743" y="2584"/>
                    <a:pt x="6239" y="2647"/>
                  </a:cubicBezTo>
                  <a:lnTo>
                    <a:pt x="6239" y="4380"/>
                  </a:lnTo>
                  <a:cubicBezTo>
                    <a:pt x="6239" y="4604"/>
                    <a:pt x="6043" y="4722"/>
                    <a:pt x="5851" y="4722"/>
                  </a:cubicBezTo>
                  <a:cubicBezTo>
                    <a:pt x="5665" y="4722"/>
                    <a:pt x="5483" y="4612"/>
                    <a:pt x="5483" y="4380"/>
                  </a:cubicBezTo>
                  <a:lnTo>
                    <a:pt x="5483" y="2647"/>
                  </a:lnTo>
                  <a:cubicBezTo>
                    <a:pt x="4979" y="2584"/>
                    <a:pt x="4506" y="2332"/>
                    <a:pt x="4160" y="2017"/>
                  </a:cubicBezTo>
                  <a:cubicBezTo>
                    <a:pt x="3908" y="2237"/>
                    <a:pt x="3750" y="2521"/>
                    <a:pt x="3624" y="2773"/>
                  </a:cubicBezTo>
                  <a:cubicBezTo>
                    <a:pt x="3466" y="2584"/>
                    <a:pt x="3277" y="2426"/>
                    <a:pt x="3057" y="2300"/>
                  </a:cubicBezTo>
                  <a:cubicBezTo>
                    <a:pt x="3277" y="2080"/>
                    <a:pt x="3435" y="1733"/>
                    <a:pt x="3435" y="1355"/>
                  </a:cubicBezTo>
                  <a:cubicBezTo>
                    <a:pt x="3435" y="599"/>
                    <a:pt x="2805" y="1"/>
                    <a:pt x="20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7" name="Picture Placeholder 6">
            <a:extLst>
              <a:ext uri="{FF2B5EF4-FFF2-40B4-BE49-F238E27FC236}">
                <a16:creationId xmlns:a16="http://schemas.microsoft.com/office/drawing/2014/main" id="{DFD3BAE1-3718-00D9-8F0A-8E17591C10D6}"/>
              </a:ext>
            </a:extLst>
          </p:cNvPr>
          <p:cNvSpPr>
            <a:spLocks noGrp="1"/>
          </p:cNvSpPr>
          <p:nvPr>
            <p:ph type="pic" sz="quarter" idx="10"/>
          </p:nvPr>
        </p:nvSpPr>
        <p:spPr>
          <a:xfrm>
            <a:off x="-3166980" y="-908653"/>
            <a:ext cx="6826172" cy="6857998"/>
          </a:xfrm>
          <a:solidFill>
            <a:schemeClr val="bg2">
              <a:lumMod val="75000"/>
              <a:alpha val="50000"/>
            </a:schemeClr>
          </a:solidFill>
        </p:spPr>
      </p:sp>
    </p:spTree>
    <p:extLst>
      <p:ext uri="{BB962C8B-B14F-4D97-AF65-F5344CB8AC3E}">
        <p14:creationId xmlns:p14="http://schemas.microsoft.com/office/powerpoint/2010/main" val="3022049449"/>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DF0527-7087-A992-2EA5-6D786AD8DC8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C5815D6-3826-3C8C-EB10-EA690D3B0D5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2AD58CC-E663-CD36-CC52-FDF6A2165DBD}"/>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3BE45D89-01B6-8349-40B9-B8BFBD8CAFC0}"/>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9FE41B0F-7C8C-A186-A856-1ACDD779EFD4}"/>
              </a:ext>
            </a:extLst>
          </p:cNvPr>
          <p:cNvSpPr/>
          <p:nvPr/>
        </p:nvSpPr>
        <p:spPr>
          <a:xfrm>
            <a:off x="3455706" y="56365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92CBD76-2009-5531-C405-6359DE7D5BBA}"/>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B5A4F8B-F040-8550-4D30-02A226F09A99}"/>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99D1C35B-9CCF-3496-B400-57B42B8B67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E5A6722D-A30D-A3CF-2749-F34A69AC8DDC}"/>
              </a:ext>
            </a:extLst>
          </p:cNvPr>
          <p:cNvSpPr txBox="1"/>
          <p:nvPr/>
        </p:nvSpPr>
        <p:spPr>
          <a:xfrm>
            <a:off x="2902689" y="1611893"/>
            <a:ext cx="8421570" cy="5324535"/>
          </a:xfrm>
          <a:prstGeom prst="rect">
            <a:avLst/>
          </a:prstGeom>
          <a:noFill/>
        </p:spPr>
        <p:txBody>
          <a:bodyPr wrap="square">
            <a:spAutoFit/>
          </a:bodyPr>
          <a:lstStyle/>
          <a:p>
            <a:pPr marL="457200" indent="-457200" algn="justLow" rtl="1">
              <a:buFont typeface="Wingdings" panose="05000000000000000000" pitchFamily="2" charset="2"/>
              <a:buChar char="v"/>
            </a:pPr>
            <a:r>
              <a:rPr lang="ar-SA" sz="3200" b="1" dirty="0"/>
              <a:t>أ</a:t>
            </a:r>
            <a:r>
              <a:rPr lang="ar-DZ" sz="3200" b="1" dirty="0"/>
              <a:t>َ</a:t>
            </a:r>
            <a:r>
              <a:rPr lang="ar-SA" sz="3200" b="1" dirty="0"/>
              <a:t>برز مهام الإدارة الت</a:t>
            </a:r>
            <a:r>
              <a:rPr lang="ar-DZ" sz="3200" b="1" dirty="0"/>
              <a:t>ِّ</a:t>
            </a:r>
            <a:r>
              <a:rPr lang="ar-SA" sz="3200" b="1" dirty="0"/>
              <a:t>قنية</a:t>
            </a:r>
            <a:r>
              <a:rPr lang="fr-FR" sz="3200" b="1" dirty="0"/>
              <a:t>:</a:t>
            </a:r>
            <a:endParaRPr lang="fr-FR" sz="3200" dirty="0"/>
          </a:p>
          <a:p>
            <a:pPr marL="457200" lvl="0" indent="-457200" algn="just" rtl="1">
              <a:buFont typeface="Wingdings" panose="05000000000000000000" pitchFamily="2" charset="2"/>
              <a:buChar char="§"/>
            </a:pPr>
            <a:r>
              <a:rPr lang="ar-SA" sz="2800" b="1" dirty="0"/>
              <a:t>إدارة الأجهزة والش</a:t>
            </a:r>
            <a:r>
              <a:rPr lang="ar-DZ" sz="2800" b="1" dirty="0"/>
              <a:t>َّ</a:t>
            </a:r>
            <a:r>
              <a:rPr lang="ar-SA" sz="2800" b="1" dirty="0" err="1"/>
              <a:t>بكات</a:t>
            </a:r>
            <a:r>
              <a:rPr lang="fr-FR" sz="2800" b="1" dirty="0"/>
              <a:t>:</a:t>
            </a:r>
            <a:r>
              <a:rPr lang="fr-FR" sz="2800" dirty="0"/>
              <a:t> </a:t>
            </a:r>
            <a:r>
              <a:rPr lang="ar-SA" sz="2800" dirty="0"/>
              <a:t>مثل الخوادم، أجهزة البث</a:t>
            </a:r>
            <a:r>
              <a:rPr lang="ar-DZ" sz="2800" dirty="0"/>
              <a:t>ِّ</a:t>
            </a:r>
            <a:r>
              <a:rPr lang="ar-SA" sz="2800" dirty="0"/>
              <a:t>، أنظمة المونتاج، وشبكات ال</a:t>
            </a:r>
            <a:r>
              <a:rPr lang="ar-DZ" sz="2800" dirty="0"/>
              <a:t>إِ</a:t>
            </a:r>
            <a:r>
              <a:rPr lang="ar-SA" sz="2800" dirty="0"/>
              <a:t>تصال</a:t>
            </a:r>
            <a:r>
              <a:rPr lang="fr-FR" sz="2800" dirty="0"/>
              <a:t>.</a:t>
            </a:r>
          </a:p>
          <a:p>
            <a:pPr marL="457200" lvl="0" indent="-457200" algn="just" rtl="1">
              <a:buFont typeface="Wingdings" panose="05000000000000000000" pitchFamily="2" charset="2"/>
              <a:buChar char="§"/>
            </a:pPr>
            <a:r>
              <a:rPr lang="ar-SA" sz="2800" b="1" dirty="0"/>
              <a:t>تطوير </a:t>
            </a:r>
            <a:r>
              <a:rPr lang="ar-SA" sz="2800" b="1" dirty="0" err="1"/>
              <a:t>المنص</a:t>
            </a:r>
            <a:r>
              <a:rPr lang="ar-DZ" sz="2800" b="1" dirty="0"/>
              <a:t>َّ</a:t>
            </a:r>
            <a:r>
              <a:rPr lang="ar-SA" sz="2800" b="1" dirty="0"/>
              <a:t>ات الر</a:t>
            </a:r>
            <a:r>
              <a:rPr lang="ar-DZ" sz="2800" b="1" dirty="0"/>
              <a:t>َّ</a:t>
            </a:r>
            <a:r>
              <a:rPr lang="ar-SA" sz="2800" b="1" dirty="0" err="1"/>
              <a:t>قمية</a:t>
            </a:r>
            <a:r>
              <a:rPr lang="fr-FR" sz="2800" b="1" dirty="0"/>
              <a:t>:</a:t>
            </a:r>
            <a:r>
              <a:rPr lang="fr-FR" sz="2800" dirty="0"/>
              <a:t> </a:t>
            </a:r>
            <a:r>
              <a:rPr lang="ar-DZ" sz="2800" dirty="0"/>
              <a:t> </a:t>
            </a:r>
            <a:r>
              <a:rPr lang="ar-SA" sz="2800" dirty="0"/>
              <a:t>تصميم وصيانة المواقع الإخبارية والت</a:t>
            </a:r>
            <a:r>
              <a:rPr lang="ar-DZ" sz="2800" dirty="0"/>
              <a:t>ّ</a:t>
            </a:r>
            <a:r>
              <a:rPr lang="ar-SA" sz="2800" dirty="0" err="1"/>
              <a:t>طبيقات</a:t>
            </a:r>
            <a:r>
              <a:rPr lang="fr-FR" sz="2800" dirty="0"/>
              <a:t>.</a:t>
            </a:r>
          </a:p>
          <a:p>
            <a:pPr marL="457200" lvl="0" indent="-457200" algn="just" rtl="1">
              <a:buFont typeface="Wingdings" panose="05000000000000000000" pitchFamily="2" charset="2"/>
              <a:buChar char="§"/>
            </a:pPr>
            <a:r>
              <a:rPr lang="ar-SA" sz="2800" b="1" dirty="0"/>
              <a:t>حماية البيانات</a:t>
            </a:r>
            <a:r>
              <a:rPr lang="fr-FR" sz="2800" b="1" dirty="0"/>
              <a:t>:</a:t>
            </a:r>
            <a:r>
              <a:rPr lang="fr-FR" sz="2800" dirty="0"/>
              <a:t> </a:t>
            </a:r>
            <a:r>
              <a:rPr lang="ar-DZ" sz="2800" dirty="0"/>
              <a:t> </a:t>
            </a:r>
            <a:r>
              <a:rPr lang="ar-SA" sz="2800" dirty="0"/>
              <a:t>ضمان أمن المعلومات والمحتوى</a:t>
            </a:r>
            <a:r>
              <a:rPr lang="ar-DZ" sz="2800" dirty="0"/>
              <a:t>،</a:t>
            </a:r>
            <a:r>
              <a:rPr lang="ar-SA" sz="2800" dirty="0"/>
              <a:t> من أي</a:t>
            </a:r>
            <a:r>
              <a:rPr lang="ar-DZ" sz="2800" dirty="0"/>
              <a:t>ِّ</a:t>
            </a:r>
            <a:r>
              <a:rPr lang="ar-SA" sz="2800" dirty="0"/>
              <a:t> تهديدات أو أعطال</a:t>
            </a:r>
            <a:r>
              <a:rPr lang="fr-FR" sz="2800" dirty="0"/>
              <a:t>.</a:t>
            </a:r>
          </a:p>
          <a:p>
            <a:pPr marL="457200" lvl="0" indent="-457200" algn="just" rtl="1">
              <a:buFont typeface="Wingdings" panose="05000000000000000000" pitchFamily="2" charset="2"/>
              <a:buChar char="§"/>
            </a:pPr>
            <a:r>
              <a:rPr lang="ar-SA" sz="2800" b="1" dirty="0"/>
              <a:t>تقديم الد</a:t>
            </a:r>
            <a:r>
              <a:rPr lang="ar-DZ" sz="2800" b="1" dirty="0"/>
              <a:t>َّ</a:t>
            </a:r>
            <a:r>
              <a:rPr lang="ar-SA" sz="2800" b="1" dirty="0"/>
              <a:t>عم الفن</a:t>
            </a:r>
            <a:r>
              <a:rPr lang="ar-DZ" sz="2800" b="1" dirty="0"/>
              <a:t>ّيِ</a:t>
            </a:r>
            <a:r>
              <a:rPr lang="fr-FR" sz="2800" b="1" dirty="0"/>
              <a:t>:</a:t>
            </a:r>
            <a:r>
              <a:rPr lang="fr-FR" sz="2800" dirty="0"/>
              <a:t> </a:t>
            </a:r>
            <a:r>
              <a:rPr lang="ar-DZ" sz="2800" dirty="0"/>
              <a:t> </a:t>
            </a:r>
            <a:r>
              <a:rPr lang="ar-SA" sz="2800" dirty="0"/>
              <a:t>مساعدة فرق الت</a:t>
            </a:r>
            <a:r>
              <a:rPr lang="ar-DZ" sz="2800" dirty="0"/>
              <a:t>َّ</a:t>
            </a:r>
            <a:r>
              <a:rPr lang="ar-SA" sz="2800" dirty="0"/>
              <a:t>حرير والإنتاج</a:t>
            </a:r>
            <a:r>
              <a:rPr lang="ar-DZ" sz="2800" dirty="0"/>
              <a:t>،</a:t>
            </a:r>
            <a:r>
              <a:rPr lang="ar-SA" sz="2800" dirty="0"/>
              <a:t> على </a:t>
            </a:r>
            <a:r>
              <a:rPr lang="ar-DZ" sz="2800" dirty="0"/>
              <a:t>إِ</a:t>
            </a:r>
            <a:r>
              <a:rPr lang="ar-SA" sz="2800" dirty="0" err="1"/>
              <a:t>ستخدام</a:t>
            </a:r>
            <a:r>
              <a:rPr lang="ar-SA" sz="2800" dirty="0"/>
              <a:t> البرمجيات</a:t>
            </a:r>
            <a:r>
              <a:rPr lang="ar-DZ" sz="2800" dirty="0"/>
              <a:t>،</a:t>
            </a:r>
            <a:r>
              <a:rPr lang="ar-SA" sz="2800" dirty="0"/>
              <a:t> مثل </a:t>
            </a:r>
            <a:r>
              <a:rPr lang="ar-DZ" sz="2800" dirty="0"/>
              <a:t>: </a:t>
            </a:r>
            <a:r>
              <a:rPr lang="ar-SA" sz="2800" dirty="0"/>
              <a:t>أنظمة إدارة المحتوى وبرامج التصميم</a:t>
            </a:r>
            <a:r>
              <a:rPr lang="fr-FR" sz="2800" dirty="0"/>
              <a:t>.</a:t>
            </a:r>
          </a:p>
          <a:p>
            <a:pPr marL="457200" lvl="0" indent="-457200" algn="just" rtl="1">
              <a:buFont typeface="Wingdings" panose="05000000000000000000" pitchFamily="2" charset="2"/>
              <a:buChar char="§"/>
            </a:pPr>
            <a:r>
              <a:rPr lang="ar-SA" sz="2800" b="1" dirty="0"/>
              <a:t>مواكبة الت</a:t>
            </a:r>
            <a:r>
              <a:rPr lang="ar-DZ" sz="2800" b="1" dirty="0"/>
              <a:t>َّ</a:t>
            </a:r>
            <a:r>
              <a:rPr lang="ar-SA" sz="2800" b="1" dirty="0" err="1"/>
              <a:t>طورات</a:t>
            </a:r>
            <a:r>
              <a:rPr lang="ar-SA" sz="2800" b="1" dirty="0"/>
              <a:t> الت</a:t>
            </a:r>
            <a:r>
              <a:rPr lang="ar-DZ" sz="2800" b="1" dirty="0"/>
              <a:t>ِّ</a:t>
            </a:r>
            <a:r>
              <a:rPr lang="ar-SA" sz="2800" b="1" dirty="0"/>
              <a:t>قنية</a:t>
            </a:r>
            <a:r>
              <a:rPr lang="fr-FR" sz="2800" b="1" dirty="0"/>
              <a:t>:</a:t>
            </a:r>
            <a:r>
              <a:rPr lang="fr-FR" sz="2800" dirty="0"/>
              <a:t> </a:t>
            </a:r>
            <a:r>
              <a:rPr lang="ar-DZ" sz="2800" dirty="0"/>
              <a:t> </a:t>
            </a:r>
            <a:r>
              <a:rPr lang="ar-SA" sz="2800" dirty="0"/>
              <a:t>متابعة أحدث الابتكارات</a:t>
            </a:r>
            <a:r>
              <a:rPr lang="ar-DZ" sz="2800" dirty="0"/>
              <a:t>،</a:t>
            </a:r>
            <a:r>
              <a:rPr lang="ar-SA" sz="2800" dirty="0"/>
              <a:t> مثل</a:t>
            </a:r>
            <a:r>
              <a:rPr lang="ar-DZ" sz="2800" dirty="0"/>
              <a:t>:</a:t>
            </a:r>
            <a:r>
              <a:rPr lang="ar-SA" sz="2800" dirty="0"/>
              <a:t> الذ</a:t>
            </a:r>
            <a:r>
              <a:rPr lang="ar-DZ" sz="2800" dirty="0"/>
              <a:t>َّ</a:t>
            </a:r>
            <a:r>
              <a:rPr lang="ar-SA" sz="2800" dirty="0" err="1"/>
              <a:t>كاء</a:t>
            </a:r>
            <a:r>
              <a:rPr lang="ar-SA" sz="2800" dirty="0"/>
              <a:t> الاصطناعي والواقع ال</a:t>
            </a:r>
            <a:r>
              <a:rPr lang="ar-DZ" sz="2800" dirty="0"/>
              <a:t>إِ</a:t>
            </a:r>
            <a:r>
              <a:rPr lang="ar-SA" sz="2800" dirty="0"/>
              <a:t>فتراضي</a:t>
            </a:r>
            <a:r>
              <a:rPr lang="ar-DZ" sz="2800" dirty="0"/>
              <a:t>،</a:t>
            </a:r>
            <a:r>
              <a:rPr lang="ar-SA" sz="2800" dirty="0"/>
              <a:t> وتطبيقها في العمل الإعلامي</a:t>
            </a:r>
            <a:r>
              <a:rPr lang="fr-FR" sz="2800" dirty="0"/>
              <a:t>.</a:t>
            </a:r>
          </a:p>
          <a:p>
            <a:pPr algn="justLow" rtl="1"/>
            <a:endParaRPr lang="fr-FR" sz="2800" dirty="0"/>
          </a:p>
        </p:txBody>
      </p:sp>
      <p:grpSp>
        <p:nvGrpSpPr>
          <p:cNvPr id="3" name="Google Shape;8118;p57">
            <a:extLst>
              <a:ext uri="{FF2B5EF4-FFF2-40B4-BE49-F238E27FC236}">
                <a16:creationId xmlns:a16="http://schemas.microsoft.com/office/drawing/2014/main" id="{D38BD426-6B79-FB28-B61C-40C7BAB68A0B}"/>
              </a:ext>
            </a:extLst>
          </p:cNvPr>
          <p:cNvGrpSpPr/>
          <p:nvPr/>
        </p:nvGrpSpPr>
        <p:grpSpPr>
          <a:xfrm>
            <a:off x="589623" y="4706238"/>
            <a:ext cx="2138675" cy="1799302"/>
            <a:chOff x="-5971525" y="3273750"/>
            <a:chExt cx="292250" cy="290650"/>
          </a:xfrm>
        </p:grpSpPr>
        <p:sp>
          <p:nvSpPr>
            <p:cNvPr id="4" name="Google Shape;8119;p57">
              <a:extLst>
                <a:ext uri="{FF2B5EF4-FFF2-40B4-BE49-F238E27FC236}">
                  <a16:creationId xmlns:a16="http://schemas.microsoft.com/office/drawing/2014/main" id="{9C778DE8-F5D0-5719-FA3D-345BA41AF584}"/>
                </a:ext>
              </a:extLst>
            </p:cNvPr>
            <p:cNvSpPr/>
            <p:nvPr/>
          </p:nvSpPr>
          <p:spPr>
            <a:xfrm>
              <a:off x="-5868325" y="3273750"/>
              <a:ext cx="85075" cy="84300"/>
            </a:xfrm>
            <a:custGeom>
              <a:avLst/>
              <a:gdLst/>
              <a:ahLst/>
              <a:cxnLst/>
              <a:rect l="l" t="t" r="r" b="b"/>
              <a:pathLst>
                <a:path w="3403" h="3372" extrusionOk="0">
                  <a:moveTo>
                    <a:pt x="1701" y="0"/>
                  </a:moveTo>
                  <a:cubicBezTo>
                    <a:pt x="788" y="0"/>
                    <a:pt x="0" y="756"/>
                    <a:pt x="0" y="1702"/>
                  </a:cubicBezTo>
                  <a:cubicBezTo>
                    <a:pt x="0" y="2615"/>
                    <a:pt x="788" y="3371"/>
                    <a:pt x="1701" y="3371"/>
                  </a:cubicBezTo>
                  <a:cubicBezTo>
                    <a:pt x="2646" y="3371"/>
                    <a:pt x="3403" y="2615"/>
                    <a:pt x="3403" y="1702"/>
                  </a:cubicBezTo>
                  <a:cubicBezTo>
                    <a:pt x="3403" y="756"/>
                    <a:pt x="2646" y="0"/>
                    <a:pt x="170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 name="Google Shape;8120;p57">
              <a:extLst>
                <a:ext uri="{FF2B5EF4-FFF2-40B4-BE49-F238E27FC236}">
                  <a16:creationId xmlns:a16="http://schemas.microsoft.com/office/drawing/2014/main" id="{B7E6AEB5-6AA9-E480-E66F-37C5235F25DE}"/>
                </a:ext>
              </a:extLst>
            </p:cNvPr>
            <p:cNvSpPr/>
            <p:nvPr/>
          </p:nvSpPr>
          <p:spPr>
            <a:xfrm>
              <a:off x="-5971525" y="3308400"/>
              <a:ext cx="292250" cy="256000"/>
            </a:xfrm>
            <a:custGeom>
              <a:avLst/>
              <a:gdLst/>
              <a:ahLst/>
              <a:cxnLst/>
              <a:rect l="l" t="t" r="r" b="b"/>
              <a:pathLst>
                <a:path w="11690" h="10240" extrusionOk="0">
                  <a:moveTo>
                    <a:pt x="2049" y="1"/>
                  </a:moveTo>
                  <a:cubicBezTo>
                    <a:pt x="1324" y="1"/>
                    <a:pt x="694" y="599"/>
                    <a:pt x="694" y="1355"/>
                  </a:cubicBezTo>
                  <a:cubicBezTo>
                    <a:pt x="694" y="1733"/>
                    <a:pt x="852" y="2080"/>
                    <a:pt x="1072" y="2300"/>
                  </a:cubicBezTo>
                  <a:cubicBezTo>
                    <a:pt x="442" y="2647"/>
                    <a:pt x="1" y="3340"/>
                    <a:pt x="1" y="4096"/>
                  </a:cubicBezTo>
                  <a:lnTo>
                    <a:pt x="1" y="5766"/>
                  </a:lnTo>
                  <a:cubicBezTo>
                    <a:pt x="1" y="6207"/>
                    <a:pt x="284" y="6617"/>
                    <a:pt x="694" y="6774"/>
                  </a:cubicBezTo>
                  <a:lnTo>
                    <a:pt x="694" y="8538"/>
                  </a:lnTo>
                  <a:cubicBezTo>
                    <a:pt x="694" y="9074"/>
                    <a:pt x="1167" y="9546"/>
                    <a:pt x="1702" y="9546"/>
                  </a:cubicBezTo>
                  <a:lnTo>
                    <a:pt x="2364" y="9546"/>
                  </a:lnTo>
                  <a:cubicBezTo>
                    <a:pt x="2931" y="9546"/>
                    <a:pt x="3403" y="9074"/>
                    <a:pt x="3403" y="8538"/>
                  </a:cubicBezTo>
                  <a:lnTo>
                    <a:pt x="3403" y="6774"/>
                  </a:lnTo>
                  <a:cubicBezTo>
                    <a:pt x="3529" y="6711"/>
                    <a:pt x="3624" y="6648"/>
                    <a:pt x="3750" y="6522"/>
                  </a:cubicBezTo>
                  <a:cubicBezTo>
                    <a:pt x="3876" y="6585"/>
                    <a:pt x="3939" y="6680"/>
                    <a:pt x="4097" y="6774"/>
                  </a:cubicBezTo>
                  <a:lnTo>
                    <a:pt x="4097" y="9200"/>
                  </a:lnTo>
                  <a:cubicBezTo>
                    <a:pt x="4097" y="9735"/>
                    <a:pt x="4569" y="10240"/>
                    <a:pt x="5136" y="10240"/>
                  </a:cubicBezTo>
                  <a:lnTo>
                    <a:pt x="6522" y="10240"/>
                  </a:lnTo>
                  <a:cubicBezTo>
                    <a:pt x="7058" y="10240"/>
                    <a:pt x="7562" y="9767"/>
                    <a:pt x="7562" y="9200"/>
                  </a:cubicBezTo>
                  <a:lnTo>
                    <a:pt x="7562" y="6774"/>
                  </a:lnTo>
                  <a:cubicBezTo>
                    <a:pt x="7688" y="6711"/>
                    <a:pt x="7814" y="6648"/>
                    <a:pt x="7940" y="6522"/>
                  </a:cubicBezTo>
                  <a:cubicBezTo>
                    <a:pt x="8035" y="6585"/>
                    <a:pt x="8129" y="6680"/>
                    <a:pt x="8287" y="6774"/>
                  </a:cubicBezTo>
                  <a:lnTo>
                    <a:pt x="8287" y="8538"/>
                  </a:lnTo>
                  <a:cubicBezTo>
                    <a:pt x="8287" y="9074"/>
                    <a:pt x="8759" y="9546"/>
                    <a:pt x="9295" y="9546"/>
                  </a:cubicBezTo>
                  <a:lnTo>
                    <a:pt x="9988" y="9546"/>
                  </a:lnTo>
                  <a:cubicBezTo>
                    <a:pt x="10524" y="9546"/>
                    <a:pt x="10996" y="9074"/>
                    <a:pt x="10996" y="8538"/>
                  </a:cubicBezTo>
                  <a:lnTo>
                    <a:pt x="10996" y="6774"/>
                  </a:lnTo>
                  <a:cubicBezTo>
                    <a:pt x="11406" y="6617"/>
                    <a:pt x="11658" y="6238"/>
                    <a:pt x="11658" y="5766"/>
                  </a:cubicBezTo>
                  <a:lnTo>
                    <a:pt x="11658" y="4096"/>
                  </a:lnTo>
                  <a:cubicBezTo>
                    <a:pt x="11689" y="3340"/>
                    <a:pt x="11280" y="2678"/>
                    <a:pt x="10650" y="2300"/>
                  </a:cubicBezTo>
                  <a:cubicBezTo>
                    <a:pt x="10870" y="2080"/>
                    <a:pt x="11028" y="1733"/>
                    <a:pt x="11028" y="1355"/>
                  </a:cubicBezTo>
                  <a:cubicBezTo>
                    <a:pt x="11028" y="599"/>
                    <a:pt x="10398" y="1"/>
                    <a:pt x="9641" y="1"/>
                  </a:cubicBezTo>
                  <a:cubicBezTo>
                    <a:pt x="8917" y="1"/>
                    <a:pt x="8287" y="599"/>
                    <a:pt x="8287" y="1355"/>
                  </a:cubicBezTo>
                  <a:cubicBezTo>
                    <a:pt x="8287" y="1733"/>
                    <a:pt x="8444" y="2080"/>
                    <a:pt x="8665" y="2300"/>
                  </a:cubicBezTo>
                  <a:cubicBezTo>
                    <a:pt x="8444" y="2426"/>
                    <a:pt x="8224" y="2584"/>
                    <a:pt x="8066" y="2773"/>
                  </a:cubicBezTo>
                  <a:cubicBezTo>
                    <a:pt x="7972" y="2521"/>
                    <a:pt x="7751" y="2237"/>
                    <a:pt x="7562" y="2017"/>
                  </a:cubicBezTo>
                  <a:cubicBezTo>
                    <a:pt x="7216" y="2395"/>
                    <a:pt x="6743" y="2584"/>
                    <a:pt x="6239" y="2647"/>
                  </a:cubicBezTo>
                  <a:lnTo>
                    <a:pt x="6239" y="4380"/>
                  </a:lnTo>
                  <a:cubicBezTo>
                    <a:pt x="6239" y="4604"/>
                    <a:pt x="6043" y="4722"/>
                    <a:pt x="5851" y="4722"/>
                  </a:cubicBezTo>
                  <a:cubicBezTo>
                    <a:pt x="5665" y="4722"/>
                    <a:pt x="5483" y="4612"/>
                    <a:pt x="5483" y="4380"/>
                  </a:cubicBezTo>
                  <a:lnTo>
                    <a:pt x="5483" y="2647"/>
                  </a:lnTo>
                  <a:cubicBezTo>
                    <a:pt x="4979" y="2584"/>
                    <a:pt x="4506" y="2332"/>
                    <a:pt x="4160" y="2017"/>
                  </a:cubicBezTo>
                  <a:cubicBezTo>
                    <a:pt x="3908" y="2237"/>
                    <a:pt x="3750" y="2521"/>
                    <a:pt x="3624" y="2773"/>
                  </a:cubicBezTo>
                  <a:cubicBezTo>
                    <a:pt x="3466" y="2584"/>
                    <a:pt x="3277" y="2426"/>
                    <a:pt x="3057" y="2300"/>
                  </a:cubicBezTo>
                  <a:cubicBezTo>
                    <a:pt x="3277" y="2080"/>
                    <a:pt x="3435" y="1733"/>
                    <a:pt x="3435" y="1355"/>
                  </a:cubicBezTo>
                  <a:cubicBezTo>
                    <a:pt x="3435" y="599"/>
                    <a:pt x="2805" y="1"/>
                    <a:pt x="20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7" name="Picture Placeholder 6">
            <a:extLst>
              <a:ext uri="{FF2B5EF4-FFF2-40B4-BE49-F238E27FC236}">
                <a16:creationId xmlns:a16="http://schemas.microsoft.com/office/drawing/2014/main" id="{02146C11-0DFF-1194-6B46-C5118A9527AF}"/>
              </a:ext>
            </a:extLst>
          </p:cNvPr>
          <p:cNvSpPr>
            <a:spLocks noGrp="1"/>
          </p:cNvSpPr>
          <p:nvPr>
            <p:ph type="pic" sz="quarter" idx="10"/>
          </p:nvPr>
        </p:nvSpPr>
        <p:spPr>
          <a:xfrm>
            <a:off x="-3166980" y="-908653"/>
            <a:ext cx="6826172" cy="6857998"/>
          </a:xfrm>
          <a:solidFill>
            <a:schemeClr val="bg2">
              <a:lumMod val="75000"/>
              <a:alpha val="50000"/>
            </a:schemeClr>
          </a:solidFill>
        </p:spPr>
      </p:sp>
    </p:spTree>
    <p:extLst>
      <p:ext uri="{BB962C8B-B14F-4D97-AF65-F5344CB8AC3E}">
        <p14:creationId xmlns:p14="http://schemas.microsoft.com/office/powerpoint/2010/main" val="1942527151"/>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AB084-1200-1309-8757-6DBF4ED2F7C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872BF04-D068-2177-E64F-0B670A32D44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0B266BB-51D9-CAF0-A782-FB4832E47DAA}"/>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4CE70E7D-6BD4-D630-C4F5-63DB9908D2B5}"/>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F886B207-B6F6-A3A3-E631-53566DB131E6}"/>
              </a:ext>
            </a:extLst>
          </p:cNvPr>
          <p:cNvSpPr/>
          <p:nvPr/>
        </p:nvSpPr>
        <p:spPr>
          <a:xfrm>
            <a:off x="3462639" y="54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1CF3593-00A6-4EE2-2728-E62007320573}"/>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4053E56-7746-FBDC-F9B3-B4E90C65C797}"/>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AB43DD25-DA6B-C688-D4C8-96C625F86F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4D8EF3A4-07C0-D03D-F912-B2D4B4B0BA4A}"/>
              </a:ext>
            </a:extLst>
          </p:cNvPr>
          <p:cNvSpPr txBox="1"/>
          <p:nvPr/>
        </p:nvSpPr>
        <p:spPr>
          <a:xfrm>
            <a:off x="2615387" y="1693472"/>
            <a:ext cx="8421570" cy="1877437"/>
          </a:xfrm>
          <a:prstGeom prst="rect">
            <a:avLst/>
          </a:prstGeom>
          <a:noFill/>
        </p:spPr>
        <p:txBody>
          <a:bodyPr wrap="square">
            <a:spAutoFit/>
          </a:bodyPr>
          <a:lstStyle/>
          <a:p>
            <a:pPr algn="justLow" rtl="1"/>
            <a:r>
              <a:rPr lang="ar-DZ" sz="3200" b="1" dirty="0">
                <a:solidFill>
                  <a:schemeClr val="accent2">
                    <a:lumMod val="75000"/>
                  </a:schemeClr>
                </a:solidFill>
              </a:rPr>
              <a:t>نموذج :</a:t>
            </a:r>
            <a:r>
              <a:rPr lang="ar-SA" b="1" dirty="0"/>
              <a:t> </a:t>
            </a:r>
            <a:endParaRPr lang="fr-FR" dirty="0"/>
          </a:p>
          <a:p>
            <a:pPr algn="just" rtl="1"/>
            <a:r>
              <a:rPr lang="ar-SA" sz="2800" dirty="0"/>
              <a:t>في صحيفة رقمية، يتول</a:t>
            </a:r>
            <a:r>
              <a:rPr lang="ar-DZ" sz="2800" dirty="0"/>
              <a:t>َّ</a:t>
            </a:r>
            <a:r>
              <a:rPr lang="ar-SA" sz="2800" dirty="0"/>
              <a:t>ى فريق الإدارة الت</a:t>
            </a:r>
            <a:r>
              <a:rPr lang="ar-DZ" sz="2800" dirty="0"/>
              <a:t>ِّ</a:t>
            </a:r>
            <a:r>
              <a:rPr lang="ar-SA" sz="2800" dirty="0"/>
              <a:t>قنية</a:t>
            </a:r>
            <a:r>
              <a:rPr lang="ar-DZ" sz="2800" dirty="0"/>
              <a:t>،</a:t>
            </a:r>
            <a:r>
              <a:rPr lang="ar-SA" sz="2800" dirty="0"/>
              <a:t> تشغيل الخوادم، إدارة الموقع الإلكتروني، تأمينه ضد</a:t>
            </a:r>
            <a:r>
              <a:rPr lang="ar-DZ" sz="2800" dirty="0"/>
              <a:t>َّ</a:t>
            </a:r>
            <a:r>
              <a:rPr lang="ar-SA" sz="2800" dirty="0"/>
              <a:t> الهجمات (القرصنة _الفيروسات)، وتوفير الأدوات اللازمة </a:t>
            </a:r>
            <a:r>
              <a:rPr lang="ar-SA" sz="2800" dirty="0" err="1"/>
              <a:t>للمحر</a:t>
            </a:r>
            <a:r>
              <a:rPr lang="ar-DZ" sz="2800" dirty="0"/>
              <a:t>ِّ</a:t>
            </a:r>
            <a:r>
              <a:rPr lang="ar-SA" sz="2800" dirty="0"/>
              <a:t>رين</a:t>
            </a:r>
            <a:r>
              <a:rPr lang="ar-DZ" sz="2800" dirty="0"/>
              <a:t>، </a:t>
            </a:r>
            <a:r>
              <a:rPr lang="ar-SA" sz="2800" dirty="0"/>
              <a:t> لنشر الأخبار بسرعة</a:t>
            </a:r>
            <a:r>
              <a:rPr lang="ar-DZ" sz="2800" dirty="0"/>
              <a:t>ٍ</a:t>
            </a:r>
            <a:r>
              <a:rPr lang="ar-SA" sz="2800" dirty="0"/>
              <a:t> وفعالية</a:t>
            </a:r>
            <a:r>
              <a:rPr lang="ar-DZ" sz="2800" dirty="0"/>
              <a:t>ْ</a:t>
            </a:r>
            <a:r>
              <a:rPr lang="fr-FR" sz="2800" dirty="0"/>
              <a:t>.</a:t>
            </a:r>
          </a:p>
        </p:txBody>
      </p:sp>
      <p:pic>
        <p:nvPicPr>
          <p:cNvPr id="11" name="Picture 10">
            <a:extLst>
              <a:ext uri="{FF2B5EF4-FFF2-40B4-BE49-F238E27FC236}">
                <a16:creationId xmlns:a16="http://schemas.microsoft.com/office/drawing/2014/main" id="{D3D7B81F-BB58-367A-5566-0D89A86AF4E5}"/>
              </a:ext>
            </a:extLst>
          </p:cNvPr>
          <p:cNvPicPr>
            <a:picLocks noChangeAspect="1"/>
          </p:cNvPicPr>
          <p:nvPr/>
        </p:nvPicPr>
        <p:blipFill>
          <a:blip r:embed="rId4"/>
          <a:stretch>
            <a:fillRect/>
          </a:stretch>
        </p:blipFill>
        <p:spPr>
          <a:xfrm>
            <a:off x="5832088" y="3738257"/>
            <a:ext cx="5700270" cy="2558000"/>
          </a:xfrm>
          <a:prstGeom prst="rect">
            <a:avLst/>
          </a:prstGeom>
          <a:ln>
            <a:noFill/>
          </a:ln>
          <a:effectLst>
            <a:softEdge rad="112500"/>
          </a:effectLst>
        </p:spPr>
      </p:pic>
      <p:sp>
        <p:nvSpPr>
          <p:cNvPr id="12" name="Picture Placeholder 6">
            <a:extLst>
              <a:ext uri="{FF2B5EF4-FFF2-40B4-BE49-F238E27FC236}">
                <a16:creationId xmlns:a16="http://schemas.microsoft.com/office/drawing/2014/main" id="{5659F449-D785-0DE4-D248-74666BB4081A}"/>
              </a:ext>
            </a:extLst>
          </p:cNvPr>
          <p:cNvSpPr>
            <a:spLocks noGrp="1"/>
          </p:cNvSpPr>
          <p:nvPr>
            <p:ph type="pic" sz="quarter" idx="10"/>
          </p:nvPr>
        </p:nvSpPr>
        <p:spPr>
          <a:xfrm>
            <a:off x="-3166980" y="-908653"/>
            <a:ext cx="6826172" cy="6857998"/>
          </a:xfrm>
          <a:solidFill>
            <a:schemeClr val="bg2">
              <a:lumMod val="75000"/>
              <a:alpha val="50000"/>
            </a:schemeClr>
          </a:solidFill>
        </p:spPr>
      </p:sp>
      <p:sp>
        <p:nvSpPr>
          <p:cNvPr id="10" name="TextBox 9">
            <a:extLst>
              <a:ext uri="{FF2B5EF4-FFF2-40B4-BE49-F238E27FC236}">
                <a16:creationId xmlns:a16="http://schemas.microsoft.com/office/drawing/2014/main" id="{57C18EB1-7C77-4592-7989-B5FE1AC34A5B}"/>
              </a:ext>
            </a:extLst>
          </p:cNvPr>
          <p:cNvSpPr txBox="1"/>
          <p:nvPr/>
        </p:nvSpPr>
        <p:spPr>
          <a:xfrm>
            <a:off x="185553" y="5946441"/>
            <a:ext cx="7694340" cy="400110"/>
          </a:xfrm>
          <a:prstGeom prst="rect">
            <a:avLst/>
          </a:prstGeom>
          <a:noFill/>
        </p:spPr>
        <p:txBody>
          <a:bodyPr wrap="square">
            <a:spAutoFit/>
          </a:bodyPr>
          <a:lstStyle/>
          <a:p>
            <a:r>
              <a:rPr lang="fr-FR" sz="2000" b="1" dirty="0"/>
              <a:t>https://www.alriyadh.com/page/tec_editing</a:t>
            </a:r>
          </a:p>
        </p:txBody>
      </p:sp>
      <p:pic>
        <p:nvPicPr>
          <p:cNvPr id="13" name="Picture 12">
            <a:extLst>
              <a:ext uri="{FF2B5EF4-FFF2-40B4-BE49-F238E27FC236}">
                <a16:creationId xmlns:a16="http://schemas.microsoft.com/office/drawing/2014/main" id="{D79C41D0-19B2-19FF-E894-E619B80E9FA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66292" y="4145605"/>
            <a:ext cx="2543175" cy="838200"/>
          </a:xfrm>
          <a:prstGeom prst="rect">
            <a:avLst/>
          </a:prstGeom>
        </p:spPr>
      </p:pic>
      <p:sp>
        <p:nvSpPr>
          <p:cNvPr id="15" name="TextBox 14">
            <a:extLst>
              <a:ext uri="{FF2B5EF4-FFF2-40B4-BE49-F238E27FC236}">
                <a16:creationId xmlns:a16="http://schemas.microsoft.com/office/drawing/2014/main" id="{D9C3A0AA-E2A6-C5F6-E8BA-ED652F4D562C}"/>
              </a:ext>
            </a:extLst>
          </p:cNvPr>
          <p:cNvSpPr txBox="1"/>
          <p:nvPr/>
        </p:nvSpPr>
        <p:spPr>
          <a:xfrm>
            <a:off x="1605775" y="5158298"/>
            <a:ext cx="6611431" cy="461665"/>
          </a:xfrm>
          <a:prstGeom prst="rect">
            <a:avLst/>
          </a:prstGeom>
          <a:noFill/>
        </p:spPr>
        <p:txBody>
          <a:bodyPr wrap="square">
            <a:spAutoFit/>
          </a:bodyPr>
          <a:lstStyle/>
          <a:p>
            <a:r>
              <a:rPr lang="ar-DZ" sz="2400" b="1" dirty="0"/>
              <a:t>إدارة التحرير التقني</a:t>
            </a:r>
          </a:p>
        </p:txBody>
      </p:sp>
    </p:spTree>
    <p:extLst>
      <p:ext uri="{BB962C8B-B14F-4D97-AF65-F5344CB8AC3E}">
        <p14:creationId xmlns:p14="http://schemas.microsoft.com/office/powerpoint/2010/main" val="1560843174"/>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AF1F5F-F6A0-81C9-CEB7-170707CEFD0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36BD7F7-A67C-B4CC-3D12-8ECE7CA583D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781F4B7-8CAC-461B-54C0-06BF91ADC10F}"/>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02930240-3AE0-DE54-B52E-D72C19358F92}"/>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A0C0FD76-816B-AA51-BC8E-75C839E160BC}"/>
              </a:ext>
            </a:extLst>
          </p:cNvPr>
          <p:cNvSpPr/>
          <p:nvPr/>
        </p:nvSpPr>
        <p:spPr>
          <a:xfrm>
            <a:off x="3462639" y="54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2C1C2EB-0097-AB01-BA49-5A9E0EEC46AE}"/>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FF603EF-3144-8138-CAE4-244C9DCBC7C6}"/>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2990EF3E-5194-F840-44F1-78A1A0A909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80322F0F-AD90-F9CB-6CB8-38090B378735}"/>
              </a:ext>
            </a:extLst>
          </p:cNvPr>
          <p:cNvSpPr txBox="1"/>
          <p:nvPr/>
        </p:nvSpPr>
        <p:spPr>
          <a:xfrm>
            <a:off x="3615029" y="1737019"/>
            <a:ext cx="7885744" cy="4438779"/>
          </a:xfrm>
          <a:prstGeom prst="rect">
            <a:avLst/>
          </a:prstGeom>
          <a:noFill/>
        </p:spPr>
        <p:txBody>
          <a:bodyPr wrap="square">
            <a:spAutoFit/>
          </a:bodyPr>
          <a:lstStyle/>
          <a:p>
            <a:pPr marL="457200" indent="-457200" algn="r" rtl="1">
              <a:lnSpc>
                <a:spcPct val="107000"/>
              </a:lnSpc>
              <a:spcAft>
                <a:spcPts val="800"/>
              </a:spcAft>
              <a:buFont typeface="Wingdings" panose="05000000000000000000" pitchFamily="2" charset="2"/>
              <a:buChar char="v"/>
            </a:pPr>
            <a:r>
              <a:rPr lang="ar-SA" sz="3200" b="1" kern="100" dirty="0">
                <a:effectLst/>
                <a:latin typeface="Calibri" panose="020F0502020204030204" pitchFamily="34" charset="0"/>
                <a:ea typeface="Calibri" panose="020F0502020204030204" pitchFamily="34" charset="0"/>
                <a:cs typeface="Arial" panose="020B0604020202020204" pitchFamily="34" charset="0"/>
              </a:rPr>
              <a:t>وسائل الإدارة الت</a:t>
            </a:r>
            <a:r>
              <a:rPr lang="ar-DZ" sz="3200" b="1" kern="100" dirty="0">
                <a:effectLst/>
                <a:latin typeface="Calibri" panose="020F0502020204030204" pitchFamily="34" charset="0"/>
                <a:ea typeface="Calibri" panose="020F0502020204030204" pitchFamily="34" charset="0"/>
                <a:cs typeface="Arial" panose="020B0604020202020204" pitchFamily="34" charset="0"/>
              </a:rPr>
              <a:t>ِّ</a:t>
            </a:r>
            <a:r>
              <a:rPr lang="ar-SA" sz="3200" b="1" kern="100" dirty="0">
                <a:effectLst/>
                <a:latin typeface="Calibri" panose="020F0502020204030204" pitchFamily="34" charset="0"/>
                <a:ea typeface="Calibri" panose="020F0502020204030204" pitchFamily="34" charset="0"/>
                <a:cs typeface="Arial" panose="020B0604020202020204" pitchFamily="34" charset="0"/>
              </a:rPr>
              <a:t>قنية </a:t>
            </a:r>
            <a:r>
              <a:rPr lang="ar-DZ" sz="3200" b="1" kern="100" dirty="0">
                <a:effectLst/>
                <a:latin typeface="Calibri" panose="020F0502020204030204" pitchFamily="34" charset="0"/>
                <a:ea typeface="Calibri" panose="020F0502020204030204" pitchFamily="34" charset="0"/>
                <a:cs typeface="Arial" panose="020B0604020202020204" pitchFamily="34" charset="0"/>
              </a:rPr>
              <a:t>:</a:t>
            </a:r>
            <a:endParaRPr lang="fr-FR" sz="28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2800" kern="100" dirty="0">
                <a:effectLst/>
                <a:latin typeface="Calibri" panose="020F0502020204030204" pitchFamily="34" charset="0"/>
                <a:ea typeface="Calibri" panose="020F0502020204030204" pitchFamily="34" charset="0"/>
                <a:cs typeface="Arial" panose="020B0604020202020204" pitchFamily="34" charset="0"/>
              </a:rPr>
              <a:t>هي الأدوات والأنظمة</a:t>
            </a:r>
            <a:r>
              <a:rPr lang="ar-DZ" sz="2800" kern="100" dirty="0">
                <a:effectLst/>
                <a:latin typeface="Calibri" panose="020F0502020204030204" pitchFamily="34" charset="0"/>
                <a:ea typeface="Calibri" panose="020F0502020204030204" pitchFamily="34" charset="0"/>
                <a:cs typeface="Arial" panose="020B0604020202020204" pitchFamily="34" charset="0"/>
              </a:rPr>
              <a:t>، </a:t>
            </a:r>
            <a:r>
              <a:rPr lang="ar-SA" sz="2800" kern="100" dirty="0">
                <a:effectLst/>
                <a:latin typeface="Calibri" panose="020F0502020204030204" pitchFamily="34" charset="0"/>
                <a:ea typeface="Calibri" panose="020F0502020204030204" pitchFamily="34" charset="0"/>
                <a:cs typeface="Arial" panose="020B0604020202020204" pitchFamily="34" charset="0"/>
              </a:rPr>
              <a:t>ال</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تي تعتمد عليها </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المؤس</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سة</a:t>
            </a:r>
            <a:r>
              <a:rPr lang="ar-SA" sz="2800" kern="100" dirty="0">
                <a:effectLst/>
                <a:latin typeface="Calibri" panose="020F0502020204030204" pitchFamily="34" charset="0"/>
                <a:ea typeface="Calibri" panose="020F0502020204030204" pitchFamily="34" charset="0"/>
                <a:cs typeface="Arial" panose="020B0604020202020204" pitchFamily="34" charset="0"/>
              </a:rPr>
              <a:t> الإعلامية</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 لتشغيل بنيتها الت</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كنولوجية</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 وضمان سير العمل بكفاءة. وتشمل ما يلي</a:t>
            </a:r>
            <a:r>
              <a:rPr lang="fr-FR" sz="2800" kern="100" dirty="0">
                <a:effectLst/>
                <a:latin typeface="Calibri" panose="020F0502020204030204" pitchFamily="34" charset="0"/>
                <a:ea typeface="Calibri" panose="020F0502020204030204" pitchFamily="34" charset="0"/>
                <a:cs typeface="Arial" panose="020B0604020202020204" pitchFamily="34" charset="0"/>
              </a:rPr>
              <a:t>:</a:t>
            </a:r>
          </a:p>
          <a:p>
            <a:pPr marL="514350" indent="-514350" algn="r" rtl="1">
              <a:lnSpc>
                <a:spcPct val="107000"/>
              </a:lnSpc>
              <a:spcAft>
                <a:spcPts val="800"/>
              </a:spcAft>
              <a:buAutoNum type="arabicPeriod"/>
            </a:pPr>
            <a:r>
              <a:rPr lang="ar-SA" sz="2800" b="1" kern="100" dirty="0">
                <a:effectLst/>
                <a:latin typeface="Calibri" panose="020F0502020204030204" pitchFamily="34" charset="0"/>
                <a:ea typeface="Calibri" panose="020F0502020204030204" pitchFamily="34" charset="0"/>
                <a:cs typeface="Arial" panose="020B0604020202020204" pitchFamily="34" charset="0"/>
              </a:rPr>
              <a:t>البنية الت</a:t>
            </a:r>
            <a:r>
              <a:rPr lang="ar-DZ" sz="2800" b="1" kern="100" dirty="0">
                <a:effectLst/>
                <a:latin typeface="Calibri" panose="020F0502020204030204" pitchFamily="34" charset="0"/>
                <a:ea typeface="Calibri" panose="020F0502020204030204" pitchFamily="34" charset="0"/>
                <a:cs typeface="Arial" panose="020B0604020202020204" pitchFamily="34" charset="0"/>
              </a:rPr>
              <a:t>َّ</a:t>
            </a:r>
            <a:r>
              <a:rPr lang="ar-SA" sz="2800" b="1" kern="100" dirty="0" err="1">
                <a:effectLst/>
                <a:latin typeface="Calibri" panose="020F0502020204030204" pitchFamily="34" charset="0"/>
                <a:ea typeface="Calibri" panose="020F0502020204030204" pitchFamily="34" charset="0"/>
                <a:cs typeface="Arial" panose="020B0604020202020204" pitchFamily="34" charset="0"/>
              </a:rPr>
              <a:t>حتية</a:t>
            </a:r>
            <a:r>
              <a:rPr lang="ar-SA" sz="2800" b="1" kern="100" dirty="0">
                <a:effectLst/>
                <a:latin typeface="Calibri" panose="020F0502020204030204" pitchFamily="34" charset="0"/>
                <a:ea typeface="Calibri" panose="020F0502020204030204" pitchFamily="34" charset="0"/>
                <a:cs typeface="Arial" panose="020B0604020202020204" pitchFamily="34" charset="0"/>
              </a:rPr>
              <a:t> الت</a:t>
            </a:r>
            <a:r>
              <a:rPr lang="ar-DZ" sz="2800" b="1" kern="100" dirty="0">
                <a:effectLst/>
                <a:latin typeface="Calibri" panose="020F0502020204030204" pitchFamily="34" charset="0"/>
                <a:ea typeface="Calibri" panose="020F0502020204030204" pitchFamily="34" charset="0"/>
                <a:cs typeface="Arial" panose="020B0604020202020204" pitchFamily="34" charset="0"/>
              </a:rPr>
              <a:t>ِّ</a:t>
            </a:r>
            <a:r>
              <a:rPr lang="ar-SA" sz="2800" b="1" kern="100" dirty="0">
                <a:effectLst/>
                <a:latin typeface="Calibri" panose="020F0502020204030204" pitchFamily="34" charset="0"/>
                <a:ea typeface="Calibri" panose="020F0502020204030204" pitchFamily="34" charset="0"/>
                <a:cs typeface="Arial" panose="020B0604020202020204" pitchFamily="34" charset="0"/>
              </a:rPr>
              <a:t>قنية</a:t>
            </a:r>
            <a:r>
              <a:rPr lang="fr-FR" sz="2800" b="1" kern="100" dirty="0">
                <a:effectLst/>
                <a:latin typeface="Calibri" panose="020F0502020204030204" pitchFamily="34" charset="0"/>
                <a:ea typeface="Calibri" panose="020F0502020204030204" pitchFamily="34" charset="0"/>
                <a:cs typeface="Arial" panose="020B0604020202020204" pitchFamily="34" charset="0"/>
              </a:rPr>
              <a:t> (Hardware):</a:t>
            </a:r>
            <a:endParaRPr lang="fr-FR" sz="2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800" kern="100" dirty="0">
                <a:effectLst/>
                <a:latin typeface="Calibri" panose="020F0502020204030204" pitchFamily="34" charset="0"/>
                <a:ea typeface="Calibri" panose="020F0502020204030204" pitchFamily="34" charset="0"/>
                <a:cs typeface="Arial" panose="020B0604020202020204" pitchFamily="34" charset="0"/>
              </a:rPr>
              <a:t>الخوادم</a:t>
            </a:r>
            <a:r>
              <a:rPr lang="fr-FR" sz="2800" kern="100" dirty="0">
                <a:effectLst/>
                <a:latin typeface="Calibri" panose="020F0502020204030204" pitchFamily="34" charset="0"/>
                <a:ea typeface="Calibri" panose="020F0502020204030204" pitchFamily="34" charset="0"/>
                <a:cs typeface="Arial" panose="020B0604020202020204" pitchFamily="34" charset="0"/>
              </a:rPr>
              <a:t> (Servers) </a:t>
            </a:r>
            <a:r>
              <a:rPr lang="ar-SA" sz="2800" kern="100" dirty="0">
                <a:effectLst/>
                <a:latin typeface="Calibri" panose="020F0502020204030204" pitchFamily="34" charset="0"/>
                <a:ea typeface="Calibri" panose="020F0502020204030204" pitchFamily="34" charset="0"/>
                <a:cs typeface="Arial" panose="020B0604020202020204" pitchFamily="34" charset="0"/>
              </a:rPr>
              <a:t>لتخزين وإدارة البيانات والمحتوى</a:t>
            </a:r>
            <a:r>
              <a:rPr lang="fr-FR" sz="28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800" kern="100" dirty="0">
                <a:effectLst/>
                <a:latin typeface="Calibri" panose="020F0502020204030204" pitchFamily="34" charset="0"/>
                <a:ea typeface="Calibri" panose="020F0502020204030204" pitchFamily="34" charset="0"/>
                <a:cs typeface="Arial" panose="020B0604020202020204" pitchFamily="34" charset="0"/>
              </a:rPr>
              <a:t>أجهزة الحاسوب </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المتطو</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رة</a:t>
            </a:r>
            <a:r>
              <a:rPr lang="ar-SA" sz="2800" kern="100" dirty="0">
                <a:effectLst/>
                <a:latin typeface="Calibri" panose="020F0502020204030204" pitchFamily="34" charset="0"/>
                <a:ea typeface="Calibri" panose="020F0502020204030204" pitchFamily="34" charset="0"/>
                <a:cs typeface="Arial" panose="020B0604020202020204" pitchFamily="34" charset="0"/>
              </a:rPr>
              <a:t> للمونتاج والت</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صميم</a:t>
            </a:r>
            <a:r>
              <a:rPr lang="fr-FR" sz="28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800" kern="100" dirty="0">
                <a:effectLst/>
                <a:latin typeface="Calibri" panose="020F0502020204030204" pitchFamily="34" charset="0"/>
                <a:ea typeface="Calibri" panose="020F0502020204030204" pitchFamily="34" charset="0"/>
                <a:cs typeface="Arial" panose="020B0604020202020204" pitchFamily="34" charset="0"/>
              </a:rPr>
              <a:t>شبكات ال</a:t>
            </a:r>
            <a:r>
              <a:rPr lang="ar-DZ" sz="2800" kern="100" dirty="0">
                <a:effectLst/>
                <a:latin typeface="Calibri" panose="020F0502020204030204" pitchFamily="34" charset="0"/>
                <a:ea typeface="Calibri" panose="020F0502020204030204" pitchFamily="34" charset="0"/>
                <a:cs typeface="Arial" panose="020B0604020202020204" pitchFamily="34" charset="0"/>
              </a:rPr>
              <a:t>إِ</a:t>
            </a:r>
            <a:r>
              <a:rPr lang="ar-SA" sz="2800" kern="100" dirty="0">
                <a:effectLst/>
                <a:latin typeface="Calibri" panose="020F0502020204030204" pitchFamily="34" charset="0"/>
                <a:ea typeface="Calibri" panose="020F0502020204030204" pitchFamily="34" charset="0"/>
                <a:cs typeface="Arial" panose="020B0604020202020204" pitchFamily="34" charset="0"/>
              </a:rPr>
              <a:t>تصال</a:t>
            </a:r>
            <a:r>
              <a:rPr lang="fr-FR" sz="2800" kern="100" dirty="0">
                <a:effectLst/>
                <a:latin typeface="Calibri" panose="020F0502020204030204" pitchFamily="34" charset="0"/>
                <a:ea typeface="Calibri" panose="020F0502020204030204" pitchFamily="34" charset="0"/>
                <a:cs typeface="Arial" panose="020B0604020202020204" pitchFamily="34" charset="0"/>
              </a:rPr>
              <a:t> (LAN/WAN) </a:t>
            </a:r>
            <a:r>
              <a:rPr lang="ar-SA" sz="2800" kern="100" dirty="0">
                <a:effectLst/>
                <a:latin typeface="Calibri" panose="020F0502020204030204" pitchFamily="34" charset="0"/>
                <a:ea typeface="Calibri" panose="020F0502020204030204" pitchFamily="34" charset="0"/>
                <a:cs typeface="Arial" panose="020B0604020202020204" pitchFamily="34" charset="0"/>
              </a:rPr>
              <a:t>لربط الأقسام ببعضها</a:t>
            </a:r>
            <a:r>
              <a:rPr lang="fr-FR" sz="28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800" kern="100" dirty="0">
                <a:effectLst/>
                <a:latin typeface="Calibri" panose="020F0502020204030204" pitchFamily="34" charset="0"/>
                <a:ea typeface="Calibri" panose="020F0502020204030204" pitchFamily="34" charset="0"/>
                <a:cs typeface="Arial" panose="020B0604020202020204" pitchFamily="34" charset="0"/>
              </a:rPr>
              <a:t>أجهزة البث</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a:effectLst/>
                <a:latin typeface="Calibri" panose="020F0502020204030204" pitchFamily="34" charset="0"/>
                <a:ea typeface="Calibri" panose="020F0502020204030204" pitchFamily="34" charset="0"/>
                <a:cs typeface="Arial" panose="020B0604020202020204" pitchFamily="34" charset="0"/>
              </a:rPr>
              <a:t> والكاميرات الاحترافية والاستوديوهات الر</a:t>
            </a:r>
            <a:r>
              <a:rPr lang="ar-DZ" sz="2800" kern="100" dirty="0">
                <a:effectLst/>
                <a:latin typeface="Calibri" panose="020F0502020204030204" pitchFamily="34" charset="0"/>
                <a:ea typeface="Calibri" panose="020F0502020204030204" pitchFamily="34" charset="0"/>
                <a:cs typeface="Arial" panose="020B0604020202020204" pitchFamily="34" charset="0"/>
              </a:rPr>
              <a:t>َّ</a:t>
            </a:r>
            <a:r>
              <a:rPr lang="ar-SA" sz="2800" kern="100" dirty="0" err="1">
                <a:effectLst/>
                <a:latin typeface="Calibri" panose="020F0502020204030204" pitchFamily="34" charset="0"/>
                <a:ea typeface="Calibri" panose="020F0502020204030204" pitchFamily="34" charset="0"/>
                <a:cs typeface="Arial" panose="020B0604020202020204" pitchFamily="34" charset="0"/>
              </a:rPr>
              <a:t>قمية</a:t>
            </a:r>
            <a:r>
              <a:rPr lang="fr-FR" sz="28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9" name="Picture 8">
            <a:extLst>
              <a:ext uri="{FF2B5EF4-FFF2-40B4-BE49-F238E27FC236}">
                <a16:creationId xmlns:a16="http://schemas.microsoft.com/office/drawing/2014/main" id="{26D53519-30B2-ED9A-F312-24677E83292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0754" y="3703231"/>
            <a:ext cx="4553070" cy="3066208"/>
          </a:xfrm>
          <a:prstGeom prst="rect">
            <a:avLst/>
          </a:prstGeom>
        </p:spPr>
      </p:pic>
      <p:sp>
        <p:nvSpPr>
          <p:cNvPr id="11" name="Picture Placeholder 6">
            <a:extLst>
              <a:ext uri="{FF2B5EF4-FFF2-40B4-BE49-F238E27FC236}">
                <a16:creationId xmlns:a16="http://schemas.microsoft.com/office/drawing/2014/main" id="{0D555DB0-724D-F4AF-20E9-1D3D003F68FC}"/>
              </a:ext>
            </a:extLst>
          </p:cNvPr>
          <p:cNvSpPr>
            <a:spLocks noGrp="1"/>
          </p:cNvSpPr>
          <p:nvPr>
            <p:ph type="pic" sz="quarter" idx="10"/>
          </p:nvPr>
        </p:nvSpPr>
        <p:spPr>
          <a:xfrm>
            <a:off x="-3211143" y="-951184"/>
            <a:ext cx="6826172" cy="6857998"/>
          </a:xfrm>
          <a:solidFill>
            <a:schemeClr val="bg2">
              <a:lumMod val="75000"/>
              <a:alpha val="50000"/>
            </a:schemeClr>
          </a:solidFill>
        </p:spPr>
      </p:sp>
    </p:spTree>
    <p:extLst>
      <p:ext uri="{BB962C8B-B14F-4D97-AF65-F5344CB8AC3E}">
        <p14:creationId xmlns:p14="http://schemas.microsoft.com/office/powerpoint/2010/main" val="1189403198"/>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B3AB13-AEAD-21F9-B102-19EAEA0936D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9346637-CA5F-6F70-A5E7-992A68FB45A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2BCA9687-4416-7D57-2C1E-8A3E8AE8A763}"/>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9B432597-5544-CDAC-5488-049D522CF0DA}"/>
              </a:ext>
            </a:extLst>
          </p:cNvPr>
          <p:cNvSpPr/>
          <p:nvPr/>
        </p:nvSpPr>
        <p:spPr>
          <a:xfrm>
            <a:off x="3462639" y="54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E43648B-13B9-0861-0352-1CC6CDDAF5BA}"/>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23F310C-BED5-A183-C5B8-803E4A10219A}"/>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6A195AB-9DAC-4090-9B2F-18D1246C32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F0C1640-D13F-DF9F-4577-2127D960C8E4}"/>
              </a:ext>
            </a:extLst>
          </p:cNvPr>
          <p:cNvSpPr txBox="1"/>
          <p:nvPr/>
        </p:nvSpPr>
        <p:spPr>
          <a:xfrm>
            <a:off x="3665830" y="1736720"/>
            <a:ext cx="7885744" cy="4011291"/>
          </a:xfrm>
          <a:prstGeom prst="rect">
            <a:avLst/>
          </a:prstGeom>
          <a:noFill/>
        </p:spPr>
        <p:txBody>
          <a:bodyPr wrap="square">
            <a:spAutoFit/>
          </a:bodyPr>
          <a:lstStyle/>
          <a:p>
            <a:pPr marL="457200" indent="-457200" algn="r" rtl="1">
              <a:lnSpc>
                <a:spcPct val="107000"/>
              </a:lnSpc>
              <a:spcAft>
                <a:spcPts val="800"/>
              </a:spcAft>
              <a:buFont typeface="Wingdings" panose="05000000000000000000" pitchFamily="2" charset="2"/>
              <a:buChar char="v"/>
            </a:pPr>
            <a:r>
              <a:rPr lang="ar-SA" sz="3200" b="1" kern="100" dirty="0">
                <a:effectLst/>
                <a:latin typeface="Calibri" panose="020F0502020204030204" pitchFamily="34" charset="0"/>
                <a:ea typeface="Calibri" panose="020F0502020204030204" pitchFamily="34" charset="0"/>
                <a:cs typeface="Arial" panose="020B0604020202020204" pitchFamily="34" charset="0"/>
              </a:rPr>
              <a:t>وسائل الإدارة الت</a:t>
            </a:r>
            <a:r>
              <a:rPr lang="ar-DZ" sz="3200" b="1" kern="100" dirty="0">
                <a:effectLst/>
                <a:latin typeface="Calibri" panose="020F0502020204030204" pitchFamily="34" charset="0"/>
                <a:ea typeface="Calibri" panose="020F0502020204030204" pitchFamily="34" charset="0"/>
                <a:cs typeface="Arial" panose="020B0604020202020204" pitchFamily="34" charset="0"/>
              </a:rPr>
              <a:t>ِّ</a:t>
            </a:r>
            <a:r>
              <a:rPr lang="ar-SA" sz="3200" b="1" kern="100" dirty="0">
                <a:effectLst/>
                <a:latin typeface="Calibri" panose="020F0502020204030204" pitchFamily="34" charset="0"/>
                <a:ea typeface="Calibri" panose="020F0502020204030204" pitchFamily="34" charset="0"/>
                <a:cs typeface="Arial" panose="020B0604020202020204" pitchFamily="34" charset="0"/>
              </a:rPr>
              <a:t>قنية </a:t>
            </a:r>
            <a:r>
              <a:rPr lang="ar-DZ" sz="3200" b="1" kern="100" dirty="0">
                <a:effectLst/>
                <a:latin typeface="Calibri" panose="020F0502020204030204" pitchFamily="34" charset="0"/>
                <a:ea typeface="Calibri" panose="020F0502020204030204" pitchFamily="34" charset="0"/>
                <a:cs typeface="Arial" panose="020B0604020202020204" pitchFamily="34" charset="0"/>
              </a:rPr>
              <a:t>:</a:t>
            </a:r>
            <a:endParaRPr lang="en-CA" sz="32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r>
              <a:rPr lang="fr-FR" sz="3200" b="1" dirty="0"/>
              <a:t>2</a:t>
            </a:r>
            <a:r>
              <a:rPr lang="ar-DZ" sz="3200" b="1" dirty="0"/>
              <a:t>-</a:t>
            </a:r>
            <a:r>
              <a:rPr lang="fr-FR" sz="3200" b="1" dirty="0"/>
              <a:t> </a:t>
            </a:r>
            <a:r>
              <a:rPr lang="ar-SA" sz="3200" b="1" dirty="0"/>
              <a:t>البرمجيات</a:t>
            </a:r>
            <a:r>
              <a:rPr lang="fr-FR" sz="3200" b="1" dirty="0"/>
              <a:t> (Software):</a:t>
            </a:r>
            <a:endParaRPr lang="fr-FR" sz="3200" dirty="0"/>
          </a:p>
          <a:p>
            <a:pPr marL="457200" lvl="0" indent="-457200" algn="just" rtl="1">
              <a:buFont typeface="Wingdings" panose="05000000000000000000" pitchFamily="2" charset="2"/>
              <a:buChar char="§"/>
            </a:pPr>
            <a:r>
              <a:rPr lang="ar-SA" sz="3000" dirty="0"/>
              <a:t>أنظمة إدارة المحتوى</a:t>
            </a:r>
            <a:r>
              <a:rPr lang="fr-FR" sz="3000" dirty="0"/>
              <a:t> </a:t>
            </a:r>
            <a:r>
              <a:rPr lang="ar-SA" sz="3000" dirty="0"/>
              <a:t>مثل</a:t>
            </a:r>
            <a:r>
              <a:rPr lang="ar-DZ" sz="3000" dirty="0"/>
              <a:t>:</a:t>
            </a:r>
            <a:r>
              <a:rPr lang="fr-FR" sz="3000" dirty="0"/>
              <a:t> WordPress </a:t>
            </a:r>
            <a:r>
              <a:rPr lang="ar-SA" sz="3000" dirty="0"/>
              <a:t>أو</a:t>
            </a:r>
            <a:r>
              <a:rPr lang="fr-FR" sz="3000" dirty="0"/>
              <a:t> Drupal</a:t>
            </a:r>
            <a:r>
              <a:rPr lang="ar-DZ" sz="3000" dirty="0"/>
              <a:t>.</a:t>
            </a:r>
          </a:p>
          <a:p>
            <a:pPr marL="457200" lvl="0" indent="-457200" algn="just" rtl="1">
              <a:buFont typeface="Wingdings" panose="05000000000000000000" pitchFamily="2" charset="2"/>
              <a:buChar char="§"/>
            </a:pPr>
            <a:r>
              <a:rPr lang="ar-SA" sz="3000" dirty="0"/>
              <a:t>برامج المونتاج والتصميم</a:t>
            </a:r>
            <a:r>
              <a:rPr lang="ar-DZ" sz="3000" dirty="0"/>
              <a:t>، </a:t>
            </a:r>
            <a:r>
              <a:rPr lang="ar-SA" sz="3000" dirty="0"/>
              <a:t>مثل</a:t>
            </a:r>
            <a:r>
              <a:rPr lang="ar-DZ" sz="3000" dirty="0"/>
              <a:t>:</a:t>
            </a:r>
            <a:endParaRPr lang="fr-FR" sz="3000" dirty="0"/>
          </a:p>
          <a:p>
            <a:pPr algn="just" rtl="1"/>
            <a:r>
              <a:rPr lang="fr-FR" sz="3000" dirty="0"/>
              <a:t>   </a:t>
            </a:r>
            <a:r>
              <a:rPr lang="fr-FR" sz="3000" b="1" dirty="0"/>
              <a:t>Adobe</a:t>
            </a:r>
            <a:r>
              <a:rPr lang="fr-FR" sz="3000" dirty="0"/>
              <a:t> </a:t>
            </a:r>
            <a:r>
              <a:rPr lang="fr-FR" sz="3000" b="1" dirty="0"/>
              <a:t>Premier          </a:t>
            </a:r>
            <a:r>
              <a:rPr lang="ar-DZ" sz="3000" b="1" dirty="0"/>
              <a:t> </a:t>
            </a:r>
            <a:r>
              <a:rPr lang="fr-FR" sz="3000" b="1" dirty="0"/>
              <a:t> </a:t>
            </a:r>
            <a:r>
              <a:rPr lang="ar-SA" sz="3000" b="1" dirty="0"/>
              <a:t>و</a:t>
            </a:r>
            <a:r>
              <a:rPr lang="fr-FR" sz="3000" b="1" dirty="0"/>
              <a:t>Photoshop    </a:t>
            </a:r>
            <a:endParaRPr lang="fr-FR" sz="3000" dirty="0"/>
          </a:p>
          <a:p>
            <a:pPr marL="457200" lvl="0" indent="-457200" algn="just" rtl="1">
              <a:buFont typeface="Wingdings" panose="05000000000000000000" pitchFamily="2" charset="2"/>
              <a:buChar char="§"/>
            </a:pPr>
            <a:r>
              <a:rPr lang="ar-SA" sz="3000" dirty="0"/>
              <a:t>برامج إدارة قواعد البيانات</a:t>
            </a:r>
            <a:r>
              <a:rPr lang="fr-FR" sz="3000" dirty="0"/>
              <a:t>.</a:t>
            </a:r>
          </a:p>
          <a:p>
            <a:pPr marL="457200" lvl="0" indent="-457200" algn="just" rtl="1">
              <a:buFont typeface="Wingdings" panose="05000000000000000000" pitchFamily="2" charset="2"/>
              <a:buChar char="§"/>
            </a:pPr>
            <a:r>
              <a:rPr lang="ar-SA" sz="3000" dirty="0"/>
              <a:t>أدوات التحليل والقياس الرقمي مثل</a:t>
            </a:r>
            <a:r>
              <a:rPr lang="fr-FR" sz="3000" dirty="0"/>
              <a:t> </a:t>
            </a:r>
            <a:r>
              <a:rPr lang="ar-DZ" sz="3000" dirty="0"/>
              <a:t>:</a:t>
            </a:r>
            <a:r>
              <a:rPr lang="fr-FR" sz="3000" b="1" dirty="0"/>
              <a:t>Google Analytics</a:t>
            </a:r>
          </a:p>
          <a:p>
            <a:pPr algn="r" rtl="1">
              <a:lnSpc>
                <a:spcPct val="107000"/>
              </a:lnSpc>
              <a:spcAft>
                <a:spcPts val="800"/>
              </a:spcAft>
            </a:pPr>
            <a:endParaRPr lang="ar-DZ" sz="3200" b="1"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ED840B0A-3C74-4F61-A19E-E55D5D7D7448}"/>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285727" y="2071890"/>
            <a:ext cx="3380103" cy="1901308"/>
          </a:xfrm>
          <a:prstGeom prst="rect">
            <a:avLst/>
          </a:prstGeom>
        </p:spPr>
      </p:pic>
      <p:pic>
        <p:nvPicPr>
          <p:cNvPr id="7" name="Picture 6">
            <a:extLst>
              <a:ext uri="{FF2B5EF4-FFF2-40B4-BE49-F238E27FC236}">
                <a16:creationId xmlns:a16="http://schemas.microsoft.com/office/drawing/2014/main" id="{84237BA4-70B2-6310-ABFD-AA1EA24592D3}"/>
              </a:ext>
            </a:extLst>
          </p:cNvPr>
          <p:cNvPicPr>
            <a:picLocks noChangeAspect="1"/>
          </p:cNvPicPr>
          <p:nvPr/>
        </p:nvPicPr>
        <p:blipFill>
          <a:blip r:embed="rId6" cstate="print">
            <a:extLst>
              <a:ext uri="{BEBA8EAE-BF5A-486C-A8C5-ECC9F3942E4B}">
                <a14:imgProps xmlns:a14="http://schemas.microsoft.com/office/drawing/2010/main">
                  <a14:imgLayer r:embed="rId7">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285727" y="4038490"/>
            <a:ext cx="3380103" cy="2171186"/>
          </a:xfrm>
          <a:prstGeom prst="rect">
            <a:avLst/>
          </a:prstGeom>
        </p:spPr>
      </p:pic>
      <p:sp>
        <p:nvSpPr>
          <p:cNvPr id="12" name="Picture Placeholder 6">
            <a:extLst>
              <a:ext uri="{FF2B5EF4-FFF2-40B4-BE49-F238E27FC236}">
                <a16:creationId xmlns:a16="http://schemas.microsoft.com/office/drawing/2014/main" id="{F622074C-C02F-3964-800F-0898166F4DF5}"/>
              </a:ext>
            </a:extLst>
          </p:cNvPr>
          <p:cNvSpPr>
            <a:spLocks noGrp="1"/>
          </p:cNvSpPr>
          <p:nvPr>
            <p:ph type="pic" sz="quarter" idx="10"/>
          </p:nvPr>
        </p:nvSpPr>
        <p:spPr>
          <a:xfrm>
            <a:off x="-3309226" y="-1065934"/>
            <a:ext cx="6826172" cy="6857998"/>
          </a:xfrm>
          <a:solidFill>
            <a:schemeClr val="bg2">
              <a:lumMod val="75000"/>
              <a:alpha val="50000"/>
            </a:schemeClr>
          </a:solidFill>
        </p:spPr>
      </p:sp>
    </p:spTree>
    <p:extLst>
      <p:ext uri="{BB962C8B-B14F-4D97-AF65-F5344CB8AC3E}">
        <p14:creationId xmlns:p14="http://schemas.microsoft.com/office/powerpoint/2010/main" val="755065056"/>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E9D495-DD35-D71F-6F5D-C047DE6E1F1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6FC1110-3024-3956-FB09-C67C29B5DEF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C0D0F8F3-D7AD-84DD-BEB0-682511BB3E81}"/>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796E096E-E1FC-EF07-0CA0-E2F7DFDD8C1D}"/>
              </a:ext>
            </a:extLst>
          </p:cNvPr>
          <p:cNvSpPr/>
          <p:nvPr/>
        </p:nvSpPr>
        <p:spPr>
          <a:xfrm>
            <a:off x="3462639" y="54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716ADF6-9AA5-E7EA-8CA1-10226942155B}"/>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6E714F5D-46D9-2056-FF46-E8F78F526E07}"/>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99B15E78-2F9A-1E29-FB3A-723FAEF785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B9688569-82C5-6F90-1B12-09B6540399E2}"/>
              </a:ext>
            </a:extLst>
          </p:cNvPr>
          <p:cNvSpPr txBox="1"/>
          <p:nvPr/>
        </p:nvSpPr>
        <p:spPr>
          <a:xfrm>
            <a:off x="3492575" y="1521383"/>
            <a:ext cx="8088935" cy="4538294"/>
          </a:xfrm>
          <a:prstGeom prst="rect">
            <a:avLst/>
          </a:prstGeom>
          <a:noFill/>
        </p:spPr>
        <p:txBody>
          <a:bodyPr wrap="square">
            <a:spAutoFit/>
          </a:bodyPr>
          <a:lstStyle/>
          <a:p>
            <a:pPr marL="457200" indent="-457200" algn="r" rtl="1">
              <a:lnSpc>
                <a:spcPct val="107000"/>
              </a:lnSpc>
              <a:spcAft>
                <a:spcPts val="800"/>
              </a:spcAft>
              <a:buFont typeface="Wingdings" panose="05000000000000000000" pitchFamily="2" charset="2"/>
              <a:buChar char="v"/>
            </a:pPr>
            <a:r>
              <a:rPr lang="ar-SA" sz="3200" b="1" kern="100" dirty="0">
                <a:effectLst/>
                <a:latin typeface="Calibri" panose="020F0502020204030204" pitchFamily="34" charset="0"/>
                <a:ea typeface="Calibri" panose="020F0502020204030204" pitchFamily="34" charset="0"/>
                <a:cs typeface="Arial" panose="020B0604020202020204" pitchFamily="34" charset="0"/>
              </a:rPr>
              <a:t>وسائل الإدارة الت</a:t>
            </a:r>
            <a:r>
              <a:rPr lang="ar-DZ" sz="3200" b="1" kern="100" dirty="0">
                <a:effectLst/>
                <a:latin typeface="Calibri" panose="020F0502020204030204" pitchFamily="34" charset="0"/>
                <a:ea typeface="Calibri" panose="020F0502020204030204" pitchFamily="34" charset="0"/>
                <a:cs typeface="Arial" panose="020B0604020202020204" pitchFamily="34" charset="0"/>
              </a:rPr>
              <a:t>ِّ</a:t>
            </a:r>
            <a:r>
              <a:rPr lang="ar-SA" sz="3200" b="1" kern="100" dirty="0">
                <a:effectLst/>
                <a:latin typeface="Calibri" panose="020F0502020204030204" pitchFamily="34" charset="0"/>
                <a:ea typeface="Calibri" panose="020F0502020204030204" pitchFamily="34" charset="0"/>
                <a:cs typeface="Arial" panose="020B0604020202020204" pitchFamily="34" charset="0"/>
              </a:rPr>
              <a:t>قنية </a:t>
            </a:r>
            <a:r>
              <a:rPr lang="ar-DZ" sz="3200" b="1" kern="100" dirty="0">
                <a:effectLst/>
                <a:latin typeface="Calibri" panose="020F0502020204030204" pitchFamily="34" charset="0"/>
                <a:ea typeface="Calibri" panose="020F0502020204030204" pitchFamily="34" charset="0"/>
                <a:cs typeface="Arial" panose="020B0604020202020204" pitchFamily="34" charset="0"/>
              </a:rPr>
              <a:t>:</a:t>
            </a:r>
            <a:endParaRPr lang="en-CA" sz="32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r>
              <a:rPr lang="fr-FR" sz="2800" b="1" dirty="0"/>
              <a:t>3 </a:t>
            </a:r>
            <a:r>
              <a:rPr lang="ar-DZ" sz="2800" b="1" dirty="0"/>
              <a:t>- </a:t>
            </a:r>
            <a:r>
              <a:rPr lang="ar-SA" sz="2800" b="1" dirty="0"/>
              <a:t>نظم الأمان والحماية</a:t>
            </a:r>
            <a:r>
              <a:rPr lang="fr-FR" sz="2800" b="1" dirty="0"/>
              <a:t>:</a:t>
            </a:r>
            <a:endParaRPr lang="fr-FR" sz="2800" dirty="0"/>
          </a:p>
          <a:p>
            <a:pPr lvl="0" algn="just" rtl="1"/>
            <a:r>
              <a:rPr lang="ar-SA" sz="3200" dirty="0"/>
              <a:t>جدران الحماية</a:t>
            </a:r>
            <a:r>
              <a:rPr lang="fr-FR" sz="3200" dirty="0"/>
              <a:t> (Firewalls) </a:t>
            </a:r>
            <a:r>
              <a:rPr lang="ar-DZ" sz="3200" dirty="0"/>
              <a:t>، </a:t>
            </a:r>
            <a:r>
              <a:rPr lang="ar-SA" sz="3200" dirty="0"/>
              <a:t>وبرامج مكافحة الفيروسات</a:t>
            </a:r>
            <a:r>
              <a:rPr lang="ar-DZ" sz="3200" dirty="0"/>
              <a:t>، </a:t>
            </a:r>
            <a:endParaRPr lang="fr-FR" sz="3200" dirty="0"/>
          </a:p>
          <a:p>
            <a:pPr lvl="0" algn="just" rtl="1"/>
            <a:r>
              <a:rPr lang="ar-SA" sz="3200" dirty="0"/>
              <a:t>أنظمة الن</a:t>
            </a:r>
            <a:r>
              <a:rPr lang="ar-DZ" sz="3200" dirty="0"/>
              <a:t>َّ</a:t>
            </a:r>
            <a:r>
              <a:rPr lang="ar-SA" sz="3200" dirty="0"/>
              <a:t>سخ ال</a:t>
            </a:r>
            <a:r>
              <a:rPr lang="ar-DZ" sz="3200" dirty="0"/>
              <a:t>إِ</a:t>
            </a:r>
            <a:r>
              <a:rPr lang="ar-SA" sz="3200" dirty="0" err="1"/>
              <a:t>حتياطي</a:t>
            </a:r>
            <a:r>
              <a:rPr lang="ar-SA" sz="3200" dirty="0"/>
              <a:t> وحماية البيانات الس</a:t>
            </a:r>
            <a:r>
              <a:rPr lang="ar-DZ" sz="3200" dirty="0"/>
              <a:t>َّ</a:t>
            </a:r>
            <a:r>
              <a:rPr lang="ar-SA" sz="3200" dirty="0" err="1"/>
              <a:t>حابية</a:t>
            </a:r>
            <a:r>
              <a:rPr lang="ar-DZ" sz="3200" dirty="0"/>
              <a:t> (ضمان سرِّية البيانات وسلامتها، وتوافرها، حتَّى عند العمل عبر الإنترنت).</a:t>
            </a:r>
            <a:endParaRPr lang="ar-DZ" sz="2800" b="1" dirty="0"/>
          </a:p>
          <a:p>
            <a:pPr algn="just" rtl="1"/>
            <a:r>
              <a:rPr lang="fr-FR" sz="2800" b="1" dirty="0"/>
              <a:t>4 </a:t>
            </a:r>
            <a:r>
              <a:rPr lang="ar-DZ" sz="2800" b="1" dirty="0"/>
              <a:t>- </a:t>
            </a:r>
            <a:r>
              <a:rPr lang="ar-SA" sz="2800" b="1" dirty="0"/>
              <a:t>أدوات الدعم والتواصل</a:t>
            </a:r>
            <a:r>
              <a:rPr lang="fr-FR" sz="2800" b="1" dirty="0"/>
              <a:t>:</a:t>
            </a:r>
            <a:endParaRPr lang="fr-FR" sz="2800" dirty="0"/>
          </a:p>
          <a:p>
            <a:pPr lvl="0" algn="just" rtl="1"/>
            <a:r>
              <a:rPr lang="ar-SA" sz="3200" dirty="0"/>
              <a:t>منص</a:t>
            </a:r>
            <a:r>
              <a:rPr lang="ar-DZ" sz="3200" dirty="0"/>
              <a:t>َّ</a:t>
            </a:r>
            <a:r>
              <a:rPr lang="ar-SA" sz="3200" dirty="0"/>
              <a:t>ات الت</a:t>
            </a:r>
            <a:r>
              <a:rPr lang="ar-DZ" sz="3200" dirty="0"/>
              <a:t>َّ</a:t>
            </a:r>
            <a:r>
              <a:rPr lang="ar-SA" sz="3200" dirty="0"/>
              <a:t>عاون الد</a:t>
            </a:r>
            <a:r>
              <a:rPr lang="ar-DZ" sz="3200" dirty="0"/>
              <a:t>َّ</a:t>
            </a:r>
            <a:r>
              <a:rPr lang="ar-SA" sz="3200" dirty="0"/>
              <a:t>اخلي</a:t>
            </a:r>
            <a:r>
              <a:rPr lang="ar-DZ" sz="3200" dirty="0"/>
              <a:t>،</a:t>
            </a:r>
            <a:r>
              <a:rPr lang="ar-SA" sz="3200" dirty="0"/>
              <a:t> مثل</a:t>
            </a:r>
            <a:r>
              <a:rPr lang="ar-DZ" sz="3200" dirty="0"/>
              <a:t>:</a:t>
            </a:r>
            <a:r>
              <a:rPr lang="fr-FR" sz="3200" dirty="0"/>
              <a:t> Slack </a:t>
            </a:r>
            <a:r>
              <a:rPr lang="ar-SA" sz="3200" dirty="0"/>
              <a:t>أو</a:t>
            </a:r>
            <a:r>
              <a:rPr lang="fr-FR" sz="3200" dirty="0"/>
              <a:t>Microsoft Teams</a:t>
            </a:r>
            <a:r>
              <a:rPr lang="ar-DZ" sz="3200" dirty="0"/>
              <a:t> </a:t>
            </a:r>
            <a:endParaRPr lang="fr-FR" sz="3200" dirty="0"/>
          </a:p>
          <a:p>
            <a:pPr lvl="0" algn="just" rtl="1"/>
            <a:r>
              <a:rPr lang="ar-DZ" sz="3200" dirty="0"/>
              <a:t>و</a:t>
            </a:r>
            <a:r>
              <a:rPr lang="ar-SA" sz="3200" dirty="0"/>
              <a:t>أنظمة البريد الإلكتروني وإدارة الملف</a:t>
            </a:r>
            <a:r>
              <a:rPr lang="ar-DZ" sz="3200" dirty="0"/>
              <a:t>َّ</a:t>
            </a:r>
            <a:r>
              <a:rPr lang="ar-SA" sz="3200" dirty="0"/>
              <a:t>ات المشتركة</a:t>
            </a:r>
            <a:r>
              <a:rPr lang="fr-FR" sz="3200" dirty="0"/>
              <a:t>.</a:t>
            </a:r>
          </a:p>
        </p:txBody>
      </p:sp>
      <p:pic>
        <p:nvPicPr>
          <p:cNvPr id="5" name="Picture 4">
            <a:extLst>
              <a:ext uri="{FF2B5EF4-FFF2-40B4-BE49-F238E27FC236}">
                <a16:creationId xmlns:a16="http://schemas.microsoft.com/office/drawing/2014/main" id="{6184C9B1-C630-3DD2-BD98-6A222D79F862}"/>
              </a:ext>
            </a:extLst>
          </p:cNvPr>
          <p:cNvPicPr>
            <a:picLocks noChangeAspect="1"/>
          </p:cNvPicPr>
          <p:nvPr/>
        </p:nvPicPr>
        <p:blipFill>
          <a:blip r:embed="rId4" cstate="print">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37342" y="3687625"/>
            <a:ext cx="3776961" cy="2124541"/>
          </a:xfrm>
          <a:prstGeom prst="rect">
            <a:avLst/>
          </a:prstGeom>
        </p:spPr>
      </p:pic>
      <p:pic>
        <p:nvPicPr>
          <p:cNvPr id="14" name="Picture 13">
            <a:extLst>
              <a:ext uri="{FF2B5EF4-FFF2-40B4-BE49-F238E27FC236}">
                <a16:creationId xmlns:a16="http://schemas.microsoft.com/office/drawing/2014/main" id="{D5F65627-5E04-E859-4BF3-889ED971FADE}"/>
              </a:ext>
            </a:extLst>
          </p:cNvPr>
          <p:cNvPicPr>
            <a:picLocks noChangeAspect="1"/>
          </p:cNvPicPr>
          <p:nvPr/>
        </p:nvPicPr>
        <p:blipFill>
          <a:blip r:embed="rId6">
            <a:extLst>
              <a:ext uri="{BEBA8EAE-BF5A-486C-A8C5-ECC9F3942E4B}">
                <a14:imgProps xmlns:a14="http://schemas.microsoft.com/office/drawing/2010/main">
                  <a14:imgLayer r:embed="rId7">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507235" y="597960"/>
            <a:ext cx="2867523" cy="2931375"/>
          </a:xfrm>
          <a:prstGeom prst="rect">
            <a:avLst/>
          </a:prstGeom>
        </p:spPr>
      </p:pic>
      <p:sp>
        <p:nvSpPr>
          <p:cNvPr id="16" name="TextBox 15">
            <a:extLst>
              <a:ext uri="{FF2B5EF4-FFF2-40B4-BE49-F238E27FC236}">
                <a16:creationId xmlns:a16="http://schemas.microsoft.com/office/drawing/2014/main" id="{486ECE81-6616-9CFB-1E71-85DD154E7AD5}"/>
              </a:ext>
            </a:extLst>
          </p:cNvPr>
          <p:cNvSpPr txBox="1"/>
          <p:nvPr/>
        </p:nvSpPr>
        <p:spPr>
          <a:xfrm>
            <a:off x="1048215" y="2634326"/>
            <a:ext cx="6611660" cy="523220"/>
          </a:xfrm>
          <a:prstGeom prst="rect">
            <a:avLst/>
          </a:prstGeom>
          <a:noFill/>
        </p:spPr>
        <p:txBody>
          <a:bodyPr wrap="square">
            <a:spAutoFit/>
          </a:bodyPr>
          <a:lstStyle/>
          <a:p>
            <a:r>
              <a:rPr lang="fr-FR" sz="2800" b="1" dirty="0"/>
              <a:t>Firewalls</a:t>
            </a:r>
          </a:p>
        </p:txBody>
      </p:sp>
      <p:sp>
        <p:nvSpPr>
          <p:cNvPr id="18" name="TextBox 17">
            <a:extLst>
              <a:ext uri="{FF2B5EF4-FFF2-40B4-BE49-F238E27FC236}">
                <a16:creationId xmlns:a16="http://schemas.microsoft.com/office/drawing/2014/main" id="{A9EE87AA-94EF-4981-AC0B-5C4B73FA257B}"/>
              </a:ext>
            </a:extLst>
          </p:cNvPr>
          <p:cNvSpPr txBox="1"/>
          <p:nvPr/>
        </p:nvSpPr>
        <p:spPr>
          <a:xfrm>
            <a:off x="620977" y="5875386"/>
            <a:ext cx="6905846" cy="461665"/>
          </a:xfrm>
          <a:prstGeom prst="rect">
            <a:avLst/>
          </a:prstGeom>
          <a:noFill/>
        </p:spPr>
        <p:txBody>
          <a:bodyPr wrap="square">
            <a:spAutoFit/>
          </a:bodyPr>
          <a:lstStyle/>
          <a:p>
            <a:r>
              <a:rPr lang="fr-FR" sz="2400" b="1" dirty="0"/>
              <a:t>Microsoft Teams</a:t>
            </a:r>
          </a:p>
        </p:txBody>
      </p:sp>
      <p:sp>
        <p:nvSpPr>
          <p:cNvPr id="19" name="Picture Placeholder 6">
            <a:extLst>
              <a:ext uri="{FF2B5EF4-FFF2-40B4-BE49-F238E27FC236}">
                <a16:creationId xmlns:a16="http://schemas.microsoft.com/office/drawing/2014/main" id="{E742A637-694D-06E4-2949-F02059013E13}"/>
              </a:ext>
            </a:extLst>
          </p:cNvPr>
          <p:cNvSpPr>
            <a:spLocks noGrp="1"/>
          </p:cNvSpPr>
          <p:nvPr>
            <p:ph type="pic" sz="quarter" idx="10"/>
          </p:nvPr>
        </p:nvSpPr>
        <p:spPr>
          <a:xfrm>
            <a:off x="-3278159" y="-1406176"/>
            <a:ext cx="6826172" cy="6857998"/>
          </a:xfrm>
          <a:solidFill>
            <a:schemeClr val="bg2">
              <a:lumMod val="75000"/>
              <a:alpha val="50000"/>
            </a:schemeClr>
          </a:solidFill>
        </p:spPr>
      </p:sp>
      <p:sp>
        <p:nvSpPr>
          <p:cNvPr id="4" name="TextBox 3">
            <a:extLst>
              <a:ext uri="{FF2B5EF4-FFF2-40B4-BE49-F238E27FC236}">
                <a16:creationId xmlns:a16="http://schemas.microsoft.com/office/drawing/2014/main" id="{774AF8F7-9767-B62E-FBDA-7577F961A3B0}"/>
              </a:ext>
            </a:extLst>
          </p:cNvPr>
          <p:cNvSpPr txBox="1"/>
          <p:nvPr/>
        </p:nvSpPr>
        <p:spPr>
          <a:xfrm>
            <a:off x="201639" y="6306354"/>
            <a:ext cx="7744522" cy="369332"/>
          </a:xfrm>
          <a:prstGeom prst="rect">
            <a:avLst/>
          </a:prstGeom>
          <a:noFill/>
        </p:spPr>
        <p:txBody>
          <a:bodyPr wrap="square">
            <a:spAutoFit/>
          </a:bodyPr>
          <a:lstStyle/>
          <a:p>
            <a:r>
              <a:rPr lang="fr-FR" b="1" dirty="0"/>
              <a:t>https://teams.live.com/free#</a:t>
            </a:r>
          </a:p>
        </p:txBody>
      </p:sp>
      <p:sp>
        <p:nvSpPr>
          <p:cNvPr id="8" name="TextBox 7">
            <a:extLst>
              <a:ext uri="{FF2B5EF4-FFF2-40B4-BE49-F238E27FC236}">
                <a16:creationId xmlns:a16="http://schemas.microsoft.com/office/drawing/2014/main" id="{963EBB30-009D-AF0C-49D8-FDC532DED9C7}"/>
              </a:ext>
            </a:extLst>
          </p:cNvPr>
          <p:cNvSpPr txBox="1"/>
          <p:nvPr/>
        </p:nvSpPr>
        <p:spPr>
          <a:xfrm>
            <a:off x="481784" y="3078937"/>
            <a:ext cx="7744522" cy="400110"/>
          </a:xfrm>
          <a:prstGeom prst="rect">
            <a:avLst/>
          </a:prstGeom>
          <a:noFill/>
        </p:spPr>
        <p:txBody>
          <a:bodyPr wrap="square">
            <a:spAutoFit/>
          </a:bodyPr>
          <a:lstStyle/>
          <a:p>
            <a:r>
              <a:rPr lang="fr-FR" sz="2000" b="1" dirty="0"/>
              <a:t>https://www.fortra.com</a:t>
            </a:r>
          </a:p>
        </p:txBody>
      </p:sp>
    </p:spTree>
    <p:extLst>
      <p:ext uri="{BB962C8B-B14F-4D97-AF65-F5344CB8AC3E}">
        <p14:creationId xmlns:p14="http://schemas.microsoft.com/office/powerpoint/2010/main" val="1150485466"/>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90F00-7E9E-BBF4-FA21-350CFEE3B7B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36240B5-7A48-AA3E-AB10-633B5C43F4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3EAC34F-EC61-7A38-19AF-E187FFD0B63E}"/>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1C2183E5-DA20-FB4E-4000-EBFB87B303F5}"/>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36611C9A-3F47-831E-AD21-3EE014C376F5}"/>
              </a:ext>
            </a:extLst>
          </p:cNvPr>
          <p:cNvSpPr/>
          <p:nvPr/>
        </p:nvSpPr>
        <p:spPr>
          <a:xfrm>
            <a:off x="3462639" y="54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A69A56D-69BD-39DA-8A76-9A6582C95DF2}"/>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EB8D060E-0E09-0C4D-C56B-23985179C806}"/>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CA4487AF-2601-6EF7-596F-7DF93ADC0C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BBA077D9-AC23-19B6-6B9A-E6FF824A5F21}"/>
              </a:ext>
            </a:extLst>
          </p:cNvPr>
          <p:cNvSpPr txBox="1"/>
          <p:nvPr/>
        </p:nvSpPr>
        <p:spPr>
          <a:xfrm>
            <a:off x="2881423" y="1736720"/>
            <a:ext cx="8670151" cy="3364960"/>
          </a:xfrm>
          <a:prstGeom prst="rect">
            <a:avLst/>
          </a:prstGeom>
          <a:noFill/>
        </p:spPr>
        <p:txBody>
          <a:bodyPr wrap="square">
            <a:spAutoFit/>
          </a:bodyPr>
          <a:lstStyle/>
          <a:p>
            <a:pPr marL="457200" indent="-457200" algn="r" rtl="1">
              <a:lnSpc>
                <a:spcPct val="107000"/>
              </a:lnSpc>
              <a:spcAft>
                <a:spcPts val="800"/>
              </a:spcAft>
              <a:buFont typeface="Wingdings" panose="05000000000000000000" pitchFamily="2" charset="2"/>
              <a:buChar char="v"/>
            </a:pPr>
            <a:r>
              <a:rPr lang="ar-SA" sz="3200" b="1" kern="100" dirty="0">
                <a:effectLst/>
                <a:latin typeface="Calibri" panose="020F0502020204030204" pitchFamily="34" charset="0"/>
                <a:ea typeface="Calibri" panose="020F0502020204030204" pitchFamily="34" charset="0"/>
                <a:cs typeface="Arial" panose="020B0604020202020204" pitchFamily="34" charset="0"/>
              </a:rPr>
              <a:t>وسائل الإدارة الت</a:t>
            </a:r>
            <a:r>
              <a:rPr lang="ar-DZ" sz="3200" b="1" kern="100" dirty="0">
                <a:effectLst/>
                <a:latin typeface="Calibri" panose="020F0502020204030204" pitchFamily="34" charset="0"/>
                <a:ea typeface="Calibri" panose="020F0502020204030204" pitchFamily="34" charset="0"/>
                <a:cs typeface="Arial" panose="020B0604020202020204" pitchFamily="34" charset="0"/>
              </a:rPr>
              <a:t>ِّ</a:t>
            </a:r>
            <a:r>
              <a:rPr lang="ar-SA" sz="3200" b="1" kern="100" dirty="0">
                <a:effectLst/>
                <a:latin typeface="Calibri" panose="020F0502020204030204" pitchFamily="34" charset="0"/>
                <a:ea typeface="Calibri" panose="020F0502020204030204" pitchFamily="34" charset="0"/>
                <a:cs typeface="Arial" panose="020B0604020202020204" pitchFamily="34" charset="0"/>
              </a:rPr>
              <a:t>قنية </a:t>
            </a:r>
            <a:r>
              <a:rPr lang="ar-DZ" sz="3200" b="1" kern="100" dirty="0">
                <a:effectLst/>
                <a:latin typeface="Calibri" panose="020F0502020204030204" pitchFamily="34" charset="0"/>
                <a:ea typeface="Calibri" panose="020F0502020204030204" pitchFamily="34" charset="0"/>
                <a:cs typeface="Arial" panose="020B0604020202020204" pitchFamily="34" charset="0"/>
              </a:rPr>
              <a:t>:</a:t>
            </a:r>
            <a:endParaRPr lang="en-CA" sz="32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r>
              <a:rPr lang="fr-FR" sz="2800" b="1" dirty="0"/>
              <a:t>5</a:t>
            </a:r>
            <a:r>
              <a:rPr lang="ar-DZ" sz="2800" b="1" dirty="0"/>
              <a:t>-</a:t>
            </a:r>
            <a:r>
              <a:rPr lang="fr-FR" sz="2800" b="1" dirty="0"/>
              <a:t> </a:t>
            </a:r>
            <a:r>
              <a:rPr lang="ar-SA" sz="2800" b="1" dirty="0"/>
              <a:t>تقنيات حديثة</a:t>
            </a:r>
            <a:r>
              <a:rPr lang="fr-FR" sz="2800" b="1" dirty="0"/>
              <a:t>:</a:t>
            </a:r>
            <a:endParaRPr lang="fr-FR" sz="2800" dirty="0"/>
          </a:p>
          <a:p>
            <a:pPr marL="457200" lvl="0" indent="-457200" algn="just" rtl="1">
              <a:buFont typeface="Wingdings" panose="05000000000000000000" pitchFamily="2" charset="2"/>
              <a:buChar char="§"/>
            </a:pPr>
            <a:r>
              <a:rPr lang="ar-SA" sz="2800" dirty="0"/>
              <a:t>الحوسبة الس</a:t>
            </a:r>
            <a:r>
              <a:rPr lang="ar-DZ" sz="2800" dirty="0"/>
              <a:t>َّ</a:t>
            </a:r>
            <a:r>
              <a:rPr lang="ar-SA" sz="2800" dirty="0" err="1"/>
              <a:t>حابية</a:t>
            </a:r>
            <a:r>
              <a:rPr lang="ar-DZ" sz="2800" dirty="0"/>
              <a:t>،</a:t>
            </a:r>
            <a:r>
              <a:rPr lang="ar-SA" sz="2800" dirty="0"/>
              <a:t> لتخزين وإدارة المحتوى عن بعد</a:t>
            </a:r>
            <a:r>
              <a:rPr lang="ar-DZ" sz="2800" dirty="0"/>
              <a:t>، و</a:t>
            </a:r>
            <a:r>
              <a:rPr lang="ar-SA" sz="2800" dirty="0"/>
              <a:t>توفير موارد الحوسبة </a:t>
            </a:r>
            <a:r>
              <a:rPr lang="ar-DZ" sz="2800" dirty="0"/>
              <a:t>: </a:t>
            </a:r>
            <a:r>
              <a:rPr lang="ar-SA" sz="2800" dirty="0"/>
              <a:t>(مثل الخوادم، مساحات التخزين،</a:t>
            </a:r>
            <a:r>
              <a:rPr lang="ar-DZ" sz="2800" dirty="0"/>
              <a:t> </a:t>
            </a:r>
            <a:r>
              <a:rPr lang="ar-SA" sz="2800" dirty="0"/>
              <a:t>قواعد البيانات، والبرامج) حسب الطلب عبر الإنترنت</a:t>
            </a:r>
            <a:r>
              <a:rPr lang="ar-DZ" sz="2800" dirty="0"/>
              <a:t>.</a:t>
            </a:r>
            <a:endParaRPr lang="fr-FR" sz="2800" dirty="0"/>
          </a:p>
          <a:p>
            <a:pPr marL="457200" lvl="0" indent="-457200" algn="just" rtl="1">
              <a:buFont typeface="Wingdings" panose="05000000000000000000" pitchFamily="2" charset="2"/>
              <a:buChar char="§"/>
            </a:pPr>
            <a:r>
              <a:rPr lang="ar-SA" sz="2800" dirty="0"/>
              <a:t>تقنيات الذ</a:t>
            </a:r>
            <a:r>
              <a:rPr lang="ar-DZ" sz="2800" dirty="0"/>
              <a:t>َّ</a:t>
            </a:r>
            <a:r>
              <a:rPr lang="ar-SA" sz="2800" dirty="0" err="1"/>
              <a:t>كاء</a:t>
            </a:r>
            <a:r>
              <a:rPr lang="ar-SA" sz="2800" dirty="0"/>
              <a:t> الاصطناعي والتحليل الت</a:t>
            </a:r>
            <a:r>
              <a:rPr lang="ar-DZ" sz="2800" dirty="0"/>
              <a:t>َّ</a:t>
            </a:r>
            <a:r>
              <a:rPr lang="ar-SA" sz="2800" dirty="0"/>
              <a:t>نبؤي</a:t>
            </a:r>
            <a:r>
              <a:rPr lang="ar-DZ" sz="2800" dirty="0"/>
              <a:t>،</a:t>
            </a:r>
            <a:r>
              <a:rPr lang="ar-SA" sz="2800" dirty="0"/>
              <a:t> لتحسين العمل الإعلامي</a:t>
            </a:r>
            <a:r>
              <a:rPr lang="fr-FR" sz="2800" dirty="0"/>
              <a:t>.</a:t>
            </a:r>
          </a:p>
          <a:p>
            <a:pPr algn="r" rtl="1">
              <a:lnSpc>
                <a:spcPct val="107000"/>
              </a:lnSpc>
              <a:spcAft>
                <a:spcPts val="800"/>
              </a:spcAft>
            </a:pPr>
            <a:endParaRPr lang="ar-DZ"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Picture Placeholder 6">
            <a:extLst>
              <a:ext uri="{FF2B5EF4-FFF2-40B4-BE49-F238E27FC236}">
                <a16:creationId xmlns:a16="http://schemas.microsoft.com/office/drawing/2014/main" id="{FCA2D013-2215-21AA-7D29-214E22710FF9}"/>
              </a:ext>
            </a:extLst>
          </p:cNvPr>
          <p:cNvSpPr>
            <a:spLocks noGrp="1"/>
          </p:cNvSpPr>
          <p:nvPr>
            <p:ph type="pic" sz="quarter" idx="10"/>
          </p:nvPr>
        </p:nvSpPr>
        <p:spPr>
          <a:xfrm>
            <a:off x="-3309226" y="-1065934"/>
            <a:ext cx="6826172" cy="6857998"/>
          </a:xfrm>
          <a:solidFill>
            <a:schemeClr val="bg2">
              <a:lumMod val="75000"/>
              <a:alpha val="50000"/>
            </a:schemeClr>
          </a:solidFill>
        </p:spPr>
      </p:sp>
      <p:grpSp>
        <p:nvGrpSpPr>
          <p:cNvPr id="4" name="Google Shape;5585;p51">
            <a:extLst>
              <a:ext uri="{FF2B5EF4-FFF2-40B4-BE49-F238E27FC236}">
                <a16:creationId xmlns:a16="http://schemas.microsoft.com/office/drawing/2014/main" id="{700F2665-D942-C396-008A-59309A1B2959}"/>
              </a:ext>
            </a:extLst>
          </p:cNvPr>
          <p:cNvGrpSpPr/>
          <p:nvPr/>
        </p:nvGrpSpPr>
        <p:grpSpPr>
          <a:xfrm>
            <a:off x="863330" y="4051005"/>
            <a:ext cx="2437639" cy="2258489"/>
            <a:chOff x="-48233050" y="3569725"/>
            <a:chExt cx="252050" cy="299475"/>
          </a:xfrm>
        </p:grpSpPr>
        <p:sp>
          <p:nvSpPr>
            <p:cNvPr id="7" name="Google Shape;5586;p51">
              <a:extLst>
                <a:ext uri="{FF2B5EF4-FFF2-40B4-BE49-F238E27FC236}">
                  <a16:creationId xmlns:a16="http://schemas.microsoft.com/office/drawing/2014/main" id="{6036BF29-1CC7-8218-9659-49EABF22E998}"/>
                </a:ext>
              </a:extLst>
            </p:cNvPr>
            <p:cNvSpPr/>
            <p:nvPr/>
          </p:nvSpPr>
          <p:spPr>
            <a:xfrm>
              <a:off x="-48233050" y="3569725"/>
              <a:ext cx="252050" cy="299475"/>
            </a:xfrm>
            <a:custGeom>
              <a:avLst/>
              <a:gdLst/>
              <a:ahLst/>
              <a:cxnLst/>
              <a:rect l="l" t="t" r="r" b="b"/>
              <a:pathLst>
                <a:path w="10082" h="11979" extrusionOk="0">
                  <a:moveTo>
                    <a:pt x="5230" y="1393"/>
                  </a:moveTo>
                  <a:cubicBezTo>
                    <a:pt x="5419" y="1393"/>
                    <a:pt x="5577" y="1551"/>
                    <a:pt x="5577" y="1740"/>
                  </a:cubicBezTo>
                  <a:lnTo>
                    <a:pt x="5577" y="1960"/>
                  </a:lnTo>
                  <a:cubicBezTo>
                    <a:pt x="5703" y="2023"/>
                    <a:pt x="5829" y="2086"/>
                    <a:pt x="5923" y="2181"/>
                  </a:cubicBezTo>
                  <a:lnTo>
                    <a:pt x="6144" y="2055"/>
                  </a:lnTo>
                  <a:cubicBezTo>
                    <a:pt x="6194" y="2025"/>
                    <a:pt x="6251" y="2011"/>
                    <a:pt x="6308" y="2011"/>
                  </a:cubicBezTo>
                  <a:cubicBezTo>
                    <a:pt x="6430" y="2011"/>
                    <a:pt x="6552" y="2074"/>
                    <a:pt x="6616" y="2181"/>
                  </a:cubicBezTo>
                  <a:lnTo>
                    <a:pt x="7309" y="3410"/>
                  </a:lnTo>
                  <a:cubicBezTo>
                    <a:pt x="7467" y="3725"/>
                    <a:pt x="7246" y="3819"/>
                    <a:pt x="6963" y="3977"/>
                  </a:cubicBezTo>
                  <a:lnTo>
                    <a:pt x="6963" y="4386"/>
                  </a:lnTo>
                  <a:cubicBezTo>
                    <a:pt x="7246" y="4544"/>
                    <a:pt x="7467" y="4670"/>
                    <a:pt x="7309" y="4985"/>
                  </a:cubicBezTo>
                  <a:lnTo>
                    <a:pt x="6616" y="6182"/>
                  </a:lnTo>
                  <a:cubicBezTo>
                    <a:pt x="6531" y="6289"/>
                    <a:pt x="6417" y="6366"/>
                    <a:pt x="6303" y="6366"/>
                  </a:cubicBezTo>
                  <a:cubicBezTo>
                    <a:pt x="6249" y="6366"/>
                    <a:pt x="6195" y="6349"/>
                    <a:pt x="6144" y="6308"/>
                  </a:cubicBezTo>
                  <a:lnTo>
                    <a:pt x="5923" y="6182"/>
                  </a:lnTo>
                  <a:cubicBezTo>
                    <a:pt x="5829" y="6277"/>
                    <a:pt x="5703" y="6340"/>
                    <a:pt x="5577" y="6403"/>
                  </a:cubicBezTo>
                  <a:lnTo>
                    <a:pt x="5577" y="6623"/>
                  </a:lnTo>
                  <a:cubicBezTo>
                    <a:pt x="5577" y="6812"/>
                    <a:pt x="5419" y="6970"/>
                    <a:pt x="5230" y="6970"/>
                  </a:cubicBezTo>
                  <a:lnTo>
                    <a:pt x="3812" y="6970"/>
                  </a:lnTo>
                  <a:cubicBezTo>
                    <a:pt x="3623" y="6970"/>
                    <a:pt x="3466" y="6812"/>
                    <a:pt x="3466" y="6623"/>
                  </a:cubicBezTo>
                  <a:lnTo>
                    <a:pt x="3466" y="6403"/>
                  </a:lnTo>
                  <a:cubicBezTo>
                    <a:pt x="3340" y="6340"/>
                    <a:pt x="3214" y="6277"/>
                    <a:pt x="3119" y="6182"/>
                  </a:cubicBezTo>
                  <a:lnTo>
                    <a:pt x="2899" y="6308"/>
                  </a:lnTo>
                  <a:cubicBezTo>
                    <a:pt x="2848" y="6338"/>
                    <a:pt x="2791" y="6352"/>
                    <a:pt x="2734" y="6352"/>
                  </a:cubicBezTo>
                  <a:cubicBezTo>
                    <a:pt x="2613" y="6352"/>
                    <a:pt x="2490" y="6289"/>
                    <a:pt x="2426" y="6182"/>
                  </a:cubicBezTo>
                  <a:lnTo>
                    <a:pt x="1733" y="4985"/>
                  </a:lnTo>
                  <a:cubicBezTo>
                    <a:pt x="1638" y="4827"/>
                    <a:pt x="1670" y="4575"/>
                    <a:pt x="1859" y="4512"/>
                  </a:cubicBezTo>
                  <a:lnTo>
                    <a:pt x="2048" y="4386"/>
                  </a:lnTo>
                  <a:lnTo>
                    <a:pt x="2048" y="3977"/>
                  </a:lnTo>
                  <a:lnTo>
                    <a:pt x="1859" y="3882"/>
                  </a:lnTo>
                  <a:cubicBezTo>
                    <a:pt x="1702" y="3788"/>
                    <a:pt x="1607" y="3536"/>
                    <a:pt x="1733" y="3410"/>
                  </a:cubicBezTo>
                  <a:lnTo>
                    <a:pt x="2426" y="2181"/>
                  </a:lnTo>
                  <a:cubicBezTo>
                    <a:pt x="2490" y="2074"/>
                    <a:pt x="2612" y="1997"/>
                    <a:pt x="2733" y="1997"/>
                  </a:cubicBezTo>
                  <a:cubicBezTo>
                    <a:pt x="2790" y="1997"/>
                    <a:pt x="2848" y="2014"/>
                    <a:pt x="2899" y="2055"/>
                  </a:cubicBezTo>
                  <a:lnTo>
                    <a:pt x="3119" y="2181"/>
                  </a:lnTo>
                  <a:cubicBezTo>
                    <a:pt x="3214" y="2086"/>
                    <a:pt x="3340" y="2023"/>
                    <a:pt x="3466" y="1960"/>
                  </a:cubicBezTo>
                  <a:lnTo>
                    <a:pt x="3466" y="1740"/>
                  </a:lnTo>
                  <a:cubicBezTo>
                    <a:pt x="3466" y="1551"/>
                    <a:pt x="3623" y="1393"/>
                    <a:pt x="3812" y="1393"/>
                  </a:cubicBezTo>
                  <a:close/>
                  <a:moveTo>
                    <a:pt x="4547" y="0"/>
                  </a:moveTo>
                  <a:cubicBezTo>
                    <a:pt x="3499" y="0"/>
                    <a:pt x="2484" y="337"/>
                    <a:pt x="1670" y="984"/>
                  </a:cubicBezTo>
                  <a:cubicBezTo>
                    <a:pt x="630" y="1866"/>
                    <a:pt x="0" y="3158"/>
                    <a:pt x="0" y="4544"/>
                  </a:cubicBezTo>
                  <a:cubicBezTo>
                    <a:pt x="0" y="5804"/>
                    <a:pt x="504" y="6970"/>
                    <a:pt x="1418" y="7852"/>
                  </a:cubicBezTo>
                  <a:lnTo>
                    <a:pt x="1418" y="11632"/>
                  </a:lnTo>
                  <a:cubicBezTo>
                    <a:pt x="1418" y="11821"/>
                    <a:pt x="1575" y="11979"/>
                    <a:pt x="1765" y="11979"/>
                  </a:cubicBezTo>
                  <a:lnTo>
                    <a:pt x="5986" y="11979"/>
                  </a:lnTo>
                  <a:cubicBezTo>
                    <a:pt x="6175" y="11979"/>
                    <a:pt x="6333" y="11821"/>
                    <a:pt x="6333" y="11632"/>
                  </a:cubicBezTo>
                  <a:lnTo>
                    <a:pt x="6333" y="10530"/>
                  </a:lnTo>
                  <a:lnTo>
                    <a:pt x="8097" y="10530"/>
                  </a:lnTo>
                  <a:cubicBezTo>
                    <a:pt x="8286" y="10530"/>
                    <a:pt x="8444" y="10372"/>
                    <a:pt x="8444" y="10183"/>
                  </a:cubicBezTo>
                  <a:lnTo>
                    <a:pt x="8444" y="8387"/>
                  </a:lnTo>
                  <a:lnTo>
                    <a:pt x="9042" y="8387"/>
                  </a:lnTo>
                  <a:cubicBezTo>
                    <a:pt x="9389" y="8387"/>
                    <a:pt x="9767" y="8198"/>
                    <a:pt x="9956" y="7883"/>
                  </a:cubicBezTo>
                  <a:cubicBezTo>
                    <a:pt x="10082" y="7568"/>
                    <a:pt x="10082" y="7190"/>
                    <a:pt x="9924" y="6875"/>
                  </a:cubicBezTo>
                  <a:lnTo>
                    <a:pt x="9042" y="5237"/>
                  </a:lnTo>
                  <a:cubicBezTo>
                    <a:pt x="9137" y="4701"/>
                    <a:pt x="9137" y="4134"/>
                    <a:pt x="9011" y="3599"/>
                  </a:cubicBezTo>
                  <a:cubicBezTo>
                    <a:pt x="8664" y="1866"/>
                    <a:pt x="7246" y="480"/>
                    <a:pt x="5545" y="102"/>
                  </a:cubicBezTo>
                  <a:cubicBezTo>
                    <a:pt x="5213" y="34"/>
                    <a:pt x="4878" y="0"/>
                    <a:pt x="45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587;p51">
              <a:extLst>
                <a:ext uri="{FF2B5EF4-FFF2-40B4-BE49-F238E27FC236}">
                  <a16:creationId xmlns:a16="http://schemas.microsoft.com/office/drawing/2014/main" id="{ED6EB83E-F73E-4992-3C55-07BADEF2E63F}"/>
                </a:ext>
              </a:extLst>
            </p:cNvPr>
            <p:cNvSpPr/>
            <p:nvPr/>
          </p:nvSpPr>
          <p:spPr>
            <a:xfrm>
              <a:off x="-48170050" y="3622650"/>
              <a:ext cx="100050" cy="103225"/>
            </a:xfrm>
            <a:custGeom>
              <a:avLst/>
              <a:gdLst/>
              <a:ahLst/>
              <a:cxnLst/>
              <a:rect l="l" t="t" r="r" b="b"/>
              <a:pathLst>
                <a:path w="4002" h="4129" extrusionOk="0">
                  <a:moveTo>
                    <a:pt x="1985" y="1009"/>
                  </a:moveTo>
                  <a:cubicBezTo>
                    <a:pt x="2584" y="1009"/>
                    <a:pt x="3057" y="1482"/>
                    <a:pt x="3057" y="2080"/>
                  </a:cubicBezTo>
                  <a:cubicBezTo>
                    <a:pt x="3057" y="2647"/>
                    <a:pt x="2584" y="3120"/>
                    <a:pt x="1985" y="3120"/>
                  </a:cubicBezTo>
                  <a:cubicBezTo>
                    <a:pt x="1418" y="3120"/>
                    <a:pt x="946" y="2647"/>
                    <a:pt x="946" y="2080"/>
                  </a:cubicBezTo>
                  <a:cubicBezTo>
                    <a:pt x="946" y="1482"/>
                    <a:pt x="1418" y="1009"/>
                    <a:pt x="1985" y="1009"/>
                  </a:cubicBezTo>
                  <a:close/>
                  <a:moveTo>
                    <a:pt x="1639" y="1"/>
                  </a:moveTo>
                  <a:lnTo>
                    <a:pt x="1639" y="127"/>
                  </a:lnTo>
                  <a:cubicBezTo>
                    <a:pt x="1639" y="284"/>
                    <a:pt x="1576" y="410"/>
                    <a:pt x="1418" y="442"/>
                  </a:cubicBezTo>
                  <a:cubicBezTo>
                    <a:pt x="1198" y="537"/>
                    <a:pt x="1009" y="631"/>
                    <a:pt x="851" y="757"/>
                  </a:cubicBezTo>
                  <a:cubicBezTo>
                    <a:pt x="770" y="818"/>
                    <a:pt x="689" y="853"/>
                    <a:pt x="607" y="853"/>
                  </a:cubicBezTo>
                  <a:cubicBezTo>
                    <a:pt x="562" y="853"/>
                    <a:pt x="518" y="842"/>
                    <a:pt x="473" y="820"/>
                  </a:cubicBezTo>
                  <a:lnTo>
                    <a:pt x="347" y="726"/>
                  </a:lnTo>
                  <a:lnTo>
                    <a:pt x="1" y="1324"/>
                  </a:lnTo>
                  <a:lnTo>
                    <a:pt x="127" y="1387"/>
                  </a:lnTo>
                  <a:cubicBezTo>
                    <a:pt x="221" y="1482"/>
                    <a:pt x="316" y="1639"/>
                    <a:pt x="253" y="1765"/>
                  </a:cubicBezTo>
                  <a:cubicBezTo>
                    <a:pt x="221" y="1986"/>
                    <a:pt x="221" y="2143"/>
                    <a:pt x="253" y="2395"/>
                  </a:cubicBezTo>
                  <a:cubicBezTo>
                    <a:pt x="316" y="2553"/>
                    <a:pt x="221" y="2647"/>
                    <a:pt x="127" y="2742"/>
                  </a:cubicBezTo>
                  <a:lnTo>
                    <a:pt x="1" y="2805"/>
                  </a:lnTo>
                  <a:lnTo>
                    <a:pt x="347" y="3403"/>
                  </a:lnTo>
                  <a:lnTo>
                    <a:pt x="473" y="3340"/>
                  </a:lnTo>
                  <a:cubicBezTo>
                    <a:pt x="532" y="3297"/>
                    <a:pt x="590" y="3273"/>
                    <a:pt x="649" y="3273"/>
                  </a:cubicBezTo>
                  <a:cubicBezTo>
                    <a:pt x="716" y="3273"/>
                    <a:pt x="784" y="3304"/>
                    <a:pt x="851" y="3372"/>
                  </a:cubicBezTo>
                  <a:cubicBezTo>
                    <a:pt x="1009" y="3529"/>
                    <a:pt x="1198" y="3592"/>
                    <a:pt x="1418" y="3687"/>
                  </a:cubicBezTo>
                  <a:cubicBezTo>
                    <a:pt x="1576" y="3718"/>
                    <a:pt x="1639" y="3876"/>
                    <a:pt x="1639" y="4002"/>
                  </a:cubicBezTo>
                  <a:lnTo>
                    <a:pt x="1639" y="4128"/>
                  </a:lnTo>
                  <a:lnTo>
                    <a:pt x="2364" y="4128"/>
                  </a:lnTo>
                  <a:lnTo>
                    <a:pt x="2364" y="4002"/>
                  </a:lnTo>
                  <a:cubicBezTo>
                    <a:pt x="2364" y="3845"/>
                    <a:pt x="2427" y="3718"/>
                    <a:pt x="2584" y="3687"/>
                  </a:cubicBezTo>
                  <a:cubicBezTo>
                    <a:pt x="2805" y="3592"/>
                    <a:pt x="2994" y="3498"/>
                    <a:pt x="3151" y="3372"/>
                  </a:cubicBezTo>
                  <a:cubicBezTo>
                    <a:pt x="3224" y="3317"/>
                    <a:pt x="3298" y="3283"/>
                    <a:pt x="3371" y="3283"/>
                  </a:cubicBezTo>
                  <a:cubicBezTo>
                    <a:pt x="3424" y="3283"/>
                    <a:pt x="3476" y="3301"/>
                    <a:pt x="3529" y="3340"/>
                  </a:cubicBezTo>
                  <a:lnTo>
                    <a:pt x="3655" y="3403"/>
                  </a:lnTo>
                  <a:lnTo>
                    <a:pt x="4002" y="2805"/>
                  </a:lnTo>
                  <a:lnTo>
                    <a:pt x="3876" y="2742"/>
                  </a:lnTo>
                  <a:cubicBezTo>
                    <a:pt x="3781" y="2647"/>
                    <a:pt x="3687" y="2490"/>
                    <a:pt x="3750" y="2395"/>
                  </a:cubicBezTo>
                  <a:cubicBezTo>
                    <a:pt x="3781" y="2143"/>
                    <a:pt x="3781" y="1986"/>
                    <a:pt x="3750" y="1765"/>
                  </a:cubicBezTo>
                  <a:cubicBezTo>
                    <a:pt x="3687" y="1608"/>
                    <a:pt x="3781" y="1482"/>
                    <a:pt x="3876" y="1387"/>
                  </a:cubicBezTo>
                  <a:lnTo>
                    <a:pt x="4002" y="1324"/>
                  </a:lnTo>
                  <a:lnTo>
                    <a:pt x="3655" y="726"/>
                  </a:lnTo>
                  <a:lnTo>
                    <a:pt x="3529" y="820"/>
                  </a:lnTo>
                  <a:cubicBezTo>
                    <a:pt x="3477" y="846"/>
                    <a:pt x="3425" y="861"/>
                    <a:pt x="3373" y="861"/>
                  </a:cubicBezTo>
                  <a:cubicBezTo>
                    <a:pt x="3299" y="861"/>
                    <a:pt x="3225" y="831"/>
                    <a:pt x="3151" y="757"/>
                  </a:cubicBezTo>
                  <a:cubicBezTo>
                    <a:pt x="2994" y="600"/>
                    <a:pt x="2805" y="537"/>
                    <a:pt x="2584" y="442"/>
                  </a:cubicBezTo>
                  <a:cubicBezTo>
                    <a:pt x="2427" y="410"/>
                    <a:pt x="2364" y="253"/>
                    <a:pt x="2364" y="127"/>
                  </a:cubicBezTo>
                  <a:lnTo>
                    <a:pt x="236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588;p51">
              <a:extLst>
                <a:ext uri="{FF2B5EF4-FFF2-40B4-BE49-F238E27FC236}">
                  <a16:creationId xmlns:a16="http://schemas.microsoft.com/office/drawing/2014/main" id="{EA532BB8-8BC7-3FD6-6406-D30683A3A202}"/>
                </a:ext>
              </a:extLst>
            </p:cNvPr>
            <p:cNvSpPr/>
            <p:nvPr/>
          </p:nvSpPr>
          <p:spPr>
            <a:xfrm>
              <a:off x="-48129100" y="3665200"/>
              <a:ext cx="18150" cy="18125"/>
            </a:xfrm>
            <a:custGeom>
              <a:avLst/>
              <a:gdLst/>
              <a:ahLst/>
              <a:cxnLst/>
              <a:rect l="l" t="t" r="r" b="b"/>
              <a:pathLst>
                <a:path w="726" h="725" extrusionOk="0">
                  <a:moveTo>
                    <a:pt x="347" y="0"/>
                  </a:moveTo>
                  <a:cubicBezTo>
                    <a:pt x="158" y="0"/>
                    <a:pt x="1" y="158"/>
                    <a:pt x="1" y="378"/>
                  </a:cubicBezTo>
                  <a:cubicBezTo>
                    <a:pt x="1" y="567"/>
                    <a:pt x="158" y="725"/>
                    <a:pt x="347" y="725"/>
                  </a:cubicBezTo>
                  <a:cubicBezTo>
                    <a:pt x="568" y="725"/>
                    <a:pt x="726" y="567"/>
                    <a:pt x="726" y="378"/>
                  </a:cubicBezTo>
                  <a:cubicBezTo>
                    <a:pt x="726" y="158"/>
                    <a:pt x="568"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012323177"/>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E37D0-EA7B-EF7A-22E1-33E7D185E53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A027EB5-35F0-1097-4161-9D8CD70070E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80BB488-F178-5835-3295-D026A86F5922}"/>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8C4986F6-8AE5-3276-2934-0CB2176BD9FD}"/>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7AD28B43-CE7E-8427-735F-BD4A89BE2425}"/>
              </a:ext>
            </a:extLst>
          </p:cNvPr>
          <p:cNvSpPr/>
          <p:nvPr/>
        </p:nvSpPr>
        <p:spPr>
          <a:xfrm>
            <a:off x="3462639" y="54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0FC2530-BC04-C6C2-4A16-E5949FC964A2}"/>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6A5E11AC-A13B-C6EF-2B38-26CF1D680E53}"/>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3D98454-5307-B329-F179-F72D025E47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886B0F0A-563C-5870-B72B-F56B3CD741A1}"/>
              </a:ext>
            </a:extLst>
          </p:cNvPr>
          <p:cNvSpPr txBox="1"/>
          <p:nvPr/>
        </p:nvSpPr>
        <p:spPr>
          <a:xfrm>
            <a:off x="2658519" y="1842415"/>
            <a:ext cx="8670151" cy="3539430"/>
          </a:xfrm>
          <a:prstGeom prst="rect">
            <a:avLst/>
          </a:prstGeom>
          <a:noFill/>
        </p:spPr>
        <p:txBody>
          <a:bodyPr wrap="square">
            <a:spAutoFit/>
          </a:bodyPr>
          <a:lstStyle/>
          <a:p>
            <a:pPr algn="r" rtl="1"/>
            <a:r>
              <a:rPr lang="ar-SA" sz="3200" b="1" dirty="0"/>
              <a:t>ثالثا : إدارة الموارد البشرية</a:t>
            </a:r>
            <a:r>
              <a:rPr lang="fr-FR" sz="3200" b="1" dirty="0"/>
              <a:t>.</a:t>
            </a:r>
            <a:endParaRPr lang="fr-FR" sz="3200" dirty="0"/>
          </a:p>
          <a:p>
            <a:pPr algn="just" rtl="1"/>
            <a:r>
              <a:rPr lang="ar-DZ" sz="3200" dirty="0"/>
              <a:t>     </a:t>
            </a:r>
            <a:r>
              <a:rPr lang="ar-SA" sz="3200" dirty="0"/>
              <a:t>من</a:t>
            </a:r>
            <a:r>
              <a:rPr lang="ar-DZ" sz="3200" dirty="0"/>
              <a:t>َ</a:t>
            </a:r>
            <a:r>
              <a:rPr lang="ar-SA" sz="3200" dirty="0"/>
              <a:t> الم</a:t>
            </a:r>
            <a:r>
              <a:rPr lang="ar-DZ" sz="3200" dirty="0"/>
              <a:t>ُ</a:t>
            </a:r>
            <a:r>
              <a:rPr lang="ar-SA" sz="3200" dirty="0" err="1"/>
              <a:t>ختص</a:t>
            </a:r>
            <a:r>
              <a:rPr lang="ar-DZ" sz="3200" dirty="0"/>
              <a:t>ِّ</a:t>
            </a:r>
            <a:r>
              <a:rPr lang="ar-SA" sz="3200" dirty="0"/>
              <a:t>ين من يعر</a:t>
            </a:r>
            <a:r>
              <a:rPr lang="ar-DZ" sz="3200" dirty="0"/>
              <a:t>ِّ</a:t>
            </a:r>
            <a:r>
              <a:rPr lang="ar-SA" sz="3200" dirty="0"/>
              <a:t>فها بأنَّها :</a:t>
            </a:r>
            <a:r>
              <a:rPr lang="ar-DZ" sz="3200" dirty="0"/>
              <a:t> </a:t>
            </a:r>
            <a:r>
              <a:rPr lang="ar-SA" sz="3200" dirty="0"/>
              <a:t>"</a:t>
            </a:r>
            <a:r>
              <a:rPr lang="ar-DZ" sz="3200" dirty="0"/>
              <a:t> </a:t>
            </a:r>
            <a:r>
              <a:rPr lang="ar-SA" sz="3200" dirty="0"/>
              <a:t>القدرة على التوفيق والتحريك للموارد الش</a:t>
            </a:r>
            <a:r>
              <a:rPr lang="ar-DZ" sz="3200" dirty="0"/>
              <a:t>َّ</a:t>
            </a:r>
            <a:r>
              <a:rPr lang="ar-SA" sz="3200" dirty="0"/>
              <a:t>خصية للفرد</a:t>
            </a:r>
            <a:r>
              <a:rPr lang="ar-DZ" sz="3200" dirty="0"/>
              <a:t>، </a:t>
            </a:r>
            <a:r>
              <a:rPr lang="ar-SA" sz="3200" dirty="0"/>
              <a:t>(</a:t>
            </a:r>
            <a:r>
              <a:rPr lang="ar-DZ" sz="3200" dirty="0"/>
              <a:t> </a:t>
            </a:r>
            <a:r>
              <a:rPr lang="ar-SA" sz="3200" dirty="0"/>
              <a:t>المعارف ، المهارات،</a:t>
            </a:r>
            <a:r>
              <a:rPr lang="ar-DZ" sz="3200" dirty="0"/>
              <a:t>  </a:t>
            </a:r>
            <a:r>
              <a:rPr lang="ar-SA" sz="3200" dirty="0"/>
              <a:t>الموارد الفيزيولوجية، الث</a:t>
            </a:r>
            <a:r>
              <a:rPr lang="ar-DZ" sz="3200" dirty="0"/>
              <a:t>َّ</a:t>
            </a:r>
            <a:r>
              <a:rPr lang="ar-SA" sz="3200" dirty="0"/>
              <a:t>قافة، القيم )</a:t>
            </a:r>
            <a:r>
              <a:rPr lang="ar-DZ" sz="3200" dirty="0"/>
              <a:t>، </a:t>
            </a:r>
            <a:r>
              <a:rPr lang="ar-SA" sz="3200" dirty="0"/>
              <a:t>وكذا الموارد البيئية</a:t>
            </a:r>
            <a:r>
              <a:rPr lang="ar-DZ" sz="3200" dirty="0"/>
              <a:t> </a:t>
            </a:r>
            <a:r>
              <a:rPr lang="ar-SA" sz="3200" dirty="0"/>
              <a:t>(المعلومات، الث</a:t>
            </a:r>
            <a:r>
              <a:rPr lang="ar-DZ" sz="3200" dirty="0"/>
              <a:t>َّ</a:t>
            </a:r>
            <a:r>
              <a:rPr lang="ar-SA" sz="3200" dirty="0"/>
              <a:t>قافة المهنية) بمعنى </a:t>
            </a:r>
            <a:r>
              <a:rPr lang="ar-DZ" sz="3200" dirty="0"/>
              <a:t>آ</a:t>
            </a:r>
            <a:r>
              <a:rPr lang="ar-SA" sz="3200" dirty="0"/>
              <a:t>خر</a:t>
            </a:r>
            <a:r>
              <a:rPr lang="ar-DZ" sz="3200" dirty="0"/>
              <a:t>،</a:t>
            </a:r>
            <a:r>
              <a:rPr lang="ar-SA" sz="3200" dirty="0"/>
              <a:t> هي نتاج تسلسل نشاطات متعد</a:t>
            </a:r>
            <a:r>
              <a:rPr lang="ar-DZ" sz="3200" dirty="0"/>
              <a:t>ِّ</a:t>
            </a:r>
            <a:r>
              <a:rPr lang="ar-SA" sz="3200" dirty="0" err="1"/>
              <a:t>دة</a:t>
            </a:r>
            <a:r>
              <a:rPr lang="ar-DZ" sz="3200" dirty="0"/>
              <a:t>،</a:t>
            </a:r>
            <a:r>
              <a:rPr lang="ar-SA" sz="3200" dirty="0"/>
              <a:t> ومستمد</a:t>
            </a:r>
            <a:r>
              <a:rPr lang="ar-DZ" sz="3200" dirty="0"/>
              <a:t>َّ</a:t>
            </a:r>
            <a:r>
              <a:rPr lang="ar-SA" sz="3200" dirty="0"/>
              <a:t>ة من المهارات.                 </a:t>
            </a:r>
            <a:endParaRPr lang="fr-FR" sz="3200" dirty="0"/>
          </a:p>
          <a:p>
            <a:pPr algn="just" rtl="1"/>
            <a:endParaRPr lang="ar-DZ"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Picture Placeholder 6">
            <a:extLst>
              <a:ext uri="{FF2B5EF4-FFF2-40B4-BE49-F238E27FC236}">
                <a16:creationId xmlns:a16="http://schemas.microsoft.com/office/drawing/2014/main" id="{438CE63C-4842-558D-7DC7-5EC82D9594DF}"/>
              </a:ext>
            </a:extLst>
          </p:cNvPr>
          <p:cNvSpPr>
            <a:spLocks noGrp="1"/>
          </p:cNvSpPr>
          <p:nvPr>
            <p:ph type="pic" sz="quarter" idx="10"/>
          </p:nvPr>
        </p:nvSpPr>
        <p:spPr>
          <a:xfrm>
            <a:off x="-3309226" y="-1065934"/>
            <a:ext cx="6826172" cy="6857998"/>
          </a:xfrm>
          <a:solidFill>
            <a:schemeClr val="bg2">
              <a:lumMod val="75000"/>
              <a:alpha val="50000"/>
            </a:schemeClr>
          </a:solidFill>
        </p:spPr>
      </p:sp>
      <p:grpSp>
        <p:nvGrpSpPr>
          <p:cNvPr id="5" name="Google Shape;8589;p58">
            <a:extLst>
              <a:ext uri="{FF2B5EF4-FFF2-40B4-BE49-F238E27FC236}">
                <a16:creationId xmlns:a16="http://schemas.microsoft.com/office/drawing/2014/main" id="{FD6188B1-EB9E-B28E-D1F0-78FEF171FAB9}"/>
              </a:ext>
            </a:extLst>
          </p:cNvPr>
          <p:cNvGrpSpPr/>
          <p:nvPr/>
        </p:nvGrpSpPr>
        <p:grpSpPr>
          <a:xfrm>
            <a:off x="1269193" y="4509046"/>
            <a:ext cx="2778652" cy="1675616"/>
            <a:chOff x="4263650" y="3963700"/>
            <a:chExt cx="298550" cy="295375"/>
          </a:xfrm>
        </p:grpSpPr>
        <p:sp>
          <p:nvSpPr>
            <p:cNvPr id="12" name="Google Shape;8590;p58">
              <a:extLst>
                <a:ext uri="{FF2B5EF4-FFF2-40B4-BE49-F238E27FC236}">
                  <a16:creationId xmlns:a16="http://schemas.microsoft.com/office/drawing/2014/main" id="{34BD11E3-5F29-753E-5947-C5FEB8EAF81E}"/>
                </a:ext>
              </a:extLst>
            </p:cNvPr>
            <p:cNvSpPr/>
            <p:nvPr/>
          </p:nvSpPr>
          <p:spPr>
            <a:xfrm>
              <a:off x="4384950" y="3963700"/>
              <a:ext cx="53575" cy="51225"/>
            </a:xfrm>
            <a:custGeom>
              <a:avLst/>
              <a:gdLst/>
              <a:ahLst/>
              <a:cxnLst/>
              <a:rect l="l" t="t" r="r" b="b"/>
              <a:pathLst>
                <a:path w="2143" h="2049" extrusionOk="0">
                  <a:moveTo>
                    <a:pt x="1072" y="1"/>
                  </a:moveTo>
                  <a:cubicBezTo>
                    <a:pt x="473" y="1"/>
                    <a:pt x="1" y="473"/>
                    <a:pt x="1" y="1040"/>
                  </a:cubicBezTo>
                  <a:cubicBezTo>
                    <a:pt x="1" y="1607"/>
                    <a:pt x="473" y="2048"/>
                    <a:pt x="1072" y="2048"/>
                  </a:cubicBezTo>
                  <a:cubicBezTo>
                    <a:pt x="1670" y="2048"/>
                    <a:pt x="2143" y="1576"/>
                    <a:pt x="2143" y="1040"/>
                  </a:cubicBezTo>
                  <a:cubicBezTo>
                    <a:pt x="2143" y="442"/>
                    <a:pt x="1670"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591;p58">
              <a:extLst>
                <a:ext uri="{FF2B5EF4-FFF2-40B4-BE49-F238E27FC236}">
                  <a16:creationId xmlns:a16="http://schemas.microsoft.com/office/drawing/2014/main" id="{D455341F-33FC-8D52-F239-505A8ACEB026}"/>
                </a:ext>
              </a:extLst>
            </p:cNvPr>
            <p:cNvSpPr/>
            <p:nvPr/>
          </p:nvSpPr>
          <p:spPr>
            <a:xfrm>
              <a:off x="4315650" y="4136975"/>
              <a:ext cx="51200" cy="51225"/>
            </a:xfrm>
            <a:custGeom>
              <a:avLst/>
              <a:gdLst/>
              <a:ahLst/>
              <a:cxnLst/>
              <a:rect l="l" t="t" r="r" b="b"/>
              <a:pathLst>
                <a:path w="2048" h="2049" extrusionOk="0">
                  <a:moveTo>
                    <a:pt x="1040" y="1"/>
                  </a:moveTo>
                  <a:cubicBezTo>
                    <a:pt x="473" y="1"/>
                    <a:pt x="0" y="473"/>
                    <a:pt x="0" y="1040"/>
                  </a:cubicBezTo>
                  <a:cubicBezTo>
                    <a:pt x="0" y="1576"/>
                    <a:pt x="473" y="2048"/>
                    <a:pt x="1040" y="2048"/>
                  </a:cubicBezTo>
                  <a:cubicBezTo>
                    <a:pt x="1607" y="2048"/>
                    <a:pt x="2048" y="1576"/>
                    <a:pt x="2048" y="1040"/>
                  </a:cubicBezTo>
                  <a:cubicBezTo>
                    <a:pt x="2048" y="473"/>
                    <a:pt x="1607"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592;p58">
              <a:extLst>
                <a:ext uri="{FF2B5EF4-FFF2-40B4-BE49-F238E27FC236}">
                  <a16:creationId xmlns:a16="http://schemas.microsoft.com/office/drawing/2014/main" id="{C8A21F85-0A0E-2C17-3CDB-B25D2D61F708}"/>
                </a:ext>
              </a:extLst>
            </p:cNvPr>
            <p:cNvSpPr/>
            <p:nvPr/>
          </p:nvSpPr>
          <p:spPr>
            <a:xfrm>
              <a:off x="4455850" y="4136975"/>
              <a:ext cx="51200" cy="51225"/>
            </a:xfrm>
            <a:custGeom>
              <a:avLst/>
              <a:gdLst/>
              <a:ahLst/>
              <a:cxnLst/>
              <a:rect l="l" t="t" r="r" b="b"/>
              <a:pathLst>
                <a:path w="2048" h="2049" extrusionOk="0">
                  <a:moveTo>
                    <a:pt x="1040" y="1"/>
                  </a:moveTo>
                  <a:cubicBezTo>
                    <a:pt x="473" y="1"/>
                    <a:pt x="0" y="473"/>
                    <a:pt x="0" y="1040"/>
                  </a:cubicBezTo>
                  <a:cubicBezTo>
                    <a:pt x="0" y="1576"/>
                    <a:pt x="473" y="2048"/>
                    <a:pt x="1040" y="2048"/>
                  </a:cubicBezTo>
                  <a:cubicBezTo>
                    <a:pt x="1575" y="2048"/>
                    <a:pt x="2048" y="1576"/>
                    <a:pt x="2048" y="1040"/>
                  </a:cubicBezTo>
                  <a:cubicBezTo>
                    <a:pt x="2048" y="473"/>
                    <a:pt x="1575"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593;p58">
              <a:extLst>
                <a:ext uri="{FF2B5EF4-FFF2-40B4-BE49-F238E27FC236}">
                  <a16:creationId xmlns:a16="http://schemas.microsoft.com/office/drawing/2014/main" id="{54C3069C-BAD5-3EEC-7707-2B080DD6E9DB}"/>
                </a:ext>
              </a:extLst>
            </p:cNvPr>
            <p:cNvSpPr/>
            <p:nvPr/>
          </p:nvSpPr>
          <p:spPr>
            <a:xfrm>
              <a:off x="4263650" y="4085000"/>
              <a:ext cx="298550" cy="122100"/>
            </a:xfrm>
            <a:custGeom>
              <a:avLst/>
              <a:gdLst/>
              <a:ahLst/>
              <a:cxnLst/>
              <a:rect l="l" t="t" r="r" b="b"/>
              <a:pathLst>
                <a:path w="11942" h="4884" extrusionOk="0">
                  <a:moveTo>
                    <a:pt x="1545" y="0"/>
                  </a:moveTo>
                  <a:cubicBezTo>
                    <a:pt x="1041" y="0"/>
                    <a:pt x="599" y="347"/>
                    <a:pt x="505" y="851"/>
                  </a:cubicBezTo>
                  <a:lnTo>
                    <a:pt x="64" y="3655"/>
                  </a:lnTo>
                  <a:cubicBezTo>
                    <a:pt x="1" y="3970"/>
                    <a:pt x="95" y="4253"/>
                    <a:pt x="284" y="4474"/>
                  </a:cubicBezTo>
                  <a:cubicBezTo>
                    <a:pt x="410" y="4631"/>
                    <a:pt x="599" y="4757"/>
                    <a:pt x="788" y="4789"/>
                  </a:cubicBezTo>
                  <a:cubicBezTo>
                    <a:pt x="1009" y="4442"/>
                    <a:pt x="1324" y="4127"/>
                    <a:pt x="1639" y="3938"/>
                  </a:cubicBezTo>
                  <a:cubicBezTo>
                    <a:pt x="1513" y="3686"/>
                    <a:pt x="1419" y="3434"/>
                    <a:pt x="1419" y="3151"/>
                  </a:cubicBezTo>
                  <a:cubicBezTo>
                    <a:pt x="1419" y="2206"/>
                    <a:pt x="2206" y="1418"/>
                    <a:pt x="3151" y="1418"/>
                  </a:cubicBezTo>
                  <a:cubicBezTo>
                    <a:pt x="4097" y="1418"/>
                    <a:pt x="4884" y="2206"/>
                    <a:pt x="4884" y="3151"/>
                  </a:cubicBezTo>
                  <a:cubicBezTo>
                    <a:pt x="4884" y="3434"/>
                    <a:pt x="4821" y="3686"/>
                    <a:pt x="4695" y="3938"/>
                  </a:cubicBezTo>
                  <a:cubicBezTo>
                    <a:pt x="5042" y="4159"/>
                    <a:pt x="5325" y="4474"/>
                    <a:pt x="5577" y="4883"/>
                  </a:cubicBezTo>
                  <a:lnTo>
                    <a:pt x="6396" y="4883"/>
                  </a:lnTo>
                  <a:cubicBezTo>
                    <a:pt x="6585" y="4537"/>
                    <a:pt x="6900" y="4159"/>
                    <a:pt x="7247" y="3938"/>
                  </a:cubicBezTo>
                  <a:cubicBezTo>
                    <a:pt x="7152" y="3686"/>
                    <a:pt x="7058" y="3434"/>
                    <a:pt x="7058" y="3151"/>
                  </a:cubicBezTo>
                  <a:cubicBezTo>
                    <a:pt x="7058" y="2206"/>
                    <a:pt x="7846" y="1418"/>
                    <a:pt x="8791" y="1418"/>
                  </a:cubicBezTo>
                  <a:cubicBezTo>
                    <a:pt x="9736" y="1418"/>
                    <a:pt x="10524" y="2206"/>
                    <a:pt x="10524" y="3151"/>
                  </a:cubicBezTo>
                  <a:cubicBezTo>
                    <a:pt x="10524" y="3434"/>
                    <a:pt x="10461" y="3686"/>
                    <a:pt x="10334" y="3938"/>
                  </a:cubicBezTo>
                  <a:cubicBezTo>
                    <a:pt x="10681" y="4159"/>
                    <a:pt x="10965" y="4442"/>
                    <a:pt x="11154" y="4789"/>
                  </a:cubicBezTo>
                  <a:cubicBezTo>
                    <a:pt x="11343" y="4757"/>
                    <a:pt x="11563" y="4631"/>
                    <a:pt x="11658" y="4474"/>
                  </a:cubicBezTo>
                  <a:cubicBezTo>
                    <a:pt x="11878" y="4253"/>
                    <a:pt x="11941" y="3938"/>
                    <a:pt x="11910" y="3655"/>
                  </a:cubicBezTo>
                  <a:lnTo>
                    <a:pt x="11343" y="851"/>
                  </a:lnTo>
                  <a:cubicBezTo>
                    <a:pt x="11280" y="347"/>
                    <a:pt x="10839" y="0"/>
                    <a:pt x="103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8594;p58">
              <a:extLst>
                <a:ext uri="{FF2B5EF4-FFF2-40B4-BE49-F238E27FC236}">
                  <a16:creationId xmlns:a16="http://schemas.microsoft.com/office/drawing/2014/main" id="{BFA20787-AAF4-FCD8-1E08-B7E34B6818FB}"/>
                </a:ext>
              </a:extLst>
            </p:cNvPr>
            <p:cNvSpPr/>
            <p:nvPr/>
          </p:nvSpPr>
          <p:spPr>
            <a:xfrm>
              <a:off x="4431425" y="4196825"/>
              <a:ext cx="104000" cy="62250"/>
            </a:xfrm>
            <a:custGeom>
              <a:avLst/>
              <a:gdLst/>
              <a:ahLst/>
              <a:cxnLst/>
              <a:rect l="l" t="t" r="r" b="b"/>
              <a:pathLst>
                <a:path w="4160" h="2490" extrusionOk="0">
                  <a:moveTo>
                    <a:pt x="977" y="1"/>
                  </a:moveTo>
                  <a:cubicBezTo>
                    <a:pt x="536" y="284"/>
                    <a:pt x="189" y="694"/>
                    <a:pt x="63" y="1198"/>
                  </a:cubicBezTo>
                  <a:cubicBezTo>
                    <a:pt x="32" y="1387"/>
                    <a:pt x="0" y="1576"/>
                    <a:pt x="0" y="1797"/>
                  </a:cubicBezTo>
                  <a:lnTo>
                    <a:pt x="0" y="2143"/>
                  </a:lnTo>
                  <a:cubicBezTo>
                    <a:pt x="0" y="2332"/>
                    <a:pt x="158" y="2490"/>
                    <a:pt x="347" y="2490"/>
                  </a:cubicBezTo>
                  <a:lnTo>
                    <a:pt x="3813" y="2490"/>
                  </a:lnTo>
                  <a:cubicBezTo>
                    <a:pt x="4002" y="2490"/>
                    <a:pt x="4159" y="2332"/>
                    <a:pt x="4159" y="2143"/>
                  </a:cubicBezTo>
                  <a:lnTo>
                    <a:pt x="4159" y="1797"/>
                  </a:lnTo>
                  <a:cubicBezTo>
                    <a:pt x="4096" y="1576"/>
                    <a:pt x="4065" y="1356"/>
                    <a:pt x="4002" y="1198"/>
                  </a:cubicBezTo>
                  <a:cubicBezTo>
                    <a:pt x="3844" y="694"/>
                    <a:pt x="3529" y="284"/>
                    <a:pt x="3119" y="1"/>
                  </a:cubicBezTo>
                  <a:cubicBezTo>
                    <a:pt x="2804" y="253"/>
                    <a:pt x="2426" y="410"/>
                    <a:pt x="2048" y="410"/>
                  </a:cubicBezTo>
                  <a:cubicBezTo>
                    <a:pt x="1639" y="410"/>
                    <a:pt x="1261" y="253"/>
                    <a:pt x="97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8595;p58">
              <a:extLst>
                <a:ext uri="{FF2B5EF4-FFF2-40B4-BE49-F238E27FC236}">
                  <a16:creationId xmlns:a16="http://schemas.microsoft.com/office/drawing/2014/main" id="{ADDB5BC7-ECD4-2E36-FB74-4D40188FF13D}"/>
                </a:ext>
              </a:extLst>
            </p:cNvPr>
            <p:cNvSpPr/>
            <p:nvPr/>
          </p:nvSpPr>
          <p:spPr>
            <a:xfrm>
              <a:off x="4359750" y="4022775"/>
              <a:ext cx="104775" cy="44125"/>
            </a:xfrm>
            <a:custGeom>
              <a:avLst/>
              <a:gdLst/>
              <a:ahLst/>
              <a:cxnLst/>
              <a:rect l="l" t="t" r="r" b="b"/>
              <a:pathLst>
                <a:path w="4191" h="1765" extrusionOk="0">
                  <a:moveTo>
                    <a:pt x="1009" y="0"/>
                  </a:moveTo>
                  <a:cubicBezTo>
                    <a:pt x="379" y="347"/>
                    <a:pt x="0" y="1040"/>
                    <a:pt x="0" y="1765"/>
                  </a:cubicBezTo>
                  <a:lnTo>
                    <a:pt x="4191" y="1765"/>
                  </a:lnTo>
                  <a:cubicBezTo>
                    <a:pt x="4191" y="1040"/>
                    <a:pt x="3813" y="347"/>
                    <a:pt x="3214" y="0"/>
                  </a:cubicBezTo>
                  <a:cubicBezTo>
                    <a:pt x="2899" y="252"/>
                    <a:pt x="2521" y="378"/>
                    <a:pt x="2111" y="378"/>
                  </a:cubicBezTo>
                  <a:cubicBezTo>
                    <a:pt x="1733" y="378"/>
                    <a:pt x="1324" y="252"/>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8596;p58">
              <a:extLst>
                <a:ext uri="{FF2B5EF4-FFF2-40B4-BE49-F238E27FC236}">
                  <a16:creationId xmlns:a16="http://schemas.microsoft.com/office/drawing/2014/main" id="{C2CED3E5-54C0-1479-6638-E8916F79EE73}"/>
                </a:ext>
              </a:extLst>
            </p:cNvPr>
            <p:cNvSpPr/>
            <p:nvPr/>
          </p:nvSpPr>
          <p:spPr>
            <a:xfrm>
              <a:off x="4291225" y="4196825"/>
              <a:ext cx="102425" cy="62250"/>
            </a:xfrm>
            <a:custGeom>
              <a:avLst/>
              <a:gdLst/>
              <a:ahLst/>
              <a:cxnLst/>
              <a:rect l="l" t="t" r="r" b="b"/>
              <a:pathLst>
                <a:path w="4097" h="2490" extrusionOk="0">
                  <a:moveTo>
                    <a:pt x="1009" y="1"/>
                  </a:moveTo>
                  <a:cubicBezTo>
                    <a:pt x="568" y="284"/>
                    <a:pt x="221" y="694"/>
                    <a:pt x="95" y="1198"/>
                  </a:cubicBezTo>
                  <a:cubicBezTo>
                    <a:pt x="64" y="1387"/>
                    <a:pt x="1" y="1576"/>
                    <a:pt x="1" y="1797"/>
                  </a:cubicBezTo>
                  <a:lnTo>
                    <a:pt x="1" y="2143"/>
                  </a:lnTo>
                  <a:cubicBezTo>
                    <a:pt x="1" y="2332"/>
                    <a:pt x="158" y="2490"/>
                    <a:pt x="379" y="2490"/>
                  </a:cubicBezTo>
                  <a:lnTo>
                    <a:pt x="3844" y="2490"/>
                  </a:lnTo>
                  <a:cubicBezTo>
                    <a:pt x="3939" y="2490"/>
                    <a:pt x="4096" y="2332"/>
                    <a:pt x="4096" y="2143"/>
                  </a:cubicBezTo>
                  <a:lnTo>
                    <a:pt x="4096" y="1797"/>
                  </a:lnTo>
                  <a:cubicBezTo>
                    <a:pt x="4096" y="1576"/>
                    <a:pt x="4065" y="1356"/>
                    <a:pt x="4033" y="1198"/>
                  </a:cubicBezTo>
                  <a:cubicBezTo>
                    <a:pt x="3876" y="694"/>
                    <a:pt x="3561" y="284"/>
                    <a:pt x="3120" y="1"/>
                  </a:cubicBezTo>
                  <a:cubicBezTo>
                    <a:pt x="2804" y="253"/>
                    <a:pt x="2458" y="410"/>
                    <a:pt x="2048" y="410"/>
                  </a:cubicBezTo>
                  <a:cubicBezTo>
                    <a:pt x="1670" y="410"/>
                    <a:pt x="1261" y="253"/>
                    <a:pt x="100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72734841"/>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840B76-3652-DF31-F083-A0F854BDF22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5050F1E-ECFA-7D0A-ACF1-71987922041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71A7761-A55B-04F3-87C6-CAD2785D5BCA}"/>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11631B65-5A3C-B824-6D78-5EA05E017293}"/>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8456314C-92E4-264C-5E56-C573C90EA4EC}"/>
              </a:ext>
            </a:extLst>
          </p:cNvPr>
          <p:cNvSpPr/>
          <p:nvPr/>
        </p:nvSpPr>
        <p:spPr>
          <a:xfrm>
            <a:off x="3462639" y="54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A8FDA67-4709-63B8-0AAC-31DB8C6A4B93}"/>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8DB8AD6F-A51F-1173-C21D-86FB69913940}"/>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20D18169-BFE9-4C33-3F53-8985045076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528B26BD-684D-DDF3-5BB8-8A5F897AFCCE}"/>
              </a:ext>
            </a:extLst>
          </p:cNvPr>
          <p:cNvSpPr txBox="1"/>
          <p:nvPr/>
        </p:nvSpPr>
        <p:spPr>
          <a:xfrm>
            <a:off x="4029740" y="1842415"/>
            <a:ext cx="7298930" cy="4585871"/>
          </a:xfrm>
          <a:prstGeom prst="rect">
            <a:avLst/>
          </a:prstGeom>
          <a:noFill/>
        </p:spPr>
        <p:txBody>
          <a:bodyPr wrap="square">
            <a:spAutoFit/>
          </a:bodyPr>
          <a:lstStyle/>
          <a:p>
            <a:pPr marL="457200" indent="-457200" algn="r" rtl="1">
              <a:buFont typeface="Wingdings" panose="05000000000000000000" pitchFamily="2" charset="2"/>
              <a:buChar char="v"/>
            </a:pPr>
            <a:r>
              <a:rPr lang="ar-SA" sz="2800" b="1" dirty="0"/>
              <a:t>مستويات الكفاءة البشرية في </a:t>
            </a:r>
            <a:r>
              <a:rPr lang="ar-SA" sz="2800" b="1" dirty="0" err="1"/>
              <a:t>المؤس</a:t>
            </a:r>
            <a:r>
              <a:rPr lang="ar-DZ" sz="2800" b="1" dirty="0"/>
              <a:t>َّ</a:t>
            </a:r>
            <a:r>
              <a:rPr lang="ar-SA" sz="2800" b="1" dirty="0" err="1"/>
              <a:t>سة</a:t>
            </a:r>
            <a:r>
              <a:rPr lang="ar-SA" sz="2800" b="1" dirty="0"/>
              <a:t> الإعلامية</a:t>
            </a:r>
            <a:r>
              <a:rPr lang="ar-DZ" sz="2800" b="1" dirty="0"/>
              <a:t>:</a:t>
            </a:r>
            <a:endParaRPr lang="fr-FR" sz="2800" dirty="0"/>
          </a:p>
          <a:p>
            <a:pPr algn="just" rtl="1"/>
            <a:r>
              <a:rPr lang="ar-DZ" sz="2800" dirty="0"/>
              <a:t>   </a:t>
            </a:r>
            <a:r>
              <a:rPr lang="ar-SA" sz="2800" dirty="0"/>
              <a:t>نميّز داخل </a:t>
            </a:r>
            <a:r>
              <a:rPr lang="ar-SA" sz="2800" dirty="0" err="1"/>
              <a:t>المؤس</a:t>
            </a:r>
            <a:r>
              <a:rPr lang="ar-DZ" sz="2800" dirty="0"/>
              <a:t>َّ</a:t>
            </a:r>
            <a:r>
              <a:rPr lang="ar-SA" sz="2800" dirty="0" err="1"/>
              <a:t>سة</a:t>
            </a:r>
            <a:r>
              <a:rPr lang="ar-SA" sz="2800" dirty="0"/>
              <a:t> الإعلامية، خمسة مستويات من الكفاءة البشرية يتمتع بها الأفراد :</a:t>
            </a:r>
            <a:endParaRPr lang="fr-FR" sz="2800" dirty="0"/>
          </a:p>
          <a:p>
            <a:pPr algn="just" rtl="1"/>
            <a:r>
              <a:rPr lang="ar-DZ" sz="2400" b="1" dirty="0">
                <a:solidFill>
                  <a:schemeClr val="accent2">
                    <a:lumMod val="75000"/>
                  </a:schemeClr>
                </a:solidFill>
              </a:rPr>
              <a:t>أ</a:t>
            </a:r>
            <a:r>
              <a:rPr lang="ar-SA" sz="2400" b="1" dirty="0">
                <a:solidFill>
                  <a:schemeClr val="accent2">
                    <a:lumMod val="75000"/>
                  </a:schemeClr>
                </a:solidFill>
              </a:rPr>
              <a:t> :</a:t>
            </a:r>
            <a:r>
              <a:rPr lang="ar-DZ" sz="2400" b="1" dirty="0">
                <a:solidFill>
                  <a:schemeClr val="accent2">
                    <a:lumMod val="75000"/>
                  </a:schemeClr>
                </a:solidFill>
              </a:rPr>
              <a:t> </a:t>
            </a:r>
            <a:r>
              <a:rPr lang="ar-SA" sz="2800" b="1" dirty="0">
                <a:solidFill>
                  <a:schemeClr val="accent2">
                    <a:lumMod val="75000"/>
                  </a:schemeClr>
                </a:solidFill>
              </a:rPr>
              <a:t>المستوى الأول كفاءة الت</a:t>
            </a:r>
            <a:r>
              <a:rPr lang="ar-DZ" sz="2800" b="1" dirty="0">
                <a:solidFill>
                  <a:schemeClr val="accent2">
                    <a:lumMod val="75000"/>
                  </a:schemeClr>
                </a:solidFill>
              </a:rPr>
              <a:t>َّ</a:t>
            </a:r>
            <a:r>
              <a:rPr lang="ar-SA" sz="2800" b="1" dirty="0">
                <a:solidFill>
                  <a:schemeClr val="accent2">
                    <a:lumMod val="75000"/>
                  </a:schemeClr>
                </a:solidFill>
              </a:rPr>
              <a:t>قليد </a:t>
            </a:r>
            <a:r>
              <a:rPr lang="ar-DZ" sz="2400" b="1" dirty="0">
                <a:solidFill>
                  <a:schemeClr val="accent2">
                    <a:lumMod val="75000"/>
                  </a:schemeClr>
                </a:solidFill>
              </a:rPr>
              <a:t>:</a:t>
            </a:r>
            <a:r>
              <a:rPr lang="ar-SA" sz="2400" dirty="0">
                <a:solidFill>
                  <a:schemeClr val="accent2">
                    <a:lumMod val="75000"/>
                  </a:schemeClr>
                </a:solidFill>
              </a:rPr>
              <a:t> </a:t>
            </a:r>
            <a:endParaRPr lang="ar-DZ" sz="2400" dirty="0">
              <a:solidFill>
                <a:schemeClr val="accent2">
                  <a:lumMod val="75000"/>
                </a:schemeClr>
              </a:solidFill>
            </a:endParaRPr>
          </a:p>
          <a:p>
            <a:pPr algn="just" rtl="1"/>
            <a:r>
              <a:rPr lang="ar-DZ" sz="2800" dirty="0">
                <a:solidFill>
                  <a:schemeClr val="accent2">
                    <a:lumMod val="75000"/>
                  </a:schemeClr>
                </a:solidFill>
              </a:rPr>
              <a:t>   </a:t>
            </a:r>
            <a:r>
              <a:rPr lang="ar-SA" sz="2800" dirty="0"/>
              <a:t>ومعها ي</a:t>
            </a:r>
            <a:r>
              <a:rPr lang="ar-DZ" sz="2800" dirty="0"/>
              <a:t>ُ</a:t>
            </a:r>
            <a:r>
              <a:rPr lang="ar-SA" sz="2800" dirty="0"/>
              <a:t>نجز الفرد العمل نفسه</a:t>
            </a:r>
            <a:r>
              <a:rPr lang="ar-DZ" sz="2800" dirty="0"/>
              <a:t>،</a:t>
            </a:r>
            <a:r>
              <a:rPr lang="ar-SA" sz="2800" dirty="0"/>
              <a:t> بتكرار الإجراءات ذاتها، بمعن</a:t>
            </a:r>
            <a:r>
              <a:rPr lang="ar-DZ" sz="2800" dirty="0"/>
              <a:t>ى</a:t>
            </a:r>
            <a:r>
              <a:rPr lang="ar-SA" sz="2800" dirty="0"/>
              <a:t> </a:t>
            </a:r>
            <a:r>
              <a:rPr lang="ar-DZ" sz="2800" dirty="0"/>
              <a:t>أ</a:t>
            </a:r>
            <a:r>
              <a:rPr lang="ar-SA" sz="2800" dirty="0"/>
              <a:t>شمل</a:t>
            </a:r>
            <a:r>
              <a:rPr lang="ar-DZ" sz="2800" dirty="0"/>
              <a:t>،</a:t>
            </a:r>
            <a:r>
              <a:rPr lang="ar-SA" sz="2800" dirty="0"/>
              <a:t> </a:t>
            </a:r>
            <a:r>
              <a:rPr lang="ar-DZ" sz="2800" dirty="0"/>
              <a:t>إِ</a:t>
            </a:r>
            <a:r>
              <a:rPr lang="ar-SA" sz="2800" dirty="0" err="1"/>
              <a:t>متلاك</a:t>
            </a:r>
            <a:r>
              <a:rPr lang="ar-SA" sz="2800" dirty="0"/>
              <a:t> المعارف والمهارات الأساسية</a:t>
            </a:r>
            <a:r>
              <a:rPr lang="ar-DZ" sz="2800" dirty="0"/>
              <a:t>،</a:t>
            </a:r>
            <a:r>
              <a:rPr lang="ar-SA" sz="2800" dirty="0"/>
              <a:t> ال</a:t>
            </a:r>
            <a:r>
              <a:rPr lang="ar-DZ" sz="2800" dirty="0"/>
              <a:t>َّ</a:t>
            </a:r>
            <a:r>
              <a:rPr lang="ar-SA" sz="2800" dirty="0"/>
              <a:t>تي تمكّن الصحفي أو ال</a:t>
            </a:r>
            <a:r>
              <a:rPr lang="ar-DZ" sz="2800" dirty="0"/>
              <a:t>ِّ</a:t>
            </a:r>
            <a:r>
              <a:rPr lang="ar-SA" sz="2800" dirty="0"/>
              <a:t>تقني أو الإداري</a:t>
            </a:r>
            <a:r>
              <a:rPr lang="ar-DZ" sz="2800" dirty="0"/>
              <a:t>،</a:t>
            </a:r>
            <a:r>
              <a:rPr lang="ar-SA" sz="2800" dirty="0"/>
              <a:t> من أداء مهامه اليومية</a:t>
            </a:r>
            <a:r>
              <a:rPr lang="fr-FR" sz="2800" dirty="0"/>
              <a:t>.</a:t>
            </a:r>
          </a:p>
          <a:p>
            <a:pPr algn="just" rtl="1"/>
            <a:r>
              <a:rPr lang="ar-SA" sz="2800" b="1" dirty="0"/>
              <a:t>مثال: </a:t>
            </a:r>
            <a:r>
              <a:rPr lang="ar-SA" sz="2800" dirty="0"/>
              <a:t>معرفة الصحفي بأساسيات تحرير الخبر، أو قدرة تقني الت</a:t>
            </a:r>
            <a:r>
              <a:rPr lang="ar-DZ" sz="2800" dirty="0"/>
              <a:t>َّ</a:t>
            </a:r>
            <a:r>
              <a:rPr lang="ar-SA" sz="2800" dirty="0" err="1"/>
              <a:t>صوير</a:t>
            </a:r>
            <a:r>
              <a:rPr lang="ar-SA" sz="2800" dirty="0"/>
              <a:t> على تشغيل الكاميرا .</a:t>
            </a:r>
            <a:endParaRPr lang="fr-FR" sz="2800" dirty="0"/>
          </a:p>
          <a:p>
            <a:pPr algn="just" rtl="1"/>
            <a:endParaRPr lang="ar-DZ" sz="3200" b="1"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064DE0CD-293F-509B-8408-00D4BE3DD903}"/>
              </a:ext>
            </a:extLst>
          </p:cNvPr>
          <p:cNvPicPr>
            <a:picLocks noChangeAspect="1"/>
          </p:cNvPicPr>
          <p:nvPr/>
        </p:nvPicPr>
        <p:blipFill>
          <a:blip r:embed="rId4">
            <a:duotone>
              <a:schemeClr val="accent3">
                <a:shade val="45000"/>
                <a:satMod val="135000"/>
              </a:schemeClr>
              <a:prstClr val="white"/>
            </a:duotone>
          </a:blip>
          <a:stretch>
            <a:fillRect/>
          </a:stretch>
        </p:blipFill>
        <p:spPr>
          <a:xfrm>
            <a:off x="471243" y="3508744"/>
            <a:ext cx="3399008" cy="2631084"/>
          </a:xfrm>
          <a:prstGeom prst="rect">
            <a:avLst/>
          </a:prstGeom>
        </p:spPr>
      </p:pic>
      <p:sp>
        <p:nvSpPr>
          <p:cNvPr id="9" name="Picture Placeholder 6">
            <a:extLst>
              <a:ext uri="{FF2B5EF4-FFF2-40B4-BE49-F238E27FC236}">
                <a16:creationId xmlns:a16="http://schemas.microsoft.com/office/drawing/2014/main" id="{EDEC69B9-0F5D-3CA3-A084-E030C313D4F0}"/>
              </a:ext>
            </a:extLst>
          </p:cNvPr>
          <p:cNvSpPr>
            <a:spLocks noGrp="1"/>
          </p:cNvSpPr>
          <p:nvPr>
            <p:ph type="pic" sz="quarter" idx="10"/>
          </p:nvPr>
        </p:nvSpPr>
        <p:spPr>
          <a:xfrm>
            <a:off x="-3309226" y="-1065934"/>
            <a:ext cx="6826172" cy="6857998"/>
          </a:xfrm>
          <a:solidFill>
            <a:schemeClr val="bg2">
              <a:lumMod val="75000"/>
              <a:alpha val="50000"/>
            </a:schemeClr>
          </a:solidFill>
        </p:spPr>
      </p:sp>
    </p:spTree>
    <p:extLst>
      <p:ext uri="{BB962C8B-B14F-4D97-AF65-F5344CB8AC3E}">
        <p14:creationId xmlns:p14="http://schemas.microsoft.com/office/powerpoint/2010/main" val="3332091666"/>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CF6CF-8335-4B5E-638A-14F07043439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E7781CB-5721-37E0-BDA0-7DAC47A479D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DEB0219-BFFC-1E59-F7EB-649984B3A7A1}"/>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3E317955-6C23-67E7-6F69-B664D13FA4FC}"/>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89E997B4-BBB5-046D-97A5-BED43C02F3A3}"/>
              </a:ext>
            </a:extLst>
          </p:cNvPr>
          <p:cNvSpPr/>
          <p:nvPr/>
        </p:nvSpPr>
        <p:spPr>
          <a:xfrm>
            <a:off x="3462639" y="54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74DAC22-EB2E-1B0E-1301-8DFA5FCCBD6C}"/>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6FC18AA-11AC-4D5E-755D-4512C0B3696B}"/>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2BA7505D-8EE7-8734-B8EB-6DBB51A696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2FE2E1BA-6D6F-CFDE-9F66-B9BCE9868041}"/>
              </a:ext>
            </a:extLst>
          </p:cNvPr>
          <p:cNvSpPr txBox="1"/>
          <p:nvPr/>
        </p:nvSpPr>
        <p:spPr>
          <a:xfrm>
            <a:off x="1605517" y="2091496"/>
            <a:ext cx="9669991" cy="4339650"/>
          </a:xfrm>
          <a:prstGeom prst="rect">
            <a:avLst/>
          </a:prstGeom>
          <a:noFill/>
        </p:spPr>
        <p:txBody>
          <a:bodyPr wrap="square">
            <a:spAutoFit/>
          </a:bodyPr>
          <a:lstStyle/>
          <a:p>
            <a:pPr marL="457200" indent="-457200" algn="r" rtl="1">
              <a:buFont typeface="Wingdings" panose="05000000000000000000" pitchFamily="2" charset="2"/>
              <a:buChar char="v"/>
            </a:pPr>
            <a:r>
              <a:rPr lang="ar-SA" sz="3200" b="1" dirty="0"/>
              <a:t>مستويات الكفاءة البشرية في </a:t>
            </a:r>
            <a:r>
              <a:rPr lang="ar-SA" sz="3200" b="1" dirty="0" err="1"/>
              <a:t>المؤس</a:t>
            </a:r>
            <a:r>
              <a:rPr lang="ar-DZ" sz="3200" b="1" dirty="0"/>
              <a:t>َّ</a:t>
            </a:r>
            <a:r>
              <a:rPr lang="ar-SA" sz="3200" b="1" dirty="0" err="1"/>
              <a:t>سة</a:t>
            </a:r>
            <a:r>
              <a:rPr lang="ar-SA" sz="3200" b="1" dirty="0"/>
              <a:t> الإعلامية</a:t>
            </a:r>
            <a:r>
              <a:rPr lang="ar-DZ" sz="3200" b="1" dirty="0"/>
              <a:t>:</a:t>
            </a:r>
          </a:p>
          <a:p>
            <a:pPr algn="r" rtl="1"/>
            <a:endParaRPr lang="fr-FR" sz="3200" dirty="0"/>
          </a:p>
          <a:p>
            <a:pPr algn="just" rtl="1"/>
            <a:r>
              <a:rPr lang="ar-DZ" sz="3000" dirty="0"/>
              <a:t>   </a:t>
            </a:r>
            <a:r>
              <a:rPr lang="ar-DZ" sz="3000" b="1" dirty="0">
                <a:solidFill>
                  <a:schemeClr val="accent2">
                    <a:lumMod val="75000"/>
                  </a:schemeClr>
                </a:solidFill>
              </a:rPr>
              <a:t>ب </a:t>
            </a:r>
            <a:r>
              <a:rPr lang="ar-SA" sz="3000" b="1" dirty="0">
                <a:solidFill>
                  <a:schemeClr val="accent2">
                    <a:lumMod val="75000"/>
                  </a:schemeClr>
                </a:solidFill>
              </a:rPr>
              <a:t>: المستوى الث</a:t>
            </a:r>
            <a:r>
              <a:rPr lang="ar-DZ" sz="3000" b="1" dirty="0">
                <a:solidFill>
                  <a:schemeClr val="accent2">
                    <a:lumMod val="75000"/>
                  </a:schemeClr>
                </a:solidFill>
              </a:rPr>
              <a:t>َّ</a:t>
            </a:r>
            <a:r>
              <a:rPr lang="ar-SA" sz="3000" b="1" dirty="0">
                <a:solidFill>
                  <a:schemeClr val="accent2">
                    <a:lumMod val="75000"/>
                  </a:schemeClr>
                </a:solidFill>
              </a:rPr>
              <a:t>اني كفاءة الإسقاط </a:t>
            </a:r>
            <a:r>
              <a:rPr lang="ar-DZ" sz="3000" b="1" dirty="0">
                <a:solidFill>
                  <a:schemeClr val="accent2">
                    <a:lumMod val="75000"/>
                  </a:schemeClr>
                </a:solidFill>
              </a:rPr>
              <a:t>:</a:t>
            </a:r>
            <a:r>
              <a:rPr lang="ar-SA" sz="3000" b="1" dirty="0">
                <a:solidFill>
                  <a:schemeClr val="accent2">
                    <a:lumMod val="75000"/>
                  </a:schemeClr>
                </a:solidFill>
              </a:rPr>
              <a:t> </a:t>
            </a:r>
            <a:endParaRPr lang="ar-DZ" sz="3000" b="1" dirty="0">
              <a:solidFill>
                <a:schemeClr val="accent2">
                  <a:lumMod val="75000"/>
                </a:schemeClr>
              </a:solidFill>
            </a:endParaRPr>
          </a:p>
          <a:p>
            <a:pPr algn="just" rtl="1"/>
            <a:r>
              <a:rPr lang="ar-DZ" sz="3000" b="1" dirty="0">
                <a:solidFill>
                  <a:schemeClr val="accent2">
                    <a:lumMod val="75000"/>
                  </a:schemeClr>
                </a:solidFill>
              </a:rPr>
              <a:t>    </a:t>
            </a:r>
            <a:r>
              <a:rPr lang="ar-SA" sz="3000" dirty="0"/>
              <a:t>حيث</a:t>
            </a:r>
            <a:r>
              <a:rPr lang="ar-DZ" sz="3000" dirty="0"/>
              <a:t>ُ</a:t>
            </a:r>
            <a:r>
              <a:rPr lang="ar-SA" sz="3000" dirty="0"/>
              <a:t> يواجه الفرد وضعيات غير متوق</a:t>
            </a:r>
            <a:r>
              <a:rPr lang="ar-DZ" sz="3000" dirty="0"/>
              <a:t>َّ</a:t>
            </a:r>
            <a:r>
              <a:rPr lang="ar-SA" sz="3000" dirty="0" err="1"/>
              <a:t>عة</a:t>
            </a:r>
            <a:r>
              <a:rPr lang="ar-SA" sz="3000" dirty="0"/>
              <a:t> في العمل ، لكنّها مشابه</a:t>
            </a:r>
            <a:r>
              <a:rPr lang="ar-DZ" sz="3000" dirty="0"/>
              <a:t>ة</a:t>
            </a:r>
            <a:r>
              <a:rPr lang="ar-SA" sz="3000" dirty="0"/>
              <a:t>، لم</a:t>
            </a:r>
            <a:r>
              <a:rPr lang="ar-DZ" sz="3000" dirty="0"/>
              <a:t>َ</a:t>
            </a:r>
            <a:r>
              <a:rPr lang="ar-SA" sz="3000" dirty="0"/>
              <a:t>ا تعلّ</a:t>
            </a:r>
            <a:r>
              <a:rPr lang="ar-DZ" sz="3000" dirty="0"/>
              <a:t>َ</a:t>
            </a:r>
            <a:r>
              <a:rPr lang="ar-SA" sz="3000" dirty="0"/>
              <a:t>م سابق</a:t>
            </a:r>
            <a:r>
              <a:rPr lang="ar-DZ" sz="3000" dirty="0"/>
              <a:t>ً</a:t>
            </a:r>
            <a:r>
              <a:rPr lang="ar-SA" sz="3000" dirty="0"/>
              <a:t>ا ، ويقوم هنا بإسقاط مهاراته الس</a:t>
            </a:r>
            <a:r>
              <a:rPr lang="ar-DZ" sz="3000" dirty="0"/>
              <a:t>َّ</a:t>
            </a:r>
            <a:r>
              <a:rPr lang="ar-SA" sz="3000" dirty="0" err="1"/>
              <a:t>ابقة</a:t>
            </a:r>
            <a:r>
              <a:rPr lang="ar-SA" sz="3000" dirty="0"/>
              <a:t> .بمعنى آخر</a:t>
            </a:r>
            <a:r>
              <a:rPr lang="ar-DZ" sz="3000" dirty="0"/>
              <a:t>:</a:t>
            </a:r>
            <a:r>
              <a:rPr lang="fr-FR" sz="3000" dirty="0"/>
              <a:t> </a:t>
            </a:r>
            <a:r>
              <a:rPr lang="ar-SA" sz="3000" dirty="0"/>
              <a:t>يرك</a:t>
            </a:r>
            <a:r>
              <a:rPr lang="ar-DZ" sz="3000" dirty="0"/>
              <a:t>ِّ</a:t>
            </a:r>
            <a:r>
              <a:rPr lang="ar-SA" sz="3000" dirty="0"/>
              <a:t>ز على </a:t>
            </a:r>
            <a:r>
              <a:rPr lang="ar-SA" sz="3000" b="1" dirty="0"/>
              <a:t>التَّعمق في التَّخصص</a:t>
            </a:r>
            <a:r>
              <a:rPr lang="ar-SA" sz="3000" dirty="0"/>
              <a:t> واستخدام الأدوات التقنية والإعلامية باحترافية</a:t>
            </a:r>
            <a:r>
              <a:rPr lang="fr-FR" sz="3000" dirty="0"/>
              <a:t>.</a:t>
            </a:r>
          </a:p>
          <a:p>
            <a:pPr algn="just" rtl="1"/>
            <a:r>
              <a:rPr lang="ar-SA" sz="3000" dirty="0"/>
              <a:t>مثال: صحفي يجيد تقنيات </a:t>
            </a:r>
            <a:r>
              <a:rPr lang="ar-DZ" sz="3000" b="1" dirty="0"/>
              <a:t>التصوير الفوتوغرافي </a:t>
            </a:r>
            <a:r>
              <a:rPr lang="ar-SA" sz="3000" b="1" dirty="0"/>
              <a:t>وتحسين المحتوى لمحركات البحث</a:t>
            </a:r>
            <a:r>
              <a:rPr lang="fr-FR" sz="3000" b="1" dirty="0"/>
              <a:t> (SEO)</a:t>
            </a:r>
            <a:r>
              <a:rPr lang="ar-SA" sz="3000" dirty="0"/>
              <a:t>، أو مصوّر قادر على </a:t>
            </a:r>
            <a:r>
              <a:rPr lang="ar-DZ" sz="3000" dirty="0"/>
              <a:t>إ</a:t>
            </a:r>
            <a:r>
              <a:rPr lang="ar-SA" sz="3000" dirty="0" err="1"/>
              <a:t>ستخدام</a:t>
            </a:r>
            <a:r>
              <a:rPr lang="ar-SA" sz="3000" dirty="0"/>
              <a:t> برامج المونتاج الاحترافية</a:t>
            </a:r>
            <a:r>
              <a:rPr lang="fr-FR" sz="3000" dirty="0"/>
              <a:t>.</a:t>
            </a:r>
          </a:p>
          <a:p>
            <a:pPr algn="just" rtl="1"/>
            <a:endParaRPr lang="ar-DZ"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Picture Placeholder 6">
            <a:extLst>
              <a:ext uri="{FF2B5EF4-FFF2-40B4-BE49-F238E27FC236}">
                <a16:creationId xmlns:a16="http://schemas.microsoft.com/office/drawing/2014/main" id="{BDE90BBC-D1C6-AF1F-0AC9-3A1A5A37F116}"/>
              </a:ext>
            </a:extLst>
          </p:cNvPr>
          <p:cNvSpPr>
            <a:spLocks noGrp="1"/>
          </p:cNvSpPr>
          <p:nvPr>
            <p:ph type="pic" sz="quarter" idx="10"/>
          </p:nvPr>
        </p:nvSpPr>
        <p:spPr>
          <a:xfrm>
            <a:off x="-3309226" y="-1065934"/>
            <a:ext cx="6826172" cy="6857998"/>
          </a:xfrm>
          <a:solidFill>
            <a:schemeClr val="bg2">
              <a:lumMod val="75000"/>
              <a:alpha val="50000"/>
            </a:schemeClr>
          </a:solidFill>
        </p:spPr>
      </p:sp>
    </p:spTree>
    <p:extLst>
      <p:ext uri="{BB962C8B-B14F-4D97-AF65-F5344CB8AC3E}">
        <p14:creationId xmlns:p14="http://schemas.microsoft.com/office/powerpoint/2010/main" val="763327820"/>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4A1703-B44C-AE6E-DF99-DB52DA22866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2284542-E9E0-63D0-63E8-1D663D0F058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5A28305-D688-6DF5-D174-66AC4D24768E}"/>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AEE8989F-1B37-237F-7873-57C7BFF7F3DD}"/>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CCD4C380-97FC-F19F-3D41-51E2992B6426}"/>
              </a:ext>
            </a:extLst>
          </p:cNvPr>
          <p:cNvSpPr/>
          <p:nvPr/>
        </p:nvSpPr>
        <p:spPr>
          <a:xfrm>
            <a:off x="3462639" y="54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03018AC-D46C-99C8-C83D-4466747FC2B7}"/>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0E2B76D8-E212-5391-C302-DA5330C25AD6}"/>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9FCB77E4-C1FA-F3AE-85DF-096DD6D486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E5567170-5EFA-DB8C-0F6D-550029B1D0BE}"/>
              </a:ext>
            </a:extLst>
          </p:cNvPr>
          <p:cNvSpPr txBox="1"/>
          <p:nvPr/>
        </p:nvSpPr>
        <p:spPr>
          <a:xfrm>
            <a:off x="2381693" y="2091496"/>
            <a:ext cx="8893815" cy="4031873"/>
          </a:xfrm>
          <a:prstGeom prst="rect">
            <a:avLst/>
          </a:prstGeom>
          <a:noFill/>
        </p:spPr>
        <p:txBody>
          <a:bodyPr wrap="square">
            <a:spAutoFit/>
          </a:bodyPr>
          <a:lstStyle/>
          <a:p>
            <a:pPr marL="457200" indent="-457200" algn="r" rtl="1">
              <a:buFont typeface="Wingdings" panose="05000000000000000000" pitchFamily="2" charset="2"/>
              <a:buChar char="v"/>
            </a:pPr>
            <a:r>
              <a:rPr lang="ar-SA" sz="2800" b="1" dirty="0"/>
              <a:t>مستويات الكفاءة البشرية في </a:t>
            </a:r>
            <a:r>
              <a:rPr lang="ar-SA" sz="2800" b="1" dirty="0" err="1"/>
              <a:t>المؤس</a:t>
            </a:r>
            <a:r>
              <a:rPr lang="ar-DZ" sz="2800" b="1" dirty="0"/>
              <a:t>َّ</a:t>
            </a:r>
            <a:r>
              <a:rPr lang="ar-SA" sz="2800" b="1" dirty="0" err="1"/>
              <a:t>سة</a:t>
            </a:r>
            <a:r>
              <a:rPr lang="ar-SA" sz="2800" b="1" dirty="0"/>
              <a:t> الإعلامية</a:t>
            </a:r>
            <a:r>
              <a:rPr lang="ar-DZ" sz="2800" b="1" dirty="0"/>
              <a:t>:</a:t>
            </a:r>
          </a:p>
          <a:p>
            <a:pPr algn="just" rtl="1"/>
            <a:r>
              <a:rPr lang="ar-DZ" sz="2800" b="1" dirty="0">
                <a:solidFill>
                  <a:schemeClr val="accent2">
                    <a:lumMod val="75000"/>
                  </a:schemeClr>
                </a:solidFill>
              </a:rPr>
              <a:t>جــ</a:t>
            </a:r>
            <a:r>
              <a:rPr lang="ar-SA" sz="2800" b="1" dirty="0">
                <a:solidFill>
                  <a:schemeClr val="accent2">
                    <a:lumMod val="75000"/>
                  </a:schemeClr>
                </a:solidFill>
              </a:rPr>
              <a:t>: المستوى الث</a:t>
            </a:r>
            <a:r>
              <a:rPr lang="ar-DZ" sz="2800" b="1" dirty="0">
                <a:solidFill>
                  <a:schemeClr val="accent2">
                    <a:lumMod val="75000"/>
                  </a:schemeClr>
                </a:solidFill>
              </a:rPr>
              <a:t>َّ</a:t>
            </a:r>
            <a:r>
              <a:rPr lang="ar-SA" sz="2800" b="1" dirty="0">
                <a:solidFill>
                  <a:schemeClr val="accent2">
                    <a:lumMod val="75000"/>
                  </a:schemeClr>
                </a:solidFill>
              </a:rPr>
              <a:t>الث كفاءة الإبداع</a:t>
            </a:r>
            <a:r>
              <a:rPr lang="ar-DZ" sz="2800" b="1" dirty="0">
                <a:solidFill>
                  <a:schemeClr val="accent2">
                    <a:lumMod val="75000"/>
                  </a:schemeClr>
                </a:solidFill>
              </a:rPr>
              <a:t> </a:t>
            </a:r>
            <a:r>
              <a:rPr lang="ar-DZ" sz="2800" b="1" dirty="0" err="1">
                <a:solidFill>
                  <a:schemeClr val="accent2">
                    <a:lumMod val="75000"/>
                  </a:schemeClr>
                </a:solidFill>
              </a:rPr>
              <a:t>والإبتكار</a:t>
            </a:r>
            <a:r>
              <a:rPr lang="ar-DZ" sz="2800" b="1" dirty="0">
                <a:solidFill>
                  <a:schemeClr val="accent2">
                    <a:lumMod val="75000"/>
                  </a:schemeClr>
                </a:solidFill>
              </a:rPr>
              <a:t>:</a:t>
            </a:r>
            <a:r>
              <a:rPr lang="ar-SA" sz="2800" b="1" dirty="0">
                <a:solidFill>
                  <a:schemeClr val="accent2">
                    <a:lumMod val="75000"/>
                  </a:schemeClr>
                </a:solidFill>
              </a:rPr>
              <a:t> </a:t>
            </a:r>
            <a:endParaRPr lang="ar-DZ" sz="2800" b="1" dirty="0">
              <a:solidFill>
                <a:schemeClr val="accent2">
                  <a:lumMod val="75000"/>
                </a:schemeClr>
              </a:solidFill>
            </a:endParaRPr>
          </a:p>
          <a:p>
            <a:pPr algn="just" rtl="1"/>
            <a:r>
              <a:rPr lang="ar-DZ" sz="3200" b="1" dirty="0">
                <a:solidFill>
                  <a:schemeClr val="accent2">
                    <a:lumMod val="75000"/>
                  </a:schemeClr>
                </a:solidFill>
              </a:rPr>
              <a:t>   </a:t>
            </a:r>
            <a:r>
              <a:rPr lang="ar-SA" sz="3200" dirty="0"/>
              <a:t>وهو الهدف الإستراتيجي </a:t>
            </a:r>
            <a:r>
              <a:rPr lang="ar-SA" sz="3200" dirty="0" err="1"/>
              <a:t>للمؤس</a:t>
            </a:r>
            <a:r>
              <a:rPr lang="ar-DZ" sz="3200" dirty="0"/>
              <a:t>َّ</a:t>
            </a:r>
            <a:r>
              <a:rPr lang="ar-SA" sz="3200" dirty="0" err="1"/>
              <a:t>سة</a:t>
            </a:r>
            <a:r>
              <a:rPr lang="ar-SA" sz="3200" dirty="0"/>
              <a:t> يكون عند درجة الإبداع، فالفرد صاحب هذه الكفاءة يواجه وضعيات جديدة لم يتعامل معها من قبل ، فيبتكر الإجراءات المناسبة</a:t>
            </a:r>
            <a:r>
              <a:rPr lang="ar-DZ" sz="3200" dirty="0"/>
              <a:t>،</a:t>
            </a:r>
            <a:r>
              <a:rPr lang="ar-SA" sz="3200" dirty="0"/>
              <a:t> ويقدم حلول جديدة.</a:t>
            </a:r>
            <a:endParaRPr lang="fr-FR" sz="3200" dirty="0"/>
          </a:p>
          <a:p>
            <a:pPr algn="just" rtl="1"/>
            <a:r>
              <a:rPr lang="fr-FR" sz="3200" dirty="0"/>
              <a:t>  </a:t>
            </a:r>
            <a:r>
              <a:rPr lang="ar-SA" sz="3200" b="1" dirty="0"/>
              <a:t>مثال: </a:t>
            </a:r>
            <a:r>
              <a:rPr lang="ar-SA" sz="3200" dirty="0"/>
              <a:t>ابتكار أسلوب عرض تفاعلي للقصص الإخبارية، أو تطوير قالب رقمي</a:t>
            </a:r>
            <a:r>
              <a:rPr lang="ar-DZ" sz="3200" dirty="0"/>
              <a:t>،</a:t>
            </a:r>
            <a:r>
              <a:rPr lang="ar-SA" sz="3200" dirty="0"/>
              <a:t> يرفع تفاعل الجمهور</a:t>
            </a:r>
            <a:r>
              <a:rPr lang="ar-DZ" sz="3200" dirty="0"/>
              <a:t>،</a:t>
            </a:r>
            <a:r>
              <a:rPr lang="ar-SA" sz="3200" dirty="0"/>
              <a:t> مع المن</a:t>
            </a:r>
            <a:r>
              <a:rPr lang="ar-DZ" sz="3200" dirty="0"/>
              <a:t>َّ</a:t>
            </a:r>
            <a:r>
              <a:rPr lang="ar-SA" sz="3200" dirty="0" err="1"/>
              <a:t>صة</a:t>
            </a:r>
            <a:r>
              <a:rPr lang="ar-SA" sz="3200" dirty="0"/>
              <a:t> الإعلامية</a:t>
            </a:r>
            <a:r>
              <a:rPr lang="fr-FR" sz="3200" dirty="0"/>
              <a:t>.</a:t>
            </a:r>
          </a:p>
          <a:p>
            <a:pPr algn="just" rtl="1"/>
            <a:endParaRPr lang="ar-DZ"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Picture Placeholder 6">
            <a:extLst>
              <a:ext uri="{FF2B5EF4-FFF2-40B4-BE49-F238E27FC236}">
                <a16:creationId xmlns:a16="http://schemas.microsoft.com/office/drawing/2014/main" id="{C5321B7C-CD4F-9450-DC67-256DF859244E}"/>
              </a:ext>
            </a:extLst>
          </p:cNvPr>
          <p:cNvSpPr>
            <a:spLocks noGrp="1"/>
          </p:cNvSpPr>
          <p:nvPr>
            <p:ph type="pic" sz="quarter" idx="10"/>
          </p:nvPr>
        </p:nvSpPr>
        <p:spPr>
          <a:xfrm>
            <a:off x="-3309226" y="-1065934"/>
            <a:ext cx="6826172" cy="6857998"/>
          </a:xfrm>
          <a:solidFill>
            <a:schemeClr val="bg2">
              <a:lumMod val="75000"/>
              <a:alpha val="50000"/>
            </a:schemeClr>
          </a:solidFill>
        </p:spPr>
      </p:sp>
      <p:grpSp>
        <p:nvGrpSpPr>
          <p:cNvPr id="3" name="Google Shape;8677;p58">
            <a:extLst>
              <a:ext uri="{FF2B5EF4-FFF2-40B4-BE49-F238E27FC236}">
                <a16:creationId xmlns:a16="http://schemas.microsoft.com/office/drawing/2014/main" id="{89A5755E-1241-5C0E-EBF3-5D66DA24F9EC}"/>
              </a:ext>
            </a:extLst>
          </p:cNvPr>
          <p:cNvGrpSpPr/>
          <p:nvPr/>
        </p:nvGrpSpPr>
        <p:grpSpPr>
          <a:xfrm>
            <a:off x="270969" y="4232423"/>
            <a:ext cx="2282938" cy="2350211"/>
            <a:chOff x="1310075" y="3253275"/>
            <a:chExt cx="296950" cy="296150"/>
          </a:xfrm>
        </p:grpSpPr>
        <p:sp>
          <p:nvSpPr>
            <p:cNvPr id="4" name="Google Shape;8678;p58">
              <a:extLst>
                <a:ext uri="{FF2B5EF4-FFF2-40B4-BE49-F238E27FC236}">
                  <a16:creationId xmlns:a16="http://schemas.microsoft.com/office/drawing/2014/main" id="{E91BDB0F-1FC2-5520-CC3C-FE608C46CC92}"/>
                </a:ext>
              </a:extLst>
            </p:cNvPr>
            <p:cNvSpPr/>
            <p:nvPr/>
          </p:nvSpPr>
          <p:spPr>
            <a:xfrm>
              <a:off x="1423475" y="3359600"/>
              <a:ext cx="69350" cy="68550"/>
            </a:xfrm>
            <a:custGeom>
              <a:avLst/>
              <a:gdLst/>
              <a:ahLst/>
              <a:cxnLst/>
              <a:rect l="l" t="t" r="r" b="b"/>
              <a:pathLst>
                <a:path w="2774" h="2742" extrusionOk="0">
                  <a:moveTo>
                    <a:pt x="1387" y="0"/>
                  </a:moveTo>
                  <a:cubicBezTo>
                    <a:pt x="631" y="0"/>
                    <a:pt x="1" y="630"/>
                    <a:pt x="1" y="1355"/>
                  </a:cubicBezTo>
                  <a:cubicBezTo>
                    <a:pt x="1" y="2111"/>
                    <a:pt x="631" y="2741"/>
                    <a:pt x="1387" y="2741"/>
                  </a:cubicBezTo>
                  <a:cubicBezTo>
                    <a:pt x="2143" y="2741"/>
                    <a:pt x="2773" y="2111"/>
                    <a:pt x="2773" y="1355"/>
                  </a:cubicBezTo>
                  <a:cubicBezTo>
                    <a:pt x="2773" y="630"/>
                    <a:pt x="2143" y="0"/>
                    <a:pt x="13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 name="Google Shape;8679;p58">
              <a:extLst>
                <a:ext uri="{FF2B5EF4-FFF2-40B4-BE49-F238E27FC236}">
                  <a16:creationId xmlns:a16="http://schemas.microsoft.com/office/drawing/2014/main" id="{671D0111-77A2-50C7-CC99-2319A1FD8D9A}"/>
                </a:ext>
              </a:extLst>
            </p:cNvPr>
            <p:cNvSpPr/>
            <p:nvPr/>
          </p:nvSpPr>
          <p:spPr>
            <a:xfrm>
              <a:off x="1310075" y="3253275"/>
              <a:ext cx="296950" cy="296150"/>
            </a:xfrm>
            <a:custGeom>
              <a:avLst/>
              <a:gdLst/>
              <a:ahLst/>
              <a:cxnLst/>
              <a:rect l="l" t="t" r="r" b="b"/>
              <a:pathLst>
                <a:path w="11878" h="11846" extrusionOk="0">
                  <a:moveTo>
                    <a:pt x="5923" y="2111"/>
                  </a:moveTo>
                  <a:cubicBezTo>
                    <a:pt x="8003" y="2111"/>
                    <a:pt x="9735" y="3812"/>
                    <a:pt x="9735" y="5923"/>
                  </a:cubicBezTo>
                  <a:cubicBezTo>
                    <a:pt x="9735" y="8034"/>
                    <a:pt x="8034" y="9767"/>
                    <a:pt x="5923" y="9767"/>
                  </a:cubicBezTo>
                  <a:cubicBezTo>
                    <a:pt x="3844" y="9767"/>
                    <a:pt x="2080" y="8065"/>
                    <a:pt x="2080" y="5923"/>
                  </a:cubicBezTo>
                  <a:cubicBezTo>
                    <a:pt x="2111" y="3844"/>
                    <a:pt x="3844" y="2111"/>
                    <a:pt x="5923" y="2111"/>
                  </a:cubicBezTo>
                  <a:close/>
                  <a:moveTo>
                    <a:pt x="5262" y="0"/>
                  </a:moveTo>
                  <a:cubicBezTo>
                    <a:pt x="5104" y="0"/>
                    <a:pt x="4947" y="95"/>
                    <a:pt x="4884" y="252"/>
                  </a:cubicBezTo>
                  <a:lnTo>
                    <a:pt x="4726" y="1166"/>
                  </a:lnTo>
                  <a:cubicBezTo>
                    <a:pt x="4253" y="1292"/>
                    <a:pt x="3844" y="1481"/>
                    <a:pt x="3434" y="1733"/>
                  </a:cubicBezTo>
                  <a:lnTo>
                    <a:pt x="2678" y="1197"/>
                  </a:lnTo>
                  <a:cubicBezTo>
                    <a:pt x="2641" y="1160"/>
                    <a:pt x="2584" y="1142"/>
                    <a:pt x="2523" y="1142"/>
                  </a:cubicBezTo>
                  <a:cubicBezTo>
                    <a:pt x="2429" y="1142"/>
                    <a:pt x="2326" y="1184"/>
                    <a:pt x="2269" y="1260"/>
                  </a:cubicBezTo>
                  <a:lnTo>
                    <a:pt x="1260" y="2237"/>
                  </a:lnTo>
                  <a:cubicBezTo>
                    <a:pt x="1166" y="2363"/>
                    <a:pt x="1166" y="2552"/>
                    <a:pt x="1229" y="2678"/>
                  </a:cubicBezTo>
                  <a:lnTo>
                    <a:pt x="1733" y="3403"/>
                  </a:lnTo>
                  <a:cubicBezTo>
                    <a:pt x="1512" y="3812"/>
                    <a:pt x="1323" y="4253"/>
                    <a:pt x="1197" y="4726"/>
                  </a:cubicBezTo>
                  <a:lnTo>
                    <a:pt x="284" y="4883"/>
                  </a:lnTo>
                  <a:cubicBezTo>
                    <a:pt x="126" y="4915"/>
                    <a:pt x="0" y="5041"/>
                    <a:pt x="0" y="5230"/>
                  </a:cubicBezTo>
                  <a:lnTo>
                    <a:pt x="0" y="6616"/>
                  </a:lnTo>
                  <a:cubicBezTo>
                    <a:pt x="0" y="6805"/>
                    <a:pt x="126" y="6963"/>
                    <a:pt x="284" y="6963"/>
                  </a:cubicBezTo>
                  <a:lnTo>
                    <a:pt x="1197" y="7120"/>
                  </a:lnTo>
                  <a:cubicBezTo>
                    <a:pt x="1292" y="7593"/>
                    <a:pt x="1512" y="8002"/>
                    <a:pt x="1733" y="8412"/>
                  </a:cubicBezTo>
                  <a:lnTo>
                    <a:pt x="1229" y="9168"/>
                  </a:lnTo>
                  <a:cubicBezTo>
                    <a:pt x="1103" y="9263"/>
                    <a:pt x="1166" y="9483"/>
                    <a:pt x="1260" y="9578"/>
                  </a:cubicBezTo>
                  <a:lnTo>
                    <a:pt x="2269" y="10586"/>
                  </a:lnTo>
                  <a:cubicBezTo>
                    <a:pt x="2321" y="10638"/>
                    <a:pt x="2411" y="10661"/>
                    <a:pt x="2497" y="10661"/>
                  </a:cubicBezTo>
                  <a:cubicBezTo>
                    <a:pt x="2568" y="10661"/>
                    <a:pt x="2636" y="10646"/>
                    <a:pt x="2678" y="10617"/>
                  </a:cubicBezTo>
                  <a:lnTo>
                    <a:pt x="3434" y="10113"/>
                  </a:lnTo>
                  <a:cubicBezTo>
                    <a:pt x="3844" y="10334"/>
                    <a:pt x="4253" y="10554"/>
                    <a:pt x="4726" y="10649"/>
                  </a:cubicBezTo>
                  <a:lnTo>
                    <a:pt x="4884" y="11562"/>
                  </a:lnTo>
                  <a:cubicBezTo>
                    <a:pt x="4947" y="11720"/>
                    <a:pt x="5041" y="11846"/>
                    <a:pt x="5262" y="11846"/>
                  </a:cubicBezTo>
                  <a:lnTo>
                    <a:pt x="6616" y="11846"/>
                  </a:lnTo>
                  <a:cubicBezTo>
                    <a:pt x="6774" y="11846"/>
                    <a:pt x="6931" y="11720"/>
                    <a:pt x="6994" y="11562"/>
                  </a:cubicBezTo>
                  <a:lnTo>
                    <a:pt x="7152" y="10649"/>
                  </a:lnTo>
                  <a:cubicBezTo>
                    <a:pt x="7624" y="10523"/>
                    <a:pt x="8034" y="10334"/>
                    <a:pt x="8444" y="10113"/>
                  </a:cubicBezTo>
                  <a:lnTo>
                    <a:pt x="9200" y="10617"/>
                  </a:lnTo>
                  <a:cubicBezTo>
                    <a:pt x="9242" y="10646"/>
                    <a:pt x="9310" y="10661"/>
                    <a:pt x="9381" y="10661"/>
                  </a:cubicBezTo>
                  <a:cubicBezTo>
                    <a:pt x="9467" y="10661"/>
                    <a:pt x="9557" y="10638"/>
                    <a:pt x="9609" y="10586"/>
                  </a:cubicBezTo>
                  <a:lnTo>
                    <a:pt x="10617" y="9578"/>
                  </a:lnTo>
                  <a:cubicBezTo>
                    <a:pt x="10712" y="9483"/>
                    <a:pt x="10712" y="9263"/>
                    <a:pt x="10649" y="9168"/>
                  </a:cubicBezTo>
                  <a:lnTo>
                    <a:pt x="10145" y="8412"/>
                  </a:lnTo>
                  <a:cubicBezTo>
                    <a:pt x="10365" y="8002"/>
                    <a:pt x="10554" y="7593"/>
                    <a:pt x="10680" y="7120"/>
                  </a:cubicBezTo>
                  <a:lnTo>
                    <a:pt x="11594" y="6963"/>
                  </a:lnTo>
                  <a:cubicBezTo>
                    <a:pt x="11752" y="6900"/>
                    <a:pt x="11878" y="6805"/>
                    <a:pt x="11878" y="6616"/>
                  </a:cubicBezTo>
                  <a:lnTo>
                    <a:pt x="11878" y="5230"/>
                  </a:lnTo>
                  <a:cubicBezTo>
                    <a:pt x="11878" y="5072"/>
                    <a:pt x="11752" y="4915"/>
                    <a:pt x="11594" y="4883"/>
                  </a:cubicBezTo>
                  <a:lnTo>
                    <a:pt x="10680" y="4726"/>
                  </a:lnTo>
                  <a:cubicBezTo>
                    <a:pt x="10554" y="4253"/>
                    <a:pt x="10365" y="3812"/>
                    <a:pt x="10145" y="3403"/>
                  </a:cubicBezTo>
                  <a:lnTo>
                    <a:pt x="10649" y="2678"/>
                  </a:lnTo>
                  <a:cubicBezTo>
                    <a:pt x="10775" y="2552"/>
                    <a:pt x="10712" y="2363"/>
                    <a:pt x="10617" y="2237"/>
                  </a:cubicBezTo>
                  <a:lnTo>
                    <a:pt x="9609" y="1260"/>
                  </a:lnTo>
                  <a:cubicBezTo>
                    <a:pt x="9554" y="1187"/>
                    <a:pt x="9455" y="1156"/>
                    <a:pt x="9364" y="1156"/>
                  </a:cubicBezTo>
                  <a:cubicBezTo>
                    <a:pt x="9300" y="1156"/>
                    <a:pt x="9239" y="1171"/>
                    <a:pt x="9200" y="1197"/>
                  </a:cubicBezTo>
                  <a:lnTo>
                    <a:pt x="8444" y="1733"/>
                  </a:lnTo>
                  <a:cubicBezTo>
                    <a:pt x="8034" y="1481"/>
                    <a:pt x="7624" y="1292"/>
                    <a:pt x="7152" y="1166"/>
                  </a:cubicBezTo>
                  <a:lnTo>
                    <a:pt x="6994" y="252"/>
                  </a:lnTo>
                  <a:cubicBezTo>
                    <a:pt x="6931" y="95"/>
                    <a:pt x="6837" y="0"/>
                    <a:pt x="661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680;p58">
              <a:extLst>
                <a:ext uri="{FF2B5EF4-FFF2-40B4-BE49-F238E27FC236}">
                  <a16:creationId xmlns:a16="http://schemas.microsoft.com/office/drawing/2014/main" id="{24828FCC-DD34-1F81-FACB-DE0B0D07FE4E}"/>
                </a:ext>
              </a:extLst>
            </p:cNvPr>
            <p:cNvSpPr/>
            <p:nvPr/>
          </p:nvSpPr>
          <p:spPr>
            <a:xfrm>
              <a:off x="1399850" y="3426550"/>
              <a:ext cx="116600" cy="52800"/>
            </a:xfrm>
            <a:custGeom>
              <a:avLst/>
              <a:gdLst/>
              <a:ahLst/>
              <a:cxnLst/>
              <a:rect l="l" t="t" r="r" b="b"/>
              <a:pathLst>
                <a:path w="4664" h="2112" extrusionOk="0">
                  <a:moveTo>
                    <a:pt x="725" y="0"/>
                  </a:moveTo>
                  <a:cubicBezTo>
                    <a:pt x="410" y="252"/>
                    <a:pt x="127" y="662"/>
                    <a:pt x="1" y="1103"/>
                  </a:cubicBezTo>
                  <a:cubicBezTo>
                    <a:pt x="599" y="1733"/>
                    <a:pt x="1387" y="2111"/>
                    <a:pt x="2332" y="2111"/>
                  </a:cubicBezTo>
                  <a:cubicBezTo>
                    <a:pt x="3246" y="2111"/>
                    <a:pt x="4065" y="1733"/>
                    <a:pt x="4664" y="1103"/>
                  </a:cubicBezTo>
                  <a:cubicBezTo>
                    <a:pt x="4538" y="662"/>
                    <a:pt x="4254" y="252"/>
                    <a:pt x="3939" y="0"/>
                  </a:cubicBezTo>
                  <a:cubicBezTo>
                    <a:pt x="3561" y="473"/>
                    <a:pt x="2994" y="788"/>
                    <a:pt x="2332" y="788"/>
                  </a:cubicBezTo>
                  <a:cubicBezTo>
                    <a:pt x="1702" y="788"/>
                    <a:pt x="1103" y="473"/>
                    <a:pt x="72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796525490"/>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BE3B7C-A744-AEAB-C229-B361D2FFB66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A3EBAA1-EA0E-5DEF-6FFA-721124D0AD7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833FA67-22B8-F27A-B15C-606E4D3B0D30}"/>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06A4832B-7B8D-DE1F-02CC-3E483F4FCD23}"/>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D69A1CB4-DFE3-C765-EBD2-0F61FF382B29}"/>
              </a:ext>
            </a:extLst>
          </p:cNvPr>
          <p:cNvSpPr/>
          <p:nvPr/>
        </p:nvSpPr>
        <p:spPr>
          <a:xfrm>
            <a:off x="3462639" y="54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8B6D8F8-AF20-BC40-2818-2170D79B00B2}"/>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AE06DDF-1BD6-861B-B0D0-0F4F888CEEEC}"/>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845B1DA-CBA6-158F-EA65-9FBAEFBB5A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80171BE1-1B8F-A06B-0C27-4F8228D5B782}"/>
              </a:ext>
            </a:extLst>
          </p:cNvPr>
          <p:cNvSpPr txBox="1"/>
          <p:nvPr/>
        </p:nvSpPr>
        <p:spPr>
          <a:xfrm>
            <a:off x="2729384" y="1772390"/>
            <a:ext cx="8893815" cy="4708981"/>
          </a:xfrm>
          <a:prstGeom prst="rect">
            <a:avLst/>
          </a:prstGeom>
          <a:noFill/>
        </p:spPr>
        <p:txBody>
          <a:bodyPr wrap="square">
            <a:spAutoFit/>
          </a:bodyPr>
          <a:lstStyle/>
          <a:p>
            <a:pPr marL="457200" indent="-457200" algn="r" rtl="1">
              <a:buFont typeface="Wingdings" panose="05000000000000000000" pitchFamily="2" charset="2"/>
              <a:buChar char="v"/>
            </a:pPr>
            <a:r>
              <a:rPr lang="ar-SA" sz="2800" b="1" dirty="0"/>
              <a:t>مستويات الكفاءة البشرية في </a:t>
            </a:r>
            <a:r>
              <a:rPr lang="ar-SA" sz="2800" b="1" dirty="0" err="1"/>
              <a:t>المؤس</a:t>
            </a:r>
            <a:r>
              <a:rPr lang="ar-DZ" sz="2800" b="1" dirty="0"/>
              <a:t>َّ</a:t>
            </a:r>
            <a:r>
              <a:rPr lang="ar-SA" sz="2800" b="1" dirty="0" err="1"/>
              <a:t>سة</a:t>
            </a:r>
            <a:r>
              <a:rPr lang="ar-SA" sz="2800" b="1" dirty="0"/>
              <a:t> الإعلامية</a:t>
            </a:r>
            <a:r>
              <a:rPr lang="ar-DZ" sz="2800" b="1" dirty="0"/>
              <a:t>:</a:t>
            </a:r>
          </a:p>
          <a:p>
            <a:pPr algn="r" rtl="1"/>
            <a:endParaRPr lang="ar-DZ" sz="3200" b="1" dirty="0"/>
          </a:p>
          <a:p>
            <a:pPr algn="just" rtl="1"/>
            <a:r>
              <a:rPr lang="ar-DZ" sz="2800" b="1" dirty="0">
                <a:solidFill>
                  <a:schemeClr val="accent2">
                    <a:lumMod val="75000"/>
                  </a:schemeClr>
                </a:solidFill>
              </a:rPr>
              <a:t>د</a:t>
            </a:r>
            <a:r>
              <a:rPr lang="ar-SA" sz="2800" b="1" dirty="0">
                <a:solidFill>
                  <a:schemeClr val="accent2">
                    <a:lumMod val="75000"/>
                  </a:schemeClr>
                </a:solidFill>
              </a:rPr>
              <a:t>: </a:t>
            </a:r>
            <a:r>
              <a:rPr lang="ar-DZ" sz="2800" b="1" dirty="0">
                <a:solidFill>
                  <a:schemeClr val="accent2">
                    <a:lumMod val="75000"/>
                  </a:schemeClr>
                </a:solidFill>
              </a:rPr>
              <a:t>ال</a:t>
            </a:r>
            <a:r>
              <a:rPr lang="ar-SA" sz="2800" b="1" dirty="0">
                <a:solidFill>
                  <a:schemeClr val="accent2">
                    <a:lumMod val="75000"/>
                  </a:schemeClr>
                </a:solidFill>
              </a:rPr>
              <a:t>مستوى </a:t>
            </a:r>
            <a:r>
              <a:rPr lang="ar-DZ" sz="2800" b="1" dirty="0">
                <a:solidFill>
                  <a:schemeClr val="accent2">
                    <a:lumMod val="75000"/>
                  </a:schemeClr>
                </a:solidFill>
              </a:rPr>
              <a:t>الرابع :</a:t>
            </a:r>
            <a:r>
              <a:rPr lang="ar-SA" sz="2800" b="1" dirty="0">
                <a:solidFill>
                  <a:schemeClr val="accent2">
                    <a:lumMod val="75000"/>
                  </a:schemeClr>
                </a:solidFill>
              </a:rPr>
              <a:t>كفاءة القيادة </a:t>
            </a:r>
            <a:endParaRPr lang="ar-DZ" sz="2800" b="1" dirty="0">
              <a:solidFill>
                <a:schemeClr val="accent2">
                  <a:lumMod val="75000"/>
                </a:schemeClr>
              </a:solidFill>
            </a:endParaRPr>
          </a:p>
          <a:p>
            <a:pPr algn="just" rtl="1"/>
            <a:r>
              <a:rPr lang="ar-DZ" sz="3200" b="1" dirty="0">
                <a:solidFill>
                  <a:schemeClr val="accent2">
                    <a:lumMod val="75000"/>
                  </a:schemeClr>
                </a:solidFill>
              </a:rPr>
              <a:t>  </a:t>
            </a:r>
            <a:r>
              <a:rPr lang="ar-SA" sz="2800" dirty="0"/>
              <a:t>يرتبط بقدرة الفرد على إدارة الفرق الإعلامية،</a:t>
            </a:r>
            <a:r>
              <a:rPr lang="ar-DZ" sz="2800" dirty="0"/>
              <a:t> إ</a:t>
            </a:r>
            <a:r>
              <a:rPr lang="ar-SA" sz="2800" dirty="0"/>
              <a:t>ت</a:t>
            </a:r>
            <a:r>
              <a:rPr lang="ar-DZ" sz="2800" dirty="0"/>
              <a:t>ِّ</a:t>
            </a:r>
            <a:r>
              <a:rPr lang="ar-SA" sz="2800" dirty="0"/>
              <a:t>خاذ القرارات الإستراتيجية، وتوجيه الموارد البشرية والت</a:t>
            </a:r>
            <a:r>
              <a:rPr lang="ar-DZ" sz="2800" dirty="0"/>
              <a:t>ِّ</a:t>
            </a:r>
            <a:r>
              <a:rPr lang="ar-SA" sz="2800" dirty="0"/>
              <a:t>قنية</a:t>
            </a:r>
            <a:r>
              <a:rPr lang="fr-FR" sz="2800" dirty="0"/>
              <a:t>.</a:t>
            </a:r>
          </a:p>
          <a:p>
            <a:pPr algn="r"/>
            <a:r>
              <a:rPr lang="ar-SA" sz="2800" b="1" dirty="0"/>
              <a:t>مثال: </a:t>
            </a:r>
            <a:r>
              <a:rPr lang="ar-SA" sz="2800" dirty="0"/>
              <a:t>رئيس تحرير </a:t>
            </a:r>
            <a:r>
              <a:rPr lang="ar-DZ" sz="2800" dirty="0"/>
              <a:t>لديه مهارة في وضع خطَّة زمنية واضحة، لنشر المحتوى، بحيث يحدد: ا</a:t>
            </a:r>
            <a:r>
              <a:rPr lang="ar-DZ" sz="2800" b="1" dirty="0"/>
              <a:t>لموضوعات والأخبار</a:t>
            </a:r>
            <a:r>
              <a:rPr lang="ar-DZ" sz="2800" dirty="0"/>
              <a:t> التي ستُنشر، </a:t>
            </a:r>
            <a:r>
              <a:rPr lang="ar-DZ" sz="2800" b="1" dirty="0"/>
              <a:t>المواعيد والتَّوقيتات</a:t>
            </a:r>
            <a:r>
              <a:rPr lang="ar-DZ" sz="2800" dirty="0"/>
              <a:t> لكل مادة (يوميًا، أسبوعيًا، شهريًا)، </a:t>
            </a:r>
            <a:r>
              <a:rPr lang="ar-DZ" sz="2800" b="1" dirty="0"/>
              <a:t>توزيع المهام</a:t>
            </a:r>
            <a:r>
              <a:rPr lang="ar-DZ" sz="2800" dirty="0"/>
              <a:t> على فريق العمل (من يكتب، من يحرِّر، من ينشر).</a:t>
            </a:r>
          </a:p>
          <a:p>
            <a:pPr algn="just" rtl="1"/>
            <a:endParaRPr lang="ar-DZ"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Picture Placeholder 6">
            <a:extLst>
              <a:ext uri="{FF2B5EF4-FFF2-40B4-BE49-F238E27FC236}">
                <a16:creationId xmlns:a16="http://schemas.microsoft.com/office/drawing/2014/main" id="{771C9AFC-43D1-DF23-659A-68ACD9EDE805}"/>
              </a:ext>
            </a:extLst>
          </p:cNvPr>
          <p:cNvSpPr>
            <a:spLocks noGrp="1"/>
          </p:cNvSpPr>
          <p:nvPr>
            <p:ph type="pic" sz="quarter" idx="10"/>
          </p:nvPr>
        </p:nvSpPr>
        <p:spPr>
          <a:xfrm>
            <a:off x="-3309226" y="-1065934"/>
            <a:ext cx="6826172" cy="6857998"/>
          </a:xfrm>
          <a:solidFill>
            <a:schemeClr val="bg2">
              <a:lumMod val="75000"/>
              <a:alpha val="50000"/>
            </a:schemeClr>
          </a:solidFill>
        </p:spPr>
      </p:sp>
      <p:grpSp>
        <p:nvGrpSpPr>
          <p:cNvPr id="11" name="Google Shape;8732;p58">
            <a:extLst>
              <a:ext uri="{FF2B5EF4-FFF2-40B4-BE49-F238E27FC236}">
                <a16:creationId xmlns:a16="http://schemas.microsoft.com/office/drawing/2014/main" id="{F1F5F295-513E-9F85-C2CC-954708432CEA}"/>
              </a:ext>
            </a:extLst>
          </p:cNvPr>
          <p:cNvGrpSpPr/>
          <p:nvPr/>
        </p:nvGrpSpPr>
        <p:grpSpPr>
          <a:xfrm>
            <a:off x="471243" y="4029871"/>
            <a:ext cx="2405493" cy="1799301"/>
            <a:chOff x="1672375" y="3982600"/>
            <a:chExt cx="297750" cy="295375"/>
          </a:xfrm>
        </p:grpSpPr>
        <p:sp>
          <p:nvSpPr>
            <p:cNvPr id="12" name="Google Shape;8733;p58">
              <a:extLst>
                <a:ext uri="{FF2B5EF4-FFF2-40B4-BE49-F238E27FC236}">
                  <a16:creationId xmlns:a16="http://schemas.microsoft.com/office/drawing/2014/main" id="{EB94AE16-6AB3-034A-5BBC-8DEB818904A0}"/>
                </a:ext>
              </a:extLst>
            </p:cNvPr>
            <p:cNvSpPr/>
            <p:nvPr/>
          </p:nvSpPr>
          <p:spPr>
            <a:xfrm>
              <a:off x="1796825" y="3982600"/>
              <a:ext cx="51225" cy="51225"/>
            </a:xfrm>
            <a:custGeom>
              <a:avLst/>
              <a:gdLst/>
              <a:ahLst/>
              <a:cxnLst/>
              <a:rect l="l" t="t" r="r" b="b"/>
              <a:pathLst>
                <a:path w="2049" h="2049" extrusionOk="0">
                  <a:moveTo>
                    <a:pt x="1008" y="1"/>
                  </a:moveTo>
                  <a:cubicBezTo>
                    <a:pt x="441" y="1"/>
                    <a:pt x="0" y="442"/>
                    <a:pt x="0" y="1009"/>
                  </a:cubicBezTo>
                  <a:cubicBezTo>
                    <a:pt x="0" y="1576"/>
                    <a:pt x="441" y="2048"/>
                    <a:pt x="1008" y="2048"/>
                  </a:cubicBezTo>
                  <a:cubicBezTo>
                    <a:pt x="1576" y="2048"/>
                    <a:pt x="2048" y="1576"/>
                    <a:pt x="2048" y="1009"/>
                  </a:cubicBezTo>
                  <a:cubicBezTo>
                    <a:pt x="2048" y="442"/>
                    <a:pt x="1576" y="1"/>
                    <a:pt x="100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734;p58">
              <a:extLst>
                <a:ext uri="{FF2B5EF4-FFF2-40B4-BE49-F238E27FC236}">
                  <a16:creationId xmlns:a16="http://schemas.microsoft.com/office/drawing/2014/main" id="{9CFB81F5-457A-7CA8-4BD2-D1692C5BB50C}"/>
                </a:ext>
              </a:extLst>
            </p:cNvPr>
            <p:cNvSpPr/>
            <p:nvPr/>
          </p:nvSpPr>
          <p:spPr>
            <a:xfrm>
              <a:off x="1672375" y="4092075"/>
              <a:ext cx="297750" cy="185900"/>
            </a:xfrm>
            <a:custGeom>
              <a:avLst/>
              <a:gdLst/>
              <a:ahLst/>
              <a:cxnLst/>
              <a:rect l="l" t="t" r="r" b="b"/>
              <a:pathLst>
                <a:path w="11910" h="7436" extrusionOk="0">
                  <a:moveTo>
                    <a:pt x="3498" y="1"/>
                  </a:moveTo>
                  <a:cubicBezTo>
                    <a:pt x="2174" y="316"/>
                    <a:pt x="1418" y="820"/>
                    <a:pt x="1418" y="1482"/>
                  </a:cubicBezTo>
                  <a:cubicBezTo>
                    <a:pt x="1418" y="2112"/>
                    <a:pt x="2080" y="2553"/>
                    <a:pt x="3088" y="2868"/>
                  </a:cubicBezTo>
                  <a:lnTo>
                    <a:pt x="1891" y="5357"/>
                  </a:lnTo>
                  <a:lnTo>
                    <a:pt x="1765" y="5357"/>
                  </a:lnTo>
                  <a:cubicBezTo>
                    <a:pt x="788" y="5357"/>
                    <a:pt x="1" y="5766"/>
                    <a:pt x="1" y="6365"/>
                  </a:cubicBezTo>
                  <a:cubicBezTo>
                    <a:pt x="1" y="6963"/>
                    <a:pt x="757" y="7404"/>
                    <a:pt x="1765" y="7404"/>
                  </a:cubicBezTo>
                  <a:cubicBezTo>
                    <a:pt x="2804" y="7404"/>
                    <a:pt x="3498" y="6963"/>
                    <a:pt x="3498" y="6365"/>
                  </a:cubicBezTo>
                  <a:cubicBezTo>
                    <a:pt x="3498" y="5987"/>
                    <a:pt x="3151" y="5609"/>
                    <a:pt x="2615" y="5451"/>
                  </a:cubicBezTo>
                  <a:lnTo>
                    <a:pt x="3781" y="3025"/>
                  </a:lnTo>
                  <a:cubicBezTo>
                    <a:pt x="4348" y="3151"/>
                    <a:pt x="4978" y="3183"/>
                    <a:pt x="5608" y="3214"/>
                  </a:cubicBezTo>
                  <a:lnTo>
                    <a:pt x="5608" y="5388"/>
                  </a:lnTo>
                  <a:cubicBezTo>
                    <a:pt x="4758" y="5451"/>
                    <a:pt x="4222" y="5892"/>
                    <a:pt x="4222" y="6396"/>
                  </a:cubicBezTo>
                  <a:cubicBezTo>
                    <a:pt x="4222" y="6995"/>
                    <a:pt x="4978" y="7436"/>
                    <a:pt x="5955" y="7436"/>
                  </a:cubicBezTo>
                  <a:cubicBezTo>
                    <a:pt x="6932" y="7436"/>
                    <a:pt x="7688" y="6995"/>
                    <a:pt x="7688" y="6396"/>
                  </a:cubicBezTo>
                  <a:cubicBezTo>
                    <a:pt x="7688" y="5892"/>
                    <a:pt x="7089" y="5451"/>
                    <a:pt x="6302" y="5388"/>
                  </a:cubicBezTo>
                  <a:lnTo>
                    <a:pt x="6302" y="3214"/>
                  </a:lnTo>
                  <a:cubicBezTo>
                    <a:pt x="6932" y="3214"/>
                    <a:pt x="7562" y="3151"/>
                    <a:pt x="8129" y="3025"/>
                  </a:cubicBezTo>
                  <a:lnTo>
                    <a:pt x="9295" y="5451"/>
                  </a:lnTo>
                  <a:cubicBezTo>
                    <a:pt x="8759" y="5609"/>
                    <a:pt x="8381" y="5987"/>
                    <a:pt x="8381" y="6365"/>
                  </a:cubicBezTo>
                  <a:cubicBezTo>
                    <a:pt x="8381" y="6963"/>
                    <a:pt x="9137" y="7404"/>
                    <a:pt x="10114" y="7404"/>
                  </a:cubicBezTo>
                  <a:cubicBezTo>
                    <a:pt x="11122" y="7404"/>
                    <a:pt x="11909" y="6963"/>
                    <a:pt x="11909" y="6365"/>
                  </a:cubicBezTo>
                  <a:cubicBezTo>
                    <a:pt x="11909" y="5766"/>
                    <a:pt x="11122" y="5357"/>
                    <a:pt x="10145" y="5357"/>
                  </a:cubicBezTo>
                  <a:lnTo>
                    <a:pt x="10019" y="5357"/>
                  </a:lnTo>
                  <a:lnTo>
                    <a:pt x="8822" y="2868"/>
                  </a:lnTo>
                  <a:cubicBezTo>
                    <a:pt x="9830" y="2584"/>
                    <a:pt x="10492" y="2112"/>
                    <a:pt x="10492" y="1482"/>
                  </a:cubicBezTo>
                  <a:cubicBezTo>
                    <a:pt x="10492" y="820"/>
                    <a:pt x="9736" y="316"/>
                    <a:pt x="8381" y="1"/>
                  </a:cubicBezTo>
                  <a:lnTo>
                    <a:pt x="8381" y="64"/>
                  </a:lnTo>
                  <a:lnTo>
                    <a:pt x="8381" y="1450"/>
                  </a:lnTo>
                  <a:cubicBezTo>
                    <a:pt x="8381" y="1639"/>
                    <a:pt x="8223" y="1797"/>
                    <a:pt x="8034" y="1797"/>
                  </a:cubicBezTo>
                  <a:lnTo>
                    <a:pt x="3876" y="1797"/>
                  </a:lnTo>
                  <a:cubicBezTo>
                    <a:pt x="3655" y="1797"/>
                    <a:pt x="3498" y="1639"/>
                    <a:pt x="3498" y="1450"/>
                  </a:cubicBezTo>
                  <a:lnTo>
                    <a:pt x="3498" y="64"/>
                  </a:lnTo>
                  <a:lnTo>
                    <a:pt x="3498"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735;p58">
              <a:extLst>
                <a:ext uri="{FF2B5EF4-FFF2-40B4-BE49-F238E27FC236}">
                  <a16:creationId xmlns:a16="http://schemas.microsoft.com/office/drawing/2014/main" id="{52B94B0B-7D9C-D0D6-DE00-98B122D0C99E}"/>
                </a:ext>
              </a:extLst>
            </p:cNvPr>
            <p:cNvSpPr/>
            <p:nvPr/>
          </p:nvSpPr>
          <p:spPr>
            <a:xfrm>
              <a:off x="1778700" y="4051125"/>
              <a:ext cx="86675" cy="69325"/>
            </a:xfrm>
            <a:custGeom>
              <a:avLst/>
              <a:gdLst/>
              <a:ahLst/>
              <a:cxnLst/>
              <a:rect l="l" t="t" r="r" b="b"/>
              <a:pathLst>
                <a:path w="3467" h="2773" extrusionOk="0">
                  <a:moveTo>
                    <a:pt x="1733" y="1"/>
                  </a:moveTo>
                  <a:cubicBezTo>
                    <a:pt x="788" y="1"/>
                    <a:pt x="1" y="757"/>
                    <a:pt x="1" y="1733"/>
                  </a:cubicBezTo>
                  <a:lnTo>
                    <a:pt x="1" y="2773"/>
                  </a:lnTo>
                  <a:lnTo>
                    <a:pt x="3466" y="2773"/>
                  </a:lnTo>
                  <a:lnTo>
                    <a:pt x="3466" y="1733"/>
                  </a:lnTo>
                  <a:cubicBezTo>
                    <a:pt x="3466" y="788"/>
                    <a:pt x="2679"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149034996"/>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3C40E8-D46E-E63B-999C-E249EA21AD9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F3EBFF3-258A-E0A2-0F9D-2F4EBEB99DB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F477F17-E6C6-9B35-268B-0C309B512D26}"/>
              </a:ext>
            </a:extLst>
          </p:cNvPr>
          <p:cNvSpPr/>
          <p:nvPr/>
        </p:nvSpPr>
        <p:spPr>
          <a:xfrm rot="16200000" flipV="1">
            <a:off x="-2512140" y="1655477"/>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A126322B-F559-A894-E471-23B8145E48CB}"/>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92489ABF-8582-6D1D-E175-A8756923B6D2}"/>
              </a:ext>
            </a:extLst>
          </p:cNvPr>
          <p:cNvSpPr/>
          <p:nvPr/>
        </p:nvSpPr>
        <p:spPr>
          <a:xfrm>
            <a:off x="3462639" y="54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4A1F70C-B4DB-F22D-C27E-6FA326BF41B4}"/>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FE16F44-6E5A-2A8E-161A-D8FEC2C43AB7}"/>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C7DA11C4-5A55-6D48-7D03-570AE502D0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046A12AF-59AB-8ABD-04A0-7F025FF11AEF}"/>
              </a:ext>
            </a:extLst>
          </p:cNvPr>
          <p:cNvSpPr txBox="1"/>
          <p:nvPr/>
        </p:nvSpPr>
        <p:spPr>
          <a:xfrm>
            <a:off x="2946789" y="1546688"/>
            <a:ext cx="8638350" cy="5447645"/>
          </a:xfrm>
          <a:prstGeom prst="rect">
            <a:avLst/>
          </a:prstGeom>
          <a:noFill/>
        </p:spPr>
        <p:txBody>
          <a:bodyPr wrap="square">
            <a:spAutoFit/>
          </a:bodyPr>
          <a:lstStyle/>
          <a:p>
            <a:pPr marL="457200" indent="-457200" algn="r" rtl="1">
              <a:buFont typeface="Wingdings" panose="05000000000000000000" pitchFamily="2" charset="2"/>
              <a:buChar char="v"/>
            </a:pPr>
            <a:r>
              <a:rPr lang="ar-SA" sz="2800" b="1" dirty="0"/>
              <a:t>مستويات الكفاءة البشرية في </a:t>
            </a:r>
            <a:r>
              <a:rPr lang="ar-SA" sz="2800" b="1" dirty="0" err="1"/>
              <a:t>المؤس</a:t>
            </a:r>
            <a:r>
              <a:rPr lang="ar-DZ" sz="2800" b="1" dirty="0"/>
              <a:t>َّ</a:t>
            </a:r>
            <a:r>
              <a:rPr lang="ar-SA" sz="2800" b="1" dirty="0" err="1"/>
              <a:t>سة</a:t>
            </a:r>
            <a:r>
              <a:rPr lang="ar-SA" sz="2800" b="1" dirty="0"/>
              <a:t> الإعلامية</a:t>
            </a:r>
            <a:r>
              <a:rPr lang="ar-DZ" sz="2800" b="1" dirty="0"/>
              <a:t>:</a:t>
            </a:r>
          </a:p>
          <a:p>
            <a:pPr algn="just" rtl="1"/>
            <a:r>
              <a:rPr lang="ar-DZ" sz="2800" b="1" dirty="0">
                <a:solidFill>
                  <a:schemeClr val="accent2">
                    <a:lumMod val="75000"/>
                  </a:schemeClr>
                </a:solidFill>
              </a:rPr>
              <a:t>هــ</a:t>
            </a:r>
            <a:r>
              <a:rPr lang="ar-SA" sz="2800" b="1" dirty="0">
                <a:solidFill>
                  <a:schemeClr val="accent2">
                    <a:lumMod val="75000"/>
                  </a:schemeClr>
                </a:solidFill>
              </a:rPr>
              <a:t>: </a:t>
            </a:r>
            <a:r>
              <a:rPr lang="ar-DZ" sz="2800" b="1" dirty="0">
                <a:solidFill>
                  <a:schemeClr val="accent2">
                    <a:lumMod val="75000"/>
                  </a:schemeClr>
                </a:solidFill>
              </a:rPr>
              <a:t>ال</a:t>
            </a:r>
            <a:r>
              <a:rPr lang="ar-SA" sz="2800" b="1" dirty="0">
                <a:solidFill>
                  <a:schemeClr val="accent2">
                    <a:lumMod val="75000"/>
                  </a:schemeClr>
                </a:solidFill>
              </a:rPr>
              <a:t>مستوى </a:t>
            </a:r>
            <a:r>
              <a:rPr lang="ar-DZ" sz="2800" b="1" dirty="0">
                <a:solidFill>
                  <a:schemeClr val="accent2">
                    <a:lumMod val="75000"/>
                  </a:schemeClr>
                </a:solidFill>
              </a:rPr>
              <a:t>الخامس :</a:t>
            </a:r>
            <a:r>
              <a:rPr lang="ar-SA" sz="2800" b="1" dirty="0">
                <a:solidFill>
                  <a:schemeClr val="accent2">
                    <a:lumMod val="75000"/>
                  </a:schemeClr>
                </a:solidFill>
              </a:rPr>
              <a:t>الكفاءة العليا</a:t>
            </a:r>
            <a:endParaRPr lang="fr-FR" sz="2800" dirty="0">
              <a:solidFill>
                <a:schemeClr val="accent2">
                  <a:lumMod val="75000"/>
                </a:schemeClr>
              </a:solidFill>
            </a:endParaRPr>
          </a:p>
          <a:p>
            <a:pPr algn="just" rtl="1"/>
            <a:r>
              <a:rPr lang="ar-SA" sz="3000" b="1" dirty="0"/>
              <a:t> </a:t>
            </a:r>
            <a:r>
              <a:rPr lang="ar-DZ" sz="3000" b="1" dirty="0"/>
              <a:t>  </a:t>
            </a:r>
            <a:r>
              <a:rPr lang="ar-SA" sz="3000" dirty="0"/>
              <a:t>يخص</a:t>
            </a:r>
            <a:r>
              <a:rPr lang="ar-DZ" sz="3000" dirty="0"/>
              <a:t>ُّ</a:t>
            </a:r>
            <a:r>
              <a:rPr lang="ar-SA" sz="3000" dirty="0"/>
              <a:t> القيادات العليا</a:t>
            </a:r>
            <a:r>
              <a:rPr lang="ar-DZ" sz="3000" dirty="0"/>
              <a:t>،</a:t>
            </a:r>
            <a:r>
              <a:rPr lang="ar-SA" sz="3000" dirty="0"/>
              <a:t> ال</a:t>
            </a:r>
            <a:r>
              <a:rPr lang="ar-DZ" sz="3000" dirty="0"/>
              <a:t>َّت</a:t>
            </a:r>
            <a:r>
              <a:rPr lang="ar-SA" sz="3000" dirty="0"/>
              <a:t>ي تمتلك رؤية</a:t>
            </a:r>
            <a:r>
              <a:rPr lang="ar-DZ" sz="3000" dirty="0"/>
              <a:t>ً</a:t>
            </a:r>
            <a:r>
              <a:rPr lang="ar-SA" sz="3000" dirty="0"/>
              <a:t> شاملة</a:t>
            </a:r>
            <a:r>
              <a:rPr lang="ar-DZ" sz="3000" dirty="0"/>
              <a:t>ً</a:t>
            </a:r>
            <a:r>
              <a:rPr lang="ar-SA" sz="3000" dirty="0"/>
              <a:t> و</a:t>
            </a:r>
            <a:r>
              <a:rPr lang="ar-DZ" sz="3000" dirty="0"/>
              <a:t>إِست</a:t>
            </a:r>
            <a:r>
              <a:rPr lang="ar-SA" sz="3000" dirty="0"/>
              <a:t>شرافية، وتعمل على ربط أهداف </a:t>
            </a:r>
            <a:r>
              <a:rPr lang="ar-SA" sz="3000" dirty="0" err="1"/>
              <a:t>المؤس</a:t>
            </a:r>
            <a:r>
              <a:rPr lang="ar-DZ" sz="3000" dirty="0"/>
              <a:t>َّ</a:t>
            </a:r>
            <a:r>
              <a:rPr lang="ar-SA" sz="3000" dirty="0" err="1"/>
              <a:t>سة</a:t>
            </a:r>
            <a:r>
              <a:rPr lang="ar-SA" sz="3000" dirty="0"/>
              <a:t> الإعلامية</a:t>
            </a:r>
            <a:r>
              <a:rPr lang="ar-DZ" sz="3000" dirty="0"/>
              <a:t>،</a:t>
            </a:r>
            <a:r>
              <a:rPr lang="ar-SA" sz="3000" dirty="0"/>
              <a:t> بأهداف المجتمع والس</a:t>
            </a:r>
            <a:r>
              <a:rPr lang="ar-DZ" sz="3000" dirty="0"/>
              <a:t>ُّو</a:t>
            </a:r>
            <a:r>
              <a:rPr lang="ar-SA" sz="3000" dirty="0"/>
              <a:t>ق الإعلامي</a:t>
            </a:r>
            <a:r>
              <a:rPr lang="fr-FR" sz="3000" dirty="0"/>
              <a:t>.</a:t>
            </a:r>
          </a:p>
          <a:p>
            <a:pPr lvl="0" algn="just" rtl="1"/>
            <a:r>
              <a:rPr lang="ar-SA" sz="3000" b="1" dirty="0"/>
              <a:t>مثال: </a:t>
            </a:r>
            <a:r>
              <a:rPr lang="ar-SA" sz="3000" dirty="0"/>
              <a:t>المدير العام أو مالك المؤسسة الذي يحدد سياسة التحرير، يواكب التحولات الرقمية، ويعقد شراكات إستراتيجية</a:t>
            </a:r>
            <a:r>
              <a:rPr lang="fr-FR" b="1" dirty="0"/>
              <a:t>.</a:t>
            </a:r>
            <a:endParaRPr lang="ar-DZ" b="1" dirty="0"/>
          </a:p>
          <a:p>
            <a:pPr algn="just" rtl="1"/>
            <a:r>
              <a:rPr lang="ar-DZ" sz="2800" b="1" dirty="0"/>
              <a:t>وبالتالي :</a:t>
            </a:r>
            <a:r>
              <a:rPr lang="ar-SA" sz="2800" dirty="0"/>
              <a:t>الكفاءة البشرية في المؤسسة الإعلامية تتدرج من المعرفة والمهارة الفردية البسيطة، إلى الإبداع والقيادة، وصولاً إلى التفكير الإستراتيجي المؤسسي</a:t>
            </a:r>
            <a:r>
              <a:rPr lang="fr-FR" sz="2800" dirty="0"/>
              <a:t>.</a:t>
            </a:r>
          </a:p>
          <a:p>
            <a:pPr lvl="0" algn="just" rtl="1"/>
            <a:endParaRPr lang="fr-FR" dirty="0"/>
          </a:p>
          <a:p>
            <a:pPr algn="just" rtl="1"/>
            <a:endParaRPr lang="ar-DZ"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Picture Placeholder 6">
            <a:extLst>
              <a:ext uri="{FF2B5EF4-FFF2-40B4-BE49-F238E27FC236}">
                <a16:creationId xmlns:a16="http://schemas.microsoft.com/office/drawing/2014/main" id="{93D33622-AB76-6998-9508-32D2081DFD0C}"/>
              </a:ext>
            </a:extLst>
          </p:cNvPr>
          <p:cNvSpPr>
            <a:spLocks noGrp="1"/>
          </p:cNvSpPr>
          <p:nvPr>
            <p:ph type="pic" sz="quarter" idx="10"/>
          </p:nvPr>
        </p:nvSpPr>
        <p:spPr>
          <a:xfrm>
            <a:off x="-3309226" y="-1065934"/>
            <a:ext cx="6826172" cy="6857998"/>
          </a:xfrm>
          <a:solidFill>
            <a:schemeClr val="bg2">
              <a:lumMod val="75000"/>
              <a:alpha val="50000"/>
            </a:schemeClr>
          </a:solidFill>
        </p:spPr>
      </p:sp>
      <p:grpSp>
        <p:nvGrpSpPr>
          <p:cNvPr id="3" name="Google Shape;8553;p58">
            <a:extLst>
              <a:ext uri="{FF2B5EF4-FFF2-40B4-BE49-F238E27FC236}">
                <a16:creationId xmlns:a16="http://schemas.microsoft.com/office/drawing/2014/main" id="{AE5360B3-B758-2C9B-AE17-25F2B3337A87}"/>
              </a:ext>
            </a:extLst>
          </p:cNvPr>
          <p:cNvGrpSpPr/>
          <p:nvPr/>
        </p:nvGrpSpPr>
        <p:grpSpPr>
          <a:xfrm>
            <a:off x="243410" y="4732013"/>
            <a:ext cx="2893838" cy="1658010"/>
            <a:chOff x="580725" y="3617925"/>
            <a:chExt cx="299325" cy="297375"/>
          </a:xfrm>
        </p:grpSpPr>
        <p:sp>
          <p:nvSpPr>
            <p:cNvPr id="4" name="Google Shape;8554;p58">
              <a:extLst>
                <a:ext uri="{FF2B5EF4-FFF2-40B4-BE49-F238E27FC236}">
                  <a16:creationId xmlns:a16="http://schemas.microsoft.com/office/drawing/2014/main" id="{07445361-46BE-5636-B989-7515C2C68315}"/>
                </a:ext>
              </a:extLst>
            </p:cNvPr>
            <p:cNvSpPr/>
            <p:nvPr/>
          </p:nvSpPr>
          <p:spPr>
            <a:xfrm>
              <a:off x="609075" y="3662050"/>
              <a:ext cx="51225" cy="51200"/>
            </a:xfrm>
            <a:custGeom>
              <a:avLst/>
              <a:gdLst/>
              <a:ahLst/>
              <a:cxnLst/>
              <a:rect l="l" t="t" r="r" b="b"/>
              <a:pathLst>
                <a:path w="2049" h="2048" extrusionOk="0">
                  <a:moveTo>
                    <a:pt x="1041" y="0"/>
                  </a:moveTo>
                  <a:cubicBezTo>
                    <a:pt x="473" y="0"/>
                    <a:pt x="1" y="473"/>
                    <a:pt x="1" y="1040"/>
                  </a:cubicBezTo>
                  <a:cubicBezTo>
                    <a:pt x="1" y="1607"/>
                    <a:pt x="473" y="2048"/>
                    <a:pt x="1041" y="2048"/>
                  </a:cubicBezTo>
                  <a:cubicBezTo>
                    <a:pt x="1608" y="2048"/>
                    <a:pt x="2049" y="1607"/>
                    <a:pt x="2049" y="1040"/>
                  </a:cubicBezTo>
                  <a:cubicBezTo>
                    <a:pt x="2049" y="473"/>
                    <a:pt x="1608" y="0"/>
                    <a:pt x="10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 name="Google Shape;8555;p58">
              <a:extLst>
                <a:ext uri="{FF2B5EF4-FFF2-40B4-BE49-F238E27FC236}">
                  <a16:creationId xmlns:a16="http://schemas.microsoft.com/office/drawing/2014/main" id="{F70D6413-53A4-B2CE-B2F8-16C213370994}"/>
                </a:ext>
              </a:extLst>
            </p:cNvPr>
            <p:cNvSpPr/>
            <p:nvPr/>
          </p:nvSpPr>
          <p:spPr>
            <a:xfrm>
              <a:off x="668950" y="3617925"/>
              <a:ext cx="122875" cy="104475"/>
            </a:xfrm>
            <a:custGeom>
              <a:avLst/>
              <a:gdLst/>
              <a:ahLst/>
              <a:cxnLst/>
              <a:rect l="l" t="t" r="r" b="b"/>
              <a:pathLst>
                <a:path w="4915" h="4179" extrusionOk="0">
                  <a:moveTo>
                    <a:pt x="1040" y="1"/>
                  </a:moveTo>
                  <a:cubicBezTo>
                    <a:pt x="441" y="1"/>
                    <a:pt x="0" y="473"/>
                    <a:pt x="0" y="1072"/>
                  </a:cubicBezTo>
                  <a:lnTo>
                    <a:pt x="0" y="1797"/>
                  </a:lnTo>
                  <a:cubicBezTo>
                    <a:pt x="0" y="2364"/>
                    <a:pt x="473" y="2805"/>
                    <a:pt x="1040" y="2805"/>
                  </a:cubicBezTo>
                  <a:lnTo>
                    <a:pt x="2300" y="2805"/>
                  </a:lnTo>
                  <a:lnTo>
                    <a:pt x="3592" y="4097"/>
                  </a:lnTo>
                  <a:cubicBezTo>
                    <a:pt x="3672" y="4156"/>
                    <a:pt x="3764" y="4178"/>
                    <a:pt x="3853" y="4178"/>
                  </a:cubicBezTo>
                  <a:cubicBezTo>
                    <a:pt x="3905" y="4178"/>
                    <a:pt x="3955" y="4171"/>
                    <a:pt x="4001" y="4160"/>
                  </a:cubicBezTo>
                  <a:cubicBezTo>
                    <a:pt x="4127" y="4097"/>
                    <a:pt x="4190" y="3939"/>
                    <a:pt x="4190" y="3844"/>
                  </a:cubicBezTo>
                  <a:lnTo>
                    <a:pt x="4190" y="2742"/>
                  </a:lnTo>
                  <a:cubicBezTo>
                    <a:pt x="4600" y="2584"/>
                    <a:pt x="4915" y="2206"/>
                    <a:pt x="4915" y="1734"/>
                  </a:cubicBezTo>
                  <a:lnTo>
                    <a:pt x="4915" y="1072"/>
                  </a:lnTo>
                  <a:cubicBezTo>
                    <a:pt x="4915" y="473"/>
                    <a:pt x="4411" y="1"/>
                    <a:pt x="387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556;p58">
              <a:extLst>
                <a:ext uri="{FF2B5EF4-FFF2-40B4-BE49-F238E27FC236}">
                  <a16:creationId xmlns:a16="http://schemas.microsoft.com/office/drawing/2014/main" id="{AF68CFCE-0617-E0E3-34D7-D9952E68B5F7}"/>
                </a:ext>
              </a:extLst>
            </p:cNvPr>
            <p:cNvSpPr/>
            <p:nvPr/>
          </p:nvSpPr>
          <p:spPr>
            <a:xfrm>
              <a:off x="580725" y="3721900"/>
              <a:ext cx="141800" cy="192025"/>
            </a:xfrm>
            <a:custGeom>
              <a:avLst/>
              <a:gdLst/>
              <a:ahLst/>
              <a:cxnLst/>
              <a:rect l="l" t="t" r="r" b="b"/>
              <a:pathLst>
                <a:path w="5672" h="7681" extrusionOk="0">
                  <a:moveTo>
                    <a:pt x="3340" y="4506"/>
                  </a:moveTo>
                  <a:lnTo>
                    <a:pt x="3718" y="5577"/>
                  </a:lnTo>
                  <a:lnTo>
                    <a:pt x="1229" y="5577"/>
                  </a:lnTo>
                  <a:lnTo>
                    <a:pt x="1450" y="4600"/>
                  </a:lnTo>
                  <a:lnTo>
                    <a:pt x="1450" y="4506"/>
                  </a:lnTo>
                  <a:close/>
                  <a:moveTo>
                    <a:pt x="1450" y="1"/>
                  </a:moveTo>
                  <a:cubicBezTo>
                    <a:pt x="1135" y="1"/>
                    <a:pt x="883" y="221"/>
                    <a:pt x="788" y="505"/>
                  </a:cubicBezTo>
                  <a:lnTo>
                    <a:pt x="95" y="3624"/>
                  </a:lnTo>
                  <a:cubicBezTo>
                    <a:pt x="1" y="4096"/>
                    <a:pt x="316" y="4506"/>
                    <a:pt x="757" y="4506"/>
                  </a:cubicBezTo>
                  <a:lnTo>
                    <a:pt x="95" y="7247"/>
                  </a:lnTo>
                  <a:cubicBezTo>
                    <a:pt x="32" y="7436"/>
                    <a:pt x="158" y="7593"/>
                    <a:pt x="316" y="7656"/>
                  </a:cubicBezTo>
                  <a:cubicBezTo>
                    <a:pt x="350" y="7668"/>
                    <a:pt x="383" y="7673"/>
                    <a:pt x="415" y="7673"/>
                  </a:cubicBezTo>
                  <a:cubicBezTo>
                    <a:pt x="559" y="7673"/>
                    <a:pt x="679" y="7565"/>
                    <a:pt x="757" y="7436"/>
                  </a:cubicBezTo>
                  <a:lnTo>
                    <a:pt x="1040" y="6301"/>
                  </a:lnTo>
                  <a:lnTo>
                    <a:pt x="3939" y="6301"/>
                  </a:lnTo>
                  <a:lnTo>
                    <a:pt x="4254" y="7152"/>
                  </a:lnTo>
                  <a:cubicBezTo>
                    <a:pt x="4358" y="7492"/>
                    <a:pt x="4637" y="7680"/>
                    <a:pt x="4908" y="7680"/>
                  </a:cubicBezTo>
                  <a:cubicBezTo>
                    <a:pt x="4964" y="7680"/>
                    <a:pt x="5019" y="7672"/>
                    <a:pt x="5073" y="7656"/>
                  </a:cubicBezTo>
                  <a:cubicBezTo>
                    <a:pt x="5451" y="7593"/>
                    <a:pt x="5672" y="7184"/>
                    <a:pt x="5609" y="6837"/>
                  </a:cubicBezTo>
                  <a:lnTo>
                    <a:pt x="4569" y="3687"/>
                  </a:lnTo>
                  <a:cubicBezTo>
                    <a:pt x="4506" y="3372"/>
                    <a:pt x="4222" y="3183"/>
                    <a:pt x="3907" y="3183"/>
                  </a:cubicBezTo>
                  <a:lnTo>
                    <a:pt x="3183" y="3183"/>
                  </a:lnTo>
                  <a:cubicBezTo>
                    <a:pt x="2994" y="3183"/>
                    <a:pt x="2836" y="3025"/>
                    <a:pt x="2836" y="2836"/>
                  </a:cubicBezTo>
                  <a:cubicBezTo>
                    <a:pt x="2836" y="2615"/>
                    <a:pt x="2994" y="2458"/>
                    <a:pt x="3183" y="2458"/>
                  </a:cubicBezTo>
                  <a:lnTo>
                    <a:pt x="4222" y="2458"/>
                  </a:lnTo>
                  <a:cubicBezTo>
                    <a:pt x="4600" y="2458"/>
                    <a:pt x="4915" y="2143"/>
                    <a:pt x="4915" y="1765"/>
                  </a:cubicBezTo>
                  <a:cubicBezTo>
                    <a:pt x="4915" y="1355"/>
                    <a:pt x="4600" y="1040"/>
                    <a:pt x="4222" y="1040"/>
                  </a:cubicBezTo>
                  <a:lnTo>
                    <a:pt x="2332" y="1040"/>
                  </a:lnTo>
                  <a:lnTo>
                    <a:pt x="2080" y="379"/>
                  </a:lnTo>
                  <a:cubicBezTo>
                    <a:pt x="1985" y="158"/>
                    <a:pt x="1733" y="1"/>
                    <a:pt x="145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557;p58">
              <a:extLst>
                <a:ext uri="{FF2B5EF4-FFF2-40B4-BE49-F238E27FC236}">
                  <a16:creationId xmlns:a16="http://schemas.microsoft.com/office/drawing/2014/main" id="{A31D951E-1ACC-AF02-A1E0-A9298E8A9739}"/>
                </a:ext>
              </a:extLst>
            </p:cNvPr>
            <p:cNvSpPr/>
            <p:nvPr/>
          </p:nvSpPr>
          <p:spPr>
            <a:xfrm>
              <a:off x="800475" y="3662050"/>
              <a:ext cx="51225" cy="51200"/>
            </a:xfrm>
            <a:custGeom>
              <a:avLst/>
              <a:gdLst/>
              <a:ahLst/>
              <a:cxnLst/>
              <a:rect l="l" t="t" r="r" b="b"/>
              <a:pathLst>
                <a:path w="2049" h="2048" extrusionOk="0">
                  <a:moveTo>
                    <a:pt x="1009" y="0"/>
                  </a:moveTo>
                  <a:cubicBezTo>
                    <a:pt x="442" y="0"/>
                    <a:pt x="1" y="473"/>
                    <a:pt x="1" y="1040"/>
                  </a:cubicBezTo>
                  <a:cubicBezTo>
                    <a:pt x="1" y="1607"/>
                    <a:pt x="442" y="2048"/>
                    <a:pt x="1009" y="2048"/>
                  </a:cubicBezTo>
                  <a:cubicBezTo>
                    <a:pt x="1576" y="2048"/>
                    <a:pt x="2048" y="1607"/>
                    <a:pt x="2048" y="1040"/>
                  </a:cubicBezTo>
                  <a:cubicBezTo>
                    <a:pt x="2048" y="473"/>
                    <a:pt x="1576"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8558;p58">
              <a:extLst>
                <a:ext uri="{FF2B5EF4-FFF2-40B4-BE49-F238E27FC236}">
                  <a16:creationId xmlns:a16="http://schemas.microsoft.com/office/drawing/2014/main" id="{ECCDBD90-8293-0BBA-6763-AD853FE174E1}"/>
                </a:ext>
              </a:extLst>
            </p:cNvPr>
            <p:cNvSpPr/>
            <p:nvPr/>
          </p:nvSpPr>
          <p:spPr>
            <a:xfrm>
              <a:off x="738250" y="3722700"/>
              <a:ext cx="141800" cy="192600"/>
            </a:xfrm>
            <a:custGeom>
              <a:avLst/>
              <a:gdLst/>
              <a:ahLst/>
              <a:cxnLst/>
              <a:rect l="l" t="t" r="r" b="b"/>
              <a:pathLst>
                <a:path w="5672" h="7704" extrusionOk="0">
                  <a:moveTo>
                    <a:pt x="4222" y="4474"/>
                  </a:moveTo>
                  <a:lnTo>
                    <a:pt x="4222" y="4568"/>
                  </a:lnTo>
                  <a:lnTo>
                    <a:pt x="4443" y="5545"/>
                  </a:lnTo>
                  <a:lnTo>
                    <a:pt x="1985" y="5545"/>
                  </a:lnTo>
                  <a:lnTo>
                    <a:pt x="2332" y="4474"/>
                  </a:lnTo>
                  <a:close/>
                  <a:moveTo>
                    <a:pt x="4222" y="0"/>
                  </a:moveTo>
                  <a:cubicBezTo>
                    <a:pt x="3939" y="0"/>
                    <a:pt x="3718" y="158"/>
                    <a:pt x="3592" y="378"/>
                  </a:cubicBezTo>
                  <a:lnTo>
                    <a:pt x="3340" y="1071"/>
                  </a:lnTo>
                  <a:lnTo>
                    <a:pt x="1450" y="1071"/>
                  </a:lnTo>
                  <a:cubicBezTo>
                    <a:pt x="1072" y="1071"/>
                    <a:pt x="757" y="1386"/>
                    <a:pt x="757" y="1764"/>
                  </a:cubicBezTo>
                  <a:cubicBezTo>
                    <a:pt x="757" y="2174"/>
                    <a:pt x="1072" y="2489"/>
                    <a:pt x="1450" y="2489"/>
                  </a:cubicBezTo>
                  <a:lnTo>
                    <a:pt x="2490" y="2489"/>
                  </a:lnTo>
                  <a:cubicBezTo>
                    <a:pt x="2679" y="2489"/>
                    <a:pt x="2836" y="2646"/>
                    <a:pt x="2836" y="2835"/>
                  </a:cubicBezTo>
                  <a:cubicBezTo>
                    <a:pt x="2836" y="3024"/>
                    <a:pt x="2679" y="3182"/>
                    <a:pt x="2490" y="3182"/>
                  </a:cubicBezTo>
                  <a:lnTo>
                    <a:pt x="1765" y="3182"/>
                  </a:lnTo>
                  <a:cubicBezTo>
                    <a:pt x="1450" y="3182"/>
                    <a:pt x="1198" y="3371"/>
                    <a:pt x="1103" y="3686"/>
                  </a:cubicBezTo>
                  <a:lnTo>
                    <a:pt x="95" y="6837"/>
                  </a:lnTo>
                  <a:cubicBezTo>
                    <a:pt x="1" y="7215"/>
                    <a:pt x="190" y="7593"/>
                    <a:pt x="599" y="7687"/>
                  </a:cubicBezTo>
                  <a:cubicBezTo>
                    <a:pt x="643" y="7696"/>
                    <a:pt x="690" y="7701"/>
                    <a:pt x="738" y="7701"/>
                  </a:cubicBezTo>
                  <a:cubicBezTo>
                    <a:pt x="1030" y="7701"/>
                    <a:pt x="1364" y="7531"/>
                    <a:pt x="1418" y="7152"/>
                  </a:cubicBezTo>
                  <a:lnTo>
                    <a:pt x="1733" y="6301"/>
                  </a:lnTo>
                  <a:lnTo>
                    <a:pt x="4632" y="6301"/>
                  </a:lnTo>
                  <a:lnTo>
                    <a:pt x="4915" y="7435"/>
                  </a:lnTo>
                  <a:cubicBezTo>
                    <a:pt x="4967" y="7591"/>
                    <a:pt x="5104" y="7704"/>
                    <a:pt x="5257" y="7704"/>
                  </a:cubicBezTo>
                  <a:cubicBezTo>
                    <a:pt x="5290" y="7704"/>
                    <a:pt x="5323" y="7698"/>
                    <a:pt x="5356" y="7687"/>
                  </a:cubicBezTo>
                  <a:cubicBezTo>
                    <a:pt x="5546" y="7624"/>
                    <a:pt x="5672" y="7435"/>
                    <a:pt x="5577" y="7246"/>
                  </a:cubicBezTo>
                  <a:lnTo>
                    <a:pt x="4915" y="4537"/>
                  </a:lnTo>
                  <a:cubicBezTo>
                    <a:pt x="5356" y="4474"/>
                    <a:pt x="5672" y="4064"/>
                    <a:pt x="5609" y="3623"/>
                  </a:cubicBezTo>
                  <a:lnTo>
                    <a:pt x="4884" y="504"/>
                  </a:lnTo>
                  <a:cubicBezTo>
                    <a:pt x="4821" y="189"/>
                    <a:pt x="4537" y="0"/>
                    <a:pt x="42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123742821"/>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5DB53C-2A6B-DEBD-6B0C-A3CD3BB45BD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40EA30D-BF0A-CF76-2E90-1221DB29EFF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A5A5ABE2-9F07-22FA-4712-B8AA720F32E7}"/>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A488E07D-5013-3F62-1457-4BCD571C5732}"/>
              </a:ext>
            </a:extLst>
          </p:cNvPr>
          <p:cNvSpPr/>
          <p:nvPr/>
        </p:nvSpPr>
        <p:spPr>
          <a:xfrm>
            <a:off x="3462639" y="54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A205F23-915E-9730-BAD5-310D1E2AB7C9}"/>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5DC857B-4B23-BC08-2CA5-F60666BBF0A6}"/>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9D9D94A-97D8-E2C7-499F-DCAF651BE3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15170A4C-FC33-3971-00CB-33EDEE4C5282}"/>
              </a:ext>
            </a:extLst>
          </p:cNvPr>
          <p:cNvSpPr txBox="1"/>
          <p:nvPr/>
        </p:nvSpPr>
        <p:spPr>
          <a:xfrm>
            <a:off x="2729384" y="1772390"/>
            <a:ext cx="8893815" cy="1569660"/>
          </a:xfrm>
          <a:prstGeom prst="rect">
            <a:avLst/>
          </a:prstGeom>
          <a:noFill/>
        </p:spPr>
        <p:txBody>
          <a:bodyPr wrap="square">
            <a:spAutoFit/>
          </a:bodyPr>
          <a:lstStyle/>
          <a:p>
            <a:pPr marL="457200" indent="-457200" algn="r" rtl="1">
              <a:buFont typeface="Wingdings" panose="05000000000000000000" pitchFamily="2" charset="2"/>
              <a:buChar char="v"/>
            </a:pPr>
            <a:r>
              <a:rPr lang="ar-SA" sz="3200" b="1" dirty="0"/>
              <a:t>مستويات الكفاءة البشرية في </a:t>
            </a:r>
            <a:r>
              <a:rPr lang="ar-SA" sz="3200" b="1" dirty="0" err="1"/>
              <a:t>المؤس</a:t>
            </a:r>
            <a:r>
              <a:rPr lang="ar-DZ" sz="3200" b="1" dirty="0"/>
              <a:t>َّ</a:t>
            </a:r>
            <a:r>
              <a:rPr lang="ar-SA" sz="3200" b="1" dirty="0" err="1"/>
              <a:t>سة</a:t>
            </a:r>
            <a:r>
              <a:rPr lang="ar-SA" sz="3200" b="1" dirty="0"/>
              <a:t> الإعلامية</a:t>
            </a:r>
            <a:r>
              <a:rPr lang="ar-DZ" sz="3200" b="1" dirty="0"/>
              <a:t>:</a:t>
            </a:r>
          </a:p>
          <a:p>
            <a:pPr algn="r" rtl="1"/>
            <a:endParaRPr lang="ar-DZ" sz="3200" b="1" dirty="0"/>
          </a:p>
          <a:p>
            <a:pPr algn="just" rtl="1"/>
            <a:endParaRPr lang="ar-DZ"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Picture Placeholder 6">
            <a:extLst>
              <a:ext uri="{FF2B5EF4-FFF2-40B4-BE49-F238E27FC236}">
                <a16:creationId xmlns:a16="http://schemas.microsoft.com/office/drawing/2014/main" id="{E50B1074-A352-5749-58A7-135042B97E4F}"/>
              </a:ext>
            </a:extLst>
          </p:cNvPr>
          <p:cNvSpPr>
            <a:spLocks noGrp="1"/>
          </p:cNvSpPr>
          <p:nvPr>
            <p:ph type="pic" sz="quarter" idx="10"/>
          </p:nvPr>
        </p:nvSpPr>
        <p:spPr>
          <a:xfrm>
            <a:off x="-3309226" y="-1065934"/>
            <a:ext cx="6826172" cy="6857998"/>
          </a:xfrm>
          <a:solidFill>
            <a:schemeClr val="bg2">
              <a:lumMod val="75000"/>
              <a:alpha val="50000"/>
            </a:schemeClr>
          </a:solidFill>
        </p:spPr>
      </p:sp>
      <p:sp>
        <p:nvSpPr>
          <p:cNvPr id="14" name="TextBox 13">
            <a:extLst>
              <a:ext uri="{FF2B5EF4-FFF2-40B4-BE49-F238E27FC236}">
                <a16:creationId xmlns:a16="http://schemas.microsoft.com/office/drawing/2014/main" id="{BA72DC28-A113-A8C5-F491-73BC35972BFF}"/>
              </a:ext>
            </a:extLst>
          </p:cNvPr>
          <p:cNvSpPr txBox="1"/>
          <p:nvPr/>
        </p:nvSpPr>
        <p:spPr>
          <a:xfrm>
            <a:off x="2837555" y="5989215"/>
            <a:ext cx="7767082" cy="461665"/>
          </a:xfrm>
          <a:prstGeom prst="rect">
            <a:avLst/>
          </a:prstGeom>
          <a:noFill/>
        </p:spPr>
        <p:txBody>
          <a:bodyPr wrap="square">
            <a:spAutoFit/>
          </a:bodyPr>
          <a:lstStyle/>
          <a:p>
            <a:r>
              <a:rPr lang="ar-SA" sz="2400" b="1" dirty="0">
                <a:effectLst/>
                <a:latin typeface="Calibri" panose="020F0502020204030204" pitchFamily="34" charset="0"/>
                <a:ea typeface="Calibri" panose="020F0502020204030204" pitchFamily="34" charset="0"/>
                <a:cs typeface="Arial" panose="020B0604020202020204" pitchFamily="34" charset="0"/>
              </a:rPr>
              <a:t>شكل : يوضح مستويات الكفاءة البشرية في المؤسسة الإعلامية</a:t>
            </a:r>
            <a:endParaRPr lang="fr-FR" sz="2400" dirty="0"/>
          </a:p>
        </p:txBody>
      </p:sp>
      <p:sp>
        <p:nvSpPr>
          <p:cNvPr id="17" name="Arrow: Right 16">
            <a:extLst>
              <a:ext uri="{FF2B5EF4-FFF2-40B4-BE49-F238E27FC236}">
                <a16:creationId xmlns:a16="http://schemas.microsoft.com/office/drawing/2014/main" id="{DD8B67B7-450B-BC0B-2332-88AABF9BE638}"/>
              </a:ext>
            </a:extLst>
          </p:cNvPr>
          <p:cNvSpPr/>
          <p:nvPr/>
        </p:nvSpPr>
        <p:spPr>
          <a:xfrm>
            <a:off x="256071" y="2627300"/>
            <a:ext cx="2540714" cy="3234844"/>
          </a:xfrm>
          <a:prstGeom prst="rightArrow">
            <a:avLst/>
          </a:prstGeom>
        </p:spPr>
        <p:style>
          <a:lnRef idx="1">
            <a:schemeClr val="accent6"/>
          </a:lnRef>
          <a:fillRef idx="2">
            <a:schemeClr val="accent6"/>
          </a:fillRef>
          <a:effectRef idx="1">
            <a:schemeClr val="accent6"/>
          </a:effectRef>
          <a:fontRef idx="minor">
            <a:schemeClr val="dk1"/>
          </a:fontRef>
        </p:style>
        <p:txBody>
          <a:bodyPr rtlCol="0" anchor="ctr"/>
          <a:lstStyle/>
          <a:p>
            <a:pPr algn="r"/>
            <a:r>
              <a:rPr lang="ar-DZ" sz="2400" b="1" dirty="0"/>
              <a:t>-تكرار العمل </a:t>
            </a:r>
          </a:p>
          <a:p>
            <a:pPr algn="r"/>
            <a:r>
              <a:rPr lang="ar-DZ" sz="2200" b="1" dirty="0"/>
              <a:t>-إجراءات معروفة </a:t>
            </a:r>
            <a:endParaRPr lang="fr-FR" sz="2200" b="1" dirty="0"/>
          </a:p>
        </p:txBody>
      </p:sp>
      <p:sp>
        <p:nvSpPr>
          <p:cNvPr id="18" name="Arrow: Right 17">
            <a:extLst>
              <a:ext uri="{FF2B5EF4-FFF2-40B4-BE49-F238E27FC236}">
                <a16:creationId xmlns:a16="http://schemas.microsoft.com/office/drawing/2014/main" id="{32A06639-89ED-92A7-C113-A19D93568F4B}"/>
              </a:ext>
            </a:extLst>
          </p:cNvPr>
          <p:cNvSpPr/>
          <p:nvPr/>
        </p:nvSpPr>
        <p:spPr>
          <a:xfrm>
            <a:off x="2625358" y="2627300"/>
            <a:ext cx="2494788" cy="3234844"/>
          </a:xfrm>
          <a:prstGeom prst="rightArrow">
            <a:avLst/>
          </a:prstGeom>
        </p:spPr>
        <p:style>
          <a:lnRef idx="1">
            <a:schemeClr val="accent1"/>
          </a:lnRef>
          <a:fillRef idx="2">
            <a:schemeClr val="accent1"/>
          </a:fillRef>
          <a:effectRef idx="1">
            <a:schemeClr val="accent1"/>
          </a:effectRef>
          <a:fontRef idx="minor">
            <a:schemeClr val="dk1"/>
          </a:fontRef>
        </p:style>
        <p:txBody>
          <a:bodyPr rtlCol="0" anchor="ctr"/>
          <a:lstStyle/>
          <a:p>
            <a:pPr algn="r"/>
            <a:r>
              <a:rPr lang="ar-DZ" sz="2200" b="1" dirty="0"/>
              <a:t>-وضعيات مشابهة </a:t>
            </a:r>
          </a:p>
          <a:p>
            <a:pPr algn="r"/>
            <a:r>
              <a:rPr lang="ar-DZ" sz="2200" b="1" dirty="0"/>
              <a:t>-إسقاط الحلول</a:t>
            </a:r>
            <a:endParaRPr lang="fr-FR" sz="2200" b="1" dirty="0"/>
          </a:p>
        </p:txBody>
      </p:sp>
      <p:sp>
        <p:nvSpPr>
          <p:cNvPr id="19" name="Arrow: Right 18">
            <a:extLst>
              <a:ext uri="{FF2B5EF4-FFF2-40B4-BE49-F238E27FC236}">
                <a16:creationId xmlns:a16="http://schemas.microsoft.com/office/drawing/2014/main" id="{FDBE0F3F-9345-2ED6-6B14-7B87F0F4DFE0}"/>
              </a:ext>
            </a:extLst>
          </p:cNvPr>
          <p:cNvSpPr/>
          <p:nvPr/>
        </p:nvSpPr>
        <p:spPr>
          <a:xfrm>
            <a:off x="5026205" y="2557220"/>
            <a:ext cx="2369287" cy="3234844"/>
          </a:xfrm>
          <a:prstGeom prst="rightArrow">
            <a:avLst/>
          </a:prstGeom>
        </p:spPr>
        <p:style>
          <a:lnRef idx="1">
            <a:schemeClr val="accent2"/>
          </a:lnRef>
          <a:fillRef idx="2">
            <a:schemeClr val="accent2"/>
          </a:fillRef>
          <a:effectRef idx="1">
            <a:schemeClr val="accent2"/>
          </a:effectRef>
          <a:fontRef idx="minor">
            <a:schemeClr val="dk1"/>
          </a:fontRef>
        </p:style>
        <p:txBody>
          <a:bodyPr rtlCol="0" anchor="ctr"/>
          <a:lstStyle/>
          <a:p>
            <a:pPr algn="r"/>
            <a:r>
              <a:rPr lang="ar-DZ" sz="2400" b="1" dirty="0"/>
              <a:t>-وضعيات جديدة</a:t>
            </a:r>
          </a:p>
          <a:p>
            <a:pPr algn="r"/>
            <a:r>
              <a:rPr lang="ar-DZ" sz="2400" b="1" dirty="0"/>
              <a:t>-</a:t>
            </a:r>
            <a:r>
              <a:rPr lang="ar-DZ" sz="2400" b="1" dirty="0" err="1"/>
              <a:t>إبتكار</a:t>
            </a:r>
            <a:r>
              <a:rPr lang="ar-DZ" sz="2400" b="1" dirty="0"/>
              <a:t> الحلول</a:t>
            </a:r>
            <a:endParaRPr lang="fr-FR" sz="2400" b="1" dirty="0"/>
          </a:p>
        </p:txBody>
      </p:sp>
      <p:sp>
        <p:nvSpPr>
          <p:cNvPr id="20" name="Arrow: Right 19">
            <a:extLst>
              <a:ext uri="{FF2B5EF4-FFF2-40B4-BE49-F238E27FC236}">
                <a16:creationId xmlns:a16="http://schemas.microsoft.com/office/drawing/2014/main" id="{561C3FDB-5420-8255-5585-F80BEB1D3373}"/>
              </a:ext>
            </a:extLst>
          </p:cNvPr>
          <p:cNvSpPr/>
          <p:nvPr/>
        </p:nvSpPr>
        <p:spPr>
          <a:xfrm>
            <a:off x="7395492" y="2583995"/>
            <a:ext cx="2369287" cy="3234844"/>
          </a:xfrm>
          <a:prstGeom prst="righ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r"/>
            <a:r>
              <a:rPr lang="ar-DZ" sz="2400" b="1" dirty="0"/>
              <a:t>- إ</a:t>
            </a:r>
            <a:r>
              <a:rPr lang="ar-SA" sz="2400" b="1" dirty="0"/>
              <a:t>ت</a:t>
            </a:r>
            <a:r>
              <a:rPr lang="ar-DZ" sz="2400" b="1" dirty="0"/>
              <a:t>ِّ</a:t>
            </a:r>
            <a:r>
              <a:rPr lang="ar-SA" sz="2400" b="1" dirty="0"/>
              <a:t>خاذ القرارات الإستراتيجية</a:t>
            </a:r>
            <a:endParaRPr lang="fr-FR" sz="2400" b="1" dirty="0"/>
          </a:p>
        </p:txBody>
      </p:sp>
      <p:sp>
        <p:nvSpPr>
          <p:cNvPr id="21" name="Arrow: Right 20">
            <a:extLst>
              <a:ext uri="{FF2B5EF4-FFF2-40B4-BE49-F238E27FC236}">
                <a16:creationId xmlns:a16="http://schemas.microsoft.com/office/drawing/2014/main" id="{AB43B2F5-CA7E-3927-820F-0553A73E8720}"/>
              </a:ext>
            </a:extLst>
          </p:cNvPr>
          <p:cNvSpPr/>
          <p:nvPr/>
        </p:nvSpPr>
        <p:spPr>
          <a:xfrm>
            <a:off x="9718853" y="2665877"/>
            <a:ext cx="2369287" cy="3234844"/>
          </a:xfrm>
          <a:prstGeom prst="rightArrow">
            <a:avLst/>
          </a:prstGeom>
        </p:spPr>
        <p:style>
          <a:lnRef idx="1">
            <a:schemeClr val="accent4"/>
          </a:lnRef>
          <a:fillRef idx="2">
            <a:schemeClr val="accent4"/>
          </a:fillRef>
          <a:effectRef idx="1">
            <a:schemeClr val="accent4"/>
          </a:effectRef>
          <a:fontRef idx="minor">
            <a:schemeClr val="dk1"/>
          </a:fontRef>
        </p:style>
        <p:txBody>
          <a:bodyPr rtlCol="0" anchor="ctr"/>
          <a:lstStyle/>
          <a:p>
            <a:pPr algn="r"/>
            <a:r>
              <a:rPr lang="ar-SA" sz="2400" b="1" dirty="0"/>
              <a:t>رؤية</a:t>
            </a:r>
            <a:r>
              <a:rPr lang="ar-DZ" sz="2400" b="1" dirty="0"/>
              <a:t>ً</a:t>
            </a:r>
            <a:r>
              <a:rPr lang="ar-SA" sz="2400" b="1" dirty="0"/>
              <a:t> شاملة</a:t>
            </a:r>
            <a:r>
              <a:rPr lang="ar-DZ" sz="2400" b="1" dirty="0"/>
              <a:t>ً</a:t>
            </a:r>
            <a:r>
              <a:rPr lang="ar-SA" sz="2400" b="1" dirty="0"/>
              <a:t> و</a:t>
            </a:r>
            <a:r>
              <a:rPr lang="ar-DZ" sz="2400" b="1" dirty="0"/>
              <a:t>إِست</a:t>
            </a:r>
            <a:r>
              <a:rPr lang="ar-SA" sz="2400" b="1" dirty="0"/>
              <a:t>شرافية</a:t>
            </a:r>
            <a:r>
              <a:rPr lang="ar-DZ" sz="2400" b="1" dirty="0"/>
              <a:t> للمدير او المالك</a:t>
            </a:r>
            <a:endParaRPr lang="fr-FR" sz="2400" b="1" dirty="0"/>
          </a:p>
        </p:txBody>
      </p:sp>
      <p:sp>
        <p:nvSpPr>
          <p:cNvPr id="24" name="Rectangle 23">
            <a:extLst>
              <a:ext uri="{FF2B5EF4-FFF2-40B4-BE49-F238E27FC236}">
                <a16:creationId xmlns:a16="http://schemas.microsoft.com/office/drawing/2014/main" id="{492B499E-3807-1EFF-BE55-49A3C21E2F4E}"/>
              </a:ext>
            </a:extLst>
          </p:cNvPr>
          <p:cNvSpPr/>
          <p:nvPr/>
        </p:nvSpPr>
        <p:spPr>
          <a:xfrm>
            <a:off x="438276" y="2387455"/>
            <a:ext cx="914400" cy="9144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SA" sz="2400" b="1" dirty="0">
                <a:solidFill>
                  <a:schemeClr val="tx1"/>
                </a:solidFill>
              </a:rPr>
              <a:t>كفاءة الت</a:t>
            </a:r>
            <a:r>
              <a:rPr lang="ar-DZ" sz="2400" b="1" dirty="0">
                <a:solidFill>
                  <a:schemeClr val="tx1"/>
                </a:solidFill>
              </a:rPr>
              <a:t>َّ</a:t>
            </a:r>
            <a:r>
              <a:rPr lang="ar-SA" sz="2400" b="1" dirty="0">
                <a:solidFill>
                  <a:schemeClr val="tx1"/>
                </a:solidFill>
              </a:rPr>
              <a:t>قليد</a:t>
            </a:r>
            <a:endParaRPr lang="fr-FR" sz="2400" dirty="0">
              <a:solidFill>
                <a:schemeClr val="tx1"/>
              </a:solidFill>
            </a:endParaRPr>
          </a:p>
        </p:txBody>
      </p:sp>
      <p:sp>
        <p:nvSpPr>
          <p:cNvPr id="26" name="Rectangle 25">
            <a:extLst>
              <a:ext uri="{FF2B5EF4-FFF2-40B4-BE49-F238E27FC236}">
                <a16:creationId xmlns:a16="http://schemas.microsoft.com/office/drawing/2014/main" id="{DF6F4712-1737-17A0-E03B-35C31A28F63F}"/>
              </a:ext>
            </a:extLst>
          </p:cNvPr>
          <p:cNvSpPr/>
          <p:nvPr/>
        </p:nvSpPr>
        <p:spPr>
          <a:xfrm>
            <a:off x="9843061" y="2448749"/>
            <a:ext cx="914400" cy="9144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ar-DZ" sz="2400" b="1" dirty="0">
              <a:solidFill>
                <a:schemeClr val="tx1"/>
              </a:solidFill>
            </a:endParaRPr>
          </a:p>
          <a:p>
            <a:pPr algn="ctr"/>
            <a:r>
              <a:rPr lang="ar-SA" sz="2400" b="1" dirty="0">
                <a:solidFill>
                  <a:schemeClr val="tx1"/>
                </a:solidFill>
              </a:rPr>
              <a:t>الكفاءة العليا</a:t>
            </a:r>
            <a:endParaRPr lang="fr-FR" sz="2400" dirty="0">
              <a:solidFill>
                <a:schemeClr val="tx1"/>
              </a:solidFill>
            </a:endParaRPr>
          </a:p>
          <a:p>
            <a:pPr algn="ctr"/>
            <a:endParaRPr lang="fr-FR" dirty="0"/>
          </a:p>
        </p:txBody>
      </p:sp>
      <p:sp>
        <p:nvSpPr>
          <p:cNvPr id="27" name="Rectangle 26">
            <a:extLst>
              <a:ext uri="{FF2B5EF4-FFF2-40B4-BE49-F238E27FC236}">
                <a16:creationId xmlns:a16="http://schemas.microsoft.com/office/drawing/2014/main" id="{E5F754E3-FF30-9B04-1C1C-2176AAB303DF}"/>
              </a:ext>
            </a:extLst>
          </p:cNvPr>
          <p:cNvSpPr/>
          <p:nvPr/>
        </p:nvSpPr>
        <p:spPr>
          <a:xfrm>
            <a:off x="7528134" y="2387455"/>
            <a:ext cx="914400" cy="9144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ar-DZ" sz="2400" b="1" dirty="0">
              <a:solidFill>
                <a:schemeClr val="tx1"/>
              </a:solidFill>
            </a:endParaRPr>
          </a:p>
          <a:p>
            <a:pPr algn="ctr"/>
            <a:r>
              <a:rPr lang="ar-SA" sz="2400" b="1" dirty="0">
                <a:solidFill>
                  <a:schemeClr val="tx1"/>
                </a:solidFill>
              </a:rPr>
              <a:t>كفاءة القيادة </a:t>
            </a:r>
            <a:endParaRPr lang="ar-DZ" sz="2400" b="1" dirty="0">
              <a:solidFill>
                <a:schemeClr val="tx1"/>
              </a:solidFill>
            </a:endParaRPr>
          </a:p>
          <a:p>
            <a:pPr algn="ctr"/>
            <a:endParaRPr lang="fr-FR" dirty="0"/>
          </a:p>
        </p:txBody>
      </p:sp>
      <p:sp>
        <p:nvSpPr>
          <p:cNvPr id="29" name="Rectangle 28">
            <a:extLst>
              <a:ext uri="{FF2B5EF4-FFF2-40B4-BE49-F238E27FC236}">
                <a16:creationId xmlns:a16="http://schemas.microsoft.com/office/drawing/2014/main" id="{BDAB1575-B64A-7F77-E348-ED09E57F13D7}"/>
              </a:ext>
            </a:extLst>
          </p:cNvPr>
          <p:cNvSpPr/>
          <p:nvPr/>
        </p:nvSpPr>
        <p:spPr>
          <a:xfrm>
            <a:off x="5120146" y="2341961"/>
            <a:ext cx="914400" cy="9144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SA" sz="2400" b="1" dirty="0">
                <a:solidFill>
                  <a:schemeClr val="tx1"/>
                </a:solidFill>
              </a:rPr>
              <a:t>كفاءة الإبداع</a:t>
            </a:r>
            <a:endParaRPr lang="fr-FR" sz="2400" dirty="0">
              <a:solidFill>
                <a:schemeClr val="tx1"/>
              </a:solidFill>
            </a:endParaRPr>
          </a:p>
        </p:txBody>
      </p:sp>
      <p:sp>
        <p:nvSpPr>
          <p:cNvPr id="30" name="Rectangle 29">
            <a:extLst>
              <a:ext uri="{FF2B5EF4-FFF2-40B4-BE49-F238E27FC236}">
                <a16:creationId xmlns:a16="http://schemas.microsoft.com/office/drawing/2014/main" id="{C625A07B-83DC-2FD2-49B5-908FC0B07B93}"/>
              </a:ext>
            </a:extLst>
          </p:cNvPr>
          <p:cNvSpPr/>
          <p:nvPr/>
        </p:nvSpPr>
        <p:spPr>
          <a:xfrm>
            <a:off x="2774242" y="2413425"/>
            <a:ext cx="914400" cy="9144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SA" sz="2400" b="1" dirty="0">
                <a:solidFill>
                  <a:schemeClr val="tx1"/>
                </a:solidFill>
              </a:rPr>
              <a:t>كفاءة الإسقاط</a:t>
            </a:r>
            <a:endParaRPr lang="fr-FR" sz="2400" dirty="0">
              <a:solidFill>
                <a:schemeClr val="tx1"/>
              </a:solidFill>
            </a:endParaRPr>
          </a:p>
        </p:txBody>
      </p:sp>
    </p:spTree>
    <p:extLst>
      <p:ext uri="{BB962C8B-B14F-4D97-AF65-F5344CB8AC3E}">
        <p14:creationId xmlns:p14="http://schemas.microsoft.com/office/powerpoint/2010/main" val="831944426"/>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AA2AAC-1E0E-7889-FEAD-CA71E41CEFC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6D1386A-0857-9C0D-BCFA-C58EBAAB19E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A075182-E16D-D678-B21C-8E7A6AF29731}"/>
              </a:ext>
            </a:extLst>
          </p:cNvPr>
          <p:cNvSpPr/>
          <p:nvPr/>
        </p:nvSpPr>
        <p:spPr>
          <a:xfrm rot="16200000" flipV="1">
            <a:off x="-2512140" y="1655477"/>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529A07E6-C8C1-08B4-4769-A5162C3B5440}"/>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E1A45F85-AEC5-E918-CE49-0980C3536CD1}"/>
              </a:ext>
            </a:extLst>
          </p:cNvPr>
          <p:cNvSpPr/>
          <p:nvPr/>
        </p:nvSpPr>
        <p:spPr>
          <a:xfrm>
            <a:off x="3462639" y="54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8E843DB6-622E-0C0C-5CDA-B83BDF173DF9}"/>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848511C8-0D1D-9266-5230-41CB2379FA77}"/>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B266002E-8181-2FFF-8C76-EE193E6BBB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A8B902E0-6188-E348-6854-A82572B132A3}"/>
              </a:ext>
            </a:extLst>
          </p:cNvPr>
          <p:cNvSpPr txBox="1"/>
          <p:nvPr/>
        </p:nvSpPr>
        <p:spPr>
          <a:xfrm>
            <a:off x="2946789" y="1546688"/>
            <a:ext cx="8638350" cy="4401205"/>
          </a:xfrm>
          <a:prstGeom prst="rect">
            <a:avLst/>
          </a:prstGeom>
          <a:noFill/>
        </p:spPr>
        <p:txBody>
          <a:bodyPr wrap="square">
            <a:spAutoFit/>
          </a:bodyPr>
          <a:lstStyle/>
          <a:p>
            <a:pPr marL="457200" indent="-457200" algn="r" rtl="1">
              <a:buFont typeface="Wingdings" panose="05000000000000000000" pitchFamily="2" charset="2"/>
              <a:buChar char="v"/>
            </a:pPr>
            <a:r>
              <a:rPr lang="ar-SA" sz="3600" b="1" dirty="0"/>
              <a:t>رابعا : الإدارة المالية</a:t>
            </a:r>
            <a:r>
              <a:rPr lang="ar-DZ" sz="3600" b="1" dirty="0"/>
              <a:t>:</a:t>
            </a:r>
          </a:p>
          <a:p>
            <a:pPr algn="just" rtl="1"/>
            <a:endParaRPr lang="ar-DZ" dirty="0"/>
          </a:p>
          <a:p>
            <a:pPr algn="just" rtl="1"/>
            <a:r>
              <a:rPr lang="ar-DZ" dirty="0"/>
              <a:t>     </a:t>
            </a:r>
            <a:r>
              <a:rPr lang="ar-SA" sz="2800" dirty="0"/>
              <a:t>الإدارة المالية في </a:t>
            </a:r>
            <a:r>
              <a:rPr lang="ar-SA" sz="2800" dirty="0" err="1"/>
              <a:t>المؤس</a:t>
            </a:r>
            <a:r>
              <a:rPr lang="ar-DZ" sz="2800" dirty="0"/>
              <a:t>َّ</a:t>
            </a:r>
            <a:r>
              <a:rPr lang="ar-SA" sz="2800" dirty="0"/>
              <a:t>سات الإعلامية</a:t>
            </a:r>
            <a:r>
              <a:rPr lang="ar-DZ" sz="2800" dirty="0"/>
              <a:t>،</a:t>
            </a:r>
            <a:r>
              <a:rPr lang="ar-SA" sz="2800" dirty="0"/>
              <a:t> هي</a:t>
            </a:r>
            <a:r>
              <a:rPr lang="ar-DZ" sz="2800" dirty="0"/>
              <a:t>:"</a:t>
            </a:r>
            <a:r>
              <a:rPr lang="ar-SA" sz="2800" dirty="0"/>
              <a:t> مجموعة الأنشطة</a:t>
            </a:r>
            <a:r>
              <a:rPr lang="ar-DZ" sz="2800" dirty="0"/>
              <a:t>،</a:t>
            </a:r>
            <a:r>
              <a:rPr lang="ar-SA" sz="2800" dirty="0"/>
              <a:t> ال</a:t>
            </a:r>
            <a:r>
              <a:rPr lang="ar-DZ" sz="2800" dirty="0"/>
              <a:t>َّ</a:t>
            </a:r>
            <a:r>
              <a:rPr lang="ar-SA" sz="2800" dirty="0"/>
              <a:t>تي تُعنى بتخطيط، وتنظيم، ورقابة الأموال اللازمة لعمل </a:t>
            </a:r>
            <a:r>
              <a:rPr lang="ar-SA" sz="2800" dirty="0" err="1"/>
              <a:t>المؤس</a:t>
            </a:r>
            <a:r>
              <a:rPr lang="ar-DZ" sz="2800" dirty="0"/>
              <a:t>َّ</a:t>
            </a:r>
            <a:r>
              <a:rPr lang="ar-SA" sz="2800" dirty="0" err="1"/>
              <a:t>سة</a:t>
            </a:r>
            <a:r>
              <a:rPr lang="ar-SA" sz="2800" dirty="0"/>
              <a:t>، بهدف تحقيق أهدافها</a:t>
            </a:r>
            <a:r>
              <a:rPr lang="ar-DZ" sz="2800" dirty="0"/>
              <a:t>،</a:t>
            </a:r>
            <a:r>
              <a:rPr lang="ar-SA" sz="2800" dirty="0"/>
              <a:t> وضمان </a:t>
            </a:r>
            <a:r>
              <a:rPr lang="ar-DZ" sz="2800" dirty="0"/>
              <a:t>إ</a:t>
            </a:r>
            <a:r>
              <a:rPr lang="ar-SA" sz="2800" dirty="0" err="1"/>
              <a:t>ستدامتها</a:t>
            </a:r>
            <a:r>
              <a:rPr lang="ar-SA" sz="2800" dirty="0"/>
              <a:t> المالية من خلال إدارة الإيرادات، والن</a:t>
            </a:r>
            <a:r>
              <a:rPr lang="ar-DZ" sz="2800" dirty="0"/>
              <a:t>َّ</a:t>
            </a:r>
            <a:r>
              <a:rPr lang="ar-SA" sz="2800" dirty="0"/>
              <a:t>فقات</a:t>
            </a:r>
            <a:r>
              <a:rPr lang="ar-DZ" sz="2800" dirty="0"/>
              <a:t> </a:t>
            </a:r>
            <a:r>
              <a:rPr lang="ar-SA" sz="2800" dirty="0"/>
              <a:t>والاستثمار، مع الت</a:t>
            </a:r>
            <a:r>
              <a:rPr lang="ar-DZ" sz="2800" dirty="0"/>
              <a:t>َّ</a:t>
            </a:r>
            <a:r>
              <a:rPr lang="ar-SA" sz="2800" dirty="0" err="1"/>
              <a:t>ركيز</a:t>
            </a:r>
            <a:r>
              <a:rPr lang="ar-SA" sz="2800" dirty="0"/>
              <a:t> على تحقيق التوازن المالي، وزيادة العائدات عبر مصادر دخل </a:t>
            </a:r>
            <a:r>
              <a:rPr lang="ar-SA" sz="2800" dirty="0" err="1"/>
              <a:t>متنو</a:t>
            </a:r>
            <a:r>
              <a:rPr lang="ar-DZ" sz="2800" dirty="0"/>
              <a:t>ِّ</a:t>
            </a:r>
            <a:r>
              <a:rPr lang="ar-SA" sz="2800" dirty="0" err="1"/>
              <a:t>عة</a:t>
            </a:r>
            <a:r>
              <a:rPr lang="ar-SA" sz="2800" dirty="0"/>
              <a:t> مثل</a:t>
            </a:r>
            <a:r>
              <a:rPr lang="ar-DZ" sz="2800" dirty="0"/>
              <a:t>:</a:t>
            </a:r>
            <a:r>
              <a:rPr lang="ar-SA" sz="2800" dirty="0"/>
              <a:t> الإعلانات والاشتراكات، وتحسين الكفاءة الت</a:t>
            </a:r>
            <a:r>
              <a:rPr lang="ar-DZ" sz="2800" dirty="0"/>
              <a:t>َّ</a:t>
            </a:r>
            <a:r>
              <a:rPr lang="ar-SA" sz="2800" dirty="0" err="1"/>
              <a:t>شغيلية</a:t>
            </a:r>
            <a:r>
              <a:rPr lang="ar-DZ" sz="2800" dirty="0"/>
              <a:t>،</a:t>
            </a:r>
            <a:r>
              <a:rPr lang="ar-SA" sz="2800" dirty="0"/>
              <a:t> لضمان القدرة على البقاء والتكي</a:t>
            </a:r>
            <a:r>
              <a:rPr lang="ar-DZ" sz="2800" dirty="0"/>
              <a:t>َّ</a:t>
            </a:r>
            <a:r>
              <a:rPr lang="ar-SA" sz="2800" dirty="0"/>
              <a:t>ف مع </a:t>
            </a:r>
            <a:r>
              <a:rPr lang="ar-SA" sz="2800" dirty="0" err="1"/>
              <a:t>المتغي</a:t>
            </a:r>
            <a:r>
              <a:rPr lang="ar-DZ" sz="2800" dirty="0"/>
              <a:t>ِّ</a:t>
            </a:r>
            <a:r>
              <a:rPr lang="ar-SA" sz="2800" dirty="0"/>
              <a:t>رات.</a:t>
            </a:r>
            <a:endParaRPr lang="fr-FR" sz="2800" dirty="0"/>
          </a:p>
          <a:p>
            <a:pPr algn="just" rtl="1"/>
            <a:endParaRPr lang="fr-FR" dirty="0"/>
          </a:p>
          <a:p>
            <a:pPr algn="just" rtl="1"/>
            <a:endParaRPr lang="ar-DZ"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Picture Placeholder 6">
            <a:extLst>
              <a:ext uri="{FF2B5EF4-FFF2-40B4-BE49-F238E27FC236}">
                <a16:creationId xmlns:a16="http://schemas.microsoft.com/office/drawing/2014/main" id="{AC5F1135-3E04-550D-F213-6D9D394983B9}"/>
              </a:ext>
            </a:extLst>
          </p:cNvPr>
          <p:cNvSpPr>
            <a:spLocks noGrp="1"/>
          </p:cNvSpPr>
          <p:nvPr>
            <p:ph type="pic" sz="quarter" idx="10"/>
          </p:nvPr>
        </p:nvSpPr>
        <p:spPr>
          <a:xfrm>
            <a:off x="-3309226" y="-1065934"/>
            <a:ext cx="6826172" cy="6857998"/>
          </a:xfrm>
          <a:solidFill>
            <a:schemeClr val="bg2">
              <a:lumMod val="75000"/>
              <a:alpha val="50000"/>
            </a:schemeClr>
          </a:solidFill>
        </p:spPr>
      </p:sp>
      <p:grpSp>
        <p:nvGrpSpPr>
          <p:cNvPr id="11" name="Google Shape;8571;p58">
            <a:extLst>
              <a:ext uri="{FF2B5EF4-FFF2-40B4-BE49-F238E27FC236}">
                <a16:creationId xmlns:a16="http://schemas.microsoft.com/office/drawing/2014/main" id="{9EC46D7A-1A53-2929-2A60-CBA0AB5A2E59}"/>
              </a:ext>
            </a:extLst>
          </p:cNvPr>
          <p:cNvGrpSpPr/>
          <p:nvPr/>
        </p:nvGrpSpPr>
        <p:grpSpPr>
          <a:xfrm>
            <a:off x="406894" y="4524505"/>
            <a:ext cx="3184494" cy="1898236"/>
            <a:chOff x="2404875" y="3592725"/>
            <a:chExt cx="298525" cy="293825"/>
          </a:xfrm>
        </p:grpSpPr>
        <p:sp>
          <p:nvSpPr>
            <p:cNvPr id="12" name="Google Shape;8572;p58">
              <a:extLst>
                <a:ext uri="{FF2B5EF4-FFF2-40B4-BE49-F238E27FC236}">
                  <a16:creationId xmlns:a16="http://schemas.microsoft.com/office/drawing/2014/main" id="{0CDAC6A0-E007-8664-5595-6F8BBE6F37D8}"/>
                </a:ext>
              </a:extLst>
            </p:cNvPr>
            <p:cNvSpPr/>
            <p:nvPr/>
          </p:nvSpPr>
          <p:spPr>
            <a:xfrm>
              <a:off x="2404875" y="3747900"/>
              <a:ext cx="52775" cy="138650"/>
            </a:xfrm>
            <a:custGeom>
              <a:avLst/>
              <a:gdLst/>
              <a:ahLst/>
              <a:cxnLst/>
              <a:rect l="l" t="t" r="r" b="b"/>
              <a:pathLst>
                <a:path w="2111" h="5546" extrusionOk="0">
                  <a:moveTo>
                    <a:pt x="378" y="0"/>
                  </a:moveTo>
                  <a:cubicBezTo>
                    <a:pt x="158" y="0"/>
                    <a:pt x="0" y="158"/>
                    <a:pt x="0" y="347"/>
                  </a:cubicBezTo>
                  <a:lnTo>
                    <a:pt x="0" y="5198"/>
                  </a:lnTo>
                  <a:cubicBezTo>
                    <a:pt x="0" y="5419"/>
                    <a:pt x="158" y="5545"/>
                    <a:pt x="378" y="5545"/>
                  </a:cubicBezTo>
                  <a:lnTo>
                    <a:pt x="1071" y="5545"/>
                  </a:lnTo>
                  <a:cubicBezTo>
                    <a:pt x="1670" y="5545"/>
                    <a:pt x="2111" y="5072"/>
                    <a:pt x="2111" y="4537"/>
                  </a:cubicBezTo>
                  <a:lnTo>
                    <a:pt x="2111" y="1040"/>
                  </a:lnTo>
                  <a:cubicBezTo>
                    <a:pt x="2111" y="441"/>
                    <a:pt x="1638"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573;p58">
              <a:extLst>
                <a:ext uri="{FF2B5EF4-FFF2-40B4-BE49-F238E27FC236}">
                  <a16:creationId xmlns:a16="http://schemas.microsoft.com/office/drawing/2014/main" id="{7EB9DC99-0315-610A-EED4-A4F27A1F42F4}"/>
                </a:ext>
              </a:extLst>
            </p:cNvPr>
            <p:cNvSpPr/>
            <p:nvPr/>
          </p:nvSpPr>
          <p:spPr>
            <a:xfrm>
              <a:off x="2458425" y="3592725"/>
              <a:ext cx="190625" cy="160700"/>
            </a:xfrm>
            <a:custGeom>
              <a:avLst/>
              <a:gdLst/>
              <a:ahLst/>
              <a:cxnLst/>
              <a:rect l="l" t="t" r="r" b="b"/>
              <a:pathLst>
                <a:path w="7625" h="6428" extrusionOk="0">
                  <a:moveTo>
                    <a:pt x="3781" y="631"/>
                  </a:moveTo>
                  <a:cubicBezTo>
                    <a:pt x="3970" y="631"/>
                    <a:pt x="4128" y="788"/>
                    <a:pt x="4128" y="977"/>
                  </a:cubicBezTo>
                  <a:lnTo>
                    <a:pt x="4128" y="1418"/>
                  </a:lnTo>
                  <a:cubicBezTo>
                    <a:pt x="4380" y="1481"/>
                    <a:pt x="4569" y="1639"/>
                    <a:pt x="4758" y="1860"/>
                  </a:cubicBezTo>
                  <a:cubicBezTo>
                    <a:pt x="4884" y="2017"/>
                    <a:pt x="4884" y="2206"/>
                    <a:pt x="4726" y="2332"/>
                  </a:cubicBezTo>
                  <a:cubicBezTo>
                    <a:pt x="4657" y="2373"/>
                    <a:pt x="4583" y="2397"/>
                    <a:pt x="4510" y="2397"/>
                  </a:cubicBezTo>
                  <a:cubicBezTo>
                    <a:pt x="4416" y="2397"/>
                    <a:pt x="4325" y="2358"/>
                    <a:pt x="4254" y="2269"/>
                  </a:cubicBezTo>
                  <a:cubicBezTo>
                    <a:pt x="4114" y="2106"/>
                    <a:pt x="3957" y="2012"/>
                    <a:pt x="3821" y="2012"/>
                  </a:cubicBezTo>
                  <a:cubicBezTo>
                    <a:pt x="3773" y="2012"/>
                    <a:pt x="3728" y="2024"/>
                    <a:pt x="3687" y="2049"/>
                  </a:cubicBezTo>
                  <a:cubicBezTo>
                    <a:pt x="3592" y="2080"/>
                    <a:pt x="3466" y="2238"/>
                    <a:pt x="3466" y="2364"/>
                  </a:cubicBezTo>
                  <a:cubicBezTo>
                    <a:pt x="3466" y="2553"/>
                    <a:pt x="3624" y="2710"/>
                    <a:pt x="3813" y="2710"/>
                  </a:cubicBezTo>
                  <a:cubicBezTo>
                    <a:pt x="4411" y="2710"/>
                    <a:pt x="4852" y="3183"/>
                    <a:pt x="4852" y="3750"/>
                  </a:cubicBezTo>
                  <a:cubicBezTo>
                    <a:pt x="4852" y="4159"/>
                    <a:pt x="4600" y="4537"/>
                    <a:pt x="4222" y="4663"/>
                  </a:cubicBezTo>
                  <a:lnTo>
                    <a:pt x="4159" y="4663"/>
                  </a:lnTo>
                  <a:lnTo>
                    <a:pt x="4159" y="5073"/>
                  </a:lnTo>
                  <a:cubicBezTo>
                    <a:pt x="4159" y="5262"/>
                    <a:pt x="4002" y="5420"/>
                    <a:pt x="3813" y="5420"/>
                  </a:cubicBezTo>
                  <a:cubicBezTo>
                    <a:pt x="3624" y="5420"/>
                    <a:pt x="3466" y="5262"/>
                    <a:pt x="3466" y="5073"/>
                  </a:cubicBezTo>
                  <a:lnTo>
                    <a:pt x="3466" y="4663"/>
                  </a:lnTo>
                  <a:cubicBezTo>
                    <a:pt x="3277" y="4600"/>
                    <a:pt x="3119" y="4537"/>
                    <a:pt x="2962" y="4348"/>
                  </a:cubicBezTo>
                  <a:cubicBezTo>
                    <a:pt x="2836" y="4254"/>
                    <a:pt x="2804" y="4002"/>
                    <a:pt x="2962" y="3876"/>
                  </a:cubicBezTo>
                  <a:cubicBezTo>
                    <a:pt x="3013" y="3825"/>
                    <a:pt x="3108" y="3793"/>
                    <a:pt x="3206" y="3793"/>
                  </a:cubicBezTo>
                  <a:cubicBezTo>
                    <a:pt x="3290" y="3793"/>
                    <a:pt x="3376" y="3817"/>
                    <a:pt x="3435" y="3876"/>
                  </a:cubicBezTo>
                  <a:cubicBezTo>
                    <a:pt x="3549" y="3990"/>
                    <a:pt x="3679" y="4071"/>
                    <a:pt x="3803" y="4071"/>
                  </a:cubicBezTo>
                  <a:cubicBezTo>
                    <a:pt x="3850" y="4071"/>
                    <a:pt x="3895" y="4059"/>
                    <a:pt x="3939" y="4033"/>
                  </a:cubicBezTo>
                  <a:cubicBezTo>
                    <a:pt x="4065" y="4002"/>
                    <a:pt x="4128" y="3844"/>
                    <a:pt x="4128" y="3718"/>
                  </a:cubicBezTo>
                  <a:cubicBezTo>
                    <a:pt x="4128" y="3529"/>
                    <a:pt x="3970" y="3372"/>
                    <a:pt x="3781" y="3372"/>
                  </a:cubicBezTo>
                  <a:cubicBezTo>
                    <a:pt x="3182" y="3372"/>
                    <a:pt x="2741" y="2899"/>
                    <a:pt x="2741" y="2364"/>
                  </a:cubicBezTo>
                  <a:cubicBezTo>
                    <a:pt x="2741" y="1954"/>
                    <a:pt x="3025" y="1576"/>
                    <a:pt x="3435" y="1418"/>
                  </a:cubicBezTo>
                  <a:lnTo>
                    <a:pt x="3435" y="977"/>
                  </a:lnTo>
                  <a:cubicBezTo>
                    <a:pt x="3435" y="788"/>
                    <a:pt x="3592" y="631"/>
                    <a:pt x="3781" y="631"/>
                  </a:cubicBezTo>
                  <a:close/>
                  <a:moveTo>
                    <a:pt x="3813" y="1"/>
                  </a:moveTo>
                  <a:cubicBezTo>
                    <a:pt x="1733" y="1"/>
                    <a:pt x="0" y="1734"/>
                    <a:pt x="0" y="3813"/>
                  </a:cubicBezTo>
                  <a:cubicBezTo>
                    <a:pt x="0" y="4537"/>
                    <a:pt x="190" y="5231"/>
                    <a:pt x="536" y="5829"/>
                  </a:cubicBezTo>
                  <a:cubicBezTo>
                    <a:pt x="1009" y="5546"/>
                    <a:pt x="1544" y="5420"/>
                    <a:pt x="2080" y="5420"/>
                  </a:cubicBezTo>
                  <a:cubicBezTo>
                    <a:pt x="2146" y="5414"/>
                    <a:pt x="2213" y="5411"/>
                    <a:pt x="2279" y="5411"/>
                  </a:cubicBezTo>
                  <a:cubicBezTo>
                    <a:pt x="2936" y="5411"/>
                    <a:pt x="3587" y="5692"/>
                    <a:pt x="4159" y="6207"/>
                  </a:cubicBezTo>
                  <a:lnTo>
                    <a:pt x="5892" y="6207"/>
                  </a:lnTo>
                  <a:cubicBezTo>
                    <a:pt x="6144" y="6207"/>
                    <a:pt x="6364" y="6302"/>
                    <a:pt x="6585" y="6428"/>
                  </a:cubicBezTo>
                  <a:cubicBezTo>
                    <a:pt x="7215" y="5735"/>
                    <a:pt x="7625" y="4789"/>
                    <a:pt x="7625" y="3813"/>
                  </a:cubicBezTo>
                  <a:cubicBezTo>
                    <a:pt x="7625" y="1734"/>
                    <a:pt x="5892" y="1"/>
                    <a:pt x="381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574;p58">
              <a:extLst>
                <a:ext uri="{FF2B5EF4-FFF2-40B4-BE49-F238E27FC236}">
                  <a16:creationId xmlns:a16="http://schemas.microsoft.com/office/drawing/2014/main" id="{4BFF1650-0A36-3787-9215-A7A0FDD24CB2}"/>
                </a:ext>
              </a:extLst>
            </p:cNvPr>
            <p:cNvSpPr/>
            <p:nvPr/>
          </p:nvSpPr>
          <p:spPr>
            <a:xfrm>
              <a:off x="2474975" y="3742775"/>
              <a:ext cx="228425" cy="125650"/>
            </a:xfrm>
            <a:custGeom>
              <a:avLst/>
              <a:gdLst/>
              <a:ahLst/>
              <a:cxnLst/>
              <a:rect l="l" t="t" r="r" b="b"/>
              <a:pathLst>
                <a:path w="9137" h="5026" extrusionOk="0">
                  <a:moveTo>
                    <a:pt x="1422" y="0"/>
                  </a:moveTo>
                  <a:cubicBezTo>
                    <a:pt x="918" y="0"/>
                    <a:pt x="416" y="160"/>
                    <a:pt x="0" y="457"/>
                  </a:cubicBezTo>
                  <a:lnTo>
                    <a:pt x="0" y="5025"/>
                  </a:lnTo>
                  <a:lnTo>
                    <a:pt x="5230" y="5025"/>
                  </a:lnTo>
                  <a:cubicBezTo>
                    <a:pt x="5923" y="5025"/>
                    <a:pt x="6490" y="4679"/>
                    <a:pt x="6900" y="4143"/>
                  </a:cubicBezTo>
                  <a:lnTo>
                    <a:pt x="8916" y="1245"/>
                  </a:lnTo>
                  <a:cubicBezTo>
                    <a:pt x="9137" y="930"/>
                    <a:pt x="9074" y="489"/>
                    <a:pt x="8727" y="268"/>
                  </a:cubicBezTo>
                  <a:cubicBezTo>
                    <a:pt x="8633" y="221"/>
                    <a:pt x="8517" y="196"/>
                    <a:pt x="8398" y="196"/>
                  </a:cubicBezTo>
                  <a:cubicBezTo>
                    <a:pt x="8196" y="196"/>
                    <a:pt x="7983" y="268"/>
                    <a:pt x="7845" y="426"/>
                  </a:cubicBezTo>
                  <a:lnTo>
                    <a:pt x="5955" y="2726"/>
                  </a:lnTo>
                  <a:cubicBezTo>
                    <a:pt x="5829" y="2883"/>
                    <a:pt x="5545" y="2978"/>
                    <a:pt x="5419" y="2978"/>
                  </a:cubicBezTo>
                  <a:lnTo>
                    <a:pt x="3119" y="2978"/>
                  </a:lnTo>
                  <a:cubicBezTo>
                    <a:pt x="2899" y="2978"/>
                    <a:pt x="2741" y="2820"/>
                    <a:pt x="2741" y="2631"/>
                  </a:cubicBezTo>
                  <a:cubicBezTo>
                    <a:pt x="2741" y="2411"/>
                    <a:pt x="2899" y="2253"/>
                    <a:pt x="3119" y="2253"/>
                  </a:cubicBezTo>
                  <a:lnTo>
                    <a:pt x="5198" y="2253"/>
                  </a:lnTo>
                  <a:cubicBezTo>
                    <a:pt x="5576" y="2253"/>
                    <a:pt x="5923" y="1938"/>
                    <a:pt x="5923" y="1560"/>
                  </a:cubicBezTo>
                  <a:cubicBezTo>
                    <a:pt x="5923" y="1150"/>
                    <a:pt x="5576" y="835"/>
                    <a:pt x="5198" y="835"/>
                  </a:cubicBezTo>
                  <a:lnTo>
                    <a:pt x="3340" y="835"/>
                  </a:lnTo>
                  <a:cubicBezTo>
                    <a:pt x="3182" y="835"/>
                    <a:pt x="3088" y="741"/>
                    <a:pt x="2962" y="615"/>
                  </a:cubicBezTo>
                  <a:cubicBezTo>
                    <a:pt x="2773" y="426"/>
                    <a:pt x="2520" y="300"/>
                    <a:pt x="2300" y="174"/>
                  </a:cubicBezTo>
                  <a:cubicBezTo>
                    <a:pt x="2019" y="56"/>
                    <a:pt x="1720" y="0"/>
                    <a:pt x="14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84100786"/>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95AF8-6D8B-8983-B8F9-26B5FE3331C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7ECE04B-B732-DED3-81DF-EE282D40585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F36F1AD-A14D-8038-4211-E4EFE2287DD1}"/>
              </a:ext>
            </a:extLst>
          </p:cNvPr>
          <p:cNvSpPr/>
          <p:nvPr/>
        </p:nvSpPr>
        <p:spPr>
          <a:xfrm rot="16200000" flipV="1">
            <a:off x="-2512140" y="1655477"/>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64638E08-B26C-2A00-AF4E-E210CE0D70C0}"/>
              </a:ext>
            </a:extLst>
          </p:cNvPr>
          <p:cNvSpPr txBox="1"/>
          <p:nvPr/>
        </p:nvSpPr>
        <p:spPr>
          <a:xfrm>
            <a:off x="4370037" y="788192"/>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4B903E0B-F5C4-DBCF-2F72-D2512AEAABBF}"/>
              </a:ext>
            </a:extLst>
          </p:cNvPr>
          <p:cNvSpPr/>
          <p:nvPr/>
        </p:nvSpPr>
        <p:spPr>
          <a:xfrm>
            <a:off x="3462639" y="54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11BCD18-8F2B-E924-F1B4-1BE2D741692D}"/>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E527626-4D59-4444-DE41-6149776BCEFD}"/>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5C173CED-936B-77A4-8F38-A09B9CF9A6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A51D2553-E459-7F22-0036-4DFC239D3BB3}"/>
              </a:ext>
            </a:extLst>
          </p:cNvPr>
          <p:cNvSpPr txBox="1"/>
          <p:nvPr/>
        </p:nvSpPr>
        <p:spPr>
          <a:xfrm>
            <a:off x="2924451" y="1594514"/>
            <a:ext cx="8638350" cy="5232202"/>
          </a:xfrm>
          <a:prstGeom prst="rect">
            <a:avLst/>
          </a:prstGeom>
          <a:noFill/>
        </p:spPr>
        <p:txBody>
          <a:bodyPr wrap="square">
            <a:spAutoFit/>
          </a:bodyPr>
          <a:lstStyle/>
          <a:p>
            <a:pPr algn="r"/>
            <a:r>
              <a:rPr lang="ar-SA" sz="3200" b="1" dirty="0"/>
              <a:t>مهام الإدارة المالية في </a:t>
            </a:r>
            <a:r>
              <a:rPr lang="ar-SA" sz="3200" b="1" dirty="0" err="1"/>
              <a:t>المؤس</a:t>
            </a:r>
            <a:r>
              <a:rPr lang="ar-DZ" sz="3200" b="1" dirty="0"/>
              <a:t>َّ</a:t>
            </a:r>
            <a:r>
              <a:rPr lang="ar-SA" sz="3200" b="1" dirty="0"/>
              <a:t>سات الإعلامية</a:t>
            </a:r>
            <a:endParaRPr lang="ar-DZ" sz="3200" b="1" dirty="0"/>
          </a:p>
          <a:p>
            <a:pPr lvl="0" algn="just" rtl="1"/>
            <a:r>
              <a:rPr lang="ar-SA" sz="2800" b="1" dirty="0">
                <a:solidFill>
                  <a:schemeClr val="accent1"/>
                </a:solidFill>
              </a:rPr>
              <a:t>1</a:t>
            </a:r>
            <a:r>
              <a:rPr lang="ar-DZ" sz="2800" b="1" dirty="0">
                <a:solidFill>
                  <a:schemeClr val="accent1"/>
                </a:solidFill>
              </a:rPr>
              <a:t>- </a:t>
            </a:r>
            <a:r>
              <a:rPr lang="ar-SA" sz="2800" b="1" dirty="0">
                <a:solidFill>
                  <a:schemeClr val="accent1"/>
                </a:solidFill>
              </a:rPr>
              <a:t>الت</a:t>
            </a:r>
            <a:r>
              <a:rPr lang="ar-DZ" sz="2800" b="1" dirty="0">
                <a:solidFill>
                  <a:schemeClr val="accent1"/>
                </a:solidFill>
              </a:rPr>
              <a:t>َّ</a:t>
            </a:r>
            <a:r>
              <a:rPr lang="ar-SA" sz="2800" b="1" dirty="0">
                <a:solidFill>
                  <a:schemeClr val="accent1"/>
                </a:solidFill>
              </a:rPr>
              <a:t>خطيط المالي</a:t>
            </a:r>
            <a:r>
              <a:rPr lang="fr-FR" sz="2800" b="1" dirty="0">
                <a:solidFill>
                  <a:schemeClr val="accent1"/>
                </a:solidFill>
              </a:rPr>
              <a:t>:</a:t>
            </a:r>
          </a:p>
          <a:p>
            <a:pPr marL="457200" indent="-457200" algn="just" rtl="1">
              <a:buFont typeface="Wingdings" panose="05000000000000000000" pitchFamily="2" charset="2"/>
              <a:buChar char="§"/>
            </a:pPr>
            <a:r>
              <a:rPr lang="ar-SA" sz="2800" dirty="0"/>
              <a:t>وضع الخ</a:t>
            </a:r>
            <a:r>
              <a:rPr lang="ar-DZ" sz="2800" dirty="0"/>
              <a:t>ُ</a:t>
            </a:r>
            <a:r>
              <a:rPr lang="ar-SA" sz="2800" dirty="0"/>
              <a:t>طط المالية والاستراتيجيات</a:t>
            </a:r>
            <a:r>
              <a:rPr lang="ar-DZ" sz="2800" dirty="0"/>
              <a:t>،</a:t>
            </a:r>
            <a:r>
              <a:rPr lang="ar-SA" sz="2800" dirty="0"/>
              <a:t> ال</a:t>
            </a:r>
            <a:r>
              <a:rPr lang="ar-DZ" sz="2800" dirty="0"/>
              <a:t>َّ</a:t>
            </a:r>
            <a:r>
              <a:rPr lang="ar-SA" sz="2800" dirty="0"/>
              <a:t>تي تضمن تدفق أموال كافٍ </a:t>
            </a:r>
            <a:r>
              <a:rPr lang="ar-SA" sz="2800" dirty="0" err="1"/>
              <a:t>للمؤس</a:t>
            </a:r>
            <a:r>
              <a:rPr lang="ar-DZ" sz="2800" dirty="0"/>
              <a:t>َّ</a:t>
            </a:r>
            <a:r>
              <a:rPr lang="ar-SA" sz="2800" dirty="0" err="1"/>
              <a:t>سة</a:t>
            </a:r>
            <a:r>
              <a:rPr lang="ar-SA" sz="2800" dirty="0"/>
              <a:t>، بما يلب</a:t>
            </a:r>
            <a:r>
              <a:rPr lang="ar-DZ" sz="2800" dirty="0"/>
              <a:t>ِّ</a:t>
            </a:r>
            <a:r>
              <a:rPr lang="ar-SA" sz="2800" dirty="0"/>
              <a:t>ي </a:t>
            </a:r>
            <a:r>
              <a:rPr lang="ar-DZ" sz="2800" dirty="0"/>
              <a:t>إ</a:t>
            </a:r>
            <a:r>
              <a:rPr lang="ar-SA" sz="2800" dirty="0" err="1"/>
              <a:t>حتياجاتها</a:t>
            </a:r>
            <a:r>
              <a:rPr lang="ar-SA" sz="2800" dirty="0"/>
              <a:t> الت</a:t>
            </a:r>
            <a:r>
              <a:rPr lang="ar-DZ" sz="2800" dirty="0"/>
              <a:t>َّ</a:t>
            </a:r>
            <a:r>
              <a:rPr lang="ar-SA" sz="2800" dirty="0" err="1"/>
              <a:t>شغيلية</a:t>
            </a:r>
            <a:r>
              <a:rPr lang="ar-DZ" sz="2800" dirty="0"/>
              <a:t>،</a:t>
            </a:r>
            <a:r>
              <a:rPr lang="ar-SA" sz="2800" dirty="0"/>
              <a:t> ويساهم في تحقيق أهدافها طويلة الأمد</a:t>
            </a:r>
            <a:r>
              <a:rPr lang="ar-DZ" sz="2800" dirty="0"/>
              <a:t>.</a:t>
            </a:r>
            <a:endParaRPr lang="fr-FR" sz="2800" dirty="0"/>
          </a:p>
          <a:p>
            <a:pPr marL="457200" indent="-457200" algn="just" rtl="1">
              <a:buFont typeface="Wingdings" panose="05000000000000000000" pitchFamily="2" charset="2"/>
              <a:buChar char="§"/>
            </a:pPr>
            <a:r>
              <a:rPr lang="ar-SA" sz="2800" dirty="0"/>
              <a:t> وضع ميزانية تقديرية سنوية</a:t>
            </a:r>
            <a:r>
              <a:rPr lang="ar-DZ" sz="2800" dirty="0"/>
              <a:t>،</a:t>
            </a:r>
            <a:r>
              <a:rPr lang="ar-SA" sz="2800" dirty="0"/>
              <a:t> تتناسب مع أهداف </a:t>
            </a:r>
            <a:r>
              <a:rPr lang="ar-SA" sz="2800" dirty="0" err="1"/>
              <a:t>المؤس</a:t>
            </a:r>
            <a:r>
              <a:rPr lang="ar-DZ" sz="2800" dirty="0"/>
              <a:t>َّ</a:t>
            </a:r>
            <a:r>
              <a:rPr lang="ar-SA" sz="2800" dirty="0" err="1"/>
              <a:t>سة</a:t>
            </a:r>
            <a:r>
              <a:rPr lang="fr-FR" sz="2800" dirty="0"/>
              <a:t>.</a:t>
            </a:r>
            <a:endParaRPr lang="ar-DZ" sz="2800" dirty="0"/>
          </a:p>
          <a:p>
            <a:pPr marL="457200" indent="-457200" algn="just" rtl="1">
              <a:buFont typeface="Wingdings" panose="05000000000000000000" pitchFamily="2" charset="2"/>
              <a:buChar char="§"/>
            </a:pPr>
            <a:r>
              <a:rPr lang="ar-SA" sz="2800" dirty="0"/>
              <a:t>الت</a:t>
            </a:r>
            <a:r>
              <a:rPr lang="ar-DZ" sz="2800" dirty="0"/>
              <a:t>َّ</a:t>
            </a:r>
            <a:r>
              <a:rPr lang="ar-SA" sz="2800" dirty="0"/>
              <a:t>نبؤ بالإيرادات (مثل الإعلانات، ال</a:t>
            </a:r>
            <a:r>
              <a:rPr lang="ar-DZ" sz="2800" dirty="0"/>
              <a:t>إ</a:t>
            </a:r>
            <a:r>
              <a:rPr lang="ar-SA" sz="2800" dirty="0" err="1"/>
              <a:t>شتراكات</a:t>
            </a:r>
            <a:r>
              <a:rPr lang="ar-SA" sz="2800" dirty="0"/>
              <a:t>، ال</a:t>
            </a:r>
            <a:r>
              <a:rPr lang="ar-DZ" sz="2800" dirty="0"/>
              <a:t>ر</a:t>
            </a:r>
            <a:r>
              <a:rPr lang="ar-SA" sz="2800" dirty="0" err="1"/>
              <a:t>عايات</a:t>
            </a:r>
            <a:r>
              <a:rPr lang="ar-SA" sz="2800" dirty="0"/>
              <a:t>، المحتوى المدفوع)</a:t>
            </a:r>
            <a:r>
              <a:rPr lang="fr-FR" sz="2800" dirty="0"/>
              <a:t>.</a:t>
            </a:r>
            <a:endParaRPr lang="ar-DZ" sz="2800" dirty="0"/>
          </a:p>
          <a:p>
            <a:pPr marL="457200" indent="-457200" algn="just" rtl="1">
              <a:buFont typeface="Wingdings" panose="05000000000000000000" pitchFamily="2" charset="2"/>
              <a:buChar char="§"/>
            </a:pPr>
            <a:r>
              <a:rPr lang="ar-SA" sz="2800" dirty="0"/>
              <a:t>توق</a:t>
            </a:r>
            <a:r>
              <a:rPr lang="ar-DZ" sz="2800" dirty="0"/>
              <a:t>ُّ</a:t>
            </a:r>
            <a:r>
              <a:rPr lang="ar-SA" sz="2800" dirty="0"/>
              <a:t>ع الن</a:t>
            </a:r>
            <a:r>
              <a:rPr lang="ar-DZ" sz="2800" dirty="0"/>
              <a:t>َّ</a:t>
            </a:r>
            <a:r>
              <a:rPr lang="ar-SA" sz="2800" dirty="0"/>
              <a:t>فقات</a:t>
            </a:r>
            <a:r>
              <a:rPr lang="ar-DZ" sz="2800" dirty="0"/>
              <a:t>:</a:t>
            </a:r>
            <a:r>
              <a:rPr lang="ar-SA" sz="2800" dirty="0"/>
              <a:t> (أجور الص</a:t>
            </a:r>
            <a:r>
              <a:rPr lang="ar-DZ" sz="2800" dirty="0"/>
              <a:t>ِّ</a:t>
            </a:r>
            <a:r>
              <a:rPr lang="ar-SA" sz="2800" dirty="0"/>
              <a:t>حفيين والفن</a:t>
            </a:r>
            <a:r>
              <a:rPr lang="ar-DZ" sz="2800" dirty="0"/>
              <a:t>ِّ</a:t>
            </a:r>
            <a:r>
              <a:rPr lang="ar-SA" sz="2800" dirty="0" err="1"/>
              <a:t>يين</a:t>
            </a:r>
            <a:r>
              <a:rPr lang="ar-SA" sz="2800" dirty="0"/>
              <a:t>، تكاليف الإنتاج، شراء الت</a:t>
            </a:r>
            <a:r>
              <a:rPr lang="ar-DZ" sz="2800" dirty="0"/>
              <a:t>َّ</a:t>
            </a:r>
            <a:r>
              <a:rPr lang="ar-SA" sz="2800" dirty="0" err="1"/>
              <a:t>جهيزات</a:t>
            </a:r>
            <a:r>
              <a:rPr lang="ar-SA" sz="2800" dirty="0"/>
              <a:t> ال</a:t>
            </a:r>
            <a:r>
              <a:rPr lang="ar-DZ" sz="2800" dirty="0"/>
              <a:t>ِّ</a:t>
            </a:r>
            <a:r>
              <a:rPr lang="ar-SA" sz="2800" dirty="0"/>
              <a:t>تقنية، حقوق البث</a:t>
            </a:r>
            <a:r>
              <a:rPr lang="ar-DZ" sz="2800" dirty="0"/>
              <a:t>ّْ</a:t>
            </a:r>
            <a:r>
              <a:rPr lang="ar-SA" sz="2800" dirty="0"/>
              <a:t>...)</a:t>
            </a:r>
            <a:r>
              <a:rPr lang="fr-FR" sz="2800" dirty="0"/>
              <a:t>.</a:t>
            </a:r>
          </a:p>
          <a:p>
            <a:pPr algn="just" rtl="1"/>
            <a:endParaRPr lang="fr-FR" dirty="0"/>
          </a:p>
          <a:p>
            <a:pPr algn="just" rtl="1"/>
            <a:endParaRPr lang="ar-DZ"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Picture Placeholder 6">
            <a:extLst>
              <a:ext uri="{FF2B5EF4-FFF2-40B4-BE49-F238E27FC236}">
                <a16:creationId xmlns:a16="http://schemas.microsoft.com/office/drawing/2014/main" id="{3410B6B1-B73C-C78F-CCE1-3D60EC2A9E5B}"/>
              </a:ext>
            </a:extLst>
          </p:cNvPr>
          <p:cNvSpPr>
            <a:spLocks noGrp="1"/>
          </p:cNvSpPr>
          <p:nvPr>
            <p:ph type="pic" sz="quarter" idx="10"/>
          </p:nvPr>
        </p:nvSpPr>
        <p:spPr>
          <a:xfrm>
            <a:off x="-3309226" y="-1065934"/>
            <a:ext cx="6826172" cy="6857998"/>
          </a:xfrm>
          <a:solidFill>
            <a:schemeClr val="bg2">
              <a:lumMod val="75000"/>
              <a:alpha val="50000"/>
            </a:schemeClr>
          </a:solidFill>
        </p:spPr>
      </p:sp>
      <p:grpSp>
        <p:nvGrpSpPr>
          <p:cNvPr id="11" name="Google Shape;8571;p58">
            <a:extLst>
              <a:ext uri="{FF2B5EF4-FFF2-40B4-BE49-F238E27FC236}">
                <a16:creationId xmlns:a16="http://schemas.microsoft.com/office/drawing/2014/main" id="{DEE65CAF-77D5-E6A7-4EA0-CDD47F601311}"/>
              </a:ext>
            </a:extLst>
          </p:cNvPr>
          <p:cNvGrpSpPr/>
          <p:nvPr/>
        </p:nvGrpSpPr>
        <p:grpSpPr>
          <a:xfrm>
            <a:off x="406894" y="4524505"/>
            <a:ext cx="3184494" cy="1898236"/>
            <a:chOff x="2404875" y="3592725"/>
            <a:chExt cx="298525" cy="293825"/>
          </a:xfrm>
        </p:grpSpPr>
        <p:sp>
          <p:nvSpPr>
            <p:cNvPr id="12" name="Google Shape;8572;p58">
              <a:extLst>
                <a:ext uri="{FF2B5EF4-FFF2-40B4-BE49-F238E27FC236}">
                  <a16:creationId xmlns:a16="http://schemas.microsoft.com/office/drawing/2014/main" id="{B96DA25E-EEA0-9D1D-90E8-6594F9C1E6F4}"/>
                </a:ext>
              </a:extLst>
            </p:cNvPr>
            <p:cNvSpPr/>
            <p:nvPr/>
          </p:nvSpPr>
          <p:spPr>
            <a:xfrm>
              <a:off x="2404875" y="3747900"/>
              <a:ext cx="52775" cy="138650"/>
            </a:xfrm>
            <a:custGeom>
              <a:avLst/>
              <a:gdLst/>
              <a:ahLst/>
              <a:cxnLst/>
              <a:rect l="l" t="t" r="r" b="b"/>
              <a:pathLst>
                <a:path w="2111" h="5546" extrusionOk="0">
                  <a:moveTo>
                    <a:pt x="378" y="0"/>
                  </a:moveTo>
                  <a:cubicBezTo>
                    <a:pt x="158" y="0"/>
                    <a:pt x="0" y="158"/>
                    <a:pt x="0" y="347"/>
                  </a:cubicBezTo>
                  <a:lnTo>
                    <a:pt x="0" y="5198"/>
                  </a:lnTo>
                  <a:cubicBezTo>
                    <a:pt x="0" y="5419"/>
                    <a:pt x="158" y="5545"/>
                    <a:pt x="378" y="5545"/>
                  </a:cubicBezTo>
                  <a:lnTo>
                    <a:pt x="1071" y="5545"/>
                  </a:lnTo>
                  <a:cubicBezTo>
                    <a:pt x="1670" y="5545"/>
                    <a:pt x="2111" y="5072"/>
                    <a:pt x="2111" y="4537"/>
                  </a:cubicBezTo>
                  <a:lnTo>
                    <a:pt x="2111" y="1040"/>
                  </a:lnTo>
                  <a:cubicBezTo>
                    <a:pt x="2111" y="441"/>
                    <a:pt x="1638"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573;p58">
              <a:extLst>
                <a:ext uri="{FF2B5EF4-FFF2-40B4-BE49-F238E27FC236}">
                  <a16:creationId xmlns:a16="http://schemas.microsoft.com/office/drawing/2014/main" id="{66153845-E896-525B-701A-0BD29A75B0A7}"/>
                </a:ext>
              </a:extLst>
            </p:cNvPr>
            <p:cNvSpPr/>
            <p:nvPr/>
          </p:nvSpPr>
          <p:spPr>
            <a:xfrm>
              <a:off x="2458425" y="3592725"/>
              <a:ext cx="190625" cy="160700"/>
            </a:xfrm>
            <a:custGeom>
              <a:avLst/>
              <a:gdLst/>
              <a:ahLst/>
              <a:cxnLst/>
              <a:rect l="l" t="t" r="r" b="b"/>
              <a:pathLst>
                <a:path w="7625" h="6428" extrusionOk="0">
                  <a:moveTo>
                    <a:pt x="3781" y="631"/>
                  </a:moveTo>
                  <a:cubicBezTo>
                    <a:pt x="3970" y="631"/>
                    <a:pt x="4128" y="788"/>
                    <a:pt x="4128" y="977"/>
                  </a:cubicBezTo>
                  <a:lnTo>
                    <a:pt x="4128" y="1418"/>
                  </a:lnTo>
                  <a:cubicBezTo>
                    <a:pt x="4380" y="1481"/>
                    <a:pt x="4569" y="1639"/>
                    <a:pt x="4758" y="1860"/>
                  </a:cubicBezTo>
                  <a:cubicBezTo>
                    <a:pt x="4884" y="2017"/>
                    <a:pt x="4884" y="2206"/>
                    <a:pt x="4726" y="2332"/>
                  </a:cubicBezTo>
                  <a:cubicBezTo>
                    <a:pt x="4657" y="2373"/>
                    <a:pt x="4583" y="2397"/>
                    <a:pt x="4510" y="2397"/>
                  </a:cubicBezTo>
                  <a:cubicBezTo>
                    <a:pt x="4416" y="2397"/>
                    <a:pt x="4325" y="2358"/>
                    <a:pt x="4254" y="2269"/>
                  </a:cubicBezTo>
                  <a:cubicBezTo>
                    <a:pt x="4114" y="2106"/>
                    <a:pt x="3957" y="2012"/>
                    <a:pt x="3821" y="2012"/>
                  </a:cubicBezTo>
                  <a:cubicBezTo>
                    <a:pt x="3773" y="2012"/>
                    <a:pt x="3728" y="2024"/>
                    <a:pt x="3687" y="2049"/>
                  </a:cubicBezTo>
                  <a:cubicBezTo>
                    <a:pt x="3592" y="2080"/>
                    <a:pt x="3466" y="2238"/>
                    <a:pt x="3466" y="2364"/>
                  </a:cubicBezTo>
                  <a:cubicBezTo>
                    <a:pt x="3466" y="2553"/>
                    <a:pt x="3624" y="2710"/>
                    <a:pt x="3813" y="2710"/>
                  </a:cubicBezTo>
                  <a:cubicBezTo>
                    <a:pt x="4411" y="2710"/>
                    <a:pt x="4852" y="3183"/>
                    <a:pt x="4852" y="3750"/>
                  </a:cubicBezTo>
                  <a:cubicBezTo>
                    <a:pt x="4852" y="4159"/>
                    <a:pt x="4600" y="4537"/>
                    <a:pt x="4222" y="4663"/>
                  </a:cubicBezTo>
                  <a:lnTo>
                    <a:pt x="4159" y="4663"/>
                  </a:lnTo>
                  <a:lnTo>
                    <a:pt x="4159" y="5073"/>
                  </a:lnTo>
                  <a:cubicBezTo>
                    <a:pt x="4159" y="5262"/>
                    <a:pt x="4002" y="5420"/>
                    <a:pt x="3813" y="5420"/>
                  </a:cubicBezTo>
                  <a:cubicBezTo>
                    <a:pt x="3624" y="5420"/>
                    <a:pt x="3466" y="5262"/>
                    <a:pt x="3466" y="5073"/>
                  </a:cubicBezTo>
                  <a:lnTo>
                    <a:pt x="3466" y="4663"/>
                  </a:lnTo>
                  <a:cubicBezTo>
                    <a:pt x="3277" y="4600"/>
                    <a:pt x="3119" y="4537"/>
                    <a:pt x="2962" y="4348"/>
                  </a:cubicBezTo>
                  <a:cubicBezTo>
                    <a:pt x="2836" y="4254"/>
                    <a:pt x="2804" y="4002"/>
                    <a:pt x="2962" y="3876"/>
                  </a:cubicBezTo>
                  <a:cubicBezTo>
                    <a:pt x="3013" y="3825"/>
                    <a:pt x="3108" y="3793"/>
                    <a:pt x="3206" y="3793"/>
                  </a:cubicBezTo>
                  <a:cubicBezTo>
                    <a:pt x="3290" y="3793"/>
                    <a:pt x="3376" y="3817"/>
                    <a:pt x="3435" y="3876"/>
                  </a:cubicBezTo>
                  <a:cubicBezTo>
                    <a:pt x="3549" y="3990"/>
                    <a:pt x="3679" y="4071"/>
                    <a:pt x="3803" y="4071"/>
                  </a:cubicBezTo>
                  <a:cubicBezTo>
                    <a:pt x="3850" y="4071"/>
                    <a:pt x="3895" y="4059"/>
                    <a:pt x="3939" y="4033"/>
                  </a:cubicBezTo>
                  <a:cubicBezTo>
                    <a:pt x="4065" y="4002"/>
                    <a:pt x="4128" y="3844"/>
                    <a:pt x="4128" y="3718"/>
                  </a:cubicBezTo>
                  <a:cubicBezTo>
                    <a:pt x="4128" y="3529"/>
                    <a:pt x="3970" y="3372"/>
                    <a:pt x="3781" y="3372"/>
                  </a:cubicBezTo>
                  <a:cubicBezTo>
                    <a:pt x="3182" y="3372"/>
                    <a:pt x="2741" y="2899"/>
                    <a:pt x="2741" y="2364"/>
                  </a:cubicBezTo>
                  <a:cubicBezTo>
                    <a:pt x="2741" y="1954"/>
                    <a:pt x="3025" y="1576"/>
                    <a:pt x="3435" y="1418"/>
                  </a:cubicBezTo>
                  <a:lnTo>
                    <a:pt x="3435" y="977"/>
                  </a:lnTo>
                  <a:cubicBezTo>
                    <a:pt x="3435" y="788"/>
                    <a:pt x="3592" y="631"/>
                    <a:pt x="3781" y="631"/>
                  </a:cubicBezTo>
                  <a:close/>
                  <a:moveTo>
                    <a:pt x="3813" y="1"/>
                  </a:moveTo>
                  <a:cubicBezTo>
                    <a:pt x="1733" y="1"/>
                    <a:pt x="0" y="1734"/>
                    <a:pt x="0" y="3813"/>
                  </a:cubicBezTo>
                  <a:cubicBezTo>
                    <a:pt x="0" y="4537"/>
                    <a:pt x="190" y="5231"/>
                    <a:pt x="536" y="5829"/>
                  </a:cubicBezTo>
                  <a:cubicBezTo>
                    <a:pt x="1009" y="5546"/>
                    <a:pt x="1544" y="5420"/>
                    <a:pt x="2080" y="5420"/>
                  </a:cubicBezTo>
                  <a:cubicBezTo>
                    <a:pt x="2146" y="5414"/>
                    <a:pt x="2213" y="5411"/>
                    <a:pt x="2279" y="5411"/>
                  </a:cubicBezTo>
                  <a:cubicBezTo>
                    <a:pt x="2936" y="5411"/>
                    <a:pt x="3587" y="5692"/>
                    <a:pt x="4159" y="6207"/>
                  </a:cubicBezTo>
                  <a:lnTo>
                    <a:pt x="5892" y="6207"/>
                  </a:lnTo>
                  <a:cubicBezTo>
                    <a:pt x="6144" y="6207"/>
                    <a:pt x="6364" y="6302"/>
                    <a:pt x="6585" y="6428"/>
                  </a:cubicBezTo>
                  <a:cubicBezTo>
                    <a:pt x="7215" y="5735"/>
                    <a:pt x="7625" y="4789"/>
                    <a:pt x="7625" y="3813"/>
                  </a:cubicBezTo>
                  <a:cubicBezTo>
                    <a:pt x="7625" y="1734"/>
                    <a:pt x="5892" y="1"/>
                    <a:pt x="381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574;p58">
              <a:extLst>
                <a:ext uri="{FF2B5EF4-FFF2-40B4-BE49-F238E27FC236}">
                  <a16:creationId xmlns:a16="http://schemas.microsoft.com/office/drawing/2014/main" id="{01A9A186-3678-6D04-3750-72F5492EBA64}"/>
                </a:ext>
              </a:extLst>
            </p:cNvPr>
            <p:cNvSpPr/>
            <p:nvPr/>
          </p:nvSpPr>
          <p:spPr>
            <a:xfrm>
              <a:off x="2474975" y="3742775"/>
              <a:ext cx="228425" cy="125650"/>
            </a:xfrm>
            <a:custGeom>
              <a:avLst/>
              <a:gdLst/>
              <a:ahLst/>
              <a:cxnLst/>
              <a:rect l="l" t="t" r="r" b="b"/>
              <a:pathLst>
                <a:path w="9137" h="5026" extrusionOk="0">
                  <a:moveTo>
                    <a:pt x="1422" y="0"/>
                  </a:moveTo>
                  <a:cubicBezTo>
                    <a:pt x="918" y="0"/>
                    <a:pt x="416" y="160"/>
                    <a:pt x="0" y="457"/>
                  </a:cubicBezTo>
                  <a:lnTo>
                    <a:pt x="0" y="5025"/>
                  </a:lnTo>
                  <a:lnTo>
                    <a:pt x="5230" y="5025"/>
                  </a:lnTo>
                  <a:cubicBezTo>
                    <a:pt x="5923" y="5025"/>
                    <a:pt x="6490" y="4679"/>
                    <a:pt x="6900" y="4143"/>
                  </a:cubicBezTo>
                  <a:lnTo>
                    <a:pt x="8916" y="1245"/>
                  </a:lnTo>
                  <a:cubicBezTo>
                    <a:pt x="9137" y="930"/>
                    <a:pt x="9074" y="489"/>
                    <a:pt x="8727" y="268"/>
                  </a:cubicBezTo>
                  <a:cubicBezTo>
                    <a:pt x="8633" y="221"/>
                    <a:pt x="8517" y="196"/>
                    <a:pt x="8398" y="196"/>
                  </a:cubicBezTo>
                  <a:cubicBezTo>
                    <a:pt x="8196" y="196"/>
                    <a:pt x="7983" y="268"/>
                    <a:pt x="7845" y="426"/>
                  </a:cubicBezTo>
                  <a:lnTo>
                    <a:pt x="5955" y="2726"/>
                  </a:lnTo>
                  <a:cubicBezTo>
                    <a:pt x="5829" y="2883"/>
                    <a:pt x="5545" y="2978"/>
                    <a:pt x="5419" y="2978"/>
                  </a:cubicBezTo>
                  <a:lnTo>
                    <a:pt x="3119" y="2978"/>
                  </a:lnTo>
                  <a:cubicBezTo>
                    <a:pt x="2899" y="2978"/>
                    <a:pt x="2741" y="2820"/>
                    <a:pt x="2741" y="2631"/>
                  </a:cubicBezTo>
                  <a:cubicBezTo>
                    <a:pt x="2741" y="2411"/>
                    <a:pt x="2899" y="2253"/>
                    <a:pt x="3119" y="2253"/>
                  </a:cubicBezTo>
                  <a:lnTo>
                    <a:pt x="5198" y="2253"/>
                  </a:lnTo>
                  <a:cubicBezTo>
                    <a:pt x="5576" y="2253"/>
                    <a:pt x="5923" y="1938"/>
                    <a:pt x="5923" y="1560"/>
                  </a:cubicBezTo>
                  <a:cubicBezTo>
                    <a:pt x="5923" y="1150"/>
                    <a:pt x="5576" y="835"/>
                    <a:pt x="5198" y="835"/>
                  </a:cubicBezTo>
                  <a:lnTo>
                    <a:pt x="3340" y="835"/>
                  </a:lnTo>
                  <a:cubicBezTo>
                    <a:pt x="3182" y="835"/>
                    <a:pt x="3088" y="741"/>
                    <a:pt x="2962" y="615"/>
                  </a:cubicBezTo>
                  <a:cubicBezTo>
                    <a:pt x="2773" y="426"/>
                    <a:pt x="2520" y="300"/>
                    <a:pt x="2300" y="174"/>
                  </a:cubicBezTo>
                  <a:cubicBezTo>
                    <a:pt x="2019" y="56"/>
                    <a:pt x="1720" y="0"/>
                    <a:pt x="14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150718691"/>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E29C84-F372-E465-9285-F6EB622E04F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0554CA3-7F77-400F-EC95-48285D11D71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D83FE43-2FB2-8AAB-A419-0E300BA7807B}"/>
              </a:ext>
            </a:extLst>
          </p:cNvPr>
          <p:cNvSpPr/>
          <p:nvPr/>
        </p:nvSpPr>
        <p:spPr>
          <a:xfrm rot="16200000" flipV="1">
            <a:off x="-2512140" y="1655477"/>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1E21D057-C67F-7611-CE5C-17A44F27A8CB}"/>
              </a:ext>
            </a:extLst>
          </p:cNvPr>
          <p:cNvSpPr txBox="1"/>
          <p:nvPr/>
        </p:nvSpPr>
        <p:spPr>
          <a:xfrm>
            <a:off x="4395035" y="833776"/>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CEBC2B9B-861C-9927-9D0D-3875749F183A}"/>
              </a:ext>
            </a:extLst>
          </p:cNvPr>
          <p:cNvSpPr/>
          <p:nvPr/>
        </p:nvSpPr>
        <p:spPr>
          <a:xfrm>
            <a:off x="3462639" y="54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BDC002A-F4EB-3CE6-6516-E9E05295711D}"/>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A9640E96-C769-D254-B400-3A5936F8B51E}"/>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2F5A9C9E-D1B8-0D97-520B-976027D52B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C27CF1C2-3633-7602-F2D5-67AD6144F24F}"/>
              </a:ext>
            </a:extLst>
          </p:cNvPr>
          <p:cNvSpPr txBox="1"/>
          <p:nvPr/>
        </p:nvSpPr>
        <p:spPr>
          <a:xfrm>
            <a:off x="1286539" y="1212976"/>
            <a:ext cx="10329160" cy="6432530"/>
          </a:xfrm>
          <a:prstGeom prst="rect">
            <a:avLst/>
          </a:prstGeom>
          <a:noFill/>
        </p:spPr>
        <p:txBody>
          <a:bodyPr wrap="square">
            <a:spAutoFit/>
          </a:bodyPr>
          <a:lstStyle/>
          <a:p>
            <a:pPr algn="just" rtl="1"/>
            <a:endParaRPr lang="ar-DZ" dirty="0"/>
          </a:p>
          <a:p>
            <a:pPr algn="r"/>
            <a:r>
              <a:rPr lang="ar-DZ" dirty="0"/>
              <a:t>     </a:t>
            </a:r>
            <a:r>
              <a:rPr lang="ar-SA" sz="3200" b="1" dirty="0"/>
              <a:t>مهام الإدارة المالية في </a:t>
            </a:r>
            <a:r>
              <a:rPr lang="ar-SA" sz="3200" b="1" dirty="0" err="1"/>
              <a:t>المؤس</a:t>
            </a:r>
            <a:r>
              <a:rPr lang="ar-DZ" sz="3200" b="1" dirty="0"/>
              <a:t>َّ</a:t>
            </a:r>
            <a:r>
              <a:rPr lang="ar-SA" sz="3200" b="1" dirty="0"/>
              <a:t>سات الإعلامية:</a:t>
            </a:r>
            <a:endParaRPr lang="fr-FR" sz="3200" dirty="0"/>
          </a:p>
          <a:p>
            <a:pPr lvl="0" algn="just" rtl="1"/>
            <a:r>
              <a:rPr lang="ar-DZ" sz="2800" b="1" dirty="0">
                <a:solidFill>
                  <a:schemeClr val="accent1"/>
                </a:solidFill>
              </a:rPr>
              <a:t>2-</a:t>
            </a:r>
            <a:r>
              <a:rPr lang="ar-SA" sz="3200" b="1" dirty="0">
                <a:solidFill>
                  <a:schemeClr val="accent1"/>
                </a:solidFill>
              </a:rPr>
              <a:t>إدارة الإيرادات</a:t>
            </a:r>
            <a:r>
              <a:rPr lang="ar-DZ" sz="3200" b="1" dirty="0">
                <a:solidFill>
                  <a:schemeClr val="accent1"/>
                </a:solidFill>
              </a:rPr>
              <a:t>:</a:t>
            </a:r>
            <a:endParaRPr lang="fr-FR" sz="2400" dirty="0">
              <a:solidFill>
                <a:schemeClr val="accent1"/>
              </a:solidFill>
            </a:endParaRPr>
          </a:p>
          <a:p>
            <a:pPr marL="914400" lvl="1" indent="-457200" algn="just" rtl="1">
              <a:buFont typeface="Wingdings" panose="05000000000000000000" pitchFamily="2" charset="2"/>
              <a:buChar char="§"/>
            </a:pPr>
            <a:r>
              <a:rPr lang="ar-SA" sz="2800" dirty="0"/>
              <a:t>تطوير </a:t>
            </a:r>
            <a:r>
              <a:rPr lang="ar-DZ" sz="2800" dirty="0"/>
              <a:t>إ</a:t>
            </a:r>
            <a:r>
              <a:rPr lang="ar-SA" sz="2800" dirty="0" err="1"/>
              <a:t>ستراتيجيات</a:t>
            </a:r>
            <a:r>
              <a:rPr lang="ar-DZ" sz="2800" dirty="0"/>
              <a:t>،</a:t>
            </a:r>
            <a:r>
              <a:rPr lang="ar-SA" sz="2800" dirty="0"/>
              <a:t> لتحقيق الد</a:t>
            </a:r>
            <a:r>
              <a:rPr lang="ar-DZ" sz="2800" dirty="0"/>
              <a:t>َّ</a:t>
            </a:r>
            <a:r>
              <a:rPr lang="ar-SA" sz="2800" dirty="0"/>
              <a:t>خل وتنويع مصادره</a:t>
            </a:r>
            <a:r>
              <a:rPr lang="ar-DZ" sz="2800" dirty="0"/>
              <a:t>:</a:t>
            </a:r>
            <a:r>
              <a:rPr lang="ar-SA" sz="2800" dirty="0"/>
              <a:t> (إعلانات، ال</a:t>
            </a:r>
            <a:r>
              <a:rPr lang="ar-DZ" sz="2800" dirty="0"/>
              <a:t>إ</a:t>
            </a:r>
            <a:r>
              <a:rPr lang="ar-SA" sz="2800" dirty="0" err="1"/>
              <a:t>شتراكات</a:t>
            </a:r>
            <a:r>
              <a:rPr lang="ar-SA" sz="2800" dirty="0"/>
              <a:t> في المحتوى ، وبيع تراخيص المحتوى ، إعلانات </a:t>
            </a:r>
            <a:r>
              <a:rPr lang="ar-SA" sz="2800" dirty="0" err="1"/>
              <a:t>ممو</a:t>
            </a:r>
            <a:r>
              <a:rPr lang="ar-DZ" sz="2800" dirty="0"/>
              <a:t>َّ</a:t>
            </a:r>
            <a:r>
              <a:rPr lang="ar-SA" sz="2800" dirty="0" err="1"/>
              <a:t>لة</a:t>
            </a:r>
            <a:r>
              <a:rPr lang="ar-SA" sz="2800" dirty="0"/>
              <a:t> عبر </a:t>
            </a:r>
            <a:r>
              <a:rPr lang="ar-SA" sz="2800" dirty="0" err="1"/>
              <a:t>السوشيال</a:t>
            </a:r>
            <a:r>
              <a:rPr lang="ar-SA" sz="2800" dirty="0"/>
              <a:t> ميديا...)، مم</a:t>
            </a:r>
            <a:r>
              <a:rPr lang="ar-DZ" sz="2800" dirty="0"/>
              <a:t>َّ</a:t>
            </a:r>
            <a:r>
              <a:rPr lang="ar-SA" sz="2800" dirty="0"/>
              <a:t>ا يضمن </a:t>
            </a:r>
            <a:r>
              <a:rPr lang="ar-DZ" sz="2800" dirty="0"/>
              <a:t>إ</a:t>
            </a:r>
            <a:r>
              <a:rPr lang="ar-SA" sz="2800" dirty="0" err="1"/>
              <a:t>ستدامة</a:t>
            </a:r>
            <a:r>
              <a:rPr lang="ar-SA" sz="2800" dirty="0"/>
              <a:t> </a:t>
            </a:r>
            <a:r>
              <a:rPr lang="ar-SA" sz="2800" dirty="0" err="1"/>
              <a:t>المؤس</a:t>
            </a:r>
            <a:r>
              <a:rPr lang="ar-DZ" sz="2800" dirty="0"/>
              <a:t>َّ</a:t>
            </a:r>
            <a:r>
              <a:rPr lang="ar-SA" sz="2800" dirty="0" err="1"/>
              <a:t>سة</a:t>
            </a:r>
            <a:r>
              <a:rPr lang="ar-SA" sz="2800" dirty="0"/>
              <a:t> مالياً</a:t>
            </a:r>
            <a:r>
              <a:rPr lang="fr-FR" sz="2800" dirty="0"/>
              <a:t>.</a:t>
            </a:r>
          </a:p>
          <a:p>
            <a:pPr marL="914400" lvl="1" indent="-457200" algn="just" rtl="1">
              <a:buFont typeface="Wingdings" panose="05000000000000000000" pitchFamily="2" charset="2"/>
              <a:buChar char="§"/>
            </a:pPr>
            <a:r>
              <a:rPr lang="ar-SA" sz="2800" dirty="0"/>
              <a:t>متابعة العقود مع المعلنين </a:t>
            </a:r>
            <a:r>
              <a:rPr lang="ar-SA" sz="2800" dirty="0" err="1"/>
              <a:t>والر</a:t>
            </a:r>
            <a:r>
              <a:rPr lang="ar-DZ" sz="2800" dirty="0"/>
              <a:t>ُّ</a:t>
            </a:r>
            <a:r>
              <a:rPr lang="ar-SA" sz="2800" dirty="0" err="1"/>
              <a:t>عاة</a:t>
            </a:r>
            <a:r>
              <a:rPr lang="fr-FR" sz="2800" dirty="0"/>
              <a:t>.</a:t>
            </a:r>
          </a:p>
          <a:p>
            <a:pPr algn="just" rtl="1"/>
            <a:r>
              <a:rPr lang="ar-SA" sz="2800" b="1" dirty="0"/>
              <a:t>مثال: </a:t>
            </a:r>
            <a:r>
              <a:rPr lang="ar-DZ" sz="2800" b="1" dirty="0"/>
              <a:t>صحيفة</a:t>
            </a:r>
            <a:r>
              <a:rPr lang="ar-SA" sz="2800" b="1" dirty="0"/>
              <a:t> </a:t>
            </a:r>
            <a:r>
              <a:rPr lang="ar-DZ" sz="2800" b="1" dirty="0"/>
              <a:t>أم القرى السعودية </a:t>
            </a:r>
            <a:r>
              <a:rPr lang="ar-SA" sz="2800" b="1" dirty="0"/>
              <a:t>يومية ورقية + منصة رقمية</a:t>
            </a:r>
            <a:endParaRPr lang="fr-FR" sz="2800" b="1" dirty="0"/>
          </a:p>
          <a:p>
            <a:pPr algn="just" rtl="1"/>
            <a:r>
              <a:rPr lang="ar-SA" sz="2800" dirty="0"/>
              <a:t>هذه ال</a:t>
            </a:r>
            <a:r>
              <a:rPr lang="ar-DZ" sz="2800" dirty="0"/>
              <a:t>صحيفة</a:t>
            </a:r>
            <a:r>
              <a:rPr lang="ar-SA" sz="2800" dirty="0"/>
              <a:t> </a:t>
            </a:r>
            <a:r>
              <a:rPr lang="ar-DZ" sz="2800" dirty="0"/>
              <a:t>في ظلِّ</a:t>
            </a:r>
            <a:r>
              <a:rPr lang="ar-SA" sz="2800" dirty="0"/>
              <a:t> تراجع مبيعات النسخ الورقية</a:t>
            </a:r>
            <a:r>
              <a:rPr lang="ar-DZ" sz="2800" dirty="0"/>
              <a:t>،</a:t>
            </a:r>
            <a:r>
              <a:rPr lang="ar-SA" sz="2800" dirty="0"/>
              <a:t> بسبب ال</a:t>
            </a:r>
            <a:r>
              <a:rPr lang="ar-DZ" sz="2800" dirty="0"/>
              <a:t>إ</a:t>
            </a:r>
            <a:r>
              <a:rPr lang="ar-SA" sz="2800" dirty="0" err="1"/>
              <a:t>نتقال</a:t>
            </a:r>
            <a:r>
              <a:rPr lang="ar-SA" sz="2800" dirty="0"/>
              <a:t> إلى الإعلام الر</a:t>
            </a:r>
            <a:r>
              <a:rPr lang="ar-DZ" sz="2800" dirty="0"/>
              <a:t>َّ</a:t>
            </a:r>
            <a:r>
              <a:rPr lang="ar-SA" sz="2800" dirty="0"/>
              <a:t>قمي، </a:t>
            </a:r>
            <a:r>
              <a:rPr lang="ar-DZ" sz="2800" dirty="0"/>
              <a:t>إ</a:t>
            </a:r>
            <a:r>
              <a:rPr lang="ar-SA" sz="2800" dirty="0" err="1"/>
              <a:t>عتمدت</a:t>
            </a:r>
            <a:r>
              <a:rPr lang="ar-SA" sz="2800" dirty="0"/>
              <a:t> على </a:t>
            </a:r>
            <a:r>
              <a:rPr lang="ar-SA" sz="2800" b="1" dirty="0"/>
              <a:t>إدارة الإيرادات</a:t>
            </a:r>
            <a:r>
              <a:rPr lang="ar-SA" sz="2800" dirty="0"/>
              <a:t> لتنويع مصادر دخلها</a:t>
            </a:r>
            <a:r>
              <a:rPr lang="fr-FR" sz="2800" dirty="0"/>
              <a:t>.</a:t>
            </a:r>
          </a:p>
          <a:p>
            <a:pPr lvl="1" algn="r" rtl="1"/>
            <a:r>
              <a:rPr lang="ar-SA" sz="2800" b="1" dirty="0"/>
              <a:t>إجمالي الإيرادات السنوية</a:t>
            </a:r>
            <a:r>
              <a:rPr lang="fr-FR" sz="2800" dirty="0"/>
              <a:t> </a:t>
            </a:r>
            <a:r>
              <a:rPr lang="ar-DZ" sz="2800" dirty="0"/>
              <a:t>: </a:t>
            </a:r>
            <a:r>
              <a:rPr lang="ar-DZ" sz="2800" b="1" dirty="0"/>
              <a:t>50</a:t>
            </a:r>
            <a:r>
              <a:rPr lang="fr-FR" sz="2800" b="1" dirty="0"/>
              <a:t> </a:t>
            </a:r>
            <a:r>
              <a:rPr lang="ar-DZ" sz="2800" b="1" dirty="0"/>
              <a:t>ألف ريال </a:t>
            </a:r>
            <a:r>
              <a:rPr lang="fr-FR" sz="2800" dirty="0"/>
              <a:t>.</a:t>
            </a:r>
            <a:r>
              <a:rPr lang="ar-SA" dirty="0"/>
              <a:t> </a:t>
            </a:r>
            <a:r>
              <a:rPr lang="ar-DZ" sz="2400" b="1" dirty="0"/>
              <a:t>(</a:t>
            </a:r>
            <a:r>
              <a:rPr lang="ar-SA" sz="2800" b="1" dirty="0"/>
              <a:t>الإعلانات التجارية: 40</a:t>
            </a:r>
            <a:r>
              <a:rPr lang="fr-FR" sz="2800" b="1" dirty="0"/>
              <a:t>%</a:t>
            </a:r>
            <a:r>
              <a:rPr lang="ar-DZ" sz="2400" b="1" dirty="0"/>
              <a:t> </a:t>
            </a:r>
          </a:p>
          <a:p>
            <a:pPr lvl="1" algn="r" rtl="1"/>
            <a:r>
              <a:rPr lang="ar-DZ" sz="2400" b="1" dirty="0"/>
              <a:t> </a:t>
            </a:r>
            <a:r>
              <a:rPr lang="ar-SA" sz="2800" b="1" dirty="0"/>
              <a:t>الاشتراكات: 24</a:t>
            </a:r>
            <a:r>
              <a:rPr lang="fr-FR" sz="2800" b="1" dirty="0"/>
              <a:t>%</a:t>
            </a:r>
            <a:r>
              <a:rPr lang="ar-DZ" sz="2400" b="1" dirty="0"/>
              <a:t>         </a:t>
            </a:r>
            <a:r>
              <a:rPr lang="ar-SA" sz="2800" b="1" dirty="0" err="1"/>
              <a:t>الرعايات</a:t>
            </a:r>
            <a:r>
              <a:rPr lang="ar-SA" sz="2800" b="1" dirty="0"/>
              <a:t>: 16</a:t>
            </a:r>
            <a:r>
              <a:rPr lang="fr-FR" sz="2800" b="1" dirty="0"/>
              <a:t>%</a:t>
            </a:r>
            <a:r>
              <a:rPr lang="ar-DZ" sz="2400" b="1" dirty="0"/>
              <a:t>       </a:t>
            </a:r>
            <a:r>
              <a:rPr lang="ar-SA" sz="2800" b="1" dirty="0"/>
              <a:t>الخدمات الرقمية: 20</a:t>
            </a:r>
            <a:r>
              <a:rPr lang="fr-FR" sz="2800" b="1" dirty="0"/>
              <a:t>%</a:t>
            </a:r>
            <a:r>
              <a:rPr lang="ar-DZ" sz="2800" b="1" dirty="0"/>
              <a:t>)</a:t>
            </a:r>
            <a:endParaRPr lang="fr-FR" sz="2400" b="1" dirty="0"/>
          </a:p>
          <a:p>
            <a:pPr lvl="0" algn="just" rtl="1"/>
            <a:endParaRPr lang="fr-FR" sz="2800" dirty="0"/>
          </a:p>
          <a:p>
            <a:pPr lvl="0" algn="just" rtl="1"/>
            <a:endParaRPr lang="fr-FR" dirty="0"/>
          </a:p>
          <a:p>
            <a:pPr algn="just" rtl="1"/>
            <a:endParaRPr lang="ar-DZ"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Picture Placeholder 6">
            <a:extLst>
              <a:ext uri="{FF2B5EF4-FFF2-40B4-BE49-F238E27FC236}">
                <a16:creationId xmlns:a16="http://schemas.microsoft.com/office/drawing/2014/main" id="{0292FEE4-D5D8-7F6C-8761-EFD998A88365}"/>
              </a:ext>
            </a:extLst>
          </p:cNvPr>
          <p:cNvSpPr>
            <a:spLocks noGrp="1"/>
          </p:cNvSpPr>
          <p:nvPr>
            <p:ph type="pic" sz="quarter" idx="10"/>
          </p:nvPr>
        </p:nvSpPr>
        <p:spPr>
          <a:xfrm>
            <a:off x="-3309226" y="-1065934"/>
            <a:ext cx="6826172" cy="6857998"/>
          </a:xfrm>
          <a:solidFill>
            <a:schemeClr val="bg2">
              <a:lumMod val="75000"/>
              <a:alpha val="50000"/>
            </a:schemeClr>
          </a:solidFill>
        </p:spPr>
      </p:sp>
    </p:spTree>
    <p:extLst>
      <p:ext uri="{BB962C8B-B14F-4D97-AF65-F5344CB8AC3E}">
        <p14:creationId xmlns:p14="http://schemas.microsoft.com/office/powerpoint/2010/main" val="3750068794"/>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04CCED-AF41-1815-A9E8-1588BB14544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B1B7886-103A-20C5-67D3-AC9F4DCD897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C6B5703-5D7B-E58F-6F7E-E739C419AE67}"/>
              </a:ext>
            </a:extLst>
          </p:cNvPr>
          <p:cNvSpPr/>
          <p:nvPr/>
        </p:nvSpPr>
        <p:spPr>
          <a:xfrm rot="16200000" flipV="1">
            <a:off x="-2512140" y="1655477"/>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5D84F6D4-68D0-CAAC-288B-0EBA522C353F}"/>
              </a:ext>
            </a:extLst>
          </p:cNvPr>
          <p:cNvSpPr txBox="1"/>
          <p:nvPr/>
        </p:nvSpPr>
        <p:spPr>
          <a:xfrm>
            <a:off x="4395035" y="833776"/>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26B31CDC-FE42-1400-E930-B11779BB2624}"/>
              </a:ext>
            </a:extLst>
          </p:cNvPr>
          <p:cNvSpPr/>
          <p:nvPr/>
        </p:nvSpPr>
        <p:spPr>
          <a:xfrm>
            <a:off x="3462639" y="54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F467D3A-7585-079A-677F-736C490E4515}"/>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17AD7A0-E9C5-83B0-E5D3-5EF57D0EB66A}"/>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B74A68D0-05CC-B65B-6672-2FE0C53342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9265DBCB-CFB3-4481-20D8-8526A9359F58}"/>
              </a:ext>
            </a:extLst>
          </p:cNvPr>
          <p:cNvSpPr txBox="1"/>
          <p:nvPr/>
        </p:nvSpPr>
        <p:spPr>
          <a:xfrm>
            <a:off x="1485393" y="1249573"/>
            <a:ext cx="10329160" cy="5201424"/>
          </a:xfrm>
          <a:prstGeom prst="rect">
            <a:avLst/>
          </a:prstGeom>
          <a:noFill/>
        </p:spPr>
        <p:txBody>
          <a:bodyPr wrap="square">
            <a:spAutoFit/>
          </a:bodyPr>
          <a:lstStyle/>
          <a:p>
            <a:pPr algn="just" rtl="1"/>
            <a:endParaRPr lang="ar-DZ" dirty="0"/>
          </a:p>
          <a:p>
            <a:pPr algn="r"/>
            <a:r>
              <a:rPr lang="ar-DZ" dirty="0"/>
              <a:t>     </a:t>
            </a:r>
            <a:r>
              <a:rPr lang="ar-SA" sz="3200" b="1" dirty="0"/>
              <a:t>مهام الإدارة المالية في </a:t>
            </a:r>
            <a:r>
              <a:rPr lang="ar-SA" sz="3200" b="1" dirty="0" err="1"/>
              <a:t>المؤس</a:t>
            </a:r>
            <a:r>
              <a:rPr lang="ar-DZ" sz="3200" b="1" dirty="0"/>
              <a:t>َّ</a:t>
            </a:r>
            <a:r>
              <a:rPr lang="ar-SA" sz="3200" b="1" dirty="0"/>
              <a:t>سات الإعلامية:</a:t>
            </a:r>
            <a:endParaRPr lang="ar-DZ" sz="3200" b="1" dirty="0"/>
          </a:p>
          <a:p>
            <a:pPr algn="r"/>
            <a:endParaRPr lang="fr-FR" sz="3200" dirty="0"/>
          </a:p>
          <a:p>
            <a:pPr lvl="0" algn="just" rtl="1"/>
            <a:r>
              <a:rPr lang="ar-DZ" sz="2800" b="1" dirty="0">
                <a:solidFill>
                  <a:schemeClr val="accent1"/>
                </a:solidFill>
              </a:rPr>
              <a:t>3-</a:t>
            </a:r>
            <a:r>
              <a:rPr lang="ar-SA" sz="3200" b="1" dirty="0">
                <a:solidFill>
                  <a:schemeClr val="accent1"/>
                </a:solidFill>
              </a:rPr>
              <a:t>إدارة النفقات</a:t>
            </a:r>
            <a:r>
              <a:rPr lang="ar-DZ" sz="3200" b="1" dirty="0">
                <a:solidFill>
                  <a:schemeClr val="accent1"/>
                </a:solidFill>
              </a:rPr>
              <a:t>:</a:t>
            </a:r>
            <a:endParaRPr lang="fr-FR" sz="2400" dirty="0">
              <a:solidFill>
                <a:schemeClr val="accent1"/>
              </a:solidFill>
            </a:endParaRPr>
          </a:p>
          <a:p>
            <a:pPr marL="457200" indent="-457200" algn="r" rtl="1">
              <a:buFont typeface="Arial" panose="020B0604020202020204" pitchFamily="34" charset="0"/>
              <a:buChar char="•"/>
            </a:pPr>
            <a:r>
              <a:rPr lang="ar-SA" sz="2800" dirty="0"/>
              <a:t>الت</a:t>
            </a:r>
            <a:r>
              <a:rPr lang="ar-DZ" sz="2800" dirty="0"/>
              <a:t>َّ</a:t>
            </a:r>
            <a:r>
              <a:rPr lang="ar-SA" sz="2800" dirty="0"/>
              <a:t>حكم في الت</a:t>
            </a:r>
            <a:r>
              <a:rPr lang="ar-DZ" sz="2800" dirty="0"/>
              <a:t>َّ</a:t>
            </a:r>
            <a:r>
              <a:rPr lang="ar-SA" sz="2800" dirty="0" err="1"/>
              <a:t>كاليف</a:t>
            </a:r>
            <a:r>
              <a:rPr lang="ar-SA" sz="2800" dirty="0"/>
              <a:t> والن</a:t>
            </a:r>
            <a:r>
              <a:rPr lang="ar-DZ" sz="2800" dirty="0"/>
              <a:t>َّ</a:t>
            </a:r>
            <a:r>
              <a:rPr lang="ar-SA" sz="2800" dirty="0"/>
              <a:t>فقات، وتقليلها إلى أدنى مستوى ممكن</a:t>
            </a:r>
            <a:r>
              <a:rPr lang="ar-DZ" sz="2800" dirty="0"/>
              <a:t>،</a:t>
            </a:r>
            <a:r>
              <a:rPr lang="ar-SA" sz="2800" dirty="0"/>
              <a:t> دون الإخلال بالجودة أو المهام الث</a:t>
            </a:r>
            <a:r>
              <a:rPr lang="ar-DZ" sz="2800" dirty="0"/>
              <a:t>َّ</a:t>
            </a:r>
            <a:r>
              <a:rPr lang="ar-SA" sz="2800" dirty="0"/>
              <a:t>قافية والإعلامية، وذلك لضمان كفاءة الأداء الاقتصادي </a:t>
            </a:r>
            <a:r>
              <a:rPr lang="ar-SA" sz="2800" dirty="0" err="1"/>
              <a:t>للمؤس</a:t>
            </a:r>
            <a:r>
              <a:rPr lang="ar-DZ" sz="2800" dirty="0"/>
              <a:t>َّ</a:t>
            </a:r>
            <a:r>
              <a:rPr lang="ar-SA" sz="2800" dirty="0" err="1"/>
              <a:t>سة</a:t>
            </a:r>
            <a:r>
              <a:rPr lang="ar-SA" sz="2800" dirty="0"/>
              <a:t>.</a:t>
            </a:r>
            <a:endParaRPr lang="ar-DZ" sz="2000" dirty="0"/>
          </a:p>
          <a:p>
            <a:pPr marL="457200" indent="-457200" algn="r" rtl="1">
              <a:buFont typeface="Arial" panose="020B0604020202020204" pitchFamily="34" charset="0"/>
              <a:buChar char="•"/>
            </a:pPr>
            <a:r>
              <a:rPr lang="ar-SA" sz="2800" dirty="0"/>
              <a:t>ضبط المصاريف الت</a:t>
            </a:r>
            <a:r>
              <a:rPr lang="ar-DZ" sz="2800" dirty="0"/>
              <a:t>َّ</a:t>
            </a:r>
            <a:r>
              <a:rPr lang="ar-SA" sz="2800" dirty="0" err="1"/>
              <a:t>شغيلية</a:t>
            </a:r>
            <a:r>
              <a:rPr lang="ar-SA" sz="2800" dirty="0"/>
              <a:t> اليومية</a:t>
            </a:r>
            <a:r>
              <a:rPr lang="fr-FR" sz="2800" dirty="0"/>
              <a:t>.</a:t>
            </a:r>
            <a:endParaRPr lang="ar-DZ" sz="2000" dirty="0"/>
          </a:p>
          <a:p>
            <a:pPr marL="457200" indent="-457200" algn="r" rtl="1">
              <a:buFont typeface="Arial" panose="020B0604020202020204" pitchFamily="34" charset="0"/>
              <a:buChar char="•"/>
            </a:pPr>
            <a:r>
              <a:rPr lang="ar-SA" sz="2800" dirty="0"/>
              <a:t>ترشيد الت</a:t>
            </a:r>
            <a:r>
              <a:rPr lang="ar-DZ" sz="2800" dirty="0"/>
              <a:t>َّ</a:t>
            </a:r>
            <a:r>
              <a:rPr lang="ar-SA" sz="2800" dirty="0" err="1"/>
              <a:t>كاليف</a:t>
            </a:r>
            <a:r>
              <a:rPr lang="ar-SA" sz="2800" dirty="0"/>
              <a:t> دون الت</a:t>
            </a:r>
            <a:r>
              <a:rPr lang="ar-DZ" sz="2800" dirty="0"/>
              <a:t>َّ</a:t>
            </a:r>
            <a:r>
              <a:rPr lang="ar-SA" sz="2800" dirty="0"/>
              <a:t>أثير على نوعية المحتوى</a:t>
            </a:r>
            <a:r>
              <a:rPr lang="fr-FR" sz="2800" dirty="0"/>
              <a:t>.</a:t>
            </a:r>
            <a:endParaRPr lang="fr-FR" sz="2000" dirty="0"/>
          </a:p>
          <a:p>
            <a:pPr algn="r" rtl="1"/>
            <a:r>
              <a:rPr lang="ar-SA" sz="2800" b="1" dirty="0"/>
              <a:t>مثال :</a:t>
            </a:r>
            <a:r>
              <a:rPr lang="ar-SA" sz="2000" dirty="0"/>
              <a:t> </a:t>
            </a:r>
            <a:r>
              <a:rPr lang="ar-SA" sz="2800" dirty="0"/>
              <a:t>الحفاظ على جودة البث</a:t>
            </a:r>
            <a:r>
              <a:rPr lang="ar-DZ" sz="2800" dirty="0"/>
              <a:t>ِّ،</a:t>
            </a:r>
            <a:r>
              <a:rPr lang="ar-SA" sz="2800" dirty="0"/>
              <a:t> مع تقليل الت</a:t>
            </a:r>
            <a:r>
              <a:rPr lang="ar-DZ" sz="2800" dirty="0"/>
              <a:t>َّ</a:t>
            </a:r>
            <a:r>
              <a:rPr lang="ar-SA" sz="2800" dirty="0" err="1"/>
              <a:t>كاليف</a:t>
            </a:r>
            <a:r>
              <a:rPr lang="ar-SA" sz="2800" dirty="0"/>
              <a:t> الت</a:t>
            </a:r>
            <a:r>
              <a:rPr lang="ar-DZ" sz="2800" dirty="0"/>
              <a:t>َّ</a:t>
            </a:r>
            <a:r>
              <a:rPr lang="ar-SA" sz="2800" dirty="0" err="1"/>
              <a:t>شغيلية</a:t>
            </a:r>
            <a:r>
              <a:rPr lang="ar-SA" sz="2800" dirty="0"/>
              <a:t> بنسبة 15% خلال سنة</a:t>
            </a:r>
            <a:r>
              <a:rPr lang="ar-DZ" sz="2800" dirty="0"/>
              <a:t>.</a:t>
            </a:r>
            <a:endParaRPr lang="fr-FR" dirty="0"/>
          </a:p>
          <a:p>
            <a:pPr lvl="0" algn="just" rtl="1"/>
            <a:endParaRPr lang="fr-FR" sz="2800" dirty="0"/>
          </a:p>
          <a:p>
            <a:pPr lvl="0" algn="just" rtl="1"/>
            <a:endParaRPr lang="fr-FR" dirty="0"/>
          </a:p>
          <a:p>
            <a:pPr algn="just" rtl="1"/>
            <a:endParaRPr lang="ar-DZ" sz="3200" b="1" kern="1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3" name="Google Shape;8571;p58">
            <a:extLst>
              <a:ext uri="{FF2B5EF4-FFF2-40B4-BE49-F238E27FC236}">
                <a16:creationId xmlns:a16="http://schemas.microsoft.com/office/drawing/2014/main" id="{6218E039-262F-8D63-67D2-025BA936D11C}"/>
              </a:ext>
            </a:extLst>
          </p:cNvPr>
          <p:cNvGrpSpPr/>
          <p:nvPr/>
        </p:nvGrpSpPr>
        <p:grpSpPr>
          <a:xfrm>
            <a:off x="374996" y="4878968"/>
            <a:ext cx="3184494" cy="1898236"/>
            <a:chOff x="2404875" y="3592725"/>
            <a:chExt cx="298525" cy="293825"/>
          </a:xfrm>
        </p:grpSpPr>
        <p:sp>
          <p:nvSpPr>
            <p:cNvPr id="5" name="Google Shape;8572;p58">
              <a:extLst>
                <a:ext uri="{FF2B5EF4-FFF2-40B4-BE49-F238E27FC236}">
                  <a16:creationId xmlns:a16="http://schemas.microsoft.com/office/drawing/2014/main" id="{78D3F806-1EFA-F370-1192-08768303E30D}"/>
                </a:ext>
              </a:extLst>
            </p:cNvPr>
            <p:cNvSpPr/>
            <p:nvPr/>
          </p:nvSpPr>
          <p:spPr>
            <a:xfrm>
              <a:off x="2404875" y="3747900"/>
              <a:ext cx="52775" cy="138650"/>
            </a:xfrm>
            <a:custGeom>
              <a:avLst/>
              <a:gdLst/>
              <a:ahLst/>
              <a:cxnLst/>
              <a:rect l="l" t="t" r="r" b="b"/>
              <a:pathLst>
                <a:path w="2111" h="5546" extrusionOk="0">
                  <a:moveTo>
                    <a:pt x="378" y="0"/>
                  </a:moveTo>
                  <a:cubicBezTo>
                    <a:pt x="158" y="0"/>
                    <a:pt x="0" y="158"/>
                    <a:pt x="0" y="347"/>
                  </a:cubicBezTo>
                  <a:lnTo>
                    <a:pt x="0" y="5198"/>
                  </a:lnTo>
                  <a:cubicBezTo>
                    <a:pt x="0" y="5419"/>
                    <a:pt x="158" y="5545"/>
                    <a:pt x="378" y="5545"/>
                  </a:cubicBezTo>
                  <a:lnTo>
                    <a:pt x="1071" y="5545"/>
                  </a:lnTo>
                  <a:cubicBezTo>
                    <a:pt x="1670" y="5545"/>
                    <a:pt x="2111" y="5072"/>
                    <a:pt x="2111" y="4537"/>
                  </a:cubicBezTo>
                  <a:lnTo>
                    <a:pt x="2111" y="1040"/>
                  </a:lnTo>
                  <a:cubicBezTo>
                    <a:pt x="2111" y="441"/>
                    <a:pt x="1638"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573;p58">
              <a:extLst>
                <a:ext uri="{FF2B5EF4-FFF2-40B4-BE49-F238E27FC236}">
                  <a16:creationId xmlns:a16="http://schemas.microsoft.com/office/drawing/2014/main" id="{A4FFD464-F280-2B82-A242-D13393386EE5}"/>
                </a:ext>
              </a:extLst>
            </p:cNvPr>
            <p:cNvSpPr/>
            <p:nvPr/>
          </p:nvSpPr>
          <p:spPr>
            <a:xfrm>
              <a:off x="2458425" y="3592725"/>
              <a:ext cx="190625" cy="160700"/>
            </a:xfrm>
            <a:custGeom>
              <a:avLst/>
              <a:gdLst/>
              <a:ahLst/>
              <a:cxnLst/>
              <a:rect l="l" t="t" r="r" b="b"/>
              <a:pathLst>
                <a:path w="7625" h="6428" extrusionOk="0">
                  <a:moveTo>
                    <a:pt x="3781" y="631"/>
                  </a:moveTo>
                  <a:cubicBezTo>
                    <a:pt x="3970" y="631"/>
                    <a:pt x="4128" y="788"/>
                    <a:pt x="4128" y="977"/>
                  </a:cubicBezTo>
                  <a:lnTo>
                    <a:pt x="4128" y="1418"/>
                  </a:lnTo>
                  <a:cubicBezTo>
                    <a:pt x="4380" y="1481"/>
                    <a:pt x="4569" y="1639"/>
                    <a:pt x="4758" y="1860"/>
                  </a:cubicBezTo>
                  <a:cubicBezTo>
                    <a:pt x="4884" y="2017"/>
                    <a:pt x="4884" y="2206"/>
                    <a:pt x="4726" y="2332"/>
                  </a:cubicBezTo>
                  <a:cubicBezTo>
                    <a:pt x="4657" y="2373"/>
                    <a:pt x="4583" y="2397"/>
                    <a:pt x="4510" y="2397"/>
                  </a:cubicBezTo>
                  <a:cubicBezTo>
                    <a:pt x="4416" y="2397"/>
                    <a:pt x="4325" y="2358"/>
                    <a:pt x="4254" y="2269"/>
                  </a:cubicBezTo>
                  <a:cubicBezTo>
                    <a:pt x="4114" y="2106"/>
                    <a:pt x="3957" y="2012"/>
                    <a:pt x="3821" y="2012"/>
                  </a:cubicBezTo>
                  <a:cubicBezTo>
                    <a:pt x="3773" y="2012"/>
                    <a:pt x="3728" y="2024"/>
                    <a:pt x="3687" y="2049"/>
                  </a:cubicBezTo>
                  <a:cubicBezTo>
                    <a:pt x="3592" y="2080"/>
                    <a:pt x="3466" y="2238"/>
                    <a:pt x="3466" y="2364"/>
                  </a:cubicBezTo>
                  <a:cubicBezTo>
                    <a:pt x="3466" y="2553"/>
                    <a:pt x="3624" y="2710"/>
                    <a:pt x="3813" y="2710"/>
                  </a:cubicBezTo>
                  <a:cubicBezTo>
                    <a:pt x="4411" y="2710"/>
                    <a:pt x="4852" y="3183"/>
                    <a:pt x="4852" y="3750"/>
                  </a:cubicBezTo>
                  <a:cubicBezTo>
                    <a:pt x="4852" y="4159"/>
                    <a:pt x="4600" y="4537"/>
                    <a:pt x="4222" y="4663"/>
                  </a:cubicBezTo>
                  <a:lnTo>
                    <a:pt x="4159" y="4663"/>
                  </a:lnTo>
                  <a:lnTo>
                    <a:pt x="4159" y="5073"/>
                  </a:lnTo>
                  <a:cubicBezTo>
                    <a:pt x="4159" y="5262"/>
                    <a:pt x="4002" y="5420"/>
                    <a:pt x="3813" y="5420"/>
                  </a:cubicBezTo>
                  <a:cubicBezTo>
                    <a:pt x="3624" y="5420"/>
                    <a:pt x="3466" y="5262"/>
                    <a:pt x="3466" y="5073"/>
                  </a:cubicBezTo>
                  <a:lnTo>
                    <a:pt x="3466" y="4663"/>
                  </a:lnTo>
                  <a:cubicBezTo>
                    <a:pt x="3277" y="4600"/>
                    <a:pt x="3119" y="4537"/>
                    <a:pt x="2962" y="4348"/>
                  </a:cubicBezTo>
                  <a:cubicBezTo>
                    <a:pt x="2836" y="4254"/>
                    <a:pt x="2804" y="4002"/>
                    <a:pt x="2962" y="3876"/>
                  </a:cubicBezTo>
                  <a:cubicBezTo>
                    <a:pt x="3013" y="3825"/>
                    <a:pt x="3108" y="3793"/>
                    <a:pt x="3206" y="3793"/>
                  </a:cubicBezTo>
                  <a:cubicBezTo>
                    <a:pt x="3290" y="3793"/>
                    <a:pt x="3376" y="3817"/>
                    <a:pt x="3435" y="3876"/>
                  </a:cubicBezTo>
                  <a:cubicBezTo>
                    <a:pt x="3549" y="3990"/>
                    <a:pt x="3679" y="4071"/>
                    <a:pt x="3803" y="4071"/>
                  </a:cubicBezTo>
                  <a:cubicBezTo>
                    <a:pt x="3850" y="4071"/>
                    <a:pt x="3895" y="4059"/>
                    <a:pt x="3939" y="4033"/>
                  </a:cubicBezTo>
                  <a:cubicBezTo>
                    <a:pt x="4065" y="4002"/>
                    <a:pt x="4128" y="3844"/>
                    <a:pt x="4128" y="3718"/>
                  </a:cubicBezTo>
                  <a:cubicBezTo>
                    <a:pt x="4128" y="3529"/>
                    <a:pt x="3970" y="3372"/>
                    <a:pt x="3781" y="3372"/>
                  </a:cubicBezTo>
                  <a:cubicBezTo>
                    <a:pt x="3182" y="3372"/>
                    <a:pt x="2741" y="2899"/>
                    <a:pt x="2741" y="2364"/>
                  </a:cubicBezTo>
                  <a:cubicBezTo>
                    <a:pt x="2741" y="1954"/>
                    <a:pt x="3025" y="1576"/>
                    <a:pt x="3435" y="1418"/>
                  </a:cubicBezTo>
                  <a:lnTo>
                    <a:pt x="3435" y="977"/>
                  </a:lnTo>
                  <a:cubicBezTo>
                    <a:pt x="3435" y="788"/>
                    <a:pt x="3592" y="631"/>
                    <a:pt x="3781" y="631"/>
                  </a:cubicBezTo>
                  <a:close/>
                  <a:moveTo>
                    <a:pt x="3813" y="1"/>
                  </a:moveTo>
                  <a:cubicBezTo>
                    <a:pt x="1733" y="1"/>
                    <a:pt x="0" y="1734"/>
                    <a:pt x="0" y="3813"/>
                  </a:cubicBezTo>
                  <a:cubicBezTo>
                    <a:pt x="0" y="4537"/>
                    <a:pt x="190" y="5231"/>
                    <a:pt x="536" y="5829"/>
                  </a:cubicBezTo>
                  <a:cubicBezTo>
                    <a:pt x="1009" y="5546"/>
                    <a:pt x="1544" y="5420"/>
                    <a:pt x="2080" y="5420"/>
                  </a:cubicBezTo>
                  <a:cubicBezTo>
                    <a:pt x="2146" y="5414"/>
                    <a:pt x="2213" y="5411"/>
                    <a:pt x="2279" y="5411"/>
                  </a:cubicBezTo>
                  <a:cubicBezTo>
                    <a:pt x="2936" y="5411"/>
                    <a:pt x="3587" y="5692"/>
                    <a:pt x="4159" y="6207"/>
                  </a:cubicBezTo>
                  <a:lnTo>
                    <a:pt x="5892" y="6207"/>
                  </a:lnTo>
                  <a:cubicBezTo>
                    <a:pt x="6144" y="6207"/>
                    <a:pt x="6364" y="6302"/>
                    <a:pt x="6585" y="6428"/>
                  </a:cubicBezTo>
                  <a:cubicBezTo>
                    <a:pt x="7215" y="5735"/>
                    <a:pt x="7625" y="4789"/>
                    <a:pt x="7625" y="3813"/>
                  </a:cubicBezTo>
                  <a:cubicBezTo>
                    <a:pt x="7625" y="1734"/>
                    <a:pt x="5892" y="1"/>
                    <a:pt x="381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574;p58">
              <a:extLst>
                <a:ext uri="{FF2B5EF4-FFF2-40B4-BE49-F238E27FC236}">
                  <a16:creationId xmlns:a16="http://schemas.microsoft.com/office/drawing/2014/main" id="{91C03675-FB97-B476-20B3-CAA37948FB17}"/>
                </a:ext>
              </a:extLst>
            </p:cNvPr>
            <p:cNvSpPr/>
            <p:nvPr/>
          </p:nvSpPr>
          <p:spPr>
            <a:xfrm>
              <a:off x="2474975" y="3742775"/>
              <a:ext cx="228425" cy="125650"/>
            </a:xfrm>
            <a:custGeom>
              <a:avLst/>
              <a:gdLst/>
              <a:ahLst/>
              <a:cxnLst/>
              <a:rect l="l" t="t" r="r" b="b"/>
              <a:pathLst>
                <a:path w="9137" h="5026" extrusionOk="0">
                  <a:moveTo>
                    <a:pt x="1422" y="0"/>
                  </a:moveTo>
                  <a:cubicBezTo>
                    <a:pt x="918" y="0"/>
                    <a:pt x="416" y="160"/>
                    <a:pt x="0" y="457"/>
                  </a:cubicBezTo>
                  <a:lnTo>
                    <a:pt x="0" y="5025"/>
                  </a:lnTo>
                  <a:lnTo>
                    <a:pt x="5230" y="5025"/>
                  </a:lnTo>
                  <a:cubicBezTo>
                    <a:pt x="5923" y="5025"/>
                    <a:pt x="6490" y="4679"/>
                    <a:pt x="6900" y="4143"/>
                  </a:cubicBezTo>
                  <a:lnTo>
                    <a:pt x="8916" y="1245"/>
                  </a:lnTo>
                  <a:cubicBezTo>
                    <a:pt x="9137" y="930"/>
                    <a:pt x="9074" y="489"/>
                    <a:pt x="8727" y="268"/>
                  </a:cubicBezTo>
                  <a:cubicBezTo>
                    <a:pt x="8633" y="221"/>
                    <a:pt x="8517" y="196"/>
                    <a:pt x="8398" y="196"/>
                  </a:cubicBezTo>
                  <a:cubicBezTo>
                    <a:pt x="8196" y="196"/>
                    <a:pt x="7983" y="268"/>
                    <a:pt x="7845" y="426"/>
                  </a:cubicBezTo>
                  <a:lnTo>
                    <a:pt x="5955" y="2726"/>
                  </a:lnTo>
                  <a:cubicBezTo>
                    <a:pt x="5829" y="2883"/>
                    <a:pt x="5545" y="2978"/>
                    <a:pt x="5419" y="2978"/>
                  </a:cubicBezTo>
                  <a:lnTo>
                    <a:pt x="3119" y="2978"/>
                  </a:lnTo>
                  <a:cubicBezTo>
                    <a:pt x="2899" y="2978"/>
                    <a:pt x="2741" y="2820"/>
                    <a:pt x="2741" y="2631"/>
                  </a:cubicBezTo>
                  <a:cubicBezTo>
                    <a:pt x="2741" y="2411"/>
                    <a:pt x="2899" y="2253"/>
                    <a:pt x="3119" y="2253"/>
                  </a:cubicBezTo>
                  <a:lnTo>
                    <a:pt x="5198" y="2253"/>
                  </a:lnTo>
                  <a:cubicBezTo>
                    <a:pt x="5576" y="2253"/>
                    <a:pt x="5923" y="1938"/>
                    <a:pt x="5923" y="1560"/>
                  </a:cubicBezTo>
                  <a:cubicBezTo>
                    <a:pt x="5923" y="1150"/>
                    <a:pt x="5576" y="835"/>
                    <a:pt x="5198" y="835"/>
                  </a:cubicBezTo>
                  <a:lnTo>
                    <a:pt x="3340" y="835"/>
                  </a:lnTo>
                  <a:cubicBezTo>
                    <a:pt x="3182" y="835"/>
                    <a:pt x="3088" y="741"/>
                    <a:pt x="2962" y="615"/>
                  </a:cubicBezTo>
                  <a:cubicBezTo>
                    <a:pt x="2773" y="426"/>
                    <a:pt x="2520" y="300"/>
                    <a:pt x="2300" y="174"/>
                  </a:cubicBezTo>
                  <a:cubicBezTo>
                    <a:pt x="2019" y="56"/>
                    <a:pt x="1720" y="0"/>
                    <a:pt x="14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1" name="Picture Placeholder 6">
            <a:extLst>
              <a:ext uri="{FF2B5EF4-FFF2-40B4-BE49-F238E27FC236}">
                <a16:creationId xmlns:a16="http://schemas.microsoft.com/office/drawing/2014/main" id="{393ADADE-500C-A94F-2457-BE356BBF0F74}"/>
              </a:ext>
            </a:extLst>
          </p:cNvPr>
          <p:cNvSpPr>
            <a:spLocks noGrp="1"/>
          </p:cNvSpPr>
          <p:nvPr>
            <p:ph type="pic" sz="quarter" idx="10"/>
          </p:nvPr>
        </p:nvSpPr>
        <p:spPr>
          <a:xfrm>
            <a:off x="-3309226" y="-1065934"/>
            <a:ext cx="6826172" cy="6857998"/>
          </a:xfrm>
          <a:solidFill>
            <a:schemeClr val="bg2">
              <a:lumMod val="75000"/>
              <a:alpha val="50000"/>
            </a:schemeClr>
          </a:solidFill>
        </p:spPr>
      </p:sp>
    </p:spTree>
    <p:extLst>
      <p:ext uri="{BB962C8B-B14F-4D97-AF65-F5344CB8AC3E}">
        <p14:creationId xmlns:p14="http://schemas.microsoft.com/office/powerpoint/2010/main" val="4180499398"/>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8CBF4D-B4DB-D08A-7AD1-900CFF7625B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96CBAE8-8A13-1AFC-DE72-0EE7025512D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9C546CB-1640-6E5F-1C95-A9A35B8E82AB}"/>
              </a:ext>
            </a:extLst>
          </p:cNvPr>
          <p:cNvSpPr/>
          <p:nvPr/>
        </p:nvSpPr>
        <p:spPr>
          <a:xfrm rot="16200000" flipV="1">
            <a:off x="-2512140" y="1655477"/>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43729C80-8A58-496D-4251-DA573762902F}"/>
              </a:ext>
            </a:extLst>
          </p:cNvPr>
          <p:cNvSpPr txBox="1"/>
          <p:nvPr/>
        </p:nvSpPr>
        <p:spPr>
          <a:xfrm>
            <a:off x="4395035" y="833776"/>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E8B3BB60-80F8-E40A-87CF-6C5A72375A5F}"/>
              </a:ext>
            </a:extLst>
          </p:cNvPr>
          <p:cNvSpPr/>
          <p:nvPr/>
        </p:nvSpPr>
        <p:spPr>
          <a:xfrm>
            <a:off x="3462639" y="54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8FC5BD6-57A4-5364-D061-33C45902ABE6}"/>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309B72F-8C86-32FE-EE2D-DFC7BDDAF7E8}"/>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6DFBA7F8-6138-9B0F-AE03-CA58D334F1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79DB8458-3898-3430-E5BE-190FFE4704FA}"/>
              </a:ext>
            </a:extLst>
          </p:cNvPr>
          <p:cNvSpPr txBox="1"/>
          <p:nvPr/>
        </p:nvSpPr>
        <p:spPr>
          <a:xfrm>
            <a:off x="5380074" y="1494935"/>
            <a:ext cx="6265272" cy="6032421"/>
          </a:xfrm>
          <a:prstGeom prst="rect">
            <a:avLst/>
          </a:prstGeom>
          <a:noFill/>
        </p:spPr>
        <p:txBody>
          <a:bodyPr wrap="square">
            <a:spAutoFit/>
          </a:bodyPr>
          <a:lstStyle/>
          <a:p>
            <a:pPr algn="just" rtl="1"/>
            <a:r>
              <a:rPr lang="ar-SA" sz="3600" b="1" dirty="0"/>
              <a:t>خامسا : إدارة الجمهور والت</a:t>
            </a:r>
            <a:r>
              <a:rPr lang="ar-DZ" sz="3600" b="1" dirty="0"/>
              <a:t>َّ</a:t>
            </a:r>
            <a:r>
              <a:rPr lang="ar-SA" sz="3600" b="1" dirty="0"/>
              <a:t>فاعل</a:t>
            </a:r>
            <a:endParaRPr lang="ar-DZ" sz="3600" b="1" dirty="0"/>
          </a:p>
          <a:p>
            <a:pPr algn="just" rtl="1"/>
            <a:r>
              <a:rPr lang="fr-FR" sz="2800" dirty="0"/>
              <a:t>    </a:t>
            </a:r>
            <a:r>
              <a:rPr lang="ar-SA" sz="2800" dirty="0"/>
              <a:t>إدارة الجمهور في </a:t>
            </a:r>
            <a:r>
              <a:rPr lang="ar-SA" sz="2800" dirty="0" err="1"/>
              <a:t>المؤس</a:t>
            </a:r>
            <a:r>
              <a:rPr lang="ar-DZ" sz="2800" dirty="0"/>
              <a:t>َّ</a:t>
            </a:r>
            <a:r>
              <a:rPr lang="ar-SA" sz="2800" dirty="0"/>
              <a:t>سات الإعلامية هي</a:t>
            </a:r>
            <a:r>
              <a:rPr lang="ar-DZ" sz="2800" dirty="0"/>
              <a:t>:</a:t>
            </a:r>
            <a:r>
              <a:rPr lang="ar-SA" sz="2800" dirty="0"/>
              <a:t> عملية تهدف إلى</a:t>
            </a:r>
            <a:r>
              <a:rPr lang="ar-DZ" sz="2800" dirty="0"/>
              <a:t>:</a:t>
            </a:r>
            <a:r>
              <a:rPr lang="ar-SA" sz="2800" dirty="0"/>
              <a:t> فهم </a:t>
            </a:r>
            <a:r>
              <a:rPr lang="ar-DZ" sz="2800" dirty="0"/>
              <a:t>إ</a:t>
            </a:r>
            <a:r>
              <a:rPr lang="ar-SA" sz="2800" dirty="0" err="1"/>
              <a:t>حتياجات</a:t>
            </a:r>
            <a:r>
              <a:rPr lang="ar-SA" sz="2800" dirty="0"/>
              <a:t> الجمهور</a:t>
            </a:r>
            <a:r>
              <a:rPr lang="ar-DZ" sz="2800" dirty="0"/>
              <a:t>،</a:t>
            </a:r>
            <a:r>
              <a:rPr lang="ar-SA" sz="2800" dirty="0"/>
              <a:t> والت</a:t>
            </a:r>
            <a:r>
              <a:rPr lang="ar-DZ" sz="2800" dirty="0"/>
              <a:t>َّ</a:t>
            </a:r>
            <a:r>
              <a:rPr lang="ar-SA" sz="2800" dirty="0"/>
              <a:t>فاعل معها </a:t>
            </a:r>
            <a:r>
              <a:rPr lang="ar-SA" sz="2800" dirty="0" err="1"/>
              <a:t>بفع</a:t>
            </a:r>
            <a:r>
              <a:rPr lang="ar-DZ" sz="2800" dirty="0"/>
              <a:t>َّ</a:t>
            </a:r>
            <a:r>
              <a:rPr lang="ar-SA" sz="2800" dirty="0"/>
              <a:t>الية، وذلك عبر تحليل سلوكياته و</a:t>
            </a:r>
            <a:r>
              <a:rPr lang="ar-DZ" sz="2800" dirty="0"/>
              <a:t>إ</a:t>
            </a:r>
            <a:r>
              <a:rPr lang="ar-SA" sz="2800" dirty="0" err="1"/>
              <a:t>هتماماته</a:t>
            </a:r>
            <a:r>
              <a:rPr lang="ar-SA" sz="2800" dirty="0"/>
              <a:t>، وتقديم محتوى مخص</a:t>
            </a:r>
            <a:r>
              <a:rPr lang="ar-DZ" sz="2800" dirty="0"/>
              <a:t>َّ</a:t>
            </a:r>
            <a:r>
              <a:rPr lang="ar-SA" sz="2800" dirty="0"/>
              <a:t>ص</a:t>
            </a:r>
            <a:r>
              <a:rPr lang="ar-DZ" sz="2800" dirty="0"/>
              <a:t>، </a:t>
            </a:r>
            <a:r>
              <a:rPr lang="ar-SA" sz="2800" dirty="0"/>
              <a:t>يلب</a:t>
            </a:r>
            <a:r>
              <a:rPr lang="ar-DZ" sz="2800" dirty="0"/>
              <a:t>ِّ</a:t>
            </a:r>
            <a:r>
              <a:rPr lang="ar-SA" sz="2800" dirty="0"/>
              <a:t>ي توق</a:t>
            </a:r>
            <a:r>
              <a:rPr lang="ar-DZ" sz="2800" dirty="0"/>
              <a:t>ُّ</a:t>
            </a:r>
            <a:r>
              <a:rPr lang="ar-SA" sz="2800" dirty="0"/>
              <a:t>عاته</a:t>
            </a:r>
            <a:r>
              <a:rPr lang="fr-FR" sz="2800" dirty="0"/>
              <a:t>. </a:t>
            </a:r>
            <a:r>
              <a:rPr lang="ar-SA" sz="2800" dirty="0"/>
              <a:t>وتشمل أيضًا</a:t>
            </a:r>
            <a:r>
              <a:rPr lang="ar-DZ" sz="2800" dirty="0"/>
              <a:t>:</a:t>
            </a:r>
            <a:r>
              <a:rPr lang="ar-SA" sz="2800" dirty="0"/>
              <a:t> بناء الث</a:t>
            </a:r>
            <a:r>
              <a:rPr lang="ar-DZ" sz="2800" dirty="0"/>
              <a:t>ِّ</a:t>
            </a:r>
            <a:r>
              <a:rPr lang="ar-SA" sz="2800" dirty="0" err="1"/>
              <a:t>قة</a:t>
            </a:r>
            <a:r>
              <a:rPr lang="ar-DZ" sz="2800" dirty="0"/>
              <a:t>،</a:t>
            </a:r>
            <a:r>
              <a:rPr lang="ar-SA" sz="2800" dirty="0"/>
              <a:t> من خلال الش</a:t>
            </a:r>
            <a:r>
              <a:rPr lang="ar-DZ" sz="2800" dirty="0"/>
              <a:t>َّ</a:t>
            </a:r>
            <a:r>
              <a:rPr lang="ar-SA" sz="2800" dirty="0" err="1"/>
              <a:t>فافية</a:t>
            </a:r>
            <a:r>
              <a:rPr lang="ar-SA" sz="2800" dirty="0"/>
              <a:t> والمصداقية، والت</a:t>
            </a:r>
            <a:r>
              <a:rPr lang="ar-DZ" sz="2800" dirty="0"/>
              <a:t>َّ</a:t>
            </a:r>
            <a:r>
              <a:rPr lang="ar-SA" sz="2800" dirty="0"/>
              <a:t>عامل ال</a:t>
            </a:r>
            <a:r>
              <a:rPr lang="ar-DZ" sz="2800" dirty="0"/>
              <a:t>إ</a:t>
            </a:r>
            <a:r>
              <a:rPr lang="ar-SA" sz="2800" dirty="0" err="1"/>
              <a:t>ستراتيجي</a:t>
            </a:r>
            <a:r>
              <a:rPr lang="ar-DZ" sz="2800" dirty="0"/>
              <a:t>،</a:t>
            </a:r>
            <a:r>
              <a:rPr lang="ar-SA" sz="2800" dirty="0"/>
              <a:t> مع الر</a:t>
            </a:r>
            <a:r>
              <a:rPr lang="ar-DZ" sz="2800" dirty="0"/>
              <a:t>َّ</a:t>
            </a:r>
            <a:r>
              <a:rPr lang="ar-SA" sz="2800" dirty="0"/>
              <a:t>سائل الإعلامية والعلاقات العامة، مع </a:t>
            </a:r>
            <a:r>
              <a:rPr lang="ar-DZ" sz="2800" dirty="0"/>
              <a:t>إ</a:t>
            </a:r>
            <a:r>
              <a:rPr lang="ar-SA" sz="2800" dirty="0" err="1"/>
              <a:t>ستخدام</a:t>
            </a:r>
            <a:r>
              <a:rPr lang="ar-SA" sz="2800" dirty="0"/>
              <a:t> أدوات تحليل البيانات</a:t>
            </a:r>
            <a:r>
              <a:rPr lang="ar-DZ" sz="2800" dirty="0"/>
              <a:t>،</a:t>
            </a:r>
            <a:r>
              <a:rPr lang="ar-SA" sz="2800" dirty="0"/>
              <a:t> والت</a:t>
            </a:r>
            <a:r>
              <a:rPr lang="ar-DZ" sz="2800" dirty="0"/>
              <a:t>َّ</a:t>
            </a:r>
            <a:r>
              <a:rPr lang="ar-SA" sz="2800" dirty="0"/>
              <a:t>واصل المستمر</a:t>
            </a:r>
            <a:r>
              <a:rPr lang="ar-DZ" sz="2800" dirty="0"/>
              <a:t>،</a:t>
            </a:r>
            <a:r>
              <a:rPr lang="ar-SA" sz="2800" dirty="0"/>
              <a:t> لمواجهة الأزمات</a:t>
            </a:r>
            <a:r>
              <a:rPr lang="ar-DZ" sz="2800" dirty="0"/>
              <a:t>،</a:t>
            </a:r>
            <a:r>
              <a:rPr lang="ar-SA" sz="2800" dirty="0"/>
              <a:t> وتعزيز سمعة </a:t>
            </a:r>
            <a:r>
              <a:rPr lang="ar-SA" sz="2800" dirty="0" err="1"/>
              <a:t>المؤس</a:t>
            </a:r>
            <a:r>
              <a:rPr lang="ar-DZ" sz="2800" dirty="0"/>
              <a:t>َّ</a:t>
            </a:r>
            <a:r>
              <a:rPr lang="ar-SA" sz="2800" dirty="0" err="1"/>
              <a:t>سة</a:t>
            </a:r>
            <a:r>
              <a:rPr lang="ar-SA" sz="2800" dirty="0"/>
              <a:t> الإعلامية</a:t>
            </a:r>
            <a:r>
              <a:rPr lang="fr-FR" sz="2800" dirty="0"/>
              <a:t>.</a:t>
            </a:r>
          </a:p>
          <a:p>
            <a:pPr algn="just" rtl="1"/>
            <a:endParaRPr lang="fr-FR" sz="4800" dirty="0"/>
          </a:p>
          <a:p>
            <a:pPr lvl="0" algn="just" rtl="1"/>
            <a:endParaRPr lang="fr-FR" sz="2800" dirty="0"/>
          </a:p>
          <a:p>
            <a:pPr lvl="0" algn="just" rtl="1"/>
            <a:endParaRPr lang="fr-FR" dirty="0"/>
          </a:p>
          <a:p>
            <a:pPr algn="just" rtl="1"/>
            <a:endParaRPr lang="ar-DZ" sz="3200" b="1"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FE66927F-FB05-E550-9BBE-82E6B8EF9979}"/>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20000" contrast="-40000"/>
                    </a14:imgEffect>
                  </a14:imgLayer>
                </a14:imgProps>
              </a:ext>
            </a:extLst>
          </a:blip>
          <a:stretch>
            <a:fillRect/>
          </a:stretch>
        </p:blipFill>
        <p:spPr>
          <a:xfrm>
            <a:off x="100643" y="1939462"/>
            <a:ext cx="5220117" cy="3487483"/>
          </a:xfrm>
          <a:prstGeom prst="rect">
            <a:avLst/>
          </a:prstGeom>
          <a:ln>
            <a:noFill/>
          </a:ln>
          <a:effectLst>
            <a:softEdge rad="112500"/>
          </a:effectLst>
        </p:spPr>
      </p:pic>
      <p:sp>
        <p:nvSpPr>
          <p:cNvPr id="12" name="Picture Placeholder 6">
            <a:extLst>
              <a:ext uri="{FF2B5EF4-FFF2-40B4-BE49-F238E27FC236}">
                <a16:creationId xmlns:a16="http://schemas.microsoft.com/office/drawing/2014/main" id="{FE3C6426-8F4B-A6E0-32EE-BF6A4B3E29DC}"/>
              </a:ext>
            </a:extLst>
          </p:cNvPr>
          <p:cNvSpPr>
            <a:spLocks noGrp="1"/>
          </p:cNvSpPr>
          <p:nvPr>
            <p:ph type="pic" sz="quarter" idx="10"/>
          </p:nvPr>
        </p:nvSpPr>
        <p:spPr>
          <a:xfrm>
            <a:off x="-3309226" y="-1065934"/>
            <a:ext cx="6826172" cy="6857998"/>
          </a:xfrm>
          <a:solidFill>
            <a:schemeClr val="bg2">
              <a:lumMod val="75000"/>
              <a:alpha val="50000"/>
            </a:schemeClr>
          </a:solidFill>
        </p:spPr>
      </p:sp>
    </p:spTree>
    <p:extLst>
      <p:ext uri="{BB962C8B-B14F-4D97-AF65-F5344CB8AC3E}">
        <p14:creationId xmlns:p14="http://schemas.microsoft.com/office/powerpoint/2010/main" val="3031699288"/>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E1E160-8787-C751-DBD4-E77993D90B9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88089F3-86BF-4555-7A81-11D13019C60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06882A3-A912-FC5F-B853-AAD4D9C0E35A}"/>
              </a:ext>
            </a:extLst>
          </p:cNvPr>
          <p:cNvSpPr/>
          <p:nvPr/>
        </p:nvSpPr>
        <p:spPr>
          <a:xfrm rot="16200000" flipV="1">
            <a:off x="-2512140" y="1655477"/>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2624F646-9377-3A42-893F-8395748C37ED}"/>
              </a:ext>
            </a:extLst>
          </p:cNvPr>
          <p:cNvSpPr txBox="1"/>
          <p:nvPr/>
        </p:nvSpPr>
        <p:spPr>
          <a:xfrm>
            <a:off x="4395035" y="833776"/>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E0A9CD7C-2FFB-AABE-6F61-3A29EA064E6B}"/>
              </a:ext>
            </a:extLst>
          </p:cNvPr>
          <p:cNvSpPr/>
          <p:nvPr/>
        </p:nvSpPr>
        <p:spPr>
          <a:xfrm>
            <a:off x="3462639" y="54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FD5DCF9-865E-16DA-D4E9-9E6777C727BA}"/>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77532C20-2A2E-ABAC-8545-587A9D743709}"/>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52228BE8-A1F5-14C4-9EDF-EDBCDEC39F5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22C8E012-DC2F-D977-F563-9D540F59278E}"/>
              </a:ext>
            </a:extLst>
          </p:cNvPr>
          <p:cNvSpPr txBox="1"/>
          <p:nvPr/>
        </p:nvSpPr>
        <p:spPr>
          <a:xfrm>
            <a:off x="1180214" y="1473400"/>
            <a:ext cx="10465132" cy="6924973"/>
          </a:xfrm>
          <a:prstGeom prst="rect">
            <a:avLst/>
          </a:prstGeom>
          <a:noFill/>
        </p:spPr>
        <p:txBody>
          <a:bodyPr wrap="square">
            <a:spAutoFit/>
          </a:bodyPr>
          <a:lstStyle/>
          <a:p>
            <a:pPr marL="457200" indent="-457200" algn="r" rtl="1">
              <a:buFont typeface="Wingdings" panose="05000000000000000000" pitchFamily="2" charset="2"/>
              <a:buChar char="v"/>
            </a:pPr>
            <a:r>
              <a:rPr lang="ar-SA" sz="3200" b="1" dirty="0"/>
              <a:t>مبادئ إدارة الجمهور:</a:t>
            </a:r>
            <a:endParaRPr lang="fr-FR" sz="3200" dirty="0"/>
          </a:p>
          <a:p>
            <a:pPr marL="457200" lvl="0" indent="-457200" algn="r" rtl="1">
              <a:buFont typeface="Wingdings" panose="05000000000000000000" pitchFamily="2" charset="2"/>
              <a:buChar char="§"/>
            </a:pPr>
            <a:r>
              <a:rPr lang="ar-SA" sz="3000" b="1" dirty="0"/>
              <a:t>فهم وتحليل الجمهور</a:t>
            </a:r>
            <a:r>
              <a:rPr lang="ar-DZ" sz="3000" b="1" dirty="0"/>
              <a:t> </a:t>
            </a:r>
            <a:r>
              <a:rPr lang="fr-FR" sz="3000" b="1" dirty="0"/>
              <a:t>:</a:t>
            </a:r>
            <a:r>
              <a:rPr lang="ar-SA" sz="3000" dirty="0"/>
              <a:t>يتضمن ذلك استخدام أدوات تحليل البيانات لفهم سلوك الجمهور، اهتماماته، مشاعره، خصائص ديموغرافية مثل العمر والجنس. </a:t>
            </a:r>
            <a:endParaRPr lang="fr-FR" sz="3000" dirty="0"/>
          </a:p>
          <a:p>
            <a:pPr marL="457200" lvl="0" indent="-457200" algn="r" rtl="1">
              <a:buFont typeface="Wingdings" panose="05000000000000000000" pitchFamily="2" charset="2"/>
              <a:buChar char="§"/>
            </a:pPr>
            <a:r>
              <a:rPr lang="ar-SA" sz="3000" b="1" dirty="0"/>
              <a:t>تقديم محتوى مخصص</a:t>
            </a:r>
            <a:r>
              <a:rPr lang="fr-FR" sz="3000" b="1" dirty="0"/>
              <a:t>:</a:t>
            </a:r>
            <a:r>
              <a:rPr lang="ar-DZ" sz="3000" b="1" dirty="0"/>
              <a:t> </a:t>
            </a:r>
            <a:r>
              <a:rPr lang="ar-SA" sz="3000" dirty="0"/>
              <a:t>بناءً على التحليل، تقوم المؤسسات الإعلامية بتخصيص المحتوى الذي تقدمه لتلبية توقعات الجمهور، مما يعزز ولاءهم. </a:t>
            </a:r>
            <a:endParaRPr lang="fr-FR" sz="3000" dirty="0"/>
          </a:p>
          <a:p>
            <a:pPr marL="457200" lvl="0" indent="-457200" algn="r" rtl="1">
              <a:buFont typeface="Wingdings" panose="05000000000000000000" pitchFamily="2" charset="2"/>
              <a:buChar char="§"/>
            </a:pPr>
            <a:r>
              <a:rPr lang="ar-SA" sz="3000" b="1" dirty="0"/>
              <a:t>بناء الثقة والمصداقية</a:t>
            </a:r>
            <a:r>
              <a:rPr lang="fr-FR" sz="3000" b="1" dirty="0"/>
              <a:t>:</a:t>
            </a:r>
            <a:r>
              <a:rPr lang="ar-DZ" sz="3000" b="1" dirty="0"/>
              <a:t> </a:t>
            </a:r>
            <a:r>
              <a:rPr lang="ar-SA" sz="3000" dirty="0"/>
              <a:t>يتعلق ذلك بالتواصل المستمر، الشفافية في الرسائل، والصدق في التعامل مع الجمهور، خاصة في الأزمات، حيث يجب تقديم تفسيرات واضحة. </a:t>
            </a:r>
            <a:endParaRPr lang="fr-FR" sz="3000" dirty="0"/>
          </a:p>
          <a:p>
            <a:pPr marL="457200" lvl="0" indent="-457200" algn="r" rtl="1">
              <a:buFont typeface="Wingdings" panose="05000000000000000000" pitchFamily="2" charset="2"/>
              <a:buChar char="§"/>
            </a:pPr>
            <a:r>
              <a:rPr lang="ar-SA" sz="3000" b="1" dirty="0"/>
              <a:t>التفاعل الفعّال</a:t>
            </a:r>
            <a:r>
              <a:rPr lang="fr-FR" sz="3000" b="1" dirty="0"/>
              <a:t>:</a:t>
            </a:r>
            <a:r>
              <a:rPr lang="ar-DZ" sz="3000" dirty="0"/>
              <a:t>لا</a:t>
            </a:r>
            <a:r>
              <a:rPr lang="ar-SA" sz="3000" dirty="0"/>
              <a:t> يقتصر الأمر على بث المعلومات، بل يتضمن التفاعل المباشر مع الجمهور عبر الندوات واللقاءات، وكذلك عبر منصات التواصل الاجتماعي. </a:t>
            </a:r>
            <a:endParaRPr lang="fr-FR" sz="3000" dirty="0"/>
          </a:p>
          <a:p>
            <a:pPr algn="just" rtl="1"/>
            <a:endParaRPr lang="ar-DZ" sz="3600" b="1" dirty="0"/>
          </a:p>
          <a:p>
            <a:pPr algn="just" rtl="1"/>
            <a:r>
              <a:rPr lang="fr-FR" sz="2800" dirty="0"/>
              <a:t>    </a:t>
            </a:r>
            <a:endParaRPr lang="fr-FR" sz="4800" dirty="0"/>
          </a:p>
          <a:p>
            <a:pPr lvl="0" algn="just" rtl="1"/>
            <a:endParaRPr lang="fr-FR" sz="2800" dirty="0"/>
          </a:p>
          <a:p>
            <a:pPr lvl="0" algn="just" rtl="1"/>
            <a:endParaRPr lang="fr-FR" dirty="0"/>
          </a:p>
          <a:p>
            <a:pPr algn="just" rtl="1"/>
            <a:endParaRPr lang="ar-DZ"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Picture Placeholder 6">
            <a:extLst>
              <a:ext uri="{FF2B5EF4-FFF2-40B4-BE49-F238E27FC236}">
                <a16:creationId xmlns:a16="http://schemas.microsoft.com/office/drawing/2014/main" id="{6602CA11-7092-9B9C-9CD2-23A8F43B001D}"/>
              </a:ext>
            </a:extLst>
          </p:cNvPr>
          <p:cNvSpPr>
            <a:spLocks noGrp="1"/>
          </p:cNvSpPr>
          <p:nvPr>
            <p:ph type="pic" sz="quarter" idx="10"/>
          </p:nvPr>
        </p:nvSpPr>
        <p:spPr>
          <a:xfrm>
            <a:off x="-3309226" y="-1065934"/>
            <a:ext cx="6826172" cy="6857998"/>
          </a:xfrm>
          <a:solidFill>
            <a:schemeClr val="bg2">
              <a:lumMod val="75000"/>
              <a:alpha val="50000"/>
            </a:schemeClr>
          </a:solidFill>
        </p:spPr>
      </p:sp>
    </p:spTree>
    <p:extLst>
      <p:ext uri="{BB962C8B-B14F-4D97-AF65-F5344CB8AC3E}">
        <p14:creationId xmlns:p14="http://schemas.microsoft.com/office/powerpoint/2010/main" val="1363647463"/>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6D2338-22D2-E48E-E666-AC3003F88D6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90EFB12-20CF-8318-6302-D1C4EB13BC5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DD88DCF-330D-E01A-1589-BC446F71D5C1}"/>
              </a:ext>
            </a:extLst>
          </p:cNvPr>
          <p:cNvSpPr/>
          <p:nvPr/>
        </p:nvSpPr>
        <p:spPr>
          <a:xfrm rot="16200000" flipV="1">
            <a:off x="-2512140" y="1655477"/>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F8B7DD2D-75AD-CCB4-71B3-D4B9A77616A0}"/>
              </a:ext>
            </a:extLst>
          </p:cNvPr>
          <p:cNvSpPr txBox="1"/>
          <p:nvPr/>
        </p:nvSpPr>
        <p:spPr>
          <a:xfrm>
            <a:off x="4395035" y="833776"/>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3ADFAA7C-F304-2376-6FE9-20E5F2F01705}"/>
              </a:ext>
            </a:extLst>
          </p:cNvPr>
          <p:cNvSpPr/>
          <p:nvPr/>
        </p:nvSpPr>
        <p:spPr>
          <a:xfrm>
            <a:off x="3462639" y="54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3AEA8E4-8E30-53AB-E223-AAFBDDEC7B48}"/>
              </a:ext>
            </a:extLst>
          </p:cNvPr>
          <p:cNvSpPr/>
          <p:nvPr/>
        </p:nvSpPr>
        <p:spPr>
          <a:xfrm>
            <a:off x="3451049" y="482145"/>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0EC83AD-0D97-E482-7DC2-7ACCDD1190C0}"/>
              </a:ext>
            </a:extLst>
          </p:cNvPr>
          <p:cNvSpPr txBox="1"/>
          <p:nvPr/>
        </p:nvSpPr>
        <p:spPr>
          <a:xfrm>
            <a:off x="3697663" y="668128"/>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C49142ED-CF8B-EEA8-0B04-304313417E0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0856B921-4F52-2B8B-1C0C-5AB232CE123B}"/>
              </a:ext>
            </a:extLst>
          </p:cNvPr>
          <p:cNvSpPr txBox="1"/>
          <p:nvPr/>
        </p:nvSpPr>
        <p:spPr>
          <a:xfrm>
            <a:off x="988828" y="1473400"/>
            <a:ext cx="10656518" cy="6709529"/>
          </a:xfrm>
          <a:prstGeom prst="rect">
            <a:avLst/>
          </a:prstGeom>
          <a:noFill/>
        </p:spPr>
        <p:txBody>
          <a:bodyPr wrap="square">
            <a:spAutoFit/>
          </a:bodyPr>
          <a:lstStyle/>
          <a:p>
            <a:pPr algn="just" rtl="1"/>
            <a:r>
              <a:rPr lang="ar-SA" sz="2400" b="1" dirty="0"/>
              <a:t>مثال:</a:t>
            </a:r>
            <a:r>
              <a:rPr lang="ar-SA" b="1" dirty="0"/>
              <a:t> </a:t>
            </a:r>
            <a:r>
              <a:rPr lang="ar-SA" sz="2400" b="1" dirty="0"/>
              <a:t>قناة إخبارية رقمية لاحظت </a:t>
            </a:r>
            <a:r>
              <a:rPr lang="ar-DZ" sz="2400" b="1" dirty="0"/>
              <a:t>إ</a:t>
            </a:r>
            <a:r>
              <a:rPr lang="ar-SA" sz="2400" b="1" dirty="0" err="1"/>
              <a:t>نخفاض</a:t>
            </a:r>
            <a:r>
              <a:rPr lang="ar-SA" sz="2400" b="1" dirty="0"/>
              <a:t> الت</a:t>
            </a:r>
            <a:r>
              <a:rPr lang="ar-DZ" sz="2400" b="1" dirty="0"/>
              <a:t>َّ</a:t>
            </a:r>
            <a:r>
              <a:rPr lang="ar-SA" sz="2400" b="1" dirty="0"/>
              <a:t>فاعل مع محتواها على فيسبوك</a:t>
            </a:r>
            <a:r>
              <a:rPr lang="ar-DZ" sz="2400" b="1" dirty="0"/>
              <a:t>، </a:t>
            </a:r>
            <a:r>
              <a:rPr lang="ar-SA" sz="2400" b="1" dirty="0"/>
              <a:t>فقامت إدارة المحتوى بما يلي</a:t>
            </a:r>
            <a:r>
              <a:rPr lang="fr-FR" sz="2400" b="1" dirty="0"/>
              <a:t>:</a:t>
            </a:r>
            <a:endParaRPr lang="fr-FR" sz="1600" b="1" dirty="0"/>
          </a:p>
          <a:p>
            <a:pPr marL="342900" lvl="0" indent="-342900" algn="just" rtl="1">
              <a:buFont typeface="Wingdings" panose="05000000000000000000" pitchFamily="2" charset="2"/>
              <a:buChar char="§"/>
            </a:pPr>
            <a:r>
              <a:rPr lang="ar-SA" sz="2400" b="1" dirty="0"/>
              <a:t>جمع البيانات</a:t>
            </a:r>
            <a:r>
              <a:rPr lang="ar-DZ" sz="1600" b="1" dirty="0"/>
              <a:t>: </a:t>
            </a:r>
            <a:r>
              <a:rPr lang="ar-DZ" sz="2400" b="1" dirty="0"/>
              <a:t>إ</a:t>
            </a:r>
            <a:r>
              <a:rPr lang="ar-SA" sz="2400" dirty="0" err="1"/>
              <a:t>ستخدام</a:t>
            </a:r>
            <a:r>
              <a:rPr lang="ar-SA" sz="2400" dirty="0"/>
              <a:t> أدوات تحليل</a:t>
            </a:r>
            <a:r>
              <a:rPr lang="ar-DZ" sz="2400" dirty="0"/>
              <a:t>(</a:t>
            </a:r>
            <a:r>
              <a:rPr lang="fr-FR" sz="2400" b="1" dirty="0"/>
              <a:t>Google Analytics</a:t>
            </a:r>
            <a:r>
              <a:rPr lang="fr-FR" sz="2400" dirty="0"/>
              <a:t> </a:t>
            </a:r>
            <a:r>
              <a:rPr lang="ar-DZ" sz="2400" dirty="0"/>
              <a:t>) </a:t>
            </a:r>
            <a:r>
              <a:rPr lang="ar-SA" sz="2400" dirty="0"/>
              <a:t>لمعرفة من هم جمهورها (العمر، الجنس، الموقع الجغرافي)</a:t>
            </a:r>
            <a:r>
              <a:rPr lang="ar-DZ" sz="1600" dirty="0"/>
              <a:t>، </a:t>
            </a:r>
            <a:r>
              <a:rPr lang="ar-SA" sz="2400" dirty="0"/>
              <a:t>تحليل أوقات الذروة ال</a:t>
            </a:r>
            <a:r>
              <a:rPr lang="ar-DZ" sz="2400" dirty="0"/>
              <a:t>َّ</a:t>
            </a:r>
            <a:r>
              <a:rPr lang="ar-SA" sz="2400" dirty="0"/>
              <a:t>تي يتفاعل فيها الجمهور</a:t>
            </a:r>
            <a:r>
              <a:rPr lang="ar-DZ" sz="2400" dirty="0"/>
              <a:t>، </a:t>
            </a:r>
            <a:r>
              <a:rPr lang="ar-SA" sz="2400" dirty="0"/>
              <a:t>تحديد المواضيع الأكثر جذبًا (سياسة، </a:t>
            </a:r>
            <a:r>
              <a:rPr lang="ar-DZ" sz="2400" dirty="0"/>
              <a:t>إ</a:t>
            </a:r>
            <a:r>
              <a:rPr lang="ar-SA" sz="2400" dirty="0" err="1"/>
              <a:t>قتصاد</a:t>
            </a:r>
            <a:r>
              <a:rPr lang="ar-SA" sz="2400" dirty="0"/>
              <a:t>، رياضة...)</a:t>
            </a:r>
            <a:r>
              <a:rPr lang="fr-FR" sz="2400" dirty="0"/>
              <a:t>.</a:t>
            </a:r>
            <a:endParaRPr lang="fr-FR" sz="1600" dirty="0"/>
          </a:p>
          <a:p>
            <a:pPr marL="342900" lvl="0" indent="-342900" algn="just" rtl="1">
              <a:buFont typeface="Wingdings" panose="05000000000000000000" pitchFamily="2" charset="2"/>
              <a:buChar char="§"/>
            </a:pPr>
            <a:r>
              <a:rPr lang="ar-DZ" sz="2400" b="1" dirty="0"/>
              <a:t>إ</a:t>
            </a:r>
            <a:r>
              <a:rPr lang="ar-SA" sz="2400" b="1" dirty="0" err="1"/>
              <a:t>ستخلاص</a:t>
            </a:r>
            <a:r>
              <a:rPr lang="ar-SA" sz="2400" b="1" dirty="0"/>
              <a:t> الن</a:t>
            </a:r>
            <a:r>
              <a:rPr lang="ar-DZ" sz="2400" b="1" dirty="0"/>
              <a:t>َّ</a:t>
            </a:r>
            <a:r>
              <a:rPr lang="ar-SA" sz="2400" b="1" dirty="0"/>
              <a:t>تائج</a:t>
            </a:r>
            <a:r>
              <a:rPr lang="ar-DZ" sz="2400" b="1" dirty="0"/>
              <a:t>:</a:t>
            </a:r>
            <a:endParaRPr lang="fr-FR" sz="1600" dirty="0"/>
          </a:p>
          <a:p>
            <a:pPr lvl="1" algn="just" rtl="1"/>
            <a:r>
              <a:rPr lang="ar-DZ" sz="2400" dirty="0"/>
              <a:t>-  </a:t>
            </a:r>
            <a:r>
              <a:rPr lang="fr-FR" sz="2400" dirty="0"/>
              <a:t>60</a:t>
            </a:r>
            <a:r>
              <a:rPr lang="ar-DZ" sz="2400" dirty="0"/>
              <a:t> </a:t>
            </a:r>
            <a:r>
              <a:rPr lang="fr-FR" sz="2400" dirty="0"/>
              <a:t>%</a:t>
            </a:r>
            <a:r>
              <a:rPr lang="ar-DZ" sz="2400" dirty="0"/>
              <a:t> </a:t>
            </a:r>
            <a:r>
              <a:rPr lang="fr-FR" sz="2400" dirty="0"/>
              <a:t> </a:t>
            </a:r>
            <a:r>
              <a:rPr lang="ar-SA" sz="2400" dirty="0"/>
              <a:t>من المتابعين أعمارهم بين 18 و30 سنة، ويفض</a:t>
            </a:r>
            <a:r>
              <a:rPr lang="ar-DZ" sz="2400" dirty="0"/>
              <a:t>ِّ</a:t>
            </a:r>
            <a:r>
              <a:rPr lang="ar-SA" sz="2400" dirty="0"/>
              <a:t>لون المحتوى السريع</a:t>
            </a:r>
            <a:r>
              <a:rPr lang="ar-DZ" sz="2400" dirty="0"/>
              <a:t>،</a:t>
            </a:r>
            <a:r>
              <a:rPr lang="ar-SA" sz="2400" dirty="0"/>
              <a:t> والفيديو القصير</a:t>
            </a:r>
            <a:r>
              <a:rPr lang="fr-FR" sz="2400" dirty="0"/>
              <a:t>.</a:t>
            </a:r>
            <a:endParaRPr lang="fr-FR" sz="1600" dirty="0"/>
          </a:p>
          <a:p>
            <a:pPr lvl="1" algn="just" rtl="1"/>
            <a:r>
              <a:rPr lang="ar-DZ" sz="2400" dirty="0"/>
              <a:t>- </a:t>
            </a:r>
            <a:r>
              <a:rPr lang="ar-SA" sz="2400" dirty="0"/>
              <a:t>الت</a:t>
            </a:r>
            <a:r>
              <a:rPr lang="ar-DZ" sz="2400" dirty="0"/>
              <a:t>َّ</a:t>
            </a:r>
            <a:r>
              <a:rPr lang="ar-SA" sz="2400" dirty="0"/>
              <a:t>فاعل الأكبر يحدث بين الس</a:t>
            </a:r>
            <a:r>
              <a:rPr lang="ar-DZ" sz="2400" dirty="0"/>
              <a:t>َّ</a:t>
            </a:r>
            <a:r>
              <a:rPr lang="ar-SA" sz="2400" dirty="0" err="1"/>
              <a:t>اعة</a:t>
            </a:r>
            <a:r>
              <a:rPr lang="ar-SA" sz="2400" dirty="0"/>
              <a:t> 7 مساءً و10 مساءً</a:t>
            </a:r>
            <a:r>
              <a:rPr lang="fr-FR" sz="2400" dirty="0"/>
              <a:t>.</a:t>
            </a:r>
            <a:endParaRPr lang="fr-FR" sz="1600" dirty="0"/>
          </a:p>
          <a:p>
            <a:pPr lvl="1" algn="just" rtl="1"/>
            <a:r>
              <a:rPr lang="ar-DZ" sz="2400" dirty="0"/>
              <a:t>- </a:t>
            </a:r>
            <a:r>
              <a:rPr lang="ar-SA" sz="2400" dirty="0"/>
              <a:t>الأخبار الرياضية والت</a:t>
            </a:r>
            <a:r>
              <a:rPr lang="ar-DZ" sz="2400" dirty="0"/>
              <a:t>َّ</a:t>
            </a:r>
            <a:r>
              <a:rPr lang="ar-SA" sz="2400" dirty="0" err="1"/>
              <a:t>رفيهية</a:t>
            </a:r>
            <a:r>
              <a:rPr lang="ar-DZ" sz="2400" dirty="0"/>
              <a:t>،</a:t>
            </a:r>
            <a:r>
              <a:rPr lang="ar-SA" sz="2400" dirty="0"/>
              <a:t> تحق</a:t>
            </a:r>
            <a:r>
              <a:rPr lang="ar-DZ" sz="2400" dirty="0"/>
              <a:t>ِّ</a:t>
            </a:r>
            <a:r>
              <a:rPr lang="ar-SA" sz="2400" dirty="0"/>
              <a:t>ق ضعف الت</a:t>
            </a:r>
            <a:r>
              <a:rPr lang="ar-DZ" sz="2400" dirty="0"/>
              <a:t>ّف</a:t>
            </a:r>
            <a:r>
              <a:rPr lang="ar-SA" sz="2400" dirty="0"/>
              <a:t>اعل</a:t>
            </a:r>
            <a:r>
              <a:rPr lang="ar-DZ" sz="2400" dirty="0"/>
              <a:t>،</a:t>
            </a:r>
            <a:r>
              <a:rPr lang="ar-SA" sz="2400" dirty="0"/>
              <a:t> مقارنة</a:t>
            </a:r>
            <a:r>
              <a:rPr lang="ar-DZ" sz="2400" dirty="0"/>
              <a:t>ً</a:t>
            </a:r>
            <a:r>
              <a:rPr lang="ar-SA" sz="2400" dirty="0"/>
              <a:t> بالأخبار السياسية</a:t>
            </a:r>
            <a:r>
              <a:rPr lang="fr-FR" sz="2400" dirty="0"/>
              <a:t>.</a:t>
            </a:r>
            <a:endParaRPr lang="fr-FR" sz="1600" dirty="0"/>
          </a:p>
          <a:p>
            <a:pPr marL="342900" lvl="0" indent="-342900" algn="just" rtl="1">
              <a:buFont typeface="Wingdings" panose="05000000000000000000" pitchFamily="2" charset="2"/>
              <a:buChar char="§"/>
            </a:pPr>
            <a:r>
              <a:rPr lang="ar-DZ" sz="2400" b="1" dirty="0"/>
              <a:t>إ</a:t>
            </a:r>
            <a:r>
              <a:rPr lang="ar-SA" sz="2400" b="1" dirty="0"/>
              <a:t>ت</a:t>
            </a:r>
            <a:r>
              <a:rPr lang="ar-DZ" sz="2400" b="1" dirty="0"/>
              <a:t>ِّ</a:t>
            </a:r>
            <a:r>
              <a:rPr lang="ar-SA" sz="2400" b="1" dirty="0"/>
              <a:t>خاذ القرار</a:t>
            </a:r>
            <a:endParaRPr lang="fr-FR" sz="1600" dirty="0"/>
          </a:p>
          <a:p>
            <a:pPr lvl="1" algn="just" rtl="1"/>
            <a:r>
              <a:rPr lang="ar-DZ" sz="2400" dirty="0"/>
              <a:t>- </a:t>
            </a:r>
            <a:r>
              <a:rPr lang="ar-SA" sz="2400" dirty="0"/>
              <a:t>زيادة إنتاج مقاطع فيديو قصيرة ونشرها في أوقات الذروة</a:t>
            </a:r>
            <a:r>
              <a:rPr lang="fr-FR" sz="2400" dirty="0"/>
              <a:t>.</a:t>
            </a:r>
            <a:endParaRPr lang="fr-FR" sz="1600" dirty="0"/>
          </a:p>
          <a:p>
            <a:pPr lvl="1" algn="just" rtl="1"/>
            <a:r>
              <a:rPr lang="ar-DZ" sz="2400" dirty="0"/>
              <a:t>- </a:t>
            </a:r>
            <a:r>
              <a:rPr lang="ar-SA" sz="2400" dirty="0"/>
              <a:t>تخصيص فريق لإدارة صفحات الرياضة والترفيه</a:t>
            </a:r>
            <a:r>
              <a:rPr lang="fr-FR" sz="2400" dirty="0"/>
              <a:t>.</a:t>
            </a:r>
            <a:endParaRPr lang="fr-FR" sz="1600" dirty="0"/>
          </a:p>
          <a:p>
            <a:pPr lvl="1" algn="just" rtl="1"/>
            <a:r>
              <a:rPr lang="ar-DZ" sz="2400" dirty="0"/>
              <a:t>- </a:t>
            </a:r>
            <a:r>
              <a:rPr lang="ar-SA" sz="2400" dirty="0"/>
              <a:t>إضافة أسلوب بصري جذاب (</a:t>
            </a:r>
            <a:r>
              <a:rPr lang="ar-SA" sz="2400" dirty="0" err="1"/>
              <a:t>إنفوغرافيك</a:t>
            </a:r>
            <a:r>
              <a:rPr lang="ar-SA" sz="2400" dirty="0"/>
              <a:t> وتفاعلية)</a:t>
            </a:r>
            <a:r>
              <a:rPr lang="ar-DZ" sz="2400" dirty="0"/>
              <a:t>،</a:t>
            </a:r>
            <a:r>
              <a:rPr lang="ar-SA" sz="2400" dirty="0"/>
              <a:t> بدل النصوص الطويلة</a:t>
            </a:r>
            <a:r>
              <a:rPr lang="fr-FR" sz="2000" dirty="0"/>
              <a:t>.</a:t>
            </a:r>
            <a:endParaRPr lang="fr-FR" sz="1400" dirty="0"/>
          </a:p>
          <a:p>
            <a:pPr algn="just" rtl="1"/>
            <a:endParaRPr lang="ar-DZ" sz="3600" b="1" dirty="0"/>
          </a:p>
          <a:p>
            <a:pPr algn="just" rtl="1"/>
            <a:r>
              <a:rPr lang="fr-FR" sz="2800" dirty="0"/>
              <a:t>    </a:t>
            </a:r>
            <a:endParaRPr lang="fr-FR" sz="4800" dirty="0"/>
          </a:p>
          <a:p>
            <a:pPr lvl="0" algn="just" rtl="1"/>
            <a:endParaRPr lang="fr-FR" sz="2800" dirty="0"/>
          </a:p>
          <a:p>
            <a:pPr lvl="0" algn="just" rtl="1"/>
            <a:endParaRPr lang="fr-FR" dirty="0"/>
          </a:p>
          <a:p>
            <a:pPr algn="just" rtl="1"/>
            <a:endParaRPr lang="ar-DZ"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Picture Placeholder 6">
            <a:extLst>
              <a:ext uri="{FF2B5EF4-FFF2-40B4-BE49-F238E27FC236}">
                <a16:creationId xmlns:a16="http://schemas.microsoft.com/office/drawing/2014/main" id="{88AD8B95-08B7-7622-5130-18D8821552C4}"/>
              </a:ext>
            </a:extLst>
          </p:cNvPr>
          <p:cNvSpPr>
            <a:spLocks noGrp="1"/>
          </p:cNvSpPr>
          <p:nvPr>
            <p:ph type="pic" sz="quarter" idx="10"/>
          </p:nvPr>
        </p:nvSpPr>
        <p:spPr>
          <a:xfrm>
            <a:off x="-3309226" y="-1065934"/>
            <a:ext cx="6826172" cy="6857998"/>
          </a:xfrm>
          <a:solidFill>
            <a:schemeClr val="bg2">
              <a:lumMod val="75000"/>
              <a:alpha val="50000"/>
            </a:schemeClr>
          </a:solidFill>
        </p:spPr>
      </p:sp>
    </p:spTree>
    <p:extLst>
      <p:ext uri="{BB962C8B-B14F-4D97-AF65-F5344CB8AC3E}">
        <p14:creationId xmlns:p14="http://schemas.microsoft.com/office/powerpoint/2010/main" val="1946968"/>
      </p:ext>
    </p:extLst>
  </p:cSld>
  <p:clrMapOvr>
    <a:masterClrMapping/>
  </p:clrMapOvr>
  <mc:AlternateContent xmlns:mc="http://schemas.openxmlformats.org/markup-compatibility/2006" xmlns:p14="http://schemas.microsoft.com/office/powerpoint/2010/main">
    <mc:Choice Requires="p14">
      <p:transition p14:dur="0" advTm="507434"/>
    </mc:Choice>
    <mc:Fallback xmlns="">
      <p:transition advTm="50743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A8E85-80D4-93FF-C3EC-25CFC2741BF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56AB1DD-5590-258B-869E-EA66522554B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A246324-84C6-F47C-8E05-57A15E716A49}"/>
              </a:ext>
            </a:extLst>
          </p:cNvPr>
          <p:cNvSpPr/>
          <p:nvPr/>
        </p:nvSpPr>
        <p:spPr>
          <a:xfrm rot="16200000" flipV="1">
            <a:off x="-2512140" y="1655477"/>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F3CE0F56-238B-24C6-4FB2-E0652E48F87E}"/>
              </a:ext>
            </a:extLst>
          </p:cNvPr>
          <p:cNvSpPr txBox="1"/>
          <p:nvPr/>
        </p:nvSpPr>
        <p:spPr>
          <a:xfrm>
            <a:off x="4395035" y="833776"/>
            <a:ext cx="574717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
        <p:nvSpPr>
          <p:cNvPr id="28" name="Rectangle 27">
            <a:extLst>
              <a:ext uri="{FF2B5EF4-FFF2-40B4-BE49-F238E27FC236}">
                <a16:creationId xmlns:a16="http://schemas.microsoft.com/office/drawing/2014/main" id="{0FDFD4AE-B20A-E743-7D78-346A36AE567C}"/>
              </a:ext>
            </a:extLst>
          </p:cNvPr>
          <p:cNvSpPr/>
          <p:nvPr/>
        </p:nvSpPr>
        <p:spPr>
          <a:xfrm>
            <a:off x="3462639" y="54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ABDD11E-9C21-DCA9-CC91-3468D70B28B5}"/>
              </a:ext>
            </a:extLst>
          </p:cNvPr>
          <p:cNvSpPr/>
          <p:nvPr/>
        </p:nvSpPr>
        <p:spPr>
          <a:xfrm>
            <a:off x="3300969"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59D4B919-CEB4-525A-2E4D-ED4592E07688}"/>
              </a:ext>
            </a:extLst>
          </p:cNvPr>
          <p:cNvSpPr txBox="1"/>
          <p:nvPr/>
        </p:nvSpPr>
        <p:spPr>
          <a:xfrm>
            <a:off x="3665830" y="813497"/>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33B18A7E-5650-6F55-70E0-276BE4A0E0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4EDDC93D-BCCF-F442-8112-D0D39BADC0E9}"/>
              </a:ext>
            </a:extLst>
          </p:cNvPr>
          <p:cNvSpPr txBox="1"/>
          <p:nvPr/>
        </p:nvSpPr>
        <p:spPr>
          <a:xfrm>
            <a:off x="1350335" y="1535232"/>
            <a:ext cx="10079665" cy="5262979"/>
          </a:xfrm>
          <a:prstGeom prst="rect">
            <a:avLst/>
          </a:prstGeom>
          <a:noFill/>
        </p:spPr>
        <p:txBody>
          <a:bodyPr wrap="square">
            <a:spAutoFit/>
          </a:bodyPr>
          <a:lstStyle/>
          <a:p>
            <a:pPr algn="just" rtl="1"/>
            <a:r>
              <a:rPr lang="ar-SA" sz="3600" b="1" dirty="0"/>
              <a:t>سادسا :السياسة الإعلامية للمؤسسة </a:t>
            </a:r>
            <a:endParaRPr lang="ar-DZ" sz="3600" b="1" dirty="0"/>
          </a:p>
          <a:p>
            <a:pPr algn="just" rtl="1"/>
            <a:r>
              <a:rPr lang="ar-SA" sz="2800" dirty="0"/>
              <a:t>هي الاطار العام الذي يحدد مجموعة القواعد و التشريعات والإجراءات التي توجه وتُنظّم عمل المؤسسة الإعلامية، بهدف تعزيز الشفافية والمصداقية والموضوعية في تقديم المعلومات للجمهور، وضمان الحريات الإعلامية، وتحديد المعايير الأخلاقية والمهنية، كما تسعى هذه السياسة إلى</a:t>
            </a:r>
            <a:r>
              <a:rPr lang="ar-DZ" sz="2800" dirty="0"/>
              <a:t>:</a:t>
            </a:r>
            <a:r>
              <a:rPr lang="ar-SA" sz="2800" dirty="0"/>
              <a:t> تحقيق التكامل والتنسيق بين المؤسسة والجمهور والجهات الحكومية والقطاع الخاص لضمان فعالية الرسالة الإعلامية وتأثيرها</a:t>
            </a:r>
            <a:r>
              <a:rPr lang="fr-FR" sz="2800" dirty="0"/>
              <a:t>.</a:t>
            </a:r>
          </a:p>
          <a:p>
            <a:pPr algn="just" rtl="1"/>
            <a:endParaRPr lang="ar-DZ" sz="5400" b="1" dirty="0"/>
          </a:p>
          <a:p>
            <a:pPr algn="just" rtl="1"/>
            <a:r>
              <a:rPr lang="fr-FR" sz="2800" dirty="0"/>
              <a:t>    </a:t>
            </a:r>
            <a:endParaRPr lang="fr-FR" sz="4800" dirty="0"/>
          </a:p>
          <a:p>
            <a:pPr lvl="0" algn="just" rtl="1"/>
            <a:endParaRPr lang="fr-FR" sz="2800" dirty="0"/>
          </a:p>
          <a:p>
            <a:pPr lvl="0" algn="just" rtl="1"/>
            <a:endParaRPr lang="fr-FR" dirty="0"/>
          </a:p>
          <a:p>
            <a:pPr algn="just" rtl="1"/>
            <a:endParaRPr lang="ar-DZ" sz="3200" b="1"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F7D5BA6C-1B01-55A2-1B0F-C9CE55E25967}"/>
              </a:ext>
            </a:extLst>
          </p:cNvPr>
          <p:cNvPicPr>
            <a:picLocks noChangeAspect="1"/>
          </p:cNvPicPr>
          <p:nvPr/>
        </p:nvPicPr>
        <p:blipFill>
          <a:blip r:embed="rId4">
            <a:duotone>
              <a:prstClr val="black"/>
              <a:schemeClr val="accent3">
                <a:tint val="45000"/>
                <a:satMod val="400000"/>
              </a:schemeClr>
            </a:duotone>
            <a:extLst>
              <a:ext uri="{BEBA8EAE-BF5A-486C-A8C5-ECC9F3942E4B}">
                <a14:imgProps xmlns:a14="http://schemas.microsoft.com/office/drawing/2010/main">
                  <a14:imgLayer r:embed="rId5">
                    <a14:imgEffect>
                      <a14:brightnessContrast bright="20000" contrast="40000"/>
                    </a14:imgEffect>
                  </a14:imgLayer>
                </a14:imgProps>
              </a:ext>
            </a:extLst>
          </a:blip>
          <a:stretch>
            <a:fillRect/>
          </a:stretch>
        </p:blipFill>
        <p:spPr>
          <a:xfrm>
            <a:off x="3132174" y="4327451"/>
            <a:ext cx="5747178" cy="2470760"/>
          </a:xfrm>
          <a:prstGeom prst="rect">
            <a:avLst/>
          </a:prstGeom>
          <a:ln>
            <a:noFill/>
          </a:ln>
          <a:effectLst>
            <a:softEdge rad="112500"/>
          </a:effectLst>
        </p:spPr>
      </p:pic>
      <p:sp>
        <p:nvSpPr>
          <p:cNvPr id="7" name="Picture Placeholder 6">
            <a:extLst>
              <a:ext uri="{FF2B5EF4-FFF2-40B4-BE49-F238E27FC236}">
                <a16:creationId xmlns:a16="http://schemas.microsoft.com/office/drawing/2014/main" id="{35FA3349-7D4C-6222-D425-68BD05242046}"/>
              </a:ext>
            </a:extLst>
          </p:cNvPr>
          <p:cNvSpPr>
            <a:spLocks noGrp="1"/>
          </p:cNvSpPr>
          <p:nvPr>
            <p:ph type="pic" sz="quarter" idx="10"/>
          </p:nvPr>
        </p:nvSpPr>
        <p:spPr>
          <a:xfrm>
            <a:off x="-3309226" y="-1065934"/>
            <a:ext cx="6826172" cy="6857998"/>
          </a:xfrm>
          <a:solidFill>
            <a:schemeClr val="bg2">
              <a:lumMod val="75000"/>
              <a:alpha val="50000"/>
            </a:schemeClr>
          </a:solidFill>
        </p:spPr>
      </p:sp>
    </p:spTree>
    <p:extLst>
      <p:ext uri="{BB962C8B-B14F-4D97-AF65-F5344CB8AC3E}">
        <p14:creationId xmlns:p14="http://schemas.microsoft.com/office/powerpoint/2010/main" val="4066114563"/>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E087E-28C5-2650-58A2-F0A06D111C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E01070-1CAF-0252-32F6-11FD4DCB051B}"/>
              </a:ext>
            </a:extLst>
          </p:cNvPr>
          <p:cNvSpPr/>
          <p:nvPr/>
        </p:nvSpPr>
        <p:spPr>
          <a:xfrm>
            <a:off x="793064" y="1646786"/>
            <a:ext cx="10812720" cy="47745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Rectangle 4">
            <a:extLst>
              <a:ext uri="{FF2B5EF4-FFF2-40B4-BE49-F238E27FC236}">
                <a16:creationId xmlns:a16="http://schemas.microsoft.com/office/drawing/2014/main" id="{51039F04-5769-0F43-39B9-406A7E44EFBA}"/>
              </a:ext>
            </a:extLst>
          </p:cNvPr>
          <p:cNvSpPr/>
          <p:nvPr/>
        </p:nvSpPr>
        <p:spPr>
          <a:xfrm>
            <a:off x="2900118" y="7993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A0D5E56-94B0-C293-4B5B-28C98B0074EA}"/>
              </a:ext>
            </a:extLst>
          </p:cNvPr>
          <p:cNvSpPr txBox="1"/>
          <p:nvPr/>
        </p:nvSpPr>
        <p:spPr>
          <a:xfrm>
            <a:off x="3073127" y="998219"/>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9DBC811-13AB-904F-BF47-9CE13621D2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5D40B601-10D1-A1AE-CCDA-0DA066B93E8D}"/>
              </a:ext>
            </a:extLst>
          </p:cNvPr>
          <p:cNvSpPr txBox="1"/>
          <p:nvPr/>
        </p:nvSpPr>
        <p:spPr>
          <a:xfrm>
            <a:off x="1239864" y="2033816"/>
            <a:ext cx="9731142" cy="4216539"/>
          </a:xfrm>
          <a:prstGeom prst="rect">
            <a:avLst/>
          </a:prstGeom>
          <a:noFill/>
        </p:spPr>
        <p:txBody>
          <a:bodyPr wrap="square">
            <a:spAutoFit/>
          </a:bodyPr>
          <a:lstStyle/>
          <a:p>
            <a:pPr algn="just" rtl="1"/>
            <a:r>
              <a:rPr lang="fr-FR" sz="4400" b="1" dirty="0"/>
              <a:t>  </a:t>
            </a:r>
            <a:r>
              <a:rPr lang="ar-DZ" sz="4400" b="1" dirty="0"/>
              <a:t>خلاصة:    </a:t>
            </a:r>
            <a:r>
              <a:rPr lang="fr-FR" sz="4400" b="1" dirty="0"/>
              <a:t> </a:t>
            </a:r>
            <a:r>
              <a:rPr lang="ar-DZ" sz="4400" b="1" dirty="0"/>
              <a:t>                                                                                  </a:t>
            </a:r>
            <a:br>
              <a:rPr lang="ar-DZ" sz="4000" dirty="0"/>
            </a:br>
            <a:r>
              <a:rPr lang="fr-FR" sz="4000" dirty="0"/>
              <a:t> </a:t>
            </a:r>
            <a:r>
              <a:rPr lang="ar-SA" sz="2800" dirty="0"/>
              <a:t>تشك</a:t>
            </a:r>
            <a:r>
              <a:rPr lang="ar-DZ" sz="2800" dirty="0"/>
              <a:t>ِّ</a:t>
            </a:r>
            <a:r>
              <a:rPr lang="ar-SA" sz="2800" dirty="0"/>
              <a:t>ل </a:t>
            </a:r>
            <a:r>
              <a:rPr lang="ar-SA" sz="2800" b="1" dirty="0"/>
              <a:t>عناصر إدارة </a:t>
            </a:r>
            <a:r>
              <a:rPr lang="ar-SA" sz="2800" b="1" dirty="0" err="1"/>
              <a:t>المؤس</a:t>
            </a:r>
            <a:r>
              <a:rPr lang="ar-DZ" sz="2800" b="1" dirty="0"/>
              <a:t>َّ</a:t>
            </a:r>
            <a:r>
              <a:rPr lang="ar-SA" sz="2800" b="1" dirty="0" err="1"/>
              <a:t>سة</a:t>
            </a:r>
            <a:r>
              <a:rPr lang="ar-SA" sz="2800" b="1" dirty="0"/>
              <a:t> الإعلامية الر</a:t>
            </a:r>
            <a:r>
              <a:rPr lang="ar-DZ" sz="2800" b="1" dirty="0"/>
              <a:t>َّ</a:t>
            </a:r>
            <a:r>
              <a:rPr lang="ar-SA" sz="2800" b="1" dirty="0" err="1"/>
              <a:t>قمية</a:t>
            </a:r>
            <a:r>
              <a:rPr lang="ar-SA" sz="2800" dirty="0"/>
              <a:t> الأساس</a:t>
            </a:r>
            <a:r>
              <a:rPr lang="ar-DZ" sz="2800" dirty="0"/>
              <a:t>،</a:t>
            </a:r>
            <a:r>
              <a:rPr lang="ar-SA" sz="2800" dirty="0"/>
              <a:t> ال</a:t>
            </a:r>
            <a:r>
              <a:rPr lang="ar-DZ" sz="2800" dirty="0"/>
              <a:t>َّ</a:t>
            </a:r>
            <a:r>
              <a:rPr lang="ar-SA" sz="2800" dirty="0"/>
              <a:t>ذي يدعم نجاحها في بيئة إعلامية شديدة المنافسة</a:t>
            </a:r>
            <a:r>
              <a:rPr lang="ar-DZ" sz="2800" dirty="0"/>
              <a:t>،</a:t>
            </a:r>
            <a:r>
              <a:rPr lang="ar-SA" sz="2800" dirty="0"/>
              <a:t> وسريعة الت</a:t>
            </a:r>
            <a:r>
              <a:rPr lang="ar-DZ" sz="2800" dirty="0"/>
              <a:t>َّ</a:t>
            </a:r>
            <a:r>
              <a:rPr lang="ar-SA" sz="2800" dirty="0"/>
              <a:t>غي</a:t>
            </a:r>
            <a:r>
              <a:rPr lang="ar-DZ" sz="2800" dirty="0"/>
              <a:t>ّ</a:t>
            </a:r>
            <a:r>
              <a:rPr lang="ar-SA" sz="2800" dirty="0"/>
              <a:t>ر. فهي تشمل </a:t>
            </a:r>
            <a:r>
              <a:rPr lang="ar-SA" sz="2800" b="1" dirty="0">
                <a:solidFill>
                  <a:srgbClr val="0070C0"/>
                </a:solidFill>
              </a:rPr>
              <a:t>الت</a:t>
            </a:r>
            <a:r>
              <a:rPr lang="ar-DZ" sz="2800" b="1" dirty="0">
                <a:solidFill>
                  <a:srgbClr val="0070C0"/>
                </a:solidFill>
              </a:rPr>
              <a:t>َّ</a:t>
            </a:r>
            <a:r>
              <a:rPr lang="ar-SA" sz="2800" b="1" dirty="0">
                <a:solidFill>
                  <a:srgbClr val="0070C0"/>
                </a:solidFill>
              </a:rPr>
              <a:t>خطيط الت</a:t>
            </a:r>
            <a:r>
              <a:rPr lang="ar-DZ" sz="2800" b="1" dirty="0">
                <a:solidFill>
                  <a:srgbClr val="0070C0"/>
                </a:solidFill>
              </a:rPr>
              <a:t>َّ</a:t>
            </a:r>
            <a:r>
              <a:rPr lang="ar-SA" sz="2800" b="1" dirty="0">
                <a:solidFill>
                  <a:srgbClr val="0070C0"/>
                </a:solidFill>
              </a:rPr>
              <a:t>حريري والت</a:t>
            </a:r>
            <a:r>
              <a:rPr lang="ar-DZ" sz="2800" b="1" dirty="0">
                <a:solidFill>
                  <a:srgbClr val="0070C0"/>
                </a:solidFill>
              </a:rPr>
              <a:t>ِّ</a:t>
            </a:r>
            <a:r>
              <a:rPr lang="ar-SA" sz="2800" b="1" dirty="0">
                <a:solidFill>
                  <a:srgbClr val="0070C0"/>
                </a:solidFill>
              </a:rPr>
              <a:t>قني، الإدارة المالية، تطوير الموارد البشرية، فهم الجمهور، والت</a:t>
            </a:r>
            <a:r>
              <a:rPr lang="ar-DZ" sz="2800" b="1" dirty="0">
                <a:solidFill>
                  <a:srgbClr val="0070C0"/>
                </a:solidFill>
              </a:rPr>
              <a:t>َّ</a:t>
            </a:r>
            <a:r>
              <a:rPr lang="ar-SA" sz="2800" b="1" dirty="0">
                <a:solidFill>
                  <a:srgbClr val="0070C0"/>
                </a:solidFill>
              </a:rPr>
              <a:t>سويق والابتكار</a:t>
            </a:r>
            <a:r>
              <a:rPr lang="ar-SA" sz="2800" dirty="0"/>
              <a:t>، وكل</a:t>
            </a:r>
            <a:r>
              <a:rPr lang="ar-DZ" sz="2800" dirty="0"/>
              <a:t>ُّ</a:t>
            </a:r>
            <a:r>
              <a:rPr lang="ar-SA" sz="2800" dirty="0"/>
              <a:t>ها تهدف إلى إنتاج محتوى موثوق </a:t>
            </a:r>
            <a:r>
              <a:rPr lang="ar-SA" sz="2800" dirty="0" err="1"/>
              <a:t>ومتجد</a:t>
            </a:r>
            <a:r>
              <a:rPr lang="ar-DZ" sz="2800" dirty="0"/>
              <a:t>ِّ</a:t>
            </a:r>
            <a:r>
              <a:rPr lang="ar-SA" sz="2800" dirty="0"/>
              <a:t>د يعز</a:t>
            </a:r>
            <a:r>
              <a:rPr lang="ar-DZ" sz="2800" dirty="0"/>
              <a:t>ِّ</a:t>
            </a:r>
            <a:r>
              <a:rPr lang="ar-SA" sz="2800" dirty="0"/>
              <a:t>ز مكانة </a:t>
            </a:r>
            <a:r>
              <a:rPr lang="ar-SA" sz="2800" dirty="0" err="1"/>
              <a:t>المؤس</a:t>
            </a:r>
            <a:r>
              <a:rPr lang="ar-DZ" sz="2800" dirty="0"/>
              <a:t>َّ</a:t>
            </a:r>
            <a:r>
              <a:rPr lang="ar-SA" sz="2800" dirty="0" err="1"/>
              <a:t>سة</a:t>
            </a:r>
            <a:r>
              <a:rPr lang="ar-DZ" sz="2800" dirty="0"/>
              <a:t>،</a:t>
            </a:r>
            <a:r>
              <a:rPr lang="ar-SA" sz="2800" dirty="0"/>
              <a:t> ويحق</a:t>
            </a:r>
            <a:r>
              <a:rPr lang="ar-DZ" sz="2800" dirty="0"/>
              <a:t>ِّ</a:t>
            </a:r>
            <a:r>
              <a:rPr lang="ar-SA" sz="2800" dirty="0"/>
              <a:t>ق أهدافها ال</a:t>
            </a:r>
            <a:r>
              <a:rPr lang="ar-DZ" sz="2800" dirty="0"/>
              <a:t>إ</a:t>
            </a:r>
            <a:r>
              <a:rPr lang="ar-SA" sz="2800" dirty="0" err="1"/>
              <a:t>ستراتيجية</a:t>
            </a:r>
            <a:r>
              <a:rPr lang="ar-SA" sz="2800" dirty="0"/>
              <a:t>. ومن خلال الت</a:t>
            </a:r>
            <a:r>
              <a:rPr lang="ar-DZ" sz="2800" dirty="0"/>
              <a:t>َّ</a:t>
            </a:r>
            <a:r>
              <a:rPr lang="ar-SA" sz="2800" dirty="0"/>
              <a:t>كامل بين هذه الجوانب، تتمك</a:t>
            </a:r>
            <a:r>
              <a:rPr lang="ar-DZ" sz="2800" dirty="0"/>
              <a:t>َّ</a:t>
            </a:r>
            <a:r>
              <a:rPr lang="ar-SA" sz="2800" dirty="0"/>
              <a:t>ن </a:t>
            </a:r>
            <a:r>
              <a:rPr lang="ar-SA" sz="2800" dirty="0" err="1"/>
              <a:t>المؤس</a:t>
            </a:r>
            <a:r>
              <a:rPr lang="ar-DZ" sz="2800" dirty="0"/>
              <a:t>َّ</a:t>
            </a:r>
            <a:r>
              <a:rPr lang="ar-SA" sz="2800" dirty="0" err="1"/>
              <a:t>سة</a:t>
            </a:r>
            <a:r>
              <a:rPr lang="ar-SA" sz="2800" dirty="0"/>
              <a:t> من </a:t>
            </a:r>
            <a:r>
              <a:rPr lang="ar-SA" sz="2800" b="1" dirty="0"/>
              <a:t>مواكبة التطورات الر</a:t>
            </a:r>
            <a:r>
              <a:rPr lang="ar-DZ" sz="2800" b="1" dirty="0"/>
              <a:t>َّ</a:t>
            </a:r>
            <a:r>
              <a:rPr lang="ar-SA" sz="2800" b="1" dirty="0" err="1"/>
              <a:t>قمية</a:t>
            </a:r>
            <a:r>
              <a:rPr lang="ar-SA" sz="2800" b="1" dirty="0"/>
              <a:t>، مواجهة الت</a:t>
            </a:r>
            <a:r>
              <a:rPr lang="ar-DZ" sz="2800" b="1" dirty="0"/>
              <a:t>َّ</a:t>
            </a:r>
            <a:r>
              <a:rPr lang="ar-SA" sz="2800" b="1" dirty="0" err="1"/>
              <a:t>حديات</a:t>
            </a:r>
            <a:r>
              <a:rPr lang="ar-SA" sz="2800" b="1" dirty="0"/>
              <a:t>، وضمان ال</a:t>
            </a:r>
            <a:r>
              <a:rPr lang="ar-DZ" sz="2800" b="1" dirty="0"/>
              <a:t>إ</a:t>
            </a:r>
            <a:r>
              <a:rPr lang="ar-SA" sz="2800" b="1" dirty="0" err="1"/>
              <a:t>ستدامة</a:t>
            </a:r>
            <a:r>
              <a:rPr lang="ar-SA" sz="2800" b="1" dirty="0"/>
              <a:t> والتمي</a:t>
            </a:r>
            <a:r>
              <a:rPr lang="ar-DZ" sz="2800" b="1" dirty="0"/>
              <a:t>ٌّ</a:t>
            </a:r>
            <a:r>
              <a:rPr lang="ar-SA" sz="2800" b="1" dirty="0"/>
              <a:t>ز في مجال الإعلام الر</a:t>
            </a:r>
            <a:r>
              <a:rPr lang="ar-DZ" sz="2800" b="1" dirty="0"/>
              <a:t>َّ</a:t>
            </a:r>
            <a:r>
              <a:rPr lang="ar-SA" sz="2800" b="1" dirty="0"/>
              <a:t>قمي</a:t>
            </a:r>
            <a:r>
              <a:rPr lang="fr-FR" sz="2800" dirty="0"/>
              <a:t>.</a:t>
            </a:r>
          </a:p>
          <a:p>
            <a:pPr algn="just" rtl="1"/>
            <a:endParaRPr lang="fr-FR" sz="1600" b="1" dirty="0"/>
          </a:p>
        </p:txBody>
      </p:sp>
      <p:sp>
        <p:nvSpPr>
          <p:cNvPr id="8" name="TextBox 7">
            <a:extLst>
              <a:ext uri="{FF2B5EF4-FFF2-40B4-BE49-F238E27FC236}">
                <a16:creationId xmlns:a16="http://schemas.microsoft.com/office/drawing/2014/main" id="{59EC1478-BB75-A070-98BE-8DA8C3541F28}"/>
              </a:ext>
            </a:extLst>
          </p:cNvPr>
          <p:cNvSpPr txBox="1"/>
          <p:nvPr/>
        </p:nvSpPr>
        <p:spPr>
          <a:xfrm>
            <a:off x="793064" y="1003463"/>
            <a:ext cx="11982892" cy="574901"/>
          </a:xfrm>
          <a:prstGeom prst="rect">
            <a:avLst/>
          </a:prstGeom>
          <a:noFill/>
        </p:spPr>
        <p:txBody>
          <a:bodyPr wrap="square">
            <a:spAutoFit/>
          </a:bodyPr>
          <a:lstStyle/>
          <a:p>
            <a:pPr algn="ctr">
              <a:lnSpc>
                <a:spcPct val="120000"/>
              </a:lnSpc>
            </a:pPr>
            <a:r>
              <a:rPr lang="ar-DZ" sz="2800" b="1" dirty="0">
                <a:solidFill>
                  <a:srgbClr val="00B0F0"/>
                </a:solidFill>
                <a:latin typeface="Alexandria" charset="0"/>
                <a:cs typeface="Alexandria" charset="0"/>
              </a:rPr>
              <a:t>مكوِّنات إدارة المؤسَّسة الإعلامية الرَّقمية  </a:t>
            </a:r>
          </a:p>
        </p:txBody>
      </p:sp>
    </p:spTree>
    <p:extLst>
      <p:ext uri="{BB962C8B-B14F-4D97-AF65-F5344CB8AC3E}">
        <p14:creationId xmlns:p14="http://schemas.microsoft.com/office/powerpoint/2010/main" val="1026062349"/>
      </p:ext>
    </p:extLst>
  </p:cSld>
  <p:clrMapOvr>
    <a:masterClrMapping/>
  </p:clrMapOvr>
  <mc:AlternateContent xmlns:mc="http://schemas.openxmlformats.org/markup-compatibility/2006" xmlns:p14="http://schemas.microsoft.com/office/powerpoint/2010/main">
    <mc:Choice Requires="p14">
      <p:transition p14:dur="0" advTm="656789"/>
    </mc:Choice>
    <mc:Fallback xmlns="">
      <p:transition advTm="65678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55EC8-52F6-3C4F-B2A5-5E70DA7B67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C48EB2-9935-0CA1-A736-4DCEC89CCA12}"/>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249776-2450-57D5-D6BD-2EDB0349280F}"/>
              </a:ext>
            </a:extLst>
          </p:cNvPr>
          <p:cNvSpPr/>
          <p:nvPr/>
        </p:nvSpPr>
        <p:spPr>
          <a:xfrm>
            <a:off x="7587279" y="1649816"/>
            <a:ext cx="4128422" cy="3824945"/>
          </a:xfrm>
          <a:prstGeom prst="roundRect">
            <a:avLst>
              <a:gd name="adj" fmla="val 6140"/>
            </a:avLst>
          </a:prstGeom>
          <a:solidFill>
            <a:schemeClr val="accent3">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88DB553-FD18-E0F1-50C8-A1F88546AB8F}"/>
              </a:ext>
            </a:extLst>
          </p:cNvPr>
          <p:cNvSpPr/>
          <p:nvPr/>
        </p:nvSpPr>
        <p:spPr>
          <a:xfrm>
            <a:off x="347366" y="1580051"/>
            <a:ext cx="8143719" cy="5053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75AF3E3-9974-2E9F-FF0E-5A62FAE8E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8A49907F-E08B-CFF3-3E91-50A99A6369ED}"/>
              </a:ext>
            </a:extLst>
          </p:cNvPr>
          <p:cNvSpPr txBox="1"/>
          <p:nvPr/>
        </p:nvSpPr>
        <p:spPr>
          <a:xfrm>
            <a:off x="4593292" y="767407"/>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 قائمة المراجع المعتمدة  </a:t>
            </a:r>
            <a:endParaRPr lang="en-US" sz="3600" b="1" dirty="0">
              <a:solidFill>
                <a:schemeClr val="bg1"/>
              </a:solidFill>
              <a:highlight>
                <a:srgbClr val="203E5F"/>
              </a:highlight>
              <a:latin typeface="Alexandria" charset="0"/>
              <a:cs typeface="Alexandria" charset="0"/>
            </a:endParaRPr>
          </a:p>
        </p:txBody>
      </p:sp>
      <p:pic>
        <p:nvPicPr>
          <p:cNvPr id="6" name="Image 5">
            <a:extLst>
              <a:ext uri="{FF2B5EF4-FFF2-40B4-BE49-F238E27FC236}">
                <a16:creationId xmlns:a16="http://schemas.microsoft.com/office/drawing/2014/main" id="{57F92086-CA9D-B7E5-4B54-BDDE89F19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7149" y="1996003"/>
            <a:ext cx="3808389" cy="3808389"/>
          </a:xfrm>
          <a:prstGeom prst="rect">
            <a:avLst/>
          </a:prstGeom>
        </p:spPr>
      </p:pic>
      <p:sp>
        <p:nvSpPr>
          <p:cNvPr id="9" name="Rectangle 8">
            <a:extLst>
              <a:ext uri="{FF2B5EF4-FFF2-40B4-BE49-F238E27FC236}">
                <a16:creationId xmlns:a16="http://schemas.microsoft.com/office/drawing/2014/main" id="{350E98EB-F120-C5DB-FEBF-0BFD179B8F40}"/>
              </a:ext>
            </a:extLst>
          </p:cNvPr>
          <p:cNvSpPr/>
          <p:nvPr/>
        </p:nvSpPr>
        <p:spPr>
          <a:xfrm>
            <a:off x="3366421" y="573473"/>
            <a:ext cx="1318596"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9">
            <a:extLst>
              <a:ext uri="{FF2B5EF4-FFF2-40B4-BE49-F238E27FC236}">
                <a16:creationId xmlns:a16="http://schemas.microsoft.com/office/drawing/2014/main" id="{69DF2B32-90BA-9464-3A42-EE3B9504227A}"/>
              </a:ext>
            </a:extLst>
          </p:cNvPr>
          <p:cNvSpPr txBox="1"/>
          <p:nvPr/>
        </p:nvSpPr>
        <p:spPr>
          <a:xfrm>
            <a:off x="3542605" y="656957"/>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
        <p:nvSpPr>
          <p:cNvPr id="2" name="TextBox 24">
            <a:extLst>
              <a:ext uri="{FF2B5EF4-FFF2-40B4-BE49-F238E27FC236}">
                <a16:creationId xmlns:a16="http://schemas.microsoft.com/office/drawing/2014/main" id="{A287115C-DD90-DEFC-AF52-CBAE211190E8}"/>
              </a:ext>
            </a:extLst>
          </p:cNvPr>
          <p:cNvSpPr txBox="1"/>
          <p:nvPr/>
        </p:nvSpPr>
        <p:spPr>
          <a:xfrm>
            <a:off x="476299" y="1804560"/>
            <a:ext cx="7753301" cy="4493538"/>
          </a:xfrm>
          <a:prstGeom prst="rect">
            <a:avLst/>
          </a:prstGeom>
          <a:noFill/>
        </p:spPr>
        <p:txBody>
          <a:bodyPr wrap="square" rtlCol="0">
            <a:spAutoFit/>
          </a:bodyPr>
          <a:lstStyle/>
          <a:p>
            <a:pPr algn="just" rtl="1"/>
            <a:r>
              <a:rPr lang="ar-SA" sz="2200" dirty="0"/>
              <a:t>1-</a:t>
            </a:r>
            <a:r>
              <a:rPr lang="fr-FR" sz="2200" dirty="0"/>
              <a:t> </a:t>
            </a:r>
            <a:r>
              <a:rPr lang="ar-SA" sz="2200" dirty="0"/>
              <a:t>البلوشي عبد الله بن مبارك: "إدارة المؤسسات الإعلامية في العصر الرقمي"، </a:t>
            </a:r>
            <a:br>
              <a:rPr lang="fr-FR" sz="2200" dirty="0"/>
            </a:br>
            <a:r>
              <a:rPr lang="ar-SA" sz="2200" dirty="0"/>
              <a:t>جامعة السلطان قابوس، سلطنة عمان، 2020</a:t>
            </a:r>
            <a:r>
              <a:rPr lang="fr-FR" sz="2200" dirty="0"/>
              <a:t>.</a:t>
            </a:r>
          </a:p>
          <a:p>
            <a:pPr algn="just" rtl="1"/>
            <a:r>
              <a:rPr lang="ar-SA" sz="2200" dirty="0"/>
              <a:t>2- الدليمي عبد الرزاق: "إدارة المؤسسات الإعلامية، دار أسامة للنشر والتوزيع، عمّان، 2014</a:t>
            </a:r>
            <a:r>
              <a:rPr lang="fr-FR" sz="2200" dirty="0"/>
              <a:t>.</a:t>
            </a:r>
          </a:p>
          <a:p>
            <a:pPr algn="just" rtl="1"/>
            <a:r>
              <a:rPr lang="ar-SA" sz="2200" dirty="0"/>
              <a:t>3- الشكعة سامي: "الإدارة الإعلامية في المؤسسات الصحفية"، دار الفكر العربي، 2010</a:t>
            </a:r>
            <a:r>
              <a:rPr lang="fr-FR" sz="2200" dirty="0"/>
              <a:t>.</a:t>
            </a:r>
          </a:p>
          <a:p>
            <a:pPr algn="just" rtl="1"/>
            <a:r>
              <a:rPr lang="ar-SA" sz="2200" dirty="0"/>
              <a:t>4- زيد عبد الله: "إدارة الإعلام: الأسس والتطبيقات"، دار الفكر العربي، القاهرة، 2016</a:t>
            </a:r>
            <a:r>
              <a:rPr lang="fr-FR" sz="2200" dirty="0"/>
              <a:t>.</a:t>
            </a:r>
          </a:p>
          <a:p>
            <a:pPr algn="just" rtl="1"/>
            <a:r>
              <a:rPr lang="ar-SA" sz="2200" dirty="0"/>
              <a:t>5- عبد العزيز ياسر: "إدارة المؤسسات الإعلامية في ظل الإعلام الجديد"، المجلس الأعلى لتنظيم الإعلام، مصر، 2018</a:t>
            </a:r>
            <a:r>
              <a:rPr lang="fr-FR" sz="2200" dirty="0"/>
              <a:t>.</a:t>
            </a:r>
          </a:p>
          <a:p>
            <a:pPr algn="just" rtl="1"/>
            <a:r>
              <a:rPr lang="ar-SA" sz="2200" dirty="0"/>
              <a:t>6- سمير الهاشمي:"</a:t>
            </a:r>
            <a:r>
              <a:rPr lang="ar-SA" sz="2200" b="1" dirty="0"/>
              <a:t> </a:t>
            </a:r>
            <a:r>
              <a:rPr lang="ar-SA" sz="2200" dirty="0"/>
              <a:t>استراتيجيات التسويق الإلكتروني"، دار صفاء، عمّان، </a:t>
            </a:r>
            <a:r>
              <a:rPr lang="fr-FR" sz="2200" dirty="0"/>
              <a:t>. 2020</a:t>
            </a:r>
          </a:p>
          <a:p>
            <a:pPr algn="just" rtl="1"/>
            <a:r>
              <a:rPr lang="ar-SA" sz="2200" dirty="0"/>
              <a:t>7- كفاح الربيعي: "التسويق الرقمي وإدارة الحملات الإعلانية"، دار وائل، الأردن،</a:t>
            </a:r>
            <a:r>
              <a:rPr lang="fr-FR" sz="2200" dirty="0"/>
              <a:t> 2021</a:t>
            </a:r>
            <a:r>
              <a:rPr lang="ar-SA" sz="2200" dirty="0"/>
              <a:t>.</a:t>
            </a:r>
            <a:endParaRPr lang="fr-FR" sz="2200" dirty="0"/>
          </a:p>
        </p:txBody>
      </p:sp>
    </p:spTree>
    <p:extLst>
      <p:ext uri="{BB962C8B-B14F-4D97-AF65-F5344CB8AC3E}">
        <p14:creationId xmlns:p14="http://schemas.microsoft.com/office/powerpoint/2010/main" val="3096458067"/>
      </p:ext>
    </p:extLst>
  </p:cSld>
  <p:clrMapOvr>
    <a:masterClrMapping/>
  </p:clrMapOvr>
  <mc:AlternateContent xmlns:mc="http://schemas.openxmlformats.org/markup-compatibility/2006" xmlns:p14="http://schemas.microsoft.com/office/powerpoint/2010/main">
    <mc:Choice Requires="p14">
      <p:transition p14:dur="0" advTm="188224"/>
    </mc:Choice>
    <mc:Fallback xmlns="">
      <p:transition advTm="18822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8016929" cy="830997"/>
          </a:xfrm>
          <a:prstGeom prst="rect">
            <a:avLst/>
          </a:prstGeom>
          <a:noFill/>
        </p:spPr>
        <p:txBody>
          <a:bodyPr wrap="square" rtlCol="0">
            <a:spAutoFit/>
          </a:bodyPr>
          <a:lstStyle/>
          <a:p>
            <a:r>
              <a:rPr lang="ar-DZ" sz="4800" b="1" dirty="0">
                <a:solidFill>
                  <a:schemeClr val="bg1"/>
                </a:solidFill>
                <a:latin typeface="Alexandria" charset="0"/>
                <a:cs typeface="Alexandria" charset="0"/>
              </a:rPr>
              <a:t>تمنياتي للجميع بالتوفيق والسداد</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515818"/>
    </mc:Choice>
    <mc:Fallback xmlns="">
      <p:transition advTm="51581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FEA2E3A-D2EC-45D5-9735-75EB40A3D48B}"/>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2006/metadata/properties"/>
    <ds:schemaRef ds:uri="http://purl.org/dc/dcmitype/"/>
    <ds:schemaRef ds:uri="http://schemas.openxmlformats.org/package/2006/metadata/core-properties"/>
    <ds:schemaRef ds:uri="http://schemas.microsoft.com/office/infopath/2007/PartnerControls"/>
    <ds:schemaRef ds:uri="http://purl.org/dc/elements/1.1/"/>
    <ds:schemaRef ds:uri="688354b5-287c-4cda-825e-1d7935aea40e"/>
    <ds:schemaRef ds:uri="aca13214-df29-4e3c-a050-857c0bf7bd8e"/>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7632</TotalTime>
  <Words>3655</Words>
  <Application>Microsoft Office PowerPoint</Application>
  <PresentationFormat>Grand écran</PresentationFormat>
  <Paragraphs>342</Paragraphs>
  <Slides>40</Slides>
  <Notes>35</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40</vt:i4>
      </vt:variant>
    </vt:vector>
  </HeadingPairs>
  <TitlesOfParts>
    <vt:vector size="48" baseType="lpstr">
      <vt:lpstr>Alexandria</vt:lpstr>
      <vt:lpstr>Arial</vt:lpstr>
      <vt:lpstr>Calibri</vt:lpstr>
      <vt:lpstr>Calibri Light</vt:lpstr>
      <vt:lpstr>Roboto Light</vt:lpstr>
      <vt:lpstr>Symbol</vt:lpstr>
      <vt:lpstr>Wingdings</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Tewfik Amri</cp:lastModifiedBy>
  <cp:revision>130</cp:revision>
  <dcterms:created xsi:type="dcterms:W3CDTF">2023-04-29T09:08:00Z</dcterms:created>
  <dcterms:modified xsi:type="dcterms:W3CDTF">2025-09-21T21:53:22Z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