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</p:sldMasterIdLst>
  <p:notesMasterIdLst>
    <p:notesMasterId r:id="rId51"/>
  </p:notesMasterIdLst>
  <p:sldIdLst>
    <p:sldId id="480" r:id="rId3"/>
    <p:sldId id="303" r:id="rId4"/>
    <p:sldId id="497" r:id="rId5"/>
    <p:sldId id="498" r:id="rId6"/>
    <p:sldId id="835" r:id="rId7"/>
    <p:sldId id="305" r:id="rId8"/>
    <p:sldId id="304" r:id="rId9"/>
    <p:sldId id="841" r:id="rId10"/>
    <p:sldId id="840" r:id="rId11"/>
    <p:sldId id="307" r:id="rId12"/>
    <p:sldId id="499" r:id="rId13"/>
    <p:sldId id="848" r:id="rId14"/>
    <p:sldId id="843" r:id="rId15"/>
    <p:sldId id="844" r:id="rId16"/>
    <p:sldId id="845" r:id="rId17"/>
    <p:sldId id="846" r:id="rId18"/>
    <p:sldId id="847" r:id="rId19"/>
    <p:sldId id="842" r:id="rId20"/>
    <p:sldId id="313" r:id="rId21"/>
    <p:sldId id="828" r:id="rId22"/>
    <p:sldId id="829" r:id="rId23"/>
    <p:sldId id="850" r:id="rId24"/>
    <p:sldId id="810" r:id="rId25"/>
    <p:sldId id="851" r:id="rId26"/>
    <p:sldId id="482" r:id="rId27"/>
    <p:sldId id="838" r:id="rId28"/>
    <p:sldId id="811" r:id="rId29"/>
    <p:sldId id="812" r:id="rId30"/>
    <p:sldId id="837" r:id="rId31"/>
    <p:sldId id="256" r:id="rId32"/>
    <p:sldId id="849" r:id="rId33"/>
    <p:sldId id="483" r:id="rId34"/>
    <p:sldId id="839" r:id="rId35"/>
    <p:sldId id="813" r:id="rId36"/>
    <p:sldId id="276" r:id="rId37"/>
    <p:sldId id="814" r:id="rId38"/>
    <p:sldId id="257" r:id="rId39"/>
    <p:sldId id="816" r:id="rId40"/>
    <p:sldId id="515" r:id="rId41"/>
    <p:sldId id="818" r:id="rId42"/>
    <p:sldId id="819" r:id="rId43"/>
    <p:sldId id="820" r:id="rId44"/>
    <p:sldId id="831" r:id="rId45"/>
    <p:sldId id="832" r:id="rId46"/>
    <p:sldId id="834" r:id="rId47"/>
    <p:sldId id="827" r:id="rId48"/>
    <p:sldId id="817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498"/>
            <p14:sldId id="835"/>
            <p14:sldId id="305"/>
            <p14:sldId id="304"/>
            <p14:sldId id="841"/>
            <p14:sldId id="840"/>
            <p14:sldId id="307"/>
            <p14:sldId id="499"/>
            <p14:sldId id="848"/>
            <p14:sldId id="843"/>
            <p14:sldId id="844"/>
            <p14:sldId id="845"/>
            <p14:sldId id="846"/>
            <p14:sldId id="847"/>
            <p14:sldId id="842"/>
            <p14:sldId id="313"/>
            <p14:sldId id="828"/>
            <p14:sldId id="829"/>
            <p14:sldId id="850"/>
            <p14:sldId id="810"/>
            <p14:sldId id="851"/>
            <p14:sldId id="482"/>
            <p14:sldId id="838"/>
            <p14:sldId id="811"/>
            <p14:sldId id="812"/>
            <p14:sldId id="837"/>
            <p14:sldId id="256"/>
            <p14:sldId id="849"/>
            <p14:sldId id="483"/>
            <p14:sldId id="839"/>
            <p14:sldId id="813"/>
            <p14:sldId id="276"/>
            <p14:sldId id="814"/>
            <p14:sldId id="257"/>
            <p14:sldId id="816"/>
            <p14:sldId id="515"/>
            <p14:sldId id="818"/>
            <p14:sldId id="819"/>
            <p14:sldId id="820"/>
            <p14:sldId id="831"/>
            <p14:sldId id="832"/>
            <p14:sldId id="834"/>
            <p14:sldId id="827"/>
            <p14:sldId id="8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2D3956"/>
    <a:srgbClr val="8E5A6D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136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microsoft.com/office/2016/11/relationships/changesInfo" Target="changesInfos/changesInfo1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449E61CE-52C4-4451-8D45-B85E4D91970C}"/>
    <pc:docChg chg="undo custSel addSld delSld modSection">
      <pc:chgData name="Perihan Salah" userId="76e30ab951f6bd55" providerId="LiveId" clId="{449E61CE-52C4-4451-8D45-B85E4D91970C}" dt="2025-05-10T15:42:59.609" v="4" actId="47"/>
      <pc:docMkLst>
        <pc:docMk/>
      </pc:docMkLst>
      <pc:sldChg chg="del">
        <pc:chgData name="Perihan Salah" userId="76e30ab951f6bd55" providerId="LiveId" clId="{449E61CE-52C4-4451-8D45-B85E4D91970C}" dt="2025-05-10T15:42:52.621" v="1" actId="47"/>
        <pc:sldMkLst>
          <pc:docMk/>
          <pc:sldMk cId="1988379726" sldId="287"/>
        </pc:sldMkLst>
      </pc:sldChg>
      <pc:sldChg chg="del">
        <pc:chgData name="Perihan Salah" userId="76e30ab951f6bd55" providerId="LiveId" clId="{449E61CE-52C4-4451-8D45-B85E4D91970C}" dt="2025-05-10T15:42:19.834" v="0" actId="47"/>
        <pc:sldMkLst>
          <pc:docMk/>
          <pc:sldMk cId="2757466726" sldId="310"/>
        </pc:sldMkLst>
      </pc:sldChg>
      <pc:sldChg chg="add del">
        <pc:chgData name="Perihan Salah" userId="76e30ab951f6bd55" providerId="LiveId" clId="{449E61CE-52C4-4451-8D45-B85E4D91970C}" dt="2025-05-10T15:42:59.609" v="4" actId="47"/>
        <pc:sldMkLst>
          <pc:docMk/>
          <pc:sldMk cId="4110174382" sldId="83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2 lin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1143000"/>
          </a:xfrm>
          <a:prstGeom prst="rect">
            <a:avLst/>
          </a:prstGeom>
        </p:spPr>
        <p:txBody>
          <a:bodyPr anchor="ctr"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5029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800"/>
            </a:lvl1pPr>
            <a:lvl2pPr>
              <a:spcAft>
                <a:spcPts val="800"/>
              </a:spcAft>
              <a:defRPr sz="2400"/>
            </a:lvl2pPr>
            <a:lvl3pPr>
              <a:spcAft>
                <a:spcPts val="800"/>
              </a:spcAft>
              <a:defRPr sz="2000"/>
            </a:lvl3pPr>
            <a:lvl4pPr>
              <a:spcAft>
                <a:spcPts val="800"/>
              </a:spcAft>
              <a:defRPr sz="2000"/>
            </a:lvl4pPr>
            <a:lvl5pPr>
              <a:spcAft>
                <a:spcPts val="800"/>
              </a:spcAft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5181600" y="6553200"/>
            <a:ext cx="1828800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Jump to long image description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8" name="Rectangle: Rounded Corners 7"/>
          <p:cNvSpPr/>
          <p:nvPr userDrawn="1"/>
        </p:nvSpPr>
        <p:spPr>
          <a:xfrm>
            <a:off x="0" y="228600"/>
            <a:ext cx="12192000" cy="11430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275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0AF-213B-B8CC-D5A1-AFBB5B00C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62EDE5-B012-9C80-8C20-F135A1E05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549C4-C601-003B-FE2E-A2C399922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0BB98-3975-1D41-03B1-7E984C127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F16E1-A031-1776-7F9E-856805B68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6763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ACCA8-4C75-E9BE-E6D2-037F01E2C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F52E53-9D67-AE9B-9A65-1BC30EA43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7901F-4F4F-47BA-5D15-E1D69378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409195-6356-4FBB-A46B-C9C1F29C0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D5F51-AC07-4CAF-7B91-C2A2F23B1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064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36334-BB9A-65AF-D5F7-FCEA43599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56D69-D7D2-C3FE-1A68-5A6BF59C6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6C41-E283-352D-6CEB-5231B0CD6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31F1DD-F982-F0E9-E9A8-47CCDF49B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8B1D-F3C0-43EF-B6DA-B3DF99FD6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57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23FDA-33D6-4CE9-B6D3-77F7928AB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5032D-6EA9-C6DE-EBB2-A177DADA2D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2AC0C8-0404-F748-3058-121FDDDAF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DBE01A-7475-C5B6-AE73-4C5B9F4D5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6928AD-DA54-2B24-9DB9-623A53ECA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FC427-4401-2335-3792-5237BC1C8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5180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08C11-67F6-5BE4-AD93-8C1339B77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3923B-D9E6-5530-75A9-8081D44D3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061EC8-5E7D-DC02-3F68-4FD58AD41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124F74-69D4-6A6C-0385-20754A07A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87DAD-9404-9A79-DB03-5C12680E42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0C2EEC-8AFF-96AB-0224-BE5136829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F37D02-55E5-6069-524E-240A8F577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1C25E7-0634-4CFF-8FDB-CB02FC14B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5070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E1997-BE31-3BF9-58D4-146EFA74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06B428-1740-883B-086E-1DC8C77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8947FD-C1BE-3887-433C-0A96FD8AE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803C70-2992-145F-4E3B-4DD9321E6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376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49799C-0073-17DA-EE81-35C9C4261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0893BF-77E5-DA38-B25F-71041DFB9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58BE3-4DEB-0259-85DC-94A41B8B5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165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CA2C9-1D0E-3ECF-A529-2FB349DB8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40733-0F84-CEAC-9046-E715F9E33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BDFE8-AEFB-9477-26FF-F0664E11A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DDAA2C-67C7-26AF-AC8A-CCDD3D6B4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C179A6-630F-3A25-E28F-9EFD88C3F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BE85EF-C398-103C-0EAF-FEF37DE2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658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47CBF-736B-E55B-16B7-6BC028222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B31746-D268-E4AB-FA8C-DF6E84B987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9B568B-B53E-2211-65DA-C876DE4214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533419-AC54-667E-7413-30D87CF2C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CED89-5774-F912-2DDA-BE2888EFF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411544-E6E1-A38C-419E-DD8A07C6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70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688FF-32A2-C41A-0B34-CB6973B52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B36780-0CE0-A60D-D510-D616FB5D5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E1A12-888D-9957-1E35-B65C7CCE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7B92B-2832-4DBA-ECA0-155114177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C696E-1C18-D2FB-4CA3-365C24398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547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B6BC50-EF70-5B05-9441-30C9233AD9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188FA-8494-B978-70AC-34E1D9502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685B8-0F0F-1DFC-606C-BB43BC8FC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2754E-5209-E623-83D7-9A5D4CDFF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EF09A-72F4-51C2-13AE-0CA27CBFC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94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7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D34FA-1D3B-0AAD-8719-F7BE7A1B1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CF843-3C3D-F60F-E0D4-A99EB53D91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947C0-E9BA-8498-85C4-8316558907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BC1484-18DF-4AE3-9785-2097BFE64A75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0C327D-2F68-839F-BA7F-F0358F3F6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DE6042-BF4B-90D1-92E9-383730CD6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1E9BF1-F5A4-4800-8A2C-97D216DFAA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84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hPcbkvJc9C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AEG6EJEM5m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taOdaf_nw3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noUyaoGlvB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1PPprHwaCC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gw1EmaINmwA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bdRnnQe9U-Q" TargetMode="Externa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fck6gCvsZ-c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AhTfoeBlzA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thD1lnpiGX8" TargetMode="Externa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2mfeS3t7YGo" TargetMode="Externa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sY370U8VFw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Eq_KOWW7iw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TxoxGUTQF0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cQKlyA_ag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Lolg0EQlSg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D70ELGsYOU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5NUg3MdpZQ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09326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678" y="2368025"/>
            <a:ext cx="57663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Communication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628384" y="4537708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5E1BF2C-62DA-F11C-36AF-1CC7BD56A0E3}"/>
              </a:ext>
            </a:extLst>
          </p:cNvPr>
          <p:cNvSpPr/>
          <p:nvPr/>
        </p:nvSpPr>
        <p:spPr>
          <a:xfrm>
            <a:off x="1902371" y="5855105"/>
            <a:ext cx="548706" cy="529167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337868" y="1514567"/>
            <a:ext cx="51208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Communication Process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8139965" y="373827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12265" y="4467540"/>
            <a:ext cx="51732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Role of IMC Planning Process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310760" y="2129451"/>
            <a:ext cx="8723588" cy="4506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Describe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Describe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Discuss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Analyze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Describe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Discuss consumers' cognitive processing of marketing communications.</a:t>
            </a:r>
            <a:endParaRPr lang="en-US" altLang="en-US" sz="24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AFB688-8320-0EA1-0B1A-C1E33F956ABB}"/>
              </a:ext>
            </a:extLst>
          </p:cNvPr>
          <p:cNvSpPr/>
          <p:nvPr/>
        </p:nvSpPr>
        <p:spPr>
          <a:xfrm>
            <a:off x="4866288" y="1535355"/>
            <a:ext cx="548706" cy="446952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8624" y="258097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Nature of Communication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3078E99-393B-4550-93AD-22C1E6D7AEBD}"/>
              </a:ext>
            </a:extLst>
          </p:cNvPr>
          <p:cNvSpPr txBox="1">
            <a:spLocks/>
          </p:cNvSpPr>
          <p:nvPr/>
        </p:nvSpPr>
        <p:spPr>
          <a:xfrm>
            <a:off x="854566" y="1820094"/>
            <a:ext cx="7408738" cy="43465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200" b="1" dirty="0"/>
              <a:t>Communication</a:t>
            </a:r>
          </a:p>
          <a:p>
            <a:pPr lvl="1"/>
            <a:r>
              <a:rPr lang="en-US" altLang="en-US" sz="2800" dirty="0"/>
              <a:t>Passing of information or exchange of ideas</a:t>
            </a:r>
          </a:p>
          <a:p>
            <a:pPr lvl="1"/>
            <a:r>
              <a:rPr lang="en-US" altLang="en-US" sz="2800" dirty="0"/>
              <a:t>Process of establishing a commonness of thought between a sender and a receiver</a:t>
            </a:r>
          </a:p>
          <a:p>
            <a:pPr lvl="1">
              <a:spcBef>
                <a:spcPts val="0"/>
              </a:spcBef>
            </a:pPr>
            <a:r>
              <a:rPr lang="en-US" altLang="en-US" sz="2800" dirty="0"/>
              <a:t>Success depends on the: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Nature of the message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Audience’s interpretation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Environment in which it is received</a:t>
            </a:r>
          </a:p>
          <a:p>
            <a:pPr lvl="1"/>
            <a:r>
              <a:rPr lang="en-US" sz="2800" dirty="0"/>
              <a:t>Major barrier—Language</a:t>
            </a:r>
            <a:endParaRPr lang="en-US" alt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45C944-EF44-43F5-84A3-2CE580050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1441" y="3502572"/>
            <a:ext cx="3170903" cy="3170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67AAEA-7A53-4670-89D1-93686A8BC0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67" t="9428" r="10333" b="8907"/>
          <a:stretch/>
        </p:blipFill>
        <p:spPr>
          <a:xfrm>
            <a:off x="8263304" y="1628051"/>
            <a:ext cx="2479040" cy="180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E0A7EA8-0226-41B4-8227-E1807BB647D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نسكافيه ٢في١ – حلا قهوتك على كيفك">
            <a:hlinkClick r:id="" action="ppaction://media"/>
            <a:extLst>
              <a:ext uri="{FF2B5EF4-FFF2-40B4-BE49-F238E27FC236}">
                <a16:creationId xmlns:a16="http://schemas.microsoft.com/office/drawing/2014/main" id="{E13F550D-4FC0-47AE-B22F-6059332DE2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2770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2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A0F1F-4C4E-44C5-8585-8A745161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0" y="309781"/>
            <a:ext cx="6451600" cy="3759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4472C4"/>
                </a:solidFill>
              </a:rPr>
              <a:t>McArabia</a:t>
            </a: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6" name="Online Media 5" title="قرب من الأكل اللي تحبه">
            <a:hlinkClick r:id="" action="ppaction://media"/>
            <a:extLst>
              <a:ext uri="{FF2B5EF4-FFF2-40B4-BE49-F238E27FC236}">
                <a16:creationId xmlns:a16="http://schemas.microsoft.com/office/drawing/2014/main" id="{6E9501E5-FEB9-4C0C-9608-070094B193D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2880" y="897255"/>
            <a:ext cx="12009120" cy="596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30C7-55B8-48A7-893E-1B8EB9C4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4320" y="4631"/>
            <a:ext cx="6096000" cy="895525"/>
          </a:xfrm>
        </p:spPr>
        <p:txBody>
          <a:bodyPr/>
          <a:lstStyle/>
          <a:p>
            <a:r>
              <a:rPr lang="en-US" dirty="0" err="1">
                <a:solidFill>
                  <a:srgbClr val="4472C4"/>
                </a:solidFill>
              </a:rPr>
              <a:t>McArabia</a:t>
            </a:r>
            <a:r>
              <a:rPr lang="en-US" dirty="0">
                <a:solidFill>
                  <a:srgbClr val="4472C4"/>
                </a:solidFill>
              </a:rPr>
              <a:t> true to traditions</a:t>
            </a:r>
          </a:p>
        </p:txBody>
      </p:sp>
      <p:pic>
        <p:nvPicPr>
          <p:cNvPr id="6" name="Online Media 5" title="McDonald’s McArabia: True to tradition">
            <a:hlinkClick r:id="" action="ppaction://media"/>
            <a:extLst>
              <a:ext uri="{FF2B5EF4-FFF2-40B4-BE49-F238E27FC236}">
                <a16:creationId xmlns:a16="http://schemas.microsoft.com/office/drawing/2014/main" id="{6434975E-ECA5-4379-88D5-AD3A28547A6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25513"/>
            <a:ext cx="12435840" cy="615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5" title="Language Barrier">
            <a:hlinkClick r:id="" action="ppaction://media"/>
            <a:extLst>
              <a:ext uri="{FF2B5EF4-FFF2-40B4-BE49-F238E27FC236}">
                <a16:creationId xmlns:a16="http://schemas.microsoft.com/office/drawing/2014/main" id="{2DBE68DA-C329-48C9-837B-441303D2C8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03200" y="-285211"/>
            <a:ext cx="12395200" cy="715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10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54396" y="173965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Model of the Communication Process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58315E-F06C-43DB-8865-B9D70E3F3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08" y="1492837"/>
            <a:ext cx="8927537" cy="519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92A59-AA47-407E-9698-C5AEAC31E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40" y="204850"/>
            <a:ext cx="7010400" cy="482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</a:rPr>
              <a:t>Decoding – Fear Appeal</a:t>
            </a:r>
          </a:p>
        </p:txBody>
      </p:sp>
      <p:pic>
        <p:nvPicPr>
          <p:cNvPr id="6" name="Online Media 5" title="اعلان جهينه ميكس الجديد القطة 2012 - Juhayna Mix cat">
            <a:hlinkClick r:id="" action="ppaction://media"/>
            <a:extLst>
              <a:ext uri="{FF2B5EF4-FFF2-40B4-BE49-F238E27FC236}">
                <a16:creationId xmlns:a16="http://schemas.microsoft.com/office/drawing/2014/main" id="{5C65DE3D-D177-41D3-9112-1D90862D243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87450"/>
            <a:ext cx="12120880" cy="617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5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6413" y="107450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E7F3F3B-AD50-48AF-A4D3-356199CB5952}"/>
              </a:ext>
            </a:extLst>
          </p:cNvPr>
          <p:cNvSpPr txBox="1">
            <a:spLocks/>
          </p:cNvSpPr>
          <p:nvPr/>
        </p:nvSpPr>
        <p:spPr>
          <a:xfrm>
            <a:off x="306672" y="1323791"/>
            <a:ext cx="5513294" cy="48247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Source Encoding</a:t>
            </a:r>
          </a:p>
          <a:p>
            <a:pPr lvl="1"/>
            <a:r>
              <a:rPr lang="en-US" b="1" dirty="0"/>
              <a:t>Source</a:t>
            </a:r>
          </a:p>
          <a:p>
            <a:pPr lvl="2"/>
            <a:r>
              <a:rPr lang="en-US" dirty="0"/>
              <a:t>Person or organization that has information to share with another person or group of people</a:t>
            </a:r>
            <a:endParaRPr lang="en-CA" dirty="0"/>
          </a:p>
          <a:p>
            <a:pPr lvl="1"/>
            <a:r>
              <a:rPr lang="en-US" b="1" dirty="0"/>
              <a:t>Encoding</a:t>
            </a:r>
          </a:p>
          <a:p>
            <a:pPr lvl="2"/>
            <a:r>
              <a:rPr lang="en-US" dirty="0"/>
              <a:t>Putting thoughts, ideas, or information into a symbolic form. Depends on Market research and media channel.</a:t>
            </a:r>
          </a:p>
          <a:p>
            <a:r>
              <a:rPr lang="en-US" b="1" dirty="0"/>
              <a:t>Message</a:t>
            </a:r>
          </a:p>
          <a:p>
            <a:pPr lvl="1"/>
            <a:r>
              <a:rPr lang="en-US" dirty="0"/>
              <a:t>Contains the information or meaning the source hopes to convey the receiver with.</a:t>
            </a:r>
            <a:endParaRPr lang="en-CA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0E95FCD-6EFC-4155-BE6D-D6587B8853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0"/>
          <a:stretch/>
        </p:blipFill>
        <p:spPr>
          <a:xfrm>
            <a:off x="7420304" y="4603201"/>
            <a:ext cx="3428999" cy="21473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16A089-7E72-4FA2-AF1F-5FD82846D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3834" y="708095"/>
            <a:ext cx="5498166" cy="389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6" title="اهم احساس في الدنيا هو الاحساس بالأمان..والأمان أنك تتسلح بحديد عز ❤️">
            <a:hlinkClick r:id="" action="ppaction://media"/>
            <a:extLst>
              <a:ext uri="{FF2B5EF4-FFF2-40B4-BE49-F238E27FC236}">
                <a16:creationId xmlns:a16="http://schemas.microsoft.com/office/drawing/2014/main" id="{16FF80AA-B78F-4506-B4D0-7EC1BE5FEF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21920" y="0"/>
            <a:ext cx="12466320" cy="701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46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48661" y="0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Encoding with info about factory &amp; product &amp; spokes person source)</a:t>
            </a:r>
          </a:p>
        </p:txBody>
      </p:sp>
      <p:pic>
        <p:nvPicPr>
          <p:cNvPr id="15" name="Online Media 5" title="Hawaa Pasta Commercial - ِAlaa El-Sherbiny / إعلان مكرونة حواء - علاء الشربينى">
            <a:hlinkClick r:id="" action="ppaction://media"/>
            <a:extLst>
              <a:ext uri="{FF2B5EF4-FFF2-40B4-BE49-F238E27FC236}">
                <a16:creationId xmlns:a16="http://schemas.microsoft.com/office/drawing/2014/main" id="{712472E5-C4F0-4450-92B4-F2830D4BC7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99090" y="1230868"/>
            <a:ext cx="9732579" cy="565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47542" y="213602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BD1545A-75AD-44AD-A05C-489EC340ADE4}"/>
              </a:ext>
            </a:extLst>
          </p:cNvPr>
          <p:cNvSpPr txBox="1">
            <a:spLocks/>
          </p:cNvSpPr>
          <p:nvPr/>
        </p:nvSpPr>
        <p:spPr>
          <a:xfrm>
            <a:off x="973394" y="1594244"/>
            <a:ext cx="8229600" cy="33121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Channel</a:t>
            </a:r>
          </a:p>
          <a:p>
            <a:pPr lvl="1"/>
            <a:r>
              <a:rPr lang="en-US" altLang="en-US" dirty="0"/>
              <a:t>Facilitates communication between sender and receiver</a:t>
            </a:r>
          </a:p>
          <a:p>
            <a:pPr lvl="1"/>
            <a:r>
              <a:rPr lang="en-US" altLang="en-US" dirty="0"/>
              <a:t>Non-personal channel or mass media (TV)</a:t>
            </a:r>
          </a:p>
          <a:p>
            <a:pPr lvl="2"/>
            <a:r>
              <a:rPr lang="en-US" altLang="en-US" dirty="0"/>
              <a:t>Lacks direct, interpersonal contact between the sender and receiver</a:t>
            </a:r>
          </a:p>
          <a:p>
            <a:pPr lvl="1"/>
            <a:r>
              <a:rPr lang="en-US" altLang="en-US" dirty="0"/>
              <a:t>Personal channel or direct communication between two or more persons (may comes out of personal experience)</a:t>
            </a:r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28BEF3-78C7-48B2-87EE-593DE69B4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393" y="4148737"/>
            <a:ext cx="3146661" cy="22304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9C91CC-0EED-4991-8C27-DD8167FAF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2708" y="4115279"/>
            <a:ext cx="3028809" cy="24729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A7C6EE-7A6F-455A-B7DC-77B28EFF98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173" y="4207992"/>
            <a:ext cx="3383482" cy="223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2135" y="209922"/>
            <a:ext cx="9710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channels for Communication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11EED6-DDA3-4D81-A0AF-37F157E6C4AD}"/>
              </a:ext>
            </a:extLst>
          </p:cNvPr>
          <p:cNvSpPr txBox="1">
            <a:spLocks/>
          </p:cNvSpPr>
          <p:nvPr/>
        </p:nvSpPr>
        <p:spPr>
          <a:xfrm>
            <a:off x="888451" y="1670500"/>
            <a:ext cx="6575075" cy="27720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altLang="en-US" sz="2400" b="1" dirty="0">
                <a:solidFill>
                  <a:prstClr val="black"/>
                </a:solidFill>
              </a:rPr>
              <a:t>1. Word-of-mouth (WOM)</a:t>
            </a:r>
            <a:r>
              <a:rPr lang="en-CA" altLang="en-US" sz="2400" dirty="0">
                <a:solidFill>
                  <a:prstClr val="black"/>
                </a:solidFill>
              </a:rPr>
              <a:t>: Informal communication among consumers about products and services for free. Later on comes out jobs like influencers, bloggers &amp; brand ambassadors. Small scale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prstClr val="black"/>
                </a:solidFill>
              </a:rPr>
              <a:t>2. Buzz marketing</a:t>
            </a:r>
            <a:r>
              <a:rPr lang="en-US" altLang="en-US" sz="2400" dirty="0">
                <a:solidFill>
                  <a:prstClr val="black"/>
                </a:solidFill>
              </a:rPr>
              <a:t>: Generating positive word-of-mouth discussion. Medium scale</a:t>
            </a:r>
            <a:endParaRPr lang="en-US" sz="2400" dirty="0">
              <a:solidFill>
                <a:prstClr val="black"/>
              </a:solidFill>
            </a:endParaRPr>
          </a:p>
          <a:p>
            <a:endParaRPr lang="en-US" sz="24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1F0EF8-6E66-4D18-85CE-9DA7D6127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930" y="5187500"/>
            <a:ext cx="2360640" cy="12412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14F73D9-4454-40D2-A26F-43E639655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377" y="3901095"/>
            <a:ext cx="1565672" cy="1143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F7B840A-980B-4AA3-B911-2BE400897F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7044" b="24110"/>
          <a:stretch/>
        </p:blipFill>
        <p:spPr>
          <a:xfrm>
            <a:off x="782928" y="4442507"/>
            <a:ext cx="2667000" cy="23461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1B42D9-7405-48BC-9927-80051566EE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5" b="17710"/>
          <a:stretch/>
        </p:blipFill>
        <p:spPr>
          <a:xfrm>
            <a:off x="8315272" y="1093076"/>
            <a:ext cx="3492466" cy="559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3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8259" y="191514"/>
            <a:ext cx="10593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Channels for Communication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382B5C8-514B-4D72-9205-B73EBE2178D8}"/>
              </a:ext>
            </a:extLst>
          </p:cNvPr>
          <p:cNvSpPr txBox="1">
            <a:spLocks/>
          </p:cNvSpPr>
          <p:nvPr/>
        </p:nvSpPr>
        <p:spPr>
          <a:xfrm>
            <a:off x="990842" y="1686384"/>
            <a:ext cx="5412509" cy="4548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200" b="1" dirty="0"/>
              <a:t>3. Viral marketing</a:t>
            </a:r>
            <a:r>
              <a:rPr lang="en-US" altLang="en-US" sz="2200" dirty="0"/>
              <a:t>: Propagating marketing on large scale-relevant messages with the help of individual consumers. Likes &amp; Share</a:t>
            </a:r>
          </a:p>
          <a:p>
            <a:r>
              <a:rPr lang="en-US" altLang="en-US" sz="2200" dirty="0"/>
              <a:t>Factors affecting success </a:t>
            </a:r>
          </a:p>
          <a:p>
            <a:pPr lvl="1"/>
            <a:r>
              <a:rPr lang="en-US" altLang="en-US" sz="2200" dirty="0"/>
              <a:t>Message characteristics</a:t>
            </a:r>
          </a:p>
          <a:p>
            <a:pPr lvl="1"/>
            <a:r>
              <a:rPr lang="en-US" altLang="en-US" sz="2200" dirty="0"/>
              <a:t>Individual sender or receiver characteristics </a:t>
            </a:r>
          </a:p>
          <a:p>
            <a:pPr lvl="1"/>
            <a:r>
              <a:rPr lang="en-US" altLang="en-US" sz="2200" dirty="0"/>
              <a:t>Social network characteristics</a:t>
            </a:r>
          </a:p>
          <a:p>
            <a:r>
              <a:rPr lang="en-US" altLang="en-US" sz="2200" b="1" dirty="0"/>
              <a:t>Seeding</a:t>
            </a:r>
            <a:r>
              <a:rPr lang="en-US" altLang="en-US" sz="2200" dirty="0"/>
              <a:t>: Identifying and choosing the initial  group of consumers who will be used to start spreading the message. Choosing fashionistas &amp; influencers to wide spread the message.</a:t>
            </a:r>
          </a:p>
        </p:txBody>
      </p:sp>
      <p:pic>
        <p:nvPicPr>
          <p:cNvPr id="17" name="Picture 2" descr="The logo for Frito-Lay's Crash the Super Bowl contest">
            <a:extLst>
              <a:ext uri="{FF2B5EF4-FFF2-40B4-BE49-F238E27FC236}">
                <a16:creationId xmlns:a16="http://schemas.microsoft.com/office/drawing/2014/main" id="{E88B14D7-415B-4DF2-B5AE-C9808F7B6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626" y="5354011"/>
            <a:ext cx="2225385" cy="1281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8BD8F86-3345-4E0F-8230-9269B45B9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4088" y="1686384"/>
            <a:ext cx="3518475" cy="28660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5AD502-2A4D-4E6B-9114-50E8FD42E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945" y="5342325"/>
            <a:ext cx="3495675" cy="13049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16F9279-7884-487C-87BA-BFBFB2271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5938" y="2733746"/>
            <a:ext cx="1792379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3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71797" y="125584"/>
            <a:ext cx="101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are the Motivations for Social Sharing of Videos</a:t>
            </a:r>
          </a:p>
        </p:txBody>
      </p:sp>
      <p:pic>
        <p:nvPicPr>
          <p:cNvPr id="18" name="Content Placeholder 5">
            <a:extLst>
              <a:ext uri="{FF2B5EF4-FFF2-40B4-BE49-F238E27FC236}">
                <a16:creationId xmlns:a16="http://schemas.microsoft.com/office/drawing/2014/main" id="{B6BC3D98-CB99-4F96-9992-F2BE30988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329" y="4185981"/>
            <a:ext cx="3886200" cy="24508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CF8EF4-E56B-4434-816E-4A9674228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73" y="1546283"/>
            <a:ext cx="4507346" cy="27055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AD4DD09-F429-4491-B806-1F3E5C78C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74" y="1546283"/>
            <a:ext cx="3315711" cy="25265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FED478-16AF-4F60-849D-BC9ED820A8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046" y="4396221"/>
            <a:ext cx="3886200" cy="224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1808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Motivations for Social Sharing of Videos</a:t>
            </a:r>
          </a:p>
        </p:txBody>
      </p:sp>
      <p:graphicFrame>
        <p:nvGraphicFramePr>
          <p:cNvPr id="11" name="Content Placeholder 13">
            <a:extLst>
              <a:ext uri="{FF2B5EF4-FFF2-40B4-BE49-F238E27FC236}">
                <a16:creationId xmlns:a16="http://schemas.microsoft.com/office/drawing/2014/main" id="{7A8A65E3-81BB-4D21-9FBF-228D1EEFEA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4040271"/>
              </p:ext>
            </p:extLst>
          </p:nvPr>
        </p:nvGraphicFramePr>
        <p:xfrm>
          <a:off x="767255" y="1492469"/>
          <a:ext cx="10363200" cy="50659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81600">
                  <a:extLst>
                    <a:ext uri="{9D8B030D-6E8A-4147-A177-3AD203B41FA5}">
                      <a16:colId xmlns:a16="http://schemas.microsoft.com/office/drawing/2014/main" val="3057042756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15490981"/>
                    </a:ext>
                  </a:extLst>
                </a:gridCol>
              </a:tblGrid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Motivation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8836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Opinion Seeking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see what my friends think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465079"/>
                  </a:ext>
                </a:extLst>
              </a:tr>
              <a:tr h="702216">
                <a:tc>
                  <a:txBody>
                    <a:bodyPr/>
                    <a:lstStyle/>
                    <a:p>
                      <a:r>
                        <a:rPr lang="en-US" dirty="0"/>
                        <a:t>Shared 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lets me connect with my friends about a shared interest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366700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Conversation Starting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start an online conversation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4538802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Social Utility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could be useful to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6253544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Self-Expression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says something about me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747865"/>
                  </a:ext>
                </a:extLst>
              </a:tr>
              <a:tr h="702216">
                <a:tc>
                  <a:txBody>
                    <a:bodyPr/>
                    <a:lstStyle/>
                    <a:p>
                      <a:r>
                        <a:rPr lang="en-US" dirty="0"/>
                        <a:t>Social in Real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will help me socialize with my friends offline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143900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Social 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for a good cause and I want to help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003898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Zeitgeist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about a current trend or event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84997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Kudos: Authority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demonstrate my knowledge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095949"/>
                  </a:ext>
                </a:extLst>
              </a:tr>
              <a:tr h="406839">
                <a:tc>
                  <a:txBody>
                    <a:bodyPr/>
                    <a:lstStyle/>
                    <a:p>
                      <a:r>
                        <a:rPr lang="en-US" dirty="0"/>
                        <a:t>Kudos: Cool Hunting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be the first to tell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7560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0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758943" y="121630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26761" y="2065942"/>
            <a:ext cx="7513653" cy="391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2D3956"/>
                </a:solidFill>
              </a:rPr>
              <a:t>Receiver/Decoding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Receiver</a:t>
            </a:r>
            <a:r>
              <a:rPr lang="en-US" altLang="en-US" sz="2400" dirty="0">
                <a:solidFill>
                  <a:srgbClr val="2D3956"/>
                </a:solidFill>
              </a:rPr>
              <a:t>: Person with </a:t>
            </a:r>
            <a:r>
              <a:rPr lang="en-US" altLang="en-US" sz="2400" b="1" dirty="0">
                <a:solidFill>
                  <a:srgbClr val="2D3956"/>
                </a:solidFill>
              </a:rPr>
              <a:t>whom</a:t>
            </a:r>
            <a:r>
              <a:rPr lang="en-US" altLang="en-US" sz="2400" dirty="0">
                <a:solidFill>
                  <a:srgbClr val="2D3956"/>
                </a:solidFill>
              </a:rPr>
              <a:t> the sender shares thoughts or information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Decoding</a:t>
            </a:r>
            <a:r>
              <a:rPr lang="en-US" altLang="en-US" sz="2400" dirty="0">
                <a:solidFill>
                  <a:srgbClr val="2D3956"/>
                </a:solidFill>
              </a:rPr>
              <a:t>: Transforming the sender’s message into thought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Heavily influenced by the receiver’s field of experience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Field of experience</a:t>
            </a:r>
            <a:r>
              <a:rPr lang="en-US" altLang="en-US" sz="2000" dirty="0">
                <a:solidFill>
                  <a:srgbClr val="2D3956"/>
                </a:solidFill>
              </a:rPr>
              <a:t>: The experiences, perceptions, attitudes, and values a person brings to the communication situation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5A57122-7A12-40E8-A353-67D60961D4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!غطا بيبسي بفلوس">
            <a:hlinkClick r:id="" action="ppaction://media"/>
            <a:extLst>
              <a:ext uri="{FF2B5EF4-FFF2-40B4-BE49-F238E27FC236}">
                <a16:creationId xmlns:a16="http://schemas.microsoft.com/office/drawing/2014/main" id="{E3CAF914-114C-4E70-A526-4CB380604CF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324080" cy="693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75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0140EB8-F797-49A0-B7BD-42ADC6FB92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إعلان سوبر كيكس | وي و مروان موسي">
            <a:hlinkClick r:id="" action="ppaction://media"/>
            <a:extLst>
              <a:ext uri="{FF2B5EF4-FFF2-40B4-BE49-F238E27FC236}">
                <a16:creationId xmlns:a16="http://schemas.microsoft.com/office/drawing/2014/main" id="{BB43ADDA-1AA0-481D-8A8E-E19A64AB0DD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71120" y="-40005"/>
            <a:ext cx="12263120" cy="689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4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CD92E32-F6E8-425B-AB9A-9468E63CBD46}"/>
              </a:ext>
            </a:extLst>
          </p:cNvPr>
          <p:cNvSpPr txBox="1">
            <a:spLocks/>
          </p:cNvSpPr>
          <p:nvPr/>
        </p:nvSpPr>
        <p:spPr>
          <a:xfrm>
            <a:off x="3213613" y="0"/>
            <a:ext cx="9144000" cy="6303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>
                <a:solidFill>
                  <a:srgbClr val="00B0F0"/>
                </a:solidFill>
              </a:rPr>
              <a:t>Decoding message into thoughts</a:t>
            </a:r>
            <a:endParaRPr lang="en-US" sz="4000" b="1" dirty="0">
              <a:solidFill>
                <a:srgbClr val="00B0F0"/>
              </a:solidFill>
            </a:endParaRPr>
          </a:p>
        </p:txBody>
      </p:sp>
      <p:pic>
        <p:nvPicPr>
          <p:cNvPr id="6" name="Online Media 5" title="Nescafé arabic commercial إعلان نسكافيه">
            <a:hlinkClick r:id="" action="ppaction://media"/>
            <a:extLst>
              <a:ext uri="{FF2B5EF4-FFF2-40B4-BE49-F238E27FC236}">
                <a16:creationId xmlns:a16="http://schemas.microsoft.com/office/drawing/2014/main" id="{F841F6B2-4249-44C6-A4A5-06BE128DE5A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377309" y="977173"/>
            <a:ext cx="8954286" cy="579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484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254821" y="12751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067094" y="1684078"/>
            <a:ext cx="8417320" cy="344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srgbClr val="2D3956"/>
                </a:solidFill>
              </a:rPr>
              <a:t>Noise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dirty="0">
                <a:solidFill>
                  <a:srgbClr val="2D3956"/>
                </a:solidFill>
              </a:rPr>
              <a:t>Unplanned distortion in the communication process. </a:t>
            </a:r>
            <a:r>
              <a:rPr lang="en-US" altLang="en-US" sz="2000" b="1" dirty="0">
                <a:solidFill>
                  <a:srgbClr val="2D3956"/>
                </a:solidFill>
              </a:rPr>
              <a:t>Clutter Ads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dirty="0">
                <a:solidFill>
                  <a:srgbClr val="2D3956"/>
                </a:solidFill>
              </a:rPr>
              <a:t>Occurs because the fields of experience of the sender and receiver don’t overlap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srgbClr val="2D3956"/>
                </a:solidFill>
              </a:rPr>
              <a:t>Response/Feedback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b="1" dirty="0">
                <a:solidFill>
                  <a:srgbClr val="2D3956"/>
                </a:solidFill>
              </a:rPr>
              <a:t>Response</a:t>
            </a:r>
            <a:r>
              <a:rPr lang="en-US" altLang="en-US" sz="2000" dirty="0">
                <a:solidFill>
                  <a:srgbClr val="2D3956"/>
                </a:solidFill>
              </a:rPr>
              <a:t>: Receiver’s set of reactions after seeing, hearing, or reading the message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b="1" dirty="0">
                <a:solidFill>
                  <a:srgbClr val="2D3956"/>
                </a:solidFill>
              </a:rPr>
              <a:t>Feedback</a:t>
            </a:r>
            <a:r>
              <a:rPr lang="en-US" altLang="en-US" sz="2000" dirty="0">
                <a:solidFill>
                  <a:srgbClr val="2D3956"/>
                </a:solidFill>
              </a:rPr>
              <a:t>: Receiver’s response that is communicated back to the sender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06F2E-1D49-481B-B167-9661C3387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50" y="2585592"/>
            <a:ext cx="2792210" cy="16399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638FCF-F34D-43C7-B3B1-320A8C443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89" y="5597049"/>
            <a:ext cx="3529890" cy="1292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EFC726-954A-444F-938D-A9BEB5567F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630" y="5293712"/>
            <a:ext cx="2859272" cy="16033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B19F03-A435-4244-AE56-77FEC3A070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9369" y="5284830"/>
            <a:ext cx="2999492" cy="15241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A833FF-4B2B-4AFC-AF9F-875FD009CF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6011" y="5350525"/>
            <a:ext cx="2653888" cy="139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Media 5" title="نسكافيه 3in1 - قهوة الطالب المصري: هندسة">
            <a:hlinkClick r:id="" action="ppaction://media"/>
            <a:extLst>
              <a:ext uri="{FF2B5EF4-FFF2-40B4-BE49-F238E27FC236}">
                <a16:creationId xmlns:a16="http://schemas.microsoft.com/office/drawing/2014/main" id="{A1FB9970-DD9F-40B8-A094-B009B95DBAC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83476" y="887100"/>
            <a:ext cx="9857765" cy="58947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 txBox="1">
            <a:spLocks/>
          </p:cNvSpPr>
          <p:nvPr/>
        </p:nvSpPr>
        <p:spPr>
          <a:xfrm>
            <a:off x="2581691" y="76200"/>
            <a:ext cx="9852047" cy="47296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B0F0"/>
                </a:solidFill>
              </a:rPr>
              <a:t>Noise: </a:t>
            </a:r>
            <a:r>
              <a:rPr lang="en-US" altLang="en-US" sz="2800" b="1" dirty="0">
                <a:solidFill>
                  <a:srgbClr val="00B0F0"/>
                </a:solidFill>
              </a:rPr>
              <a:t>fields of experience of the sender and receiver don’t overlap</a:t>
            </a:r>
            <a:endParaRPr lang="en-US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002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566476" y="2292685"/>
            <a:ext cx="8005057" cy="3405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Delineate the steps involved in taking potential purchasers </a:t>
            </a:r>
            <a:r>
              <a:rPr lang="en-CA" altLang="en-US" sz="2800" b="1" dirty="0">
                <a:solidFill>
                  <a:srgbClr val="2D3956"/>
                </a:solidFill>
              </a:rPr>
              <a:t>from unawareness of a product to readiness to purchase it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Identify which stage in the hierarchy a potential buyer is in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2D3956"/>
                </a:solidFill>
              </a:rPr>
              <a:t>Used as </a:t>
            </a:r>
            <a:r>
              <a:rPr lang="en-US" altLang="en-US" sz="2800" b="1" dirty="0">
                <a:solidFill>
                  <a:srgbClr val="2D3956"/>
                </a:solidFill>
              </a:rPr>
              <a:t>intermediate measures </a:t>
            </a:r>
            <a:r>
              <a:rPr lang="en-US" altLang="en-US" sz="2800" dirty="0">
                <a:solidFill>
                  <a:srgbClr val="2D3956"/>
                </a:solidFill>
              </a:rPr>
              <a:t>of communication effectiveness</a:t>
            </a:r>
            <a:endParaRPr lang="en-US" sz="28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زهرة الساحل الشمالى - Zahra Northcoast​ | للإستعلام والحجز تواصل 01283809999">
            <a:extLst>
              <a:ext uri="{FF2B5EF4-FFF2-40B4-BE49-F238E27FC236}">
                <a16:creationId xmlns:a16="http://schemas.microsoft.com/office/drawing/2014/main" id="{526222C8-1CB8-41B4-A475-4445201E0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543" y="809413"/>
            <a:ext cx="10744200" cy="604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641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4253" y="92950"/>
            <a:ext cx="4485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9995" y="1759705"/>
            <a:ext cx="8648628" cy="46821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3200" b="1" dirty="0">
                <a:solidFill>
                  <a:srgbClr val="2D3956"/>
                </a:solidFill>
              </a:rPr>
              <a:t>Traditional Response Hierarchy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b="1" dirty="0">
                <a:solidFill>
                  <a:srgbClr val="2D3956"/>
                </a:solidFill>
              </a:rPr>
              <a:t>AIDA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CA" altLang="en-US" sz="2400" dirty="0">
                <a:solidFill>
                  <a:srgbClr val="2D3956"/>
                </a:solidFill>
              </a:rPr>
              <a:t>A model that depicts the successive stages a buyer passes through in the personal-selling process, including attention, interest, desire, and action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b="1" dirty="0">
                <a:solidFill>
                  <a:srgbClr val="2D3956"/>
                </a:solidFill>
              </a:rPr>
              <a:t>Hierarchy of effects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</a:rPr>
              <a:t>A model of the process by which advertising works that assumes a consumer must pass through a sequence of steps from initial awareness to eventual action. The stages include awareness, interest, evaluation, trial, and adoption</a:t>
            </a:r>
            <a:endParaRPr lang="en-CA" altLang="en-US" sz="2400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692F5-6596-4BDA-BE73-1B44388D4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220" y="2564437"/>
            <a:ext cx="3009373" cy="301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97825" y="154697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856629" y="1527028"/>
            <a:ext cx="8648628" cy="20763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28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0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Innovation adoption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A model that represents the stages a consumer passes through in the adoption process for an innovation such as a new product. The series of steps includes awareness, interest, evaluation, trial, and adoption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9F4A4-4C2D-440C-9836-DE882F16B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767922"/>
            <a:ext cx="4634178" cy="285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D4FCF-EB50-437E-A2A1-E94D81673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Nescafe 3in1 Milky - Bedroom">
            <a:hlinkClick r:id="" action="ppaction://media"/>
            <a:extLst>
              <a:ext uri="{FF2B5EF4-FFF2-40B4-BE49-F238E27FC236}">
                <a16:creationId xmlns:a16="http://schemas.microsoft.com/office/drawing/2014/main" id="{5DC95F39-6A8F-44D4-82B3-F3A99234D43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81280" y="0"/>
            <a:ext cx="1227328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3573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90649" y="31530"/>
            <a:ext cx="681070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Models of the Response Process </a:t>
            </a:r>
          </a:p>
          <a:p>
            <a:endParaRPr lang="en-US" b="1" dirty="0">
              <a:solidFill>
                <a:srgbClr val="00B0F0"/>
              </a:solidFill>
            </a:endParaRPr>
          </a:p>
          <a:p>
            <a:r>
              <a:rPr lang="en-US" b="1" dirty="0">
                <a:solidFill>
                  <a:srgbClr val="00B0F0"/>
                </a:solidFill>
              </a:rPr>
              <a:t>(Company perspective to analyze consumer comprehension)</a:t>
            </a:r>
            <a:endParaRPr lang="en-US" sz="3200" b="1" dirty="0">
              <a:solidFill>
                <a:srgbClr val="00B0F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D1BE3-7A31-4988-894F-66BD3DB001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85" t="17312" r="5201" b="9142"/>
          <a:stretch/>
        </p:blipFill>
        <p:spPr>
          <a:xfrm>
            <a:off x="1031852" y="1478253"/>
            <a:ext cx="8781307" cy="50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AA98-D0FF-4250-B0AC-B5E79B0B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3996FA73-1F7C-4850-9F5C-0571D96C4B2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31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987973" y="1653903"/>
            <a:ext cx="9217921" cy="4848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32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4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800" dirty="0">
                <a:solidFill>
                  <a:srgbClr val="2D3956"/>
                </a:solidFill>
              </a:rPr>
              <a:t>Implications of the Traditional Hierarchy Models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Cognitive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Represents what the receiver knows or perceives about the particular product or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Affective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Receiver’s feelings or affect level for the particular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b="1" dirty="0">
                <a:solidFill>
                  <a:srgbClr val="2D3956"/>
                </a:solidFill>
              </a:rPr>
              <a:t>Behavioral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Refers to the consumer’s action toward the brand</a:t>
            </a: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03232" y="133676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36007584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BB669-B291-476D-9EBA-F054113E9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86DF84D-3D3C-4D81-8C41-8E395AD98B4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8472"/>
            <a:ext cx="12303760" cy="692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015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06127" y="1673698"/>
            <a:ext cx="8951970" cy="443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3200" b="1" dirty="0">
                <a:solidFill>
                  <a:srgbClr val="2D3956"/>
                </a:solidFill>
              </a:rPr>
              <a:t>Implications of the Alternative Response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800" dirty="0">
                <a:solidFill>
                  <a:srgbClr val="2D3956"/>
                </a:solidFill>
              </a:rPr>
              <a:t>Provide insight into promotional strategies marketers might pursue in different situations</a:t>
            </a:r>
            <a:endParaRPr lang="en-US" altLang="en-US" sz="2800" dirty="0">
              <a:solidFill>
                <a:srgbClr val="2D3956"/>
              </a:solidFill>
            </a:endParaRP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800" dirty="0">
                <a:solidFill>
                  <a:srgbClr val="2D3956"/>
                </a:solidFill>
              </a:rPr>
              <a:t>Marketers should analyze the following: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Involvement levels and product/service differentiation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Consumers’ use of various information sources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400" dirty="0">
                <a:solidFill>
                  <a:srgbClr val="2D3956"/>
                </a:solidFill>
              </a:rPr>
              <a:t>Consumers’ levels of experience with the product or service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18135978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0" y="2066772"/>
            <a:ext cx="35524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Obtaining Feedback in the Response Hierarchy</a:t>
            </a:r>
          </a:p>
        </p:txBody>
      </p:sp>
      <p:pic>
        <p:nvPicPr>
          <p:cNvPr id="13" name="Content Placeholder 7" descr="A graphic showing the effectiveness tests for each step in the persuasion process">
            <a:extLst>
              <a:ext uri="{FF2B5EF4-FFF2-40B4-BE49-F238E27FC236}">
                <a16:creationId xmlns:a16="http://schemas.microsoft.com/office/drawing/2014/main" id="{D29811DA-9EDB-4327-AEF9-BD41E1678B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76" y="861849"/>
            <a:ext cx="5784260" cy="574709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33983C-4EFB-4FCC-80D8-C80117822758}"/>
              </a:ext>
            </a:extLst>
          </p:cNvPr>
          <p:cNvSpPr txBox="1"/>
          <p:nvPr/>
        </p:nvSpPr>
        <p:spPr>
          <a:xfrm>
            <a:off x="10018956" y="2828835"/>
            <a:ext cx="1734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Social media &amp; engagement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39326"/>
            <a:ext cx="521716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2D3956"/>
                </a:solidFill>
                <a:latin typeface="Calibri"/>
              </a:rPr>
              <a:t>Comprehending &amp; Recalling</a:t>
            </a: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7" name="Online Media 5" title="ڤودافون، قوتك فى عيلتك رمضان 2015">
            <a:hlinkClick r:id="" action="ppaction://media"/>
            <a:extLst>
              <a:ext uri="{FF2B5EF4-FFF2-40B4-BE49-F238E27FC236}">
                <a16:creationId xmlns:a16="http://schemas.microsoft.com/office/drawing/2014/main" id="{4CB6BC78-B107-4C75-9C9B-A2B2FD733BE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1040" y="705961"/>
            <a:ext cx="10718800" cy="61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392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BD9AEB-AF6C-6E90-1987-21574243D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004967"/>
            <a:ext cx="10602686" cy="58530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8384F2-7F23-3529-A081-220E0D2766B5}"/>
              </a:ext>
            </a:extLst>
          </p:cNvPr>
          <p:cNvSpPr txBox="1"/>
          <p:nvPr/>
        </p:nvSpPr>
        <p:spPr>
          <a:xfrm>
            <a:off x="0" y="76153"/>
            <a:ext cx="813909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Alternative Response Hierarchies – The Three-Orders Model of Information Processing </a:t>
            </a:r>
            <a:r>
              <a:rPr lang="en-US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(Customer perspective &amp; comprehension)</a:t>
            </a:r>
            <a:endParaRPr lang="en-US" sz="2400" b="1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52165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64996" y="2201275"/>
            <a:ext cx="8237615" cy="333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sz="2800" b="1" dirty="0">
                <a:solidFill>
                  <a:srgbClr val="2D3956"/>
                </a:solidFill>
              </a:rPr>
              <a:t>The Social Consumer Decision Journey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Social media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Consumers can connect with one another, discuss products/services, and interact with marketers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Consumer decision journey framework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target stages in decision journey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consider role of owned media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24406568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0642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Social Consumer Decision Journey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0F4053-CE82-4C31-9986-DCBBAE924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7898" y="882869"/>
            <a:ext cx="9197810" cy="573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16662" y="100246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1EAD729-071C-4583-A807-E117F1A41CEE}"/>
              </a:ext>
            </a:extLst>
          </p:cNvPr>
          <p:cNvSpPr txBox="1">
            <a:spLocks/>
          </p:cNvSpPr>
          <p:nvPr/>
        </p:nvSpPr>
        <p:spPr>
          <a:xfrm>
            <a:off x="1698178" y="1592608"/>
            <a:ext cx="7192853" cy="50595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/>
              <a:t>The Cognitive Response Approach</a:t>
            </a:r>
          </a:p>
          <a:p>
            <a:pPr algn="l"/>
            <a:endParaRPr lang="en-US" sz="2800" b="1" dirty="0"/>
          </a:p>
          <a:p>
            <a:pPr lvl="1" algn="l"/>
            <a:r>
              <a:rPr lang="en-US" sz="2400" b="1" dirty="0"/>
              <a:t>Cognitive responses</a:t>
            </a:r>
          </a:p>
          <a:p>
            <a:pPr lvl="2" algn="l"/>
            <a:r>
              <a:rPr lang="en-US" sz="2000" dirty="0"/>
              <a:t>Thoughts that occur to individuals while reading, viewing, and/or hearing a communication</a:t>
            </a:r>
            <a:endParaRPr lang="en-CA" sz="2000" dirty="0"/>
          </a:p>
          <a:p>
            <a:pPr lvl="1" algn="l"/>
            <a:r>
              <a:rPr lang="en-US" sz="2400" b="1" dirty="0"/>
              <a:t>Counterarguments</a:t>
            </a:r>
          </a:p>
          <a:p>
            <a:pPr lvl="2" algn="l"/>
            <a:r>
              <a:rPr lang="en-US" sz="2000" dirty="0"/>
              <a:t>Thoughts the recipient has that are opposed to the position taken in the message</a:t>
            </a:r>
            <a:endParaRPr lang="en-CA" sz="2000" dirty="0"/>
          </a:p>
          <a:p>
            <a:pPr lvl="2" algn="l"/>
            <a:r>
              <a:rPr lang="en-US" sz="2000" dirty="0"/>
              <a:t>Relate negatively to message acceptance</a:t>
            </a:r>
            <a:endParaRPr lang="en-CA" sz="2000" dirty="0"/>
          </a:p>
          <a:p>
            <a:pPr lvl="1" algn="l"/>
            <a:r>
              <a:rPr lang="en-US" sz="2400" b="1" dirty="0"/>
              <a:t>Support arguments</a:t>
            </a:r>
          </a:p>
          <a:p>
            <a:pPr lvl="2" algn="l"/>
            <a:r>
              <a:rPr lang="en-US" sz="2000" dirty="0"/>
              <a:t>Contains the information or meaning the source hopes to convey</a:t>
            </a:r>
            <a:endParaRPr lang="en-CA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396E4-D691-4F00-A6B0-03BD265C4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866" y="1088786"/>
            <a:ext cx="1854097" cy="1391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5923CC-4920-42AC-B0BC-7DB1AD590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0226" y="5265392"/>
            <a:ext cx="1860022" cy="13384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61AA9EC-11EF-4252-8EAA-B701C042FF5E}"/>
              </a:ext>
            </a:extLst>
          </p:cNvPr>
          <p:cNvSpPr txBox="1"/>
          <p:nvPr/>
        </p:nvSpPr>
        <p:spPr>
          <a:xfrm>
            <a:off x="629157" y="2480734"/>
            <a:ext cx="14523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What arose &amp; triggers you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C65644-EEC0-4B9C-8357-26547A854588}"/>
              </a:ext>
            </a:extLst>
          </p:cNvPr>
          <p:cNvSpPr txBox="1"/>
          <p:nvPr/>
        </p:nvSpPr>
        <p:spPr>
          <a:xfrm>
            <a:off x="608983" y="3476073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Objections &amp; -</a:t>
            </a:r>
            <a:r>
              <a:rPr lang="en-US" dirty="0" err="1">
                <a:solidFill>
                  <a:srgbClr val="0070C0"/>
                </a:solidFill>
              </a:rPr>
              <a:t>ve</a:t>
            </a:r>
            <a:r>
              <a:rPr lang="en-US" dirty="0">
                <a:solidFill>
                  <a:srgbClr val="0070C0"/>
                </a:solidFill>
              </a:rPr>
              <a:t> thoughts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4F9797A-0AE3-4FA2-897F-A51B4415ABF9}"/>
              </a:ext>
            </a:extLst>
          </p:cNvPr>
          <p:cNvSpPr txBox="1"/>
          <p:nvPr/>
        </p:nvSpPr>
        <p:spPr>
          <a:xfrm>
            <a:off x="608983" y="4619061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Support the ad &amp; brand</a:t>
            </a:r>
          </a:p>
        </p:txBody>
      </p:sp>
      <p:pic>
        <p:nvPicPr>
          <p:cNvPr id="11" name="Picture 3" descr="An ad for Ultra Tide. A close up of a stained shirt reads, Deep Disaster. Then an image of the entire clean shirt reads, Deep Clean.">
            <a:extLst>
              <a:ext uri="{FF2B5EF4-FFF2-40B4-BE49-F238E27FC236}">
                <a16:creationId xmlns:a16="http://schemas.microsoft.com/office/drawing/2014/main" id="{BEF0AB32-BF0E-4290-ABB4-7613CCA18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6756" y="1500878"/>
            <a:ext cx="2743200" cy="3764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6390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081534" y="1964449"/>
            <a:ext cx="9251166" cy="39213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/>
              <a:t>The Cognitive Response Approach</a:t>
            </a:r>
          </a:p>
          <a:p>
            <a:pPr algn="l"/>
            <a:endParaRPr lang="en-US" sz="3200" b="1" dirty="0"/>
          </a:p>
          <a:p>
            <a:pPr algn="l"/>
            <a:r>
              <a:rPr lang="en-US" sz="2800" b="1" dirty="0"/>
              <a:t>Source derogations</a:t>
            </a:r>
          </a:p>
          <a:p>
            <a:pPr lvl="2" algn="l"/>
            <a:r>
              <a:rPr lang="en-US" sz="2400" dirty="0"/>
              <a:t>Negative thoughts about the spokesperson or organization making the claims</a:t>
            </a:r>
            <a:endParaRPr lang="en-CA" sz="2400" dirty="0"/>
          </a:p>
          <a:p>
            <a:pPr lvl="2" algn="l"/>
            <a:r>
              <a:rPr lang="en-US" sz="2400" dirty="0"/>
              <a:t>Leads to a lower message acceptance</a:t>
            </a:r>
          </a:p>
          <a:p>
            <a:pPr lvl="2" algn="l"/>
            <a:endParaRPr lang="en-CA" sz="2400" dirty="0"/>
          </a:p>
          <a:p>
            <a:pPr lvl="1" algn="l"/>
            <a:r>
              <a:rPr lang="en-US" sz="2800" b="1" dirty="0"/>
              <a:t>Source bolsters / reinforce</a:t>
            </a:r>
          </a:p>
          <a:p>
            <a:pPr lvl="2" algn="l"/>
            <a:r>
              <a:rPr lang="en-US" sz="2400" dirty="0"/>
              <a:t>Positive thoughts about the spokesperson or organization making the claims</a:t>
            </a:r>
            <a:endParaRPr lang="en-CA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6C5E20-3D8F-40F3-BC44-AE32D1B9BDE7}"/>
              </a:ext>
            </a:extLst>
          </p:cNvPr>
          <p:cNvSpPr txBox="1"/>
          <p:nvPr/>
        </p:nvSpPr>
        <p:spPr>
          <a:xfrm>
            <a:off x="7801513" y="2227208"/>
            <a:ext cx="3139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-</a:t>
            </a:r>
            <a:r>
              <a:rPr lang="en-US" sz="2000" dirty="0" err="1">
                <a:solidFill>
                  <a:srgbClr val="0070C0"/>
                </a:solidFill>
              </a:rPr>
              <a:t>ve</a:t>
            </a:r>
            <a:r>
              <a:rPr lang="en-US" sz="2000" dirty="0">
                <a:solidFill>
                  <a:srgbClr val="0070C0"/>
                </a:solidFill>
              </a:rPr>
              <a:t> thoughts about the source &amp; reject it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0D4ECB-93F6-4A61-88A2-F8304224A5C6}"/>
              </a:ext>
            </a:extLst>
          </p:cNvPr>
          <p:cNvSpPr txBox="1"/>
          <p:nvPr/>
        </p:nvSpPr>
        <p:spPr>
          <a:xfrm>
            <a:off x="7949130" y="5485682"/>
            <a:ext cx="2844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How to choose source</a:t>
            </a:r>
          </a:p>
        </p:txBody>
      </p:sp>
    </p:spTree>
    <p:extLst>
      <p:ext uri="{BB962C8B-B14F-4D97-AF65-F5344CB8AC3E}">
        <p14:creationId xmlns:p14="http://schemas.microsoft.com/office/powerpoint/2010/main" val="37789830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356225" y="2248755"/>
            <a:ext cx="9251166" cy="32530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3200" b="1" dirty="0">
                <a:solidFill>
                  <a:prstClr val="black"/>
                </a:solidFill>
              </a:rPr>
              <a:t>The Cognitive Response Approach </a:t>
            </a:r>
            <a:r>
              <a:rPr lang="en-US" dirty="0">
                <a:solidFill>
                  <a:prstClr val="black"/>
                </a:solidFill>
              </a:rPr>
              <a:t>continued</a:t>
            </a: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Ad execution-related thoughts </a:t>
            </a:r>
            <a:r>
              <a:rPr lang="en-US" sz="2800" b="1" dirty="0">
                <a:solidFill>
                  <a:srgbClr val="0070C0"/>
                </a:solidFill>
              </a:rPr>
              <a:t>(emotional)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Contains the information or meaning the source hopes to convey</a:t>
            </a:r>
            <a:endParaRPr lang="en-CA" sz="2400" dirty="0">
              <a:solidFill>
                <a:prstClr val="black"/>
              </a:solidFill>
            </a:endParaRP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Attitude toward the ad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Represents the receivers feelings of favorability or </a:t>
            </a:r>
            <a:r>
              <a:rPr lang="en-US" sz="2400" dirty="0" err="1">
                <a:solidFill>
                  <a:prstClr val="black"/>
                </a:solidFill>
              </a:rPr>
              <a:t>unfavorability</a:t>
            </a:r>
            <a:r>
              <a:rPr lang="en-US" sz="2400" dirty="0">
                <a:solidFill>
                  <a:prstClr val="black"/>
                </a:solidFill>
              </a:rPr>
              <a:t> toward the ad</a:t>
            </a:r>
            <a:endParaRPr lang="en-CA" sz="2400" dirty="0">
              <a:solidFill>
                <a:prstClr val="black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08BF34-EF6E-40D0-8CAA-645A2EEE0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500" y="1622271"/>
            <a:ext cx="2335324" cy="165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519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B2C49-CE6C-47D6-BFA8-25E036CF4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إعلان فودافون لعيد الأم 2023 المحذوف">
            <a:hlinkClick r:id="" action="ppaction://media"/>
            <a:extLst>
              <a:ext uri="{FF2B5EF4-FFF2-40B4-BE49-F238E27FC236}">
                <a16:creationId xmlns:a16="http://schemas.microsoft.com/office/drawing/2014/main" id="{D522B1E7-03B7-437F-90D8-A4746A4848F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28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434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4867-B613-45B7-8BF1-945D18052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علان ڤودافون رمضان ٢٠٢٣ - شكراً من هنا لبكرة - عمرو دياب ومحمد صلاح">
            <a:hlinkClick r:id="" action="ppaction://media"/>
            <a:extLst>
              <a:ext uri="{FF2B5EF4-FFF2-40B4-BE49-F238E27FC236}">
                <a16:creationId xmlns:a16="http://schemas.microsoft.com/office/drawing/2014/main" id="{17B7AF2D-CCCC-42E4-ACBC-DCDE3A51CF2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8699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B3A9F-27BF-4B5A-9B78-0271D2E3D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#تطعيمهم_أمانتك | خدمة التنبيه بمواعيد تطعيمات الأطفال">
            <a:hlinkClick r:id="" action="ppaction://media"/>
            <a:extLst>
              <a:ext uri="{FF2B5EF4-FFF2-40B4-BE49-F238E27FC236}">
                <a16:creationId xmlns:a16="http://schemas.microsoft.com/office/drawing/2014/main" id="{37B5EC1B-9B3D-4BD1-93C6-0D96A2E4C6B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398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Summarizing the Response Process and the Effects of Advertising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A3625AB-D5C2-4C1E-95A6-07EE3604EF8C}"/>
              </a:ext>
            </a:extLst>
          </p:cNvPr>
          <p:cNvSpPr txBox="1">
            <a:spLocks/>
          </p:cNvSpPr>
          <p:nvPr/>
        </p:nvSpPr>
        <p:spPr>
          <a:xfrm>
            <a:off x="1633538" y="2048078"/>
            <a:ext cx="7642542" cy="3033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2800" dirty="0">
                <a:solidFill>
                  <a:prstClr val="black"/>
                </a:solidFill>
              </a:rPr>
              <a:t>It is important to learn as much as possible about target audience and how it may respond to advertising and other forms of marketing communication.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336B3-D2BB-44BE-B099-E15BAB67C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820" y="3429000"/>
            <a:ext cx="4518996" cy="318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1166765" y="1331871"/>
            <a:ext cx="4698007" cy="5060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described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described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discussed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analyzed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described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spc="-5" dirty="0">
                <a:solidFill>
                  <a:prstClr val="black"/>
                </a:solidFill>
                <a:cs typeface="Calibri"/>
              </a:rPr>
              <a:t>We discussed consumers' cognitive processing of marketing communications.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1EB33CC-D3C9-126C-DB35-250391CB650B}"/>
              </a:ext>
            </a:extLst>
          </p:cNvPr>
          <p:cNvSpPr/>
          <p:nvPr/>
        </p:nvSpPr>
        <p:spPr>
          <a:xfrm>
            <a:off x="5864772" y="4581476"/>
            <a:ext cx="867022" cy="600123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2EE3773-FB16-42FE-A48E-C9DA79164DBF}"/>
</file>

<file path=customXml/itemProps2.xml><?xml version="1.0" encoding="utf-8"?>
<ds:datastoreItem xmlns:ds="http://schemas.openxmlformats.org/officeDocument/2006/customXml" ds:itemID="{7DD267BE-5DC4-4AFD-A268-10EB859479DB}"/>
</file>

<file path=customXml/itemProps3.xml><?xml version="1.0" encoding="utf-8"?>
<ds:datastoreItem xmlns:ds="http://schemas.openxmlformats.org/officeDocument/2006/customXml" ds:itemID="{C254FC73-E7D0-4479-ACDD-0433F05B62C9}"/>
</file>

<file path=docProps/app.xml><?xml version="1.0" encoding="utf-8"?>
<Properties xmlns="http://schemas.openxmlformats.org/officeDocument/2006/extended-properties" xmlns:vt="http://schemas.openxmlformats.org/officeDocument/2006/docPropsVTypes">
  <TotalTime>6769</TotalTime>
  <Words>1272</Words>
  <Application>Microsoft Office PowerPoint</Application>
  <PresentationFormat>Widescreen</PresentationFormat>
  <Paragraphs>182</Paragraphs>
  <Slides>48</Slides>
  <Notes>5</Notes>
  <HiddenSlides>0</HiddenSlides>
  <MMClips>18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Aptos</vt:lpstr>
      <vt:lpstr>Aptos Display</vt:lpstr>
      <vt:lpstr>Arial</vt:lpstr>
      <vt:lpstr>Calibri</vt:lpstr>
      <vt:lpstr>Calibri Light</vt:lpstr>
      <vt:lpstr>Tajawal Medium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McArabia</vt:lpstr>
      <vt:lpstr>McArabia true to traditions</vt:lpstr>
      <vt:lpstr>PowerPoint Presentation</vt:lpstr>
      <vt:lpstr>PowerPoint Presentation</vt:lpstr>
      <vt:lpstr>Decoding – Fear Appeal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Comprehending &amp; Recalling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242</cp:revision>
  <dcterms:created xsi:type="dcterms:W3CDTF">2023-04-29T09:08:23Z</dcterms:created>
  <dcterms:modified xsi:type="dcterms:W3CDTF">2025-05-31T17:19:07Z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