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71" r:id="rId5"/>
    <p:sldId id="272" r:id="rId6"/>
    <p:sldId id="259" r:id="rId7"/>
    <p:sldId id="260" r:id="rId8"/>
    <p:sldId id="261" r:id="rId9"/>
    <p:sldId id="262" r:id="rId10"/>
    <p:sldId id="263" r:id="rId11"/>
    <p:sldId id="264" r:id="rId12"/>
    <p:sldId id="265" r:id="rId13"/>
    <p:sldId id="266" r:id="rId14"/>
    <p:sldId id="267" r:id="rId15"/>
    <p:sldId id="273" r:id="rId16"/>
    <p:sldId id="274" r:id="rId17"/>
    <p:sldId id="275"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0" d="100"/>
          <a:sy n="110" d="100"/>
        </p:scale>
        <p:origin x="-1644"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1D8BD707-D9CF-40AE-B4C6-C98DA3205C09}" type="datetimeFigureOut">
              <a:rPr lang="en-US" smtClean="0"/>
              <a:pPr/>
              <a:t>25-Apr-21</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a:lstStyle/>
          <a:p>
            <a:fld id="{B6F15528-21DE-4FAA-801E-634DDDAF4B2B}" type="slidenum">
              <a:rPr lang="en-US" smtClean="0"/>
              <a:pPr/>
              <a:t>‹#›</a:t>
            </a:fld>
            <a:endParaRPr lang="en-US"/>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25-Apr-21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25-Apr-21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7924800" y="6416675"/>
            <a:ext cx="762000" cy="365125"/>
          </a:xfrm>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25-Apr-21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25-Apr-21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D8BD707-D9CF-40AE-B4C6-C98DA3205C09}" type="datetimeFigureOut">
              <a:rPr lang="en-US" smtClean="0"/>
              <a:pPr/>
              <a:t>25-Apr-21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25-Apr-21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25-Apr-21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25-Apr-21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25-Apr-21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25-Apr-21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1D8BD707-D9CF-40AE-B4C6-C98DA3205C09}" type="datetimeFigureOut">
              <a:rPr lang="en-US" smtClean="0"/>
              <a:pPr/>
              <a:t>25-Apr-21</a:t>
            </a:fld>
            <a:endParaRPr lang="en-US"/>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US"/>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B6F15528-21DE-4FAA-801E-634DDDAF4B2B}"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5800" y="685800"/>
            <a:ext cx="7086600" cy="5410200"/>
          </a:xfrm>
        </p:spPr>
        <p:txBody>
          <a:bodyPr>
            <a:normAutofit/>
          </a:bodyPr>
          <a:lstStyle/>
          <a:p>
            <a:pPr algn="r"/>
            <a:r>
              <a:rPr lang="ar-EG" dirty="0" smtClean="0"/>
              <a:t>جامعة عين شمس </a:t>
            </a:r>
          </a:p>
          <a:p>
            <a:pPr algn="r"/>
            <a:r>
              <a:rPr lang="ar-EG" dirty="0" smtClean="0"/>
              <a:t>كلية التجارة</a:t>
            </a:r>
          </a:p>
          <a:p>
            <a:pPr algn="r"/>
            <a:r>
              <a:rPr lang="ar-EG" dirty="0" smtClean="0"/>
              <a:t>تأهيلى دكتوراة ادارة الانتاج</a:t>
            </a:r>
          </a:p>
          <a:p>
            <a:endParaRPr lang="ar-EG" dirty="0" smtClean="0"/>
          </a:p>
          <a:p>
            <a:r>
              <a:rPr lang="ar-EG" dirty="0"/>
              <a:t>تخطيط القدرات الاستراتيجية للمنتجات والخدمات</a:t>
            </a:r>
            <a:r>
              <a:rPr lang="ar-SA" dirty="0" smtClean="0"/>
              <a:t> </a:t>
            </a:r>
            <a:endParaRPr lang="ar-EG" dirty="0" smtClean="0"/>
          </a:p>
          <a:p>
            <a:r>
              <a:rPr lang="ar-EG" dirty="0" smtClean="0"/>
              <a:t>بحث مقدم </a:t>
            </a:r>
          </a:p>
          <a:p>
            <a:r>
              <a:rPr lang="ar-EG" dirty="0" smtClean="0"/>
              <a:t>للاستاذ الدكتور سيد الخولى</a:t>
            </a:r>
          </a:p>
          <a:p>
            <a:r>
              <a:rPr lang="ar-EG" dirty="0" smtClean="0"/>
              <a:t>اعداد </a:t>
            </a:r>
          </a:p>
          <a:p>
            <a:r>
              <a:rPr lang="ar-EG" dirty="0" smtClean="0"/>
              <a:t>عبدالله عبده عبدالله</a:t>
            </a:r>
            <a:endParaRPr lang="en-US" dirty="0"/>
          </a:p>
        </p:txBody>
      </p:sp>
    </p:spTree>
    <p:extLst>
      <p:ext uri="{BB962C8B-B14F-4D97-AF65-F5344CB8AC3E}">
        <p14:creationId xmlns:p14="http://schemas.microsoft.com/office/powerpoint/2010/main" val="515804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229600" cy="6080760"/>
          </a:xfrm>
        </p:spPr>
        <p:txBody>
          <a:bodyPr>
            <a:normAutofit fontScale="92500" lnSpcReduction="20000"/>
          </a:bodyPr>
          <a:lstStyle/>
          <a:p>
            <a:pPr marL="137160" indent="0" algn="r">
              <a:lnSpc>
                <a:spcPct val="200000"/>
              </a:lnSpc>
              <a:buNone/>
            </a:pPr>
            <a:r>
              <a:rPr lang="ar-EG" b="1" u="sng" dirty="0" smtClean="0"/>
              <a:t>مقدمة:</a:t>
            </a:r>
          </a:p>
          <a:p>
            <a:pPr marL="137160" indent="0" algn="r">
              <a:lnSpc>
                <a:spcPct val="200000"/>
              </a:lnSpc>
              <a:buNone/>
            </a:pPr>
            <a:r>
              <a:rPr lang="ar-SA" dirty="0" smtClean="0"/>
              <a:t>أهمية </a:t>
            </a:r>
            <a:r>
              <a:rPr lang="ar-SA" dirty="0"/>
              <a:t>تخطيط القدرات الاستراتيجية بالنسبة للمنتجات </a:t>
            </a:r>
            <a:r>
              <a:rPr lang="ar-SA" dirty="0" smtClean="0"/>
              <a:t>والخدمات </a:t>
            </a:r>
            <a:r>
              <a:rPr lang="ar-SA" dirty="0"/>
              <a:t>والهدف العام لتخطيط القدرات الاستراتيجية هو الوصول إلى المستوى الأمثل حيث تلبي القدرات الإنتاجية الطلب. وتشمل الاحتياجات من القدرات المعدات والحيز ومهارات الموظفين. وإذا لم تكن القدرات الإنتاجية تلبي الطلب ، فإن ارتفاع التكاليف والضغوط على الموارد وفقدان العملاء قد يؤدي إلى ذلك. ومن المهم ملاحظة أن تخطيط القدرات ينطوي على العديد من الشواغل الطويلة الأجل </a:t>
            </a:r>
            <a:r>
              <a:rPr lang="ar-SA" dirty="0" smtClean="0"/>
              <a:t>بالنظر </a:t>
            </a:r>
            <a:r>
              <a:rPr lang="ar-SA" dirty="0"/>
              <a:t>إلى الالتزام الطويل الأجل </a:t>
            </a:r>
            <a:r>
              <a:rPr lang="ar-SA" dirty="0" smtClean="0"/>
              <a:t>بالموارد</a:t>
            </a:r>
            <a:r>
              <a:rPr lang="ar-EG" dirty="0" smtClean="0"/>
              <a:t>.</a:t>
            </a:r>
            <a:endParaRPr lang="en-US" dirty="0"/>
          </a:p>
        </p:txBody>
      </p:sp>
    </p:spTree>
    <p:extLst>
      <p:ext uri="{BB962C8B-B14F-4D97-AF65-F5344CB8AC3E}">
        <p14:creationId xmlns:p14="http://schemas.microsoft.com/office/powerpoint/2010/main" val="28772683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6172200"/>
          </a:xfrm>
        </p:spPr>
        <p:txBody>
          <a:bodyPr>
            <a:normAutofit/>
          </a:bodyPr>
          <a:lstStyle/>
          <a:p>
            <a:pPr marL="850392" lvl="2" indent="0" algn="r">
              <a:lnSpc>
                <a:spcPct val="200000"/>
              </a:lnSpc>
              <a:buNone/>
            </a:pPr>
            <a:r>
              <a:rPr lang="ar-SA" dirty="0" smtClean="0"/>
              <a:t>فإن </a:t>
            </a:r>
            <a:r>
              <a:rPr lang="ar-SA" dirty="0"/>
              <a:t>أكثر وظيفتين مفيدتين لتخطيط القدرات هما القدرة التصميمية والقدرة الفعالة. وتشير القدرة التصميمية إلى القدرة القصوى المصممة للخدمات أو معدل النواتج ، والقدرة الفعالة هي القدرة التصميمية ناقصة البدلات الشخصية وغيرها. ويمكن استخدام </a:t>
            </a:r>
            <a:r>
              <a:rPr lang="ar-SA" dirty="0" smtClean="0"/>
              <a:t>هاتين الوظيفتين </a:t>
            </a:r>
            <a:r>
              <a:rPr lang="ar-SA" dirty="0"/>
              <a:t>للقدرات في إيجاد الكفاءة والاستخدام. وتحسب هذه </a:t>
            </a:r>
            <a:r>
              <a:rPr lang="ar-SA" dirty="0" smtClean="0"/>
              <a:t>حسب</a:t>
            </a:r>
            <a:r>
              <a:rPr lang="ar-EG" dirty="0" smtClean="0"/>
              <a:t> </a:t>
            </a:r>
            <a:r>
              <a:rPr lang="ar-SA" dirty="0" smtClean="0"/>
              <a:t>الصيغ </a:t>
            </a:r>
            <a:r>
              <a:rPr lang="ar-SA" dirty="0"/>
              <a:t>الواردة </a:t>
            </a:r>
            <a:r>
              <a:rPr lang="ar-EG" dirty="0" smtClean="0"/>
              <a:t>:</a:t>
            </a:r>
          </a:p>
          <a:p>
            <a:pPr marL="137160" indent="0" algn="r" rtl="1">
              <a:lnSpc>
                <a:spcPct val="200000"/>
              </a:lnSpc>
              <a:buNone/>
            </a:pPr>
            <a:r>
              <a:rPr lang="ar-SA" dirty="0"/>
              <a:t>الكفاءة = المخرجات الفعلية/القدرة الفعالة </a:t>
            </a:r>
            <a:r>
              <a:rPr lang="en-US" dirty="0" smtClean="0"/>
              <a:t>x</a:t>
            </a:r>
            <a:r>
              <a:rPr lang="ar-SA" dirty="0" smtClean="0"/>
              <a:t>100</a:t>
            </a:r>
            <a:r>
              <a:rPr lang="ar-SA" dirty="0"/>
              <a:t>%</a:t>
            </a:r>
            <a:endParaRPr lang="en-US" dirty="0"/>
          </a:p>
          <a:p>
            <a:pPr marL="137160" indent="0" algn="r" rtl="1">
              <a:lnSpc>
                <a:spcPct val="200000"/>
              </a:lnSpc>
              <a:buNone/>
            </a:pPr>
            <a:r>
              <a:rPr lang="ar-SA" dirty="0"/>
              <a:t>الاستخدام = المخرجات </a:t>
            </a:r>
            <a:r>
              <a:rPr lang="ar-SA" dirty="0" smtClean="0"/>
              <a:t>الفعلية/ا</a:t>
            </a:r>
            <a:r>
              <a:rPr lang="ar-EG" dirty="0" smtClean="0"/>
              <a:t>لقدرة التصميمية</a:t>
            </a:r>
            <a:r>
              <a:rPr lang="en-US" dirty="0" smtClean="0"/>
              <a:t>x </a:t>
            </a:r>
            <a:r>
              <a:rPr lang="ar-SA" dirty="0"/>
              <a:t>100%</a:t>
            </a:r>
            <a:endParaRPr lang="en-US" dirty="0"/>
          </a:p>
          <a:p>
            <a:pPr marL="850392" lvl="2" indent="0" algn="r">
              <a:lnSpc>
                <a:spcPct val="200000"/>
              </a:lnSpc>
              <a:buNone/>
            </a:pPr>
            <a:endParaRPr lang="ar-EG" dirty="0" smtClean="0"/>
          </a:p>
          <a:p>
            <a:pPr marL="850392" lvl="2" indent="0" algn="r">
              <a:lnSpc>
                <a:spcPct val="200000"/>
              </a:lnSpc>
              <a:buNone/>
            </a:pPr>
            <a:endParaRPr lang="en-US" dirty="0"/>
          </a:p>
        </p:txBody>
      </p:sp>
    </p:spTree>
    <p:extLst>
      <p:ext uri="{BB962C8B-B14F-4D97-AF65-F5344CB8AC3E}">
        <p14:creationId xmlns:p14="http://schemas.microsoft.com/office/powerpoint/2010/main" val="24101489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6004560"/>
          </a:xfrm>
        </p:spPr>
        <p:txBody>
          <a:bodyPr>
            <a:normAutofit lnSpcReduction="10000"/>
          </a:bodyPr>
          <a:lstStyle/>
          <a:p>
            <a:pPr marL="137160" indent="0" algn="r" rtl="1">
              <a:buNone/>
            </a:pPr>
            <a:r>
              <a:rPr lang="ar-SA" dirty="0"/>
              <a:t>بالنظر إلى المعلومات التالية التي تحسب كفاءة إدارة إصلاح المركبات واستخدامها</a:t>
            </a:r>
            <a:r>
              <a:rPr lang="en-US" dirty="0"/>
              <a:t>:</a:t>
            </a:r>
          </a:p>
          <a:p>
            <a:pPr marL="137160" indent="0" algn="r" rtl="1">
              <a:buNone/>
            </a:pPr>
            <a:r>
              <a:rPr lang="ar-EG" dirty="0"/>
              <a:t>القدرة التصميمية= 50شاحنه يوميا.</a:t>
            </a:r>
            <a:endParaRPr lang="en-US" dirty="0"/>
          </a:p>
          <a:p>
            <a:pPr marL="137160" indent="0" algn="r" rtl="1">
              <a:buNone/>
            </a:pPr>
            <a:r>
              <a:rPr lang="ar-EG" dirty="0"/>
              <a:t>القدرة الفعلية     = 40 شاحنه يوميا.</a:t>
            </a:r>
            <a:endParaRPr lang="en-US" dirty="0"/>
          </a:p>
          <a:p>
            <a:pPr marL="137160" indent="0" algn="r" rtl="1">
              <a:buNone/>
            </a:pPr>
            <a:r>
              <a:rPr lang="ar-EG" dirty="0"/>
              <a:t>النواتج او المخرجات الفعلية    = 36 شاحنه يوميا</a:t>
            </a:r>
          </a:p>
          <a:p>
            <a:pPr marL="137160" indent="0" algn="r" rtl="1">
              <a:buNone/>
            </a:pPr>
            <a:r>
              <a:rPr lang="ar-EG" dirty="0"/>
              <a:t>خطوات الحل:</a:t>
            </a:r>
          </a:p>
          <a:p>
            <a:pPr marL="137160" lvl="0" indent="0" algn="r" rtl="1">
              <a:buNone/>
            </a:pPr>
            <a:r>
              <a:rPr lang="ar-EG" dirty="0"/>
              <a:t>1- لحساب الكفاءة يتم قسمة النواتج او المخرجات الفعلية على القدرة الفعلية ويتم ضربهما فى 100%</a:t>
            </a:r>
            <a:endParaRPr lang="en-US" dirty="0"/>
          </a:p>
          <a:p>
            <a:pPr marL="137160" lvl="0" indent="0" algn="r" rtl="1">
              <a:buNone/>
            </a:pPr>
            <a:r>
              <a:rPr lang="ar-EG" dirty="0"/>
              <a:t>2- لحساب الاستخدام يتم قسمة النواتج او المخرجات الفعلية على القدرة التصميمية مضروبه فى 100%</a:t>
            </a:r>
            <a:endParaRPr lang="en-US" dirty="0"/>
          </a:p>
          <a:p>
            <a:pPr marL="137160" lvl="0" indent="0" algn="r" rtl="1">
              <a:buNone/>
            </a:pPr>
            <a:r>
              <a:rPr lang="ar-EG" dirty="0"/>
              <a:t>3- يتم المقارنة بين كلا من القدرة الفعلية وبين النواتج او المخرجات الفعلية </a:t>
            </a:r>
            <a:endParaRPr lang="en-US" dirty="0"/>
          </a:p>
          <a:p>
            <a:pPr marL="137160" lvl="0" indent="0" algn="r" rtl="1">
              <a:buNone/>
            </a:pPr>
            <a:r>
              <a:rPr lang="ar-EG" dirty="0"/>
              <a:t>4- يتم المقارنة بين القدرة التصميمية وبين النواتج او المخرجات الفعلية.</a:t>
            </a:r>
            <a:endParaRPr lang="en-US" dirty="0"/>
          </a:p>
          <a:p>
            <a:pPr marL="137160" indent="0">
              <a:buNone/>
            </a:pPr>
            <a:endParaRPr lang="en-US" dirty="0"/>
          </a:p>
        </p:txBody>
      </p:sp>
    </p:spTree>
    <p:extLst>
      <p:ext uri="{BB962C8B-B14F-4D97-AF65-F5344CB8AC3E}">
        <p14:creationId xmlns:p14="http://schemas.microsoft.com/office/powerpoint/2010/main" val="10071925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229600" cy="6080760"/>
          </a:xfrm>
        </p:spPr>
        <p:txBody>
          <a:bodyPr/>
          <a:lstStyle/>
          <a:p>
            <a:pPr marL="137160" indent="0" algn="r" rtl="1">
              <a:buNone/>
            </a:pPr>
            <a:r>
              <a:rPr lang="ar-EG" dirty="0"/>
              <a:t>الحل</a:t>
            </a:r>
            <a:endParaRPr lang="en-US" dirty="0"/>
          </a:p>
          <a:p>
            <a:pPr marL="137160" indent="0" algn="r" rtl="1">
              <a:buNone/>
            </a:pPr>
            <a:r>
              <a:rPr lang="ar-EG" dirty="0"/>
              <a:t>الكفاءة = النواتج الفعلية ÷ القدرة الفعلية * 100 = 36/40*100%= 90%</a:t>
            </a:r>
            <a:endParaRPr lang="en-US" dirty="0"/>
          </a:p>
          <a:p>
            <a:pPr marL="137160" indent="0" algn="r" rtl="1">
              <a:buNone/>
            </a:pPr>
            <a:r>
              <a:rPr lang="ar-EG" dirty="0"/>
              <a:t>الاستخدام = النواتج الفعلية ÷ القدرة التصميمية* 100% =72%</a:t>
            </a:r>
            <a:endParaRPr lang="en-US" dirty="0"/>
          </a:p>
          <a:p>
            <a:pPr marL="137160" indent="0" algn="r" rtl="1">
              <a:buNone/>
            </a:pPr>
            <a:r>
              <a:rPr lang="ar-SA" dirty="0"/>
              <a:t>ومقارنة بالقدرة الفعالة لـ 40 وحدة يومياً ، تبدو 36 وحدة يومياً جيدة جداً.</a:t>
            </a:r>
            <a:endParaRPr lang="en-US" dirty="0"/>
          </a:p>
          <a:p>
            <a:pPr marL="137160" indent="0" algn="r" rtl="1">
              <a:buNone/>
            </a:pPr>
            <a:r>
              <a:rPr lang="ar-SA" dirty="0"/>
              <a:t>أنه بالمقارنة مع القدرة التصميمية البالغة 50 وحدة في اليوم ، فإن 36 وحدة في  اليوم أقل بكثير من ذلك</a:t>
            </a:r>
            <a:r>
              <a:rPr lang="ar-SA" dirty="0" smtClean="0"/>
              <a:t>.</a:t>
            </a:r>
            <a:endParaRPr lang="en-US" dirty="0"/>
          </a:p>
          <a:p>
            <a:pPr marL="137160" indent="0">
              <a:buNone/>
            </a:pPr>
            <a:endParaRPr lang="en-US" dirty="0"/>
          </a:p>
        </p:txBody>
      </p:sp>
    </p:spTree>
    <p:extLst>
      <p:ext uri="{BB962C8B-B14F-4D97-AF65-F5344CB8AC3E}">
        <p14:creationId xmlns:p14="http://schemas.microsoft.com/office/powerpoint/2010/main" val="26537733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229600" cy="6080760"/>
          </a:xfrm>
        </p:spPr>
        <p:txBody>
          <a:bodyPr>
            <a:normAutofit/>
          </a:bodyPr>
          <a:lstStyle/>
          <a:p>
            <a:pPr marL="137160" indent="0" algn="r">
              <a:lnSpc>
                <a:spcPct val="200000"/>
              </a:lnSpc>
              <a:buNone/>
            </a:pPr>
            <a:r>
              <a:rPr lang="ar-SA" dirty="0" smtClean="0"/>
              <a:t>وتشير </a:t>
            </a:r>
            <a:r>
              <a:rPr lang="ar-SA" dirty="0"/>
              <a:t>القدرة إلى قدرة النظام على إنتاج سلع أو تقديم خدمات على مدى فترة زمنية محددة. وينطوي تخطيط القدرات على اعتبارات طويلة الأجل وقصيرة الأجل. وتتعلق الاعتبارات الطويلة الأجل بالمستوى الإجمالي للقدرة </a:t>
            </a:r>
            <a:r>
              <a:rPr lang="ar-SA" dirty="0" smtClean="0"/>
              <a:t>وتتعلق </a:t>
            </a:r>
            <a:r>
              <a:rPr lang="ar-SA" dirty="0"/>
              <a:t>الاعتبارات القصيرة الأجل بالتغيرات في الاحتياجات من القدرات بسبب التقلبات الموسمية والعشوائية وغير </a:t>
            </a:r>
            <a:r>
              <a:rPr lang="ar-SA" dirty="0" smtClean="0"/>
              <a:t>المنتظمة </a:t>
            </a:r>
            <a:r>
              <a:rPr lang="ar-SA" dirty="0"/>
              <a:t>في </a:t>
            </a:r>
            <a:r>
              <a:rPr lang="ar-SA" dirty="0" smtClean="0"/>
              <a:t>الطلب</a:t>
            </a:r>
            <a:r>
              <a:rPr lang="ar-EG" dirty="0" smtClean="0"/>
              <a:t>.</a:t>
            </a:r>
            <a:endParaRPr lang="en-US" dirty="0"/>
          </a:p>
        </p:txBody>
      </p:sp>
    </p:spTree>
    <p:extLst>
      <p:ext uri="{BB962C8B-B14F-4D97-AF65-F5344CB8AC3E}">
        <p14:creationId xmlns:p14="http://schemas.microsoft.com/office/powerpoint/2010/main" val="29209704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6004560"/>
          </a:xfrm>
        </p:spPr>
        <p:txBody>
          <a:bodyPr>
            <a:normAutofit fontScale="92500" lnSpcReduction="20000"/>
          </a:bodyPr>
          <a:lstStyle/>
          <a:p>
            <a:pPr marL="137160" indent="0" algn="r" rtl="1">
              <a:lnSpc>
                <a:spcPct val="200000"/>
              </a:lnSpc>
              <a:buNone/>
            </a:pPr>
            <a:r>
              <a:rPr lang="ar-SA" dirty="0" smtClean="0"/>
              <a:t>القدرة </a:t>
            </a:r>
            <a:r>
              <a:rPr lang="ar-SA" dirty="0"/>
              <a:t>هي قدرة النظم على إنتاج السلع أو تقديم الخدمات على مدى فترة زمنية محددة. </a:t>
            </a:r>
            <a:endParaRPr lang="ar-EG" dirty="0" smtClean="0"/>
          </a:p>
          <a:p>
            <a:pPr marL="137160" indent="0" algn="r" rtl="1">
              <a:lnSpc>
                <a:spcPct val="200000"/>
              </a:lnSpc>
              <a:buNone/>
            </a:pPr>
            <a:r>
              <a:rPr lang="ar-SA" dirty="0" smtClean="0"/>
              <a:t>وتتسم </a:t>
            </a:r>
            <a:r>
              <a:rPr lang="ar-SA" dirty="0"/>
              <a:t>القرارات المتعلقة بالقدرات داخل الشركة بأهمية كبيرة لأنها تساعد على تحديد حدود الناتج وتوفر رؤية ثاقبة رئيسية لتحديد تكاليف التشغيل. وكثيرا ما تكون للقرارات الأساسية المتعلقة بالقدرة عواقب طويلة الأجل </a:t>
            </a:r>
            <a:r>
              <a:rPr lang="ar-SA" dirty="0" smtClean="0"/>
              <a:t>عند </a:t>
            </a:r>
            <a:r>
              <a:rPr lang="ar-SA" dirty="0"/>
              <a:t>النظر في تخطيط القدرات داخل الشركة </a:t>
            </a:r>
            <a:r>
              <a:rPr lang="ar-SA" dirty="0" smtClean="0"/>
              <a:t>ينبغي </a:t>
            </a:r>
            <a:r>
              <a:rPr lang="ar-SA" dirty="0"/>
              <a:t>النظر في ثلاثة مدخلات رئيسية. والمدخلات الثلاثة هي نوع القدرة التي يتعين تحديدها ، وكم من المنتجات ستكون مطلوبة ، ومتى ستكون هناك حاجة إلى </a:t>
            </a:r>
            <a:r>
              <a:rPr lang="ar-SA" dirty="0" smtClean="0"/>
              <a:t>المنتج</a:t>
            </a:r>
            <a:r>
              <a:rPr lang="ar-EG" dirty="0" smtClean="0"/>
              <a:t>.</a:t>
            </a:r>
            <a:endParaRPr lang="en-US" dirty="0"/>
          </a:p>
        </p:txBody>
      </p:sp>
    </p:spTree>
    <p:extLst>
      <p:ext uri="{BB962C8B-B14F-4D97-AF65-F5344CB8AC3E}">
        <p14:creationId xmlns:p14="http://schemas.microsoft.com/office/powerpoint/2010/main" val="26953136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229600" cy="6080760"/>
          </a:xfrm>
        </p:spPr>
        <p:txBody>
          <a:bodyPr>
            <a:normAutofit fontScale="62500" lnSpcReduction="20000"/>
          </a:bodyPr>
          <a:lstStyle/>
          <a:p>
            <a:pPr marL="137160" indent="0" algn="r" rtl="1">
              <a:lnSpc>
                <a:spcPct val="200000"/>
              </a:lnSpc>
              <a:buNone/>
            </a:pPr>
            <a:r>
              <a:rPr lang="ar-SA" dirty="0"/>
              <a:t>وأهم مفهوم لتخطيط القدرات هو إيجاد وسط بين العرض الطويل الأجل وقدرات المنظمة والمستوى المتوقع للطلب الطويل الأجل</a:t>
            </a:r>
            <a:r>
              <a:rPr lang="ar-SA" dirty="0" smtClean="0"/>
              <a:t>.</a:t>
            </a:r>
            <a:endParaRPr lang="ar-EG" dirty="0" smtClean="0"/>
          </a:p>
          <a:p>
            <a:pPr marL="137160" indent="0" algn="r" rtl="1">
              <a:lnSpc>
                <a:spcPct val="200000"/>
              </a:lnSpc>
              <a:buNone/>
            </a:pPr>
            <a:r>
              <a:rPr lang="ar-SA" dirty="0" smtClean="0"/>
              <a:t> </a:t>
            </a:r>
            <a:r>
              <a:rPr lang="ar-SA" dirty="0"/>
              <a:t>ويتعين على المنظمات أيضا أن تخطط للتغييرات الفعلية في القدرات ، والتغييرات في احتياجات المستهلكين وطلبهم ، والتكنولوجيا ، بل وحتى البيئة. </a:t>
            </a:r>
            <a:endParaRPr lang="ar-EG" dirty="0" smtClean="0"/>
          </a:p>
          <a:p>
            <a:pPr marL="137160" indent="0" algn="r" rtl="1">
              <a:lnSpc>
                <a:spcPct val="200000"/>
              </a:lnSpc>
              <a:buNone/>
            </a:pPr>
            <a:r>
              <a:rPr lang="ar-SA" dirty="0" smtClean="0"/>
              <a:t>وعند </a:t>
            </a:r>
            <a:r>
              <a:rPr lang="ar-SA" dirty="0"/>
              <a:t>تقييم البدائل في تخطيط القدرات ، يتعين على المديرين النظر في الجوانب النوعية والكمية للأعمال التجارية. وتنطوي هذه الجوانب على عوامل اقتصادية ، وآراء عامة ، وأفضليات شخصية للمديرين.</a:t>
            </a:r>
            <a:endParaRPr lang="en-US" dirty="0"/>
          </a:p>
          <a:p>
            <a:pPr marL="137160" indent="0" algn="r" rtl="1">
              <a:lnSpc>
                <a:spcPct val="200000"/>
              </a:lnSpc>
              <a:buNone/>
            </a:pPr>
            <a:r>
              <a:rPr lang="ar-EG" dirty="0" smtClean="0"/>
              <a:t>أن </a:t>
            </a:r>
            <a:r>
              <a:rPr lang="ar-SA" dirty="0" smtClean="0"/>
              <a:t>تخطيط </a:t>
            </a:r>
            <a:r>
              <a:rPr lang="ar-SA" dirty="0"/>
              <a:t>القدرات </a:t>
            </a:r>
            <a:r>
              <a:rPr lang="ar-SA" dirty="0" smtClean="0"/>
              <a:t>عامل </a:t>
            </a:r>
            <a:r>
              <a:rPr lang="ar-SA" dirty="0"/>
              <a:t>رئيسي في تصميم النظم</a:t>
            </a:r>
            <a:r>
              <a:rPr lang="ar-SA" dirty="0" smtClean="0"/>
              <a:t>.</a:t>
            </a:r>
            <a:endParaRPr lang="ar-EG" dirty="0" smtClean="0"/>
          </a:p>
          <a:p>
            <a:pPr marL="137160" indent="0" algn="r" rtl="1">
              <a:lnSpc>
                <a:spcPct val="200000"/>
              </a:lnSpc>
              <a:buNone/>
            </a:pPr>
            <a:r>
              <a:rPr lang="ar-SA" dirty="0" smtClean="0"/>
              <a:t> </a:t>
            </a:r>
            <a:r>
              <a:rPr lang="ar-SA" dirty="0"/>
              <a:t>ويتسم القرار المتعلق بالقدرات بطابع استراتيجي وطويل الأجل</a:t>
            </a:r>
            <a:r>
              <a:rPr lang="ar-SA" dirty="0" smtClean="0"/>
              <a:t>.</a:t>
            </a:r>
            <a:endParaRPr lang="ar-EG" dirty="0" smtClean="0"/>
          </a:p>
          <a:p>
            <a:pPr marL="137160" indent="0" algn="r" rtl="1">
              <a:lnSpc>
                <a:spcPct val="200000"/>
              </a:lnSpc>
              <a:buNone/>
            </a:pPr>
            <a:r>
              <a:rPr lang="ar-SA" dirty="0" smtClean="0"/>
              <a:t> </a:t>
            </a:r>
            <a:r>
              <a:rPr lang="ar-SA" dirty="0"/>
              <a:t>ويوصف تخطيط القدرات بأنه يطابق قدرات المنظمة مع مستوى الطلب المتوقع في المستقبل</a:t>
            </a:r>
            <a:r>
              <a:rPr lang="ar-SA" dirty="0" smtClean="0"/>
              <a:t>.</a:t>
            </a:r>
            <a:endParaRPr lang="ar-EG" dirty="0" smtClean="0"/>
          </a:p>
          <a:p>
            <a:pPr marL="137160" indent="0" algn="r" rtl="1">
              <a:lnSpc>
                <a:spcPct val="200000"/>
              </a:lnSpc>
              <a:buNone/>
            </a:pPr>
            <a:r>
              <a:rPr lang="ar-SA" dirty="0" smtClean="0"/>
              <a:t> </a:t>
            </a:r>
            <a:r>
              <a:rPr lang="ar-SA" dirty="0"/>
              <a:t>ويشترك العديد من المنظمات في تخطيط القدرات بسبب التغيرات في الطلب والتكنولوجيا والبيئة وما إلى ذلك. وللمنظمات قدرات أو حدود يمكن أن يتعامل معها </a:t>
            </a:r>
            <a:r>
              <a:rPr lang="ar-SA" dirty="0" smtClean="0"/>
              <a:t>نظامها</a:t>
            </a:r>
            <a:r>
              <a:rPr lang="ar-EG" dirty="0" smtClean="0"/>
              <a:t>.</a:t>
            </a:r>
            <a:endParaRPr lang="en-US" dirty="0"/>
          </a:p>
        </p:txBody>
      </p:sp>
    </p:spTree>
    <p:extLst>
      <p:ext uri="{BB962C8B-B14F-4D97-AF65-F5344CB8AC3E}">
        <p14:creationId xmlns:p14="http://schemas.microsoft.com/office/powerpoint/2010/main" val="4068180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229600" cy="6080760"/>
          </a:xfrm>
        </p:spPr>
        <p:txBody>
          <a:bodyPr>
            <a:normAutofit fontScale="62500" lnSpcReduction="20000"/>
          </a:bodyPr>
          <a:lstStyle/>
          <a:p>
            <a:pPr marL="137160" indent="0" algn="r" rtl="1">
              <a:lnSpc>
                <a:spcPct val="200000"/>
              </a:lnSpc>
              <a:buNone/>
            </a:pPr>
            <a:r>
              <a:rPr lang="ar-SA" dirty="0"/>
              <a:t>هناك ثلاثة مدخلات رئيسية لتخطيط القدرات:</a:t>
            </a:r>
            <a:endParaRPr lang="en-US" dirty="0"/>
          </a:p>
          <a:p>
            <a:pPr marL="137160" lvl="0" indent="0" algn="r" rtl="1">
              <a:lnSpc>
                <a:spcPct val="200000"/>
              </a:lnSpc>
              <a:buNone/>
            </a:pPr>
            <a:r>
              <a:rPr lang="ar-EG" dirty="0" smtClean="0"/>
              <a:t>1- </a:t>
            </a:r>
            <a:r>
              <a:rPr lang="ar-SA" dirty="0" smtClean="0"/>
              <a:t>نوع </a:t>
            </a:r>
            <a:r>
              <a:rPr lang="ar-SA" dirty="0"/>
              <a:t>القدرات التي ستكون مطلوبة</a:t>
            </a:r>
            <a:endParaRPr lang="en-US" dirty="0"/>
          </a:p>
          <a:p>
            <a:pPr marL="137160" lvl="0" indent="0" algn="r" rtl="1">
              <a:lnSpc>
                <a:spcPct val="200000"/>
              </a:lnSpc>
              <a:buNone/>
            </a:pPr>
            <a:r>
              <a:rPr lang="ar-EG" dirty="0" smtClean="0"/>
              <a:t>2- </a:t>
            </a:r>
            <a:r>
              <a:rPr lang="ar-SA" dirty="0" smtClean="0"/>
              <a:t>كم </a:t>
            </a:r>
            <a:r>
              <a:rPr lang="ar-SA" dirty="0"/>
              <a:t>ستلزم من القدرات</a:t>
            </a:r>
            <a:endParaRPr lang="en-US" dirty="0"/>
          </a:p>
          <a:p>
            <a:pPr marL="137160" lvl="0" indent="0" algn="r" rtl="1">
              <a:lnSpc>
                <a:spcPct val="200000"/>
              </a:lnSpc>
              <a:buNone/>
            </a:pPr>
            <a:r>
              <a:rPr lang="ar-EG" dirty="0" smtClean="0"/>
              <a:t>3- </a:t>
            </a:r>
            <a:r>
              <a:rPr lang="ar-SA" dirty="0" smtClean="0"/>
              <a:t>متى </a:t>
            </a:r>
            <a:r>
              <a:rPr lang="ar-SA" dirty="0"/>
              <a:t>ستكون هناك حاجة </a:t>
            </a:r>
            <a:r>
              <a:rPr lang="ar-SA" dirty="0" smtClean="0"/>
              <a:t>إليها</a:t>
            </a:r>
            <a:endParaRPr lang="ar-EG" dirty="0" smtClean="0"/>
          </a:p>
          <a:p>
            <a:pPr marL="137160" lvl="0" indent="0" algn="r" rtl="1">
              <a:lnSpc>
                <a:spcPct val="200000"/>
              </a:lnSpc>
              <a:buNone/>
            </a:pPr>
            <a:r>
              <a:rPr lang="ar-SA" dirty="0"/>
              <a:t>تحديد القدرات وقياسها عند اختيار مقياس القدرة ، فمن الأفضل اختيار واحد لا يحتاج إلى تحديث. وعند التعامل مع أكثر من منتج واحد ، من الأفضل قياس القدرة من حيث كل منتج. </a:t>
            </a:r>
            <a:endParaRPr lang="ar-EG" dirty="0" smtClean="0"/>
          </a:p>
          <a:p>
            <a:pPr marL="137160" lvl="0" indent="0" algn="r" rtl="1">
              <a:lnSpc>
                <a:spcPct val="200000"/>
              </a:lnSpc>
              <a:buNone/>
            </a:pPr>
            <a:r>
              <a:rPr lang="ar-SA" dirty="0" smtClean="0"/>
              <a:t>وعلى </a:t>
            </a:r>
            <a:r>
              <a:rPr lang="ar-SA" dirty="0"/>
              <a:t>سبيل المثال ، فإن قدرة الشركة إما أن تنتج 100 ميكروويف أو 75 ثلاجة. </a:t>
            </a:r>
            <a:endParaRPr lang="ar-EG" dirty="0" smtClean="0"/>
          </a:p>
          <a:p>
            <a:pPr marL="137160" lvl="0" indent="0" algn="r" rtl="1">
              <a:lnSpc>
                <a:spcPct val="200000"/>
              </a:lnSpc>
              <a:buNone/>
            </a:pPr>
            <a:r>
              <a:rPr lang="ar-SA" dirty="0" smtClean="0"/>
              <a:t>هذا </a:t>
            </a:r>
            <a:r>
              <a:rPr lang="ar-SA" dirty="0"/>
              <a:t>هو أقل مربكا من مجرد القول أن القدرة هي 100 أو 75</a:t>
            </a:r>
            <a:r>
              <a:rPr lang="ar-SA" dirty="0" smtClean="0"/>
              <a:t>.</a:t>
            </a:r>
            <a:endParaRPr lang="ar-EG" dirty="0" smtClean="0"/>
          </a:p>
          <a:p>
            <a:pPr marL="137160" lvl="0" indent="0" algn="r" rtl="1">
              <a:lnSpc>
                <a:spcPct val="200000"/>
              </a:lnSpc>
              <a:buNone/>
            </a:pPr>
            <a:r>
              <a:rPr lang="ar-SA" dirty="0" smtClean="0"/>
              <a:t> </a:t>
            </a:r>
            <a:r>
              <a:rPr lang="ar-SA" dirty="0"/>
              <a:t>طريقة أخرى ويتم قياس القدرة بالإشارة إلى توافر المدخلات</a:t>
            </a:r>
            <a:r>
              <a:rPr lang="ar-SA" dirty="0" smtClean="0"/>
              <a:t>.</a:t>
            </a:r>
            <a:endParaRPr lang="ar-EG" dirty="0" smtClean="0"/>
          </a:p>
          <a:p>
            <a:pPr marL="137160" lvl="0" indent="0" algn="r" rtl="1">
              <a:lnSpc>
                <a:spcPct val="200000"/>
              </a:lnSpc>
              <a:buNone/>
            </a:pPr>
            <a:r>
              <a:rPr lang="ar-SA" dirty="0" smtClean="0"/>
              <a:t> </a:t>
            </a:r>
            <a:r>
              <a:rPr lang="ar-SA" dirty="0"/>
              <a:t>لاحظ أن أحد المقاييس المحددة للقدرة لا يمكن استخدامه في كل </a:t>
            </a:r>
            <a:r>
              <a:rPr lang="ar-SA" dirty="0" smtClean="0"/>
              <a:t>الأحوال</a:t>
            </a:r>
            <a:r>
              <a:rPr lang="ar-EG" dirty="0" smtClean="0"/>
              <a:t> </a:t>
            </a:r>
            <a:r>
              <a:rPr lang="ar-SA" dirty="0" smtClean="0"/>
              <a:t> ويلزم </a:t>
            </a:r>
            <a:r>
              <a:rPr lang="ar-SA" dirty="0"/>
              <a:t>أن تكون مصممة حسب الحالة المحددة </a:t>
            </a:r>
            <a:r>
              <a:rPr lang="ar-SA" dirty="0" smtClean="0"/>
              <a:t>القائمة</a:t>
            </a:r>
            <a:r>
              <a:rPr lang="ar-EG" dirty="0" smtClean="0"/>
              <a:t>.</a:t>
            </a:r>
            <a:endParaRPr lang="en-US" dirty="0"/>
          </a:p>
          <a:p>
            <a:pPr marL="137160" indent="0" algn="r" rtl="1">
              <a:lnSpc>
                <a:spcPct val="200000"/>
              </a:lnSpc>
              <a:buNone/>
            </a:pPr>
            <a:endParaRPr lang="en-US" dirty="0"/>
          </a:p>
        </p:txBody>
      </p:sp>
    </p:spTree>
    <p:extLst>
      <p:ext uri="{BB962C8B-B14F-4D97-AF65-F5344CB8AC3E}">
        <p14:creationId xmlns:p14="http://schemas.microsoft.com/office/powerpoint/2010/main" val="254816968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5928360"/>
          </a:xfrm>
        </p:spPr>
        <p:txBody>
          <a:bodyPr>
            <a:normAutofit fontScale="55000" lnSpcReduction="20000"/>
          </a:bodyPr>
          <a:lstStyle/>
          <a:p>
            <a:pPr marL="137160" indent="0" algn="r" rtl="1">
              <a:lnSpc>
                <a:spcPct val="200000"/>
              </a:lnSpc>
              <a:buNone/>
            </a:pPr>
            <a:r>
              <a:rPr lang="ar-SA" dirty="0"/>
              <a:t>محددات القدرة </a:t>
            </a:r>
            <a:r>
              <a:rPr lang="ar-SA" dirty="0" smtClean="0"/>
              <a:t>الفعالة</a:t>
            </a:r>
            <a:r>
              <a:rPr lang="ar-EG" dirty="0" smtClean="0"/>
              <a:t>:</a:t>
            </a:r>
          </a:p>
          <a:p>
            <a:pPr marL="137160" indent="0" algn="r" rtl="1">
              <a:lnSpc>
                <a:spcPct val="200000"/>
              </a:lnSpc>
              <a:buNone/>
            </a:pPr>
            <a:r>
              <a:rPr lang="ar-EG" dirty="0" smtClean="0"/>
              <a:t>1- </a:t>
            </a:r>
            <a:r>
              <a:rPr lang="ar-SA" dirty="0" smtClean="0"/>
              <a:t>المرافق</a:t>
            </a:r>
            <a:r>
              <a:rPr lang="ar-SA" dirty="0"/>
              <a:t>: يعتبر حجم التوسعة والاعتماد عليها عاملين رئيسيين في تصميم المرافق</a:t>
            </a:r>
            <a:r>
              <a:rPr lang="ar-SA" dirty="0" smtClean="0"/>
              <a:t>.</a:t>
            </a:r>
            <a:endParaRPr lang="ar-EG" dirty="0" smtClean="0"/>
          </a:p>
          <a:p>
            <a:pPr marL="137160" indent="0" algn="r" rtl="1">
              <a:lnSpc>
                <a:spcPct val="200000"/>
              </a:lnSpc>
              <a:buNone/>
            </a:pPr>
            <a:r>
              <a:rPr lang="ar-SA" dirty="0" smtClean="0"/>
              <a:t> </a:t>
            </a:r>
            <a:r>
              <a:rPr lang="ar-SA" dirty="0"/>
              <a:t>وتشمل عوامل المرفق الأخرى العوامل الموضعية (تكاليف النقل ، والمسافة بين السوق ، وإمدادات العمالة ، ومصادر الطاقة). </a:t>
            </a:r>
            <a:endParaRPr lang="ar-EG" dirty="0" smtClean="0"/>
          </a:p>
          <a:p>
            <a:pPr marL="137160" indent="0" algn="r" rtl="1">
              <a:lnSpc>
                <a:spcPct val="200000"/>
              </a:lnSpc>
              <a:buNone/>
            </a:pPr>
            <a:r>
              <a:rPr lang="ar-SA" dirty="0" smtClean="0"/>
              <a:t>ويمكن </a:t>
            </a:r>
            <a:r>
              <a:rPr lang="ar-SA" dirty="0"/>
              <a:t>لتصميم منطقة العمل أن يحدد كيف يمكن القيام بالعمل بسلاسة.</a:t>
            </a:r>
            <a:endParaRPr lang="en-US" dirty="0"/>
          </a:p>
          <a:p>
            <a:pPr marL="137160" indent="0" algn="r" rtl="1">
              <a:lnSpc>
                <a:spcPct val="200000"/>
              </a:lnSpc>
              <a:buNone/>
            </a:pPr>
            <a:r>
              <a:rPr lang="ar-SA" dirty="0"/>
              <a:t>2- عوامل المنتجات والخدمات: كلما كان الناتج أكثر اتساقاً ، كلما ازدادت الفرص المتاحة لتوحيد الأساليب والمواد. وهذا يؤدي إلى قدرة أكبر.</a:t>
            </a:r>
            <a:endParaRPr lang="en-US" dirty="0"/>
          </a:p>
          <a:p>
            <a:pPr marL="137160" indent="0" algn="r" rtl="1">
              <a:lnSpc>
                <a:spcPct val="200000"/>
              </a:lnSpc>
              <a:buNone/>
            </a:pPr>
            <a:r>
              <a:rPr lang="ar-SA" dirty="0"/>
              <a:t>3-عوامل العملية: القدرة على الكم هي عامل مهم في تحديد القدرة </a:t>
            </a:r>
            <a:r>
              <a:rPr lang="ar-SA" dirty="0" smtClean="0"/>
              <a:t>وإذا </a:t>
            </a:r>
            <a:r>
              <a:rPr lang="ar-SA" dirty="0"/>
              <a:t>كانت النوعية لا تفي بالمعايير ، فإن معدل الناتج ينخفض بسبب الحاجة إلى أنشطة التفتيش وإعادة العمل</a:t>
            </a:r>
            <a:r>
              <a:rPr lang="ar-SA" dirty="0" smtClean="0"/>
              <a:t>.</a:t>
            </a:r>
            <a:endParaRPr lang="ar-EG" dirty="0" smtClean="0"/>
          </a:p>
          <a:p>
            <a:pPr marL="137160" indent="0" algn="r" rtl="1">
              <a:lnSpc>
                <a:spcPct val="200000"/>
              </a:lnSpc>
              <a:buNone/>
            </a:pPr>
            <a:r>
              <a:rPr lang="ar-SA" dirty="0" smtClean="0"/>
              <a:t> </a:t>
            </a:r>
            <a:r>
              <a:rPr lang="ar-SA" dirty="0"/>
              <a:t>ويمكن أن تؤدي التحسينات في العمليات التي تزيد من النوعية والإنتاجية إلى زيادة القدرات. </a:t>
            </a:r>
            <a:endParaRPr lang="ar-EG" dirty="0" smtClean="0"/>
          </a:p>
          <a:p>
            <a:pPr marL="137160" indent="0" algn="r" rtl="1">
              <a:lnSpc>
                <a:spcPct val="200000"/>
              </a:lnSpc>
              <a:buNone/>
            </a:pPr>
            <a:r>
              <a:rPr lang="ar-SA" dirty="0" smtClean="0"/>
              <a:t>وثمة </a:t>
            </a:r>
            <a:r>
              <a:rPr lang="ar-SA" dirty="0"/>
              <a:t>عامل عملية آخر ينبغي النظر فيه ، وهو الوقت الذي يستغرقه تغيير أماكن المعدات لمختلف المنتجات أو </a:t>
            </a:r>
            <a:r>
              <a:rPr lang="ar-SA" dirty="0" smtClean="0"/>
              <a:t>الخدمات</a:t>
            </a:r>
            <a:r>
              <a:rPr lang="ar-EG" dirty="0" smtClean="0"/>
              <a:t>.</a:t>
            </a:r>
          </a:p>
        </p:txBody>
      </p:sp>
    </p:spTree>
    <p:extLst>
      <p:ext uri="{BB962C8B-B14F-4D97-AF65-F5344CB8AC3E}">
        <p14:creationId xmlns:p14="http://schemas.microsoft.com/office/powerpoint/2010/main" val="68455355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6004560"/>
          </a:xfrm>
        </p:spPr>
        <p:txBody>
          <a:bodyPr>
            <a:normAutofit fontScale="92500"/>
          </a:bodyPr>
          <a:lstStyle/>
          <a:p>
            <a:pPr marL="137160" indent="0" algn="r" rtl="1">
              <a:lnSpc>
                <a:spcPct val="200000"/>
              </a:lnSpc>
              <a:buNone/>
            </a:pPr>
            <a:r>
              <a:rPr lang="ar-EG" dirty="0" smtClean="0"/>
              <a:t>4- </a:t>
            </a:r>
            <a:r>
              <a:rPr lang="ar-SA" dirty="0" smtClean="0"/>
              <a:t>العوامل </a:t>
            </a:r>
            <a:r>
              <a:rPr lang="ar-SA" dirty="0"/>
              <a:t>البشرية: إن المهام المطلوبة في بعض الوظائف ، ومجموعة الأنشطة التي ينطوي عليها الأمر ، والتدريب ، والمهارة ، والخبرة اللازمة لأداء الوظيفة ، كلها عوامل تؤثر على الناتج المحتمل والفعلي. إن دوافع الموظفين ، والغياب ، ودوران العمالة كلها تؤثر على معدل الناتج </a:t>
            </a:r>
            <a:r>
              <a:rPr lang="ar-SA" dirty="0" smtClean="0"/>
              <a:t>أيضاً</a:t>
            </a:r>
            <a:r>
              <a:rPr lang="ar-EG" dirty="0" smtClean="0"/>
              <a:t>.</a:t>
            </a:r>
          </a:p>
          <a:p>
            <a:pPr marL="137160" indent="0" algn="r" rtl="1">
              <a:lnSpc>
                <a:spcPct val="200000"/>
              </a:lnSpc>
              <a:buNone/>
            </a:pPr>
            <a:r>
              <a:rPr lang="ar-SA" dirty="0"/>
              <a:t>5-عوامل السياسة: يمكن لسياسة الإدارة أن تؤثر على القدرة من خلال السماح أو عدم السماح بخيارات القدرة مثل العمل الإضافي أو التحولات الثانية أو الثالثة</a:t>
            </a:r>
            <a:endParaRPr lang="en-US" dirty="0"/>
          </a:p>
          <a:p>
            <a:pPr marL="137160" indent="0" algn="r" rtl="1">
              <a:lnSpc>
                <a:spcPct val="200000"/>
              </a:lnSpc>
              <a:buNone/>
            </a:pPr>
            <a:endParaRPr lang="en-US" dirty="0"/>
          </a:p>
        </p:txBody>
      </p:sp>
    </p:spTree>
    <p:extLst>
      <p:ext uri="{BB962C8B-B14F-4D97-AF65-F5344CB8AC3E}">
        <p14:creationId xmlns:p14="http://schemas.microsoft.com/office/powerpoint/2010/main" val="330809896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6004560"/>
          </a:xfrm>
        </p:spPr>
        <p:txBody>
          <a:bodyPr>
            <a:normAutofit fontScale="62500" lnSpcReduction="20000"/>
          </a:bodyPr>
          <a:lstStyle/>
          <a:p>
            <a:pPr marL="137160" indent="0" algn="r" rtl="1">
              <a:lnSpc>
                <a:spcPct val="200000"/>
              </a:lnSpc>
              <a:buNone/>
            </a:pPr>
            <a:r>
              <a:rPr lang="ar-EG" dirty="0" smtClean="0"/>
              <a:t>6- </a:t>
            </a:r>
            <a:r>
              <a:rPr lang="ar-SA" dirty="0" smtClean="0"/>
              <a:t>العوامل </a:t>
            </a:r>
            <a:r>
              <a:rPr lang="ar-SA" dirty="0"/>
              <a:t>التشغيلية: قد تحدث مشاكل الجدولة عندما يكون لدى المنظمة اختلافات في قدرات المعدات بين قطع المعدات المختلفة أو اختلافات في متطلبات العمل. </a:t>
            </a:r>
            <a:endParaRPr lang="ar-EG" dirty="0" smtClean="0"/>
          </a:p>
          <a:p>
            <a:pPr marL="137160" indent="0" algn="r" rtl="1">
              <a:lnSpc>
                <a:spcPct val="200000"/>
              </a:lnSpc>
              <a:buNone/>
            </a:pPr>
            <a:r>
              <a:rPr lang="ar-SA" dirty="0" smtClean="0"/>
              <a:t>وتشمل </a:t>
            </a:r>
            <a:r>
              <a:rPr lang="ar-SA" dirty="0"/>
              <a:t>مجالات التأثير الأخرى على القدرة الفعالة قرارات تخزين المخزون ، وتأخر التسليم ، ومتطلبات الشراء ، ومقبولية المواد والأجزاء المشتراة ، وإجراءات التفتيش والرقابة على الجودة.</a:t>
            </a:r>
            <a:endParaRPr lang="en-US" dirty="0"/>
          </a:p>
          <a:p>
            <a:pPr marL="137160" indent="0" algn="r" rtl="1">
              <a:lnSpc>
                <a:spcPct val="200000"/>
              </a:lnSpc>
              <a:buNone/>
            </a:pPr>
            <a:r>
              <a:rPr lang="ar-SA" dirty="0"/>
              <a:t>7-عوامل سلسلة التوريد: تتضمن الأسئلة: ما التأثير الذي قد تخلفه التغييرات على الموردين ، والتخزين ، والنقل ، والموزعين ؟ وإذا ما تم زيادة القدرة ، فهل ستكون هذه العناصر من سلسلة التوريد قادرة على معالجة الزيادة ؟ وإذا أريد تخفيض القدرة ، فما هو أثر فقدان الأعمال التجارية على هذه العناصر من سلسلة التوريد ؟</a:t>
            </a:r>
            <a:endParaRPr lang="en-US" dirty="0"/>
          </a:p>
          <a:p>
            <a:pPr marL="137160" indent="0" algn="r" rtl="1">
              <a:lnSpc>
                <a:spcPct val="200000"/>
              </a:lnSpc>
              <a:buNone/>
            </a:pPr>
            <a:r>
              <a:rPr lang="ar-SA" dirty="0"/>
              <a:t>8-العوامل الخارجية: إن الحد الأدنى من معايير الجودة والأداء من الممكن أن يحد من الخيارات المتاحة للإدارة لزيادة القدرات واستخدامها.</a:t>
            </a:r>
            <a:endParaRPr lang="en-US" dirty="0"/>
          </a:p>
          <a:p>
            <a:pPr marL="137160" indent="0" algn="r" rtl="1">
              <a:lnSpc>
                <a:spcPct val="200000"/>
              </a:lnSpc>
              <a:buNone/>
            </a:pPr>
            <a:r>
              <a:rPr lang="ar-SA" dirty="0"/>
              <a:t>9-ويمكن أن يشكل عدم كفاية التخطيط عائقا رئيسيا في تحديد القدرة الفعالة</a:t>
            </a:r>
            <a:endParaRPr lang="en-US" dirty="0"/>
          </a:p>
        </p:txBody>
      </p:sp>
    </p:spTree>
    <p:extLst>
      <p:ext uri="{BB962C8B-B14F-4D97-AF65-F5344CB8AC3E}">
        <p14:creationId xmlns:p14="http://schemas.microsoft.com/office/powerpoint/2010/main" val="156462031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229600" cy="6080760"/>
          </a:xfrm>
        </p:spPr>
        <p:txBody>
          <a:bodyPr>
            <a:normAutofit/>
          </a:bodyPr>
          <a:lstStyle/>
          <a:p>
            <a:pPr marL="137160" indent="0" algn="r" rtl="1">
              <a:lnSpc>
                <a:spcPct val="200000"/>
              </a:lnSpc>
              <a:buNone/>
            </a:pPr>
            <a:r>
              <a:rPr lang="ar-SA" dirty="0"/>
              <a:t>وأهم أجزاء القدرة الفعالة هي العمليات والعوامل البشرية</a:t>
            </a:r>
            <a:r>
              <a:rPr lang="ar-SA" dirty="0" smtClean="0"/>
              <a:t>.</a:t>
            </a:r>
            <a:endParaRPr lang="ar-EG" dirty="0" smtClean="0"/>
          </a:p>
          <a:p>
            <a:pPr marL="137160" indent="0" algn="r" rtl="1">
              <a:lnSpc>
                <a:spcPct val="200000"/>
              </a:lnSpc>
              <a:buNone/>
            </a:pPr>
            <a:r>
              <a:rPr lang="ar-SA" dirty="0" smtClean="0"/>
              <a:t> </a:t>
            </a:r>
            <a:r>
              <a:rPr lang="ar-SA" dirty="0"/>
              <a:t>ويجب أن تكون عوامل العملية فعالة وأن تعمل بسلاسة ، إن لم يكن معدل الإنتاج سينخفض انخفاضا كبيرا</a:t>
            </a:r>
            <a:r>
              <a:rPr lang="ar-SA" dirty="0" smtClean="0"/>
              <a:t>.</a:t>
            </a:r>
            <a:endParaRPr lang="ar-EG" dirty="0" smtClean="0"/>
          </a:p>
          <a:p>
            <a:pPr marL="137160" indent="0" algn="r" rtl="1">
              <a:lnSpc>
                <a:spcPct val="200000"/>
              </a:lnSpc>
              <a:buNone/>
            </a:pPr>
            <a:r>
              <a:rPr lang="ar-SA" dirty="0" smtClean="0"/>
              <a:t> </a:t>
            </a:r>
            <a:r>
              <a:rPr lang="ar-SA" dirty="0"/>
              <a:t>ويجب تدريب العوامل البشرية تدريبا جيدا ولديها خبرة ، ويجب تحفيزها وانخفاض معدل التغيب عن العمل وانخفاض معدل دوران العمالة. </a:t>
            </a:r>
            <a:endParaRPr lang="ar-EG" dirty="0" smtClean="0"/>
          </a:p>
          <a:p>
            <a:pPr marL="137160" indent="0" algn="r" rtl="1">
              <a:buNone/>
            </a:pPr>
            <a:endParaRPr lang="en-US" dirty="0"/>
          </a:p>
        </p:txBody>
      </p:sp>
    </p:spTree>
    <p:extLst>
      <p:ext uri="{BB962C8B-B14F-4D97-AF65-F5344CB8AC3E}">
        <p14:creationId xmlns:p14="http://schemas.microsoft.com/office/powerpoint/2010/main" val="41322755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229600" cy="6080760"/>
          </a:xfrm>
        </p:spPr>
        <p:txBody>
          <a:bodyPr>
            <a:normAutofit fontScale="92500" lnSpcReduction="10000"/>
          </a:bodyPr>
          <a:lstStyle/>
          <a:p>
            <a:pPr marL="137160" indent="0" algn="r" rtl="1">
              <a:lnSpc>
                <a:spcPct val="200000"/>
              </a:lnSpc>
              <a:buNone/>
            </a:pPr>
            <a:r>
              <a:rPr lang="ar-SA" dirty="0"/>
              <a:t>الخطوات المتخذة في عملية تخطيط </a:t>
            </a:r>
            <a:r>
              <a:rPr lang="ar-SA" dirty="0" smtClean="0"/>
              <a:t>القدرات</a:t>
            </a:r>
            <a:r>
              <a:rPr lang="ar-EG" dirty="0" smtClean="0"/>
              <a:t>:</a:t>
            </a:r>
          </a:p>
          <a:p>
            <a:pPr marL="137160" indent="0" algn="r" rtl="1">
              <a:lnSpc>
                <a:spcPct val="200000"/>
              </a:lnSpc>
              <a:buNone/>
            </a:pPr>
            <a:r>
              <a:rPr lang="ar-EG" dirty="0" smtClean="0"/>
              <a:t>1- </a:t>
            </a:r>
            <a:r>
              <a:rPr lang="ar-SA" dirty="0" smtClean="0"/>
              <a:t>تقدير </a:t>
            </a:r>
            <a:r>
              <a:rPr lang="ar-SA" dirty="0"/>
              <a:t>الاحتياجات المستقبلية من </a:t>
            </a:r>
            <a:r>
              <a:rPr lang="ar-SA" dirty="0" smtClean="0"/>
              <a:t>القدرات</a:t>
            </a:r>
            <a:endParaRPr lang="ar-EG" dirty="0"/>
          </a:p>
          <a:p>
            <a:pPr marL="137160" indent="0" algn="r" rtl="1">
              <a:lnSpc>
                <a:spcPct val="200000"/>
              </a:lnSpc>
              <a:buNone/>
            </a:pPr>
            <a:r>
              <a:rPr lang="ar-EG" dirty="0" smtClean="0"/>
              <a:t>2- </a:t>
            </a:r>
            <a:r>
              <a:rPr lang="ar-SA" dirty="0" smtClean="0"/>
              <a:t>تقييم </a:t>
            </a:r>
            <a:r>
              <a:rPr lang="ar-SA" dirty="0"/>
              <a:t>القدرات والمرافق القائمة وتحديد </a:t>
            </a:r>
            <a:r>
              <a:rPr lang="ar-SA" dirty="0" smtClean="0"/>
              <a:t>الثغرات</a:t>
            </a:r>
            <a:endParaRPr lang="ar-EG" dirty="0"/>
          </a:p>
          <a:p>
            <a:pPr marL="137160" indent="0" algn="r" rtl="1">
              <a:lnSpc>
                <a:spcPct val="200000"/>
              </a:lnSpc>
              <a:buNone/>
            </a:pPr>
            <a:r>
              <a:rPr lang="ar-EG" dirty="0" smtClean="0"/>
              <a:t>3- </a:t>
            </a:r>
            <a:r>
              <a:rPr lang="ar-SA" dirty="0" smtClean="0"/>
              <a:t>تحديد </a:t>
            </a:r>
            <a:r>
              <a:rPr lang="ar-SA" dirty="0"/>
              <a:t>بدائل لتلبية الاحتياجات </a:t>
            </a:r>
            <a:endParaRPr lang="ar-EG" dirty="0" smtClean="0"/>
          </a:p>
          <a:p>
            <a:pPr marL="137160" indent="0" algn="r" rtl="1">
              <a:lnSpc>
                <a:spcPct val="200000"/>
              </a:lnSpc>
              <a:buNone/>
            </a:pPr>
            <a:r>
              <a:rPr lang="ar-EG" dirty="0" smtClean="0"/>
              <a:t>4- </a:t>
            </a:r>
            <a:r>
              <a:rPr lang="ar-SA" dirty="0" smtClean="0"/>
              <a:t>إجراء </a:t>
            </a:r>
            <a:r>
              <a:rPr lang="ar-SA" dirty="0"/>
              <a:t>تحليلات مالية لكل </a:t>
            </a:r>
            <a:r>
              <a:rPr lang="ar-SA" dirty="0" smtClean="0"/>
              <a:t>بديل</a:t>
            </a:r>
            <a:endParaRPr lang="ar-EG" dirty="0"/>
          </a:p>
          <a:p>
            <a:pPr marL="137160" indent="0" algn="r" rtl="1">
              <a:lnSpc>
                <a:spcPct val="200000"/>
              </a:lnSpc>
              <a:buNone/>
            </a:pPr>
            <a:r>
              <a:rPr lang="ar-EG" dirty="0" smtClean="0"/>
              <a:t>5- </a:t>
            </a:r>
            <a:r>
              <a:rPr lang="ar-SA" dirty="0" smtClean="0"/>
              <a:t> </a:t>
            </a:r>
            <a:r>
              <a:rPr lang="ar-SA" dirty="0"/>
              <a:t>تقييم المسائل النوعية الرئيسية لكل </a:t>
            </a:r>
            <a:r>
              <a:rPr lang="ar-SA" dirty="0" smtClean="0"/>
              <a:t>بديل</a:t>
            </a:r>
            <a:endParaRPr lang="ar-EG" dirty="0"/>
          </a:p>
          <a:p>
            <a:pPr marL="137160" indent="0" algn="r" rtl="1">
              <a:lnSpc>
                <a:spcPct val="200000"/>
              </a:lnSpc>
              <a:buNone/>
            </a:pPr>
            <a:r>
              <a:rPr lang="ar-EG" dirty="0" smtClean="0"/>
              <a:t>6- </a:t>
            </a:r>
            <a:r>
              <a:rPr lang="ar-SA" dirty="0" smtClean="0"/>
              <a:t>رصد </a:t>
            </a:r>
            <a:r>
              <a:rPr lang="ar-SA" dirty="0"/>
              <a:t>النتائج</a:t>
            </a:r>
            <a:endParaRPr lang="en-US" dirty="0"/>
          </a:p>
          <a:p>
            <a:pPr marL="137160" indent="0" algn="r">
              <a:lnSpc>
                <a:spcPct val="200000"/>
              </a:lnSpc>
              <a:buNone/>
            </a:pPr>
            <a:endParaRPr lang="en-US" dirty="0"/>
          </a:p>
        </p:txBody>
      </p:sp>
    </p:spTree>
    <p:extLst>
      <p:ext uri="{BB962C8B-B14F-4D97-AF65-F5344CB8AC3E}">
        <p14:creationId xmlns:p14="http://schemas.microsoft.com/office/powerpoint/2010/main" val="23820385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5928360"/>
          </a:xfrm>
        </p:spPr>
        <p:txBody>
          <a:bodyPr/>
          <a:lstStyle/>
          <a:p>
            <a:pPr marL="137160" indent="0" algn="r">
              <a:buNone/>
            </a:pPr>
            <a:r>
              <a:rPr lang="ar-EG" dirty="0" smtClean="0"/>
              <a:t>مثال :</a:t>
            </a:r>
          </a:p>
          <a:p>
            <a:pPr marL="137160" indent="0" algn="r">
              <a:buNone/>
            </a:pPr>
            <a:r>
              <a:rPr lang="ar-EG" dirty="0" smtClean="0"/>
              <a:t>الة صممت للعمل لفترة واحدة فى اليوم بمعدل 8 ساعات يوميا وخمسة ايام فى الاسبوع لانتاج 900 وحدة فى الساعة قدر الوقت المطلوب للصيانة الوقائية والتهيئة والاعداد بمعد 15% من الوقت الكلى المتاح للالة بسبب العطلات والمخرجات المعيبة وغيابات العاملين بلغ انتاج الالة الفعلى فى احد الاسابيع 27000 وحدة.</a:t>
            </a:r>
          </a:p>
          <a:p>
            <a:pPr marL="137160" indent="0" algn="r">
              <a:buNone/>
            </a:pPr>
            <a:r>
              <a:rPr lang="ar-EG" dirty="0" smtClean="0"/>
              <a:t>المطلوب :</a:t>
            </a:r>
          </a:p>
          <a:p>
            <a:pPr marL="137160" indent="0" algn="r">
              <a:buNone/>
            </a:pPr>
            <a:r>
              <a:rPr lang="ar-EG" dirty="0" smtClean="0"/>
              <a:t>1- الطاقة التصميمية</a:t>
            </a:r>
          </a:p>
          <a:p>
            <a:pPr marL="137160" indent="0" algn="r">
              <a:buNone/>
            </a:pPr>
            <a:r>
              <a:rPr lang="ar-EG" dirty="0" smtClean="0"/>
              <a:t>2- الطاقة الفعلية</a:t>
            </a:r>
          </a:p>
          <a:p>
            <a:pPr marL="137160" indent="0" algn="r">
              <a:buNone/>
            </a:pPr>
            <a:r>
              <a:rPr lang="ar-EG" dirty="0" smtClean="0"/>
              <a:t>3- كفاءة النظام</a:t>
            </a:r>
          </a:p>
          <a:p>
            <a:pPr marL="137160" indent="0" algn="r">
              <a:buNone/>
            </a:pPr>
            <a:r>
              <a:rPr lang="ar-EG" dirty="0" smtClean="0"/>
              <a:t>4- مستوى استخدام الالة </a:t>
            </a:r>
          </a:p>
          <a:p>
            <a:pPr marL="137160" indent="0" algn="r">
              <a:buNone/>
            </a:pPr>
            <a:r>
              <a:rPr lang="ar-EG" dirty="0" smtClean="0"/>
              <a:t>5- انتاجية الالة</a:t>
            </a:r>
            <a:endParaRPr lang="en-US" dirty="0"/>
          </a:p>
        </p:txBody>
      </p:sp>
    </p:spTree>
    <p:extLst>
      <p:ext uri="{BB962C8B-B14F-4D97-AF65-F5344CB8AC3E}">
        <p14:creationId xmlns:p14="http://schemas.microsoft.com/office/powerpoint/2010/main" val="23721565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6004560"/>
          </a:xfrm>
        </p:spPr>
        <p:txBody>
          <a:bodyPr/>
          <a:lstStyle/>
          <a:p>
            <a:pPr marL="137160" indent="0" algn="r">
              <a:buNone/>
            </a:pPr>
            <a:r>
              <a:rPr lang="ar-EG" dirty="0" smtClean="0"/>
              <a:t>خطوات الحل:</a:t>
            </a:r>
          </a:p>
          <a:p>
            <a:pPr marL="137160" indent="0" algn="r">
              <a:buNone/>
            </a:pPr>
            <a:r>
              <a:rPr lang="ar-EG" dirty="0" smtClean="0"/>
              <a:t>1- لايجاد الطاقة التصميمية يتم ضرب كلا من عدد الساعات اليومية * عدد الفترات * فى عدد ايام الاسبوع التى تعمل فيها الالة* عدد وحدات الانتاج فى الساعة.</a:t>
            </a:r>
          </a:p>
          <a:p>
            <a:pPr marL="137160" indent="0" algn="r">
              <a:buNone/>
            </a:pPr>
            <a:r>
              <a:rPr lang="ar-EG" dirty="0" smtClean="0"/>
              <a:t>2- لايجاد الطاقة الفاعلة يتم ضرب كلا من عدد الساعات اليومية * عدد الفترات *</a:t>
            </a:r>
            <a:r>
              <a:rPr lang="ar-EG" dirty="0"/>
              <a:t> فى عدد ايام الاسبوع التى تعمل فيها </a:t>
            </a:r>
            <a:r>
              <a:rPr lang="ar-EG" dirty="0" smtClean="0"/>
              <a:t>الالة* </a:t>
            </a:r>
            <a:r>
              <a:rPr lang="ar-EG" dirty="0"/>
              <a:t>عدد وحدات الانتاج فى </a:t>
            </a:r>
            <a:r>
              <a:rPr lang="ar-EG" dirty="0" smtClean="0"/>
              <a:t>الساعة * الوقت الكلى ويتم حساب الوقت الكلى فى هذا المثال يتم طرح 100% من الوقت المطلوب للصيانة وهى 15% ليصبح الوقت الكلى 85%</a:t>
            </a:r>
          </a:p>
          <a:p>
            <a:pPr marL="137160" indent="0" algn="r">
              <a:buNone/>
            </a:pPr>
            <a:r>
              <a:rPr lang="ar-EG" dirty="0" smtClean="0"/>
              <a:t>3- لايجاد كفاءة النظام يتم قسمة انتاج الالة الفعلى فى احد الاسابيع  على الطاقة الفاعلة  مضروبه فى 100%</a:t>
            </a:r>
          </a:p>
          <a:p>
            <a:pPr marL="137160" indent="0" algn="r">
              <a:buNone/>
            </a:pPr>
            <a:r>
              <a:rPr lang="ar-EG" dirty="0" smtClean="0"/>
              <a:t>4- لايجاد مستوى الاستخدام للالة يتم قسمة انتاج الالة الفعلى فى احد الاسابيع على الطاقة التصميمية مضروبة فى 100%</a:t>
            </a:r>
            <a:endParaRPr lang="en-US" dirty="0"/>
          </a:p>
        </p:txBody>
      </p:sp>
    </p:spTree>
    <p:extLst>
      <p:ext uri="{BB962C8B-B14F-4D97-AF65-F5344CB8AC3E}">
        <p14:creationId xmlns:p14="http://schemas.microsoft.com/office/powerpoint/2010/main" val="35345002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6004560"/>
          </a:xfrm>
        </p:spPr>
        <p:txBody>
          <a:bodyPr/>
          <a:lstStyle/>
          <a:p>
            <a:pPr marL="137160" indent="0" algn="r">
              <a:buNone/>
            </a:pPr>
            <a:r>
              <a:rPr lang="ar-EG" dirty="0" smtClean="0"/>
              <a:t>5- لايجاد انتاجية الالة يتم قسمة انتاج الالة الفعلى فى احد الاسابيع على عدد الساعات الكلية للالة فى الاسبوع مطروح منها الصيانة الوقائية * عدد الساعات الكلية للالة فى الاسبوع.</a:t>
            </a:r>
          </a:p>
          <a:p>
            <a:pPr marL="137160" indent="0" algn="r">
              <a:buNone/>
            </a:pPr>
            <a:r>
              <a:rPr lang="ar-EG" dirty="0" smtClean="0"/>
              <a:t>الحل:</a:t>
            </a:r>
          </a:p>
          <a:p>
            <a:pPr marL="137160" indent="0" algn="r">
              <a:buNone/>
            </a:pPr>
            <a:r>
              <a:rPr lang="ar-EG" dirty="0" smtClean="0"/>
              <a:t>1- الطاقة التصميمية = 8*1*5*900= 36000 وحدة</a:t>
            </a:r>
          </a:p>
          <a:p>
            <a:pPr marL="137160" indent="0" algn="r">
              <a:buNone/>
            </a:pPr>
            <a:r>
              <a:rPr lang="ar-EG" dirty="0" smtClean="0"/>
              <a:t>2- الطاقة الفاعلة = 8*1*5*900*0.85= 30600 وحدة</a:t>
            </a:r>
          </a:p>
          <a:p>
            <a:pPr marL="137160" indent="0" algn="r">
              <a:buNone/>
            </a:pPr>
            <a:r>
              <a:rPr lang="ar-EG" dirty="0" smtClean="0"/>
              <a:t>3- كفاءة النظام = 27000/30600 *100 = 88.2%</a:t>
            </a:r>
          </a:p>
          <a:p>
            <a:pPr marL="137160" indent="0" algn="r">
              <a:buNone/>
            </a:pPr>
            <a:r>
              <a:rPr lang="ar-EG" dirty="0" smtClean="0"/>
              <a:t>4- مستوى الاستخدام الالة =  27000/36000*100= 75%</a:t>
            </a:r>
          </a:p>
          <a:p>
            <a:pPr marL="137160" indent="0" algn="r">
              <a:buNone/>
            </a:pPr>
            <a:r>
              <a:rPr lang="ar-EG" dirty="0" smtClean="0"/>
              <a:t>5- انتاجية الالة =(40*0.15-40 )/27000=794.1 وحدة. </a:t>
            </a:r>
            <a:endParaRPr lang="en-US" dirty="0"/>
          </a:p>
        </p:txBody>
      </p:sp>
    </p:spTree>
    <p:extLst>
      <p:ext uri="{BB962C8B-B14F-4D97-AF65-F5344CB8AC3E}">
        <p14:creationId xmlns:p14="http://schemas.microsoft.com/office/powerpoint/2010/main" val="173905282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1896</TotalTime>
  <Words>1450</Words>
  <Application>Microsoft Office PowerPoint</Application>
  <PresentationFormat>On-screen Show (4:3)</PresentationFormat>
  <Paragraphs>92</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Apex</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abdlla</dc:creator>
  <cp:lastModifiedBy>abdlla</cp:lastModifiedBy>
  <cp:revision>16</cp:revision>
  <dcterms:created xsi:type="dcterms:W3CDTF">2006-08-16T00:00:00Z</dcterms:created>
  <dcterms:modified xsi:type="dcterms:W3CDTF">2021-04-26T14:16:13Z</dcterms:modified>
</cp:coreProperties>
</file>