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496" r:id="rId5"/>
    <p:sldId id="497" r:id="rId6"/>
    <p:sldId id="513" r:id="rId7"/>
    <p:sldId id="552" r:id="rId8"/>
    <p:sldId id="553" r:id="rId9"/>
    <p:sldId id="551" r:id="rId10"/>
    <p:sldId id="525" r:id="rId11"/>
    <p:sldId id="554" r:id="rId12"/>
    <p:sldId id="527" r:id="rId13"/>
    <p:sldId id="526" r:id="rId14"/>
    <p:sldId id="313" r:id="rId15"/>
    <p:sldId id="498" r:id="rId16"/>
    <p:sldId id="499" r:id="rId17"/>
    <p:sldId id="528" r:id="rId18"/>
    <p:sldId id="529" r:id="rId19"/>
    <p:sldId id="276" r:id="rId20"/>
    <p:sldId id="530" r:id="rId21"/>
    <p:sldId id="531" r:id="rId22"/>
    <p:sldId id="532" r:id="rId23"/>
    <p:sldId id="533" r:id="rId24"/>
    <p:sldId id="534" r:id="rId25"/>
    <p:sldId id="535" r:id="rId26"/>
    <p:sldId id="536" r:id="rId27"/>
    <p:sldId id="537" r:id="rId28"/>
    <p:sldId id="538" r:id="rId29"/>
    <p:sldId id="539" r:id="rId30"/>
    <p:sldId id="542" r:id="rId31"/>
    <p:sldId id="543" r:id="rId32"/>
    <p:sldId id="544" r:id="rId33"/>
    <p:sldId id="545" r:id="rId34"/>
    <p:sldId id="540" r:id="rId35"/>
    <p:sldId id="541" r:id="rId36"/>
    <p:sldId id="546" r:id="rId37"/>
    <p:sldId id="547" r:id="rId38"/>
    <p:sldId id="548" r:id="rId39"/>
    <p:sldId id="500" r:id="rId40"/>
    <p:sldId id="549" r:id="rId41"/>
    <p:sldId id="505" r:id="rId42"/>
    <p:sldId id="550" r:id="rId43"/>
    <p:sldId id="555" r:id="rId44"/>
    <p:sldId id="556" r:id="rId45"/>
    <p:sldId id="503" r:id="rId46"/>
    <p:sldId id="502" r:id="rId47"/>
    <p:sldId id="557" r:id="rId48"/>
    <p:sldId id="504" r:id="rId49"/>
    <p:sldId id="506" r:id="rId50"/>
    <p:sldId id="271" r:id="rId51"/>
    <p:sldId id="256" r:id="rId52"/>
    <p:sldId id="507" r:id="rId53"/>
    <p:sldId id="558" r:id="rId54"/>
    <p:sldId id="559" r:id="rId55"/>
    <p:sldId id="560" r:id="rId56"/>
    <p:sldId id="561" r:id="rId57"/>
    <p:sldId id="562"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7"/>
            <p14:sldId id="513"/>
            <p14:sldId id="552"/>
            <p14:sldId id="553"/>
            <p14:sldId id="551"/>
            <p14:sldId id="525"/>
            <p14:sldId id="554"/>
            <p14:sldId id="527"/>
            <p14:sldId id="526"/>
            <p14:sldId id="313"/>
            <p14:sldId id="498"/>
            <p14:sldId id="499"/>
            <p14:sldId id="528"/>
            <p14:sldId id="529"/>
            <p14:sldId id="276"/>
            <p14:sldId id="530"/>
            <p14:sldId id="531"/>
            <p14:sldId id="532"/>
            <p14:sldId id="533"/>
            <p14:sldId id="534"/>
            <p14:sldId id="535"/>
            <p14:sldId id="536"/>
            <p14:sldId id="537"/>
            <p14:sldId id="538"/>
            <p14:sldId id="539"/>
            <p14:sldId id="542"/>
            <p14:sldId id="543"/>
            <p14:sldId id="544"/>
            <p14:sldId id="545"/>
            <p14:sldId id="540"/>
            <p14:sldId id="541"/>
            <p14:sldId id="546"/>
            <p14:sldId id="547"/>
            <p14:sldId id="548"/>
            <p14:sldId id="500"/>
            <p14:sldId id="549"/>
            <p14:sldId id="505"/>
            <p14:sldId id="550"/>
            <p14:sldId id="555"/>
            <p14:sldId id="556"/>
            <p14:sldId id="503"/>
            <p14:sldId id="502"/>
            <p14:sldId id="557"/>
            <p14:sldId id="504"/>
            <p14:sldId id="506"/>
            <p14:sldId id="271"/>
            <p14:sldId id="256"/>
            <p14:sldId id="507"/>
            <p14:sldId id="558"/>
            <p14:sldId id="559"/>
            <p14:sldId id="560"/>
            <p14:sldId id="561"/>
            <p14:sldId id="562"/>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4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C227B3-E302-40A0-AA69-33A176BBCD29}" type="doc">
      <dgm:prSet loTypeId="urn:microsoft.com/office/officeart/2009/layout/ReverseList" loCatId="relationship" qsTypeId="urn:microsoft.com/office/officeart/2005/8/quickstyle/simple1" qsCatId="simple" csTypeId="urn:microsoft.com/office/officeart/2005/8/colors/accent1_1" csCatId="accent1" phldr="1"/>
      <dgm:spPr/>
      <dgm:t>
        <a:bodyPr/>
        <a:lstStyle/>
        <a:p>
          <a:endParaRPr lang="en-US"/>
        </a:p>
      </dgm:t>
    </dgm:pt>
    <dgm:pt modelId="{DFD8E79A-E481-4F99-9727-50C72F936DEC}">
      <dgm:prSet phldrT="[Text]"/>
      <dgm:spPr/>
      <dgm:t>
        <a:bodyPr/>
        <a:lstStyle/>
        <a:p>
          <a:pPr algn="ctr"/>
          <a:endParaRPr lang="en-US" b="1" dirty="0">
            <a:solidFill>
              <a:srgbClr val="1A2EA2"/>
            </a:solidFill>
          </a:endParaRPr>
        </a:p>
        <a:p>
          <a:pPr algn="ctr"/>
          <a:r>
            <a:rPr lang="en-US" b="1" dirty="0">
              <a:solidFill>
                <a:srgbClr val="1A2EA2"/>
              </a:solidFill>
            </a:rPr>
            <a:t>Importance of continuous learning and adaptation.</a:t>
          </a:r>
          <a:endParaRPr lang="en-US" dirty="0"/>
        </a:p>
      </dgm:t>
    </dgm:pt>
    <dgm:pt modelId="{E5E40D2E-F0AC-44BE-AD41-9B174506167D}" type="parTrans" cxnId="{1B712FA1-173A-45FA-A631-F0F7289390B1}">
      <dgm:prSet/>
      <dgm:spPr/>
      <dgm:t>
        <a:bodyPr/>
        <a:lstStyle/>
        <a:p>
          <a:endParaRPr lang="en-US"/>
        </a:p>
      </dgm:t>
    </dgm:pt>
    <dgm:pt modelId="{BAD3E2E4-2F53-43BD-ABDA-97906F801265}" type="sibTrans" cxnId="{1B712FA1-173A-45FA-A631-F0F7289390B1}">
      <dgm:prSet/>
      <dgm:spPr/>
      <dgm:t>
        <a:bodyPr/>
        <a:lstStyle/>
        <a:p>
          <a:endParaRPr lang="en-US"/>
        </a:p>
      </dgm:t>
    </dgm:pt>
    <dgm:pt modelId="{92542107-D9C1-4CB8-B0D5-7DDF7E8B018F}">
      <dgm:prSet phldrT="[Text]"/>
      <dgm:spPr/>
      <dgm:t>
        <a:bodyPr/>
        <a:lstStyle/>
        <a:p>
          <a:pPr algn="ctr"/>
          <a:endParaRPr lang="en-US" b="1" dirty="0">
            <a:solidFill>
              <a:srgbClr val="1A2EA2"/>
            </a:solidFill>
          </a:endParaRPr>
        </a:p>
        <a:p>
          <a:pPr algn="ctr"/>
          <a:r>
            <a:rPr lang="en-US" b="1" dirty="0">
              <a:solidFill>
                <a:srgbClr val="1A2EA2"/>
              </a:solidFill>
            </a:rPr>
            <a:t>Combination of skills, mindset, and experience.</a:t>
          </a:r>
          <a:endParaRPr lang="en-US" dirty="0"/>
        </a:p>
      </dgm:t>
    </dgm:pt>
    <dgm:pt modelId="{4DEC5C72-17F5-471B-AB61-8F61E8C51443}" type="parTrans" cxnId="{A8EA6F80-030A-46F7-BE1E-9683FDAC8CEE}">
      <dgm:prSet/>
      <dgm:spPr/>
      <dgm:t>
        <a:bodyPr/>
        <a:lstStyle/>
        <a:p>
          <a:endParaRPr lang="en-US"/>
        </a:p>
      </dgm:t>
    </dgm:pt>
    <dgm:pt modelId="{8E1B2CEF-9E4C-403D-90AE-0B3E53F12CC9}" type="sibTrans" cxnId="{A8EA6F80-030A-46F7-BE1E-9683FDAC8CEE}">
      <dgm:prSet/>
      <dgm:spPr/>
      <dgm:t>
        <a:bodyPr/>
        <a:lstStyle/>
        <a:p>
          <a:endParaRPr lang="en-US"/>
        </a:p>
      </dgm:t>
    </dgm:pt>
    <dgm:pt modelId="{C5663241-1501-491F-A3D2-88C78F2EB435}" type="pres">
      <dgm:prSet presAssocID="{ADC227B3-E302-40A0-AA69-33A176BBCD29}" presName="Name0" presStyleCnt="0">
        <dgm:presLayoutVars>
          <dgm:chMax val="2"/>
          <dgm:chPref val="2"/>
          <dgm:animLvl val="lvl"/>
        </dgm:presLayoutVars>
      </dgm:prSet>
      <dgm:spPr/>
    </dgm:pt>
    <dgm:pt modelId="{DFF84093-469A-4EF9-BBE6-AC1602A5BA65}" type="pres">
      <dgm:prSet presAssocID="{ADC227B3-E302-40A0-AA69-33A176BBCD29}" presName="LeftText" presStyleLbl="revTx" presStyleIdx="0" presStyleCnt="0">
        <dgm:presLayoutVars>
          <dgm:bulletEnabled val="1"/>
        </dgm:presLayoutVars>
      </dgm:prSet>
      <dgm:spPr/>
    </dgm:pt>
    <dgm:pt modelId="{6DBDAA03-D090-4B21-8AB9-705EBD88AD8C}" type="pres">
      <dgm:prSet presAssocID="{ADC227B3-E302-40A0-AA69-33A176BBCD29}" presName="LeftNode" presStyleLbl="bgImgPlace1" presStyleIdx="0" presStyleCnt="2">
        <dgm:presLayoutVars>
          <dgm:chMax val="2"/>
          <dgm:chPref val="2"/>
        </dgm:presLayoutVars>
      </dgm:prSet>
      <dgm:spPr/>
    </dgm:pt>
    <dgm:pt modelId="{2FAD37CC-5B03-4CAF-9FD9-0B8C51E1F3A3}" type="pres">
      <dgm:prSet presAssocID="{ADC227B3-E302-40A0-AA69-33A176BBCD29}" presName="RightText" presStyleLbl="revTx" presStyleIdx="0" presStyleCnt="0">
        <dgm:presLayoutVars>
          <dgm:bulletEnabled val="1"/>
        </dgm:presLayoutVars>
      </dgm:prSet>
      <dgm:spPr/>
    </dgm:pt>
    <dgm:pt modelId="{FB3B0EEF-EDF5-4FAD-BC84-1724B82248EE}" type="pres">
      <dgm:prSet presAssocID="{ADC227B3-E302-40A0-AA69-33A176BBCD29}" presName="RightNode" presStyleLbl="bgImgPlace1" presStyleIdx="1" presStyleCnt="2">
        <dgm:presLayoutVars>
          <dgm:chMax val="0"/>
          <dgm:chPref val="0"/>
        </dgm:presLayoutVars>
      </dgm:prSet>
      <dgm:spPr/>
    </dgm:pt>
    <dgm:pt modelId="{5413BFFC-40E8-4FB0-A33D-0B1A219C173E}" type="pres">
      <dgm:prSet presAssocID="{ADC227B3-E302-40A0-AA69-33A176BBCD29}" presName="TopArrow" presStyleLbl="node1" presStyleIdx="0" presStyleCnt="2"/>
      <dgm:spPr>
        <a:solidFill>
          <a:schemeClr val="accent2">
            <a:lumMod val="60000"/>
            <a:lumOff val="40000"/>
          </a:schemeClr>
        </a:solidFill>
      </dgm:spPr>
    </dgm:pt>
    <dgm:pt modelId="{33A36EF8-E4AE-4B51-8E1B-2F322567AB65}" type="pres">
      <dgm:prSet presAssocID="{ADC227B3-E302-40A0-AA69-33A176BBCD29}" presName="BottomArrow" presStyleLbl="node1" presStyleIdx="1" presStyleCnt="2"/>
      <dgm:spPr>
        <a:solidFill>
          <a:schemeClr val="accent2">
            <a:lumMod val="60000"/>
            <a:lumOff val="40000"/>
          </a:schemeClr>
        </a:solidFill>
      </dgm:spPr>
    </dgm:pt>
  </dgm:ptLst>
  <dgm:cxnLst>
    <dgm:cxn modelId="{24B1E512-6246-431E-9782-34C8064F2A46}" type="presOf" srcId="{DFD8E79A-E481-4F99-9727-50C72F936DEC}" destId="{6DBDAA03-D090-4B21-8AB9-705EBD88AD8C}" srcOrd="1" destOrd="0" presId="urn:microsoft.com/office/officeart/2009/layout/ReverseList"/>
    <dgm:cxn modelId="{898A5C33-5F29-4835-982C-4425A50D80EB}" type="presOf" srcId="{DFD8E79A-E481-4F99-9727-50C72F936DEC}" destId="{DFF84093-469A-4EF9-BBE6-AC1602A5BA65}" srcOrd="0" destOrd="0" presId="urn:microsoft.com/office/officeart/2009/layout/ReverseList"/>
    <dgm:cxn modelId="{AD09993E-5798-4BAC-AE42-61D1DB4F3C9D}" type="presOf" srcId="{ADC227B3-E302-40A0-AA69-33A176BBCD29}" destId="{C5663241-1501-491F-A3D2-88C78F2EB435}" srcOrd="0" destOrd="0" presId="urn:microsoft.com/office/officeart/2009/layout/ReverseList"/>
    <dgm:cxn modelId="{A8EA6F80-030A-46F7-BE1E-9683FDAC8CEE}" srcId="{ADC227B3-E302-40A0-AA69-33A176BBCD29}" destId="{92542107-D9C1-4CB8-B0D5-7DDF7E8B018F}" srcOrd="1" destOrd="0" parTransId="{4DEC5C72-17F5-471B-AB61-8F61E8C51443}" sibTransId="{8E1B2CEF-9E4C-403D-90AE-0B3E53F12CC9}"/>
    <dgm:cxn modelId="{1B712FA1-173A-45FA-A631-F0F7289390B1}" srcId="{ADC227B3-E302-40A0-AA69-33A176BBCD29}" destId="{DFD8E79A-E481-4F99-9727-50C72F936DEC}" srcOrd="0" destOrd="0" parTransId="{E5E40D2E-F0AC-44BE-AD41-9B174506167D}" sibTransId="{BAD3E2E4-2F53-43BD-ABDA-97906F801265}"/>
    <dgm:cxn modelId="{85D435DF-C4C8-48A0-8FF2-AA9DB95AE376}" type="presOf" srcId="{92542107-D9C1-4CB8-B0D5-7DDF7E8B018F}" destId="{FB3B0EEF-EDF5-4FAD-BC84-1724B82248EE}" srcOrd="1" destOrd="0" presId="urn:microsoft.com/office/officeart/2009/layout/ReverseList"/>
    <dgm:cxn modelId="{96625BF8-748F-4ED5-B24A-A5875B62FF98}" type="presOf" srcId="{92542107-D9C1-4CB8-B0D5-7DDF7E8B018F}" destId="{2FAD37CC-5B03-4CAF-9FD9-0B8C51E1F3A3}" srcOrd="0" destOrd="0" presId="urn:microsoft.com/office/officeart/2009/layout/ReverseList"/>
    <dgm:cxn modelId="{4624ABEB-7FB8-4A5E-80F5-D75D68419297}" type="presParOf" srcId="{C5663241-1501-491F-A3D2-88C78F2EB435}" destId="{DFF84093-469A-4EF9-BBE6-AC1602A5BA65}" srcOrd="0" destOrd="0" presId="urn:microsoft.com/office/officeart/2009/layout/ReverseList"/>
    <dgm:cxn modelId="{9750011C-ED67-4466-8C07-A7D6F2497252}" type="presParOf" srcId="{C5663241-1501-491F-A3D2-88C78F2EB435}" destId="{6DBDAA03-D090-4B21-8AB9-705EBD88AD8C}" srcOrd="1" destOrd="0" presId="urn:microsoft.com/office/officeart/2009/layout/ReverseList"/>
    <dgm:cxn modelId="{D4DEDA64-58CD-495C-ABAB-DF24EC118761}" type="presParOf" srcId="{C5663241-1501-491F-A3D2-88C78F2EB435}" destId="{2FAD37CC-5B03-4CAF-9FD9-0B8C51E1F3A3}" srcOrd="2" destOrd="0" presId="urn:microsoft.com/office/officeart/2009/layout/ReverseList"/>
    <dgm:cxn modelId="{35E2AAAA-F497-417E-86B2-3C2DE78E3263}" type="presParOf" srcId="{C5663241-1501-491F-A3D2-88C78F2EB435}" destId="{FB3B0EEF-EDF5-4FAD-BC84-1724B82248EE}" srcOrd="3" destOrd="0" presId="urn:microsoft.com/office/officeart/2009/layout/ReverseList"/>
    <dgm:cxn modelId="{A2BC5FDA-9644-42BF-96D8-5C89349761AC}" type="presParOf" srcId="{C5663241-1501-491F-A3D2-88C78F2EB435}" destId="{5413BFFC-40E8-4FB0-A33D-0B1A219C173E}" srcOrd="4" destOrd="0" presId="urn:microsoft.com/office/officeart/2009/layout/ReverseList"/>
    <dgm:cxn modelId="{B55892E4-7D30-4D07-AC5A-9B985BB3FF3B}" type="presParOf" srcId="{C5663241-1501-491F-A3D2-88C78F2EB435}" destId="{33A36EF8-E4AE-4B51-8E1B-2F322567AB65}" srcOrd="5" destOrd="0" presId="urn:microsoft.com/office/officeart/2009/layout/Revers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51C175-BE20-421E-B4A4-105019A797C4}" type="doc">
      <dgm:prSet loTypeId="urn:microsoft.com/office/officeart/2005/8/layout/pyramid2" loCatId="list" qsTypeId="urn:microsoft.com/office/officeart/2005/8/quickstyle/simple1" qsCatId="simple" csTypeId="urn:microsoft.com/office/officeart/2005/8/colors/accent1_2" csCatId="accent1" phldr="1"/>
      <dgm:spPr/>
    </dgm:pt>
    <dgm:pt modelId="{FE693302-5DE9-43D6-AFF3-B2D042E0B401}">
      <dgm:prSet phldrT="[Text]" custT="1"/>
      <dgm:spPr/>
      <dgm:t>
        <a:bodyPr/>
        <a:lstStyle/>
        <a:p>
          <a:pPr rtl="0"/>
          <a:r>
            <a:rPr lang="en-US" altLang="en-US" sz="2200" dirty="0"/>
            <a:t>Share our ideas and opinions</a:t>
          </a:r>
          <a:endParaRPr lang="ar-EG" sz="2200" dirty="0"/>
        </a:p>
      </dgm:t>
    </dgm:pt>
    <dgm:pt modelId="{8E0F5AE2-A24E-4192-9C6C-B3FECF747C96}" type="parTrans" cxnId="{F548C8C7-044E-4D5C-B271-3261401A818D}">
      <dgm:prSet/>
      <dgm:spPr/>
      <dgm:t>
        <a:bodyPr/>
        <a:lstStyle/>
        <a:p>
          <a:pPr rtl="1"/>
          <a:endParaRPr lang="ar-EG"/>
        </a:p>
      </dgm:t>
    </dgm:pt>
    <dgm:pt modelId="{FA26D1BD-5D94-431E-8134-7F3A4D2C2EA6}" type="sibTrans" cxnId="{F548C8C7-044E-4D5C-B271-3261401A818D}">
      <dgm:prSet/>
      <dgm:spPr/>
      <dgm:t>
        <a:bodyPr/>
        <a:lstStyle/>
        <a:p>
          <a:pPr rtl="1"/>
          <a:endParaRPr lang="ar-EG"/>
        </a:p>
      </dgm:t>
    </dgm:pt>
    <dgm:pt modelId="{72379BC3-4F3E-4B7B-9F50-412206005930}">
      <dgm:prSet phldrT="[Text]" custT="1"/>
      <dgm:spPr>
        <a:solidFill>
          <a:schemeClr val="accent4">
            <a:lumMod val="40000"/>
            <a:lumOff val="60000"/>
            <a:alpha val="90000"/>
          </a:schemeClr>
        </a:solidFill>
      </dgm:spPr>
      <dgm:t>
        <a:bodyPr/>
        <a:lstStyle/>
        <a:p>
          <a:pPr rtl="0"/>
          <a:r>
            <a:rPr lang="en-US" altLang="en-US" sz="2200" dirty="0"/>
            <a:t>Provide feedback to others</a:t>
          </a:r>
          <a:endParaRPr lang="ar-EG" sz="2200" dirty="0"/>
        </a:p>
      </dgm:t>
    </dgm:pt>
    <dgm:pt modelId="{996DE699-7C41-4A17-80DC-BD0CA3CF1A68}" type="parTrans" cxnId="{CEFE05B5-4A94-4B83-AF1E-36502D1B1A3B}">
      <dgm:prSet/>
      <dgm:spPr/>
      <dgm:t>
        <a:bodyPr/>
        <a:lstStyle/>
        <a:p>
          <a:pPr rtl="1"/>
          <a:endParaRPr lang="ar-EG"/>
        </a:p>
      </dgm:t>
    </dgm:pt>
    <dgm:pt modelId="{B1BC4595-B768-41C9-A2E5-29721BF5C5E1}" type="sibTrans" cxnId="{CEFE05B5-4A94-4B83-AF1E-36502D1B1A3B}">
      <dgm:prSet/>
      <dgm:spPr/>
      <dgm:t>
        <a:bodyPr/>
        <a:lstStyle/>
        <a:p>
          <a:pPr rtl="1"/>
          <a:endParaRPr lang="ar-EG"/>
        </a:p>
      </dgm:t>
    </dgm:pt>
    <dgm:pt modelId="{8C4CCE8D-B4CD-4413-A47E-A2B839E2B5EC}">
      <dgm:prSet phldrT="[Text]" custT="1"/>
      <dgm:spPr/>
      <dgm:t>
        <a:bodyPr/>
        <a:lstStyle/>
        <a:p>
          <a:pPr rtl="0"/>
          <a:r>
            <a:rPr lang="en-US" altLang="en-US" sz="2200" dirty="0"/>
            <a:t>Get information from others</a:t>
          </a:r>
        </a:p>
      </dgm:t>
    </dgm:pt>
    <dgm:pt modelId="{666A8C94-D3B7-46FB-94BB-522E16F48047}" type="parTrans" cxnId="{7981ED74-9419-4B36-A434-C1B4F668DDB1}">
      <dgm:prSet/>
      <dgm:spPr/>
      <dgm:t>
        <a:bodyPr/>
        <a:lstStyle/>
        <a:p>
          <a:pPr rtl="1"/>
          <a:endParaRPr lang="ar-EG"/>
        </a:p>
      </dgm:t>
    </dgm:pt>
    <dgm:pt modelId="{141F9383-0B6D-46CD-9BA2-559D02A7EC5B}" type="sibTrans" cxnId="{7981ED74-9419-4B36-A434-C1B4F668DDB1}">
      <dgm:prSet/>
      <dgm:spPr/>
      <dgm:t>
        <a:bodyPr/>
        <a:lstStyle/>
        <a:p>
          <a:pPr rtl="1"/>
          <a:endParaRPr lang="ar-EG"/>
        </a:p>
      </dgm:t>
    </dgm:pt>
    <dgm:pt modelId="{BB17AA7C-8BA9-469D-99E3-CDB7A703F1FA}">
      <dgm:prSet phldrT="[Text]" custT="1"/>
      <dgm:spPr>
        <a:solidFill>
          <a:schemeClr val="accent4">
            <a:lumMod val="40000"/>
            <a:lumOff val="60000"/>
            <a:alpha val="90000"/>
          </a:schemeClr>
        </a:solidFill>
      </dgm:spPr>
      <dgm:t>
        <a:bodyPr/>
        <a:lstStyle/>
        <a:p>
          <a:pPr rtl="0"/>
          <a:r>
            <a:rPr lang="en-US" altLang="en-US" sz="2200" dirty="0"/>
            <a:t>Gain power and influence</a:t>
          </a:r>
        </a:p>
      </dgm:t>
    </dgm:pt>
    <dgm:pt modelId="{FAB5F61B-6C6B-4A9A-9787-431F4641B25B}" type="parTrans" cxnId="{C0976884-C53E-49D1-BAD2-1772CABCE5F2}">
      <dgm:prSet/>
      <dgm:spPr/>
      <dgm:t>
        <a:bodyPr/>
        <a:lstStyle/>
        <a:p>
          <a:pPr rtl="1"/>
          <a:endParaRPr lang="ar-EG"/>
        </a:p>
      </dgm:t>
    </dgm:pt>
    <dgm:pt modelId="{EE669FB3-15DA-40A0-9FE5-A97E23A41AEB}" type="sibTrans" cxnId="{C0976884-C53E-49D1-BAD2-1772CABCE5F2}">
      <dgm:prSet/>
      <dgm:spPr/>
      <dgm:t>
        <a:bodyPr/>
        <a:lstStyle/>
        <a:p>
          <a:pPr rtl="1"/>
          <a:endParaRPr lang="ar-EG"/>
        </a:p>
      </dgm:t>
    </dgm:pt>
    <dgm:pt modelId="{66EA6EC1-B0E1-4078-887E-EA4093B6ED00}">
      <dgm:prSet phldrT="[Text]" custT="1"/>
      <dgm:spPr/>
      <dgm:t>
        <a:bodyPr/>
        <a:lstStyle/>
        <a:p>
          <a:pPr rtl="0"/>
          <a:r>
            <a:rPr lang="en-US" altLang="en-US" sz="2200" dirty="0"/>
            <a:t>Develop social relationships</a:t>
          </a:r>
        </a:p>
      </dgm:t>
    </dgm:pt>
    <dgm:pt modelId="{505B0021-A174-46D6-AB14-8749072D4076}" type="parTrans" cxnId="{DFF19717-B01D-4964-98C9-DD7C4A702671}">
      <dgm:prSet/>
      <dgm:spPr/>
      <dgm:t>
        <a:bodyPr/>
        <a:lstStyle/>
        <a:p>
          <a:pPr rtl="1"/>
          <a:endParaRPr lang="ar-EG"/>
        </a:p>
      </dgm:t>
    </dgm:pt>
    <dgm:pt modelId="{1B3DFF7B-3731-43BE-A9CB-2644698FE0E1}" type="sibTrans" cxnId="{DFF19717-B01D-4964-98C9-DD7C4A702671}">
      <dgm:prSet/>
      <dgm:spPr/>
      <dgm:t>
        <a:bodyPr/>
        <a:lstStyle/>
        <a:p>
          <a:pPr rtl="1"/>
          <a:endParaRPr lang="ar-EG"/>
        </a:p>
      </dgm:t>
    </dgm:pt>
    <dgm:pt modelId="{DF51454C-3C97-49B9-A7BB-A4D51FE5CC77}">
      <dgm:prSet phldrT="[Text]" custT="1"/>
      <dgm:spPr>
        <a:solidFill>
          <a:schemeClr val="accent4">
            <a:lumMod val="40000"/>
            <a:lumOff val="60000"/>
            <a:alpha val="90000"/>
          </a:schemeClr>
        </a:solidFill>
      </dgm:spPr>
      <dgm:t>
        <a:bodyPr/>
        <a:lstStyle/>
        <a:p>
          <a:pPr rtl="0"/>
          <a:r>
            <a:rPr lang="en-US" altLang="en-US" sz="2200" dirty="0"/>
            <a:t>Maintain self-expression and our culture</a:t>
          </a:r>
        </a:p>
      </dgm:t>
    </dgm:pt>
    <dgm:pt modelId="{19AAD44D-A68A-4ACA-8A8D-E2699FC68D11}" type="parTrans" cxnId="{69286566-514D-47E5-881A-725920028AB1}">
      <dgm:prSet/>
      <dgm:spPr/>
      <dgm:t>
        <a:bodyPr/>
        <a:lstStyle/>
        <a:p>
          <a:pPr rtl="1"/>
          <a:endParaRPr lang="ar-EG"/>
        </a:p>
      </dgm:t>
    </dgm:pt>
    <dgm:pt modelId="{D32CF5E5-C6FA-4FAE-90E3-EB2E3718AB70}" type="sibTrans" cxnId="{69286566-514D-47E5-881A-725920028AB1}">
      <dgm:prSet/>
      <dgm:spPr/>
      <dgm:t>
        <a:bodyPr/>
        <a:lstStyle/>
        <a:p>
          <a:pPr rtl="1"/>
          <a:endParaRPr lang="ar-EG"/>
        </a:p>
      </dgm:t>
    </dgm:pt>
    <dgm:pt modelId="{1996FCBF-8026-4712-BAD1-F00CE73CD15A}">
      <dgm:prSet phldrT="[Text]" custT="1"/>
      <dgm:spPr/>
      <dgm:t>
        <a:bodyPr/>
        <a:lstStyle/>
        <a:p>
          <a:pPr rtl="0"/>
          <a:r>
            <a:rPr lang="en-US" altLang="en-US" sz="2200" dirty="0"/>
            <a:t>other ideas you may have thought of</a:t>
          </a:r>
        </a:p>
      </dgm:t>
    </dgm:pt>
    <dgm:pt modelId="{D055C214-D4EA-4963-B572-1B54EB643895}" type="parTrans" cxnId="{56464E34-03A6-4F52-97FB-720C2D72A231}">
      <dgm:prSet/>
      <dgm:spPr/>
      <dgm:t>
        <a:bodyPr/>
        <a:lstStyle/>
        <a:p>
          <a:pPr rtl="1"/>
          <a:endParaRPr lang="ar-EG"/>
        </a:p>
      </dgm:t>
    </dgm:pt>
    <dgm:pt modelId="{9CFE91AA-6C10-42BB-AAF7-D3EC1F26DA1B}" type="sibTrans" cxnId="{56464E34-03A6-4F52-97FB-720C2D72A231}">
      <dgm:prSet/>
      <dgm:spPr/>
      <dgm:t>
        <a:bodyPr/>
        <a:lstStyle/>
        <a:p>
          <a:pPr rtl="1"/>
          <a:endParaRPr lang="ar-EG"/>
        </a:p>
      </dgm:t>
    </dgm:pt>
    <dgm:pt modelId="{B91B08DC-000D-4A1F-AA23-1767658CA624}" type="pres">
      <dgm:prSet presAssocID="{1F51C175-BE20-421E-B4A4-105019A797C4}" presName="compositeShape" presStyleCnt="0">
        <dgm:presLayoutVars>
          <dgm:dir/>
          <dgm:resizeHandles/>
        </dgm:presLayoutVars>
      </dgm:prSet>
      <dgm:spPr/>
    </dgm:pt>
    <dgm:pt modelId="{435A6B62-18E5-4A7E-9257-828B17CB8544}" type="pres">
      <dgm:prSet presAssocID="{1F51C175-BE20-421E-B4A4-105019A797C4}" presName="pyramid" presStyleLbl="node1" presStyleIdx="0" presStyleCnt="1" custLinFactNeighborX="217"/>
      <dgm:spPr>
        <a:solidFill>
          <a:schemeClr val="bg1">
            <a:lumMod val="50000"/>
          </a:schemeClr>
        </a:solidFill>
      </dgm:spPr>
    </dgm:pt>
    <dgm:pt modelId="{0A2A04DD-CE2D-4EE9-A9B2-B4A8CB31DCE8}" type="pres">
      <dgm:prSet presAssocID="{1F51C175-BE20-421E-B4A4-105019A797C4}" presName="theList" presStyleCnt="0"/>
      <dgm:spPr/>
    </dgm:pt>
    <dgm:pt modelId="{0CA91351-54B4-469D-96D0-1F0D33D1C1A1}" type="pres">
      <dgm:prSet presAssocID="{FE693302-5DE9-43D6-AFF3-B2D042E0B401}" presName="aNode" presStyleLbl="fgAcc1" presStyleIdx="0" presStyleCnt="7" custScaleX="149691">
        <dgm:presLayoutVars>
          <dgm:bulletEnabled val="1"/>
        </dgm:presLayoutVars>
      </dgm:prSet>
      <dgm:spPr/>
    </dgm:pt>
    <dgm:pt modelId="{F3A5EB29-040B-4769-A596-F0DBE0F0F2FB}" type="pres">
      <dgm:prSet presAssocID="{FE693302-5DE9-43D6-AFF3-B2D042E0B401}" presName="aSpace" presStyleCnt="0"/>
      <dgm:spPr/>
    </dgm:pt>
    <dgm:pt modelId="{285EE1CD-AE2D-413D-B878-854F621E4223}" type="pres">
      <dgm:prSet presAssocID="{72379BC3-4F3E-4B7B-9F50-412206005930}" presName="aNode" presStyleLbl="fgAcc1" presStyleIdx="1" presStyleCnt="7" custScaleX="149691">
        <dgm:presLayoutVars>
          <dgm:bulletEnabled val="1"/>
        </dgm:presLayoutVars>
      </dgm:prSet>
      <dgm:spPr/>
    </dgm:pt>
    <dgm:pt modelId="{7DFAFBA8-EE4A-4A44-802E-0DEC531B1383}" type="pres">
      <dgm:prSet presAssocID="{72379BC3-4F3E-4B7B-9F50-412206005930}" presName="aSpace" presStyleCnt="0"/>
      <dgm:spPr/>
    </dgm:pt>
    <dgm:pt modelId="{DA80B720-73EB-4CC3-9167-E4DFB7C6EEF6}" type="pres">
      <dgm:prSet presAssocID="{8C4CCE8D-B4CD-4413-A47E-A2B839E2B5EC}" presName="aNode" presStyleLbl="fgAcc1" presStyleIdx="2" presStyleCnt="7" custScaleX="149691">
        <dgm:presLayoutVars>
          <dgm:bulletEnabled val="1"/>
        </dgm:presLayoutVars>
      </dgm:prSet>
      <dgm:spPr/>
    </dgm:pt>
    <dgm:pt modelId="{B9664781-A666-42A5-8084-DDBE7DFDE55B}" type="pres">
      <dgm:prSet presAssocID="{8C4CCE8D-B4CD-4413-A47E-A2B839E2B5EC}" presName="aSpace" presStyleCnt="0"/>
      <dgm:spPr/>
    </dgm:pt>
    <dgm:pt modelId="{A426FA8D-E47B-406D-A78C-9D6A370738DE}" type="pres">
      <dgm:prSet presAssocID="{BB17AA7C-8BA9-469D-99E3-CDB7A703F1FA}" presName="aNode" presStyleLbl="fgAcc1" presStyleIdx="3" presStyleCnt="7" custScaleX="149691">
        <dgm:presLayoutVars>
          <dgm:bulletEnabled val="1"/>
        </dgm:presLayoutVars>
      </dgm:prSet>
      <dgm:spPr/>
    </dgm:pt>
    <dgm:pt modelId="{F6F9C53D-26BF-4F21-B781-6991BC8E6CDD}" type="pres">
      <dgm:prSet presAssocID="{BB17AA7C-8BA9-469D-99E3-CDB7A703F1FA}" presName="aSpace" presStyleCnt="0"/>
      <dgm:spPr/>
    </dgm:pt>
    <dgm:pt modelId="{D58FC437-7159-4AF9-840A-30A777C5AE06}" type="pres">
      <dgm:prSet presAssocID="{66EA6EC1-B0E1-4078-887E-EA4093B6ED00}" presName="aNode" presStyleLbl="fgAcc1" presStyleIdx="4" presStyleCnt="7" custScaleX="149691">
        <dgm:presLayoutVars>
          <dgm:bulletEnabled val="1"/>
        </dgm:presLayoutVars>
      </dgm:prSet>
      <dgm:spPr/>
    </dgm:pt>
    <dgm:pt modelId="{1A48DCA5-5154-4469-BE49-775C174EC09C}" type="pres">
      <dgm:prSet presAssocID="{66EA6EC1-B0E1-4078-887E-EA4093B6ED00}" presName="aSpace" presStyleCnt="0"/>
      <dgm:spPr/>
    </dgm:pt>
    <dgm:pt modelId="{334695E9-4BE0-4842-88CA-E17A576DFA4F}" type="pres">
      <dgm:prSet presAssocID="{DF51454C-3C97-49B9-A7BB-A4D51FE5CC77}" presName="aNode" presStyleLbl="fgAcc1" presStyleIdx="5" presStyleCnt="7" custScaleX="149691">
        <dgm:presLayoutVars>
          <dgm:bulletEnabled val="1"/>
        </dgm:presLayoutVars>
      </dgm:prSet>
      <dgm:spPr/>
    </dgm:pt>
    <dgm:pt modelId="{D39C5C30-B88F-4A3D-945B-36F9D81AB823}" type="pres">
      <dgm:prSet presAssocID="{DF51454C-3C97-49B9-A7BB-A4D51FE5CC77}" presName="aSpace" presStyleCnt="0"/>
      <dgm:spPr/>
    </dgm:pt>
    <dgm:pt modelId="{2E9BDF24-C241-432C-BA2C-61E3F206E210}" type="pres">
      <dgm:prSet presAssocID="{1996FCBF-8026-4712-BAD1-F00CE73CD15A}" presName="aNode" presStyleLbl="fgAcc1" presStyleIdx="6" presStyleCnt="7" custScaleX="149691">
        <dgm:presLayoutVars>
          <dgm:bulletEnabled val="1"/>
        </dgm:presLayoutVars>
      </dgm:prSet>
      <dgm:spPr/>
    </dgm:pt>
    <dgm:pt modelId="{647454AC-0D06-42D8-B1F2-6A8DC316389E}" type="pres">
      <dgm:prSet presAssocID="{1996FCBF-8026-4712-BAD1-F00CE73CD15A}" presName="aSpace" presStyleCnt="0"/>
      <dgm:spPr/>
    </dgm:pt>
  </dgm:ptLst>
  <dgm:cxnLst>
    <dgm:cxn modelId="{F8520B09-E406-4751-B29D-AF7CF364D7FC}" type="presOf" srcId="{DF51454C-3C97-49B9-A7BB-A4D51FE5CC77}" destId="{334695E9-4BE0-4842-88CA-E17A576DFA4F}" srcOrd="0" destOrd="0" presId="urn:microsoft.com/office/officeart/2005/8/layout/pyramid2"/>
    <dgm:cxn modelId="{DFF19717-B01D-4964-98C9-DD7C4A702671}" srcId="{1F51C175-BE20-421E-B4A4-105019A797C4}" destId="{66EA6EC1-B0E1-4078-887E-EA4093B6ED00}" srcOrd="4" destOrd="0" parTransId="{505B0021-A174-46D6-AB14-8749072D4076}" sibTransId="{1B3DFF7B-3731-43BE-A9CB-2644698FE0E1}"/>
    <dgm:cxn modelId="{0851D11B-8F47-429F-BC2A-C7EE105E3B99}" type="presOf" srcId="{FE693302-5DE9-43D6-AFF3-B2D042E0B401}" destId="{0CA91351-54B4-469D-96D0-1F0D33D1C1A1}" srcOrd="0" destOrd="0" presId="urn:microsoft.com/office/officeart/2005/8/layout/pyramid2"/>
    <dgm:cxn modelId="{56464E34-03A6-4F52-97FB-720C2D72A231}" srcId="{1F51C175-BE20-421E-B4A4-105019A797C4}" destId="{1996FCBF-8026-4712-BAD1-F00CE73CD15A}" srcOrd="6" destOrd="0" parTransId="{D055C214-D4EA-4963-B572-1B54EB643895}" sibTransId="{9CFE91AA-6C10-42BB-AAF7-D3EC1F26DA1B}"/>
    <dgm:cxn modelId="{69286566-514D-47E5-881A-725920028AB1}" srcId="{1F51C175-BE20-421E-B4A4-105019A797C4}" destId="{DF51454C-3C97-49B9-A7BB-A4D51FE5CC77}" srcOrd="5" destOrd="0" parTransId="{19AAD44D-A68A-4ACA-8A8D-E2699FC68D11}" sibTransId="{D32CF5E5-C6FA-4FAE-90E3-EB2E3718AB70}"/>
    <dgm:cxn modelId="{7981ED74-9419-4B36-A434-C1B4F668DDB1}" srcId="{1F51C175-BE20-421E-B4A4-105019A797C4}" destId="{8C4CCE8D-B4CD-4413-A47E-A2B839E2B5EC}" srcOrd="2" destOrd="0" parTransId="{666A8C94-D3B7-46FB-94BB-522E16F48047}" sibTransId="{141F9383-0B6D-46CD-9BA2-559D02A7EC5B}"/>
    <dgm:cxn modelId="{A346E177-6789-47C1-8C09-4937C43DCCFE}" type="presOf" srcId="{1996FCBF-8026-4712-BAD1-F00CE73CD15A}" destId="{2E9BDF24-C241-432C-BA2C-61E3F206E210}" srcOrd="0" destOrd="0" presId="urn:microsoft.com/office/officeart/2005/8/layout/pyramid2"/>
    <dgm:cxn modelId="{C0976884-C53E-49D1-BAD2-1772CABCE5F2}" srcId="{1F51C175-BE20-421E-B4A4-105019A797C4}" destId="{BB17AA7C-8BA9-469D-99E3-CDB7A703F1FA}" srcOrd="3" destOrd="0" parTransId="{FAB5F61B-6C6B-4A9A-9787-431F4641B25B}" sibTransId="{EE669FB3-15DA-40A0-9FE5-A97E23A41AEB}"/>
    <dgm:cxn modelId="{6A0F0C8C-9612-4296-9971-F9B105A80B5B}" type="presOf" srcId="{66EA6EC1-B0E1-4078-887E-EA4093B6ED00}" destId="{D58FC437-7159-4AF9-840A-30A777C5AE06}" srcOrd="0" destOrd="0" presId="urn:microsoft.com/office/officeart/2005/8/layout/pyramid2"/>
    <dgm:cxn modelId="{CEFE05B5-4A94-4B83-AF1E-36502D1B1A3B}" srcId="{1F51C175-BE20-421E-B4A4-105019A797C4}" destId="{72379BC3-4F3E-4B7B-9F50-412206005930}" srcOrd="1" destOrd="0" parTransId="{996DE699-7C41-4A17-80DC-BD0CA3CF1A68}" sibTransId="{B1BC4595-B768-41C9-A2E5-29721BF5C5E1}"/>
    <dgm:cxn modelId="{F548C8C7-044E-4D5C-B271-3261401A818D}" srcId="{1F51C175-BE20-421E-B4A4-105019A797C4}" destId="{FE693302-5DE9-43D6-AFF3-B2D042E0B401}" srcOrd="0" destOrd="0" parTransId="{8E0F5AE2-A24E-4192-9C6C-B3FECF747C96}" sibTransId="{FA26D1BD-5D94-431E-8134-7F3A4D2C2EA6}"/>
    <dgm:cxn modelId="{98EE1ED0-6183-4563-B49D-605E6F536EE5}" type="presOf" srcId="{BB17AA7C-8BA9-469D-99E3-CDB7A703F1FA}" destId="{A426FA8D-E47B-406D-A78C-9D6A370738DE}" srcOrd="0" destOrd="0" presId="urn:microsoft.com/office/officeart/2005/8/layout/pyramid2"/>
    <dgm:cxn modelId="{146F74DA-89B0-4822-8792-FD469B64939D}" type="presOf" srcId="{8C4CCE8D-B4CD-4413-A47E-A2B839E2B5EC}" destId="{DA80B720-73EB-4CC3-9167-E4DFB7C6EEF6}" srcOrd="0" destOrd="0" presId="urn:microsoft.com/office/officeart/2005/8/layout/pyramid2"/>
    <dgm:cxn modelId="{54E2BEE0-DC78-4D86-A7FB-CBB247286693}" type="presOf" srcId="{1F51C175-BE20-421E-B4A4-105019A797C4}" destId="{B91B08DC-000D-4A1F-AA23-1767658CA624}" srcOrd="0" destOrd="0" presId="urn:microsoft.com/office/officeart/2005/8/layout/pyramid2"/>
    <dgm:cxn modelId="{350AB5F9-2A90-4882-8E00-3289A5F34D47}" type="presOf" srcId="{72379BC3-4F3E-4B7B-9F50-412206005930}" destId="{285EE1CD-AE2D-413D-B878-854F621E4223}" srcOrd="0" destOrd="0" presId="urn:microsoft.com/office/officeart/2005/8/layout/pyramid2"/>
    <dgm:cxn modelId="{AEF131EC-07F4-46EC-8F82-1E2C0E62412B}" type="presParOf" srcId="{B91B08DC-000D-4A1F-AA23-1767658CA624}" destId="{435A6B62-18E5-4A7E-9257-828B17CB8544}" srcOrd="0" destOrd="0" presId="urn:microsoft.com/office/officeart/2005/8/layout/pyramid2"/>
    <dgm:cxn modelId="{5A52B573-8994-4B04-851E-481CB60F4449}" type="presParOf" srcId="{B91B08DC-000D-4A1F-AA23-1767658CA624}" destId="{0A2A04DD-CE2D-4EE9-A9B2-B4A8CB31DCE8}" srcOrd="1" destOrd="0" presId="urn:microsoft.com/office/officeart/2005/8/layout/pyramid2"/>
    <dgm:cxn modelId="{3612CBE2-B1A4-4464-BC06-D1EAD7C836F7}" type="presParOf" srcId="{0A2A04DD-CE2D-4EE9-A9B2-B4A8CB31DCE8}" destId="{0CA91351-54B4-469D-96D0-1F0D33D1C1A1}" srcOrd="0" destOrd="0" presId="urn:microsoft.com/office/officeart/2005/8/layout/pyramid2"/>
    <dgm:cxn modelId="{38F07A66-2C00-43AA-9479-F2B35CAEB1BE}" type="presParOf" srcId="{0A2A04DD-CE2D-4EE9-A9B2-B4A8CB31DCE8}" destId="{F3A5EB29-040B-4769-A596-F0DBE0F0F2FB}" srcOrd="1" destOrd="0" presId="urn:microsoft.com/office/officeart/2005/8/layout/pyramid2"/>
    <dgm:cxn modelId="{C1B93B9B-B1AB-4E1C-AF1C-1310FB925768}" type="presParOf" srcId="{0A2A04DD-CE2D-4EE9-A9B2-B4A8CB31DCE8}" destId="{285EE1CD-AE2D-413D-B878-854F621E4223}" srcOrd="2" destOrd="0" presId="urn:microsoft.com/office/officeart/2005/8/layout/pyramid2"/>
    <dgm:cxn modelId="{AFD33BAE-E720-455A-BE07-C4C4CF8DB800}" type="presParOf" srcId="{0A2A04DD-CE2D-4EE9-A9B2-B4A8CB31DCE8}" destId="{7DFAFBA8-EE4A-4A44-802E-0DEC531B1383}" srcOrd="3" destOrd="0" presId="urn:microsoft.com/office/officeart/2005/8/layout/pyramid2"/>
    <dgm:cxn modelId="{7B50A401-51AD-4098-AB5F-481EC18BBD27}" type="presParOf" srcId="{0A2A04DD-CE2D-4EE9-A9B2-B4A8CB31DCE8}" destId="{DA80B720-73EB-4CC3-9167-E4DFB7C6EEF6}" srcOrd="4" destOrd="0" presId="urn:microsoft.com/office/officeart/2005/8/layout/pyramid2"/>
    <dgm:cxn modelId="{98526CD8-B511-48B8-BC66-9CED6321508F}" type="presParOf" srcId="{0A2A04DD-CE2D-4EE9-A9B2-B4A8CB31DCE8}" destId="{B9664781-A666-42A5-8084-DDBE7DFDE55B}" srcOrd="5" destOrd="0" presId="urn:microsoft.com/office/officeart/2005/8/layout/pyramid2"/>
    <dgm:cxn modelId="{1FC3D716-4BF5-4824-A21E-3F3D7A138270}" type="presParOf" srcId="{0A2A04DD-CE2D-4EE9-A9B2-B4A8CB31DCE8}" destId="{A426FA8D-E47B-406D-A78C-9D6A370738DE}" srcOrd="6" destOrd="0" presId="urn:microsoft.com/office/officeart/2005/8/layout/pyramid2"/>
    <dgm:cxn modelId="{FEF0981A-88EA-489D-AF61-0ABA31A32441}" type="presParOf" srcId="{0A2A04DD-CE2D-4EE9-A9B2-B4A8CB31DCE8}" destId="{F6F9C53D-26BF-4F21-B781-6991BC8E6CDD}" srcOrd="7" destOrd="0" presId="urn:microsoft.com/office/officeart/2005/8/layout/pyramid2"/>
    <dgm:cxn modelId="{6F4A780F-7AC8-4F8B-806E-F1AAC79F048E}" type="presParOf" srcId="{0A2A04DD-CE2D-4EE9-A9B2-B4A8CB31DCE8}" destId="{D58FC437-7159-4AF9-840A-30A777C5AE06}" srcOrd="8" destOrd="0" presId="urn:microsoft.com/office/officeart/2005/8/layout/pyramid2"/>
    <dgm:cxn modelId="{F575AF9C-5EA4-4F36-BC99-0A0A496A41D5}" type="presParOf" srcId="{0A2A04DD-CE2D-4EE9-A9B2-B4A8CB31DCE8}" destId="{1A48DCA5-5154-4469-BE49-775C174EC09C}" srcOrd="9" destOrd="0" presId="urn:microsoft.com/office/officeart/2005/8/layout/pyramid2"/>
    <dgm:cxn modelId="{71A88D4C-CE97-4872-85CC-A0BF4250884C}" type="presParOf" srcId="{0A2A04DD-CE2D-4EE9-A9B2-B4A8CB31DCE8}" destId="{334695E9-4BE0-4842-88CA-E17A576DFA4F}" srcOrd="10" destOrd="0" presId="urn:microsoft.com/office/officeart/2005/8/layout/pyramid2"/>
    <dgm:cxn modelId="{D39CBC72-81B8-46C9-BC64-D6C8F8B1EF4D}" type="presParOf" srcId="{0A2A04DD-CE2D-4EE9-A9B2-B4A8CB31DCE8}" destId="{D39C5C30-B88F-4A3D-945B-36F9D81AB823}" srcOrd="11" destOrd="0" presId="urn:microsoft.com/office/officeart/2005/8/layout/pyramid2"/>
    <dgm:cxn modelId="{754E06F7-6008-48F4-AC3D-081198B6B37F}" type="presParOf" srcId="{0A2A04DD-CE2D-4EE9-A9B2-B4A8CB31DCE8}" destId="{2E9BDF24-C241-432C-BA2C-61E3F206E210}" srcOrd="12" destOrd="0" presId="urn:microsoft.com/office/officeart/2005/8/layout/pyramid2"/>
    <dgm:cxn modelId="{0964AFB2-35BD-4E26-BF50-963A11C2E8C4}" type="presParOf" srcId="{0A2A04DD-CE2D-4EE9-A9B2-B4A8CB31DCE8}" destId="{647454AC-0D06-42D8-B1F2-6A8DC316389E}" srcOrd="13" destOrd="0" presId="urn:microsoft.com/office/officeart/2005/8/layout/pyramid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10B82F-6D61-46A7-804D-CE9C27C8A396}"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B7514563-36DA-4E7F-981D-4D19F7D1D149}">
      <dgm:prSet phldrT="[Text]"/>
      <dgm:spPr/>
      <dgm:t>
        <a:bodyPr/>
        <a:lstStyle/>
        <a:p>
          <a:pPr rtl="1"/>
          <a:r>
            <a:rPr lang="en-US" dirty="0"/>
            <a:t>Clear</a:t>
          </a:r>
          <a:endParaRPr lang="ar-EG" dirty="0"/>
        </a:p>
      </dgm:t>
    </dgm:pt>
    <dgm:pt modelId="{568154EF-A206-470E-9746-34B92DEA3E70}" type="parTrans" cxnId="{0819583C-415B-4CA3-8370-EB6BB02B6F8C}">
      <dgm:prSet/>
      <dgm:spPr/>
      <dgm:t>
        <a:bodyPr/>
        <a:lstStyle/>
        <a:p>
          <a:pPr rtl="1"/>
          <a:endParaRPr lang="ar-EG"/>
        </a:p>
      </dgm:t>
    </dgm:pt>
    <dgm:pt modelId="{71668EAA-FB59-4C5E-BC6C-A6A62458158A}" type="sibTrans" cxnId="{0819583C-415B-4CA3-8370-EB6BB02B6F8C}">
      <dgm:prSet/>
      <dgm:spPr/>
      <dgm:t>
        <a:bodyPr/>
        <a:lstStyle/>
        <a:p>
          <a:pPr rtl="1"/>
          <a:endParaRPr lang="ar-EG"/>
        </a:p>
      </dgm:t>
    </dgm:pt>
    <dgm:pt modelId="{A084D2A9-3BB5-4D47-9BED-5F45D2677515}">
      <dgm:prSet phldrT="[Text]"/>
      <dgm:spPr/>
      <dgm:t>
        <a:bodyPr/>
        <a:lstStyle/>
        <a:p>
          <a:pPr algn="ctr" rtl="0"/>
          <a:r>
            <a:rPr lang="en-US" dirty="0"/>
            <a:t>main ideas easily identified and understood</a:t>
          </a:r>
          <a:endParaRPr lang="ar-EG" dirty="0"/>
        </a:p>
      </dgm:t>
    </dgm:pt>
    <dgm:pt modelId="{1FA51A5B-720D-4871-810D-4105BFE13A41}" type="parTrans" cxnId="{EA0C7269-7014-474B-B581-EA0FD93BB2C6}">
      <dgm:prSet/>
      <dgm:spPr/>
      <dgm:t>
        <a:bodyPr/>
        <a:lstStyle/>
        <a:p>
          <a:pPr rtl="1"/>
          <a:endParaRPr lang="ar-EG"/>
        </a:p>
      </dgm:t>
    </dgm:pt>
    <dgm:pt modelId="{4CD2E38C-470C-4E1A-90C5-7D03CDFA1B77}" type="sibTrans" cxnId="{EA0C7269-7014-474B-B581-EA0FD93BB2C6}">
      <dgm:prSet/>
      <dgm:spPr/>
      <dgm:t>
        <a:bodyPr/>
        <a:lstStyle/>
        <a:p>
          <a:pPr rtl="1"/>
          <a:endParaRPr lang="ar-EG"/>
        </a:p>
      </dgm:t>
    </dgm:pt>
    <dgm:pt modelId="{23DBD3C6-13CB-412A-BF97-7C9BB9942D54}">
      <dgm:prSet phldrT="[Text]"/>
      <dgm:spPr/>
      <dgm:t>
        <a:bodyPr/>
        <a:lstStyle/>
        <a:p>
          <a:pPr rtl="1"/>
          <a:r>
            <a:rPr lang="en-US" dirty="0"/>
            <a:t>Concise</a:t>
          </a:r>
          <a:endParaRPr lang="ar-EG" dirty="0"/>
        </a:p>
      </dgm:t>
    </dgm:pt>
    <dgm:pt modelId="{DCCDAC7D-25C1-4886-ABA8-A807D3D67A38}" type="parTrans" cxnId="{86D204CB-D8C6-4B10-B35B-41EB37A37C0E}">
      <dgm:prSet/>
      <dgm:spPr/>
      <dgm:t>
        <a:bodyPr/>
        <a:lstStyle/>
        <a:p>
          <a:pPr rtl="1"/>
          <a:endParaRPr lang="ar-EG"/>
        </a:p>
      </dgm:t>
    </dgm:pt>
    <dgm:pt modelId="{0A64006A-19CE-4636-8E53-78F7DBB59151}" type="sibTrans" cxnId="{86D204CB-D8C6-4B10-B35B-41EB37A37C0E}">
      <dgm:prSet/>
      <dgm:spPr/>
      <dgm:t>
        <a:bodyPr/>
        <a:lstStyle/>
        <a:p>
          <a:pPr rtl="1"/>
          <a:endParaRPr lang="ar-EG"/>
        </a:p>
      </dgm:t>
    </dgm:pt>
    <dgm:pt modelId="{2A75582F-8CD0-49EC-8699-E40E89682CF5}">
      <dgm:prSet phldrT="[Text]"/>
      <dgm:spPr/>
      <dgm:t>
        <a:bodyPr/>
        <a:lstStyle/>
        <a:p>
          <a:pPr algn="ctr" rtl="0"/>
          <a:r>
            <a:rPr lang="en-US" dirty="0"/>
            <a:t>gets to the point without using unneeded words or images</a:t>
          </a:r>
          <a:endParaRPr lang="ar-EG" dirty="0"/>
        </a:p>
      </dgm:t>
    </dgm:pt>
    <dgm:pt modelId="{B7C34FBD-886F-4528-BE2E-00AB787A20D9}" type="parTrans" cxnId="{976654A6-1735-4A26-A38F-81F8D6FFE04D}">
      <dgm:prSet/>
      <dgm:spPr/>
      <dgm:t>
        <a:bodyPr/>
        <a:lstStyle/>
        <a:p>
          <a:pPr rtl="1"/>
          <a:endParaRPr lang="ar-EG"/>
        </a:p>
      </dgm:t>
    </dgm:pt>
    <dgm:pt modelId="{26AF7A04-1D36-4C2F-984D-83AA8190E850}" type="sibTrans" cxnId="{976654A6-1735-4A26-A38F-81F8D6FFE04D}">
      <dgm:prSet/>
      <dgm:spPr/>
      <dgm:t>
        <a:bodyPr/>
        <a:lstStyle/>
        <a:p>
          <a:pPr rtl="1"/>
          <a:endParaRPr lang="ar-EG"/>
        </a:p>
      </dgm:t>
    </dgm:pt>
    <dgm:pt modelId="{A06E3F70-AC33-4965-9273-E1A6BA3C5DA7}">
      <dgm:prSet phldrT="[Text]"/>
      <dgm:spPr/>
      <dgm:t>
        <a:bodyPr/>
        <a:lstStyle/>
        <a:p>
          <a:pPr rtl="1"/>
          <a:r>
            <a:rPr lang="en-US" dirty="0"/>
            <a:t>Concrete</a:t>
          </a:r>
          <a:endParaRPr lang="ar-EG" dirty="0"/>
        </a:p>
      </dgm:t>
    </dgm:pt>
    <dgm:pt modelId="{D71978C6-BF28-47B6-A6E9-244F13782A15}" type="parTrans" cxnId="{9E039D75-1C1E-45C4-9198-EC37944B7223}">
      <dgm:prSet/>
      <dgm:spPr/>
      <dgm:t>
        <a:bodyPr/>
        <a:lstStyle/>
        <a:p>
          <a:pPr rtl="1"/>
          <a:endParaRPr lang="ar-EG"/>
        </a:p>
      </dgm:t>
    </dgm:pt>
    <dgm:pt modelId="{DCB7E98B-4825-43FF-9432-C9A497C78CC4}" type="sibTrans" cxnId="{9E039D75-1C1E-45C4-9198-EC37944B7223}">
      <dgm:prSet/>
      <dgm:spPr/>
      <dgm:t>
        <a:bodyPr/>
        <a:lstStyle/>
        <a:p>
          <a:pPr rtl="1"/>
          <a:endParaRPr lang="ar-EG"/>
        </a:p>
      </dgm:t>
    </dgm:pt>
    <dgm:pt modelId="{1B8210E1-862C-4B8F-8E59-8354364F33DB}">
      <dgm:prSet phldrT="[Text]"/>
      <dgm:spPr/>
      <dgm:t>
        <a:bodyPr/>
        <a:lstStyle/>
        <a:p>
          <a:pPr algn="ctr" rtl="0"/>
          <a:r>
            <a:rPr lang="en-US" dirty="0"/>
            <a:t>includes specific examples or explanations</a:t>
          </a:r>
          <a:endParaRPr lang="ar-EG" dirty="0"/>
        </a:p>
      </dgm:t>
    </dgm:pt>
    <dgm:pt modelId="{98D068BE-D6F1-4594-9B79-0CDE446AEEA9}" type="parTrans" cxnId="{166E921F-2CBD-44F3-A9BC-6A371EDA46F6}">
      <dgm:prSet/>
      <dgm:spPr/>
      <dgm:t>
        <a:bodyPr/>
        <a:lstStyle/>
        <a:p>
          <a:pPr rtl="1"/>
          <a:endParaRPr lang="ar-EG"/>
        </a:p>
      </dgm:t>
    </dgm:pt>
    <dgm:pt modelId="{621C9427-B14A-4FCE-B552-478790AE5DF8}" type="sibTrans" cxnId="{166E921F-2CBD-44F3-A9BC-6A371EDA46F6}">
      <dgm:prSet/>
      <dgm:spPr/>
      <dgm:t>
        <a:bodyPr/>
        <a:lstStyle/>
        <a:p>
          <a:pPr rtl="1"/>
          <a:endParaRPr lang="ar-EG"/>
        </a:p>
      </dgm:t>
    </dgm:pt>
    <dgm:pt modelId="{6AA75148-7946-467A-AF01-4C879AD91E0D}">
      <dgm:prSet phldrT="[Text]"/>
      <dgm:spPr/>
      <dgm:t>
        <a:bodyPr/>
        <a:lstStyle/>
        <a:p>
          <a:pPr algn="ctr" rtl="0"/>
          <a:r>
            <a:rPr lang="en-US" dirty="0"/>
            <a:t>polite, professional tone</a:t>
          </a:r>
          <a:endParaRPr lang="ar-EG" dirty="0"/>
        </a:p>
      </dgm:t>
    </dgm:pt>
    <dgm:pt modelId="{6D360A1F-1796-4734-BFB6-011999A561D4}" type="parTrans" cxnId="{CEA8092F-137D-4217-AAA7-3C444C192174}">
      <dgm:prSet/>
      <dgm:spPr/>
      <dgm:t>
        <a:bodyPr/>
        <a:lstStyle/>
        <a:p>
          <a:pPr rtl="1"/>
          <a:endParaRPr lang="ar-EG"/>
        </a:p>
      </dgm:t>
    </dgm:pt>
    <dgm:pt modelId="{33AE7B9F-D5CF-42BD-B611-91EEE364AA08}" type="sibTrans" cxnId="{CEA8092F-137D-4217-AAA7-3C444C192174}">
      <dgm:prSet/>
      <dgm:spPr/>
      <dgm:t>
        <a:bodyPr/>
        <a:lstStyle/>
        <a:p>
          <a:pPr rtl="1"/>
          <a:endParaRPr lang="ar-EG"/>
        </a:p>
      </dgm:t>
    </dgm:pt>
    <dgm:pt modelId="{5B1E2C79-FBFC-4393-AADA-34C74A0CEE97}">
      <dgm:prSet phldrT="[Text]"/>
      <dgm:spPr/>
      <dgm:t>
        <a:bodyPr/>
        <a:lstStyle/>
        <a:p>
          <a:pPr algn="ctr" rtl="0"/>
          <a:r>
            <a:rPr lang="en-US" dirty="0"/>
            <a:t>Coherent</a:t>
          </a:r>
          <a:endParaRPr lang="ar-EG" dirty="0"/>
        </a:p>
      </dgm:t>
    </dgm:pt>
    <dgm:pt modelId="{DA26D540-0121-4B5C-BA86-A2DFBD6BDC21}" type="parTrans" cxnId="{D487E357-959D-48AE-B89D-28A336B86076}">
      <dgm:prSet/>
      <dgm:spPr/>
      <dgm:t>
        <a:bodyPr/>
        <a:lstStyle/>
        <a:p>
          <a:pPr rtl="1"/>
          <a:endParaRPr lang="ar-EG"/>
        </a:p>
      </dgm:t>
    </dgm:pt>
    <dgm:pt modelId="{A8E58E1C-465A-4074-B962-14414B93D49D}" type="sibTrans" cxnId="{D487E357-959D-48AE-B89D-28A336B86076}">
      <dgm:prSet/>
      <dgm:spPr/>
      <dgm:t>
        <a:bodyPr/>
        <a:lstStyle/>
        <a:p>
          <a:pPr rtl="1"/>
          <a:endParaRPr lang="ar-EG"/>
        </a:p>
      </dgm:t>
    </dgm:pt>
    <dgm:pt modelId="{1A10764D-65CD-4156-83AE-7B1D182BC005}">
      <dgm:prSet phldrT="[Text]"/>
      <dgm:spPr/>
      <dgm:t>
        <a:bodyPr/>
        <a:lstStyle/>
        <a:p>
          <a:pPr algn="ctr" rtl="0"/>
          <a:r>
            <a:rPr lang="en-US" dirty="0"/>
            <a:t>information presented in a logical sequence</a:t>
          </a:r>
          <a:endParaRPr lang="ar-EG" dirty="0"/>
        </a:p>
      </dgm:t>
    </dgm:pt>
    <dgm:pt modelId="{D03ECCF7-0415-4444-B2B5-3CEC5F5304D8}" type="parTrans" cxnId="{2C392DE5-2F44-40E1-B525-62FD717B486F}">
      <dgm:prSet/>
      <dgm:spPr/>
      <dgm:t>
        <a:bodyPr/>
        <a:lstStyle/>
        <a:p>
          <a:pPr rtl="1"/>
          <a:endParaRPr lang="ar-EG"/>
        </a:p>
      </dgm:t>
    </dgm:pt>
    <dgm:pt modelId="{FF4B5C43-EEAF-4F89-924D-716AC611370C}" type="sibTrans" cxnId="{2C392DE5-2F44-40E1-B525-62FD717B486F}">
      <dgm:prSet/>
      <dgm:spPr/>
      <dgm:t>
        <a:bodyPr/>
        <a:lstStyle/>
        <a:p>
          <a:pPr rtl="1"/>
          <a:endParaRPr lang="ar-EG"/>
        </a:p>
      </dgm:t>
    </dgm:pt>
    <dgm:pt modelId="{68EF6CA8-E541-45D5-9030-2380DF3CC690}">
      <dgm:prSet phldrT="[Text]"/>
      <dgm:spPr/>
      <dgm:t>
        <a:bodyPr/>
        <a:lstStyle/>
        <a:p>
          <a:pPr algn="ctr" rtl="1"/>
          <a:r>
            <a:rPr lang="en-US" dirty="0"/>
            <a:t>Courteous</a:t>
          </a:r>
          <a:endParaRPr lang="ar-EG" dirty="0"/>
        </a:p>
      </dgm:t>
    </dgm:pt>
    <dgm:pt modelId="{02DDE626-9697-4075-8584-FF6C1895845D}" type="parTrans" cxnId="{BD0102AB-A32F-4D7F-8606-D7DABF08DFCD}">
      <dgm:prSet/>
      <dgm:spPr/>
      <dgm:t>
        <a:bodyPr/>
        <a:lstStyle/>
        <a:p>
          <a:pPr rtl="1"/>
          <a:endParaRPr lang="ar-EG"/>
        </a:p>
      </dgm:t>
    </dgm:pt>
    <dgm:pt modelId="{3AB3347E-969A-49A5-93F4-D6A830FB22D4}" type="sibTrans" cxnId="{BD0102AB-A32F-4D7F-8606-D7DABF08DFCD}">
      <dgm:prSet/>
      <dgm:spPr/>
      <dgm:t>
        <a:bodyPr/>
        <a:lstStyle/>
        <a:p>
          <a:pPr rtl="1"/>
          <a:endParaRPr lang="ar-EG"/>
        </a:p>
      </dgm:t>
    </dgm:pt>
    <dgm:pt modelId="{F54764EB-A09E-42E3-BBE4-5EEDA235C820}">
      <dgm:prSet phldrT="[Text]"/>
      <dgm:spPr/>
      <dgm:t>
        <a:bodyPr/>
        <a:lstStyle/>
        <a:p>
          <a:pPr algn="ctr" rtl="0"/>
          <a:r>
            <a:rPr lang="en-US" dirty="0"/>
            <a:t>enough information so the audience can understand</a:t>
          </a:r>
          <a:endParaRPr lang="ar-EG" dirty="0"/>
        </a:p>
      </dgm:t>
    </dgm:pt>
    <dgm:pt modelId="{BD5C10C6-DC4B-4BBA-97FB-78AD4DA7F6E0}" type="parTrans" cxnId="{E98F7D59-65B3-439C-9470-1F3D16F9915F}">
      <dgm:prSet/>
      <dgm:spPr/>
      <dgm:t>
        <a:bodyPr/>
        <a:lstStyle/>
        <a:p>
          <a:pPr rtl="1"/>
          <a:endParaRPr lang="ar-EG"/>
        </a:p>
      </dgm:t>
    </dgm:pt>
    <dgm:pt modelId="{63CE2E04-3B3D-402C-82A6-ADB71F9AB42D}" type="sibTrans" cxnId="{E98F7D59-65B3-439C-9470-1F3D16F9915F}">
      <dgm:prSet/>
      <dgm:spPr/>
      <dgm:t>
        <a:bodyPr/>
        <a:lstStyle/>
        <a:p>
          <a:pPr rtl="1"/>
          <a:endParaRPr lang="ar-EG"/>
        </a:p>
      </dgm:t>
    </dgm:pt>
    <dgm:pt modelId="{2A44553E-B21F-4651-BB4E-A2AF6BFFE281}">
      <dgm:prSet phldrT="[Text]"/>
      <dgm:spPr/>
      <dgm:t>
        <a:bodyPr/>
        <a:lstStyle/>
        <a:p>
          <a:pPr algn="ctr" rtl="1"/>
          <a:r>
            <a:rPr lang="en-US" dirty="0"/>
            <a:t>Complete</a:t>
          </a:r>
          <a:endParaRPr lang="ar-EG" dirty="0"/>
        </a:p>
      </dgm:t>
    </dgm:pt>
    <dgm:pt modelId="{4C1E7BF6-A1D1-4844-B25B-BB1E9567A406}" type="parTrans" cxnId="{6559FAE9-A90E-4954-BD07-7D9CA6B931CC}">
      <dgm:prSet/>
      <dgm:spPr/>
      <dgm:t>
        <a:bodyPr/>
        <a:lstStyle/>
        <a:p>
          <a:pPr rtl="1"/>
          <a:endParaRPr lang="ar-EG"/>
        </a:p>
      </dgm:t>
    </dgm:pt>
    <dgm:pt modelId="{26AA1EB3-7D47-4579-BF3C-BBDCB98971EA}" type="sibTrans" cxnId="{6559FAE9-A90E-4954-BD07-7D9CA6B931CC}">
      <dgm:prSet/>
      <dgm:spPr/>
      <dgm:t>
        <a:bodyPr/>
        <a:lstStyle/>
        <a:p>
          <a:pPr rtl="1"/>
          <a:endParaRPr lang="ar-EG"/>
        </a:p>
      </dgm:t>
    </dgm:pt>
    <dgm:pt modelId="{7C0B694D-0BC8-4B23-B33F-1531FE01FFFE}">
      <dgm:prSet phldrT="[Text]"/>
      <dgm:spPr/>
      <dgm:t>
        <a:bodyPr/>
        <a:lstStyle/>
        <a:p>
          <a:pPr algn="ctr" rtl="0"/>
          <a:r>
            <a:rPr lang="en-US" dirty="0"/>
            <a:t>in information, word choice, and grammar</a:t>
          </a:r>
          <a:endParaRPr lang="ar-EG" dirty="0"/>
        </a:p>
      </dgm:t>
    </dgm:pt>
    <dgm:pt modelId="{B5D2C195-4389-4A27-AF31-6E4C6D6AC573}" type="parTrans" cxnId="{BD641E1A-F5EE-4760-93E6-F3933BE19AF2}">
      <dgm:prSet/>
      <dgm:spPr/>
      <dgm:t>
        <a:bodyPr/>
        <a:lstStyle/>
        <a:p>
          <a:pPr rtl="1"/>
          <a:endParaRPr lang="ar-EG"/>
        </a:p>
      </dgm:t>
    </dgm:pt>
    <dgm:pt modelId="{8DBE50DF-2985-4633-B228-4E0E4F0D6CD2}" type="sibTrans" cxnId="{BD641E1A-F5EE-4760-93E6-F3933BE19AF2}">
      <dgm:prSet/>
      <dgm:spPr/>
      <dgm:t>
        <a:bodyPr/>
        <a:lstStyle/>
        <a:p>
          <a:pPr rtl="1"/>
          <a:endParaRPr lang="ar-EG"/>
        </a:p>
      </dgm:t>
    </dgm:pt>
    <dgm:pt modelId="{20BAB458-E3F1-4E4D-8CBB-923CF726F4A8}">
      <dgm:prSet phldrT="[Text]"/>
      <dgm:spPr/>
      <dgm:t>
        <a:bodyPr/>
        <a:lstStyle/>
        <a:p>
          <a:pPr algn="ctr" rtl="1"/>
          <a:r>
            <a:rPr lang="en-US" dirty="0"/>
            <a:t>Correct ( </a:t>
          </a:r>
          <a:r>
            <a:rPr lang="en-US" b="1" dirty="0">
              <a:effectLst>
                <a:outerShdw blurRad="38100" dist="38100" dir="2700000" algn="tl">
                  <a:srgbClr val="000000">
                    <a:alpha val="43137"/>
                  </a:srgbClr>
                </a:outerShdw>
              </a:effectLst>
            </a:rPr>
            <a:t>Comprehension)</a:t>
          </a:r>
          <a:endParaRPr lang="ar-EG" dirty="0"/>
        </a:p>
      </dgm:t>
    </dgm:pt>
    <dgm:pt modelId="{71A1481E-0CF8-4E95-93F3-B47D5831381B}" type="parTrans" cxnId="{3838E45E-7DB3-42B8-AEAC-4D216371F12F}">
      <dgm:prSet/>
      <dgm:spPr/>
      <dgm:t>
        <a:bodyPr/>
        <a:lstStyle/>
        <a:p>
          <a:pPr rtl="1"/>
          <a:endParaRPr lang="ar-EG"/>
        </a:p>
      </dgm:t>
    </dgm:pt>
    <dgm:pt modelId="{0EEBECE0-C934-4E3F-A93D-B7B526F83DC3}" type="sibTrans" cxnId="{3838E45E-7DB3-42B8-AEAC-4D216371F12F}">
      <dgm:prSet/>
      <dgm:spPr/>
      <dgm:t>
        <a:bodyPr/>
        <a:lstStyle/>
        <a:p>
          <a:pPr rtl="1"/>
          <a:endParaRPr lang="ar-EG"/>
        </a:p>
      </dgm:t>
    </dgm:pt>
    <dgm:pt modelId="{CF50F58D-F562-43DB-B29C-F8888EF79D6E}" type="pres">
      <dgm:prSet presAssocID="{CC10B82F-6D61-46A7-804D-CE9C27C8A396}" presName="Name0" presStyleCnt="0">
        <dgm:presLayoutVars>
          <dgm:dir/>
          <dgm:animLvl val="lvl"/>
          <dgm:resizeHandles val="exact"/>
        </dgm:presLayoutVars>
      </dgm:prSet>
      <dgm:spPr/>
    </dgm:pt>
    <dgm:pt modelId="{D6DCF702-31D8-4128-9CF3-6B56EF8CDA9B}" type="pres">
      <dgm:prSet presAssocID="{B7514563-36DA-4E7F-981D-4D19F7D1D149}" presName="linNode" presStyleCnt="0"/>
      <dgm:spPr/>
    </dgm:pt>
    <dgm:pt modelId="{7DD5BF9E-9915-474F-87C3-A5B516058366}" type="pres">
      <dgm:prSet presAssocID="{B7514563-36DA-4E7F-981D-4D19F7D1D149}" presName="parentText" presStyleLbl="node1" presStyleIdx="0" presStyleCnt="7">
        <dgm:presLayoutVars>
          <dgm:chMax val="1"/>
          <dgm:bulletEnabled val="1"/>
        </dgm:presLayoutVars>
      </dgm:prSet>
      <dgm:spPr/>
    </dgm:pt>
    <dgm:pt modelId="{73C162AD-92B9-4876-A436-9A0F0AB08275}" type="pres">
      <dgm:prSet presAssocID="{B7514563-36DA-4E7F-981D-4D19F7D1D149}" presName="descendantText" presStyleLbl="alignAccFollowNode1" presStyleIdx="0" presStyleCnt="7">
        <dgm:presLayoutVars>
          <dgm:bulletEnabled val="1"/>
        </dgm:presLayoutVars>
      </dgm:prSet>
      <dgm:spPr/>
    </dgm:pt>
    <dgm:pt modelId="{944E9419-ECB6-4674-8BEC-10702AC84CDE}" type="pres">
      <dgm:prSet presAssocID="{71668EAA-FB59-4C5E-BC6C-A6A62458158A}" presName="sp" presStyleCnt="0"/>
      <dgm:spPr/>
    </dgm:pt>
    <dgm:pt modelId="{9871747B-539E-4DE9-BE35-A0E741F763F4}" type="pres">
      <dgm:prSet presAssocID="{23DBD3C6-13CB-412A-BF97-7C9BB9942D54}" presName="linNode" presStyleCnt="0"/>
      <dgm:spPr/>
    </dgm:pt>
    <dgm:pt modelId="{EFE9600D-4575-416B-BF5C-4DA839C94101}" type="pres">
      <dgm:prSet presAssocID="{23DBD3C6-13CB-412A-BF97-7C9BB9942D54}" presName="parentText" presStyleLbl="node1" presStyleIdx="1" presStyleCnt="7">
        <dgm:presLayoutVars>
          <dgm:chMax val="1"/>
          <dgm:bulletEnabled val="1"/>
        </dgm:presLayoutVars>
      </dgm:prSet>
      <dgm:spPr/>
    </dgm:pt>
    <dgm:pt modelId="{7BA06517-FB22-45F8-8BD8-37FF95A65811}" type="pres">
      <dgm:prSet presAssocID="{23DBD3C6-13CB-412A-BF97-7C9BB9942D54}" presName="descendantText" presStyleLbl="alignAccFollowNode1" presStyleIdx="1" presStyleCnt="7">
        <dgm:presLayoutVars>
          <dgm:bulletEnabled val="1"/>
        </dgm:presLayoutVars>
      </dgm:prSet>
      <dgm:spPr/>
    </dgm:pt>
    <dgm:pt modelId="{01AC2C2D-5678-496F-B6F5-193C623981C5}" type="pres">
      <dgm:prSet presAssocID="{0A64006A-19CE-4636-8E53-78F7DBB59151}" presName="sp" presStyleCnt="0"/>
      <dgm:spPr/>
    </dgm:pt>
    <dgm:pt modelId="{BEBDFF5A-4D7D-49A2-B747-F4716570459E}" type="pres">
      <dgm:prSet presAssocID="{A06E3F70-AC33-4965-9273-E1A6BA3C5DA7}" presName="linNode" presStyleCnt="0"/>
      <dgm:spPr/>
    </dgm:pt>
    <dgm:pt modelId="{582D78EE-DE0B-4524-AD0E-A2069BE5E652}" type="pres">
      <dgm:prSet presAssocID="{A06E3F70-AC33-4965-9273-E1A6BA3C5DA7}" presName="parentText" presStyleLbl="node1" presStyleIdx="2" presStyleCnt="7">
        <dgm:presLayoutVars>
          <dgm:chMax val="1"/>
          <dgm:bulletEnabled val="1"/>
        </dgm:presLayoutVars>
      </dgm:prSet>
      <dgm:spPr/>
    </dgm:pt>
    <dgm:pt modelId="{DBDA1057-FB7B-4545-A0BE-78CC1D4D382F}" type="pres">
      <dgm:prSet presAssocID="{A06E3F70-AC33-4965-9273-E1A6BA3C5DA7}" presName="descendantText" presStyleLbl="alignAccFollowNode1" presStyleIdx="2" presStyleCnt="7">
        <dgm:presLayoutVars>
          <dgm:bulletEnabled val="1"/>
        </dgm:presLayoutVars>
      </dgm:prSet>
      <dgm:spPr/>
    </dgm:pt>
    <dgm:pt modelId="{88F756BC-D55D-4784-8EB6-66DF0421AE50}" type="pres">
      <dgm:prSet presAssocID="{DCB7E98B-4825-43FF-9432-C9A497C78CC4}" presName="sp" presStyleCnt="0"/>
      <dgm:spPr/>
    </dgm:pt>
    <dgm:pt modelId="{4C9D26B1-2FCC-4907-8AA2-3E20AE5D35BE}" type="pres">
      <dgm:prSet presAssocID="{5B1E2C79-FBFC-4393-AADA-34C74A0CEE97}" presName="linNode" presStyleCnt="0"/>
      <dgm:spPr/>
    </dgm:pt>
    <dgm:pt modelId="{CD1494C8-BC75-4FD7-A3B6-59E0641C3BF0}" type="pres">
      <dgm:prSet presAssocID="{5B1E2C79-FBFC-4393-AADA-34C74A0CEE97}" presName="parentText" presStyleLbl="node1" presStyleIdx="3" presStyleCnt="7">
        <dgm:presLayoutVars>
          <dgm:chMax val="1"/>
          <dgm:bulletEnabled val="1"/>
        </dgm:presLayoutVars>
      </dgm:prSet>
      <dgm:spPr/>
    </dgm:pt>
    <dgm:pt modelId="{F77CA121-47FC-41D3-9839-433AE0D85BEF}" type="pres">
      <dgm:prSet presAssocID="{5B1E2C79-FBFC-4393-AADA-34C74A0CEE97}" presName="descendantText" presStyleLbl="alignAccFollowNode1" presStyleIdx="3" presStyleCnt="7">
        <dgm:presLayoutVars>
          <dgm:bulletEnabled val="1"/>
        </dgm:presLayoutVars>
      </dgm:prSet>
      <dgm:spPr/>
    </dgm:pt>
    <dgm:pt modelId="{732F411A-2850-410C-AAC4-155B923D885B}" type="pres">
      <dgm:prSet presAssocID="{A8E58E1C-465A-4074-B962-14414B93D49D}" presName="sp" presStyleCnt="0"/>
      <dgm:spPr/>
    </dgm:pt>
    <dgm:pt modelId="{297A5B45-6D15-4066-AA83-7E05E53493D6}" type="pres">
      <dgm:prSet presAssocID="{68EF6CA8-E541-45D5-9030-2380DF3CC690}" presName="linNode" presStyleCnt="0"/>
      <dgm:spPr/>
    </dgm:pt>
    <dgm:pt modelId="{96F2A516-836A-4EE8-8911-816A10FE4379}" type="pres">
      <dgm:prSet presAssocID="{68EF6CA8-E541-45D5-9030-2380DF3CC690}" presName="parentText" presStyleLbl="node1" presStyleIdx="4" presStyleCnt="7">
        <dgm:presLayoutVars>
          <dgm:chMax val="1"/>
          <dgm:bulletEnabled val="1"/>
        </dgm:presLayoutVars>
      </dgm:prSet>
      <dgm:spPr/>
    </dgm:pt>
    <dgm:pt modelId="{A9254947-C5A8-40E8-A4BC-C998AC1E70A3}" type="pres">
      <dgm:prSet presAssocID="{68EF6CA8-E541-45D5-9030-2380DF3CC690}" presName="descendantText" presStyleLbl="alignAccFollowNode1" presStyleIdx="4" presStyleCnt="7">
        <dgm:presLayoutVars>
          <dgm:bulletEnabled val="1"/>
        </dgm:presLayoutVars>
      </dgm:prSet>
      <dgm:spPr/>
    </dgm:pt>
    <dgm:pt modelId="{7275BA72-49E3-45ED-A6ED-DCF01FBF3A1C}" type="pres">
      <dgm:prSet presAssocID="{3AB3347E-969A-49A5-93F4-D6A830FB22D4}" presName="sp" presStyleCnt="0"/>
      <dgm:spPr/>
    </dgm:pt>
    <dgm:pt modelId="{D5C3C181-28CC-4552-B68E-3E1E20DEB931}" type="pres">
      <dgm:prSet presAssocID="{2A44553E-B21F-4651-BB4E-A2AF6BFFE281}" presName="linNode" presStyleCnt="0"/>
      <dgm:spPr/>
    </dgm:pt>
    <dgm:pt modelId="{9FB3EA2F-3D20-40CF-9324-6019822342B3}" type="pres">
      <dgm:prSet presAssocID="{2A44553E-B21F-4651-BB4E-A2AF6BFFE281}" presName="parentText" presStyleLbl="node1" presStyleIdx="5" presStyleCnt="7">
        <dgm:presLayoutVars>
          <dgm:chMax val="1"/>
          <dgm:bulletEnabled val="1"/>
        </dgm:presLayoutVars>
      </dgm:prSet>
      <dgm:spPr/>
    </dgm:pt>
    <dgm:pt modelId="{FF242D90-5CDE-4BDC-B089-C61827574746}" type="pres">
      <dgm:prSet presAssocID="{2A44553E-B21F-4651-BB4E-A2AF6BFFE281}" presName="descendantText" presStyleLbl="alignAccFollowNode1" presStyleIdx="5" presStyleCnt="7">
        <dgm:presLayoutVars>
          <dgm:bulletEnabled val="1"/>
        </dgm:presLayoutVars>
      </dgm:prSet>
      <dgm:spPr/>
    </dgm:pt>
    <dgm:pt modelId="{62CBF98E-C923-44B9-8F0D-272C10BE3DAD}" type="pres">
      <dgm:prSet presAssocID="{26AA1EB3-7D47-4579-BF3C-BBDCB98971EA}" presName="sp" presStyleCnt="0"/>
      <dgm:spPr/>
    </dgm:pt>
    <dgm:pt modelId="{000F2818-8367-452E-BCBF-98E0D386E521}" type="pres">
      <dgm:prSet presAssocID="{20BAB458-E3F1-4E4D-8CBB-923CF726F4A8}" presName="linNode" presStyleCnt="0"/>
      <dgm:spPr/>
    </dgm:pt>
    <dgm:pt modelId="{BF4E5F5F-B3F9-43AE-9B82-EB2E7F6F4850}" type="pres">
      <dgm:prSet presAssocID="{20BAB458-E3F1-4E4D-8CBB-923CF726F4A8}" presName="parentText" presStyleLbl="node1" presStyleIdx="6" presStyleCnt="7">
        <dgm:presLayoutVars>
          <dgm:chMax val="1"/>
          <dgm:bulletEnabled val="1"/>
        </dgm:presLayoutVars>
      </dgm:prSet>
      <dgm:spPr/>
    </dgm:pt>
    <dgm:pt modelId="{02F0050B-D59F-437E-8B1C-E92505152203}" type="pres">
      <dgm:prSet presAssocID="{20BAB458-E3F1-4E4D-8CBB-923CF726F4A8}" presName="descendantText" presStyleLbl="alignAccFollowNode1" presStyleIdx="6" presStyleCnt="7">
        <dgm:presLayoutVars>
          <dgm:bulletEnabled val="1"/>
        </dgm:presLayoutVars>
      </dgm:prSet>
      <dgm:spPr/>
    </dgm:pt>
  </dgm:ptLst>
  <dgm:cxnLst>
    <dgm:cxn modelId="{50F5300F-1543-4DF2-A4EC-C6C4E061CBD1}" type="presOf" srcId="{6AA75148-7946-467A-AF01-4C879AD91E0D}" destId="{A9254947-C5A8-40E8-A4BC-C998AC1E70A3}" srcOrd="0" destOrd="0" presId="urn:microsoft.com/office/officeart/2005/8/layout/vList5"/>
    <dgm:cxn modelId="{28697418-F33B-4E69-8517-824B8BBBE93F}" type="presOf" srcId="{1A10764D-65CD-4156-83AE-7B1D182BC005}" destId="{F77CA121-47FC-41D3-9839-433AE0D85BEF}" srcOrd="0" destOrd="0" presId="urn:microsoft.com/office/officeart/2005/8/layout/vList5"/>
    <dgm:cxn modelId="{BD641E1A-F5EE-4760-93E6-F3933BE19AF2}" srcId="{20BAB458-E3F1-4E4D-8CBB-923CF726F4A8}" destId="{7C0B694D-0BC8-4B23-B33F-1531FE01FFFE}" srcOrd="0" destOrd="0" parTransId="{B5D2C195-4389-4A27-AF31-6E4C6D6AC573}" sibTransId="{8DBE50DF-2985-4633-B228-4E0E4F0D6CD2}"/>
    <dgm:cxn modelId="{166E921F-2CBD-44F3-A9BC-6A371EDA46F6}" srcId="{A06E3F70-AC33-4965-9273-E1A6BA3C5DA7}" destId="{1B8210E1-862C-4B8F-8E59-8354364F33DB}" srcOrd="0" destOrd="0" parTransId="{98D068BE-D6F1-4594-9B79-0CDE446AEEA9}" sibTransId="{621C9427-B14A-4FCE-B552-478790AE5DF8}"/>
    <dgm:cxn modelId="{7F2E7A29-BF64-4398-A228-5D0E21743203}" type="presOf" srcId="{7C0B694D-0BC8-4B23-B33F-1531FE01FFFE}" destId="{02F0050B-D59F-437E-8B1C-E92505152203}" srcOrd="0" destOrd="0" presId="urn:microsoft.com/office/officeart/2005/8/layout/vList5"/>
    <dgm:cxn modelId="{2875162C-FCDB-437D-BF44-91E61A73DF55}" type="presOf" srcId="{2A44553E-B21F-4651-BB4E-A2AF6BFFE281}" destId="{9FB3EA2F-3D20-40CF-9324-6019822342B3}" srcOrd="0" destOrd="0" presId="urn:microsoft.com/office/officeart/2005/8/layout/vList5"/>
    <dgm:cxn modelId="{CEA8092F-137D-4217-AAA7-3C444C192174}" srcId="{68EF6CA8-E541-45D5-9030-2380DF3CC690}" destId="{6AA75148-7946-467A-AF01-4C879AD91E0D}" srcOrd="0" destOrd="0" parTransId="{6D360A1F-1796-4734-BFB6-011999A561D4}" sibTransId="{33AE7B9F-D5CF-42BD-B611-91EEE364AA08}"/>
    <dgm:cxn modelId="{0819583C-415B-4CA3-8370-EB6BB02B6F8C}" srcId="{CC10B82F-6D61-46A7-804D-CE9C27C8A396}" destId="{B7514563-36DA-4E7F-981D-4D19F7D1D149}" srcOrd="0" destOrd="0" parTransId="{568154EF-A206-470E-9746-34B92DEA3E70}" sibTransId="{71668EAA-FB59-4C5E-BC6C-A6A62458158A}"/>
    <dgm:cxn modelId="{A5EBA73C-94ED-4B86-8550-50BBE3E4D391}" type="presOf" srcId="{5B1E2C79-FBFC-4393-AADA-34C74A0CEE97}" destId="{CD1494C8-BC75-4FD7-A3B6-59E0641C3BF0}" srcOrd="0" destOrd="0" presId="urn:microsoft.com/office/officeart/2005/8/layout/vList5"/>
    <dgm:cxn modelId="{3838E45E-7DB3-42B8-AEAC-4D216371F12F}" srcId="{CC10B82F-6D61-46A7-804D-CE9C27C8A396}" destId="{20BAB458-E3F1-4E4D-8CBB-923CF726F4A8}" srcOrd="6" destOrd="0" parTransId="{71A1481E-0CF8-4E95-93F3-B47D5831381B}" sibTransId="{0EEBECE0-C934-4E3F-A93D-B7B526F83DC3}"/>
    <dgm:cxn modelId="{49083060-F9AE-4E5A-9E95-66214A882552}" type="presOf" srcId="{2A75582F-8CD0-49EC-8699-E40E89682CF5}" destId="{7BA06517-FB22-45F8-8BD8-37FF95A65811}" srcOrd="0" destOrd="0" presId="urn:microsoft.com/office/officeart/2005/8/layout/vList5"/>
    <dgm:cxn modelId="{2E209B67-72D3-4D52-BB65-6875F76442EB}" type="presOf" srcId="{A084D2A9-3BB5-4D47-9BED-5F45D2677515}" destId="{73C162AD-92B9-4876-A436-9A0F0AB08275}" srcOrd="0" destOrd="0" presId="urn:microsoft.com/office/officeart/2005/8/layout/vList5"/>
    <dgm:cxn modelId="{EA0C7269-7014-474B-B581-EA0FD93BB2C6}" srcId="{B7514563-36DA-4E7F-981D-4D19F7D1D149}" destId="{A084D2A9-3BB5-4D47-9BED-5F45D2677515}" srcOrd="0" destOrd="0" parTransId="{1FA51A5B-720D-4871-810D-4105BFE13A41}" sibTransId="{4CD2E38C-470C-4E1A-90C5-7D03CDFA1B77}"/>
    <dgm:cxn modelId="{A4E5494C-FCEF-47DB-8995-516E5C9F049A}" type="presOf" srcId="{CC10B82F-6D61-46A7-804D-CE9C27C8A396}" destId="{CF50F58D-F562-43DB-B29C-F8888EF79D6E}" srcOrd="0" destOrd="0" presId="urn:microsoft.com/office/officeart/2005/8/layout/vList5"/>
    <dgm:cxn modelId="{9E039D75-1C1E-45C4-9198-EC37944B7223}" srcId="{CC10B82F-6D61-46A7-804D-CE9C27C8A396}" destId="{A06E3F70-AC33-4965-9273-E1A6BA3C5DA7}" srcOrd="2" destOrd="0" parTransId="{D71978C6-BF28-47B6-A6E9-244F13782A15}" sibTransId="{DCB7E98B-4825-43FF-9432-C9A497C78CC4}"/>
    <dgm:cxn modelId="{D487E357-959D-48AE-B89D-28A336B86076}" srcId="{CC10B82F-6D61-46A7-804D-CE9C27C8A396}" destId="{5B1E2C79-FBFC-4393-AADA-34C74A0CEE97}" srcOrd="3" destOrd="0" parTransId="{DA26D540-0121-4B5C-BA86-A2DFBD6BDC21}" sibTransId="{A8E58E1C-465A-4074-B962-14414B93D49D}"/>
    <dgm:cxn modelId="{E98F7D59-65B3-439C-9470-1F3D16F9915F}" srcId="{2A44553E-B21F-4651-BB4E-A2AF6BFFE281}" destId="{F54764EB-A09E-42E3-BBE4-5EEDA235C820}" srcOrd="0" destOrd="0" parTransId="{BD5C10C6-DC4B-4BBA-97FB-78AD4DA7F6E0}" sibTransId="{63CE2E04-3B3D-402C-82A6-ADB71F9AB42D}"/>
    <dgm:cxn modelId="{B145958A-4746-45BC-975F-DFE87A07014A}" type="presOf" srcId="{F54764EB-A09E-42E3-BBE4-5EEDA235C820}" destId="{FF242D90-5CDE-4BDC-B089-C61827574746}" srcOrd="0" destOrd="0" presId="urn:microsoft.com/office/officeart/2005/8/layout/vList5"/>
    <dgm:cxn modelId="{5040C690-F6E7-462B-877B-C1EA5219992D}" type="presOf" srcId="{B7514563-36DA-4E7F-981D-4D19F7D1D149}" destId="{7DD5BF9E-9915-474F-87C3-A5B516058366}" srcOrd="0" destOrd="0" presId="urn:microsoft.com/office/officeart/2005/8/layout/vList5"/>
    <dgm:cxn modelId="{FD30F993-EF6E-400F-B024-8D16BA490B9F}" type="presOf" srcId="{1B8210E1-862C-4B8F-8E59-8354364F33DB}" destId="{DBDA1057-FB7B-4545-A0BE-78CC1D4D382F}" srcOrd="0" destOrd="0" presId="urn:microsoft.com/office/officeart/2005/8/layout/vList5"/>
    <dgm:cxn modelId="{976654A6-1735-4A26-A38F-81F8D6FFE04D}" srcId="{23DBD3C6-13CB-412A-BF97-7C9BB9942D54}" destId="{2A75582F-8CD0-49EC-8699-E40E89682CF5}" srcOrd="0" destOrd="0" parTransId="{B7C34FBD-886F-4528-BE2E-00AB787A20D9}" sibTransId="{26AF7A04-1D36-4C2F-984D-83AA8190E850}"/>
    <dgm:cxn modelId="{BD0102AB-A32F-4D7F-8606-D7DABF08DFCD}" srcId="{CC10B82F-6D61-46A7-804D-CE9C27C8A396}" destId="{68EF6CA8-E541-45D5-9030-2380DF3CC690}" srcOrd="4" destOrd="0" parTransId="{02DDE626-9697-4075-8584-FF6C1895845D}" sibTransId="{3AB3347E-969A-49A5-93F4-D6A830FB22D4}"/>
    <dgm:cxn modelId="{B2B23CBB-4A48-45EC-A777-53CA0D804183}" type="presOf" srcId="{A06E3F70-AC33-4965-9273-E1A6BA3C5DA7}" destId="{582D78EE-DE0B-4524-AD0E-A2069BE5E652}" srcOrd="0" destOrd="0" presId="urn:microsoft.com/office/officeart/2005/8/layout/vList5"/>
    <dgm:cxn modelId="{365D16C6-73E2-4F75-962D-319526F6F1E6}" type="presOf" srcId="{20BAB458-E3F1-4E4D-8CBB-923CF726F4A8}" destId="{BF4E5F5F-B3F9-43AE-9B82-EB2E7F6F4850}" srcOrd="0" destOrd="0" presId="urn:microsoft.com/office/officeart/2005/8/layout/vList5"/>
    <dgm:cxn modelId="{86D204CB-D8C6-4B10-B35B-41EB37A37C0E}" srcId="{CC10B82F-6D61-46A7-804D-CE9C27C8A396}" destId="{23DBD3C6-13CB-412A-BF97-7C9BB9942D54}" srcOrd="1" destOrd="0" parTransId="{DCCDAC7D-25C1-4886-ABA8-A807D3D67A38}" sibTransId="{0A64006A-19CE-4636-8E53-78F7DBB59151}"/>
    <dgm:cxn modelId="{786F3CD0-DB27-4F51-94FF-42615FE85CFD}" type="presOf" srcId="{23DBD3C6-13CB-412A-BF97-7C9BB9942D54}" destId="{EFE9600D-4575-416B-BF5C-4DA839C94101}" srcOrd="0" destOrd="0" presId="urn:microsoft.com/office/officeart/2005/8/layout/vList5"/>
    <dgm:cxn modelId="{2C392DE5-2F44-40E1-B525-62FD717B486F}" srcId="{5B1E2C79-FBFC-4393-AADA-34C74A0CEE97}" destId="{1A10764D-65CD-4156-83AE-7B1D182BC005}" srcOrd="0" destOrd="0" parTransId="{D03ECCF7-0415-4444-B2B5-3CEC5F5304D8}" sibTransId="{FF4B5C43-EEAF-4F89-924D-716AC611370C}"/>
    <dgm:cxn modelId="{27BFCDE6-C6C8-443A-8E46-64A3399F806C}" type="presOf" srcId="{68EF6CA8-E541-45D5-9030-2380DF3CC690}" destId="{96F2A516-836A-4EE8-8911-816A10FE4379}" srcOrd="0" destOrd="0" presId="urn:microsoft.com/office/officeart/2005/8/layout/vList5"/>
    <dgm:cxn modelId="{6559FAE9-A90E-4954-BD07-7D9CA6B931CC}" srcId="{CC10B82F-6D61-46A7-804D-CE9C27C8A396}" destId="{2A44553E-B21F-4651-BB4E-A2AF6BFFE281}" srcOrd="5" destOrd="0" parTransId="{4C1E7BF6-A1D1-4844-B25B-BB1E9567A406}" sibTransId="{26AA1EB3-7D47-4579-BF3C-BBDCB98971EA}"/>
    <dgm:cxn modelId="{EC929955-3B08-4AD0-ACAF-616EA71BA389}" type="presParOf" srcId="{CF50F58D-F562-43DB-B29C-F8888EF79D6E}" destId="{D6DCF702-31D8-4128-9CF3-6B56EF8CDA9B}" srcOrd="0" destOrd="0" presId="urn:microsoft.com/office/officeart/2005/8/layout/vList5"/>
    <dgm:cxn modelId="{C29FA437-FC07-482F-BB43-CD3875ABC762}" type="presParOf" srcId="{D6DCF702-31D8-4128-9CF3-6B56EF8CDA9B}" destId="{7DD5BF9E-9915-474F-87C3-A5B516058366}" srcOrd="0" destOrd="0" presId="urn:microsoft.com/office/officeart/2005/8/layout/vList5"/>
    <dgm:cxn modelId="{19F910EE-6C44-44FE-BBA4-AC7A3ACF328E}" type="presParOf" srcId="{D6DCF702-31D8-4128-9CF3-6B56EF8CDA9B}" destId="{73C162AD-92B9-4876-A436-9A0F0AB08275}" srcOrd="1" destOrd="0" presId="urn:microsoft.com/office/officeart/2005/8/layout/vList5"/>
    <dgm:cxn modelId="{F79B0483-A2E6-43F6-A451-18179F3A15E0}" type="presParOf" srcId="{CF50F58D-F562-43DB-B29C-F8888EF79D6E}" destId="{944E9419-ECB6-4674-8BEC-10702AC84CDE}" srcOrd="1" destOrd="0" presId="urn:microsoft.com/office/officeart/2005/8/layout/vList5"/>
    <dgm:cxn modelId="{1E0E6D2D-75FA-44E1-8393-1280D6C6BB5D}" type="presParOf" srcId="{CF50F58D-F562-43DB-B29C-F8888EF79D6E}" destId="{9871747B-539E-4DE9-BE35-A0E741F763F4}" srcOrd="2" destOrd="0" presId="urn:microsoft.com/office/officeart/2005/8/layout/vList5"/>
    <dgm:cxn modelId="{5819CB3F-169F-4BE6-A362-C4408D389969}" type="presParOf" srcId="{9871747B-539E-4DE9-BE35-A0E741F763F4}" destId="{EFE9600D-4575-416B-BF5C-4DA839C94101}" srcOrd="0" destOrd="0" presId="urn:microsoft.com/office/officeart/2005/8/layout/vList5"/>
    <dgm:cxn modelId="{B0F6DB68-3D5B-46A3-AD61-95E147A7FF74}" type="presParOf" srcId="{9871747B-539E-4DE9-BE35-A0E741F763F4}" destId="{7BA06517-FB22-45F8-8BD8-37FF95A65811}" srcOrd="1" destOrd="0" presId="urn:microsoft.com/office/officeart/2005/8/layout/vList5"/>
    <dgm:cxn modelId="{6844E5F9-7CF5-4503-B151-8A220FE59939}" type="presParOf" srcId="{CF50F58D-F562-43DB-B29C-F8888EF79D6E}" destId="{01AC2C2D-5678-496F-B6F5-193C623981C5}" srcOrd="3" destOrd="0" presId="urn:microsoft.com/office/officeart/2005/8/layout/vList5"/>
    <dgm:cxn modelId="{81B2A728-0B13-408A-9517-7952AD29BCC6}" type="presParOf" srcId="{CF50F58D-F562-43DB-B29C-F8888EF79D6E}" destId="{BEBDFF5A-4D7D-49A2-B747-F4716570459E}" srcOrd="4" destOrd="0" presId="urn:microsoft.com/office/officeart/2005/8/layout/vList5"/>
    <dgm:cxn modelId="{DE2B3949-A534-4D2B-9F4B-C61CCF0CA273}" type="presParOf" srcId="{BEBDFF5A-4D7D-49A2-B747-F4716570459E}" destId="{582D78EE-DE0B-4524-AD0E-A2069BE5E652}" srcOrd="0" destOrd="0" presId="urn:microsoft.com/office/officeart/2005/8/layout/vList5"/>
    <dgm:cxn modelId="{DFBF6F2D-FDAA-40C9-AB7F-5A335E0C1AF0}" type="presParOf" srcId="{BEBDFF5A-4D7D-49A2-B747-F4716570459E}" destId="{DBDA1057-FB7B-4545-A0BE-78CC1D4D382F}" srcOrd="1" destOrd="0" presId="urn:microsoft.com/office/officeart/2005/8/layout/vList5"/>
    <dgm:cxn modelId="{340B72E3-44B8-4461-B123-88234039291F}" type="presParOf" srcId="{CF50F58D-F562-43DB-B29C-F8888EF79D6E}" destId="{88F756BC-D55D-4784-8EB6-66DF0421AE50}" srcOrd="5" destOrd="0" presId="urn:microsoft.com/office/officeart/2005/8/layout/vList5"/>
    <dgm:cxn modelId="{99AB02A5-67B2-4DD9-8C85-094CA89A4970}" type="presParOf" srcId="{CF50F58D-F562-43DB-B29C-F8888EF79D6E}" destId="{4C9D26B1-2FCC-4907-8AA2-3E20AE5D35BE}" srcOrd="6" destOrd="0" presId="urn:microsoft.com/office/officeart/2005/8/layout/vList5"/>
    <dgm:cxn modelId="{251DAB97-229D-40BB-AC8F-9D90330EA1B4}" type="presParOf" srcId="{4C9D26B1-2FCC-4907-8AA2-3E20AE5D35BE}" destId="{CD1494C8-BC75-4FD7-A3B6-59E0641C3BF0}" srcOrd="0" destOrd="0" presId="urn:microsoft.com/office/officeart/2005/8/layout/vList5"/>
    <dgm:cxn modelId="{BEA72DE2-5E0D-4033-A1EE-454067F08390}" type="presParOf" srcId="{4C9D26B1-2FCC-4907-8AA2-3E20AE5D35BE}" destId="{F77CA121-47FC-41D3-9839-433AE0D85BEF}" srcOrd="1" destOrd="0" presId="urn:microsoft.com/office/officeart/2005/8/layout/vList5"/>
    <dgm:cxn modelId="{A587C572-4155-4687-B280-BE9E9683B3BF}" type="presParOf" srcId="{CF50F58D-F562-43DB-B29C-F8888EF79D6E}" destId="{732F411A-2850-410C-AAC4-155B923D885B}" srcOrd="7" destOrd="0" presId="urn:microsoft.com/office/officeart/2005/8/layout/vList5"/>
    <dgm:cxn modelId="{2D4BA7A8-5399-4164-A62B-0AF1D52478FF}" type="presParOf" srcId="{CF50F58D-F562-43DB-B29C-F8888EF79D6E}" destId="{297A5B45-6D15-4066-AA83-7E05E53493D6}" srcOrd="8" destOrd="0" presId="urn:microsoft.com/office/officeart/2005/8/layout/vList5"/>
    <dgm:cxn modelId="{04E45FF9-75F3-4C67-916E-A30FB502A742}" type="presParOf" srcId="{297A5B45-6D15-4066-AA83-7E05E53493D6}" destId="{96F2A516-836A-4EE8-8911-816A10FE4379}" srcOrd="0" destOrd="0" presId="urn:microsoft.com/office/officeart/2005/8/layout/vList5"/>
    <dgm:cxn modelId="{96861163-7B38-40AB-B098-39BDC3FD0808}" type="presParOf" srcId="{297A5B45-6D15-4066-AA83-7E05E53493D6}" destId="{A9254947-C5A8-40E8-A4BC-C998AC1E70A3}" srcOrd="1" destOrd="0" presId="urn:microsoft.com/office/officeart/2005/8/layout/vList5"/>
    <dgm:cxn modelId="{4E52BDEB-6967-46FE-AA2E-A572B06FD7C1}" type="presParOf" srcId="{CF50F58D-F562-43DB-B29C-F8888EF79D6E}" destId="{7275BA72-49E3-45ED-A6ED-DCF01FBF3A1C}" srcOrd="9" destOrd="0" presId="urn:microsoft.com/office/officeart/2005/8/layout/vList5"/>
    <dgm:cxn modelId="{6494DBB5-BD49-46A5-962B-CE7059626D66}" type="presParOf" srcId="{CF50F58D-F562-43DB-B29C-F8888EF79D6E}" destId="{D5C3C181-28CC-4552-B68E-3E1E20DEB931}" srcOrd="10" destOrd="0" presId="urn:microsoft.com/office/officeart/2005/8/layout/vList5"/>
    <dgm:cxn modelId="{F8D3E0A0-DB6B-41D5-97D2-7EA662CBCEBE}" type="presParOf" srcId="{D5C3C181-28CC-4552-B68E-3E1E20DEB931}" destId="{9FB3EA2F-3D20-40CF-9324-6019822342B3}" srcOrd="0" destOrd="0" presId="urn:microsoft.com/office/officeart/2005/8/layout/vList5"/>
    <dgm:cxn modelId="{043BD326-E3CB-445C-9177-17518AFA4EE5}" type="presParOf" srcId="{D5C3C181-28CC-4552-B68E-3E1E20DEB931}" destId="{FF242D90-5CDE-4BDC-B089-C61827574746}" srcOrd="1" destOrd="0" presId="urn:microsoft.com/office/officeart/2005/8/layout/vList5"/>
    <dgm:cxn modelId="{03E3D7AD-2A30-470B-AC05-9FBE312E0979}" type="presParOf" srcId="{CF50F58D-F562-43DB-B29C-F8888EF79D6E}" destId="{62CBF98E-C923-44B9-8F0D-272C10BE3DAD}" srcOrd="11" destOrd="0" presId="urn:microsoft.com/office/officeart/2005/8/layout/vList5"/>
    <dgm:cxn modelId="{1FA9DEDB-AA6F-4A2A-A39C-554BDD079EC8}" type="presParOf" srcId="{CF50F58D-F562-43DB-B29C-F8888EF79D6E}" destId="{000F2818-8367-452E-BCBF-98E0D386E521}" srcOrd="12" destOrd="0" presId="urn:microsoft.com/office/officeart/2005/8/layout/vList5"/>
    <dgm:cxn modelId="{18591752-9EDE-4D2D-B1A7-6D76A6100CD4}" type="presParOf" srcId="{000F2818-8367-452E-BCBF-98E0D386E521}" destId="{BF4E5F5F-B3F9-43AE-9B82-EB2E7F6F4850}" srcOrd="0" destOrd="0" presId="urn:microsoft.com/office/officeart/2005/8/layout/vList5"/>
    <dgm:cxn modelId="{2427F1BC-B0FE-459E-B7EC-8793AB7A8C0C}" type="presParOf" srcId="{000F2818-8367-452E-BCBF-98E0D386E521}" destId="{02F0050B-D59F-437E-8B1C-E9250515220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137AAC4-9497-40AF-AD38-318DFD8E576C}"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20EDC33C-7FBF-49EF-9D7F-24F7E68A31B8}">
      <dgm:prSet phldrT="[Text]" custT="1"/>
      <dgm:spPr/>
      <dgm:t>
        <a:bodyPr/>
        <a:lstStyle/>
        <a:p>
          <a:r>
            <a:rPr lang="en-US" sz="2000" b="1" i="0" dirty="0">
              <a:solidFill>
                <a:schemeClr val="bg1"/>
              </a:solidFill>
              <a:effectLst/>
              <a:latin typeface="PT Sans" panose="020B0503020203020204" pitchFamily="34" charset="0"/>
            </a:rPr>
            <a:t>Driver types </a:t>
          </a:r>
          <a:endParaRPr lang="en-US" sz="2000" b="1" dirty="0">
            <a:solidFill>
              <a:schemeClr val="bg1"/>
            </a:solidFill>
          </a:endParaRPr>
        </a:p>
      </dgm:t>
    </dgm:pt>
    <dgm:pt modelId="{1BCFA02D-D5CF-4DF2-8072-AE8D6360B9EE}" type="parTrans" cxnId="{2A92DB3E-DE78-46C0-8148-2BEFFE05A1FB}">
      <dgm:prSet/>
      <dgm:spPr/>
      <dgm:t>
        <a:bodyPr/>
        <a:lstStyle/>
        <a:p>
          <a:endParaRPr lang="en-US"/>
        </a:p>
      </dgm:t>
    </dgm:pt>
    <dgm:pt modelId="{CE30F578-9112-4581-A733-FE6BF9436ADC}" type="sibTrans" cxnId="{2A92DB3E-DE78-46C0-8148-2BEFFE05A1FB}">
      <dgm:prSet/>
      <dgm:spPr/>
      <dgm:t>
        <a:bodyPr/>
        <a:lstStyle/>
        <a:p>
          <a:endParaRPr lang="en-US"/>
        </a:p>
      </dgm:t>
    </dgm:pt>
    <dgm:pt modelId="{857C2E01-364F-43FC-8F2E-4FD7E4486B9F}">
      <dgm:prSet phldrT="[Text]"/>
      <dgm:spPr/>
      <dgm:t>
        <a:bodyPr/>
        <a:lstStyle/>
        <a:p>
          <a:pPr algn="ctr">
            <a:buNone/>
          </a:pPr>
          <a:r>
            <a:rPr lang="en-US" b="0" i="0" dirty="0">
              <a:solidFill>
                <a:srgbClr val="747474"/>
              </a:solidFill>
              <a:effectLst/>
              <a:latin typeface="PT Sans" panose="020B0503020203020204" pitchFamily="34" charset="0"/>
            </a:rPr>
            <a:t>are straight and to the point, very focused on business and not interested in your personal life. </a:t>
          </a:r>
          <a:endParaRPr lang="en-US" dirty="0"/>
        </a:p>
      </dgm:t>
    </dgm:pt>
    <dgm:pt modelId="{C304294A-70F4-4FF0-8D42-4AFBCF97E38D}" type="parTrans" cxnId="{3C94279F-17FA-4B59-BF1B-693F9C1FCAE0}">
      <dgm:prSet/>
      <dgm:spPr/>
      <dgm:t>
        <a:bodyPr/>
        <a:lstStyle/>
        <a:p>
          <a:endParaRPr lang="en-US"/>
        </a:p>
      </dgm:t>
    </dgm:pt>
    <dgm:pt modelId="{4F497166-B532-4AF4-B96F-34186D425D23}" type="sibTrans" cxnId="{3C94279F-17FA-4B59-BF1B-693F9C1FCAE0}">
      <dgm:prSet/>
      <dgm:spPr/>
      <dgm:t>
        <a:bodyPr/>
        <a:lstStyle/>
        <a:p>
          <a:endParaRPr lang="en-US"/>
        </a:p>
      </dgm:t>
    </dgm:pt>
    <dgm:pt modelId="{3878122D-273D-445F-A3D5-CA94126D6A7C}">
      <dgm:prSet phldrT="[Text]" custT="1"/>
      <dgm:spPr/>
      <dgm:t>
        <a:bodyPr/>
        <a:lstStyle/>
        <a:p>
          <a:r>
            <a:rPr lang="en-US" sz="2000" b="1" i="0" dirty="0">
              <a:solidFill>
                <a:schemeClr val="bg1"/>
              </a:solidFill>
              <a:effectLst/>
              <a:latin typeface="PT Sans" panose="020B0503020203020204" pitchFamily="34" charset="0"/>
            </a:rPr>
            <a:t>Amiable types </a:t>
          </a:r>
          <a:endParaRPr lang="en-US" sz="2000" b="1" dirty="0">
            <a:solidFill>
              <a:schemeClr val="bg1"/>
            </a:solidFill>
          </a:endParaRPr>
        </a:p>
      </dgm:t>
    </dgm:pt>
    <dgm:pt modelId="{38637124-4635-42F3-801A-2BC7D295F2F6}" type="parTrans" cxnId="{A0BE961D-56A5-4211-ACD8-83428F73189D}">
      <dgm:prSet/>
      <dgm:spPr/>
      <dgm:t>
        <a:bodyPr/>
        <a:lstStyle/>
        <a:p>
          <a:endParaRPr lang="en-US"/>
        </a:p>
      </dgm:t>
    </dgm:pt>
    <dgm:pt modelId="{0BAECAEC-22AB-4E8F-ADFB-E2BA34658D94}" type="sibTrans" cxnId="{A0BE961D-56A5-4211-ACD8-83428F73189D}">
      <dgm:prSet/>
      <dgm:spPr/>
      <dgm:t>
        <a:bodyPr/>
        <a:lstStyle/>
        <a:p>
          <a:endParaRPr lang="en-US"/>
        </a:p>
      </dgm:t>
    </dgm:pt>
    <dgm:pt modelId="{A4C72260-3AA9-4AB3-9D54-3C4929A53815}">
      <dgm:prSet phldrT="[Text]"/>
      <dgm:spPr/>
      <dgm:t>
        <a:bodyPr/>
        <a:lstStyle/>
        <a:p>
          <a:pPr algn="ctr">
            <a:buNone/>
          </a:pPr>
          <a:r>
            <a:rPr lang="en-US" b="0" i="0" dirty="0">
              <a:solidFill>
                <a:srgbClr val="747474"/>
              </a:solidFill>
              <a:effectLst/>
              <a:latin typeface="PT Sans" panose="020B0503020203020204" pitchFamily="34" charset="0"/>
            </a:rPr>
            <a:t>care strongly about relationships and they go into business with people they like. They want to get to know you and want you to make them feel comfortable with the business opportunity. It usually takes them awhile to make decisions because you have to talk them through each of the steps – they like to take everyone’s opinion into consideration before making a decision.</a:t>
          </a:r>
          <a:endParaRPr lang="en-US" dirty="0"/>
        </a:p>
      </dgm:t>
    </dgm:pt>
    <dgm:pt modelId="{FAD37D31-C025-4339-A34D-98B2D0158759}" type="parTrans" cxnId="{411B3ECD-B59A-4D77-B00B-8A8EB6ED13DC}">
      <dgm:prSet/>
      <dgm:spPr/>
      <dgm:t>
        <a:bodyPr/>
        <a:lstStyle/>
        <a:p>
          <a:endParaRPr lang="en-US"/>
        </a:p>
      </dgm:t>
    </dgm:pt>
    <dgm:pt modelId="{0C595033-751B-4A8C-9BC3-ED9A85639BEE}" type="sibTrans" cxnId="{411B3ECD-B59A-4D77-B00B-8A8EB6ED13DC}">
      <dgm:prSet/>
      <dgm:spPr/>
      <dgm:t>
        <a:bodyPr/>
        <a:lstStyle/>
        <a:p>
          <a:endParaRPr lang="en-US"/>
        </a:p>
      </dgm:t>
    </dgm:pt>
    <dgm:pt modelId="{33721106-73D8-43B5-ADAB-330917C32F07}">
      <dgm:prSet phldrT="[Text]" custT="1"/>
      <dgm:spPr/>
      <dgm:t>
        <a:bodyPr/>
        <a:lstStyle/>
        <a:p>
          <a:r>
            <a:rPr lang="en-US" sz="2000" b="1" i="0" dirty="0">
              <a:solidFill>
                <a:schemeClr val="bg1"/>
              </a:solidFill>
              <a:effectLst/>
              <a:latin typeface="PT Sans" panose="020B0503020203020204" pitchFamily="34" charset="0"/>
            </a:rPr>
            <a:t>Analytic types </a:t>
          </a:r>
          <a:endParaRPr lang="en-US" sz="2000" b="1" dirty="0">
            <a:solidFill>
              <a:schemeClr val="bg1"/>
            </a:solidFill>
          </a:endParaRPr>
        </a:p>
      </dgm:t>
    </dgm:pt>
    <dgm:pt modelId="{0EAA746D-CA05-4716-B888-68E105F182FF}" type="parTrans" cxnId="{F114CF8F-36C1-41DC-91AD-3F2FAD9BB0BF}">
      <dgm:prSet/>
      <dgm:spPr/>
      <dgm:t>
        <a:bodyPr/>
        <a:lstStyle/>
        <a:p>
          <a:endParaRPr lang="en-US"/>
        </a:p>
      </dgm:t>
    </dgm:pt>
    <dgm:pt modelId="{015B2167-FC83-4274-8BF8-1D60495DED73}" type="sibTrans" cxnId="{F114CF8F-36C1-41DC-91AD-3F2FAD9BB0BF}">
      <dgm:prSet/>
      <dgm:spPr/>
      <dgm:t>
        <a:bodyPr/>
        <a:lstStyle/>
        <a:p>
          <a:endParaRPr lang="en-US"/>
        </a:p>
      </dgm:t>
    </dgm:pt>
    <dgm:pt modelId="{30735A6F-A0DA-4F8E-974E-ADAC41662BF9}">
      <dgm:prSet phldrT="[Text]"/>
      <dgm:spPr/>
      <dgm:t>
        <a:bodyPr/>
        <a:lstStyle/>
        <a:p>
          <a:pPr algn="ctr">
            <a:buNone/>
          </a:pPr>
          <a:r>
            <a:rPr lang="en-US" b="0" i="0" dirty="0">
              <a:solidFill>
                <a:srgbClr val="747474"/>
              </a:solidFill>
              <a:effectLst/>
              <a:latin typeface="PT Sans" panose="020B0503020203020204" pitchFamily="34" charset="0"/>
            </a:rPr>
            <a:t>need a spreadsheet. They like to see the numbers and will know if it works for their company or not based solely on the spreadsheet. They are usually a bit more reserved and do not like to have large amount of conversation.</a:t>
          </a:r>
          <a:endParaRPr lang="en-US" dirty="0"/>
        </a:p>
      </dgm:t>
    </dgm:pt>
    <dgm:pt modelId="{D00E99B4-CCA3-49D4-900B-E8BD7FAB1FC3}" type="parTrans" cxnId="{A7707F1D-FC64-47E8-BDD3-CF433107D1EB}">
      <dgm:prSet/>
      <dgm:spPr/>
      <dgm:t>
        <a:bodyPr/>
        <a:lstStyle/>
        <a:p>
          <a:endParaRPr lang="en-US"/>
        </a:p>
      </dgm:t>
    </dgm:pt>
    <dgm:pt modelId="{D1BE10FB-00AF-4918-BD37-6CAD5B6A1E46}" type="sibTrans" cxnId="{A7707F1D-FC64-47E8-BDD3-CF433107D1EB}">
      <dgm:prSet/>
      <dgm:spPr/>
      <dgm:t>
        <a:bodyPr/>
        <a:lstStyle/>
        <a:p>
          <a:endParaRPr lang="en-US"/>
        </a:p>
      </dgm:t>
    </dgm:pt>
    <dgm:pt modelId="{3B756B16-F3DC-4201-BF3A-214E77AD1EA4}">
      <dgm:prSet phldrT="[Text]" custT="1"/>
      <dgm:spPr/>
      <dgm:t>
        <a:bodyPr/>
        <a:lstStyle/>
        <a:p>
          <a:r>
            <a:rPr lang="en-US" sz="2000" b="1" i="0" dirty="0">
              <a:solidFill>
                <a:schemeClr val="bg1"/>
              </a:solidFill>
              <a:effectLst/>
              <a:latin typeface="PT Sans" panose="020B0503020203020204" pitchFamily="34" charset="0"/>
            </a:rPr>
            <a:t>Expressive types </a:t>
          </a:r>
          <a:endParaRPr lang="en-US" sz="2000" b="1" dirty="0">
            <a:solidFill>
              <a:schemeClr val="bg1"/>
            </a:solidFill>
          </a:endParaRPr>
        </a:p>
      </dgm:t>
    </dgm:pt>
    <dgm:pt modelId="{B32E0C53-0DDC-4112-BDC2-9321ADC8482E}" type="parTrans" cxnId="{CD0C2878-2CD3-4BEF-BD9B-5BD63206D5C2}">
      <dgm:prSet/>
      <dgm:spPr/>
      <dgm:t>
        <a:bodyPr/>
        <a:lstStyle/>
        <a:p>
          <a:endParaRPr lang="en-US"/>
        </a:p>
      </dgm:t>
    </dgm:pt>
    <dgm:pt modelId="{7BD1F9C1-1BAD-4CFD-8C5F-2E226899D203}" type="sibTrans" cxnId="{CD0C2878-2CD3-4BEF-BD9B-5BD63206D5C2}">
      <dgm:prSet/>
      <dgm:spPr/>
      <dgm:t>
        <a:bodyPr/>
        <a:lstStyle/>
        <a:p>
          <a:endParaRPr lang="en-US"/>
        </a:p>
      </dgm:t>
    </dgm:pt>
    <dgm:pt modelId="{BA934863-1344-4D11-85AB-65B5AAA5D7BE}">
      <dgm:prSet phldrT="[Text]"/>
      <dgm:spPr/>
      <dgm:t>
        <a:bodyPr/>
        <a:lstStyle/>
        <a:p>
          <a:pPr algn="ctr">
            <a:buNone/>
          </a:pPr>
          <a:r>
            <a:rPr lang="en-US" b="0" i="0" dirty="0">
              <a:solidFill>
                <a:srgbClr val="747474"/>
              </a:solidFill>
              <a:effectLst/>
              <a:latin typeface="PT Sans" panose="020B0503020203020204" pitchFamily="34" charset="0"/>
            </a:rPr>
            <a:t>are similar to drivers, but have a stronger focus on relationships. They will make the best decision for their company in a timely manner, but want to get to know you, too</a:t>
          </a:r>
          <a:endParaRPr lang="en-US" dirty="0"/>
        </a:p>
      </dgm:t>
    </dgm:pt>
    <dgm:pt modelId="{5BE9E048-CB11-43D1-84BF-BCBD4C004AD2}" type="parTrans" cxnId="{7E78C7E8-BA87-48C0-9D56-7AA6E2E30CD8}">
      <dgm:prSet/>
      <dgm:spPr/>
      <dgm:t>
        <a:bodyPr/>
        <a:lstStyle/>
        <a:p>
          <a:endParaRPr lang="en-US"/>
        </a:p>
      </dgm:t>
    </dgm:pt>
    <dgm:pt modelId="{8B6B3F98-B144-44DB-8EB2-6ED3DF0165BF}" type="sibTrans" cxnId="{7E78C7E8-BA87-48C0-9D56-7AA6E2E30CD8}">
      <dgm:prSet/>
      <dgm:spPr/>
      <dgm:t>
        <a:bodyPr/>
        <a:lstStyle/>
        <a:p>
          <a:endParaRPr lang="en-US"/>
        </a:p>
      </dgm:t>
    </dgm:pt>
    <dgm:pt modelId="{E7A0103C-1FCC-45B5-B02B-810565550383}">
      <dgm:prSet phldrT="[Text]"/>
      <dgm:spPr/>
      <dgm:t>
        <a:bodyPr/>
        <a:lstStyle/>
        <a:p>
          <a:pPr algn="ctr">
            <a:buNone/>
          </a:pPr>
          <a:r>
            <a:rPr lang="en-US" b="0" i="0" dirty="0">
              <a:solidFill>
                <a:srgbClr val="747474"/>
              </a:solidFill>
              <a:effectLst/>
              <a:latin typeface="PT Sans" panose="020B0503020203020204" pitchFamily="34" charset="0"/>
            </a:rPr>
            <a:t>They want to see profit and success and will need for you to explicitly state how your partnership will help them be successful.</a:t>
          </a:r>
          <a:endParaRPr lang="en-US" dirty="0"/>
        </a:p>
      </dgm:t>
    </dgm:pt>
    <dgm:pt modelId="{17396717-0CBB-41C9-B3AE-773292A6AD12}" type="parTrans" cxnId="{8DEA2882-BE86-4633-A233-BAE87F4DC052}">
      <dgm:prSet/>
      <dgm:spPr/>
      <dgm:t>
        <a:bodyPr/>
        <a:lstStyle/>
        <a:p>
          <a:endParaRPr lang="en-US"/>
        </a:p>
      </dgm:t>
    </dgm:pt>
    <dgm:pt modelId="{418992E7-DEDD-4BA7-A5DF-5416A4A227FC}" type="sibTrans" cxnId="{8DEA2882-BE86-4633-A233-BAE87F4DC052}">
      <dgm:prSet/>
      <dgm:spPr/>
      <dgm:t>
        <a:bodyPr/>
        <a:lstStyle/>
        <a:p>
          <a:endParaRPr lang="en-US"/>
        </a:p>
      </dgm:t>
    </dgm:pt>
    <dgm:pt modelId="{9427E5E8-858D-4321-9974-807E90036ED1}">
      <dgm:prSet phldrT="[Text]"/>
      <dgm:spPr/>
      <dgm:t>
        <a:bodyPr/>
        <a:lstStyle/>
        <a:p>
          <a:pPr algn="ctr">
            <a:buNone/>
          </a:pPr>
          <a:endParaRPr lang="en-US" dirty="0"/>
        </a:p>
      </dgm:t>
    </dgm:pt>
    <dgm:pt modelId="{DA82C1F9-9689-4A40-90C9-1947A1A68C0B}" type="parTrans" cxnId="{232A4834-E461-4EAE-A6D9-C0DD1A60C56D}">
      <dgm:prSet/>
      <dgm:spPr/>
      <dgm:t>
        <a:bodyPr/>
        <a:lstStyle/>
        <a:p>
          <a:endParaRPr lang="en-US"/>
        </a:p>
      </dgm:t>
    </dgm:pt>
    <dgm:pt modelId="{F20CC4CF-558B-4076-9367-5DD7F12E118A}" type="sibTrans" cxnId="{232A4834-E461-4EAE-A6D9-C0DD1A60C56D}">
      <dgm:prSet/>
      <dgm:spPr/>
      <dgm:t>
        <a:bodyPr/>
        <a:lstStyle/>
        <a:p>
          <a:endParaRPr lang="en-US"/>
        </a:p>
      </dgm:t>
    </dgm:pt>
    <dgm:pt modelId="{8D4772A2-6F31-441F-847C-33C76DC63718}" type="pres">
      <dgm:prSet presAssocID="{4137AAC4-9497-40AF-AD38-318DFD8E576C}" presName="Name0" presStyleCnt="0">
        <dgm:presLayoutVars>
          <dgm:dir/>
          <dgm:animLvl val="lvl"/>
          <dgm:resizeHandles val="exact"/>
        </dgm:presLayoutVars>
      </dgm:prSet>
      <dgm:spPr/>
    </dgm:pt>
    <dgm:pt modelId="{B6E4FC4D-91D2-45CD-9E0B-9AFBB430C04F}" type="pres">
      <dgm:prSet presAssocID="{20EDC33C-7FBF-49EF-9D7F-24F7E68A31B8}" presName="composite" presStyleCnt="0"/>
      <dgm:spPr/>
    </dgm:pt>
    <dgm:pt modelId="{500441FC-1ABD-4A89-9E40-675ABFEDC5EB}" type="pres">
      <dgm:prSet presAssocID="{20EDC33C-7FBF-49EF-9D7F-24F7E68A31B8}" presName="parTx" presStyleLbl="alignNode1" presStyleIdx="0" presStyleCnt="4">
        <dgm:presLayoutVars>
          <dgm:chMax val="0"/>
          <dgm:chPref val="0"/>
          <dgm:bulletEnabled val="1"/>
        </dgm:presLayoutVars>
      </dgm:prSet>
      <dgm:spPr/>
    </dgm:pt>
    <dgm:pt modelId="{F059BA32-C10A-4ABB-A01A-A162ACCAD2C1}" type="pres">
      <dgm:prSet presAssocID="{20EDC33C-7FBF-49EF-9D7F-24F7E68A31B8}" presName="desTx" presStyleLbl="alignAccFollowNode1" presStyleIdx="0" presStyleCnt="4">
        <dgm:presLayoutVars>
          <dgm:bulletEnabled val="1"/>
        </dgm:presLayoutVars>
      </dgm:prSet>
      <dgm:spPr/>
    </dgm:pt>
    <dgm:pt modelId="{9D022890-F610-4A96-960E-8DD7583963D7}" type="pres">
      <dgm:prSet presAssocID="{CE30F578-9112-4581-A733-FE6BF9436ADC}" presName="space" presStyleCnt="0"/>
      <dgm:spPr/>
    </dgm:pt>
    <dgm:pt modelId="{DE448FEE-5F46-4D20-A8E8-28FFA801BB17}" type="pres">
      <dgm:prSet presAssocID="{3878122D-273D-445F-A3D5-CA94126D6A7C}" presName="composite" presStyleCnt="0"/>
      <dgm:spPr/>
    </dgm:pt>
    <dgm:pt modelId="{3F151090-7815-4692-B075-6E78E37C6394}" type="pres">
      <dgm:prSet presAssocID="{3878122D-273D-445F-A3D5-CA94126D6A7C}" presName="parTx" presStyleLbl="alignNode1" presStyleIdx="1" presStyleCnt="4">
        <dgm:presLayoutVars>
          <dgm:chMax val="0"/>
          <dgm:chPref val="0"/>
          <dgm:bulletEnabled val="1"/>
        </dgm:presLayoutVars>
      </dgm:prSet>
      <dgm:spPr/>
    </dgm:pt>
    <dgm:pt modelId="{C39B7A6D-3472-4740-907B-85EA16C10A96}" type="pres">
      <dgm:prSet presAssocID="{3878122D-273D-445F-A3D5-CA94126D6A7C}" presName="desTx" presStyleLbl="alignAccFollowNode1" presStyleIdx="1" presStyleCnt="4">
        <dgm:presLayoutVars>
          <dgm:bulletEnabled val="1"/>
        </dgm:presLayoutVars>
      </dgm:prSet>
      <dgm:spPr/>
    </dgm:pt>
    <dgm:pt modelId="{546A24B8-17A2-4B26-B1B0-C2D593DCF66C}" type="pres">
      <dgm:prSet presAssocID="{0BAECAEC-22AB-4E8F-ADFB-E2BA34658D94}" presName="space" presStyleCnt="0"/>
      <dgm:spPr/>
    </dgm:pt>
    <dgm:pt modelId="{0B7F3F3B-A266-45F1-BC9E-DD33ECCCA44A}" type="pres">
      <dgm:prSet presAssocID="{33721106-73D8-43B5-ADAB-330917C32F07}" presName="composite" presStyleCnt="0"/>
      <dgm:spPr/>
    </dgm:pt>
    <dgm:pt modelId="{D366815B-C4B1-4BF0-9822-952BB518B1F5}" type="pres">
      <dgm:prSet presAssocID="{33721106-73D8-43B5-ADAB-330917C32F07}" presName="parTx" presStyleLbl="alignNode1" presStyleIdx="2" presStyleCnt="4">
        <dgm:presLayoutVars>
          <dgm:chMax val="0"/>
          <dgm:chPref val="0"/>
          <dgm:bulletEnabled val="1"/>
        </dgm:presLayoutVars>
      </dgm:prSet>
      <dgm:spPr/>
    </dgm:pt>
    <dgm:pt modelId="{0B94F455-E500-4467-A3FD-55BCF7C308DF}" type="pres">
      <dgm:prSet presAssocID="{33721106-73D8-43B5-ADAB-330917C32F07}" presName="desTx" presStyleLbl="alignAccFollowNode1" presStyleIdx="2" presStyleCnt="4">
        <dgm:presLayoutVars>
          <dgm:bulletEnabled val="1"/>
        </dgm:presLayoutVars>
      </dgm:prSet>
      <dgm:spPr/>
    </dgm:pt>
    <dgm:pt modelId="{496AB734-9DE6-4D50-A16B-F6AC3BC59BB3}" type="pres">
      <dgm:prSet presAssocID="{015B2167-FC83-4274-8BF8-1D60495DED73}" presName="space" presStyleCnt="0"/>
      <dgm:spPr/>
    </dgm:pt>
    <dgm:pt modelId="{C261652C-7A7F-4C52-8055-5DB363C0F0F5}" type="pres">
      <dgm:prSet presAssocID="{3B756B16-F3DC-4201-BF3A-214E77AD1EA4}" presName="composite" presStyleCnt="0"/>
      <dgm:spPr/>
    </dgm:pt>
    <dgm:pt modelId="{F3456BCA-276F-4857-BD3C-433E838650E8}" type="pres">
      <dgm:prSet presAssocID="{3B756B16-F3DC-4201-BF3A-214E77AD1EA4}" presName="parTx" presStyleLbl="alignNode1" presStyleIdx="3" presStyleCnt="4">
        <dgm:presLayoutVars>
          <dgm:chMax val="0"/>
          <dgm:chPref val="0"/>
          <dgm:bulletEnabled val="1"/>
        </dgm:presLayoutVars>
      </dgm:prSet>
      <dgm:spPr/>
    </dgm:pt>
    <dgm:pt modelId="{06376362-D9A5-49A6-973B-7A627AD1547C}" type="pres">
      <dgm:prSet presAssocID="{3B756B16-F3DC-4201-BF3A-214E77AD1EA4}" presName="desTx" presStyleLbl="alignAccFollowNode1" presStyleIdx="3" presStyleCnt="4">
        <dgm:presLayoutVars>
          <dgm:bulletEnabled val="1"/>
        </dgm:presLayoutVars>
      </dgm:prSet>
      <dgm:spPr/>
    </dgm:pt>
  </dgm:ptLst>
  <dgm:cxnLst>
    <dgm:cxn modelId="{04FABE00-BE17-4E46-AF60-AB34537DF6B6}" type="presOf" srcId="{3878122D-273D-445F-A3D5-CA94126D6A7C}" destId="{3F151090-7815-4692-B075-6E78E37C6394}" srcOrd="0" destOrd="0" presId="urn:microsoft.com/office/officeart/2005/8/layout/hList1"/>
    <dgm:cxn modelId="{A7707F1D-FC64-47E8-BDD3-CF433107D1EB}" srcId="{33721106-73D8-43B5-ADAB-330917C32F07}" destId="{30735A6F-A0DA-4F8E-974E-ADAC41662BF9}" srcOrd="0" destOrd="0" parTransId="{D00E99B4-CCA3-49D4-900B-E8BD7FAB1FC3}" sibTransId="{D1BE10FB-00AF-4918-BD37-6CAD5B6A1E46}"/>
    <dgm:cxn modelId="{A0BE961D-56A5-4211-ACD8-83428F73189D}" srcId="{4137AAC4-9497-40AF-AD38-318DFD8E576C}" destId="{3878122D-273D-445F-A3D5-CA94126D6A7C}" srcOrd="1" destOrd="0" parTransId="{38637124-4635-42F3-801A-2BC7D295F2F6}" sibTransId="{0BAECAEC-22AB-4E8F-ADFB-E2BA34658D94}"/>
    <dgm:cxn modelId="{232A4834-E461-4EAE-A6D9-C0DD1A60C56D}" srcId="{20EDC33C-7FBF-49EF-9D7F-24F7E68A31B8}" destId="{9427E5E8-858D-4321-9974-807E90036ED1}" srcOrd="1" destOrd="0" parTransId="{DA82C1F9-9689-4A40-90C9-1947A1A68C0B}" sibTransId="{F20CC4CF-558B-4076-9367-5DD7F12E118A}"/>
    <dgm:cxn modelId="{2A92DB3E-DE78-46C0-8148-2BEFFE05A1FB}" srcId="{4137AAC4-9497-40AF-AD38-318DFD8E576C}" destId="{20EDC33C-7FBF-49EF-9D7F-24F7E68A31B8}" srcOrd="0" destOrd="0" parTransId="{1BCFA02D-D5CF-4DF2-8072-AE8D6360B9EE}" sibTransId="{CE30F578-9112-4581-A733-FE6BF9436ADC}"/>
    <dgm:cxn modelId="{35A3075F-5288-4D6C-B564-E4A274B8DE1A}" type="presOf" srcId="{857C2E01-364F-43FC-8F2E-4FD7E4486B9F}" destId="{F059BA32-C10A-4ABB-A01A-A162ACCAD2C1}" srcOrd="0" destOrd="0" presId="urn:microsoft.com/office/officeart/2005/8/layout/hList1"/>
    <dgm:cxn modelId="{4D6F095F-9131-444C-A67F-72E256437A3C}" type="presOf" srcId="{9427E5E8-858D-4321-9974-807E90036ED1}" destId="{F059BA32-C10A-4ABB-A01A-A162ACCAD2C1}" srcOrd="0" destOrd="1" presId="urn:microsoft.com/office/officeart/2005/8/layout/hList1"/>
    <dgm:cxn modelId="{49AFE74F-FC38-4C39-970F-2FF359ED944E}" type="presOf" srcId="{E7A0103C-1FCC-45B5-B02B-810565550383}" destId="{F059BA32-C10A-4ABB-A01A-A162ACCAD2C1}" srcOrd="0" destOrd="2" presId="urn:microsoft.com/office/officeart/2005/8/layout/hList1"/>
    <dgm:cxn modelId="{CD0C2878-2CD3-4BEF-BD9B-5BD63206D5C2}" srcId="{4137AAC4-9497-40AF-AD38-318DFD8E576C}" destId="{3B756B16-F3DC-4201-BF3A-214E77AD1EA4}" srcOrd="3" destOrd="0" parTransId="{B32E0C53-0DDC-4112-BDC2-9321ADC8482E}" sibTransId="{7BD1F9C1-1BAD-4CFD-8C5F-2E226899D203}"/>
    <dgm:cxn modelId="{8DEA2882-BE86-4633-A233-BAE87F4DC052}" srcId="{20EDC33C-7FBF-49EF-9D7F-24F7E68A31B8}" destId="{E7A0103C-1FCC-45B5-B02B-810565550383}" srcOrd="2" destOrd="0" parTransId="{17396717-0CBB-41C9-B3AE-773292A6AD12}" sibTransId="{418992E7-DEDD-4BA7-A5DF-5416A4A227FC}"/>
    <dgm:cxn modelId="{3528B586-718E-4201-8A8E-F6D7698150E2}" type="presOf" srcId="{30735A6F-A0DA-4F8E-974E-ADAC41662BF9}" destId="{0B94F455-E500-4467-A3FD-55BCF7C308DF}" srcOrd="0" destOrd="0" presId="urn:microsoft.com/office/officeart/2005/8/layout/hList1"/>
    <dgm:cxn modelId="{177B448B-FF72-4848-9C2B-FCCDA0F6C781}" type="presOf" srcId="{33721106-73D8-43B5-ADAB-330917C32F07}" destId="{D366815B-C4B1-4BF0-9822-952BB518B1F5}" srcOrd="0" destOrd="0" presId="urn:microsoft.com/office/officeart/2005/8/layout/hList1"/>
    <dgm:cxn modelId="{F114CF8F-36C1-41DC-91AD-3F2FAD9BB0BF}" srcId="{4137AAC4-9497-40AF-AD38-318DFD8E576C}" destId="{33721106-73D8-43B5-ADAB-330917C32F07}" srcOrd="2" destOrd="0" parTransId="{0EAA746D-CA05-4716-B888-68E105F182FF}" sibTransId="{015B2167-FC83-4274-8BF8-1D60495DED73}"/>
    <dgm:cxn modelId="{3C94279F-17FA-4B59-BF1B-693F9C1FCAE0}" srcId="{20EDC33C-7FBF-49EF-9D7F-24F7E68A31B8}" destId="{857C2E01-364F-43FC-8F2E-4FD7E4486B9F}" srcOrd="0" destOrd="0" parTransId="{C304294A-70F4-4FF0-8D42-4AFBCF97E38D}" sibTransId="{4F497166-B532-4AF4-B96F-34186D425D23}"/>
    <dgm:cxn modelId="{E9A6F2C7-9680-49CE-A086-EB04224B360B}" type="presOf" srcId="{20EDC33C-7FBF-49EF-9D7F-24F7E68A31B8}" destId="{500441FC-1ABD-4A89-9E40-675ABFEDC5EB}" srcOrd="0" destOrd="0" presId="urn:microsoft.com/office/officeart/2005/8/layout/hList1"/>
    <dgm:cxn modelId="{411B3ECD-B59A-4D77-B00B-8A8EB6ED13DC}" srcId="{3878122D-273D-445F-A3D5-CA94126D6A7C}" destId="{A4C72260-3AA9-4AB3-9D54-3C4929A53815}" srcOrd="0" destOrd="0" parTransId="{FAD37D31-C025-4339-A34D-98B2D0158759}" sibTransId="{0C595033-751B-4A8C-9BC3-ED9A85639BEE}"/>
    <dgm:cxn modelId="{F70340D2-D401-41CC-9A70-1752000D9300}" type="presOf" srcId="{3B756B16-F3DC-4201-BF3A-214E77AD1EA4}" destId="{F3456BCA-276F-4857-BD3C-433E838650E8}" srcOrd="0" destOrd="0" presId="urn:microsoft.com/office/officeart/2005/8/layout/hList1"/>
    <dgm:cxn modelId="{8F0686D6-B701-475C-AD21-84339656C2DC}" type="presOf" srcId="{BA934863-1344-4D11-85AB-65B5AAA5D7BE}" destId="{06376362-D9A5-49A6-973B-7A627AD1547C}" srcOrd="0" destOrd="0" presId="urn:microsoft.com/office/officeart/2005/8/layout/hList1"/>
    <dgm:cxn modelId="{7FEF7EDE-D136-467B-859E-BD7354547BDC}" type="presOf" srcId="{A4C72260-3AA9-4AB3-9D54-3C4929A53815}" destId="{C39B7A6D-3472-4740-907B-85EA16C10A96}" srcOrd="0" destOrd="0" presId="urn:microsoft.com/office/officeart/2005/8/layout/hList1"/>
    <dgm:cxn modelId="{7E78C7E8-BA87-48C0-9D56-7AA6E2E30CD8}" srcId="{3B756B16-F3DC-4201-BF3A-214E77AD1EA4}" destId="{BA934863-1344-4D11-85AB-65B5AAA5D7BE}" srcOrd="0" destOrd="0" parTransId="{5BE9E048-CB11-43D1-84BF-BCBD4C004AD2}" sibTransId="{8B6B3F98-B144-44DB-8EB2-6ED3DF0165BF}"/>
    <dgm:cxn modelId="{A95A5DF2-E3AF-468C-97D6-0C3CF6BE1612}" type="presOf" srcId="{4137AAC4-9497-40AF-AD38-318DFD8E576C}" destId="{8D4772A2-6F31-441F-847C-33C76DC63718}" srcOrd="0" destOrd="0" presId="urn:microsoft.com/office/officeart/2005/8/layout/hList1"/>
    <dgm:cxn modelId="{75B63F11-69B9-42F0-971F-FA34839793E9}" type="presParOf" srcId="{8D4772A2-6F31-441F-847C-33C76DC63718}" destId="{B6E4FC4D-91D2-45CD-9E0B-9AFBB430C04F}" srcOrd="0" destOrd="0" presId="urn:microsoft.com/office/officeart/2005/8/layout/hList1"/>
    <dgm:cxn modelId="{68C23042-CCC7-4BFB-B97E-EB267CD8D69B}" type="presParOf" srcId="{B6E4FC4D-91D2-45CD-9E0B-9AFBB430C04F}" destId="{500441FC-1ABD-4A89-9E40-675ABFEDC5EB}" srcOrd="0" destOrd="0" presId="urn:microsoft.com/office/officeart/2005/8/layout/hList1"/>
    <dgm:cxn modelId="{305E0C9D-6B8E-42BA-AE6B-4FF7CD7572E6}" type="presParOf" srcId="{B6E4FC4D-91D2-45CD-9E0B-9AFBB430C04F}" destId="{F059BA32-C10A-4ABB-A01A-A162ACCAD2C1}" srcOrd="1" destOrd="0" presId="urn:microsoft.com/office/officeart/2005/8/layout/hList1"/>
    <dgm:cxn modelId="{7EE4437F-3A77-4D0B-AB6C-2CAB3EF93B8B}" type="presParOf" srcId="{8D4772A2-6F31-441F-847C-33C76DC63718}" destId="{9D022890-F610-4A96-960E-8DD7583963D7}" srcOrd="1" destOrd="0" presId="urn:microsoft.com/office/officeart/2005/8/layout/hList1"/>
    <dgm:cxn modelId="{F0391F6B-D00F-4823-BBA5-BD5873132DC2}" type="presParOf" srcId="{8D4772A2-6F31-441F-847C-33C76DC63718}" destId="{DE448FEE-5F46-4D20-A8E8-28FFA801BB17}" srcOrd="2" destOrd="0" presId="urn:microsoft.com/office/officeart/2005/8/layout/hList1"/>
    <dgm:cxn modelId="{89189974-BDC0-4878-B35B-8D94F6E94324}" type="presParOf" srcId="{DE448FEE-5F46-4D20-A8E8-28FFA801BB17}" destId="{3F151090-7815-4692-B075-6E78E37C6394}" srcOrd="0" destOrd="0" presId="urn:microsoft.com/office/officeart/2005/8/layout/hList1"/>
    <dgm:cxn modelId="{79034EBF-EDBE-4F8E-8288-86F5ED6EC2FD}" type="presParOf" srcId="{DE448FEE-5F46-4D20-A8E8-28FFA801BB17}" destId="{C39B7A6D-3472-4740-907B-85EA16C10A96}" srcOrd="1" destOrd="0" presId="urn:microsoft.com/office/officeart/2005/8/layout/hList1"/>
    <dgm:cxn modelId="{C6C14015-FF39-4CE0-975B-F4FBC7E1C76A}" type="presParOf" srcId="{8D4772A2-6F31-441F-847C-33C76DC63718}" destId="{546A24B8-17A2-4B26-B1B0-C2D593DCF66C}" srcOrd="3" destOrd="0" presId="urn:microsoft.com/office/officeart/2005/8/layout/hList1"/>
    <dgm:cxn modelId="{414E0A5E-AEF1-426B-A68C-26D9D0D3D166}" type="presParOf" srcId="{8D4772A2-6F31-441F-847C-33C76DC63718}" destId="{0B7F3F3B-A266-45F1-BC9E-DD33ECCCA44A}" srcOrd="4" destOrd="0" presId="urn:microsoft.com/office/officeart/2005/8/layout/hList1"/>
    <dgm:cxn modelId="{417FD2A5-F8BA-4C8E-AAAC-1DB48B1BDC37}" type="presParOf" srcId="{0B7F3F3B-A266-45F1-BC9E-DD33ECCCA44A}" destId="{D366815B-C4B1-4BF0-9822-952BB518B1F5}" srcOrd="0" destOrd="0" presId="urn:microsoft.com/office/officeart/2005/8/layout/hList1"/>
    <dgm:cxn modelId="{42733DA3-F89F-49C0-BC0E-A5DF78CFEE22}" type="presParOf" srcId="{0B7F3F3B-A266-45F1-BC9E-DD33ECCCA44A}" destId="{0B94F455-E500-4467-A3FD-55BCF7C308DF}" srcOrd="1" destOrd="0" presId="urn:microsoft.com/office/officeart/2005/8/layout/hList1"/>
    <dgm:cxn modelId="{1D8A9015-2A7E-4D8C-9995-CAD628DA9FAA}" type="presParOf" srcId="{8D4772A2-6F31-441F-847C-33C76DC63718}" destId="{496AB734-9DE6-4D50-A16B-F6AC3BC59BB3}" srcOrd="5" destOrd="0" presId="urn:microsoft.com/office/officeart/2005/8/layout/hList1"/>
    <dgm:cxn modelId="{9719E2BE-9BB0-4EAA-8A6B-7BBFA3E891F7}" type="presParOf" srcId="{8D4772A2-6F31-441F-847C-33C76DC63718}" destId="{C261652C-7A7F-4C52-8055-5DB363C0F0F5}" srcOrd="6" destOrd="0" presId="urn:microsoft.com/office/officeart/2005/8/layout/hList1"/>
    <dgm:cxn modelId="{1DDA0AF9-3691-4628-A8E8-3BA4220CF2EB}" type="presParOf" srcId="{C261652C-7A7F-4C52-8055-5DB363C0F0F5}" destId="{F3456BCA-276F-4857-BD3C-433E838650E8}" srcOrd="0" destOrd="0" presId="urn:microsoft.com/office/officeart/2005/8/layout/hList1"/>
    <dgm:cxn modelId="{B1C2FA71-7377-432D-88EB-F459E9D90F3C}" type="presParOf" srcId="{C261652C-7A7F-4C52-8055-5DB363C0F0F5}" destId="{06376362-D9A5-49A6-973B-7A627AD1547C}" srcOrd="1" destOrd="0" presId="urn:microsoft.com/office/officeart/2005/8/layout/h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DAA03-D090-4B21-8AB9-705EBD88AD8C}">
      <dsp:nvSpPr>
        <dsp:cNvPr id="0" name=""/>
        <dsp:cNvSpPr/>
      </dsp:nvSpPr>
      <dsp:spPr>
        <a:xfrm rot="16200000">
          <a:off x="1209392" y="1645161"/>
          <a:ext cx="3483661" cy="2128886"/>
        </a:xfrm>
        <a:prstGeom prst="round2SameRect">
          <a:avLst>
            <a:gd name="adj1" fmla="val 16670"/>
            <a:gd name="adj2" fmla="val 0"/>
          </a:avLst>
        </a:prstGeom>
        <a:solidFill>
          <a:schemeClr val="accent1">
            <a:tint val="4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165100" rIns="148590" bIns="165100" numCol="1" spcCol="1270" anchor="t" anchorCtr="0">
          <a:noAutofit/>
        </a:bodyPr>
        <a:lstStyle/>
        <a:p>
          <a:pPr marL="0" lvl="0" indent="0" algn="ctr" defTabSz="1155700">
            <a:lnSpc>
              <a:spcPct val="90000"/>
            </a:lnSpc>
            <a:spcBef>
              <a:spcPct val="0"/>
            </a:spcBef>
            <a:spcAft>
              <a:spcPct val="35000"/>
            </a:spcAft>
            <a:buNone/>
          </a:pPr>
          <a:endParaRPr lang="en-US" sz="2600" b="1" kern="1200" dirty="0">
            <a:solidFill>
              <a:srgbClr val="1A2EA2"/>
            </a:solidFill>
          </a:endParaRPr>
        </a:p>
        <a:p>
          <a:pPr marL="0" lvl="0" indent="0" algn="ctr" defTabSz="1155700">
            <a:lnSpc>
              <a:spcPct val="90000"/>
            </a:lnSpc>
            <a:spcBef>
              <a:spcPct val="0"/>
            </a:spcBef>
            <a:spcAft>
              <a:spcPct val="35000"/>
            </a:spcAft>
            <a:buNone/>
          </a:pPr>
          <a:r>
            <a:rPr lang="en-US" sz="2600" b="1" kern="1200" dirty="0">
              <a:solidFill>
                <a:srgbClr val="1A2EA2"/>
              </a:solidFill>
            </a:rPr>
            <a:t>Importance of continuous learning and adaptation.</a:t>
          </a:r>
          <a:endParaRPr lang="en-US" sz="2600" kern="1200" dirty="0"/>
        </a:p>
      </dsp:txBody>
      <dsp:txXfrm rot="5400000">
        <a:off x="1990721" y="1071716"/>
        <a:ext cx="2024944" cy="3275777"/>
      </dsp:txXfrm>
    </dsp:sp>
    <dsp:sp modelId="{FB3B0EEF-EDF5-4FAD-BC84-1724B82248EE}">
      <dsp:nvSpPr>
        <dsp:cNvPr id="0" name=""/>
        <dsp:cNvSpPr/>
      </dsp:nvSpPr>
      <dsp:spPr>
        <a:xfrm rot="5400000">
          <a:off x="3434946" y="1645161"/>
          <a:ext cx="3483661" cy="2128886"/>
        </a:xfrm>
        <a:prstGeom prst="round2SameRect">
          <a:avLst>
            <a:gd name="adj1" fmla="val 16670"/>
            <a:gd name="adj2" fmla="val 0"/>
          </a:avLst>
        </a:prstGeom>
        <a:solidFill>
          <a:schemeClr val="accent1">
            <a:tint val="4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8590" tIns="165100" rIns="99060" bIns="165100" numCol="1" spcCol="1270" anchor="t" anchorCtr="0">
          <a:noAutofit/>
        </a:bodyPr>
        <a:lstStyle/>
        <a:p>
          <a:pPr marL="0" lvl="0" indent="0" algn="ctr" defTabSz="1155700">
            <a:lnSpc>
              <a:spcPct val="90000"/>
            </a:lnSpc>
            <a:spcBef>
              <a:spcPct val="0"/>
            </a:spcBef>
            <a:spcAft>
              <a:spcPct val="35000"/>
            </a:spcAft>
            <a:buNone/>
          </a:pPr>
          <a:endParaRPr lang="en-US" sz="2600" b="1" kern="1200" dirty="0">
            <a:solidFill>
              <a:srgbClr val="1A2EA2"/>
            </a:solidFill>
          </a:endParaRPr>
        </a:p>
        <a:p>
          <a:pPr marL="0" lvl="0" indent="0" algn="ctr" defTabSz="1155700">
            <a:lnSpc>
              <a:spcPct val="90000"/>
            </a:lnSpc>
            <a:spcBef>
              <a:spcPct val="0"/>
            </a:spcBef>
            <a:spcAft>
              <a:spcPct val="35000"/>
            </a:spcAft>
            <a:buNone/>
          </a:pPr>
          <a:r>
            <a:rPr lang="en-US" sz="2600" b="1" kern="1200" dirty="0">
              <a:solidFill>
                <a:srgbClr val="1A2EA2"/>
              </a:solidFill>
            </a:rPr>
            <a:t>Combination of skills, mindset, and experience.</a:t>
          </a:r>
          <a:endParaRPr lang="en-US" sz="2600" kern="1200" dirty="0"/>
        </a:p>
      </dsp:txBody>
      <dsp:txXfrm rot="-5400000">
        <a:off x="4112333" y="1071716"/>
        <a:ext cx="2024944" cy="3275777"/>
      </dsp:txXfrm>
    </dsp:sp>
    <dsp:sp modelId="{5413BFFC-40E8-4FB0-A33D-0B1A219C173E}">
      <dsp:nvSpPr>
        <dsp:cNvPr id="0" name=""/>
        <dsp:cNvSpPr/>
      </dsp:nvSpPr>
      <dsp:spPr>
        <a:xfrm>
          <a:off x="2951004" y="0"/>
          <a:ext cx="2225554" cy="2225446"/>
        </a:xfrm>
        <a:prstGeom prst="circularArrow">
          <a:avLst>
            <a:gd name="adj1" fmla="val 12500"/>
            <a:gd name="adj2" fmla="val 1142322"/>
            <a:gd name="adj3" fmla="val 20457678"/>
            <a:gd name="adj4" fmla="val 10800000"/>
            <a:gd name="adj5" fmla="val 12500"/>
          </a:avLst>
        </a:prstGeom>
        <a:solidFill>
          <a:schemeClr val="accent2">
            <a:lumMod val="60000"/>
            <a:lumOff val="4000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A36EF8-E4AE-4B51-8E1B-2F322567AB65}">
      <dsp:nvSpPr>
        <dsp:cNvPr id="0" name=""/>
        <dsp:cNvSpPr/>
      </dsp:nvSpPr>
      <dsp:spPr>
        <a:xfrm rot="10800000">
          <a:off x="2951004" y="3193220"/>
          <a:ext cx="2225554" cy="2225446"/>
        </a:xfrm>
        <a:prstGeom prst="circularArrow">
          <a:avLst>
            <a:gd name="adj1" fmla="val 12500"/>
            <a:gd name="adj2" fmla="val 1142322"/>
            <a:gd name="adj3" fmla="val 20457678"/>
            <a:gd name="adj4" fmla="val 10800000"/>
            <a:gd name="adj5" fmla="val 12500"/>
          </a:avLst>
        </a:prstGeom>
        <a:solidFill>
          <a:schemeClr val="accent2">
            <a:lumMod val="60000"/>
            <a:lumOff val="4000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A6B62-18E5-4A7E-9257-828B17CB8544}">
      <dsp:nvSpPr>
        <dsp:cNvPr id="0" name=""/>
        <dsp:cNvSpPr/>
      </dsp:nvSpPr>
      <dsp:spPr>
        <a:xfrm>
          <a:off x="1178967" y="0"/>
          <a:ext cx="4853937" cy="4853937"/>
        </a:xfrm>
        <a:prstGeom prst="triangle">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A91351-54B4-469D-96D0-1F0D33D1C1A1}">
      <dsp:nvSpPr>
        <dsp:cNvPr id="0" name=""/>
        <dsp:cNvSpPr/>
      </dsp:nvSpPr>
      <dsp:spPr>
        <a:xfrm>
          <a:off x="2811512" y="485867"/>
          <a:ext cx="4722839" cy="49297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Share our ideas and opinions</a:t>
          </a:r>
          <a:endParaRPr lang="ar-EG" sz="2200" kern="1200" dirty="0"/>
        </a:p>
      </dsp:txBody>
      <dsp:txXfrm>
        <a:off x="2835577" y="509932"/>
        <a:ext cx="4674709" cy="444847"/>
      </dsp:txXfrm>
    </dsp:sp>
    <dsp:sp modelId="{285EE1CD-AE2D-413D-B878-854F621E4223}">
      <dsp:nvSpPr>
        <dsp:cNvPr id="0" name=""/>
        <dsp:cNvSpPr/>
      </dsp:nvSpPr>
      <dsp:spPr>
        <a:xfrm>
          <a:off x="2811512" y="1040467"/>
          <a:ext cx="4722839" cy="492977"/>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Provide feedback to others</a:t>
          </a:r>
          <a:endParaRPr lang="ar-EG" sz="2200" kern="1200" dirty="0"/>
        </a:p>
      </dsp:txBody>
      <dsp:txXfrm>
        <a:off x="2835577" y="1064532"/>
        <a:ext cx="4674709" cy="444847"/>
      </dsp:txXfrm>
    </dsp:sp>
    <dsp:sp modelId="{DA80B720-73EB-4CC3-9167-E4DFB7C6EEF6}">
      <dsp:nvSpPr>
        <dsp:cNvPr id="0" name=""/>
        <dsp:cNvSpPr/>
      </dsp:nvSpPr>
      <dsp:spPr>
        <a:xfrm>
          <a:off x="2811512" y="1595068"/>
          <a:ext cx="4722839" cy="49297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Get information from others</a:t>
          </a:r>
        </a:p>
      </dsp:txBody>
      <dsp:txXfrm>
        <a:off x="2835577" y="1619133"/>
        <a:ext cx="4674709" cy="444847"/>
      </dsp:txXfrm>
    </dsp:sp>
    <dsp:sp modelId="{A426FA8D-E47B-406D-A78C-9D6A370738DE}">
      <dsp:nvSpPr>
        <dsp:cNvPr id="0" name=""/>
        <dsp:cNvSpPr/>
      </dsp:nvSpPr>
      <dsp:spPr>
        <a:xfrm>
          <a:off x="2811512" y="2149668"/>
          <a:ext cx="4722839" cy="492977"/>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Gain power and influence</a:t>
          </a:r>
        </a:p>
      </dsp:txBody>
      <dsp:txXfrm>
        <a:off x="2835577" y="2173733"/>
        <a:ext cx="4674709" cy="444847"/>
      </dsp:txXfrm>
    </dsp:sp>
    <dsp:sp modelId="{D58FC437-7159-4AF9-840A-30A777C5AE06}">
      <dsp:nvSpPr>
        <dsp:cNvPr id="0" name=""/>
        <dsp:cNvSpPr/>
      </dsp:nvSpPr>
      <dsp:spPr>
        <a:xfrm>
          <a:off x="2811512" y="2704268"/>
          <a:ext cx="4722839" cy="49297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Develop social relationships</a:t>
          </a:r>
        </a:p>
      </dsp:txBody>
      <dsp:txXfrm>
        <a:off x="2835577" y="2728333"/>
        <a:ext cx="4674709" cy="444847"/>
      </dsp:txXfrm>
    </dsp:sp>
    <dsp:sp modelId="{334695E9-4BE0-4842-88CA-E17A576DFA4F}">
      <dsp:nvSpPr>
        <dsp:cNvPr id="0" name=""/>
        <dsp:cNvSpPr/>
      </dsp:nvSpPr>
      <dsp:spPr>
        <a:xfrm>
          <a:off x="2811512" y="3258868"/>
          <a:ext cx="4722839" cy="492977"/>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Maintain self-expression and our culture</a:t>
          </a:r>
        </a:p>
      </dsp:txBody>
      <dsp:txXfrm>
        <a:off x="2835577" y="3282933"/>
        <a:ext cx="4674709" cy="444847"/>
      </dsp:txXfrm>
    </dsp:sp>
    <dsp:sp modelId="{2E9BDF24-C241-432C-BA2C-61E3F206E210}">
      <dsp:nvSpPr>
        <dsp:cNvPr id="0" name=""/>
        <dsp:cNvSpPr/>
      </dsp:nvSpPr>
      <dsp:spPr>
        <a:xfrm>
          <a:off x="2811512" y="3813469"/>
          <a:ext cx="4722839" cy="49297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other ideas you may have thought of</a:t>
          </a:r>
        </a:p>
      </dsp:txBody>
      <dsp:txXfrm>
        <a:off x="2835577" y="3837534"/>
        <a:ext cx="4674709" cy="4448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C162AD-92B9-4876-A436-9A0F0AB08275}">
      <dsp:nvSpPr>
        <dsp:cNvPr id="0" name=""/>
        <dsp:cNvSpPr/>
      </dsp:nvSpPr>
      <dsp:spPr>
        <a:xfrm rot="5400000">
          <a:off x="7682957" y="-3408422"/>
          <a:ext cx="530331"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main ideas easily identified and understood</a:t>
          </a:r>
          <a:endParaRPr lang="ar-EG" sz="2300" kern="1200" dirty="0"/>
        </a:p>
      </dsp:txBody>
      <dsp:txXfrm rot="-5400000">
        <a:off x="4207830" y="92594"/>
        <a:ext cx="7454697" cy="478553"/>
      </dsp:txXfrm>
    </dsp:sp>
    <dsp:sp modelId="{7DD5BF9E-9915-474F-87C3-A5B516058366}">
      <dsp:nvSpPr>
        <dsp:cNvPr id="0" name=""/>
        <dsp:cNvSpPr/>
      </dsp:nvSpPr>
      <dsp:spPr>
        <a:xfrm>
          <a:off x="0" y="413"/>
          <a:ext cx="4207830" cy="66291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rtl="1">
            <a:lnSpc>
              <a:spcPct val="90000"/>
            </a:lnSpc>
            <a:spcBef>
              <a:spcPct val="0"/>
            </a:spcBef>
            <a:spcAft>
              <a:spcPct val="35000"/>
            </a:spcAft>
            <a:buNone/>
          </a:pPr>
          <a:r>
            <a:rPr lang="en-US" sz="2900" kern="1200" dirty="0"/>
            <a:t>Clear</a:t>
          </a:r>
          <a:endParaRPr lang="ar-EG" sz="2900" kern="1200" dirty="0"/>
        </a:p>
      </dsp:txBody>
      <dsp:txXfrm>
        <a:off x="32361" y="32774"/>
        <a:ext cx="4143108" cy="598192"/>
      </dsp:txXfrm>
    </dsp:sp>
    <dsp:sp modelId="{7BA06517-FB22-45F8-8BD8-37FF95A65811}">
      <dsp:nvSpPr>
        <dsp:cNvPr id="0" name=""/>
        <dsp:cNvSpPr/>
      </dsp:nvSpPr>
      <dsp:spPr>
        <a:xfrm rot="5400000">
          <a:off x="7682957" y="-2712361"/>
          <a:ext cx="530331"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gets to the point without using unneeded words or images</a:t>
          </a:r>
          <a:endParaRPr lang="ar-EG" sz="2300" kern="1200" dirty="0"/>
        </a:p>
      </dsp:txBody>
      <dsp:txXfrm rot="-5400000">
        <a:off x="4207830" y="788655"/>
        <a:ext cx="7454697" cy="478553"/>
      </dsp:txXfrm>
    </dsp:sp>
    <dsp:sp modelId="{EFE9600D-4575-416B-BF5C-4DA839C94101}">
      <dsp:nvSpPr>
        <dsp:cNvPr id="0" name=""/>
        <dsp:cNvSpPr/>
      </dsp:nvSpPr>
      <dsp:spPr>
        <a:xfrm>
          <a:off x="0" y="696474"/>
          <a:ext cx="4207830" cy="66291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rtl="1">
            <a:lnSpc>
              <a:spcPct val="90000"/>
            </a:lnSpc>
            <a:spcBef>
              <a:spcPct val="0"/>
            </a:spcBef>
            <a:spcAft>
              <a:spcPct val="35000"/>
            </a:spcAft>
            <a:buNone/>
          </a:pPr>
          <a:r>
            <a:rPr lang="en-US" sz="2900" kern="1200" dirty="0"/>
            <a:t>Concise</a:t>
          </a:r>
          <a:endParaRPr lang="ar-EG" sz="2900" kern="1200" dirty="0"/>
        </a:p>
      </dsp:txBody>
      <dsp:txXfrm>
        <a:off x="32361" y="728835"/>
        <a:ext cx="4143108" cy="598192"/>
      </dsp:txXfrm>
    </dsp:sp>
    <dsp:sp modelId="{DBDA1057-FB7B-4545-A0BE-78CC1D4D382F}">
      <dsp:nvSpPr>
        <dsp:cNvPr id="0" name=""/>
        <dsp:cNvSpPr/>
      </dsp:nvSpPr>
      <dsp:spPr>
        <a:xfrm rot="5400000">
          <a:off x="7682957" y="-2016301"/>
          <a:ext cx="530331"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includes specific examples or explanations</a:t>
          </a:r>
          <a:endParaRPr lang="ar-EG" sz="2300" kern="1200" dirty="0"/>
        </a:p>
      </dsp:txBody>
      <dsp:txXfrm rot="-5400000">
        <a:off x="4207830" y="1484715"/>
        <a:ext cx="7454697" cy="478553"/>
      </dsp:txXfrm>
    </dsp:sp>
    <dsp:sp modelId="{582D78EE-DE0B-4524-AD0E-A2069BE5E652}">
      <dsp:nvSpPr>
        <dsp:cNvPr id="0" name=""/>
        <dsp:cNvSpPr/>
      </dsp:nvSpPr>
      <dsp:spPr>
        <a:xfrm>
          <a:off x="0" y="1392534"/>
          <a:ext cx="4207830" cy="66291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rtl="1">
            <a:lnSpc>
              <a:spcPct val="90000"/>
            </a:lnSpc>
            <a:spcBef>
              <a:spcPct val="0"/>
            </a:spcBef>
            <a:spcAft>
              <a:spcPct val="35000"/>
            </a:spcAft>
            <a:buNone/>
          </a:pPr>
          <a:r>
            <a:rPr lang="en-US" sz="2900" kern="1200" dirty="0"/>
            <a:t>Concrete</a:t>
          </a:r>
          <a:endParaRPr lang="ar-EG" sz="2900" kern="1200" dirty="0"/>
        </a:p>
      </dsp:txBody>
      <dsp:txXfrm>
        <a:off x="32361" y="1424895"/>
        <a:ext cx="4143108" cy="598192"/>
      </dsp:txXfrm>
    </dsp:sp>
    <dsp:sp modelId="{F77CA121-47FC-41D3-9839-433AE0D85BEF}">
      <dsp:nvSpPr>
        <dsp:cNvPr id="0" name=""/>
        <dsp:cNvSpPr/>
      </dsp:nvSpPr>
      <dsp:spPr>
        <a:xfrm rot="5400000">
          <a:off x="7682957" y="-1320240"/>
          <a:ext cx="530331"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information presented in a logical sequence</a:t>
          </a:r>
          <a:endParaRPr lang="ar-EG" sz="2300" kern="1200" dirty="0"/>
        </a:p>
      </dsp:txBody>
      <dsp:txXfrm rot="-5400000">
        <a:off x="4207830" y="2180776"/>
        <a:ext cx="7454697" cy="478553"/>
      </dsp:txXfrm>
    </dsp:sp>
    <dsp:sp modelId="{CD1494C8-BC75-4FD7-A3B6-59E0641C3BF0}">
      <dsp:nvSpPr>
        <dsp:cNvPr id="0" name=""/>
        <dsp:cNvSpPr/>
      </dsp:nvSpPr>
      <dsp:spPr>
        <a:xfrm>
          <a:off x="0" y="2088595"/>
          <a:ext cx="4207830" cy="66291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rtl="0">
            <a:lnSpc>
              <a:spcPct val="90000"/>
            </a:lnSpc>
            <a:spcBef>
              <a:spcPct val="0"/>
            </a:spcBef>
            <a:spcAft>
              <a:spcPct val="35000"/>
            </a:spcAft>
            <a:buNone/>
          </a:pPr>
          <a:r>
            <a:rPr lang="en-US" sz="2900" kern="1200" dirty="0"/>
            <a:t>Coherent</a:t>
          </a:r>
          <a:endParaRPr lang="ar-EG" sz="2900" kern="1200" dirty="0"/>
        </a:p>
      </dsp:txBody>
      <dsp:txXfrm>
        <a:off x="32361" y="2120956"/>
        <a:ext cx="4143108" cy="598192"/>
      </dsp:txXfrm>
    </dsp:sp>
    <dsp:sp modelId="{A9254947-C5A8-40E8-A4BC-C998AC1E70A3}">
      <dsp:nvSpPr>
        <dsp:cNvPr id="0" name=""/>
        <dsp:cNvSpPr/>
      </dsp:nvSpPr>
      <dsp:spPr>
        <a:xfrm rot="5400000">
          <a:off x="7682957" y="-624179"/>
          <a:ext cx="530331"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polite, professional tone</a:t>
          </a:r>
          <a:endParaRPr lang="ar-EG" sz="2300" kern="1200" dirty="0"/>
        </a:p>
      </dsp:txBody>
      <dsp:txXfrm rot="-5400000">
        <a:off x="4207830" y="2876837"/>
        <a:ext cx="7454697" cy="478553"/>
      </dsp:txXfrm>
    </dsp:sp>
    <dsp:sp modelId="{96F2A516-836A-4EE8-8911-816A10FE4379}">
      <dsp:nvSpPr>
        <dsp:cNvPr id="0" name=""/>
        <dsp:cNvSpPr/>
      </dsp:nvSpPr>
      <dsp:spPr>
        <a:xfrm>
          <a:off x="0" y="2784656"/>
          <a:ext cx="4207830" cy="66291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rtl="1">
            <a:lnSpc>
              <a:spcPct val="90000"/>
            </a:lnSpc>
            <a:spcBef>
              <a:spcPct val="0"/>
            </a:spcBef>
            <a:spcAft>
              <a:spcPct val="35000"/>
            </a:spcAft>
            <a:buNone/>
          </a:pPr>
          <a:r>
            <a:rPr lang="en-US" sz="2900" kern="1200" dirty="0"/>
            <a:t>Courteous</a:t>
          </a:r>
          <a:endParaRPr lang="ar-EG" sz="2900" kern="1200" dirty="0"/>
        </a:p>
      </dsp:txBody>
      <dsp:txXfrm>
        <a:off x="32361" y="2817017"/>
        <a:ext cx="4143108" cy="598192"/>
      </dsp:txXfrm>
    </dsp:sp>
    <dsp:sp modelId="{FF242D90-5CDE-4BDC-B089-C61827574746}">
      <dsp:nvSpPr>
        <dsp:cNvPr id="0" name=""/>
        <dsp:cNvSpPr/>
      </dsp:nvSpPr>
      <dsp:spPr>
        <a:xfrm rot="5400000">
          <a:off x="7682957" y="71880"/>
          <a:ext cx="530331"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enough information so the audience can understand</a:t>
          </a:r>
          <a:endParaRPr lang="ar-EG" sz="2300" kern="1200" dirty="0"/>
        </a:p>
      </dsp:txBody>
      <dsp:txXfrm rot="-5400000">
        <a:off x="4207830" y="3572897"/>
        <a:ext cx="7454697" cy="478553"/>
      </dsp:txXfrm>
    </dsp:sp>
    <dsp:sp modelId="{9FB3EA2F-3D20-40CF-9324-6019822342B3}">
      <dsp:nvSpPr>
        <dsp:cNvPr id="0" name=""/>
        <dsp:cNvSpPr/>
      </dsp:nvSpPr>
      <dsp:spPr>
        <a:xfrm>
          <a:off x="0" y="3480716"/>
          <a:ext cx="4207830" cy="66291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rtl="1">
            <a:lnSpc>
              <a:spcPct val="90000"/>
            </a:lnSpc>
            <a:spcBef>
              <a:spcPct val="0"/>
            </a:spcBef>
            <a:spcAft>
              <a:spcPct val="35000"/>
            </a:spcAft>
            <a:buNone/>
          </a:pPr>
          <a:r>
            <a:rPr lang="en-US" sz="2900" kern="1200" dirty="0"/>
            <a:t>Complete</a:t>
          </a:r>
          <a:endParaRPr lang="ar-EG" sz="2900" kern="1200" dirty="0"/>
        </a:p>
      </dsp:txBody>
      <dsp:txXfrm>
        <a:off x="32361" y="3513077"/>
        <a:ext cx="4143108" cy="598192"/>
      </dsp:txXfrm>
    </dsp:sp>
    <dsp:sp modelId="{02F0050B-D59F-437E-8B1C-E92505152203}">
      <dsp:nvSpPr>
        <dsp:cNvPr id="0" name=""/>
        <dsp:cNvSpPr/>
      </dsp:nvSpPr>
      <dsp:spPr>
        <a:xfrm rot="5400000">
          <a:off x="7682957" y="767941"/>
          <a:ext cx="530331"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in information, word choice, and grammar</a:t>
          </a:r>
          <a:endParaRPr lang="ar-EG" sz="2300" kern="1200" dirty="0"/>
        </a:p>
      </dsp:txBody>
      <dsp:txXfrm rot="-5400000">
        <a:off x="4207830" y="4268958"/>
        <a:ext cx="7454697" cy="478553"/>
      </dsp:txXfrm>
    </dsp:sp>
    <dsp:sp modelId="{BF4E5F5F-B3F9-43AE-9B82-EB2E7F6F4850}">
      <dsp:nvSpPr>
        <dsp:cNvPr id="0" name=""/>
        <dsp:cNvSpPr/>
      </dsp:nvSpPr>
      <dsp:spPr>
        <a:xfrm>
          <a:off x="0" y="4176777"/>
          <a:ext cx="4207830" cy="66291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rtl="1">
            <a:lnSpc>
              <a:spcPct val="90000"/>
            </a:lnSpc>
            <a:spcBef>
              <a:spcPct val="0"/>
            </a:spcBef>
            <a:spcAft>
              <a:spcPct val="35000"/>
            </a:spcAft>
            <a:buNone/>
          </a:pPr>
          <a:r>
            <a:rPr lang="en-US" sz="2900" kern="1200" dirty="0"/>
            <a:t>Correct ( </a:t>
          </a:r>
          <a:r>
            <a:rPr lang="en-US" sz="2900" b="1" kern="1200" dirty="0">
              <a:effectLst>
                <a:outerShdw blurRad="38100" dist="38100" dir="2700000" algn="tl">
                  <a:srgbClr val="000000">
                    <a:alpha val="43137"/>
                  </a:srgbClr>
                </a:outerShdw>
              </a:effectLst>
            </a:rPr>
            <a:t>Comprehension)</a:t>
          </a:r>
          <a:endParaRPr lang="ar-EG" sz="2900" kern="1200" dirty="0"/>
        </a:p>
      </dsp:txBody>
      <dsp:txXfrm>
        <a:off x="32361" y="4209138"/>
        <a:ext cx="4143108" cy="5981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0441FC-1ABD-4A89-9E40-675ABFEDC5EB}">
      <dsp:nvSpPr>
        <dsp:cNvPr id="0" name=""/>
        <dsp:cNvSpPr/>
      </dsp:nvSpPr>
      <dsp:spPr>
        <a:xfrm>
          <a:off x="3186" y="168704"/>
          <a:ext cx="1915960" cy="75693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bg1"/>
              </a:solidFill>
              <a:effectLst/>
              <a:latin typeface="PT Sans" panose="020B0503020203020204" pitchFamily="34" charset="0"/>
            </a:rPr>
            <a:t>Driver types </a:t>
          </a:r>
          <a:endParaRPr lang="en-US" sz="2000" b="1" kern="1200" dirty="0">
            <a:solidFill>
              <a:schemeClr val="bg1"/>
            </a:solidFill>
          </a:endParaRPr>
        </a:p>
      </dsp:txBody>
      <dsp:txXfrm>
        <a:off x="3186" y="168704"/>
        <a:ext cx="1915960" cy="756932"/>
      </dsp:txXfrm>
    </dsp:sp>
    <dsp:sp modelId="{F059BA32-C10A-4ABB-A01A-A162ACCAD2C1}">
      <dsp:nvSpPr>
        <dsp:cNvPr id="0" name=""/>
        <dsp:cNvSpPr/>
      </dsp:nvSpPr>
      <dsp:spPr>
        <a:xfrm>
          <a:off x="3186" y="925636"/>
          <a:ext cx="1915960" cy="318694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ctr" defTabSz="533400">
            <a:lnSpc>
              <a:spcPct val="90000"/>
            </a:lnSpc>
            <a:spcBef>
              <a:spcPct val="0"/>
            </a:spcBef>
            <a:spcAft>
              <a:spcPct val="15000"/>
            </a:spcAft>
            <a:buNone/>
          </a:pPr>
          <a:r>
            <a:rPr lang="en-US" sz="1200" b="0" i="0" kern="1200" dirty="0">
              <a:solidFill>
                <a:srgbClr val="747474"/>
              </a:solidFill>
              <a:effectLst/>
              <a:latin typeface="PT Sans" panose="020B0503020203020204" pitchFamily="34" charset="0"/>
            </a:rPr>
            <a:t>are straight and to the point, very focused on business and not interested in your personal life. </a:t>
          </a:r>
          <a:endParaRPr lang="en-US" sz="1200" kern="1200" dirty="0"/>
        </a:p>
        <a:p>
          <a:pPr marL="114300" lvl="1" indent="-114300" algn="ctr" defTabSz="533400">
            <a:lnSpc>
              <a:spcPct val="90000"/>
            </a:lnSpc>
            <a:spcBef>
              <a:spcPct val="0"/>
            </a:spcBef>
            <a:spcAft>
              <a:spcPct val="15000"/>
            </a:spcAft>
            <a:buNone/>
          </a:pPr>
          <a:endParaRPr lang="en-US" sz="1200" kern="1200" dirty="0"/>
        </a:p>
        <a:p>
          <a:pPr marL="114300" lvl="1" indent="-114300" algn="ctr" defTabSz="533400">
            <a:lnSpc>
              <a:spcPct val="90000"/>
            </a:lnSpc>
            <a:spcBef>
              <a:spcPct val="0"/>
            </a:spcBef>
            <a:spcAft>
              <a:spcPct val="15000"/>
            </a:spcAft>
            <a:buNone/>
          </a:pPr>
          <a:r>
            <a:rPr lang="en-US" sz="1200" b="0" i="0" kern="1200" dirty="0">
              <a:solidFill>
                <a:srgbClr val="747474"/>
              </a:solidFill>
              <a:effectLst/>
              <a:latin typeface="PT Sans" panose="020B0503020203020204" pitchFamily="34" charset="0"/>
            </a:rPr>
            <a:t>They want to see profit and success and will need for you to explicitly state how your partnership will help them be successful.</a:t>
          </a:r>
          <a:endParaRPr lang="en-US" sz="1200" kern="1200" dirty="0"/>
        </a:p>
      </dsp:txBody>
      <dsp:txXfrm>
        <a:off x="3186" y="925636"/>
        <a:ext cx="1915960" cy="3186945"/>
      </dsp:txXfrm>
    </dsp:sp>
    <dsp:sp modelId="{3F151090-7815-4692-B075-6E78E37C6394}">
      <dsp:nvSpPr>
        <dsp:cNvPr id="0" name=""/>
        <dsp:cNvSpPr/>
      </dsp:nvSpPr>
      <dsp:spPr>
        <a:xfrm>
          <a:off x="2187381" y="168704"/>
          <a:ext cx="1915960" cy="75693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bg1"/>
              </a:solidFill>
              <a:effectLst/>
              <a:latin typeface="PT Sans" panose="020B0503020203020204" pitchFamily="34" charset="0"/>
            </a:rPr>
            <a:t>Amiable types </a:t>
          </a:r>
          <a:endParaRPr lang="en-US" sz="2000" b="1" kern="1200" dirty="0">
            <a:solidFill>
              <a:schemeClr val="bg1"/>
            </a:solidFill>
          </a:endParaRPr>
        </a:p>
      </dsp:txBody>
      <dsp:txXfrm>
        <a:off x="2187381" y="168704"/>
        <a:ext cx="1915960" cy="756932"/>
      </dsp:txXfrm>
    </dsp:sp>
    <dsp:sp modelId="{C39B7A6D-3472-4740-907B-85EA16C10A96}">
      <dsp:nvSpPr>
        <dsp:cNvPr id="0" name=""/>
        <dsp:cNvSpPr/>
      </dsp:nvSpPr>
      <dsp:spPr>
        <a:xfrm>
          <a:off x="2187381" y="925636"/>
          <a:ext cx="1915960" cy="318694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ctr" defTabSz="533400">
            <a:lnSpc>
              <a:spcPct val="90000"/>
            </a:lnSpc>
            <a:spcBef>
              <a:spcPct val="0"/>
            </a:spcBef>
            <a:spcAft>
              <a:spcPct val="15000"/>
            </a:spcAft>
            <a:buNone/>
          </a:pPr>
          <a:r>
            <a:rPr lang="en-US" sz="1200" b="0" i="0" kern="1200" dirty="0">
              <a:solidFill>
                <a:srgbClr val="747474"/>
              </a:solidFill>
              <a:effectLst/>
              <a:latin typeface="PT Sans" panose="020B0503020203020204" pitchFamily="34" charset="0"/>
            </a:rPr>
            <a:t>care strongly about relationships and they go into business with people they like. They want to get to know you and want you to make them feel comfortable with the business opportunity. It usually takes them awhile to make decisions because you have to talk them through each of the steps – they like to take everyone’s opinion into consideration before making a decision.</a:t>
          </a:r>
          <a:endParaRPr lang="en-US" sz="1200" kern="1200" dirty="0"/>
        </a:p>
      </dsp:txBody>
      <dsp:txXfrm>
        <a:off x="2187381" y="925636"/>
        <a:ext cx="1915960" cy="3186945"/>
      </dsp:txXfrm>
    </dsp:sp>
    <dsp:sp modelId="{D366815B-C4B1-4BF0-9822-952BB518B1F5}">
      <dsp:nvSpPr>
        <dsp:cNvPr id="0" name=""/>
        <dsp:cNvSpPr/>
      </dsp:nvSpPr>
      <dsp:spPr>
        <a:xfrm>
          <a:off x="4371575" y="168704"/>
          <a:ext cx="1915960" cy="75693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bg1"/>
              </a:solidFill>
              <a:effectLst/>
              <a:latin typeface="PT Sans" panose="020B0503020203020204" pitchFamily="34" charset="0"/>
            </a:rPr>
            <a:t>Analytic types </a:t>
          </a:r>
          <a:endParaRPr lang="en-US" sz="2000" b="1" kern="1200" dirty="0">
            <a:solidFill>
              <a:schemeClr val="bg1"/>
            </a:solidFill>
          </a:endParaRPr>
        </a:p>
      </dsp:txBody>
      <dsp:txXfrm>
        <a:off x="4371575" y="168704"/>
        <a:ext cx="1915960" cy="756932"/>
      </dsp:txXfrm>
    </dsp:sp>
    <dsp:sp modelId="{0B94F455-E500-4467-A3FD-55BCF7C308DF}">
      <dsp:nvSpPr>
        <dsp:cNvPr id="0" name=""/>
        <dsp:cNvSpPr/>
      </dsp:nvSpPr>
      <dsp:spPr>
        <a:xfrm>
          <a:off x="4371575" y="925636"/>
          <a:ext cx="1915960" cy="318694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ctr" defTabSz="533400">
            <a:lnSpc>
              <a:spcPct val="90000"/>
            </a:lnSpc>
            <a:spcBef>
              <a:spcPct val="0"/>
            </a:spcBef>
            <a:spcAft>
              <a:spcPct val="15000"/>
            </a:spcAft>
            <a:buNone/>
          </a:pPr>
          <a:r>
            <a:rPr lang="en-US" sz="1200" b="0" i="0" kern="1200" dirty="0">
              <a:solidFill>
                <a:srgbClr val="747474"/>
              </a:solidFill>
              <a:effectLst/>
              <a:latin typeface="PT Sans" panose="020B0503020203020204" pitchFamily="34" charset="0"/>
            </a:rPr>
            <a:t>need a spreadsheet. They like to see the numbers and will know if it works for their company or not based solely on the spreadsheet. They are usually a bit more reserved and do not like to have large amount of conversation.</a:t>
          </a:r>
          <a:endParaRPr lang="en-US" sz="1200" kern="1200" dirty="0"/>
        </a:p>
      </dsp:txBody>
      <dsp:txXfrm>
        <a:off x="4371575" y="925636"/>
        <a:ext cx="1915960" cy="3186945"/>
      </dsp:txXfrm>
    </dsp:sp>
    <dsp:sp modelId="{F3456BCA-276F-4857-BD3C-433E838650E8}">
      <dsp:nvSpPr>
        <dsp:cNvPr id="0" name=""/>
        <dsp:cNvSpPr/>
      </dsp:nvSpPr>
      <dsp:spPr>
        <a:xfrm>
          <a:off x="6555770" y="168704"/>
          <a:ext cx="1915960" cy="75693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bg1"/>
              </a:solidFill>
              <a:effectLst/>
              <a:latin typeface="PT Sans" panose="020B0503020203020204" pitchFamily="34" charset="0"/>
            </a:rPr>
            <a:t>Expressive types </a:t>
          </a:r>
          <a:endParaRPr lang="en-US" sz="2000" b="1" kern="1200" dirty="0">
            <a:solidFill>
              <a:schemeClr val="bg1"/>
            </a:solidFill>
          </a:endParaRPr>
        </a:p>
      </dsp:txBody>
      <dsp:txXfrm>
        <a:off x="6555770" y="168704"/>
        <a:ext cx="1915960" cy="756932"/>
      </dsp:txXfrm>
    </dsp:sp>
    <dsp:sp modelId="{06376362-D9A5-49A6-973B-7A627AD1547C}">
      <dsp:nvSpPr>
        <dsp:cNvPr id="0" name=""/>
        <dsp:cNvSpPr/>
      </dsp:nvSpPr>
      <dsp:spPr>
        <a:xfrm>
          <a:off x="6555770" y="925636"/>
          <a:ext cx="1915960" cy="318694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ctr" defTabSz="533400">
            <a:lnSpc>
              <a:spcPct val="90000"/>
            </a:lnSpc>
            <a:spcBef>
              <a:spcPct val="0"/>
            </a:spcBef>
            <a:spcAft>
              <a:spcPct val="15000"/>
            </a:spcAft>
            <a:buNone/>
          </a:pPr>
          <a:r>
            <a:rPr lang="en-US" sz="1200" b="0" i="0" kern="1200" dirty="0">
              <a:solidFill>
                <a:srgbClr val="747474"/>
              </a:solidFill>
              <a:effectLst/>
              <a:latin typeface="PT Sans" panose="020B0503020203020204" pitchFamily="34" charset="0"/>
            </a:rPr>
            <a:t>are similar to drivers, but have a stronger focus on relationships. They will make the best decision for their company in a timely manner, but want to get to know you, too</a:t>
          </a:r>
          <a:endParaRPr lang="en-US" sz="1200" kern="1200" dirty="0"/>
        </a:p>
      </dsp:txBody>
      <dsp:txXfrm>
        <a:off x="6555770" y="925636"/>
        <a:ext cx="1915960" cy="3186945"/>
      </dsp:txXfrm>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50043A-EEFD-DADC-AF45-B317E23929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09ABEB-02C9-8E04-1036-F5B6CCFBA6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7D774B-9AE7-DF00-D64C-F211483FCD9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DC19536-4C10-B646-7453-0A5B3C45BCA6}"/>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3584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DE06B-4C7A-AF63-9527-D282E02FD5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225D8A-69CD-3C0B-6CE6-00FCDB77AA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5503E5-0B62-2FF8-A615-132AE36DC0D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E96BC38-8C6D-5E83-B166-D3134ECDFE5C}"/>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09493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64DC2-133E-7ED5-9104-6AC1F3D2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47E132-0646-821B-0217-A2EA71C0C1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D3F1B5-4068-B2B4-9F4E-4219D8D0F0C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D8D518F-3218-B17B-37EB-FAA2CEE1594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2650731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73AB6-3D5E-3FCD-D6DC-9A2B4F7DCC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EE6111-A2AF-A514-B0BA-A1096005FE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6E69AF-53E5-4C79-CB71-69E56877FAB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044F42D-BFB4-EEA1-F887-9A64E385C3E1}"/>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051909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B3221-841F-CF7E-20CB-71FF2B1F36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FB59A7-4575-386B-4A45-CAE5EF8CA9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404328-95E8-F3B6-6CBA-A86F2CE1988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C533989-F84E-8C2A-9F4F-D1A69B4B4B4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64687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66C0B-C21E-A0E3-5637-4BFA43D55A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ACD1BF-CFA5-3F62-C75B-E14B456767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DF8A9A-E799-0CCA-63A7-7B016FE4E9D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CC930DD-5F39-C587-794D-E9E9572D1EF3}"/>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109031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50DF5-3BD4-E03E-329C-46401A77D0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5CDC88-4175-87CF-0733-A14EA7DCB5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EBF237-FE1B-8CC9-01B7-DFE2D90F185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7AA290E-1ED5-43D2-86A7-D7E8CA8C5713}"/>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0215136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27D0E-E283-B3B3-88E7-AD2F13E95D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1A344E-616F-DF18-5543-4353B0EE58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292322-CC42-9CE5-1E4C-B571D73B7A1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4C27074-DB72-A32A-B265-53640F234AFB}"/>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085728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2904919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E9577-BF58-3F17-72A2-0F871C91D3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8F2E2C-7F04-48FF-28F1-DD2EC9D3B0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4DCED5-F761-E382-DE11-A6846096ACD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FB7810D-9CFE-CDEF-7B6E-5B88EA69CE19}"/>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9857530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A61A0-237B-00A5-1D65-9726BC9C47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55F749-D91B-7926-6D91-E616F021B3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8F6F72-8A47-71B5-B9C6-6F93AAD7E9B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611AEB9-AFFB-B03F-1471-72FBA8C16AAC}"/>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7979137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A1DB9-54F9-400C-0E86-AC3DCC56F8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A546F-CEC4-D4D3-048F-F8EE16CCE2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B86158-D88D-E189-E514-BE6732D69C1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E451FAD-3CA3-D26C-98E4-5052606971F0}"/>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516591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28F5A-45BC-6AFD-3B4E-39DBF94FEC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463536-D26F-97F4-452C-9E37C6FDA6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BA9F3C-7931-39D2-E828-98A0E1D071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33B2008-3B78-2841-6321-483AD84DC965}"/>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1816121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956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9.jpeg"/><Relationship Id="rId7" Type="http://schemas.openxmlformats.org/officeDocument/2006/relationships/diagramQuickStyle" Target="../diagrams/quickStyle2.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4.png"/><Relationship Id="rId9" Type="http://schemas.microsoft.com/office/2007/relationships/diagramDrawing" Target="../diagrams/drawing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10.jpe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hyperlink" Target="https://www.karrass.com/glossaryImpasse.html" TargetMode="External"/><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9.jpeg"/><Relationship Id="rId7" Type="http://schemas.openxmlformats.org/officeDocument/2006/relationships/diagramQuickStyle" Target="../diagrams/quickStyle4.xml"/><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84894" y="2234188"/>
            <a:ext cx="5203246" cy="1841466"/>
          </a:xfrm>
          <a:prstGeom prst="rect">
            <a:avLst/>
          </a:prstGeom>
          <a:noFill/>
        </p:spPr>
        <p:txBody>
          <a:bodyPr wrap="square" rtlCol="0">
            <a:spAutoFit/>
          </a:bodyPr>
          <a:lstStyle/>
          <a:p>
            <a:pPr marR="0" lvl="0" algn="ctr" rtl="0">
              <a:lnSpc>
                <a:spcPct val="107000"/>
              </a:lnSpc>
              <a:spcBef>
                <a:spcPts val="0"/>
              </a:spcBef>
              <a:spcAft>
                <a:spcPts val="0"/>
              </a:spcAft>
              <a:buSzPts val="1000"/>
              <a:tabLst>
                <a:tab pos="457200" algn="l"/>
              </a:tabLst>
            </a:pPr>
            <a:r>
              <a:rPr lang="en-US" sz="3600" b="1" dirty="0">
                <a:solidFill>
                  <a:srgbClr val="23232D"/>
                </a:solidFill>
                <a:effectLst/>
                <a:latin typeface="Times New Roman" panose="02020603050405020304" pitchFamily="18" charset="0"/>
                <a:ea typeface="Times New Roman" panose="02020603050405020304" pitchFamily="18" charset="0"/>
                <a:cs typeface="Arial" panose="020B0604020202020204" pitchFamily="34" charset="0"/>
              </a:rPr>
              <a:t>The Negotiation and Influencing Skills</a:t>
            </a:r>
          </a:p>
          <a:p>
            <a:pPr marR="0" lvl="0" algn="ctr" rtl="0">
              <a:lnSpc>
                <a:spcPct val="107000"/>
              </a:lnSpc>
              <a:spcBef>
                <a:spcPts val="0"/>
              </a:spcBef>
              <a:spcAft>
                <a:spcPts val="0"/>
              </a:spcAft>
              <a:buSzPts val="1000"/>
              <a:tabLst>
                <a:tab pos="457200" algn="l"/>
              </a:tabLst>
            </a:pPr>
            <a:r>
              <a:rPr lang="en-US" sz="3200" b="1" dirty="0">
                <a:solidFill>
                  <a:srgbClr val="00AEEF"/>
                </a:solidFill>
                <a:effectLst/>
                <a:latin typeface="Times New Roman" panose="02020603050405020304" pitchFamily="18" charset="0"/>
                <a:ea typeface="Times New Roman" panose="02020603050405020304" pitchFamily="18" charset="0"/>
                <a:cs typeface="Arial" panose="020B0604020202020204" pitchFamily="34" charset="0"/>
              </a:rPr>
              <a:t>Communication Skills</a:t>
            </a:r>
            <a:endParaRPr lang="en-US" sz="2400" b="1" dirty="0">
              <a:solidFill>
                <a:srgbClr val="00AEEF"/>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Lec.3</a:t>
            </a:r>
          </a:p>
        </p:txBody>
      </p:sp>
      <p:sp>
        <p:nvSpPr>
          <p:cNvPr id="11" name="TextBox 10"/>
          <p:cNvSpPr txBox="1"/>
          <p:nvPr/>
        </p:nvSpPr>
        <p:spPr>
          <a:xfrm>
            <a:off x="5337562" y="4880031"/>
            <a:ext cx="5598007"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ENT623</a:t>
            </a:r>
          </a:p>
          <a:p>
            <a:pPr algn="ctr"/>
            <a:r>
              <a:rPr lang="en-US" sz="2000" b="1" dirty="0">
                <a:solidFill>
                  <a:srgbClr val="2D3956"/>
                </a:solidFill>
                <a:latin typeface="Tajawal Medium" panose="00000600000000000000" pitchFamily="2" charset="-78"/>
                <a:cs typeface="Tajawal Medium" panose="00000600000000000000" pitchFamily="2" charset="-78"/>
              </a:rPr>
              <a:t>College of  Entrepreneurship and Innovation</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9D988-181A-255C-823E-B41620B5F08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5E0EF25-B6E3-ACEC-DDD1-EC295B36CB5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163A363-1052-CA92-2779-FEB971DF8791}"/>
              </a:ext>
            </a:extLst>
          </p:cNvPr>
          <p:cNvSpPr/>
          <p:nvPr/>
        </p:nvSpPr>
        <p:spPr>
          <a:xfrm>
            <a:off x="1276421" y="1906838"/>
            <a:ext cx="4222539" cy="2677656"/>
          </a:xfrm>
          <a:prstGeom prst="rect">
            <a:avLst/>
          </a:prstGeom>
        </p:spPr>
        <p:txBody>
          <a:bodyPr wrap="square">
            <a:spAutoFit/>
          </a:bodyPr>
          <a:lstStyle/>
          <a:p>
            <a:pPr marL="457200" indent="-457200" algn="just">
              <a:buFont typeface="Arial" panose="020B0604020202020204" pitchFamily="34" charset="0"/>
              <a:buChar char="•"/>
            </a:pPr>
            <a:r>
              <a:rPr lang="en-US" sz="2800" b="1" dirty="0">
                <a:effectLst>
                  <a:outerShdw blurRad="38100" dist="38100" dir="2700000" algn="tl">
                    <a:srgbClr val="000000">
                      <a:alpha val="43137"/>
                    </a:srgbClr>
                  </a:outerShdw>
                </a:effectLst>
              </a:rPr>
              <a:t>Identify the concept of communication skills</a:t>
            </a:r>
          </a:p>
          <a:p>
            <a:pPr marL="457200" indent="-457200" algn="just">
              <a:buFont typeface="Arial" panose="020B0604020202020204" pitchFamily="34" charset="0"/>
              <a:buChar char="•"/>
            </a:pPr>
            <a:endParaRPr lang="ar-EG" sz="2800" b="1" dirty="0">
              <a:effectLst>
                <a:outerShdw blurRad="38100" dist="38100" dir="2700000" algn="tl">
                  <a:srgbClr val="000000">
                    <a:alpha val="43137"/>
                  </a:srgbClr>
                </a:outerShdw>
              </a:effectLst>
            </a:endParaRPr>
          </a:p>
          <a:p>
            <a:pPr marL="457200" indent="-457200" algn="just">
              <a:buFont typeface="Arial" panose="020B0604020202020204" pitchFamily="34" charset="0"/>
              <a:buChar char="•"/>
            </a:pPr>
            <a:r>
              <a:rPr lang="en-US" sz="2800" b="1" dirty="0">
                <a:effectLst>
                  <a:outerShdw blurRad="38100" dist="38100" dir="2700000" algn="tl">
                    <a:srgbClr val="000000">
                      <a:alpha val="43137"/>
                    </a:srgbClr>
                  </a:outerShdw>
                </a:effectLst>
              </a:rPr>
              <a:t>Understand the principles of effective communication </a:t>
            </a:r>
          </a:p>
        </p:txBody>
      </p:sp>
      <p:sp>
        <p:nvSpPr>
          <p:cNvPr id="17" name="TextBox 16">
            <a:extLst>
              <a:ext uri="{FF2B5EF4-FFF2-40B4-BE49-F238E27FC236}">
                <a16:creationId xmlns:a16="http://schemas.microsoft.com/office/drawing/2014/main" id="{E4D161F2-7653-337D-C48A-087CA2D10842}"/>
              </a:ext>
            </a:extLst>
          </p:cNvPr>
          <p:cNvSpPr txBox="1"/>
          <p:nvPr/>
        </p:nvSpPr>
        <p:spPr>
          <a:xfrm>
            <a:off x="6944248" y="399675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Our Learning Outcomes</a:t>
            </a:r>
          </a:p>
        </p:txBody>
      </p:sp>
      <p:sp>
        <p:nvSpPr>
          <p:cNvPr id="18" name="Rectangle 17">
            <a:extLst>
              <a:ext uri="{FF2B5EF4-FFF2-40B4-BE49-F238E27FC236}">
                <a16:creationId xmlns:a16="http://schemas.microsoft.com/office/drawing/2014/main" id="{585898D8-BAE8-3255-1CD0-5D6EAD16912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590052C-7648-994F-8037-544D45B55AF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7FDFAB5-46EA-D1B0-A194-A523F4A817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C3D021EF-A84A-893B-1636-47B6A7E2D94C}"/>
              </a:ext>
            </a:extLst>
          </p:cNvPr>
          <p:cNvSpPr>
            <a:spLocks noGrp="1"/>
          </p:cNvSpPr>
          <p:nvPr>
            <p:ph type="pic" sz="quarter" idx="10"/>
          </p:nvPr>
        </p:nvSpPr>
        <p:spPr/>
      </p:sp>
      <p:pic>
        <p:nvPicPr>
          <p:cNvPr id="3" name="Picture 2" descr="Negotiation Skills - Strengthscape">
            <a:extLst>
              <a:ext uri="{FF2B5EF4-FFF2-40B4-BE49-F238E27FC236}">
                <a16:creationId xmlns:a16="http://schemas.microsoft.com/office/drawing/2014/main" id="{67DD3925-0599-931F-1CB5-2F048721C2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33451"/>
            <a:ext cx="5032587" cy="2495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66901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B2075-1E36-350E-A539-85AE582873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177C5C-A71C-AD75-2302-3A16AB4442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79F7C9C-C660-F2AF-1348-796CF89956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7DC4BCC-243E-E471-1CBC-F52A70BCA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71215D19-B8CA-6661-265D-DED4A7094372}"/>
              </a:ext>
            </a:extLst>
          </p:cNvPr>
          <p:cNvGraphicFramePr/>
          <p:nvPr>
            <p:extLst>
              <p:ext uri="{D42A27DB-BD31-4B8C-83A1-F6EECF244321}">
                <p14:modId xmlns:p14="http://schemas.microsoft.com/office/powerpoint/2010/main" val="3693842918"/>
              </p:ext>
            </p:extLst>
          </p:nvPr>
        </p:nvGraphicFramePr>
        <p:xfrm>
          <a:off x="4266751" y="1170370"/>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ounded Rectangle 7">
            <a:extLst>
              <a:ext uri="{FF2B5EF4-FFF2-40B4-BE49-F238E27FC236}">
                <a16:creationId xmlns:a16="http://schemas.microsoft.com/office/drawing/2014/main" id="{77603682-16D6-08D6-E52F-3803534443D6}"/>
              </a:ext>
            </a:extLst>
          </p:cNvPr>
          <p:cNvSpPr/>
          <p:nvPr/>
        </p:nvSpPr>
        <p:spPr>
          <a:xfrm>
            <a:off x="844494" y="2479919"/>
            <a:ext cx="3958285" cy="205453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rPr>
              <a:t>What Makes a Successful Entrepreneur</a:t>
            </a:r>
            <a:r>
              <a:rPr lang="ar-EG" sz="3200" b="1" dirty="0">
                <a:solidFill>
                  <a:schemeClr val="tx1"/>
                </a:solidFill>
              </a:rPr>
              <a:t>/ </a:t>
            </a:r>
            <a:r>
              <a:rPr lang="en-US" sz="3200" b="1" dirty="0">
                <a:solidFill>
                  <a:schemeClr val="tx1"/>
                </a:solidFill>
              </a:rPr>
              <a:t>Employee?</a:t>
            </a:r>
          </a:p>
        </p:txBody>
      </p:sp>
    </p:spTree>
    <p:extLst>
      <p:ext uri="{BB962C8B-B14F-4D97-AF65-F5344CB8AC3E}">
        <p14:creationId xmlns:p14="http://schemas.microsoft.com/office/powerpoint/2010/main" val="2677623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E3C46-15FB-DB42-8DE0-891574BB59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D73A24-71F5-1ECB-EAC0-00D646A73B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507BA50-B02A-4E05-EEF5-49D01EE748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B10C29C-8DC1-37EB-D2DC-871F88B69E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ounded Rectangle 7">
            <a:extLst>
              <a:ext uri="{FF2B5EF4-FFF2-40B4-BE49-F238E27FC236}">
                <a16:creationId xmlns:a16="http://schemas.microsoft.com/office/drawing/2014/main" id="{16A03D7D-F6CF-BE59-9328-E332D35E8AF8}"/>
              </a:ext>
            </a:extLst>
          </p:cNvPr>
          <p:cNvSpPr/>
          <p:nvPr/>
        </p:nvSpPr>
        <p:spPr>
          <a:xfrm>
            <a:off x="942308" y="3126629"/>
            <a:ext cx="4430110" cy="95202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accent4"/>
                </a:solidFill>
              </a:rPr>
              <a:t>Why Entrepreneurship Skills Are Important</a:t>
            </a:r>
          </a:p>
        </p:txBody>
      </p:sp>
      <p:pic>
        <p:nvPicPr>
          <p:cNvPr id="8" name="Picture 2">
            <a:extLst>
              <a:ext uri="{FF2B5EF4-FFF2-40B4-BE49-F238E27FC236}">
                <a16:creationId xmlns:a16="http://schemas.microsoft.com/office/drawing/2014/main" id="{E61B1FCB-EADB-EFB3-B99D-073D6694A50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606" t="5682" r="11671" b="12598"/>
          <a:stretch/>
        </p:blipFill>
        <p:spPr bwMode="auto">
          <a:xfrm>
            <a:off x="5843752" y="1839314"/>
            <a:ext cx="5405940" cy="3899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0173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9690A-6383-DCB6-DBDE-32885EC2FC4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2721E99-219C-C0A6-21F2-A99F591CA7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Eight Communication Skills for business Stock Photo - Alamy">
            <a:extLst>
              <a:ext uri="{FF2B5EF4-FFF2-40B4-BE49-F238E27FC236}">
                <a16:creationId xmlns:a16="http://schemas.microsoft.com/office/drawing/2014/main" id="{F533B3F0-3ED5-3DFB-2B46-ADF44D30E5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594"/>
          <a:stretch/>
        </p:blipFill>
        <p:spPr bwMode="auto">
          <a:xfrm>
            <a:off x="2341413" y="1531682"/>
            <a:ext cx="5481607" cy="4722892"/>
          </a:xfrm>
          <a:prstGeom prst="rect">
            <a:avLst/>
          </a:prstGeom>
          <a:noFill/>
          <a:extLst>
            <a:ext uri="{909E8E84-426E-40DD-AFC4-6F175D3DCCD1}">
              <a14:hiddenFill xmlns:a14="http://schemas.microsoft.com/office/drawing/2010/main">
                <a:solidFill>
                  <a:srgbClr val="FFFFFF"/>
                </a:solidFill>
              </a14:hiddenFill>
            </a:ext>
          </a:extLst>
        </p:spPr>
      </p:pic>
      <p:sp>
        <p:nvSpPr>
          <p:cNvPr id="10" name="Right Triangle 9">
            <a:extLst>
              <a:ext uri="{FF2B5EF4-FFF2-40B4-BE49-F238E27FC236}">
                <a16:creationId xmlns:a16="http://schemas.microsoft.com/office/drawing/2014/main" id="{BFF74D18-D668-866F-03FE-331D6F2D72F3}"/>
              </a:ext>
            </a:extLst>
          </p:cNvPr>
          <p:cNvSpPr/>
          <p:nvPr/>
        </p:nvSpPr>
        <p:spPr>
          <a:xfrm rot="5400000">
            <a:off x="1428748" y="-1417739"/>
            <a:ext cx="4200525" cy="7058026"/>
          </a:xfrm>
          <a:prstGeom prst="rtTriangle">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1C1705A6-383F-9D1D-3227-984FB7B17289}"/>
              </a:ext>
            </a:extLst>
          </p:cNvPr>
          <p:cNvSpPr/>
          <p:nvPr/>
        </p:nvSpPr>
        <p:spPr>
          <a:xfrm rot="16200000">
            <a:off x="6562724" y="1206693"/>
            <a:ext cx="4200525" cy="7058026"/>
          </a:xfrm>
          <a:prstGeom prst="rtTriangle">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217E166E-CADC-3ABC-1779-CA8137415C0E}"/>
              </a:ext>
            </a:extLst>
          </p:cNvPr>
          <p:cNvSpPr txBox="1"/>
          <p:nvPr/>
        </p:nvSpPr>
        <p:spPr>
          <a:xfrm>
            <a:off x="8169020" y="5102618"/>
            <a:ext cx="3676980" cy="1200329"/>
          </a:xfrm>
          <a:prstGeom prst="rect">
            <a:avLst/>
          </a:prstGeom>
          <a:noFill/>
        </p:spPr>
        <p:txBody>
          <a:bodyPr wrap="square" rtlCol="0">
            <a:spAutoFit/>
          </a:bodyPr>
          <a:lstStyle/>
          <a:p>
            <a:pPr algn="ctr"/>
            <a:r>
              <a:rPr lang="en-US" altLang="ko-KR" sz="3600" b="1" dirty="0">
                <a:solidFill>
                  <a:schemeClr val="bg1"/>
                </a:solidFill>
                <a:cs typeface="Arial" pitchFamily="34" charset="0"/>
              </a:rPr>
              <a:t>Communication</a:t>
            </a:r>
          </a:p>
          <a:p>
            <a:pPr algn="ctr"/>
            <a:r>
              <a:rPr lang="en-US" altLang="ko-KR" sz="3600" b="1" dirty="0">
                <a:solidFill>
                  <a:schemeClr val="bg1"/>
                </a:solidFill>
                <a:cs typeface="Arial" pitchFamily="34" charset="0"/>
              </a:rPr>
              <a:t>Skills</a:t>
            </a:r>
            <a:endParaRPr lang="ko-KR" altLang="en-US" sz="3600" b="1" dirty="0">
              <a:solidFill>
                <a:schemeClr val="bg1"/>
              </a:solidFill>
              <a:cs typeface="Arial" pitchFamily="34" charset="0"/>
            </a:endParaRPr>
          </a:p>
        </p:txBody>
      </p:sp>
    </p:spTree>
    <p:extLst>
      <p:ext uri="{BB962C8B-B14F-4D97-AF65-F5344CB8AC3E}">
        <p14:creationId xmlns:p14="http://schemas.microsoft.com/office/powerpoint/2010/main" val="2480377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93BC5-2E04-9A51-D25E-080DEBE9F5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7E8F32-A9C6-2470-FAEE-40532250DE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47E0F4D-DF6D-ADB3-2411-4F79C67EC0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333D635-DA93-BE60-CBFC-17D2DE3D7CC5}"/>
              </a:ext>
            </a:extLst>
          </p:cNvPr>
          <p:cNvSpPr txBox="1"/>
          <p:nvPr/>
        </p:nvSpPr>
        <p:spPr>
          <a:xfrm>
            <a:off x="889000" y="2391844"/>
            <a:ext cx="10541000" cy="1908215"/>
          </a:xfrm>
          <a:prstGeom prst="rect">
            <a:avLst/>
          </a:prstGeom>
          <a:noFill/>
        </p:spPr>
        <p:txBody>
          <a:bodyPr wrap="square" rtlCol="0">
            <a:spAutoFit/>
          </a:bodyPr>
          <a:lstStyle/>
          <a:p>
            <a:pPr algn="ctr" rtl="0">
              <a:spcBef>
                <a:spcPts val="600"/>
              </a:spcBef>
              <a:spcAft>
                <a:spcPts val="600"/>
              </a:spcAft>
              <a:defRPr/>
            </a:pPr>
            <a:r>
              <a:rPr lang="en-US" sz="3600" b="1" kern="0" dirty="0">
                <a:solidFill>
                  <a:srgbClr val="1A2EA2"/>
                </a:solidFill>
              </a:rPr>
              <a:t>Communication skills =</a:t>
            </a:r>
          </a:p>
          <a:p>
            <a:pPr algn="ctr" rtl="0">
              <a:spcBef>
                <a:spcPts val="600"/>
              </a:spcBef>
              <a:spcAft>
                <a:spcPts val="600"/>
              </a:spcAft>
              <a:defRPr/>
            </a:pPr>
            <a:r>
              <a:rPr lang="en-US" sz="3600" b="1" kern="0" dirty="0">
                <a:solidFill>
                  <a:srgbClr val="1A2EA2"/>
                </a:solidFill>
              </a:rPr>
              <a:t> 10% words + 30% (tone +tuning) + 60% body language.</a:t>
            </a:r>
          </a:p>
        </p:txBody>
      </p:sp>
      <p:pic>
        <p:nvPicPr>
          <p:cNvPr id="7" name="Graphic 21">
            <a:extLst>
              <a:ext uri="{FF2B5EF4-FFF2-40B4-BE49-F238E27FC236}">
                <a16:creationId xmlns:a16="http://schemas.microsoft.com/office/drawing/2014/main" id="{C4A66249-976F-7BA7-82C3-69FE8F29E8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222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2B463-3CA8-AB0C-9EDB-EE3A8DC427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6ECC4D-3C20-C326-3405-B9DEB9238E4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D591388-5EAE-FB73-F532-6DB85D781670}"/>
              </a:ext>
            </a:extLst>
          </p:cNvPr>
          <p:cNvSpPr txBox="1"/>
          <p:nvPr/>
        </p:nvSpPr>
        <p:spPr>
          <a:xfrm>
            <a:off x="2513150" y="1019069"/>
            <a:ext cx="3902032" cy="521970"/>
          </a:xfrm>
          <a:prstGeom prst="rect">
            <a:avLst/>
          </a:prstGeom>
          <a:noFill/>
        </p:spPr>
        <p:txBody>
          <a:bodyPr wrap="square" rtlCol="0">
            <a:spAutoFit/>
          </a:bodyPr>
          <a:lstStyle/>
          <a:p>
            <a:r>
              <a:rPr lang="en-US" altLang="ar-EG" sz="2800" b="1" dirty="0">
                <a:solidFill>
                  <a:srgbClr val="1A2EA2"/>
                </a:solidFill>
              </a:rPr>
              <a:t>What is communication?</a:t>
            </a:r>
          </a:p>
        </p:txBody>
      </p:sp>
      <p:sp>
        <p:nvSpPr>
          <p:cNvPr id="5" name="Rectangle 4">
            <a:extLst>
              <a:ext uri="{FF2B5EF4-FFF2-40B4-BE49-F238E27FC236}">
                <a16:creationId xmlns:a16="http://schemas.microsoft.com/office/drawing/2014/main" id="{D874542E-54E8-76E0-4840-A5EB6ED282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A48E015-A468-F4D7-3522-CB3E96DA7D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80115DA-23F1-FB95-DCC7-888DC73AD8BB}"/>
              </a:ext>
            </a:extLst>
          </p:cNvPr>
          <p:cNvSpPr txBox="1"/>
          <p:nvPr/>
        </p:nvSpPr>
        <p:spPr>
          <a:xfrm>
            <a:off x="1049909" y="2441585"/>
            <a:ext cx="9768270" cy="2677656"/>
          </a:xfrm>
          <a:prstGeom prst="rect">
            <a:avLst/>
          </a:prstGeom>
          <a:noFill/>
        </p:spPr>
        <p:txBody>
          <a:bodyPr wrap="square">
            <a:spAutoFit/>
          </a:bodyPr>
          <a:lstStyle/>
          <a:p>
            <a:pPr algn="ctr">
              <a:buFontTx/>
              <a:buNone/>
            </a:pPr>
            <a:r>
              <a:rPr lang="en-US" altLang="en-US" sz="2800" b="1" dirty="0"/>
              <a:t>Is “an interaction between 2 or more persons that involves the exchange of information between a sender and a receiver”.</a:t>
            </a:r>
          </a:p>
          <a:p>
            <a:pPr algn="ctr">
              <a:buFontTx/>
              <a:buNone/>
            </a:pPr>
            <a:endParaRPr lang="en-US" altLang="en-US" sz="2800" dirty="0"/>
          </a:p>
          <a:p>
            <a:pPr algn="ctr">
              <a:buFontTx/>
              <a:buNone/>
            </a:pPr>
            <a:endParaRPr lang="en-US" altLang="en-US" sz="2800" dirty="0"/>
          </a:p>
          <a:p>
            <a:pPr algn="ctr">
              <a:buFontTx/>
              <a:buNone/>
            </a:pPr>
            <a:r>
              <a:rPr lang="en-US" altLang="en-US" sz="2800" dirty="0"/>
              <a:t>It involves the expression of emotions, ideas, and thoughts through verbal and non-verbal signals.</a:t>
            </a:r>
          </a:p>
        </p:txBody>
      </p:sp>
    </p:spTree>
    <p:extLst>
      <p:ext uri="{BB962C8B-B14F-4D97-AF65-F5344CB8AC3E}">
        <p14:creationId xmlns:p14="http://schemas.microsoft.com/office/powerpoint/2010/main" val="86305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2C285-2A4B-D51E-D80D-07BE41CB86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72EA1C-0423-EB2A-38EF-F42B5C0445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822743-0F48-8E82-7E3A-2C8E0AA17500}"/>
              </a:ext>
            </a:extLst>
          </p:cNvPr>
          <p:cNvSpPr txBox="1"/>
          <p:nvPr/>
        </p:nvSpPr>
        <p:spPr>
          <a:xfrm>
            <a:off x="2513150" y="1019069"/>
            <a:ext cx="3902032" cy="521970"/>
          </a:xfrm>
          <a:prstGeom prst="rect">
            <a:avLst/>
          </a:prstGeom>
          <a:noFill/>
        </p:spPr>
        <p:txBody>
          <a:bodyPr wrap="square" rtlCol="0">
            <a:spAutoFit/>
          </a:bodyPr>
          <a:lstStyle/>
          <a:p>
            <a:r>
              <a:rPr lang="en-US" altLang="ar-EG" sz="2800" b="1" dirty="0">
                <a:solidFill>
                  <a:srgbClr val="1A2EA2"/>
                </a:solidFill>
              </a:rPr>
              <a:t>What is communication?</a:t>
            </a:r>
          </a:p>
        </p:txBody>
      </p:sp>
      <p:sp>
        <p:nvSpPr>
          <p:cNvPr id="5" name="Rectangle 4">
            <a:extLst>
              <a:ext uri="{FF2B5EF4-FFF2-40B4-BE49-F238E27FC236}">
                <a16:creationId xmlns:a16="http://schemas.microsoft.com/office/drawing/2014/main" id="{BF4C3FE3-3EAC-5124-C6B8-4AC01BBF25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41DA7E68-52F9-6384-996A-70B49D86ED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520923B-3DC7-B92A-E237-6BA5AA644A76}"/>
              </a:ext>
            </a:extLst>
          </p:cNvPr>
          <p:cNvPicPr>
            <a:picLocks noChangeAspect="1"/>
          </p:cNvPicPr>
          <p:nvPr/>
        </p:nvPicPr>
        <p:blipFill>
          <a:blip r:embed="rId3"/>
          <a:srcRect l="19657" t="8675" r="20906" b="7148"/>
          <a:stretch/>
        </p:blipFill>
        <p:spPr>
          <a:xfrm>
            <a:off x="6830109" y="1746034"/>
            <a:ext cx="4310857" cy="4218348"/>
          </a:xfrm>
          <a:prstGeom prst="rect">
            <a:avLst/>
          </a:prstGeom>
        </p:spPr>
      </p:pic>
      <p:sp>
        <p:nvSpPr>
          <p:cNvPr id="4" name="TextBox 3">
            <a:extLst>
              <a:ext uri="{FF2B5EF4-FFF2-40B4-BE49-F238E27FC236}">
                <a16:creationId xmlns:a16="http://schemas.microsoft.com/office/drawing/2014/main" id="{31C47AE7-D4ED-4D02-92D9-127C68D0E87B}"/>
              </a:ext>
            </a:extLst>
          </p:cNvPr>
          <p:cNvSpPr txBox="1"/>
          <p:nvPr/>
        </p:nvSpPr>
        <p:spPr>
          <a:xfrm>
            <a:off x="566143" y="2513197"/>
            <a:ext cx="5271054" cy="2785378"/>
          </a:xfrm>
          <a:prstGeom prst="rect">
            <a:avLst/>
          </a:prstGeom>
          <a:noFill/>
        </p:spPr>
        <p:txBody>
          <a:bodyPr wrap="square">
            <a:spAutoFit/>
          </a:bodyPr>
          <a:lstStyle/>
          <a:p>
            <a:pPr algn="ctr"/>
            <a:r>
              <a:rPr lang="en-US" sz="2500" dirty="0"/>
              <a:t>the ability to convey ideas clearly and effectively, both verbally and in writing. This includes active listening, presenting information persuasively, and engaging in meaningful dialogue with team members, investors, and customers.</a:t>
            </a:r>
          </a:p>
        </p:txBody>
      </p:sp>
    </p:spTree>
    <p:extLst>
      <p:ext uri="{BB962C8B-B14F-4D97-AF65-F5344CB8AC3E}">
        <p14:creationId xmlns:p14="http://schemas.microsoft.com/office/powerpoint/2010/main" val="1932967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1143A-5581-1789-C815-8E91C1DFFD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8BB25B-D173-D8C6-F9CD-EBF83B1D9C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3451332-FACD-8B91-F213-7E7D8149C58E}"/>
              </a:ext>
            </a:extLst>
          </p:cNvPr>
          <p:cNvSpPr txBox="1"/>
          <p:nvPr/>
        </p:nvSpPr>
        <p:spPr>
          <a:xfrm>
            <a:off x="2513149" y="1019069"/>
            <a:ext cx="6716911" cy="523220"/>
          </a:xfrm>
          <a:prstGeom prst="rect">
            <a:avLst/>
          </a:prstGeom>
          <a:noFill/>
        </p:spPr>
        <p:txBody>
          <a:bodyPr wrap="square" rtlCol="0">
            <a:spAutoFit/>
          </a:bodyPr>
          <a:lstStyle/>
          <a:p>
            <a:r>
              <a:rPr lang="en-US" altLang="ar-EG" sz="2800" b="1" dirty="0">
                <a:solidFill>
                  <a:srgbClr val="1A2EA2"/>
                </a:solidFill>
              </a:rPr>
              <a:t>What is communication? Other Definition</a:t>
            </a:r>
          </a:p>
        </p:txBody>
      </p:sp>
      <p:sp>
        <p:nvSpPr>
          <p:cNvPr id="5" name="Rectangle 4">
            <a:extLst>
              <a:ext uri="{FF2B5EF4-FFF2-40B4-BE49-F238E27FC236}">
                <a16:creationId xmlns:a16="http://schemas.microsoft.com/office/drawing/2014/main" id="{C180B419-83F5-7549-183E-6F54DD97A1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BDCBF835-684B-2A42-61EE-5949E53BF3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C71CEE2-5B04-47D5-0DB2-F1C902FCDE89}"/>
              </a:ext>
            </a:extLst>
          </p:cNvPr>
          <p:cNvPicPr>
            <a:picLocks noChangeAspect="1"/>
          </p:cNvPicPr>
          <p:nvPr/>
        </p:nvPicPr>
        <p:blipFill>
          <a:blip r:embed="rId3"/>
          <a:srcRect l="19657" t="8675" r="20906" b="7148"/>
          <a:stretch/>
        </p:blipFill>
        <p:spPr>
          <a:xfrm>
            <a:off x="6830109" y="1746034"/>
            <a:ext cx="4310857" cy="4218348"/>
          </a:xfrm>
          <a:prstGeom prst="rect">
            <a:avLst/>
          </a:prstGeom>
        </p:spPr>
      </p:pic>
      <p:sp>
        <p:nvSpPr>
          <p:cNvPr id="4" name="TextBox 3">
            <a:extLst>
              <a:ext uri="{FF2B5EF4-FFF2-40B4-BE49-F238E27FC236}">
                <a16:creationId xmlns:a16="http://schemas.microsoft.com/office/drawing/2014/main" id="{991E5530-C796-4F6C-042B-355DAFAF184C}"/>
              </a:ext>
            </a:extLst>
          </p:cNvPr>
          <p:cNvSpPr txBox="1"/>
          <p:nvPr/>
        </p:nvSpPr>
        <p:spPr>
          <a:xfrm>
            <a:off x="566143" y="2513197"/>
            <a:ext cx="5271054" cy="1384995"/>
          </a:xfrm>
          <a:prstGeom prst="rect">
            <a:avLst/>
          </a:prstGeom>
          <a:noFill/>
        </p:spPr>
        <p:txBody>
          <a:bodyPr wrap="square">
            <a:spAutoFit/>
          </a:bodyPr>
          <a:lstStyle/>
          <a:p>
            <a:pPr algn="ctr"/>
            <a:r>
              <a:rPr lang="en-US" altLang="sk-SK" sz="2800" dirty="0"/>
              <a:t>the process by which people exchange information or express their thoughts and feelings </a:t>
            </a:r>
          </a:p>
        </p:txBody>
      </p:sp>
    </p:spTree>
    <p:extLst>
      <p:ext uri="{BB962C8B-B14F-4D97-AF65-F5344CB8AC3E}">
        <p14:creationId xmlns:p14="http://schemas.microsoft.com/office/powerpoint/2010/main" val="1276121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B34AC0-EE66-F5A5-79DF-3B855B304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B4311E-CFB3-6320-3A24-CD7643BB071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7447430-B76E-3675-38B0-DD65870EC197}"/>
              </a:ext>
            </a:extLst>
          </p:cNvPr>
          <p:cNvSpPr txBox="1"/>
          <p:nvPr/>
        </p:nvSpPr>
        <p:spPr>
          <a:xfrm>
            <a:off x="2513150" y="1019069"/>
            <a:ext cx="3902032" cy="521970"/>
          </a:xfrm>
          <a:prstGeom prst="rect">
            <a:avLst/>
          </a:prstGeom>
          <a:noFill/>
        </p:spPr>
        <p:txBody>
          <a:bodyPr wrap="square" rtlCol="0">
            <a:spAutoFit/>
          </a:bodyPr>
          <a:lstStyle/>
          <a:p>
            <a:r>
              <a:rPr lang="en-US" altLang="ar-EG" sz="2800" b="1" dirty="0">
                <a:solidFill>
                  <a:srgbClr val="1A2EA2"/>
                </a:solidFill>
              </a:rPr>
              <a:t>What is communication?</a:t>
            </a:r>
          </a:p>
        </p:txBody>
      </p:sp>
      <p:sp>
        <p:nvSpPr>
          <p:cNvPr id="5" name="Rectangle 4">
            <a:extLst>
              <a:ext uri="{FF2B5EF4-FFF2-40B4-BE49-F238E27FC236}">
                <a16:creationId xmlns:a16="http://schemas.microsoft.com/office/drawing/2014/main" id="{C25BDF61-3DE8-9B09-2D0B-B1D88087DF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CD67712-AF30-C7D7-52BF-1559960538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F6632C1-2BC6-1E17-C85B-8E44A4D3F7FB}"/>
              </a:ext>
            </a:extLst>
          </p:cNvPr>
          <p:cNvSpPr txBox="1"/>
          <p:nvPr/>
        </p:nvSpPr>
        <p:spPr>
          <a:xfrm>
            <a:off x="762000" y="2441585"/>
            <a:ext cx="10294883" cy="3108543"/>
          </a:xfrm>
          <a:prstGeom prst="rect">
            <a:avLst/>
          </a:prstGeom>
          <a:noFill/>
        </p:spPr>
        <p:txBody>
          <a:bodyPr wrap="square">
            <a:spAutoFit/>
          </a:bodyPr>
          <a:lstStyle/>
          <a:p>
            <a:pPr>
              <a:buFontTx/>
              <a:buNone/>
            </a:pPr>
            <a:r>
              <a:rPr lang="en-US" altLang="ar-EG" sz="2800" dirty="0"/>
              <a:t>	In simple words we can say that ““</a:t>
            </a:r>
            <a:r>
              <a:rPr lang="en-US" altLang="ar-EG" sz="2800" dirty="0">
                <a:solidFill>
                  <a:srgbClr val="F907A3"/>
                </a:solidFill>
              </a:rPr>
              <a:t>just to convey the message</a:t>
            </a:r>
            <a:r>
              <a:rPr lang="en-US" altLang="ar-EG" sz="2800" dirty="0"/>
              <a:t>”</a:t>
            </a:r>
          </a:p>
          <a:p>
            <a:pPr>
              <a:buFontTx/>
              <a:buNone/>
            </a:pPr>
            <a:endParaRPr lang="en-US" altLang="ar-EG" sz="2800" dirty="0"/>
          </a:p>
          <a:p>
            <a:pPr>
              <a:buFontTx/>
              <a:buNone/>
            </a:pPr>
            <a:endParaRPr lang="en-US" altLang="ar-EG" sz="2800" dirty="0"/>
          </a:p>
          <a:p>
            <a:pPr>
              <a:buFontTx/>
              <a:buNone/>
            </a:pPr>
            <a:endParaRPr lang="en-US" altLang="ar-EG" sz="2800" dirty="0"/>
          </a:p>
          <a:p>
            <a:pPr algn="ctr">
              <a:buFontTx/>
              <a:buNone/>
            </a:pPr>
            <a:r>
              <a:rPr lang="en-US" altLang="ar-EG" sz="2800" dirty="0"/>
              <a:t>If we go in more detail, we can say that communication is </a:t>
            </a:r>
          </a:p>
          <a:p>
            <a:pPr algn="ctr">
              <a:buFontTx/>
              <a:buNone/>
            </a:pPr>
            <a:r>
              <a:rPr lang="en-US" altLang="ar-EG" sz="2800" dirty="0"/>
              <a:t>the process of transmitting </a:t>
            </a:r>
            <a:r>
              <a:rPr lang="en-US" altLang="ar-EG" sz="2800" dirty="0">
                <a:solidFill>
                  <a:srgbClr val="F907A3"/>
                </a:solidFill>
              </a:rPr>
              <a:t>(A                  B)</a:t>
            </a:r>
            <a:r>
              <a:rPr lang="en-US" altLang="ar-EG" sz="2800" dirty="0"/>
              <a:t> &amp; Receiving </a:t>
            </a:r>
          </a:p>
          <a:p>
            <a:pPr algn="ctr">
              <a:buFontTx/>
              <a:buNone/>
            </a:pPr>
            <a:r>
              <a:rPr lang="en-US" altLang="ar-EG" sz="2800" dirty="0">
                <a:solidFill>
                  <a:srgbClr val="F907A3"/>
                </a:solidFill>
              </a:rPr>
              <a:t>(B                  A)</a:t>
            </a:r>
            <a:r>
              <a:rPr lang="en-US" altLang="ar-EG" sz="2800" dirty="0"/>
              <a:t> Messages.</a:t>
            </a:r>
          </a:p>
        </p:txBody>
      </p:sp>
      <p:sp>
        <p:nvSpPr>
          <p:cNvPr id="8" name="Arrow: Right 7">
            <a:extLst>
              <a:ext uri="{FF2B5EF4-FFF2-40B4-BE49-F238E27FC236}">
                <a16:creationId xmlns:a16="http://schemas.microsoft.com/office/drawing/2014/main" id="{AC3C1934-A98A-916E-B4CA-19CADFBE9C74}"/>
              </a:ext>
            </a:extLst>
          </p:cNvPr>
          <p:cNvSpPr/>
          <p:nvPr/>
        </p:nvSpPr>
        <p:spPr>
          <a:xfrm>
            <a:off x="6612274" y="4587306"/>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0FDEB08E-486B-A73E-D9E7-0BB9F11EAB24}"/>
              </a:ext>
            </a:extLst>
          </p:cNvPr>
          <p:cNvSpPr/>
          <p:nvPr/>
        </p:nvSpPr>
        <p:spPr>
          <a:xfrm>
            <a:off x="4554716" y="5071938"/>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3599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724143" cy="584775"/>
          </a:xfrm>
          <a:prstGeom prst="rect">
            <a:avLst/>
          </a:prstGeom>
          <a:noFill/>
        </p:spPr>
        <p:txBody>
          <a:bodyPr wrap="square" rtlCol="0">
            <a:spAutoFit/>
          </a:bodyPr>
          <a:lstStyle/>
          <a:p>
            <a:pPr rtl="0"/>
            <a:r>
              <a:rPr lang="en-US" altLang="en-US" sz="3200" b="1" dirty="0">
                <a:effectLst>
                  <a:outerShdw blurRad="38100" dist="38100" dir="2700000" algn="tl">
                    <a:srgbClr val="000000">
                      <a:alpha val="43137"/>
                    </a:srgbClr>
                  </a:outerShdw>
                </a:effectLst>
              </a:rPr>
              <a:t>Reason of communication </a:t>
            </a:r>
            <a:endParaRPr lang="ar-EG" sz="3200" b="1" dirty="0">
              <a:effectLst>
                <a:outerShdw blurRad="38100" dist="38100" dir="2700000" algn="tl">
                  <a:srgbClr val="000000">
                    <a:alpha val="43137"/>
                  </a:srgbClr>
                </a:outerShdw>
              </a:effectLst>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Content Placeholder 3">
            <a:extLst>
              <a:ext uri="{FF2B5EF4-FFF2-40B4-BE49-F238E27FC236}">
                <a16:creationId xmlns:a16="http://schemas.microsoft.com/office/drawing/2014/main" id="{BC0D6631-A242-CC5F-A135-50BE68FF5CF5}"/>
              </a:ext>
            </a:extLst>
          </p:cNvPr>
          <p:cNvGraphicFramePr>
            <a:graphicFrameLocks noGrp="1"/>
          </p:cNvGraphicFramePr>
          <p:nvPr>
            <p:extLst>
              <p:ext uri="{D42A27DB-BD31-4B8C-83A1-F6EECF244321}">
                <p14:modId xmlns:p14="http://schemas.microsoft.com/office/powerpoint/2010/main" val="942506948"/>
              </p:ext>
            </p:extLst>
          </p:nvPr>
        </p:nvGraphicFramePr>
        <p:xfrm>
          <a:off x="4291033" y="1953323"/>
          <a:ext cx="8702786" cy="485393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Rectangle 6">
            <a:extLst>
              <a:ext uri="{FF2B5EF4-FFF2-40B4-BE49-F238E27FC236}">
                <a16:creationId xmlns:a16="http://schemas.microsoft.com/office/drawing/2014/main" id="{C5BA8E78-0B15-FE8D-0780-53BB89A741F5}"/>
              </a:ext>
            </a:extLst>
          </p:cNvPr>
          <p:cNvSpPr/>
          <p:nvPr/>
        </p:nvSpPr>
        <p:spPr>
          <a:xfrm>
            <a:off x="3571580" y="2779053"/>
            <a:ext cx="2698366" cy="1421928"/>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lnSpc>
                <a:spcPct val="90000"/>
              </a:lnSpc>
            </a:pPr>
            <a:r>
              <a:rPr lang="en-US" altLang="en-US" sz="3200" b="1" dirty="0">
                <a:solidFill>
                  <a:srgbClr val="C00000"/>
                </a:solidFill>
                <a:effectLst>
                  <a:outerShdw blurRad="38100" dist="38100" dir="2700000" algn="tl">
                    <a:srgbClr val="000000">
                      <a:alpha val="43137"/>
                    </a:srgbClr>
                  </a:outerShdw>
                </a:effectLst>
              </a:rPr>
              <a:t>We communicate to: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D170A-EB1E-313E-52C3-627793B3768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17434B0-0720-F16B-4D84-99891A6BCDC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EAFDB78-4B5C-1E4E-A679-3C53B804DD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5A8AA2-E92F-4486-5F58-905DA85F1E0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9C95D3E-DC64-B57A-5ED5-9ED44A9EFB5D}"/>
              </a:ext>
            </a:extLst>
          </p:cNvPr>
          <p:cNvSpPr txBox="1"/>
          <p:nvPr/>
        </p:nvSpPr>
        <p:spPr>
          <a:xfrm>
            <a:off x="4689258" y="1412953"/>
            <a:ext cx="7208699" cy="830997"/>
          </a:xfrm>
          <a:prstGeom prst="rect">
            <a:avLst/>
          </a:prstGeom>
          <a:noFill/>
        </p:spPr>
        <p:txBody>
          <a:bodyPr wrap="square" rtlCol="0">
            <a:spAutoFit/>
          </a:bodyPr>
          <a:lstStyle/>
          <a:p>
            <a:pPr algn="ctr" eaLnBrk="0" hangingPunct="0"/>
            <a:r>
              <a:rPr lang="en-US" altLang="ar-EG" sz="2400" b="1" dirty="0">
                <a:solidFill>
                  <a:srgbClr val="1A2EA2"/>
                </a:solidFill>
                <a:latin typeface="Arial" panose="020B0604020202020204" pitchFamily="34" charset="0"/>
              </a:rPr>
              <a:t>What are the most common ways we communicate?</a:t>
            </a:r>
          </a:p>
        </p:txBody>
      </p:sp>
      <p:sp>
        <p:nvSpPr>
          <p:cNvPr id="28" name="Rectangle 27">
            <a:extLst>
              <a:ext uri="{FF2B5EF4-FFF2-40B4-BE49-F238E27FC236}">
                <a16:creationId xmlns:a16="http://schemas.microsoft.com/office/drawing/2014/main" id="{D81501FE-6D4E-A613-7496-8144D64E49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68D8C19-88F1-DC47-898A-A47D9A567C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7AEF68C4-FC89-A57F-568E-91A5C03BC6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AutoShape 3">
            <a:extLst>
              <a:ext uri="{FF2B5EF4-FFF2-40B4-BE49-F238E27FC236}">
                <a16:creationId xmlns:a16="http://schemas.microsoft.com/office/drawing/2014/main" id="{42A51C96-F98F-EB8D-DEF9-870D54BEE465}"/>
              </a:ext>
            </a:extLst>
          </p:cNvPr>
          <p:cNvSpPr>
            <a:spLocks noChangeArrowheads="1"/>
          </p:cNvSpPr>
          <p:nvPr/>
        </p:nvSpPr>
        <p:spPr bwMode="auto">
          <a:xfrm rot="20879958">
            <a:off x="4036248" y="3000257"/>
            <a:ext cx="3257550" cy="1752600"/>
          </a:xfrm>
          <a:prstGeom prst="rightArrow">
            <a:avLst>
              <a:gd name="adj1" fmla="val 50000"/>
              <a:gd name="adj2" fmla="val 46467"/>
            </a:avLst>
          </a:prstGeom>
          <a:solidFill>
            <a:srgbClr val="9966FF"/>
          </a:solidFill>
          <a:ln w="9525" cmpd="sng">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r>
              <a:rPr lang="en-US" altLang="ar-EG" sz="1800" b="1">
                <a:latin typeface="Verdana" panose="020B0604030504040204" pitchFamily="34" charset="0"/>
              </a:rPr>
              <a:t>Spoken Word</a:t>
            </a:r>
          </a:p>
        </p:txBody>
      </p:sp>
      <p:sp>
        <p:nvSpPr>
          <p:cNvPr id="7" name="AutoShape 4">
            <a:extLst>
              <a:ext uri="{FF2B5EF4-FFF2-40B4-BE49-F238E27FC236}">
                <a16:creationId xmlns:a16="http://schemas.microsoft.com/office/drawing/2014/main" id="{A5D7D28D-68AB-C746-C6B6-8E8426A1C098}"/>
              </a:ext>
            </a:extLst>
          </p:cNvPr>
          <p:cNvSpPr>
            <a:spLocks noChangeArrowheads="1"/>
          </p:cNvSpPr>
          <p:nvPr/>
        </p:nvSpPr>
        <p:spPr bwMode="auto">
          <a:xfrm>
            <a:off x="4336287" y="4854457"/>
            <a:ext cx="3000375" cy="1828800"/>
          </a:xfrm>
          <a:prstGeom prst="rightArrow">
            <a:avLst>
              <a:gd name="adj1" fmla="val 50000"/>
              <a:gd name="adj2" fmla="val 41016"/>
            </a:avLst>
          </a:prstGeom>
          <a:solidFill>
            <a:srgbClr val="00FFFF"/>
          </a:solidFill>
          <a:ln w="9525" cmpd="sng">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r>
              <a:rPr lang="en-US" altLang="ar-EG" sz="1800" b="1">
                <a:latin typeface="Verdana" panose="020B0604030504040204" pitchFamily="34" charset="0"/>
              </a:rPr>
              <a:t>Written Word</a:t>
            </a:r>
          </a:p>
        </p:txBody>
      </p:sp>
      <p:sp>
        <p:nvSpPr>
          <p:cNvPr id="9" name="AutoShape 5">
            <a:extLst>
              <a:ext uri="{FF2B5EF4-FFF2-40B4-BE49-F238E27FC236}">
                <a16:creationId xmlns:a16="http://schemas.microsoft.com/office/drawing/2014/main" id="{22D0952A-5628-D34B-5911-2B5FAF725FDF}"/>
              </a:ext>
            </a:extLst>
          </p:cNvPr>
          <p:cNvSpPr>
            <a:spLocks noChangeArrowheads="1"/>
          </p:cNvSpPr>
          <p:nvPr/>
        </p:nvSpPr>
        <p:spPr bwMode="auto">
          <a:xfrm rot="20784271">
            <a:off x="7836724" y="2606557"/>
            <a:ext cx="3171825" cy="1828800"/>
          </a:xfrm>
          <a:prstGeom prst="leftArrow">
            <a:avLst>
              <a:gd name="adj1" fmla="val 50000"/>
              <a:gd name="adj2" fmla="val 43359"/>
            </a:avLst>
          </a:prstGeom>
          <a:solidFill>
            <a:srgbClr val="99CCFF"/>
          </a:solidFill>
          <a:ln w="9525" cmpd="sng">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r>
              <a:rPr lang="en-US" altLang="ar-EG" sz="1800" b="1">
                <a:latin typeface="Verdana" panose="020B0604030504040204" pitchFamily="34" charset="0"/>
              </a:rPr>
              <a:t>Visual Images</a:t>
            </a:r>
          </a:p>
        </p:txBody>
      </p:sp>
      <p:sp>
        <p:nvSpPr>
          <p:cNvPr id="10" name="AutoShape 6">
            <a:extLst>
              <a:ext uri="{FF2B5EF4-FFF2-40B4-BE49-F238E27FC236}">
                <a16:creationId xmlns:a16="http://schemas.microsoft.com/office/drawing/2014/main" id="{282F824D-15E0-7B92-63B0-3E7D1AECB0D6}"/>
              </a:ext>
            </a:extLst>
          </p:cNvPr>
          <p:cNvSpPr>
            <a:spLocks noChangeArrowheads="1"/>
          </p:cNvSpPr>
          <p:nvPr/>
        </p:nvSpPr>
        <p:spPr bwMode="auto">
          <a:xfrm rot="987601">
            <a:off x="7836723" y="4892557"/>
            <a:ext cx="3257550" cy="1600200"/>
          </a:xfrm>
          <a:prstGeom prst="leftArrow">
            <a:avLst>
              <a:gd name="adj1" fmla="val 50000"/>
              <a:gd name="adj2" fmla="val 50893"/>
            </a:avLst>
          </a:prstGeom>
          <a:solidFill>
            <a:srgbClr val="6699FF"/>
          </a:solidFill>
          <a:ln w="9525" cmpd="sng">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r>
              <a:rPr lang="en-US" altLang="ar-EG" sz="1800" b="1">
                <a:latin typeface="Verdana" panose="020B0604030504040204" pitchFamily="34" charset="0"/>
              </a:rPr>
              <a:t>Body Language</a:t>
            </a:r>
          </a:p>
        </p:txBody>
      </p:sp>
    </p:spTree>
    <p:extLst>
      <p:ext uri="{BB962C8B-B14F-4D97-AF65-F5344CB8AC3E}">
        <p14:creationId xmlns:p14="http://schemas.microsoft.com/office/powerpoint/2010/main" val="9556349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90D0B-894B-9AB9-EE53-A4EFAF610DD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BB19439-8144-2046-51CE-466BB88D10F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D5693AE-EF5D-5806-5637-AF7BCD1DEB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E628802-BB60-5F60-7571-82566A11B0B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C70AB0F-8916-9424-C34B-FAA42AB524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EEF7D44-CC27-CAD0-5260-4EBB88528AE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ECAF085F-DCE2-E475-34D6-96E5565B42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descr="6 Keys to Communication">
            <a:extLst>
              <a:ext uri="{FF2B5EF4-FFF2-40B4-BE49-F238E27FC236}">
                <a16:creationId xmlns:a16="http://schemas.microsoft.com/office/drawing/2014/main" id="{88E90299-A275-F1D8-B932-5E6EDD927F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49055" y="2367253"/>
            <a:ext cx="8332738" cy="449074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496F814-45E5-1C80-5B19-0878EE3C71A1}"/>
              </a:ext>
            </a:extLst>
          </p:cNvPr>
          <p:cNvSpPr txBox="1"/>
          <p:nvPr/>
        </p:nvSpPr>
        <p:spPr>
          <a:xfrm>
            <a:off x="4689259" y="1412953"/>
            <a:ext cx="534812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Communication Cycle ( Process)</a:t>
            </a:r>
          </a:p>
        </p:txBody>
      </p:sp>
    </p:spTree>
    <p:extLst>
      <p:ext uri="{BB962C8B-B14F-4D97-AF65-F5344CB8AC3E}">
        <p14:creationId xmlns:p14="http://schemas.microsoft.com/office/powerpoint/2010/main" val="35115645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C42E1-7F77-F28B-D789-F777AE24CF5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18454A5-B3D8-606E-8F34-AF19ABADF2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9516D48-D84C-298C-B032-CFD7BA563B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81A1034-8EC6-C40F-96C5-3979A23140C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19436C7-44AB-0194-5E59-4D72A7FD7152}"/>
              </a:ext>
            </a:extLst>
          </p:cNvPr>
          <p:cNvSpPr txBox="1"/>
          <p:nvPr/>
        </p:nvSpPr>
        <p:spPr>
          <a:xfrm>
            <a:off x="4689259" y="1412953"/>
            <a:ext cx="534812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Communication Cycle ( Process)</a:t>
            </a:r>
          </a:p>
        </p:txBody>
      </p:sp>
      <p:sp>
        <p:nvSpPr>
          <p:cNvPr id="28" name="Rectangle 27">
            <a:extLst>
              <a:ext uri="{FF2B5EF4-FFF2-40B4-BE49-F238E27FC236}">
                <a16:creationId xmlns:a16="http://schemas.microsoft.com/office/drawing/2014/main" id="{5BF6A6B1-E6B6-64E9-F978-BF99E79DE9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A869A29-945D-236F-73BE-70B06B6C80F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560926F3-05C7-8550-3D34-7487888455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Content Placeholder 3">
            <a:extLst>
              <a:ext uri="{FF2B5EF4-FFF2-40B4-BE49-F238E27FC236}">
                <a16:creationId xmlns:a16="http://schemas.microsoft.com/office/drawing/2014/main" id="{383E7333-5284-6FC6-ABBD-065128E18F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71580" y="2618941"/>
            <a:ext cx="8481848" cy="3831065"/>
          </a:xfrm>
          <a:prstGeom prst="rect">
            <a:avLst/>
          </a:prstGeom>
        </p:spPr>
      </p:pic>
    </p:spTree>
    <p:extLst>
      <p:ext uri="{BB962C8B-B14F-4D97-AF65-F5344CB8AC3E}">
        <p14:creationId xmlns:p14="http://schemas.microsoft.com/office/powerpoint/2010/main" val="1649356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4515C-ACE5-94AD-8194-1CBA8BCCAB2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ED051AE-FEE8-7BA3-4327-DC26949CBF7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286F088-EF3C-F135-6403-E9AF1108CB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3BE5A2D-4BE1-B99E-630E-32700348FF0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7795686-892B-D0A4-CE34-D15638D604D3}"/>
              </a:ext>
            </a:extLst>
          </p:cNvPr>
          <p:cNvSpPr txBox="1"/>
          <p:nvPr/>
        </p:nvSpPr>
        <p:spPr>
          <a:xfrm>
            <a:off x="4689259" y="1412953"/>
            <a:ext cx="534812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Communication Cycle ( Process)</a:t>
            </a:r>
          </a:p>
        </p:txBody>
      </p:sp>
      <p:sp>
        <p:nvSpPr>
          <p:cNvPr id="28" name="Rectangle 27">
            <a:extLst>
              <a:ext uri="{FF2B5EF4-FFF2-40B4-BE49-F238E27FC236}">
                <a16:creationId xmlns:a16="http://schemas.microsoft.com/office/drawing/2014/main" id="{DB3DD2CD-C893-D729-47A5-34B1FBD19ED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629584D-7413-B7D4-F1C1-18A15C23094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DD5FA52-CEA9-3A98-4127-9C35940131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descr="Communication Process: Definition, Steps, &amp; Elements">
            <a:extLst>
              <a:ext uri="{FF2B5EF4-FFF2-40B4-BE49-F238E27FC236}">
                <a16:creationId xmlns:a16="http://schemas.microsoft.com/office/drawing/2014/main" id="{E8E74C9D-0C2C-E6AC-0E9A-EA82263078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1580" y="2352420"/>
            <a:ext cx="8489483" cy="4316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465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altLang="ar-EG" sz="2800" b="1" dirty="0">
                <a:solidFill>
                  <a:srgbClr val="1A2EA2"/>
                </a:solidFill>
              </a:rPr>
              <a:t>Sender (Encoder)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3416320"/>
          </a:xfrm>
          <a:prstGeom prst="rect">
            <a:avLst/>
          </a:prstGeom>
          <a:noFill/>
        </p:spPr>
        <p:txBody>
          <a:bodyPr wrap="square" rtlCol="0">
            <a:spAutoFit/>
          </a:bodyPr>
          <a:lstStyle/>
          <a:p>
            <a:pPr marL="342900" indent="-342900">
              <a:buFont typeface="Arial" panose="020B0604020202020204" pitchFamily="34" charset="0"/>
              <a:buChar char="•"/>
            </a:pPr>
            <a:r>
              <a:rPr lang="en-US" sz="2400" b="0" i="0" dirty="0">
                <a:effectLst/>
                <a:latin typeface="-apple-system"/>
              </a:rPr>
              <a:t>is the person who initiates the communication process. They are responsible for creating the message, choosing the appropriate channel, and encoding the message so that it can be understood by the receiver. Encoding refers to the process of converting a message into a form that can be transmitted through the chosen channel.</a:t>
            </a:r>
          </a:p>
          <a:p>
            <a:pPr marL="342900" indent="-342900">
              <a:buFont typeface="Arial" panose="020B0604020202020204" pitchFamily="34" charset="0"/>
              <a:buChar char="•"/>
            </a:pPr>
            <a:endParaRPr lang="en-US" altLang="ar-EG" sz="2400" dirty="0"/>
          </a:p>
          <a:p>
            <a:pPr marL="342900" indent="-342900">
              <a:buFont typeface="Arial" panose="020B0604020202020204" pitchFamily="34" charset="0"/>
              <a:buChar char="•"/>
            </a:pPr>
            <a:r>
              <a:rPr lang="en-US" altLang="ar-EG" sz="2400" dirty="0"/>
              <a:t>Who decides whether the message should be in written or oral. </a:t>
            </a:r>
            <a:r>
              <a:rPr lang="en-US" altLang="ar-EG" sz="2400" dirty="0" err="1"/>
              <a:t>He/She</a:t>
            </a:r>
            <a:r>
              <a:rPr lang="en-US" altLang="ar-EG" sz="2400" dirty="0"/>
              <a:t> may choose</a:t>
            </a:r>
            <a:r>
              <a:rPr lang="en-US" altLang="ar-EG" sz="2400" dirty="0">
                <a:solidFill>
                  <a:schemeClr val="bg2"/>
                </a:solidFill>
              </a:rPr>
              <a:t> </a:t>
            </a:r>
            <a:r>
              <a:rPr lang="en-US" altLang="ar-EG" sz="2400" dirty="0">
                <a:solidFill>
                  <a:schemeClr val="tx2"/>
                </a:solidFill>
              </a:rPr>
              <a:t>Words, Symbols, Pictures or Graphics</a:t>
            </a:r>
            <a:r>
              <a:rPr lang="en-US" altLang="ar-EG" sz="2400" dirty="0">
                <a:solidFill>
                  <a:schemeClr val="bg2"/>
                </a:solidFill>
              </a:rPr>
              <a:t> </a:t>
            </a:r>
            <a:r>
              <a:rPr lang="en-US" altLang="ar-EG" sz="2400" dirty="0"/>
              <a:t>that express the objective in the real sense.</a:t>
            </a:r>
            <a:r>
              <a:rPr lang="en-US" altLang="ar-EG" sz="2400" dirty="0">
                <a:solidFill>
                  <a:schemeClr val="bg2"/>
                </a:solidFill>
              </a:rPr>
              <a:t> </a:t>
            </a:r>
            <a:endParaRPr lang="en-US" altLang="ar-EG" sz="24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1553B-CE1A-FB87-63A7-6F0A85032C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030716-581B-E4F6-E316-1E7AA9257C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73B1B92-1406-F757-CE0E-0268958ACC1A}"/>
              </a:ext>
            </a:extLst>
          </p:cNvPr>
          <p:cNvSpPr txBox="1"/>
          <p:nvPr/>
        </p:nvSpPr>
        <p:spPr>
          <a:xfrm>
            <a:off x="2513150" y="1019069"/>
            <a:ext cx="3902032" cy="521970"/>
          </a:xfrm>
          <a:prstGeom prst="rect">
            <a:avLst/>
          </a:prstGeom>
          <a:noFill/>
        </p:spPr>
        <p:txBody>
          <a:bodyPr wrap="square" rtlCol="0">
            <a:spAutoFit/>
          </a:bodyPr>
          <a:lstStyle/>
          <a:p>
            <a:r>
              <a:rPr lang="en-US" altLang="ar-EG" sz="2800" b="1" dirty="0">
                <a:solidFill>
                  <a:srgbClr val="1A2EA2"/>
                </a:solidFill>
                <a:latin typeface="+mn-lt"/>
              </a:rPr>
              <a:t>Message</a:t>
            </a:r>
          </a:p>
        </p:txBody>
      </p:sp>
      <p:sp>
        <p:nvSpPr>
          <p:cNvPr id="5" name="Rectangle 4">
            <a:extLst>
              <a:ext uri="{FF2B5EF4-FFF2-40B4-BE49-F238E27FC236}">
                <a16:creationId xmlns:a16="http://schemas.microsoft.com/office/drawing/2014/main" id="{D9FB9147-E8FB-1EFE-F387-6B451A16FF3C}"/>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237739B4-545D-5D78-C384-45A178E041B9}"/>
              </a:ext>
            </a:extLst>
          </p:cNvPr>
          <p:cNvSpPr txBox="1"/>
          <p:nvPr/>
        </p:nvSpPr>
        <p:spPr>
          <a:xfrm>
            <a:off x="753140" y="2089320"/>
            <a:ext cx="10541000" cy="3748719"/>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US" sz="2400" b="0" i="0" dirty="0">
                <a:effectLst/>
                <a:latin typeface="-apple-system"/>
              </a:rPr>
              <a:t>is the idea or information that is being communicated. It can be conveyed through various channels, such as verbal, nonverbal, or written. It's important that the message is clear and concise so that it can be easily understood by the receiver.</a:t>
            </a:r>
            <a:endParaRPr lang="en-US" altLang="ar-EG" sz="3600" dirty="0"/>
          </a:p>
          <a:p>
            <a:pPr marL="342900" indent="-342900">
              <a:lnSpc>
                <a:spcPct val="90000"/>
              </a:lnSpc>
              <a:buFont typeface="Arial" panose="020B0604020202020204" pitchFamily="34" charset="0"/>
              <a:buChar char="•"/>
            </a:pPr>
            <a:endParaRPr lang="en-US" altLang="ar-EG" sz="2400" dirty="0"/>
          </a:p>
          <a:p>
            <a:pPr marL="342900" indent="-342900">
              <a:lnSpc>
                <a:spcPct val="90000"/>
              </a:lnSpc>
              <a:buFont typeface="Arial" panose="020B0604020202020204" pitchFamily="34" charset="0"/>
              <a:buChar char="•"/>
            </a:pPr>
            <a:r>
              <a:rPr lang="en-US" altLang="ar-EG" sz="2400" dirty="0"/>
              <a:t>The message may be </a:t>
            </a:r>
            <a:r>
              <a:rPr lang="en-US" altLang="ar-EG" sz="2000" dirty="0"/>
              <a:t>Written, Spoken, Symbols, Pictures, ……</a:t>
            </a:r>
            <a:r>
              <a:rPr lang="en-US" altLang="ar-EG" sz="2000" dirty="0" err="1"/>
              <a:t>etc</a:t>
            </a:r>
            <a:r>
              <a:rPr lang="en-US" altLang="ar-EG" sz="2000" dirty="0"/>
              <a:t>).</a:t>
            </a:r>
          </a:p>
          <a:p>
            <a:pPr marL="342900" indent="-342900">
              <a:lnSpc>
                <a:spcPct val="90000"/>
              </a:lnSpc>
              <a:buFont typeface="Arial" panose="020B0604020202020204" pitchFamily="34" charset="0"/>
              <a:buChar char="•"/>
            </a:pPr>
            <a:r>
              <a:rPr lang="en-US" altLang="ar-EG" sz="2400" dirty="0"/>
              <a:t>This is very much important component of communication </a:t>
            </a:r>
            <a:r>
              <a:rPr lang="en-US" altLang="ar-EG" sz="2400" dirty="0">
                <a:solidFill>
                  <a:srgbClr val="F907A3"/>
                </a:solidFill>
              </a:rPr>
              <a:t>“ Your message should be or MUST be  clear and easy to understand”</a:t>
            </a:r>
            <a:r>
              <a:rPr lang="en-US" altLang="ar-EG" sz="2400" dirty="0">
                <a:solidFill>
                  <a:schemeClr val="folHlink"/>
                </a:solidFill>
              </a:rPr>
              <a:t> </a:t>
            </a:r>
          </a:p>
          <a:p>
            <a:pPr marL="342900" indent="-342900">
              <a:lnSpc>
                <a:spcPct val="90000"/>
              </a:lnSpc>
              <a:buFont typeface="Arial" panose="020B0604020202020204" pitchFamily="34" charset="0"/>
              <a:buChar char="•"/>
            </a:pPr>
            <a:r>
              <a:rPr lang="en-US" altLang="ar-EG" sz="2400" dirty="0"/>
              <a:t>The most important element in message is your </a:t>
            </a:r>
            <a:r>
              <a:rPr lang="en-US" altLang="ar-EG" sz="2400" b="1" u="sng" dirty="0">
                <a:solidFill>
                  <a:srgbClr val="FF0000"/>
                </a:solidFill>
              </a:rPr>
              <a:t>receiver</a:t>
            </a:r>
            <a:r>
              <a:rPr lang="en-US" altLang="ar-EG" sz="2400" dirty="0"/>
              <a:t> . You must be </a:t>
            </a:r>
            <a:r>
              <a:rPr lang="en-US" altLang="ar-EG" sz="2400" dirty="0">
                <a:solidFill>
                  <a:schemeClr val="tx2"/>
                </a:solidFill>
              </a:rPr>
              <a:t>well aware</a:t>
            </a:r>
            <a:r>
              <a:rPr lang="en-US" altLang="ar-EG" sz="2400" dirty="0"/>
              <a:t>  about your receiver, you should keep in mind how your receiver will i</a:t>
            </a:r>
            <a:r>
              <a:rPr lang="en-US" altLang="ar-EG" sz="2400" dirty="0">
                <a:solidFill>
                  <a:schemeClr val="tx2"/>
                </a:solidFill>
              </a:rPr>
              <a:t>nterpret</a:t>
            </a:r>
            <a:r>
              <a:rPr lang="en-US" altLang="ar-EG" sz="2400" dirty="0"/>
              <a:t> the message. </a:t>
            </a:r>
          </a:p>
        </p:txBody>
      </p:sp>
      <p:pic>
        <p:nvPicPr>
          <p:cNvPr id="7" name="Graphic 21">
            <a:extLst>
              <a:ext uri="{FF2B5EF4-FFF2-40B4-BE49-F238E27FC236}">
                <a16:creationId xmlns:a16="http://schemas.microsoft.com/office/drawing/2014/main" id="{940F3D9D-26B7-782F-442F-B31F9F676B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4780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ABA7BB-1EF3-1054-98C5-8A122ABB2C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FEFF55-6B98-CD07-871C-65711D902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0F3E73-CE36-5DCE-3530-5A233622B28B}"/>
              </a:ext>
            </a:extLst>
          </p:cNvPr>
          <p:cNvSpPr txBox="1"/>
          <p:nvPr/>
        </p:nvSpPr>
        <p:spPr>
          <a:xfrm>
            <a:off x="2513150" y="1019069"/>
            <a:ext cx="3902032" cy="521970"/>
          </a:xfrm>
          <a:prstGeom prst="rect">
            <a:avLst/>
          </a:prstGeom>
          <a:noFill/>
        </p:spPr>
        <p:txBody>
          <a:bodyPr wrap="square" rtlCol="0">
            <a:spAutoFit/>
          </a:bodyPr>
          <a:lstStyle/>
          <a:p>
            <a:r>
              <a:rPr lang="en-US" altLang="ar-EG" sz="2800" b="1" dirty="0" err="1">
                <a:solidFill>
                  <a:srgbClr val="1A2EA2"/>
                </a:solidFill>
                <a:latin typeface="+mn-lt"/>
              </a:rPr>
              <a:t>Message,Con’t</a:t>
            </a:r>
            <a:endParaRPr lang="en-US" altLang="ar-EG" sz="2800" b="1" dirty="0">
              <a:solidFill>
                <a:srgbClr val="1A2EA2"/>
              </a:solidFill>
              <a:latin typeface="+mn-lt"/>
            </a:endParaRPr>
          </a:p>
        </p:txBody>
      </p:sp>
      <p:sp>
        <p:nvSpPr>
          <p:cNvPr id="5" name="Rectangle 4">
            <a:extLst>
              <a:ext uri="{FF2B5EF4-FFF2-40B4-BE49-F238E27FC236}">
                <a16:creationId xmlns:a16="http://schemas.microsoft.com/office/drawing/2014/main" id="{AF7FB761-25D8-3BF5-7150-DCB6A64C7BDE}"/>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0B237A2-7165-8683-923A-C3EF523D18AA}"/>
              </a:ext>
            </a:extLst>
          </p:cNvPr>
          <p:cNvSpPr txBox="1"/>
          <p:nvPr/>
        </p:nvSpPr>
        <p:spPr>
          <a:xfrm>
            <a:off x="753140" y="2089320"/>
            <a:ext cx="10541000" cy="1569660"/>
          </a:xfrm>
          <a:prstGeom prst="rect">
            <a:avLst/>
          </a:prstGeom>
          <a:noFill/>
        </p:spPr>
        <p:txBody>
          <a:bodyPr wrap="square" rtlCol="0">
            <a:spAutoFit/>
          </a:bodyPr>
          <a:lstStyle/>
          <a:p>
            <a:pPr marL="342900" indent="-342900">
              <a:buFont typeface="Arial" panose="020B0604020202020204" pitchFamily="34" charset="0"/>
              <a:buChar char="•"/>
              <a:tabLst>
                <a:tab pos="6000750" algn="l"/>
              </a:tabLst>
            </a:pPr>
            <a:r>
              <a:rPr lang="en-US" altLang="ar-EG" sz="2400" dirty="0"/>
              <a:t>You (Sender) should also keep in mind your </a:t>
            </a:r>
            <a:r>
              <a:rPr lang="en-US" altLang="ar-EG" sz="2400" dirty="0">
                <a:solidFill>
                  <a:schemeClr val="tx2"/>
                </a:solidFill>
              </a:rPr>
              <a:t>relationship</a:t>
            </a:r>
            <a:r>
              <a:rPr lang="en-US" altLang="ar-EG" sz="2400" dirty="0"/>
              <a:t> with the receiver while preparing message.</a:t>
            </a:r>
          </a:p>
          <a:p>
            <a:pPr marL="342900" indent="-342900">
              <a:buFont typeface="Arial" panose="020B0604020202020204" pitchFamily="34" charset="0"/>
              <a:buChar char="•"/>
              <a:tabLst>
                <a:tab pos="6000750" algn="l"/>
              </a:tabLst>
            </a:pPr>
            <a:r>
              <a:rPr lang="en-US" altLang="ar-EG" sz="2400" dirty="0"/>
              <a:t>some times </a:t>
            </a:r>
            <a:r>
              <a:rPr lang="en-US" altLang="ar-EG" sz="2400" dirty="0">
                <a:solidFill>
                  <a:schemeClr val="tx2"/>
                </a:solidFill>
              </a:rPr>
              <a:t>wrong message</a:t>
            </a:r>
            <a:r>
              <a:rPr lang="en-US" altLang="ar-EG" sz="2400" dirty="0"/>
              <a:t> may create a loss to your organization , to yourself or it can create a bad impression for you/your company.</a:t>
            </a:r>
          </a:p>
        </p:txBody>
      </p:sp>
      <p:pic>
        <p:nvPicPr>
          <p:cNvPr id="7" name="Graphic 21">
            <a:extLst>
              <a:ext uri="{FF2B5EF4-FFF2-40B4-BE49-F238E27FC236}">
                <a16:creationId xmlns:a16="http://schemas.microsoft.com/office/drawing/2014/main" id="{A5BE36C3-FB3E-2D27-DB59-C1B4FCC74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2506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3EDC6-4D76-79BE-CECF-4F98553E6A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85F538-F79A-6BDC-8294-1DED5CA8324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2E251A6-4B9D-221D-6912-9956BAEC8102}"/>
              </a:ext>
            </a:extLst>
          </p:cNvPr>
          <p:cNvSpPr txBox="1"/>
          <p:nvPr/>
        </p:nvSpPr>
        <p:spPr>
          <a:xfrm>
            <a:off x="2513150" y="1019069"/>
            <a:ext cx="3902032" cy="521970"/>
          </a:xfrm>
          <a:prstGeom prst="rect">
            <a:avLst/>
          </a:prstGeom>
          <a:noFill/>
        </p:spPr>
        <p:txBody>
          <a:bodyPr wrap="square" rtlCol="0">
            <a:spAutoFit/>
          </a:bodyPr>
          <a:lstStyle/>
          <a:p>
            <a:r>
              <a:rPr lang="en-US" altLang="ar-EG" sz="2800" b="1" dirty="0">
                <a:solidFill>
                  <a:srgbClr val="1A2EA2"/>
                </a:solidFill>
                <a:latin typeface="+mn-lt"/>
              </a:rPr>
              <a:t>Medium ( Channel )</a:t>
            </a:r>
          </a:p>
        </p:txBody>
      </p:sp>
      <p:sp>
        <p:nvSpPr>
          <p:cNvPr id="5" name="Rectangle 4">
            <a:extLst>
              <a:ext uri="{FF2B5EF4-FFF2-40B4-BE49-F238E27FC236}">
                <a16:creationId xmlns:a16="http://schemas.microsoft.com/office/drawing/2014/main" id="{F2E07180-EF73-164F-AF02-650E8DA3BBC6}"/>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C099B75-3ABC-161C-FA2E-DF9ACC5CA8BC}"/>
              </a:ext>
            </a:extLst>
          </p:cNvPr>
          <p:cNvSpPr txBox="1"/>
          <p:nvPr/>
        </p:nvSpPr>
        <p:spPr>
          <a:xfrm>
            <a:off x="753140" y="2089320"/>
            <a:ext cx="10541000" cy="3970318"/>
          </a:xfrm>
          <a:prstGeom prst="rect">
            <a:avLst/>
          </a:prstGeom>
          <a:noFill/>
        </p:spPr>
        <p:txBody>
          <a:bodyPr wrap="square" rtlCol="0">
            <a:spAutoFit/>
          </a:bodyPr>
          <a:lstStyle/>
          <a:p>
            <a:pPr marL="342900" indent="-342900">
              <a:buFont typeface="Arial" panose="020B0604020202020204" pitchFamily="34" charset="0"/>
              <a:buChar char="•"/>
            </a:pPr>
            <a:r>
              <a:rPr lang="en-US" sz="2400" b="0" i="0" dirty="0">
                <a:effectLst/>
                <a:latin typeface="-apple-system"/>
              </a:rPr>
              <a:t>is the medium through which the message is transmitted. Some common channels include face-to-face communication, email, telephone, and social media. The channel chosen will depend on the situation and the message being conveyed. </a:t>
            </a:r>
          </a:p>
          <a:p>
            <a:pPr marL="342900" indent="-342900">
              <a:buFont typeface="Arial" panose="020B0604020202020204" pitchFamily="34" charset="0"/>
              <a:buChar char="•"/>
            </a:pPr>
            <a:endParaRPr lang="en-US" altLang="ar-EG" sz="2400" dirty="0">
              <a:latin typeface="-apple-system"/>
            </a:endParaRPr>
          </a:p>
          <a:p>
            <a:pPr marL="342900" indent="-342900">
              <a:buFont typeface="Arial" panose="020B0604020202020204" pitchFamily="34" charset="0"/>
              <a:buChar char="•"/>
            </a:pPr>
            <a:r>
              <a:rPr lang="en-US" altLang="ar-EG" sz="2400" i="1" dirty="0"/>
              <a:t>E.g. some of effective medium it may be.</a:t>
            </a:r>
          </a:p>
          <a:p>
            <a:pPr marL="342900" indent="-342900">
              <a:buFont typeface="Arial" panose="020B0604020202020204" pitchFamily="34" charset="0"/>
              <a:buChar char="•"/>
            </a:pPr>
            <a:endParaRPr lang="en-US" altLang="ar-EG" sz="2400" i="1" dirty="0"/>
          </a:p>
          <a:p>
            <a:pPr marL="1200150" lvl="2" indent="-285750">
              <a:buFont typeface="Arial" panose="020B0604020202020204" pitchFamily="34" charset="0"/>
              <a:buChar char="•"/>
            </a:pPr>
            <a:r>
              <a:rPr lang="en-US" altLang="ar-EG" sz="1600" i="1" dirty="0"/>
              <a:t>T.V</a:t>
            </a:r>
          </a:p>
          <a:p>
            <a:pPr marL="1200150" lvl="2" indent="-285750">
              <a:buFont typeface="Arial" panose="020B0604020202020204" pitchFamily="34" charset="0"/>
              <a:buChar char="•"/>
            </a:pPr>
            <a:r>
              <a:rPr lang="en-US" altLang="ar-EG" sz="1600" i="1" dirty="0"/>
              <a:t>Radio</a:t>
            </a:r>
          </a:p>
          <a:p>
            <a:pPr marL="1200150" lvl="2" indent="-285750">
              <a:buFont typeface="Arial" panose="020B0604020202020204" pitchFamily="34" charset="0"/>
              <a:buChar char="•"/>
            </a:pPr>
            <a:r>
              <a:rPr lang="en-US" altLang="ar-EG" sz="1600" i="1" dirty="0"/>
              <a:t>Papers </a:t>
            </a:r>
          </a:p>
          <a:p>
            <a:pPr marL="1200150" lvl="2" indent="-285750">
              <a:buFont typeface="Arial" panose="020B0604020202020204" pitchFamily="34" charset="0"/>
              <a:buChar char="•"/>
            </a:pPr>
            <a:r>
              <a:rPr lang="en-US" altLang="ar-EG" i="1" dirty="0"/>
              <a:t>Or all of the above “keeping in view the </a:t>
            </a:r>
            <a:r>
              <a:rPr lang="en-US" altLang="ar-EG" i="1" dirty="0">
                <a:solidFill>
                  <a:srgbClr val="F907A3"/>
                </a:solidFill>
              </a:rPr>
              <a:t>Importance</a:t>
            </a:r>
            <a:r>
              <a:rPr lang="en-US" altLang="ar-EG" i="1" dirty="0"/>
              <a:t> of the message.”</a:t>
            </a:r>
          </a:p>
          <a:p>
            <a:pPr marL="1200150" lvl="2" indent="-285750">
              <a:buFont typeface="Arial" panose="020B0604020202020204" pitchFamily="34" charset="0"/>
              <a:buChar char="•"/>
            </a:pPr>
            <a:r>
              <a:rPr lang="en-US" altLang="ar-EG" i="1" dirty="0"/>
              <a:t>When we talk at </a:t>
            </a:r>
            <a:r>
              <a:rPr lang="en-US" altLang="ar-EG" i="1" dirty="0">
                <a:solidFill>
                  <a:srgbClr val="F907A3"/>
                </a:solidFill>
              </a:rPr>
              <a:t>Micro /Organizational  Level</a:t>
            </a:r>
            <a:r>
              <a:rPr lang="en-US" altLang="ar-EG" i="1" dirty="0">
                <a:solidFill>
                  <a:schemeClr val="tx2"/>
                </a:solidFill>
              </a:rPr>
              <a:t> </a:t>
            </a:r>
            <a:r>
              <a:rPr lang="en-US" altLang="ar-EG" i="1" dirty="0"/>
              <a:t>the medium may be writing or non-Verbal</a:t>
            </a:r>
          </a:p>
        </p:txBody>
      </p:sp>
      <p:pic>
        <p:nvPicPr>
          <p:cNvPr id="7" name="Graphic 21">
            <a:extLst>
              <a:ext uri="{FF2B5EF4-FFF2-40B4-BE49-F238E27FC236}">
                <a16:creationId xmlns:a16="http://schemas.microsoft.com/office/drawing/2014/main" id="{B5D1DAB8-1021-8058-D736-A216D51EED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1646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94D73-7879-2C4D-7F4E-8FAD6FFB80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AD3CB2-3710-4D7B-C872-45958D58A3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ADBA6B-57B0-03F1-24AB-10E824734E11}"/>
              </a:ext>
            </a:extLst>
          </p:cNvPr>
          <p:cNvSpPr txBox="1"/>
          <p:nvPr/>
        </p:nvSpPr>
        <p:spPr>
          <a:xfrm>
            <a:off x="2513150" y="1019069"/>
            <a:ext cx="3902032" cy="521970"/>
          </a:xfrm>
          <a:prstGeom prst="rect">
            <a:avLst/>
          </a:prstGeom>
          <a:noFill/>
        </p:spPr>
        <p:txBody>
          <a:bodyPr wrap="square" rtlCol="0">
            <a:spAutoFit/>
          </a:bodyPr>
          <a:lstStyle/>
          <a:p>
            <a:r>
              <a:rPr lang="en-US" altLang="ar-EG" sz="2800" b="1" dirty="0">
                <a:solidFill>
                  <a:srgbClr val="1A2EA2"/>
                </a:solidFill>
                <a:latin typeface="+mn-lt"/>
              </a:rPr>
              <a:t>Receiver (</a:t>
            </a:r>
            <a:r>
              <a:rPr lang="en-US" altLang="ar-EG" sz="2800" b="1" dirty="0">
                <a:solidFill>
                  <a:srgbClr val="F907A3"/>
                </a:solidFill>
                <a:latin typeface="+mn-lt"/>
              </a:rPr>
              <a:t>decoder)</a:t>
            </a:r>
            <a:endParaRPr lang="en-US" altLang="ar-EG" sz="2800" b="1" dirty="0">
              <a:solidFill>
                <a:srgbClr val="1A2EA2"/>
              </a:solidFill>
              <a:latin typeface="+mn-lt"/>
            </a:endParaRPr>
          </a:p>
        </p:txBody>
      </p:sp>
      <p:sp>
        <p:nvSpPr>
          <p:cNvPr id="5" name="Rectangle 4">
            <a:extLst>
              <a:ext uri="{FF2B5EF4-FFF2-40B4-BE49-F238E27FC236}">
                <a16:creationId xmlns:a16="http://schemas.microsoft.com/office/drawing/2014/main" id="{6C357432-1797-80FE-454E-3E1DFC6474AD}"/>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EB500C3-C3CA-258D-8C28-E631D7AB1626}"/>
              </a:ext>
            </a:extLst>
          </p:cNvPr>
          <p:cNvSpPr txBox="1"/>
          <p:nvPr/>
        </p:nvSpPr>
        <p:spPr>
          <a:xfrm>
            <a:off x="753140" y="2089320"/>
            <a:ext cx="10541000" cy="4154984"/>
          </a:xfrm>
          <a:prstGeom prst="rect">
            <a:avLst/>
          </a:prstGeom>
          <a:noFill/>
        </p:spPr>
        <p:txBody>
          <a:bodyPr wrap="square" rtlCol="0">
            <a:spAutoFit/>
          </a:bodyPr>
          <a:lstStyle/>
          <a:p>
            <a:pPr marL="342900" indent="-342900">
              <a:buFont typeface="Arial" panose="020B0604020202020204" pitchFamily="34" charset="0"/>
              <a:buChar char="•"/>
            </a:pPr>
            <a:r>
              <a:rPr lang="en-US" altLang="ar-EG" sz="2400" dirty="0"/>
              <a:t>To whom the message is being sent.</a:t>
            </a:r>
          </a:p>
          <a:p>
            <a:pPr marL="342900" indent="-342900">
              <a:buFont typeface="Arial" panose="020B0604020202020204" pitchFamily="34" charset="0"/>
              <a:buChar char="•"/>
            </a:pPr>
            <a:endParaRPr lang="en-US" altLang="ar-EG" sz="2400" dirty="0"/>
          </a:p>
          <a:p>
            <a:pPr marL="342900" indent="-342900">
              <a:buFont typeface="Arial" panose="020B0604020202020204" pitchFamily="34" charset="0"/>
              <a:buChar char="•"/>
            </a:pPr>
            <a:r>
              <a:rPr lang="en-US" sz="2400" b="0" i="0" dirty="0">
                <a:effectLst/>
                <a:latin typeface="-apple-system"/>
              </a:rPr>
              <a:t>is the person who receives the message and decodes it. Decoding refers to the process of interpreting the encoded message so that it can be understood. The receiver is responsible for making sense of the message and responding to it in an appropriate manner.</a:t>
            </a:r>
            <a:endParaRPr lang="en-US" altLang="ar-EG" sz="2400" dirty="0"/>
          </a:p>
          <a:p>
            <a:pPr marL="342900" indent="-342900">
              <a:buFont typeface="Arial" panose="020B0604020202020204" pitchFamily="34" charset="0"/>
              <a:buChar char="•"/>
            </a:pPr>
            <a:endParaRPr lang="en-US" altLang="ar-EG" sz="2400" dirty="0"/>
          </a:p>
          <a:p>
            <a:pPr marL="342900" indent="-342900">
              <a:buFont typeface="Arial" panose="020B0604020202020204" pitchFamily="34" charset="0"/>
              <a:buChar char="•"/>
            </a:pPr>
            <a:endParaRPr lang="en-US" altLang="ar-EG" sz="2400" dirty="0"/>
          </a:p>
          <a:p>
            <a:pPr marL="342900" indent="-342900">
              <a:buFont typeface="Arial" panose="020B0604020202020204" pitchFamily="34" charset="0"/>
              <a:buChar char="•"/>
            </a:pPr>
            <a:r>
              <a:rPr lang="en-US" altLang="ar-EG" sz="2400" dirty="0"/>
              <a:t>In simple words we can say that receiver is your reader (in case of  press , letters etc.) or Listener (In case of TV, radio, Speaker Etc.)</a:t>
            </a:r>
          </a:p>
          <a:p>
            <a:pPr marL="342900" indent="-342900">
              <a:buFont typeface="Arial" panose="020B0604020202020204" pitchFamily="34" charset="0"/>
              <a:buChar char="•"/>
            </a:pPr>
            <a:endParaRPr lang="en-US" altLang="ar-EG" sz="2400" dirty="0"/>
          </a:p>
        </p:txBody>
      </p:sp>
      <p:pic>
        <p:nvPicPr>
          <p:cNvPr id="7" name="Graphic 21">
            <a:extLst>
              <a:ext uri="{FF2B5EF4-FFF2-40B4-BE49-F238E27FC236}">
                <a16:creationId xmlns:a16="http://schemas.microsoft.com/office/drawing/2014/main" id="{3CB75895-C5BF-3201-63A7-F28EFB7CAC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8815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D4D57-C77E-489E-C473-B7542ABA06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460114-22B7-655C-E371-898D150E11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B441817-8129-FB4F-BA24-7A12526AF9FC}"/>
              </a:ext>
            </a:extLst>
          </p:cNvPr>
          <p:cNvSpPr txBox="1"/>
          <p:nvPr/>
        </p:nvSpPr>
        <p:spPr>
          <a:xfrm>
            <a:off x="2513150" y="1019069"/>
            <a:ext cx="3902032" cy="521970"/>
          </a:xfrm>
          <a:prstGeom prst="rect">
            <a:avLst/>
          </a:prstGeom>
          <a:noFill/>
        </p:spPr>
        <p:txBody>
          <a:bodyPr wrap="square" rtlCol="0">
            <a:spAutoFit/>
          </a:bodyPr>
          <a:lstStyle/>
          <a:p>
            <a:r>
              <a:rPr lang="en-US" altLang="ar-EG" sz="2800" b="1" dirty="0">
                <a:solidFill>
                  <a:srgbClr val="1A2EA2"/>
                </a:solidFill>
                <a:latin typeface="+mn-lt"/>
              </a:rPr>
              <a:t>Feedback</a:t>
            </a:r>
          </a:p>
        </p:txBody>
      </p:sp>
      <p:sp>
        <p:nvSpPr>
          <p:cNvPr id="5" name="Rectangle 4">
            <a:extLst>
              <a:ext uri="{FF2B5EF4-FFF2-40B4-BE49-F238E27FC236}">
                <a16:creationId xmlns:a16="http://schemas.microsoft.com/office/drawing/2014/main" id="{F34B8795-C78A-0746-0361-B3BC9E086853}"/>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179224D-57C8-5FC9-93D5-BCFA3C484AD3}"/>
              </a:ext>
            </a:extLst>
          </p:cNvPr>
          <p:cNvSpPr txBox="1"/>
          <p:nvPr/>
        </p:nvSpPr>
        <p:spPr>
          <a:xfrm>
            <a:off x="753140" y="1944864"/>
            <a:ext cx="10541000" cy="4524315"/>
          </a:xfrm>
          <a:prstGeom prst="rect">
            <a:avLst/>
          </a:prstGeom>
          <a:noFill/>
        </p:spPr>
        <p:txBody>
          <a:bodyPr wrap="square" rtlCol="0">
            <a:spAutoFit/>
          </a:bodyPr>
          <a:lstStyle/>
          <a:p>
            <a:pPr marL="342900" indent="-342900">
              <a:buFont typeface="Arial" panose="020B0604020202020204" pitchFamily="34" charset="0"/>
              <a:buChar char="•"/>
            </a:pPr>
            <a:r>
              <a:rPr lang="en-US" sz="2400" b="1" i="0" dirty="0">
                <a:effectLst/>
                <a:latin typeface="-apple-system"/>
              </a:rPr>
              <a:t>feedback</a:t>
            </a:r>
            <a:r>
              <a:rPr lang="en-US" sz="2400" b="0" i="0" dirty="0">
                <a:effectLst/>
                <a:latin typeface="-apple-system"/>
              </a:rPr>
              <a:t> is the response that the receiver gives to the sender after receiving the message. It can be verbal or nonverbal, and it provides the sender with information about how the message was received and if it was understood correctly. Feedback is essential for successful communication, as it helps the sender to adjust their communication approach to better meet the needs of the receiver.</a:t>
            </a:r>
          </a:p>
          <a:p>
            <a:pPr marL="342900" indent="-342900">
              <a:buFont typeface="Arial" panose="020B0604020202020204" pitchFamily="34" charset="0"/>
              <a:buChar char="•"/>
            </a:pPr>
            <a:endParaRPr lang="en-US" altLang="ar-EG" sz="2400" dirty="0">
              <a:latin typeface="-apple-system"/>
            </a:endParaRPr>
          </a:p>
          <a:p>
            <a:pPr marL="342900" indent="-342900">
              <a:buFont typeface="Arial" panose="020B0604020202020204" pitchFamily="34" charset="0"/>
              <a:buChar char="•"/>
            </a:pPr>
            <a:endParaRPr lang="en-US" altLang="ar-EG" sz="2400" dirty="0"/>
          </a:p>
          <a:p>
            <a:pPr marL="342900" indent="-342900">
              <a:buFont typeface="Arial" panose="020B0604020202020204" pitchFamily="34" charset="0"/>
              <a:buChar char="•"/>
            </a:pPr>
            <a:r>
              <a:rPr lang="en-US" altLang="ar-EG" sz="2400" dirty="0"/>
              <a:t> </a:t>
            </a:r>
            <a:r>
              <a:rPr lang="en-US" altLang="ar-EG" sz="2400" dirty="0">
                <a:solidFill>
                  <a:srgbClr val="F907A3"/>
                </a:solidFill>
              </a:rPr>
              <a:t>Sender</a:t>
            </a:r>
            <a:r>
              <a:rPr lang="en-US" altLang="ar-EG" sz="2400" dirty="0"/>
              <a:t> always need feedback to check if the message effectively reached or not…? Or in other words….</a:t>
            </a:r>
          </a:p>
          <a:p>
            <a:pPr marL="342900" indent="-342900">
              <a:buFont typeface="Arial" panose="020B0604020202020204" pitchFamily="34" charset="0"/>
              <a:buChar char="•"/>
            </a:pPr>
            <a:r>
              <a:rPr lang="en-US" altLang="ar-EG" sz="2400" dirty="0">
                <a:solidFill>
                  <a:srgbClr val="F907A3"/>
                </a:solidFill>
              </a:rPr>
              <a:t>Sender</a:t>
            </a:r>
            <a:r>
              <a:rPr lang="en-US" altLang="ar-EG" sz="2400" dirty="0"/>
              <a:t> need feedback to examine the success or failure of the message.</a:t>
            </a:r>
          </a:p>
          <a:p>
            <a:endParaRPr lang="en-US" altLang="ar-EG" sz="2400" dirty="0"/>
          </a:p>
        </p:txBody>
      </p:sp>
      <p:pic>
        <p:nvPicPr>
          <p:cNvPr id="7" name="Graphic 21">
            <a:extLst>
              <a:ext uri="{FF2B5EF4-FFF2-40B4-BE49-F238E27FC236}">
                <a16:creationId xmlns:a16="http://schemas.microsoft.com/office/drawing/2014/main" id="{9B836259-0559-CE6E-F281-03A18765C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528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71AC6-D08C-329D-7885-CE442BB01B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57B3DC-CC89-FDE4-95A8-C03F3F8B6D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3728FD4-5CD8-B84D-4705-662990E6AABC}"/>
              </a:ext>
            </a:extLst>
          </p:cNvPr>
          <p:cNvSpPr txBox="1"/>
          <p:nvPr/>
        </p:nvSpPr>
        <p:spPr>
          <a:xfrm>
            <a:off x="2513150" y="1019069"/>
            <a:ext cx="3902032" cy="521970"/>
          </a:xfrm>
          <a:prstGeom prst="rect">
            <a:avLst/>
          </a:prstGeom>
          <a:noFill/>
        </p:spPr>
        <p:txBody>
          <a:bodyPr wrap="square" rtlCol="0">
            <a:spAutoFit/>
          </a:bodyPr>
          <a:lstStyle/>
          <a:p>
            <a:r>
              <a:rPr lang="en-US" altLang="ar-EG" sz="2800" b="1" dirty="0">
                <a:solidFill>
                  <a:srgbClr val="1A2EA2"/>
                </a:solidFill>
                <a:latin typeface="+mn-lt"/>
              </a:rPr>
              <a:t>Noise</a:t>
            </a:r>
          </a:p>
        </p:txBody>
      </p:sp>
      <p:sp>
        <p:nvSpPr>
          <p:cNvPr id="5" name="Rectangle 4">
            <a:extLst>
              <a:ext uri="{FF2B5EF4-FFF2-40B4-BE49-F238E27FC236}">
                <a16:creationId xmlns:a16="http://schemas.microsoft.com/office/drawing/2014/main" id="{6C53BF65-0819-68F9-C1D2-02E5294036E0}"/>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1939D9F-163A-6E20-D228-9E65F20F9266}"/>
              </a:ext>
            </a:extLst>
          </p:cNvPr>
          <p:cNvSpPr txBox="1"/>
          <p:nvPr/>
        </p:nvSpPr>
        <p:spPr>
          <a:xfrm>
            <a:off x="825500" y="2262898"/>
            <a:ext cx="10541000" cy="1569660"/>
          </a:xfrm>
          <a:prstGeom prst="rect">
            <a:avLst/>
          </a:prstGeom>
          <a:noFill/>
        </p:spPr>
        <p:txBody>
          <a:bodyPr wrap="square" rtlCol="0">
            <a:spAutoFit/>
          </a:bodyPr>
          <a:lstStyle/>
          <a:p>
            <a:r>
              <a:rPr lang="en-US" sz="2400" b="0" i="0" dirty="0">
                <a:effectLst/>
                <a:latin typeface="-apple-system"/>
              </a:rPr>
              <a:t>is any interference that can distort the message as it's being transmitted. This can include physical noise such as background noise, or semantic noise, which is when the receiver misunderstands the message due to cultural differences or conflicting opinions.</a:t>
            </a:r>
            <a:endParaRPr lang="en-US" sz="2400" dirty="0"/>
          </a:p>
        </p:txBody>
      </p:sp>
      <p:pic>
        <p:nvPicPr>
          <p:cNvPr id="7" name="Graphic 21">
            <a:extLst>
              <a:ext uri="{FF2B5EF4-FFF2-40B4-BE49-F238E27FC236}">
                <a16:creationId xmlns:a16="http://schemas.microsoft.com/office/drawing/2014/main" id="{10FF1467-8763-F5CF-70DA-C13807BD39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1267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561CA-38AE-F5B0-43A6-BD6FD2D2DC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B457DD-4784-2DE4-9A16-2B25EA8C50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859CD1-82A3-2E30-C214-F40F726E7224}"/>
              </a:ext>
            </a:extLst>
          </p:cNvPr>
          <p:cNvSpPr txBox="1"/>
          <p:nvPr/>
        </p:nvSpPr>
        <p:spPr>
          <a:xfrm>
            <a:off x="2513150" y="1019069"/>
            <a:ext cx="6494216" cy="523220"/>
          </a:xfrm>
          <a:prstGeom prst="rect">
            <a:avLst/>
          </a:prstGeom>
          <a:noFill/>
        </p:spPr>
        <p:txBody>
          <a:bodyPr wrap="square" rtlCol="0">
            <a:spAutoFit/>
          </a:bodyPr>
          <a:lstStyle/>
          <a:p>
            <a:r>
              <a:rPr lang="en-GB" sz="2800" b="1" dirty="0">
                <a:solidFill>
                  <a:srgbClr val="1A2EA2"/>
                </a:solidFill>
                <a:latin typeface="+mn-lt"/>
              </a:rPr>
              <a:t>Personal Communication skills, including</a:t>
            </a:r>
            <a:endParaRPr lang="ar-EG" sz="2800" b="1" dirty="0">
              <a:solidFill>
                <a:srgbClr val="1A2EA2"/>
              </a:solidFill>
              <a:latin typeface="+mn-lt"/>
            </a:endParaRPr>
          </a:p>
        </p:txBody>
      </p:sp>
      <p:sp>
        <p:nvSpPr>
          <p:cNvPr id="5" name="Rectangle 4">
            <a:extLst>
              <a:ext uri="{FF2B5EF4-FFF2-40B4-BE49-F238E27FC236}">
                <a16:creationId xmlns:a16="http://schemas.microsoft.com/office/drawing/2014/main" id="{49F97F27-4E03-F086-25C2-CFC185D9859A}"/>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DC76185-221C-88D5-D596-92017B57A420}"/>
              </a:ext>
            </a:extLst>
          </p:cNvPr>
          <p:cNvSpPr txBox="1"/>
          <p:nvPr/>
        </p:nvSpPr>
        <p:spPr>
          <a:xfrm>
            <a:off x="825500" y="2262898"/>
            <a:ext cx="10541000" cy="2677656"/>
          </a:xfrm>
          <a:prstGeom prst="rect">
            <a:avLst/>
          </a:prstGeom>
          <a:noFill/>
        </p:spPr>
        <p:txBody>
          <a:bodyPr wrap="square" rtlCol="0">
            <a:spAutoFit/>
          </a:bodyPr>
          <a:lstStyle/>
          <a:p>
            <a:pPr marL="800100" lvl="1" indent="-342900">
              <a:buFont typeface="Arial" panose="020B0604020202020204" pitchFamily="34" charset="0"/>
              <a:buChar char="•"/>
            </a:pPr>
            <a:r>
              <a:rPr lang="en-GB" sz="2800" b="1" dirty="0"/>
              <a:t>Verbal/Non-verbal communication</a:t>
            </a:r>
          </a:p>
          <a:p>
            <a:pPr marL="800100" lvl="1" indent="-342900">
              <a:buFont typeface="Arial" panose="020B0604020202020204" pitchFamily="34" charset="0"/>
              <a:buChar char="•"/>
            </a:pPr>
            <a:r>
              <a:rPr lang="en-GB" sz="2800" b="1" dirty="0"/>
              <a:t>Active listening</a:t>
            </a:r>
          </a:p>
          <a:p>
            <a:pPr marL="800100" lvl="1" indent="-342900">
              <a:buFont typeface="Arial" panose="020B0604020202020204" pitchFamily="34" charset="0"/>
              <a:buChar char="•"/>
            </a:pPr>
            <a:r>
              <a:rPr lang="en-GB" sz="2800" b="1" dirty="0"/>
              <a:t>Assertive, not aggressive </a:t>
            </a:r>
            <a:r>
              <a:rPr lang="ar-EG" sz="2800" b="1" dirty="0">
                <a:solidFill>
                  <a:srgbClr val="C00000"/>
                </a:solidFill>
              </a:rPr>
              <a:t>الحزم وليس العنف والحدة</a:t>
            </a:r>
            <a:endParaRPr lang="en-GB" sz="2800" b="1" dirty="0">
              <a:solidFill>
                <a:srgbClr val="C00000"/>
              </a:solidFill>
            </a:endParaRPr>
          </a:p>
          <a:p>
            <a:pPr marL="800100" lvl="1" indent="-342900">
              <a:buFont typeface="Arial" panose="020B0604020202020204" pitchFamily="34" charset="0"/>
              <a:buChar char="•"/>
            </a:pPr>
            <a:r>
              <a:rPr lang="en-GB" sz="2800" b="1" dirty="0"/>
              <a:t>Giving and receiving feedback</a:t>
            </a:r>
          </a:p>
          <a:p>
            <a:pPr marL="800100" lvl="1" indent="-342900">
              <a:buFont typeface="Arial" panose="020B0604020202020204" pitchFamily="34" charset="0"/>
              <a:buChar char="•"/>
            </a:pPr>
            <a:r>
              <a:rPr lang="en-GB" sz="2800" b="1" dirty="0"/>
              <a:t>Written communication</a:t>
            </a:r>
          </a:p>
          <a:p>
            <a:pPr marL="342900" indent="-342900">
              <a:buFont typeface="Arial" panose="020B0604020202020204" pitchFamily="34" charset="0"/>
              <a:buChar char="•"/>
            </a:pPr>
            <a:endParaRPr lang="ar-EG" sz="2800" b="1" dirty="0"/>
          </a:p>
        </p:txBody>
      </p:sp>
      <p:pic>
        <p:nvPicPr>
          <p:cNvPr id="7" name="Graphic 21">
            <a:extLst>
              <a:ext uri="{FF2B5EF4-FFF2-40B4-BE49-F238E27FC236}">
                <a16:creationId xmlns:a16="http://schemas.microsoft.com/office/drawing/2014/main" id="{3C34FC2F-7205-DB44-84E2-4151BE09B3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5392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8D9C3-4650-AB6C-617B-6C701BB203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72EB4A-77F9-108C-97B3-561C2AC5D6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3FE0C0A-A37B-E3D1-A2A9-7B222952E56D}"/>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35AFA330-154A-26D2-1EB5-DC0339B18E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5">
            <a:extLst>
              <a:ext uri="{FF2B5EF4-FFF2-40B4-BE49-F238E27FC236}">
                <a16:creationId xmlns:a16="http://schemas.microsoft.com/office/drawing/2014/main" id="{1D37025B-02E7-053A-CD02-63CB0C9CFF7E}"/>
              </a:ext>
            </a:extLst>
          </p:cNvPr>
          <p:cNvSpPr>
            <a:spLocks noGrp="1"/>
          </p:cNvSpPr>
          <p:nvPr/>
        </p:nvSpPr>
        <p:spPr>
          <a:xfrm>
            <a:off x="627424" y="2010072"/>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b="1" dirty="0">
                <a:solidFill>
                  <a:srgbClr val="C00000"/>
                </a:solidFill>
                <a:effectLst>
                  <a:outerShdw blurRad="38100" dist="38100" dir="2700000" algn="tl">
                    <a:srgbClr val="000000">
                      <a:alpha val="43137"/>
                    </a:srgbClr>
                  </a:outerShdw>
                </a:effectLst>
              </a:rPr>
              <a:t>Verbal Communication</a:t>
            </a:r>
            <a:endParaRPr lang="en-US" sz="2400" b="1" dirty="0">
              <a:solidFill>
                <a:srgbClr val="C00000"/>
              </a:solidFill>
              <a:effectLst>
                <a:outerShdw blurRad="38100" dist="38100" dir="2700000" algn="tl">
                  <a:srgbClr val="000000">
                    <a:alpha val="43137"/>
                  </a:srgbClr>
                </a:outerShdw>
              </a:effectLst>
            </a:endParaRPr>
          </a:p>
          <a:p>
            <a:pPr marL="0" indent="0">
              <a:buNone/>
            </a:pPr>
            <a:endParaRPr lang="en-US" sz="2400" dirty="0"/>
          </a:p>
          <a:p>
            <a:pPr marL="0" indent="0">
              <a:buNone/>
            </a:pPr>
            <a:r>
              <a:rPr lang="en-US" sz="2400" dirty="0"/>
              <a:t>having good communication skills is all about the ability to</a:t>
            </a:r>
          </a:p>
          <a:p>
            <a:pPr marL="0" indent="0">
              <a:buNone/>
            </a:pPr>
            <a:endParaRPr lang="en-US" sz="2400" dirty="0"/>
          </a:p>
          <a:p>
            <a:pPr marL="0" indent="0">
              <a:buNone/>
            </a:pPr>
            <a:endParaRPr lang="en-US" sz="2400" dirty="0"/>
          </a:p>
          <a:p>
            <a:pPr marL="0" indent="0" algn="ctr">
              <a:buNone/>
            </a:pPr>
            <a:r>
              <a:rPr lang="en-US" sz="2400" b="1" dirty="0">
                <a:solidFill>
                  <a:schemeClr val="accent2"/>
                </a:solidFill>
              </a:rPr>
              <a:t> Verbal Communication = Speaking + Listening</a:t>
            </a:r>
            <a:endParaRPr lang="ar-EG" sz="2400" dirty="0"/>
          </a:p>
          <a:p>
            <a:pPr marL="0" indent="0">
              <a:buNone/>
            </a:pPr>
            <a:r>
              <a:rPr lang="en-US" sz="2400" dirty="0"/>
              <a:t> </a:t>
            </a:r>
            <a:endParaRPr lang="en-GB" sz="2400" dirty="0"/>
          </a:p>
        </p:txBody>
      </p:sp>
      <p:sp>
        <p:nvSpPr>
          <p:cNvPr id="4" name="Content Placeholder 6">
            <a:extLst>
              <a:ext uri="{FF2B5EF4-FFF2-40B4-BE49-F238E27FC236}">
                <a16:creationId xmlns:a16="http://schemas.microsoft.com/office/drawing/2014/main" id="{8BA1EE7D-3393-4FE6-E9CA-13A9C88DAD13}"/>
              </a:ext>
            </a:extLst>
          </p:cNvPr>
          <p:cNvSpPr>
            <a:spLocks noGrp="1"/>
          </p:cNvSpPr>
          <p:nvPr/>
        </p:nvSpPr>
        <p:spPr>
          <a:xfrm>
            <a:off x="6382978" y="2010072"/>
            <a:ext cx="564873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b="1" dirty="0">
                <a:solidFill>
                  <a:srgbClr val="C00000"/>
                </a:solidFill>
                <a:effectLst>
                  <a:outerShdw blurRad="38100" dist="38100" dir="2700000" algn="tl">
                    <a:srgbClr val="000000">
                      <a:alpha val="43137"/>
                    </a:srgbClr>
                  </a:outerShdw>
                </a:effectLst>
              </a:rPr>
              <a:t>Non-verbal</a:t>
            </a:r>
            <a:r>
              <a:rPr lang="en-US" sz="2400" b="1" dirty="0">
                <a:solidFill>
                  <a:srgbClr val="C00000"/>
                </a:solidFill>
                <a:effectLst>
                  <a:outerShdw blurRad="38100" dist="38100" dir="2700000" algn="tl">
                    <a:srgbClr val="000000">
                      <a:alpha val="43137"/>
                    </a:srgbClr>
                  </a:outerShdw>
                </a:effectLst>
              </a:rPr>
              <a:t> Communication</a:t>
            </a:r>
          </a:p>
          <a:p>
            <a:pPr marL="0" indent="0" algn="just">
              <a:buNone/>
            </a:pPr>
            <a:endParaRPr lang="en-US" sz="2400" dirty="0"/>
          </a:p>
          <a:p>
            <a:r>
              <a:rPr lang="tr-TR" altLang="ar-EG" sz="2400" b="1" dirty="0"/>
              <a:t>Your appearance</a:t>
            </a:r>
          </a:p>
          <a:p>
            <a:r>
              <a:rPr lang="tr-TR" altLang="ar-EG" sz="2400" b="1" dirty="0"/>
              <a:t>Your body language</a:t>
            </a:r>
          </a:p>
          <a:p>
            <a:r>
              <a:rPr lang="tr-TR" altLang="ar-EG" sz="2400" b="1" dirty="0"/>
              <a:t>The tone</a:t>
            </a:r>
            <a:r>
              <a:rPr lang="en-US" altLang="ar-EG" sz="2400" b="1" dirty="0"/>
              <a:t> and </a:t>
            </a:r>
            <a:r>
              <a:rPr lang="tr-TR" altLang="ar-EG" sz="2400" b="1" dirty="0"/>
              <a:t>the pace of your voice</a:t>
            </a:r>
            <a:endParaRPr lang="en-US" altLang="ar-EG" sz="2400" b="1" dirty="0"/>
          </a:p>
          <a:p>
            <a:r>
              <a:rPr lang="en-US" sz="2400" b="1" dirty="0"/>
              <a:t>Eye Contact</a:t>
            </a:r>
            <a:endParaRPr lang="ar-EG" sz="2400" b="1" dirty="0"/>
          </a:p>
        </p:txBody>
      </p:sp>
    </p:spTree>
    <p:extLst>
      <p:ext uri="{BB962C8B-B14F-4D97-AF65-F5344CB8AC3E}">
        <p14:creationId xmlns:p14="http://schemas.microsoft.com/office/powerpoint/2010/main" val="2885036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7913F-CA65-9AF3-D78F-BB89B40DC8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6789F3-A904-D686-C3CB-DFE044BDA4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F93F649-FC3E-D915-239F-C1742DFC4F75}"/>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3DC74A61-A1EE-6A8B-FD22-3E127A10E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Forms of Visual Communication - Edraw">
            <a:extLst>
              <a:ext uri="{FF2B5EF4-FFF2-40B4-BE49-F238E27FC236}">
                <a16:creationId xmlns:a16="http://schemas.microsoft.com/office/drawing/2014/main" id="{CBB6990C-A6FF-0AD7-39FC-B007901E0A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474" y="1743416"/>
            <a:ext cx="3504786" cy="156865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ow to Use Emojis for Team Productivity - Blog - Shift">
            <a:extLst>
              <a:ext uri="{FF2B5EF4-FFF2-40B4-BE49-F238E27FC236}">
                <a16:creationId xmlns:a16="http://schemas.microsoft.com/office/drawing/2014/main" id="{81564D92-1A51-F5E7-FF1B-9C6BAF5819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0663" y="3928071"/>
            <a:ext cx="4390659" cy="185495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C43B1AF-8011-FDDB-7017-4C36945833D2}"/>
              </a:ext>
            </a:extLst>
          </p:cNvPr>
          <p:cNvSpPr txBox="1"/>
          <p:nvPr/>
        </p:nvSpPr>
        <p:spPr>
          <a:xfrm>
            <a:off x="617280" y="2051288"/>
            <a:ext cx="6094140" cy="954107"/>
          </a:xfrm>
          <a:prstGeom prst="rect">
            <a:avLst/>
          </a:prstGeom>
          <a:noFill/>
        </p:spPr>
        <p:txBody>
          <a:bodyPr wrap="square">
            <a:spAutoFit/>
          </a:bodyPr>
          <a:lstStyle/>
          <a:p>
            <a:pPr marL="0" indent="0" algn="ctr">
              <a:buNone/>
            </a:pPr>
            <a:r>
              <a:rPr lang="en-GB" sz="2800" b="1" dirty="0">
                <a:solidFill>
                  <a:srgbClr val="C00000"/>
                </a:solidFill>
                <a:effectLst>
                  <a:outerShdw blurRad="38100" dist="38100" dir="2700000" algn="tl">
                    <a:srgbClr val="000000">
                      <a:alpha val="43137"/>
                    </a:srgbClr>
                  </a:outerShdw>
                </a:effectLst>
              </a:rPr>
              <a:t>Non-verbal</a:t>
            </a:r>
            <a:r>
              <a:rPr lang="en-US" sz="2800" b="1" dirty="0">
                <a:solidFill>
                  <a:srgbClr val="C00000"/>
                </a:solidFill>
                <a:effectLst>
                  <a:outerShdw blurRad="38100" dist="38100" dir="2700000" algn="tl">
                    <a:srgbClr val="000000">
                      <a:alpha val="43137"/>
                    </a:srgbClr>
                  </a:outerShdw>
                </a:effectLst>
              </a:rPr>
              <a:t> Communication, can include also</a:t>
            </a:r>
          </a:p>
        </p:txBody>
      </p:sp>
      <p:sp>
        <p:nvSpPr>
          <p:cNvPr id="9" name="TextBox 8">
            <a:extLst>
              <a:ext uri="{FF2B5EF4-FFF2-40B4-BE49-F238E27FC236}">
                <a16:creationId xmlns:a16="http://schemas.microsoft.com/office/drawing/2014/main" id="{EC925750-7C00-E9C9-1C76-B1A55C0B0445}"/>
              </a:ext>
            </a:extLst>
          </p:cNvPr>
          <p:cNvSpPr txBox="1"/>
          <p:nvPr/>
        </p:nvSpPr>
        <p:spPr>
          <a:xfrm>
            <a:off x="1822030" y="3984002"/>
            <a:ext cx="2405875" cy="1200329"/>
          </a:xfrm>
          <a:prstGeom prst="rect">
            <a:avLst/>
          </a:prstGeom>
          <a:noFill/>
        </p:spPr>
        <p:txBody>
          <a:bodyPr wrap="square">
            <a:spAutoFit/>
          </a:bodyPr>
          <a:lstStyle/>
          <a:p>
            <a:r>
              <a:rPr lang="en-US" sz="3600" b="1" dirty="0"/>
              <a:t>Symbols</a:t>
            </a:r>
          </a:p>
          <a:p>
            <a:r>
              <a:rPr lang="en-US" sz="3600" b="1" dirty="0"/>
              <a:t>pictures</a:t>
            </a:r>
            <a:endParaRPr lang="ar-EG" sz="3600" b="1" dirty="0"/>
          </a:p>
        </p:txBody>
      </p:sp>
    </p:spTree>
    <p:extLst>
      <p:ext uri="{BB962C8B-B14F-4D97-AF65-F5344CB8AC3E}">
        <p14:creationId xmlns:p14="http://schemas.microsoft.com/office/powerpoint/2010/main" val="405404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C7EA3-4238-4A6D-CF79-928874E21E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A31AF3-FD09-687B-8D32-81F98FA1E1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A4D8651-A915-7C65-8391-94B29BEDFCD5}"/>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C7F69DE-BD99-B60B-A234-E2CED4B56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a:extLst>
              <a:ext uri="{FF2B5EF4-FFF2-40B4-BE49-F238E27FC236}">
                <a16:creationId xmlns:a16="http://schemas.microsoft.com/office/drawing/2014/main" id="{B6E2348C-85DC-88AD-3A25-1E21F36D6ED5}"/>
              </a:ext>
            </a:extLst>
          </p:cNvPr>
          <p:cNvSpPr txBox="1">
            <a:spLocks/>
          </p:cNvSpPr>
          <p:nvPr/>
        </p:nvSpPr>
        <p:spPr>
          <a:xfrm>
            <a:off x="1642269" y="624076"/>
            <a:ext cx="5449157" cy="96009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rgbClr val="C00000"/>
                </a:solidFill>
                <a:effectLst>
                  <a:outerShdw blurRad="38100" dist="38100" dir="2700000" algn="tl">
                    <a:srgbClr val="000000">
                      <a:alpha val="43137"/>
                    </a:srgbClr>
                  </a:outerShdw>
                </a:effectLst>
              </a:rPr>
              <a:t>Effective communication definition</a:t>
            </a:r>
            <a:endParaRPr lang="ar-EG" sz="3200" b="1" dirty="0">
              <a:solidFill>
                <a:srgbClr val="C00000"/>
              </a:solidFill>
              <a:effectLst>
                <a:outerShdw blurRad="38100" dist="38100" dir="2700000" algn="tl">
                  <a:srgbClr val="000000">
                    <a:alpha val="43137"/>
                  </a:srgbClr>
                </a:outerShdw>
              </a:effectLst>
            </a:endParaRPr>
          </a:p>
        </p:txBody>
      </p:sp>
      <p:sp>
        <p:nvSpPr>
          <p:cNvPr id="12" name="Content Placeholder 2">
            <a:extLst>
              <a:ext uri="{FF2B5EF4-FFF2-40B4-BE49-F238E27FC236}">
                <a16:creationId xmlns:a16="http://schemas.microsoft.com/office/drawing/2014/main" id="{140B9373-0ACE-05AF-9AA4-677E90845DF2}"/>
              </a:ext>
            </a:extLst>
          </p:cNvPr>
          <p:cNvSpPr txBox="1">
            <a:spLocks/>
          </p:cNvSpPr>
          <p:nvPr/>
        </p:nvSpPr>
        <p:spPr>
          <a:xfrm>
            <a:off x="617280" y="2100616"/>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dirty="0"/>
              <a:t>is a process of exchanging ideas, thoughts, knowledge and information such that the purpose or intention is fulfilled in the best possible manner. </a:t>
            </a:r>
          </a:p>
          <a:p>
            <a:pPr marL="0" indent="0" algn="ctr">
              <a:buFont typeface="Arial" panose="020B0604020202020204" pitchFamily="34" charset="0"/>
              <a:buNone/>
            </a:pPr>
            <a:endParaRPr lang="en-US" sz="2400" dirty="0"/>
          </a:p>
          <a:p>
            <a:pPr marL="0" indent="0" algn="ctr">
              <a:buFont typeface="Arial" panose="020B0604020202020204" pitchFamily="34" charset="0"/>
              <a:buNone/>
            </a:pPr>
            <a:r>
              <a:rPr lang="en-US" sz="2400" dirty="0"/>
              <a:t>In simple words, it is nothing but the presentation of views by the sender in a way best understood by the receiver.</a:t>
            </a:r>
            <a:endParaRPr lang="ar-EG" sz="2400" dirty="0"/>
          </a:p>
        </p:txBody>
      </p:sp>
      <p:pic>
        <p:nvPicPr>
          <p:cNvPr id="13" name="Content Placeholder 5">
            <a:extLst>
              <a:ext uri="{FF2B5EF4-FFF2-40B4-BE49-F238E27FC236}">
                <a16:creationId xmlns:a16="http://schemas.microsoft.com/office/drawing/2014/main" id="{82637267-87C2-7B51-A83A-B38C4B0961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3122" y="1777723"/>
            <a:ext cx="4821621" cy="4185955"/>
          </a:xfrm>
          <a:prstGeom prst="rect">
            <a:avLst/>
          </a:prstGeom>
        </p:spPr>
      </p:pic>
    </p:spTree>
    <p:extLst>
      <p:ext uri="{BB962C8B-B14F-4D97-AF65-F5344CB8AC3E}">
        <p14:creationId xmlns:p14="http://schemas.microsoft.com/office/powerpoint/2010/main" val="2100808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FE602-76C1-A23A-A43A-AE560E2E68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9776FC-A623-9B40-99C9-8B96E0DD99B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0552E23-7A1D-3566-F039-61091E26B263}"/>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1E20290E-61B6-A64E-5E52-DA05705F1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0D39D9B-66FE-E4CD-5763-37311C8D00A5}"/>
              </a:ext>
            </a:extLst>
          </p:cNvPr>
          <p:cNvSpPr txBox="1"/>
          <p:nvPr/>
        </p:nvSpPr>
        <p:spPr>
          <a:xfrm>
            <a:off x="2134344" y="956799"/>
            <a:ext cx="6846466"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latin typeface="+mn-lt"/>
              </a:rPr>
              <a:t>The components of Effective Communication </a:t>
            </a:r>
            <a:endParaRPr lang="en-US" sz="1100" b="1" dirty="0">
              <a:solidFill>
                <a:srgbClr val="1A2EA2"/>
              </a:solidFill>
            </a:endParaRPr>
          </a:p>
        </p:txBody>
      </p:sp>
      <p:pic>
        <p:nvPicPr>
          <p:cNvPr id="2" name="Picture 1">
            <a:extLst>
              <a:ext uri="{FF2B5EF4-FFF2-40B4-BE49-F238E27FC236}">
                <a16:creationId xmlns:a16="http://schemas.microsoft.com/office/drawing/2014/main" id="{10FDE589-7A2C-8B0A-11DB-40EBC738D7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5581" y="1820208"/>
            <a:ext cx="9645839" cy="4130460"/>
          </a:xfrm>
          <a:prstGeom prst="rect">
            <a:avLst/>
          </a:prstGeom>
        </p:spPr>
      </p:pic>
    </p:spTree>
    <p:extLst>
      <p:ext uri="{BB962C8B-B14F-4D97-AF65-F5344CB8AC3E}">
        <p14:creationId xmlns:p14="http://schemas.microsoft.com/office/powerpoint/2010/main" val="2775549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DC8F3-1D0B-8E40-DADA-5D732F8EF9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CF8586-0163-B900-7EE8-46A0FCCB399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F617C71-AFC2-4BD1-72EA-4E8D3E992129}"/>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42709D5A-2FEE-3129-EEB2-D441D6681F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7436C8D-A250-298A-74A6-5D9A433BA752}"/>
              </a:ext>
            </a:extLst>
          </p:cNvPr>
          <p:cNvSpPr txBox="1"/>
          <p:nvPr/>
        </p:nvSpPr>
        <p:spPr>
          <a:xfrm>
            <a:off x="2134344" y="778864"/>
            <a:ext cx="6846466" cy="954107"/>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latin typeface="+mn-lt"/>
              </a:rPr>
              <a:t>Characteristics of Effective Communication</a:t>
            </a:r>
            <a:br>
              <a:rPr lang="en-US" sz="2800" b="1" dirty="0">
                <a:solidFill>
                  <a:srgbClr val="C00000"/>
                </a:solidFill>
                <a:effectLst>
                  <a:outerShdw blurRad="38100" dist="38100" dir="2700000" algn="tl">
                    <a:srgbClr val="000000">
                      <a:alpha val="43137"/>
                    </a:srgbClr>
                  </a:outerShdw>
                </a:effectLst>
                <a:latin typeface="+mn-lt"/>
              </a:rPr>
            </a:br>
            <a:r>
              <a:rPr lang="en-US" sz="2800" b="1" dirty="0">
                <a:solidFill>
                  <a:srgbClr val="C00000"/>
                </a:solidFill>
                <a:effectLst>
                  <a:outerShdw blurRad="38100" dist="38100" dir="2700000" algn="tl">
                    <a:srgbClr val="000000">
                      <a:alpha val="43137"/>
                    </a:srgbClr>
                  </a:outerShdw>
                </a:effectLst>
                <a:latin typeface="+mn-lt"/>
              </a:rPr>
              <a:t>the 7 C’s</a:t>
            </a:r>
            <a:endParaRPr lang="en-US" sz="500" b="1" dirty="0">
              <a:solidFill>
                <a:srgbClr val="1A2EA2"/>
              </a:solidFill>
            </a:endParaRPr>
          </a:p>
        </p:txBody>
      </p:sp>
      <p:pic>
        <p:nvPicPr>
          <p:cNvPr id="6" name="Picture 5">
            <a:extLst>
              <a:ext uri="{FF2B5EF4-FFF2-40B4-BE49-F238E27FC236}">
                <a16:creationId xmlns:a16="http://schemas.microsoft.com/office/drawing/2014/main" id="{79D2BC13-D1EF-2431-2344-AA02871925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944864"/>
            <a:ext cx="10305393" cy="4077186"/>
          </a:xfrm>
          <a:prstGeom prst="rect">
            <a:avLst/>
          </a:prstGeom>
        </p:spPr>
      </p:pic>
      <p:sp>
        <p:nvSpPr>
          <p:cNvPr id="8" name="Rectangle 7">
            <a:extLst>
              <a:ext uri="{FF2B5EF4-FFF2-40B4-BE49-F238E27FC236}">
                <a16:creationId xmlns:a16="http://schemas.microsoft.com/office/drawing/2014/main" id="{7B66AAA6-97DE-1E2A-2290-F2D3970478B9}"/>
              </a:ext>
            </a:extLst>
          </p:cNvPr>
          <p:cNvSpPr/>
          <p:nvPr/>
        </p:nvSpPr>
        <p:spPr>
          <a:xfrm>
            <a:off x="5675852" y="2276926"/>
            <a:ext cx="950901" cy="523220"/>
          </a:xfrm>
          <a:prstGeom prst="rect">
            <a:avLst/>
          </a:prstGeom>
        </p:spPr>
        <p:txBody>
          <a:bodyPr wrap="square">
            <a:spAutoFit/>
          </a:bodyPr>
          <a:lstStyle/>
          <a:p>
            <a:pPr algn="l" rtl="0"/>
            <a:r>
              <a:rPr lang="en-US" sz="2800" b="1" dirty="0">
                <a:effectLst>
                  <a:outerShdw blurRad="38100" dist="38100" dir="2700000" algn="tl">
                    <a:srgbClr val="000000">
                      <a:alpha val="43137"/>
                    </a:srgbClr>
                  </a:outerShdw>
                </a:effectLst>
              </a:rPr>
              <a:t>Clear</a:t>
            </a:r>
            <a:endParaRPr lang="ar-EG" sz="2800" b="1" dirty="0">
              <a:effectLst>
                <a:outerShdw blurRad="38100" dist="38100" dir="2700000" algn="tl">
                  <a:srgbClr val="000000">
                    <a:alpha val="43137"/>
                  </a:srgbClr>
                </a:outerShdw>
              </a:effectLst>
            </a:endParaRPr>
          </a:p>
        </p:txBody>
      </p:sp>
      <p:sp>
        <p:nvSpPr>
          <p:cNvPr id="9" name="Rectangle 8">
            <a:extLst>
              <a:ext uri="{FF2B5EF4-FFF2-40B4-BE49-F238E27FC236}">
                <a16:creationId xmlns:a16="http://schemas.microsoft.com/office/drawing/2014/main" id="{99847645-E2C4-8682-A8E0-F2CB320E7788}"/>
              </a:ext>
            </a:extLst>
          </p:cNvPr>
          <p:cNvSpPr/>
          <p:nvPr/>
        </p:nvSpPr>
        <p:spPr>
          <a:xfrm>
            <a:off x="8104961" y="2852102"/>
            <a:ext cx="1322798" cy="523220"/>
          </a:xfrm>
          <a:prstGeom prst="rect">
            <a:avLst/>
          </a:prstGeom>
        </p:spPr>
        <p:txBody>
          <a:bodyPr wrap="square">
            <a:spAutoFit/>
          </a:bodyPr>
          <a:lstStyle/>
          <a:p>
            <a:pPr algn="l" rtl="0"/>
            <a:r>
              <a:rPr lang="en-US" sz="2800" b="1" dirty="0">
                <a:effectLst>
                  <a:outerShdw blurRad="38100" dist="38100" dir="2700000" algn="tl">
                    <a:srgbClr val="000000">
                      <a:alpha val="43137"/>
                    </a:srgbClr>
                  </a:outerShdw>
                </a:effectLst>
              </a:rPr>
              <a:t>Concise</a:t>
            </a:r>
            <a:endParaRPr lang="ar-EG" sz="2800" b="1" dirty="0">
              <a:effectLst>
                <a:outerShdw blurRad="38100" dist="38100" dir="2700000" algn="tl">
                  <a:srgbClr val="000000">
                    <a:alpha val="43137"/>
                  </a:srgbClr>
                </a:outerShdw>
              </a:effectLst>
            </a:endParaRPr>
          </a:p>
        </p:txBody>
      </p:sp>
      <p:sp>
        <p:nvSpPr>
          <p:cNvPr id="10" name="Rectangle 9">
            <a:extLst>
              <a:ext uri="{FF2B5EF4-FFF2-40B4-BE49-F238E27FC236}">
                <a16:creationId xmlns:a16="http://schemas.microsoft.com/office/drawing/2014/main" id="{2E6FCA98-61BF-D582-FD62-D002BD44CF19}"/>
              </a:ext>
            </a:extLst>
          </p:cNvPr>
          <p:cNvSpPr/>
          <p:nvPr/>
        </p:nvSpPr>
        <p:spPr>
          <a:xfrm>
            <a:off x="2907656" y="2852102"/>
            <a:ext cx="1515543" cy="523220"/>
          </a:xfrm>
          <a:prstGeom prst="rect">
            <a:avLst/>
          </a:prstGeom>
        </p:spPr>
        <p:txBody>
          <a:bodyPr wrap="square">
            <a:spAutoFit/>
          </a:bodyPr>
          <a:lstStyle/>
          <a:p>
            <a:pPr algn="l" rtl="0"/>
            <a:r>
              <a:rPr lang="en-US" sz="2800" b="1" dirty="0">
                <a:effectLst>
                  <a:outerShdw blurRad="38100" dist="38100" dir="2700000" algn="tl">
                    <a:srgbClr val="000000">
                      <a:alpha val="43137"/>
                    </a:srgbClr>
                  </a:outerShdw>
                </a:effectLst>
              </a:rPr>
              <a:t>Concrete</a:t>
            </a:r>
            <a:endParaRPr lang="ar-EG" sz="2800" b="1" dirty="0">
              <a:effectLst>
                <a:outerShdw blurRad="38100" dist="38100" dir="2700000" algn="tl">
                  <a:srgbClr val="000000">
                    <a:alpha val="43137"/>
                  </a:srgbClr>
                </a:outerShdw>
              </a:effectLst>
            </a:endParaRPr>
          </a:p>
        </p:txBody>
      </p:sp>
      <p:sp>
        <p:nvSpPr>
          <p:cNvPr id="11" name="Rectangle 10">
            <a:extLst>
              <a:ext uri="{FF2B5EF4-FFF2-40B4-BE49-F238E27FC236}">
                <a16:creationId xmlns:a16="http://schemas.microsoft.com/office/drawing/2014/main" id="{DDC91727-1DA6-900A-654C-BDB457A6473B}"/>
              </a:ext>
            </a:extLst>
          </p:cNvPr>
          <p:cNvSpPr/>
          <p:nvPr/>
        </p:nvSpPr>
        <p:spPr>
          <a:xfrm>
            <a:off x="8647417" y="4095048"/>
            <a:ext cx="1560684" cy="523220"/>
          </a:xfrm>
          <a:prstGeom prst="rect">
            <a:avLst/>
          </a:prstGeom>
        </p:spPr>
        <p:txBody>
          <a:bodyPr wrap="square">
            <a:spAutoFit/>
          </a:bodyPr>
          <a:lstStyle/>
          <a:p>
            <a:pPr algn="l" rtl="0"/>
            <a:r>
              <a:rPr lang="en-US" sz="2800" b="1" dirty="0">
                <a:effectLst>
                  <a:outerShdw blurRad="38100" dist="38100" dir="2700000" algn="tl">
                    <a:srgbClr val="000000">
                      <a:alpha val="43137"/>
                    </a:srgbClr>
                  </a:outerShdw>
                </a:effectLst>
              </a:rPr>
              <a:t>Coherent</a:t>
            </a:r>
            <a:endParaRPr lang="ar-EG" sz="2800" b="1" dirty="0">
              <a:effectLst>
                <a:outerShdw blurRad="38100" dist="38100" dir="2700000" algn="tl">
                  <a:srgbClr val="000000">
                    <a:alpha val="43137"/>
                  </a:srgbClr>
                </a:outerShdw>
              </a:effectLst>
            </a:endParaRPr>
          </a:p>
        </p:txBody>
      </p:sp>
      <p:sp>
        <p:nvSpPr>
          <p:cNvPr id="12" name="Rectangle 11">
            <a:extLst>
              <a:ext uri="{FF2B5EF4-FFF2-40B4-BE49-F238E27FC236}">
                <a16:creationId xmlns:a16="http://schemas.microsoft.com/office/drawing/2014/main" id="{F9C605E7-4F8A-2EB5-F7D1-3FE82614CD47}"/>
              </a:ext>
            </a:extLst>
          </p:cNvPr>
          <p:cNvSpPr/>
          <p:nvPr/>
        </p:nvSpPr>
        <p:spPr>
          <a:xfrm>
            <a:off x="7956074" y="5288006"/>
            <a:ext cx="1620572" cy="523220"/>
          </a:xfrm>
          <a:prstGeom prst="rect">
            <a:avLst/>
          </a:prstGeom>
        </p:spPr>
        <p:txBody>
          <a:bodyPr wrap="square">
            <a:spAutoFit/>
          </a:bodyPr>
          <a:lstStyle/>
          <a:p>
            <a:pPr algn="l" rtl="0"/>
            <a:r>
              <a:rPr lang="en-US" sz="2800" b="1" dirty="0">
                <a:effectLst>
                  <a:outerShdw blurRad="38100" dist="38100" dir="2700000" algn="tl">
                    <a:srgbClr val="000000">
                      <a:alpha val="43137"/>
                    </a:srgbClr>
                  </a:outerShdw>
                </a:effectLst>
              </a:rPr>
              <a:t>Complete</a:t>
            </a:r>
            <a:endParaRPr lang="ar-EG" sz="2800" b="1" dirty="0">
              <a:effectLst>
                <a:outerShdw blurRad="38100" dist="38100" dir="2700000" algn="tl">
                  <a:srgbClr val="000000">
                    <a:alpha val="43137"/>
                  </a:srgbClr>
                </a:outerShdw>
              </a:effectLst>
            </a:endParaRPr>
          </a:p>
        </p:txBody>
      </p:sp>
      <p:sp>
        <p:nvSpPr>
          <p:cNvPr id="13" name="Rectangle 12">
            <a:extLst>
              <a:ext uri="{FF2B5EF4-FFF2-40B4-BE49-F238E27FC236}">
                <a16:creationId xmlns:a16="http://schemas.microsoft.com/office/drawing/2014/main" id="{48C86985-07F4-73BC-8C54-59140A411FCB}"/>
              </a:ext>
            </a:extLst>
          </p:cNvPr>
          <p:cNvSpPr/>
          <p:nvPr/>
        </p:nvSpPr>
        <p:spPr>
          <a:xfrm>
            <a:off x="1855693" y="4006684"/>
            <a:ext cx="1497333" cy="523220"/>
          </a:xfrm>
          <a:prstGeom prst="rect">
            <a:avLst/>
          </a:prstGeom>
        </p:spPr>
        <p:txBody>
          <a:bodyPr wrap="square">
            <a:spAutoFit/>
          </a:bodyPr>
          <a:lstStyle/>
          <a:p>
            <a:pPr algn="l" rtl="0"/>
            <a:r>
              <a:rPr lang="en-US" sz="2800" b="1" dirty="0">
                <a:effectLst>
                  <a:outerShdw blurRad="38100" dist="38100" dir="2700000" algn="tl">
                    <a:srgbClr val="000000">
                      <a:alpha val="43137"/>
                    </a:srgbClr>
                  </a:outerShdw>
                </a:effectLst>
              </a:rPr>
              <a:t>Courtesy</a:t>
            </a:r>
            <a:endParaRPr lang="ar-EG" sz="2800" b="1" dirty="0">
              <a:effectLst>
                <a:outerShdw blurRad="38100" dist="38100" dir="2700000" algn="tl">
                  <a:srgbClr val="000000">
                    <a:alpha val="43137"/>
                  </a:srgbClr>
                </a:outerShdw>
              </a:effectLst>
            </a:endParaRPr>
          </a:p>
        </p:txBody>
      </p:sp>
      <p:sp>
        <p:nvSpPr>
          <p:cNvPr id="14" name="Rectangle 13">
            <a:extLst>
              <a:ext uri="{FF2B5EF4-FFF2-40B4-BE49-F238E27FC236}">
                <a16:creationId xmlns:a16="http://schemas.microsoft.com/office/drawing/2014/main" id="{64AE54A8-0240-D5B3-4D0C-98ABB08B9FAC}"/>
              </a:ext>
            </a:extLst>
          </p:cNvPr>
          <p:cNvSpPr/>
          <p:nvPr/>
        </p:nvSpPr>
        <p:spPr>
          <a:xfrm>
            <a:off x="2903174" y="5437142"/>
            <a:ext cx="2538644" cy="523220"/>
          </a:xfrm>
          <a:prstGeom prst="rect">
            <a:avLst/>
          </a:prstGeom>
        </p:spPr>
        <p:txBody>
          <a:bodyPr wrap="square">
            <a:spAutoFit/>
          </a:bodyPr>
          <a:lstStyle/>
          <a:p>
            <a:pPr algn="l" rtl="0"/>
            <a:r>
              <a:rPr lang="en-US" sz="2800" b="1" dirty="0">
                <a:effectLst>
                  <a:outerShdw blurRad="38100" dist="38100" dir="2700000" algn="tl">
                    <a:srgbClr val="000000">
                      <a:alpha val="43137"/>
                    </a:srgbClr>
                  </a:outerShdw>
                </a:effectLst>
              </a:rPr>
              <a:t>Comprehension</a:t>
            </a:r>
            <a:endParaRPr lang="ar-EG"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46523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61575-2ED6-FE6C-1CE1-CEA02B72DE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2B8538-7347-A8D4-F339-19A6E582F3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BE64266-FA3D-B753-296B-85A9D409D0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What is Effective Communication? Definition, Characterstics, Skills,  Significance, Barriers - The Investors Book">
            <a:extLst>
              <a:ext uri="{FF2B5EF4-FFF2-40B4-BE49-F238E27FC236}">
                <a16:creationId xmlns:a16="http://schemas.microsoft.com/office/drawing/2014/main" id="{921B12C5-20A9-375B-AB88-02360C8B2B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20208"/>
            <a:ext cx="10378966" cy="408099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CD56CD4-7C30-256D-999B-3E15158217FD}"/>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81BD6178-70DC-FE2B-8E30-F02AEF4D9920}"/>
              </a:ext>
            </a:extLst>
          </p:cNvPr>
          <p:cNvSpPr txBox="1"/>
          <p:nvPr/>
        </p:nvSpPr>
        <p:spPr>
          <a:xfrm>
            <a:off x="2134344" y="778864"/>
            <a:ext cx="6846466" cy="954107"/>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latin typeface="+mn-lt"/>
              </a:rPr>
              <a:t>Characteristics of Effective Communication</a:t>
            </a:r>
            <a:br>
              <a:rPr lang="en-US" sz="2800" b="1" dirty="0">
                <a:solidFill>
                  <a:srgbClr val="C00000"/>
                </a:solidFill>
                <a:effectLst>
                  <a:outerShdw blurRad="38100" dist="38100" dir="2700000" algn="tl">
                    <a:srgbClr val="000000">
                      <a:alpha val="43137"/>
                    </a:srgbClr>
                  </a:outerShdw>
                </a:effectLst>
                <a:latin typeface="+mn-lt"/>
              </a:rPr>
            </a:br>
            <a:r>
              <a:rPr lang="en-US" sz="2800" b="1" dirty="0">
                <a:solidFill>
                  <a:srgbClr val="C00000"/>
                </a:solidFill>
                <a:effectLst>
                  <a:outerShdw blurRad="38100" dist="38100" dir="2700000" algn="tl">
                    <a:srgbClr val="000000">
                      <a:alpha val="43137"/>
                    </a:srgbClr>
                  </a:outerShdw>
                </a:effectLst>
                <a:latin typeface="+mn-lt"/>
              </a:rPr>
              <a:t>the 7 C’s</a:t>
            </a:r>
            <a:endParaRPr lang="en-US" sz="500" b="1" dirty="0">
              <a:solidFill>
                <a:srgbClr val="1A2EA2"/>
              </a:solidFill>
            </a:endParaRPr>
          </a:p>
        </p:txBody>
      </p:sp>
    </p:spTree>
    <p:extLst>
      <p:ext uri="{BB962C8B-B14F-4D97-AF65-F5344CB8AC3E}">
        <p14:creationId xmlns:p14="http://schemas.microsoft.com/office/powerpoint/2010/main" val="248985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358B0-B437-577E-89E4-735E075B529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68C4593-CA08-FA1B-424F-F75342132A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78544EC-5321-A9D4-5043-21276A4A4CB2}"/>
              </a:ext>
            </a:extLst>
          </p:cNvPr>
          <p:cNvSpPr txBox="1"/>
          <p:nvPr/>
        </p:nvSpPr>
        <p:spPr>
          <a:xfrm>
            <a:off x="2134344" y="778864"/>
            <a:ext cx="6846466" cy="923330"/>
          </a:xfrm>
          <a:prstGeom prst="rect">
            <a:avLst/>
          </a:prstGeom>
          <a:noFill/>
        </p:spPr>
        <p:txBody>
          <a:bodyPr wrap="square">
            <a:spAutoFit/>
          </a:bodyPr>
          <a:lstStyle/>
          <a:p>
            <a:pPr algn="ctr"/>
            <a:r>
              <a:rPr lang="en-US" sz="5400" b="1" dirty="0">
                <a:solidFill>
                  <a:srgbClr val="C00000"/>
                </a:solidFill>
                <a:effectLst>
                  <a:outerShdw blurRad="38100" dist="38100" dir="2700000" algn="tl">
                    <a:srgbClr val="000000">
                      <a:alpha val="43137"/>
                    </a:srgbClr>
                  </a:outerShdw>
                </a:effectLst>
                <a:latin typeface="+mn-lt"/>
              </a:rPr>
              <a:t>the 7 C’s meaning</a:t>
            </a:r>
            <a:endParaRPr lang="en-US" sz="400" b="1" dirty="0">
              <a:solidFill>
                <a:srgbClr val="1A2EA2"/>
              </a:solidFill>
            </a:endParaRPr>
          </a:p>
        </p:txBody>
      </p:sp>
      <p:graphicFrame>
        <p:nvGraphicFramePr>
          <p:cNvPr id="3" name="Content Placeholder 7">
            <a:extLst>
              <a:ext uri="{FF2B5EF4-FFF2-40B4-BE49-F238E27FC236}">
                <a16:creationId xmlns:a16="http://schemas.microsoft.com/office/drawing/2014/main" id="{609254B5-9D92-91F4-55D0-E88619BCB8F8}"/>
              </a:ext>
            </a:extLst>
          </p:cNvPr>
          <p:cNvGraphicFramePr>
            <a:graphicFrameLocks/>
          </p:cNvGraphicFramePr>
          <p:nvPr>
            <p:extLst>
              <p:ext uri="{D42A27DB-BD31-4B8C-83A1-F6EECF244321}">
                <p14:modId xmlns:p14="http://schemas.microsoft.com/office/powerpoint/2010/main" val="1297434200"/>
              </p:ext>
            </p:extLst>
          </p:nvPr>
        </p:nvGraphicFramePr>
        <p:xfrm>
          <a:off x="265043" y="1732971"/>
          <a:ext cx="11688417" cy="48401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a:extLst>
              <a:ext uri="{FF2B5EF4-FFF2-40B4-BE49-F238E27FC236}">
                <a16:creationId xmlns:a16="http://schemas.microsoft.com/office/drawing/2014/main" id="{49D2D0D0-68D3-4FCA-4ECD-CFF2C21EB63F}"/>
              </a:ext>
            </a:extLst>
          </p:cNvPr>
          <p:cNvSpPr/>
          <p:nvPr/>
        </p:nvSpPr>
        <p:spPr>
          <a:xfrm>
            <a:off x="265043" y="6575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932317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51BF0-98F4-7397-73CD-82D2BA03CF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19737D-DD72-A33D-B178-4FA9190583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EF2E231-0F03-C22D-52DD-9448ADD62E6C}"/>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A517626-F63A-C210-537A-C541B9D98A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5E2142A-912A-2158-4C88-2F22049B4FF7}"/>
              </a:ext>
            </a:extLst>
          </p:cNvPr>
          <p:cNvSpPr txBox="1"/>
          <p:nvPr/>
        </p:nvSpPr>
        <p:spPr>
          <a:xfrm>
            <a:off x="1093606" y="608277"/>
            <a:ext cx="8502340" cy="1077218"/>
          </a:xfrm>
          <a:prstGeom prst="rect">
            <a:avLst/>
          </a:prstGeom>
          <a:noFill/>
        </p:spPr>
        <p:txBody>
          <a:bodyPr wrap="square">
            <a:spAutoFit/>
          </a:bodyPr>
          <a:lstStyle/>
          <a:p>
            <a:pPr algn="ctr"/>
            <a:r>
              <a:rPr lang="en-US" sz="3200" b="1" dirty="0">
                <a:solidFill>
                  <a:srgbClr val="1A2EA2"/>
                </a:solidFill>
              </a:rPr>
              <a:t>Necessary Communication Skills for Entrepreneurs</a:t>
            </a:r>
          </a:p>
        </p:txBody>
      </p:sp>
      <p:sp>
        <p:nvSpPr>
          <p:cNvPr id="4" name="Rectangle 3">
            <a:extLst>
              <a:ext uri="{FF2B5EF4-FFF2-40B4-BE49-F238E27FC236}">
                <a16:creationId xmlns:a16="http://schemas.microsoft.com/office/drawing/2014/main" id="{505239FB-1526-A1C8-ACA2-3BABC3A949F4}"/>
              </a:ext>
            </a:extLst>
          </p:cNvPr>
          <p:cNvSpPr>
            <a:spLocks noChangeArrowheads="1"/>
          </p:cNvSpPr>
          <p:nvPr/>
        </p:nvSpPr>
        <p:spPr bwMode="auto">
          <a:xfrm>
            <a:off x="667851" y="2443003"/>
            <a:ext cx="6366562"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Strong and effective communication skills enable entrepreneurs to: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 build relationships,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negotiate successfully,</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inspire others,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ultimately fostering collaboration and driving business success,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is essential for articulating a vision, providing feedback,</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resolving conflicts.</a:t>
            </a:r>
          </a:p>
        </p:txBody>
      </p:sp>
      <p:pic>
        <p:nvPicPr>
          <p:cNvPr id="10" name="Picture 4" descr="NECESSARY COMMUNICATION SKILLS FOR ENTREPRENEURS">
            <a:extLst>
              <a:ext uri="{FF2B5EF4-FFF2-40B4-BE49-F238E27FC236}">
                <a16:creationId xmlns:a16="http://schemas.microsoft.com/office/drawing/2014/main" id="{E4007464-3045-4D42-D176-C5A3E888D9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4319" y="2443003"/>
            <a:ext cx="3925617"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7915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D58F90-8993-F6D1-088B-386B5A9005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20794B-B6A1-7413-1F47-846B6737E6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8E18FE7-EE31-4BBF-6742-9DCEC471DD94}"/>
              </a:ext>
            </a:extLst>
          </p:cNvPr>
          <p:cNvSpPr/>
          <p:nvPr/>
        </p:nvSpPr>
        <p:spPr>
          <a:xfrm>
            <a:off x="617280" y="778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991823A-BF15-E282-03E7-4558E18F0B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83CA5CB-E751-556A-22F6-B584DFE8566B}"/>
              </a:ext>
            </a:extLst>
          </p:cNvPr>
          <p:cNvSpPr txBox="1"/>
          <p:nvPr/>
        </p:nvSpPr>
        <p:spPr>
          <a:xfrm>
            <a:off x="2134344" y="956799"/>
            <a:ext cx="6846466" cy="584775"/>
          </a:xfrm>
          <a:prstGeom prst="rect">
            <a:avLst/>
          </a:prstGeom>
          <a:noFill/>
        </p:spPr>
        <p:txBody>
          <a:bodyPr wrap="square">
            <a:spAutoFit/>
          </a:bodyPr>
          <a:lstStyle/>
          <a:p>
            <a:pPr algn="ctr"/>
            <a:r>
              <a:rPr lang="en-US" sz="3200" b="1" dirty="0">
                <a:solidFill>
                  <a:srgbClr val="1A2EA2"/>
                </a:solidFill>
              </a:rPr>
              <a:t>To achieve an effective communication</a:t>
            </a:r>
          </a:p>
        </p:txBody>
      </p:sp>
      <p:sp>
        <p:nvSpPr>
          <p:cNvPr id="6" name="矩形 14">
            <a:extLst>
              <a:ext uri="{FF2B5EF4-FFF2-40B4-BE49-F238E27FC236}">
                <a16:creationId xmlns:a16="http://schemas.microsoft.com/office/drawing/2014/main" id="{270111EC-8FA1-91FC-7696-2EAB09B28779}"/>
              </a:ext>
            </a:extLst>
          </p:cNvPr>
          <p:cNvSpPr/>
          <p:nvPr/>
        </p:nvSpPr>
        <p:spPr>
          <a:xfrm>
            <a:off x="860625" y="2636276"/>
            <a:ext cx="3304976" cy="985520"/>
          </a:xfrm>
          <a:prstGeom prst="rect">
            <a:avLst/>
          </a:prstGeom>
        </p:spPr>
        <p:txBody>
          <a:bodyPr wrap="square" lIns="91440" tIns="45720" rIns="91440" bIns="45720">
            <a:normAutofit/>
          </a:bodyPr>
          <a:ls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a:lstStyle>
          <a:p>
            <a:pPr lvl="0" algn="ctr"/>
            <a:r>
              <a:rPr lang="en-US" altLang="ar-EG" sz="2400" b="1" dirty="0"/>
              <a:t>Encourage creative and Critical Thinking</a:t>
            </a:r>
            <a:endParaRPr lang="ar-EG" sz="2400" dirty="0"/>
          </a:p>
        </p:txBody>
      </p:sp>
      <p:sp>
        <p:nvSpPr>
          <p:cNvPr id="8" name="矩形 15">
            <a:extLst>
              <a:ext uri="{FF2B5EF4-FFF2-40B4-BE49-F238E27FC236}">
                <a16:creationId xmlns:a16="http://schemas.microsoft.com/office/drawing/2014/main" id="{7055455A-8F02-3AF5-14C4-BBAFB52A451C}"/>
              </a:ext>
            </a:extLst>
          </p:cNvPr>
          <p:cNvSpPr/>
          <p:nvPr/>
        </p:nvSpPr>
        <p:spPr>
          <a:xfrm>
            <a:off x="860625" y="4333985"/>
            <a:ext cx="3304976" cy="985520"/>
          </a:xfrm>
          <a:prstGeom prst="rect">
            <a:avLst/>
          </a:prstGeom>
        </p:spPr>
        <p:txBody>
          <a:bodyPr wrap="square" lIns="91440" tIns="45720" rIns="91440" bIns="45720">
            <a:normAutofit/>
          </a:bodyPr>
          <a:ls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a:lstStyle>
          <a:p>
            <a:pPr lvl="0" algn="ctr"/>
            <a:r>
              <a:rPr lang="en-US" altLang="ar-EG" sz="2400" b="1" dirty="0"/>
              <a:t>Consider audience’s information needs</a:t>
            </a:r>
            <a:endParaRPr lang="ar-EG" sz="2400" dirty="0"/>
          </a:p>
        </p:txBody>
      </p:sp>
      <p:sp>
        <p:nvSpPr>
          <p:cNvPr id="9" name="矩形 16">
            <a:extLst>
              <a:ext uri="{FF2B5EF4-FFF2-40B4-BE49-F238E27FC236}">
                <a16:creationId xmlns:a16="http://schemas.microsoft.com/office/drawing/2014/main" id="{F18A7A1E-1010-A59C-7DF9-219AAD7E258F}"/>
              </a:ext>
            </a:extLst>
          </p:cNvPr>
          <p:cNvSpPr/>
          <p:nvPr/>
        </p:nvSpPr>
        <p:spPr>
          <a:xfrm>
            <a:off x="8016213" y="2636276"/>
            <a:ext cx="3304976" cy="985520"/>
          </a:xfrm>
          <a:prstGeom prst="rect">
            <a:avLst/>
          </a:prstGeom>
        </p:spPr>
        <p:txBody>
          <a:bodyPr wrap="square" lIns="91440" tIns="45720" rIns="91440" bIns="45720">
            <a:normAutofit/>
          </a:bodyPr>
          <a:ls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a:lstStyle>
          <a:p>
            <a:pPr lvl="0" algn="ctr"/>
            <a:r>
              <a:rPr lang="en-US" altLang="ar-EG" sz="2400" b="1" dirty="0"/>
              <a:t>Consider Audience's Cultural Background</a:t>
            </a:r>
            <a:endParaRPr lang="ar-EG" sz="2400" dirty="0"/>
          </a:p>
        </p:txBody>
      </p:sp>
      <p:sp>
        <p:nvSpPr>
          <p:cNvPr id="11" name="矩形 17">
            <a:extLst>
              <a:ext uri="{FF2B5EF4-FFF2-40B4-BE49-F238E27FC236}">
                <a16:creationId xmlns:a16="http://schemas.microsoft.com/office/drawing/2014/main" id="{9A93AB22-3344-FFAC-4C3D-45EA5ECAB3B8}"/>
              </a:ext>
            </a:extLst>
          </p:cNvPr>
          <p:cNvSpPr/>
          <p:nvPr/>
        </p:nvSpPr>
        <p:spPr>
          <a:xfrm>
            <a:off x="8016213" y="4333985"/>
            <a:ext cx="3304976" cy="985520"/>
          </a:xfrm>
          <a:prstGeom prst="rect">
            <a:avLst/>
          </a:prstGeom>
        </p:spPr>
        <p:txBody>
          <a:bodyPr wrap="square" lIns="91440" tIns="45720" rIns="91440" bIns="45720">
            <a:normAutofit fontScale="92500"/>
          </a:bodyPr>
          <a:ls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a:lstStyle>
          <a:p>
            <a:pPr lvl="0" algn="ctr"/>
            <a:r>
              <a:rPr lang="en-US" altLang="ar-EG" sz="2400" b="1" dirty="0"/>
              <a:t>Consider Audience's Knowledge of the Subject</a:t>
            </a:r>
            <a:endParaRPr lang="ar-EG" sz="2400" dirty="0"/>
          </a:p>
        </p:txBody>
      </p:sp>
      <p:grpSp>
        <p:nvGrpSpPr>
          <p:cNvPr id="12" name="组合 24">
            <a:extLst>
              <a:ext uri="{FF2B5EF4-FFF2-40B4-BE49-F238E27FC236}">
                <a16:creationId xmlns:a16="http://schemas.microsoft.com/office/drawing/2014/main" id="{4F23B6C1-DAAC-F47A-2946-39B28B1B1460}"/>
              </a:ext>
            </a:extLst>
          </p:cNvPr>
          <p:cNvGrpSpPr/>
          <p:nvPr/>
        </p:nvGrpSpPr>
        <p:grpSpPr>
          <a:xfrm>
            <a:off x="4171949" y="2569577"/>
            <a:ext cx="2305051" cy="1557337"/>
            <a:chOff x="3128962" y="1464470"/>
            <a:chExt cx="1728788" cy="1168003"/>
          </a:xfrm>
        </p:grpSpPr>
        <p:sp>
          <p:nvSpPr>
            <p:cNvPr id="13" name="ïśľîďe">
              <a:extLst>
                <a:ext uri="{FF2B5EF4-FFF2-40B4-BE49-F238E27FC236}">
                  <a16:creationId xmlns:a16="http://schemas.microsoft.com/office/drawing/2014/main" id="{69D0BB6A-4181-3E11-E22F-053829BC0F63}"/>
                </a:ext>
              </a:extLst>
            </p:cNvPr>
            <p:cNvSpPr/>
            <p:nvPr/>
          </p:nvSpPr>
          <p:spPr bwMode="auto">
            <a:xfrm>
              <a:off x="3128962" y="1464470"/>
              <a:ext cx="1728788" cy="1168003"/>
            </a:xfrm>
            <a:custGeom>
              <a:avLst/>
              <a:gdLst>
                <a:gd name="T0" fmla="*/ 583 w 698"/>
                <a:gd name="T1" fmla="*/ 31 h 472"/>
                <a:gd name="T2" fmla="*/ 577 w 698"/>
                <a:gd name="T3" fmla="*/ 137 h 472"/>
                <a:gd name="T4" fmla="*/ 618 w 698"/>
                <a:gd name="T5" fmla="*/ 209 h 472"/>
                <a:gd name="T6" fmla="*/ 660 w 698"/>
                <a:gd name="T7" fmla="*/ 189 h 472"/>
                <a:gd name="T8" fmla="*/ 698 w 698"/>
                <a:gd name="T9" fmla="*/ 241 h 472"/>
                <a:gd name="T10" fmla="*/ 657 w 698"/>
                <a:gd name="T11" fmla="*/ 307 h 472"/>
                <a:gd name="T12" fmla="*/ 601 w 698"/>
                <a:gd name="T13" fmla="*/ 283 h 472"/>
                <a:gd name="T14" fmla="*/ 571 w 698"/>
                <a:gd name="T15" fmla="*/ 361 h 472"/>
                <a:gd name="T16" fmla="*/ 581 w 698"/>
                <a:gd name="T17" fmla="*/ 453 h 472"/>
                <a:gd name="T18" fmla="*/ 415 w 698"/>
                <a:gd name="T19" fmla="*/ 463 h 472"/>
                <a:gd name="T20" fmla="*/ 380 w 698"/>
                <a:gd name="T21" fmla="*/ 434 h 472"/>
                <a:gd name="T22" fmla="*/ 401 w 698"/>
                <a:gd name="T23" fmla="*/ 374 h 472"/>
                <a:gd name="T24" fmla="*/ 345 w 698"/>
                <a:gd name="T25" fmla="*/ 342 h 472"/>
                <a:gd name="T26" fmla="*/ 279 w 698"/>
                <a:gd name="T27" fmla="*/ 389 h 472"/>
                <a:gd name="T28" fmla="*/ 293 w 698"/>
                <a:gd name="T29" fmla="*/ 440 h 472"/>
                <a:gd name="T30" fmla="*/ 219 w 698"/>
                <a:gd name="T31" fmla="*/ 468 h 472"/>
                <a:gd name="T32" fmla="*/ 101 w 698"/>
                <a:gd name="T33" fmla="*/ 451 h 472"/>
                <a:gd name="T34" fmla="*/ 121 w 698"/>
                <a:gd name="T35" fmla="*/ 326 h 472"/>
                <a:gd name="T36" fmla="*/ 99 w 698"/>
                <a:gd name="T37" fmla="*/ 274 h 472"/>
                <a:gd name="T38" fmla="*/ 72 w 698"/>
                <a:gd name="T39" fmla="*/ 279 h 472"/>
                <a:gd name="T40" fmla="*/ 41 w 698"/>
                <a:gd name="T41" fmla="*/ 284 h 472"/>
                <a:gd name="T42" fmla="*/ 1 w 698"/>
                <a:gd name="T43" fmla="*/ 233 h 472"/>
                <a:gd name="T44" fmla="*/ 39 w 698"/>
                <a:gd name="T45" fmla="*/ 188 h 472"/>
                <a:gd name="T46" fmla="*/ 99 w 698"/>
                <a:gd name="T47" fmla="*/ 204 h 472"/>
                <a:gd name="T48" fmla="*/ 122 w 698"/>
                <a:gd name="T49" fmla="*/ 116 h 472"/>
                <a:gd name="T50" fmla="*/ 105 w 698"/>
                <a:gd name="T51" fmla="*/ 25 h 472"/>
                <a:gd name="T52" fmla="*/ 305 w 698"/>
                <a:gd name="T53" fmla="*/ 28 h 472"/>
                <a:gd name="T54" fmla="*/ 306 w 698"/>
                <a:gd name="T55" fmla="*/ 63 h 472"/>
                <a:gd name="T56" fmla="*/ 288 w 698"/>
                <a:gd name="T57" fmla="*/ 97 h 472"/>
                <a:gd name="T58" fmla="*/ 353 w 698"/>
                <a:gd name="T59" fmla="*/ 141 h 472"/>
                <a:gd name="T60" fmla="*/ 408 w 698"/>
                <a:gd name="T61" fmla="*/ 100 h 472"/>
                <a:gd name="T62" fmla="*/ 377 w 698"/>
                <a:gd name="T63" fmla="*/ 36 h 472"/>
                <a:gd name="T64" fmla="*/ 479 w 698"/>
                <a:gd name="T65" fmla="*/ 21 h 472"/>
                <a:gd name="T66" fmla="*/ 583 w 698"/>
                <a:gd name="T67" fmla="*/ 31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8" h="472">
                  <a:moveTo>
                    <a:pt x="583" y="31"/>
                  </a:moveTo>
                  <a:cubicBezTo>
                    <a:pt x="583" y="31"/>
                    <a:pt x="576" y="103"/>
                    <a:pt x="577" y="137"/>
                  </a:cubicBezTo>
                  <a:cubicBezTo>
                    <a:pt x="577" y="171"/>
                    <a:pt x="586" y="216"/>
                    <a:pt x="618" y="209"/>
                  </a:cubicBezTo>
                  <a:cubicBezTo>
                    <a:pt x="640" y="205"/>
                    <a:pt x="636" y="188"/>
                    <a:pt x="660" y="189"/>
                  </a:cubicBezTo>
                  <a:cubicBezTo>
                    <a:pt x="682" y="190"/>
                    <a:pt x="698" y="224"/>
                    <a:pt x="698" y="241"/>
                  </a:cubicBezTo>
                  <a:cubicBezTo>
                    <a:pt x="698" y="282"/>
                    <a:pt x="679" y="308"/>
                    <a:pt x="657" y="307"/>
                  </a:cubicBezTo>
                  <a:cubicBezTo>
                    <a:pt x="634" y="306"/>
                    <a:pt x="625" y="283"/>
                    <a:pt x="601" y="283"/>
                  </a:cubicBezTo>
                  <a:cubicBezTo>
                    <a:pt x="577" y="283"/>
                    <a:pt x="570" y="304"/>
                    <a:pt x="571" y="361"/>
                  </a:cubicBezTo>
                  <a:cubicBezTo>
                    <a:pt x="573" y="419"/>
                    <a:pt x="581" y="453"/>
                    <a:pt x="581" y="453"/>
                  </a:cubicBezTo>
                  <a:cubicBezTo>
                    <a:pt x="581" y="453"/>
                    <a:pt x="464" y="472"/>
                    <a:pt x="415" y="463"/>
                  </a:cubicBezTo>
                  <a:cubicBezTo>
                    <a:pt x="387" y="457"/>
                    <a:pt x="381" y="449"/>
                    <a:pt x="380" y="434"/>
                  </a:cubicBezTo>
                  <a:cubicBezTo>
                    <a:pt x="379" y="419"/>
                    <a:pt x="409" y="399"/>
                    <a:pt x="401" y="374"/>
                  </a:cubicBezTo>
                  <a:cubicBezTo>
                    <a:pt x="396" y="358"/>
                    <a:pt x="382" y="345"/>
                    <a:pt x="345" y="342"/>
                  </a:cubicBezTo>
                  <a:cubicBezTo>
                    <a:pt x="313" y="339"/>
                    <a:pt x="276" y="366"/>
                    <a:pt x="279" y="389"/>
                  </a:cubicBezTo>
                  <a:cubicBezTo>
                    <a:pt x="281" y="418"/>
                    <a:pt x="300" y="426"/>
                    <a:pt x="293" y="440"/>
                  </a:cubicBezTo>
                  <a:cubicBezTo>
                    <a:pt x="286" y="455"/>
                    <a:pt x="255" y="468"/>
                    <a:pt x="219" y="468"/>
                  </a:cubicBezTo>
                  <a:cubicBezTo>
                    <a:pt x="164" y="469"/>
                    <a:pt x="101" y="451"/>
                    <a:pt x="101" y="451"/>
                  </a:cubicBezTo>
                  <a:cubicBezTo>
                    <a:pt x="101" y="451"/>
                    <a:pt x="117" y="370"/>
                    <a:pt x="121" y="326"/>
                  </a:cubicBezTo>
                  <a:cubicBezTo>
                    <a:pt x="123" y="288"/>
                    <a:pt x="109" y="277"/>
                    <a:pt x="99" y="274"/>
                  </a:cubicBezTo>
                  <a:cubicBezTo>
                    <a:pt x="94" y="273"/>
                    <a:pt x="84" y="276"/>
                    <a:pt x="72" y="279"/>
                  </a:cubicBezTo>
                  <a:cubicBezTo>
                    <a:pt x="61" y="282"/>
                    <a:pt x="50" y="285"/>
                    <a:pt x="41" y="284"/>
                  </a:cubicBezTo>
                  <a:cubicBezTo>
                    <a:pt x="23" y="283"/>
                    <a:pt x="0" y="267"/>
                    <a:pt x="1" y="233"/>
                  </a:cubicBezTo>
                  <a:cubicBezTo>
                    <a:pt x="2" y="211"/>
                    <a:pt x="15" y="187"/>
                    <a:pt x="39" y="188"/>
                  </a:cubicBezTo>
                  <a:cubicBezTo>
                    <a:pt x="72" y="188"/>
                    <a:pt x="81" y="203"/>
                    <a:pt x="99" y="204"/>
                  </a:cubicBezTo>
                  <a:cubicBezTo>
                    <a:pt x="113" y="204"/>
                    <a:pt x="120" y="161"/>
                    <a:pt x="122" y="116"/>
                  </a:cubicBezTo>
                  <a:cubicBezTo>
                    <a:pt x="123" y="72"/>
                    <a:pt x="105" y="25"/>
                    <a:pt x="105" y="25"/>
                  </a:cubicBezTo>
                  <a:cubicBezTo>
                    <a:pt x="105" y="25"/>
                    <a:pt x="257" y="0"/>
                    <a:pt x="305" y="28"/>
                  </a:cubicBezTo>
                  <a:cubicBezTo>
                    <a:pt x="326" y="40"/>
                    <a:pt x="314" y="56"/>
                    <a:pt x="306" y="63"/>
                  </a:cubicBezTo>
                  <a:cubicBezTo>
                    <a:pt x="296" y="71"/>
                    <a:pt x="286" y="83"/>
                    <a:pt x="288" y="97"/>
                  </a:cubicBezTo>
                  <a:cubicBezTo>
                    <a:pt x="291" y="117"/>
                    <a:pt x="328" y="141"/>
                    <a:pt x="353" y="141"/>
                  </a:cubicBezTo>
                  <a:cubicBezTo>
                    <a:pt x="383" y="141"/>
                    <a:pt x="408" y="115"/>
                    <a:pt x="408" y="100"/>
                  </a:cubicBezTo>
                  <a:cubicBezTo>
                    <a:pt x="408" y="61"/>
                    <a:pt x="373" y="62"/>
                    <a:pt x="377" y="36"/>
                  </a:cubicBezTo>
                  <a:cubicBezTo>
                    <a:pt x="382" y="11"/>
                    <a:pt x="433" y="16"/>
                    <a:pt x="479" y="21"/>
                  </a:cubicBezTo>
                  <a:cubicBezTo>
                    <a:pt x="532" y="27"/>
                    <a:pt x="583" y="31"/>
                    <a:pt x="583" y="31"/>
                  </a:cubicBezTo>
                </a:path>
              </a:pathLst>
            </a:custGeom>
            <a:solidFill>
              <a:schemeClr val="accent5"/>
            </a:solidFill>
            <a:ln>
              <a:noFill/>
            </a:ln>
          </p:spPr>
          <p:txBody>
            <a:bodyPr anchor="ctr"/>
            <a:lstStyle/>
            <a:p>
              <a:pPr algn="ctr"/>
              <a:endParaRPr sz="2400"/>
            </a:p>
          </p:txBody>
        </p:sp>
        <p:sp>
          <p:nvSpPr>
            <p:cNvPr id="14" name="graduation-hat_2473">
              <a:extLst>
                <a:ext uri="{FF2B5EF4-FFF2-40B4-BE49-F238E27FC236}">
                  <a16:creationId xmlns:a16="http://schemas.microsoft.com/office/drawing/2014/main" id="{1542B4E2-B548-212D-FCBE-E8B7EA742C8F}"/>
                </a:ext>
              </a:extLst>
            </p:cNvPr>
            <p:cNvSpPr>
              <a:spLocks noChangeAspect="1"/>
            </p:cNvSpPr>
            <p:nvPr/>
          </p:nvSpPr>
          <p:spPr bwMode="auto">
            <a:xfrm>
              <a:off x="3758490" y="1965960"/>
              <a:ext cx="409693" cy="253085"/>
            </a:xfrm>
            <a:custGeom>
              <a:avLst/>
              <a:gdLst>
                <a:gd name="connsiteX0" fmla="*/ 543428 w 576238"/>
                <a:gd name="connsiteY0" fmla="*/ 274208 h 355968"/>
                <a:gd name="connsiteX1" fmla="*/ 543428 w 576238"/>
                <a:gd name="connsiteY1" fmla="*/ 338693 h 355968"/>
                <a:gd name="connsiteX2" fmla="*/ 541442 w 576238"/>
                <a:gd name="connsiteY2" fmla="*/ 343653 h 355968"/>
                <a:gd name="connsiteX3" fmla="*/ 535484 w 576238"/>
                <a:gd name="connsiteY3" fmla="*/ 345637 h 355968"/>
                <a:gd name="connsiteX4" fmla="*/ 517608 w 576238"/>
                <a:gd name="connsiteY4" fmla="*/ 354566 h 355968"/>
                <a:gd name="connsiteX5" fmla="*/ 512643 w 576238"/>
                <a:gd name="connsiteY5" fmla="*/ 355558 h 355968"/>
                <a:gd name="connsiteX6" fmla="*/ 509663 w 576238"/>
                <a:gd name="connsiteY6" fmla="*/ 350598 h 355968"/>
                <a:gd name="connsiteX7" fmla="*/ 514629 w 576238"/>
                <a:gd name="connsiteY7" fmla="*/ 277184 h 355968"/>
                <a:gd name="connsiteX8" fmla="*/ 543428 w 576238"/>
                <a:gd name="connsiteY8" fmla="*/ 274208 h 355968"/>
                <a:gd name="connsiteX9" fmla="*/ 288119 w 576238"/>
                <a:gd name="connsiteY9" fmla="*/ 251378 h 355968"/>
                <a:gd name="connsiteX10" fmla="*/ 126176 w 576238"/>
                <a:gd name="connsiteY10" fmla="*/ 274185 h 355968"/>
                <a:gd name="connsiteX11" fmla="*/ 288119 w 576238"/>
                <a:gd name="connsiteY11" fmla="*/ 296001 h 355968"/>
                <a:gd name="connsiteX12" fmla="*/ 450062 w 576238"/>
                <a:gd name="connsiteY12" fmla="*/ 274185 h 355968"/>
                <a:gd name="connsiteX13" fmla="*/ 288119 w 576238"/>
                <a:gd name="connsiteY13" fmla="*/ 251378 h 355968"/>
                <a:gd name="connsiteX14" fmla="*/ 288119 w 576238"/>
                <a:gd name="connsiteY14" fmla="*/ 126432 h 355968"/>
                <a:gd name="connsiteX15" fmla="*/ 111273 w 576238"/>
                <a:gd name="connsiteY15" fmla="*/ 178989 h 355968"/>
                <a:gd name="connsiteX16" fmla="*/ 111273 w 576238"/>
                <a:gd name="connsiteY16" fmla="*/ 190888 h 355968"/>
                <a:gd name="connsiteX17" fmla="*/ 288119 w 576238"/>
                <a:gd name="connsiteY17" fmla="*/ 144282 h 355968"/>
                <a:gd name="connsiteX18" fmla="*/ 464964 w 576238"/>
                <a:gd name="connsiteY18" fmla="*/ 190888 h 355968"/>
                <a:gd name="connsiteX19" fmla="*/ 464964 w 576238"/>
                <a:gd name="connsiteY19" fmla="*/ 178989 h 355968"/>
                <a:gd name="connsiteX20" fmla="*/ 288119 w 576238"/>
                <a:gd name="connsiteY20" fmla="*/ 126432 h 355968"/>
                <a:gd name="connsiteX21" fmla="*/ 288119 w 576238"/>
                <a:gd name="connsiteY21" fmla="*/ 0 h 355968"/>
                <a:gd name="connsiteX22" fmla="*/ 306002 w 576238"/>
                <a:gd name="connsiteY22" fmla="*/ 4462 h 355968"/>
                <a:gd name="connsiteX23" fmla="*/ 569284 w 576238"/>
                <a:gd name="connsiteY23" fmla="*/ 144282 h 355968"/>
                <a:gd name="connsiteX24" fmla="*/ 576238 w 576238"/>
                <a:gd name="connsiteY24" fmla="*/ 155190 h 355968"/>
                <a:gd name="connsiteX25" fmla="*/ 569284 w 576238"/>
                <a:gd name="connsiteY25" fmla="*/ 166098 h 355968"/>
                <a:gd name="connsiteX26" fmla="*/ 533517 w 576238"/>
                <a:gd name="connsiteY26" fmla="*/ 185930 h 355968"/>
                <a:gd name="connsiteX27" fmla="*/ 533517 w 576238"/>
                <a:gd name="connsiteY27" fmla="*/ 243445 h 355968"/>
                <a:gd name="connsiteX28" fmla="*/ 543452 w 576238"/>
                <a:gd name="connsiteY28" fmla="*/ 258319 h 355968"/>
                <a:gd name="connsiteX29" fmla="*/ 527556 w 576238"/>
                <a:gd name="connsiteY29" fmla="*/ 274185 h 355968"/>
                <a:gd name="connsiteX30" fmla="*/ 511660 w 576238"/>
                <a:gd name="connsiteY30" fmla="*/ 258319 h 355968"/>
                <a:gd name="connsiteX31" fmla="*/ 521595 w 576238"/>
                <a:gd name="connsiteY31" fmla="*/ 243445 h 355968"/>
                <a:gd name="connsiteX32" fmla="*/ 521595 w 576238"/>
                <a:gd name="connsiteY32" fmla="*/ 192872 h 355968"/>
                <a:gd name="connsiteX33" fmla="*/ 470925 w 576238"/>
                <a:gd name="connsiteY33" fmla="*/ 223612 h 355968"/>
                <a:gd name="connsiteX34" fmla="*/ 470925 w 576238"/>
                <a:gd name="connsiteY34" fmla="*/ 274185 h 355968"/>
                <a:gd name="connsiteX35" fmla="*/ 288119 w 576238"/>
                <a:gd name="connsiteY35" fmla="*/ 309884 h 355968"/>
                <a:gd name="connsiteX36" fmla="*/ 106306 w 576238"/>
                <a:gd name="connsiteY36" fmla="*/ 274185 h 355968"/>
                <a:gd name="connsiteX37" fmla="*/ 105312 w 576238"/>
                <a:gd name="connsiteY37" fmla="*/ 223612 h 355968"/>
                <a:gd name="connsiteX38" fmla="*/ 5961 w 576238"/>
                <a:gd name="connsiteY38" fmla="*/ 166098 h 355968"/>
                <a:gd name="connsiteX39" fmla="*/ 0 w 576238"/>
                <a:gd name="connsiteY39" fmla="*/ 155190 h 355968"/>
                <a:gd name="connsiteX40" fmla="*/ 6954 w 576238"/>
                <a:gd name="connsiteY40" fmla="*/ 144282 h 355968"/>
                <a:gd name="connsiteX41" fmla="*/ 270236 w 576238"/>
                <a:gd name="connsiteY41" fmla="*/ 4462 h 355968"/>
                <a:gd name="connsiteX42" fmla="*/ 288119 w 576238"/>
                <a:gd name="connsiteY42" fmla="*/ 0 h 355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76238" h="355968">
                  <a:moveTo>
                    <a:pt x="543428" y="274208"/>
                  </a:moveTo>
                  <a:lnTo>
                    <a:pt x="543428" y="338693"/>
                  </a:lnTo>
                  <a:cubicBezTo>
                    <a:pt x="543428" y="340677"/>
                    <a:pt x="542435" y="341669"/>
                    <a:pt x="541442" y="343653"/>
                  </a:cubicBezTo>
                  <a:cubicBezTo>
                    <a:pt x="539456" y="344645"/>
                    <a:pt x="537470" y="345637"/>
                    <a:pt x="535484" y="345637"/>
                  </a:cubicBezTo>
                  <a:cubicBezTo>
                    <a:pt x="531511" y="345637"/>
                    <a:pt x="524560" y="347621"/>
                    <a:pt x="517608" y="354566"/>
                  </a:cubicBezTo>
                  <a:cubicBezTo>
                    <a:pt x="516615" y="355558"/>
                    <a:pt x="513636" y="356550"/>
                    <a:pt x="512643" y="355558"/>
                  </a:cubicBezTo>
                  <a:cubicBezTo>
                    <a:pt x="510656" y="354566"/>
                    <a:pt x="509663" y="352582"/>
                    <a:pt x="509663" y="350598"/>
                  </a:cubicBezTo>
                  <a:lnTo>
                    <a:pt x="514629" y="277184"/>
                  </a:lnTo>
                  <a:cubicBezTo>
                    <a:pt x="514629" y="277184"/>
                    <a:pt x="530518" y="288097"/>
                    <a:pt x="543428" y="274208"/>
                  </a:cubicBezTo>
                  <a:close/>
                  <a:moveTo>
                    <a:pt x="288119" y="251378"/>
                  </a:moveTo>
                  <a:cubicBezTo>
                    <a:pt x="198703" y="251378"/>
                    <a:pt x="126176" y="261294"/>
                    <a:pt x="126176" y="274185"/>
                  </a:cubicBezTo>
                  <a:cubicBezTo>
                    <a:pt x="126176" y="286085"/>
                    <a:pt x="198703" y="296001"/>
                    <a:pt x="288119" y="296001"/>
                  </a:cubicBezTo>
                  <a:cubicBezTo>
                    <a:pt x="377535" y="296001"/>
                    <a:pt x="450062" y="286085"/>
                    <a:pt x="450062" y="274185"/>
                  </a:cubicBezTo>
                  <a:cubicBezTo>
                    <a:pt x="450062" y="261294"/>
                    <a:pt x="377535" y="251378"/>
                    <a:pt x="288119" y="251378"/>
                  </a:cubicBezTo>
                  <a:close/>
                  <a:moveTo>
                    <a:pt x="288119" y="126432"/>
                  </a:moveTo>
                  <a:cubicBezTo>
                    <a:pt x="146046" y="126432"/>
                    <a:pt x="111273" y="178989"/>
                    <a:pt x="111273" y="178989"/>
                  </a:cubicBezTo>
                  <a:lnTo>
                    <a:pt x="111273" y="190888"/>
                  </a:lnTo>
                  <a:cubicBezTo>
                    <a:pt x="123195" y="177997"/>
                    <a:pt x="165917" y="144282"/>
                    <a:pt x="288119" y="144282"/>
                  </a:cubicBezTo>
                  <a:cubicBezTo>
                    <a:pt x="410321" y="144282"/>
                    <a:pt x="453042" y="177997"/>
                    <a:pt x="464964" y="190888"/>
                  </a:cubicBezTo>
                  <a:lnTo>
                    <a:pt x="464964" y="178989"/>
                  </a:lnTo>
                  <a:cubicBezTo>
                    <a:pt x="464964" y="178989"/>
                    <a:pt x="430191" y="126432"/>
                    <a:pt x="288119" y="126432"/>
                  </a:cubicBezTo>
                  <a:close/>
                  <a:moveTo>
                    <a:pt x="288119" y="0"/>
                  </a:moveTo>
                  <a:cubicBezTo>
                    <a:pt x="294328" y="0"/>
                    <a:pt x="300538" y="1487"/>
                    <a:pt x="306002" y="4462"/>
                  </a:cubicBezTo>
                  <a:lnTo>
                    <a:pt x="569284" y="144282"/>
                  </a:lnTo>
                  <a:cubicBezTo>
                    <a:pt x="573258" y="146265"/>
                    <a:pt x="576238" y="150231"/>
                    <a:pt x="576238" y="155190"/>
                  </a:cubicBezTo>
                  <a:cubicBezTo>
                    <a:pt x="576238" y="160148"/>
                    <a:pt x="573258" y="164114"/>
                    <a:pt x="569284" y="166098"/>
                  </a:cubicBezTo>
                  <a:lnTo>
                    <a:pt x="533517" y="185930"/>
                  </a:lnTo>
                  <a:lnTo>
                    <a:pt x="533517" y="243445"/>
                  </a:lnTo>
                  <a:cubicBezTo>
                    <a:pt x="539478" y="245428"/>
                    <a:pt x="543452" y="251378"/>
                    <a:pt x="543452" y="258319"/>
                  </a:cubicBezTo>
                  <a:cubicBezTo>
                    <a:pt x="543452" y="266252"/>
                    <a:pt x="536498" y="274185"/>
                    <a:pt x="527556" y="274185"/>
                  </a:cubicBezTo>
                  <a:cubicBezTo>
                    <a:pt x="519608" y="274185"/>
                    <a:pt x="511660" y="266252"/>
                    <a:pt x="511660" y="258319"/>
                  </a:cubicBezTo>
                  <a:cubicBezTo>
                    <a:pt x="511660" y="251378"/>
                    <a:pt x="515634" y="245428"/>
                    <a:pt x="521595" y="243445"/>
                  </a:cubicBezTo>
                  <a:lnTo>
                    <a:pt x="521595" y="192872"/>
                  </a:lnTo>
                  <a:lnTo>
                    <a:pt x="470925" y="223612"/>
                  </a:lnTo>
                  <a:cubicBezTo>
                    <a:pt x="470925" y="223612"/>
                    <a:pt x="470925" y="272202"/>
                    <a:pt x="470925" y="274185"/>
                  </a:cubicBezTo>
                  <a:cubicBezTo>
                    <a:pt x="470925" y="294018"/>
                    <a:pt x="388464" y="309884"/>
                    <a:pt x="288119" y="309884"/>
                  </a:cubicBezTo>
                  <a:cubicBezTo>
                    <a:pt x="187774" y="309884"/>
                    <a:pt x="106306" y="294018"/>
                    <a:pt x="106306" y="274185"/>
                  </a:cubicBezTo>
                  <a:cubicBezTo>
                    <a:pt x="106306" y="272202"/>
                    <a:pt x="105312" y="223612"/>
                    <a:pt x="105312" y="223612"/>
                  </a:cubicBezTo>
                  <a:lnTo>
                    <a:pt x="5961" y="166098"/>
                  </a:lnTo>
                  <a:cubicBezTo>
                    <a:pt x="1987" y="164114"/>
                    <a:pt x="0" y="160148"/>
                    <a:pt x="0" y="155190"/>
                  </a:cubicBezTo>
                  <a:cubicBezTo>
                    <a:pt x="0" y="151223"/>
                    <a:pt x="2980" y="146265"/>
                    <a:pt x="6954" y="144282"/>
                  </a:cubicBezTo>
                  <a:lnTo>
                    <a:pt x="270236" y="4462"/>
                  </a:lnTo>
                  <a:cubicBezTo>
                    <a:pt x="275700" y="1487"/>
                    <a:pt x="281909" y="0"/>
                    <a:pt x="288119" y="0"/>
                  </a:cubicBezTo>
                  <a:close/>
                </a:path>
              </a:pathLst>
            </a:custGeom>
            <a:solidFill>
              <a:schemeClr val="bg1"/>
            </a:solidFill>
            <a:ln>
              <a:noFill/>
            </a:ln>
          </p:spPr>
          <p:txBody>
            <a:bodyPr/>
            <a:lstStyle/>
            <a:p>
              <a:endParaRPr sz="2400"/>
            </a:p>
          </p:txBody>
        </p:sp>
      </p:grpSp>
      <p:grpSp>
        <p:nvGrpSpPr>
          <p:cNvPr id="15" name="组合 25">
            <a:extLst>
              <a:ext uri="{FF2B5EF4-FFF2-40B4-BE49-F238E27FC236}">
                <a16:creationId xmlns:a16="http://schemas.microsoft.com/office/drawing/2014/main" id="{53BE6FAC-6BE6-0450-41B3-606C2208D997}"/>
              </a:ext>
            </a:extLst>
          </p:cNvPr>
          <p:cNvGrpSpPr/>
          <p:nvPr/>
        </p:nvGrpSpPr>
        <p:grpSpPr>
          <a:xfrm>
            <a:off x="4449763" y="3714163"/>
            <a:ext cx="1660525" cy="2035175"/>
            <a:chOff x="3337322" y="2322910"/>
            <a:chExt cx="1245394" cy="1526381"/>
          </a:xfrm>
        </p:grpSpPr>
        <p:sp>
          <p:nvSpPr>
            <p:cNvPr id="16" name="îṧľide">
              <a:extLst>
                <a:ext uri="{FF2B5EF4-FFF2-40B4-BE49-F238E27FC236}">
                  <a16:creationId xmlns:a16="http://schemas.microsoft.com/office/drawing/2014/main" id="{E48B0989-2686-FC91-D403-0AA776BD1493}"/>
                </a:ext>
              </a:extLst>
            </p:cNvPr>
            <p:cNvSpPr/>
            <p:nvPr/>
          </p:nvSpPr>
          <p:spPr bwMode="auto">
            <a:xfrm>
              <a:off x="3337322" y="2322910"/>
              <a:ext cx="1245394" cy="1526381"/>
            </a:xfrm>
            <a:custGeom>
              <a:avLst/>
              <a:gdLst>
                <a:gd name="T0" fmla="*/ 496 w 503"/>
                <a:gd name="T1" fmla="*/ 109 h 617"/>
                <a:gd name="T2" fmla="*/ 377 w 503"/>
                <a:gd name="T3" fmla="*/ 122 h 617"/>
                <a:gd name="T4" fmla="*/ 292 w 503"/>
                <a:gd name="T5" fmla="*/ 90 h 617"/>
                <a:gd name="T6" fmla="*/ 314 w 503"/>
                <a:gd name="T7" fmla="*/ 36 h 617"/>
                <a:gd name="T8" fmla="*/ 254 w 503"/>
                <a:gd name="T9" fmla="*/ 0 h 617"/>
                <a:gd name="T10" fmla="*/ 199 w 503"/>
                <a:gd name="T11" fmla="*/ 42 h 617"/>
                <a:gd name="T12" fmla="*/ 213 w 503"/>
                <a:gd name="T13" fmla="*/ 97 h 617"/>
                <a:gd name="T14" fmla="*/ 117 w 503"/>
                <a:gd name="T15" fmla="*/ 123 h 617"/>
                <a:gd name="T16" fmla="*/ 15 w 503"/>
                <a:gd name="T17" fmla="*/ 106 h 617"/>
                <a:gd name="T18" fmla="*/ 6 w 503"/>
                <a:gd name="T19" fmla="*/ 178 h 617"/>
                <a:gd name="T20" fmla="*/ 14 w 503"/>
                <a:gd name="T21" fmla="*/ 233 h 617"/>
                <a:gd name="T22" fmla="*/ 44 w 503"/>
                <a:gd name="T23" fmla="*/ 255 h 617"/>
                <a:gd name="T24" fmla="*/ 86 w 503"/>
                <a:gd name="T25" fmla="*/ 233 h 617"/>
                <a:gd name="T26" fmla="*/ 128 w 503"/>
                <a:gd name="T27" fmla="*/ 293 h 617"/>
                <a:gd name="T28" fmla="*/ 87 w 503"/>
                <a:gd name="T29" fmla="*/ 359 h 617"/>
                <a:gd name="T30" fmla="*/ 27 w 503"/>
                <a:gd name="T31" fmla="*/ 334 h 617"/>
                <a:gd name="T32" fmla="*/ 1 w 503"/>
                <a:gd name="T33" fmla="*/ 384 h 617"/>
                <a:gd name="T34" fmla="*/ 5 w 503"/>
                <a:gd name="T35" fmla="*/ 465 h 617"/>
                <a:gd name="T36" fmla="*/ 10 w 503"/>
                <a:gd name="T37" fmla="*/ 500 h 617"/>
                <a:gd name="T38" fmla="*/ 143 w 503"/>
                <a:gd name="T39" fmla="*/ 490 h 617"/>
                <a:gd name="T40" fmla="*/ 225 w 503"/>
                <a:gd name="T41" fmla="*/ 522 h 617"/>
                <a:gd name="T42" fmla="*/ 196 w 503"/>
                <a:gd name="T43" fmla="*/ 573 h 617"/>
                <a:gd name="T44" fmla="*/ 256 w 503"/>
                <a:gd name="T45" fmla="*/ 617 h 617"/>
                <a:gd name="T46" fmla="*/ 313 w 503"/>
                <a:gd name="T47" fmla="*/ 575 h 617"/>
                <a:gd name="T48" fmla="*/ 281 w 503"/>
                <a:gd name="T49" fmla="*/ 520 h 617"/>
                <a:gd name="T50" fmla="*/ 318 w 503"/>
                <a:gd name="T51" fmla="*/ 491 h 617"/>
                <a:gd name="T52" fmla="*/ 489 w 503"/>
                <a:gd name="T53" fmla="*/ 506 h 617"/>
                <a:gd name="T54" fmla="*/ 498 w 503"/>
                <a:gd name="T55" fmla="*/ 421 h 617"/>
                <a:gd name="T56" fmla="*/ 478 w 503"/>
                <a:gd name="T57" fmla="*/ 338 h 617"/>
                <a:gd name="T58" fmla="*/ 426 w 503"/>
                <a:gd name="T59" fmla="*/ 349 h 617"/>
                <a:gd name="T60" fmla="*/ 381 w 503"/>
                <a:gd name="T61" fmla="*/ 292 h 617"/>
                <a:gd name="T62" fmla="*/ 422 w 503"/>
                <a:gd name="T63" fmla="*/ 244 h 617"/>
                <a:gd name="T64" fmla="*/ 483 w 503"/>
                <a:gd name="T65" fmla="*/ 260 h 617"/>
                <a:gd name="T66" fmla="*/ 501 w 503"/>
                <a:gd name="T67" fmla="*/ 177 h 617"/>
                <a:gd name="T68" fmla="*/ 496 w 503"/>
                <a:gd name="T69" fmla="*/ 109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02" h="617">
                  <a:moveTo>
                    <a:pt x="496" y="109"/>
                  </a:moveTo>
                  <a:cubicBezTo>
                    <a:pt x="496" y="109"/>
                    <a:pt x="434" y="122"/>
                    <a:pt x="377" y="122"/>
                  </a:cubicBezTo>
                  <a:cubicBezTo>
                    <a:pt x="329" y="121"/>
                    <a:pt x="292" y="118"/>
                    <a:pt x="292" y="90"/>
                  </a:cubicBezTo>
                  <a:cubicBezTo>
                    <a:pt x="293" y="62"/>
                    <a:pt x="317" y="62"/>
                    <a:pt x="314" y="36"/>
                  </a:cubicBezTo>
                  <a:cubicBezTo>
                    <a:pt x="310" y="9"/>
                    <a:pt x="283" y="0"/>
                    <a:pt x="254" y="0"/>
                  </a:cubicBezTo>
                  <a:cubicBezTo>
                    <a:pt x="226" y="1"/>
                    <a:pt x="199" y="19"/>
                    <a:pt x="199" y="42"/>
                  </a:cubicBezTo>
                  <a:cubicBezTo>
                    <a:pt x="199" y="64"/>
                    <a:pt x="221" y="81"/>
                    <a:pt x="213" y="97"/>
                  </a:cubicBezTo>
                  <a:cubicBezTo>
                    <a:pt x="204" y="113"/>
                    <a:pt x="165" y="126"/>
                    <a:pt x="117" y="123"/>
                  </a:cubicBezTo>
                  <a:cubicBezTo>
                    <a:pt x="71" y="120"/>
                    <a:pt x="15" y="106"/>
                    <a:pt x="15" y="106"/>
                  </a:cubicBezTo>
                  <a:cubicBezTo>
                    <a:pt x="15" y="106"/>
                    <a:pt x="6" y="157"/>
                    <a:pt x="6" y="178"/>
                  </a:cubicBezTo>
                  <a:cubicBezTo>
                    <a:pt x="7" y="200"/>
                    <a:pt x="10" y="224"/>
                    <a:pt x="14" y="233"/>
                  </a:cubicBezTo>
                  <a:cubicBezTo>
                    <a:pt x="19" y="242"/>
                    <a:pt x="27" y="259"/>
                    <a:pt x="44" y="255"/>
                  </a:cubicBezTo>
                  <a:cubicBezTo>
                    <a:pt x="60" y="251"/>
                    <a:pt x="69" y="230"/>
                    <a:pt x="86" y="233"/>
                  </a:cubicBezTo>
                  <a:cubicBezTo>
                    <a:pt x="102" y="236"/>
                    <a:pt x="130" y="259"/>
                    <a:pt x="128" y="293"/>
                  </a:cubicBezTo>
                  <a:cubicBezTo>
                    <a:pt x="125" y="328"/>
                    <a:pt x="111" y="361"/>
                    <a:pt x="87" y="359"/>
                  </a:cubicBezTo>
                  <a:cubicBezTo>
                    <a:pt x="62" y="357"/>
                    <a:pt x="47" y="336"/>
                    <a:pt x="27" y="334"/>
                  </a:cubicBezTo>
                  <a:cubicBezTo>
                    <a:pt x="6" y="332"/>
                    <a:pt x="0" y="366"/>
                    <a:pt x="1" y="384"/>
                  </a:cubicBezTo>
                  <a:cubicBezTo>
                    <a:pt x="2" y="403"/>
                    <a:pt x="2" y="445"/>
                    <a:pt x="5" y="465"/>
                  </a:cubicBezTo>
                  <a:cubicBezTo>
                    <a:pt x="8" y="485"/>
                    <a:pt x="10" y="500"/>
                    <a:pt x="10" y="500"/>
                  </a:cubicBezTo>
                  <a:cubicBezTo>
                    <a:pt x="10" y="500"/>
                    <a:pt x="90" y="489"/>
                    <a:pt x="143" y="490"/>
                  </a:cubicBezTo>
                  <a:cubicBezTo>
                    <a:pt x="195" y="491"/>
                    <a:pt x="223" y="502"/>
                    <a:pt x="225" y="522"/>
                  </a:cubicBezTo>
                  <a:cubicBezTo>
                    <a:pt x="226" y="542"/>
                    <a:pt x="193" y="550"/>
                    <a:pt x="196" y="573"/>
                  </a:cubicBezTo>
                  <a:cubicBezTo>
                    <a:pt x="199" y="596"/>
                    <a:pt x="234" y="617"/>
                    <a:pt x="256" y="617"/>
                  </a:cubicBezTo>
                  <a:cubicBezTo>
                    <a:pt x="279" y="616"/>
                    <a:pt x="313" y="602"/>
                    <a:pt x="313" y="575"/>
                  </a:cubicBezTo>
                  <a:cubicBezTo>
                    <a:pt x="312" y="548"/>
                    <a:pt x="282" y="537"/>
                    <a:pt x="281" y="520"/>
                  </a:cubicBezTo>
                  <a:cubicBezTo>
                    <a:pt x="279" y="504"/>
                    <a:pt x="298" y="491"/>
                    <a:pt x="318" y="491"/>
                  </a:cubicBezTo>
                  <a:cubicBezTo>
                    <a:pt x="337" y="491"/>
                    <a:pt x="489" y="506"/>
                    <a:pt x="489" y="506"/>
                  </a:cubicBezTo>
                  <a:cubicBezTo>
                    <a:pt x="489" y="506"/>
                    <a:pt x="494" y="464"/>
                    <a:pt x="498" y="421"/>
                  </a:cubicBezTo>
                  <a:cubicBezTo>
                    <a:pt x="503" y="364"/>
                    <a:pt x="498" y="336"/>
                    <a:pt x="478" y="338"/>
                  </a:cubicBezTo>
                  <a:cubicBezTo>
                    <a:pt x="467" y="339"/>
                    <a:pt x="449" y="350"/>
                    <a:pt x="426" y="349"/>
                  </a:cubicBezTo>
                  <a:cubicBezTo>
                    <a:pt x="403" y="348"/>
                    <a:pt x="378" y="329"/>
                    <a:pt x="381" y="292"/>
                  </a:cubicBezTo>
                  <a:cubicBezTo>
                    <a:pt x="384" y="263"/>
                    <a:pt x="399" y="243"/>
                    <a:pt x="422" y="244"/>
                  </a:cubicBezTo>
                  <a:cubicBezTo>
                    <a:pt x="444" y="246"/>
                    <a:pt x="468" y="260"/>
                    <a:pt x="483" y="260"/>
                  </a:cubicBezTo>
                  <a:cubicBezTo>
                    <a:pt x="493" y="261"/>
                    <a:pt x="501" y="198"/>
                    <a:pt x="501" y="177"/>
                  </a:cubicBezTo>
                  <a:cubicBezTo>
                    <a:pt x="501" y="135"/>
                    <a:pt x="496" y="109"/>
                    <a:pt x="496" y="109"/>
                  </a:cubicBezTo>
                </a:path>
              </a:pathLst>
            </a:custGeom>
            <a:solidFill>
              <a:schemeClr val="accent4"/>
            </a:solidFill>
            <a:ln>
              <a:noFill/>
            </a:ln>
          </p:spPr>
          <p:txBody>
            <a:bodyPr anchor="ctr"/>
            <a:lstStyle/>
            <a:p>
              <a:pPr algn="ctr"/>
              <a:endParaRPr sz="2400"/>
            </a:p>
          </p:txBody>
        </p:sp>
        <p:sp>
          <p:nvSpPr>
            <p:cNvPr id="17" name="tablet-phone-and-browser_81526">
              <a:extLst>
                <a:ext uri="{FF2B5EF4-FFF2-40B4-BE49-F238E27FC236}">
                  <a16:creationId xmlns:a16="http://schemas.microsoft.com/office/drawing/2014/main" id="{9ECE335F-9E9F-6431-9F29-0078A2BAD59D}"/>
                </a:ext>
              </a:extLst>
            </p:cNvPr>
            <p:cNvSpPr>
              <a:spLocks noChangeAspect="1"/>
            </p:cNvSpPr>
            <p:nvPr/>
          </p:nvSpPr>
          <p:spPr bwMode="auto">
            <a:xfrm>
              <a:off x="3803755" y="2916237"/>
              <a:ext cx="341568" cy="339579"/>
            </a:xfrm>
            <a:custGeom>
              <a:avLst/>
              <a:gdLst>
                <a:gd name="connsiteX0" fmla="*/ 370045 w 606016"/>
                <a:gd name="connsiteY0" fmla="*/ 557541 h 602487"/>
                <a:gd name="connsiteX1" fmla="*/ 355321 w 606016"/>
                <a:gd name="connsiteY1" fmla="*/ 572332 h 602487"/>
                <a:gd name="connsiteX2" fmla="*/ 370045 w 606016"/>
                <a:gd name="connsiteY2" fmla="*/ 587028 h 602487"/>
                <a:gd name="connsiteX3" fmla="*/ 384769 w 606016"/>
                <a:gd name="connsiteY3" fmla="*/ 572332 h 602487"/>
                <a:gd name="connsiteX4" fmla="*/ 370045 w 606016"/>
                <a:gd name="connsiteY4" fmla="*/ 557541 h 602487"/>
                <a:gd name="connsiteX5" fmla="*/ 177732 w 606016"/>
                <a:gd name="connsiteY5" fmla="*/ 540933 h 602487"/>
                <a:gd name="connsiteX6" fmla="*/ 154691 w 606016"/>
                <a:gd name="connsiteY6" fmla="*/ 563934 h 602487"/>
                <a:gd name="connsiteX7" fmla="*/ 160331 w 606016"/>
                <a:gd name="connsiteY7" fmla="*/ 578727 h 602487"/>
                <a:gd name="connsiteX8" fmla="*/ 177732 w 606016"/>
                <a:gd name="connsiteY8" fmla="*/ 587030 h 602487"/>
                <a:gd name="connsiteX9" fmla="*/ 195037 w 606016"/>
                <a:gd name="connsiteY9" fmla="*/ 578727 h 602487"/>
                <a:gd name="connsiteX10" fmla="*/ 200773 w 606016"/>
                <a:gd name="connsiteY10" fmla="*/ 563934 h 602487"/>
                <a:gd name="connsiteX11" fmla="*/ 177732 w 606016"/>
                <a:gd name="connsiteY11" fmla="*/ 540933 h 602487"/>
                <a:gd name="connsiteX12" fmla="*/ 303785 w 606016"/>
                <a:gd name="connsiteY12" fmla="*/ 318497 h 602487"/>
                <a:gd name="connsiteX13" fmla="*/ 303785 w 606016"/>
                <a:gd name="connsiteY13" fmla="*/ 545231 h 602487"/>
                <a:gd name="connsiteX14" fmla="*/ 436305 w 606016"/>
                <a:gd name="connsiteY14" fmla="*/ 545231 h 602487"/>
                <a:gd name="connsiteX15" fmla="*/ 436305 w 606016"/>
                <a:gd name="connsiteY15" fmla="*/ 318497 h 602487"/>
                <a:gd name="connsiteX16" fmla="*/ 302351 w 606016"/>
                <a:gd name="connsiteY16" fmla="*/ 287483 h 602487"/>
                <a:gd name="connsiteX17" fmla="*/ 437739 w 606016"/>
                <a:gd name="connsiteY17" fmla="*/ 287483 h 602487"/>
                <a:gd name="connsiteX18" fmla="*/ 467284 w 606016"/>
                <a:gd name="connsiteY18" fmla="*/ 316970 h 602487"/>
                <a:gd name="connsiteX19" fmla="*/ 467284 w 606016"/>
                <a:gd name="connsiteY19" fmla="*/ 573096 h 602487"/>
                <a:gd name="connsiteX20" fmla="*/ 437739 w 606016"/>
                <a:gd name="connsiteY20" fmla="*/ 602487 h 602487"/>
                <a:gd name="connsiteX21" fmla="*/ 302351 w 606016"/>
                <a:gd name="connsiteY21" fmla="*/ 602487 h 602487"/>
                <a:gd name="connsiteX22" fmla="*/ 272806 w 606016"/>
                <a:gd name="connsiteY22" fmla="*/ 573096 h 602487"/>
                <a:gd name="connsiteX23" fmla="*/ 272806 w 606016"/>
                <a:gd name="connsiteY23" fmla="*/ 316970 h 602487"/>
                <a:gd name="connsiteX24" fmla="*/ 302351 w 606016"/>
                <a:gd name="connsiteY24" fmla="*/ 287483 h 602487"/>
                <a:gd name="connsiteX25" fmla="*/ 57555 w 606016"/>
                <a:gd name="connsiteY25" fmla="*/ 128923 h 602487"/>
                <a:gd name="connsiteX26" fmla="*/ 297813 w 606016"/>
                <a:gd name="connsiteY26" fmla="*/ 128923 h 602487"/>
                <a:gd name="connsiteX27" fmla="*/ 355368 w 606016"/>
                <a:gd name="connsiteY27" fmla="*/ 186377 h 602487"/>
                <a:gd name="connsiteX28" fmla="*/ 355368 w 606016"/>
                <a:gd name="connsiteY28" fmla="*/ 261679 h 602487"/>
                <a:gd name="connsiteX29" fmla="*/ 314066 w 606016"/>
                <a:gd name="connsiteY29" fmla="*/ 261679 h 602487"/>
                <a:gd name="connsiteX30" fmla="*/ 314066 w 606016"/>
                <a:gd name="connsiteY30" fmla="*/ 186377 h 602487"/>
                <a:gd name="connsiteX31" fmla="*/ 297813 w 606016"/>
                <a:gd name="connsiteY31" fmla="*/ 170153 h 602487"/>
                <a:gd name="connsiteX32" fmla="*/ 57555 w 606016"/>
                <a:gd name="connsiteY32" fmla="*/ 170153 h 602487"/>
                <a:gd name="connsiteX33" fmla="*/ 41302 w 606016"/>
                <a:gd name="connsiteY33" fmla="*/ 186377 h 602487"/>
                <a:gd name="connsiteX34" fmla="*/ 41302 w 606016"/>
                <a:gd name="connsiteY34" fmla="*/ 524041 h 602487"/>
                <a:gd name="connsiteX35" fmla="*/ 247046 w 606016"/>
                <a:gd name="connsiteY35" fmla="*/ 524041 h 602487"/>
                <a:gd name="connsiteX36" fmla="*/ 247046 w 606016"/>
                <a:gd name="connsiteY36" fmla="*/ 573096 h 602487"/>
                <a:gd name="connsiteX37" fmla="*/ 255555 w 606016"/>
                <a:gd name="connsiteY37" fmla="*/ 602205 h 602487"/>
                <a:gd name="connsiteX38" fmla="*/ 57555 w 606016"/>
                <a:gd name="connsiteY38" fmla="*/ 602205 h 602487"/>
                <a:gd name="connsiteX39" fmla="*/ 0 w 606016"/>
                <a:gd name="connsiteY39" fmla="*/ 544751 h 602487"/>
                <a:gd name="connsiteX40" fmla="*/ 0 w 606016"/>
                <a:gd name="connsiteY40" fmla="*/ 186377 h 602487"/>
                <a:gd name="connsiteX41" fmla="*/ 57555 w 606016"/>
                <a:gd name="connsiteY41" fmla="*/ 128923 h 602487"/>
                <a:gd name="connsiteX42" fmla="*/ 531063 w 606016"/>
                <a:gd name="connsiteY42" fmla="*/ 20614 h 602487"/>
                <a:gd name="connsiteX43" fmla="*/ 513472 w 606016"/>
                <a:gd name="connsiteY43" fmla="*/ 29204 h 602487"/>
                <a:gd name="connsiteX44" fmla="*/ 508023 w 606016"/>
                <a:gd name="connsiteY44" fmla="*/ 43615 h 602487"/>
                <a:gd name="connsiteX45" fmla="*/ 531063 w 606016"/>
                <a:gd name="connsiteY45" fmla="*/ 66615 h 602487"/>
                <a:gd name="connsiteX46" fmla="*/ 554104 w 606016"/>
                <a:gd name="connsiteY46" fmla="*/ 43615 h 602487"/>
                <a:gd name="connsiteX47" fmla="*/ 548654 w 606016"/>
                <a:gd name="connsiteY47" fmla="*/ 29204 h 602487"/>
                <a:gd name="connsiteX48" fmla="*/ 531063 w 606016"/>
                <a:gd name="connsiteY48" fmla="*/ 20614 h 602487"/>
                <a:gd name="connsiteX49" fmla="*/ 469112 w 606016"/>
                <a:gd name="connsiteY49" fmla="*/ 20614 h 602487"/>
                <a:gd name="connsiteX50" fmla="*/ 451521 w 606016"/>
                <a:gd name="connsiteY50" fmla="*/ 29204 h 602487"/>
                <a:gd name="connsiteX51" fmla="*/ 445976 w 606016"/>
                <a:gd name="connsiteY51" fmla="*/ 43615 h 602487"/>
                <a:gd name="connsiteX52" fmla="*/ 469112 w 606016"/>
                <a:gd name="connsiteY52" fmla="*/ 66615 h 602487"/>
                <a:gd name="connsiteX53" fmla="*/ 492153 w 606016"/>
                <a:gd name="connsiteY53" fmla="*/ 43615 h 602487"/>
                <a:gd name="connsiteX54" fmla="*/ 486608 w 606016"/>
                <a:gd name="connsiteY54" fmla="*/ 29204 h 602487"/>
                <a:gd name="connsiteX55" fmla="*/ 469112 w 606016"/>
                <a:gd name="connsiteY55" fmla="*/ 20614 h 602487"/>
                <a:gd name="connsiteX56" fmla="*/ 407162 w 606016"/>
                <a:gd name="connsiteY56" fmla="*/ 20614 h 602487"/>
                <a:gd name="connsiteX57" fmla="*/ 389571 w 606016"/>
                <a:gd name="connsiteY57" fmla="*/ 29204 h 602487"/>
                <a:gd name="connsiteX58" fmla="*/ 384026 w 606016"/>
                <a:gd name="connsiteY58" fmla="*/ 43615 h 602487"/>
                <a:gd name="connsiteX59" fmla="*/ 407162 w 606016"/>
                <a:gd name="connsiteY59" fmla="*/ 66615 h 602487"/>
                <a:gd name="connsiteX60" fmla="*/ 430106 w 606016"/>
                <a:gd name="connsiteY60" fmla="*/ 43615 h 602487"/>
                <a:gd name="connsiteX61" fmla="*/ 424657 w 606016"/>
                <a:gd name="connsiteY61" fmla="*/ 29204 h 602487"/>
                <a:gd name="connsiteX62" fmla="*/ 407162 w 606016"/>
                <a:gd name="connsiteY62" fmla="*/ 20614 h 602487"/>
                <a:gd name="connsiteX63" fmla="*/ 146643 w 606016"/>
                <a:gd name="connsiteY63" fmla="*/ 0 h 602487"/>
                <a:gd name="connsiteX64" fmla="*/ 563951 w 606016"/>
                <a:gd name="connsiteY64" fmla="*/ 0 h 602487"/>
                <a:gd name="connsiteX65" fmla="*/ 606016 w 606016"/>
                <a:gd name="connsiteY65" fmla="*/ 42088 h 602487"/>
                <a:gd name="connsiteX66" fmla="*/ 606016 w 606016"/>
                <a:gd name="connsiteY66" fmla="*/ 458573 h 602487"/>
                <a:gd name="connsiteX67" fmla="*/ 563951 w 606016"/>
                <a:gd name="connsiteY67" fmla="*/ 500661 h 602487"/>
                <a:gd name="connsiteX68" fmla="*/ 493109 w 606016"/>
                <a:gd name="connsiteY68" fmla="*/ 500661 h 602487"/>
                <a:gd name="connsiteX69" fmla="*/ 493109 w 606016"/>
                <a:gd name="connsiteY69" fmla="*/ 459337 h 602487"/>
                <a:gd name="connsiteX70" fmla="*/ 563951 w 606016"/>
                <a:gd name="connsiteY70" fmla="*/ 459337 h 602487"/>
                <a:gd name="connsiteX71" fmla="*/ 564715 w 606016"/>
                <a:gd name="connsiteY71" fmla="*/ 458573 h 602487"/>
                <a:gd name="connsiteX72" fmla="*/ 564715 w 606016"/>
                <a:gd name="connsiteY72" fmla="*/ 87706 h 602487"/>
                <a:gd name="connsiteX73" fmla="*/ 297792 w 606016"/>
                <a:gd name="connsiteY73" fmla="*/ 87706 h 602487"/>
                <a:gd name="connsiteX74" fmla="*/ 125228 w 606016"/>
                <a:gd name="connsiteY74" fmla="*/ 87706 h 602487"/>
                <a:gd name="connsiteX75" fmla="*/ 104578 w 606016"/>
                <a:gd name="connsiteY75" fmla="*/ 87706 h 602487"/>
                <a:gd name="connsiteX76" fmla="*/ 104578 w 606016"/>
                <a:gd name="connsiteY76" fmla="*/ 42088 h 602487"/>
                <a:gd name="connsiteX77" fmla="*/ 146643 w 606016"/>
                <a:gd name="connsiteY77" fmla="*/ 0 h 602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06016" h="602487">
                  <a:moveTo>
                    <a:pt x="370045" y="557541"/>
                  </a:moveTo>
                  <a:cubicBezTo>
                    <a:pt x="361918" y="557541"/>
                    <a:pt x="355321" y="564125"/>
                    <a:pt x="355321" y="572332"/>
                  </a:cubicBezTo>
                  <a:cubicBezTo>
                    <a:pt x="355321" y="580443"/>
                    <a:pt x="361918" y="587028"/>
                    <a:pt x="370045" y="587028"/>
                  </a:cubicBezTo>
                  <a:cubicBezTo>
                    <a:pt x="378172" y="587028"/>
                    <a:pt x="384769" y="580443"/>
                    <a:pt x="384769" y="572332"/>
                  </a:cubicBezTo>
                  <a:cubicBezTo>
                    <a:pt x="384769" y="564125"/>
                    <a:pt x="378172" y="557541"/>
                    <a:pt x="370045" y="557541"/>
                  </a:cubicBezTo>
                  <a:close/>
                  <a:moveTo>
                    <a:pt x="177732" y="540933"/>
                  </a:moveTo>
                  <a:cubicBezTo>
                    <a:pt x="165016" y="540933"/>
                    <a:pt x="154691" y="551241"/>
                    <a:pt x="154691" y="563934"/>
                  </a:cubicBezTo>
                  <a:cubicBezTo>
                    <a:pt x="154691" y="569660"/>
                    <a:pt x="156985" y="574719"/>
                    <a:pt x="160331" y="578727"/>
                  </a:cubicBezTo>
                  <a:cubicBezTo>
                    <a:pt x="164634" y="583690"/>
                    <a:pt x="170657" y="587030"/>
                    <a:pt x="177732" y="587030"/>
                  </a:cubicBezTo>
                  <a:cubicBezTo>
                    <a:pt x="184711" y="587030"/>
                    <a:pt x="190830" y="583690"/>
                    <a:pt x="195037" y="578727"/>
                  </a:cubicBezTo>
                  <a:cubicBezTo>
                    <a:pt x="198478" y="574719"/>
                    <a:pt x="200773" y="569660"/>
                    <a:pt x="200773" y="563934"/>
                  </a:cubicBezTo>
                  <a:cubicBezTo>
                    <a:pt x="200773" y="551241"/>
                    <a:pt x="190447" y="540933"/>
                    <a:pt x="177732" y="540933"/>
                  </a:cubicBezTo>
                  <a:close/>
                  <a:moveTo>
                    <a:pt x="303785" y="318497"/>
                  </a:moveTo>
                  <a:lnTo>
                    <a:pt x="303785" y="545231"/>
                  </a:lnTo>
                  <a:lnTo>
                    <a:pt x="436305" y="545231"/>
                  </a:lnTo>
                  <a:lnTo>
                    <a:pt x="436305" y="318497"/>
                  </a:lnTo>
                  <a:close/>
                  <a:moveTo>
                    <a:pt x="302351" y="287483"/>
                  </a:moveTo>
                  <a:lnTo>
                    <a:pt x="437739" y="287483"/>
                  </a:lnTo>
                  <a:cubicBezTo>
                    <a:pt x="454089" y="287483"/>
                    <a:pt x="467284" y="300747"/>
                    <a:pt x="467284" y="316970"/>
                  </a:cubicBezTo>
                  <a:lnTo>
                    <a:pt x="467284" y="573096"/>
                  </a:lnTo>
                  <a:cubicBezTo>
                    <a:pt x="467284" y="589318"/>
                    <a:pt x="454089" y="602487"/>
                    <a:pt x="437739" y="602487"/>
                  </a:cubicBezTo>
                  <a:lnTo>
                    <a:pt x="302351" y="602487"/>
                  </a:lnTo>
                  <a:cubicBezTo>
                    <a:pt x="286096" y="602487"/>
                    <a:pt x="272806" y="589318"/>
                    <a:pt x="272806" y="573096"/>
                  </a:cubicBezTo>
                  <a:lnTo>
                    <a:pt x="272806" y="316970"/>
                  </a:lnTo>
                  <a:cubicBezTo>
                    <a:pt x="272806" y="300747"/>
                    <a:pt x="286096" y="287483"/>
                    <a:pt x="302351" y="287483"/>
                  </a:cubicBezTo>
                  <a:close/>
                  <a:moveTo>
                    <a:pt x="57555" y="128923"/>
                  </a:moveTo>
                  <a:lnTo>
                    <a:pt x="297813" y="128923"/>
                  </a:lnTo>
                  <a:cubicBezTo>
                    <a:pt x="329554" y="128923"/>
                    <a:pt x="355368" y="154691"/>
                    <a:pt x="355368" y="186377"/>
                  </a:cubicBezTo>
                  <a:lnTo>
                    <a:pt x="355368" y="261679"/>
                  </a:lnTo>
                  <a:lnTo>
                    <a:pt x="314066" y="261679"/>
                  </a:lnTo>
                  <a:lnTo>
                    <a:pt x="314066" y="186377"/>
                  </a:lnTo>
                  <a:cubicBezTo>
                    <a:pt x="314066" y="177406"/>
                    <a:pt x="306800" y="170153"/>
                    <a:pt x="297813" y="170153"/>
                  </a:cubicBezTo>
                  <a:lnTo>
                    <a:pt x="57555" y="170153"/>
                  </a:lnTo>
                  <a:cubicBezTo>
                    <a:pt x="48664" y="170153"/>
                    <a:pt x="41302" y="177406"/>
                    <a:pt x="41302" y="186377"/>
                  </a:cubicBezTo>
                  <a:lnTo>
                    <a:pt x="41302" y="524041"/>
                  </a:lnTo>
                  <a:lnTo>
                    <a:pt x="247046" y="524041"/>
                  </a:lnTo>
                  <a:lnTo>
                    <a:pt x="247046" y="573096"/>
                  </a:lnTo>
                  <a:cubicBezTo>
                    <a:pt x="247046" y="586076"/>
                    <a:pt x="251253" y="595333"/>
                    <a:pt x="255555" y="602205"/>
                  </a:cubicBezTo>
                  <a:lnTo>
                    <a:pt x="57555" y="602205"/>
                  </a:lnTo>
                  <a:cubicBezTo>
                    <a:pt x="25814" y="602205"/>
                    <a:pt x="0" y="576437"/>
                    <a:pt x="0" y="544751"/>
                  </a:cubicBezTo>
                  <a:lnTo>
                    <a:pt x="0" y="186377"/>
                  </a:lnTo>
                  <a:cubicBezTo>
                    <a:pt x="0" y="154691"/>
                    <a:pt x="25814" y="128923"/>
                    <a:pt x="57555" y="128923"/>
                  </a:cubicBezTo>
                  <a:close/>
                  <a:moveTo>
                    <a:pt x="531063" y="20614"/>
                  </a:moveTo>
                  <a:cubicBezTo>
                    <a:pt x="523893" y="20614"/>
                    <a:pt x="517774" y="24050"/>
                    <a:pt x="513472" y="29204"/>
                  </a:cubicBezTo>
                  <a:cubicBezTo>
                    <a:pt x="510222" y="33212"/>
                    <a:pt x="508023" y="38079"/>
                    <a:pt x="508023" y="43615"/>
                  </a:cubicBezTo>
                  <a:cubicBezTo>
                    <a:pt x="508023" y="56403"/>
                    <a:pt x="518348" y="66615"/>
                    <a:pt x="531063" y="66615"/>
                  </a:cubicBezTo>
                  <a:cubicBezTo>
                    <a:pt x="543778" y="66615"/>
                    <a:pt x="554104" y="56403"/>
                    <a:pt x="554104" y="43615"/>
                  </a:cubicBezTo>
                  <a:cubicBezTo>
                    <a:pt x="554104" y="38079"/>
                    <a:pt x="551905" y="33212"/>
                    <a:pt x="548654" y="29204"/>
                  </a:cubicBezTo>
                  <a:cubicBezTo>
                    <a:pt x="544352" y="24050"/>
                    <a:pt x="538233" y="20614"/>
                    <a:pt x="531063" y="20614"/>
                  </a:cubicBezTo>
                  <a:close/>
                  <a:moveTo>
                    <a:pt x="469112" y="20614"/>
                  </a:moveTo>
                  <a:cubicBezTo>
                    <a:pt x="461942" y="20614"/>
                    <a:pt x="455728" y="24050"/>
                    <a:pt x="451521" y="29204"/>
                  </a:cubicBezTo>
                  <a:cubicBezTo>
                    <a:pt x="448271" y="33212"/>
                    <a:pt x="445976" y="38079"/>
                    <a:pt x="445976" y="43615"/>
                  </a:cubicBezTo>
                  <a:cubicBezTo>
                    <a:pt x="445976" y="56403"/>
                    <a:pt x="456397" y="66615"/>
                    <a:pt x="469112" y="66615"/>
                  </a:cubicBezTo>
                  <a:cubicBezTo>
                    <a:pt x="481828" y="66615"/>
                    <a:pt x="492153" y="56403"/>
                    <a:pt x="492153" y="43615"/>
                  </a:cubicBezTo>
                  <a:cubicBezTo>
                    <a:pt x="492153" y="38079"/>
                    <a:pt x="489954" y="33212"/>
                    <a:pt x="486608" y="29204"/>
                  </a:cubicBezTo>
                  <a:cubicBezTo>
                    <a:pt x="482401" y="24050"/>
                    <a:pt x="476283" y="20614"/>
                    <a:pt x="469112" y="20614"/>
                  </a:cubicBezTo>
                  <a:close/>
                  <a:moveTo>
                    <a:pt x="407162" y="20614"/>
                  </a:moveTo>
                  <a:cubicBezTo>
                    <a:pt x="399896" y="20614"/>
                    <a:pt x="393777" y="24050"/>
                    <a:pt x="389571" y="29204"/>
                  </a:cubicBezTo>
                  <a:cubicBezTo>
                    <a:pt x="386225" y="33212"/>
                    <a:pt x="384026" y="38079"/>
                    <a:pt x="384026" y="43615"/>
                  </a:cubicBezTo>
                  <a:cubicBezTo>
                    <a:pt x="384026" y="56403"/>
                    <a:pt x="394351" y="66615"/>
                    <a:pt x="407162" y="66615"/>
                  </a:cubicBezTo>
                  <a:cubicBezTo>
                    <a:pt x="419877" y="66615"/>
                    <a:pt x="430106" y="56403"/>
                    <a:pt x="430106" y="43615"/>
                  </a:cubicBezTo>
                  <a:cubicBezTo>
                    <a:pt x="430106" y="38079"/>
                    <a:pt x="427908" y="33212"/>
                    <a:pt x="424657" y="29204"/>
                  </a:cubicBezTo>
                  <a:cubicBezTo>
                    <a:pt x="420450" y="24050"/>
                    <a:pt x="414236" y="20614"/>
                    <a:pt x="407162" y="20614"/>
                  </a:cubicBezTo>
                  <a:close/>
                  <a:moveTo>
                    <a:pt x="146643" y="0"/>
                  </a:moveTo>
                  <a:lnTo>
                    <a:pt x="563951" y="0"/>
                  </a:lnTo>
                  <a:cubicBezTo>
                    <a:pt x="587087" y="0"/>
                    <a:pt x="606016" y="18896"/>
                    <a:pt x="606016" y="42088"/>
                  </a:cubicBezTo>
                  <a:lnTo>
                    <a:pt x="606016" y="458573"/>
                  </a:lnTo>
                  <a:cubicBezTo>
                    <a:pt x="606016" y="481765"/>
                    <a:pt x="587087" y="500661"/>
                    <a:pt x="563951" y="500661"/>
                  </a:cubicBezTo>
                  <a:lnTo>
                    <a:pt x="493109" y="500661"/>
                  </a:lnTo>
                  <a:lnTo>
                    <a:pt x="493109" y="459337"/>
                  </a:lnTo>
                  <a:lnTo>
                    <a:pt x="563951" y="459337"/>
                  </a:lnTo>
                  <a:cubicBezTo>
                    <a:pt x="564333" y="459337"/>
                    <a:pt x="564715" y="459051"/>
                    <a:pt x="564715" y="458573"/>
                  </a:cubicBezTo>
                  <a:lnTo>
                    <a:pt x="564715" y="87706"/>
                  </a:lnTo>
                  <a:lnTo>
                    <a:pt x="297792" y="87706"/>
                  </a:lnTo>
                  <a:lnTo>
                    <a:pt x="125228" y="87706"/>
                  </a:lnTo>
                  <a:lnTo>
                    <a:pt x="104578" y="87706"/>
                  </a:lnTo>
                  <a:lnTo>
                    <a:pt x="104578" y="42088"/>
                  </a:lnTo>
                  <a:cubicBezTo>
                    <a:pt x="104578" y="18896"/>
                    <a:pt x="123412" y="0"/>
                    <a:pt x="146643" y="0"/>
                  </a:cubicBezTo>
                  <a:close/>
                </a:path>
              </a:pathLst>
            </a:custGeom>
            <a:solidFill>
              <a:schemeClr val="bg1"/>
            </a:solidFill>
            <a:ln>
              <a:noFill/>
            </a:ln>
          </p:spPr>
          <p:txBody>
            <a:bodyPr/>
            <a:lstStyle/>
            <a:p>
              <a:endParaRPr sz="2400"/>
            </a:p>
          </p:txBody>
        </p:sp>
      </p:grpSp>
      <p:grpSp>
        <p:nvGrpSpPr>
          <p:cNvPr id="18" name="组合 23">
            <a:extLst>
              <a:ext uri="{FF2B5EF4-FFF2-40B4-BE49-F238E27FC236}">
                <a16:creationId xmlns:a16="http://schemas.microsoft.com/office/drawing/2014/main" id="{B82EC8F9-5AB2-7143-DE1A-CE1D0A48D316}"/>
              </a:ext>
            </a:extLst>
          </p:cNvPr>
          <p:cNvGrpSpPr/>
          <p:nvPr/>
        </p:nvGrpSpPr>
        <p:grpSpPr>
          <a:xfrm>
            <a:off x="6064250" y="2342563"/>
            <a:ext cx="1671639" cy="2051049"/>
            <a:chOff x="4548187" y="1294210"/>
            <a:chExt cx="1253729" cy="1538287"/>
          </a:xfrm>
        </p:grpSpPr>
        <p:sp>
          <p:nvSpPr>
            <p:cNvPr id="19" name="iṧḻïḓè">
              <a:extLst>
                <a:ext uri="{FF2B5EF4-FFF2-40B4-BE49-F238E27FC236}">
                  <a16:creationId xmlns:a16="http://schemas.microsoft.com/office/drawing/2014/main" id="{C474B340-B7C2-F16F-E01B-557E223072E9}"/>
                </a:ext>
              </a:extLst>
            </p:cNvPr>
            <p:cNvSpPr/>
            <p:nvPr/>
          </p:nvSpPr>
          <p:spPr bwMode="auto">
            <a:xfrm>
              <a:off x="4548187" y="1294210"/>
              <a:ext cx="1253729" cy="1538287"/>
            </a:xfrm>
            <a:custGeom>
              <a:avLst/>
              <a:gdLst>
                <a:gd name="T0" fmla="*/ 486 w 506"/>
                <a:gd name="T1" fmla="*/ 107 h 622"/>
                <a:gd name="T2" fmla="*/ 369 w 506"/>
                <a:gd name="T3" fmla="*/ 120 h 622"/>
                <a:gd name="T4" fmla="*/ 282 w 506"/>
                <a:gd name="T5" fmla="*/ 90 h 622"/>
                <a:gd name="T6" fmla="*/ 293 w 506"/>
                <a:gd name="T7" fmla="*/ 38 h 622"/>
                <a:gd name="T8" fmla="*/ 246 w 506"/>
                <a:gd name="T9" fmla="*/ 1 h 622"/>
                <a:gd name="T10" fmla="*/ 202 w 506"/>
                <a:gd name="T11" fmla="*/ 45 h 622"/>
                <a:gd name="T12" fmla="*/ 212 w 506"/>
                <a:gd name="T13" fmla="*/ 102 h 622"/>
                <a:gd name="T14" fmla="*/ 113 w 506"/>
                <a:gd name="T15" fmla="*/ 117 h 622"/>
                <a:gd name="T16" fmla="*/ 13 w 506"/>
                <a:gd name="T17" fmla="*/ 102 h 622"/>
                <a:gd name="T18" fmla="*/ 6 w 506"/>
                <a:gd name="T19" fmla="*/ 198 h 622"/>
                <a:gd name="T20" fmla="*/ 15 w 506"/>
                <a:gd name="T21" fmla="*/ 253 h 622"/>
                <a:gd name="T22" fmla="*/ 44 w 506"/>
                <a:gd name="T23" fmla="*/ 275 h 622"/>
                <a:gd name="T24" fmla="*/ 86 w 506"/>
                <a:gd name="T25" fmla="*/ 253 h 622"/>
                <a:gd name="T26" fmla="*/ 128 w 506"/>
                <a:gd name="T27" fmla="*/ 313 h 622"/>
                <a:gd name="T28" fmla="*/ 87 w 506"/>
                <a:gd name="T29" fmla="*/ 379 h 622"/>
                <a:gd name="T30" fmla="*/ 27 w 506"/>
                <a:gd name="T31" fmla="*/ 354 h 622"/>
                <a:gd name="T32" fmla="*/ 1 w 506"/>
                <a:gd name="T33" fmla="*/ 404 h 622"/>
                <a:gd name="T34" fmla="*/ 5 w 506"/>
                <a:gd name="T35" fmla="*/ 485 h 622"/>
                <a:gd name="T36" fmla="*/ 10 w 506"/>
                <a:gd name="T37" fmla="*/ 520 h 622"/>
                <a:gd name="T38" fmla="*/ 117 w 506"/>
                <a:gd name="T39" fmla="*/ 500 h 622"/>
                <a:gd name="T40" fmla="*/ 213 w 506"/>
                <a:gd name="T41" fmla="*/ 514 h 622"/>
                <a:gd name="T42" fmla="*/ 196 w 506"/>
                <a:gd name="T43" fmla="*/ 583 h 622"/>
                <a:gd name="T44" fmla="*/ 241 w 506"/>
                <a:gd name="T45" fmla="*/ 620 h 622"/>
                <a:gd name="T46" fmla="*/ 292 w 506"/>
                <a:gd name="T47" fmla="*/ 598 h 622"/>
                <a:gd name="T48" fmla="*/ 281 w 506"/>
                <a:gd name="T49" fmla="*/ 517 h 622"/>
                <a:gd name="T50" fmla="*/ 359 w 506"/>
                <a:gd name="T51" fmla="*/ 498 h 622"/>
                <a:gd name="T52" fmla="*/ 481 w 506"/>
                <a:gd name="T53" fmla="*/ 530 h 622"/>
                <a:gd name="T54" fmla="*/ 498 w 506"/>
                <a:gd name="T55" fmla="*/ 441 h 622"/>
                <a:gd name="T56" fmla="*/ 478 w 506"/>
                <a:gd name="T57" fmla="*/ 358 h 622"/>
                <a:gd name="T58" fmla="*/ 426 w 506"/>
                <a:gd name="T59" fmla="*/ 369 h 622"/>
                <a:gd name="T60" fmla="*/ 381 w 506"/>
                <a:gd name="T61" fmla="*/ 312 h 622"/>
                <a:gd name="T62" fmla="*/ 422 w 506"/>
                <a:gd name="T63" fmla="*/ 264 h 622"/>
                <a:gd name="T64" fmla="*/ 483 w 506"/>
                <a:gd name="T65" fmla="*/ 280 h 622"/>
                <a:gd name="T66" fmla="*/ 501 w 506"/>
                <a:gd name="T67" fmla="*/ 197 h 622"/>
                <a:gd name="T68" fmla="*/ 486 w 506"/>
                <a:gd name="T69" fmla="*/ 107 h 6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06" h="622">
                  <a:moveTo>
                    <a:pt x="486" y="107"/>
                  </a:moveTo>
                  <a:cubicBezTo>
                    <a:pt x="486" y="107"/>
                    <a:pt x="418" y="119"/>
                    <a:pt x="369" y="120"/>
                  </a:cubicBezTo>
                  <a:cubicBezTo>
                    <a:pt x="320" y="121"/>
                    <a:pt x="281" y="117"/>
                    <a:pt x="282" y="90"/>
                  </a:cubicBezTo>
                  <a:cubicBezTo>
                    <a:pt x="282" y="62"/>
                    <a:pt x="297" y="64"/>
                    <a:pt x="293" y="38"/>
                  </a:cubicBezTo>
                  <a:cubicBezTo>
                    <a:pt x="289" y="11"/>
                    <a:pt x="274" y="0"/>
                    <a:pt x="246" y="1"/>
                  </a:cubicBezTo>
                  <a:cubicBezTo>
                    <a:pt x="218" y="1"/>
                    <a:pt x="202" y="23"/>
                    <a:pt x="202" y="45"/>
                  </a:cubicBezTo>
                  <a:cubicBezTo>
                    <a:pt x="202" y="67"/>
                    <a:pt x="220" y="86"/>
                    <a:pt x="212" y="102"/>
                  </a:cubicBezTo>
                  <a:cubicBezTo>
                    <a:pt x="203" y="118"/>
                    <a:pt x="160" y="122"/>
                    <a:pt x="113" y="117"/>
                  </a:cubicBezTo>
                  <a:cubicBezTo>
                    <a:pt x="68" y="113"/>
                    <a:pt x="13" y="102"/>
                    <a:pt x="13" y="102"/>
                  </a:cubicBezTo>
                  <a:cubicBezTo>
                    <a:pt x="13" y="102"/>
                    <a:pt x="6" y="177"/>
                    <a:pt x="6" y="198"/>
                  </a:cubicBezTo>
                  <a:cubicBezTo>
                    <a:pt x="7" y="220"/>
                    <a:pt x="10" y="244"/>
                    <a:pt x="15" y="253"/>
                  </a:cubicBezTo>
                  <a:cubicBezTo>
                    <a:pt x="19" y="262"/>
                    <a:pt x="27" y="279"/>
                    <a:pt x="44" y="275"/>
                  </a:cubicBezTo>
                  <a:cubicBezTo>
                    <a:pt x="60" y="271"/>
                    <a:pt x="69" y="250"/>
                    <a:pt x="86" y="253"/>
                  </a:cubicBezTo>
                  <a:cubicBezTo>
                    <a:pt x="102" y="256"/>
                    <a:pt x="130" y="279"/>
                    <a:pt x="128" y="313"/>
                  </a:cubicBezTo>
                  <a:cubicBezTo>
                    <a:pt x="125" y="348"/>
                    <a:pt x="111" y="381"/>
                    <a:pt x="87" y="379"/>
                  </a:cubicBezTo>
                  <a:cubicBezTo>
                    <a:pt x="62" y="377"/>
                    <a:pt x="47" y="356"/>
                    <a:pt x="27" y="354"/>
                  </a:cubicBezTo>
                  <a:cubicBezTo>
                    <a:pt x="6" y="352"/>
                    <a:pt x="0" y="386"/>
                    <a:pt x="1" y="404"/>
                  </a:cubicBezTo>
                  <a:cubicBezTo>
                    <a:pt x="2" y="423"/>
                    <a:pt x="2" y="465"/>
                    <a:pt x="5" y="485"/>
                  </a:cubicBezTo>
                  <a:cubicBezTo>
                    <a:pt x="8" y="505"/>
                    <a:pt x="10" y="520"/>
                    <a:pt x="10" y="520"/>
                  </a:cubicBezTo>
                  <a:cubicBezTo>
                    <a:pt x="10" y="520"/>
                    <a:pt x="48" y="508"/>
                    <a:pt x="117" y="500"/>
                  </a:cubicBezTo>
                  <a:cubicBezTo>
                    <a:pt x="169" y="494"/>
                    <a:pt x="211" y="495"/>
                    <a:pt x="213" y="514"/>
                  </a:cubicBezTo>
                  <a:cubicBezTo>
                    <a:pt x="214" y="534"/>
                    <a:pt x="192" y="561"/>
                    <a:pt x="196" y="583"/>
                  </a:cubicBezTo>
                  <a:cubicBezTo>
                    <a:pt x="199" y="606"/>
                    <a:pt x="219" y="617"/>
                    <a:pt x="241" y="620"/>
                  </a:cubicBezTo>
                  <a:cubicBezTo>
                    <a:pt x="254" y="622"/>
                    <a:pt x="279" y="621"/>
                    <a:pt x="292" y="598"/>
                  </a:cubicBezTo>
                  <a:cubicBezTo>
                    <a:pt x="305" y="576"/>
                    <a:pt x="298" y="553"/>
                    <a:pt x="281" y="517"/>
                  </a:cubicBezTo>
                  <a:cubicBezTo>
                    <a:pt x="273" y="501"/>
                    <a:pt x="309" y="490"/>
                    <a:pt x="359" y="498"/>
                  </a:cubicBezTo>
                  <a:cubicBezTo>
                    <a:pt x="379" y="501"/>
                    <a:pt x="481" y="530"/>
                    <a:pt x="481" y="530"/>
                  </a:cubicBezTo>
                  <a:cubicBezTo>
                    <a:pt x="481" y="530"/>
                    <a:pt x="492" y="485"/>
                    <a:pt x="498" y="441"/>
                  </a:cubicBezTo>
                  <a:cubicBezTo>
                    <a:pt x="506" y="385"/>
                    <a:pt x="498" y="356"/>
                    <a:pt x="478" y="358"/>
                  </a:cubicBezTo>
                  <a:cubicBezTo>
                    <a:pt x="467" y="359"/>
                    <a:pt x="449" y="370"/>
                    <a:pt x="426" y="369"/>
                  </a:cubicBezTo>
                  <a:cubicBezTo>
                    <a:pt x="403" y="368"/>
                    <a:pt x="379" y="349"/>
                    <a:pt x="381" y="312"/>
                  </a:cubicBezTo>
                  <a:cubicBezTo>
                    <a:pt x="384" y="283"/>
                    <a:pt x="399" y="263"/>
                    <a:pt x="422" y="264"/>
                  </a:cubicBezTo>
                  <a:cubicBezTo>
                    <a:pt x="444" y="266"/>
                    <a:pt x="468" y="280"/>
                    <a:pt x="483" y="280"/>
                  </a:cubicBezTo>
                  <a:cubicBezTo>
                    <a:pt x="493" y="281"/>
                    <a:pt x="501" y="218"/>
                    <a:pt x="501" y="197"/>
                  </a:cubicBezTo>
                  <a:cubicBezTo>
                    <a:pt x="502" y="155"/>
                    <a:pt x="486" y="107"/>
                    <a:pt x="486" y="107"/>
                  </a:cubicBezTo>
                </a:path>
              </a:pathLst>
            </a:custGeom>
            <a:solidFill>
              <a:schemeClr val="accent4"/>
            </a:solidFill>
            <a:ln>
              <a:noFill/>
            </a:ln>
          </p:spPr>
          <p:txBody>
            <a:bodyPr anchor="ctr"/>
            <a:lstStyle/>
            <a:p>
              <a:pPr algn="ctr"/>
              <a:endParaRPr sz="2400"/>
            </a:p>
          </p:txBody>
        </p:sp>
        <p:sp>
          <p:nvSpPr>
            <p:cNvPr id="20" name="ïṧliḑe">
              <a:extLst>
                <a:ext uri="{FF2B5EF4-FFF2-40B4-BE49-F238E27FC236}">
                  <a16:creationId xmlns:a16="http://schemas.microsoft.com/office/drawing/2014/main" id="{6C993533-8070-412A-57CE-6E4E992AD39E}"/>
                </a:ext>
              </a:extLst>
            </p:cNvPr>
            <p:cNvSpPr/>
            <p:nvPr/>
          </p:nvSpPr>
          <p:spPr bwMode="auto">
            <a:xfrm>
              <a:off x="5012124" y="1923896"/>
              <a:ext cx="310140" cy="308683"/>
            </a:xfrm>
            <a:custGeom>
              <a:avLst/>
              <a:gdLst>
                <a:gd name="connsiteX0" fmla="*/ 210684 w 338138"/>
                <a:gd name="connsiteY0" fmla="*/ 177800 h 336550"/>
                <a:gd name="connsiteX1" fmla="*/ 207963 w 338138"/>
                <a:gd name="connsiteY1" fmla="*/ 181928 h 336550"/>
                <a:gd name="connsiteX2" fmla="*/ 207963 w 338138"/>
                <a:gd name="connsiteY2" fmla="*/ 195686 h 336550"/>
                <a:gd name="connsiteX3" fmla="*/ 210684 w 338138"/>
                <a:gd name="connsiteY3" fmla="*/ 198438 h 336550"/>
                <a:gd name="connsiteX4" fmla="*/ 243342 w 338138"/>
                <a:gd name="connsiteY4" fmla="*/ 198438 h 336550"/>
                <a:gd name="connsiteX5" fmla="*/ 246063 w 338138"/>
                <a:gd name="connsiteY5" fmla="*/ 195686 h 336550"/>
                <a:gd name="connsiteX6" fmla="*/ 246063 w 338138"/>
                <a:gd name="connsiteY6" fmla="*/ 181928 h 336550"/>
                <a:gd name="connsiteX7" fmla="*/ 243342 w 338138"/>
                <a:gd name="connsiteY7" fmla="*/ 177800 h 336550"/>
                <a:gd name="connsiteX8" fmla="*/ 210684 w 338138"/>
                <a:gd name="connsiteY8" fmla="*/ 177800 h 336550"/>
                <a:gd name="connsiteX9" fmla="*/ 94796 w 338138"/>
                <a:gd name="connsiteY9" fmla="*/ 177800 h 336550"/>
                <a:gd name="connsiteX10" fmla="*/ 92075 w 338138"/>
                <a:gd name="connsiteY10" fmla="*/ 181928 h 336550"/>
                <a:gd name="connsiteX11" fmla="*/ 92075 w 338138"/>
                <a:gd name="connsiteY11" fmla="*/ 195686 h 336550"/>
                <a:gd name="connsiteX12" fmla="*/ 94796 w 338138"/>
                <a:gd name="connsiteY12" fmla="*/ 198438 h 336550"/>
                <a:gd name="connsiteX13" fmla="*/ 127454 w 338138"/>
                <a:gd name="connsiteY13" fmla="*/ 198438 h 336550"/>
                <a:gd name="connsiteX14" fmla="*/ 130175 w 338138"/>
                <a:gd name="connsiteY14" fmla="*/ 195686 h 336550"/>
                <a:gd name="connsiteX15" fmla="*/ 130175 w 338138"/>
                <a:gd name="connsiteY15" fmla="*/ 181928 h 336550"/>
                <a:gd name="connsiteX16" fmla="*/ 127454 w 338138"/>
                <a:gd name="connsiteY16" fmla="*/ 177800 h 336550"/>
                <a:gd name="connsiteX17" fmla="*/ 94796 w 338138"/>
                <a:gd name="connsiteY17" fmla="*/ 177800 h 336550"/>
                <a:gd name="connsiteX18" fmla="*/ 120651 w 338138"/>
                <a:gd name="connsiteY18" fmla="*/ 107950 h 336550"/>
                <a:gd name="connsiteX19" fmla="*/ 106363 w 338138"/>
                <a:gd name="connsiteY19" fmla="*/ 144463 h 336550"/>
                <a:gd name="connsiteX20" fmla="*/ 231776 w 338138"/>
                <a:gd name="connsiteY20" fmla="*/ 144463 h 336550"/>
                <a:gd name="connsiteX21" fmla="*/ 217488 w 338138"/>
                <a:gd name="connsiteY21" fmla="*/ 107950 h 336550"/>
                <a:gd name="connsiteX22" fmla="*/ 117596 w 338138"/>
                <a:gd name="connsiteY22" fmla="*/ 88900 h 336550"/>
                <a:gd name="connsiteX23" fmla="*/ 220543 w 338138"/>
                <a:gd name="connsiteY23" fmla="*/ 88900 h 336550"/>
                <a:gd name="connsiteX24" fmla="*/ 240341 w 338138"/>
                <a:gd name="connsiteY24" fmla="*/ 102065 h 336550"/>
                <a:gd name="connsiteX25" fmla="*/ 256179 w 338138"/>
                <a:gd name="connsiteY25" fmla="*/ 138925 h 336550"/>
                <a:gd name="connsiteX26" fmla="*/ 258819 w 338138"/>
                <a:gd name="connsiteY26" fmla="*/ 133660 h 336550"/>
                <a:gd name="connsiteX27" fmla="*/ 261459 w 338138"/>
                <a:gd name="connsiteY27" fmla="*/ 131027 h 336550"/>
                <a:gd name="connsiteX28" fmla="*/ 279936 w 338138"/>
                <a:gd name="connsiteY28" fmla="*/ 131027 h 336550"/>
                <a:gd name="connsiteX29" fmla="*/ 282576 w 338138"/>
                <a:gd name="connsiteY29" fmla="*/ 134976 h 336550"/>
                <a:gd name="connsiteX30" fmla="*/ 282576 w 338138"/>
                <a:gd name="connsiteY30" fmla="*/ 149457 h 336550"/>
                <a:gd name="connsiteX31" fmla="*/ 279936 w 338138"/>
                <a:gd name="connsiteY31" fmla="*/ 152090 h 336550"/>
                <a:gd name="connsiteX32" fmla="*/ 262778 w 338138"/>
                <a:gd name="connsiteY32" fmla="*/ 152090 h 336550"/>
                <a:gd name="connsiteX33" fmla="*/ 270697 w 338138"/>
                <a:gd name="connsiteY33" fmla="*/ 169204 h 336550"/>
                <a:gd name="connsiteX34" fmla="*/ 273337 w 338138"/>
                <a:gd name="connsiteY34" fmla="*/ 178420 h 336550"/>
                <a:gd name="connsiteX35" fmla="*/ 273337 w 338138"/>
                <a:gd name="connsiteY35" fmla="*/ 211331 h 336550"/>
                <a:gd name="connsiteX36" fmla="*/ 257499 w 338138"/>
                <a:gd name="connsiteY36" fmla="*/ 231078 h 336550"/>
                <a:gd name="connsiteX37" fmla="*/ 257499 w 338138"/>
                <a:gd name="connsiteY37" fmla="*/ 244243 h 336550"/>
                <a:gd name="connsiteX38" fmla="*/ 250900 w 338138"/>
                <a:gd name="connsiteY38" fmla="*/ 250825 h 336550"/>
                <a:gd name="connsiteX39" fmla="*/ 229782 w 338138"/>
                <a:gd name="connsiteY39" fmla="*/ 250825 h 336550"/>
                <a:gd name="connsiteX40" fmla="*/ 223183 w 338138"/>
                <a:gd name="connsiteY40" fmla="*/ 244243 h 336550"/>
                <a:gd name="connsiteX41" fmla="*/ 223183 w 338138"/>
                <a:gd name="connsiteY41" fmla="*/ 232395 h 336550"/>
                <a:gd name="connsiteX42" fmla="*/ 114956 w 338138"/>
                <a:gd name="connsiteY42" fmla="*/ 232395 h 336550"/>
                <a:gd name="connsiteX43" fmla="*/ 114956 w 338138"/>
                <a:gd name="connsiteY43" fmla="*/ 244243 h 336550"/>
                <a:gd name="connsiteX44" fmla="*/ 108357 w 338138"/>
                <a:gd name="connsiteY44" fmla="*/ 250825 h 336550"/>
                <a:gd name="connsiteX45" fmla="*/ 87239 w 338138"/>
                <a:gd name="connsiteY45" fmla="*/ 250825 h 336550"/>
                <a:gd name="connsiteX46" fmla="*/ 80640 w 338138"/>
                <a:gd name="connsiteY46" fmla="*/ 244243 h 336550"/>
                <a:gd name="connsiteX47" fmla="*/ 80640 w 338138"/>
                <a:gd name="connsiteY47" fmla="*/ 231078 h 336550"/>
                <a:gd name="connsiteX48" fmla="*/ 64802 w 338138"/>
                <a:gd name="connsiteY48" fmla="*/ 211331 h 336550"/>
                <a:gd name="connsiteX49" fmla="*/ 64802 w 338138"/>
                <a:gd name="connsiteY49" fmla="*/ 178420 h 336550"/>
                <a:gd name="connsiteX50" fmla="*/ 67442 w 338138"/>
                <a:gd name="connsiteY50" fmla="*/ 169204 h 336550"/>
                <a:gd name="connsiteX51" fmla="*/ 75361 w 338138"/>
                <a:gd name="connsiteY51" fmla="*/ 152090 h 336550"/>
                <a:gd name="connsiteX52" fmla="*/ 58203 w 338138"/>
                <a:gd name="connsiteY52" fmla="*/ 152090 h 336550"/>
                <a:gd name="connsiteX53" fmla="*/ 55563 w 338138"/>
                <a:gd name="connsiteY53" fmla="*/ 149457 h 336550"/>
                <a:gd name="connsiteX54" fmla="*/ 55563 w 338138"/>
                <a:gd name="connsiteY54" fmla="*/ 134976 h 336550"/>
                <a:gd name="connsiteX55" fmla="*/ 58203 w 338138"/>
                <a:gd name="connsiteY55" fmla="*/ 131027 h 336550"/>
                <a:gd name="connsiteX56" fmla="*/ 76680 w 338138"/>
                <a:gd name="connsiteY56" fmla="*/ 131027 h 336550"/>
                <a:gd name="connsiteX57" fmla="*/ 79320 w 338138"/>
                <a:gd name="connsiteY57" fmla="*/ 133660 h 336550"/>
                <a:gd name="connsiteX58" fmla="*/ 81960 w 338138"/>
                <a:gd name="connsiteY58" fmla="*/ 138925 h 336550"/>
                <a:gd name="connsiteX59" fmla="*/ 97798 w 338138"/>
                <a:gd name="connsiteY59" fmla="*/ 102065 h 336550"/>
                <a:gd name="connsiteX60" fmla="*/ 117596 w 338138"/>
                <a:gd name="connsiteY60" fmla="*/ 88900 h 336550"/>
                <a:gd name="connsiteX61" fmla="*/ 69393 w 338138"/>
                <a:gd name="connsiteY61" fmla="*/ 12700 h 336550"/>
                <a:gd name="connsiteX62" fmla="*/ 12700 w 338138"/>
                <a:gd name="connsiteY62" fmla="*/ 69392 h 336550"/>
                <a:gd name="connsiteX63" fmla="*/ 12700 w 338138"/>
                <a:gd name="connsiteY63" fmla="*/ 267158 h 336550"/>
                <a:gd name="connsiteX64" fmla="*/ 69393 w 338138"/>
                <a:gd name="connsiteY64" fmla="*/ 323850 h 336550"/>
                <a:gd name="connsiteX65" fmla="*/ 267157 w 338138"/>
                <a:gd name="connsiteY65" fmla="*/ 323850 h 336550"/>
                <a:gd name="connsiteX66" fmla="*/ 323850 w 338138"/>
                <a:gd name="connsiteY66" fmla="*/ 267158 h 336550"/>
                <a:gd name="connsiteX67" fmla="*/ 323850 w 338138"/>
                <a:gd name="connsiteY67" fmla="*/ 69392 h 336550"/>
                <a:gd name="connsiteX68" fmla="*/ 267157 w 338138"/>
                <a:gd name="connsiteY68" fmla="*/ 12700 h 336550"/>
                <a:gd name="connsiteX69" fmla="*/ 69393 w 338138"/>
                <a:gd name="connsiteY69" fmla="*/ 12700 h 336550"/>
                <a:gd name="connsiteX70" fmla="*/ 70005 w 338138"/>
                <a:gd name="connsiteY70" fmla="*/ 0 h 336550"/>
                <a:gd name="connsiteX71" fmla="*/ 268133 w 338138"/>
                <a:gd name="connsiteY71" fmla="*/ 0 h 336550"/>
                <a:gd name="connsiteX72" fmla="*/ 338138 w 338138"/>
                <a:gd name="connsiteY72" fmla="*/ 69676 h 336550"/>
                <a:gd name="connsiteX73" fmla="*/ 338138 w 338138"/>
                <a:gd name="connsiteY73" fmla="*/ 266874 h 336550"/>
                <a:gd name="connsiteX74" fmla="*/ 268133 w 338138"/>
                <a:gd name="connsiteY74" fmla="*/ 336550 h 336550"/>
                <a:gd name="connsiteX75" fmla="*/ 70005 w 338138"/>
                <a:gd name="connsiteY75" fmla="*/ 336550 h 336550"/>
                <a:gd name="connsiteX76" fmla="*/ 0 w 338138"/>
                <a:gd name="connsiteY76" fmla="*/ 266874 h 336550"/>
                <a:gd name="connsiteX77" fmla="*/ 0 w 338138"/>
                <a:gd name="connsiteY77" fmla="*/ 69676 h 336550"/>
                <a:gd name="connsiteX78" fmla="*/ 70005 w 338138"/>
                <a:gd name="connsiteY7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338138" h="336550">
                  <a:moveTo>
                    <a:pt x="210684" y="177800"/>
                  </a:moveTo>
                  <a:cubicBezTo>
                    <a:pt x="209324" y="177800"/>
                    <a:pt x="207963" y="179176"/>
                    <a:pt x="207963" y="181928"/>
                  </a:cubicBezTo>
                  <a:cubicBezTo>
                    <a:pt x="207963" y="181928"/>
                    <a:pt x="207963" y="181928"/>
                    <a:pt x="207963" y="195686"/>
                  </a:cubicBezTo>
                  <a:cubicBezTo>
                    <a:pt x="207963" y="197062"/>
                    <a:pt x="209324" y="198438"/>
                    <a:pt x="210684" y="198438"/>
                  </a:cubicBezTo>
                  <a:cubicBezTo>
                    <a:pt x="210684" y="198438"/>
                    <a:pt x="210684" y="198438"/>
                    <a:pt x="243342" y="198438"/>
                  </a:cubicBezTo>
                  <a:cubicBezTo>
                    <a:pt x="244702" y="198438"/>
                    <a:pt x="246063" y="197062"/>
                    <a:pt x="246063" y="195686"/>
                  </a:cubicBezTo>
                  <a:lnTo>
                    <a:pt x="246063" y="181928"/>
                  </a:lnTo>
                  <a:cubicBezTo>
                    <a:pt x="246063" y="179176"/>
                    <a:pt x="244702" y="177800"/>
                    <a:pt x="243342" y="177800"/>
                  </a:cubicBezTo>
                  <a:cubicBezTo>
                    <a:pt x="243342" y="177800"/>
                    <a:pt x="243342" y="177800"/>
                    <a:pt x="210684" y="177800"/>
                  </a:cubicBezTo>
                  <a:close/>
                  <a:moveTo>
                    <a:pt x="94796" y="177800"/>
                  </a:moveTo>
                  <a:cubicBezTo>
                    <a:pt x="93436" y="177800"/>
                    <a:pt x="92075" y="179176"/>
                    <a:pt x="92075" y="181928"/>
                  </a:cubicBezTo>
                  <a:cubicBezTo>
                    <a:pt x="92075" y="181928"/>
                    <a:pt x="92075" y="181928"/>
                    <a:pt x="92075" y="195686"/>
                  </a:cubicBezTo>
                  <a:cubicBezTo>
                    <a:pt x="92075" y="197062"/>
                    <a:pt x="93436" y="198438"/>
                    <a:pt x="94796" y="198438"/>
                  </a:cubicBezTo>
                  <a:cubicBezTo>
                    <a:pt x="94796" y="198438"/>
                    <a:pt x="94796" y="198438"/>
                    <a:pt x="127454" y="198438"/>
                  </a:cubicBezTo>
                  <a:cubicBezTo>
                    <a:pt x="128814" y="198438"/>
                    <a:pt x="130175" y="197062"/>
                    <a:pt x="130175" y="195686"/>
                  </a:cubicBezTo>
                  <a:lnTo>
                    <a:pt x="130175" y="181928"/>
                  </a:lnTo>
                  <a:cubicBezTo>
                    <a:pt x="130175" y="179176"/>
                    <a:pt x="128814" y="177800"/>
                    <a:pt x="127454" y="177800"/>
                  </a:cubicBezTo>
                  <a:cubicBezTo>
                    <a:pt x="127454" y="177800"/>
                    <a:pt x="127454" y="177800"/>
                    <a:pt x="94796" y="177800"/>
                  </a:cubicBezTo>
                  <a:close/>
                  <a:moveTo>
                    <a:pt x="120651" y="107950"/>
                  </a:moveTo>
                  <a:lnTo>
                    <a:pt x="106363" y="144463"/>
                  </a:lnTo>
                  <a:lnTo>
                    <a:pt x="231776" y="144463"/>
                  </a:lnTo>
                  <a:lnTo>
                    <a:pt x="217488" y="107950"/>
                  </a:lnTo>
                  <a:close/>
                  <a:moveTo>
                    <a:pt x="117596" y="88900"/>
                  </a:moveTo>
                  <a:cubicBezTo>
                    <a:pt x="117596" y="88900"/>
                    <a:pt x="117596" y="88900"/>
                    <a:pt x="220543" y="88900"/>
                  </a:cubicBezTo>
                  <a:cubicBezTo>
                    <a:pt x="229782" y="88900"/>
                    <a:pt x="237701" y="94166"/>
                    <a:pt x="240341" y="102065"/>
                  </a:cubicBezTo>
                  <a:cubicBezTo>
                    <a:pt x="240341" y="102065"/>
                    <a:pt x="240341" y="102065"/>
                    <a:pt x="256179" y="138925"/>
                  </a:cubicBezTo>
                  <a:cubicBezTo>
                    <a:pt x="256179" y="138925"/>
                    <a:pt x="256179" y="138925"/>
                    <a:pt x="258819" y="133660"/>
                  </a:cubicBezTo>
                  <a:cubicBezTo>
                    <a:pt x="258819" y="132343"/>
                    <a:pt x="260139" y="131027"/>
                    <a:pt x="261459" y="131027"/>
                  </a:cubicBezTo>
                  <a:cubicBezTo>
                    <a:pt x="261459" y="131027"/>
                    <a:pt x="261459" y="131027"/>
                    <a:pt x="279936" y="131027"/>
                  </a:cubicBezTo>
                  <a:cubicBezTo>
                    <a:pt x="281256" y="131027"/>
                    <a:pt x="282576" y="132343"/>
                    <a:pt x="282576" y="134976"/>
                  </a:cubicBezTo>
                  <a:cubicBezTo>
                    <a:pt x="282576" y="134976"/>
                    <a:pt x="282576" y="134976"/>
                    <a:pt x="282576" y="149457"/>
                  </a:cubicBezTo>
                  <a:cubicBezTo>
                    <a:pt x="282576" y="150774"/>
                    <a:pt x="281256" y="152090"/>
                    <a:pt x="279936" y="152090"/>
                  </a:cubicBezTo>
                  <a:cubicBezTo>
                    <a:pt x="279936" y="152090"/>
                    <a:pt x="279936" y="152090"/>
                    <a:pt x="262778" y="152090"/>
                  </a:cubicBezTo>
                  <a:cubicBezTo>
                    <a:pt x="262778" y="152090"/>
                    <a:pt x="262778" y="152090"/>
                    <a:pt x="270697" y="169204"/>
                  </a:cubicBezTo>
                  <a:cubicBezTo>
                    <a:pt x="273337" y="171837"/>
                    <a:pt x="273337" y="175786"/>
                    <a:pt x="273337" y="178420"/>
                  </a:cubicBezTo>
                  <a:cubicBezTo>
                    <a:pt x="273337" y="178420"/>
                    <a:pt x="273337" y="178420"/>
                    <a:pt x="273337" y="211331"/>
                  </a:cubicBezTo>
                  <a:cubicBezTo>
                    <a:pt x="273337" y="220546"/>
                    <a:pt x="266738" y="229762"/>
                    <a:pt x="257499" y="231078"/>
                  </a:cubicBezTo>
                  <a:cubicBezTo>
                    <a:pt x="257499" y="231078"/>
                    <a:pt x="257499" y="231078"/>
                    <a:pt x="257499" y="244243"/>
                  </a:cubicBezTo>
                  <a:cubicBezTo>
                    <a:pt x="257499" y="248192"/>
                    <a:pt x="254859" y="250825"/>
                    <a:pt x="250900" y="250825"/>
                  </a:cubicBezTo>
                  <a:cubicBezTo>
                    <a:pt x="250900" y="250825"/>
                    <a:pt x="250900" y="250825"/>
                    <a:pt x="229782" y="250825"/>
                  </a:cubicBezTo>
                  <a:cubicBezTo>
                    <a:pt x="225823" y="250825"/>
                    <a:pt x="223183" y="248192"/>
                    <a:pt x="223183" y="244243"/>
                  </a:cubicBezTo>
                  <a:cubicBezTo>
                    <a:pt x="223183" y="244243"/>
                    <a:pt x="223183" y="244243"/>
                    <a:pt x="223183" y="232395"/>
                  </a:cubicBezTo>
                  <a:cubicBezTo>
                    <a:pt x="223183" y="232395"/>
                    <a:pt x="223183" y="232395"/>
                    <a:pt x="114956" y="232395"/>
                  </a:cubicBezTo>
                  <a:cubicBezTo>
                    <a:pt x="114956" y="232395"/>
                    <a:pt x="114956" y="232395"/>
                    <a:pt x="114956" y="244243"/>
                  </a:cubicBezTo>
                  <a:cubicBezTo>
                    <a:pt x="114956" y="248192"/>
                    <a:pt x="112316" y="250825"/>
                    <a:pt x="108357" y="250825"/>
                  </a:cubicBezTo>
                  <a:cubicBezTo>
                    <a:pt x="108357" y="250825"/>
                    <a:pt x="108357" y="250825"/>
                    <a:pt x="87239" y="250825"/>
                  </a:cubicBezTo>
                  <a:cubicBezTo>
                    <a:pt x="83280" y="250825"/>
                    <a:pt x="80640" y="248192"/>
                    <a:pt x="80640" y="244243"/>
                  </a:cubicBezTo>
                  <a:cubicBezTo>
                    <a:pt x="80640" y="244243"/>
                    <a:pt x="80640" y="244243"/>
                    <a:pt x="80640" y="231078"/>
                  </a:cubicBezTo>
                  <a:cubicBezTo>
                    <a:pt x="71401" y="229762"/>
                    <a:pt x="64802" y="220546"/>
                    <a:pt x="64802" y="211331"/>
                  </a:cubicBezTo>
                  <a:cubicBezTo>
                    <a:pt x="64802" y="211331"/>
                    <a:pt x="64802" y="211331"/>
                    <a:pt x="64802" y="178420"/>
                  </a:cubicBezTo>
                  <a:cubicBezTo>
                    <a:pt x="64802" y="175786"/>
                    <a:pt x="64802" y="171837"/>
                    <a:pt x="67442" y="169204"/>
                  </a:cubicBezTo>
                  <a:cubicBezTo>
                    <a:pt x="67442" y="169204"/>
                    <a:pt x="67442" y="169204"/>
                    <a:pt x="75361" y="152090"/>
                  </a:cubicBezTo>
                  <a:cubicBezTo>
                    <a:pt x="75361" y="152090"/>
                    <a:pt x="75361" y="152090"/>
                    <a:pt x="58203" y="152090"/>
                  </a:cubicBezTo>
                  <a:cubicBezTo>
                    <a:pt x="56883" y="152090"/>
                    <a:pt x="55563" y="150774"/>
                    <a:pt x="55563" y="149457"/>
                  </a:cubicBezTo>
                  <a:cubicBezTo>
                    <a:pt x="55563" y="149457"/>
                    <a:pt x="55563" y="149457"/>
                    <a:pt x="55563" y="134976"/>
                  </a:cubicBezTo>
                  <a:cubicBezTo>
                    <a:pt x="55563" y="132343"/>
                    <a:pt x="56883" y="131027"/>
                    <a:pt x="58203" y="131027"/>
                  </a:cubicBezTo>
                  <a:cubicBezTo>
                    <a:pt x="58203" y="131027"/>
                    <a:pt x="58203" y="131027"/>
                    <a:pt x="76680" y="131027"/>
                  </a:cubicBezTo>
                  <a:cubicBezTo>
                    <a:pt x="78000" y="131027"/>
                    <a:pt x="79320" y="132343"/>
                    <a:pt x="79320" y="133660"/>
                  </a:cubicBezTo>
                  <a:cubicBezTo>
                    <a:pt x="79320" y="133660"/>
                    <a:pt x="79320" y="133660"/>
                    <a:pt x="81960" y="138925"/>
                  </a:cubicBezTo>
                  <a:cubicBezTo>
                    <a:pt x="81960" y="138925"/>
                    <a:pt x="81960" y="138925"/>
                    <a:pt x="97798" y="102065"/>
                  </a:cubicBezTo>
                  <a:cubicBezTo>
                    <a:pt x="100438" y="94166"/>
                    <a:pt x="108357" y="88900"/>
                    <a:pt x="117596" y="88900"/>
                  </a:cubicBezTo>
                  <a:close/>
                  <a:moveTo>
                    <a:pt x="69393" y="12700"/>
                  </a:moveTo>
                  <a:cubicBezTo>
                    <a:pt x="37750" y="12700"/>
                    <a:pt x="12700" y="37750"/>
                    <a:pt x="12700" y="69392"/>
                  </a:cubicBezTo>
                  <a:cubicBezTo>
                    <a:pt x="12700" y="69392"/>
                    <a:pt x="12700" y="69392"/>
                    <a:pt x="12700" y="267158"/>
                  </a:cubicBezTo>
                  <a:cubicBezTo>
                    <a:pt x="12700" y="298800"/>
                    <a:pt x="37750" y="323850"/>
                    <a:pt x="69393" y="323850"/>
                  </a:cubicBezTo>
                  <a:cubicBezTo>
                    <a:pt x="69393" y="323850"/>
                    <a:pt x="69393" y="323850"/>
                    <a:pt x="267157" y="323850"/>
                  </a:cubicBezTo>
                  <a:cubicBezTo>
                    <a:pt x="298800" y="323850"/>
                    <a:pt x="323850" y="298800"/>
                    <a:pt x="323850" y="267158"/>
                  </a:cubicBezTo>
                  <a:lnTo>
                    <a:pt x="323850" y="69392"/>
                  </a:lnTo>
                  <a:cubicBezTo>
                    <a:pt x="323850" y="37750"/>
                    <a:pt x="298800" y="12700"/>
                    <a:pt x="267157" y="12700"/>
                  </a:cubicBezTo>
                  <a:cubicBezTo>
                    <a:pt x="267157" y="12700"/>
                    <a:pt x="267157" y="12700"/>
                    <a:pt x="69393" y="12700"/>
                  </a:cubicBezTo>
                  <a:close/>
                  <a:moveTo>
                    <a:pt x="70005" y="0"/>
                  </a:moveTo>
                  <a:cubicBezTo>
                    <a:pt x="70005" y="0"/>
                    <a:pt x="70005" y="0"/>
                    <a:pt x="268133" y="0"/>
                  </a:cubicBezTo>
                  <a:cubicBezTo>
                    <a:pt x="306438" y="0"/>
                    <a:pt x="338138" y="31551"/>
                    <a:pt x="338138" y="69676"/>
                  </a:cubicBezTo>
                  <a:cubicBezTo>
                    <a:pt x="338138" y="69676"/>
                    <a:pt x="338138" y="69676"/>
                    <a:pt x="338138" y="266874"/>
                  </a:cubicBezTo>
                  <a:cubicBezTo>
                    <a:pt x="338138" y="304999"/>
                    <a:pt x="306438" y="336550"/>
                    <a:pt x="268133" y="336550"/>
                  </a:cubicBezTo>
                  <a:cubicBezTo>
                    <a:pt x="268133" y="336550"/>
                    <a:pt x="268133" y="336550"/>
                    <a:pt x="70005" y="336550"/>
                  </a:cubicBezTo>
                  <a:cubicBezTo>
                    <a:pt x="31700" y="336550"/>
                    <a:pt x="0" y="304999"/>
                    <a:pt x="0" y="266874"/>
                  </a:cubicBezTo>
                  <a:cubicBezTo>
                    <a:pt x="0" y="266874"/>
                    <a:pt x="0" y="266874"/>
                    <a:pt x="0" y="69676"/>
                  </a:cubicBezTo>
                  <a:cubicBezTo>
                    <a:pt x="0" y="31551"/>
                    <a:pt x="31700" y="0"/>
                    <a:pt x="70005" y="0"/>
                  </a:cubicBezTo>
                  <a:close/>
                </a:path>
              </a:pathLst>
            </a:custGeom>
            <a:solidFill>
              <a:schemeClr val="bg1"/>
            </a:solidFill>
            <a:ln>
              <a:noFill/>
            </a:ln>
          </p:spPr>
          <p:txBody>
            <a:bodyPr anchor="ctr"/>
            <a:lstStyle/>
            <a:p>
              <a:pPr algn="ctr"/>
              <a:endParaRPr sz="2400"/>
            </a:p>
          </p:txBody>
        </p:sp>
      </p:grpSp>
      <p:grpSp>
        <p:nvGrpSpPr>
          <p:cNvPr id="21" name="组合 22">
            <a:extLst>
              <a:ext uri="{FF2B5EF4-FFF2-40B4-BE49-F238E27FC236}">
                <a16:creationId xmlns:a16="http://schemas.microsoft.com/office/drawing/2014/main" id="{648D48F7-BAA4-56AA-6DBE-45549999D727}"/>
              </a:ext>
            </a:extLst>
          </p:cNvPr>
          <p:cNvGrpSpPr/>
          <p:nvPr/>
        </p:nvGrpSpPr>
        <p:grpSpPr>
          <a:xfrm>
            <a:off x="5715000" y="3955463"/>
            <a:ext cx="2305051" cy="1516063"/>
            <a:chOff x="4286250" y="2503885"/>
            <a:chExt cx="1728788" cy="1137047"/>
          </a:xfrm>
        </p:grpSpPr>
        <p:sp>
          <p:nvSpPr>
            <p:cNvPr id="22" name="îsļidê">
              <a:extLst>
                <a:ext uri="{FF2B5EF4-FFF2-40B4-BE49-F238E27FC236}">
                  <a16:creationId xmlns:a16="http://schemas.microsoft.com/office/drawing/2014/main" id="{063A4B36-EF27-E67F-91A2-0E927E7B9033}"/>
                </a:ext>
              </a:extLst>
            </p:cNvPr>
            <p:cNvSpPr/>
            <p:nvPr/>
          </p:nvSpPr>
          <p:spPr bwMode="auto">
            <a:xfrm>
              <a:off x="4286250" y="2503885"/>
              <a:ext cx="1728788" cy="1137047"/>
            </a:xfrm>
            <a:custGeom>
              <a:avLst/>
              <a:gdLst>
                <a:gd name="T0" fmla="*/ 586 w 698"/>
                <a:gd name="T1" fmla="*/ 44 h 460"/>
                <a:gd name="T2" fmla="*/ 577 w 698"/>
                <a:gd name="T3" fmla="*/ 125 h 460"/>
                <a:gd name="T4" fmla="*/ 618 w 698"/>
                <a:gd name="T5" fmla="*/ 197 h 460"/>
                <a:gd name="T6" fmla="*/ 660 w 698"/>
                <a:gd name="T7" fmla="*/ 177 h 460"/>
                <a:gd name="T8" fmla="*/ 698 w 698"/>
                <a:gd name="T9" fmla="*/ 229 h 460"/>
                <a:gd name="T10" fmla="*/ 657 w 698"/>
                <a:gd name="T11" fmla="*/ 295 h 460"/>
                <a:gd name="T12" fmla="*/ 601 w 698"/>
                <a:gd name="T13" fmla="*/ 271 h 460"/>
                <a:gd name="T14" fmla="*/ 571 w 698"/>
                <a:gd name="T15" fmla="*/ 349 h 460"/>
                <a:gd name="T16" fmla="*/ 581 w 698"/>
                <a:gd name="T17" fmla="*/ 441 h 460"/>
                <a:gd name="T18" fmla="*/ 415 w 698"/>
                <a:gd name="T19" fmla="*/ 451 h 460"/>
                <a:gd name="T20" fmla="*/ 380 w 698"/>
                <a:gd name="T21" fmla="*/ 422 h 460"/>
                <a:gd name="T22" fmla="*/ 391 w 698"/>
                <a:gd name="T23" fmla="*/ 365 h 460"/>
                <a:gd name="T24" fmla="*/ 346 w 698"/>
                <a:gd name="T25" fmla="*/ 334 h 460"/>
                <a:gd name="T26" fmla="*/ 296 w 698"/>
                <a:gd name="T27" fmla="*/ 371 h 460"/>
                <a:gd name="T28" fmla="*/ 305 w 698"/>
                <a:gd name="T29" fmla="*/ 438 h 460"/>
                <a:gd name="T30" fmla="*/ 213 w 698"/>
                <a:gd name="T31" fmla="*/ 450 h 460"/>
                <a:gd name="T32" fmla="*/ 110 w 698"/>
                <a:gd name="T33" fmla="*/ 434 h 460"/>
                <a:gd name="T34" fmla="*/ 121 w 698"/>
                <a:gd name="T35" fmla="*/ 314 h 460"/>
                <a:gd name="T36" fmla="*/ 99 w 698"/>
                <a:gd name="T37" fmla="*/ 262 h 460"/>
                <a:gd name="T38" fmla="*/ 72 w 698"/>
                <a:gd name="T39" fmla="*/ 267 h 460"/>
                <a:gd name="T40" fmla="*/ 41 w 698"/>
                <a:gd name="T41" fmla="*/ 272 h 460"/>
                <a:gd name="T42" fmla="*/ 1 w 698"/>
                <a:gd name="T43" fmla="*/ 221 h 460"/>
                <a:gd name="T44" fmla="*/ 39 w 698"/>
                <a:gd name="T45" fmla="*/ 176 h 460"/>
                <a:gd name="T46" fmla="*/ 99 w 698"/>
                <a:gd name="T47" fmla="*/ 192 h 460"/>
                <a:gd name="T48" fmla="*/ 122 w 698"/>
                <a:gd name="T49" fmla="*/ 104 h 460"/>
                <a:gd name="T50" fmla="*/ 118 w 698"/>
                <a:gd name="T51" fmla="*/ 33 h 460"/>
                <a:gd name="T52" fmla="*/ 305 w 698"/>
                <a:gd name="T53" fmla="*/ 16 h 460"/>
                <a:gd name="T54" fmla="*/ 307 w 698"/>
                <a:gd name="T55" fmla="*/ 55 h 460"/>
                <a:gd name="T56" fmla="*/ 300 w 698"/>
                <a:gd name="T57" fmla="*/ 101 h 460"/>
                <a:gd name="T58" fmla="*/ 357 w 698"/>
                <a:gd name="T59" fmla="*/ 135 h 460"/>
                <a:gd name="T60" fmla="*/ 407 w 698"/>
                <a:gd name="T61" fmla="*/ 94 h 460"/>
                <a:gd name="T62" fmla="*/ 392 w 698"/>
                <a:gd name="T63" fmla="*/ 24 h 460"/>
                <a:gd name="T64" fmla="*/ 483 w 698"/>
                <a:gd name="T65" fmla="*/ 16 h 460"/>
                <a:gd name="T66" fmla="*/ 586 w 698"/>
                <a:gd name="T67" fmla="*/ 44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8" h="460">
                  <a:moveTo>
                    <a:pt x="586" y="44"/>
                  </a:moveTo>
                  <a:cubicBezTo>
                    <a:pt x="586" y="44"/>
                    <a:pt x="576" y="91"/>
                    <a:pt x="577" y="125"/>
                  </a:cubicBezTo>
                  <a:cubicBezTo>
                    <a:pt x="577" y="159"/>
                    <a:pt x="586" y="204"/>
                    <a:pt x="618" y="197"/>
                  </a:cubicBezTo>
                  <a:cubicBezTo>
                    <a:pt x="641" y="192"/>
                    <a:pt x="637" y="176"/>
                    <a:pt x="660" y="177"/>
                  </a:cubicBezTo>
                  <a:cubicBezTo>
                    <a:pt x="683" y="178"/>
                    <a:pt x="698" y="212"/>
                    <a:pt x="698" y="229"/>
                  </a:cubicBezTo>
                  <a:cubicBezTo>
                    <a:pt x="698" y="270"/>
                    <a:pt x="679" y="296"/>
                    <a:pt x="657" y="295"/>
                  </a:cubicBezTo>
                  <a:cubicBezTo>
                    <a:pt x="634" y="294"/>
                    <a:pt x="625" y="271"/>
                    <a:pt x="601" y="271"/>
                  </a:cubicBezTo>
                  <a:cubicBezTo>
                    <a:pt x="577" y="271"/>
                    <a:pt x="570" y="292"/>
                    <a:pt x="571" y="349"/>
                  </a:cubicBezTo>
                  <a:cubicBezTo>
                    <a:pt x="573" y="407"/>
                    <a:pt x="581" y="441"/>
                    <a:pt x="581" y="441"/>
                  </a:cubicBezTo>
                  <a:cubicBezTo>
                    <a:pt x="581" y="441"/>
                    <a:pt x="464" y="460"/>
                    <a:pt x="415" y="451"/>
                  </a:cubicBezTo>
                  <a:cubicBezTo>
                    <a:pt x="387" y="445"/>
                    <a:pt x="381" y="437"/>
                    <a:pt x="380" y="422"/>
                  </a:cubicBezTo>
                  <a:cubicBezTo>
                    <a:pt x="379" y="407"/>
                    <a:pt x="399" y="391"/>
                    <a:pt x="391" y="365"/>
                  </a:cubicBezTo>
                  <a:cubicBezTo>
                    <a:pt x="386" y="350"/>
                    <a:pt x="372" y="335"/>
                    <a:pt x="346" y="334"/>
                  </a:cubicBezTo>
                  <a:cubicBezTo>
                    <a:pt x="319" y="332"/>
                    <a:pt x="296" y="348"/>
                    <a:pt x="296" y="371"/>
                  </a:cubicBezTo>
                  <a:cubicBezTo>
                    <a:pt x="294" y="411"/>
                    <a:pt x="311" y="424"/>
                    <a:pt x="305" y="438"/>
                  </a:cubicBezTo>
                  <a:cubicBezTo>
                    <a:pt x="298" y="452"/>
                    <a:pt x="277" y="454"/>
                    <a:pt x="213" y="450"/>
                  </a:cubicBezTo>
                  <a:cubicBezTo>
                    <a:pt x="137" y="446"/>
                    <a:pt x="110" y="434"/>
                    <a:pt x="110" y="434"/>
                  </a:cubicBezTo>
                  <a:cubicBezTo>
                    <a:pt x="110" y="434"/>
                    <a:pt x="117" y="358"/>
                    <a:pt x="121" y="314"/>
                  </a:cubicBezTo>
                  <a:cubicBezTo>
                    <a:pt x="124" y="276"/>
                    <a:pt x="109" y="265"/>
                    <a:pt x="99" y="262"/>
                  </a:cubicBezTo>
                  <a:cubicBezTo>
                    <a:pt x="94" y="261"/>
                    <a:pt x="84" y="264"/>
                    <a:pt x="72" y="267"/>
                  </a:cubicBezTo>
                  <a:cubicBezTo>
                    <a:pt x="62" y="270"/>
                    <a:pt x="50" y="273"/>
                    <a:pt x="41" y="272"/>
                  </a:cubicBezTo>
                  <a:cubicBezTo>
                    <a:pt x="23" y="271"/>
                    <a:pt x="0" y="255"/>
                    <a:pt x="1" y="221"/>
                  </a:cubicBezTo>
                  <a:cubicBezTo>
                    <a:pt x="2" y="199"/>
                    <a:pt x="15" y="175"/>
                    <a:pt x="39" y="176"/>
                  </a:cubicBezTo>
                  <a:cubicBezTo>
                    <a:pt x="72" y="176"/>
                    <a:pt x="81" y="191"/>
                    <a:pt x="99" y="192"/>
                  </a:cubicBezTo>
                  <a:cubicBezTo>
                    <a:pt x="113" y="192"/>
                    <a:pt x="121" y="149"/>
                    <a:pt x="122" y="104"/>
                  </a:cubicBezTo>
                  <a:cubicBezTo>
                    <a:pt x="123" y="60"/>
                    <a:pt x="118" y="33"/>
                    <a:pt x="118" y="33"/>
                  </a:cubicBezTo>
                  <a:cubicBezTo>
                    <a:pt x="118" y="33"/>
                    <a:pt x="279" y="0"/>
                    <a:pt x="305" y="16"/>
                  </a:cubicBezTo>
                  <a:cubicBezTo>
                    <a:pt x="326" y="28"/>
                    <a:pt x="312" y="43"/>
                    <a:pt x="307" y="55"/>
                  </a:cubicBezTo>
                  <a:cubicBezTo>
                    <a:pt x="299" y="73"/>
                    <a:pt x="295" y="88"/>
                    <a:pt x="300" y="101"/>
                  </a:cubicBezTo>
                  <a:cubicBezTo>
                    <a:pt x="307" y="123"/>
                    <a:pt x="332" y="135"/>
                    <a:pt x="357" y="135"/>
                  </a:cubicBezTo>
                  <a:cubicBezTo>
                    <a:pt x="388" y="135"/>
                    <a:pt x="405" y="114"/>
                    <a:pt x="407" y="94"/>
                  </a:cubicBezTo>
                  <a:cubicBezTo>
                    <a:pt x="409" y="50"/>
                    <a:pt x="392" y="38"/>
                    <a:pt x="392" y="24"/>
                  </a:cubicBezTo>
                  <a:cubicBezTo>
                    <a:pt x="392" y="4"/>
                    <a:pt x="440" y="8"/>
                    <a:pt x="483" y="16"/>
                  </a:cubicBezTo>
                  <a:cubicBezTo>
                    <a:pt x="516" y="22"/>
                    <a:pt x="586" y="44"/>
                    <a:pt x="586" y="44"/>
                  </a:cubicBezTo>
                </a:path>
              </a:pathLst>
            </a:custGeom>
            <a:solidFill>
              <a:schemeClr val="accent5"/>
            </a:solidFill>
            <a:ln>
              <a:noFill/>
            </a:ln>
          </p:spPr>
          <p:txBody>
            <a:bodyPr anchor="ctr"/>
            <a:lstStyle/>
            <a:p>
              <a:pPr algn="ctr"/>
              <a:endParaRPr sz="2400"/>
            </a:p>
          </p:txBody>
        </p:sp>
        <p:sp>
          <p:nvSpPr>
            <p:cNvPr id="23" name="user_359814">
              <a:extLst>
                <a:ext uri="{FF2B5EF4-FFF2-40B4-BE49-F238E27FC236}">
                  <a16:creationId xmlns:a16="http://schemas.microsoft.com/office/drawing/2014/main" id="{975856AB-0CC9-9511-DC00-76CBF0C4F4B6}"/>
                </a:ext>
              </a:extLst>
            </p:cNvPr>
            <p:cNvSpPr>
              <a:spLocks noChangeAspect="1"/>
            </p:cNvSpPr>
            <p:nvPr/>
          </p:nvSpPr>
          <p:spPr bwMode="auto">
            <a:xfrm>
              <a:off x="4960578" y="2893378"/>
              <a:ext cx="342051" cy="335655"/>
            </a:xfrm>
            <a:custGeom>
              <a:avLst/>
              <a:gdLst>
                <a:gd name="connsiteX0" fmla="*/ 167593 w 607639"/>
                <a:gd name="connsiteY0" fmla="*/ 251072 h 596278"/>
                <a:gd name="connsiteX1" fmla="*/ 272350 w 607639"/>
                <a:gd name="connsiteY1" fmla="*/ 355683 h 596278"/>
                <a:gd name="connsiteX2" fmla="*/ 213163 w 607639"/>
                <a:gd name="connsiteY2" fmla="*/ 449895 h 596278"/>
                <a:gd name="connsiteX3" fmla="*/ 335186 w 607639"/>
                <a:gd name="connsiteY3" fmla="*/ 575303 h 596278"/>
                <a:gd name="connsiteX4" fmla="*/ 335186 w 607639"/>
                <a:gd name="connsiteY4" fmla="*/ 596278 h 596278"/>
                <a:gd name="connsiteX5" fmla="*/ 0 w 607639"/>
                <a:gd name="connsiteY5" fmla="*/ 596278 h 596278"/>
                <a:gd name="connsiteX6" fmla="*/ 0 w 607639"/>
                <a:gd name="connsiteY6" fmla="*/ 575303 h 596278"/>
                <a:gd name="connsiteX7" fmla="*/ 122112 w 607639"/>
                <a:gd name="connsiteY7" fmla="*/ 449895 h 596278"/>
                <a:gd name="connsiteX8" fmla="*/ 62836 w 607639"/>
                <a:gd name="connsiteY8" fmla="*/ 355683 h 596278"/>
                <a:gd name="connsiteX9" fmla="*/ 167593 w 607639"/>
                <a:gd name="connsiteY9" fmla="*/ 251072 h 596278"/>
                <a:gd name="connsiteX10" fmla="*/ 439966 w 607639"/>
                <a:gd name="connsiteY10" fmla="*/ 0 h 596278"/>
                <a:gd name="connsiteX11" fmla="*/ 544717 w 607639"/>
                <a:gd name="connsiteY11" fmla="*/ 104611 h 596278"/>
                <a:gd name="connsiteX12" fmla="*/ 485534 w 607639"/>
                <a:gd name="connsiteY12" fmla="*/ 198823 h 596278"/>
                <a:gd name="connsiteX13" fmla="*/ 607639 w 607639"/>
                <a:gd name="connsiteY13" fmla="*/ 324320 h 596278"/>
                <a:gd name="connsiteX14" fmla="*/ 607639 w 607639"/>
                <a:gd name="connsiteY14" fmla="*/ 345206 h 596278"/>
                <a:gd name="connsiteX15" fmla="*/ 272383 w 607639"/>
                <a:gd name="connsiteY15" fmla="*/ 345206 h 596278"/>
                <a:gd name="connsiteX16" fmla="*/ 272383 w 607639"/>
                <a:gd name="connsiteY16" fmla="*/ 324320 h 596278"/>
                <a:gd name="connsiteX17" fmla="*/ 394488 w 607639"/>
                <a:gd name="connsiteY17" fmla="*/ 198823 h 596278"/>
                <a:gd name="connsiteX18" fmla="*/ 335216 w 607639"/>
                <a:gd name="connsiteY18" fmla="*/ 104611 h 596278"/>
                <a:gd name="connsiteX19" fmla="*/ 439966 w 607639"/>
                <a:gd name="connsiteY19" fmla="*/ 0 h 596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07639" h="596278">
                  <a:moveTo>
                    <a:pt x="167593" y="251072"/>
                  </a:moveTo>
                  <a:cubicBezTo>
                    <a:pt x="225445" y="251072"/>
                    <a:pt x="272350" y="297911"/>
                    <a:pt x="272350" y="355683"/>
                  </a:cubicBezTo>
                  <a:cubicBezTo>
                    <a:pt x="272350" y="397100"/>
                    <a:pt x="248230" y="433008"/>
                    <a:pt x="213163" y="449895"/>
                  </a:cubicBezTo>
                  <a:cubicBezTo>
                    <a:pt x="280894" y="451850"/>
                    <a:pt x="335186" y="507221"/>
                    <a:pt x="335186" y="575303"/>
                  </a:cubicBezTo>
                  <a:lnTo>
                    <a:pt x="335186" y="596278"/>
                  </a:lnTo>
                  <a:lnTo>
                    <a:pt x="0" y="596278"/>
                  </a:lnTo>
                  <a:lnTo>
                    <a:pt x="0" y="575303"/>
                  </a:lnTo>
                  <a:cubicBezTo>
                    <a:pt x="0" y="507221"/>
                    <a:pt x="54381" y="451850"/>
                    <a:pt x="122112" y="449895"/>
                  </a:cubicBezTo>
                  <a:cubicBezTo>
                    <a:pt x="87045" y="433008"/>
                    <a:pt x="62836" y="397100"/>
                    <a:pt x="62836" y="355683"/>
                  </a:cubicBezTo>
                  <a:cubicBezTo>
                    <a:pt x="62836" y="297911"/>
                    <a:pt x="109741" y="251072"/>
                    <a:pt x="167593" y="251072"/>
                  </a:cubicBezTo>
                  <a:close/>
                  <a:moveTo>
                    <a:pt x="439966" y="0"/>
                  </a:moveTo>
                  <a:cubicBezTo>
                    <a:pt x="497815" y="0"/>
                    <a:pt x="544717" y="46839"/>
                    <a:pt x="544717" y="104611"/>
                  </a:cubicBezTo>
                  <a:cubicBezTo>
                    <a:pt x="544717" y="146117"/>
                    <a:pt x="520599" y="181936"/>
                    <a:pt x="485534" y="198823"/>
                  </a:cubicBezTo>
                  <a:cubicBezTo>
                    <a:pt x="553261" y="200778"/>
                    <a:pt x="607639" y="256149"/>
                    <a:pt x="607639" y="324320"/>
                  </a:cubicBezTo>
                  <a:lnTo>
                    <a:pt x="607639" y="345206"/>
                  </a:lnTo>
                  <a:lnTo>
                    <a:pt x="272383" y="345206"/>
                  </a:lnTo>
                  <a:lnTo>
                    <a:pt x="272383" y="324320"/>
                  </a:lnTo>
                  <a:cubicBezTo>
                    <a:pt x="272383" y="256149"/>
                    <a:pt x="326761" y="200778"/>
                    <a:pt x="394488" y="198823"/>
                  </a:cubicBezTo>
                  <a:cubicBezTo>
                    <a:pt x="359423" y="181936"/>
                    <a:pt x="335216" y="146117"/>
                    <a:pt x="335216" y="104611"/>
                  </a:cubicBezTo>
                  <a:cubicBezTo>
                    <a:pt x="335216" y="46839"/>
                    <a:pt x="382118" y="0"/>
                    <a:pt x="439966" y="0"/>
                  </a:cubicBezTo>
                  <a:close/>
                </a:path>
              </a:pathLst>
            </a:custGeom>
            <a:solidFill>
              <a:schemeClr val="bg1"/>
            </a:solidFill>
            <a:ln>
              <a:noFill/>
            </a:ln>
          </p:spPr>
          <p:txBody>
            <a:bodyPr/>
            <a:lstStyle/>
            <a:p>
              <a:endParaRPr sz="2400"/>
            </a:p>
          </p:txBody>
        </p:sp>
      </p:grpSp>
    </p:spTree>
    <p:extLst>
      <p:ext uri="{BB962C8B-B14F-4D97-AF65-F5344CB8AC3E}">
        <p14:creationId xmlns:p14="http://schemas.microsoft.com/office/powerpoint/2010/main" val="212256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90"/>
                                          </p:val>
                                        </p:tav>
                                        <p:tav tm="100000">
                                          <p:val>
                                            <p:fltVal val="0"/>
                                          </p:val>
                                        </p:tav>
                                      </p:tavLst>
                                    </p:anim>
                                    <p:animEffect transition="in" filter="fade">
                                      <p:cBhvr>
                                        <p:cTn id="10" dur="1000"/>
                                        <p:tgtEl>
                                          <p:spTgt spid="12"/>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right)">
                                      <p:cBhvr>
                                        <p:cTn id="13" dur="500"/>
                                        <p:tgtEl>
                                          <p:spTgt spid="6"/>
                                        </p:tgtEl>
                                      </p:cBhvr>
                                    </p:animEffect>
                                  </p:childTnLst>
                                </p:cTn>
                              </p:par>
                            </p:childTnLst>
                          </p:cTn>
                        </p:par>
                        <p:par>
                          <p:cTn id="14" fill="hold">
                            <p:stCondLst>
                              <p:cond delay="1000"/>
                            </p:stCondLst>
                            <p:childTnLst>
                              <p:par>
                                <p:cTn id="15" presetID="31" presetClass="entr" presetSubtype="0"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fltVal val="0"/>
                                          </p:val>
                                        </p:tav>
                                        <p:tav tm="100000">
                                          <p:val>
                                            <p:strVal val="#ppt_w"/>
                                          </p:val>
                                        </p:tav>
                                      </p:tavLst>
                                    </p:anim>
                                    <p:anim calcmode="lin" valueType="num">
                                      <p:cBhvr>
                                        <p:cTn id="18" dur="1000" fill="hold"/>
                                        <p:tgtEl>
                                          <p:spTgt spid="15"/>
                                        </p:tgtEl>
                                        <p:attrNameLst>
                                          <p:attrName>ppt_h</p:attrName>
                                        </p:attrNameLst>
                                      </p:cBhvr>
                                      <p:tavLst>
                                        <p:tav tm="0">
                                          <p:val>
                                            <p:fltVal val="0"/>
                                          </p:val>
                                        </p:tav>
                                        <p:tav tm="100000">
                                          <p:val>
                                            <p:strVal val="#ppt_h"/>
                                          </p:val>
                                        </p:tav>
                                      </p:tavLst>
                                    </p:anim>
                                    <p:anim calcmode="lin" valueType="num">
                                      <p:cBhvr>
                                        <p:cTn id="19" dur="1000" fill="hold"/>
                                        <p:tgtEl>
                                          <p:spTgt spid="15"/>
                                        </p:tgtEl>
                                        <p:attrNameLst>
                                          <p:attrName>style.rotation</p:attrName>
                                        </p:attrNameLst>
                                      </p:cBhvr>
                                      <p:tavLst>
                                        <p:tav tm="0">
                                          <p:val>
                                            <p:fltVal val="90"/>
                                          </p:val>
                                        </p:tav>
                                        <p:tav tm="100000">
                                          <p:val>
                                            <p:fltVal val="0"/>
                                          </p:val>
                                        </p:tav>
                                      </p:tavLst>
                                    </p:anim>
                                    <p:animEffect transition="in" filter="fade">
                                      <p:cBhvr>
                                        <p:cTn id="20" dur="1000"/>
                                        <p:tgtEl>
                                          <p:spTgt spid="15"/>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right)">
                                      <p:cBhvr>
                                        <p:cTn id="23" dur="500"/>
                                        <p:tgtEl>
                                          <p:spTgt spid="8"/>
                                        </p:tgtEl>
                                      </p:cBhvr>
                                    </p:animEffect>
                                  </p:childTnLst>
                                </p:cTn>
                              </p:par>
                            </p:childTnLst>
                          </p:cTn>
                        </p:par>
                        <p:par>
                          <p:cTn id="24" fill="hold">
                            <p:stCondLst>
                              <p:cond delay="2000"/>
                            </p:stCondLst>
                            <p:childTnLst>
                              <p:par>
                                <p:cTn id="25" presetID="31"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1000" fill="hold"/>
                                        <p:tgtEl>
                                          <p:spTgt spid="18"/>
                                        </p:tgtEl>
                                        <p:attrNameLst>
                                          <p:attrName>ppt_w</p:attrName>
                                        </p:attrNameLst>
                                      </p:cBhvr>
                                      <p:tavLst>
                                        <p:tav tm="0">
                                          <p:val>
                                            <p:fltVal val="0"/>
                                          </p:val>
                                        </p:tav>
                                        <p:tav tm="100000">
                                          <p:val>
                                            <p:strVal val="#ppt_w"/>
                                          </p:val>
                                        </p:tav>
                                      </p:tavLst>
                                    </p:anim>
                                    <p:anim calcmode="lin" valueType="num">
                                      <p:cBhvr>
                                        <p:cTn id="28" dur="1000" fill="hold"/>
                                        <p:tgtEl>
                                          <p:spTgt spid="18"/>
                                        </p:tgtEl>
                                        <p:attrNameLst>
                                          <p:attrName>ppt_h</p:attrName>
                                        </p:attrNameLst>
                                      </p:cBhvr>
                                      <p:tavLst>
                                        <p:tav tm="0">
                                          <p:val>
                                            <p:fltVal val="0"/>
                                          </p:val>
                                        </p:tav>
                                        <p:tav tm="100000">
                                          <p:val>
                                            <p:strVal val="#ppt_h"/>
                                          </p:val>
                                        </p:tav>
                                      </p:tavLst>
                                    </p:anim>
                                    <p:anim calcmode="lin" valueType="num">
                                      <p:cBhvr>
                                        <p:cTn id="29" dur="1000" fill="hold"/>
                                        <p:tgtEl>
                                          <p:spTgt spid="18"/>
                                        </p:tgtEl>
                                        <p:attrNameLst>
                                          <p:attrName>style.rotation</p:attrName>
                                        </p:attrNameLst>
                                      </p:cBhvr>
                                      <p:tavLst>
                                        <p:tav tm="0">
                                          <p:val>
                                            <p:fltVal val="90"/>
                                          </p:val>
                                        </p:tav>
                                        <p:tav tm="100000">
                                          <p:val>
                                            <p:fltVal val="0"/>
                                          </p:val>
                                        </p:tav>
                                      </p:tavLst>
                                    </p:anim>
                                    <p:animEffect transition="in" filter="fade">
                                      <p:cBhvr>
                                        <p:cTn id="30" dur="1000"/>
                                        <p:tgtEl>
                                          <p:spTgt spid="18"/>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par>
                          <p:cTn id="34" fill="hold">
                            <p:stCondLst>
                              <p:cond delay="3000"/>
                            </p:stCondLst>
                            <p:childTnLst>
                              <p:par>
                                <p:cTn id="35" presetID="31" presetClass="entr" presetSubtype="0"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1000" fill="hold"/>
                                        <p:tgtEl>
                                          <p:spTgt spid="21"/>
                                        </p:tgtEl>
                                        <p:attrNameLst>
                                          <p:attrName>ppt_w</p:attrName>
                                        </p:attrNameLst>
                                      </p:cBhvr>
                                      <p:tavLst>
                                        <p:tav tm="0">
                                          <p:val>
                                            <p:fltVal val="0"/>
                                          </p:val>
                                        </p:tav>
                                        <p:tav tm="100000">
                                          <p:val>
                                            <p:strVal val="#ppt_w"/>
                                          </p:val>
                                        </p:tav>
                                      </p:tavLst>
                                    </p:anim>
                                    <p:anim calcmode="lin" valueType="num">
                                      <p:cBhvr>
                                        <p:cTn id="38" dur="1000" fill="hold"/>
                                        <p:tgtEl>
                                          <p:spTgt spid="21"/>
                                        </p:tgtEl>
                                        <p:attrNameLst>
                                          <p:attrName>ppt_h</p:attrName>
                                        </p:attrNameLst>
                                      </p:cBhvr>
                                      <p:tavLst>
                                        <p:tav tm="0">
                                          <p:val>
                                            <p:fltVal val="0"/>
                                          </p:val>
                                        </p:tav>
                                        <p:tav tm="100000">
                                          <p:val>
                                            <p:strVal val="#ppt_h"/>
                                          </p:val>
                                        </p:tav>
                                      </p:tavLst>
                                    </p:anim>
                                    <p:anim calcmode="lin" valueType="num">
                                      <p:cBhvr>
                                        <p:cTn id="39" dur="1000" fill="hold"/>
                                        <p:tgtEl>
                                          <p:spTgt spid="21"/>
                                        </p:tgtEl>
                                        <p:attrNameLst>
                                          <p:attrName>style.rotation</p:attrName>
                                        </p:attrNameLst>
                                      </p:cBhvr>
                                      <p:tavLst>
                                        <p:tav tm="0">
                                          <p:val>
                                            <p:fltVal val="90"/>
                                          </p:val>
                                        </p:tav>
                                        <p:tav tm="100000">
                                          <p:val>
                                            <p:fltVal val="0"/>
                                          </p:val>
                                        </p:tav>
                                      </p:tavLst>
                                    </p:anim>
                                    <p:animEffect transition="in" filter="fade">
                                      <p:cBhvr>
                                        <p:cTn id="40" dur="1000"/>
                                        <p:tgtEl>
                                          <p:spTgt spid="21"/>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4D953-AED4-5B37-7BC0-83C7579F3F2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4CD4C92-2ED7-605A-0F57-D7F8BC7CC1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AEEE8AC4-8996-CFFB-8A1B-4C11BE814DA8}"/>
              </a:ext>
            </a:extLst>
          </p:cNvPr>
          <p:cNvSpPr/>
          <p:nvPr/>
        </p:nvSpPr>
        <p:spPr>
          <a:xfrm>
            <a:off x="265043" y="6575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itle 3">
            <a:extLst>
              <a:ext uri="{FF2B5EF4-FFF2-40B4-BE49-F238E27FC236}">
                <a16:creationId xmlns:a16="http://schemas.microsoft.com/office/drawing/2014/main" id="{5B959B8D-DD3F-F6CD-3C8C-640666555F7A}"/>
              </a:ext>
            </a:extLst>
          </p:cNvPr>
          <p:cNvSpPr txBox="1">
            <a:spLocks/>
          </p:cNvSpPr>
          <p:nvPr/>
        </p:nvSpPr>
        <p:spPr>
          <a:xfrm>
            <a:off x="344557" y="951108"/>
            <a:ext cx="12192000" cy="775778"/>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sz="4000" b="1" kern="0" dirty="0">
              <a:solidFill>
                <a:schemeClr val="accent1">
                  <a:lumMod val="25000"/>
                </a:schemeClr>
              </a:solidFill>
            </a:endParaRPr>
          </a:p>
        </p:txBody>
      </p:sp>
      <p:sp>
        <p:nvSpPr>
          <p:cNvPr id="5" name="Rectangle 4">
            <a:extLst>
              <a:ext uri="{FF2B5EF4-FFF2-40B4-BE49-F238E27FC236}">
                <a16:creationId xmlns:a16="http://schemas.microsoft.com/office/drawing/2014/main" id="{FC1099FC-8B01-968D-2B61-6C0BA992B45B}"/>
              </a:ext>
            </a:extLst>
          </p:cNvPr>
          <p:cNvSpPr/>
          <p:nvPr/>
        </p:nvSpPr>
        <p:spPr>
          <a:xfrm>
            <a:off x="228604" y="2263519"/>
            <a:ext cx="5062329" cy="563195"/>
          </a:xfrm>
          <a:prstGeom prst="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20C293E-17B6-1869-BAA4-386FE6F70C3C}"/>
              </a:ext>
            </a:extLst>
          </p:cNvPr>
          <p:cNvSpPr/>
          <p:nvPr/>
        </p:nvSpPr>
        <p:spPr>
          <a:xfrm>
            <a:off x="228604" y="3153932"/>
            <a:ext cx="5062329" cy="604885"/>
          </a:xfrm>
          <a:prstGeom prst="rect">
            <a:avLst/>
          </a:prstGeom>
          <a:solidFill>
            <a:schemeClr val="bg1">
              <a:lumMod val="9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0C3DB86-8260-EE77-D814-6C93D3988B3F}"/>
              </a:ext>
            </a:extLst>
          </p:cNvPr>
          <p:cNvSpPr/>
          <p:nvPr/>
        </p:nvSpPr>
        <p:spPr>
          <a:xfrm>
            <a:off x="228604" y="4116474"/>
            <a:ext cx="5062329" cy="600509"/>
          </a:xfrm>
          <a:prstGeom prst="rect">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F03A7C3-6C34-C95F-C40E-DC66DE67F19A}"/>
              </a:ext>
            </a:extLst>
          </p:cNvPr>
          <p:cNvGrpSpPr/>
          <p:nvPr/>
        </p:nvGrpSpPr>
        <p:grpSpPr>
          <a:xfrm>
            <a:off x="210384" y="2271399"/>
            <a:ext cx="660951" cy="839931"/>
            <a:chOff x="996397" y="1360403"/>
            <a:chExt cx="660951" cy="1052652"/>
          </a:xfrm>
        </p:grpSpPr>
        <p:sp>
          <p:nvSpPr>
            <p:cNvPr id="11" name="Arrow: Chevron 10">
              <a:extLst>
                <a:ext uri="{FF2B5EF4-FFF2-40B4-BE49-F238E27FC236}">
                  <a16:creationId xmlns:a16="http://schemas.microsoft.com/office/drawing/2014/main" id="{6A312ED8-AE56-A30C-C998-18DEB9CB9D4D}"/>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D401719D-86F8-582F-5561-EDF43E75CA68}"/>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B8A81C95-4B22-49C0-0AD0-E13177BC5D64}"/>
              </a:ext>
            </a:extLst>
          </p:cNvPr>
          <p:cNvGrpSpPr/>
          <p:nvPr/>
        </p:nvGrpSpPr>
        <p:grpSpPr>
          <a:xfrm>
            <a:off x="210384" y="3159536"/>
            <a:ext cx="660951" cy="838514"/>
            <a:chOff x="1003853" y="1565545"/>
            <a:chExt cx="660951" cy="1043612"/>
          </a:xfrm>
          <a:solidFill>
            <a:schemeClr val="accent2"/>
          </a:solidFill>
        </p:grpSpPr>
        <p:sp>
          <p:nvSpPr>
            <p:cNvPr id="14" name="Arrow: Chevron 13">
              <a:extLst>
                <a:ext uri="{FF2B5EF4-FFF2-40B4-BE49-F238E27FC236}">
                  <a16:creationId xmlns:a16="http://schemas.microsoft.com/office/drawing/2014/main" id="{713871F6-B7B5-28F9-5B42-91EFC91D5EBC}"/>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Rectangle 14">
              <a:extLst>
                <a:ext uri="{FF2B5EF4-FFF2-40B4-BE49-F238E27FC236}">
                  <a16:creationId xmlns:a16="http://schemas.microsoft.com/office/drawing/2014/main" id="{F06D1BC8-7CA4-260A-F59B-BFECB627C23D}"/>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7CBDF846-28FD-D231-710A-487755447EAE}"/>
              </a:ext>
            </a:extLst>
          </p:cNvPr>
          <p:cNvGrpSpPr/>
          <p:nvPr/>
        </p:nvGrpSpPr>
        <p:grpSpPr>
          <a:xfrm>
            <a:off x="205415" y="4136342"/>
            <a:ext cx="660951" cy="804385"/>
            <a:chOff x="1003853" y="1565545"/>
            <a:chExt cx="660951" cy="1043612"/>
          </a:xfrm>
          <a:solidFill>
            <a:schemeClr val="accent5"/>
          </a:solidFill>
        </p:grpSpPr>
        <p:sp>
          <p:nvSpPr>
            <p:cNvPr id="17" name="Arrow: Chevron 16">
              <a:extLst>
                <a:ext uri="{FF2B5EF4-FFF2-40B4-BE49-F238E27FC236}">
                  <a16:creationId xmlns:a16="http://schemas.microsoft.com/office/drawing/2014/main" id="{D819F023-72AE-8821-9F52-DEF2302E78BA}"/>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Rectangle 17">
              <a:extLst>
                <a:ext uri="{FF2B5EF4-FFF2-40B4-BE49-F238E27FC236}">
                  <a16:creationId xmlns:a16="http://schemas.microsoft.com/office/drawing/2014/main" id="{D34ED8F8-3B77-F7E6-20A1-7833B04EF9B1}"/>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E101DE50-0966-B666-2023-2413FDB4586A}"/>
              </a:ext>
            </a:extLst>
          </p:cNvPr>
          <p:cNvSpPr txBox="1"/>
          <p:nvPr/>
        </p:nvSpPr>
        <p:spPr>
          <a:xfrm>
            <a:off x="178910" y="2341957"/>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1</a:t>
            </a:r>
            <a:endParaRPr lang="ko-KR" altLang="en-US" sz="3200" b="1" dirty="0">
              <a:solidFill>
                <a:schemeClr val="bg1"/>
              </a:solidFill>
              <a:cs typeface="Arial" pitchFamily="34" charset="0"/>
            </a:endParaRPr>
          </a:p>
        </p:txBody>
      </p:sp>
      <p:sp>
        <p:nvSpPr>
          <p:cNvPr id="20" name="TextBox 19">
            <a:extLst>
              <a:ext uri="{FF2B5EF4-FFF2-40B4-BE49-F238E27FC236}">
                <a16:creationId xmlns:a16="http://schemas.microsoft.com/office/drawing/2014/main" id="{1F4CA066-B1B5-7FFE-71EA-55E6E07F7BE8}"/>
              </a:ext>
            </a:extLst>
          </p:cNvPr>
          <p:cNvSpPr txBox="1"/>
          <p:nvPr/>
        </p:nvSpPr>
        <p:spPr>
          <a:xfrm>
            <a:off x="165653" y="3274690"/>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2</a:t>
            </a:r>
            <a:endParaRPr lang="ko-KR" altLang="en-US" sz="3200" b="1" dirty="0">
              <a:solidFill>
                <a:schemeClr val="bg1"/>
              </a:solidFill>
              <a:cs typeface="Arial" pitchFamily="34" charset="0"/>
            </a:endParaRPr>
          </a:p>
        </p:txBody>
      </p:sp>
      <p:sp>
        <p:nvSpPr>
          <p:cNvPr id="21" name="TextBox 20">
            <a:extLst>
              <a:ext uri="{FF2B5EF4-FFF2-40B4-BE49-F238E27FC236}">
                <a16:creationId xmlns:a16="http://schemas.microsoft.com/office/drawing/2014/main" id="{F8B44469-1567-9E08-BEBD-8D7425D86BD5}"/>
              </a:ext>
            </a:extLst>
          </p:cNvPr>
          <p:cNvSpPr txBox="1"/>
          <p:nvPr/>
        </p:nvSpPr>
        <p:spPr>
          <a:xfrm>
            <a:off x="1289329" y="2399289"/>
            <a:ext cx="3786262" cy="341632"/>
          </a:xfrm>
          <a:prstGeom prst="rect">
            <a:avLst/>
          </a:prstGeom>
          <a:noFill/>
        </p:spPr>
        <p:txBody>
          <a:bodyPr wrap="square" rtlCol="0">
            <a:spAutoFit/>
          </a:bodyPr>
          <a:lstStyle/>
          <a:p>
            <a:pPr algn="ctr" rtl="0">
              <a:lnSpc>
                <a:spcPct val="80000"/>
              </a:lnSpc>
              <a:buNone/>
              <a:defRPr/>
            </a:pPr>
            <a:r>
              <a:rPr lang="en-US" sz="2000" kern="0" dirty="0">
                <a:latin typeface="Verdana" pitchFamily="34" charset="0"/>
              </a:rPr>
              <a:t>Confidence</a:t>
            </a:r>
            <a:endParaRPr lang="en-US" sz="2000" b="1" dirty="0"/>
          </a:p>
        </p:txBody>
      </p:sp>
      <p:sp>
        <p:nvSpPr>
          <p:cNvPr id="22" name="TextBox 21">
            <a:extLst>
              <a:ext uri="{FF2B5EF4-FFF2-40B4-BE49-F238E27FC236}">
                <a16:creationId xmlns:a16="http://schemas.microsoft.com/office/drawing/2014/main" id="{7DE45509-86F7-515A-0FAE-F800AE941D8D}"/>
              </a:ext>
            </a:extLst>
          </p:cNvPr>
          <p:cNvSpPr txBox="1"/>
          <p:nvPr/>
        </p:nvSpPr>
        <p:spPr>
          <a:xfrm>
            <a:off x="1468235" y="3297977"/>
            <a:ext cx="3786262" cy="341632"/>
          </a:xfrm>
          <a:prstGeom prst="rect">
            <a:avLst/>
          </a:prstGeom>
          <a:solidFill>
            <a:schemeClr val="bg1">
              <a:lumMod val="95000"/>
            </a:schemeClr>
          </a:solidFill>
        </p:spPr>
        <p:txBody>
          <a:bodyPr wrap="square" rtlCol="0">
            <a:spAutoFit/>
          </a:bodyPr>
          <a:lstStyle/>
          <a:p>
            <a:pPr algn="ctr">
              <a:lnSpc>
                <a:spcPct val="80000"/>
              </a:lnSpc>
              <a:buNone/>
              <a:defRPr/>
            </a:pPr>
            <a:r>
              <a:rPr lang="en-US" sz="2000" kern="0" dirty="0">
                <a:latin typeface="Verdana" pitchFamily="34" charset="0"/>
              </a:rPr>
              <a:t>Enthusiasm</a:t>
            </a:r>
            <a:endParaRPr lang="en-US" sz="2000" b="1" dirty="0"/>
          </a:p>
        </p:txBody>
      </p:sp>
      <p:sp>
        <p:nvSpPr>
          <p:cNvPr id="23" name="TextBox 22">
            <a:extLst>
              <a:ext uri="{FF2B5EF4-FFF2-40B4-BE49-F238E27FC236}">
                <a16:creationId xmlns:a16="http://schemas.microsoft.com/office/drawing/2014/main" id="{63A0025E-39CD-1FA0-97E7-419FFFFB4FD3}"/>
              </a:ext>
            </a:extLst>
          </p:cNvPr>
          <p:cNvSpPr txBox="1"/>
          <p:nvPr/>
        </p:nvSpPr>
        <p:spPr>
          <a:xfrm>
            <a:off x="1088875" y="4161838"/>
            <a:ext cx="3786262" cy="503215"/>
          </a:xfrm>
          <a:prstGeom prst="rect">
            <a:avLst/>
          </a:prstGeom>
          <a:noFill/>
        </p:spPr>
        <p:txBody>
          <a:bodyPr wrap="square" rtlCol="0">
            <a:spAutoFit/>
          </a:bodyPr>
          <a:lstStyle/>
          <a:p>
            <a:pPr algn="ctr">
              <a:lnSpc>
                <a:spcPct val="150000"/>
              </a:lnSpc>
            </a:pPr>
            <a:r>
              <a:rPr lang="en-US" sz="2000" kern="0" dirty="0">
                <a:latin typeface="Verdana" pitchFamily="34" charset="0"/>
              </a:rPr>
              <a:t>Clear objective / Aim</a:t>
            </a:r>
            <a:endParaRPr lang="en-US" sz="2000" b="1" dirty="0">
              <a:cs typeface="ACS  Fayrouz Bold" pitchFamily="2" charset="-78"/>
            </a:endParaRPr>
          </a:p>
        </p:txBody>
      </p:sp>
      <p:sp>
        <p:nvSpPr>
          <p:cNvPr id="24" name="Rectangle 23">
            <a:extLst>
              <a:ext uri="{FF2B5EF4-FFF2-40B4-BE49-F238E27FC236}">
                <a16:creationId xmlns:a16="http://schemas.microsoft.com/office/drawing/2014/main" id="{C7449583-A4F9-7680-151D-CCE1D36B8683}"/>
              </a:ext>
            </a:extLst>
          </p:cNvPr>
          <p:cNvSpPr/>
          <p:nvPr/>
        </p:nvSpPr>
        <p:spPr>
          <a:xfrm>
            <a:off x="230262" y="5108202"/>
            <a:ext cx="5062329" cy="563195"/>
          </a:xfrm>
          <a:prstGeom prst="rect">
            <a:avLst/>
          </a:prstGeom>
          <a:solidFill>
            <a:schemeClr val="bg1">
              <a:lumMod val="9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2596C0FD-BDF2-5668-F88E-98B8EB0ECFB8}"/>
              </a:ext>
            </a:extLst>
          </p:cNvPr>
          <p:cNvGrpSpPr/>
          <p:nvPr/>
        </p:nvGrpSpPr>
        <p:grpSpPr>
          <a:xfrm>
            <a:off x="217012" y="5113993"/>
            <a:ext cx="660951" cy="839931"/>
            <a:chOff x="996397" y="1360403"/>
            <a:chExt cx="660951" cy="1052652"/>
          </a:xfrm>
        </p:grpSpPr>
        <p:sp>
          <p:nvSpPr>
            <p:cNvPr id="26" name="Arrow: Chevron 764">
              <a:extLst>
                <a:ext uri="{FF2B5EF4-FFF2-40B4-BE49-F238E27FC236}">
                  <a16:creationId xmlns:a16="http://schemas.microsoft.com/office/drawing/2014/main" id="{3631FFBE-F7A0-D308-BF1E-7884961F192D}"/>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Rectangle 26">
              <a:extLst>
                <a:ext uri="{FF2B5EF4-FFF2-40B4-BE49-F238E27FC236}">
                  <a16:creationId xmlns:a16="http://schemas.microsoft.com/office/drawing/2014/main" id="{661D467B-8F82-2A84-D05A-FBA137695F7A}"/>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Rectangle 27">
            <a:extLst>
              <a:ext uri="{FF2B5EF4-FFF2-40B4-BE49-F238E27FC236}">
                <a16:creationId xmlns:a16="http://schemas.microsoft.com/office/drawing/2014/main" id="{A97FFA18-752B-670B-65FD-51104FCFCFA6}"/>
              </a:ext>
            </a:extLst>
          </p:cNvPr>
          <p:cNvSpPr/>
          <p:nvPr/>
        </p:nvSpPr>
        <p:spPr>
          <a:xfrm>
            <a:off x="897828" y="6036742"/>
            <a:ext cx="4393105" cy="604885"/>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600"/>
              </a:spcBef>
              <a:spcAft>
                <a:spcPts val="600"/>
              </a:spcAft>
              <a:defRPr/>
            </a:pPr>
            <a:r>
              <a:rPr lang="en-US" sz="2000" kern="0" dirty="0">
                <a:solidFill>
                  <a:schemeClr val="tx1"/>
                </a:solidFill>
                <a:latin typeface="Verdana" pitchFamily="34" charset="0"/>
              </a:rPr>
              <a:t>Effective start</a:t>
            </a:r>
          </a:p>
        </p:txBody>
      </p:sp>
      <p:grpSp>
        <p:nvGrpSpPr>
          <p:cNvPr id="29" name="Group 28">
            <a:extLst>
              <a:ext uri="{FF2B5EF4-FFF2-40B4-BE49-F238E27FC236}">
                <a16:creationId xmlns:a16="http://schemas.microsoft.com/office/drawing/2014/main" id="{2BA87A11-0C35-5F13-91CB-C8320949DA25}"/>
              </a:ext>
            </a:extLst>
          </p:cNvPr>
          <p:cNvGrpSpPr/>
          <p:nvPr/>
        </p:nvGrpSpPr>
        <p:grpSpPr>
          <a:xfrm>
            <a:off x="217010" y="6045495"/>
            <a:ext cx="660951" cy="838514"/>
            <a:chOff x="1003853" y="1565545"/>
            <a:chExt cx="660951" cy="1043612"/>
          </a:xfrm>
          <a:solidFill>
            <a:schemeClr val="accent2"/>
          </a:solidFill>
        </p:grpSpPr>
        <p:sp>
          <p:nvSpPr>
            <p:cNvPr id="30" name="Arrow: Chevron 767">
              <a:extLst>
                <a:ext uri="{FF2B5EF4-FFF2-40B4-BE49-F238E27FC236}">
                  <a16:creationId xmlns:a16="http://schemas.microsoft.com/office/drawing/2014/main" id="{C2E18456-E403-E60B-1B6A-CEF5DEB73F5E}"/>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1" name="Rectangle 30">
              <a:extLst>
                <a:ext uri="{FF2B5EF4-FFF2-40B4-BE49-F238E27FC236}">
                  <a16:creationId xmlns:a16="http://schemas.microsoft.com/office/drawing/2014/main" id="{69781E05-03C1-3F89-0FF6-A7336608DAB9}"/>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Rectangle 31">
            <a:extLst>
              <a:ext uri="{FF2B5EF4-FFF2-40B4-BE49-F238E27FC236}">
                <a16:creationId xmlns:a16="http://schemas.microsoft.com/office/drawing/2014/main" id="{58C04E69-5705-53DC-221A-FC6547B7E259}"/>
              </a:ext>
            </a:extLst>
          </p:cNvPr>
          <p:cNvSpPr/>
          <p:nvPr/>
        </p:nvSpPr>
        <p:spPr>
          <a:xfrm>
            <a:off x="6848068" y="2236352"/>
            <a:ext cx="5062329" cy="600509"/>
          </a:xfrm>
          <a:prstGeom prst="rect">
            <a:avLst/>
          </a:prstGeom>
          <a:solidFill>
            <a:schemeClr val="bg1">
              <a:lumMod val="95000"/>
            </a:schemeClr>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a:extLst>
              <a:ext uri="{FF2B5EF4-FFF2-40B4-BE49-F238E27FC236}">
                <a16:creationId xmlns:a16="http://schemas.microsoft.com/office/drawing/2014/main" id="{57038415-6729-F09A-6A4C-FD7822203818}"/>
              </a:ext>
            </a:extLst>
          </p:cNvPr>
          <p:cNvGrpSpPr/>
          <p:nvPr/>
        </p:nvGrpSpPr>
        <p:grpSpPr>
          <a:xfrm>
            <a:off x="11287547" y="2266172"/>
            <a:ext cx="660951" cy="770714"/>
            <a:chOff x="1003853" y="1565545"/>
            <a:chExt cx="660951" cy="1043612"/>
          </a:xfrm>
          <a:solidFill>
            <a:schemeClr val="accent5"/>
          </a:solidFill>
        </p:grpSpPr>
        <p:sp>
          <p:nvSpPr>
            <p:cNvPr id="34" name="Arrow: Chevron 770">
              <a:extLst>
                <a:ext uri="{FF2B5EF4-FFF2-40B4-BE49-F238E27FC236}">
                  <a16:creationId xmlns:a16="http://schemas.microsoft.com/office/drawing/2014/main" id="{46388BF5-E6BE-F639-CD1E-214AA20B3495}"/>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Rectangle 34">
              <a:extLst>
                <a:ext uri="{FF2B5EF4-FFF2-40B4-BE49-F238E27FC236}">
                  <a16:creationId xmlns:a16="http://schemas.microsoft.com/office/drawing/2014/main" id="{5C9BA150-C160-9B53-F928-85DFF0FFFBE5}"/>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6" name="Rectangle 35">
            <a:extLst>
              <a:ext uri="{FF2B5EF4-FFF2-40B4-BE49-F238E27FC236}">
                <a16:creationId xmlns:a16="http://schemas.microsoft.com/office/drawing/2014/main" id="{537ACA23-1A0D-0F9B-40A8-8881249305F7}"/>
              </a:ext>
            </a:extLst>
          </p:cNvPr>
          <p:cNvSpPr/>
          <p:nvPr/>
        </p:nvSpPr>
        <p:spPr>
          <a:xfrm>
            <a:off x="6907705" y="3160154"/>
            <a:ext cx="5062329" cy="604885"/>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kern="0" dirty="0">
                <a:solidFill>
                  <a:schemeClr val="tx1"/>
                </a:solidFill>
                <a:latin typeface="Verdana" pitchFamily="34" charset="0"/>
              </a:rPr>
              <a:t>Local language</a:t>
            </a:r>
            <a:endParaRPr lang="en-US" sz="2000" b="1" dirty="0">
              <a:solidFill>
                <a:schemeClr val="tx1"/>
              </a:solidFill>
              <a:cs typeface="ACS  Fayrouz Bold" pitchFamily="2" charset="-78"/>
            </a:endParaRPr>
          </a:p>
        </p:txBody>
      </p:sp>
      <p:grpSp>
        <p:nvGrpSpPr>
          <p:cNvPr id="37" name="Group 36">
            <a:extLst>
              <a:ext uri="{FF2B5EF4-FFF2-40B4-BE49-F238E27FC236}">
                <a16:creationId xmlns:a16="http://schemas.microsoft.com/office/drawing/2014/main" id="{6899CC85-8418-DAAC-D203-E641E354664C}"/>
              </a:ext>
            </a:extLst>
          </p:cNvPr>
          <p:cNvGrpSpPr/>
          <p:nvPr/>
        </p:nvGrpSpPr>
        <p:grpSpPr>
          <a:xfrm>
            <a:off x="11340566" y="3178176"/>
            <a:ext cx="660951" cy="770625"/>
            <a:chOff x="1003853" y="1565545"/>
            <a:chExt cx="660951" cy="1043612"/>
          </a:xfrm>
          <a:solidFill>
            <a:schemeClr val="accent2"/>
          </a:solidFill>
        </p:grpSpPr>
        <p:sp>
          <p:nvSpPr>
            <p:cNvPr id="38" name="Arrow: Chevron 767">
              <a:extLst>
                <a:ext uri="{FF2B5EF4-FFF2-40B4-BE49-F238E27FC236}">
                  <a16:creationId xmlns:a16="http://schemas.microsoft.com/office/drawing/2014/main" id="{02A6CBC5-C560-5E87-B3A5-0CBA2F3F81ED}"/>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9" name="Rectangle 38">
              <a:extLst>
                <a:ext uri="{FF2B5EF4-FFF2-40B4-BE49-F238E27FC236}">
                  <a16:creationId xmlns:a16="http://schemas.microsoft.com/office/drawing/2014/main" id="{112F8553-1034-014E-CDDB-A37C7A1BE296}"/>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0" name="Rectangle 39">
            <a:extLst>
              <a:ext uri="{FF2B5EF4-FFF2-40B4-BE49-F238E27FC236}">
                <a16:creationId xmlns:a16="http://schemas.microsoft.com/office/drawing/2014/main" id="{E64E4362-D2A7-6BEF-EC70-957D1FF1D9DD}"/>
              </a:ext>
            </a:extLst>
          </p:cNvPr>
          <p:cNvSpPr/>
          <p:nvPr/>
        </p:nvSpPr>
        <p:spPr>
          <a:xfrm>
            <a:off x="6907701" y="4141827"/>
            <a:ext cx="5062329" cy="563195"/>
          </a:xfrm>
          <a:prstGeom prst="rect">
            <a:avLst/>
          </a:prstGeom>
          <a:solidFill>
            <a:schemeClr val="bg1">
              <a:lumMod val="9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AE946B56-0E74-B401-8280-81BC79C5E6BA}"/>
              </a:ext>
            </a:extLst>
          </p:cNvPr>
          <p:cNvGrpSpPr/>
          <p:nvPr/>
        </p:nvGrpSpPr>
        <p:grpSpPr>
          <a:xfrm>
            <a:off x="11335584" y="4108988"/>
            <a:ext cx="660951" cy="843562"/>
            <a:chOff x="996397" y="1360403"/>
            <a:chExt cx="660951" cy="1052652"/>
          </a:xfrm>
        </p:grpSpPr>
        <p:sp>
          <p:nvSpPr>
            <p:cNvPr id="42" name="Arrow: Chevron 764">
              <a:extLst>
                <a:ext uri="{FF2B5EF4-FFF2-40B4-BE49-F238E27FC236}">
                  <a16:creationId xmlns:a16="http://schemas.microsoft.com/office/drawing/2014/main" id="{BA601C8C-8D5A-42B0-E965-87F6936B3C02}"/>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3" name="Rectangle 42">
              <a:extLst>
                <a:ext uri="{FF2B5EF4-FFF2-40B4-BE49-F238E27FC236}">
                  <a16:creationId xmlns:a16="http://schemas.microsoft.com/office/drawing/2014/main" id="{910B9580-DD74-DD6F-1B6E-C1D3F43B7419}"/>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Rectangle 43">
            <a:extLst>
              <a:ext uri="{FF2B5EF4-FFF2-40B4-BE49-F238E27FC236}">
                <a16:creationId xmlns:a16="http://schemas.microsoft.com/office/drawing/2014/main" id="{4FF79BB2-2021-6477-854B-288EA9765CEA}"/>
              </a:ext>
            </a:extLst>
          </p:cNvPr>
          <p:cNvSpPr/>
          <p:nvPr/>
        </p:nvSpPr>
        <p:spPr>
          <a:xfrm>
            <a:off x="6887836" y="5089544"/>
            <a:ext cx="5062329" cy="600509"/>
          </a:xfrm>
          <a:prstGeom prst="rect">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1D1249DB-6AC0-7350-7FA7-BFC0A6097B98}"/>
              </a:ext>
            </a:extLst>
          </p:cNvPr>
          <p:cNvGrpSpPr/>
          <p:nvPr/>
        </p:nvGrpSpPr>
        <p:grpSpPr>
          <a:xfrm>
            <a:off x="11322337" y="5102363"/>
            <a:ext cx="660951" cy="804385"/>
            <a:chOff x="1003853" y="1565545"/>
            <a:chExt cx="660951" cy="1043612"/>
          </a:xfrm>
          <a:solidFill>
            <a:schemeClr val="accent5"/>
          </a:solidFill>
        </p:grpSpPr>
        <p:sp>
          <p:nvSpPr>
            <p:cNvPr id="46" name="Arrow: Chevron 770">
              <a:extLst>
                <a:ext uri="{FF2B5EF4-FFF2-40B4-BE49-F238E27FC236}">
                  <a16:creationId xmlns:a16="http://schemas.microsoft.com/office/drawing/2014/main" id="{E35E4129-E7EF-21BC-9028-9912249BEB3E}"/>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7" name="Rectangle 46">
              <a:extLst>
                <a:ext uri="{FF2B5EF4-FFF2-40B4-BE49-F238E27FC236}">
                  <a16:creationId xmlns:a16="http://schemas.microsoft.com/office/drawing/2014/main" id="{062258F0-7D8D-016F-3497-F72AFD4529FD}"/>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8" name="Rectangle 47">
            <a:extLst>
              <a:ext uri="{FF2B5EF4-FFF2-40B4-BE49-F238E27FC236}">
                <a16:creationId xmlns:a16="http://schemas.microsoft.com/office/drawing/2014/main" id="{13221F0D-21D0-CC7F-24A3-14A9449D2F8D}"/>
              </a:ext>
            </a:extLst>
          </p:cNvPr>
          <p:cNvSpPr/>
          <p:nvPr/>
        </p:nvSpPr>
        <p:spPr>
          <a:xfrm>
            <a:off x="6904392" y="6024280"/>
            <a:ext cx="5062329" cy="604885"/>
          </a:xfrm>
          <a:prstGeom prst="rect">
            <a:avLst/>
          </a:prstGeom>
          <a:solidFill>
            <a:schemeClr val="bg1">
              <a:lumMod val="9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a:extLst>
              <a:ext uri="{FF2B5EF4-FFF2-40B4-BE49-F238E27FC236}">
                <a16:creationId xmlns:a16="http://schemas.microsoft.com/office/drawing/2014/main" id="{1EACDDF7-8485-6C8E-232E-B8B8E7FF9969}"/>
              </a:ext>
            </a:extLst>
          </p:cNvPr>
          <p:cNvGrpSpPr/>
          <p:nvPr/>
        </p:nvGrpSpPr>
        <p:grpSpPr>
          <a:xfrm>
            <a:off x="11335585" y="6041577"/>
            <a:ext cx="660951" cy="838514"/>
            <a:chOff x="1003853" y="1565545"/>
            <a:chExt cx="660951" cy="1043612"/>
          </a:xfrm>
          <a:solidFill>
            <a:schemeClr val="accent2"/>
          </a:solidFill>
        </p:grpSpPr>
        <p:sp>
          <p:nvSpPr>
            <p:cNvPr id="50" name="Arrow: Chevron 767">
              <a:extLst>
                <a:ext uri="{FF2B5EF4-FFF2-40B4-BE49-F238E27FC236}">
                  <a16:creationId xmlns:a16="http://schemas.microsoft.com/office/drawing/2014/main" id="{5EFF72F0-5ADE-CA9D-FCD6-51DD2F32A709}"/>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1" name="Rectangle 50">
              <a:extLst>
                <a:ext uri="{FF2B5EF4-FFF2-40B4-BE49-F238E27FC236}">
                  <a16:creationId xmlns:a16="http://schemas.microsoft.com/office/drawing/2014/main" id="{8C5FA417-F1B0-D35E-2FF1-9F9050BEB711}"/>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2" name="TextBox 51">
            <a:extLst>
              <a:ext uri="{FF2B5EF4-FFF2-40B4-BE49-F238E27FC236}">
                <a16:creationId xmlns:a16="http://schemas.microsoft.com/office/drawing/2014/main" id="{875DB93C-320F-EFC9-5DAB-310E8D4A1E97}"/>
              </a:ext>
            </a:extLst>
          </p:cNvPr>
          <p:cNvSpPr txBox="1"/>
          <p:nvPr/>
        </p:nvSpPr>
        <p:spPr>
          <a:xfrm>
            <a:off x="212037" y="4195711"/>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3</a:t>
            </a:r>
            <a:endParaRPr lang="ko-KR" altLang="en-US" sz="3200" b="1" dirty="0">
              <a:solidFill>
                <a:schemeClr val="bg1"/>
              </a:solidFill>
              <a:cs typeface="Arial" pitchFamily="34" charset="0"/>
            </a:endParaRPr>
          </a:p>
        </p:txBody>
      </p:sp>
      <p:sp>
        <p:nvSpPr>
          <p:cNvPr id="53" name="TextBox 52">
            <a:extLst>
              <a:ext uri="{FF2B5EF4-FFF2-40B4-BE49-F238E27FC236}">
                <a16:creationId xmlns:a16="http://schemas.microsoft.com/office/drawing/2014/main" id="{7CB1241A-0E38-EFE8-0398-930088B43D17}"/>
              </a:ext>
            </a:extLst>
          </p:cNvPr>
          <p:cNvSpPr txBox="1"/>
          <p:nvPr/>
        </p:nvSpPr>
        <p:spPr>
          <a:xfrm>
            <a:off x="192161" y="5182997"/>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4</a:t>
            </a:r>
            <a:endParaRPr lang="ko-KR" altLang="en-US" sz="3200" b="1" dirty="0">
              <a:solidFill>
                <a:schemeClr val="bg1"/>
              </a:solidFill>
              <a:cs typeface="Arial" pitchFamily="34" charset="0"/>
            </a:endParaRPr>
          </a:p>
        </p:txBody>
      </p:sp>
      <p:sp>
        <p:nvSpPr>
          <p:cNvPr id="54" name="TextBox 53">
            <a:extLst>
              <a:ext uri="{FF2B5EF4-FFF2-40B4-BE49-F238E27FC236}">
                <a16:creationId xmlns:a16="http://schemas.microsoft.com/office/drawing/2014/main" id="{5BC52E76-E4D4-1EE0-A3B4-E249AEEC3409}"/>
              </a:ext>
            </a:extLst>
          </p:cNvPr>
          <p:cNvSpPr txBox="1"/>
          <p:nvPr/>
        </p:nvSpPr>
        <p:spPr>
          <a:xfrm>
            <a:off x="218665" y="6097395"/>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5</a:t>
            </a:r>
            <a:endParaRPr lang="ko-KR" altLang="en-US" sz="3200" b="1" dirty="0">
              <a:solidFill>
                <a:schemeClr val="bg1"/>
              </a:solidFill>
              <a:cs typeface="Arial" pitchFamily="34" charset="0"/>
            </a:endParaRPr>
          </a:p>
        </p:txBody>
      </p:sp>
      <p:sp>
        <p:nvSpPr>
          <p:cNvPr id="55" name="TextBox 54">
            <a:extLst>
              <a:ext uri="{FF2B5EF4-FFF2-40B4-BE49-F238E27FC236}">
                <a16:creationId xmlns:a16="http://schemas.microsoft.com/office/drawing/2014/main" id="{AD1E97BF-F444-FE65-9AB0-319BC634D26E}"/>
              </a:ext>
            </a:extLst>
          </p:cNvPr>
          <p:cNvSpPr txBox="1"/>
          <p:nvPr/>
        </p:nvSpPr>
        <p:spPr>
          <a:xfrm>
            <a:off x="11257741" y="2294027"/>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6</a:t>
            </a:r>
            <a:endParaRPr lang="ko-KR" altLang="en-US" sz="3200" b="1" dirty="0">
              <a:solidFill>
                <a:schemeClr val="bg1"/>
              </a:solidFill>
              <a:cs typeface="Arial" pitchFamily="34" charset="0"/>
            </a:endParaRPr>
          </a:p>
        </p:txBody>
      </p:sp>
      <p:sp>
        <p:nvSpPr>
          <p:cNvPr id="56" name="TextBox 55">
            <a:extLst>
              <a:ext uri="{FF2B5EF4-FFF2-40B4-BE49-F238E27FC236}">
                <a16:creationId xmlns:a16="http://schemas.microsoft.com/office/drawing/2014/main" id="{E863C233-B7FB-CC89-6C43-18FAD0009014}"/>
              </a:ext>
            </a:extLst>
          </p:cNvPr>
          <p:cNvSpPr txBox="1"/>
          <p:nvPr/>
        </p:nvSpPr>
        <p:spPr>
          <a:xfrm>
            <a:off x="11310751" y="3221678"/>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7</a:t>
            </a:r>
            <a:endParaRPr lang="ko-KR" altLang="en-US" sz="3200" b="1" dirty="0">
              <a:solidFill>
                <a:schemeClr val="bg1"/>
              </a:solidFill>
              <a:cs typeface="Arial" pitchFamily="34" charset="0"/>
            </a:endParaRPr>
          </a:p>
        </p:txBody>
      </p:sp>
      <p:sp>
        <p:nvSpPr>
          <p:cNvPr id="57" name="TextBox 56">
            <a:extLst>
              <a:ext uri="{FF2B5EF4-FFF2-40B4-BE49-F238E27FC236}">
                <a16:creationId xmlns:a16="http://schemas.microsoft.com/office/drawing/2014/main" id="{1673A9C3-6E98-CFA3-6AE1-7B5D796DD043}"/>
              </a:ext>
            </a:extLst>
          </p:cNvPr>
          <p:cNvSpPr txBox="1"/>
          <p:nvPr/>
        </p:nvSpPr>
        <p:spPr>
          <a:xfrm>
            <a:off x="11337260" y="4215591"/>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8</a:t>
            </a:r>
            <a:endParaRPr lang="ko-KR" altLang="en-US" sz="3200" b="1" dirty="0">
              <a:solidFill>
                <a:schemeClr val="bg1"/>
              </a:solidFill>
              <a:cs typeface="Arial" pitchFamily="34" charset="0"/>
            </a:endParaRPr>
          </a:p>
        </p:txBody>
      </p:sp>
      <p:sp>
        <p:nvSpPr>
          <p:cNvPr id="58" name="TextBox 57">
            <a:extLst>
              <a:ext uri="{FF2B5EF4-FFF2-40B4-BE49-F238E27FC236}">
                <a16:creationId xmlns:a16="http://schemas.microsoft.com/office/drawing/2014/main" id="{0BD8ADD0-356A-0F1B-3F36-55EB2F23A520}"/>
              </a:ext>
            </a:extLst>
          </p:cNvPr>
          <p:cNvSpPr txBox="1"/>
          <p:nvPr/>
        </p:nvSpPr>
        <p:spPr>
          <a:xfrm>
            <a:off x="11323999" y="5156494"/>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9</a:t>
            </a:r>
            <a:endParaRPr lang="ko-KR" altLang="en-US" sz="3200" b="1" dirty="0">
              <a:solidFill>
                <a:schemeClr val="bg1"/>
              </a:solidFill>
              <a:cs typeface="Arial" pitchFamily="34" charset="0"/>
            </a:endParaRPr>
          </a:p>
        </p:txBody>
      </p:sp>
      <p:sp>
        <p:nvSpPr>
          <p:cNvPr id="59" name="TextBox 58">
            <a:extLst>
              <a:ext uri="{FF2B5EF4-FFF2-40B4-BE49-F238E27FC236}">
                <a16:creationId xmlns:a16="http://schemas.microsoft.com/office/drawing/2014/main" id="{7A4859AB-8878-B247-9623-603820B4EF73}"/>
              </a:ext>
            </a:extLst>
          </p:cNvPr>
          <p:cNvSpPr txBox="1"/>
          <p:nvPr/>
        </p:nvSpPr>
        <p:spPr>
          <a:xfrm>
            <a:off x="11310751" y="6123903"/>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10</a:t>
            </a:r>
            <a:endParaRPr lang="ko-KR" altLang="en-US" sz="3200" b="1" dirty="0">
              <a:solidFill>
                <a:schemeClr val="bg1"/>
              </a:solidFill>
              <a:cs typeface="Arial" pitchFamily="34" charset="0"/>
            </a:endParaRPr>
          </a:p>
        </p:txBody>
      </p:sp>
      <p:sp>
        <p:nvSpPr>
          <p:cNvPr id="60" name="TextBox 59">
            <a:extLst>
              <a:ext uri="{FF2B5EF4-FFF2-40B4-BE49-F238E27FC236}">
                <a16:creationId xmlns:a16="http://schemas.microsoft.com/office/drawing/2014/main" id="{192CDA24-8A6B-070F-DDC1-095C592B1209}"/>
              </a:ext>
            </a:extLst>
          </p:cNvPr>
          <p:cNvSpPr txBox="1"/>
          <p:nvPr/>
        </p:nvSpPr>
        <p:spPr>
          <a:xfrm>
            <a:off x="848143" y="5095772"/>
            <a:ext cx="4406353" cy="646331"/>
          </a:xfrm>
          <a:prstGeom prst="rect">
            <a:avLst/>
          </a:prstGeom>
          <a:noFill/>
        </p:spPr>
        <p:txBody>
          <a:bodyPr wrap="square" rtlCol="1">
            <a:spAutoFit/>
          </a:bodyPr>
          <a:lstStyle/>
          <a:p>
            <a:pPr algn="ctr" rtl="0">
              <a:spcBef>
                <a:spcPts val="600"/>
              </a:spcBef>
              <a:spcAft>
                <a:spcPts val="600"/>
              </a:spcAft>
              <a:defRPr/>
            </a:pPr>
            <a:r>
              <a:rPr lang="en-US" kern="0" dirty="0">
                <a:latin typeface="Verdana" pitchFamily="34" charset="0"/>
              </a:rPr>
              <a:t>Self prepared script &amp; Subject matter </a:t>
            </a:r>
          </a:p>
        </p:txBody>
      </p:sp>
      <p:sp>
        <p:nvSpPr>
          <p:cNvPr id="61" name="TextBox 60">
            <a:extLst>
              <a:ext uri="{FF2B5EF4-FFF2-40B4-BE49-F238E27FC236}">
                <a16:creationId xmlns:a16="http://schemas.microsoft.com/office/drawing/2014/main" id="{CB0CF972-60DD-12DE-184F-389D00CFCF53}"/>
              </a:ext>
            </a:extLst>
          </p:cNvPr>
          <p:cNvSpPr txBox="1"/>
          <p:nvPr/>
        </p:nvSpPr>
        <p:spPr>
          <a:xfrm>
            <a:off x="8112330" y="2314495"/>
            <a:ext cx="2773515" cy="400110"/>
          </a:xfrm>
          <a:prstGeom prst="rect">
            <a:avLst/>
          </a:prstGeom>
          <a:noFill/>
        </p:spPr>
        <p:txBody>
          <a:bodyPr wrap="none" rtlCol="1">
            <a:spAutoFit/>
          </a:bodyPr>
          <a:lstStyle/>
          <a:p>
            <a:pPr marL="342900" indent="-342900">
              <a:spcBef>
                <a:spcPts val="600"/>
              </a:spcBef>
              <a:spcAft>
                <a:spcPts val="600"/>
              </a:spcAft>
              <a:defRPr/>
            </a:pPr>
            <a:r>
              <a:rPr lang="en-US" sz="2000" kern="0" dirty="0">
                <a:latin typeface="Verdana" pitchFamily="34" charset="0"/>
              </a:rPr>
              <a:t>Logical presentation</a:t>
            </a:r>
          </a:p>
        </p:txBody>
      </p:sp>
      <p:sp>
        <p:nvSpPr>
          <p:cNvPr id="62" name="TextBox 61">
            <a:extLst>
              <a:ext uri="{FF2B5EF4-FFF2-40B4-BE49-F238E27FC236}">
                <a16:creationId xmlns:a16="http://schemas.microsoft.com/office/drawing/2014/main" id="{F18BF414-29D7-422C-FDE9-5DF2FC2B9A3E}"/>
              </a:ext>
            </a:extLst>
          </p:cNvPr>
          <p:cNvSpPr txBox="1"/>
          <p:nvPr/>
        </p:nvSpPr>
        <p:spPr>
          <a:xfrm>
            <a:off x="7872618" y="4250994"/>
            <a:ext cx="3013227" cy="400110"/>
          </a:xfrm>
          <a:prstGeom prst="rect">
            <a:avLst/>
          </a:prstGeom>
          <a:noFill/>
        </p:spPr>
        <p:txBody>
          <a:bodyPr wrap="square" rtlCol="1">
            <a:spAutoFit/>
          </a:bodyPr>
          <a:lstStyle/>
          <a:p>
            <a:pPr marL="342900" indent="-342900" algn="ctr" rtl="0">
              <a:spcBef>
                <a:spcPts val="600"/>
              </a:spcBef>
              <a:spcAft>
                <a:spcPts val="600"/>
              </a:spcAft>
              <a:defRPr/>
            </a:pPr>
            <a:r>
              <a:rPr lang="en-US" sz="2000" kern="0" dirty="0">
                <a:latin typeface="Verdana" pitchFamily="34" charset="0"/>
              </a:rPr>
              <a:t>Effective end</a:t>
            </a:r>
          </a:p>
        </p:txBody>
      </p:sp>
      <p:sp>
        <p:nvSpPr>
          <p:cNvPr id="63" name="TextBox 62">
            <a:extLst>
              <a:ext uri="{FF2B5EF4-FFF2-40B4-BE49-F238E27FC236}">
                <a16:creationId xmlns:a16="http://schemas.microsoft.com/office/drawing/2014/main" id="{DE56379A-9B90-DA8B-742A-AEC176C49F88}"/>
              </a:ext>
            </a:extLst>
          </p:cNvPr>
          <p:cNvSpPr txBox="1"/>
          <p:nvPr/>
        </p:nvSpPr>
        <p:spPr>
          <a:xfrm flipH="1">
            <a:off x="8125249" y="5224725"/>
            <a:ext cx="2928758" cy="400110"/>
          </a:xfrm>
          <a:prstGeom prst="rect">
            <a:avLst/>
          </a:prstGeom>
          <a:noFill/>
        </p:spPr>
        <p:txBody>
          <a:bodyPr wrap="square" rtlCol="1">
            <a:spAutoFit/>
          </a:bodyPr>
          <a:lstStyle/>
          <a:p>
            <a:pPr marL="342900" indent="-342900" algn="ctr" rtl="0">
              <a:spcBef>
                <a:spcPts val="600"/>
              </a:spcBef>
              <a:spcAft>
                <a:spcPts val="600"/>
              </a:spcAft>
              <a:defRPr/>
            </a:pPr>
            <a:r>
              <a:rPr lang="en-US" sz="2000" kern="0" dirty="0">
                <a:latin typeface="Verdana" pitchFamily="34" charset="0"/>
              </a:rPr>
              <a:t>Time limit</a:t>
            </a:r>
          </a:p>
        </p:txBody>
      </p:sp>
      <p:sp>
        <p:nvSpPr>
          <p:cNvPr id="64" name="TextBox 63">
            <a:extLst>
              <a:ext uri="{FF2B5EF4-FFF2-40B4-BE49-F238E27FC236}">
                <a16:creationId xmlns:a16="http://schemas.microsoft.com/office/drawing/2014/main" id="{304478F4-DE12-E9B6-F10F-9BBD875C40FF}"/>
              </a:ext>
            </a:extLst>
          </p:cNvPr>
          <p:cNvSpPr txBox="1"/>
          <p:nvPr/>
        </p:nvSpPr>
        <p:spPr>
          <a:xfrm>
            <a:off x="7219150" y="6182218"/>
            <a:ext cx="4055168" cy="316690"/>
          </a:xfrm>
          <a:prstGeom prst="rect">
            <a:avLst/>
          </a:prstGeom>
          <a:noFill/>
        </p:spPr>
        <p:txBody>
          <a:bodyPr wrap="square" rtlCol="1">
            <a:spAutoFit/>
          </a:bodyPr>
          <a:lstStyle/>
          <a:p>
            <a:pPr algn="ctr">
              <a:lnSpc>
                <a:spcPct val="80000"/>
              </a:lnSpc>
              <a:buNone/>
              <a:defRPr/>
            </a:pPr>
            <a:r>
              <a:rPr lang="en-US" kern="0" dirty="0">
                <a:latin typeface="Verdana" pitchFamily="34" charset="0"/>
              </a:rPr>
              <a:t>Speed and Clear Voice</a:t>
            </a:r>
            <a:endParaRPr lang="en-US" b="1" dirty="0"/>
          </a:p>
        </p:txBody>
      </p:sp>
      <p:sp>
        <p:nvSpPr>
          <p:cNvPr id="125" name="TextBox 124">
            <a:extLst>
              <a:ext uri="{FF2B5EF4-FFF2-40B4-BE49-F238E27FC236}">
                <a16:creationId xmlns:a16="http://schemas.microsoft.com/office/drawing/2014/main" id="{10834967-B24E-82DF-AEAB-7559F3B7EB1C}"/>
              </a:ext>
            </a:extLst>
          </p:cNvPr>
          <p:cNvSpPr txBox="1"/>
          <p:nvPr/>
        </p:nvSpPr>
        <p:spPr>
          <a:xfrm>
            <a:off x="1447660" y="869422"/>
            <a:ext cx="8051427" cy="954107"/>
          </a:xfrm>
          <a:prstGeom prst="rect">
            <a:avLst/>
          </a:prstGeom>
          <a:noFill/>
        </p:spPr>
        <p:txBody>
          <a:bodyPr wrap="square">
            <a:spAutoFit/>
          </a:bodyPr>
          <a:lstStyle/>
          <a:p>
            <a:pPr algn="ctr"/>
            <a:r>
              <a:rPr lang="en-US" sz="2800" b="1" kern="0" dirty="0">
                <a:solidFill>
                  <a:schemeClr val="accent1">
                    <a:lumMod val="25000"/>
                  </a:schemeClr>
                </a:solidFill>
              </a:rPr>
              <a:t>Which are Important points  to improve communication skills?</a:t>
            </a:r>
            <a:endParaRPr lang="en-US" sz="2800" dirty="0"/>
          </a:p>
        </p:txBody>
      </p:sp>
    </p:spTree>
    <p:extLst>
      <p:ext uri="{BB962C8B-B14F-4D97-AF65-F5344CB8AC3E}">
        <p14:creationId xmlns:p14="http://schemas.microsoft.com/office/powerpoint/2010/main" val="3799649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CFE8E-C2E9-ACFB-6437-9441F114659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17B0570-1550-AFE3-5D2E-CF686D26AB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FF097B2D-9237-ACD2-44BA-3C9CDF20B3E4}"/>
              </a:ext>
            </a:extLst>
          </p:cNvPr>
          <p:cNvSpPr/>
          <p:nvPr/>
        </p:nvSpPr>
        <p:spPr>
          <a:xfrm>
            <a:off x="265043" y="6575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itle 3">
            <a:extLst>
              <a:ext uri="{FF2B5EF4-FFF2-40B4-BE49-F238E27FC236}">
                <a16:creationId xmlns:a16="http://schemas.microsoft.com/office/drawing/2014/main" id="{C08E6A1C-AE10-63F1-91D9-59D50CED4704}"/>
              </a:ext>
            </a:extLst>
          </p:cNvPr>
          <p:cNvSpPr txBox="1">
            <a:spLocks/>
          </p:cNvSpPr>
          <p:nvPr/>
        </p:nvSpPr>
        <p:spPr>
          <a:xfrm>
            <a:off x="344557" y="951108"/>
            <a:ext cx="12192000" cy="775778"/>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sz="4000" b="1" kern="0" dirty="0">
              <a:solidFill>
                <a:schemeClr val="accent1">
                  <a:lumMod val="25000"/>
                </a:schemeClr>
              </a:solidFill>
            </a:endParaRPr>
          </a:p>
        </p:txBody>
      </p:sp>
      <p:sp>
        <p:nvSpPr>
          <p:cNvPr id="3" name="Title 3">
            <a:extLst>
              <a:ext uri="{FF2B5EF4-FFF2-40B4-BE49-F238E27FC236}">
                <a16:creationId xmlns:a16="http://schemas.microsoft.com/office/drawing/2014/main" id="{33AD34C4-7C8B-AAB3-17F6-DC4E40C144F8}"/>
              </a:ext>
            </a:extLst>
          </p:cNvPr>
          <p:cNvSpPr txBox="1">
            <a:spLocks/>
          </p:cNvSpPr>
          <p:nvPr/>
        </p:nvSpPr>
        <p:spPr>
          <a:xfrm>
            <a:off x="2011159" y="488474"/>
            <a:ext cx="6272229" cy="113280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2800" dirty="0">
                <a:solidFill>
                  <a:srgbClr val="C00000"/>
                </a:solidFill>
                <a:effectLst>
                  <a:outerShdw blurRad="38100" dist="38100" dir="2700000" algn="tl">
                    <a:srgbClr val="000000">
                      <a:alpha val="43137"/>
                    </a:srgbClr>
                  </a:outerShdw>
                </a:effectLst>
                <a:latin typeface="Century Schoolbook" panose="02040604050505020304" pitchFamily="18" charset="0"/>
              </a:rPr>
              <a:t>BARRIERS TO COMMUNICATION</a:t>
            </a:r>
            <a:br>
              <a:rPr lang="en-US" altLang="ar-EG" sz="2800" dirty="0">
                <a:solidFill>
                  <a:srgbClr val="C00000"/>
                </a:solidFill>
                <a:effectLst>
                  <a:outerShdw blurRad="38100" dist="38100" dir="2700000" algn="tl">
                    <a:srgbClr val="000000">
                      <a:alpha val="43137"/>
                    </a:srgbClr>
                  </a:outerShdw>
                </a:effectLst>
                <a:latin typeface="Century Schoolbook" panose="02040604050505020304" pitchFamily="18" charset="0"/>
              </a:rPr>
            </a:br>
            <a:r>
              <a:rPr lang="en-US" altLang="ar-EG" sz="2800" b="1" dirty="0">
                <a:effectLst>
                  <a:outerShdw blurRad="38100" dist="38100" dir="2700000" algn="tl">
                    <a:srgbClr val="000000">
                      <a:alpha val="43137"/>
                    </a:srgbClr>
                  </a:outerShdw>
                </a:effectLst>
                <a:latin typeface="Century Schoolbook" panose="02040604050505020304" pitchFamily="18" charset="0"/>
              </a:rPr>
              <a:t>factors affect on communication</a:t>
            </a:r>
          </a:p>
        </p:txBody>
      </p:sp>
      <p:sp>
        <p:nvSpPr>
          <p:cNvPr id="4" name="Rectangle 3">
            <a:extLst>
              <a:ext uri="{FF2B5EF4-FFF2-40B4-BE49-F238E27FC236}">
                <a16:creationId xmlns:a16="http://schemas.microsoft.com/office/drawing/2014/main" id="{9CB1146D-4789-D68D-32DA-B877DC6A4CD2}"/>
              </a:ext>
            </a:extLst>
          </p:cNvPr>
          <p:cNvSpPr/>
          <p:nvPr/>
        </p:nvSpPr>
        <p:spPr>
          <a:xfrm>
            <a:off x="228604" y="1499724"/>
            <a:ext cx="5062329" cy="563195"/>
          </a:xfrm>
          <a:prstGeom prst="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D3D07134-9609-FEFE-5F11-132015418E03}"/>
              </a:ext>
            </a:extLst>
          </p:cNvPr>
          <p:cNvSpPr/>
          <p:nvPr/>
        </p:nvSpPr>
        <p:spPr>
          <a:xfrm>
            <a:off x="228604" y="2390137"/>
            <a:ext cx="5062329" cy="604885"/>
          </a:xfrm>
          <a:prstGeom prst="rect">
            <a:avLst/>
          </a:prstGeom>
          <a:solidFill>
            <a:schemeClr val="bg1">
              <a:lumMod val="9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EF52A3F3-27FF-CC0B-042D-1FED409C4639}"/>
              </a:ext>
            </a:extLst>
          </p:cNvPr>
          <p:cNvSpPr/>
          <p:nvPr/>
        </p:nvSpPr>
        <p:spPr>
          <a:xfrm>
            <a:off x="228604" y="3352679"/>
            <a:ext cx="5062329" cy="600509"/>
          </a:xfrm>
          <a:prstGeom prst="rect">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7" name="Group 66">
            <a:extLst>
              <a:ext uri="{FF2B5EF4-FFF2-40B4-BE49-F238E27FC236}">
                <a16:creationId xmlns:a16="http://schemas.microsoft.com/office/drawing/2014/main" id="{FE54DEB7-9AEC-B40F-D8CC-1BEFBA8373F9}"/>
              </a:ext>
            </a:extLst>
          </p:cNvPr>
          <p:cNvGrpSpPr/>
          <p:nvPr/>
        </p:nvGrpSpPr>
        <p:grpSpPr>
          <a:xfrm>
            <a:off x="210384" y="1507604"/>
            <a:ext cx="660951" cy="839931"/>
            <a:chOff x="996397" y="1360403"/>
            <a:chExt cx="660951" cy="1052652"/>
          </a:xfrm>
        </p:grpSpPr>
        <p:sp>
          <p:nvSpPr>
            <p:cNvPr id="68" name="Arrow: Chevron 67">
              <a:extLst>
                <a:ext uri="{FF2B5EF4-FFF2-40B4-BE49-F238E27FC236}">
                  <a16:creationId xmlns:a16="http://schemas.microsoft.com/office/drawing/2014/main" id="{A54AC561-F7CA-C8FD-CF7E-4F2F7A42931E}"/>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9" name="Rectangle 68">
              <a:extLst>
                <a:ext uri="{FF2B5EF4-FFF2-40B4-BE49-F238E27FC236}">
                  <a16:creationId xmlns:a16="http://schemas.microsoft.com/office/drawing/2014/main" id="{32E357D5-6F27-7369-D583-F7D931E71AFD}"/>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oup 69">
            <a:extLst>
              <a:ext uri="{FF2B5EF4-FFF2-40B4-BE49-F238E27FC236}">
                <a16:creationId xmlns:a16="http://schemas.microsoft.com/office/drawing/2014/main" id="{1AFE096B-19C8-718C-A318-2FAB7CF32E04}"/>
              </a:ext>
            </a:extLst>
          </p:cNvPr>
          <p:cNvGrpSpPr/>
          <p:nvPr/>
        </p:nvGrpSpPr>
        <p:grpSpPr>
          <a:xfrm>
            <a:off x="210384" y="2395741"/>
            <a:ext cx="660951" cy="838514"/>
            <a:chOff x="1003853" y="1565545"/>
            <a:chExt cx="660951" cy="1043612"/>
          </a:xfrm>
          <a:solidFill>
            <a:schemeClr val="accent2"/>
          </a:solidFill>
        </p:grpSpPr>
        <p:sp>
          <p:nvSpPr>
            <p:cNvPr id="71" name="Arrow: Chevron 70">
              <a:extLst>
                <a:ext uri="{FF2B5EF4-FFF2-40B4-BE49-F238E27FC236}">
                  <a16:creationId xmlns:a16="http://schemas.microsoft.com/office/drawing/2014/main" id="{ADA92992-1542-0A71-DDA7-C4608606B3F7}"/>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2" name="Rectangle 71">
              <a:extLst>
                <a:ext uri="{FF2B5EF4-FFF2-40B4-BE49-F238E27FC236}">
                  <a16:creationId xmlns:a16="http://schemas.microsoft.com/office/drawing/2014/main" id="{153D9B43-E786-64D8-C2B2-8403DE869E71}"/>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72">
            <a:extLst>
              <a:ext uri="{FF2B5EF4-FFF2-40B4-BE49-F238E27FC236}">
                <a16:creationId xmlns:a16="http://schemas.microsoft.com/office/drawing/2014/main" id="{6056D54D-272A-F34B-BD6C-D059162D5EEE}"/>
              </a:ext>
            </a:extLst>
          </p:cNvPr>
          <p:cNvGrpSpPr/>
          <p:nvPr/>
        </p:nvGrpSpPr>
        <p:grpSpPr>
          <a:xfrm>
            <a:off x="205415" y="3372547"/>
            <a:ext cx="660951" cy="804385"/>
            <a:chOff x="1003853" y="1565545"/>
            <a:chExt cx="660951" cy="1043612"/>
          </a:xfrm>
          <a:solidFill>
            <a:schemeClr val="accent5"/>
          </a:solidFill>
        </p:grpSpPr>
        <p:sp>
          <p:nvSpPr>
            <p:cNvPr id="74" name="Arrow: Chevron 73">
              <a:extLst>
                <a:ext uri="{FF2B5EF4-FFF2-40B4-BE49-F238E27FC236}">
                  <a16:creationId xmlns:a16="http://schemas.microsoft.com/office/drawing/2014/main" id="{D34780BA-8CEF-5CFE-C065-B5B2A4C89EBA}"/>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5" name="Rectangle 74">
              <a:extLst>
                <a:ext uri="{FF2B5EF4-FFF2-40B4-BE49-F238E27FC236}">
                  <a16:creationId xmlns:a16="http://schemas.microsoft.com/office/drawing/2014/main" id="{71864011-24B8-9EA8-D2D4-1ECBADE950C0}"/>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6" name="TextBox 75">
            <a:extLst>
              <a:ext uri="{FF2B5EF4-FFF2-40B4-BE49-F238E27FC236}">
                <a16:creationId xmlns:a16="http://schemas.microsoft.com/office/drawing/2014/main" id="{44833D91-A53F-ED8E-EDC2-F6DCB4D02A3C}"/>
              </a:ext>
            </a:extLst>
          </p:cNvPr>
          <p:cNvSpPr txBox="1"/>
          <p:nvPr/>
        </p:nvSpPr>
        <p:spPr>
          <a:xfrm>
            <a:off x="178910" y="1578162"/>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1</a:t>
            </a:r>
            <a:endParaRPr lang="ko-KR" altLang="en-US" sz="3200" b="1" dirty="0">
              <a:solidFill>
                <a:schemeClr val="bg1"/>
              </a:solidFill>
              <a:cs typeface="Arial" pitchFamily="34" charset="0"/>
            </a:endParaRPr>
          </a:p>
        </p:txBody>
      </p:sp>
      <p:sp>
        <p:nvSpPr>
          <p:cNvPr id="77" name="TextBox 76">
            <a:extLst>
              <a:ext uri="{FF2B5EF4-FFF2-40B4-BE49-F238E27FC236}">
                <a16:creationId xmlns:a16="http://schemas.microsoft.com/office/drawing/2014/main" id="{BFEACAAC-D71A-6269-2F4A-C1D4F2E86F08}"/>
              </a:ext>
            </a:extLst>
          </p:cNvPr>
          <p:cNvSpPr txBox="1"/>
          <p:nvPr/>
        </p:nvSpPr>
        <p:spPr>
          <a:xfrm>
            <a:off x="165653" y="2510895"/>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2</a:t>
            </a:r>
            <a:endParaRPr lang="ko-KR" altLang="en-US" sz="3200" b="1" dirty="0">
              <a:solidFill>
                <a:schemeClr val="bg1"/>
              </a:solidFill>
              <a:cs typeface="Arial" pitchFamily="34" charset="0"/>
            </a:endParaRPr>
          </a:p>
        </p:txBody>
      </p:sp>
      <p:sp>
        <p:nvSpPr>
          <p:cNvPr id="78" name="TextBox 77">
            <a:extLst>
              <a:ext uri="{FF2B5EF4-FFF2-40B4-BE49-F238E27FC236}">
                <a16:creationId xmlns:a16="http://schemas.microsoft.com/office/drawing/2014/main" id="{DC2453D5-727D-171D-930A-FA081D443BFC}"/>
              </a:ext>
            </a:extLst>
          </p:cNvPr>
          <p:cNvSpPr txBox="1"/>
          <p:nvPr/>
        </p:nvSpPr>
        <p:spPr>
          <a:xfrm>
            <a:off x="1289329" y="1635494"/>
            <a:ext cx="3786262" cy="344710"/>
          </a:xfrm>
          <a:prstGeom prst="rect">
            <a:avLst/>
          </a:prstGeom>
          <a:noFill/>
        </p:spPr>
        <p:txBody>
          <a:bodyPr wrap="square" rtlCol="0">
            <a:spAutoFit/>
          </a:bodyPr>
          <a:lstStyle/>
          <a:p>
            <a:pPr algn="l" rtl="0">
              <a:lnSpc>
                <a:spcPct val="80000"/>
              </a:lnSpc>
              <a:buNone/>
              <a:defRPr/>
            </a:pPr>
            <a:r>
              <a:rPr lang="en-US" sz="2000" b="1" dirty="0"/>
              <a:t>Wrong or poor choice of Medium</a:t>
            </a:r>
          </a:p>
        </p:txBody>
      </p:sp>
      <p:sp>
        <p:nvSpPr>
          <p:cNvPr id="79" name="TextBox 78">
            <a:extLst>
              <a:ext uri="{FF2B5EF4-FFF2-40B4-BE49-F238E27FC236}">
                <a16:creationId xmlns:a16="http://schemas.microsoft.com/office/drawing/2014/main" id="{97BA0381-AB15-CE8C-3C4E-59B6ADB80F59}"/>
              </a:ext>
            </a:extLst>
          </p:cNvPr>
          <p:cNvSpPr txBox="1"/>
          <p:nvPr/>
        </p:nvSpPr>
        <p:spPr>
          <a:xfrm>
            <a:off x="1140787" y="2454138"/>
            <a:ext cx="3786262" cy="423321"/>
          </a:xfrm>
          <a:prstGeom prst="rect">
            <a:avLst/>
          </a:prstGeom>
          <a:solidFill>
            <a:schemeClr val="bg1">
              <a:lumMod val="95000"/>
            </a:schemeClr>
          </a:solidFill>
        </p:spPr>
        <p:txBody>
          <a:bodyPr wrap="square" rtlCol="0">
            <a:spAutoFit/>
          </a:bodyPr>
          <a:lstStyle/>
          <a:p>
            <a:pPr lvl="1" algn="l" rtl="0">
              <a:lnSpc>
                <a:spcPct val="130000"/>
              </a:lnSpc>
            </a:pPr>
            <a:r>
              <a:rPr lang="en-US" altLang="ar-EG" dirty="0"/>
              <a:t>Poor written or oral expression.</a:t>
            </a:r>
          </a:p>
        </p:txBody>
      </p:sp>
      <p:sp>
        <p:nvSpPr>
          <p:cNvPr id="80" name="TextBox 79">
            <a:extLst>
              <a:ext uri="{FF2B5EF4-FFF2-40B4-BE49-F238E27FC236}">
                <a16:creationId xmlns:a16="http://schemas.microsoft.com/office/drawing/2014/main" id="{7A0A3B45-696E-1152-0E9F-CC34AA4964D1}"/>
              </a:ext>
            </a:extLst>
          </p:cNvPr>
          <p:cNvSpPr txBox="1"/>
          <p:nvPr/>
        </p:nvSpPr>
        <p:spPr>
          <a:xfrm>
            <a:off x="1088875" y="3398043"/>
            <a:ext cx="3786262" cy="496996"/>
          </a:xfrm>
          <a:prstGeom prst="rect">
            <a:avLst/>
          </a:prstGeom>
          <a:noFill/>
        </p:spPr>
        <p:txBody>
          <a:bodyPr wrap="square" rtlCol="0">
            <a:spAutoFit/>
          </a:bodyPr>
          <a:lstStyle/>
          <a:p>
            <a:pPr algn="ctr">
              <a:lnSpc>
                <a:spcPct val="150000"/>
              </a:lnSpc>
            </a:pPr>
            <a:r>
              <a:rPr lang="en-US" sz="2000" b="1" dirty="0"/>
              <a:t>Filtering</a:t>
            </a:r>
            <a:endParaRPr lang="en-US" sz="2000" b="1" dirty="0">
              <a:cs typeface="ACS  Fayrouz Bold" pitchFamily="2" charset="-78"/>
            </a:endParaRPr>
          </a:p>
        </p:txBody>
      </p:sp>
      <p:sp>
        <p:nvSpPr>
          <p:cNvPr id="81" name="Rectangle 80">
            <a:extLst>
              <a:ext uri="{FF2B5EF4-FFF2-40B4-BE49-F238E27FC236}">
                <a16:creationId xmlns:a16="http://schemas.microsoft.com/office/drawing/2014/main" id="{E98F3594-587C-9D78-A84F-D3EBD2DA47A0}"/>
              </a:ext>
            </a:extLst>
          </p:cNvPr>
          <p:cNvSpPr/>
          <p:nvPr/>
        </p:nvSpPr>
        <p:spPr>
          <a:xfrm>
            <a:off x="230262" y="4344407"/>
            <a:ext cx="5062329" cy="563195"/>
          </a:xfrm>
          <a:prstGeom prst="rect">
            <a:avLst/>
          </a:prstGeom>
          <a:solidFill>
            <a:schemeClr val="bg1">
              <a:lumMod val="9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2" name="Group 81">
            <a:extLst>
              <a:ext uri="{FF2B5EF4-FFF2-40B4-BE49-F238E27FC236}">
                <a16:creationId xmlns:a16="http://schemas.microsoft.com/office/drawing/2014/main" id="{0278F66E-58A8-CBF9-5F91-92A86AA5B1FB}"/>
              </a:ext>
            </a:extLst>
          </p:cNvPr>
          <p:cNvGrpSpPr/>
          <p:nvPr/>
        </p:nvGrpSpPr>
        <p:grpSpPr>
          <a:xfrm>
            <a:off x="217012" y="4350198"/>
            <a:ext cx="660951" cy="839931"/>
            <a:chOff x="996397" y="1360403"/>
            <a:chExt cx="660951" cy="1052652"/>
          </a:xfrm>
        </p:grpSpPr>
        <p:sp>
          <p:nvSpPr>
            <p:cNvPr id="83" name="Arrow: Chevron 764">
              <a:extLst>
                <a:ext uri="{FF2B5EF4-FFF2-40B4-BE49-F238E27FC236}">
                  <a16:creationId xmlns:a16="http://schemas.microsoft.com/office/drawing/2014/main" id="{3F55CF1B-B290-368E-8D19-C61C019DF013}"/>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4" name="Rectangle 83">
              <a:extLst>
                <a:ext uri="{FF2B5EF4-FFF2-40B4-BE49-F238E27FC236}">
                  <a16:creationId xmlns:a16="http://schemas.microsoft.com/office/drawing/2014/main" id="{C6FCCDEA-2D92-E650-A036-5B8770F09433}"/>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5" name="Rectangle 84">
            <a:extLst>
              <a:ext uri="{FF2B5EF4-FFF2-40B4-BE49-F238E27FC236}">
                <a16:creationId xmlns:a16="http://schemas.microsoft.com/office/drawing/2014/main" id="{75B0F4DB-0771-98EA-7A26-6B1658A8D369}"/>
              </a:ext>
            </a:extLst>
          </p:cNvPr>
          <p:cNvSpPr/>
          <p:nvPr/>
        </p:nvSpPr>
        <p:spPr>
          <a:xfrm>
            <a:off x="897828" y="5272947"/>
            <a:ext cx="4393105" cy="604885"/>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buNone/>
              <a:defRPr/>
            </a:pPr>
            <a:r>
              <a:rPr lang="en-US" sz="2000" b="1" dirty="0">
                <a:solidFill>
                  <a:schemeClr val="tx1"/>
                </a:solidFill>
              </a:rPr>
              <a:t>Information overload</a:t>
            </a:r>
          </a:p>
        </p:txBody>
      </p:sp>
      <p:grpSp>
        <p:nvGrpSpPr>
          <p:cNvPr id="86" name="Group 85">
            <a:extLst>
              <a:ext uri="{FF2B5EF4-FFF2-40B4-BE49-F238E27FC236}">
                <a16:creationId xmlns:a16="http://schemas.microsoft.com/office/drawing/2014/main" id="{CFCDB4ED-6E3C-9169-51C3-615809E6222C}"/>
              </a:ext>
            </a:extLst>
          </p:cNvPr>
          <p:cNvGrpSpPr/>
          <p:nvPr/>
        </p:nvGrpSpPr>
        <p:grpSpPr>
          <a:xfrm>
            <a:off x="217010" y="5281700"/>
            <a:ext cx="660951" cy="838514"/>
            <a:chOff x="1003853" y="1565545"/>
            <a:chExt cx="660951" cy="1043612"/>
          </a:xfrm>
          <a:solidFill>
            <a:schemeClr val="accent2"/>
          </a:solidFill>
        </p:grpSpPr>
        <p:sp>
          <p:nvSpPr>
            <p:cNvPr id="87" name="Arrow: Chevron 767">
              <a:extLst>
                <a:ext uri="{FF2B5EF4-FFF2-40B4-BE49-F238E27FC236}">
                  <a16:creationId xmlns:a16="http://schemas.microsoft.com/office/drawing/2014/main" id="{F9D59011-7F9B-74F2-6ECF-74B8A563FEFF}"/>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8" name="Rectangle 87">
              <a:extLst>
                <a:ext uri="{FF2B5EF4-FFF2-40B4-BE49-F238E27FC236}">
                  <a16:creationId xmlns:a16="http://schemas.microsoft.com/office/drawing/2014/main" id="{5B0C6BC1-1583-9409-C528-B5E00C668520}"/>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EFD91AA9-4839-C210-BFEA-94B19500296D}"/>
              </a:ext>
            </a:extLst>
          </p:cNvPr>
          <p:cNvSpPr/>
          <p:nvPr/>
        </p:nvSpPr>
        <p:spPr>
          <a:xfrm>
            <a:off x="6848068" y="1472557"/>
            <a:ext cx="5062329" cy="600509"/>
          </a:xfrm>
          <a:prstGeom prst="rect">
            <a:avLst/>
          </a:prstGeom>
          <a:solidFill>
            <a:schemeClr val="bg1">
              <a:lumMod val="95000"/>
            </a:schemeClr>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0" name="Group 89">
            <a:extLst>
              <a:ext uri="{FF2B5EF4-FFF2-40B4-BE49-F238E27FC236}">
                <a16:creationId xmlns:a16="http://schemas.microsoft.com/office/drawing/2014/main" id="{90BF8547-A6FA-661E-035B-B6B6A78CAA38}"/>
              </a:ext>
            </a:extLst>
          </p:cNvPr>
          <p:cNvGrpSpPr/>
          <p:nvPr/>
        </p:nvGrpSpPr>
        <p:grpSpPr>
          <a:xfrm>
            <a:off x="11287547" y="1502377"/>
            <a:ext cx="660951" cy="770714"/>
            <a:chOff x="1003853" y="1565545"/>
            <a:chExt cx="660951" cy="1043612"/>
          </a:xfrm>
          <a:solidFill>
            <a:schemeClr val="accent5"/>
          </a:solidFill>
        </p:grpSpPr>
        <p:sp>
          <p:nvSpPr>
            <p:cNvPr id="91" name="Arrow: Chevron 770">
              <a:extLst>
                <a:ext uri="{FF2B5EF4-FFF2-40B4-BE49-F238E27FC236}">
                  <a16:creationId xmlns:a16="http://schemas.microsoft.com/office/drawing/2014/main" id="{9411FEF6-ACB2-E39B-682F-BB7FEDDEE8D1}"/>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2" name="Rectangle 91">
              <a:extLst>
                <a:ext uri="{FF2B5EF4-FFF2-40B4-BE49-F238E27FC236}">
                  <a16:creationId xmlns:a16="http://schemas.microsoft.com/office/drawing/2014/main" id="{9172D29A-BBC7-A7D4-5856-C8533BAE008B}"/>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3" name="Rectangle 92">
            <a:extLst>
              <a:ext uri="{FF2B5EF4-FFF2-40B4-BE49-F238E27FC236}">
                <a16:creationId xmlns:a16="http://schemas.microsoft.com/office/drawing/2014/main" id="{1AB6BDD3-E61B-2657-6CDC-062E49AF14AB}"/>
              </a:ext>
            </a:extLst>
          </p:cNvPr>
          <p:cNvSpPr/>
          <p:nvPr/>
        </p:nvSpPr>
        <p:spPr>
          <a:xfrm>
            <a:off x="6907705" y="2396359"/>
            <a:ext cx="5062329" cy="604885"/>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l" rtl="0">
              <a:lnSpc>
                <a:spcPct val="130000"/>
              </a:lnSpc>
            </a:pPr>
            <a:r>
              <a:rPr lang="en-US" altLang="ar-EG" b="1" dirty="0">
                <a:solidFill>
                  <a:schemeClr val="tx1"/>
                </a:solidFill>
              </a:rPr>
              <a:t>Failure to recognize nonverbal signals.</a:t>
            </a:r>
          </a:p>
        </p:txBody>
      </p:sp>
      <p:grpSp>
        <p:nvGrpSpPr>
          <p:cNvPr id="94" name="Group 93">
            <a:extLst>
              <a:ext uri="{FF2B5EF4-FFF2-40B4-BE49-F238E27FC236}">
                <a16:creationId xmlns:a16="http://schemas.microsoft.com/office/drawing/2014/main" id="{BF58A059-3D35-8317-19B2-511C16FF84E9}"/>
              </a:ext>
            </a:extLst>
          </p:cNvPr>
          <p:cNvGrpSpPr/>
          <p:nvPr/>
        </p:nvGrpSpPr>
        <p:grpSpPr>
          <a:xfrm>
            <a:off x="11340566" y="2414381"/>
            <a:ext cx="660951" cy="770625"/>
            <a:chOff x="1003853" y="1565545"/>
            <a:chExt cx="660951" cy="1043612"/>
          </a:xfrm>
          <a:solidFill>
            <a:schemeClr val="accent2"/>
          </a:solidFill>
        </p:grpSpPr>
        <p:sp>
          <p:nvSpPr>
            <p:cNvPr id="95" name="Arrow: Chevron 767">
              <a:extLst>
                <a:ext uri="{FF2B5EF4-FFF2-40B4-BE49-F238E27FC236}">
                  <a16:creationId xmlns:a16="http://schemas.microsoft.com/office/drawing/2014/main" id="{2ACD8B94-93F1-BE30-0DFB-25D28B1C3432}"/>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6" name="Rectangle 95">
              <a:extLst>
                <a:ext uri="{FF2B5EF4-FFF2-40B4-BE49-F238E27FC236}">
                  <a16:creationId xmlns:a16="http://schemas.microsoft.com/office/drawing/2014/main" id="{044533EE-72C8-E7F5-D5ED-33054D299BAD}"/>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7" name="Rectangle 96">
            <a:extLst>
              <a:ext uri="{FF2B5EF4-FFF2-40B4-BE49-F238E27FC236}">
                <a16:creationId xmlns:a16="http://schemas.microsoft.com/office/drawing/2014/main" id="{519ACC13-B230-0908-2982-EC6BAECA919D}"/>
              </a:ext>
            </a:extLst>
          </p:cNvPr>
          <p:cNvSpPr/>
          <p:nvPr/>
        </p:nvSpPr>
        <p:spPr>
          <a:xfrm>
            <a:off x="6907701" y="3378032"/>
            <a:ext cx="5062329" cy="563195"/>
          </a:xfrm>
          <a:prstGeom prst="rect">
            <a:avLst/>
          </a:prstGeom>
          <a:solidFill>
            <a:schemeClr val="bg1">
              <a:lumMod val="9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8" name="Group 97">
            <a:extLst>
              <a:ext uri="{FF2B5EF4-FFF2-40B4-BE49-F238E27FC236}">
                <a16:creationId xmlns:a16="http://schemas.microsoft.com/office/drawing/2014/main" id="{2192F37D-BB80-D564-7492-AEF10A6C046D}"/>
              </a:ext>
            </a:extLst>
          </p:cNvPr>
          <p:cNvGrpSpPr/>
          <p:nvPr/>
        </p:nvGrpSpPr>
        <p:grpSpPr>
          <a:xfrm>
            <a:off x="11335584" y="3345193"/>
            <a:ext cx="660951" cy="843562"/>
            <a:chOff x="996397" y="1360403"/>
            <a:chExt cx="660951" cy="1052652"/>
          </a:xfrm>
        </p:grpSpPr>
        <p:sp>
          <p:nvSpPr>
            <p:cNvPr id="99" name="Arrow: Chevron 764">
              <a:extLst>
                <a:ext uri="{FF2B5EF4-FFF2-40B4-BE49-F238E27FC236}">
                  <a16:creationId xmlns:a16="http://schemas.microsoft.com/office/drawing/2014/main" id="{67B264B5-4F2D-DF1B-993C-F2EFC12D5F31}"/>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0" name="Rectangle 99">
              <a:extLst>
                <a:ext uri="{FF2B5EF4-FFF2-40B4-BE49-F238E27FC236}">
                  <a16:creationId xmlns:a16="http://schemas.microsoft.com/office/drawing/2014/main" id="{D884B111-CEC9-402B-9FEB-E98700391635}"/>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1" name="Rectangle 100">
            <a:extLst>
              <a:ext uri="{FF2B5EF4-FFF2-40B4-BE49-F238E27FC236}">
                <a16:creationId xmlns:a16="http://schemas.microsoft.com/office/drawing/2014/main" id="{C315AF39-B656-28EE-C75F-FAEA1041ADFE}"/>
              </a:ext>
            </a:extLst>
          </p:cNvPr>
          <p:cNvSpPr/>
          <p:nvPr/>
        </p:nvSpPr>
        <p:spPr>
          <a:xfrm>
            <a:off x="6887836" y="4325749"/>
            <a:ext cx="5062329" cy="600509"/>
          </a:xfrm>
          <a:prstGeom prst="rect">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2" name="Group 101">
            <a:extLst>
              <a:ext uri="{FF2B5EF4-FFF2-40B4-BE49-F238E27FC236}">
                <a16:creationId xmlns:a16="http://schemas.microsoft.com/office/drawing/2014/main" id="{F698B4C0-2709-8048-8E80-13908E496EB8}"/>
              </a:ext>
            </a:extLst>
          </p:cNvPr>
          <p:cNvGrpSpPr/>
          <p:nvPr/>
        </p:nvGrpSpPr>
        <p:grpSpPr>
          <a:xfrm>
            <a:off x="11322337" y="4338568"/>
            <a:ext cx="660951" cy="804385"/>
            <a:chOff x="1003853" y="1565545"/>
            <a:chExt cx="660951" cy="1043612"/>
          </a:xfrm>
          <a:solidFill>
            <a:schemeClr val="accent5"/>
          </a:solidFill>
        </p:grpSpPr>
        <p:sp>
          <p:nvSpPr>
            <p:cNvPr id="103" name="Arrow: Chevron 770">
              <a:extLst>
                <a:ext uri="{FF2B5EF4-FFF2-40B4-BE49-F238E27FC236}">
                  <a16:creationId xmlns:a16="http://schemas.microsoft.com/office/drawing/2014/main" id="{F66500CF-EB1D-F19B-F445-CF4CC18CF84F}"/>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4" name="Rectangle 103">
              <a:extLst>
                <a:ext uri="{FF2B5EF4-FFF2-40B4-BE49-F238E27FC236}">
                  <a16:creationId xmlns:a16="http://schemas.microsoft.com/office/drawing/2014/main" id="{CD326B85-E463-3BD9-F880-D16E418255F9}"/>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5" name="Rectangle 104">
            <a:extLst>
              <a:ext uri="{FF2B5EF4-FFF2-40B4-BE49-F238E27FC236}">
                <a16:creationId xmlns:a16="http://schemas.microsoft.com/office/drawing/2014/main" id="{24B675D4-4EBA-EA34-BBA5-00677D02D60A}"/>
              </a:ext>
            </a:extLst>
          </p:cNvPr>
          <p:cNvSpPr/>
          <p:nvPr/>
        </p:nvSpPr>
        <p:spPr>
          <a:xfrm>
            <a:off x="6904392" y="5260485"/>
            <a:ext cx="5062329" cy="604885"/>
          </a:xfrm>
          <a:prstGeom prst="rect">
            <a:avLst/>
          </a:prstGeom>
          <a:solidFill>
            <a:schemeClr val="bg1">
              <a:lumMod val="9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6" name="Group 105">
            <a:extLst>
              <a:ext uri="{FF2B5EF4-FFF2-40B4-BE49-F238E27FC236}">
                <a16:creationId xmlns:a16="http://schemas.microsoft.com/office/drawing/2014/main" id="{A8F331D6-F3FD-2C58-6AC3-EDF6D5AB8C5A}"/>
              </a:ext>
            </a:extLst>
          </p:cNvPr>
          <p:cNvGrpSpPr/>
          <p:nvPr/>
        </p:nvGrpSpPr>
        <p:grpSpPr>
          <a:xfrm>
            <a:off x="11335585" y="5277782"/>
            <a:ext cx="660951" cy="838514"/>
            <a:chOff x="1003853" y="1565545"/>
            <a:chExt cx="660951" cy="1043612"/>
          </a:xfrm>
          <a:solidFill>
            <a:schemeClr val="accent2"/>
          </a:solidFill>
        </p:grpSpPr>
        <p:sp>
          <p:nvSpPr>
            <p:cNvPr id="107" name="Arrow: Chevron 767">
              <a:extLst>
                <a:ext uri="{FF2B5EF4-FFF2-40B4-BE49-F238E27FC236}">
                  <a16:creationId xmlns:a16="http://schemas.microsoft.com/office/drawing/2014/main" id="{7AFD4490-CBE9-2A5A-7B76-09C96663B9A5}"/>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8" name="Rectangle 107">
              <a:extLst>
                <a:ext uri="{FF2B5EF4-FFF2-40B4-BE49-F238E27FC236}">
                  <a16:creationId xmlns:a16="http://schemas.microsoft.com/office/drawing/2014/main" id="{396B7054-CA8E-A84C-0A2B-12E70229122A}"/>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9" name="TextBox 108">
            <a:extLst>
              <a:ext uri="{FF2B5EF4-FFF2-40B4-BE49-F238E27FC236}">
                <a16:creationId xmlns:a16="http://schemas.microsoft.com/office/drawing/2014/main" id="{689D4DEB-04CB-71B9-3A39-D17CA21EC95E}"/>
              </a:ext>
            </a:extLst>
          </p:cNvPr>
          <p:cNvSpPr txBox="1"/>
          <p:nvPr/>
        </p:nvSpPr>
        <p:spPr>
          <a:xfrm>
            <a:off x="212037" y="3431916"/>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3</a:t>
            </a:r>
            <a:endParaRPr lang="ko-KR" altLang="en-US" sz="3200" b="1" dirty="0">
              <a:solidFill>
                <a:schemeClr val="bg1"/>
              </a:solidFill>
              <a:cs typeface="Arial" pitchFamily="34" charset="0"/>
            </a:endParaRPr>
          </a:p>
        </p:txBody>
      </p:sp>
      <p:sp>
        <p:nvSpPr>
          <p:cNvPr id="110" name="TextBox 109">
            <a:extLst>
              <a:ext uri="{FF2B5EF4-FFF2-40B4-BE49-F238E27FC236}">
                <a16:creationId xmlns:a16="http://schemas.microsoft.com/office/drawing/2014/main" id="{10D8E71E-DA9C-8940-A8B8-14EF2B7A2990}"/>
              </a:ext>
            </a:extLst>
          </p:cNvPr>
          <p:cNvSpPr txBox="1"/>
          <p:nvPr/>
        </p:nvSpPr>
        <p:spPr>
          <a:xfrm>
            <a:off x="192161" y="4419202"/>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4</a:t>
            </a:r>
            <a:endParaRPr lang="ko-KR" altLang="en-US" sz="3200" b="1" dirty="0">
              <a:solidFill>
                <a:schemeClr val="bg1"/>
              </a:solidFill>
              <a:cs typeface="Arial" pitchFamily="34" charset="0"/>
            </a:endParaRPr>
          </a:p>
        </p:txBody>
      </p:sp>
      <p:sp>
        <p:nvSpPr>
          <p:cNvPr id="111" name="TextBox 110">
            <a:extLst>
              <a:ext uri="{FF2B5EF4-FFF2-40B4-BE49-F238E27FC236}">
                <a16:creationId xmlns:a16="http://schemas.microsoft.com/office/drawing/2014/main" id="{E3A059CB-D30A-623C-67FE-09C063AFE4B3}"/>
              </a:ext>
            </a:extLst>
          </p:cNvPr>
          <p:cNvSpPr txBox="1"/>
          <p:nvPr/>
        </p:nvSpPr>
        <p:spPr>
          <a:xfrm>
            <a:off x="218665" y="5333600"/>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5</a:t>
            </a:r>
            <a:endParaRPr lang="ko-KR" altLang="en-US" sz="3200" b="1" dirty="0">
              <a:solidFill>
                <a:schemeClr val="bg1"/>
              </a:solidFill>
              <a:cs typeface="Arial" pitchFamily="34" charset="0"/>
            </a:endParaRPr>
          </a:p>
        </p:txBody>
      </p:sp>
      <p:sp>
        <p:nvSpPr>
          <p:cNvPr id="112" name="TextBox 111">
            <a:extLst>
              <a:ext uri="{FF2B5EF4-FFF2-40B4-BE49-F238E27FC236}">
                <a16:creationId xmlns:a16="http://schemas.microsoft.com/office/drawing/2014/main" id="{AE5903D9-1618-F7A6-733D-08DEF2212D01}"/>
              </a:ext>
            </a:extLst>
          </p:cNvPr>
          <p:cNvSpPr txBox="1"/>
          <p:nvPr/>
        </p:nvSpPr>
        <p:spPr>
          <a:xfrm>
            <a:off x="11257741" y="1530232"/>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6</a:t>
            </a:r>
            <a:endParaRPr lang="ko-KR" altLang="en-US" sz="3200" b="1" dirty="0">
              <a:solidFill>
                <a:schemeClr val="bg1"/>
              </a:solidFill>
              <a:cs typeface="Arial" pitchFamily="34" charset="0"/>
            </a:endParaRPr>
          </a:p>
        </p:txBody>
      </p:sp>
      <p:sp>
        <p:nvSpPr>
          <p:cNvPr id="113" name="TextBox 112">
            <a:extLst>
              <a:ext uri="{FF2B5EF4-FFF2-40B4-BE49-F238E27FC236}">
                <a16:creationId xmlns:a16="http://schemas.microsoft.com/office/drawing/2014/main" id="{9DCFA0DA-BAFA-7DE5-7C45-BA75AD1055AF}"/>
              </a:ext>
            </a:extLst>
          </p:cNvPr>
          <p:cNvSpPr txBox="1"/>
          <p:nvPr/>
        </p:nvSpPr>
        <p:spPr>
          <a:xfrm>
            <a:off x="11310751" y="2457883"/>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7</a:t>
            </a:r>
            <a:endParaRPr lang="ko-KR" altLang="en-US" sz="3200" b="1" dirty="0">
              <a:solidFill>
                <a:schemeClr val="bg1"/>
              </a:solidFill>
              <a:cs typeface="Arial" pitchFamily="34" charset="0"/>
            </a:endParaRPr>
          </a:p>
        </p:txBody>
      </p:sp>
      <p:sp>
        <p:nvSpPr>
          <p:cNvPr id="114" name="TextBox 113">
            <a:extLst>
              <a:ext uri="{FF2B5EF4-FFF2-40B4-BE49-F238E27FC236}">
                <a16:creationId xmlns:a16="http://schemas.microsoft.com/office/drawing/2014/main" id="{4C13A3E0-9E10-9EBB-8BFB-8A54DF3E160E}"/>
              </a:ext>
            </a:extLst>
          </p:cNvPr>
          <p:cNvSpPr txBox="1"/>
          <p:nvPr/>
        </p:nvSpPr>
        <p:spPr>
          <a:xfrm>
            <a:off x="11337260" y="3451796"/>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8</a:t>
            </a:r>
            <a:endParaRPr lang="ko-KR" altLang="en-US" sz="3200" b="1" dirty="0">
              <a:solidFill>
                <a:schemeClr val="bg1"/>
              </a:solidFill>
              <a:cs typeface="Arial" pitchFamily="34" charset="0"/>
            </a:endParaRPr>
          </a:p>
        </p:txBody>
      </p:sp>
      <p:sp>
        <p:nvSpPr>
          <p:cNvPr id="115" name="TextBox 114">
            <a:extLst>
              <a:ext uri="{FF2B5EF4-FFF2-40B4-BE49-F238E27FC236}">
                <a16:creationId xmlns:a16="http://schemas.microsoft.com/office/drawing/2014/main" id="{97DCFC92-8AB2-2921-45D6-FD0C8BDE3440}"/>
              </a:ext>
            </a:extLst>
          </p:cNvPr>
          <p:cNvSpPr txBox="1"/>
          <p:nvPr/>
        </p:nvSpPr>
        <p:spPr>
          <a:xfrm>
            <a:off x="11323999" y="4392699"/>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9</a:t>
            </a:r>
            <a:endParaRPr lang="ko-KR" altLang="en-US" sz="3200" b="1" dirty="0">
              <a:solidFill>
                <a:schemeClr val="bg1"/>
              </a:solidFill>
              <a:cs typeface="Arial" pitchFamily="34" charset="0"/>
            </a:endParaRPr>
          </a:p>
        </p:txBody>
      </p:sp>
      <p:sp>
        <p:nvSpPr>
          <p:cNvPr id="116" name="TextBox 115">
            <a:extLst>
              <a:ext uri="{FF2B5EF4-FFF2-40B4-BE49-F238E27FC236}">
                <a16:creationId xmlns:a16="http://schemas.microsoft.com/office/drawing/2014/main" id="{27D738CC-94D8-486B-8A31-DFB10411CD4A}"/>
              </a:ext>
            </a:extLst>
          </p:cNvPr>
          <p:cNvSpPr txBox="1"/>
          <p:nvPr/>
        </p:nvSpPr>
        <p:spPr>
          <a:xfrm>
            <a:off x="11310751" y="5360108"/>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10</a:t>
            </a:r>
            <a:endParaRPr lang="ko-KR" altLang="en-US" sz="3200" b="1" dirty="0">
              <a:solidFill>
                <a:schemeClr val="bg1"/>
              </a:solidFill>
              <a:cs typeface="Arial" pitchFamily="34" charset="0"/>
            </a:endParaRPr>
          </a:p>
        </p:txBody>
      </p:sp>
      <p:sp>
        <p:nvSpPr>
          <p:cNvPr id="117" name="TextBox 116">
            <a:extLst>
              <a:ext uri="{FF2B5EF4-FFF2-40B4-BE49-F238E27FC236}">
                <a16:creationId xmlns:a16="http://schemas.microsoft.com/office/drawing/2014/main" id="{B42D3246-519D-278A-F53C-19A98C724E75}"/>
              </a:ext>
            </a:extLst>
          </p:cNvPr>
          <p:cNvSpPr txBox="1"/>
          <p:nvPr/>
        </p:nvSpPr>
        <p:spPr>
          <a:xfrm>
            <a:off x="1068458" y="4425973"/>
            <a:ext cx="3970707" cy="338554"/>
          </a:xfrm>
          <a:prstGeom prst="rect">
            <a:avLst/>
          </a:prstGeom>
          <a:noFill/>
        </p:spPr>
        <p:txBody>
          <a:bodyPr wrap="square" rtlCol="1">
            <a:spAutoFit/>
          </a:bodyPr>
          <a:lstStyle/>
          <a:p>
            <a:pPr algn="ctr">
              <a:lnSpc>
                <a:spcPct val="80000"/>
              </a:lnSpc>
              <a:buNone/>
              <a:defRPr/>
            </a:pPr>
            <a:r>
              <a:rPr lang="en-US" sz="2000" b="1" dirty="0"/>
              <a:t>Selective perception</a:t>
            </a:r>
          </a:p>
        </p:txBody>
      </p:sp>
      <p:sp>
        <p:nvSpPr>
          <p:cNvPr id="118" name="TextBox 117">
            <a:extLst>
              <a:ext uri="{FF2B5EF4-FFF2-40B4-BE49-F238E27FC236}">
                <a16:creationId xmlns:a16="http://schemas.microsoft.com/office/drawing/2014/main" id="{1211C4D7-3DA7-23A6-C511-18A4262DEA50}"/>
              </a:ext>
            </a:extLst>
          </p:cNvPr>
          <p:cNvSpPr txBox="1"/>
          <p:nvPr/>
        </p:nvSpPr>
        <p:spPr>
          <a:xfrm>
            <a:off x="7430367" y="1578742"/>
            <a:ext cx="3732112" cy="338554"/>
          </a:xfrm>
          <a:prstGeom prst="rect">
            <a:avLst/>
          </a:prstGeom>
          <a:noFill/>
        </p:spPr>
        <p:txBody>
          <a:bodyPr wrap="none" rtlCol="1">
            <a:spAutoFit/>
          </a:bodyPr>
          <a:lstStyle/>
          <a:p>
            <a:pPr>
              <a:lnSpc>
                <a:spcPct val="80000"/>
              </a:lnSpc>
              <a:buNone/>
              <a:defRPr/>
            </a:pPr>
            <a:r>
              <a:rPr lang="en-US" sz="2000" b="1" dirty="0"/>
              <a:t>Socio-psychological Barriers</a:t>
            </a:r>
          </a:p>
        </p:txBody>
      </p:sp>
      <p:sp>
        <p:nvSpPr>
          <p:cNvPr id="119" name="TextBox 118">
            <a:extLst>
              <a:ext uri="{FF2B5EF4-FFF2-40B4-BE49-F238E27FC236}">
                <a16:creationId xmlns:a16="http://schemas.microsoft.com/office/drawing/2014/main" id="{6FF4DF94-D5B7-57F3-08A6-1150FBB36805}"/>
              </a:ext>
            </a:extLst>
          </p:cNvPr>
          <p:cNvSpPr txBox="1"/>
          <p:nvPr/>
        </p:nvSpPr>
        <p:spPr>
          <a:xfrm>
            <a:off x="7872618" y="3487199"/>
            <a:ext cx="3013227" cy="338554"/>
          </a:xfrm>
          <a:prstGeom prst="rect">
            <a:avLst/>
          </a:prstGeom>
          <a:noFill/>
        </p:spPr>
        <p:txBody>
          <a:bodyPr wrap="square" rtlCol="1">
            <a:spAutoFit/>
          </a:bodyPr>
          <a:lstStyle/>
          <a:p>
            <a:pPr>
              <a:lnSpc>
                <a:spcPct val="80000"/>
              </a:lnSpc>
              <a:buNone/>
              <a:defRPr/>
            </a:pPr>
            <a:r>
              <a:rPr lang="en-US" sz="2000" b="1" dirty="0"/>
              <a:t>Physical Distractions</a:t>
            </a:r>
          </a:p>
        </p:txBody>
      </p:sp>
      <p:sp>
        <p:nvSpPr>
          <p:cNvPr id="120" name="TextBox 119">
            <a:extLst>
              <a:ext uri="{FF2B5EF4-FFF2-40B4-BE49-F238E27FC236}">
                <a16:creationId xmlns:a16="http://schemas.microsoft.com/office/drawing/2014/main" id="{B28C5EE9-5248-3E62-A17B-79F39B5542F5}"/>
              </a:ext>
            </a:extLst>
          </p:cNvPr>
          <p:cNvSpPr txBox="1"/>
          <p:nvPr/>
        </p:nvSpPr>
        <p:spPr>
          <a:xfrm flipH="1">
            <a:off x="8125249" y="4460930"/>
            <a:ext cx="2928758" cy="344710"/>
          </a:xfrm>
          <a:prstGeom prst="rect">
            <a:avLst/>
          </a:prstGeom>
          <a:noFill/>
        </p:spPr>
        <p:txBody>
          <a:bodyPr wrap="square" rtlCol="1">
            <a:spAutoFit/>
          </a:bodyPr>
          <a:lstStyle/>
          <a:p>
            <a:pPr algn="ctr">
              <a:lnSpc>
                <a:spcPct val="80000"/>
              </a:lnSpc>
              <a:buNone/>
              <a:defRPr/>
            </a:pPr>
            <a:r>
              <a:rPr lang="en-US" sz="2000" b="1" dirty="0"/>
              <a:t>Lack of feedback</a:t>
            </a:r>
          </a:p>
        </p:txBody>
      </p:sp>
      <p:sp>
        <p:nvSpPr>
          <p:cNvPr id="121" name="TextBox 120">
            <a:extLst>
              <a:ext uri="{FF2B5EF4-FFF2-40B4-BE49-F238E27FC236}">
                <a16:creationId xmlns:a16="http://schemas.microsoft.com/office/drawing/2014/main" id="{3FC0A750-3C63-F36F-A86E-A78EACFF2901}"/>
              </a:ext>
            </a:extLst>
          </p:cNvPr>
          <p:cNvSpPr txBox="1"/>
          <p:nvPr/>
        </p:nvSpPr>
        <p:spPr>
          <a:xfrm>
            <a:off x="7219150" y="5418423"/>
            <a:ext cx="4055168" cy="369332"/>
          </a:xfrm>
          <a:prstGeom prst="rect">
            <a:avLst/>
          </a:prstGeom>
          <a:noFill/>
        </p:spPr>
        <p:txBody>
          <a:bodyPr wrap="square" rtlCol="1">
            <a:spAutoFit/>
          </a:bodyPr>
          <a:lstStyle/>
          <a:p>
            <a:pPr algn="ctr" rtl="0">
              <a:spcBef>
                <a:spcPct val="20000"/>
              </a:spcBef>
            </a:pPr>
            <a:r>
              <a:rPr lang="en-US" dirty="0"/>
              <a:t>Language barrier</a:t>
            </a:r>
          </a:p>
        </p:txBody>
      </p:sp>
      <p:sp>
        <p:nvSpPr>
          <p:cNvPr id="122" name="Rectangle 121">
            <a:extLst>
              <a:ext uri="{FF2B5EF4-FFF2-40B4-BE49-F238E27FC236}">
                <a16:creationId xmlns:a16="http://schemas.microsoft.com/office/drawing/2014/main" id="{7C0659E7-F6BD-10F1-809D-6CFD99B3EA0B}"/>
              </a:ext>
            </a:extLst>
          </p:cNvPr>
          <p:cNvSpPr/>
          <p:nvPr/>
        </p:nvSpPr>
        <p:spPr>
          <a:xfrm>
            <a:off x="228604" y="6312720"/>
            <a:ext cx="7896645" cy="369332"/>
          </a:xfrm>
          <a:prstGeom prst="rect">
            <a:avLst/>
          </a:prstGeom>
        </p:spPr>
        <p:txBody>
          <a:bodyPr wrap="square">
            <a:spAutoFit/>
          </a:bodyPr>
          <a:lstStyle/>
          <a:p>
            <a:pPr algn="l" rtl="0"/>
            <a:r>
              <a:rPr lang="en-US" dirty="0"/>
              <a:t>https://www.slideshare.net/effectivecommunication/cs-final-ppt-11938630</a:t>
            </a:r>
            <a:endParaRPr lang="ar-EG" dirty="0"/>
          </a:p>
        </p:txBody>
      </p:sp>
    </p:spTree>
    <p:extLst>
      <p:ext uri="{BB962C8B-B14F-4D97-AF65-F5344CB8AC3E}">
        <p14:creationId xmlns:p14="http://schemas.microsoft.com/office/powerpoint/2010/main" val="136786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F92FF-D6AC-550C-CBF2-6CB81FB16AE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AFC2697-D352-7F12-4565-3EB39F1399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06F0DA63-D688-C632-0752-E20EA7B49A0A}"/>
              </a:ext>
            </a:extLst>
          </p:cNvPr>
          <p:cNvSpPr/>
          <p:nvPr/>
        </p:nvSpPr>
        <p:spPr>
          <a:xfrm>
            <a:off x="265043" y="6575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itle 3">
            <a:extLst>
              <a:ext uri="{FF2B5EF4-FFF2-40B4-BE49-F238E27FC236}">
                <a16:creationId xmlns:a16="http://schemas.microsoft.com/office/drawing/2014/main" id="{D54A5289-AD8C-8706-B3E5-D5B93D160853}"/>
              </a:ext>
            </a:extLst>
          </p:cNvPr>
          <p:cNvSpPr txBox="1">
            <a:spLocks/>
          </p:cNvSpPr>
          <p:nvPr/>
        </p:nvSpPr>
        <p:spPr>
          <a:xfrm>
            <a:off x="344557" y="951108"/>
            <a:ext cx="12192000" cy="775778"/>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sz="4000" b="1" kern="0" dirty="0">
              <a:solidFill>
                <a:schemeClr val="accent1">
                  <a:lumMod val="25000"/>
                </a:schemeClr>
              </a:solidFill>
            </a:endParaRPr>
          </a:p>
        </p:txBody>
      </p:sp>
      <p:sp>
        <p:nvSpPr>
          <p:cNvPr id="8" name="Rectangle 7">
            <a:extLst>
              <a:ext uri="{FF2B5EF4-FFF2-40B4-BE49-F238E27FC236}">
                <a16:creationId xmlns:a16="http://schemas.microsoft.com/office/drawing/2014/main" id="{69F11651-69B0-6960-6062-A0E83CA3FA95}"/>
              </a:ext>
            </a:extLst>
          </p:cNvPr>
          <p:cNvSpPr/>
          <p:nvPr/>
        </p:nvSpPr>
        <p:spPr>
          <a:xfrm>
            <a:off x="39752" y="1834148"/>
            <a:ext cx="12192000" cy="4608512"/>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9" name="Oval 8">
            <a:extLst>
              <a:ext uri="{FF2B5EF4-FFF2-40B4-BE49-F238E27FC236}">
                <a16:creationId xmlns:a16="http://schemas.microsoft.com/office/drawing/2014/main" id="{9872D79D-3EAC-BFB2-F95F-D77273B31A02}"/>
              </a:ext>
            </a:extLst>
          </p:cNvPr>
          <p:cNvSpPr/>
          <p:nvPr/>
        </p:nvSpPr>
        <p:spPr>
          <a:xfrm>
            <a:off x="366566" y="2276872"/>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0" name="Oval 9">
            <a:extLst>
              <a:ext uri="{FF2B5EF4-FFF2-40B4-BE49-F238E27FC236}">
                <a16:creationId xmlns:a16="http://schemas.microsoft.com/office/drawing/2014/main" id="{90BC1303-8EC7-EBDE-2A0F-10CBC325DD63}"/>
              </a:ext>
            </a:extLst>
          </p:cNvPr>
          <p:cNvSpPr/>
          <p:nvPr/>
        </p:nvSpPr>
        <p:spPr>
          <a:xfrm>
            <a:off x="369257" y="3621022"/>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1" name="Oval 10">
            <a:extLst>
              <a:ext uri="{FF2B5EF4-FFF2-40B4-BE49-F238E27FC236}">
                <a16:creationId xmlns:a16="http://schemas.microsoft.com/office/drawing/2014/main" id="{21430156-C470-FFCC-5FCB-0715F8366945}"/>
              </a:ext>
            </a:extLst>
          </p:cNvPr>
          <p:cNvSpPr/>
          <p:nvPr/>
        </p:nvSpPr>
        <p:spPr>
          <a:xfrm>
            <a:off x="318943" y="5150701"/>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2" name="TextBox 11">
            <a:extLst>
              <a:ext uri="{FF2B5EF4-FFF2-40B4-BE49-F238E27FC236}">
                <a16:creationId xmlns:a16="http://schemas.microsoft.com/office/drawing/2014/main" id="{926A97C4-B66E-E6F7-D85D-C4C8CDADD0FE}"/>
              </a:ext>
            </a:extLst>
          </p:cNvPr>
          <p:cNvSpPr txBox="1"/>
          <p:nvPr/>
        </p:nvSpPr>
        <p:spPr>
          <a:xfrm>
            <a:off x="1778783" y="2288794"/>
            <a:ext cx="3922806" cy="830997"/>
          </a:xfrm>
          <a:prstGeom prst="rect">
            <a:avLst/>
          </a:prstGeom>
          <a:noFill/>
        </p:spPr>
        <p:txBody>
          <a:bodyPr wrap="square" rtlCol="0">
            <a:spAutoFit/>
          </a:bodyPr>
          <a:lstStyle/>
          <a:p>
            <a:pPr algn="ctr">
              <a:defRPr/>
            </a:pPr>
            <a:r>
              <a:rPr lang="en-US" sz="2400" b="1" dirty="0">
                <a:solidFill>
                  <a:schemeClr val="bg1"/>
                </a:solidFill>
              </a:rPr>
              <a:t>Have a Positive attitude about Communication. </a:t>
            </a:r>
          </a:p>
        </p:txBody>
      </p:sp>
      <p:sp>
        <p:nvSpPr>
          <p:cNvPr id="13" name="TextBox 12">
            <a:extLst>
              <a:ext uri="{FF2B5EF4-FFF2-40B4-BE49-F238E27FC236}">
                <a16:creationId xmlns:a16="http://schemas.microsoft.com/office/drawing/2014/main" id="{0E916736-E862-482B-3056-0B8E6A97DDE3}"/>
              </a:ext>
            </a:extLst>
          </p:cNvPr>
          <p:cNvSpPr txBox="1"/>
          <p:nvPr/>
        </p:nvSpPr>
        <p:spPr>
          <a:xfrm>
            <a:off x="1134651" y="3507957"/>
            <a:ext cx="4781240" cy="830997"/>
          </a:xfrm>
          <a:prstGeom prst="rect">
            <a:avLst/>
          </a:prstGeom>
          <a:noFill/>
        </p:spPr>
        <p:txBody>
          <a:bodyPr wrap="square" rtlCol="0">
            <a:spAutoFit/>
          </a:bodyPr>
          <a:lstStyle/>
          <a:p>
            <a:pPr algn="ctr">
              <a:defRPr/>
            </a:pPr>
            <a:r>
              <a:rPr lang="en-US" sz="2400" b="1" dirty="0"/>
              <a:t>Use very simple &amp; familiar words during communication.</a:t>
            </a:r>
          </a:p>
        </p:txBody>
      </p:sp>
      <p:sp>
        <p:nvSpPr>
          <p:cNvPr id="14" name="TextBox 13">
            <a:extLst>
              <a:ext uri="{FF2B5EF4-FFF2-40B4-BE49-F238E27FC236}">
                <a16:creationId xmlns:a16="http://schemas.microsoft.com/office/drawing/2014/main" id="{169DAD99-03EB-6CE7-14A5-65261EAE1996}"/>
              </a:ext>
            </a:extLst>
          </p:cNvPr>
          <p:cNvSpPr txBox="1"/>
          <p:nvPr/>
        </p:nvSpPr>
        <p:spPr>
          <a:xfrm>
            <a:off x="1189749" y="4853602"/>
            <a:ext cx="4726142" cy="1569660"/>
          </a:xfrm>
          <a:prstGeom prst="rect">
            <a:avLst/>
          </a:prstGeom>
          <a:noFill/>
        </p:spPr>
        <p:txBody>
          <a:bodyPr wrap="square" rtlCol="0">
            <a:spAutoFit/>
          </a:bodyPr>
          <a:lstStyle/>
          <a:p>
            <a:pPr algn="ctr">
              <a:defRPr/>
            </a:pPr>
            <a:r>
              <a:rPr lang="en-US" sz="2400" b="1" dirty="0">
                <a:solidFill>
                  <a:schemeClr val="bg1"/>
                </a:solidFill>
              </a:rPr>
              <a:t>Help other people improve their communication skills by helping them understand their communication problem.</a:t>
            </a:r>
          </a:p>
        </p:txBody>
      </p:sp>
      <p:sp>
        <p:nvSpPr>
          <p:cNvPr id="15" name="Oval 14">
            <a:extLst>
              <a:ext uri="{FF2B5EF4-FFF2-40B4-BE49-F238E27FC236}">
                <a16:creationId xmlns:a16="http://schemas.microsoft.com/office/drawing/2014/main" id="{4D7C3A14-906A-2AED-8A70-BF841247777D}"/>
              </a:ext>
            </a:extLst>
          </p:cNvPr>
          <p:cNvSpPr/>
          <p:nvPr/>
        </p:nvSpPr>
        <p:spPr>
          <a:xfrm>
            <a:off x="6521117" y="2288050"/>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6" name="Oval 15">
            <a:extLst>
              <a:ext uri="{FF2B5EF4-FFF2-40B4-BE49-F238E27FC236}">
                <a16:creationId xmlns:a16="http://schemas.microsoft.com/office/drawing/2014/main" id="{458A37DF-6FED-E917-7861-762EC9F73FF6}"/>
              </a:ext>
            </a:extLst>
          </p:cNvPr>
          <p:cNvSpPr/>
          <p:nvPr/>
        </p:nvSpPr>
        <p:spPr>
          <a:xfrm>
            <a:off x="6497305" y="3632199"/>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7" name="Oval 16">
            <a:extLst>
              <a:ext uri="{FF2B5EF4-FFF2-40B4-BE49-F238E27FC236}">
                <a16:creationId xmlns:a16="http://schemas.microsoft.com/office/drawing/2014/main" id="{E84CC837-9322-7666-CFC0-4578DE86550F}"/>
              </a:ext>
            </a:extLst>
          </p:cNvPr>
          <p:cNvSpPr/>
          <p:nvPr/>
        </p:nvSpPr>
        <p:spPr>
          <a:xfrm>
            <a:off x="6473493" y="5029358"/>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8" name="TextBox 17">
            <a:extLst>
              <a:ext uri="{FF2B5EF4-FFF2-40B4-BE49-F238E27FC236}">
                <a16:creationId xmlns:a16="http://schemas.microsoft.com/office/drawing/2014/main" id="{674C1FC1-5FF7-13C8-6EDE-130FFE8597EB}"/>
              </a:ext>
            </a:extLst>
          </p:cNvPr>
          <p:cNvSpPr txBox="1"/>
          <p:nvPr/>
        </p:nvSpPr>
        <p:spPr>
          <a:xfrm>
            <a:off x="7330478" y="2267693"/>
            <a:ext cx="4690763" cy="830997"/>
          </a:xfrm>
          <a:prstGeom prst="rect">
            <a:avLst/>
          </a:prstGeom>
          <a:noFill/>
        </p:spPr>
        <p:txBody>
          <a:bodyPr wrap="square" rtlCol="0">
            <a:spAutoFit/>
          </a:bodyPr>
          <a:lstStyle/>
          <a:p>
            <a:pPr algn="ctr">
              <a:defRPr/>
            </a:pPr>
            <a:r>
              <a:rPr lang="en-US" sz="2400" b="1" dirty="0"/>
              <a:t>Make Communication goal Oriented.</a:t>
            </a:r>
          </a:p>
        </p:txBody>
      </p:sp>
      <p:sp>
        <p:nvSpPr>
          <p:cNvPr id="19" name="TextBox 18">
            <a:extLst>
              <a:ext uri="{FF2B5EF4-FFF2-40B4-BE49-F238E27FC236}">
                <a16:creationId xmlns:a16="http://schemas.microsoft.com/office/drawing/2014/main" id="{8FECBDE2-37EE-474D-A29B-BF45C7937856}"/>
              </a:ext>
            </a:extLst>
          </p:cNvPr>
          <p:cNvSpPr txBox="1"/>
          <p:nvPr/>
        </p:nvSpPr>
        <p:spPr>
          <a:xfrm>
            <a:off x="7330478" y="3580446"/>
            <a:ext cx="4675991" cy="830997"/>
          </a:xfrm>
          <a:prstGeom prst="rect">
            <a:avLst/>
          </a:prstGeom>
          <a:noFill/>
        </p:spPr>
        <p:txBody>
          <a:bodyPr wrap="square" rtlCol="0">
            <a:spAutoFit/>
          </a:bodyPr>
          <a:lstStyle/>
          <a:p>
            <a:pPr algn="ctr"/>
            <a:r>
              <a:rPr lang="en-US" sz="2400" b="1" dirty="0">
                <a:solidFill>
                  <a:schemeClr val="bg1"/>
                </a:solidFill>
              </a:rPr>
              <a:t>Approach Communication as a creative process</a:t>
            </a:r>
            <a:endParaRPr lang="en-GB" sz="2400" b="1" dirty="0">
              <a:solidFill>
                <a:schemeClr val="bg1"/>
              </a:solidFill>
              <a:effectLst>
                <a:outerShdw blurRad="38100" dist="38100" dir="2700000" algn="tl">
                  <a:srgbClr val="000000">
                    <a:alpha val="43137"/>
                  </a:srgbClr>
                </a:outerShdw>
              </a:effectLst>
            </a:endParaRPr>
          </a:p>
        </p:txBody>
      </p:sp>
      <p:sp>
        <p:nvSpPr>
          <p:cNvPr id="20" name="TextBox 19">
            <a:extLst>
              <a:ext uri="{FF2B5EF4-FFF2-40B4-BE49-F238E27FC236}">
                <a16:creationId xmlns:a16="http://schemas.microsoft.com/office/drawing/2014/main" id="{C2A752B0-4F13-6D7D-3A48-6FC4754B6E18}"/>
              </a:ext>
            </a:extLst>
          </p:cNvPr>
          <p:cNvSpPr txBox="1"/>
          <p:nvPr/>
        </p:nvSpPr>
        <p:spPr>
          <a:xfrm>
            <a:off x="7260587" y="4987507"/>
            <a:ext cx="4784325" cy="1200329"/>
          </a:xfrm>
          <a:prstGeom prst="rect">
            <a:avLst/>
          </a:prstGeom>
          <a:noFill/>
        </p:spPr>
        <p:txBody>
          <a:bodyPr wrap="square" rtlCol="0">
            <a:spAutoFit/>
          </a:bodyPr>
          <a:lstStyle/>
          <a:p>
            <a:pPr algn="ctr">
              <a:defRPr/>
            </a:pPr>
            <a:r>
              <a:rPr lang="en-US" sz="2400" b="1" dirty="0"/>
              <a:t>accept the reality of miscommunication and work to minimize its negative impacts.</a:t>
            </a:r>
          </a:p>
        </p:txBody>
      </p:sp>
      <p:sp>
        <p:nvSpPr>
          <p:cNvPr id="21" name="Rectangle 20">
            <a:extLst>
              <a:ext uri="{FF2B5EF4-FFF2-40B4-BE49-F238E27FC236}">
                <a16:creationId xmlns:a16="http://schemas.microsoft.com/office/drawing/2014/main" id="{7C44E5D2-DC07-1FFD-7232-7E0D2B23BA0E}"/>
              </a:ext>
            </a:extLst>
          </p:cNvPr>
          <p:cNvSpPr/>
          <p:nvPr/>
        </p:nvSpPr>
        <p:spPr>
          <a:xfrm>
            <a:off x="6072000" y="1834006"/>
            <a:ext cx="47999" cy="4591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22" name="TextBox 21">
            <a:extLst>
              <a:ext uri="{FF2B5EF4-FFF2-40B4-BE49-F238E27FC236}">
                <a16:creationId xmlns:a16="http://schemas.microsoft.com/office/drawing/2014/main" id="{DDBEAD92-F747-C02F-D215-A6CD0A0643F3}"/>
              </a:ext>
            </a:extLst>
          </p:cNvPr>
          <p:cNvSpPr txBox="1"/>
          <p:nvPr/>
        </p:nvSpPr>
        <p:spPr>
          <a:xfrm>
            <a:off x="322026" y="2363063"/>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01</a:t>
            </a:r>
            <a:endParaRPr lang="ko-KR" altLang="en-US" sz="3200" b="1" dirty="0">
              <a:solidFill>
                <a:schemeClr val="accent1"/>
              </a:solidFill>
              <a:cs typeface="Arial" pitchFamily="34" charset="0"/>
            </a:endParaRPr>
          </a:p>
        </p:txBody>
      </p:sp>
      <p:sp>
        <p:nvSpPr>
          <p:cNvPr id="23" name="TextBox 22">
            <a:extLst>
              <a:ext uri="{FF2B5EF4-FFF2-40B4-BE49-F238E27FC236}">
                <a16:creationId xmlns:a16="http://schemas.microsoft.com/office/drawing/2014/main" id="{09BCD91C-2EE6-3B6A-F6AE-B33A41B2996B}"/>
              </a:ext>
            </a:extLst>
          </p:cNvPr>
          <p:cNvSpPr txBox="1"/>
          <p:nvPr/>
        </p:nvSpPr>
        <p:spPr>
          <a:xfrm>
            <a:off x="322026" y="3703558"/>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02</a:t>
            </a:r>
            <a:endParaRPr lang="ko-KR" altLang="en-US" sz="3200" b="1" dirty="0">
              <a:solidFill>
                <a:schemeClr val="accent1"/>
              </a:solidFill>
              <a:cs typeface="Arial" pitchFamily="34" charset="0"/>
            </a:endParaRPr>
          </a:p>
        </p:txBody>
      </p:sp>
      <p:sp>
        <p:nvSpPr>
          <p:cNvPr id="24" name="TextBox 23">
            <a:extLst>
              <a:ext uri="{FF2B5EF4-FFF2-40B4-BE49-F238E27FC236}">
                <a16:creationId xmlns:a16="http://schemas.microsoft.com/office/drawing/2014/main" id="{BF52B7C1-E47B-FF9B-7532-04617C74DC20}"/>
              </a:ext>
            </a:extLst>
          </p:cNvPr>
          <p:cNvSpPr txBox="1"/>
          <p:nvPr/>
        </p:nvSpPr>
        <p:spPr>
          <a:xfrm>
            <a:off x="274403" y="5254559"/>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03</a:t>
            </a:r>
            <a:endParaRPr lang="ko-KR" altLang="en-US" sz="3200" b="1" dirty="0">
              <a:solidFill>
                <a:schemeClr val="accent1"/>
              </a:solidFill>
              <a:cs typeface="Arial" pitchFamily="34" charset="0"/>
            </a:endParaRPr>
          </a:p>
        </p:txBody>
      </p:sp>
      <p:sp>
        <p:nvSpPr>
          <p:cNvPr id="25" name="TextBox 24">
            <a:extLst>
              <a:ext uri="{FF2B5EF4-FFF2-40B4-BE49-F238E27FC236}">
                <a16:creationId xmlns:a16="http://schemas.microsoft.com/office/drawing/2014/main" id="{89E0D734-4CCA-C3DF-B21A-F791801A9F80}"/>
              </a:ext>
            </a:extLst>
          </p:cNvPr>
          <p:cNvSpPr txBox="1"/>
          <p:nvPr/>
        </p:nvSpPr>
        <p:spPr>
          <a:xfrm>
            <a:off x="6479841" y="2372883"/>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04</a:t>
            </a:r>
            <a:endParaRPr lang="ko-KR" altLang="en-US" sz="3200" b="1" dirty="0">
              <a:solidFill>
                <a:schemeClr val="accent1"/>
              </a:solidFill>
              <a:cs typeface="Arial" pitchFamily="34" charset="0"/>
            </a:endParaRPr>
          </a:p>
        </p:txBody>
      </p:sp>
      <p:sp>
        <p:nvSpPr>
          <p:cNvPr id="26" name="TextBox 25">
            <a:extLst>
              <a:ext uri="{FF2B5EF4-FFF2-40B4-BE49-F238E27FC236}">
                <a16:creationId xmlns:a16="http://schemas.microsoft.com/office/drawing/2014/main" id="{AFF94543-BCA5-8E1D-8D6C-40FA9CE5A528}"/>
              </a:ext>
            </a:extLst>
          </p:cNvPr>
          <p:cNvSpPr txBox="1"/>
          <p:nvPr/>
        </p:nvSpPr>
        <p:spPr>
          <a:xfrm>
            <a:off x="6432217" y="3705855"/>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05</a:t>
            </a:r>
            <a:endParaRPr lang="ko-KR" altLang="en-US" sz="3200" b="1" dirty="0">
              <a:solidFill>
                <a:schemeClr val="accent1"/>
              </a:solidFill>
              <a:cs typeface="Arial" pitchFamily="34" charset="0"/>
            </a:endParaRPr>
          </a:p>
        </p:txBody>
      </p:sp>
      <p:sp>
        <p:nvSpPr>
          <p:cNvPr id="27" name="TextBox 26">
            <a:extLst>
              <a:ext uri="{FF2B5EF4-FFF2-40B4-BE49-F238E27FC236}">
                <a16:creationId xmlns:a16="http://schemas.microsoft.com/office/drawing/2014/main" id="{6CCE72E4-3D65-ABA9-479C-A24FA60AC047}"/>
              </a:ext>
            </a:extLst>
          </p:cNvPr>
          <p:cNvSpPr txBox="1"/>
          <p:nvPr/>
        </p:nvSpPr>
        <p:spPr>
          <a:xfrm>
            <a:off x="6432217" y="5103015"/>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06</a:t>
            </a:r>
            <a:endParaRPr lang="ko-KR" altLang="en-US" sz="3200" b="1" dirty="0">
              <a:solidFill>
                <a:schemeClr val="accent1"/>
              </a:solidFill>
              <a:cs typeface="Arial" pitchFamily="34" charset="0"/>
            </a:endParaRPr>
          </a:p>
        </p:txBody>
      </p:sp>
      <p:sp>
        <p:nvSpPr>
          <p:cNvPr id="28" name="Pentagon 38">
            <a:extLst>
              <a:ext uri="{FF2B5EF4-FFF2-40B4-BE49-F238E27FC236}">
                <a16:creationId xmlns:a16="http://schemas.microsoft.com/office/drawing/2014/main" id="{4215C6DC-5CBC-8716-BA95-B4835A2F2204}"/>
              </a:ext>
            </a:extLst>
          </p:cNvPr>
          <p:cNvSpPr/>
          <p:nvPr/>
        </p:nvSpPr>
        <p:spPr>
          <a:xfrm>
            <a:off x="1911530" y="900955"/>
            <a:ext cx="5592856" cy="763397"/>
          </a:xfrm>
          <a:prstGeom prst="homePlat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27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ar-EG" sz="2800" b="1" u="sng" dirty="0">
                <a:solidFill>
                  <a:schemeClr val="tx1"/>
                </a:solidFill>
                <a:effectLst>
                  <a:outerShdw blurRad="38100" dist="38100" dir="2700000" algn="tl">
                    <a:srgbClr val="000000">
                      <a:alpha val="43137"/>
                    </a:srgbClr>
                  </a:outerShdw>
                </a:effectLst>
              </a:rPr>
              <a:t>HOW TO OVERCOME BARRIERS</a:t>
            </a:r>
            <a:r>
              <a:rPr lang="en-US" altLang="ar-EG" sz="2800" b="1" dirty="0">
                <a:solidFill>
                  <a:schemeClr val="tx1"/>
                </a:solidFill>
                <a:effectLst>
                  <a:outerShdw blurRad="38100" dist="38100" dir="2700000" algn="tl">
                    <a:srgbClr val="000000">
                      <a:alpha val="43137"/>
                    </a:srgbClr>
                  </a:outerShdw>
                </a:effectLst>
              </a:rPr>
              <a:t> ?</a:t>
            </a:r>
            <a:endParaRPr lang="en-US" sz="2800" b="1" u="sng" dirty="0">
              <a:solidFill>
                <a:schemeClr val="tx1"/>
              </a:solidFill>
              <a:effectLst>
                <a:outerShdw blurRad="38100" dist="38100" dir="2700000" algn="tl">
                  <a:srgbClr val="000000">
                    <a:alpha val="43137"/>
                  </a:srgbClr>
                </a:outerShdw>
              </a:effectLst>
              <a:latin typeface="Bell MT" pitchFamily="18" charset="0"/>
            </a:endParaRPr>
          </a:p>
        </p:txBody>
      </p:sp>
      <p:sp>
        <p:nvSpPr>
          <p:cNvPr id="29" name="Rectangle 28">
            <a:extLst>
              <a:ext uri="{FF2B5EF4-FFF2-40B4-BE49-F238E27FC236}">
                <a16:creationId xmlns:a16="http://schemas.microsoft.com/office/drawing/2014/main" id="{48CA1931-B9D6-65F3-758C-5346480754B2}"/>
              </a:ext>
            </a:extLst>
          </p:cNvPr>
          <p:cNvSpPr/>
          <p:nvPr/>
        </p:nvSpPr>
        <p:spPr>
          <a:xfrm>
            <a:off x="52818" y="6540586"/>
            <a:ext cx="7540487" cy="369332"/>
          </a:xfrm>
          <a:prstGeom prst="rect">
            <a:avLst/>
          </a:prstGeom>
        </p:spPr>
        <p:txBody>
          <a:bodyPr wrap="square">
            <a:spAutoFit/>
          </a:bodyPr>
          <a:lstStyle/>
          <a:p>
            <a:pPr algn="l" rtl="0"/>
            <a:r>
              <a:rPr lang="ar-EG" dirty="0"/>
              <a:t>https://www.slideshare.net/effectivecommunication/cs-final-ppt-11938630</a:t>
            </a:r>
          </a:p>
        </p:txBody>
      </p:sp>
    </p:spTree>
    <p:extLst>
      <p:ext uri="{BB962C8B-B14F-4D97-AF65-F5344CB8AC3E}">
        <p14:creationId xmlns:p14="http://schemas.microsoft.com/office/powerpoint/2010/main" val="3218280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787BD-3C61-D6AC-1C6C-C712084EC11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EAAB66E-19DA-66BD-F68D-148B14C041B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14B14CB-B1FA-E056-4817-38B85C6E4BC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DA38B57-B1B3-3DB4-E108-5DFB54CD220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C9A4271-3653-235A-824C-B3CDCF5EA323}"/>
              </a:ext>
            </a:extLst>
          </p:cNvPr>
          <p:cNvSpPr txBox="1"/>
          <p:nvPr/>
        </p:nvSpPr>
        <p:spPr>
          <a:xfrm>
            <a:off x="4689259" y="1412953"/>
            <a:ext cx="7166410" cy="954107"/>
          </a:xfrm>
          <a:prstGeom prst="rect">
            <a:avLst/>
          </a:prstGeom>
          <a:noFill/>
        </p:spPr>
        <p:txBody>
          <a:bodyPr wrap="square" rtlCol="0">
            <a:spAutoFit/>
          </a:bodyPr>
          <a:lstStyle/>
          <a:p>
            <a:r>
              <a:rPr lang="en-US" sz="2800" b="1" dirty="0">
                <a:solidFill>
                  <a:srgbClr val="C00000"/>
                </a:solidFill>
                <a:effectLst>
                  <a:outerShdw blurRad="38100" dist="38100" dir="2700000" algn="tl">
                    <a:srgbClr val="000000">
                      <a:alpha val="43137"/>
                    </a:srgbClr>
                  </a:outerShdw>
                </a:effectLst>
              </a:rPr>
              <a:t>Case Study No. 1 to Discuss</a:t>
            </a:r>
            <a:br>
              <a:rPr lang="en-US" sz="2800" b="1" dirty="0">
                <a:solidFill>
                  <a:srgbClr val="C00000"/>
                </a:solidFill>
                <a:effectLst>
                  <a:outerShdw blurRad="38100" dist="38100" dir="2700000" algn="tl">
                    <a:srgbClr val="000000">
                      <a:alpha val="43137"/>
                    </a:srgbClr>
                  </a:outerShdw>
                </a:effectLst>
              </a:rPr>
            </a:br>
            <a:r>
              <a:rPr lang="en-US" sz="2800" b="1" dirty="0">
                <a:effectLst>
                  <a:outerShdw blurRad="38100" dist="38100" dir="2700000" algn="tl">
                    <a:srgbClr val="000000">
                      <a:alpha val="43137"/>
                    </a:srgbClr>
                  </a:outerShdw>
                </a:effectLst>
              </a:rPr>
              <a:t>The promising chemist who buried his results</a:t>
            </a:r>
            <a:endParaRPr lang="en-US" sz="11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DE342551-966D-9B97-8C87-6DDF431556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FEBBBC5-B2A3-0375-2E9F-B06ECC03EFEA}"/>
              </a:ext>
            </a:extLst>
          </p:cNvPr>
          <p:cNvSpPr txBox="1"/>
          <p:nvPr/>
        </p:nvSpPr>
        <p:spPr>
          <a:xfrm>
            <a:off x="3598250" y="2495028"/>
            <a:ext cx="8417320" cy="3785652"/>
          </a:xfrm>
          <a:prstGeom prst="rect">
            <a:avLst/>
          </a:prstGeom>
          <a:noFill/>
        </p:spPr>
        <p:txBody>
          <a:bodyPr wrap="square" rtlCol="0">
            <a:spAutoFit/>
          </a:bodyPr>
          <a:lstStyle/>
          <a:p>
            <a:pPr algn="l"/>
            <a:r>
              <a:rPr lang="en-US" sz="2400" b="0" i="0" dirty="0">
                <a:solidFill>
                  <a:srgbClr val="000000"/>
                </a:solidFill>
                <a:effectLst/>
                <a:latin typeface="Times New Roman" panose="02020603050405020304" pitchFamily="18" charset="0"/>
              </a:rPr>
              <a:t>Bruce, a research chemist for a major </a:t>
            </a:r>
            <a:r>
              <a:rPr lang="en-US" sz="2400" b="0" i="0" dirty="0" err="1">
                <a:solidFill>
                  <a:srgbClr val="000000"/>
                </a:solidFill>
                <a:effectLst/>
                <a:latin typeface="Times New Roman" panose="02020603050405020304" pitchFamily="18" charset="0"/>
              </a:rPr>
              <a:t>petro</a:t>
            </a:r>
            <a:r>
              <a:rPr lang="en-US" sz="2400" b="0" i="0" dirty="0">
                <a:solidFill>
                  <a:srgbClr val="000000"/>
                </a:solidFill>
                <a:effectLst/>
                <a:latin typeface="Times New Roman" panose="02020603050405020304" pitchFamily="18" charset="0"/>
              </a:rPr>
              <a:t>-chemical company, wrote a dense report about some new compounds he had synthesized in the laboratory from oil-refining by-products.</a:t>
            </a:r>
          </a:p>
          <a:p>
            <a:pPr algn="l"/>
            <a:r>
              <a:rPr lang="en-US" sz="2400" b="0" i="0" dirty="0">
                <a:solidFill>
                  <a:srgbClr val="000000"/>
                </a:solidFill>
                <a:effectLst/>
                <a:latin typeface="Times New Roman" panose="02020603050405020304" pitchFamily="18" charset="0"/>
              </a:rPr>
              <a:t> The bulk of the report consisted of tables listing their chemical and physical properties, diagrams of their molecular structure, chemical formulas and data from toxicity tests. </a:t>
            </a:r>
          </a:p>
          <a:p>
            <a:pPr algn="l"/>
            <a:r>
              <a:rPr lang="en-US" sz="2400" b="0" i="0" dirty="0">
                <a:solidFill>
                  <a:srgbClr val="000000"/>
                </a:solidFill>
                <a:effectLst/>
                <a:latin typeface="Times New Roman" panose="02020603050405020304" pitchFamily="18" charset="0"/>
              </a:rPr>
              <a:t>Buried at the end of the report was a casual speculation that one of the compounds might be a particularly safe and effective insecticide.</a:t>
            </a:r>
          </a:p>
          <a:p>
            <a:pPr marL="0" indent="0">
              <a:buNone/>
            </a:pPr>
            <a:endParaRPr lang="en-US" sz="2400" dirty="0"/>
          </a:p>
        </p:txBody>
      </p:sp>
      <p:sp>
        <p:nvSpPr>
          <p:cNvPr id="32" name="Rectangle 31">
            <a:extLst>
              <a:ext uri="{FF2B5EF4-FFF2-40B4-BE49-F238E27FC236}">
                <a16:creationId xmlns:a16="http://schemas.microsoft.com/office/drawing/2014/main" id="{BE59DE33-F7D7-8BA6-71E4-BC1798A4241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D321D9B9-2AA6-0615-9745-111CC28DB6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FA572291-C634-16F3-C4BF-537653A4E0C4}"/>
              </a:ext>
            </a:extLst>
          </p:cNvPr>
          <p:cNvSpPr txBox="1"/>
          <p:nvPr/>
        </p:nvSpPr>
        <p:spPr>
          <a:xfrm>
            <a:off x="2708630" y="6308209"/>
            <a:ext cx="9643905" cy="369332"/>
          </a:xfrm>
          <a:prstGeom prst="rect">
            <a:avLst/>
          </a:prstGeom>
          <a:noFill/>
        </p:spPr>
        <p:txBody>
          <a:bodyPr wrap="square">
            <a:spAutoFit/>
          </a:bodyPr>
          <a:lstStyle/>
          <a:p>
            <a:r>
              <a:rPr lang="en-US" dirty="0"/>
              <a:t>https://pressbooks.bccampus.ca/technicalwriting/chapter/casestudy-costpoorcommunication/</a:t>
            </a:r>
          </a:p>
        </p:txBody>
      </p:sp>
    </p:spTree>
    <p:extLst>
      <p:ext uri="{BB962C8B-B14F-4D97-AF65-F5344CB8AC3E}">
        <p14:creationId xmlns:p14="http://schemas.microsoft.com/office/powerpoint/2010/main" val="238566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19733-9FAC-48C4-5859-D0CCD9DDA8E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7C93D9A-0460-6169-AFE6-C94D6F09801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E357519-C47F-7175-D241-AD1849A4411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9F4D844-CAB4-2609-8F8A-6157E35EB95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D034EBC-C9E6-A3F2-7230-2775E580A77C}"/>
              </a:ext>
            </a:extLst>
          </p:cNvPr>
          <p:cNvSpPr txBox="1"/>
          <p:nvPr/>
        </p:nvSpPr>
        <p:spPr>
          <a:xfrm>
            <a:off x="4689259" y="1412953"/>
            <a:ext cx="7166410"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Case Study No. 1 to Discuss, </a:t>
            </a:r>
            <a:r>
              <a:rPr lang="en-US" sz="3600" b="1" dirty="0" err="1">
                <a:solidFill>
                  <a:srgbClr val="C00000"/>
                </a:solidFill>
                <a:effectLst>
                  <a:outerShdw blurRad="38100" dist="38100" dir="2700000" algn="tl">
                    <a:srgbClr val="000000">
                      <a:alpha val="43137"/>
                    </a:srgbClr>
                  </a:outerShdw>
                </a:effectLst>
              </a:rPr>
              <a:t>Con’t</a:t>
            </a:r>
            <a:endParaRPr lang="en-US" sz="7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9EADB27C-B664-C1A8-C67A-F8DF5769AE9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986631C-CC0D-F9E7-F102-7A160CB553A6}"/>
              </a:ext>
            </a:extLst>
          </p:cNvPr>
          <p:cNvSpPr txBox="1"/>
          <p:nvPr/>
        </p:nvSpPr>
        <p:spPr>
          <a:xfrm>
            <a:off x="3598250" y="2495028"/>
            <a:ext cx="8417320" cy="3416320"/>
          </a:xfrm>
          <a:prstGeom prst="rect">
            <a:avLst/>
          </a:prstGeom>
          <a:noFill/>
        </p:spPr>
        <p:txBody>
          <a:bodyPr wrap="square" rtlCol="0">
            <a:spAutoFit/>
          </a:bodyPr>
          <a:lstStyle/>
          <a:p>
            <a:pPr algn="l"/>
            <a:r>
              <a:rPr lang="en-US" sz="2400" b="0" i="0" dirty="0">
                <a:solidFill>
                  <a:srgbClr val="000000"/>
                </a:solidFill>
                <a:effectLst/>
                <a:latin typeface="Times New Roman" panose="02020603050405020304" pitchFamily="18" charset="0"/>
              </a:rPr>
              <a:t>Seven years later, the same oil company launched a major research program to find more effective but environmentally safe insecticides. After six months of research, someone uncovered Bruce’s report and his toxicity tests.</a:t>
            </a:r>
          </a:p>
          <a:p>
            <a:pPr algn="l"/>
            <a:r>
              <a:rPr lang="en-US" sz="2400" b="0" i="0" dirty="0">
                <a:solidFill>
                  <a:srgbClr val="000000"/>
                </a:solidFill>
                <a:effectLst/>
                <a:latin typeface="Times New Roman" panose="02020603050405020304" pitchFamily="18" charset="0"/>
              </a:rPr>
              <a:t> A few hours of further testing confirmed that one of Bruce’s compounds was the safe, economical insecticide they had been looking for.</a:t>
            </a:r>
          </a:p>
          <a:p>
            <a:pPr algn="l"/>
            <a:r>
              <a:rPr lang="en-US" sz="2400" b="0" i="0" dirty="0">
                <a:solidFill>
                  <a:srgbClr val="000000"/>
                </a:solidFill>
                <a:effectLst/>
                <a:latin typeface="Times New Roman" panose="02020603050405020304" pitchFamily="18" charset="0"/>
              </a:rPr>
              <a:t>Bruce had since left the company, because he felt that the importance of his research was not being appreciated.</a:t>
            </a:r>
          </a:p>
        </p:txBody>
      </p:sp>
      <p:sp>
        <p:nvSpPr>
          <p:cNvPr id="32" name="Rectangle 31">
            <a:extLst>
              <a:ext uri="{FF2B5EF4-FFF2-40B4-BE49-F238E27FC236}">
                <a16:creationId xmlns:a16="http://schemas.microsoft.com/office/drawing/2014/main" id="{B230AE24-4168-E8F1-9767-B4E369B863A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E9459870-A08B-4C91-536B-9E694F5504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DB33BD2-B859-DFAC-9E40-D24FCB5CEF61}"/>
              </a:ext>
            </a:extLst>
          </p:cNvPr>
          <p:cNvSpPr txBox="1"/>
          <p:nvPr/>
        </p:nvSpPr>
        <p:spPr>
          <a:xfrm>
            <a:off x="2708630" y="6308209"/>
            <a:ext cx="9643905" cy="369332"/>
          </a:xfrm>
          <a:prstGeom prst="rect">
            <a:avLst/>
          </a:prstGeom>
          <a:noFill/>
        </p:spPr>
        <p:txBody>
          <a:bodyPr wrap="square">
            <a:spAutoFit/>
          </a:bodyPr>
          <a:lstStyle/>
          <a:p>
            <a:r>
              <a:rPr lang="en-US" dirty="0"/>
              <a:t>https://pressbooks.bccampus.ca/technicalwriting/chapter/casestudy-costpoorcommunication/</a:t>
            </a:r>
          </a:p>
        </p:txBody>
      </p:sp>
    </p:spTree>
    <p:extLst>
      <p:ext uri="{BB962C8B-B14F-4D97-AF65-F5344CB8AC3E}">
        <p14:creationId xmlns:p14="http://schemas.microsoft.com/office/powerpoint/2010/main" val="17372063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B460E-BB0E-A214-FE6F-92AC54D517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84001A-85CF-8FAB-24AE-DB733B4B36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755C886-E671-F2C7-410E-D886ECE25AC4}"/>
              </a:ext>
            </a:extLst>
          </p:cNvPr>
          <p:cNvSpPr txBox="1"/>
          <p:nvPr/>
        </p:nvSpPr>
        <p:spPr>
          <a:xfrm>
            <a:off x="2407795" y="790095"/>
            <a:ext cx="6841057" cy="830997"/>
          </a:xfrm>
          <a:prstGeom prst="rect">
            <a:avLst/>
          </a:prstGeom>
          <a:noFill/>
        </p:spPr>
        <p:txBody>
          <a:bodyPr wrap="square" rtlCol="0">
            <a:spAutoFit/>
          </a:bodyPr>
          <a:lstStyle/>
          <a:p>
            <a:r>
              <a:rPr lang="en-US" sz="2400" b="1" dirty="0">
                <a:solidFill>
                  <a:srgbClr val="C00000"/>
                </a:solidFill>
                <a:effectLst>
                  <a:outerShdw blurRad="38100" dist="38100" dir="2700000" algn="tl">
                    <a:srgbClr val="000000">
                      <a:alpha val="43137"/>
                    </a:srgbClr>
                  </a:outerShdw>
                </a:effectLst>
              </a:rPr>
              <a:t>Case Study No. 2 to Discuss</a:t>
            </a:r>
            <a:br>
              <a:rPr lang="en-US" sz="2400" b="1" dirty="0">
                <a:solidFill>
                  <a:srgbClr val="C00000"/>
                </a:solidFill>
                <a:effectLst>
                  <a:outerShdw blurRad="38100" dist="38100" dir="2700000" algn="tl">
                    <a:srgbClr val="000000">
                      <a:alpha val="43137"/>
                    </a:srgbClr>
                  </a:outerShdw>
                </a:effectLst>
              </a:rPr>
            </a:br>
            <a:r>
              <a:rPr lang="en-US" sz="2400" b="1" dirty="0">
                <a:effectLst/>
              </a:rPr>
              <a:t>The rejected current regulator proposal</a:t>
            </a:r>
            <a:endParaRPr lang="en-US" sz="1050" b="1" dirty="0">
              <a:latin typeface="Alexandria" charset="0"/>
              <a:cs typeface="Alexandria" charset="0"/>
            </a:endParaRPr>
          </a:p>
        </p:txBody>
      </p:sp>
      <p:sp>
        <p:nvSpPr>
          <p:cNvPr id="5" name="Rectangle 4">
            <a:extLst>
              <a:ext uri="{FF2B5EF4-FFF2-40B4-BE49-F238E27FC236}">
                <a16:creationId xmlns:a16="http://schemas.microsoft.com/office/drawing/2014/main" id="{1CACD762-D931-A0F4-E19F-1E27CCEF5B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2C282A4-32E3-EADE-444F-47D8B0E72AD3}"/>
              </a:ext>
            </a:extLst>
          </p:cNvPr>
          <p:cNvSpPr txBox="1"/>
          <p:nvPr/>
        </p:nvSpPr>
        <p:spPr>
          <a:xfrm>
            <a:off x="889000" y="2391844"/>
            <a:ext cx="10541000" cy="3416320"/>
          </a:xfrm>
          <a:prstGeom prst="rect">
            <a:avLst/>
          </a:prstGeom>
          <a:noFill/>
        </p:spPr>
        <p:txBody>
          <a:bodyPr wrap="square" rtlCol="0">
            <a:spAutoFit/>
          </a:bodyPr>
          <a:lstStyle/>
          <a:p>
            <a:pPr algn="l"/>
            <a:r>
              <a:rPr lang="en-US" sz="2400" b="0" i="0" dirty="0">
                <a:solidFill>
                  <a:srgbClr val="000000"/>
                </a:solidFill>
                <a:effectLst/>
                <a:latin typeface="Times New Roman" panose="02020603050405020304" pitchFamily="18" charset="0"/>
              </a:rPr>
              <a:t>The Acme Electric Company worked day and night to develop a new current regulator designed to cut the electric power consumption in aluminum plants by 35%. They knew that, although the competition was fierce, their regulator could be produced more affordably, was more reliable, and worked more efficiently than the competitors’ products.</a:t>
            </a:r>
          </a:p>
          <a:p>
            <a:pPr algn="l"/>
            <a:r>
              <a:rPr lang="en-US" sz="2400" b="0" i="0" dirty="0">
                <a:solidFill>
                  <a:srgbClr val="000000"/>
                </a:solidFill>
                <a:effectLst/>
                <a:latin typeface="Times New Roman" panose="02020603050405020304" pitchFamily="18" charset="0"/>
              </a:rPr>
              <a:t>The owner, eager to capture the market, personally but somewhat hastily put together a 120-page proposal to the three major aluminum manufacturers, recommending that the new Acme regulators be installed at all company plants.</a:t>
            </a:r>
          </a:p>
          <a:p>
            <a:pPr marL="0" indent="0">
              <a:buNone/>
            </a:pPr>
            <a:endParaRPr lang="en-US" sz="2400" dirty="0"/>
          </a:p>
        </p:txBody>
      </p:sp>
      <p:pic>
        <p:nvPicPr>
          <p:cNvPr id="7" name="Graphic 21">
            <a:extLst>
              <a:ext uri="{FF2B5EF4-FFF2-40B4-BE49-F238E27FC236}">
                <a16:creationId xmlns:a16="http://schemas.microsoft.com/office/drawing/2014/main" id="{CFCD697C-D7E5-F9F5-F2B9-95CDC82271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1E65D6-DBD1-116F-9799-79EF97FB0129}"/>
              </a:ext>
            </a:extLst>
          </p:cNvPr>
          <p:cNvSpPr txBox="1"/>
          <p:nvPr/>
        </p:nvSpPr>
        <p:spPr>
          <a:xfrm>
            <a:off x="143189" y="6394158"/>
            <a:ext cx="9774533" cy="369332"/>
          </a:xfrm>
          <a:prstGeom prst="rect">
            <a:avLst/>
          </a:prstGeom>
          <a:noFill/>
        </p:spPr>
        <p:txBody>
          <a:bodyPr wrap="square">
            <a:spAutoFit/>
          </a:bodyPr>
          <a:lstStyle/>
          <a:p>
            <a:r>
              <a:rPr lang="en-US" dirty="0"/>
              <a:t>https://pressbooks.bccampus.ca/technicalwriting/chapter/casestudy-costpoorcommunication/</a:t>
            </a:r>
          </a:p>
        </p:txBody>
      </p:sp>
    </p:spTree>
    <p:extLst>
      <p:ext uri="{BB962C8B-B14F-4D97-AF65-F5344CB8AC3E}">
        <p14:creationId xmlns:p14="http://schemas.microsoft.com/office/powerpoint/2010/main" val="2089773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CB0E0-0454-7284-0CD1-2BB7C0376A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28092F-1C12-F0F3-C7E0-24D410C6C5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057F942-7063-DDA7-B14D-400D83647947}"/>
              </a:ext>
            </a:extLst>
          </p:cNvPr>
          <p:cNvSpPr txBox="1"/>
          <p:nvPr/>
        </p:nvSpPr>
        <p:spPr>
          <a:xfrm>
            <a:off x="2407795" y="917682"/>
            <a:ext cx="6841057" cy="523220"/>
          </a:xfrm>
          <a:prstGeom prst="rect">
            <a:avLst/>
          </a:prstGeom>
          <a:noFill/>
        </p:spPr>
        <p:txBody>
          <a:bodyPr wrap="square" rtlCol="0">
            <a:spAutoFit/>
          </a:bodyPr>
          <a:lstStyle/>
          <a:p>
            <a:r>
              <a:rPr lang="en-US" sz="2800" b="1" dirty="0">
                <a:solidFill>
                  <a:srgbClr val="C00000"/>
                </a:solidFill>
                <a:effectLst>
                  <a:outerShdw blurRad="38100" dist="38100" dir="2700000" algn="tl">
                    <a:srgbClr val="000000">
                      <a:alpha val="43137"/>
                    </a:srgbClr>
                  </a:outerShdw>
                </a:effectLst>
              </a:rPr>
              <a:t>Case Study No. 2 to Discuss, </a:t>
            </a:r>
            <a:r>
              <a:rPr lang="en-US" sz="2800" b="1" dirty="0" err="1">
                <a:solidFill>
                  <a:srgbClr val="C00000"/>
                </a:solidFill>
                <a:effectLst>
                  <a:outerShdw blurRad="38100" dist="38100" dir="2700000" algn="tl">
                    <a:srgbClr val="000000">
                      <a:alpha val="43137"/>
                    </a:srgbClr>
                  </a:outerShdw>
                </a:effectLst>
              </a:rPr>
              <a:t>Con’t</a:t>
            </a:r>
            <a:endParaRPr lang="en-US" sz="500" b="1" dirty="0">
              <a:latin typeface="Alexandria" charset="0"/>
              <a:cs typeface="Alexandria" charset="0"/>
            </a:endParaRPr>
          </a:p>
        </p:txBody>
      </p:sp>
      <p:sp>
        <p:nvSpPr>
          <p:cNvPr id="5" name="Rectangle 4">
            <a:extLst>
              <a:ext uri="{FF2B5EF4-FFF2-40B4-BE49-F238E27FC236}">
                <a16:creationId xmlns:a16="http://schemas.microsoft.com/office/drawing/2014/main" id="{AD791BAD-23C3-B073-F2EB-DECCE381FD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599905A9-DB70-BC41-3480-8987BB7E8E88}"/>
              </a:ext>
            </a:extLst>
          </p:cNvPr>
          <p:cNvSpPr txBox="1"/>
          <p:nvPr/>
        </p:nvSpPr>
        <p:spPr>
          <a:xfrm>
            <a:off x="889000" y="2391844"/>
            <a:ext cx="10541000" cy="3046988"/>
          </a:xfrm>
          <a:prstGeom prst="rect">
            <a:avLst/>
          </a:prstGeom>
          <a:noFill/>
        </p:spPr>
        <p:txBody>
          <a:bodyPr wrap="square" rtlCol="0">
            <a:spAutoFit/>
          </a:bodyPr>
          <a:lstStyle/>
          <a:p>
            <a:pPr algn="l"/>
            <a:r>
              <a:rPr lang="en-US" sz="2400" b="0" i="0" dirty="0">
                <a:solidFill>
                  <a:srgbClr val="000000"/>
                </a:solidFill>
                <a:effectLst/>
                <a:latin typeface="Times New Roman" panose="02020603050405020304" pitchFamily="18" charset="0"/>
              </a:rPr>
              <a:t>It devoted the first 87 pages of the proposal to the mathematical theory and engineering design behind his new regulator, and the next 32 to descriptions of the new assembly line she planned to set up to produce regulators quickly. Buried in an appendix were the test results that compared her regulator’s performance with present models, and a poorly drawn graph showed the potential cost savings over 3 years.</a:t>
            </a:r>
          </a:p>
          <a:p>
            <a:pPr algn="l"/>
            <a:r>
              <a:rPr lang="en-US" sz="2400" b="0" i="0" dirty="0">
                <a:solidFill>
                  <a:srgbClr val="000000"/>
                </a:solidFill>
                <a:effectLst/>
                <a:latin typeface="Times New Roman" panose="02020603050405020304" pitchFamily="18" charset="0"/>
              </a:rPr>
              <a:t>The proposals did not receive any response. Acme Electric didn’t get the contracts, despite having the best product. Six months later, the company filed for bankruptcy.</a:t>
            </a:r>
          </a:p>
        </p:txBody>
      </p:sp>
      <p:pic>
        <p:nvPicPr>
          <p:cNvPr id="7" name="Graphic 21">
            <a:extLst>
              <a:ext uri="{FF2B5EF4-FFF2-40B4-BE49-F238E27FC236}">
                <a16:creationId xmlns:a16="http://schemas.microsoft.com/office/drawing/2014/main" id="{461AACE0-3D63-0DFA-EAC9-84417AE9D6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8FC5F2-8194-8379-038A-77BC47FC3654}"/>
              </a:ext>
            </a:extLst>
          </p:cNvPr>
          <p:cNvSpPr txBox="1"/>
          <p:nvPr/>
        </p:nvSpPr>
        <p:spPr>
          <a:xfrm>
            <a:off x="143189" y="6394158"/>
            <a:ext cx="9774533" cy="369332"/>
          </a:xfrm>
          <a:prstGeom prst="rect">
            <a:avLst/>
          </a:prstGeom>
          <a:noFill/>
        </p:spPr>
        <p:txBody>
          <a:bodyPr wrap="square">
            <a:spAutoFit/>
          </a:bodyPr>
          <a:lstStyle/>
          <a:p>
            <a:r>
              <a:rPr lang="en-US" dirty="0"/>
              <a:t>https://pressbooks.bccampus.ca/technicalwriting/chapter/casestudy-costpoorcommunication/</a:t>
            </a:r>
          </a:p>
        </p:txBody>
      </p:sp>
    </p:spTree>
    <p:extLst>
      <p:ext uri="{BB962C8B-B14F-4D97-AF65-F5344CB8AC3E}">
        <p14:creationId xmlns:p14="http://schemas.microsoft.com/office/powerpoint/2010/main" val="1060194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6746465" cy="523220"/>
          </a:xfrm>
          <a:prstGeom prst="rect">
            <a:avLst/>
          </a:prstGeom>
          <a:noFill/>
        </p:spPr>
        <p:txBody>
          <a:bodyPr wrap="square" rtlCol="0">
            <a:spAutoFit/>
          </a:bodyPr>
          <a:lstStyle/>
          <a:p>
            <a:r>
              <a:rPr lang="en-US" sz="2800" b="1" i="0" dirty="0">
                <a:solidFill>
                  <a:srgbClr val="C00000"/>
                </a:solidFill>
                <a:effectLst/>
                <a:latin typeface="Libre Franklin" pitchFamily="2" charset="0"/>
              </a:rPr>
              <a:t>Communication skills in negotiation</a:t>
            </a:r>
            <a:endParaRPr lang="ar-EG" sz="2800" b="1" dirty="0">
              <a:solidFill>
                <a:srgbClr val="C00000"/>
              </a:solidFill>
              <a:latin typeface="Libre Franklin" pitchFamily="2"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A507C3B-C44E-6D13-7835-6633F8EE1E77}"/>
              </a:ext>
            </a:extLst>
          </p:cNvPr>
          <p:cNvSpPr txBox="1"/>
          <p:nvPr/>
        </p:nvSpPr>
        <p:spPr>
          <a:xfrm>
            <a:off x="1651989" y="2613392"/>
            <a:ext cx="8897420" cy="3170099"/>
          </a:xfrm>
          <a:prstGeom prst="rect">
            <a:avLst/>
          </a:prstGeom>
          <a:noFill/>
        </p:spPr>
        <p:txBody>
          <a:bodyPr wrap="square" rtlCol="0">
            <a:spAutoFit/>
          </a:bodyPr>
          <a:lstStyle/>
          <a:p>
            <a:endParaRPr lang="ar-EG" sz="2400" b="0" i="0" dirty="0">
              <a:solidFill>
                <a:srgbClr val="0A0A0A"/>
              </a:solidFill>
              <a:effectLst/>
              <a:latin typeface="Libre Franklin" pitchFamily="2" charset="0"/>
            </a:endParaRPr>
          </a:p>
          <a:p>
            <a:pPr algn="ctr"/>
            <a:r>
              <a:rPr lang="en-US" sz="2600" b="1" i="0" dirty="0">
                <a:solidFill>
                  <a:srgbClr val="0A0A0A"/>
                </a:solidFill>
                <a:effectLst/>
                <a:latin typeface="Libre Franklin" pitchFamily="2" charset="0"/>
              </a:rPr>
              <a:t>means by which negotiators can achieve objectives, build relationships, and resolve disputes. </a:t>
            </a:r>
          </a:p>
          <a:p>
            <a:pPr algn="ctr"/>
            <a:endParaRPr lang="en-US" sz="2600" b="1" dirty="0">
              <a:solidFill>
                <a:srgbClr val="0A0A0A"/>
              </a:solidFill>
              <a:latin typeface="Libre Franklin" pitchFamily="2" charset="0"/>
            </a:endParaRPr>
          </a:p>
          <a:p>
            <a:pPr algn="ctr"/>
            <a:r>
              <a:rPr lang="en-US" sz="2400" b="0" i="0" dirty="0">
                <a:effectLst/>
                <a:latin typeface="__tradeGothic_a4694c"/>
              </a:rPr>
              <a:t>Communication skills serve as the linchpin</a:t>
            </a:r>
            <a:r>
              <a:rPr lang="ar-EG" sz="2400" b="0" i="0" dirty="0">
                <a:effectLst/>
                <a:latin typeface="__tradeGothic_a4694c"/>
              </a:rPr>
              <a:t>  ( محور ) </a:t>
            </a:r>
            <a:r>
              <a:rPr lang="en-US" sz="2400" b="0" i="0" dirty="0">
                <a:effectLst/>
                <a:latin typeface="__tradeGothic_a4694c"/>
              </a:rPr>
              <a:t>for success in any negotiation scenario. Consider a situation where two parties are working out a business contract. </a:t>
            </a:r>
            <a:endParaRPr lang="ar-EG" sz="2400" b="0" i="0" dirty="0">
              <a:effectLst/>
              <a:latin typeface="__tradeGothic_a4694c"/>
            </a:endParaRPr>
          </a:p>
          <a:p>
            <a:pPr algn="ctr"/>
            <a:endParaRPr lang="en-US" sz="2600" b="1" i="0" dirty="0">
              <a:solidFill>
                <a:srgbClr val="C00000"/>
              </a:solidFill>
              <a:effectLst/>
              <a:latin typeface="Google San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F9C47-2196-680B-0C3F-9452505901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C1CE54-361E-8C8D-5209-22C0069360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6F86A5-6A89-ACB7-67F7-08121F30E09B}"/>
              </a:ext>
            </a:extLst>
          </p:cNvPr>
          <p:cNvSpPr txBox="1"/>
          <p:nvPr/>
        </p:nvSpPr>
        <p:spPr>
          <a:xfrm>
            <a:off x="2050755" y="787112"/>
            <a:ext cx="7405402" cy="954107"/>
          </a:xfrm>
          <a:prstGeom prst="rect">
            <a:avLst/>
          </a:prstGeom>
          <a:noFill/>
        </p:spPr>
        <p:txBody>
          <a:bodyPr wrap="square" rtlCol="0">
            <a:spAutoFit/>
          </a:bodyPr>
          <a:lstStyle/>
          <a:p>
            <a:pPr algn="l"/>
            <a:r>
              <a:rPr lang="en-US" sz="2800" b="1" i="0" dirty="0">
                <a:solidFill>
                  <a:srgbClr val="C00000"/>
                </a:solidFill>
                <a:effectLst/>
                <a:latin typeface="Google Sans"/>
              </a:rPr>
              <a:t>Reasons </a:t>
            </a:r>
            <a:r>
              <a:rPr lang="en-US" sz="2800" b="1" i="0" dirty="0">
                <a:solidFill>
                  <a:srgbClr val="C00000"/>
                </a:solidFill>
                <a:effectLst/>
                <a:latin typeface="__tradeGothic_a4694c"/>
              </a:rPr>
              <a:t>of using Communication Skills in Negotiation</a:t>
            </a:r>
          </a:p>
        </p:txBody>
      </p:sp>
      <p:sp>
        <p:nvSpPr>
          <p:cNvPr id="5" name="Rectangle 4">
            <a:extLst>
              <a:ext uri="{FF2B5EF4-FFF2-40B4-BE49-F238E27FC236}">
                <a16:creationId xmlns:a16="http://schemas.microsoft.com/office/drawing/2014/main" id="{6BF90FD8-E734-25E2-EA0A-A990A656C35B}"/>
              </a:ext>
            </a:extLst>
          </p:cNvPr>
          <p:cNvSpPr/>
          <p:nvPr/>
        </p:nvSpPr>
        <p:spPr>
          <a:xfrm>
            <a:off x="646298" y="8428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20483DB2-CA10-8542-2F28-D07413BED328}"/>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CE931CD-C9E7-2946-BFE2-4518556A24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9D194DC-697E-1F51-E8AB-5E8EF84221E5}"/>
              </a:ext>
            </a:extLst>
          </p:cNvPr>
          <p:cNvSpPr txBox="1"/>
          <p:nvPr/>
        </p:nvSpPr>
        <p:spPr>
          <a:xfrm>
            <a:off x="1272968" y="2561121"/>
            <a:ext cx="9646063" cy="3108543"/>
          </a:xfrm>
          <a:prstGeom prst="rect">
            <a:avLst/>
          </a:prstGeom>
          <a:noFill/>
        </p:spPr>
        <p:txBody>
          <a:bodyPr wrap="square" rtlCol="0">
            <a:spAutoFit/>
          </a:bodyPr>
          <a:lstStyle/>
          <a:p>
            <a:pPr algn="ctr"/>
            <a:r>
              <a:rPr lang="en-US" sz="2800" i="0" dirty="0">
                <a:effectLst/>
                <a:latin typeface="Google Sans"/>
              </a:rPr>
              <a:t>Negotiators communicate to </a:t>
            </a:r>
            <a:r>
              <a:rPr lang="en-US" sz="2800" b="1" i="0" dirty="0">
                <a:effectLst/>
                <a:latin typeface="Google Sans"/>
              </a:rPr>
              <a:t>clarify their preferences, viewpoints and perspectives, to exchange information and to persuade the other party of their ideas and convictions</a:t>
            </a:r>
            <a:r>
              <a:rPr lang="en-US" sz="2800" i="0" dirty="0">
                <a:effectLst/>
                <a:latin typeface="Google Sans"/>
              </a:rPr>
              <a:t>. </a:t>
            </a:r>
          </a:p>
          <a:p>
            <a:pPr algn="ctr"/>
            <a:endParaRPr lang="en-US" sz="2800" dirty="0">
              <a:latin typeface="Google Sans"/>
            </a:endParaRPr>
          </a:p>
          <a:p>
            <a:pPr algn="ctr"/>
            <a:r>
              <a:rPr lang="en-US" sz="2800" i="0" dirty="0">
                <a:effectLst/>
                <a:latin typeface="Google Sans"/>
              </a:rPr>
              <a:t>For these reasons, the ability to communicate has been considered as a critical skill in a negotiator</a:t>
            </a:r>
            <a:endParaRPr lang="en-US" sz="2800" dirty="0">
              <a:latin typeface="Tajawal ExtraBold" panose="00000800000000000000" pitchFamily="2" charset="-78"/>
              <a:cs typeface="Tajawal ExtraBold" panose="00000800000000000000" pitchFamily="2" charset="-78"/>
            </a:endParaRPr>
          </a:p>
          <a:p>
            <a:endParaRPr lang="en-US" sz="2800" b="1" i="0" dirty="0">
              <a:effectLst/>
              <a:latin typeface="Google Sans"/>
            </a:endParaRPr>
          </a:p>
        </p:txBody>
      </p:sp>
    </p:spTree>
    <p:extLst>
      <p:ext uri="{BB962C8B-B14F-4D97-AF65-F5344CB8AC3E}">
        <p14:creationId xmlns:p14="http://schemas.microsoft.com/office/powerpoint/2010/main" val="49020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CFA78-D2ED-5BEC-E076-E81362D77F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A3D068-5B93-F3AD-CDF9-815A41AC41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ED211EA-C8CF-7C03-F1B6-60B86A4D0128}"/>
              </a:ext>
            </a:extLst>
          </p:cNvPr>
          <p:cNvSpPr txBox="1"/>
          <p:nvPr/>
        </p:nvSpPr>
        <p:spPr>
          <a:xfrm>
            <a:off x="2384056" y="1019069"/>
            <a:ext cx="7405402" cy="523220"/>
          </a:xfrm>
          <a:prstGeom prst="rect">
            <a:avLst/>
          </a:prstGeom>
          <a:noFill/>
        </p:spPr>
        <p:txBody>
          <a:bodyPr wrap="square" rtlCol="0">
            <a:spAutoFit/>
          </a:bodyPr>
          <a:lstStyle/>
          <a:p>
            <a:pPr algn="l"/>
            <a:r>
              <a:rPr lang="en-US" sz="2800" b="1" i="0" dirty="0">
                <a:solidFill>
                  <a:srgbClr val="C00000"/>
                </a:solidFill>
                <a:effectLst/>
                <a:latin typeface="__tradeGothic_a4694c"/>
              </a:rPr>
              <a:t>The Role of Communication Skills in Negotiation</a:t>
            </a:r>
          </a:p>
        </p:txBody>
      </p:sp>
      <p:sp>
        <p:nvSpPr>
          <p:cNvPr id="5" name="Rectangle 4">
            <a:extLst>
              <a:ext uri="{FF2B5EF4-FFF2-40B4-BE49-F238E27FC236}">
                <a16:creationId xmlns:a16="http://schemas.microsoft.com/office/drawing/2014/main" id="{93BC2AEE-D00A-A39F-14BE-8618387143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E8C1EAA-C3D5-DAB7-0A37-7B940CD8C438}"/>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31FC1960-2B5C-6FEA-1A20-0990EBADAF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7A4C867-4D7C-8BE1-6CFF-649190F3BE9C}"/>
              </a:ext>
            </a:extLst>
          </p:cNvPr>
          <p:cNvSpPr txBox="1"/>
          <p:nvPr/>
        </p:nvSpPr>
        <p:spPr>
          <a:xfrm>
            <a:off x="717625" y="2640766"/>
            <a:ext cx="4232747" cy="2677656"/>
          </a:xfrm>
          <a:prstGeom prst="rect">
            <a:avLst/>
          </a:prstGeom>
          <a:noFill/>
        </p:spPr>
        <p:txBody>
          <a:bodyPr wrap="square" rtlCol="0">
            <a:spAutoFit/>
          </a:bodyPr>
          <a:lstStyle/>
          <a:p>
            <a:pPr algn="ctr"/>
            <a:r>
              <a:rPr lang="en-US" sz="2800" dirty="0">
                <a:latin typeface="__tradeGothic_a4694c"/>
              </a:rPr>
              <a:t>The Communication skills help to </a:t>
            </a:r>
            <a:r>
              <a:rPr lang="en-US" sz="2800" b="1" i="0" dirty="0">
                <a:effectLst/>
                <a:latin typeface="__tradeGothic_a4694c"/>
              </a:rPr>
              <a:t>understand the Power of Patience, Persistence &amp; Perseverance in Negotiation</a:t>
            </a:r>
          </a:p>
          <a:p>
            <a:pPr algn="ctr"/>
            <a:endParaRPr lang="en-US" sz="2800" b="0" i="0" dirty="0">
              <a:effectLst/>
              <a:latin typeface="__tradeGothic_a4694c"/>
            </a:endParaRPr>
          </a:p>
        </p:txBody>
      </p:sp>
      <p:sp>
        <p:nvSpPr>
          <p:cNvPr id="2" name="AutoShape 2" descr="The Role Of Communication In Negotiation">
            <a:extLst>
              <a:ext uri="{FF2B5EF4-FFF2-40B4-BE49-F238E27FC236}">
                <a16:creationId xmlns:a16="http://schemas.microsoft.com/office/drawing/2014/main" id="{EDA6F4E8-211A-0214-9114-8EE03ECDCFF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BA8BA853-8B5F-D77F-4395-DF53364D2EB7}"/>
              </a:ext>
            </a:extLst>
          </p:cNvPr>
          <p:cNvPicPr>
            <a:picLocks noChangeAspect="1"/>
          </p:cNvPicPr>
          <p:nvPr/>
        </p:nvPicPr>
        <p:blipFill>
          <a:blip r:embed="rId3"/>
          <a:srcRect l="5123" t="34371" r="37559" b="16476"/>
          <a:stretch/>
        </p:blipFill>
        <p:spPr>
          <a:xfrm>
            <a:off x="4950372" y="1801577"/>
            <a:ext cx="6352628" cy="4136768"/>
          </a:xfrm>
          <a:prstGeom prst="rect">
            <a:avLst/>
          </a:prstGeom>
        </p:spPr>
      </p:pic>
    </p:spTree>
    <p:extLst>
      <p:ext uri="{BB962C8B-B14F-4D97-AF65-F5344CB8AC3E}">
        <p14:creationId xmlns:p14="http://schemas.microsoft.com/office/powerpoint/2010/main" val="697105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DE4DC-5D6A-A2DB-A01A-34C2CA0128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2B81FF-E892-47C6-1CFD-A2D26B7AD4D1}"/>
              </a:ext>
            </a:extLst>
          </p:cNvPr>
          <p:cNvSpPr/>
          <p:nvPr/>
        </p:nvSpPr>
        <p:spPr>
          <a:xfrm>
            <a:off x="689640" y="173901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210A2A-3C7A-D007-7E35-F30853DA319E}"/>
              </a:ext>
            </a:extLst>
          </p:cNvPr>
          <p:cNvSpPr txBox="1"/>
          <p:nvPr/>
        </p:nvSpPr>
        <p:spPr>
          <a:xfrm>
            <a:off x="2456799" y="1061236"/>
            <a:ext cx="7405402" cy="523220"/>
          </a:xfrm>
          <a:prstGeom prst="rect">
            <a:avLst/>
          </a:prstGeom>
          <a:noFill/>
        </p:spPr>
        <p:txBody>
          <a:bodyPr wrap="square" rtlCol="0">
            <a:spAutoFit/>
          </a:bodyPr>
          <a:lstStyle/>
          <a:p>
            <a:pPr algn="l"/>
            <a:r>
              <a:rPr lang="en-US" sz="2800" b="1" i="0" dirty="0">
                <a:solidFill>
                  <a:srgbClr val="C00000"/>
                </a:solidFill>
                <a:effectLst/>
                <a:latin typeface="__tradeGothic_a4694c"/>
              </a:rPr>
              <a:t>Patience is especially important in several ways:</a:t>
            </a:r>
          </a:p>
        </p:txBody>
      </p:sp>
      <p:sp>
        <p:nvSpPr>
          <p:cNvPr id="5" name="Rectangle 4">
            <a:extLst>
              <a:ext uri="{FF2B5EF4-FFF2-40B4-BE49-F238E27FC236}">
                <a16:creationId xmlns:a16="http://schemas.microsoft.com/office/drawing/2014/main" id="{E2CA78D0-03D1-C5BF-95EA-C7A2A5043269}"/>
              </a:ext>
            </a:extLst>
          </p:cNvPr>
          <p:cNvSpPr/>
          <p:nvPr/>
        </p:nvSpPr>
        <p:spPr>
          <a:xfrm>
            <a:off x="689640" y="8068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1A59B0E-EE72-6F11-1143-9A4A3E8707C7}"/>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C379ABE-6752-E567-E3FF-ACC9B1A9B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AD03AC4-DF8E-754D-B34B-877ABEC13D62}"/>
              </a:ext>
            </a:extLst>
          </p:cNvPr>
          <p:cNvSpPr txBox="1"/>
          <p:nvPr/>
        </p:nvSpPr>
        <p:spPr>
          <a:xfrm>
            <a:off x="816640" y="1963637"/>
            <a:ext cx="10486360" cy="3600986"/>
          </a:xfrm>
          <a:prstGeom prst="rect">
            <a:avLst/>
          </a:prstGeom>
          <a:noFill/>
        </p:spPr>
        <p:txBody>
          <a:bodyPr wrap="square" rtlCol="0">
            <a:spAutoFit/>
          </a:bodyPr>
          <a:lstStyle/>
          <a:p>
            <a:pPr marL="342900" indent="-342900" algn="just">
              <a:buFont typeface="Arial" panose="020B0604020202020204" pitchFamily="34" charset="0"/>
              <a:buChar char="•"/>
            </a:pPr>
            <a:r>
              <a:rPr lang="en-US" sz="2100" b="1" i="0" dirty="0">
                <a:solidFill>
                  <a:srgbClr val="374151"/>
                </a:solidFill>
                <a:effectLst/>
              </a:rPr>
              <a:t>Provides More Information: </a:t>
            </a:r>
            <a:r>
              <a:rPr lang="en-US" sz="2100" b="0" i="0" dirty="0">
                <a:solidFill>
                  <a:srgbClr val="374151"/>
                </a:solidFill>
                <a:effectLst/>
              </a:rPr>
              <a:t>Patience allows you to gather crucial information over time, enabling a comprehensive understanding of the issues at hand. When you patiently listen and observe the other party, you can uncover hidden motivations, preferences, and constraints that may influence your communication and negotiation strategies.</a:t>
            </a:r>
          </a:p>
          <a:p>
            <a:pPr marL="342900" indent="-342900" algn="just">
              <a:buFont typeface="Arial" panose="020B0604020202020204" pitchFamily="34" charset="0"/>
              <a:buChar char="•"/>
            </a:pPr>
            <a:r>
              <a:rPr lang="en-US" sz="2100" b="1" i="0" dirty="0">
                <a:solidFill>
                  <a:srgbClr val="374151"/>
                </a:solidFill>
                <a:effectLst/>
              </a:rPr>
              <a:t>Discovery of Needs and Wants:</a:t>
            </a:r>
            <a:r>
              <a:rPr lang="en-US" sz="2100" b="0" i="0" dirty="0">
                <a:solidFill>
                  <a:srgbClr val="374151"/>
                </a:solidFill>
                <a:effectLst/>
              </a:rPr>
              <a:t> Rushing through negotiations can overlook the underlying needs and wants of the other party. Patience allows negotiators to go beneath the surface and tap into those core interests driving their counterparts' positions. This deeper understanding paves the way for creative solutions that address everyone's priorities.</a:t>
            </a:r>
            <a:endParaRPr lang="ar-EG" sz="2100" b="0" i="0" dirty="0">
              <a:solidFill>
                <a:srgbClr val="374151"/>
              </a:solidFill>
              <a:effectLst/>
            </a:endParaRPr>
          </a:p>
          <a:p>
            <a:pPr marL="342900" indent="-342900" algn="just">
              <a:buFont typeface="Arial" panose="020B0604020202020204" pitchFamily="34" charset="0"/>
              <a:buChar char="•"/>
            </a:pPr>
            <a:r>
              <a:rPr lang="en-US" sz="2000" b="1" i="0" dirty="0">
                <a:solidFill>
                  <a:srgbClr val="374151"/>
                </a:solidFill>
                <a:effectLst/>
                <a:latin typeface="__tradeGothic_a4694c"/>
              </a:rPr>
              <a:t>Uncovers Challenges:</a:t>
            </a:r>
            <a:r>
              <a:rPr lang="en-US" sz="2000" b="0" i="0" dirty="0">
                <a:solidFill>
                  <a:srgbClr val="374151"/>
                </a:solidFill>
                <a:effectLst/>
                <a:latin typeface="__tradeGothic_a4694c"/>
              </a:rPr>
              <a:t> Patience allows underlying issues to present themselves so that negotiators can prevent minor grievances from festering into a major </a:t>
            </a:r>
            <a:r>
              <a:rPr lang="en-US" sz="2000" b="0" i="0" u="sng" dirty="0">
                <a:solidFill>
                  <a:srgbClr val="374151"/>
                </a:solidFill>
                <a:effectLst/>
                <a:latin typeface="__tradeGothic_a4694c"/>
                <a:hlinkClick r:id="rId3"/>
              </a:rPr>
              <a:t>negotiation impasse</a:t>
            </a:r>
            <a:r>
              <a:rPr lang="en-US" sz="2000" b="0" i="0" dirty="0">
                <a:solidFill>
                  <a:srgbClr val="374151"/>
                </a:solidFill>
                <a:effectLst/>
                <a:latin typeface="__tradeGothic_a4694c"/>
              </a:rPr>
              <a:t>. This proactive approach ensures that potential problems are addressed swiftly and constructively.</a:t>
            </a:r>
          </a:p>
        </p:txBody>
      </p:sp>
    </p:spTree>
    <p:extLst>
      <p:ext uri="{BB962C8B-B14F-4D97-AF65-F5344CB8AC3E}">
        <p14:creationId xmlns:p14="http://schemas.microsoft.com/office/powerpoint/2010/main" val="956034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6A505-C945-673B-A1DB-E1ABE975CF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916D49-34C8-AD56-34B4-13C436558289}"/>
              </a:ext>
            </a:extLst>
          </p:cNvPr>
          <p:cNvSpPr/>
          <p:nvPr/>
        </p:nvSpPr>
        <p:spPr>
          <a:xfrm>
            <a:off x="689640" y="173901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6DD7346-FEA3-DDC0-C4F8-88867EC84F59}"/>
              </a:ext>
            </a:extLst>
          </p:cNvPr>
          <p:cNvSpPr txBox="1"/>
          <p:nvPr/>
        </p:nvSpPr>
        <p:spPr>
          <a:xfrm>
            <a:off x="2456799" y="1061236"/>
            <a:ext cx="7405402" cy="523220"/>
          </a:xfrm>
          <a:prstGeom prst="rect">
            <a:avLst/>
          </a:prstGeom>
          <a:noFill/>
        </p:spPr>
        <p:txBody>
          <a:bodyPr wrap="square" rtlCol="0">
            <a:spAutoFit/>
          </a:bodyPr>
          <a:lstStyle/>
          <a:p>
            <a:pPr algn="l"/>
            <a:r>
              <a:rPr lang="en-US" sz="2800" b="1" i="0" dirty="0">
                <a:solidFill>
                  <a:srgbClr val="C00000"/>
                </a:solidFill>
                <a:effectLst/>
                <a:latin typeface="__tradeGothic_a4694c"/>
              </a:rPr>
              <a:t>Patience is especially important in several ways:</a:t>
            </a:r>
          </a:p>
        </p:txBody>
      </p:sp>
      <p:sp>
        <p:nvSpPr>
          <p:cNvPr id="5" name="Rectangle 4">
            <a:extLst>
              <a:ext uri="{FF2B5EF4-FFF2-40B4-BE49-F238E27FC236}">
                <a16:creationId xmlns:a16="http://schemas.microsoft.com/office/drawing/2014/main" id="{B2A5A576-C43C-AF18-599F-153C3CCDE5AF}"/>
              </a:ext>
            </a:extLst>
          </p:cNvPr>
          <p:cNvSpPr/>
          <p:nvPr/>
        </p:nvSpPr>
        <p:spPr>
          <a:xfrm>
            <a:off x="689640" y="8068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65D7A0A-5034-3871-2507-1CAF2C3CFC47}"/>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8E10A6C-DD14-2A12-82BB-52C5868F5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81B4957-D168-9453-D0D1-9357A8970D8F}"/>
              </a:ext>
            </a:extLst>
          </p:cNvPr>
          <p:cNvSpPr txBox="1"/>
          <p:nvPr/>
        </p:nvSpPr>
        <p:spPr>
          <a:xfrm>
            <a:off x="816640" y="1963637"/>
            <a:ext cx="10486360" cy="3970318"/>
          </a:xfrm>
          <a:prstGeom prst="rect">
            <a:avLst/>
          </a:prstGeom>
          <a:noFill/>
        </p:spPr>
        <p:txBody>
          <a:bodyPr wrap="square" rtlCol="0">
            <a:spAutoFit/>
          </a:bodyPr>
          <a:lstStyle/>
          <a:p>
            <a:pPr marL="342900" indent="-342900" algn="just">
              <a:buFont typeface="Arial" panose="020B0604020202020204" pitchFamily="34" charset="0"/>
              <a:buChar char="•"/>
            </a:pPr>
            <a:r>
              <a:rPr lang="en-US" sz="2100" b="1" i="0" dirty="0">
                <a:solidFill>
                  <a:srgbClr val="374151"/>
                </a:solidFill>
                <a:effectLst/>
              </a:rPr>
              <a:t>Manages the Other Party’s Expectations: </a:t>
            </a:r>
            <a:r>
              <a:rPr lang="en-US" sz="2100" b="0" i="0" dirty="0">
                <a:solidFill>
                  <a:srgbClr val="374151"/>
                </a:solidFill>
                <a:effectLst/>
              </a:rPr>
              <a:t>Through patient and deliberate communication in negotiation, you can manage expectations effectively. Demonstrating a willingness to engage thoughtfully and consider alternative perspectives can temper unrealistic demands and build a more realistic framework for negotiation.</a:t>
            </a:r>
            <a:endParaRPr lang="ar-EG" sz="2100" b="0" i="0" dirty="0">
              <a:solidFill>
                <a:srgbClr val="374151"/>
              </a:solidFill>
              <a:effectLst/>
            </a:endParaRPr>
          </a:p>
          <a:p>
            <a:pPr marL="342900" indent="-342900" algn="just">
              <a:buFont typeface="Arial" panose="020B0604020202020204" pitchFamily="34" charset="0"/>
              <a:buChar char="•"/>
            </a:pPr>
            <a:r>
              <a:rPr lang="en-US" sz="2100" b="1" i="0" dirty="0">
                <a:solidFill>
                  <a:srgbClr val="374151"/>
                </a:solidFill>
                <a:effectLst/>
                <a:latin typeface="__tradeGothic_a4694c"/>
              </a:rPr>
              <a:t>Leads to Concessions:</a:t>
            </a:r>
            <a:r>
              <a:rPr lang="en-US" sz="2100" b="0" i="0" dirty="0">
                <a:solidFill>
                  <a:srgbClr val="374151"/>
                </a:solidFill>
                <a:effectLst/>
                <a:latin typeface="__tradeGothic_a4694c"/>
              </a:rPr>
              <a:t> Patience can be a powerful tool for eliciting concessions from the other party. By maintaining a calm and composed demeanor, negotiators create an environment where compromise is seen as a reasonable and necessary step toward mutual agreement.</a:t>
            </a:r>
            <a:endParaRPr lang="ar-EG" sz="2100" b="0" i="0" dirty="0">
              <a:solidFill>
                <a:srgbClr val="374151"/>
              </a:solidFill>
              <a:effectLst/>
              <a:latin typeface="__tradeGothic_a4694c"/>
            </a:endParaRPr>
          </a:p>
          <a:p>
            <a:pPr marL="342900" indent="-342900" algn="just">
              <a:buFont typeface="Arial" panose="020B0604020202020204" pitchFamily="34" charset="0"/>
              <a:buChar char="•"/>
            </a:pPr>
            <a:r>
              <a:rPr lang="en-US" sz="2100" b="1" i="0" dirty="0">
                <a:solidFill>
                  <a:srgbClr val="374151"/>
                </a:solidFill>
                <a:effectLst/>
                <a:latin typeface="__tradeGothic_a4694c"/>
              </a:rPr>
              <a:t>Realistic Assessments:</a:t>
            </a:r>
            <a:r>
              <a:rPr lang="en-US" sz="2100" b="0" i="0" dirty="0">
                <a:solidFill>
                  <a:srgbClr val="374151"/>
                </a:solidFill>
                <a:effectLst/>
                <a:latin typeface="__tradeGothic_a4694c"/>
              </a:rPr>
              <a:t> In the heat of negotiation, impatience can cloud judgment and lead to unrealistic assessments of the situation. Patience allows you to step back, reassess your position, and evaluate the feasibility of potential outcomes more objectively. This lays the groundwork for informed decision-making and effective communication in negotiation.</a:t>
            </a:r>
          </a:p>
        </p:txBody>
      </p:sp>
    </p:spTree>
    <p:extLst>
      <p:ext uri="{BB962C8B-B14F-4D97-AF65-F5344CB8AC3E}">
        <p14:creationId xmlns:p14="http://schemas.microsoft.com/office/powerpoint/2010/main" val="3751663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9A4F49-5A8C-33B4-25CA-16BD1B52023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FC29455-5745-5A51-A53B-C491CE85CF5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C43CC10-30FA-D544-6F18-30E1F1D3B9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9BCFC02-E505-CF92-5E1D-E7C7889ADAB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FF20BCDB-56A4-5D46-3DF6-8175B56DA3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8FF7330-7ED0-1C75-1637-3C0C380C9E78}"/>
              </a:ext>
            </a:extLst>
          </p:cNvPr>
          <p:cNvSpPr txBox="1"/>
          <p:nvPr/>
        </p:nvSpPr>
        <p:spPr>
          <a:xfrm>
            <a:off x="3598250" y="2495028"/>
            <a:ext cx="8417320" cy="3980192"/>
          </a:xfrm>
          <a:prstGeom prst="rect">
            <a:avLst/>
          </a:prstGeom>
          <a:noFill/>
        </p:spPr>
        <p:txBody>
          <a:bodyPr wrap="square" rtlCol="0">
            <a:spAutoFit/>
          </a:bodyPr>
          <a:lstStyle/>
          <a:p>
            <a:pPr algn="ctr">
              <a:lnSpc>
                <a:spcPct val="120000"/>
              </a:lnSpc>
            </a:pPr>
            <a:r>
              <a:rPr lang="en-US" sz="2000" b="0" i="0" dirty="0">
                <a:effectLst/>
                <a:latin typeface="__tradeGothic_a4694c"/>
              </a:rPr>
              <a:t>A negotiator who has a mastery of communication and negotiation can better articulate their terms persuasively, understand the other party's concerns, and navigate towards a long-term agreement.</a:t>
            </a:r>
          </a:p>
          <a:p>
            <a:pPr algn="ctr">
              <a:lnSpc>
                <a:spcPct val="120000"/>
              </a:lnSpc>
            </a:pPr>
            <a:endParaRPr lang="en-US" sz="2200" b="1" i="0" dirty="0">
              <a:effectLst/>
              <a:latin typeface="Google Sans"/>
            </a:endParaRPr>
          </a:p>
          <a:p>
            <a:pPr algn="ctr">
              <a:lnSpc>
                <a:spcPct val="120000"/>
              </a:lnSpc>
            </a:pPr>
            <a:endParaRPr lang="en-US" sz="2200" b="1" dirty="0">
              <a:latin typeface="Google Sans"/>
            </a:endParaRPr>
          </a:p>
          <a:p>
            <a:pPr algn="ctr">
              <a:lnSpc>
                <a:spcPct val="120000"/>
              </a:lnSpc>
            </a:pPr>
            <a:r>
              <a:rPr lang="en-US" sz="2200" b="1" i="0" dirty="0">
                <a:effectLst/>
                <a:latin typeface="Google Sans"/>
              </a:rPr>
              <a:t>Successful negotiators know that communication is the most important tool you can have for successful negotiations</a:t>
            </a:r>
          </a:p>
          <a:p>
            <a:pPr algn="ctr">
              <a:lnSpc>
                <a:spcPct val="120000"/>
              </a:lnSpc>
            </a:pPr>
            <a:endParaRPr lang="en-US" sz="2200" b="1" dirty="0">
              <a:latin typeface="Google Sans"/>
            </a:endParaRPr>
          </a:p>
          <a:p>
            <a:pPr algn="ctr"/>
            <a:endParaRPr lang="ar-EG" sz="2400" dirty="0">
              <a:latin typeface="__tradeGothic_a4694c"/>
            </a:endParaRPr>
          </a:p>
          <a:p>
            <a:pPr algn="ctr">
              <a:lnSpc>
                <a:spcPct val="120000"/>
              </a:lnSpc>
            </a:pPr>
            <a:endParaRPr lang="en-US" sz="2200" b="1" i="0" dirty="0">
              <a:effectLst/>
              <a:latin typeface="Google Sans"/>
            </a:endParaRPr>
          </a:p>
        </p:txBody>
      </p:sp>
      <p:sp>
        <p:nvSpPr>
          <p:cNvPr id="32" name="Rectangle 31">
            <a:extLst>
              <a:ext uri="{FF2B5EF4-FFF2-40B4-BE49-F238E27FC236}">
                <a16:creationId xmlns:a16="http://schemas.microsoft.com/office/drawing/2014/main" id="{1C6E7F85-90B0-C54A-4EDD-7605207176F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B8ABD068-7F37-3D89-FAD9-A7CBB0A7357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1056FDAC-9733-A4A2-E34D-9CEA3BBD3303}"/>
              </a:ext>
            </a:extLst>
          </p:cNvPr>
          <p:cNvSpPr txBox="1"/>
          <p:nvPr/>
        </p:nvSpPr>
        <p:spPr>
          <a:xfrm>
            <a:off x="6734542" y="5566539"/>
            <a:ext cx="1810149" cy="584775"/>
          </a:xfrm>
          <a:prstGeom prst="rect">
            <a:avLst/>
          </a:prstGeom>
          <a:noFill/>
        </p:spPr>
        <p:txBody>
          <a:bodyPr wrap="square">
            <a:spAutoFit/>
          </a:bodyPr>
          <a:lstStyle/>
          <a:p>
            <a:pPr algn="ctr"/>
            <a:r>
              <a:rPr lang="en-US" sz="3200" b="1" dirty="0">
                <a:latin typeface="Google Sans"/>
              </a:rPr>
              <a:t>Because</a:t>
            </a:r>
            <a:endParaRPr lang="en-US" sz="3200" dirty="0"/>
          </a:p>
        </p:txBody>
      </p:sp>
    </p:spTree>
    <p:extLst>
      <p:ext uri="{BB962C8B-B14F-4D97-AF65-F5344CB8AC3E}">
        <p14:creationId xmlns:p14="http://schemas.microsoft.com/office/powerpoint/2010/main" val="8706457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2F810-92D7-467B-BE9C-B05163EF0A0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659809D-B7BB-060D-E604-7D3111E1D96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EE3D4D6-F54F-688C-6ADD-82A03083C1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336993B-4A61-0A82-B588-2A0D48688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83C6B30-348B-452B-BD37-79D4B84E9C1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022396F-E7FB-53E8-2BE7-327C529B7D28}"/>
              </a:ext>
            </a:extLst>
          </p:cNvPr>
          <p:cNvSpPr txBox="1"/>
          <p:nvPr/>
        </p:nvSpPr>
        <p:spPr>
          <a:xfrm>
            <a:off x="3571580" y="3551975"/>
            <a:ext cx="8417320" cy="2721964"/>
          </a:xfrm>
          <a:prstGeom prst="rect">
            <a:avLst/>
          </a:prstGeom>
          <a:noFill/>
        </p:spPr>
        <p:txBody>
          <a:bodyPr wrap="square" rtlCol="0">
            <a:spAutoFit/>
          </a:bodyPr>
          <a:lstStyle/>
          <a:p>
            <a:pPr marL="342900" indent="-342900" algn="just">
              <a:lnSpc>
                <a:spcPct val="120000"/>
              </a:lnSpc>
              <a:buFont typeface="Arial" panose="020B0604020202020204" pitchFamily="34" charset="0"/>
              <a:buChar char="•"/>
            </a:pPr>
            <a:r>
              <a:rPr lang="en-US" sz="2400" dirty="0">
                <a:latin typeface="Google Sans"/>
              </a:rPr>
              <a:t>Negotiation is primarily a complex process of verbal and non-verbal interaction</a:t>
            </a:r>
          </a:p>
          <a:p>
            <a:pPr marL="342900" indent="-342900" algn="just">
              <a:lnSpc>
                <a:spcPct val="120000"/>
              </a:lnSpc>
              <a:buFont typeface="Arial" panose="020B0604020202020204" pitchFamily="34" charset="0"/>
              <a:buChar char="•"/>
            </a:pPr>
            <a:r>
              <a:rPr lang="en-US" sz="2400" dirty="0">
                <a:latin typeface="Google Sans"/>
              </a:rPr>
              <a:t>Communication is an essential tool in order to exchange messages between negotiators</a:t>
            </a:r>
          </a:p>
          <a:p>
            <a:pPr marL="342900" indent="-342900" algn="just">
              <a:lnSpc>
                <a:spcPct val="120000"/>
              </a:lnSpc>
              <a:buFont typeface="Arial" panose="020B0604020202020204" pitchFamily="34" charset="0"/>
              <a:buChar char="•"/>
            </a:pPr>
            <a:r>
              <a:rPr lang="en-US" sz="2400" dirty="0">
                <a:latin typeface="Google Sans"/>
              </a:rPr>
              <a:t>Communication is only partly responsible for the negotiation outcomes</a:t>
            </a:r>
            <a:endParaRPr lang="en-US" sz="2400" dirty="0"/>
          </a:p>
        </p:txBody>
      </p:sp>
      <p:sp>
        <p:nvSpPr>
          <p:cNvPr id="32" name="Rectangle 31">
            <a:extLst>
              <a:ext uri="{FF2B5EF4-FFF2-40B4-BE49-F238E27FC236}">
                <a16:creationId xmlns:a16="http://schemas.microsoft.com/office/drawing/2014/main" id="{B7BDAF43-FA8A-84CC-2658-955744A523B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659FED93-A1FF-4CE8-4779-9B68A039CE1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Arrow: Down 6">
            <a:extLst>
              <a:ext uri="{FF2B5EF4-FFF2-40B4-BE49-F238E27FC236}">
                <a16:creationId xmlns:a16="http://schemas.microsoft.com/office/drawing/2014/main" id="{D91EB987-18D2-4EA0-6B98-26EE82B129A1}"/>
              </a:ext>
            </a:extLst>
          </p:cNvPr>
          <p:cNvSpPr/>
          <p:nvPr/>
        </p:nvSpPr>
        <p:spPr>
          <a:xfrm>
            <a:off x="6757526" y="2000506"/>
            <a:ext cx="1099500" cy="1369993"/>
          </a:xfrm>
          <a:prstGeom prst="downArrow">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714507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53187" y="5001608"/>
            <a:ext cx="5694652" cy="1815882"/>
          </a:xfrm>
          <a:prstGeom prst="rect">
            <a:avLst/>
          </a:prstGeom>
          <a:noFill/>
        </p:spPr>
        <p:txBody>
          <a:bodyPr wrap="square">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If a negotiator does not communicate, the relationship with the negotiation partner will break down.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5408" y="154451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21304" y="205617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2718555"/>
            <a:ext cx="8417320" cy="3293209"/>
          </a:xfrm>
          <a:prstGeom prst="rect">
            <a:avLst/>
          </a:prstGeom>
          <a:noFill/>
        </p:spPr>
        <p:txBody>
          <a:bodyPr wrap="square" rtlCol="0">
            <a:spAutoFit/>
          </a:bodyPr>
          <a:lstStyle/>
          <a:p>
            <a:pPr marL="457200" indent="-457200">
              <a:buFont typeface="Arial" panose="020B0604020202020204" pitchFamily="34" charset="0"/>
              <a:buChar char="•"/>
            </a:pPr>
            <a:r>
              <a:rPr lang="en-US" sz="2600" b="1" dirty="0">
                <a:latin typeface="Tajawal ExtraBold" panose="00000800000000000000" pitchFamily="2" charset="-78"/>
                <a:cs typeface="Tajawal ExtraBold" panose="00000800000000000000" pitchFamily="2" charset="-78"/>
              </a:rPr>
              <a:t>Offers, counteroffers and motives</a:t>
            </a:r>
          </a:p>
          <a:p>
            <a:pPr marL="457200" indent="-457200">
              <a:buFont typeface="Arial" panose="020B0604020202020204" pitchFamily="34" charset="0"/>
              <a:buChar char="•"/>
            </a:pPr>
            <a:r>
              <a:rPr lang="en-US" sz="2600" b="1" dirty="0">
                <a:latin typeface="Tajawal ExtraBold" panose="00000800000000000000" pitchFamily="2" charset="-78"/>
                <a:cs typeface="Tajawal ExtraBold" panose="00000800000000000000" pitchFamily="2" charset="-78"/>
              </a:rPr>
              <a:t>Information about alternatives</a:t>
            </a:r>
          </a:p>
          <a:p>
            <a:pPr marL="457200" indent="-457200">
              <a:buFont typeface="Arial" panose="020B0604020202020204" pitchFamily="34" charset="0"/>
              <a:buChar char="•"/>
            </a:pPr>
            <a:r>
              <a:rPr lang="en-US" sz="2600" b="1" dirty="0">
                <a:latin typeface="Tajawal ExtraBold" panose="00000800000000000000" pitchFamily="2" charset="-78"/>
                <a:cs typeface="Tajawal ExtraBold" panose="00000800000000000000" pitchFamily="2" charset="-78"/>
              </a:rPr>
              <a:t>Information about outcomes</a:t>
            </a:r>
          </a:p>
          <a:p>
            <a:pPr marL="457200" indent="-457200">
              <a:buFont typeface="Arial" panose="020B0604020202020204" pitchFamily="34" charset="0"/>
              <a:buChar char="•"/>
            </a:pPr>
            <a:r>
              <a:rPr lang="en-US" sz="2600" b="1" dirty="0">
                <a:latin typeface="Tajawal ExtraBold" panose="00000800000000000000" pitchFamily="2" charset="-78"/>
                <a:cs typeface="Tajawal ExtraBold" panose="00000800000000000000" pitchFamily="2" charset="-78"/>
              </a:rPr>
              <a:t>Social accounts</a:t>
            </a:r>
          </a:p>
          <a:p>
            <a:pPr marL="1371600" lvl="2" indent="-457200">
              <a:buFont typeface="Arial" panose="020B0604020202020204" pitchFamily="34" charset="0"/>
              <a:buChar char="•"/>
            </a:pPr>
            <a:r>
              <a:rPr lang="en-US" sz="2600" dirty="0">
                <a:latin typeface="Tajawal ExtraBold" panose="00000800000000000000" pitchFamily="2" charset="-78"/>
                <a:cs typeface="Tajawal ExtraBold" panose="00000800000000000000" pitchFamily="2" charset="-78"/>
              </a:rPr>
              <a:t>Explanations of mitigating circumstances</a:t>
            </a:r>
          </a:p>
          <a:p>
            <a:pPr marL="1371600" lvl="2" indent="-457200">
              <a:buFont typeface="Arial" panose="020B0604020202020204" pitchFamily="34" charset="0"/>
              <a:buChar char="•"/>
            </a:pPr>
            <a:r>
              <a:rPr lang="en-US" sz="2600" dirty="0">
                <a:latin typeface="Tajawal ExtraBold" panose="00000800000000000000" pitchFamily="2" charset="-78"/>
                <a:cs typeface="Tajawal ExtraBold" panose="00000800000000000000" pitchFamily="2" charset="-78"/>
              </a:rPr>
              <a:t>Explanations of exonerating circumstances</a:t>
            </a:r>
          </a:p>
          <a:p>
            <a:pPr marL="1371600" lvl="2" indent="-457200">
              <a:buFont typeface="Arial" panose="020B0604020202020204" pitchFamily="34" charset="0"/>
              <a:buChar char="•"/>
            </a:pPr>
            <a:r>
              <a:rPr lang="en-US" sz="2600" dirty="0">
                <a:latin typeface="Tajawal ExtraBold" panose="00000800000000000000" pitchFamily="2" charset="-78"/>
                <a:cs typeface="Tajawal ExtraBold" panose="00000800000000000000" pitchFamily="2" charset="-78"/>
              </a:rPr>
              <a:t>Refarming explanations</a:t>
            </a:r>
          </a:p>
          <a:p>
            <a:endParaRPr lang="en-US" sz="2600" dirty="0">
              <a:solidFill>
                <a:srgbClr val="2D3956"/>
              </a:solidFill>
              <a:latin typeface="Tajawal ExtraBold" panose="00000800000000000000" pitchFamily="2" charset="-78"/>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02EB31C-DE1F-D0C9-E647-95743FF83B5D}"/>
              </a:ext>
            </a:extLst>
          </p:cNvPr>
          <p:cNvSpPr txBox="1"/>
          <p:nvPr/>
        </p:nvSpPr>
        <p:spPr>
          <a:xfrm>
            <a:off x="2106985" y="969346"/>
            <a:ext cx="6513754" cy="923330"/>
          </a:xfrm>
          <a:prstGeom prst="rect">
            <a:avLst/>
          </a:prstGeom>
          <a:noFill/>
        </p:spPr>
        <p:txBody>
          <a:bodyPr wrap="square">
            <a:spAutoFit/>
          </a:bodyPr>
          <a:lstStyle/>
          <a:p>
            <a:pPr algn="ctr"/>
            <a:r>
              <a:rPr lang="en-US" sz="2700" b="1" dirty="0">
                <a:latin typeface="Tajawal Medium" panose="00000600000000000000" pitchFamily="2" charset="-78"/>
                <a:cs typeface="Tajawal Medium" panose="00000600000000000000" pitchFamily="2" charset="-78"/>
              </a:rPr>
              <a:t>What is communicated during the negotiation</a:t>
            </a:r>
          </a:p>
        </p:txBody>
      </p:sp>
      <p:sp>
        <p:nvSpPr>
          <p:cNvPr id="4" name="TextBox 3">
            <a:extLst>
              <a:ext uri="{FF2B5EF4-FFF2-40B4-BE49-F238E27FC236}">
                <a16:creationId xmlns:a16="http://schemas.microsoft.com/office/drawing/2014/main" id="{E5CDAF2D-2446-8A6B-3615-3FBE3EDB0645}"/>
              </a:ext>
            </a:extLst>
          </p:cNvPr>
          <p:cNvSpPr txBox="1"/>
          <p:nvPr/>
        </p:nvSpPr>
        <p:spPr>
          <a:xfrm>
            <a:off x="3443776" y="6447321"/>
            <a:ext cx="4785114" cy="338554"/>
          </a:xfrm>
          <a:prstGeom prst="rect">
            <a:avLst/>
          </a:prstGeom>
          <a:noFill/>
        </p:spPr>
        <p:txBody>
          <a:bodyPr wrap="square" rtlCol="0">
            <a:spAutoFit/>
          </a:bodyPr>
          <a:lstStyle/>
          <a:p>
            <a:r>
              <a:rPr lang="en-US" sz="1600" b="1" i="0" dirty="0">
                <a:effectLst/>
                <a:latin typeface="Google Sans"/>
              </a:rPr>
              <a:t>David Saunders and others, Essentials of Negotiations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E61A1-1213-2463-8BF7-AE340DCBC0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6B09AF-B336-9198-B778-26926705914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083E6D-63B1-19AA-34D8-0EB85910BD7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7E14608-91B2-9947-E1B9-22A2E06FC52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8E5F3E4-7B3B-7D4A-7665-DD48E98ABC23}"/>
              </a:ext>
            </a:extLst>
          </p:cNvPr>
          <p:cNvSpPr txBox="1"/>
          <p:nvPr/>
        </p:nvSpPr>
        <p:spPr>
          <a:xfrm>
            <a:off x="1471581" y="2843485"/>
            <a:ext cx="8417320" cy="1631216"/>
          </a:xfrm>
          <a:prstGeom prst="rect">
            <a:avLst/>
          </a:prstGeom>
          <a:noFill/>
        </p:spPr>
        <p:txBody>
          <a:bodyPr wrap="square" rtlCol="0">
            <a:spAutoFit/>
          </a:bodyPr>
          <a:lstStyle/>
          <a:p>
            <a:pPr marL="285750" indent="-285750">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Clear Presentation</a:t>
            </a:r>
          </a:p>
          <a:p>
            <a:pPr marL="285750" indent="-285750">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Presentation according to the listener needs’</a:t>
            </a:r>
          </a:p>
          <a:p>
            <a:pPr marL="285750" indent="-285750">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Credibility has to be established</a:t>
            </a:r>
          </a:p>
          <a:p>
            <a:pPr marL="285750" indent="-285750">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Evidence to support one’s argument</a:t>
            </a:r>
          </a:p>
          <a:p>
            <a:pPr marL="285750" indent="-285750">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Emotions expressed must be genuine</a:t>
            </a:r>
          </a:p>
        </p:txBody>
      </p:sp>
      <p:pic>
        <p:nvPicPr>
          <p:cNvPr id="5" name="Graphic 21">
            <a:extLst>
              <a:ext uri="{FF2B5EF4-FFF2-40B4-BE49-F238E27FC236}">
                <a16:creationId xmlns:a16="http://schemas.microsoft.com/office/drawing/2014/main" id="{096CEB0D-81A0-1686-1112-ACF29F176A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A05F437-0904-E4F7-046D-4B834D65927E}"/>
              </a:ext>
            </a:extLst>
          </p:cNvPr>
          <p:cNvSpPr txBox="1"/>
          <p:nvPr/>
        </p:nvSpPr>
        <p:spPr>
          <a:xfrm>
            <a:off x="1333001" y="1631779"/>
            <a:ext cx="6513754" cy="523220"/>
          </a:xfrm>
          <a:prstGeom prst="rect">
            <a:avLst/>
          </a:prstGeom>
          <a:noFill/>
        </p:spPr>
        <p:txBody>
          <a:bodyPr wrap="square">
            <a:spAutoFit/>
          </a:bodyPr>
          <a:lstStyle/>
          <a:p>
            <a:r>
              <a:rPr lang="en-US" sz="2800" b="1" dirty="0">
                <a:solidFill>
                  <a:srgbClr val="C00000"/>
                </a:solidFill>
                <a:latin typeface="Tajawal Medium" panose="00000600000000000000" pitchFamily="2" charset="-78"/>
                <a:cs typeface="Tajawal Medium" panose="00000600000000000000" pitchFamily="2" charset="-78"/>
              </a:rPr>
              <a:t>Communicator as a Negotiator</a:t>
            </a:r>
          </a:p>
        </p:txBody>
      </p:sp>
    </p:spTree>
    <p:extLst>
      <p:ext uri="{BB962C8B-B14F-4D97-AF65-F5344CB8AC3E}">
        <p14:creationId xmlns:p14="http://schemas.microsoft.com/office/powerpoint/2010/main" val="10596147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243648" y="1488746"/>
            <a:ext cx="8047795" cy="830997"/>
          </a:xfrm>
          <a:prstGeom prst="rect">
            <a:avLst/>
          </a:prstGeom>
          <a:noFill/>
        </p:spPr>
        <p:txBody>
          <a:bodyPr wrap="square" rtlCol="0">
            <a:spAutoFit/>
          </a:bodyPr>
          <a:lstStyle/>
          <a:p>
            <a:pPr algn="ctr"/>
            <a:r>
              <a:rPr lang="en-US" sz="2400" b="1" i="0" dirty="0">
                <a:effectLst/>
                <a:latin typeface="__tradeGothic_a4694c"/>
              </a:rPr>
              <a:t>Top Communication Strategies Crucial to Negotiating Effectively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1500" b="0" i="0" dirty="0">
                <a:solidFill>
                  <a:srgbClr val="374151"/>
                </a:solidFill>
                <a:effectLst/>
                <a:latin typeface="__tradeGothic_a4694c"/>
              </a:rPr>
              <a:t>Here are some essential strategies that can empower you to negotiate with confidence and achieve mutually beneficial outcomes:</a:t>
            </a:r>
            <a:endParaRPr lang="ar-EG" sz="1500" b="0" i="0" dirty="0">
              <a:solidFill>
                <a:srgbClr val="374151"/>
              </a:solidFill>
              <a:effectLst/>
              <a:latin typeface="__tradeGothic_a4694c"/>
            </a:endParaRPr>
          </a:p>
          <a:p>
            <a:pPr marL="342900" indent="-342900" algn="l">
              <a:buAutoNum type="arabicPeriod"/>
            </a:pPr>
            <a:r>
              <a:rPr lang="en-US" sz="1500" b="1" i="0" dirty="0">
                <a:effectLst/>
                <a:latin typeface="__tradeGothic_a4694c"/>
              </a:rPr>
              <a:t>Listen Actively</a:t>
            </a:r>
            <a:r>
              <a:rPr lang="ar-EG" sz="1500" b="1" i="0" dirty="0">
                <a:effectLst/>
                <a:latin typeface="__tradeGothic_a4694c"/>
              </a:rPr>
              <a:t>: </a:t>
            </a:r>
            <a:r>
              <a:rPr lang="en-US" sz="1500" b="0" i="0" dirty="0">
                <a:solidFill>
                  <a:srgbClr val="374151"/>
                </a:solidFill>
                <a:effectLst/>
                <a:latin typeface="__tradeGothic_a4694c"/>
              </a:rPr>
              <a:t>is key to successful communication in negotiation because it allows you to understand and respond to the other party's priorities and concerns in a meaningful way. For example, imagine you're negotiating a business partnership. Actively listening to your potential partner's concerns about timelines and deliverables not only demonstrates respect and empathy but also provides crucial insights into their operational constraints and objectives.</a:t>
            </a:r>
            <a:endParaRPr lang="ar-EG" sz="1500" b="0" i="0" dirty="0">
              <a:solidFill>
                <a:srgbClr val="374151"/>
              </a:solidFill>
              <a:effectLst/>
              <a:latin typeface="__tradeGothic_a4694c"/>
            </a:endParaRPr>
          </a:p>
          <a:p>
            <a:pPr algn="l"/>
            <a:endParaRPr lang="en-US" sz="1500" b="0" i="0" dirty="0">
              <a:solidFill>
                <a:srgbClr val="374151"/>
              </a:solidFill>
              <a:effectLst/>
              <a:latin typeface="__tradeGothic_a4694c"/>
            </a:endParaRPr>
          </a:p>
          <a:p>
            <a:pPr algn="l"/>
            <a:r>
              <a:rPr lang="en-US" sz="1500" b="1" i="0" dirty="0">
                <a:effectLst/>
                <a:latin typeface="__tradeGothic_a4694c"/>
              </a:rPr>
              <a:t>2. Use Collaborative Language</a:t>
            </a:r>
            <a:r>
              <a:rPr lang="ar-EG" sz="1500" b="1" i="0" dirty="0">
                <a:effectLst/>
                <a:latin typeface="__tradeGothic_a4694c"/>
              </a:rPr>
              <a:t>: </a:t>
            </a:r>
            <a:r>
              <a:rPr lang="en-US" sz="1500" b="0" i="0" dirty="0">
                <a:solidFill>
                  <a:srgbClr val="374151"/>
                </a:solidFill>
                <a:effectLst/>
                <a:latin typeface="__tradeGothic_a4694c"/>
              </a:rPr>
              <a:t>The words you choose can significantly impact negotiation outcomes. If you're negotiating a project scope with a client, using phrases like "Let's explore how we can meet both our objectives" fosters a sense of cooperation and shared goals.</a:t>
            </a:r>
            <a:endParaRPr lang="ar-EG" sz="1500" b="0" i="0" dirty="0">
              <a:solidFill>
                <a:srgbClr val="374151"/>
              </a:solidFill>
              <a:effectLst/>
              <a:latin typeface="__tradeGothic_a4694c"/>
            </a:endParaRPr>
          </a:p>
          <a:p>
            <a:pPr algn="l"/>
            <a:endParaRPr lang="en-US" sz="1500" b="0" i="0" dirty="0">
              <a:solidFill>
                <a:srgbClr val="374151"/>
              </a:solidFill>
              <a:effectLst/>
              <a:latin typeface="__tradeGothic_a4694c"/>
            </a:endParaRPr>
          </a:p>
          <a:p>
            <a:pPr algn="l"/>
            <a:r>
              <a:rPr lang="en-US" sz="1500" b="1" i="0" dirty="0">
                <a:effectLst/>
                <a:latin typeface="__tradeGothic_a4694c"/>
              </a:rPr>
              <a:t>3. Open and Honest Communication</a:t>
            </a:r>
            <a:r>
              <a:rPr lang="ar-EG" sz="1500" b="1" i="0" dirty="0">
                <a:effectLst/>
                <a:latin typeface="__tradeGothic_a4694c"/>
              </a:rPr>
              <a:t>: </a:t>
            </a:r>
            <a:r>
              <a:rPr lang="en-US" sz="1500" b="0" i="0" dirty="0">
                <a:solidFill>
                  <a:srgbClr val="374151"/>
                </a:solidFill>
                <a:effectLst/>
                <a:latin typeface="__tradeGothic_a4694c"/>
              </a:rPr>
              <a:t>Transparency is a crucial element of communication and negotiation strategies. Clearly expressing your interests, concerns, and expectations while being receptive to the other party's input builds trust and credibility. In salary negotiations, openly discussing your achievements and market research demonstrates integrity and may lead to a fairer offer.</a:t>
            </a:r>
          </a:p>
        </p:txBody>
      </p:sp>
      <p:sp>
        <p:nvSpPr>
          <p:cNvPr id="32" name="Rectangle 31"/>
          <p:cNvSpPr/>
          <p:nvPr/>
        </p:nvSpPr>
        <p:spPr>
          <a:xfrm>
            <a:off x="3053048"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26124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CA79B-6BF0-4B05-2E33-C9B247D96E7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D36C8AD-79A7-B90C-8A9A-A181B8077FF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F621990-1A50-6F79-930E-40B8933B1AE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284843C-27F6-CE03-9D01-18894A360F4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F7C13EB-4F5C-22B6-FA67-C97B0AB0616F}"/>
              </a:ext>
            </a:extLst>
          </p:cNvPr>
          <p:cNvSpPr txBox="1"/>
          <p:nvPr/>
        </p:nvSpPr>
        <p:spPr>
          <a:xfrm>
            <a:off x="4243648" y="1488746"/>
            <a:ext cx="8047795" cy="830997"/>
          </a:xfrm>
          <a:prstGeom prst="rect">
            <a:avLst/>
          </a:prstGeom>
          <a:noFill/>
        </p:spPr>
        <p:txBody>
          <a:bodyPr wrap="square" rtlCol="0">
            <a:spAutoFit/>
          </a:bodyPr>
          <a:lstStyle/>
          <a:p>
            <a:pPr algn="ctr"/>
            <a:r>
              <a:rPr lang="en-US" sz="2400" b="1" dirty="0">
                <a:latin typeface="__tradeGothic_a4694c"/>
              </a:rPr>
              <a:t>Top</a:t>
            </a:r>
            <a:r>
              <a:rPr lang="en-US" sz="2400" b="1" i="0" dirty="0">
                <a:effectLst/>
                <a:latin typeface="__tradeGothic_a4694c"/>
              </a:rPr>
              <a:t> Communication Strategies Crucial to Negotiating Effectively</a:t>
            </a:r>
          </a:p>
        </p:txBody>
      </p:sp>
      <p:sp>
        <p:nvSpPr>
          <p:cNvPr id="28" name="Rectangle 27">
            <a:extLst>
              <a:ext uri="{FF2B5EF4-FFF2-40B4-BE49-F238E27FC236}">
                <a16:creationId xmlns:a16="http://schemas.microsoft.com/office/drawing/2014/main" id="{E5AC7427-D321-CFE4-D8A2-37217FCC1B2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B1F73-8A03-30BB-B8F8-6A26445BB85A}"/>
              </a:ext>
            </a:extLst>
          </p:cNvPr>
          <p:cNvSpPr txBox="1"/>
          <p:nvPr/>
        </p:nvSpPr>
        <p:spPr>
          <a:xfrm>
            <a:off x="3598250" y="2495028"/>
            <a:ext cx="8417320" cy="4031873"/>
          </a:xfrm>
          <a:prstGeom prst="rect">
            <a:avLst/>
          </a:prstGeom>
          <a:noFill/>
        </p:spPr>
        <p:txBody>
          <a:bodyPr wrap="square" rtlCol="0">
            <a:spAutoFit/>
          </a:bodyPr>
          <a:lstStyle/>
          <a:p>
            <a:pPr algn="l"/>
            <a:r>
              <a:rPr lang="en-US" sz="1600" b="1" i="0" dirty="0">
                <a:effectLst/>
              </a:rPr>
              <a:t>4. Assertiveness</a:t>
            </a:r>
            <a:r>
              <a:rPr lang="ar-EG" sz="1600" b="1" i="0" dirty="0">
                <a:effectLst/>
              </a:rPr>
              <a:t>: </a:t>
            </a:r>
            <a:r>
              <a:rPr lang="en-US" sz="1600" b="0" i="0" dirty="0">
                <a:solidFill>
                  <a:srgbClr val="374151"/>
                </a:solidFill>
                <a:effectLst/>
              </a:rPr>
              <a:t>strikes a balance between being passive and aggressive. Clearly and confidently stating your needs without being confrontational is essential. Imagine you're in negotiations with a new supplier, assertively communicating your quality standards and delivery requirements ensures mutual understanding and a satisfactory agreement for all involved.</a:t>
            </a:r>
          </a:p>
          <a:p>
            <a:pPr algn="l"/>
            <a:endParaRPr lang="en-US" sz="1600" b="0" i="0" dirty="0">
              <a:solidFill>
                <a:srgbClr val="374151"/>
              </a:solidFill>
              <a:effectLst/>
            </a:endParaRPr>
          </a:p>
          <a:p>
            <a:pPr algn="l"/>
            <a:r>
              <a:rPr lang="en-US" sz="1600" b="1" i="0" dirty="0">
                <a:effectLst/>
              </a:rPr>
              <a:t>5. Use Nonverbal Communication: </a:t>
            </a:r>
            <a:r>
              <a:rPr lang="en-US" sz="1600" b="0" i="0" dirty="0">
                <a:solidFill>
                  <a:srgbClr val="374151"/>
                </a:solidFill>
                <a:effectLst/>
              </a:rPr>
              <a:t>Nonverbal cues can complement verbal communication in negotiation. Mirroring your counterpart's body language and using appropriate facial expressions can establish rapport and convey empathy. For instance, in a real estate negotiation, nodding and maintaining eye contact can signal understanding and trust, fostering a positive atmosphere for reaching an agreement.</a:t>
            </a:r>
          </a:p>
          <a:p>
            <a:pPr algn="l"/>
            <a:endParaRPr lang="en-US" sz="1600" dirty="0">
              <a:solidFill>
                <a:srgbClr val="374151"/>
              </a:solidFill>
            </a:endParaRPr>
          </a:p>
          <a:p>
            <a:r>
              <a:rPr lang="en-US" sz="1600" b="1" i="0" dirty="0">
                <a:effectLst/>
              </a:rPr>
              <a:t>6. Know your purpose for the conversation.</a:t>
            </a:r>
            <a:r>
              <a:rPr lang="en-US" sz="1600" b="0" i="0" dirty="0">
                <a:effectLst/>
              </a:rPr>
              <a:t> On what are you willing to negotiate? What are your critical points and your non-negotiables?</a:t>
            </a:r>
          </a:p>
          <a:p>
            <a:r>
              <a:rPr lang="en-US" sz="1600" dirty="0"/>
              <a:t>	Ex. </a:t>
            </a:r>
            <a:r>
              <a:rPr lang="en-US" sz="1600" b="0" i="1" dirty="0">
                <a:effectLst/>
              </a:rPr>
              <a:t>When you need your audience to be an advocate for you, appeal to his/her specific personality types, respect her needs, answer her expectations, and remember to be specific about the purpose of your meeting.</a:t>
            </a:r>
            <a:endParaRPr lang="en-US" sz="1600" b="0" i="0" dirty="0">
              <a:effectLst/>
            </a:endParaRPr>
          </a:p>
        </p:txBody>
      </p:sp>
      <p:sp>
        <p:nvSpPr>
          <p:cNvPr id="32" name="Rectangle 31">
            <a:extLst>
              <a:ext uri="{FF2B5EF4-FFF2-40B4-BE49-F238E27FC236}">
                <a16:creationId xmlns:a16="http://schemas.microsoft.com/office/drawing/2014/main" id="{A448014F-C85C-950A-30AF-F5983BF55214}"/>
              </a:ext>
            </a:extLst>
          </p:cNvPr>
          <p:cNvSpPr/>
          <p:nvPr/>
        </p:nvSpPr>
        <p:spPr>
          <a:xfrm>
            <a:off x="3053048"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B472782A-E904-B82C-B6BF-DA522D2350F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273315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EE665-799D-6E81-C82D-57388C66C31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C32829D-2899-1339-7990-40F7CE12087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797EF73-580A-7308-B236-8F547476CC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2C2668A-FF2E-8B22-3D2C-AED3A35AFEC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C43C9F1-C2C2-5FAA-E8E1-E731D859112D}"/>
              </a:ext>
            </a:extLst>
          </p:cNvPr>
          <p:cNvSpPr txBox="1"/>
          <p:nvPr/>
        </p:nvSpPr>
        <p:spPr>
          <a:xfrm>
            <a:off x="4091868" y="1212613"/>
            <a:ext cx="8047795" cy="1200329"/>
          </a:xfrm>
          <a:prstGeom prst="rect">
            <a:avLst/>
          </a:prstGeom>
          <a:noFill/>
        </p:spPr>
        <p:txBody>
          <a:bodyPr wrap="square" rtlCol="0">
            <a:spAutoFit/>
          </a:bodyPr>
          <a:lstStyle/>
          <a:p>
            <a:pPr algn="ctr"/>
            <a:r>
              <a:rPr lang="en-US" sz="2400" b="1" i="0" dirty="0">
                <a:solidFill>
                  <a:srgbClr val="C00000"/>
                </a:solidFill>
                <a:effectLst/>
                <a:latin typeface="PT Sans" panose="020B0503020203020204" pitchFamily="34" charset="0"/>
              </a:rPr>
              <a:t>Know your audience. People generally fall into four categories of business personality: the driver, the amiable, the analytic, or the expressive.</a:t>
            </a:r>
            <a:endParaRPr lang="en-US" sz="2400" b="1" i="0" dirty="0">
              <a:effectLst/>
              <a:latin typeface="__tradeGothic_a4694c"/>
            </a:endParaRPr>
          </a:p>
        </p:txBody>
      </p:sp>
      <p:sp>
        <p:nvSpPr>
          <p:cNvPr id="28" name="Rectangle 27">
            <a:extLst>
              <a:ext uri="{FF2B5EF4-FFF2-40B4-BE49-F238E27FC236}">
                <a16:creationId xmlns:a16="http://schemas.microsoft.com/office/drawing/2014/main" id="{980D34AB-42EC-A874-BD59-7D566FC53B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8E1FFDB-AE80-A4BB-F5DF-601C98848E50}"/>
              </a:ext>
            </a:extLst>
          </p:cNvPr>
          <p:cNvSpPr/>
          <p:nvPr/>
        </p:nvSpPr>
        <p:spPr>
          <a:xfrm>
            <a:off x="3053048"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D96DC2B3-7EF5-DF77-424F-EBA116571D9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3">
            <a:extLst>
              <a:ext uri="{FF2B5EF4-FFF2-40B4-BE49-F238E27FC236}">
                <a16:creationId xmlns:a16="http://schemas.microsoft.com/office/drawing/2014/main" id="{2F7006A6-EEED-93C7-F1AB-A9C8E204E9BC}"/>
              </a:ext>
            </a:extLst>
          </p:cNvPr>
          <p:cNvGraphicFramePr>
            <a:graphicFrameLocks/>
          </p:cNvGraphicFramePr>
          <p:nvPr/>
        </p:nvGraphicFramePr>
        <p:xfrm>
          <a:off x="3563007" y="2471206"/>
          <a:ext cx="8474917" cy="428128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6901087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4FCAD-A994-A713-E052-0580F8A2F04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2AF9016-510F-C810-5CF1-4373783508C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793B805-5724-C74A-EA76-6CB9BB5690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DC6EDB3-A0F0-F1E1-9D69-71E7E105D31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469B722-C042-04E3-A794-AFB235DB9333}"/>
              </a:ext>
            </a:extLst>
          </p:cNvPr>
          <p:cNvSpPr txBox="1"/>
          <p:nvPr/>
        </p:nvSpPr>
        <p:spPr>
          <a:xfrm>
            <a:off x="4243648" y="1488746"/>
            <a:ext cx="8047795" cy="830997"/>
          </a:xfrm>
          <a:prstGeom prst="rect">
            <a:avLst/>
          </a:prstGeom>
          <a:noFill/>
        </p:spPr>
        <p:txBody>
          <a:bodyPr wrap="square" rtlCol="0">
            <a:spAutoFit/>
          </a:bodyPr>
          <a:lstStyle/>
          <a:p>
            <a:pPr algn="ctr"/>
            <a:r>
              <a:rPr lang="en-US" sz="2400" b="1" dirty="0">
                <a:latin typeface="__tradeGothic_a4694c"/>
              </a:rPr>
              <a:t>Top </a:t>
            </a:r>
            <a:r>
              <a:rPr lang="en-US" sz="2400" b="1" i="0" dirty="0">
                <a:effectLst/>
                <a:latin typeface="__tradeGothic_a4694c"/>
              </a:rPr>
              <a:t>Communication Strategies Crucial to Negotiating Effectively</a:t>
            </a:r>
          </a:p>
        </p:txBody>
      </p:sp>
      <p:sp>
        <p:nvSpPr>
          <p:cNvPr id="28" name="Rectangle 27">
            <a:extLst>
              <a:ext uri="{FF2B5EF4-FFF2-40B4-BE49-F238E27FC236}">
                <a16:creationId xmlns:a16="http://schemas.microsoft.com/office/drawing/2014/main" id="{D52A19EF-DF74-EA36-1A42-501EB63516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D561B2C-2D3C-FA77-6D96-ACAD94B435B1}"/>
              </a:ext>
            </a:extLst>
          </p:cNvPr>
          <p:cNvSpPr txBox="1"/>
          <p:nvPr/>
        </p:nvSpPr>
        <p:spPr>
          <a:xfrm>
            <a:off x="3479107" y="2634433"/>
            <a:ext cx="8417320" cy="2800767"/>
          </a:xfrm>
          <a:prstGeom prst="rect">
            <a:avLst/>
          </a:prstGeom>
          <a:noFill/>
        </p:spPr>
        <p:txBody>
          <a:bodyPr wrap="square" rtlCol="0">
            <a:spAutoFit/>
          </a:bodyPr>
          <a:lstStyle/>
          <a:p>
            <a:r>
              <a:rPr lang="en-US" sz="1600" b="1" dirty="0">
                <a:latin typeface="PT Sans" panose="020B0503020203020204" pitchFamily="34" charset="0"/>
              </a:rPr>
              <a:t>7. </a:t>
            </a:r>
            <a:r>
              <a:rPr lang="en-US" sz="1600" b="1" i="0" dirty="0">
                <a:effectLst/>
                <a:latin typeface="PT Sans" panose="020B0503020203020204" pitchFamily="34" charset="0"/>
              </a:rPr>
              <a:t>Focus on how you deliver your messages.</a:t>
            </a:r>
            <a:r>
              <a:rPr lang="en-US" sz="1600" b="0" i="0" dirty="0">
                <a:effectLst/>
                <a:latin typeface="PT Sans" panose="020B0503020203020204" pitchFamily="34" charset="0"/>
              </a:rPr>
              <a:t> What body language should you be using with your audience? What facial expressions? Do you look and sound likeable, believable, and interesting in your presentation?</a:t>
            </a:r>
          </a:p>
          <a:p>
            <a:r>
              <a:rPr lang="en-US" sz="1600" dirty="0">
                <a:latin typeface="PT Sans" panose="020B0503020203020204" pitchFamily="34" charset="0"/>
              </a:rPr>
              <a:t>	Ex. </a:t>
            </a:r>
            <a:r>
              <a:rPr lang="en-US" sz="1600" b="0" i="1" dirty="0">
                <a:effectLst/>
                <a:latin typeface="PT Sans" panose="020B0503020203020204" pitchFamily="34" charset="0"/>
              </a:rPr>
              <a:t>Your smile is our biggest sign that you believe what you’re saying. Use inflection to make meaningful words stick.</a:t>
            </a:r>
          </a:p>
          <a:p>
            <a:endParaRPr lang="en-US" sz="1600" i="1" dirty="0">
              <a:latin typeface="PT Sans" panose="020B0503020203020204" pitchFamily="34" charset="0"/>
            </a:endParaRPr>
          </a:p>
          <a:p>
            <a:r>
              <a:rPr lang="en-US" sz="1600" b="1" dirty="0">
                <a:latin typeface="PT Sans" panose="020B0503020203020204" pitchFamily="34" charset="0"/>
              </a:rPr>
              <a:t>8. </a:t>
            </a:r>
            <a:r>
              <a:rPr lang="en-US" sz="1600" b="1" i="0" dirty="0">
                <a:effectLst/>
                <a:latin typeface="PT Sans" panose="020B0503020203020204" pitchFamily="34" charset="0"/>
              </a:rPr>
              <a:t>Mirror your audience’s speed of speech and tone.</a:t>
            </a:r>
            <a:r>
              <a:rPr lang="en-US" sz="1600" b="0" i="0" dirty="0">
                <a:effectLst/>
                <a:latin typeface="PT Sans" panose="020B0503020203020204" pitchFamily="34" charset="0"/>
              </a:rPr>
              <a:t> If he/she is serious, you should be serious. If he/she is talking fast, then you should talk fast. This “mirroring and watching” makes negotiations stronger, shows your respect for him or her, and keeps you at equal business stature.</a:t>
            </a:r>
          </a:p>
          <a:p>
            <a:endParaRPr lang="en-US" sz="1600" dirty="0">
              <a:latin typeface="PT Sans" panose="020B0503020203020204" pitchFamily="34" charset="0"/>
            </a:endParaRPr>
          </a:p>
        </p:txBody>
      </p:sp>
      <p:sp>
        <p:nvSpPr>
          <p:cNvPr id="32" name="Rectangle 31">
            <a:extLst>
              <a:ext uri="{FF2B5EF4-FFF2-40B4-BE49-F238E27FC236}">
                <a16:creationId xmlns:a16="http://schemas.microsoft.com/office/drawing/2014/main" id="{84E75972-42CB-DDAB-430C-C440555A0677}"/>
              </a:ext>
            </a:extLst>
          </p:cNvPr>
          <p:cNvSpPr/>
          <p:nvPr/>
        </p:nvSpPr>
        <p:spPr>
          <a:xfrm>
            <a:off x="3053048"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7C066CFF-5C2C-AC40-D9FA-164C4F63C6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75636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65DFF-F36A-2128-0490-B711AD24C7A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F5F5941-36C3-78CB-AF2C-E2EF6DC5D1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264B343-E6EF-7DAC-09BF-EEE98F0196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9D96D58-2ADC-B160-781C-FC2D801A773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43ED4B0-CCE8-56C8-98EE-9C69DEC67B30}"/>
              </a:ext>
            </a:extLst>
          </p:cNvPr>
          <p:cNvSpPr txBox="1"/>
          <p:nvPr/>
        </p:nvSpPr>
        <p:spPr>
          <a:xfrm>
            <a:off x="4243648" y="1488746"/>
            <a:ext cx="8047795" cy="830997"/>
          </a:xfrm>
          <a:prstGeom prst="rect">
            <a:avLst/>
          </a:prstGeom>
          <a:noFill/>
        </p:spPr>
        <p:txBody>
          <a:bodyPr wrap="square" rtlCol="0">
            <a:spAutoFit/>
          </a:bodyPr>
          <a:lstStyle/>
          <a:p>
            <a:pPr algn="ctr"/>
            <a:r>
              <a:rPr lang="en-US" sz="2400" b="1" dirty="0">
                <a:latin typeface="__tradeGothic_a4694c"/>
              </a:rPr>
              <a:t>Top </a:t>
            </a:r>
            <a:r>
              <a:rPr lang="en-US" sz="2400" b="1" i="0" dirty="0">
                <a:effectLst/>
                <a:latin typeface="__tradeGothic_a4694c"/>
              </a:rPr>
              <a:t>Communication Strategies Crucial to Negotiating Effectively</a:t>
            </a:r>
          </a:p>
        </p:txBody>
      </p:sp>
      <p:sp>
        <p:nvSpPr>
          <p:cNvPr id="28" name="Rectangle 27">
            <a:extLst>
              <a:ext uri="{FF2B5EF4-FFF2-40B4-BE49-F238E27FC236}">
                <a16:creationId xmlns:a16="http://schemas.microsoft.com/office/drawing/2014/main" id="{FD4F9AA3-0EE9-E82A-8E0F-8FA4985B6A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D9651D2-F543-47B5-9F64-4E7A81B8811E}"/>
              </a:ext>
            </a:extLst>
          </p:cNvPr>
          <p:cNvSpPr txBox="1"/>
          <p:nvPr/>
        </p:nvSpPr>
        <p:spPr>
          <a:xfrm>
            <a:off x="3648348" y="2705038"/>
            <a:ext cx="8417320" cy="3785652"/>
          </a:xfrm>
          <a:prstGeom prst="rect">
            <a:avLst/>
          </a:prstGeom>
          <a:noFill/>
        </p:spPr>
        <p:txBody>
          <a:bodyPr wrap="square" rtlCol="0">
            <a:spAutoFit/>
          </a:bodyPr>
          <a:lstStyle/>
          <a:p>
            <a:r>
              <a:rPr lang="en-US" sz="1600" b="1" i="0" dirty="0">
                <a:effectLst/>
              </a:rPr>
              <a:t>9. Listen to their “REALLY” emotions: really happy, really excited, or really mad.</a:t>
            </a:r>
            <a:r>
              <a:rPr lang="en-US" sz="1600" b="0" i="0" dirty="0">
                <a:effectLst/>
              </a:rPr>
              <a:t> What words are they using and what senses do they appeal to? Visual, auditory, or kinesthetic? Stay on that same “sensory mode” during that topic. This improves your bonding and rapport while showing respect.</a:t>
            </a:r>
          </a:p>
          <a:p>
            <a:r>
              <a:rPr lang="en-US" sz="1600" b="0" i="0" dirty="0">
                <a:effectLst/>
              </a:rPr>
              <a:t>	In using this technique, </a:t>
            </a:r>
            <a:r>
              <a:rPr lang="en-US" sz="1600" b="1" i="0" dirty="0">
                <a:effectLst/>
              </a:rPr>
              <a:t>you relate to them and their point of view, what they are seeing, feeling, and hearing. You listen better, and can address the problem in a constructive way that lets them know that you understand why they are feeling that way and that their feelings are valid.</a:t>
            </a:r>
            <a:endParaRPr lang="en-US" sz="1600" b="1" dirty="0"/>
          </a:p>
          <a:p>
            <a:r>
              <a:rPr lang="en-US" sz="1600" b="1" i="0" dirty="0">
                <a:effectLst/>
                <a:latin typeface="PT Sans" panose="020B0503020203020204" pitchFamily="34" charset="0"/>
              </a:rPr>
              <a:t> </a:t>
            </a:r>
          </a:p>
          <a:p>
            <a:r>
              <a:rPr lang="en-US" sz="1600" b="1" i="0" dirty="0">
                <a:effectLst/>
                <a:latin typeface="PT Sans" panose="020B0503020203020204" pitchFamily="34" charset="0"/>
              </a:rPr>
              <a:t>10. Practice saying your content out loud before the meeting.</a:t>
            </a:r>
            <a:r>
              <a:rPr lang="en-US" sz="1600" b="0" i="0" dirty="0">
                <a:effectLst/>
                <a:latin typeface="PT Sans" panose="020B0503020203020204" pitchFamily="34" charset="0"/>
              </a:rPr>
              <a:t> This should include your purpose statement, your opening, and you're closing. Saying it out loud may prompt you to polish and clarify your first key message.</a:t>
            </a:r>
          </a:p>
          <a:p>
            <a:endParaRPr lang="en-US" sz="1600" b="0" i="0" dirty="0">
              <a:effectLst/>
              <a:latin typeface="PT Sans" panose="020B0503020203020204" pitchFamily="34" charset="0"/>
            </a:endParaRPr>
          </a:p>
          <a:p>
            <a:r>
              <a:rPr lang="en-US" sz="1600" b="1" dirty="0">
                <a:latin typeface="PT Sans" panose="020B0503020203020204" pitchFamily="34" charset="0"/>
              </a:rPr>
              <a:t>11. </a:t>
            </a:r>
            <a:r>
              <a:rPr lang="en-US" sz="1600" b="1" i="0" dirty="0">
                <a:effectLst/>
                <a:latin typeface="PT Sans" panose="020B0503020203020204" pitchFamily="34" charset="0"/>
              </a:rPr>
              <a:t>Create suspense in relaying the details and why they are important.</a:t>
            </a:r>
            <a:r>
              <a:rPr lang="en-US" sz="1600" b="0" i="0" dirty="0">
                <a:effectLst/>
                <a:latin typeface="PT Sans" panose="020B0503020203020204" pitchFamily="34" charset="0"/>
              </a:rPr>
              <a:t> Suspense in public speaking goes deeper into the emotion centers of our brains. It creates impact and is powerful.</a:t>
            </a:r>
          </a:p>
          <a:p>
            <a:endParaRPr lang="en-US" sz="1600" dirty="0">
              <a:latin typeface="PT Sans" panose="020B0503020203020204" pitchFamily="34" charset="0"/>
            </a:endParaRPr>
          </a:p>
        </p:txBody>
      </p:sp>
      <p:sp>
        <p:nvSpPr>
          <p:cNvPr id="32" name="Rectangle 31">
            <a:extLst>
              <a:ext uri="{FF2B5EF4-FFF2-40B4-BE49-F238E27FC236}">
                <a16:creationId xmlns:a16="http://schemas.microsoft.com/office/drawing/2014/main" id="{A105F01C-BDEE-4C15-1AF4-E59EAAC66060}"/>
              </a:ext>
            </a:extLst>
          </p:cNvPr>
          <p:cNvSpPr/>
          <p:nvPr/>
        </p:nvSpPr>
        <p:spPr>
          <a:xfrm>
            <a:off x="3053048"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53AED5DE-87E6-AAF3-2CF1-02A5E6E0F8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8550324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9F0EDF3-77B2-45E7-B79F-665078D88322}"/>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3404</Words>
  <Application>Microsoft Office PowerPoint</Application>
  <PresentationFormat>Widescreen</PresentationFormat>
  <Paragraphs>329</Paragraphs>
  <Slides>55</Slides>
  <Notes>15</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55</vt:i4>
      </vt:variant>
    </vt:vector>
  </HeadingPairs>
  <TitlesOfParts>
    <vt:vector size="73" baseType="lpstr">
      <vt:lpstr>__tradeGothic_a4694c</vt:lpstr>
      <vt:lpstr>ACS  Fayrouz Bold</vt:lpstr>
      <vt:lpstr>Alexandria</vt:lpstr>
      <vt:lpstr>-apple-system</vt:lpstr>
      <vt:lpstr>Arial</vt:lpstr>
      <vt:lpstr>Bell MT</vt:lpstr>
      <vt:lpstr>Calibri</vt:lpstr>
      <vt:lpstr>Calibri Light</vt:lpstr>
      <vt:lpstr>Century Schoolbook</vt:lpstr>
      <vt:lpstr>Google Sans</vt:lpstr>
      <vt:lpstr>Libre Franklin</vt:lpstr>
      <vt:lpstr>PT Sans</vt:lpstr>
      <vt:lpstr>Roboto Light</vt:lpstr>
      <vt:lpstr>Tajawal ExtraBold</vt:lpstr>
      <vt:lpstr>Tajawal Medium</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47</cp:revision>
  <dcterms:created xsi:type="dcterms:W3CDTF">2023-04-29T09:08:00Z</dcterms:created>
  <dcterms:modified xsi:type="dcterms:W3CDTF">2025-06-07T18:32:06Z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