
<file path=[Content_Types].xml><?xml version="1.0" encoding="utf-8"?>
<Types xmlns="http://schemas.openxmlformats.org/package/2006/content-types">
  <Default Extension="png" ContentType="image/png"/>
  <Default Extension="svg" ContentType="image/sv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5"/>
  </p:notesMasterIdLst>
  <p:sldIdLst>
    <p:sldId id="915" r:id="rId5"/>
    <p:sldId id="976" r:id="rId6"/>
    <p:sldId id="272" r:id="rId7"/>
    <p:sldId id="307" r:id="rId8"/>
    <p:sldId id="308" r:id="rId9"/>
    <p:sldId id="309" r:id="rId10"/>
    <p:sldId id="310" r:id="rId11"/>
    <p:sldId id="334" r:id="rId12"/>
    <p:sldId id="311" r:id="rId13"/>
    <p:sldId id="321" r:id="rId14"/>
    <p:sldId id="312" r:id="rId15"/>
    <p:sldId id="313" r:id="rId16"/>
    <p:sldId id="322" r:id="rId17"/>
    <p:sldId id="323" r:id="rId18"/>
    <p:sldId id="324" r:id="rId19"/>
    <p:sldId id="325" r:id="rId20"/>
    <p:sldId id="316" r:id="rId21"/>
    <p:sldId id="326" r:id="rId22"/>
    <p:sldId id="327" r:id="rId23"/>
    <p:sldId id="317" r:id="rId24"/>
    <p:sldId id="318" r:id="rId25"/>
    <p:sldId id="331" r:id="rId26"/>
    <p:sldId id="283" r:id="rId27"/>
    <p:sldId id="340" r:id="rId28"/>
    <p:sldId id="336" r:id="rId29"/>
    <p:sldId id="337" r:id="rId30"/>
    <p:sldId id="338" r:id="rId31"/>
    <p:sldId id="339" r:id="rId32"/>
    <p:sldId id="342" r:id="rId33"/>
    <p:sldId id="343" r:id="rId34"/>
    <p:sldId id="979" r:id="rId35"/>
    <p:sldId id="344" r:id="rId36"/>
    <p:sldId id="345" r:id="rId37"/>
    <p:sldId id="346" r:id="rId38"/>
    <p:sldId id="347" r:id="rId39"/>
    <p:sldId id="348" r:id="rId40"/>
    <p:sldId id="349" r:id="rId41"/>
    <p:sldId id="977" r:id="rId42"/>
    <p:sldId id="978" r:id="rId43"/>
    <p:sldId id="974" r:id="rId44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374" autoAdjust="0"/>
  </p:normalViewPr>
  <p:slideViewPr>
    <p:cSldViewPr>
      <p:cViewPr varScale="1">
        <p:scale>
          <a:sx n="50" d="100"/>
          <a:sy n="50" d="100"/>
        </p:scale>
        <p:origin x="762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349D3-462A-4818-A691-C26D656243E0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802D6-04B0-493F-9C3D-EA58DFCE7A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116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C6196-909E-29FB-A383-F94875844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882BC-02EE-AD51-EC71-E64C28F7CA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142231-21C3-81CC-F38A-8D8FB9544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B4245-AB6C-BD9E-D442-B1FC266F98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96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C7261-3C98-54A0-C71B-49B806610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0B3C94-DE11-A5C1-8D59-ADC5FB906B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DA82E5-B809-73AE-74A3-F7E01E11CE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53ADC-31B3-98D8-B4F0-ECAA7446E4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53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6CB45F-B3D2-3B72-4D5D-DA94A3035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2F7DE5-BD28-82FE-6F80-7ADFF5E3B2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9F9474-D101-1C03-07A2-5F37C2AF55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66B7E-166E-1422-F612-2F344FA4DF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16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A76AAC-B0AA-5779-D1DD-740919445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474881-9B62-8A50-501B-59C83B38C3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742A0F-6997-5CC2-06B5-69F7157E07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40E951-4B2F-F489-8693-32DC13B4E6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58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0007DF-DB01-85B1-47B3-BBE2DC8B8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FC74A0-8F20-0D28-6E88-C6E58A2942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C85D55-7259-256A-99E9-84D22FE280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1B45E6-5909-E88E-A86A-E43C0B364E7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470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D8390-99DC-EFB2-FCEB-FFA2AB92D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708AD4-8C0D-83A8-65F8-BF19AE287D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C10E2F-EDCB-C6BF-78A7-CECCE34095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E90B80-50EC-E1C6-FC91-AE10381B0E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8490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F1252-9B9D-ADD9-A7D6-277D66F8D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BC5AA2-C566-0DBB-8328-33E31C4A93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CB203B-143D-D093-2C5D-A824FDC4BA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F26D0-AC05-4848-334F-2C722CD0118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824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A33C4A-E85D-30C0-F2CD-C373C50CE2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8C8871-679B-C1F0-04F3-7A7751CE9B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8B2A42-EEA9-BC21-0D61-33B1DADB6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3A773-3B18-215B-33A5-ADFADEBDD64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062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D582A-00E0-2D92-7187-0D8E78C1E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33D8D1-E713-4FF1-DBC7-68D575300F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4860CF-BDFA-D843-A946-226D3E10B4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4CF2ED-DC6E-8248-A5B8-9056E4099FB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9872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F224E-3B48-B1AE-67A3-41EE995D6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B5398-2A66-2EFB-52CC-FE5F675888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65938B-0AD9-AF7C-D9B1-57D3230961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289F39-05ED-C9D6-2043-BEC33A41B5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62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B3E0D-D3D2-7718-6370-83CDECECD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35A0E0-782A-1C51-A41C-83CD821218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7CAC6-6D6A-9D0F-2B6F-3080ED205C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B85A0-9BF1-D7A8-8395-B5BB0711EB5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2094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A6FD59-7F92-D3CC-62E7-F7C7CA29F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3654B6-A319-A8B3-A3E9-BA2C8472C6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EAB1CA-C88B-EBDA-691B-1F8F349754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62DDF-9D5B-CDAB-C566-BA2220D5C1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72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73939-62AA-53C7-2AA9-46AA61614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8BD15E-05B8-C3D9-30C9-480CAC4088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685D7E-F674-3592-7107-F8A9F1380E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057C5E-06E7-B6C2-38FA-DDE6DDBA31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4503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4AA94-B171-22CA-EC42-F00E0FBFA8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5D8190-56B1-EFBA-A6F9-5203D9717D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CF1545-79EF-758D-A9EF-C3CC254B54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C57F2-2A0E-9539-36A7-CD8C5B73B5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8203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9306E-C072-C62A-D11F-F352544F10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95B0F1-3650-33B7-85A3-0AB0CCD876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3A7378-01BC-8A9A-F757-B93B616F83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BE9E22-5793-32E5-AD6A-DA5954BD6A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5006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CE5181-3182-8FBF-975C-39718AB5E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C5DC3E-126A-C625-5177-5A5E2FB001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BDD665-602A-DE0C-7C47-25CB83E2D1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480F9-4C6A-F68A-5155-CE768CBB51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5834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428C86-6E07-5F49-5333-FE6F3EB4B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18E061-1EE5-55F2-C50E-789BA45E4F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00AF40-EE2A-9865-8BFF-90D824E17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85BDEF-7991-9567-613E-8383C898CC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169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23766F-7A83-5DC5-0CEE-7093335EF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5DE8EA-9EA4-AD9C-9038-E4232361C9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2291A4-ECFB-8BD4-3587-DD7FFFDD9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D6935-86E3-08C7-05D4-5770BCDA5F5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7586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4764F-3DCA-5441-E3F6-B3EFD5074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FE06B5-6C85-BCF5-12A8-2664C29B43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88AC9A-AD40-AC88-9A30-1577D03AEF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BE5F2-08B4-1F87-38C5-0223BCC4FB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426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FC5B3-E304-9613-ACAD-288C1E942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2513DE-0EA6-CE23-5A3A-AA678BD00B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112FB8-F04A-D568-686C-F78B17BD58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E39BC-24BA-F62D-AF51-E9B027DDB0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3913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5662F-24C3-24EE-0571-DED2ECA02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4CC1EE-7A59-CB64-7B8C-5B542424FB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708925-18FC-A78A-A3B0-4E3EFF7AA6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12D64B-0215-B9E7-998E-BB3E862DCC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0265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27AF0-808B-BF91-6FDC-84D1FB2EB9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95B411-417F-C9FD-D5C4-AEE6006219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0AEECA-3E54-7717-4FCC-A9A2E9A737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1DCB3-9711-E851-94F9-C3A3E7AB02E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4907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0A509-4F5B-56AD-D7D1-9D34EA29E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9981AE-BE62-E15C-C819-FBA5F53EC2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E4CF1C-2E8D-2896-4C0B-C66AF7DE7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EA1E0A-5060-F35D-80FA-D68AA29B20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9537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F5347-E8E1-9A34-0F1E-ED96B122C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35CD9D-0239-A76A-6DC7-5B2BE5A29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6A2974-FEF0-C62D-B425-2D60E6AD89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F74E8-5CAA-3C17-5FEF-5CE2752850B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7964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D4880-E8F2-3D13-EC9B-86AA3CCEF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AABE32-A590-8512-61C5-E511DD7CB1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D94D31-51DC-51A2-7C73-C1D429A6E6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E1D498-EDF6-2F30-3C35-CD8B522CF18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0620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19612-9F5C-4FB3-1FB8-E4F398A13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DFF43C-0C79-8F56-DE13-97F10F3E17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B98877-299E-511C-23FE-28475D7810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BF900-FA0A-9CDD-24C8-943803C8756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4564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3DB68-E77D-4372-73D8-2C7BF66EA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DE791C-E888-3EF5-D521-11E96C2164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8C67DC-6E5D-2624-20EE-AC2D02AF7D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76102-3D70-C133-E96E-793D5391D20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2345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22496-0BC0-11DD-87CE-48642FC17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97D003-07DE-6DC6-56FE-0EA8C243A5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2F8DE1-DD32-AA5D-2569-4561239C84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6AB91-14D2-5887-0B85-619E5B41C4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6825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5DA82-A99E-CB21-3BF7-4A4C6580D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933BE7-DD9E-1276-5535-AD261FA0AA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FF8778-0466-9CC8-CC41-32085857E0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F4531D-1E6C-80EE-E284-88775B6812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166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C96F59-7129-218C-FD29-8A584916B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AB9066-6CA1-ACF0-E01E-1419B00BA9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FF94CF-B1E4-C900-6B6A-82E635A730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75E3D7-1D00-2B01-1A9A-9A1FE6293D7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6356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B8F064-41CE-5EFE-2702-808B11916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7FC8C4-1A43-A8D2-8D52-BB6DF51FA7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927E4E-1002-E076-F757-0DB117ECCC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798D4-C0E2-70A7-5DF4-F3250BB0A5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4704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A62C5-2414-C880-A5D1-C9FE5DB19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D4727C-B34E-F35F-757B-5701B9D142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DC28-EBE2-CFAB-A04D-8CF0A688D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5F3E31-9032-A94A-1B3F-86CC28119E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3962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FA941-68D0-7E86-B11A-4058541B2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C628E-3888-B60C-8E98-1BAAFE649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53A34-A3F7-725A-23D8-5A0DBF86FA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CF4FB-3A93-24B6-41EE-1A99B6BB7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659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C1251-BD74-A7F7-A29B-0E1238AE6B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8870B8-BDDD-174C-3AAB-DC4C15E44F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676233-D32A-A47C-C26A-8FC3B57808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F2887-5124-6FB0-82C5-C5CCC3AC8B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21876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D3503-7648-2826-F142-22666A009D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1360F3-521F-AA2A-B7F2-A4007196BF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A5A945-BAA6-98C4-A951-118E1862B0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EF296A-C2AF-38E9-0D26-F457AC0641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5105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0E6FC-9034-C6CA-F1A6-55D6FCBFC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A52235-E279-733C-CAE9-6A0CB00D4F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70C5E-BE43-4630-7C52-D9947D825C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12DAE9-95E4-2146-A02D-F9FD1E37BA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388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E7110-51F9-33C9-BAAE-7026EF9BF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A30639-92DD-FC39-8E7E-75B9F99CA2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4B4FA6-B3EC-20D7-21EE-B1CDBC0910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3F277F-2D6E-E3FF-868E-EEBB96222F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5918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173BF-4BFF-82AF-9123-4EF4429EC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9E2C85-5A1E-BFDB-74BD-92C2D78D32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6EC28-AF12-DB5B-C67D-DC647E730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CF739-D567-1349-8897-22E938DAB3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5748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A23D4-35DB-00AA-218F-4A09199B9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87DC99-BE3F-DB2A-B2DC-E3013BA124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A523AE-E569-204C-E660-B8969F414A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88DD26-4EB9-C35F-4D1E-B1C4625716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051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8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5613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2" y="0"/>
            <a:ext cx="12987865" cy="7950201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0160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603533" y="-4"/>
            <a:ext cx="11652468" cy="9144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989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2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4.jpeg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78364-8A79-A9E3-35B4-233B1E2BE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8D7F56-7E73-47FF-DC86-13FC75EC5D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990" y="-77412"/>
            <a:ext cx="16885003" cy="9405259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2250BD7B-9B74-EB25-7E00-961C3DA24BA5}"/>
              </a:ext>
            </a:extLst>
          </p:cNvPr>
          <p:cNvSpPr/>
          <p:nvPr/>
        </p:nvSpPr>
        <p:spPr>
          <a:xfrm flipV="1">
            <a:off x="65037" y="-58055"/>
            <a:ext cx="16255998" cy="7755271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3CC736-D871-5E8B-2BBB-151F2BB4CD09}"/>
              </a:ext>
            </a:extLst>
          </p:cNvPr>
          <p:cNvSpPr txBox="1"/>
          <p:nvPr/>
        </p:nvSpPr>
        <p:spPr>
          <a:xfrm>
            <a:off x="9834820" y="2907398"/>
            <a:ext cx="7115220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67" b="1">
                <a:solidFill>
                  <a:srgbClr val="00B0F0"/>
                </a:solidFill>
                <a:latin typeface="Alexandria" charset="0"/>
                <a:cs typeface="Alexandria" charset="0"/>
              </a:rPr>
              <a:t>FEASIBILITY STUDY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524FD1E-3395-FFFA-C0E5-DA19AC10CFFA}"/>
              </a:ext>
            </a:extLst>
          </p:cNvPr>
          <p:cNvSpPr/>
          <p:nvPr/>
        </p:nvSpPr>
        <p:spPr>
          <a:xfrm>
            <a:off x="7127531" y="5100717"/>
            <a:ext cx="4418688" cy="705556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151702-6A28-2AAB-8B69-A6AEE1144926}"/>
              </a:ext>
            </a:extLst>
          </p:cNvPr>
          <p:cNvSpPr txBox="1"/>
          <p:nvPr/>
        </p:nvSpPr>
        <p:spPr>
          <a:xfrm>
            <a:off x="612247" y="8250052"/>
            <a:ext cx="88238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lexandria" charset="0"/>
                <a:cs typeface="Alexandria" charset="0"/>
              </a:rPr>
              <a:t>Dr. Bassel alhassan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4DBFEE-8430-0364-1896-B6C83E1DDE6C}"/>
              </a:ext>
            </a:extLst>
          </p:cNvPr>
          <p:cNvSpPr txBox="1"/>
          <p:nvPr/>
        </p:nvSpPr>
        <p:spPr>
          <a:xfrm>
            <a:off x="612248" y="7774623"/>
            <a:ext cx="6515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5EA6D95-D568-559B-2FCD-971A5FA3677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3044000" y="79720"/>
            <a:ext cx="3073522" cy="1435124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6B61FCA-598A-293C-DCF4-D0F5E75BC9AE}"/>
              </a:ext>
            </a:extLst>
          </p:cNvPr>
          <p:cNvSpPr txBox="1"/>
          <p:nvPr/>
        </p:nvSpPr>
        <p:spPr>
          <a:xfrm>
            <a:off x="6710412" y="6338416"/>
            <a:ext cx="8510846" cy="939918"/>
          </a:xfrm>
          <a:prstGeom prst="rect">
            <a:avLst/>
          </a:prstGeom>
        </p:spPr>
        <p:txBody>
          <a:bodyPr lIns="365760" tIns="121920" rIns="243840" bIns="12192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latin typeface="+mn-lt"/>
                <a:cs typeface="Times New Roman" panose="02020603050405020304" pitchFamily="18" charset="0"/>
              </a:rPr>
              <a:t> Technical Feasibility Study </a:t>
            </a:r>
            <a:r>
              <a:rPr lang="ar-SY" sz="3200" b="1" dirty="0">
                <a:latin typeface="+mn-lt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latin typeface="+mn-lt"/>
                <a:cs typeface="Times New Roman" panose="02020603050405020304" pitchFamily="18" charset="0"/>
              </a:rPr>
              <a:t>2</a:t>
            </a:r>
          </a:p>
          <a:p>
            <a:endParaRPr lang="en-US" sz="3200" b="1" dirty="0">
              <a:latin typeface="+mn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n-lt"/>
                <a:cs typeface="+mn-cs"/>
              </a:rPr>
              <a:t> </a:t>
            </a:r>
            <a:endParaRPr lang="ar-EG" sz="3200" b="1" dirty="0">
              <a:latin typeface="+mn-lt"/>
              <a:cs typeface="+mn-cs"/>
            </a:endParaRP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EC8B60DB-B961-672B-8382-19CBDC6AC7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t="4007" b="4007"/>
          <a:stretch>
            <a:fillRect/>
          </a:stretch>
        </p:blipFill>
        <p:spPr>
          <a:xfrm>
            <a:off x="3" y="1"/>
            <a:ext cx="11546217" cy="706773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050-7042-BD66-0CC4-0337D63AFCF5}"/>
              </a:ext>
            </a:extLst>
          </p:cNvPr>
          <p:cNvSpPr txBox="1"/>
          <p:nvPr/>
        </p:nvSpPr>
        <p:spPr>
          <a:xfrm>
            <a:off x="7408226" y="4337959"/>
            <a:ext cx="7115220" cy="940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44" dirty="0">
                <a:latin typeface="Alexandria" charset="0"/>
                <a:cs typeface="Alexandria" charset="0"/>
              </a:rPr>
              <a:t>MGM252 – MGM201 – PMG201</a:t>
            </a:r>
          </a:p>
          <a:p>
            <a:endParaRPr lang="en-US" sz="2667" dirty="0"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146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33868-F3E0-574E-4A8E-3A65FBFD6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45EC714F-3F4E-5843-61AA-2AA72CBB9FD0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0774EF25-0B4E-DDA3-23A5-BD00F254D281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E5800A1B-DEE8-8C57-877D-D5A5D8212D28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D3F0F9E-4D24-AABB-7CE9-9C5F7D181C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CC06366-9C3A-9888-70B9-E26029F58493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549A3D98-66BC-C1C1-407E-6D3ECF8AC62C}"/>
              </a:ext>
            </a:extLst>
          </p:cNvPr>
          <p:cNvSpPr/>
          <p:nvPr/>
        </p:nvSpPr>
        <p:spPr>
          <a:xfrm>
            <a:off x="2636403" y="765949"/>
            <a:ext cx="1298945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Contents 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B04FCFD5-9EB8-8359-D7D5-ADAB118B78F1}"/>
              </a:ext>
            </a:extLst>
          </p:cNvPr>
          <p:cNvSpPr/>
          <p:nvPr/>
        </p:nvSpPr>
        <p:spPr>
          <a:xfrm>
            <a:off x="2458359" y="1160524"/>
            <a:ext cx="1922001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محتويات المحاضرة</a:t>
            </a:r>
            <a:endParaRPr lang="en-US" sz="231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5D5342-C45E-6E20-471F-EDA03FFF0F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976"/>
          <a:stretch>
            <a:fillRect/>
          </a:stretch>
        </p:blipFill>
        <p:spPr>
          <a:xfrm>
            <a:off x="1043166" y="3047999"/>
            <a:ext cx="14171433" cy="521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65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9B58EC-7683-DE8F-C48C-87FABED98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EA792F9-97DD-2326-EA53-13CB7FAEF80D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C021CD96-1D0A-22AE-5AB3-019800054760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3B9CDD22-290F-BDB9-6051-5261EE6E9EAA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A7B747AA-1AA0-BE09-A430-7FDA207379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D2CACB4-63FF-472A-9DB5-EA861E220E31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81BDECF4-9D1A-7F9D-7EC3-6A7B376BB8E4}"/>
              </a:ext>
            </a:extLst>
          </p:cNvPr>
          <p:cNvSpPr/>
          <p:nvPr/>
        </p:nvSpPr>
        <p:spPr>
          <a:xfrm>
            <a:off x="2678805" y="763164"/>
            <a:ext cx="1564403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Landed Cost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CB1CB8C3-B54A-C36C-A5C3-55243C6B63FD}"/>
              </a:ext>
            </a:extLst>
          </p:cNvPr>
          <p:cNvSpPr/>
          <p:nvPr/>
        </p:nvSpPr>
        <p:spPr>
          <a:xfrm>
            <a:off x="2318988" y="1245284"/>
            <a:ext cx="2301913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التكلفة الواصلة للمصنع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113174-87A0-E662-04A4-FBD1D3FA48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2072289"/>
            <a:ext cx="15011400" cy="630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99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7DEF0-EE51-633C-90E0-CCA8421AF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9754F6BD-7B00-82B5-422A-877B7669F03E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E867419-B2A0-73DC-3423-CCCBDEEDB1F9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613DD7CC-1F2C-CF66-3932-C54BB9DA54B8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C841A5D0-3D35-BF99-27AD-F5D4599785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FCFA6FC-915D-1FEA-C9C7-BEC67B44F27D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0BCA4289-BAFA-C5F3-6974-5F9F722EDF77}"/>
              </a:ext>
            </a:extLst>
          </p:cNvPr>
          <p:cNvSpPr/>
          <p:nvPr/>
        </p:nvSpPr>
        <p:spPr>
          <a:xfrm>
            <a:off x="2507309" y="771913"/>
            <a:ext cx="1521763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Spare Parts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E3D48254-4001-0F3C-EF25-A612341B525D}"/>
              </a:ext>
            </a:extLst>
          </p:cNvPr>
          <p:cNvSpPr/>
          <p:nvPr/>
        </p:nvSpPr>
        <p:spPr>
          <a:xfrm>
            <a:off x="2541544" y="1188182"/>
            <a:ext cx="106599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AE" sz="2311" b="1" dirty="0">
                <a:solidFill>
                  <a:srgbClr val="00AEEF"/>
                </a:solidFill>
              </a:rPr>
              <a:t>قطع الغيار </a:t>
            </a:r>
            <a:endParaRPr lang="en-US" sz="231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A3AB18-4653-AB67-E094-A5FE1E2187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12" y="2028694"/>
            <a:ext cx="14465748" cy="621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664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42A47D-8622-2085-2B63-D033E3F58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C46C80F6-D1A6-C829-73AB-432156140D76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E72BFB82-2949-ED09-64E1-0A5BE7C89F88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CAF1D99A-AF4F-C45C-1A7C-CFBF1381E884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9FF285A3-02DB-D9CF-C7B9-ABDAC6C322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F498934-278D-F893-8198-1B50DE62B5D3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6F07D866-00F8-0B77-B413-2C04FF42EE9C}"/>
              </a:ext>
            </a:extLst>
          </p:cNvPr>
          <p:cNvSpPr/>
          <p:nvPr/>
        </p:nvSpPr>
        <p:spPr>
          <a:xfrm>
            <a:off x="2507309" y="771913"/>
            <a:ext cx="1389804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Lead Time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EDAD0C66-6337-0BB1-AFDF-21735AB5A6CC}"/>
              </a:ext>
            </a:extLst>
          </p:cNvPr>
          <p:cNvSpPr/>
          <p:nvPr/>
        </p:nvSpPr>
        <p:spPr>
          <a:xfrm>
            <a:off x="2507309" y="1188182"/>
            <a:ext cx="1285609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فترة التوريد </a:t>
            </a:r>
            <a:endParaRPr lang="en-US" sz="231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E9D3D3-1134-B325-77D7-5DD9BEB74C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1" t="18453" r="2031" b="7393"/>
          <a:stretch>
            <a:fillRect/>
          </a:stretch>
        </p:blipFill>
        <p:spPr>
          <a:xfrm>
            <a:off x="1043166" y="2148536"/>
            <a:ext cx="14125764" cy="6093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BA9E8-23CF-E590-5BD5-9EDB77ECC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3CDA0899-6ADC-CA5F-3CCC-07735EE7567B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D0BBB93-D104-EB7A-D4E6-9C9E92D83B09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3F49EB11-2735-850B-C862-297FB49B0D2D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40C65EEA-972A-65EE-74FB-DC057B2335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3461D88-6BE4-F03F-5EEA-91CB80B21E59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6A4F451E-4FCB-ED51-E142-D7D3E70F376A}"/>
              </a:ext>
            </a:extLst>
          </p:cNvPr>
          <p:cNvSpPr/>
          <p:nvPr/>
        </p:nvSpPr>
        <p:spPr>
          <a:xfrm>
            <a:off x="2290522" y="714292"/>
            <a:ext cx="2584490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The Decision Matrix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1CE82D73-6577-9E46-C6E1-096A76D3B168}"/>
              </a:ext>
            </a:extLst>
          </p:cNvPr>
          <p:cNvSpPr/>
          <p:nvPr/>
        </p:nvSpPr>
        <p:spPr>
          <a:xfrm>
            <a:off x="2290522" y="1207170"/>
            <a:ext cx="2191306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مصفوفة اتخاذ القرار </a:t>
            </a:r>
            <a:endParaRPr lang="en-US" sz="231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5B4FE4-9486-060F-4D35-804E27838A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2313638"/>
            <a:ext cx="15153824" cy="588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110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38024-08EF-EDFA-D1F3-591D4E208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8BF53999-5B41-1E32-6C0A-0A63BA6AB9CE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27BE5B41-C9AA-1581-7F89-0453CF1F1FA4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9AEAFFA-5BF3-4F3B-13B7-06B93CC81AE3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90CAFCA5-2DD7-F5C1-DE10-927EFF4761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0D48265-D905-8851-7059-56B044386BDF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375F0713-4D64-C642-CECD-EC4FA22938AC}"/>
              </a:ext>
            </a:extLst>
          </p:cNvPr>
          <p:cNvSpPr/>
          <p:nvPr/>
        </p:nvSpPr>
        <p:spPr>
          <a:xfrm>
            <a:off x="2290522" y="714292"/>
            <a:ext cx="2344360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Replacement Cost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F20DBFB2-1018-5F41-05E1-424AD087FC6B}"/>
              </a:ext>
            </a:extLst>
          </p:cNvPr>
          <p:cNvSpPr/>
          <p:nvPr/>
        </p:nvSpPr>
        <p:spPr>
          <a:xfrm>
            <a:off x="2263272" y="1207170"/>
            <a:ext cx="2218556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نقطة الإحلال والتجديد </a:t>
            </a:r>
            <a:endParaRPr lang="en-US" sz="231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B0D70F-0A6E-3D23-F90A-41B35747A9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2128216"/>
            <a:ext cx="15153824" cy="624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089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C2AF18-8D7F-9E0B-4467-38D8B5C9C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C57306AF-72E4-81D1-19AC-958B7B3F5054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800EA0F-DEEA-EF55-85E2-91AE85794092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9D21759D-AE93-9DDF-8686-57CC7E8C6850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4E85E72-13AB-038F-C7DC-15738856615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BCC2732-781E-7D43-4EE5-6B548CF90C77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A73ACF-7286-4722-DB94-0867BB519A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94" t="24790" b="23109"/>
          <a:stretch>
            <a:fillRect/>
          </a:stretch>
        </p:blipFill>
        <p:spPr>
          <a:xfrm>
            <a:off x="3454801" y="1947367"/>
            <a:ext cx="9778599" cy="6472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624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A4888-A460-EF64-C930-8FCA07C71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B6935634-96CF-A504-84BE-B6E75F6EAF91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2B51385-00ED-6BD4-C67C-0846B8D2DEAB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7B6AE2E-93BC-204F-F3FE-9D763FDFB88F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8C9BD324-1272-35A9-2F14-16F42F0C29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C4E01BE-1589-BED4-D7EE-59590F61D6DC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1DE806B7-4C2E-39D3-B988-63D667E7F89A}"/>
              </a:ext>
            </a:extLst>
          </p:cNvPr>
          <p:cNvSpPr/>
          <p:nvPr/>
        </p:nvSpPr>
        <p:spPr>
          <a:xfrm>
            <a:off x="2290522" y="714292"/>
            <a:ext cx="3069495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Depreciation Definition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33200279-3783-3056-5CE5-783052ACBDDB}"/>
              </a:ext>
            </a:extLst>
          </p:cNvPr>
          <p:cNvSpPr/>
          <p:nvPr/>
        </p:nvSpPr>
        <p:spPr>
          <a:xfrm>
            <a:off x="2702878" y="1195198"/>
            <a:ext cx="151964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تعريف الإهلاك </a:t>
            </a:r>
            <a:endParaRPr lang="en-US" sz="2311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D980496-E7DE-3478-34F7-2810D8D410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07" t="37276" r="5607" b="9289"/>
          <a:stretch>
            <a:fillRect/>
          </a:stretch>
        </p:blipFill>
        <p:spPr>
          <a:xfrm>
            <a:off x="830161" y="2200690"/>
            <a:ext cx="14595577" cy="574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6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6D113-7DE1-2BAA-7B27-83C7D8663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B0ED008C-5034-03DA-0FC2-043F53588945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75E9AE4-E212-3277-1C13-1AACE6AD4973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FAC68164-7D77-8373-16D5-3CF8DF49D302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F2DA85F5-C24D-3E51-AD47-780713102C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FCD6C67-D575-A1DE-37C1-FD0CB5B99823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246BAB0A-782B-393F-041F-91C08C0794E5}"/>
              </a:ext>
            </a:extLst>
          </p:cNvPr>
          <p:cNvSpPr/>
          <p:nvPr/>
        </p:nvSpPr>
        <p:spPr>
          <a:xfrm>
            <a:off x="2290522" y="714292"/>
            <a:ext cx="4189417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Importance in Feasibility Studies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B556C25B-5373-6F06-7336-4111FF0872A5}"/>
              </a:ext>
            </a:extLst>
          </p:cNvPr>
          <p:cNvSpPr/>
          <p:nvPr/>
        </p:nvSpPr>
        <p:spPr>
          <a:xfrm>
            <a:off x="2716883" y="1177636"/>
            <a:ext cx="3246081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أهمية الإهلاك في دراسة الجدوى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D0A8F4-43BB-0080-7AD7-A11106B8E0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888" t="20722" r="12705" b="6682"/>
          <a:stretch>
            <a:fillRect/>
          </a:stretch>
        </p:blipFill>
        <p:spPr>
          <a:xfrm>
            <a:off x="748852" y="2072289"/>
            <a:ext cx="14912972" cy="619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5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889DC-F03B-348C-E9D0-6E99B4BB6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E887DB3F-B325-C5DC-0411-DC5D3F0F46C7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76E9A4D-0AC4-1745-24CF-B7118D3081B7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15FD908-F69D-4019-A699-23BDB239DF84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47A5DE9E-343D-7DED-12E0-3A310E3D06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6C06C27-D1E3-8026-85CB-19A958A3DF51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18BECFB-F2FE-BB32-E516-A5F68BB443DF}"/>
              </a:ext>
            </a:extLst>
          </p:cNvPr>
          <p:cNvSpPr/>
          <p:nvPr/>
        </p:nvSpPr>
        <p:spPr>
          <a:xfrm>
            <a:off x="2892874" y="767917"/>
            <a:ext cx="1314399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Key Terms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885D2D5D-766B-ACA1-51C8-3AEECF0F5C7F}"/>
              </a:ext>
            </a:extLst>
          </p:cNvPr>
          <p:cNvSpPr/>
          <p:nvPr/>
        </p:nvSpPr>
        <p:spPr>
          <a:xfrm>
            <a:off x="2433189" y="1207170"/>
            <a:ext cx="2048639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المصطلحات الأساسية</a:t>
            </a:r>
            <a:endParaRPr lang="en-US" sz="231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4C2E6C3-835B-6B1A-ECA8-73D9ACBC7B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083" t="36974" r="14343" b="16667"/>
          <a:stretch>
            <a:fillRect/>
          </a:stretch>
        </p:blipFill>
        <p:spPr>
          <a:xfrm>
            <a:off x="584200" y="2091782"/>
            <a:ext cx="15077624" cy="619127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030654" y="7543800"/>
            <a:ext cx="24689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EG" sz="2400" b="1" dirty="0">
                <a:solidFill>
                  <a:schemeClr val="bg1"/>
                </a:solidFill>
              </a:rPr>
              <a:t>مدة الخدمة (بالسنوات)</a:t>
            </a:r>
          </a:p>
        </p:txBody>
      </p:sp>
      <p:sp>
        <p:nvSpPr>
          <p:cNvPr id="4" name="Rectangle 3"/>
          <p:cNvSpPr/>
          <p:nvPr/>
        </p:nvSpPr>
        <p:spPr>
          <a:xfrm>
            <a:off x="1803400" y="7543800"/>
            <a:ext cx="24721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EG" sz="2400" b="1" dirty="0">
                <a:solidFill>
                  <a:schemeClr val="bg1"/>
                </a:solidFill>
              </a:rPr>
              <a:t>سعر الشراء + التركيب</a:t>
            </a:r>
          </a:p>
        </p:txBody>
      </p:sp>
      <p:sp>
        <p:nvSpPr>
          <p:cNvPr id="5" name="Rectangle 4"/>
          <p:cNvSpPr/>
          <p:nvPr/>
        </p:nvSpPr>
        <p:spPr>
          <a:xfrm>
            <a:off x="12090400" y="7555468"/>
            <a:ext cx="2308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EG" sz="2400" b="1" dirty="0">
                <a:solidFill>
                  <a:schemeClr val="bg1"/>
                </a:solidFill>
              </a:rPr>
              <a:t>القيمة في نهاية العمر</a:t>
            </a:r>
          </a:p>
        </p:txBody>
      </p:sp>
    </p:spTree>
    <p:extLst>
      <p:ext uri="{BB962C8B-B14F-4D97-AF65-F5344CB8AC3E}">
        <p14:creationId xmlns:p14="http://schemas.microsoft.com/office/powerpoint/2010/main" val="2899718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136B6-7CC6-D6E7-723E-B3476C324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2193C79D-6BBD-7F14-EC17-6F04095476F8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370C0C6-B9B4-8506-E9F4-0227839ABEC2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584FA32B-82CD-5EBB-07B3-3A969E724DBE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ABE1CDB1-CBCC-107A-581D-47AE1DAFC4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C5064D3-599A-9F75-0437-D9E679D9E18E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4DCBA182-A719-78B3-4AC8-A947D21F1E4F}"/>
              </a:ext>
            </a:extLst>
          </p:cNvPr>
          <p:cNvSpPr/>
          <p:nvPr/>
        </p:nvSpPr>
        <p:spPr>
          <a:xfrm>
            <a:off x="2290522" y="714292"/>
            <a:ext cx="2898101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 </a:t>
            </a:r>
            <a:r>
              <a:rPr lang="en-US" sz="2311" b="1" dirty="0">
                <a:solidFill>
                  <a:srgbClr val="00AEEF"/>
                </a:solidFill>
              </a:rPr>
              <a:t>Depreciation Methods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17F2E23E-4046-1EF7-2B55-C75C86FA855E}"/>
              </a:ext>
            </a:extLst>
          </p:cNvPr>
          <p:cNvSpPr/>
          <p:nvPr/>
        </p:nvSpPr>
        <p:spPr>
          <a:xfrm>
            <a:off x="2495763" y="1130561"/>
            <a:ext cx="1296830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طرق الإهلاك </a:t>
            </a:r>
            <a:endParaRPr lang="en-US" sz="231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5E5166-9C58-31C2-8D82-93117058D5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625" t="33333" r="10625" b="12500"/>
          <a:stretch>
            <a:fillRect/>
          </a:stretch>
        </p:blipFill>
        <p:spPr>
          <a:xfrm>
            <a:off x="508000" y="2220671"/>
            <a:ext cx="15153824" cy="596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16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5753B-27CE-0CC5-B988-215229CD75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402E5301-832F-DD30-EE2E-C200A039851A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89EEB6C-24DB-3D2D-DACF-7981F7D66791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0ED806D-3D12-C4A1-3C30-7E91E7787122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B3700247-876B-EA39-CC7F-3F857C33E5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875C550-4F0F-FD6C-2E74-7C4B74F043C8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EE777211-6948-DE54-3239-DE571C0977E8}"/>
              </a:ext>
            </a:extLst>
          </p:cNvPr>
          <p:cNvSpPr/>
          <p:nvPr/>
        </p:nvSpPr>
        <p:spPr>
          <a:xfrm>
            <a:off x="2290522" y="714292"/>
            <a:ext cx="2809936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Straight- Line Method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CE0F525A-A14B-1FC4-79D9-26BB72D9DDA8}"/>
              </a:ext>
            </a:extLst>
          </p:cNvPr>
          <p:cNvSpPr/>
          <p:nvPr/>
        </p:nvSpPr>
        <p:spPr>
          <a:xfrm>
            <a:off x="2481280" y="1207170"/>
            <a:ext cx="2000548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طريقة القسط الثابت</a:t>
            </a:r>
            <a:endParaRPr lang="en-US" sz="2311" dirty="0"/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6A12B45E-E5CA-6B96-AAE8-84335C18A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" y="2335077"/>
            <a:ext cx="15153824" cy="575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242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1A548-6CD6-489F-68F3-4E83D3141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2F896DCD-CE6C-FEA1-48B1-02E144C295CF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8712E9F-95E3-368C-250F-19A5FE5D9647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6353D42-A776-8BB8-DE9D-6B490E0B5077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28E1E365-3CA0-F3D8-DD38-FE28AAA518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C034425-98CA-7574-432E-F1C6CD695570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8C4824BA-A8CD-638B-B9ED-14BE1786554E}"/>
              </a:ext>
            </a:extLst>
          </p:cNvPr>
          <p:cNvSpPr/>
          <p:nvPr/>
        </p:nvSpPr>
        <p:spPr>
          <a:xfrm>
            <a:off x="2290522" y="714292"/>
            <a:ext cx="3284104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Declining Balance Method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66B9C64F-AE81-6B7B-A98E-11136988686B}"/>
              </a:ext>
            </a:extLst>
          </p:cNvPr>
          <p:cNvSpPr/>
          <p:nvPr/>
        </p:nvSpPr>
        <p:spPr>
          <a:xfrm>
            <a:off x="2323601" y="1230024"/>
            <a:ext cx="244297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طريقة الرصيد المتناقص</a:t>
            </a:r>
            <a:endParaRPr lang="en-US" sz="2311" dirty="0"/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A52E6A3D-AC83-D8EE-0448-BE0CDDDBED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023"/>
          <a:stretch>
            <a:fillRect/>
          </a:stretch>
        </p:blipFill>
        <p:spPr>
          <a:xfrm>
            <a:off x="748852" y="2290785"/>
            <a:ext cx="14833600" cy="597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7623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5940B-4FA9-717D-0E66-E53B02979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A9180B27-763F-80CF-1B10-174E05BF853F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20A8182E-9D1E-3A0B-2A30-5434C3B87B0D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49D2FB7E-7F4C-0707-B2B4-E68F35B8198C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A621C569-3051-7CB7-A489-173831D8AB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544766C-ED33-0AF3-D518-98D57889DC3A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C392D138-03C9-C2E2-5509-9A77BA908F76}"/>
              </a:ext>
            </a:extLst>
          </p:cNvPr>
          <p:cNvSpPr/>
          <p:nvPr/>
        </p:nvSpPr>
        <p:spPr>
          <a:xfrm>
            <a:off x="2290522" y="714292"/>
            <a:ext cx="3570657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Units of Production Method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F3679CF5-D76D-575D-F398-AF51B4320531}"/>
              </a:ext>
            </a:extLst>
          </p:cNvPr>
          <p:cNvSpPr/>
          <p:nvPr/>
        </p:nvSpPr>
        <p:spPr>
          <a:xfrm>
            <a:off x="2412351" y="1207170"/>
            <a:ext cx="206947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طريقة وحدات الإنتاج</a:t>
            </a:r>
            <a:endParaRPr lang="en-US" sz="2311" dirty="0"/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53054A56-8E81-FE33-7298-D54D4C867BF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1898" b="986"/>
          <a:stretch>
            <a:fillRect/>
          </a:stretch>
        </p:blipFill>
        <p:spPr>
          <a:xfrm>
            <a:off x="748852" y="2128216"/>
            <a:ext cx="14595576" cy="61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352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6638B-A72A-2D44-D9D7-EA1A50554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25F4B3E3-D441-9C86-E0AE-190DA9B202C4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58D4F221-166E-F333-B985-CEE001B282C7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6C6249F9-CB4D-B827-4E3C-CC3B193E0E82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5D72DB83-4B7D-B5BB-8956-DEEE0639CA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2561C0A-B45B-7719-E477-0684C2CA495D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EFC69698-12F2-08F3-1AA6-2B1DD14212C2}"/>
              </a:ext>
            </a:extLst>
          </p:cNvPr>
          <p:cNvSpPr/>
          <p:nvPr/>
        </p:nvSpPr>
        <p:spPr>
          <a:xfrm>
            <a:off x="2352113" y="752119"/>
            <a:ext cx="3606500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Book Value VS  Market Value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D10723E4-B2F1-AEF7-D78E-B9E7B55A2062}"/>
              </a:ext>
            </a:extLst>
          </p:cNvPr>
          <p:cNvSpPr/>
          <p:nvPr/>
        </p:nvSpPr>
        <p:spPr>
          <a:xfrm>
            <a:off x="2293475" y="1248792"/>
            <a:ext cx="3723776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 القيمة الدفترية مقابل القيمة السوقية </a:t>
            </a:r>
            <a:endParaRPr lang="en-US" sz="2311" dirty="0"/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85E02D1B-D940-F6C6-401A-D90D678D1A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852" y="2245650"/>
            <a:ext cx="14912972" cy="591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387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DAA69B-AA41-D4D7-51B5-9A84D052B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BC1EA9A1-9065-2D04-7DFE-5F94589F3047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03444527-081D-5E50-CF1B-EE4A7CC55CC4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842C1710-B9A0-E666-FE5C-254E67B2E2E4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13367385-7266-D306-6300-B295F96BCB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EADBBB6-AD43-C013-FCA5-BBDEB55C4AC1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D84C0371-3BC7-321F-AED2-5D7C91804583}"/>
              </a:ext>
            </a:extLst>
          </p:cNvPr>
          <p:cNvSpPr/>
          <p:nvPr/>
        </p:nvSpPr>
        <p:spPr>
          <a:xfrm>
            <a:off x="2290522" y="714292"/>
            <a:ext cx="3656450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 </a:t>
            </a:r>
            <a:r>
              <a:rPr lang="en-US" sz="2311" b="1" dirty="0">
                <a:solidFill>
                  <a:srgbClr val="00AEEF"/>
                </a:solidFill>
              </a:rPr>
              <a:t>Expected Depreciation Rates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4712BA91-9515-D9B0-4E77-5ABA806D5EDE}"/>
              </a:ext>
            </a:extLst>
          </p:cNvPr>
          <p:cNvSpPr/>
          <p:nvPr/>
        </p:nvSpPr>
        <p:spPr>
          <a:xfrm>
            <a:off x="2641600" y="1238668"/>
            <a:ext cx="2372445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معدلات الإهلاك المتوقعة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A8D817-ED52-0F54-28E7-2ECE4A65FDD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030" t="21008" r="17656" b="3319"/>
          <a:stretch>
            <a:fillRect/>
          </a:stretch>
        </p:blipFill>
        <p:spPr>
          <a:xfrm>
            <a:off x="748852" y="2157218"/>
            <a:ext cx="14595577" cy="6148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84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31C66-3105-8059-7EAC-CA0844709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EBFD699A-CD6F-E3FA-A0EE-D88B819544EB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9AD5DCAA-3E30-C1A6-4D23-97A08C6DE87E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42BC915E-32B0-0C99-0B39-F72065E5EA14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C86821E0-2BC2-171E-62CD-6EFE525323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23CC8AE-C6FF-C66A-34E5-B1F0C298D72D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672FB509-C36F-AC36-EDF1-C8176BBBE8BF}"/>
              </a:ext>
            </a:extLst>
          </p:cNvPr>
          <p:cNvSpPr/>
          <p:nvPr/>
        </p:nvSpPr>
        <p:spPr>
          <a:xfrm>
            <a:off x="2290522" y="714292"/>
            <a:ext cx="3342453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Example1: Office Building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B8E59029-4E17-47FC-CD5B-FF818380D2F3}"/>
              </a:ext>
            </a:extLst>
          </p:cNvPr>
          <p:cNvSpPr/>
          <p:nvPr/>
        </p:nvSpPr>
        <p:spPr>
          <a:xfrm>
            <a:off x="2502119" y="1207170"/>
            <a:ext cx="1979709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مثال1: مبنى إداري </a:t>
            </a:r>
            <a:endParaRPr lang="en-US" sz="2311" dirty="0"/>
          </a:p>
        </p:txBody>
      </p:sp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5D690BA9-8F1D-DB12-F396-72938A7B6C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038" y="2204658"/>
            <a:ext cx="15153824" cy="599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298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D6A59-53EA-9E1F-D4DA-CEA108A44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C2E7AA8F-D4F4-0412-1032-F6278DB72719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9C2C0BA-9597-BBF9-A22A-4258A4FA3A71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C36D56AC-23A6-BA26-C6C6-099AE95E5D2E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EFDF2B3D-D456-132C-AB92-53EC28509D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B2D7D5B-D3EF-B438-9BBF-B49589260E77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E52A81B-E49B-9077-8FB7-1CBD3380B898}"/>
              </a:ext>
            </a:extLst>
          </p:cNvPr>
          <p:cNvSpPr/>
          <p:nvPr/>
        </p:nvSpPr>
        <p:spPr>
          <a:xfrm>
            <a:off x="2290522" y="714292"/>
            <a:ext cx="4023858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Building Depreciation Schedule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F8A21E5C-6E78-6374-23AB-5BA03D9DC0BC}"/>
              </a:ext>
            </a:extLst>
          </p:cNvPr>
          <p:cNvSpPr/>
          <p:nvPr/>
        </p:nvSpPr>
        <p:spPr>
          <a:xfrm>
            <a:off x="2542193" y="1207170"/>
            <a:ext cx="1939635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جدول إهلاك المبنى </a:t>
            </a:r>
            <a:endParaRPr lang="en-US" sz="2311" dirty="0"/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7DFA36B8-D0CE-A69C-5606-934BE4F5AE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2092365"/>
            <a:ext cx="15077624" cy="6074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675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ADEAC-1687-177E-9509-7DD16F389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715322CE-5FCC-19F1-8BDD-AA2CE06FAA9C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A9413A2F-B39B-69B2-14A1-B36D5335CA81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BA2B05D8-8896-23D0-C2C6-C1FBD39FE12D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B36E6089-C147-03F1-F1F6-E59E3D5B8B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E290B0C-F5C0-439F-EAA0-0E61F722099B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00251E0-07CE-E3CD-95C8-7516BBA0CAAB}"/>
              </a:ext>
            </a:extLst>
          </p:cNvPr>
          <p:cNvSpPr/>
          <p:nvPr/>
        </p:nvSpPr>
        <p:spPr>
          <a:xfrm>
            <a:off x="2290522" y="714292"/>
            <a:ext cx="3722879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 </a:t>
            </a:r>
            <a:r>
              <a:rPr lang="en-US" sz="2311" b="1" dirty="0">
                <a:solidFill>
                  <a:srgbClr val="00AEEF"/>
                </a:solidFill>
              </a:rPr>
              <a:t>Example2 : Heavy Equipment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11B49F9C-B6C9-E01B-DD3C-879E1188CE6E}"/>
              </a:ext>
            </a:extLst>
          </p:cNvPr>
          <p:cNvSpPr/>
          <p:nvPr/>
        </p:nvSpPr>
        <p:spPr>
          <a:xfrm>
            <a:off x="2364261" y="1207170"/>
            <a:ext cx="211756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 مثال 2: معدات ثقيلة </a:t>
            </a:r>
            <a:endParaRPr lang="en-US" sz="2311" dirty="0"/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5F043465-6A2E-2306-7CA7-5F245524EC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2092623"/>
            <a:ext cx="15077624" cy="6222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6557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63AAC-B825-DA15-A075-925D1E3B9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2686FFFD-0809-FA91-CBD5-EFC266E8942E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AB23738-BF7B-6C5A-A871-403B6340E11C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F7DE16F7-DB9E-2C75-A01A-BBA911AF9959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1E3E7AB0-6A35-5197-41AE-31C2D1BA1E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11C1B15-19C3-0768-FCB0-40A6EE50E583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AB0C824-D4BD-2413-42EB-0D94526CA682}"/>
              </a:ext>
            </a:extLst>
          </p:cNvPr>
          <p:cNvSpPr/>
          <p:nvPr/>
        </p:nvSpPr>
        <p:spPr>
          <a:xfrm>
            <a:off x="2290522" y="714292"/>
            <a:ext cx="2427011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Calculation Process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A4895894-1B0F-B175-6A3E-CE61BCD1B914}"/>
              </a:ext>
            </a:extLst>
          </p:cNvPr>
          <p:cNvSpPr/>
          <p:nvPr/>
        </p:nvSpPr>
        <p:spPr>
          <a:xfrm>
            <a:off x="2752724" y="1215447"/>
            <a:ext cx="1481175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حساب الإهلاك</a:t>
            </a:r>
            <a:endParaRPr lang="en-US" sz="2311" dirty="0"/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98EF0696-0F18-7FAF-30E4-D45607ABD3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852" y="2188717"/>
            <a:ext cx="14912972" cy="6074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5794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4970B-0096-7B27-7321-D46AB5291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98BC3250-23D0-84A2-0B3B-1166DE774F31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16B6D4D2-FFDC-C785-B56F-C26746C2372C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6D802B4E-B0CD-1A80-30A0-2E862C1027B2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F3899B16-EDC5-0AF5-7574-FF22879308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40D4EDA-25EF-05BC-83D2-DA42EDADB1D9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7B9EACB-7730-09DE-0827-BAE448F897B4}"/>
              </a:ext>
            </a:extLst>
          </p:cNvPr>
          <p:cNvSpPr/>
          <p:nvPr/>
        </p:nvSpPr>
        <p:spPr>
          <a:xfrm>
            <a:off x="2458359" y="713661"/>
            <a:ext cx="2486450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 </a:t>
            </a:r>
            <a:r>
              <a:rPr lang="en-US" sz="2311" b="1" dirty="0">
                <a:solidFill>
                  <a:srgbClr val="00AEEF"/>
                </a:solidFill>
              </a:rPr>
              <a:t>Key Considerations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9A3581A9-509A-70E5-7139-88FE0F814F44}"/>
              </a:ext>
            </a:extLst>
          </p:cNvPr>
          <p:cNvSpPr/>
          <p:nvPr/>
        </p:nvSpPr>
        <p:spPr>
          <a:xfrm>
            <a:off x="2458410" y="1227844"/>
            <a:ext cx="1457130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اعتبارات هامة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01BA84-6F4C-C8A2-A2C0-07C24FDFB4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367" t="8800" r="4651" b="16403"/>
          <a:stretch>
            <a:fillRect/>
          </a:stretch>
        </p:blipFill>
        <p:spPr>
          <a:xfrm>
            <a:off x="748853" y="2437937"/>
            <a:ext cx="14595576" cy="5719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67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235E8F-6274-18D6-21D3-FB5E072FE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445A4850-A113-B343-4E7C-802451CC0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6256000" cy="9144000"/>
          </a:xfrm>
          <a:prstGeom prst="rect">
            <a:avLst/>
          </a:prstGeom>
        </p:spPr>
      </p:pic>
      <p:sp>
        <p:nvSpPr>
          <p:cNvPr id="4" name="Shape 0">
            <a:extLst>
              <a:ext uri="{FF2B5EF4-FFF2-40B4-BE49-F238E27FC236}">
                <a16:creationId xmlns:a16="http://schemas.microsoft.com/office/drawing/2014/main" id="{FC2CFB9D-92D1-8700-C33E-87BE6F1299ED}"/>
              </a:ext>
            </a:extLst>
          </p:cNvPr>
          <p:cNvSpPr/>
          <p:nvPr/>
        </p:nvSpPr>
        <p:spPr>
          <a:xfrm>
            <a:off x="-1167433" y="416893"/>
            <a:ext cx="15240000" cy="1450974"/>
          </a:xfrm>
          <a:prstGeom prst="rect">
            <a:avLst/>
          </a:prstGeom>
          <a:solidFill>
            <a:srgbClr val="000000">
              <a:alpha val="0"/>
            </a:srgbClr>
          </a:solidFill>
          <a:ln/>
        </p:spPr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9109C078-FFBB-7F90-5672-2FB8F46A5E12}"/>
              </a:ext>
            </a:extLst>
          </p:cNvPr>
          <p:cNvSpPr/>
          <p:nvPr/>
        </p:nvSpPr>
        <p:spPr>
          <a:xfrm>
            <a:off x="508001" y="627063"/>
            <a:ext cx="1474043" cy="933451"/>
          </a:xfrm>
          <a:prstGeom prst="rect">
            <a:avLst/>
          </a:prstGeom>
          <a:solidFill>
            <a:srgbClr val="00B0F0"/>
          </a:solidFill>
          <a:ln/>
        </p:spPr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9FC4E7FE-7B3B-4976-5673-45E646170F8D}"/>
              </a:ext>
            </a:extLst>
          </p:cNvPr>
          <p:cNvSpPr/>
          <p:nvPr/>
        </p:nvSpPr>
        <p:spPr>
          <a:xfrm>
            <a:off x="830038" y="817563"/>
            <a:ext cx="829971" cy="26456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133" dirty="0">
                <a:solidFill>
                  <a:srgbClr val="FFFFFF"/>
                </a:solidFill>
              </a:rPr>
              <a:t>Lecture</a:t>
            </a:r>
            <a:endParaRPr lang="en-US" sz="2133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1E16DEA3-29E0-9424-A032-C11EC9C53A99}"/>
              </a:ext>
            </a:extLst>
          </p:cNvPr>
          <p:cNvSpPr/>
          <p:nvPr/>
        </p:nvSpPr>
        <p:spPr>
          <a:xfrm>
            <a:off x="1107164" y="1093787"/>
            <a:ext cx="275717" cy="26456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133" dirty="0">
                <a:solidFill>
                  <a:srgbClr val="FFFFFF"/>
                </a:solidFill>
              </a:rPr>
              <a:t>04</a:t>
            </a:r>
            <a:endParaRPr lang="en-US" sz="2133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303D2B16-037D-2CE3-E96D-5564A72BF5AB}"/>
              </a:ext>
            </a:extLst>
          </p:cNvPr>
          <p:cNvSpPr/>
          <p:nvPr/>
        </p:nvSpPr>
        <p:spPr>
          <a:xfrm>
            <a:off x="1054100" y="3670301"/>
            <a:ext cx="6553200" cy="415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556"/>
              </a:lnSpc>
            </a:pPr>
            <a:r>
              <a:rPr lang="en-US" sz="2060" dirty="0">
                <a:solidFill>
                  <a:srgbClr val="333333"/>
                </a:solidFill>
              </a:rPr>
              <a:t> .</a:t>
            </a:r>
            <a:endParaRPr lang="en-US" sz="2060" dirty="0"/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D04F53EE-45DC-F68E-7FD7-A55908559B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551"/>
          <a:stretch>
            <a:fillRect/>
          </a:stretch>
        </p:blipFill>
        <p:spPr>
          <a:xfrm>
            <a:off x="776635" y="2514603"/>
            <a:ext cx="14702731" cy="5927726"/>
          </a:xfrm>
          <a:prstGeom prst="rect">
            <a:avLst/>
          </a:prstGeom>
        </p:spPr>
      </p:pic>
      <p:pic>
        <p:nvPicPr>
          <p:cNvPr id="5" name="Graphic 21">
            <a:extLst>
              <a:ext uri="{FF2B5EF4-FFF2-40B4-BE49-F238E27FC236}">
                <a16:creationId xmlns:a16="http://schemas.microsoft.com/office/drawing/2014/main" id="{AF9C9D45-AABA-9D97-1533-28754B296DB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1" name="Shape 4">
            <a:extLst>
              <a:ext uri="{FF2B5EF4-FFF2-40B4-BE49-F238E27FC236}">
                <a16:creationId xmlns:a16="http://schemas.microsoft.com/office/drawing/2014/main" id="{3E46A220-4308-AB6A-ED0D-F95389F36096}"/>
              </a:ext>
            </a:extLst>
          </p:cNvPr>
          <p:cNvSpPr/>
          <p:nvPr/>
        </p:nvSpPr>
        <p:spPr>
          <a:xfrm>
            <a:off x="508001" y="627062"/>
            <a:ext cx="1474043" cy="1481292"/>
          </a:xfrm>
          <a:prstGeom prst="rect">
            <a:avLst/>
          </a:prstGeom>
          <a:solidFill>
            <a:srgbClr val="00B0F0"/>
          </a:solidFill>
          <a:ln/>
        </p:spPr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7CCCA992-327F-A0CE-CB4B-B64478D8BAA4}"/>
              </a:ext>
            </a:extLst>
          </p:cNvPr>
          <p:cNvSpPr/>
          <p:nvPr/>
        </p:nvSpPr>
        <p:spPr>
          <a:xfrm>
            <a:off x="741836" y="1114619"/>
            <a:ext cx="968790" cy="27661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89" dirty="0">
                <a:solidFill>
                  <a:srgbClr val="FFFFFF"/>
                </a:solidFill>
              </a:rPr>
              <a:t>Lecture</a:t>
            </a:r>
            <a:endParaRPr lang="en-US" sz="2489" dirty="0"/>
          </a:p>
        </p:txBody>
      </p:sp>
      <p:sp>
        <p:nvSpPr>
          <p:cNvPr id="13" name="Text 6">
            <a:extLst>
              <a:ext uri="{FF2B5EF4-FFF2-40B4-BE49-F238E27FC236}">
                <a16:creationId xmlns:a16="http://schemas.microsoft.com/office/drawing/2014/main" id="{DEF39DC3-6A7E-14E8-252F-62C1CC84434B}"/>
              </a:ext>
            </a:extLst>
          </p:cNvPr>
          <p:cNvSpPr/>
          <p:nvPr/>
        </p:nvSpPr>
        <p:spPr>
          <a:xfrm>
            <a:off x="1054633" y="1456823"/>
            <a:ext cx="323807" cy="27661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89" dirty="0">
                <a:solidFill>
                  <a:srgbClr val="FFFFFF"/>
                </a:solidFill>
              </a:rPr>
              <a:t>05</a:t>
            </a:r>
            <a:endParaRPr lang="en-US" sz="2489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E573AB-CF3B-50DC-D247-6F12688ADFEA}"/>
              </a:ext>
            </a:extLst>
          </p:cNvPr>
          <p:cNvSpPr txBox="1"/>
          <p:nvPr/>
        </p:nvSpPr>
        <p:spPr>
          <a:xfrm>
            <a:off x="2111646" y="890654"/>
            <a:ext cx="54956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Review of Previous Session</a:t>
            </a:r>
          </a:p>
          <a:p>
            <a:pPr algn="ctr"/>
            <a:r>
              <a:rPr lang="ar-SY" sz="2800" b="1" dirty="0">
                <a:solidFill>
                  <a:srgbClr val="00B0F0"/>
                </a:solidFill>
                <a:cs typeface="+mj-cs"/>
              </a:rPr>
              <a:t>            </a:t>
            </a:r>
            <a:r>
              <a:rPr lang="ar-EG" sz="2800" b="1" dirty="0">
                <a:solidFill>
                  <a:srgbClr val="00B0F0"/>
                </a:solidFill>
                <a:cs typeface="+mj-cs"/>
              </a:rPr>
              <a:t>مراجعة للجلسة السابقة</a:t>
            </a:r>
          </a:p>
        </p:txBody>
      </p:sp>
    </p:spTree>
    <p:extLst>
      <p:ext uri="{BB962C8B-B14F-4D97-AF65-F5344CB8AC3E}">
        <p14:creationId xmlns:p14="http://schemas.microsoft.com/office/powerpoint/2010/main" val="2955400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2E89F9-C94C-AAF3-984D-6C2577D4F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FD69812A-F228-EF02-2D04-549BCAFEBA84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EB81BB3C-1594-9ACB-8511-840333F97CE7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9CEDB5C0-3B9F-4FFC-B83A-0AC82B3F333B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ED110EAE-5BD5-A917-0332-1376B1D86F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B7F5DB9-96CC-CED2-CAB0-92DD5302C41C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E2907962-1A18-B7D7-0D7A-6A27644B336C}"/>
              </a:ext>
            </a:extLst>
          </p:cNvPr>
          <p:cNvSpPr/>
          <p:nvPr/>
        </p:nvSpPr>
        <p:spPr>
          <a:xfrm>
            <a:off x="2485327" y="715728"/>
            <a:ext cx="2157065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Layout Planning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9971AE6B-48E6-5CB1-4992-912A785AE80F}"/>
              </a:ext>
            </a:extLst>
          </p:cNvPr>
          <p:cNvSpPr/>
          <p:nvPr/>
        </p:nvSpPr>
        <p:spPr>
          <a:xfrm>
            <a:off x="2315922" y="1246396"/>
            <a:ext cx="2495876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التخطيط الداخلي للمباني 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DC628F-2B6B-A925-3E8D-A8CCB3F66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25" b="16338"/>
          <a:stretch>
            <a:fillRect/>
          </a:stretch>
        </p:blipFill>
        <p:spPr>
          <a:xfrm>
            <a:off x="748852" y="2313640"/>
            <a:ext cx="14595577" cy="488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447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C968F-D802-E331-42E5-F3BA4D5EA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D42867A-DCB5-1AF1-4729-1AC1903DA041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54BBE4DB-5350-BB6B-6080-2CAD2409F004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A9C01B27-CA61-9D43-D20F-1A8F0BF8B65B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F1E591B0-803E-CD3F-688E-46234A25C91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D718369-3119-C269-BFBB-44EA0103AE06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12E36CD3-3F0F-CAEA-B1DA-5A5721396E74}"/>
              </a:ext>
            </a:extLst>
          </p:cNvPr>
          <p:cNvSpPr/>
          <p:nvPr/>
        </p:nvSpPr>
        <p:spPr>
          <a:xfrm>
            <a:off x="2290522" y="714292"/>
            <a:ext cx="3922612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Lean Manufacturing Principles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693DCC41-2088-FC20-0F52-CA30DD1073A9}"/>
              </a:ext>
            </a:extLst>
          </p:cNvPr>
          <p:cNvSpPr/>
          <p:nvPr/>
        </p:nvSpPr>
        <p:spPr>
          <a:xfrm>
            <a:off x="2752724" y="1206769"/>
            <a:ext cx="2306722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مبادئ التصنيع الرشيق</a:t>
            </a:r>
            <a:endParaRPr lang="en-US" sz="2311" dirty="0"/>
          </a:p>
        </p:txBody>
      </p:sp>
      <p:sp>
        <p:nvSpPr>
          <p:cNvPr id="24" name="AutoShape 2">
            <a:extLst>
              <a:ext uri="{FF2B5EF4-FFF2-40B4-BE49-F238E27FC236}">
                <a16:creationId xmlns:a16="http://schemas.microsoft.com/office/drawing/2014/main" id="{2AAA780A-13ED-906E-B50E-8C90D84920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75600" y="4419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644B3CF-2F64-02F9-4C2D-52FC11C244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852" y="2189118"/>
            <a:ext cx="14770548" cy="593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3061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31536-0BBB-D3DC-D49B-94250492F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B1987F8-327B-7C6D-DE80-BA269759AC42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A4BCEC5A-84F2-3711-1AF2-C91A2E55C6BC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2CD800D-C670-1AF7-5F74-5491CF4A2C66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9E2BEF74-CAB7-23CE-9B9F-BA32E4B89F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B887615-73DC-AAC6-969C-1DEBFFF20A04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1A9DD65C-3CB4-EF1D-EEBE-C8A98E9FA461}"/>
              </a:ext>
            </a:extLst>
          </p:cNvPr>
          <p:cNvSpPr/>
          <p:nvPr/>
        </p:nvSpPr>
        <p:spPr>
          <a:xfrm>
            <a:off x="2290522" y="714292"/>
            <a:ext cx="4480907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Internal Building Division Elements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9D91F4C7-2CAE-F3D0-E6F8-14212ADBA898}"/>
              </a:ext>
            </a:extLst>
          </p:cNvPr>
          <p:cNvSpPr/>
          <p:nvPr/>
        </p:nvSpPr>
        <p:spPr>
          <a:xfrm>
            <a:off x="2752724" y="1205204"/>
            <a:ext cx="2335576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عناصر التقسيم الداخلي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DB75F0-538B-9FF6-815F-683A6B0182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2056225"/>
            <a:ext cx="15153824" cy="6295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922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09D06-28AE-ACA2-D1CF-3710EAEAA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312120CD-78C2-D315-C218-E8954C55D398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4437E45E-24D9-1037-1DF5-AF57CA30ACEA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E0F22EE-D6E7-104A-0D26-DD2F99D5D48D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E0470D85-C1CF-348E-B2B5-A2E4AB63795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B39C69D-1638-97EE-6AC2-2496E2B10091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D3983032-18BB-F25F-A372-792E3FC347C6}"/>
              </a:ext>
            </a:extLst>
          </p:cNvPr>
          <p:cNvSpPr/>
          <p:nvPr/>
        </p:nvSpPr>
        <p:spPr>
          <a:xfrm>
            <a:off x="2290522" y="714292"/>
            <a:ext cx="4931735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Practical Example: Restaurant (200 m2)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A579ADF7-24B7-12F7-423A-E9844404A93C}"/>
              </a:ext>
            </a:extLst>
          </p:cNvPr>
          <p:cNvSpPr/>
          <p:nvPr/>
        </p:nvSpPr>
        <p:spPr>
          <a:xfrm>
            <a:off x="2531421" y="1174247"/>
            <a:ext cx="4263988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مثال عملي: مطعم بمساحة 200 متر مربع 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A9884D-4D18-302B-285B-B0608F6E5E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50" y="2188717"/>
            <a:ext cx="15189250" cy="597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976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A5970-8863-DBC1-48F0-461147909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C8F50E6D-97E7-4822-CBD1-486D05897328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83AF46B1-50C9-F959-D94A-875276874CC4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E2C3DFCE-5CAF-FD5A-18CC-458D53E04763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BC95F7F2-B6AA-C410-A4C1-3C4BEE81C2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CADF466-D8BE-E484-AD5A-AB7E9C080572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B9CF7E1C-ACE5-889D-20C0-77E083F891F8}"/>
              </a:ext>
            </a:extLst>
          </p:cNvPr>
          <p:cNvSpPr/>
          <p:nvPr/>
        </p:nvSpPr>
        <p:spPr>
          <a:xfrm>
            <a:off x="2290522" y="714292"/>
            <a:ext cx="3917291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Practical Example: Café (80m2)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D099F08A-A64A-4E41-2665-C473E35FA2A8}"/>
              </a:ext>
            </a:extLst>
          </p:cNvPr>
          <p:cNvSpPr/>
          <p:nvPr/>
        </p:nvSpPr>
        <p:spPr>
          <a:xfrm>
            <a:off x="2483810" y="1186436"/>
            <a:ext cx="3242875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مثال عملي: كافيه (80متر مربع )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21E17-453F-2867-4D15-A2F71E631C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" y="2188717"/>
            <a:ext cx="15153824" cy="6013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9836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9AC159-AB31-982B-E5FB-C3A01BCC6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B9568954-0400-9B1D-A3DA-C2E143CECBEC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0F8F25E2-DACF-6310-BD50-A5F9227B8A99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66643C5F-6B54-14E4-E032-FF16C766C256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F6EC1AB-3DB5-941C-A391-ACE172D649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5656132-D301-8D3F-18C4-770F44E9EEF9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9D3EF6B9-4F7E-9B1D-4EC5-3B838203511B}"/>
              </a:ext>
            </a:extLst>
          </p:cNvPr>
          <p:cNvSpPr/>
          <p:nvPr/>
        </p:nvSpPr>
        <p:spPr>
          <a:xfrm>
            <a:off x="2290522" y="714292"/>
            <a:ext cx="3586238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Comprehensive Comparison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8E397FBC-03EB-985C-2145-C85E7C29BBB4}"/>
              </a:ext>
            </a:extLst>
          </p:cNvPr>
          <p:cNvSpPr/>
          <p:nvPr/>
        </p:nvSpPr>
        <p:spPr>
          <a:xfrm>
            <a:off x="3022600" y="1227844"/>
            <a:ext cx="1415452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مقارنة شاملة 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DA475F-57A2-2C91-EAAE-A83C3AD06B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4" t="11859" r="2105" b="42849"/>
          <a:stretch>
            <a:fillRect/>
          </a:stretch>
        </p:blipFill>
        <p:spPr>
          <a:xfrm>
            <a:off x="743872" y="2168043"/>
            <a:ext cx="14917952" cy="609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960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6ECE2C-CE9F-E137-1827-E3A1DD287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8F65F601-27B9-9F32-EFFC-6400C246ECAD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E8BA9348-A556-609F-277A-31FCB50AB566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3ED42362-D06B-1DA7-60B2-4BC310DEAC56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5BCC46B4-1EC1-0729-AB7A-22587EB937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E46F858-5BA7-7349-D8DF-A29BB63BDDAE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918C4B1-ABF5-68B8-E7EB-5D7F937CFB91}"/>
              </a:ext>
            </a:extLst>
          </p:cNvPr>
          <p:cNvSpPr/>
          <p:nvPr/>
        </p:nvSpPr>
        <p:spPr>
          <a:xfrm>
            <a:off x="2458359" y="702946"/>
            <a:ext cx="4596708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Key Takeaways&amp; Recommendations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B2F30488-2DA4-E0F6-4F18-C489756B7703}"/>
              </a:ext>
            </a:extLst>
          </p:cNvPr>
          <p:cNvSpPr/>
          <p:nvPr/>
        </p:nvSpPr>
        <p:spPr>
          <a:xfrm>
            <a:off x="2723867" y="1209174"/>
            <a:ext cx="323325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الخلاصة والاستنتاجات الرئيسية 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1A5D3-135D-D1C4-8256-AC06AB1F3E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08"/>
          <a:stretch>
            <a:fillRect/>
          </a:stretch>
        </p:blipFill>
        <p:spPr>
          <a:xfrm>
            <a:off x="508000" y="2446013"/>
            <a:ext cx="15153824" cy="5767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1642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2EA3B-DE3A-B9AD-8E7D-8372F8CA9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E5347774-CCBF-2A0D-B04C-21BA703C065E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74774C8-7277-3FCA-B453-FD5ACAD2E551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ED633F1-10EB-8AD7-334F-6DA7D85E05AA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4FC51D64-A8F0-D50F-7AF5-181AA22BC4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8FC0F34-0FD8-CF60-177A-7E11F988C52E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256ED948-5D21-5242-36D4-D87933F47849}"/>
              </a:ext>
            </a:extLst>
          </p:cNvPr>
          <p:cNvSpPr/>
          <p:nvPr/>
        </p:nvSpPr>
        <p:spPr>
          <a:xfrm>
            <a:off x="2272852" y="1076181"/>
            <a:ext cx="1966885" cy="38760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3600" b="1" dirty="0">
                <a:solidFill>
                  <a:srgbClr val="00AEEF"/>
                </a:solidFill>
              </a:rPr>
              <a:t>  </a:t>
            </a:r>
            <a:r>
              <a:rPr lang="ar-SY" sz="3600" b="1" dirty="0">
                <a:solidFill>
                  <a:srgbClr val="00AEEF"/>
                </a:solidFill>
              </a:rPr>
              <a:t>حكمة اليوم 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EF5A88-1B58-BD6F-C597-7B8239F7410F}"/>
              </a:ext>
            </a:extLst>
          </p:cNvPr>
          <p:cNvSpPr txBox="1"/>
          <p:nvPr/>
        </p:nvSpPr>
        <p:spPr>
          <a:xfrm>
            <a:off x="4239736" y="3218599"/>
            <a:ext cx="8665397" cy="34163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 rtl="1">
              <a:buNone/>
            </a:pPr>
            <a:r>
              <a:rPr lang="ar-AE" sz="3600" dirty="0">
                <a:effectLst/>
              </a:rPr>
              <a:t>"اجعل مكان العمل عرض يمكن فهمه من نظرة واحدة. من حيث الجودة، هذا يعني أن تجعل كل شيء مرئياً."</a:t>
            </a:r>
            <a:endParaRPr lang="ar-AE" sz="3600" dirty="0"/>
          </a:p>
          <a:p>
            <a:pPr algn="ctr">
              <a:buNone/>
            </a:pPr>
            <a:r>
              <a:rPr lang="ar-AE" sz="3600" dirty="0">
                <a:effectLst/>
              </a:rPr>
              <a:t>"</a:t>
            </a:r>
            <a:r>
              <a:rPr lang="en-US" sz="3600" dirty="0">
                <a:effectLst/>
              </a:rPr>
              <a:t>Make your workplace into showcase that can be understood by everyone at a glance. In terms of quality, it means to make everything visible.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222214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FF854-B346-ECDA-B41E-D13C14A45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270BC2A7-2F00-398C-53EE-DCF0F68C4B24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523DE28-F7B5-FD6E-C19A-20E6DC831F0C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00649F91-FA09-AC2D-8BC1-18FB762438FB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30B105C-4860-1556-85A3-A1077A461A5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E67326C-9607-7F80-9591-9902ED2AEBB5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67FB6759-BC6F-A459-14A9-475034C9750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75600" y="4419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665D42-FAE9-2F9A-6A3C-F932AF5065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5201"/>
          <a:stretch>
            <a:fillRect/>
          </a:stretch>
        </p:blipFill>
        <p:spPr>
          <a:xfrm>
            <a:off x="584200" y="2094257"/>
            <a:ext cx="15077624" cy="613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267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FFD32-E3EF-41F8-9242-5976D13F6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517EE996-D22A-1DE3-3B3B-A8F96B16516F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09A6A22-6CB8-1921-209C-6AC42CA53C5D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298F0307-02FE-6A46-B06D-0D494259A4C9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964A5CD7-13D4-72EE-97D0-77D0E07008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C02F4F3-D03C-A29E-BB29-4E42C7410132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5841E7A2-4177-FA52-E9A3-4E6760CDEA7A}"/>
              </a:ext>
            </a:extLst>
          </p:cNvPr>
          <p:cNvSpPr/>
          <p:nvPr/>
        </p:nvSpPr>
        <p:spPr>
          <a:xfrm>
            <a:off x="2458359" y="753009"/>
            <a:ext cx="5244128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Definition &amp; Importance Of Raw Materials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33B010EF-4D12-23C4-B1C0-94382F86C3A4}"/>
              </a:ext>
            </a:extLst>
          </p:cNvPr>
          <p:cNvSpPr/>
          <p:nvPr/>
        </p:nvSpPr>
        <p:spPr>
          <a:xfrm>
            <a:off x="2752724" y="1225462"/>
            <a:ext cx="2630528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تعريف وأهمية المواد الخام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DB22E0-D141-1590-B4F4-35B4DB2972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196"/>
          <a:stretch>
            <a:fillRect/>
          </a:stretch>
        </p:blipFill>
        <p:spPr>
          <a:xfrm>
            <a:off x="584200" y="2295347"/>
            <a:ext cx="15077624" cy="5968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5135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E69F8-04B7-F3F8-B222-066B0B1D95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0B8F5F3C-DAB1-11C2-CA9B-B447C0CB9480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6FCC06C0-C822-A042-CA05-CC88268BCA8A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B996C40-BAA8-0E7A-F21E-5F24CD0CD006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D5E0376-6088-532B-72A7-B26BC6D901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A2B9A91-15F6-98E8-1150-36261D8046DE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7001C80A-8254-5687-642A-895FC5F1C6EA}"/>
              </a:ext>
            </a:extLst>
          </p:cNvPr>
          <p:cNvSpPr/>
          <p:nvPr/>
        </p:nvSpPr>
        <p:spPr>
          <a:xfrm>
            <a:off x="2282961" y="671523"/>
            <a:ext cx="3824445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Classification of Raw Materials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580B7227-FD6E-8975-C663-BBD5C8814049}"/>
              </a:ext>
            </a:extLst>
          </p:cNvPr>
          <p:cNvSpPr/>
          <p:nvPr/>
        </p:nvSpPr>
        <p:spPr>
          <a:xfrm>
            <a:off x="2522958" y="1207170"/>
            <a:ext cx="1958870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تصنيف المواد </a:t>
            </a:r>
            <a:r>
              <a:rPr lang="ar-SY" sz="2311" b="1" dirty="0" smtClean="0">
                <a:solidFill>
                  <a:srgbClr val="00AEEF"/>
                </a:solidFill>
              </a:rPr>
              <a:t>ال</a:t>
            </a:r>
            <a:r>
              <a:rPr lang="ar-EG" sz="2311" b="1" dirty="0" smtClean="0">
                <a:solidFill>
                  <a:srgbClr val="00AEEF"/>
                </a:solidFill>
              </a:rPr>
              <a:t>خ</a:t>
            </a:r>
            <a:r>
              <a:rPr lang="ar-SY" sz="2311" b="1" dirty="0" smtClean="0">
                <a:solidFill>
                  <a:srgbClr val="00AEEF"/>
                </a:solidFill>
              </a:rPr>
              <a:t>ام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C23AFF-F488-242C-9063-90FA5C3B1F3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55" t="21084" r="3655" b="6268"/>
          <a:stretch>
            <a:fillRect/>
          </a:stretch>
        </p:blipFill>
        <p:spPr>
          <a:xfrm>
            <a:off x="578936" y="2128215"/>
            <a:ext cx="15067648" cy="613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1777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25784-2206-08A8-8906-8B9E27A0C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9C9924C-BDE7-A9B5-0DFE-B739C24FC298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CFA5C846-9C54-682F-581D-CB6D53032809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21891447-6ADF-5D0E-E960-02E6F58F6EEC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20E81F85-37D1-DA2C-6CB5-9E0F19CC86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803481E-1968-E09C-BEDA-3F47A4E22F7F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D1681A3A-56A2-7240-C000-E250A9680EDA}"/>
              </a:ext>
            </a:extLst>
          </p:cNvPr>
          <p:cNvSpPr/>
          <p:nvPr/>
        </p:nvSpPr>
        <p:spPr>
          <a:xfrm>
            <a:off x="2458359" y="735082"/>
            <a:ext cx="2315186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Price Fluctuations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DF9DC981-B69E-3A93-8F1D-89AACA764893}"/>
              </a:ext>
            </a:extLst>
          </p:cNvPr>
          <p:cNvSpPr/>
          <p:nvPr/>
        </p:nvSpPr>
        <p:spPr>
          <a:xfrm>
            <a:off x="2458410" y="1186436"/>
            <a:ext cx="1591782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 تقلبات الأسعار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812068-2817-3E2C-6DC7-0AC7287D38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932"/>
          <a:stretch>
            <a:fillRect/>
          </a:stretch>
        </p:blipFill>
        <p:spPr>
          <a:xfrm>
            <a:off x="748852" y="2022488"/>
            <a:ext cx="14912972" cy="608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1345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089C3-3A43-C27C-1E12-BBD8912F7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6568356D-3F64-2ABF-6587-4F6FBF5CA923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45AEA56-D6BD-4C2A-C58A-AE48D93206FF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286970A6-66D6-8F78-FBF7-BF02E832C074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A32C3892-70EF-75A5-C254-6B2D3420584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78771AC-E495-8BCB-BC61-FD98B10C5486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09682876-9A0F-C727-C133-4B20EF30BD0A}"/>
              </a:ext>
            </a:extLst>
          </p:cNvPr>
          <p:cNvSpPr/>
          <p:nvPr/>
        </p:nvSpPr>
        <p:spPr>
          <a:xfrm>
            <a:off x="2290522" y="714292"/>
            <a:ext cx="2047676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Supply Sources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7FD9C024-16F7-1AF9-CF9C-5C6D9676C29B}"/>
              </a:ext>
            </a:extLst>
          </p:cNvPr>
          <p:cNvSpPr/>
          <p:nvPr/>
        </p:nvSpPr>
        <p:spPr>
          <a:xfrm>
            <a:off x="2483810" y="1207524"/>
            <a:ext cx="1469954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ar-SY" sz="2311" b="1" dirty="0">
                <a:solidFill>
                  <a:srgbClr val="00AEEF"/>
                </a:solidFill>
              </a:rPr>
              <a:t>مصادر التوريد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E7AD37-8412-BB05-0707-02CF8B6668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2188717"/>
            <a:ext cx="15077624" cy="599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680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C9ED9-66E5-EC72-F2BA-BDDDA940B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F96CA80B-B161-36EF-6311-5E66EC9E10A0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27D9102-2F79-6008-D48F-E5ACF862658A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E4B8A69B-1816-3039-7F62-C49A9C055429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BFC87112-C4E9-A8C9-FE9D-FE67ED72CEA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B076AE5-808B-F6F9-3B39-C4DCAB3008D1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AF1A3578-8FB9-4B4C-26D1-1797B38120E0}"/>
              </a:ext>
            </a:extLst>
          </p:cNvPr>
          <p:cNvSpPr/>
          <p:nvPr/>
        </p:nvSpPr>
        <p:spPr>
          <a:xfrm>
            <a:off x="2290522" y="714292"/>
            <a:ext cx="2117824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Storage Policies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8A022418-BEF9-F158-FB28-8936D8758F2E}"/>
              </a:ext>
            </a:extLst>
          </p:cNvPr>
          <p:cNvSpPr/>
          <p:nvPr/>
        </p:nvSpPr>
        <p:spPr>
          <a:xfrm>
            <a:off x="2446943" y="1206756"/>
            <a:ext cx="1804981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 </a:t>
            </a:r>
            <a:r>
              <a:rPr lang="ar-SY" sz="2311" b="1" dirty="0">
                <a:solidFill>
                  <a:srgbClr val="00AEEF"/>
                </a:solidFill>
              </a:rPr>
              <a:t>سياسات التخزين </a:t>
            </a:r>
            <a:endParaRPr lang="en-US" sz="231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2F99B0-4F3E-E9DB-57B0-3957E0F1C8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32" r="37838"/>
          <a:stretch>
            <a:fillRect/>
          </a:stretch>
        </p:blipFill>
        <p:spPr>
          <a:xfrm>
            <a:off x="584200" y="2128217"/>
            <a:ext cx="15341550" cy="6135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012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10722-03D2-5DC7-30A0-A28A172ACA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5FE02163-76DE-A03A-563D-3240C17069B1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0CDD45C-123A-BA10-755B-FD6C21AE0D4E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29440642-599F-8A2D-B4F3-507C02DE73E3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218D7E72-9D8D-6CE6-3FAF-AF2DB83430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51CA94A-8C48-3C62-9E55-505F431406FB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19" name="Text 3">
            <a:extLst>
              <a:ext uri="{FF2B5EF4-FFF2-40B4-BE49-F238E27FC236}">
                <a16:creationId xmlns:a16="http://schemas.microsoft.com/office/drawing/2014/main" id="{0565BA22-AF4C-9C7C-9F4E-F30A434F2BE9}"/>
              </a:ext>
            </a:extLst>
          </p:cNvPr>
          <p:cNvSpPr/>
          <p:nvPr/>
        </p:nvSpPr>
        <p:spPr>
          <a:xfrm>
            <a:off x="2400837" y="741016"/>
            <a:ext cx="2027671" cy="3475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Key Takeaways  </a:t>
            </a:r>
            <a:endParaRPr lang="en-US" sz="2311" dirty="0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BDC58BC2-2B96-9BA9-B733-EC3C0C220B06}"/>
              </a:ext>
            </a:extLst>
          </p:cNvPr>
          <p:cNvSpPr/>
          <p:nvPr/>
        </p:nvSpPr>
        <p:spPr>
          <a:xfrm>
            <a:off x="2264395" y="1180666"/>
            <a:ext cx="1732847" cy="34522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2311" b="1" dirty="0">
                <a:solidFill>
                  <a:srgbClr val="00AEEF"/>
                </a:solidFill>
              </a:rPr>
              <a:t> </a:t>
            </a:r>
            <a:r>
              <a:rPr lang="ar-SY" sz="2311" b="1" dirty="0">
                <a:solidFill>
                  <a:srgbClr val="00AEEF"/>
                </a:solidFill>
              </a:rPr>
              <a:t> النقاط الرئيسية  </a:t>
            </a:r>
            <a:endParaRPr lang="en-US" sz="231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FFC696-9928-403D-31E4-0F527712F7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075" b="1"/>
          <a:stretch>
            <a:fillRect/>
          </a:stretch>
        </p:blipFill>
        <p:spPr>
          <a:xfrm>
            <a:off x="584200" y="2652563"/>
            <a:ext cx="15077623" cy="5629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5439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B7D9E-C7F8-61F3-D1A8-6AFD410EB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2">
            <a:extLst>
              <a:ext uri="{FF2B5EF4-FFF2-40B4-BE49-F238E27FC236}">
                <a16:creationId xmlns:a16="http://schemas.microsoft.com/office/drawing/2014/main" id="{4785808C-D2BE-7F05-54C7-3348B14748B4}"/>
              </a:ext>
            </a:extLst>
          </p:cNvPr>
          <p:cNvSpPr/>
          <p:nvPr/>
        </p:nvSpPr>
        <p:spPr>
          <a:xfrm>
            <a:off x="748852" y="394665"/>
            <a:ext cx="1524000" cy="1524000"/>
          </a:xfrm>
          <a:prstGeom prst="rect">
            <a:avLst/>
          </a:prstGeom>
          <a:solidFill>
            <a:srgbClr val="00AEEF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75784281-4C90-52D5-0D89-F63F613C68C5}"/>
              </a:ext>
            </a:extLst>
          </p:cNvPr>
          <p:cNvSpPr/>
          <p:nvPr/>
        </p:nvSpPr>
        <p:spPr>
          <a:xfrm>
            <a:off x="1043166" y="604216"/>
            <a:ext cx="935321" cy="27360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1956"/>
              </a:lnSpc>
            </a:pPr>
            <a:r>
              <a:rPr lang="en-US" sz="2400" dirty="0">
                <a:solidFill>
                  <a:srgbClr val="FFFFFF"/>
                </a:solidFill>
              </a:rPr>
              <a:t>Lecture</a:t>
            </a:r>
            <a:endParaRPr lang="en-US" sz="24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14C08A78-F867-78D0-E751-83F09FCB8323}"/>
              </a:ext>
            </a:extLst>
          </p:cNvPr>
          <p:cNvSpPr/>
          <p:nvPr/>
        </p:nvSpPr>
        <p:spPr>
          <a:xfrm>
            <a:off x="1228724" y="880441"/>
            <a:ext cx="564258" cy="6948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5689"/>
              </a:lnSpc>
            </a:pPr>
            <a:r>
              <a:rPr lang="en-US" sz="4331" b="1" dirty="0">
                <a:solidFill>
                  <a:srgbClr val="FFFFFF"/>
                </a:solidFill>
              </a:rPr>
              <a:t>05</a:t>
            </a:r>
            <a:endParaRPr lang="en-US" sz="4331" dirty="0"/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790CC9CC-FE2E-7989-9E70-A9CDB8B63D3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905134" y="358619"/>
            <a:ext cx="3073522" cy="1435124"/>
          </a:xfrm>
          <a:prstGeom prst="rect">
            <a:avLst/>
          </a:prstGeom>
        </p:spPr>
      </p:pic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E359939-034B-B046-BD65-1B7670BA0165}"/>
              </a:ext>
            </a:extLst>
          </p:cNvPr>
          <p:cNvSpPr/>
          <p:nvPr/>
        </p:nvSpPr>
        <p:spPr>
          <a:xfrm>
            <a:off x="330150" y="1947367"/>
            <a:ext cx="15595600" cy="6512782"/>
          </a:xfrm>
          <a:prstGeom prst="roundRect">
            <a:avLst>
              <a:gd name="adj" fmla="val 6140"/>
            </a:avLst>
          </a:prstGeom>
          <a:noFill/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56"/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35AD4321-B575-78E8-3A41-87BF500AEC98}"/>
              </a:ext>
            </a:extLst>
          </p:cNvPr>
          <p:cNvSpPr/>
          <p:nvPr/>
        </p:nvSpPr>
        <p:spPr>
          <a:xfrm>
            <a:off x="2366970" y="1076181"/>
            <a:ext cx="1990930" cy="38760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algn="r" rtl="1">
              <a:lnSpc>
                <a:spcPts val="2844"/>
              </a:lnSpc>
            </a:pPr>
            <a:r>
              <a:rPr lang="en-US" sz="3600" b="1" dirty="0">
                <a:solidFill>
                  <a:srgbClr val="00AEEF"/>
                </a:solidFill>
              </a:rPr>
              <a:t> </a:t>
            </a:r>
            <a:r>
              <a:rPr lang="ar-SY" sz="3600" b="1" dirty="0">
                <a:solidFill>
                  <a:srgbClr val="00AEEF"/>
                </a:solidFill>
              </a:rPr>
              <a:t> حكمة اليوم 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26FC2A-C600-9235-1C2F-548FE3D4AE82}"/>
              </a:ext>
            </a:extLst>
          </p:cNvPr>
          <p:cNvSpPr txBox="1"/>
          <p:nvPr/>
        </p:nvSpPr>
        <p:spPr>
          <a:xfrm>
            <a:off x="3403600" y="3962400"/>
            <a:ext cx="9779050" cy="21236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 rtl="1">
              <a:buNone/>
            </a:pPr>
            <a:r>
              <a:rPr lang="ar-AE" sz="4400" dirty="0">
                <a:effectLst/>
              </a:rPr>
              <a:t>"التكاليف لا توجد لكي تُحسب، بل توجد لكي تُخفّض."</a:t>
            </a:r>
            <a:endParaRPr lang="ar-AE" sz="4400" dirty="0"/>
          </a:p>
          <a:p>
            <a:pPr algn="ctr">
              <a:buNone/>
            </a:pPr>
            <a:r>
              <a:rPr lang="ar-AE" sz="4400" dirty="0">
                <a:effectLst/>
              </a:rPr>
              <a:t>"</a:t>
            </a:r>
            <a:r>
              <a:rPr lang="en-US" sz="4400" dirty="0">
                <a:effectLst/>
              </a:rPr>
              <a:t>Costs do not exist to be calculated. Costs exist to be reduced."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7593046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483"/>
            <a:ext cx="16256000" cy="9125035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8683527" y="4204137"/>
            <a:ext cx="7572473" cy="4939865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/>
          </a:p>
        </p:txBody>
      </p:sp>
      <p:sp>
        <p:nvSpPr>
          <p:cNvPr id="10" name="TextBox 9"/>
          <p:cNvSpPr txBox="1"/>
          <p:nvPr/>
        </p:nvSpPr>
        <p:spPr>
          <a:xfrm>
            <a:off x="941109" y="7609436"/>
            <a:ext cx="60327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4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768240" y="8224988"/>
            <a:ext cx="3039022" cy="512069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745258" y="5868553"/>
            <a:ext cx="5068656" cy="1463275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567747" y="270934"/>
            <a:ext cx="3440009" cy="160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34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E2BFAC4-5A07-41A0-8656-CD6F9B02AA2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0E88EF-B93A-42B8-AA14-37B42F3A2018}">
  <ds:schemaRefs>
    <ds:schemaRef ds:uri="http://purl.org/dc/elements/1.1/"/>
    <ds:schemaRef ds:uri="http://purl.org/dc/terms/"/>
    <ds:schemaRef ds:uri="d13aca44-ef33-4cf4-9980-7f0b00e6eeb9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49100919-8a76-4266-be0c-7dc583902cb4"/>
  </ds:schemaRefs>
</ds:datastoreItem>
</file>

<file path=customXml/itemProps3.xml><?xml version="1.0" encoding="utf-8"?>
<ds:datastoreItem xmlns:ds="http://schemas.openxmlformats.org/officeDocument/2006/customXml" ds:itemID="{A8E490B4-1274-455B-B78C-37207DADAE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3627</TotalTime>
  <Words>543</Words>
  <Application>Microsoft Office PowerPoint</Application>
  <PresentationFormat>Custom</PresentationFormat>
  <Paragraphs>243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Alexandria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ALFAGR</cp:lastModifiedBy>
  <cp:revision>102</cp:revision>
  <dcterms:created xsi:type="dcterms:W3CDTF">2006-08-16T00:00:00Z</dcterms:created>
  <dcterms:modified xsi:type="dcterms:W3CDTF">2026-03-04T17:51:25Z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