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B86288-ECE2-4B39-84FF-42E26D58C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785371-99C5-5FE4-7D13-902C3701C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EE184-09E4-4796-9C69-FB4A7DA17E19}" type="datetimeFigureOut">
              <a:rPr lang="en-US" smtClean="0"/>
              <a:t>3/26/2026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04BE25-8328-3715-130B-B7DA54E96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997608-0324-4B32-6927-A7105C4CE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D24F1-9665-4B45-9558-5B6052168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026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2E2052-4C21-42D9-CBDC-1539EFAF1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D65220-4B37-CBAC-D93F-7EA5B731B8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61BAF0-3FCD-CD42-FFCB-FFF3F55CB0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69EE184-09E4-4796-9C69-FB4A7DA17E19}" type="datetimeFigureOut">
              <a:rPr lang="en-US" smtClean="0"/>
              <a:t>3/26/2026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4440E4-B793-DC30-9993-BF2CE78C88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444B20-AFDE-1B12-7AD6-5B549EFB4F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2D24F1-9665-4B45-9558-5B6052168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94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4D11AE-C638-658E-C67B-D19C979D3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E3EA02-36B4-8B55-A468-1A0B826921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277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EDA8AA-DB3E-5E81-E9B1-35DC79EF7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F73F66-7C5E-3595-C495-CBA8B0B26B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1468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D1F07E-70F6-D5E0-EA30-BDA5C480A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7B3A7D-8B66-51EB-5633-ECEA356217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3781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A99397-625C-3308-9139-EFB308D71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Generative and Discriminative Classifiers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96EFEA-D0C9-F725-FA4D-B1583406F6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4590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4DFBFD-7375-7153-6CB2-BB7FED5C7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90"/>
              <a:t>Finding the correct class </a:t>
            </a:r>
            <a:r>
              <a:rPr lang="en-US" sz="3990" i="1">
                <a:solidFill>
                  <a:schemeClr val="accent1">
                    <a:lumMod val="75000"/>
                  </a:schemeClr>
                </a:solidFill>
              </a:rPr>
              <a:t>c</a:t>
            </a:r>
            <a:r>
              <a:rPr lang="en-US" sz="3990"/>
              <a:t> from a document </a:t>
            </a:r>
            <a:r>
              <a:rPr lang="en-US" sz="3990" i="1">
                <a:solidFill>
                  <a:schemeClr val="accent1">
                    <a:lumMod val="75000"/>
                  </a:schemeClr>
                </a:solidFill>
              </a:rPr>
              <a:t>d</a:t>
            </a:r>
            <a:r>
              <a:rPr lang="en-US" sz="3990"/>
              <a:t> in</a:t>
            </a:r>
            <a:br>
              <a:rPr lang="en-US" sz="3990"/>
            </a:br>
            <a:r>
              <a:rPr lang="en-US" sz="3990"/>
              <a:t>Generative vs Discriminative Classifiers</a:t>
            </a:r>
            <a:br>
              <a:rPr lang="en-US"/>
            </a:b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D57F32-771C-D39A-4CAA-5F9C6F967C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1312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C27D10-C065-A04A-E236-B1D7B980B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Components of a probabilistic machine learning classifier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CDCD80-4E62-AFEA-2342-E78D224A5E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568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8713B2-35C4-DE57-F217-DD24D0697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two phases of logistic regression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39B6C2-EE9E-F92A-9742-C45327D44B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1249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546102-878E-988E-95BC-04557178B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Classification Reminder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899620-F660-6FB3-470F-6A31A8AB1D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5380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6A0959-C13A-24AD-8238-582B3F5F7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Text Classification: definition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0852E1-6374-3720-7AF7-032AD38098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3067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62A5D4-EE94-E1A8-CDD6-FB3A26725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Binary Classification in Logistic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2630AB-8A15-F36A-49A7-B01F17C3AE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234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142744-E74F-060B-3F59-E48910098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Features in logistic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C403BB-82EC-4F16-79EF-53E0755E64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5206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8D42EF-F157-30EF-7743-E4AE2A1AB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Logistic Regression for one observation 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F128D3-2BE4-ADB3-CFCA-8D7413B6F7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8999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9D2D33-8466-898D-D814-DF92A3B4B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to do classification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A5BA04-3143-F514-F37F-193EEBD3FD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4055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3F4D3B-4F65-C121-EBD6-9A361D697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But we want a probabilistic classifier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1E3BF2-2976-0D7B-38BA-A28C1F99B8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1104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297EFC-82D4-433C-A7B0-31A2DF168A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90"/>
              <a:t> </a:t>
            </a:r>
            <a:r>
              <a:rPr lang="en-US" sz="4443"/>
              <a:t>The problem:  </a:t>
            </a:r>
            <a:r>
              <a:rPr lang="en-US" sz="4443" b="1" i="1"/>
              <a:t>z</a:t>
            </a:r>
            <a:r>
              <a:rPr lang="en-US" sz="4443"/>
              <a:t> isn't a probability, it's just a number</a:t>
            </a:r>
            <a:r>
              <a:rPr lang="en-US" sz="3627"/>
              <a:t>!</a:t>
            </a:r>
            <a:endParaRPr lang="en-US" sz="399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E5DE8D-66DB-23F3-D20A-EC5147DA93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7994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5E83AF-ACD1-BF8A-62DB-57AA20587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very useful sigmoid or logistic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5BBEE5-A1CE-B06D-F515-5878C4DD4F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3026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2ECBA3-048C-C7B5-D3C5-E9C0A31B3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Idea of logistic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5340CB-9A22-6820-8261-2008DC99D2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5601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6EA4A3-1EF8-3F71-E339-FBC0F868C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Making probabilities with sigmoids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F7879B-8508-A7FD-6CAF-C853A596C6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1605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DA2337-F2A8-EA42-4067-3494542FF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Turning a probability into a classifier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B095EC-EFFE-1646-6514-4171EEEB3F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1875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9B6604-4AF0-463B-DFDF-D66D27D57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probabilistic classifier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B9940E-FD06-E431-D527-4239FC69DB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9935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D8A237-F8D5-FA12-5FAD-842CEF1DE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Turning a probability into a classifier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E8F61E-5FAE-E59F-DB9B-9FA9D13AEE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3018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95379B-751A-BCA2-8B22-6336D18C7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Sentiment example: does y=1 or y=0?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FF165F-7226-1B3A-CF59-DACACDC42B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2505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4F7D7F-DB42-0BD2-2C2D-B43E8158E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BCFD71-0E80-F8BB-CC60-BF905CA616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3290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DE3860-7445-90CF-508F-EAB7ED86B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Classifying sentiment for input 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9AFCCA-D698-5F87-510A-DADBC7DBC2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3377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208F39-53EB-F0D5-16E8-3B93F84D5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Classifying sentiment for input 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CA5EC3-656D-C083-9F86-7EEF416115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2639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8EC49C-0574-E610-B810-9EFD17F45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27"/>
              <a:t>We can build features for logistic regression for any classification task: </a:t>
            </a:r>
            <a:r>
              <a:rPr lang="en-US" sz="3627" i="1">
                <a:solidFill>
                  <a:schemeClr val="accent1">
                    <a:lumMod val="75000"/>
                  </a:schemeClr>
                </a:solidFill>
              </a:rPr>
              <a:t>period disambiguation</a:t>
            </a:r>
            <a:endParaRPr lang="en-US" sz="3627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4AAD5B-D675-BB38-AD68-48CCA7EE6D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8050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DDCF98-F99D-7D8F-C75B-DAEC83BE47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/>
            </a:br>
            <a:r>
              <a:rPr lang="en-US" sz="3990"/>
              <a:t>Classification in (</a:t>
            </a:r>
            <a:r>
              <a:rPr lang="en-US" sz="3990" b="1"/>
              <a:t>binary)</a:t>
            </a:r>
            <a:r>
              <a:rPr lang="en-US" sz="3990"/>
              <a:t> logistic regression: 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E44F6F-11EA-4EF3-04E0-42EEE29F3C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0798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0F75CF-8577-482B-8F0E-92E58E799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Wait, where did the W’s come from?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ABB71E-3665-4C9C-C6C3-F97E831D87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1780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79D24A-8328-7FDA-C359-346A5FE82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components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2810F1-D635-E20D-569C-AB64B9A35D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8465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itle 1" hidden="1">
                <a:extLst>
                  <a:ext uri="{FF2B5EF4-FFF2-40B4-BE49-F238E27FC236}">
                    <a16:creationId xmlns:a16="http://schemas.microsoft.com/office/drawing/2014/main" id="{9064A562-A309-89C9-3B2A-95CB7AB0CFDF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en-US" dirty="0"/>
                  <a:t>The distance between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acc>
                    <m:r>
                      <a:rPr lang="en-US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/>
                  <a:t>and y</a:t>
                </a:r>
              </a:p>
            </p:txBody>
          </p:sp>
        </mc:Choice>
        <mc:Fallback>
          <p:sp>
            <p:nvSpPr>
              <p:cNvPr id="2" name="Title 1" hidden="1">
                <a:extLst>
                  <a:ext uri="{FF2B5EF4-FFF2-40B4-BE49-F238E27FC236}">
                    <a16:creationId xmlns:a16="http://schemas.microsoft.com/office/drawing/2014/main" id="{9064A562-A309-89C9-3B2A-95CB7AB0CFD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 l="-23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09583C1C-59C0-1366-88C4-3CE31A5A89F4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79629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995BDE-D537-57FC-B099-DAD2FB091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Intuition of </a:t>
            </a:r>
            <a:r>
              <a:rPr lang="en-US">
                <a:solidFill>
                  <a:srgbClr val="0000CC"/>
                </a:solidFill>
              </a:rPr>
              <a:t>negative log likelihood loss</a:t>
            </a:r>
            <a:br>
              <a:rPr lang="en-US"/>
            </a:br>
            <a:r>
              <a:rPr lang="en-US"/>
              <a:t> = </a:t>
            </a:r>
            <a:r>
              <a:rPr lang="en-US">
                <a:solidFill>
                  <a:srgbClr val="0000CC"/>
                </a:solidFill>
              </a:rPr>
              <a:t>cross-entropy loss</a:t>
            </a:r>
            <a:endParaRPr lang="en-US" dirty="0">
              <a:solidFill>
                <a:srgbClr val="0000CC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71B961-F6DD-7F8D-66A3-4AF8DDD288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3462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A9B25D-D151-3DA9-0FDB-B9EF50CCD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Deriving cross-entropy loss for a single observation 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B99C1F-8358-EFAD-0D28-DE030776DE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7793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4C2A69-EAD6-1382-0131-F4AF75164F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Deriving cross-entropy loss for a single observation 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3077EF-8433-533D-5B25-F8E1C76416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8137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35D0DA-78DE-696F-58AC-16C9AD78D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Deriving cross-entropy loss for a single observation 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48EBB3-BDE5-383C-9068-059DAE99C9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0888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812BE5-1263-DDBB-2F9A-94D3E93DB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Let's see if this works for our sentiment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2BDAD8-D2AF-24C3-3BED-B638B917D2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5308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42B5C6-DB93-4A31-D35C-58FF96A5B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27"/>
              <a:t>Let's see if this works for our sentiment example</a:t>
            </a:r>
            <a:endParaRPr lang="en-US" sz="362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F9E5B9-D7DC-1F13-96B2-ED6EC365C2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4154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172C96-1AB4-3438-9742-E253D0348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Let's see if this works for our sentiment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1D9BFA-738D-194D-62AB-8B5C74B09B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84544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3FAFC9-B8CD-6160-5F0F-6B74B795E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Let's see if this works for our sentiment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04A788-71DA-A03E-B7C3-1471EBFF93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28239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8DB32F-5E1F-B67B-0F41-633EBB719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90"/>
              <a:t>Stochastic Gradient Descent</a:t>
            </a:r>
            <a:br>
              <a:rPr lang="en-US" sz="3990"/>
            </a:br>
            <a:endParaRPr lang="en-US" sz="362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4BFDDC-B7EC-9F21-BEC6-59420188A2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7508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CF792F-ACF1-0197-0F95-12906C937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8D2268-DB30-E077-44BD-0306E57BCD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70952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0D085E-1ECB-69A1-5431-5E2B3E8D0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much do we move in that direction 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4CC49C-006B-3368-9E26-EEAB8FE527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8133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A5140B-5FC6-7BB0-9FF6-16F4C6BF1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180">
                <a:cs typeface="Calibri" panose="020F0502020204030204" pitchFamily="34" charset="0"/>
              </a:rPr>
              <a:t>What are these partial derivatives for logistic regression?</a:t>
            </a:r>
            <a:endParaRPr lang="en-US" sz="3180" dirty="0"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16FEB0-63A1-2B09-F452-874B193841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14529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159C00-8438-A7B6-B6BA-D7EEC7606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8873BE-6A4F-B657-2411-81ECC9FB70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77908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07607F-1989-1989-0B58-5050E580F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Hyperparameters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9A6E04-4D4B-3FE5-C3D7-68289C59CC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52087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3D1DFB-70A1-BD03-3723-DC76EFB8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Working through an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52B6A7-42FD-C607-4CCF-0B3C840DCD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1992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7AE8DB-8A43-377D-FABB-129907127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of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6CAB0E-E983-260C-D8C6-831C2D1F27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83123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22BBF6-C3E4-2BC7-0CA2-2D8227BA44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of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F28CF7-3BB9-4939-D89F-037746A538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71776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EF612C-7622-3AD8-2E1C-5F955B2876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of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91F9B0-C192-9630-90EA-D875533B4A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51241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98A999-9150-992C-4911-1D7E190AB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of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4A9842-2357-5D22-9193-000936F84B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35511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637540-DD99-1CCA-7769-9A661B2FF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of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7AF9EB-A17F-B114-3403-BB60794F91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62025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00801A-D9A7-5B0F-79D3-FE5F32421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of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889EC9-5460-67B1-D034-872617D588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94877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46578F-2738-1437-79F3-2232A7E23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Mini-batch training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C28275-BFE0-2599-5ED1-9E7FC4EC02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76660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A9CEEC-36E3-0FA0-BF28-404C79C2C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Multinomial Logistic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86AB68-4D8D-3AE8-BC21-23D7A34393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80234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9C4314-B57B-E1D2-57DC-48B7F9B18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Multinomial Logistic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C94AB1-C7BA-A5B7-AD4A-7CDA4ED011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52793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796AAC-F74B-D237-28C3-5EACEBDAD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</a:t>
            </a:r>
            <a:r>
              <a:rPr lang="en-US" b="1"/>
              <a:t>softmax</a:t>
            </a:r>
            <a:r>
              <a:rPr lang="en-US"/>
              <a:t>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7648D8-5A5D-8A31-B212-125425EFBA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41402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EF8992-265A-70FA-F2FB-6603EB5EE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</a:t>
            </a:r>
            <a:r>
              <a:rPr lang="en-US" b="1"/>
              <a:t>softmax</a:t>
            </a:r>
            <a:r>
              <a:rPr lang="en-US"/>
              <a:t>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E981D1-4934-CFED-0A5A-DED60CC1B8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55963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7E4A0B-22AD-A8A7-AF03-626BD6E5E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Softmax in multinomial logistic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E92915-2FE1-ECAE-FB45-49F75E948C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74447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DDEF5E-6581-ACB7-4BBB-237F56845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27"/>
              <a:t>Features in binary versus multinomial logistic regression</a:t>
            </a:r>
            <a:endParaRPr lang="en-US" sz="362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E582B4-2C23-CC3A-E55F-4B1BFCD750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44453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FFCD01-1A7C-D74A-F4FC-66ECFEC95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B21652-44F4-8B16-CEE6-4566C09594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9017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328</Words>
  <Application>Microsoft Office PowerPoint</Application>
  <PresentationFormat>Widescreen</PresentationFormat>
  <Paragraphs>54</Paragraphs>
  <Slides>59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6" baseType="lpstr">
      <vt:lpstr>Andalus</vt:lpstr>
      <vt:lpstr>Aptos</vt:lpstr>
      <vt:lpstr>Aptos Display</vt:lpstr>
      <vt:lpstr>Arial</vt:lpstr>
      <vt:lpstr>Calibri</vt:lpstr>
      <vt:lpstr>Cambria Math</vt:lpstr>
      <vt:lpstr>Office Theme</vt:lpstr>
      <vt:lpstr>PowerPoint Presentation</vt:lpstr>
      <vt:lpstr>PowerPoint Presentation</vt:lpstr>
      <vt:lpstr>The objectives of this lecture is to:</vt:lpstr>
      <vt:lpstr>Generative and Discriminative Classifiers</vt:lpstr>
      <vt:lpstr>Finding the correct class c from a document d in Generative vs Discriminative Classifiers </vt:lpstr>
      <vt:lpstr>Components of a probabilistic machine learning classifier</vt:lpstr>
      <vt:lpstr>The two phases of logistic regression </vt:lpstr>
      <vt:lpstr>Classification Reminder</vt:lpstr>
      <vt:lpstr>Text Classification: definition</vt:lpstr>
      <vt:lpstr>Binary Classification in Logistic Regression</vt:lpstr>
      <vt:lpstr>Features in logistic regression</vt:lpstr>
      <vt:lpstr>Logistic Regression for one observation x</vt:lpstr>
      <vt:lpstr>How to do classification</vt:lpstr>
      <vt:lpstr>But we want a probabilistic classifier</vt:lpstr>
      <vt:lpstr> The problem:  z isn't a probability, it's just a number!</vt:lpstr>
      <vt:lpstr>The very useful sigmoid or logistic function</vt:lpstr>
      <vt:lpstr>Idea of logistic regression</vt:lpstr>
      <vt:lpstr>Making probabilities with sigmoids</vt:lpstr>
      <vt:lpstr>Turning a probability into a classifier</vt:lpstr>
      <vt:lpstr>The probabilistic classifier</vt:lpstr>
      <vt:lpstr>Turning a probability into a classifier</vt:lpstr>
      <vt:lpstr>Sentiment example: does y=1 or y=0?</vt:lpstr>
      <vt:lpstr>PowerPoint Presentation</vt:lpstr>
      <vt:lpstr>Classifying sentiment for input x</vt:lpstr>
      <vt:lpstr>Classifying sentiment for input x</vt:lpstr>
      <vt:lpstr>We can build features for logistic regression for any classification task: period disambiguation</vt:lpstr>
      <vt:lpstr> Classification in (binary) logistic regression: summary</vt:lpstr>
      <vt:lpstr>Wait, where did the W’s come from?</vt:lpstr>
      <vt:lpstr>Learning components</vt:lpstr>
      <vt:lpstr>The distance between y ̂  and y</vt:lpstr>
      <vt:lpstr>Intuition of negative log likelihood loss  = cross-entropy loss</vt:lpstr>
      <vt:lpstr>Deriving cross-entropy loss for a single observation x</vt:lpstr>
      <vt:lpstr>Deriving cross-entropy loss for a single observation x</vt:lpstr>
      <vt:lpstr>Deriving cross-entropy loss for a single observation x</vt:lpstr>
      <vt:lpstr>Let's see if this works for our sentiment example</vt:lpstr>
      <vt:lpstr>Let's see if this works for our sentiment example</vt:lpstr>
      <vt:lpstr>Let's see if this works for our sentiment example</vt:lpstr>
      <vt:lpstr>Let's see if this works for our sentiment example</vt:lpstr>
      <vt:lpstr>Stochastic Gradient Descent </vt:lpstr>
      <vt:lpstr>Gradients</vt:lpstr>
      <vt:lpstr>How much do we move in that direction ?</vt:lpstr>
      <vt:lpstr>What are these partial derivatives for logistic regression?</vt:lpstr>
      <vt:lpstr>PowerPoint Presentation</vt:lpstr>
      <vt:lpstr>Hyperparameters</vt:lpstr>
      <vt:lpstr>Working through an example</vt:lpstr>
      <vt:lpstr>Example of gradient descent</vt:lpstr>
      <vt:lpstr>Example of gradient descent</vt:lpstr>
      <vt:lpstr>Example of gradient descent</vt:lpstr>
      <vt:lpstr>Example of gradient descent</vt:lpstr>
      <vt:lpstr>Example of gradient descent</vt:lpstr>
      <vt:lpstr>Example of gradient descent</vt:lpstr>
      <vt:lpstr>Mini-batch training</vt:lpstr>
      <vt:lpstr>Multinomial Logistic Regression</vt:lpstr>
      <vt:lpstr>Multinomial Logistic Regression</vt:lpstr>
      <vt:lpstr>The softmax function</vt:lpstr>
      <vt:lpstr>The softmax function</vt:lpstr>
      <vt:lpstr>Softmax in multinomial logistic regression</vt:lpstr>
      <vt:lpstr>Features in binary versus multinomial logistic regression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Hussein Mogahed</dc:creator>
  <cp:lastModifiedBy>Hussein Mogahed</cp:lastModifiedBy>
  <cp:revision>1</cp:revision>
  <dcterms:created xsi:type="dcterms:W3CDTF">2026-03-26T14:53:55Z</dcterms:created>
  <dcterms:modified xsi:type="dcterms:W3CDTF">2026-03-26T14:53:55Z</dcterms:modified>
</cp:coreProperties>
</file>