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slideLayouts/slideLayout20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8" r:id="rId2"/>
  </p:sldMasterIdLst>
  <p:notesMasterIdLst>
    <p:notesMasterId r:id="rId57"/>
  </p:notesMasterIdLst>
  <p:sldIdLst>
    <p:sldId id="541" r:id="rId3"/>
    <p:sldId id="303" r:id="rId4"/>
    <p:sldId id="313" r:id="rId5"/>
    <p:sldId id="691" r:id="rId6"/>
    <p:sldId id="760" r:id="rId7"/>
    <p:sldId id="758" r:id="rId8"/>
    <p:sldId id="752" r:id="rId9"/>
    <p:sldId id="751" r:id="rId10"/>
    <p:sldId id="754" r:id="rId11"/>
    <p:sldId id="762" r:id="rId12"/>
    <p:sldId id="756" r:id="rId13"/>
    <p:sldId id="766" r:id="rId14"/>
    <p:sldId id="775" r:id="rId15"/>
    <p:sldId id="692" r:id="rId16"/>
    <p:sldId id="693" r:id="rId17"/>
    <p:sldId id="694" r:id="rId18"/>
    <p:sldId id="780" r:id="rId19"/>
    <p:sldId id="781" r:id="rId20"/>
    <p:sldId id="695" r:id="rId21"/>
    <p:sldId id="697" r:id="rId22"/>
    <p:sldId id="700" r:id="rId23"/>
    <p:sldId id="701" r:id="rId24"/>
    <p:sldId id="702" r:id="rId25"/>
    <p:sldId id="703" r:id="rId26"/>
    <p:sldId id="704" r:id="rId27"/>
    <p:sldId id="776" r:id="rId28"/>
    <p:sldId id="777" r:id="rId29"/>
    <p:sldId id="709" r:id="rId30"/>
    <p:sldId id="710" r:id="rId31"/>
    <p:sldId id="711" r:id="rId32"/>
    <p:sldId id="712" r:id="rId33"/>
    <p:sldId id="713" r:id="rId34"/>
    <p:sldId id="714" r:id="rId35"/>
    <p:sldId id="715" r:id="rId36"/>
    <p:sldId id="716" r:id="rId37"/>
    <p:sldId id="717" r:id="rId38"/>
    <p:sldId id="718" r:id="rId39"/>
    <p:sldId id="719" r:id="rId40"/>
    <p:sldId id="720" r:id="rId41"/>
    <p:sldId id="721" r:id="rId42"/>
    <p:sldId id="723" r:id="rId43"/>
    <p:sldId id="782" r:id="rId44"/>
    <p:sldId id="726" r:id="rId45"/>
    <p:sldId id="778" r:id="rId46"/>
    <p:sldId id="779" r:id="rId47"/>
    <p:sldId id="729" r:id="rId48"/>
    <p:sldId id="730" r:id="rId49"/>
    <p:sldId id="772" r:id="rId50"/>
    <p:sldId id="771" r:id="rId51"/>
    <p:sldId id="770" r:id="rId52"/>
    <p:sldId id="774" r:id="rId53"/>
    <p:sldId id="566" r:id="rId54"/>
    <p:sldId id="499" r:id="rId55"/>
    <p:sldId id="349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541"/>
            <p14:sldId id="303"/>
            <p14:sldId id="313"/>
            <p14:sldId id="691"/>
            <p14:sldId id="760"/>
            <p14:sldId id="758"/>
            <p14:sldId id="752"/>
            <p14:sldId id="751"/>
            <p14:sldId id="754"/>
            <p14:sldId id="762"/>
            <p14:sldId id="756"/>
            <p14:sldId id="766"/>
            <p14:sldId id="775"/>
            <p14:sldId id="692"/>
            <p14:sldId id="693"/>
            <p14:sldId id="694"/>
            <p14:sldId id="780"/>
            <p14:sldId id="781"/>
            <p14:sldId id="695"/>
            <p14:sldId id="697"/>
            <p14:sldId id="700"/>
            <p14:sldId id="701"/>
            <p14:sldId id="702"/>
            <p14:sldId id="703"/>
            <p14:sldId id="704"/>
            <p14:sldId id="776"/>
            <p14:sldId id="777"/>
            <p14:sldId id="709"/>
            <p14:sldId id="710"/>
            <p14:sldId id="711"/>
            <p14:sldId id="712"/>
            <p14:sldId id="713"/>
            <p14:sldId id="714"/>
            <p14:sldId id="715"/>
            <p14:sldId id="716"/>
            <p14:sldId id="717"/>
            <p14:sldId id="718"/>
            <p14:sldId id="719"/>
            <p14:sldId id="720"/>
            <p14:sldId id="721"/>
            <p14:sldId id="723"/>
            <p14:sldId id="782"/>
            <p14:sldId id="726"/>
            <p14:sldId id="778"/>
            <p14:sldId id="779"/>
            <p14:sldId id="729"/>
            <p14:sldId id="730"/>
            <p14:sldId id="772"/>
            <p14:sldId id="771"/>
            <p14:sldId id="770"/>
            <p14:sldId id="774"/>
            <p14:sldId id="566"/>
            <p14:sldId id="49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000000"/>
    <a:srgbClr val="669BBC"/>
    <a:srgbClr val="2D3956"/>
    <a:srgbClr val="8E5A6D"/>
    <a:srgbClr val="FAC748"/>
    <a:srgbClr val="852F4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343" autoAdjust="0"/>
  </p:normalViewPr>
  <p:slideViewPr>
    <p:cSldViewPr snapToGrid="0">
      <p:cViewPr varScale="1">
        <p:scale>
          <a:sx n="63" d="100"/>
          <a:sy n="63" d="100"/>
        </p:scale>
        <p:origin x="7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customXml" Target="../customXml/item2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presProps" Target="presProps.xml"/><Relationship Id="rId5" Type="http://schemas.openxmlformats.org/officeDocument/2006/relationships/slide" Target="slides/slide3.xml"/><Relationship Id="rId61" Type="http://schemas.openxmlformats.org/officeDocument/2006/relationships/tableStyles" Target="tableStyles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customXml" Target="../customXml/item3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viewProps" Target="view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customXml" Target="../customXml/item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7/6/2026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3373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173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3347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87505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496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0578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3719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543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10528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3718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63528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1453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21607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4304739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681670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87053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84502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660983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149066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7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499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.png"/><Relationship Id="rId5" Type="http://schemas.openxmlformats.org/officeDocument/2006/relationships/image" Target="../media/image13.emf"/><Relationship Id="rId4" Type="http://schemas.openxmlformats.org/officeDocument/2006/relationships/oleObject" Target="../embeddings/oleObject2.bin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400800" y="-720725"/>
            <a:ext cx="7435986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329267" y="3807298"/>
            <a:ext cx="5430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Tarek Mohamed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329267" y="2128122"/>
            <a:ext cx="700625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Procurement and Supply Chain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279125" y="5752217"/>
            <a:ext cx="1968137" cy="52916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6</a:t>
            </a:r>
            <a:endParaRPr lang="en-US" sz="28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sz="2800" b="1" dirty="0">
                <a:latin typeface="Times New Roman"/>
                <a:ea typeface="Times New Roman"/>
                <a:cs typeface="Times New Roman"/>
                <a:sym typeface="Times New Roman"/>
              </a:rPr>
              <a:t>MGM 431</a:t>
            </a:r>
            <a:endParaRPr lang="en-US" sz="280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831873" y="-320675"/>
            <a:ext cx="6778919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718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103859" y="-298191"/>
            <a:ext cx="7860329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4185822" y="3429000"/>
            <a:ext cx="82349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Sourcing and the management of suppliers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4185822" y="4092794"/>
            <a:ext cx="1910176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6</a:t>
            </a:r>
            <a:endParaRPr lang="en-US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4185822" y="4798785"/>
            <a:ext cx="1839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2800" b="1" dirty="0">
                <a:latin typeface="Times New Roman"/>
                <a:ea typeface="Times New Roman"/>
                <a:cs typeface="Times New Roman"/>
                <a:sym typeface="Times New Roman"/>
              </a:rPr>
              <a:t>MGM 431</a:t>
            </a:r>
            <a:endParaRPr lang="en-US" sz="2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Tarek Mohamed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9" y="0"/>
            <a:ext cx="3085831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5286104" flipV="1">
            <a:off x="-1863566" y="4697770"/>
            <a:ext cx="5573486" cy="2243879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3982937" y="560175"/>
            <a:ext cx="4113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6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Course Agenda</a:t>
            </a:r>
            <a:endParaRPr lang="en-US" sz="36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1991360" y="1799303"/>
            <a:ext cx="1002791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Understand the role of sourcing in a supply chain.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Discuss factors that affect the decision to outsource a supply chain function.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Identify dimensions of supplier performance that affect total cost.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Structure successful auctions and negotiations.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Describe the impact of risk sharing on supplier performance and information distortion.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Design a tailored supplier portfolio.</a:t>
            </a:r>
          </a:p>
          <a:p>
            <a:pPr marL="514350" lvl="0" indent="-514350" algn="just">
              <a:buSzPct val="100000"/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relationship between AI &amp; the sourcing and management of suppliers</a:t>
            </a: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47126EBE-4742-15B7-8418-EA00C6EDD02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592217" y="188251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35000" y="-73275"/>
            <a:ext cx="10515600" cy="94506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400" b="1" dirty="0">
                <a:solidFill>
                  <a:srgbClr val="00B0F0"/>
                </a:solidFill>
              </a:rPr>
              <a:t>Sourcing</a:t>
            </a:r>
          </a:p>
        </p:txBody>
      </p:sp>
      <p:sp>
        <p:nvSpPr>
          <p:cNvPr id="21507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180431" y="1024587"/>
            <a:ext cx="11738473" cy="5106670"/>
          </a:xfrm>
        </p:spPr>
        <p:txBody>
          <a:bodyPr>
            <a:noAutofit/>
          </a:bodyPr>
          <a:lstStyle/>
          <a:p>
            <a:pPr algn="just"/>
            <a:r>
              <a:rPr lang="en-US" sz="3000" b="1" dirty="0">
                <a:solidFill>
                  <a:srgbClr val="00B0F0"/>
                </a:solidFill>
              </a:rPr>
              <a:t>Sourcing</a:t>
            </a:r>
            <a:r>
              <a:rPr lang="en-US" sz="2700" dirty="0"/>
              <a:t> is the process of identifying, evaluating, selecting, and managing suppliers to obtain the goods and services required by an organization. </a:t>
            </a:r>
          </a:p>
          <a:p>
            <a:pPr algn="just"/>
            <a:endParaRPr lang="en-US" sz="2700" dirty="0"/>
          </a:p>
          <a:p>
            <a:pPr algn="just"/>
            <a:r>
              <a:rPr lang="en-US" sz="2700" dirty="0"/>
              <a:t>It is a critical function in supply chain management because it directly affects cost, quality, delivery, and overall business performance.</a:t>
            </a:r>
          </a:p>
          <a:p>
            <a:pPr algn="just"/>
            <a:endParaRPr lang="en-US" sz="2700" dirty="0"/>
          </a:p>
          <a:p>
            <a:pPr algn="just"/>
            <a:r>
              <a:rPr lang="en-US" sz="3000" b="1" dirty="0">
                <a:solidFill>
                  <a:srgbClr val="00B0F0"/>
                </a:solidFill>
              </a:rPr>
              <a:t>Sourcing</a:t>
            </a:r>
            <a:r>
              <a:rPr lang="en-US" sz="2700" dirty="0"/>
              <a:t> is a strategic activity in supply chain management that focuses on selecting and managing suppliers to obtain the right products and services at the right cost, quality, quantity, and time. </a:t>
            </a:r>
          </a:p>
          <a:p>
            <a:pPr algn="just"/>
            <a:endParaRPr lang="en-US" sz="2700" dirty="0"/>
          </a:p>
          <a:p>
            <a:pPr algn="just"/>
            <a:r>
              <a:rPr lang="en-US" sz="2700" dirty="0"/>
              <a:t>Effective sourcing improves supply chain performance by reducing costs, ensuring material availability, managing risks, enhancing supplier relationships, and supporting the organization's long-term business objectives.</a:t>
            </a:r>
          </a:p>
          <a:p>
            <a:pPr algn="just"/>
            <a:endParaRPr lang="en-US" sz="2700" dirty="0"/>
          </a:p>
          <a:p>
            <a:pPr algn="just"/>
            <a:endParaRPr lang="en-US" sz="2700" dirty="0"/>
          </a:p>
          <a:p>
            <a:pPr algn="just"/>
            <a:endParaRPr lang="en-US" alt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411F3A6-C2EF-9FD2-1191-303CFA10F8C5}"/>
              </a:ext>
            </a:extLst>
          </p:cNvPr>
          <p:cNvSpPr/>
          <p:nvPr/>
        </p:nvSpPr>
        <p:spPr>
          <a:xfrm>
            <a:off x="11918904" y="678052"/>
            <a:ext cx="1506780" cy="586086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97A9822-F987-AC45-7179-B1BBD04C3AB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481489" cy="945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316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ADD685-5AEA-74D5-9940-ED5D7EE305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>
            <a:extLst>
              <a:ext uri="{FF2B5EF4-FFF2-40B4-BE49-F238E27FC236}">
                <a16:creationId xmlns:a16="http://schemas.microsoft.com/office/drawing/2014/main" id="{3819017C-E3FA-F060-DF84-781127E63D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0"/>
            <a:ext cx="10515600" cy="94506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Objectives of Sourcing</a:t>
            </a:r>
          </a:p>
        </p:txBody>
      </p:sp>
      <p:sp>
        <p:nvSpPr>
          <p:cNvPr id="21507" name="Rectangle 1027">
            <a:extLst>
              <a:ext uri="{FF2B5EF4-FFF2-40B4-BE49-F238E27FC236}">
                <a16:creationId xmlns:a16="http://schemas.microsoft.com/office/drawing/2014/main" id="{F50EEBA6-A396-0A5C-08F0-A1C116994F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0431" y="1338227"/>
            <a:ext cx="11645809" cy="455168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Objectives of Sourcing</a:t>
            </a:r>
          </a:p>
          <a:p>
            <a:pPr>
              <a:buNone/>
            </a:pPr>
            <a:endParaRPr lang="en-US" b="1" dirty="0">
              <a:solidFill>
                <a:srgbClr val="00B0F0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Obtain the right quality products.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Purchase at the right price.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Receive materials at the right time.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Select reliable suppliers.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Reduce procurement risks.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Improve operational efficiency.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Ensure regulatory and contractual compliance.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Build long-term supplier partnerships.</a:t>
            </a:r>
          </a:p>
          <a:p>
            <a:pPr algn="just"/>
            <a:endParaRPr lang="en-US" alt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E3180C0-3A82-D5C2-0A16-1F8618A93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8D7EBD6-B7B0-B807-2291-27F6017B5B15}"/>
              </a:ext>
            </a:extLst>
          </p:cNvPr>
          <p:cNvSpPr/>
          <p:nvPr/>
        </p:nvSpPr>
        <p:spPr>
          <a:xfrm>
            <a:off x="11602720" y="860615"/>
            <a:ext cx="1506780" cy="586086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360752A-0ED3-FDCC-EE4F-D0BD73434E7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481489" cy="945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1735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66B41A-2740-B72D-53B7-538224B969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>
            <a:extLst>
              <a:ext uri="{FF2B5EF4-FFF2-40B4-BE49-F238E27FC236}">
                <a16:creationId xmlns:a16="http://schemas.microsoft.com/office/drawing/2014/main" id="{34666D91-36C0-FC72-6B81-7BFC445C09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8255" y="95079"/>
            <a:ext cx="10515600" cy="94506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Benefits of Effective Sourcing</a:t>
            </a:r>
          </a:p>
        </p:txBody>
      </p:sp>
      <p:sp>
        <p:nvSpPr>
          <p:cNvPr id="21507" name="Rectangle 1027">
            <a:extLst>
              <a:ext uri="{FF2B5EF4-FFF2-40B4-BE49-F238E27FC236}">
                <a16:creationId xmlns:a16="http://schemas.microsoft.com/office/drawing/2014/main" id="{D547A9DE-2B82-F0BD-751B-A9EA0D6453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0431" y="1651730"/>
            <a:ext cx="11849009" cy="4551680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US" dirty="0"/>
              <a:t>Lower procurement costs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/>
              <a:t>Higher product quality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/>
              <a:t>Reliable supplier performance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/>
              <a:t>Reduced supply chain risks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/>
              <a:t>Improved customer satisfaction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/>
              <a:t>Better inventory management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/>
              <a:t>Increased operational efficiency 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/>
              <a:t>Stronger supplier collaboration Enhanced competitive advantage</a:t>
            </a:r>
            <a:endParaRPr lang="en-US" alt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44A75E3-3F0E-3636-E49C-C2D553B94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B9CB987-42B3-1DB0-AC7E-B5150FBE316E}"/>
              </a:ext>
            </a:extLst>
          </p:cNvPr>
          <p:cNvSpPr/>
          <p:nvPr/>
        </p:nvSpPr>
        <p:spPr>
          <a:xfrm>
            <a:off x="11612880" y="678052"/>
            <a:ext cx="1506780" cy="586086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614031A-2970-F468-6BB2-F9E04B704EE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481489" cy="976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994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0FB53E-A84C-7D01-7332-97289C3F14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>
            <a:extLst>
              <a:ext uri="{FF2B5EF4-FFF2-40B4-BE49-F238E27FC236}">
                <a16:creationId xmlns:a16="http://schemas.microsoft.com/office/drawing/2014/main" id="{E2003943-9199-A657-C029-0D089C9F95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95968" y="-50355"/>
            <a:ext cx="10515600" cy="94506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The Role of Sourcing in a Supply Chain</a:t>
            </a:r>
          </a:p>
        </p:txBody>
      </p:sp>
      <p:sp>
        <p:nvSpPr>
          <p:cNvPr id="21507" name="Rectangle 1027">
            <a:extLst>
              <a:ext uri="{FF2B5EF4-FFF2-40B4-BE49-F238E27FC236}">
                <a16:creationId xmlns:a16="http://schemas.microsoft.com/office/drawing/2014/main" id="{B0147DCA-A46D-F4FD-A0C2-5B643B8FFC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09879" y="1051212"/>
            <a:ext cx="11701689" cy="41148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2700" b="1" dirty="0">
                <a:solidFill>
                  <a:srgbClr val="00B0F0"/>
                </a:solidFill>
              </a:rPr>
              <a:t>1. Ensures Continuous Supply of Materials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700" dirty="0"/>
              <a:t>Guarantees the availability of raw materials, components, and services needed for production.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700" dirty="0"/>
              <a:t>Prevents production delays caused by material shortages. </a:t>
            </a:r>
          </a:p>
          <a:p>
            <a:pPr>
              <a:buNone/>
            </a:pPr>
            <a:r>
              <a:rPr lang="en-US" sz="2700" b="1" dirty="0">
                <a:solidFill>
                  <a:srgbClr val="00B0F0"/>
                </a:solidFill>
              </a:rPr>
              <a:t>2. Reduces Procurement Costs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700" dirty="0"/>
              <a:t>Identifies cost-effective suppliers.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700" dirty="0"/>
              <a:t>Negotiates better prices, payment terms, and contracts.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700" dirty="0"/>
              <a:t>Helps reduce the total cost of ownership (TCO). </a:t>
            </a:r>
          </a:p>
          <a:p>
            <a:pPr>
              <a:buNone/>
            </a:pPr>
            <a:r>
              <a:rPr lang="en-US" sz="2700" b="1" dirty="0">
                <a:solidFill>
                  <a:srgbClr val="00B0F0"/>
                </a:solidFill>
              </a:rPr>
              <a:t>3. Improves Product Quality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700" dirty="0"/>
              <a:t>Selects reliable suppliers capable of meeting quality standards.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700" dirty="0"/>
              <a:t>Reduces defects and returns.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700" dirty="0"/>
              <a:t>Enhances customer satisfaction.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382D25D-9A45-49E3-B8A7-0A158F61D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E4E7D98-8A6B-BDE9-CEB1-0FE0EDF96C85}"/>
              </a:ext>
            </a:extLst>
          </p:cNvPr>
          <p:cNvSpPr/>
          <p:nvPr/>
        </p:nvSpPr>
        <p:spPr>
          <a:xfrm>
            <a:off x="11882120" y="1155862"/>
            <a:ext cx="1386839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A29AC56-3898-9A39-632B-538877A88CD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7"/>
            <a:ext cx="2305141" cy="865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375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474F5A-CFBF-ACCD-B216-81609B4C59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>
            <a:extLst>
              <a:ext uri="{FF2B5EF4-FFF2-40B4-BE49-F238E27FC236}">
                <a16:creationId xmlns:a16="http://schemas.microsoft.com/office/drawing/2014/main" id="{1B736FFD-083E-5349-97CA-D3BA57EAB7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42249" y="92839"/>
            <a:ext cx="11069320" cy="94506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The Role of Sourcing in a Supply Chain</a:t>
            </a:r>
          </a:p>
        </p:txBody>
      </p:sp>
      <p:sp>
        <p:nvSpPr>
          <p:cNvPr id="21507" name="Rectangle 1027">
            <a:extLst>
              <a:ext uri="{FF2B5EF4-FFF2-40B4-BE49-F238E27FC236}">
                <a16:creationId xmlns:a16="http://schemas.microsoft.com/office/drawing/2014/main" id="{F5CE0E77-D925-6C19-D746-16A27065F6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2775" y="1371600"/>
            <a:ext cx="11686449" cy="41148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4. Supports On-Time Delivery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Ensures suppliers deliver materials according to production schedules.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Minimizes delays throughout the supply chain. 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5. Manages Supply Risks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Identifies risks such as supplier failure, natural disasters, political instability, or transportation disruptions.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Develops contingency plans and alternative suppliers. 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6. Enhances Supplier Relationships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Builds long-term partnerships with strategic suppliers.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Encourages collaboration, innovation, and continuous improvement.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47E5B71-272E-C826-EEDB-BC509884B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D642FA0-3AAE-0A31-8DFA-C2BA9DFA1084}"/>
              </a:ext>
            </a:extLst>
          </p:cNvPr>
          <p:cNvSpPr/>
          <p:nvPr/>
        </p:nvSpPr>
        <p:spPr>
          <a:xfrm>
            <a:off x="11939224" y="1166022"/>
            <a:ext cx="1329736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235404D-F421-4DCF-5D27-06E7EFC38FE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074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CB2FD6-8C3C-EE95-9CDA-35128DE3EF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>
            <a:extLst>
              <a:ext uri="{FF2B5EF4-FFF2-40B4-BE49-F238E27FC236}">
                <a16:creationId xmlns:a16="http://schemas.microsoft.com/office/drawing/2014/main" id="{20007837-8AF5-E3B5-B2BC-AF30FE241D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42249" y="92839"/>
            <a:ext cx="11069320" cy="94506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The Role of Sourcing in a Supply Chain</a:t>
            </a:r>
          </a:p>
        </p:txBody>
      </p:sp>
      <p:sp>
        <p:nvSpPr>
          <p:cNvPr id="21507" name="Rectangle 1027">
            <a:extLst>
              <a:ext uri="{FF2B5EF4-FFF2-40B4-BE49-F238E27FC236}">
                <a16:creationId xmlns:a16="http://schemas.microsoft.com/office/drawing/2014/main" id="{22D0DE2C-968D-5411-6625-F679035683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74320" y="1371600"/>
            <a:ext cx="11511280" cy="41148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7. Supports Business Strategy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Aligns sourcing decisions with organizational goals such as cost leadership, quality, sustainability, or innovation. 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8. Promotes Sustainability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Selects environmentally and socially responsible suppliers.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Encourages ethical sourcing practices and regulatory compliance. 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9. Increases Supply Chain Flexibility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Enables organizations to respond quickly to changes in customer demand and market conditions.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Diversifies supplier sources to improve resilience.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7269AF4-DDF2-D77F-419B-DA287F7B3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6A79F03-9403-88C5-FD06-CBBB7E534290}"/>
              </a:ext>
            </a:extLst>
          </p:cNvPr>
          <p:cNvSpPr/>
          <p:nvPr/>
        </p:nvSpPr>
        <p:spPr>
          <a:xfrm>
            <a:off x="11785600" y="1155862"/>
            <a:ext cx="148336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39807E6-D125-8E10-5EA0-E909056FCFF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3386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0FE1F5-5217-792F-A836-F127EAC626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>
            <a:extLst>
              <a:ext uri="{FF2B5EF4-FFF2-40B4-BE49-F238E27FC236}">
                <a16:creationId xmlns:a16="http://schemas.microsoft.com/office/drawing/2014/main" id="{DDE4E3D0-1EBE-63D6-FDD9-C37034F734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42249" y="39764"/>
            <a:ext cx="11069320" cy="94506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Relationship Between Sourcing and 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Other Supply Chain Functions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8197CEE-FC08-E3B3-DBDB-D8D3428B2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99565FF-591E-FD3B-AE82-F8BC1D4EC03D}"/>
              </a:ext>
            </a:extLst>
          </p:cNvPr>
          <p:cNvSpPr/>
          <p:nvPr/>
        </p:nvSpPr>
        <p:spPr>
          <a:xfrm>
            <a:off x="11938000" y="1140471"/>
            <a:ext cx="129032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938980F4-0379-075A-91D4-8A3438ACC80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7"/>
            <a:ext cx="2305141" cy="865534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C888958-39EC-6E6F-C3EE-FD3F78CC33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1125166"/>
              </p:ext>
            </p:extLst>
          </p:nvPr>
        </p:nvGraphicFramePr>
        <p:xfrm>
          <a:off x="180431" y="1235395"/>
          <a:ext cx="11831138" cy="5219252"/>
        </p:xfrm>
        <a:graphic>
          <a:graphicData uri="http://schemas.openxmlformats.org/drawingml/2006/table">
            <a:tbl>
              <a:tblPr/>
              <a:tblGrid>
                <a:gridCol w="4574449">
                  <a:extLst>
                    <a:ext uri="{9D8B030D-6E8A-4147-A177-3AD203B41FA5}">
                      <a16:colId xmlns:a16="http://schemas.microsoft.com/office/drawing/2014/main" val="2587903061"/>
                    </a:ext>
                  </a:extLst>
                </a:gridCol>
                <a:gridCol w="7256689">
                  <a:extLst>
                    <a:ext uri="{9D8B030D-6E8A-4147-A177-3AD203B41FA5}">
                      <a16:colId xmlns:a16="http://schemas.microsoft.com/office/drawing/2014/main" val="373670181"/>
                    </a:ext>
                  </a:extLst>
                </a:gridCol>
              </a:tblGrid>
              <a:tr h="5109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 dirty="0">
                          <a:solidFill>
                            <a:srgbClr val="00B0F0"/>
                          </a:solidFill>
                        </a:rPr>
                        <a:t>Supply Chain Function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 dirty="0">
                          <a:solidFill>
                            <a:srgbClr val="00B0F0"/>
                          </a:solidFill>
                        </a:rPr>
                        <a:t>Role of Sourcing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9683809"/>
                  </a:ext>
                </a:extLst>
              </a:tr>
              <a:tr h="5109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Procurement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0" dirty="0"/>
                        <a:t>Selects and contracts suppliers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9747284"/>
                  </a:ext>
                </a:extLst>
              </a:tr>
              <a:tr h="91977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Manufacturing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0" dirty="0"/>
                        <a:t>Ensures timely availability of production materials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4201445"/>
                  </a:ext>
                </a:extLst>
              </a:tr>
              <a:tr h="5109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Inventory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0" dirty="0"/>
                        <a:t>Helps maintain optimal inventory levels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1063557"/>
                  </a:ext>
                </a:extLst>
              </a:tr>
              <a:tr h="91977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Logistics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0" dirty="0"/>
                        <a:t>Coordinates supplier deliveries and transportation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31181503"/>
                  </a:ext>
                </a:extLst>
              </a:tr>
              <a:tr h="91977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Demand Planning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0" dirty="0"/>
                        <a:t>Adjusts sourcing plans according to forecasted demand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1094841"/>
                  </a:ext>
                </a:extLst>
              </a:tr>
              <a:tr h="91977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Customer Service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0" dirty="0"/>
                        <a:t>Supports product availability and on-time delivery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233867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9556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BB41D1-7F6C-350C-DCA3-3A40A9A144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>
            <a:extLst>
              <a:ext uri="{FF2B5EF4-FFF2-40B4-BE49-F238E27FC236}">
                <a16:creationId xmlns:a16="http://schemas.microsoft.com/office/drawing/2014/main" id="{58E27C99-D224-338D-7D4A-643A5CC474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22680" y="0"/>
            <a:ext cx="11069320" cy="94506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The Role of Sourcing in a Supply Chain</a:t>
            </a:r>
          </a:p>
        </p:txBody>
      </p:sp>
      <p:sp>
        <p:nvSpPr>
          <p:cNvPr id="21507" name="Rectangle 1027">
            <a:extLst>
              <a:ext uri="{FF2B5EF4-FFF2-40B4-BE49-F238E27FC236}">
                <a16:creationId xmlns:a16="http://schemas.microsoft.com/office/drawing/2014/main" id="{9506E6A6-195C-8EAB-5F0B-0063166616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74319" y="1273832"/>
            <a:ext cx="11737249" cy="460880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/>
              <a:t>Example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Company</a:t>
            </a:r>
            <a:r>
              <a:rPr lang="en-US" b="1" dirty="0"/>
              <a:t>:</a:t>
            </a:r>
            <a:r>
              <a:rPr lang="en-US" dirty="0"/>
              <a:t> </a:t>
            </a:r>
            <a:r>
              <a:rPr lang="en-US" b="1" dirty="0"/>
              <a:t>Toyota</a:t>
            </a:r>
          </a:p>
          <a:p>
            <a:pPr>
              <a:buNone/>
            </a:pPr>
            <a:r>
              <a:rPr lang="en-US" b="1" dirty="0"/>
              <a:t>Toyota carefully selects suppliers based on: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Product quality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Cost competitiveness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Delivery reliability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Continuous improvement capability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Long-term collaboration </a:t>
            </a:r>
          </a:p>
          <a:p>
            <a:pPr>
              <a:buNone/>
            </a:pPr>
            <a:r>
              <a:rPr lang="en-US" dirty="0"/>
              <a:t>As a result, Toyota maintains high-quality production, minimizes inventory, and</a:t>
            </a:r>
          </a:p>
          <a:p>
            <a:pPr>
              <a:buNone/>
            </a:pPr>
            <a:r>
              <a:rPr lang="en-US" dirty="0"/>
              <a:t> improves overall supply chain efficiency.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C5A34BF-F787-D4D9-155B-90E3C137B9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FC363DD-4FF8-4CE0-753E-CC1317BFB851}"/>
              </a:ext>
            </a:extLst>
          </p:cNvPr>
          <p:cNvSpPr/>
          <p:nvPr/>
        </p:nvSpPr>
        <p:spPr>
          <a:xfrm>
            <a:off x="11785600" y="1155862"/>
            <a:ext cx="148336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32BF45-22EF-FB8C-9B64-5DEF64F5D27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6891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FA42B4-4BE5-AAA4-0779-53E62DC3F5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>
            <a:extLst>
              <a:ext uri="{FF2B5EF4-FFF2-40B4-BE49-F238E27FC236}">
                <a16:creationId xmlns:a16="http://schemas.microsoft.com/office/drawing/2014/main" id="{0A5B587C-A3DC-0852-FAAF-F706925A27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22680" y="0"/>
            <a:ext cx="11069320" cy="94506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The Role of Sourcing in a Supply Chain</a:t>
            </a:r>
          </a:p>
        </p:txBody>
      </p:sp>
      <p:sp>
        <p:nvSpPr>
          <p:cNvPr id="21507" name="Rectangle 1027">
            <a:extLst>
              <a:ext uri="{FF2B5EF4-FFF2-40B4-BE49-F238E27FC236}">
                <a16:creationId xmlns:a16="http://schemas.microsoft.com/office/drawing/2014/main" id="{48A8586C-933C-3DDE-CE83-2481405F9E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0432" y="1128980"/>
            <a:ext cx="11831137" cy="4608808"/>
          </a:xfrm>
        </p:spPr>
        <p:txBody>
          <a:bodyPr>
            <a:no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Example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Company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: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</a:t>
            </a:r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P&amp;G</a:t>
            </a: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Has historically outsourced retailing of its products to others. 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The third parties increase the supply chain surplus by aggregating many products that customers need (not just P&amp;G products) in a single retail store. 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This aggregation allows them to spread facility costs, selling costs, personnel costs, and transportation costs across many consumer goods manufacturers.</a:t>
            </a: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  <a:p>
            <a:pPr marL="228600" marR="0" lvl="0" indent="-2286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This aggregation also allows the retailer to increase customer value by allowing them to purchase many products they need in a single visit to the store. 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AF43EDD-01B2-210C-AD0C-271AD3F50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E23BFEC-3F06-A755-E9D2-3A0D873682E5}"/>
              </a:ext>
            </a:extLst>
          </p:cNvPr>
          <p:cNvSpPr/>
          <p:nvPr/>
        </p:nvSpPr>
        <p:spPr>
          <a:xfrm>
            <a:off x="12100560" y="1155862"/>
            <a:ext cx="1168399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C2071B56-BF2C-E3FA-5977-B3C6FD85E52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4289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9C50A-A3C6-A9F1-098D-BF1926B76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8BBA6-B304-8E9C-2F32-09207325FF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BC07DE-151F-3DBE-6C7D-E88E927C3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13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18BC8E-4944-78EA-7915-F4D23DB3B5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0904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8494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838200" y="91037"/>
            <a:ext cx="10515600" cy="835244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The Role of Sourcing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in a Supply Chain</a:t>
            </a:r>
            <a:endParaRPr lang="en-US" sz="2800" dirty="0">
              <a:solidFill>
                <a:srgbClr val="00B0F0"/>
              </a:solidFill>
            </a:endParaRPr>
          </a:p>
        </p:txBody>
      </p:sp>
      <p:sp>
        <p:nvSpPr>
          <p:cNvPr id="2253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180431" y="1496060"/>
            <a:ext cx="11432448" cy="4114800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Outsourcing questions</a:t>
            </a:r>
          </a:p>
          <a:p>
            <a:pPr marL="0" indent="0" algn="just" eaLnBrk="1" hangingPunct="1">
              <a:buNone/>
            </a:pPr>
            <a:endParaRPr lang="en-US" altLang="en-US" b="1" dirty="0">
              <a:solidFill>
                <a:schemeClr val="accent1"/>
              </a:solidFill>
            </a:endParaRPr>
          </a:p>
          <a:p>
            <a:pPr marL="514350" indent="-514350" algn="just">
              <a:buFont typeface="Arial" panose="020B0604020202020204" pitchFamily="34" charset="0"/>
              <a:buAutoNum type="arabicPeriod"/>
            </a:pPr>
            <a:r>
              <a:rPr lang="en-US" altLang="en-US" dirty="0"/>
              <a:t>Will the third party increase the supply chain surplus relative to performing the activity in-house?</a:t>
            </a:r>
          </a:p>
          <a:p>
            <a:pPr marL="514350" indent="-514350" algn="just">
              <a:buFont typeface="Arial" panose="020B0604020202020204" pitchFamily="34" charset="0"/>
              <a:buAutoNum type="arabicPeriod"/>
            </a:pPr>
            <a:r>
              <a:rPr lang="en-US" altLang="en-US" dirty="0"/>
              <a:t>How much of the increase in surplus does the firm get to keep?</a:t>
            </a:r>
          </a:p>
          <a:p>
            <a:pPr marL="514350" indent="-514350" algn="just">
              <a:buFont typeface="Arial" panose="020B0604020202020204" pitchFamily="34" charset="0"/>
              <a:buAutoNum type="arabicPeriod"/>
            </a:pPr>
            <a:r>
              <a:rPr lang="en-US" altLang="en-US" dirty="0"/>
              <a:t>To what extent do risks grow upon outsourcing?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750FE39-78CB-2D37-9887-486BD9A09D20}"/>
              </a:ext>
            </a:extLst>
          </p:cNvPr>
          <p:cNvSpPr/>
          <p:nvPr/>
        </p:nvSpPr>
        <p:spPr>
          <a:xfrm>
            <a:off x="11612879" y="1155862"/>
            <a:ext cx="182880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30FB2B2A-F0CD-B189-C0F4-23E441C1159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757827"/>
      </p:ext>
    </p:extLst>
  </p:cSld>
  <p:clrMapOvr>
    <a:masterClrMapping/>
  </p:clrMapOvr>
  <p:transition spd="slow">
    <p:strips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96305" y="-169701"/>
            <a:ext cx="10515600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Supplier Scoring and Assessment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180431" y="1830387"/>
            <a:ext cx="11431473" cy="4525963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Supplier performance should be compared on the basis of the supplier</a:t>
            </a:r>
            <a:r>
              <a:rPr lang="ja-JP" altLang="en-US" dirty="0"/>
              <a:t>’</a:t>
            </a:r>
            <a:r>
              <a:rPr lang="en-US" altLang="en-US" dirty="0"/>
              <a:t>s impact on total cost.</a:t>
            </a:r>
          </a:p>
          <a:p>
            <a:pPr marL="0" indent="0" algn="just" eaLnBrk="1" hangingPunct="1">
              <a:buNone/>
            </a:pPr>
            <a:endParaRPr lang="en-US" altLang="en-US" dirty="0"/>
          </a:p>
          <a:p>
            <a:pPr algn="just" eaLnBrk="1" hangingPunct="1"/>
            <a:r>
              <a:rPr lang="en-US" altLang="en-US" dirty="0"/>
              <a:t>There are several other factors besides purchase price that influence total cost.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3E33B01-C566-6ED0-95A9-DD297F0D724F}"/>
              </a:ext>
            </a:extLst>
          </p:cNvPr>
          <p:cNvSpPr/>
          <p:nvPr/>
        </p:nvSpPr>
        <p:spPr>
          <a:xfrm>
            <a:off x="11805920" y="1155862"/>
            <a:ext cx="134112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C007827-7436-ACAA-F91F-D24B77A84DC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5306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688075" y="214550"/>
            <a:ext cx="10515600" cy="794935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Supplier Selection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254000" y="1794916"/>
            <a:ext cx="11236960" cy="4351338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Identify one or more appropriate suppliers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Contract should account for all factors that affect supply chain performance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Should be designed to increase supply chain profits in a way that benefits both the supplier and the buyer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5E89A07-488B-A8C5-F725-9315990DC031}"/>
              </a:ext>
            </a:extLst>
          </p:cNvPr>
          <p:cNvSpPr/>
          <p:nvPr/>
        </p:nvSpPr>
        <p:spPr>
          <a:xfrm>
            <a:off x="11582400" y="1155862"/>
            <a:ext cx="196937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EBDCC19-7A3A-3810-FE9F-ACCECE88033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1177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00A15C8-91B2-D8C0-4E85-E27273414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17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74D4E6-19FC-5475-FED3-774225478A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1280" y="1"/>
            <a:ext cx="12273280" cy="6721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1605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659C13-DBC8-6D4B-91EE-47CB8BF56F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18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06732B-D910-6C9F-4E87-B14DE81FF3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6525"/>
            <a:ext cx="12192000" cy="682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6468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824552" y="233180"/>
            <a:ext cx="10515600" cy="56292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Design Collaboration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180431" y="1176175"/>
            <a:ext cx="11676289" cy="4525963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en-US" sz="2600" dirty="0"/>
              <a:t>About 80% of the cost of a product is determined during design</a:t>
            </a:r>
          </a:p>
          <a:p>
            <a:pPr algn="just" eaLnBrk="1" hangingPunct="1"/>
            <a:r>
              <a:rPr lang="en-US" altLang="en-US" sz="2600" dirty="0"/>
              <a:t>Suppliers should be actively involved at this stage</a:t>
            </a:r>
          </a:p>
          <a:p>
            <a:pPr algn="just" eaLnBrk="1" hangingPunct="1"/>
            <a:r>
              <a:rPr lang="en-US" altLang="en-US" sz="2600" dirty="0"/>
              <a:t>50-70% of spending at a manufacturer comes from procurement</a:t>
            </a:r>
          </a:p>
          <a:p>
            <a:pPr algn="just" eaLnBrk="1" hangingPunct="1"/>
            <a:r>
              <a:rPr lang="en-US" altLang="en-US" sz="2600" dirty="0"/>
              <a:t>80% of the cost of a purchased part is fixed in the design phase</a:t>
            </a:r>
          </a:p>
          <a:p>
            <a:pPr algn="just" eaLnBrk="1" hangingPunct="1"/>
            <a:r>
              <a:rPr lang="en-US" altLang="en-US" sz="2600" dirty="0"/>
              <a:t>Design collaboration with suppliers can result in reduced cost, improved quality, and decreased time to market</a:t>
            </a:r>
          </a:p>
          <a:p>
            <a:pPr algn="just" eaLnBrk="1" hangingPunct="1"/>
            <a:r>
              <a:rPr lang="en-US" altLang="en-US" sz="2600" dirty="0"/>
              <a:t>Design for logistics, design for manufacturability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ESI has been defined as:</a:t>
            </a:r>
          </a:p>
          <a:p>
            <a:pPr algn="just"/>
            <a:r>
              <a:rPr lang="en-US" altLang="en-US" sz="2600" dirty="0"/>
              <a:t>A practice that brings together one or more selected suppliers with a buyer’s product design team early in the product development process.  </a:t>
            </a:r>
          </a:p>
          <a:p>
            <a:pPr algn="just"/>
            <a:r>
              <a:rPr lang="en-US" altLang="en-US" sz="2600" dirty="0"/>
              <a:t>The objective is to utilise the supplier’s expertise and experience in developing a product specification that is designed for effective and efficient product roll-out.</a:t>
            </a:r>
          </a:p>
          <a:p>
            <a:pPr algn="just" eaLnBrk="1" hangingPunct="1"/>
            <a:endParaRPr lang="en-US" altLang="en-US" sz="24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B69174E-4AE9-6181-BBE3-15FB9BF39CF4}"/>
              </a:ext>
            </a:extLst>
          </p:cNvPr>
          <p:cNvSpPr/>
          <p:nvPr/>
        </p:nvSpPr>
        <p:spPr>
          <a:xfrm>
            <a:off x="11856718" y="1155862"/>
            <a:ext cx="13614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E0471D7-7701-43B5-C152-2C412CAB9B3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0" y="0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7649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1061720" y="222885"/>
            <a:ext cx="10515600" cy="56292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Sourcing Planning and Analysis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261776" y="1461264"/>
            <a:ext cx="11493343" cy="4525963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dirty="0"/>
              <a:t>Analyze spending across various suppliers and component categories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Identify opportunities for decreasing the total cost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kumimoji="0" lang="en-US" altLang="en-US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j-ea"/>
                <a:cs typeface="Times New Roman"/>
              </a:rPr>
              <a:t>Cost of Goods Sold</a:t>
            </a:r>
          </a:p>
          <a:p>
            <a:pPr eaLnBrk="1" hangingPunct="1"/>
            <a:endParaRPr kumimoji="0" lang="en-US" altLang="en-US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/>
              <a:ea typeface="+mj-ea"/>
              <a:cs typeface="Times New Roman"/>
            </a:endParaRPr>
          </a:p>
          <a:p>
            <a:pPr eaLnBrk="1" hangingPunct="1"/>
            <a:r>
              <a:rPr lang="en-US" altLang="en-US" dirty="0"/>
              <a:t>Cost of goods sold (COGS) represents well over 50 percent of sales for most major manufacturers.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Purchased parts a much higher fraction than in the past.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Companies have reduced vertical integration and outsourced.</a:t>
            </a:r>
          </a:p>
          <a:p>
            <a:pPr eaLnBrk="1" hangingPunct="1"/>
            <a:endParaRPr lang="en-US" alt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DE2116C-10F2-CC54-E7F7-029C3A4A3222}"/>
              </a:ext>
            </a:extLst>
          </p:cNvPr>
          <p:cNvSpPr/>
          <p:nvPr/>
        </p:nvSpPr>
        <p:spPr>
          <a:xfrm>
            <a:off x="11755119" y="1033942"/>
            <a:ext cx="144272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0123740-2635-A6CD-B2FC-596AAD9A323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573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631209" y="137477"/>
            <a:ext cx="10515600" cy="794935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In-House or Outsource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242930" y="1235046"/>
            <a:ext cx="11292158" cy="4978400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b="1" dirty="0">
                <a:solidFill>
                  <a:srgbClr val="00B0F0"/>
                </a:solidFill>
              </a:rPr>
              <a:t>Increase supply chain surplus through</a:t>
            </a:r>
          </a:p>
          <a:p>
            <a:pPr eaLnBrk="1" hangingPunct="1"/>
            <a:endParaRPr lang="en-US" altLang="en-US" b="1" dirty="0">
              <a:solidFill>
                <a:srgbClr val="00B0F0"/>
              </a:solidFill>
            </a:endParaRP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Capacity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Inventory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Transportation aggregation by transportation intermediaries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Transportation aggregation by storage intermediaries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Warehousing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Procurement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Information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Receivables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Relationship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Lower costs and higher quality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0AA9F6C-6C65-BF71-0575-FF69528C0E79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BBB1145-5DAF-116D-0A16-D750113636A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7"/>
            <a:ext cx="2305141" cy="946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4856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5840" y="165259"/>
            <a:ext cx="10515600" cy="99440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  <a:t>Factors Influencing Growth of Surplus </a:t>
            </a:r>
            <a:b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</a:br>
            <a: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  <a:t>by a Third Party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311175" y="1600200"/>
            <a:ext cx="11342345" cy="4902200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Scale</a:t>
            </a:r>
          </a:p>
          <a:p>
            <a:pPr lvl="1" algn="just" eaLnBrk="1" hangingPunct="1"/>
            <a:r>
              <a:rPr lang="en-US" altLang="en-US" sz="2800" dirty="0"/>
              <a:t>Large scale it is unlikely that a third party can achieve further scale economies and increase the surplus</a:t>
            </a:r>
          </a:p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Uncertainty</a:t>
            </a:r>
          </a:p>
          <a:p>
            <a:pPr lvl="1" algn="just" eaLnBrk="1" hangingPunct="1"/>
            <a:r>
              <a:rPr lang="en-US" altLang="en-US" sz="2800" dirty="0"/>
              <a:t>If requirements are highly variable over time, third party can increase the surplus through aggregation </a:t>
            </a:r>
          </a:p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Specificity of assets</a:t>
            </a:r>
          </a:p>
          <a:p>
            <a:pPr lvl="1" algn="just" eaLnBrk="1" hangingPunct="1"/>
            <a:r>
              <a:rPr lang="en-US" altLang="en-US" sz="2800" dirty="0"/>
              <a:t>If assets required are specific to a firm, a third party is unlikely to increase the surplus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BAFA081-FF85-515B-A922-718EE26D32F6}"/>
              </a:ext>
            </a:extLst>
          </p:cNvPr>
          <p:cNvSpPr/>
          <p:nvPr/>
        </p:nvSpPr>
        <p:spPr>
          <a:xfrm>
            <a:off x="11744960" y="1155862"/>
            <a:ext cx="151384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908CB21-76FD-FDAD-D78E-C0EEC1FD232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4043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08"/>
            <a:ext cx="10515600" cy="1201299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  <a:t>Factors Influencing Growth of Surplus </a:t>
            </a:r>
            <a:b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</a:br>
            <a: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  <a:t>by a Third Party</a:t>
            </a:r>
            <a:endParaRPr lang="en-US" sz="2800" dirty="0">
              <a:solidFill>
                <a:srgbClr val="00B0F0"/>
              </a:solidFill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763788"/>
              </p:ext>
            </p:extLst>
          </p:nvPr>
        </p:nvGraphicFramePr>
        <p:xfrm>
          <a:off x="180432" y="1674640"/>
          <a:ext cx="11076848" cy="44756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214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056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748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9748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31084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Specificity of Assets Involved in Function</a:t>
                      </a:r>
                      <a:endParaRPr lang="en-US" sz="1800" b="1" dirty="0"/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1084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3948">
                <a:tc>
                  <a:txBody>
                    <a:bodyPr/>
                    <a:lstStyle/>
                    <a:p>
                      <a:r>
                        <a:rPr lang="en-US" sz="1800" b="1" dirty="0"/>
                        <a:t>Firm scale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 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 growth in surplus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/>
                        <a:t>Low to medium growth in surplus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62775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 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 growth in surplus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No growth in surplus unless cost of capital is lower for third party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62775">
                <a:tc>
                  <a:txBody>
                    <a:bodyPr/>
                    <a:lstStyle/>
                    <a:p>
                      <a:r>
                        <a:rPr lang="en-US" sz="1800" b="1" dirty="0"/>
                        <a:t>Demand uncertainty for firm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 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 to medium growth in surplus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/>
                        <a:t>Low growth in surplus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43948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 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 growth in surplus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/>
                        <a:t>Low to medium growth in surplus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A44AB17-1CF4-7AC1-F431-10BF718C5811}"/>
              </a:ext>
            </a:extLst>
          </p:cNvPr>
          <p:cNvSpPr/>
          <p:nvPr/>
        </p:nvSpPr>
        <p:spPr>
          <a:xfrm>
            <a:off x="11450320" y="1155862"/>
            <a:ext cx="183896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B5F655D4-7548-77DB-6F2A-EFA8D47B4BE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245559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731029" y="240447"/>
            <a:ext cx="10515600" cy="781287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000" b="1" dirty="0">
                <a:solidFill>
                  <a:srgbClr val="00B0F0"/>
                </a:solidFill>
              </a:rPr>
              <a:t>Risks of Using a Third Party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401472" y="1668892"/>
            <a:ext cx="11617807" cy="4351338"/>
          </a:xfrm>
        </p:spPr>
        <p:txBody>
          <a:bodyPr/>
          <a:lstStyle/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The process is broken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Underestimation of the cost of coordination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Reduced customer/supplier contact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Loss of internal capability and growth in third-party power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Leakage of sensitive data and information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Ineffective contracts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Loss of supply chain visibility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Negative reputational impact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17C9E53-4A51-F5C9-950F-19E9044AF756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F9918767-C6BE-E793-E910-AA8CD2F05F0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1459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7663" y="118123"/>
            <a:ext cx="10515600" cy="876821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Third- and Fourth-Party 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Logistics Providers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180431" y="1777142"/>
            <a:ext cx="11645809" cy="43307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00B0F0"/>
                </a:solidFill>
              </a:rPr>
              <a:t>Third-party logistics (3PL) </a:t>
            </a:r>
            <a:r>
              <a:rPr lang="en-US" altLang="en-US" dirty="0"/>
              <a:t>providers performs one or more of the logistics activities relating to the flow of product, information, and funds that could be performed by the firm itself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b="1" dirty="0">
                <a:solidFill>
                  <a:srgbClr val="00B0F0"/>
                </a:solidFill>
              </a:rPr>
              <a:t>A 4PL (fourth-party logistics) </a:t>
            </a:r>
            <a:r>
              <a:rPr lang="en-US" altLang="en-US" dirty="0"/>
              <a:t>designs, builds and runs the entire supply chain process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86DE092-FD87-485B-ADAB-68E4EDCA80B8}"/>
              </a:ext>
            </a:extLst>
          </p:cNvPr>
          <p:cNvSpPr/>
          <p:nvPr/>
        </p:nvSpPr>
        <p:spPr>
          <a:xfrm>
            <a:off x="11714480" y="1155869"/>
            <a:ext cx="122936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C705F9F-9DAF-6580-6395-6A3DAFFD7D1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1274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B2082-560A-0C7F-C3E2-90A229DB9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0C8AE-FBAA-C536-AB92-5327C02461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5C1A95-9600-9F70-6D6C-97E8BC169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26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26FDBF-36F2-2B7C-16C9-212EEEF01B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0802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1373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13288-EDEB-8AEE-ACD1-77993AE1B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34C16-0A37-EAD7-8CE7-208A40D9B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B008AB-907A-6167-09D9-242C57D86A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27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EC401E-896D-7BE7-15E4-1C113A31EA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0497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2052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608301" y="212775"/>
            <a:ext cx="10515600" cy="80984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000" b="1" dirty="0">
                <a:solidFill>
                  <a:srgbClr val="00B0F0"/>
                </a:solidFill>
              </a:rPr>
              <a:t>Supplier Selection – Auctions and Negotiations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0431" y="1391920"/>
            <a:ext cx="11391809" cy="4399280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en-US" dirty="0"/>
              <a:t>Supplier selection can be performed through competitive bids, reverse auctions, and direct negotiations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Supplier evaluation is based on total cost of using a supplier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Auctions:</a:t>
            </a:r>
          </a:p>
          <a:p>
            <a:pPr lvl="1" algn="just" eaLnBrk="1" hangingPunct="1"/>
            <a:r>
              <a:rPr lang="en-US" altLang="en-US" sz="2800" b="1" dirty="0">
                <a:solidFill>
                  <a:srgbClr val="00B0F0"/>
                </a:solidFill>
              </a:rPr>
              <a:t>Sealed-bid first-price auctions</a:t>
            </a:r>
          </a:p>
          <a:p>
            <a:pPr lvl="1" algn="just" eaLnBrk="1" hangingPunct="1"/>
            <a:r>
              <a:rPr lang="en-US" altLang="en-US" sz="2800" b="1" dirty="0">
                <a:solidFill>
                  <a:srgbClr val="00B0F0"/>
                </a:solidFill>
              </a:rPr>
              <a:t>English auctions</a:t>
            </a:r>
          </a:p>
          <a:p>
            <a:pPr lvl="1" algn="just" eaLnBrk="1" hangingPunct="1"/>
            <a:r>
              <a:rPr lang="en-US" altLang="en-US" sz="2800" b="1" dirty="0">
                <a:solidFill>
                  <a:srgbClr val="00B0F0"/>
                </a:solidFill>
              </a:rPr>
              <a:t>Dutch auctions</a:t>
            </a:r>
          </a:p>
          <a:p>
            <a:pPr lvl="1" algn="just" eaLnBrk="1" hangingPunct="1"/>
            <a:r>
              <a:rPr lang="en-US" altLang="en-US" sz="2800" b="1" dirty="0">
                <a:solidFill>
                  <a:srgbClr val="00B0F0"/>
                </a:solidFill>
              </a:rPr>
              <a:t>Second-price (Vickery) auctions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3C5018-EA3F-1E73-E94C-1FD531BCFA65}"/>
              </a:ext>
            </a:extLst>
          </p:cNvPr>
          <p:cNvSpPr/>
          <p:nvPr/>
        </p:nvSpPr>
        <p:spPr>
          <a:xfrm>
            <a:off x="11673840" y="1155862"/>
            <a:ext cx="140208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668A5DB-8C5D-CCEB-3DE7-070FE94BFE1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3049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803363" y="177422"/>
            <a:ext cx="10515600" cy="767639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Supplier Selection – </a:t>
            </a:r>
            <a:br>
              <a:rPr lang="en-US" altLang="en-US" sz="3200" b="1" dirty="0">
                <a:solidFill>
                  <a:srgbClr val="00B0F0"/>
                </a:solidFill>
              </a:rPr>
            </a:br>
            <a:r>
              <a:rPr lang="en-US" altLang="en-US" sz="3200" b="1" dirty="0">
                <a:solidFill>
                  <a:srgbClr val="00B0F0"/>
                </a:solidFill>
              </a:rPr>
              <a:t>Auctions and Negotiations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0431" y="1561772"/>
            <a:ext cx="11625489" cy="4699000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Factors influence the performance of an auction</a:t>
            </a:r>
          </a:p>
          <a:p>
            <a:pPr algn="just" eaLnBrk="1" hangingPunct="1"/>
            <a:endParaRPr lang="en-US" altLang="en-US" b="1" dirty="0">
              <a:solidFill>
                <a:srgbClr val="00B0F0"/>
              </a:solidFill>
            </a:endParaRPr>
          </a:p>
          <a:p>
            <a:pPr algn="just"/>
            <a:r>
              <a:rPr lang="en-US" altLang="en-US" dirty="0"/>
              <a:t>Is the supplier’s cost structure private (not affected by factors that are common to other bidders)?</a:t>
            </a:r>
          </a:p>
          <a:p>
            <a:pPr algn="just"/>
            <a:r>
              <a:rPr lang="en-US" altLang="en-US" dirty="0"/>
              <a:t>Are suppliers symmetric or asymmetric; that is, ex ante, are they expected to have similar cost structures?</a:t>
            </a:r>
          </a:p>
          <a:p>
            <a:pPr algn="just"/>
            <a:r>
              <a:rPr lang="en-US" altLang="en-US" dirty="0"/>
              <a:t>Do suppliers have all the information they need to estimate their cost structure?</a:t>
            </a:r>
          </a:p>
          <a:p>
            <a:pPr algn="just"/>
            <a:r>
              <a:rPr lang="en-US" altLang="en-US" dirty="0"/>
              <a:t>Does the buyer specify a maximum price it is willing to pay for the supply chain?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63A25AC-5C3B-06A1-1D52-C8509DB2EECD}"/>
              </a:ext>
            </a:extLst>
          </p:cNvPr>
          <p:cNvSpPr/>
          <p:nvPr/>
        </p:nvSpPr>
        <p:spPr>
          <a:xfrm>
            <a:off x="11917680" y="1155862"/>
            <a:ext cx="118872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9A1020A-8996-9F39-8535-5B35C9F096E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712525"/>
      </p:ext>
    </p:extLst>
  </p:cSld>
  <p:clrMapOvr>
    <a:masterClrMapping/>
  </p:clrMapOvr>
  <p:transition spd="slow">
    <p:strips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735652" y="192031"/>
            <a:ext cx="10515600" cy="91144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Supplier Selection – </a:t>
            </a:r>
            <a:br>
              <a:rPr lang="en-US" altLang="en-US" sz="2800" b="1" dirty="0">
                <a:solidFill>
                  <a:srgbClr val="00B0F0"/>
                </a:solidFill>
              </a:rPr>
            </a:br>
            <a:r>
              <a:rPr lang="en-US" altLang="en-US" sz="2800" b="1" dirty="0">
                <a:solidFill>
                  <a:srgbClr val="00B0F0"/>
                </a:solidFill>
              </a:rPr>
              <a:t>Auctions and Negotiations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4480" y="1774588"/>
            <a:ext cx="11480800" cy="3975972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Collusion among bidders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Second-price auctions are particularly vulnerable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Can be avoided with any first-price auction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EC5A064-A62C-7CAC-95F2-F5684FD0CFEF}"/>
              </a:ext>
            </a:extLst>
          </p:cNvPr>
          <p:cNvSpPr/>
          <p:nvPr/>
        </p:nvSpPr>
        <p:spPr>
          <a:xfrm>
            <a:off x="11251253" y="1103475"/>
            <a:ext cx="1977068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271E258-32EA-4E14-50E9-878675D8857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173641"/>
      </p:ext>
    </p:extLst>
  </p:cSld>
  <p:clrMapOvr>
    <a:masterClrMapping/>
  </p:clrMapOvr>
  <p:transition spd="slow">
    <p:strips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>
          <a:xfrm>
            <a:off x="803363" y="166437"/>
            <a:ext cx="10515600" cy="781287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Basic Principles of Negotiation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431" y="1604331"/>
            <a:ext cx="11370997" cy="4864100"/>
          </a:xfrm>
        </p:spPr>
        <p:txBody>
          <a:bodyPr rtlCol="0">
            <a:normAutofit/>
          </a:bodyPr>
          <a:lstStyle/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The difference between the values of the buyer and seller is the </a:t>
            </a:r>
            <a:r>
              <a:rPr lang="en-US" b="1" dirty="0">
                <a:solidFill>
                  <a:srgbClr val="00B0F0"/>
                </a:solidFill>
              </a:rPr>
              <a:t>bargaining surplus</a:t>
            </a:r>
          </a:p>
          <a:p>
            <a:pPr marL="0" indent="0" algn="just">
              <a:spcBef>
                <a:spcPts val="0"/>
              </a:spcBef>
              <a:buNone/>
              <a:defRPr/>
            </a:pPr>
            <a:endParaRPr lang="en-US" i="1" dirty="0"/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The goal of each negotiating party is to capture as much of the bargaining surplus as possible</a:t>
            </a:r>
          </a:p>
          <a:p>
            <a:pPr marL="0" indent="0" algn="just">
              <a:spcBef>
                <a:spcPts val="0"/>
              </a:spcBef>
              <a:buNone/>
              <a:defRPr/>
            </a:pPr>
            <a:endParaRPr lang="en-US" dirty="0"/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dirty="0"/>
              <a:t>Have a clear idea of your own value and as good an estimate of the third party’s value as possible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dirty="0"/>
              <a:t>Look for a fair outcome based on equally or equitably dividing the bargaining surplus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dirty="0"/>
              <a:t>A win-win outcome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3F988D7-58B4-7D9A-374A-D32A73FDB597}"/>
              </a:ext>
            </a:extLst>
          </p:cNvPr>
          <p:cNvSpPr/>
          <p:nvPr/>
        </p:nvSpPr>
        <p:spPr>
          <a:xfrm>
            <a:off x="11673840" y="1023782"/>
            <a:ext cx="175768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40404C1-64BC-8F85-EDAF-BB1EEC2F8C6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060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98438"/>
            <a:ext cx="8229600" cy="907031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Contracts, Risk Sharing, and </a:t>
            </a:r>
            <a:br>
              <a:rPr lang="en-US" altLang="en-US" sz="2800" b="1" dirty="0">
                <a:solidFill>
                  <a:srgbClr val="00B0F0"/>
                </a:solidFill>
              </a:rPr>
            </a:br>
            <a:r>
              <a:rPr lang="en-US" altLang="en-US" sz="2800" b="1" dirty="0">
                <a:solidFill>
                  <a:srgbClr val="00B0F0"/>
                </a:solidFill>
              </a:rPr>
              <a:t>Supply Chain Performance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0432" y="1875330"/>
            <a:ext cx="11700394" cy="4114800"/>
          </a:xfrm>
        </p:spPr>
        <p:txBody>
          <a:bodyPr/>
          <a:lstStyle/>
          <a:p>
            <a:pPr marL="514350" indent="-514350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How will the contract affect the firm’s profits and total supply chain profits?</a:t>
            </a:r>
          </a:p>
          <a:p>
            <a:pPr marL="514350" indent="-514350">
              <a:buSzPct val="100000"/>
              <a:buFont typeface="Arial" panose="020B0604020202020204" pitchFamily="34" charset="0"/>
              <a:buAutoNum type="arabicPeriod"/>
            </a:pPr>
            <a:endParaRPr lang="en-US" altLang="en-US" dirty="0"/>
          </a:p>
          <a:p>
            <a:pPr marL="514350" indent="-514350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Will the incentives in the contract introduce any information distortion?</a:t>
            </a:r>
          </a:p>
          <a:p>
            <a:pPr marL="514350" indent="-514350">
              <a:buSzPct val="100000"/>
              <a:buFont typeface="Arial" panose="020B0604020202020204" pitchFamily="34" charset="0"/>
              <a:buAutoNum type="arabicPeriod"/>
            </a:pPr>
            <a:endParaRPr lang="en-US" altLang="en-US" dirty="0"/>
          </a:p>
          <a:p>
            <a:pPr marL="514350" indent="-514350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How will the contract influence supplier performance along key performance measures?</a:t>
            </a:r>
            <a:endParaRPr lang="en-US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372A27C-EF6A-02D0-8482-4EA208DE4B44}"/>
              </a:ext>
            </a:extLst>
          </p:cNvPr>
          <p:cNvSpPr/>
          <p:nvPr/>
        </p:nvSpPr>
        <p:spPr>
          <a:xfrm>
            <a:off x="11880826" y="1105470"/>
            <a:ext cx="1276374" cy="539693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B5BDE8D-679B-BAA1-A0F4-5004CF67BDE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7698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75878"/>
            <a:ext cx="10515600" cy="101986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Contracts for Product Availability 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and Supply Chain Profits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0430" y="1676400"/>
            <a:ext cx="11747409" cy="46482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Independent actions taken by two parties in a supply chain often result in profits that are lower than those that could be achieved if the supply chain were to coordinate its actions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Three contracts that increase overall profits by making the supplier share some of the buyer’s demand uncertainty are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r>
              <a:rPr lang="en-US" altLang="en-US" sz="2800" b="1" dirty="0">
                <a:solidFill>
                  <a:srgbClr val="00B0F0"/>
                </a:solidFill>
              </a:rPr>
              <a:t>Buyback or returns contracts</a:t>
            </a: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r>
              <a:rPr lang="en-US" altLang="en-US" sz="2800" b="1" dirty="0">
                <a:solidFill>
                  <a:srgbClr val="00B0F0"/>
                </a:solidFill>
              </a:rPr>
              <a:t>Revenue-sharing contracts</a:t>
            </a: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r>
              <a:rPr lang="en-US" altLang="en-US" sz="2800" b="1" dirty="0">
                <a:solidFill>
                  <a:srgbClr val="00B0F0"/>
                </a:solidFill>
              </a:rPr>
              <a:t>Quantity flexibility contracts</a:t>
            </a:r>
            <a:endParaRPr lang="en-US" altLang="en-US" sz="2800" b="1" dirty="0">
              <a:solidFill>
                <a:srgbClr val="00B0F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F9CDAF8-2E9E-4005-FAD0-ADD566003D5F}"/>
              </a:ext>
            </a:extLst>
          </p:cNvPr>
          <p:cNvSpPr/>
          <p:nvPr/>
        </p:nvSpPr>
        <p:spPr>
          <a:xfrm>
            <a:off x="11551920" y="1155862"/>
            <a:ext cx="163576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75C3BFE-C9C4-B765-771B-D8B95607A6D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3543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2"/>
          <p:cNvSpPr>
            <a:spLocks noGrp="1" noChangeArrowheads="1"/>
          </p:cNvSpPr>
          <p:nvPr>
            <p:ph type="title"/>
          </p:nvPr>
        </p:nvSpPr>
        <p:spPr>
          <a:xfrm>
            <a:off x="1676400" y="32559"/>
            <a:ext cx="8610600" cy="89336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Buyback Contracts</a:t>
            </a:r>
          </a:p>
        </p:txBody>
      </p:sp>
      <p:sp>
        <p:nvSpPr>
          <p:cNvPr id="307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7040" y="1447800"/>
            <a:ext cx="9839960" cy="3263900"/>
          </a:xfrm>
        </p:spPr>
        <p:txBody>
          <a:bodyPr>
            <a:noAutofit/>
          </a:bodyPr>
          <a:lstStyle/>
          <a:p>
            <a:pPr algn="just" eaLnBrk="1" hangingPunct="1">
              <a:lnSpc>
                <a:spcPct val="90000"/>
              </a:lnSpc>
            </a:pPr>
            <a:r>
              <a:rPr lang="en-US" altLang="en-US" dirty="0"/>
              <a:t>Allows a retailer to return unsold inventory up to a specified amount at an agreed upon price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dirty="0"/>
              <a:t>The manufacturer specifies a wholesale price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en-US" dirty="0"/>
              <a:t> and a buyback price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dirty="0"/>
              <a:t>The manufacturer can salvage $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altLang="en-US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altLang="en-US" dirty="0"/>
              <a:t> for any units that the retailer returns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dirty="0"/>
              <a:t>The manufacturer has a cost of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en-US" i="1" dirty="0"/>
              <a:t> </a:t>
            </a:r>
            <a:r>
              <a:rPr lang="en-US" altLang="en-US" dirty="0"/>
              <a:t>per unit produced and the retail price is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386840" y="5233581"/>
            <a:ext cx="7670800" cy="850900"/>
            <a:chOff x="812800" y="4819650"/>
            <a:chExt cx="7670800" cy="850900"/>
          </a:xfrm>
        </p:grpSpPr>
        <p:graphicFrame>
          <p:nvGraphicFramePr>
            <p:cNvPr id="3074" name="Object 118"/>
            <p:cNvGraphicFramePr>
              <a:graphicFrameLocks noChangeAspect="1"/>
            </p:cNvGraphicFramePr>
            <p:nvPr/>
          </p:nvGraphicFramePr>
          <p:xfrm>
            <a:off x="812800" y="4819650"/>
            <a:ext cx="6959600" cy="4445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2" imgW="6948360" imgH="429480" progId="Equation.3">
                    <p:embed/>
                  </p:oleObj>
                </mc:Choice>
                <mc:Fallback>
                  <p:oleObj name="Equation" r:id="rId2" imgW="6948360" imgH="429480" progId="Equation.3">
                    <p:embed/>
                    <p:pic>
                      <p:nvPicPr>
                        <p:cNvPr id="3074" name="Object 11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812800" y="4819650"/>
                          <a:ext cx="6959600" cy="4445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075" name="Object 119"/>
            <p:cNvGraphicFramePr>
              <a:graphicFrameLocks noChangeAspect="1"/>
            </p:cNvGraphicFramePr>
            <p:nvPr/>
          </p:nvGraphicFramePr>
          <p:xfrm>
            <a:off x="4216400" y="5327650"/>
            <a:ext cx="4267200" cy="3429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4" imgW="4251240" imgH="329040" progId="Equation.3">
                    <p:embed/>
                  </p:oleObj>
                </mc:Choice>
                <mc:Fallback>
                  <p:oleObj name="Equation" r:id="rId4" imgW="4251240" imgH="329040" progId="Equation.3">
                    <p:embed/>
                    <p:pic>
                      <p:nvPicPr>
                        <p:cNvPr id="3075" name="Object 11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216400" y="5327650"/>
                          <a:ext cx="4267200" cy="3429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4EF37BB-C321-DDB4-F655-2DF312C249D1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202F1D57-3081-930B-2CB0-CA82F6777D1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95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1752600" y="171167"/>
            <a:ext cx="8610600" cy="87971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000" b="1" dirty="0">
                <a:solidFill>
                  <a:srgbClr val="00B0F0"/>
                </a:solidFill>
              </a:rPr>
              <a:t>Buyback Contracts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0431" y="1550876"/>
            <a:ext cx="11422289" cy="4559300"/>
          </a:xfrm>
        </p:spPr>
        <p:txBody>
          <a:bodyPr>
            <a:normAutofit lnSpcReduction="10000"/>
          </a:bodyPr>
          <a:lstStyle/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Holding-cost subsidies</a:t>
            </a:r>
          </a:p>
          <a:p>
            <a:pPr marL="0" indent="0" algn="just" eaLnBrk="1" hangingPunct="1">
              <a:buNone/>
            </a:pPr>
            <a:endParaRPr lang="en-US" altLang="en-US" b="1" dirty="0">
              <a:solidFill>
                <a:schemeClr val="accent1"/>
              </a:solidFill>
            </a:endParaRPr>
          </a:p>
          <a:p>
            <a:pPr lvl="1" algn="just" eaLnBrk="1" hangingPunct="1"/>
            <a:r>
              <a:rPr lang="en-US" altLang="en-US" sz="2800" dirty="0"/>
              <a:t>Manufacturers pay retailers a certain amount for every unit held in inventory over a given period</a:t>
            </a:r>
          </a:p>
          <a:p>
            <a:pPr lvl="1" algn="just" eaLnBrk="1" hangingPunct="1"/>
            <a:r>
              <a:rPr lang="en-US" altLang="en-US" sz="2800" dirty="0"/>
              <a:t>Encourage retailers to order more</a:t>
            </a:r>
          </a:p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Price support </a:t>
            </a:r>
          </a:p>
          <a:p>
            <a:pPr marL="0" indent="0" algn="just" eaLnBrk="1" hangingPunct="1">
              <a:buNone/>
            </a:pPr>
            <a:endParaRPr lang="en-US" altLang="en-US" b="1" dirty="0">
              <a:solidFill>
                <a:schemeClr val="accent1"/>
              </a:solidFill>
            </a:endParaRPr>
          </a:p>
          <a:p>
            <a:pPr lvl="1" algn="just" eaLnBrk="1" hangingPunct="1"/>
            <a:r>
              <a:rPr lang="en-US" altLang="en-US" sz="2800" dirty="0"/>
              <a:t>Manufacturers share the risk of product becoming obsolete</a:t>
            </a:r>
          </a:p>
          <a:p>
            <a:pPr lvl="1" algn="just" eaLnBrk="1" hangingPunct="1"/>
            <a:r>
              <a:rPr lang="en-US" altLang="en-US" sz="2800" dirty="0"/>
              <a:t>Guarantee that in the event they drop prices they will lower prices for all current inventories</a:t>
            </a: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B1A859B-17EA-0ECF-39BD-9AE293C3EE26}"/>
              </a:ext>
            </a:extLst>
          </p:cNvPr>
          <p:cNvSpPr/>
          <p:nvPr/>
        </p:nvSpPr>
        <p:spPr>
          <a:xfrm>
            <a:off x="11734800" y="1155862"/>
            <a:ext cx="147320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6E690A1-F4BA-3F08-3315-B97B79A3803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63432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915463" y="134407"/>
            <a:ext cx="8534400" cy="931461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Revenue-Sharing Contracts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0431" y="1506428"/>
            <a:ext cx="11690234" cy="46482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Manufacturer charges the retailer a low wholesale price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en-US" dirty="0"/>
              <a:t> and shares a fraction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US" altLang="en-US" i="1" dirty="0"/>
              <a:t> </a:t>
            </a:r>
            <a:r>
              <a:rPr lang="en-US" altLang="en-US" dirty="0"/>
              <a:t>of the retailer’s revenue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lvl="1" eaLnBrk="1" hangingPunct="1"/>
            <a:r>
              <a:rPr lang="en-US" altLang="en-US" sz="2800" dirty="0"/>
              <a:t>Allows both the manufacturer and retailer to increase their profits</a:t>
            </a:r>
          </a:p>
          <a:p>
            <a:pPr lvl="1" eaLnBrk="1" hangingPunct="1"/>
            <a:r>
              <a:rPr lang="en-US" altLang="en-US" sz="2800" dirty="0"/>
              <a:t>Results in lower retailer effort</a:t>
            </a:r>
          </a:p>
          <a:p>
            <a:pPr lvl="1" eaLnBrk="1" hangingPunct="1"/>
            <a:r>
              <a:rPr lang="en-US" altLang="en-US" sz="2800" dirty="0"/>
              <a:t>Requires an information infrastructure </a:t>
            </a:r>
          </a:p>
          <a:p>
            <a:pPr lvl="1" eaLnBrk="1" hangingPunct="1"/>
            <a:r>
              <a:rPr lang="en-US" altLang="en-US" sz="2800" dirty="0"/>
              <a:t>Information distortion results in excess inventory in the supply chain and a greater mismatch of supply and demand</a:t>
            </a:r>
            <a:endParaRPr lang="en-US" altLang="en-US" sz="2800" dirty="0">
              <a:latin typeface="Times New Roman" panose="02020603050405020304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9FEF8E5-0597-935A-57A8-2977D7AF7184}"/>
              </a:ext>
            </a:extLst>
          </p:cNvPr>
          <p:cNvSpPr/>
          <p:nvPr/>
        </p:nvSpPr>
        <p:spPr>
          <a:xfrm>
            <a:off x="11765280" y="1155862"/>
            <a:ext cx="140208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907B971-AD05-A992-D55E-0AB80F42FB1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64993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1606645" y="50962"/>
            <a:ext cx="8763000" cy="11049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Quantity Flexibility Contracts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3625" y="1777721"/>
            <a:ext cx="11369039" cy="41148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Allows the buyer to modify the order (within limits) after observing demand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Better matching of supply and demand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Increased overall supply chain profits if the supplier has flexible capacity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Lower levels of information distortion than either buyback contracts or revenue sharing contracts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04BD473-B5AF-9C34-2701-7BF90ADC9A03}"/>
              </a:ext>
            </a:extLst>
          </p:cNvPr>
          <p:cNvSpPr/>
          <p:nvPr/>
        </p:nvSpPr>
        <p:spPr>
          <a:xfrm>
            <a:off x="11672664" y="1155862"/>
            <a:ext cx="1565816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63E43913-EA66-D138-341E-CC8F5250C49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6157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>
          <a:xfrm>
            <a:off x="1949827" y="12920"/>
            <a:ext cx="8305800" cy="110490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Contracts to Coordinate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Supply Chain Costs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3360" y="1644430"/>
            <a:ext cx="11369040" cy="46482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Differences in costs at the buyer and supplier can lead to decisions that increase total supply chain costs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A quantity discount contract may encourage the buyer to purchase a larger quantity which would result in lower total supply chain costs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Quantity discounts lead to information distortion because of order batching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23300" y="6193094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8139622-7E41-0A02-031F-17EE7F39C03D}"/>
              </a:ext>
            </a:extLst>
          </p:cNvPr>
          <p:cNvSpPr/>
          <p:nvPr/>
        </p:nvSpPr>
        <p:spPr>
          <a:xfrm>
            <a:off x="11714480" y="1155862"/>
            <a:ext cx="150368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10A79B8-950B-AAA3-BD4F-052EC69AEA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42845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>
          <a:xfrm>
            <a:off x="983333" y="-45085"/>
            <a:ext cx="10515600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000" b="1" dirty="0">
                <a:solidFill>
                  <a:srgbClr val="00B0F0"/>
                </a:solidFill>
              </a:rPr>
              <a:t>Contracts to Increase Agent Effort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055" y="1742157"/>
            <a:ext cx="11210265" cy="4750529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In many supply chains, agents act on behalf of a principal and the agents’ efforts affect the reward for the principal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A two-part tariff offers the right incentives for the dealer to exert the appropriate amount of effort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Threshold contracts increase information distortion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Offer threshold incentives over a rolling horizon</a:t>
            </a:r>
          </a:p>
          <a:p>
            <a:pPr algn="just" eaLnBrk="1" hangingPunct="1"/>
            <a:endParaRPr lang="en-US" alt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81EC58D-20D9-11DD-F11F-4C1136EFF3D3}"/>
              </a:ext>
            </a:extLst>
          </p:cNvPr>
          <p:cNvSpPr/>
          <p:nvPr/>
        </p:nvSpPr>
        <p:spPr>
          <a:xfrm>
            <a:off x="11547545" y="1155862"/>
            <a:ext cx="1711255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F1E18ECD-7188-9BEB-DAE7-B80F56FC02A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93057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>
          <a:xfrm>
            <a:off x="1717420" y="83347"/>
            <a:ext cx="8382000" cy="110490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Contracts to Induce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Performance Improvement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8659" y="1708150"/>
            <a:ext cx="11399521" cy="46482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A buyer may want performance improvement from a supplier who otherwise would have little incentive to do so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A shared-savings contract provides the supplier with a fraction of the savings that result from performance improvement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Effective in aligning supplier and buyer incentives when the supplier is required to improve performance and most of the benefits of improvement accrue to the buyer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F1459C9-31BD-E510-A938-CF6902F7E365}"/>
              </a:ext>
            </a:extLst>
          </p:cNvPr>
          <p:cNvSpPr/>
          <p:nvPr/>
        </p:nvSpPr>
        <p:spPr>
          <a:xfrm>
            <a:off x="11633200" y="1155862"/>
            <a:ext cx="1536989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AF5138A-ED76-9F0B-B421-B3CBF351669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64964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647131" y="138490"/>
            <a:ext cx="10515600" cy="726696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000" b="1" dirty="0">
                <a:solidFill>
                  <a:srgbClr val="00B0F0"/>
                </a:solidFill>
              </a:rPr>
              <a:t>The Procurement Process</a:t>
            </a:r>
          </a:p>
        </p:txBody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055" y="1508125"/>
            <a:ext cx="11291545" cy="5349875"/>
          </a:xfrm>
        </p:spPr>
        <p:txBody>
          <a:bodyPr rtlCol="0">
            <a:normAutofit/>
          </a:bodyPr>
          <a:lstStyle/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The process in which the supplier sends product in response to orders placed by the buyer</a:t>
            </a:r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endParaRPr lang="en-US" dirty="0"/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Main categories of purchased goods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b="1" dirty="0">
                <a:solidFill>
                  <a:srgbClr val="00B0F0"/>
                </a:solidFill>
              </a:rPr>
              <a:t>Direct materials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b="1" dirty="0">
                <a:solidFill>
                  <a:srgbClr val="00B0F0"/>
                </a:solidFill>
              </a:rPr>
              <a:t>Indirect materials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endParaRPr lang="en-US" sz="2800" b="1" dirty="0">
              <a:solidFill>
                <a:srgbClr val="00B0F0"/>
              </a:solidFill>
            </a:endParaRPr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Procurement process for direct materials should be designed to ensure that components are available in the right place, in the right quantity, and at the right time</a:t>
            </a:r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endParaRPr lang="en-US" dirty="0"/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Focus for indirect materials should be on reducing transaction cost</a:t>
            </a:r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696F338-B5FE-B314-C14B-ED04CA7F6033}"/>
              </a:ext>
            </a:extLst>
          </p:cNvPr>
          <p:cNvSpPr/>
          <p:nvPr/>
        </p:nvSpPr>
        <p:spPr>
          <a:xfrm>
            <a:off x="11653520" y="1155862"/>
            <a:ext cx="164592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F98F2D9-C90E-A87B-ED4C-734EC0E0FD1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34310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26801-4B24-7AE4-478D-186277F19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77323-C776-4F5A-7F0E-936B7FCFFA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2FC703-710A-DE1C-6947-029D3181A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42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B9C58D-D6A7-20D5-41E4-97BA0A972C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08024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7827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>
          <a:xfrm>
            <a:off x="857852" y="41760"/>
            <a:ext cx="10515600" cy="115187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Designing a Sourcing Portfolio: 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Tailored Sourcing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9734" y="1901014"/>
            <a:ext cx="11972266" cy="48006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dirty="0"/>
              <a:t>Options with regard to whom and where to source from</a:t>
            </a:r>
          </a:p>
          <a:p>
            <a:pPr eaLnBrk="1" hangingPunct="1"/>
            <a:endParaRPr lang="en-US" altLang="en-US" b="1" dirty="0"/>
          </a:p>
          <a:p>
            <a:pPr lvl="1" eaLnBrk="1" hangingPunct="1"/>
            <a:r>
              <a:rPr lang="en-US" altLang="en-US" sz="2800" b="1" dirty="0">
                <a:solidFill>
                  <a:srgbClr val="00B0F0"/>
                </a:solidFill>
              </a:rPr>
              <a:t>Produce in-house or outsource to a third party</a:t>
            </a:r>
          </a:p>
          <a:p>
            <a:pPr lvl="1" eaLnBrk="1" hangingPunct="1"/>
            <a:r>
              <a:rPr lang="en-US" altLang="en-US" sz="2800" b="1" dirty="0">
                <a:solidFill>
                  <a:srgbClr val="00B0F0"/>
                </a:solidFill>
              </a:rPr>
              <a:t>Will the source be cost efficient or responsive</a:t>
            </a:r>
          </a:p>
          <a:p>
            <a:pPr lvl="1" eaLnBrk="1" hangingPunct="1"/>
            <a:r>
              <a:rPr lang="en-US" altLang="en-US" sz="2800" b="1" dirty="0">
                <a:solidFill>
                  <a:srgbClr val="00B0F0"/>
                </a:solidFill>
              </a:rPr>
              <a:t>Onshoring, near-shoring, and offshoring</a:t>
            </a:r>
          </a:p>
          <a:p>
            <a:pPr lvl="1" eaLnBrk="1" hangingPunct="1"/>
            <a:endParaRPr lang="en-US" altLang="en-US" sz="2800" b="1" dirty="0">
              <a:solidFill>
                <a:srgbClr val="00B0F0"/>
              </a:solidFill>
            </a:endParaRPr>
          </a:p>
          <a:p>
            <a:pPr eaLnBrk="1" hangingPunct="1"/>
            <a:r>
              <a:rPr lang="en-US" altLang="en-US" dirty="0"/>
              <a:t>Tailor supplier portfolio based on a variety of product and market characteristics</a:t>
            </a:r>
            <a:endParaRPr lang="en-US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899CA7C-3E26-53FF-E8ED-E4CE630E9EA8}"/>
              </a:ext>
            </a:extLst>
          </p:cNvPr>
          <p:cNvSpPr/>
          <p:nvPr/>
        </p:nvSpPr>
        <p:spPr>
          <a:xfrm>
            <a:off x="12011569" y="1155869"/>
            <a:ext cx="1174774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9114CB7-6D53-B4A1-A150-DC89F06367F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60378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DF871-1C70-05A5-1607-A912031D3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BA135-8D1C-9907-69B1-E03DDF4475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13CF0B-17CF-9028-AC28-EE7873C28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44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08D04E8-65C5-BF21-840C-166E2F1D29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60" y="136525"/>
            <a:ext cx="12120880" cy="6721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5217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3D3BA-974C-41A3-A702-54DDDBF51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4050C-A05E-6425-40C6-5844BDD82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C955E3-AC56-B710-8151-00AAC9E58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45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F77DB8-C84A-AD0A-3334-14FA095AEB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0700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08261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>
          <a:xfrm>
            <a:off x="1036501" y="256612"/>
            <a:ext cx="10515600" cy="61751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Risk Management in Sourcing</a:t>
            </a:r>
          </a:p>
        </p:txBody>
      </p:sp>
      <p:sp>
        <p:nvSpPr>
          <p:cNvPr id="61443" name="Content Placeholder 2"/>
          <p:cNvSpPr>
            <a:spLocks noGrp="1"/>
          </p:cNvSpPr>
          <p:nvPr>
            <p:ph idx="1"/>
          </p:nvPr>
        </p:nvSpPr>
        <p:spPr>
          <a:xfrm>
            <a:off x="294639" y="1892300"/>
            <a:ext cx="11257461" cy="3573780"/>
          </a:xfrm>
        </p:spPr>
        <p:txBody>
          <a:bodyPr/>
          <a:lstStyle/>
          <a:p>
            <a:pPr eaLnBrk="1" hangingPunct="1"/>
            <a:r>
              <a:rPr lang="en-US" altLang="en-US" dirty="0"/>
              <a:t>Inability to meet demand on time</a:t>
            </a:r>
          </a:p>
          <a:p>
            <a:pPr eaLnBrk="1" hangingPunct="1"/>
            <a:r>
              <a:rPr lang="en-US" altLang="en-US" dirty="0"/>
              <a:t>An increase in procurement costs</a:t>
            </a:r>
          </a:p>
          <a:p>
            <a:pPr eaLnBrk="1" hangingPunct="1"/>
            <a:r>
              <a:rPr lang="en-US" altLang="en-US" dirty="0"/>
              <a:t>Loss of intellectual property</a:t>
            </a:r>
            <a:endParaRPr lang="en-US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10600" y="6127561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FD44507-544C-E06F-4FFD-EDD79AB9AC3B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3BC1844E-E990-33FB-91E6-BFBF3E57996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74117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2"/>
          <p:cNvSpPr>
            <a:spLocks noGrp="1" noChangeArrowheads="1"/>
          </p:cNvSpPr>
          <p:nvPr>
            <p:ph type="title"/>
          </p:nvPr>
        </p:nvSpPr>
        <p:spPr>
          <a:xfrm>
            <a:off x="824552" y="226894"/>
            <a:ext cx="10515600" cy="781287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Making Sourcing</a:t>
            </a:r>
            <a:br>
              <a:rPr lang="en-US" sz="3200" b="1" dirty="0">
                <a:solidFill>
                  <a:srgbClr val="00B0F0"/>
                </a:solidFill>
              </a:rPr>
            </a:br>
            <a:r>
              <a:rPr lang="en-US" sz="3200" b="1" dirty="0">
                <a:solidFill>
                  <a:srgbClr val="00B0F0"/>
                </a:solidFill>
              </a:rPr>
              <a:t>Decisions in Practice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6400" y="1866900"/>
            <a:ext cx="10593696" cy="4114800"/>
          </a:xfrm>
        </p:spPr>
        <p:txBody>
          <a:bodyPr/>
          <a:lstStyle/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Use multifunction teams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Ensure appropriate coordination across regions and business units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Always evaluate the total cost of ownership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Build long-term relationships with key suppliers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872E471-EEB8-CE46-C810-EA147AB6D7C6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5CBF2A7-A048-AFB7-0194-338D5219A86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48386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805931-A937-91A1-9D34-080D5E0AB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2">
            <a:extLst>
              <a:ext uri="{FF2B5EF4-FFF2-40B4-BE49-F238E27FC236}">
                <a16:creationId xmlns:a16="http://schemas.microsoft.com/office/drawing/2014/main" id="{63AEFC5B-26B6-3B97-95CC-1806A59AD5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88712" y="227053"/>
            <a:ext cx="10515600" cy="781287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The Relationship Between AI &amp;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 the Sourcing and Management of Suppliers</a:t>
            </a:r>
          </a:p>
        </p:txBody>
      </p:sp>
      <p:sp>
        <p:nvSpPr>
          <p:cNvPr id="62467" name="Rectangle 3">
            <a:extLst>
              <a:ext uri="{FF2B5EF4-FFF2-40B4-BE49-F238E27FC236}">
                <a16:creationId xmlns:a16="http://schemas.microsoft.com/office/drawing/2014/main" id="{789CFE8F-A020-CC69-1DB9-CB2B2838D3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235" y="1485860"/>
            <a:ext cx="11691529" cy="41148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1. Supplier Identification and Sourcing</a:t>
            </a:r>
          </a:p>
          <a:p>
            <a:pPr>
              <a:buNone/>
            </a:pPr>
            <a:r>
              <a:rPr lang="en-US" dirty="0"/>
              <a:t>AI analyzes large volumes of supplier data from internal databases, online marketplaces, and industry sources to identify the most suitable suppliers.</a:t>
            </a:r>
          </a:p>
          <a:p>
            <a:pPr>
              <a:buNone/>
            </a:pPr>
            <a:endParaRPr lang="en-US" b="1" dirty="0">
              <a:solidFill>
                <a:srgbClr val="00B0F0"/>
              </a:solidFill>
            </a:endParaRP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Benefits:</a:t>
            </a:r>
            <a:endParaRPr lang="en-US" dirty="0">
              <a:solidFill>
                <a:srgbClr val="00B0F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Finds qualified suppliers more quickly.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Compares suppliers based on price, quality, location, and sustainability.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Reduces the time required for supplier selection. 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Example:</a:t>
            </a:r>
            <a:br>
              <a:rPr lang="en-US" dirty="0"/>
            </a:br>
            <a:r>
              <a:rPr lang="en-US" dirty="0"/>
              <a:t>A manufacturing company uses AI to identify suppliers that offer the best balance of cost, quality, and delivery performance.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85F5DBA-3DB5-BBA7-4162-89902A488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0D4829D-50DD-7FB3-CED7-6FBFA37F3FDE}"/>
              </a:ext>
            </a:extLst>
          </p:cNvPr>
          <p:cNvSpPr/>
          <p:nvPr/>
        </p:nvSpPr>
        <p:spPr>
          <a:xfrm>
            <a:off x="11604312" y="1155869"/>
            <a:ext cx="1613848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BFCE84E3-813C-BF0F-6890-B5B661A2D47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29631" y="79524"/>
            <a:ext cx="2305141" cy="92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34919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22D8CA-39F4-D9CA-AA21-3005703D75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2">
            <a:extLst>
              <a:ext uri="{FF2B5EF4-FFF2-40B4-BE49-F238E27FC236}">
                <a16:creationId xmlns:a16="http://schemas.microsoft.com/office/drawing/2014/main" id="{10453A0F-586D-5851-1D57-168A81695B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4552" y="226894"/>
            <a:ext cx="10515600" cy="781287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j-ea"/>
                <a:cs typeface="Times New Roman"/>
              </a:rPr>
              <a:t>The Relationship Between AI &amp;</a:t>
            </a:r>
            <a:b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j-ea"/>
                <a:cs typeface="Times New Roman"/>
              </a:rPr>
            </a:b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j-ea"/>
                <a:cs typeface="Times New Roman"/>
              </a:rPr>
              <a:t> the Sourcing and Management of Suppliers</a:t>
            </a:r>
            <a:endParaRPr lang="en-US" sz="2800" b="1" dirty="0">
              <a:solidFill>
                <a:srgbClr val="00B0F0"/>
              </a:solidFill>
            </a:endParaRPr>
          </a:p>
        </p:txBody>
      </p:sp>
      <p:sp>
        <p:nvSpPr>
          <p:cNvPr id="62467" name="Rectangle 3">
            <a:extLst>
              <a:ext uri="{FF2B5EF4-FFF2-40B4-BE49-F238E27FC236}">
                <a16:creationId xmlns:a16="http://schemas.microsoft.com/office/drawing/2014/main" id="{336A70DF-A40B-F5F3-7BEA-A00592EF81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0431" y="1303237"/>
            <a:ext cx="11623040" cy="41148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2. Supplier Selection</a:t>
            </a:r>
          </a:p>
          <a:p>
            <a:pPr>
              <a:buNone/>
            </a:pPr>
            <a:r>
              <a:rPr lang="en-US" dirty="0"/>
              <a:t>AI evaluates suppliers using multiple criteria rather than relying only on price.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AI considers factors such as:</a:t>
            </a:r>
            <a:endParaRPr lang="en-US" dirty="0">
              <a:solidFill>
                <a:srgbClr val="00B0F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Product quality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Delivery reliability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Financial stability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Production capacity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Compliance with regulations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Customer reviews and historical performance 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Benefit:</a:t>
            </a:r>
            <a:br>
              <a:rPr lang="en-US" dirty="0"/>
            </a:br>
            <a:r>
              <a:rPr lang="en-US" dirty="0"/>
              <a:t>Organizations select suppliers that provide the highest overall value.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493DA61-CB5B-5322-DB96-2D81ADF9B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131DE02-02C9-ED7C-5D85-38996629E639}"/>
              </a:ext>
            </a:extLst>
          </p:cNvPr>
          <p:cNvSpPr/>
          <p:nvPr/>
        </p:nvSpPr>
        <p:spPr>
          <a:xfrm>
            <a:off x="11500629" y="1155869"/>
            <a:ext cx="176833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36A0864-55DF-2730-16A6-051A78E1227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6973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16D1FE-9F87-D664-8A7C-E1843EC078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2">
            <a:extLst>
              <a:ext uri="{FF2B5EF4-FFF2-40B4-BE49-F238E27FC236}">
                <a16:creationId xmlns:a16="http://schemas.microsoft.com/office/drawing/2014/main" id="{1B647DA9-155B-50DA-85A9-F64907C8D7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09032" y="176056"/>
            <a:ext cx="10515600" cy="781287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j-ea"/>
                <a:cs typeface="Times New Roman"/>
              </a:rPr>
              <a:t>The Relationship Between AI &amp;</a:t>
            </a:r>
            <a:b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j-ea"/>
                <a:cs typeface="Times New Roman"/>
              </a:rPr>
            </a:b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j-ea"/>
                <a:cs typeface="Times New Roman"/>
              </a:rPr>
              <a:t> the Sourcing and Management of Suppliers</a:t>
            </a:r>
            <a:endParaRPr lang="en-US" sz="2600" b="1" dirty="0">
              <a:solidFill>
                <a:srgbClr val="00B0F0"/>
              </a:solidFill>
            </a:endParaRPr>
          </a:p>
        </p:txBody>
      </p:sp>
      <p:sp>
        <p:nvSpPr>
          <p:cNvPr id="62467" name="Rectangle 3">
            <a:extLst>
              <a:ext uri="{FF2B5EF4-FFF2-40B4-BE49-F238E27FC236}">
                <a16:creationId xmlns:a16="http://schemas.microsoft.com/office/drawing/2014/main" id="{DE1FE2FC-E829-C78F-DCE3-9A0B50EEEB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0431" y="1079422"/>
            <a:ext cx="12211953" cy="476420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3. Supplier Performance Management</a:t>
            </a:r>
          </a:p>
          <a:p>
            <a:pPr>
              <a:buNone/>
            </a:pPr>
            <a:r>
              <a:rPr lang="en-US" sz="2700" dirty="0"/>
              <a:t>AI continuously monitors supplier performance using real-time data and Key Performance Indicators (KPIs).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Typical KPIs include:</a:t>
            </a:r>
            <a:endParaRPr lang="en-US" dirty="0">
              <a:solidFill>
                <a:srgbClr val="00B0F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700" dirty="0"/>
              <a:t>On-time delivery rate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700" dirty="0"/>
              <a:t>Product quality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700" dirty="0"/>
              <a:t>Defect rate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700" dirty="0"/>
              <a:t>Order accuracy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700" dirty="0"/>
              <a:t>Response time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700" dirty="0"/>
              <a:t>Contract compliance </a:t>
            </a:r>
          </a:p>
          <a:p>
            <a:pPr>
              <a:buNone/>
            </a:pPr>
            <a:r>
              <a:rPr lang="en-US" b="1" dirty="0">
                <a:solidFill>
                  <a:srgbClr val="00B0F0"/>
                </a:solidFill>
              </a:rPr>
              <a:t>Benefit:</a:t>
            </a:r>
            <a:br>
              <a:rPr lang="en-US" dirty="0"/>
            </a:br>
            <a:r>
              <a:rPr lang="en-US" sz="2700" dirty="0"/>
              <a:t>Managers can quickly identify underperforming suppliers and take corrective action.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ED8E2A9-5EEA-0B31-9395-53864FDF1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9197AF6-CF12-3D34-ABEA-6F65849E7AC5}"/>
              </a:ext>
            </a:extLst>
          </p:cNvPr>
          <p:cNvSpPr/>
          <p:nvPr/>
        </p:nvSpPr>
        <p:spPr>
          <a:xfrm>
            <a:off x="11947793" y="893141"/>
            <a:ext cx="142240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BD640A57-34FB-568D-E245-7EDA48B0C37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7"/>
            <a:ext cx="2305141" cy="813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62127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153818-AF96-C348-5D6F-AA3F8F83A9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2">
            <a:extLst>
              <a:ext uri="{FF2B5EF4-FFF2-40B4-BE49-F238E27FC236}">
                <a16:creationId xmlns:a16="http://schemas.microsoft.com/office/drawing/2014/main" id="{14FC49FE-E268-E30F-231B-C8C119FE68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09032" y="176056"/>
            <a:ext cx="10515600" cy="781287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j-ea"/>
                <a:cs typeface="Times New Roman"/>
              </a:rPr>
              <a:t>Real-World Examples</a:t>
            </a:r>
            <a:endParaRPr lang="en-US" sz="2800" b="1" dirty="0">
              <a:solidFill>
                <a:srgbClr val="00B0F0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53C9FCA-8159-B09C-356B-D697FC4AB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C18FC07-F26F-8FDF-0DBE-50B4BF3520BB}"/>
              </a:ext>
            </a:extLst>
          </p:cNvPr>
          <p:cNvSpPr/>
          <p:nvPr/>
        </p:nvSpPr>
        <p:spPr>
          <a:xfrm>
            <a:off x="11947793" y="893141"/>
            <a:ext cx="1260207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9681922F-0601-57A2-1FE4-00665740042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7"/>
            <a:ext cx="2305141" cy="813614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C2CCA90-A57E-C206-3BDA-3FCB6AD074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3965501"/>
              </p:ext>
            </p:extLst>
          </p:nvPr>
        </p:nvGraphicFramePr>
        <p:xfrm>
          <a:off x="71121" y="1310640"/>
          <a:ext cx="12832080" cy="4901955"/>
        </p:xfrm>
        <a:graphic>
          <a:graphicData uri="http://schemas.openxmlformats.org/drawingml/2006/table">
            <a:tbl>
              <a:tblPr/>
              <a:tblGrid>
                <a:gridCol w="1523999">
                  <a:extLst>
                    <a:ext uri="{9D8B030D-6E8A-4147-A177-3AD203B41FA5}">
                      <a16:colId xmlns:a16="http://schemas.microsoft.com/office/drawing/2014/main" val="2835454925"/>
                    </a:ext>
                  </a:extLst>
                </a:gridCol>
                <a:gridCol w="11308081">
                  <a:extLst>
                    <a:ext uri="{9D8B030D-6E8A-4147-A177-3AD203B41FA5}">
                      <a16:colId xmlns:a16="http://schemas.microsoft.com/office/drawing/2014/main" val="276097884"/>
                    </a:ext>
                  </a:extLst>
                </a:gridCol>
              </a:tblGrid>
              <a:tr h="731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>
                          <a:solidFill>
                            <a:srgbClr val="00B0F0"/>
                          </a:solidFill>
                        </a:rPr>
                        <a:t>Company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>
                          <a:solidFill>
                            <a:srgbClr val="00B0F0"/>
                          </a:solidFill>
                        </a:rPr>
                        <a:t>AI Application in Supplier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4552505"/>
                  </a:ext>
                </a:extLst>
              </a:tr>
              <a:tr h="1239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Amazon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>
                          <a:solidFill>
                            <a:schemeClr val="tx1"/>
                          </a:solidFill>
                        </a:rPr>
                        <a:t>Uses AI to optimize supplier selection, inventory planning, and procurement decisions.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26282099"/>
                  </a:ext>
                </a:extLst>
              </a:tr>
              <a:tr h="11425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Walmart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Uses AI to monitor supplier performance, forecast demand, and improve purchasing efficiency.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64169207"/>
                  </a:ext>
                </a:extLst>
              </a:tr>
              <a:tr h="11425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Unilever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Uses AI to assess supplier risks, improve sustainability, and strengthen supplier relationships.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91831684"/>
                  </a:ext>
                </a:extLst>
              </a:tr>
              <a:tr h="6457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Siemens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Uses AI for predictive supplier risk analysis and procurement automation.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32751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305150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-71120" y="59789"/>
            <a:ext cx="2103120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2234491" y="5140814"/>
            <a:ext cx="5573486" cy="1104503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3139548" y="582134"/>
            <a:ext cx="591290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0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Summary of Learning Objectives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1249680" y="1860649"/>
            <a:ext cx="10838460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lvl="0" indent="-514350" algn="just">
              <a:buSzPct val="100000"/>
              <a:buFont typeface="Arial" panose="020B0604020202020204" pitchFamily="34" charset="0"/>
              <a:buAutoNum type="arabicPeriod"/>
              <a:defRPr/>
            </a:pPr>
            <a:r>
              <a:rPr lang="en-US" altLang="en-US" sz="2700" dirty="0">
                <a:solidFill>
                  <a:prstClr val="black"/>
                </a:solidFill>
                <a:latin typeface="Times New Roman"/>
                <a:cs typeface="Times New Roman"/>
              </a:rPr>
              <a:t>Understand the role of sourcing in a supply chain.</a:t>
            </a:r>
          </a:p>
          <a:p>
            <a:pPr marL="514350" lvl="0" indent="-514350" algn="just">
              <a:buSzPct val="100000"/>
              <a:buFont typeface="Arial" panose="020B0604020202020204" pitchFamily="34" charset="0"/>
              <a:buAutoNum type="arabicPeriod"/>
              <a:defRPr/>
            </a:pPr>
            <a:r>
              <a:rPr lang="en-US" altLang="en-US" sz="2700" dirty="0">
                <a:solidFill>
                  <a:prstClr val="black"/>
                </a:solidFill>
                <a:latin typeface="Times New Roman"/>
                <a:cs typeface="Times New Roman"/>
              </a:rPr>
              <a:t>Discuss factors that affect the decision to outsource a supply chain function.</a:t>
            </a:r>
          </a:p>
          <a:p>
            <a:pPr marL="514350" lvl="0" indent="-514350" algn="just">
              <a:buSzPct val="100000"/>
              <a:buFont typeface="Arial" panose="020B0604020202020204" pitchFamily="34" charset="0"/>
              <a:buAutoNum type="arabicPeriod"/>
              <a:defRPr/>
            </a:pPr>
            <a:r>
              <a:rPr lang="en-US" altLang="en-US" sz="2700" dirty="0">
                <a:solidFill>
                  <a:prstClr val="black"/>
                </a:solidFill>
                <a:latin typeface="Times New Roman"/>
                <a:cs typeface="Times New Roman"/>
              </a:rPr>
              <a:t>Identify dimensions of supplier performance that affect total cost.</a:t>
            </a:r>
          </a:p>
          <a:p>
            <a:pPr marL="514350" lvl="0" indent="-514350" algn="just">
              <a:buSzPct val="100000"/>
              <a:buFont typeface="Arial" panose="020B0604020202020204" pitchFamily="34" charset="0"/>
              <a:buAutoNum type="arabicPeriod"/>
              <a:defRPr/>
            </a:pPr>
            <a:r>
              <a:rPr lang="en-US" altLang="en-US" sz="2700" dirty="0">
                <a:solidFill>
                  <a:prstClr val="black"/>
                </a:solidFill>
                <a:latin typeface="Times New Roman"/>
                <a:cs typeface="Times New Roman"/>
              </a:rPr>
              <a:t>Structure successful auctions and negotiations.</a:t>
            </a:r>
          </a:p>
          <a:p>
            <a:pPr marL="514350" lvl="0" indent="-514350" algn="just">
              <a:buSzPct val="100000"/>
              <a:buFont typeface="Arial" panose="020B0604020202020204" pitchFamily="34" charset="0"/>
              <a:buAutoNum type="arabicPeriod"/>
              <a:defRPr/>
            </a:pPr>
            <a:r>
              <a:rPr lang="en-US" altLang="en-US" sz="2700" dirty="0">
                <a:solidFill>
                  <a:prstClr val="black"/>
                </a:solidFill>
                <a:latin typeface="Times New Roman"/>
                <a:cs typeface="Times New Roman"/>
              </a:rPr>
              <a:t>Describe the impact of risk sharing on supplier performance and information distortion.</a:t>
            </a:r>
          </a:p>
          <a:p>
            <a:pPr marL="514350" lvl="0" indent="-514350" algn="just">
              <a:buSzPct val="100000"/>
              <a:buFont typeface="Arial" panose="020B0604020202020204" pitchFamily="34" charset="0"/>
              <a:buAutoNum type="arabicPeriod"/>
              <a:defRPr/>
            </a:pPr>
            <a:r>
              <a:rPr lang="en-US" altLang="en-US" sz="2700" dirty="0">
                <a:solidFill>
                  <a:prstClr val="black"/>
                </a:solidFill>
                <a:latin typeface="Times New Roman"/>
                <a:cs typeface="Times New Roman"/>
              </a:rPr>
              <a:t>Design a tailored supplier portfolio.</a:t>
            </a:r>
          </a:p>
          <a:p>
            <a:pPr marL="514350" lvl="0" indent="-514350" algn="just">
              <a:buSzPct val="100000"/>
              <a:buFont typeface="Arial" panose="020B0604020202020204" pitchFamily="34" charset="0"/>
              <a:buAutoNum type="arabicPeriod"/>
              <a:defRPr/>
            </a:pPr>
            <a:r>
              <a:rPr lang="en-US" sz="2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relationship between AI &amp; the sourcing and management of suppliers</a:t>
            </a:r>
            <a:endParaRPr lang="en-US" altLang="en-US" sz="27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68983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142753"/>
            <a:ext cx="4128422" cy="5206255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294640" y="1388538"/>
            <a:ext cx="11586185" cy="496047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/>
              <a:cs typeface="Times New Roman" panose="02020603050405020304" pitchFamily="18" charset="0"/>
              <a:sym typeface="Times New Roman" panose="020206030504050203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 panose="02020603050405020304"/>
              </a:rPr>
              <a:t>  </a:t>
            </a: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/>
              <a:cs typeface="Times New Roman" panose="02020603050405020304" pitchFamily="18" charset="0"/>
              <a:sym typeface="Times New Roman" panose="02020603050405020304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highlight>
                  <a:srgbClr val="FFFFFF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Lysons, K., &amp; Farrington, B. (2020). 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highlight>
                  <a:srgbClr val="FFFFFF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Procurement and supply chain management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highlight>
                  <a:srgbClr val="FFFFFF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Pearson UK.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Chopra, S., &amp; Meindl, P. (2016). Global Edition. Pearson Education Limited.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Chapter 15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Morris, P. W., &amp; Pinto, J. K. (Eds.). (2007). The Wiley guide to project technology, supply chain, and procurement management (Vol. 4). John Wiley &amp; Sons.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Schwalbe, K. (2015). Information technology project management. Cengage Learning.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Supply Chain Council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 panose="020206030504050203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/>
              <a:cs typeface="Times New Roman" panose="02020603050405020304" pitchFamily="18" charset="0"/>
              <a:sym typeface="Times New Roman" panose="020206030504050203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Arial" panose="020B0604020202020204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771440" y="261920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Essential Reference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52441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538557" y="2953796"/>
            <a:ext cx="3801492" cy="156036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2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d34e7bbcb48818fd0d833e9894516321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a86f5df151fbcf5ce167cf3c41d5309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4E1BB2AF-C344-4509-A9DD-D06468B18510}"/>
</file>

<file path=customXml/itemProps2.xml><?xml version="1.0" encoding="utf-8"?>
<ds:datastoreItem xmlns:ds="http://schemas.openxmlformats.org/officeDocument/2006/customXml" ds:itemID="{4196A559-E6C1-4DD7-9554-20E7687D6DB2}"/>
</file>

<file path=customXml/itemProps3.xml><?xml version="1.0" encoding="utf-8"?>
<ds:datastoreItem xmlns:ds="http://schemas.openxmlformats.org/officeDocument/2006/customXml" ds:itemID="{7140FD60-63DA-4531-84E1-27319762AC39}"/>
</file>

<file path=docProps/app.xml><?xml version="1.0" encoding="utf-8"?>
<Properties xmlns="http://schemas.openxmlformats.org/officeDocument/2006/extended-properties" xmlns:vt="http://schemas.openxmlformats.org/officeDocument/2006/docPropsVTypes">
  <TotalTime>10079</TotalTime>
  <Words>2773</Words>
  <Application>Microsoft Office PowerPoint</Application>
  <PresentationFormat>Widescreen</PresentationFormat>
  <Paragraphs>434</Paragraphs>
  <Slides>54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3" baseType="lpstr">
      <vt:lpstr>DotumChe</vt:lpstr>
      <vt:lpstr>Arial</vt:lpstr>
      <vt:lpstr>Calibri</vt:lpstr>
      <vt:lpstr>Calibri Light</vt:lpstr>
      <vt:lpstr>Times New Roman</vt:lpstr>
      <vt:lpstr>Wingdings</vt:lpstr>
      <vt:lpstr>Office Theme</vt:lpstr>
      <vt:lpstr>1_Office Theme</vt:lpstr>
      <vt:lpstr>Equation</vt:lpstr>
      <vt:lpstr>PowerPoint Presentation</vt:lpstr>
      <vt:lpstr>PowerPoint Presentation</vt:lpstr>
      <vt:lpstr>PowerPoint Presentation</vt:lpstr>
      <vt:lpstr>Sourcing</vt:lpstr>
      <vt:lpstr>Objectives of Sourcing</vt:lpstr>
      <vt:lpstr>Benefits of Effective Sourcing</vt:lpstr>
      <vt:lpstr>The Role of Sourcing in a Supply Chain</vt:lpstr>
      <vt:lpstr>The Role of Sourcing in a Supply Chain</vt:lpstr>
      <vt:lpstr>The Role of Sourcing in a Supply Chain</vt:lpstr>
      <vt:lpstr>Relationship Between Sourcing and  Other Supply Chain Functions</vt:lpstr>
      <vt:lpstr>The Role of Sourcing in a Supply Chain</vt:lpstr>
      <vt:lpstr>The Role of Sourcing in a Supply Chain</vt:lpstr>
      <vt:lpstr>PowerPoint Presentation</vt:lpstr>
      <vt:lpstr>The Role of Sourcing in a Supply Chain</vt:lpstr>
      <vt:lpstr>Supplier Scoring and Assessment</vt:lpstr>
      <vt:lpstr>Supplier Selection</vt:lpstr>
      <vt:lpstr>PowerPoint Presentation</vt:lpstr>
      <vt:lpstr>PowerPoint Presentation</vt:lpstr>
      <vt:lpstr>Design Collaboration</vt:lpstr>
      <vt:lpstr>Sourcing Planning and Analysis</vt:lpstr>
      <vt:lpstr>In-House or Outsource</vt:lpstr>
      <vt:lpstr>Factors Influencing Growth of Surplus  by a Third Party</vt:lpstr>
      <vt:lpstr>Factors Influencing Growth of Surplus  by a Third Party</vt:lpstr>
      <vt:lpstr>Risks of Using a Third Party</vt:lpstr>
      <vt:lpstr>Third- and Fourth-Party  Logistics Providers</vt:lpstr>
      <vt:lpstr>PowerPoint Presentation</vt:lpstr>
      <vt:lpstr>PowerPoint Presentation</vt:lpstr>
      <vt:lpstr>Supplier Selection – Auctions and Negotiations</vt:lpstr>
      <vt:lpstr>Supplier Selection –  Auctions and Negotiations</vt:lpstr>
      <vt:lpstr>Supplier Selection –  Auctions and Negotiations</vt:lpstr>
      <vt:lpstr>Basic Principles of Negotiation</vt:lpstr>
      <vt:lpstr>Contracts, Risk Sharing, and  Supply Chain Performance</vt:lpstr>
      <vt:lpstr>Contracts for Product Availability  and Supply Chain Profits</vt:lpstr>
      <vt:lpstr>Buyback Contracts</vt:lpstr>
      <vt:lpstr>Buyback Contracts</vt:lpstr>
      <vt:lpstr>Revenue-Sharing Contracts</vt:lpstr>
      <vt:lpstr>Quantity Flexibility Contracts</vt:lpstr>
      <vt:lpstr>Contracts to Coordinate Supply Chain Costs</vt:lpstr>
      <vt:lpstr>Contracts to Increase Agent Effort</vt:lpstr>
      <vt:lpstr>Contracts to Induce Performance Improvement</vt:lpstr>
      <vt:lpstr>The Procurement Process</vt:lpstr>
      <vt:lpstr>PowerPoint Presentation</vt:lpstr>
      <vt:lpstr>Designing a Sourcing Portfolio:  Tailored Sourcing</vt:lpstr>
      <vt:lpstr>PowerPoint Presentation</vt:lpstr>
      <vt:lpstr>PowerPoint Presentation</vt:lpstr>
      <vt:lpstr>Risk Management in Sourcing</vt:lpstr>
      <vt:lpstr>Making Sourcing Decisions in Practice</vt:lpstr>
      <vt:lpstr>The Relationship Between AI &amp;  the Sourcing and Management of Suppliers</vt:lpstr>
      <vt:lpstr>The Relationship Between AI &amp;  the Sourcing and Management of Suppliers</vt:lpstr>
      <vt:lpstr>The Relationship Between AI &amp;  the Sourcing and Management of Suppliers</vt:lpstr>
      <vt:lpstr>Real-World Examples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Dr.Tarek</dc:creator>
  <cp:lastModifiedBy>Dr.Tarek Mohamed</cp:lastModifiedBy>
  <cp:revision>221</cp:revision>
  <dcterms:created xsi:type="dcterms:W3CDTF">2023-04-29T09:08:23Z</dcterms:created>
  <dcterms:modified xsi:type="dcterms:W3CDTF">2026-07-07T01:39:32Z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